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4" r:id="rId37"/>
    <p:sldId id="295" r:id="rId38"/>
    <p:sldId id="296" r:id="rId39"/>
    <p:sldId id="298" r:id="rId40"/>
    <p:sldId id="299" r:id="rId41"/>
    <p:sldId id="300" r:id="rId42"/>
    <p:sldId id="301" r:id="rId43"/>
  </p:sldIdLst>
  <p:sldSz cx="9144000" cy="6858000" type="screen4x3"/>
  <p:notesSz cx="6858000" cy="9144000"/>
  <p:embeddedFontLst>
    <p:embeddedFont>
      <p:font typeface="Calibri" panose="020F0502020204030204" pitchFamily="3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2488</c:v>
                </c:pt>
                <c:pt idx="1">
                  <c:v>2490</c:v>
                </c:pt>
                <c:pt idx="2">
                  <c:v>2489</c:v>
                </c:pt>
                <c:pt idx="3">
                  <c:v>2489</c:v>
                </c:pt>
                <c:pt idx="4">
                  <c:v>2488</c:v>
                </c:pt>
                <c:pt idx="5">
                  <c:v>2489</c:v>
                </c:pt>
                <c:pt idx="6">
                  <c:v>2488</c:v>
                </c:pt>
                <c:pt idx="7">
                  <c:v>2488</c:v>
                </c:pt>
                <c:pt idx="8">
                  <c:v>2488</c:v>
                </c:pt>
                <c:pt idx="9">
                  <c:v>2488</c:v>
                </c:pt>
                <c:pt idx="10">
                  <c:v>2487</c:v>
                </c:pt>
                <c:pt idx="11">
                  <c:v>2487</c:v>
                </c:pt>
                <c:pt idx="12">
                  <c:v>2487</c:v>
                </c:pt>
                <c:pt idx="13">
                  <c:v>2486</c:v>
                </c:pt>
                <c:pt idx="14">
                  <c:v>2486</c:v>
                </c:pt>
                <c:pt idx="15">
                  <c:v>2486</c:v>
                </c:pt>
                <c:pt idx="16">
                  <c:v>2486</c:v>
                </c:pt>
                <c:pt idx="17">
                  <c:v>2484</c:v>
                </c:pt>
                <c:pt idx="18">
                  <c:v>2484</c:v>
                </c:pt>
                <c:pt idx="19">
                  <c:v>2484</c:v>
                </c:pt>
                <c:pt idx="20">
                  <c:v>2484</c:v>
                </c:pt>
                <c:pt idx="21">
                  <c:v>2483</c:v>
                </c:pt>
                <c:pt idx="22">
                  <c:v>2483</c:v>
                </c:pt>
                <c:pt idx="23">
                  <c:v>2484</c:v>
                </c:pt>
                <c:pt idx="24">
                  <c:v>2484</c:v>
                </c:pt>
                <c:pt idx="25">
                  <c:v>2481</c:v>
                </c:pt>
                <c:pt idx="26">
                  <c:v>2481</c:v>
                </c:pt>
                <c:pt idx="27">
                  <c:v>2481</c:v>
                </c:pt>
                <c:pt idx="28">
                  <c:v>2482</c:v>
                </c:pt>
                <c:pt idx="29">
                  <c:v>2482</c:v>
                </c:pt>
              </c:numCache>
            </c:numRef>
          </c:val>
          <c:smooth val="0"/>
          <c:extLst>
            <c:ext xmlns:c16="http://schemas.microsoft.com/office/drawing/2014/chart" uri="{C3380CC4-5D6E-409C-BE32-E72D297353CC}">
              <c16:uniqueId val="{00000000-F9B8-48D4-B189-78123E05570F}"/>
            </c:ext>
          </c:extLst>
        </c:ser>
        <c:dLbls>
          <c:showLegendKey val="0"/>
          <c:showVal val="0"/>
          <c:showCatName val="0"/>
          <c:showSerName val="0"/>
          <c:showPercent val="0"/>
          <c:showBubbleSize val="0"/>
        </c:dLbls>
        <c:smooth val="0"/>
        <c:axId val="279647480"/>
        <c:axId val="279647808"/>
      </c:lineChart>
      <c:dateAx>
        <c:axId val="279647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647808"/>
        <c:crosses val="autoZero"/>
        <c:auto val="1"/>
        <c:lblOffset val="100"/>
        <c:baseTimeUnit val="days"/>
      </c:dateAx>
      <c:valAx>
        <c:axId val="279647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647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c:v>
                </c:pt>
                <c:pt idx="1">
                  <c:v>-1</c:v>
                </c:pt>
                <c:pt idx="2">
                  <c:v>2</c:v>
                </c:pt>
                <c:pt idx="3">
                  <c:v>0</c:v>
                </c:pt>
                <c:pt idx="4">
                  <c:v>-1</c:v>
                </c:pt>
                <c:pt idx="5">
                  <c:v>0</c:v>
                </c:pt>
                <c:pt idx="6">
                  <c:v>0</c:v>
                </c:pt>
                <c:pt idx="7">
                  <c:v>0</c:v>
                </c:pt>
                <c:pt idx="8">
                  <c:v>0</c:v>
                </c:pt>
                <c:pt idx="9">
                  <c:v>0</c:v>
                </c:pt>
                <c:pt idx="10">
                  <c:v>0</c:v>
                </c:pt>
                <c:pt idx="11">
                  <c:v>-1</c:v>
                </c:pt>
                <c:pt idx="12">
                  <c:v>0</c:v>
                </c:pt>
                <c:pt idx="13">
                  <c:v>-1</c:v>
                </c:pt>
                <c:pt idx="14">
                  <c:v>0</c:v>
                </c:pt>
                <c:pt idx="15">
                  <c:v>0</c:v>
                </c:pt>
                <c:pt idx="16">
                  <c:v>0</c:v>
                </c:pt>
                <c:pt idx="17">
                  <c:v>-2</c:v>
                </c:pt>
                <c:pt idx="18">
                  <c:v>0</c:v>
                </c:pt>
                <c:pt idx="19">
                  <c:v>0</c:v>
                </c:pt>
                <c:pt idx="20">
                  <c:v>0</c:v>
                </c:pt>
                <c:pt idx="21">
                  <c:v>-1</c:v>
                </c:pt>
                <c:pt idx="22">
                  <c:v>0</c:v>
                </c:pt>
                <c:pt idx="23">
                  <c:v>0</c:v>
                </c:pt>
                <c:pt idx="24">
                  <c:v>1</c:v>
                </c:pt>
                <c:pt idx="25">
                  <c:v>-2</c:v>
                </c:pt>
                <c:pt idx="26">
                  <c:v>-1</c:v>
                </c:pt>
                <c:pt idx="27">
                  <c:v>0</c:v>
                </c:pt>
                <c:pt idx="28">
                  <c:v>1</c:v>
                </c:pt>
                <c:pt idx="29">
                  <c:v>0</c:v>
                </c:pt>
              </c:numCache>
            </c:numRef>
          </c:val>
          <c:smooth val="0"/>
          <c:extLst>
            <c:ext xmlns:c16="http://schemas.microsoft.com/office/drawing/2014/chart" uri="{C3380CC4-5D6E-409C-BE32-E72D297353CC}">
              <c16:uniqueId val="{00000000-1D6E-40BF-ADA6-9D20FE2BB8FC}"/>
            </c:ext>
          </c:extLst>
        </c:ser>
        <c:dLbls>
          <c:showLegendKey val="0"/>
          <c:showVal val="0"/>
          <c:showCatName val="0"/>
          <c:showSerName val="0"/>
          <c:showPercent val="0"/>
          <c:showBubbleSize val="0"/>
        </c:dLbls>
        <c:smooth val="0"/>
        <c:axId val="279646168"/>
        <c:axId val="279646824"/>
      </c:lineChart>
      <c:dateAx>
        <c:axId val="279646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646824"/>
        <c:crosses val="autoZero"/>
        <c:auto val="1"/>
        <c:lblOffset val="100"/>
        <c:baseTimeUnit val="days"/>
      </c:dateAx>
      <c:valAx>
        <c:axId val="279646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646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c:v>
                </c:pt>
                <c:pt idx="1">
                  <c:v>1</c:v>
                </c:pt>
                <c:pt idx="2">
                  <c:v>0</c:v>
                </c:pt>
                <c:pt idx="3">
                  <c:v>1</c:v>
                </c:pt>
                <c:pt idx="4">
                  <c:v>1</c:v>
                </c:pt>
                <c:pt idx="5">
                  <c:v>0</c:v>
                </c:pt>
                <c:pt idx="6">
                  <c:v>1</c:v>
                </c:pt>
                <c:pt idx="7">
                  <c:v>0</c:v>
                </c:pt>
                <c:pt idx="8">
                  <c:v>0</c:v>
                </c:pt>
                <c:pt idx="9">
                  <c:v>0</c:v>
                </c:pt>
                <c:pt idx="10">
                  <c:v>1</c:v>
                </c:pt>
                <c:pt idx="11">
                  <c:v>0</c:v>
                </c:pt>
                <c:pt idx="12">
                  <c:v>0</c:v>
                </c:pt>
                <c:pt idx="13">
                  <c:v>1</c:v>
                </c:pt>
                <c:pt idx="14">
                  <c:v>0</c:v>
                </c:pt>
                <c:pt idx="15">
                  <c:v>0</c:v>
                </c:pt>
                <c:pt idx="16">
                  <c:v>0</c:v>
                </c:pt>
                <c:pt idx="17">
                  <c:v>1</c:v>
                </c:pt>
                <c:pt idx="18">
                  <c:v>0</c:v>
                </c:pt>
                <c:pt idx="19">
                  <c:v>0</c:v>
                </c:pt>
                <c:pt idx="20">
                  <c:v>0</c:v>
                </c:pt>
                <c:pt idx="21">
                  <c:v>0</c:v>
                </c:pt>
                <c:pt idx="22">
                  <c:v>0</c:v>
                </c:pt>
                <c:pt idx="23">
                  <c:v>0</c:v>
                </c:pt>
                <c:pt idx="24">
                  <c:v>0</c:v>
                </c:pt>
                <c:pt idx="25">
                  <c:v>2</c:v>
                </c:pt>
                <c:pt idx="26">
                  <c:v>0</c:v>
                </c:pt>
                <c:pt idx="27">
                  <c:v>0</c:v>
                </c:pt>
                <c:pt idx="28">
                  <c:v>0</c:v>
                </c:pt>
                <c:pt idx="29">
                  <c:v>0</c:v>
                </c:pt>
              </c:numCache>
            </c:numRef>
          </c:val>
          <c:smooth val="0"/>
          <c:extLst>
            <c:ext xmlns:c16="http://schemas.microsoft.com/office/drawing/2014/chart" uri="{C3380CC4-5D6E-409C-BE32-E72D297353CC}">
              <c16:uniqueId val="{00000000-139F-41BB-8219-A2D4D7E236A3}"/>
            </c:ext>
          </c:extLst>
        </c:ser>
        <c:dLbls>
          <c:showLegendKey val="0"/>
          <c:showVal val="0"/>
          <c:showCatName val="0"/>
          <c:showSerName val="0"/>
          <c:showPercent val="0"/>
          <c:showBubbleSize val="0"/>
        </c:dLbls>
        <c:smooth val="0"/>
        <c:axId val="354800088"/>
        <c:axId val="354806648"/>
      </c:lineChart>
      <c:dateAx>
        <c:axId val="354800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806648"/>
        <c:crosses val="autoZero"/>
        <c:auto val="1"/>
        <c:lblOffset val="100"/>
        <c:baseTimeUnit val="days"/>
      </c:dateAx>
      <c:valAx>
        <c:axId val="354806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800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2</c:v>
                </c:pt>
                <c:pt idx="2">
                  <c:v>2</c:v>
                </c:pt>
                <c:pt idx="3">
                  <c:v>1</c:v>
                </c:pt>
                <c:pt idx="4">
                  <c:v>3</c:v>
                </c:pt>
                <c:pt idx="5">
                  <c:v>4</c:v>
                </c:pt>
                <c:pt idx="6">
                  <c:v>1</c:v>
                </c:pt>
              </c:numCache>
            </c:numRef>
          </c:val>
          <c:extLst>
            <c:ext xmlns:c16="http://schemas.microsoft.com/office/drawing/2014/chart" uri="{C3380CC4-5D6E-409C-BE32-E72D297353CC}">
              <c16:uniqueId val="{00000000-3879-4F0E-9165-EFBAFBF971A5}"/>
            </c:ext>
          </c:extLst>
        </c:ser>
        <c:dLbls>
          <c:showLegendKey val="0"/>
          <c:showVal val="0"/>
          <c:showCatName val="0"/>
          <c:showSerName val="0"/>
          <c:showPercent val="0"/>
          <c:showBubbleSize val="0"/>
        </c:dLbls>
        <c:gapWidth val="219"/>
        <c:overlap val="-27"/>
        <c:axId val="443393880"/>
        <c:axId val="443400440"/>
      </c:barChart>
      <c:catAx>
        <c:axId val="443393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400440"/>
        <c:crosses val="autoZero"/>
        <c:auto val="1"/>
        <c:lblAlgn val="ctr"/>
        <c:lblOffset val="100"/>
        <c:noMultiLvlLbl val="0"/>
      </c:catAx>
      <c:valAx>
        <c:axId val="443400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393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0.80385852090031995</c:v>
                </c:pt>
                <c:pt idx="1">
                  <c:v>0.52271813429835001</c:v>
                </c:pt>
                <c:pt idx="2">
                  <c:v>2.0900321543408</c:v>
                </c:pt>
                <c:pt idx="3">
                  <c:v>0</c:v>
                </c:pt>
                <c:pt idx="4">
                  <c:v>2.1302250803859</c:v>
                </c:pt>
                <c:pt idx="5">
                  <c:v>0</c:v>
                </c:pt>
                <c:pt idx="6">
                  <c:v>0</c:v>
                </c:pt>
                <c:pt idx="7">
                  <c:v>0</c:v>
                </c:pt>
                <c:pt idx="8">
                  <c:v>0.60289389067524002</c:v>
                </c:pt>
                <c:pt idx="9">
                  <c:v>0</c:v>
                </c:pt>
                <c:pt idx="10">
                  <c:v>0</c:v>
                </c:pt>
                <c:pt idx="11">
                  <c:v>0</c:v>
                </c:pt>
                <c:pt idx="12">
                  <c:v>0.72376357056694995</c:v>
                </c:pt>
                <c:pt idx="13">
                  <c:v>0</c:v>
                </c:pt>
                <c:pt idx="14">
                  <c:v>0.76427996781979002</c:v>
                </c:pt>
                <c:pt idx="15">
                  <c:v>1.4883346741754</c:v>
                </c:pt>
                <c:pt idx="16">
                  <c:v>0</c:v>
                </c:pt>
                <c:pt idx="17">
                  <c:v>0</c:v>
                </c:pt>
                <c:pt idx="18">
                  <c:v>0</c:v>
                </c:pt>
                <c:pt idx="19">
                  <c:v>0.68438003220611998</c:v>
                </c:pt>
                <c:pt idx="20">
                  <c:v>0</c:v>
                </c:pt>
                <c:pt idx="21">
                  <c:v>3.1010873942810999</c:v>
                </c:pt>
                <c:pt idx="22">
                  <c:v>0</c:v>
                </c:pt>
                <c:pt idx="23">
                  <c:v>0</c:v>
                </c:pt>
                <c:pt idx="24">
                  <c:v>0</c:v>
                </c:pt>
                <c:pt idx="25">
                  <c:v>1.5706806282723</c:v>
                </c:pt>
                <c:pt idx="26">
                  <c:v>0</c:v>
                </c:pt>
                <c:pt idx="27">
                  <c:v>0.80612656187021003</c:v>
                </c:pt>
                <c:pt idx="28">
                  <c:v>0</c:v>
                </c:pt>
                <c:pt idx="29">
                  <c:v>0.92667203867849002</c:v>
                </c:pt>
              </c:numCache>
            </c:numRef>
          </c:val>
          <c:smooth val="0"/>
          <c:extLst>
            <c:ext xmlns:c16="http://schemas.microsoft.com/office/drawing/2014/chart" uri="{C3380CC4-5D6E-409C-BE32-E72D297353CC}">
              <c16:uniqueId val="{00000000-808F-47A1-969D-6B225E41E52F}"/>
            </c:ext>
          </c:extLst>
        </c:ser>
        <c:dLbls>
          <c:showLegendKey val="0"/>
          <c:showVal val="0"/>
          <c:showCatName val="0"/>
          <c:showSerName val="0"/>
          <c:showPercent val="0"/>
          <c:showBubbleSize val="0"/>
        </c:dLbls>
        <c:smooth val="0"/>
        <c:axId val="443401096"/>
        <c:axId val="443400768"/>
      </c:lineChart>
      <c:dateAx>
        <c:axId val="443401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400768"/>
        <c:crosses val="autoZero"/>
        <c:auto val="1"/>
        <c:lblOffset val="100"/>
        <c:baseTimeUnit val="days"/>
      </c:dateAx>
      <c:valAx>
        <c:axId val="443400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401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Autohaus Strauss</c:v>
                </c:pt>
              </c:strCache>
            </c:strRef>
          </c:cat>
          <c:val>
            <c:numRef>
              <c:f>Sheet1!$B$2</c:f>
              <c:numCache>
                <c:formatCode>General</c:formatCode>
                <c:ptCount val="1"/>
                <c:pt idx="0">
                  <c:v>3</c:v>
                </c:pt>
              </c:numCache>
            </c:numRef>
          </c:val>
          <c:extLst>
            <c:ext xmlns:c16="http://schemas.microsoft.com/office/drawing/2014/chart" uri="{C3380CC4-5D6E-409C-BE32-E72D297353CC}">
              <c16:uniqueId val="{00000000-894D-4D3E-8F7F-48C17F627925}"/>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Autohaus Strauss</c:v>
                </c:pt>
              </c:strCache>
            </c:strRef>
          </c:cat>
          <c:val>
            <c:numRef>
              <c:f>Sheet1!$C$2</c:f>
              <c:numCache>
                <c:formatCode>General</c:formatCode>
                <c:ptCount val="1"/>
                <c:pt idx="0">
                  <c:v>10</c:v>
                </c:pt>
              </c:numCache>
            </c:numRef>
          </c:val>
          <c:extLst>
            <c:ext xmlns:c16="http://schemas.microsoft.com/office/drawing/2014/chart" uri="{C3380CC4-5D6E-409C-BE32-E72D297353CC}">
              <c16:uniqueId val="{00000001-894D-4D3E-8F7F-48C17F627925}"/>
            </c:ext>
          </c:extLst>
        </c:ser>
        <c:dLbls>
          <c:showLegendKey val="0"/>
          <c:showVal val="0"/>
          <c:showCatName val="0"/>
          <c:showSerName val="0"/>
          <c:showPercent val="0"/>
          <c:showBubbleSize val="0"/>
        </c:dLbls>
        <c:gapWidth val="150"/>
        <c:overlap val="100"/>
        <c:axId val="443410280"/>
        <c:axId val="443406672"/>
      </c:barChart>
      <c:catAx>
        <c:axId val="443410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406672"/>
        <c:crosses val="autoZero"/>
        <c:auto val="1"/>
        <c:lblAlgn val="ctr"/>
        <c:lblOffset val="100"/>
        <c:noMultiLvlLbl val="0"/>
      </c:catAx>
      <c:valAx>
        <c:axId val="4434066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410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Sheet1!$A$2:$A$3</c:f>
              <c:strCache>
                <c:ptCount val="2"/>
                <c:pt idx="0">
                  <c:v>Link</c:v>
                </c:pt>
                <c:pt idx="1">
                  <c:v>Photo</c:v>
                </c:pt>
              </c:strCache>
            </c:strRef>
          </c:cat>
          <c:val>
            <c:numRef>
              <c:f>Sheet1!$B$2:$B$3</c:f>
              <c:numCache>
                <c:formatCode>General</c:formatCode>
                <c:ptCount val="2"/>
                <c:pt idx="0">
                  <c:v>0.72438458118126003</c:v>
                </c:pt>
                <c:pt idx="1">
                  <c:v>1.4041692025968999</c:v>
                </c:pt>
              </c:numCache>
            </c:numRef>
          </c:val>
          <c:extLst>
            <c:ext xmlns:c16="http://schemas.microsoft.com/office/drawing/2014/chart" uri="{C3380CC4-5D6E-409C-BE32-E72D297353CC}">
              <c16:uniqueId val="{00000000-296A-479A-B55B-860F8516D06D}"/>
            </c:ext>
          </c:extLst>
        </c:ser>
        <c:dLbls>
          <c:showLegendKey val="0"/>
          <c:showVal val="0"/>
          <c:showCatName val="0"/>
          <c:showSerName val="0"/>
          <c:showPercent val="0"/>
          <c:showBubbleSize val="0"/>
        </c:dLbls>
        <c:gapWidth val="219"/>
        <c:overlap val="-27"/>
        <c:axId val="443402080"/>
        <c:axId val="443407000"/>
      </c:barChart>
      <c:catAx>
        <c:axId val="443402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407000"/>
        <c:crosses val="autoZero"/>
        <c:auto val="1"/>
        <c:lblAlgn val="ctr"/>
        <c:lblOffset val="100"/>
        <c:noMultiLvlLbl val="0"/>
      </c:catAx>
      <c:valAx>
        <c:axId val="443407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402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4BAE-46D6-88B0-CF845108B06D}"/>
            </c:ext>
          </c:extLst>
        </c:ser>
        <c:dLbls>
          <c:showLegendKey val="0"/>
          <c:showVal val="0"/>
          <c:showCatName val="0"/>
          <c:showSerName val="0"/>
          <c:showPercent val="0"/>
          <c:showBubbleSize val="0"/>
        </c:dLbls>
        <c:gapWidth val="219"/>
        <c:overlap val="-27"/>
        <c:axId val="443405360"/>
        <c:axId val="443406016"/>
      </c:barChart>
      <c:catAx>
        <c:axId val="443405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406016"/>
        <c:crosses val="autoZero"/>
        <c:auto val="1"/>
        <c:lblAlgn val="ctr"/>
        <c:lblOffset val="100"/>
        <c:noMultiLvlLbl val="0"/>
      </c:catAx>
      <c:valAx>
        <c:axId val="443406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405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186</c:v>
                </c:pt>
                <c:pt idx="1">
                  <c:v>186</c:v>
                </c:pt>
                <c:pt idx="2">
                  <c:v>186</c:v>
                </c:pt>
                <c:pt idx="3">
                  <c:v>186</c:v>
                </c:pt>
                <c:pt idx="4">
                  <c:v>186</c:v>
                </c:pt>
                <c:pt idx="5">
                  <c:v>186</c:v>
                </c:pt>
                <c:pt idx="6">
                  <c:v>186</c:v>
                </c:pt>
                <c:pt idx="7">
                  <c:v>186</c:v>
                </c:pt>
                <c:pt idx="8">
                  <c:v>187</c:v>
                </c:pt>
                <c:pt idx="9">
                  <c:v>187</c:v>
                </c:pt>
                <c:pt idx="10">
                  <c:v>187</c:v>
                </c:pt>
                <c:pt idx="11">
                  <c:v>187</c:v>
                </c:pt>
                <c:pt idx="12">
                  <c:v>187</c:v>
                </c:pt>
                <c:pt idx="13">
                  <c:v>187</c:v>
                </c:pt>
                <c:pt idx="14">
                  <c:v>187</c:v>
                </c:pt>
                <c:pt idx="15">
                  <c:v>187</c:v>
                </c:pt>
                <c:pt idx="16">
                  <c:v>187</c:v>
                </c:pt>
                <c:pt idx="17">
                  <c:v>187</c:v>
                </c:pt>
                <c:pt idx="18">
                  <c:v>187</c:v>
                </c:pt>
                <c:pt idx="19">
                  <c:v>187</c:v>
                </c:pt>
                <c:pt idx="20">
                  <c:v>187</c:v>
                </c:pt>
                <c:pt idx="21">
                  <c:v>187</c:v>
                </c:pt>
                <c:pt idx="22">
                  <c:v>187</c:v>
                </c:pt>
                <c:pt idx="23">
                  <c:v>187</c:v>
                </c:pt>
                <c:pt idx="24">
                  <c:v>187</c:v>
                </c:pt>
                <c:pt idx="25">
                  <c:v>187</c:v>
                </c:pt>
                <c:pt idx="26">
                  <c:v>187</c:v>
                </c:pt>
                <c:pt idx="27">
                  <c:v>187</c:v>
                </c:pt>
                <c:pt idx="28">
                  <c:v>187</c:v>
                </c:pt>
                <c:pt idx="29">
                  <c:v>187</c:v>
                </c:pt>
              </c:numCache>
            </c:numRef>
          </c:val>
          <c:smooth val="0"/>
          <c:extLst>
            <c:ext xmlns:c16="http://schemas.microsoft.com/office/drawing/2014/chart" uri="{C3380CC4-5D6E-409C-BE32-E72D297353CC}">
              <c16:uniqueId val="{00000000-D00D-44DB-8A92-DBA95E6EB03C}"/>
            </c:ext>
          </c:extLst>
        </c:ser>
        <c:dLbls>
          <c:showLegendKey val="0"/>
          <c:showVal val="0"/>
          <c:showCatName val="0"/>
          <c:showSerName val="0"/>
          <c:showPercent val="0"/>
          <c:showBubbleSize val="0"/>
        </c:dLbls>
        <c:smooth val="0"/>
        <c:axId val="443411920"/>
        <c:axId val="443411592"/>
      </c:lineChart>
      <c:dateAx>
        <c:axId val="443411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411592"/>
        <c:crosses val="autoZero"/>
        <c:auto val="1"/>
        <c:lblOffset val="100"/>
        <c:baseTimeUnit val="days"/>
      </c:dateAx>
      <c:valAx>
        <c:axId val="443411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411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8</c:v>
                </c:pt>
                <c:pt idx="1">
                  <c:v>114</c:v>
                </c:pt>
                <c:pt idx="2">
                  <c:v>240</c:v>
                </c:pt>
                <c:pt idx="3">
                  <c:v>211</c:v>
                </c:pt>
                <c:pt idx="4">
                  <c:v>141</c:v>
                </c:pt>
                <c:pt idx="5">
                  <c:v>80</c:v>
                </c:pt>
                <c:pt idx="6">
                  <c:v>28</c:v>
                </c:pt>
              </c:numCache>
            </c:numRef>
          </c:val>
          <c:extLst>
            <c:ext xmlns:c16="http://schemas.microsoft.com/office/drawing/2014/chart" uri="{C3380CC4-5D6E-409C-BE32-E72D297353CC}">
              <c16:uniqueId val="{00000000-0E86-455B-900C-3F9BB52BA201}"/>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13</c:v>
                </c:pt>
                <c:pt idx="1">
                  <c:v>254</c:v>
                </c:pt>
                <c:pt idx="2">
                  <c:v>541</c:v>
                </c:pt>
                <c:pt idx="3">
                  <c:v>385</c:v>
                </c:pt>
                <c:pt idx="4">
                  <c:v>285</c:v>
                </c:pt>
                <c:pt idx="5">
                  <c:v>112</c:v>
                </c:pt>
                <c:pt idx="6">
                  <c:v>63</c:v>
                </c:pt>
              </c:numCache>
            </c:numRef>
          </c:val>
          <c:extLst>
            <c:ext xmlns:c16="http://schemas.microsoft.com/office/drawing/2014/chart" uri="{C3380CC4-5D6E-409C-BE32-E72D297353CC}">
              <c16:uniqueId val="{00000001-0E86-455B-900C-3F9BB52BA201}"/>
            </c:ext>
          </c:extLst>
        </c:ser>
        <c:dLbls>
          <c:showLegendKey val="0"/>
          <c:showVal val="0"/>
          <c:showCatName val="0"/>
          <c:showSerName val="0"/>
          <c:showPercent val="0"/>
          <c:showBubbleSize val="0"/>
        </c:dLbls>
        <c:gapWidth val="219"/>
        <c:overlap val="-27"/>
        <c:axId val="443383384"/>
        <c:axId val="443386008"/>
      </c:barChart>
      <c:catAx>
        <c:axId val="443383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386008"/>
        <c:crosses val="autoZero"/>
        <c:auto val="1"/>
        <c:lblAlgn val="ctr"/>
        <c:lblOffset val="100"/>
        <c:noMultiLvlLbl val="0"/>
      </c:catAx>
      <c:valAx>
        <c:axId val="443386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383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1985</c:v>
                </c:pt>
                <c:pt idx="1">
                  <c:v>2556</c:v>
                </c:pt>
                <c:pt idx="2">
                  <c:v>3854</c:v>
                </c:pt>
                <c:pt idx="3">
                  <c:v>604</c:v>
                </c:pt>
                <c:pt idx="4">
                  <c:v>1696</c:v>
                </c:pt>
                <c:pt idx="5">
                  <c:v>316</c:v>
                </c:pt>
                <c:pt idx="6">
                  <c:v>201</c:v>
                </c:pt>
                <c:pt idx="7">
                  <c:v>193</c:v>
                </c:pt>
                <c:pt idx="8">
                  <c:v>1654</c:v>
                </c:pt>
                <c:pt idx="9">
                  <c:v>482</c:v>
                </c:pt>
                <c:pt idx="10">
                  <c:v>176</c:v>
                </c:pt>
                <c:pt idx="11">
                  <c:v>142</c:v>
                </c:pt>
                <c:pt idx="12">
                  <c:v>2468</c:v>
                </c:pt>
                <c:pt idx="13">
                  <c:v>671</c:v>
                </c:pt>
                <c:pt idx="14">
                  <c:v>2109</c:v>
                </c:pt>
                <c:pt idx="15">
                  <c:v>2271</c:v>
                </c:pt>
                <c:pt idx="16">
                  <c:v>609</c:v>
                </c:pt>
                <c:pt idx="17">
                  <c:v>194</c:v>
                </c:pt>
                <c:pt idx="18">
                  <c:v>278</c:v>
                </c:pt>
                <c:pt idx="19">
                  <c:v>1361</c:v>
                </c:pt>
                <c:pt idx="20">
                  <c:v>226</c:v>
                </c:pt>
                <c:pt idx="21">
                  <c:v>5554</c:v>
                </c:pt>
                <c:pt idx="22">
                  <c:v>544</c:v>
                </c:pt>
                <c:pt idx="23">
                  <c:v>269</c:v>
                </c:pt>
                <c:pt idx="24">
                  <c:v>209</c:v>
                </c:pt>
                <c:pt idx="25">
                  <c:v>1641</c:v>
                </c:pt>
                <c:pt idx="26">
                  <c:v>365</c:v>
                </c:pt>
                <c:pt idx="27">
                  <c:v>1173</c:v>
                </c:pt>
                <c:pt idx="28">
                  <c:v>257</c:v>
                </c:pt>
                <c:pt idx="29">
                  <c:v>1344</c:v>
                </c:pt>
              </c:numCache>
            </c:numRef>
          </c:val>
          <c:smooth val="0"/>
          <c:extLst>
            <c:ext xmlns:c16="http://schemas.microsoft.com/office/drawing/2014/chart" uri="{C3380CC4-5D6E-409C-BE32-E72D297353CC}">
              <c16:uniqueId val="{00000000-23FA-4009-B9EE-C9FF5C044377}"/>
            </c:ext>
          </c:extLst>
        </c:ser>
        <c:dLbls>
          <c:showLegendKey val="0"/>
          <c:showVal val="0"/>
          <c:showCatName val="0"/>
          <c:showSerName val="0"/>
          <c:showPercent val="0"/>
          <c:showBubbleSize val="0"/>
        </c:dLbls>
        <c:smooth val="0"/>
        <c:axId val="353424744"/>
        <c:axId val="353425072"/>
      </c:lineChart>
      <c:dateAx>
        <c:axId val="353424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425072"/>
        <c:crosses val="autoZero"/>
        <c:auto val="1"/>
        <c:lblOffset val="100"/>
        <c:baseTimeUnit val="days"/>
      </c:dateAx>
      <c:valAx>
        <c:axId val="353425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424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1074</c:v>
                </c:pt>
                <c:pt idx="1">
                  <c:v>1134</c:v>
                </c:pt>
                <c:pt idx="2">
                  <c:v>1737</c:v>
                </c:pt>
                <c:pt idx="3">
                  <c:v>322</c:v>
                </c:pt>
                <c:pt idx="4">
                  <c:v>915</c:v>
                </c:pt>
                <c:pt idx="5">
                  <c:v>182</c:v>
                </c:pt>
                <c:pt idx="6">
                  <c:v>70</c:v>
                </c:pt>
                <c:pt idx="7">
                  <c:v>64</c:v>
                </c:pt>
                <c:pt idx="8">
                  <c:v>906</c:v>
                </c:pt>
                <c:pt idx="9">
                  <c:v>322</c:v>
                </c:pt>
                <c:pt idx="10">
                  <c:v>99</c:v>
                </c:pt>
                <c:pt idx="11">
                  <c:v>63</c:v>
                </c:pt>
                <c:pt idx="12">
                  <c:v>1535</c:v>
                </c:pt>
                <c:pt idx="13">
                  <c:v>434</c:v>
                </c:pt>
                <c:pt idx="14">
                  <c:v>1107</c:v>
                </c:pt>
                <c:pt idx="15">
                  <c:v>1173</c:v>
                </c:pt>
                <c:pt idx="16">
                  <c:v>402</c:v>
                </c:pt>
                <c:pt idx="17">
                  <c:v>109</c:v>
                </c:pt>
                <c:pt idx="18">
                  <c:v>69</c:v>
                </c:pt>
                <c:pt idx="19">
                  <c:v>789</c:v>
                </c:pt>
                <c:pt idx="20">
                  <c:v>109</c:v>
                </c:pt>
                <c:pt idx="21">
                  <c:v>2204</c:v>
                </c:pt>
                <c:pt idx="22">
                  <c:v>272</c:v>
                </c:pt>
                <c:pt idx="23">
                  <c:v>143</c:v>
                </c:pt>
                <c:pt idx="24">
                  <c:v>73</c:v>
                </c:pt>
                <c:pt idx="25">
                  <c:v>1090</c:v>
                </c:pt>
                <c:pt idx="26">
                  <c:v>216</c:v>
                </c:pt>
                <c:pt idx="27">
                  <c:v>744</c:v>
                </c:pt>
                <c:pt idx="28">
                  <c:v>107</c:v>
                </c:pt>
                <c:pt idx="29">
                  <c:v>769</c:v>
                </c:pt>
              </c:numCache>
            </c:numRef>
          </c:val>
          <c:smooth val="0"/>
          <c:extLst>
            <c:ext xmlns:c16="http://schemas.microsoft.com/office/drawing/2014/chart" uri="{C3380CC4-5D6E-409C-BE32-E72D297353CC}">
              <c16:uniqueId val="{00000000-E11D-403B-9511-6FB55F198683}"/>
            </c:ext>
          </c:extLst>
        </c:ser>
        <c:dLbls>
          <c:showLegendKey val="0"/>
          <c:showVal val="0"/>
          <c:showCatName val="0"/>
          <c:showSerName val="0"/>
          <c:showPercent val="0"/>
          <c:showBubbleSize val="0"/>
        </c:dLbls>
        <c:smooth val="0"/>
        <c:axId val="353435568"/>
        <c:axId val="353433928"/>
      </c:lineChart>
      <c:dateAx>
        <c:axId val="353435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433928"/>
        <c:crosses val="autoZero"/>
        <c:auto val="1"/>
        <c:lblOffset val="100"/>
        <c:baseTimeUnit val="days"/>
      </c:dateAx>
      <c:valAx>
        <c:axId val="353433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435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112</c:v>
                </c:pt>
                <c:pt idx="1">
                  <c:v>70</c:v>
                </c:pt>
                <c:pt idx="2">
                  <c:v>333</c:v>
                </c:pt>
                <c:pt idx="3">
                  <c:v>31</c:v>
                </c:pt>
                <c:pt idx="4">
                  <c:v>144</c:v>
                </c:pt>
                <c:pt idx="5">
                  <c:v>29</c:v>
                </c:pt>
                <c:pt idx="6">
                  <c:v>0</c:v>
                </c:pt>
                <c:pt idx="7">
                  <c:v>13</c:v>
                </c:pt>
                <c:pt idx="8">
                  <c:v>69</c:v>
                </c:pt>
                <c:pt idx="9">
                  <c:v>18</c:v>
                </c:pt>
                <c:pt idx="10">
                  <c:v>5</c:v>
                </c:pt>
                <c:pt idx="11">
                  <c:v>1</c:v>
                </c:pt>
                <c:pt idx="12">
                  <c:v>113</c:v>
                </c:pt>
                <c:pt idx="13">
                  <c:v>16</c:v>
                </c:pt>
                <c:pt idx="14">
                  <c:v>132</c:v>
                </c:pt>
                <c:pt idx="15">
                  <c:v>90</c:v>
                </c:pt>
                <c:pt idx="16">
                  <c:v>14</c:v>
                </c:pt>
                <c:pt idx="17">
                  <c:v>4</c:v>
                </c:pt>
                <c:pt idx="18">
                  <c:v>5</c:v>
                </c:pt>
                <c:pt idx="19">
                  <c:v>67</c:v>
                </c:pt>
                <c:pt idx="20">
                  <c:v>7</c:v>
                </c:pt>
                <c:pt idx="21">
                  <c:v>608</c:v>
                </c:pt>
                <c:pt idx="22">
                  <c:v>34</c:v>
                </c:pt>
                <c:pt idx="23">
                  <c:v>17</c:v>
                </c:pt>
                <c:pt idx="24">
                  <c:v>12</c:v>
                </c:pt>
                <c:pt idx="25">
                  <c:v>162</c:v>
                </c:pt>
                <c:pt idx="26">
                  <c:v>28</c:v>
                </c:pt>
                <c:pt idx="27">
                  <c:v>67</c:v>
                </c:pt>
                <c:pt idx="28">
                  <c:v>6</c:v>
                </c:pt>
                <c:pt idx="29">
                  <c:v>38</c:v>
                </c:pt>
              </c:numCache>
            </c:numRef>
          </c:val>
          <c:smooth val="0"/>
          <c:extLst>
            <c:ext xmlns:c16="http://schemas.microsoft.com/office/drawing/2014/chart" uri="{C3380CC4-5D6E-409C-BE32-E72D297353CC}">
              <c16:uniqueId val="{00000000-F822-4F01-85F4-4F42B7B60343}"/>
            </c:ext>
          </c:extLst>
        </c:ser>
        <c:dLbls>
          <c:showLegendKey val="0"/>
          <c:showVal val="0"/>
          <c:showCatName val="0"/>
          <c:showSerName val="0"/>
          <c:showPercent val="0"/>
          <c:showBubbleSize val="0"/>
        </c:dLbls>
        <c:smooth val="0"/>
        <c:axId val="353435240"/>
        <c:axId val="353433272"/>
      </c:lineChart>
      <c:dateAx>
        <c:axId val="353435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433272"/>
        <c:crosses val="autoZero"/>
        <c:auto val="1"/>
        <c:lblOffset val="100"/>
        <c:baseTimeUnit val="days"/>
      </c:dateAx>
      <c:valAx>
        <c:axId val="353433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435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18</c:v>
                </c:pt>
                <c:pt idx="1">
                  <c:v>35</c:v>
                </c:pt>
                <c:pt idx="2">
                  <c:v>11</c:v>
                </c:pt>
                <c:pt idx="3">
                  <c:v>8</c:v>
                </c:pt>
                <c:pt idx="4">
                  <c:v>17</c:v>
                </c:pt>
                <c:pt idx="5">
                  <c:v>12</c:v>
                </c:pt>
                <c:pt idx="6">
                  <c:v>3</c:v>
                </c:pt>
                <c:pt idx="7">
                  <c:v>11</c:v>
                </c:pt>
                <c:pt idx="8">
                  <c:v>0</c:v>
                </c:pt>
                <c:pt idx="9">
                  <c:v>14</c:v>
                </c:pt>
                <c:pt idx="10">
                  <c:v>6</c:v>
                </c:pt>
                <c:pt idx="11">
                  <c:v>9</c:v>
                </c:pt>
                <c:pt idx="12">
                  <c:v>8</c:v>
                </c:pt>
                <c:pt idx="13">
                  <c:v>8</c:v>
                </c:pt>
                <c:pt idx="14">
                  <c:v>9</c:v>
                </c:pt>
                <c:pt idx="15">
                  <c:v>8</c:v>
                </c:pt>
                <c:pt idx="16">
                  <c:v>11</c:v>
                </c:pt>
                <c:pt idx="17">
                  <c:v>13</c:v>
                </c:pt>
                <c:pt idx="18">
                  <c:v>17</c:v>
                </c:pt>
                <c:pt idx="19">
                  <c:v>12</c:v>
                </c:pt>
                <c:pt idx="20">
                  <c:v>13</c:v>
                </c:pt>
                <c:pt idx="21">
                  <c:v>12</c:v>
                </c:pt>
                <c:pt idx="22">
                  <c:v>22</c:v>
                </c:pt>
                <c:pt idx="23">
                  <c:v>11</c:v>
                </c:pt>
                <c:pt idx="24">
                  <c:v>4</c:v>
                </c:pt>
                <c:pt idx="25">
                  <c:v>8</c:v>
                </c:pt>
                <c:pt idx="26">
                  <c:v>9</c:v>
                </c:pt>
                <c:pt idx="27">
                  <c:v>8</c:v>
                </c:pt>
                <c:pt idx="28">
                  <c:v>9</c:v>
                </c:pt>
                <c:pt idx="29">
                  <c:v>26</c:v>
                </c:pt>
              </c:numCache>
            </c:numRef>
          </c:val>
          <c:smooth val="0"/>
          <c:extLst>
            <c:ext xmlns:c16="http://schemas.microsoft.com/office/drawing/2014/chart" uri="{C3380CC4-5D6E-409C-BE32-E72D297353CC}">
              <c16:uniqueId val="{00000000-5038-4B3F-B115-E8243D91A2A1}"/>
            </c:ext>
          </c:extLst>
        </c:ser>
        <c:dLbls>
          <c:showLegendKey val="0"/>
          <c:showVal val="0"/>
          <c:showCatName val="0"/>
          <c:showSerName val="0"/>
          <c:showPercent val="0"/>
          <c:showBubbleSize val="0"/>
        </c:dLbls>
        <c:smooth val="0"/>
        <c:axId val="353432616"/>
        <c:axId val="443384040"/>
      </c:lineChart>
      <c:dateAx>
        <c:axId val="353432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384040"/>
        <c:crosses val="autoZero"/>
        <c:auto val="1"/>
        <c:lblOffset val="100"/>
        <c:baseTimeUnit val="days"/>
      </c:dateAx>
      <c:valAx>
        <c:axId val="443384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432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170</c:v>
                </c:pt>
                <c:pt idx="1">
                  <c:v>144.22222222222001</c:v>
                </c:pt>
                <c:pt idx="2">
                  <c:v>194.74074074073999</c:v>
                </c:pt>
                <c:pt idx="3">
                  <c:v>395.14814814815003</c:v>
                </c:pt>
                <c:pt idx="4">
                  <c:v>720.88888888889005</c:v>
                </c:pt>
                <c:pt idx="5">
                  <c:v>925.81481481481001</c:v>
                </c:pt>
                <c:pt idx="6">
                  <c:v>1067.1851851852</c:v>
                </c:pt>
                <c:pt idx="7">
                  <c:v>1005.9285714286</c:v>
                </c:pt>
                <c:pt idx="8">
                  <c:v>997.64285714285995</c:v>
                </c:pt>
                <c:pt idx="9">
                  <c:v>1023.7857142857</c:v>
                </c:pt>
                <c:pt idx="10">
                  <c:v>1131.5357142856999</c:v>
                </c:pt>
                <c:pt idx="11">
                  <c:v>1092.1785714286</c:v>
                </c:pt>
                <c:pt idx="12">
                  <c:v>1066.9285714286</c:v>
                </c:pt>
                <c:pt idx="13">
                  <c:v>1066.4285714286</c:v>
                </c:pt>
                <c:pt idx="14">
                  <c:v>1084.0357142856999</c:v>
                </c:pt>
                <c:pt idx="15">
                  <c:v>1111.5</c:v>
                </c:pt>
                <c:pt idx="16">
                  <c:v>1146.6785714286</c:v>
                </c:pt>
                <c:pt idx="17">
                  <c:v>1219.9285714286</c:v>
                </c:pt>
                <c:pt idx="18">
                  <c:v>1279.9285714286</c:v>
                </c:pt>
                <c:pt idx="19">
                  <c:v>1274.8928571429001</c:v>
                </c:pt>
                <c:pt idx="20">
                  <c:v>1120.5</c:v>
                </c:pt>
                <c:pt idx="21">
                  <c:v>738.21428571428999</c:v>
                </c:pt>
                <c:pt idx="22">
                  <c:v>432.17857142857002</c:v>
                </c:pt>
                <c:pt idx="23">
                  <c:v>252.89285714286001</c:v>
                </c:pt>
              </c:numCache>
            </c:numRef>
          </c:val>
          <c:smooth val="0"/>
          <c:extLst>
            <c:ext xmlns:c16="http://schemas.microsoft.com/office/drawing/2014/chart" uri="{C3380CC4-5D6E-409C-BE32-E72D297353CC}">
              <c16:uniqueId val="{00000000-3BA9-4CED-B1DA-347764C2BA89}"/>
            </c:ext>
          </c:extLst>
        </c:ser>
        <c:dLbls>
          <c:showLegendKey val="0"/>
          <c:showVal val="0"/>
          <c:showCatName val="0"/>
          <c:showSerName val="0"/>
          <c:showPercent val="0"/>
          <c:showBubbleSize val="0"/>
        </c:dLbls>
        <c:smooth val="0"/>
        <c:axId val="443381088"/>
        <c:axId val="443387648"/>
      </c:lineChart>
      <c:catAx>
        <c:axId val="443381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387648"/>
        <c:crosses val="autoZero"/>
        <c:auto val="1"/>
        <c:lblAlgn val="ctr"/>
        <c:lblOffset val="100"/>
        <c:noMultiLvlLbl val="0"/>
      </c:catAx>
      <c:valAx>
        <c:axId val="443387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381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1074</c:v>
                </c:pt>
                <c:pt idx="1">
                  <c:v>1134</c:v>
                </c:pt>
                <c:pt idx="2">
                  <c:v>1737</c:v>
                </c:pt>
                <c:pt idx="3">
                  <c:v>322</c:v>
                </c:pt>
                <c:pt idx="4">
                  <c:v>915</c:v>
                </c:pt>
                <c:pt idx="5">
                  <c:v>182</c:v>
                </c:pt>
                <c:pt idx="6">
                  <c:v>70</c:v>
                </c:pt>
                <c:pt idx="7">
                  <c:v>64</c:v>
                </c:pt>
                <c:pt idx="8">
                  <c:v>906</c:v>
                </c:pt>
                <c:pt idx="9">
                  <c:v>322</c:v>
                </c:pt>
                <c:pt idx="10">
                  <c:v>99</c:v>
                </c:pt>
                <c:pt idx="11">
                  <c:v>63</c:v>
                </c:pt>
                <c:pt idx="12">
                  <c:v>1535</c:v>
                </c:pt>
                <c:pt idx="13">
                  <c:v>434</c:v>
                </c:pt>
                <c:pt idx="14">
                  <c:v>1107</c:v>
                </c:pt>
                <c:pt idx="15">
                  <c:v>1173</c:v>
                </c:pt>
                <c:pt idx="16">
                  <c:v>402</c:v>
                </c:pt>
                <c:pt idx="17">
                  <c:v>109</c:v>
                </c:pt>
                <c:pt idx="18">
                  <c:v>69</c:v>
                </c:pt>
                <c:pt idx="19">
                  <c:v>789</c:v>
                </c:pt>
                <c:pt idx="20">
                  <c:v>109</c:v>
                </c:pt>
                <c:pt idx="21">
                  <c:v>2204</c:v>
                </c:pt>
                <c:pt idx="22">
                  <c:v>272</c:v>
                </c:pt>
                <c:pt idx="23">
                  <c:v>143</c:v>
                </c:pt>
                <c:pt idx="24">
                  <c:v>73</c:v>
                </c:pt>
                <c:pt idx="25">
                  <c:v>1090</c:v>
                </c:pt>
                <c:pt idx="26">
                  <c:v>216</c:v>
                </c:pt>
                <c:pt idx="27">
                  <c:v>744</c:v>
                </c:pt>
                <c:pt idx="28">
                  <c:v>107</c:v>
                </c:pt>
                <c:pt idx="29">
                  <c:v>769</c:v>
                </c:pt>
              </c:numCache>
            </c:numRef>
          </c:val>
          <c:smooth val="0"/>
          <c:extLst>
            <c:ext xmlns:c16="http://schemas.microsoft.com/office/drawing/2014/chart" uri="{C3380CC4-5D6E-409C-BE32-E72D297353CC}">
              <c16:uniqueId val="{00000000-17F7-4BE7-A369-271AA37486FD}"/>
            </c:ext>
          </c:extLst>
        </c:ser>
        <c:dLbls>
          <c:showLegendKey val="0"/>
          <c:showVal val="0"/>
          <c:showCatName val="0"/>
          <c:showSerName val="0"/>
          <c:showPercent val="0"/>
          <c:showBubbleSize val="0"/>
        </c:dLbls>
        <c:smooth val="0"/>
        <c:axId val="446896896"/>
        <c:axId val="446897224"/>
      </c:lineChart>
      <c:dateAx>
        <c:axId val="446896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897224"/>
        <c:crosses val="autoZero"/>
        <c:auto val="1"/>
        <c:lblOffset val="100"/>
        <c:baseTimeUnit val="days"/>
      </c:dateAx>
      <c:valAx>
        <c:axId val="446897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896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ABD65-C842-4D40-9A9A-F0B861F8AE84}"/>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1F4315AF-66E5-4D2B-AA8D-E90CE3F90E92}"/>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28845755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FD034-FDB4-485E-BC6A-C9FB1B50B3F6}"/>
              </a:ext>
            </a:extLst>
          </p:cNvPr>
          <p:cNvSpPr>
            <a:spLocks noGrp="1"/>
          </p:cNvSpPr>
          <p:nvPr>
            <p:ph type="title"/>
          </p:nvPr>
        </p:nvSpPr>
        <p:spPr/>
        <p:txBody>
          <a:bodyPr/>
          <a:lstStyle/>
          <a:p>
            <a:r>
              <a:rPr lang="de-DE"/>
              <a:t>Wichtigste Werte (KPI's) | Autohaus Strauss</a:t>
            </a:r>
            <a:endParaRPr lang="en-US"/>
          </a:p>
        </p:txBody>
      </p:sp>
      <p:graphicFrame>
        <p:nvGraphicFramePr>
          <p:cNvPr id="5" name="Table Placeholder 4">
            <a:extLst>
              <a:ext uri="{FF2B5EF4-FFF2-40B4-BE49-F238E27FC236}">
                <a16:creationId xmlns:a16="http://schemas.microsoft.com/office/drawing/2014/main" id="{C04539E7-F14F-4235-B768-03FE7DA2BD94}"/>
              </a:ext>
            </a:extLst>
          </p:cNvPr>
          <p:cNvGraphicFramePr>
            <a:graphicFrameLocks noGrp="1"/>
          </p:cNvGraphicFramePr>
          <p:nvPr>
            <p:ph type="tbl" sz="quarter" idx="13"/>
            <p:extLst>
              <p:ext uri="{D42A27DB-BD31-4B8C-83A1-F6EECF244321}">
                <p14:modId xmlns:p14="http://schemas.microsoft.com/office/powerpoint/2010/main" val="569862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63249489"/>
                    </a:ext>
                  </a:extLst>
                </a:gridCol>
                <a:gridCol w="740664">
                  <a:extLst>
                    <a:ext uri="{9D8B030D-6E8A-4147-A177-3AD203B41FA5}">
                      <a16:colId xmlns:a16="http://schemas.microsoft.com/office/drawing/2014/main" val="3559652070"/>
                    </a:ext>
                  </a:extLst>
                </a:gridCol>
                <a:gridCol w="740664">
                  <a:extLst>
                    <a:ext uri="{9D8B030D-6E8A-4147-A177-3AD203B41FA5}">
                      <a16:colId xmlns:a16="http://schemas.microsoft.com/office/drawing/2014/main" val="1895694035"/>
                    </a:ext>
                  </a:extLst>
                </a:gridCol>
                <a:gridCol w="740664">
                  <a:extLst>
                    <a:ext uri="{9D8B030D-6E8A-4147-A177-3AD203B41FA5}">
                      <a16:colId xmlns:a16="http://schemas.microsoft.com/office/drawing/2014/main" val="3928933027"/>
                    </a:ext>
                  </a:extLst>
                </a:gridCol>
                <a:gridCol w="740664">
                  <a:extLst>
                    <a:ext uri="{9D8B030D-6E8A-4147-A177-3AD203B41FA5}">
                      <a16:colId xmlns:a16="http://schemas.microsoft.com/office/drawing/2014/main" val="553769211"/>
                    </a:ext>
                  </a:extLst>
                </a:gridCol>
                <a:gridCol w="740664">
                  <a:extLst>
                    <a:ext uri="{9D8B030D-6E8A-4147-A177-3AD203B41FA5}">
                      <a16:colId xmlns:a16="http://schemas.microsoft.com/office/drawing/2014/main" val="3971202981"/>
                    </a:ext>
                  </a:extLst>
                </a:gridCol>
                <a:gridCol w="740664">
                  <a:extLst>
                    <a:ext uri="{9D8B030D-6E8A-4147-A177-3AD203B41FA5}">
                      <a16:colId xmlns:a16="http://schemas.microsoft.com/office/drawing/2014/main" val="2291975446"/>
                    </a:ext>
                  </a:extLst>
                </a:gridCol>
                <a:gridCol w="740664">
                  <a:extLst>
                    <a:ext uri="{9D8B030D-6E8A-4147-A177-3AD203B41FA5}">
                      <a16:colId xmlns:a16="http://schemas.microsoft.com/office/drawing/2014/main" val="1505679102"/>
                    </a:ext>
                  </a:extLst>
                </a:gridCol>
                <a:gridCol w="740664">
                  <a:extLst>
                    <a:ext uri="{9D8B030D-6E8A-4147-A177-3AD203B41FA5}">
                      <a16:colId xmlns:a16="http://schemas.microsoft.com/office/drawing/2014/main" val="4060833975"/>
                    </a:ext>
                  </a:extLst>
                </a:gridCol>
                <a:gridCol w="740664">
                  <a:extLst>
                    <a:ext uri="{9D8B030D-6E8A-4147-A177-3AD203B41FA5}">
                      <a16:colId xmlns:a16="http://schemas.microsoft.com/office/drawing/2014/main" val="179213545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91693396"/>
                  </a:ext>
                </a:extLst>
              </a:tr>
              <a:tr h="370840">
                <a:tc>
                  <a:txBody>
                    <a:bodyPr/>
                    <a:lstStyle/>
                    <a:p>
                      <a:r>
                        <a:rPr lang="en-US" sz="1000"/>
                        <a:t>Autohaus Strauss</a:t>
                      </a:r>
                    </a:p>
                  </a:txBody>
                  <a:tcPr/>
                </a:tc>
                <a:tc>
                  <a:txBody>
                    <a:bodyPr/>
                    <a:lstStyle/>
                    <a:p>
                      <a:r>
                        <a:rPr lang="en-US" sz="1000"/>
                        <a:t>2482</a:t>
                      </a:r>
                    </a:p>
                  </a:txBody>
                  <a:tcPr/>
                </a:tc>
                <a:tc>
                  <a:txBody>
                    <a:bodyPr/>
                    <a:lstStyle/>
                    <a:p>
                      <a:r>
                        <a:rPr lang="en-US" sz="1000"/>
                        <a:t>-6</a:t>
                      </a:r>
                    </a:p>
                  </a:txBody>
                  <a:tcPr/>
                </a:tc>
                <a:tc>
                  <a:txBody>
                    <a:bodyPr/>
                    <a:lstStyle/>
                    <a:p>
                      <a:r>
                        <a:rPr lang="en-US" sz="1000"/>
                        <a:t>13</a:t>
                      </a:r>
                    </a:p>
                  </a:txBody>
                  <a:tcPr/>
                </a:tc>
                <a:tc>
                  <a:txBody>
                    <a:bodyPr/>
                    <a:lstStyle/>
                    <a:p>
                      <a:r>
                        <a:rPr lang="en-US" sz="1000"/>
                        <a:t>366</a:t>
                      </a:r>
                    </a:p>
                  </a:txBody>
                  <a:tcPr/>
                </a:tc>
                <a:tc>
                  <a:txBody>
                    <a:bodyPr/>
                    <a:lstStyle/>
                    <a:p>
                      <a:r>
                        <a:rPr lang="en-US" sz="1000"/>
                        <a:t>20</a:t>
                      </a:r>
                    </a:p>
                  </a:txBody>
                  <a:tcPr/>
                </a:tc>
                <a:tc>
                  <a:txBody>
                    <a:bodyPr/>
                    <a:lstStyle/>
                    <a:p>
                      <a:r>
                        <a:rPr lang="en-US" sz="1000"/>
                        <a:t>17</a:t>
                      </a:r>
                    </a:p>
                  </a:txBody>
                  <a:tcPr/>
                </a:tc>
                <a:tc>
                  <a:txBody>
                    <a:bodyPr/>
                    <a:lstStyle/>
                    <a:p>
                      <a:r>
                        <a:rPr lang="en-US" sz="1000"/>
                        <a:t>0</a:t>
                      </a:r>
                    </a:p>
                  </a:txBody>
                  <a:tcPr/>
                </a:tc>
                <a:tc>
                  <a:txBody>
                    <a:bodyPr/>
                    <a:lstStyle/>
                    <a:p>
                      <a:r>
                        <a:rPr lang="en-US" sz="1000"/>
                        <a:t>1.2475 %</a:t>
                      </a:r>
                    </a:p>
                  </a:txBody>
                  <a:tcPr/>
                </a:tc>
                <a:tc>
                  <a:txBody>
                    <a:bodyPr/>
                    <a:lstStyle/>
                    <a:p>
                      <a:r>
                        <a:rPr lang="en-US" sz="1000"/>
                        <a:t>0.0 %</a:t>
                      </a:r>
                    </a:p>
                  </a:txBody>
                  <a:tcPr/>
                </a:tc>
                <a:extLst>
                  <a:ext uri="{0D108BD9-81ED-4DB2-BD59-A6C34878D82A}">
                    <a16:rowId xmlns:a16="http://schemas.microsoft.com/office/drawing/2014/main" val="824924272"/>
                  </a:ext>
                </a:extLst>
              </a:tr>
            </a:tbl>
          </a:graphicData>
        </a:graphic>
      </p:graphicFrame>
      <p:sp>
        <p:nvSpPr>
          <p:cNvPr id="4" name="Text Placeholder 3">
            <a:extLst>
              <a:ext uri="{FF2B5EF4-FFF2-40B4-BE49-F238E27FC236}">
                <a16:creationId xmlns:a16="http://schemas.microsoft.com/office/drawing/2014/main" id="{BF050F23-4472-4587-9D7A-F352503C9C5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9658028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A3829-5BDA-4689-8D1E-0C5EB329B027}"/>
              </a:ext>
            </a:extLst>
          </p:cNvPr>
          <p:cNvSpPr>
            <a:spLocks noGrp="1"/>
          </p:cNvSpPr>
          <p:nvPr>
            <p:ph type="title"/>
          </p:nvPr>
        </p:nvSpPr>
        <p:spPr/>
        <p:txBody>
          <a:bodyPr/>
          <a:lstStyle/>
          <a:p>
            <a:r>
              <a:rPr lang="en-US"/>
              <a:t>Fans (Übersicht) | Autohaus Strauss</a:t>
            </a:r>
          </a:p>
        </p:txBody>
      </p:sp>
      <p:graphicFrame>
        <p:nvGraphicFramePr>
          <p:cNvPr id="5" name="Table Placeholder 4">
            <a:extLst>
              <a:ext uri="{FF2B5EF4-FFF2-40B4-BE49-F238E27FC236}">
                <a16:creationId xmlns:a16="http://schemas.microsoft.com/office/drawing/2014/main" id="{BC2806D4-05A0-44BB-A461-B288F5508FF3}"/>
              </a:ext>
            </a:extLst>
          </p:cNvPr>
          <p:cNvGraphicFramePr>
            <a:graphicFrameLocks noGrp="1"/>
          </p:cNvGraphicFramePr>
          <p:nvPr>
            <p:ph type="tbl" sz="quarter" idx="13"/>
            <p:extLst>
              <p:ext uri="{D42A27DB-BD31-4B8C-83A1-F6EECF244321}">
                <p14:modId xmlns:p14="http://schemas.microsoft.com/office/powerpoint/2010/main" val="423657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47894656"/>
                    </a:ext>
                  </a:extLst>
                </a:gridCol>
                <a:gridCol w="1234440">
                  <a:extLst>
                    <a:ext uri="{9D8B030D-6E8A-4147-A177-3AD203B41FA5}">
                      <a16:colId xmlns:a16="http://schemas.microsoft.com/office/drawing/2014/main" val="3865400010"/>
                    </a:ext>
                  </a:extLst>
                </a:gridCol>
                <a:gridCol w="822960">
                  <a:extLst>
                    <a:ext uri="{9D8B030D-6E8A-4147-A177-3AD203B41FA5}">
                      <a16:colId xmlns:a16="http://schemas.microsoft.com/office/drawing/2014/main" val="3760021934"/>
                    </a:ext>
                  </a:extLst>
                </a:gridCol>
                <a:gridCol w="822960">
                  <a:extLst>
                    <a:ext uri="{9D8B030D-6E8A-4147-A177-3AD203B41FA5}">
                      <a16:colId xmlns:a16="http://schemas.microsoft.com/office/drawing/2014/main" val="217962950"/>
                    </a:ext>
                  </a:extLst>
                </a:gridCol>
                <a:gridCol w="822960">
                  <a:extLst>
                    <a:ext uri="{9D8B030D-6E8A-4147-A177-3AD203B41FA5}">
                      <a16:colId xmlns:a16="http://schemas.microsoft.com/office/drawing/2014/main" val="4191458469"/>
                    </a:ext>
                  </a:extLst>
                </a:gridCol>
                <a:gridCol w="822960">
                  <a:extLst>
                    <a:ext uri="{9D8B030D-6E8A-4147-A177-3AD203B41FA5}">
                      <a16:colId xmlns:a16="http://schemas.microsoft.com/office/drawing/2014/main" val="3907576500"/>
                    </a:ext>
                  </a:extLst>
                </a:gridCol>
                <a:gridCol w="822960">
                  <a:extLst>
                    <a:ext uri="{9D8B030D-6E8A-4147-A177-3AD203B41FA5}">
                      <a16:colId xmlns:a16="http://schemas.microsoft.com/office/drawing/2014/main" val="1636549629"/>
                    </a:ext>
                  </a:extLst>
                </a:gridCol>
                <a:gridCol w="822960">
                  <a:extLst>
                    <a:ext uri="{9D8B030D-6E8A-4147-A177-3AD203B41FA5}">
                      <a16:colId xmlns:a16="http://schemas.microsoft.com/office/drawing/2014/main" val="199109822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419332367"/>
                  </a:ext>
                </a:extLst>
              </a:tr>
              <a:tr h="370840">
                <a:tc>
                  <a:txBody>
                    <a:bodyPr/>
                    <a:lstStyle/>
                    <a:p>
                      <a:r>
                        <a:rPr lang="en-US" sz="1000"/>
                        <a:t>Autohaus Strauss</a:t>
                      </a:r>
                    </a:p>
                  </a:txBody>
                  <a:tcPr/>
                </a:tc>
                <a:tc>
                  <a:txBody>
                    <a:bodyPr/>
                    <a:lstStyle/>
                    <a:p>
                      <a:r>
                        <a:rPr lang="en-US" sz="1000"/>
                        <a:t>2482</a:t>
                      </a:r>
                    </a:p>
                  </a:txBody>
                  <a:tcPr/>
                </a:tc>
                <a:tc>
                  <a:txBody>
                    <a:bodyPr/>
                    <a:lstStyle/>
                    <a:p>
                      <a:r>
                        <a:rPr lang="en-US" sz="1000"/>
                        <a:t>1</a:t>
                      </a:r>
                    </a:p>
                  </a:txBody>
                  <a:tcPr/>
                </a:tc>
                <a:tc>
                  <a:txBody>
                    <a:bodyPr/>
                    <a:lstStyle/>
                    <a:p>
                      <a:r>
                        <a:rPr lang="en-US" sz="1000"/>
                        <a:t>0.0 %</a:t>
                      </a:r>
                    </a:p>
                  </a:txBody>
                  <a:tcPr/>
                </a:tc>
                <a:tc>
                  <a:txBody>
                    <a:bodyPr/>
                    <a:lstStyle/>
                    <a:p>
                      <a:r>
                        <a:rPr lang="en-US" sz="1000"/>
                        <a:t>-1</a:t>
                      </a:r>
                    </a:p>
                  </a:txBody>
                  <a:tcPr/>
                </a:tc>
                <a:tc>
                  <a:txBody>
                    <a:bodyPr/>
                    <a:lstStyle/>
                    <a:p>
                      <a:r>
                        <a:rPr lang="en-US" sz="1000"/>
                        <a:t>-0.0 %</a:t>
                      </a:r>
                    </a:p>
                  </a:txBody>
                  <a:tcPr/>
                </a:tc>
                <a:tc>
                  <a:txBody>
                    <a:bodyPr/>
                    <a:lstStyle/>
                    <a:p>
                      <a:r>
                        <a:rPr lang="en-US" sz="1000"/>
                        <a:t>-6</a:t>
                      </a:r>
                    </a:p>
                  </a:txBody>
                  <a:tcPr/>
                </a:tc>
                <a:tc>
                  <a:txBody>
                    <a:bodyPr/>
                    <a:lstStyle/>
                    <a:p>
                      <a:r>
                        <a:rPr lang="en-US" sz="1000"/>
                        <a:t>-0.2 %</a:t>
                      </a:r>
                    </a:p>
                  </a:txBody>
                  <a:tcPr/>
                </a:tc>
                <a:extLst>
                  <a:ext uri="{0D108BD9-81ED-4DB2-BD59-A6C34878D82A}">
                    <a16:rowId xmlns:a16="http://schemas.microsoft.com/office/drawing/2014/main" val="1120901253"/>
                  </a:ext>
                </a:extLst>
              </a:tr>
            </a:tbl>
          </a:graphicData>
        </a:graphic>
      </p:graphicFrame>
      <p:sp>
        <p:nvSpPr>
          <p:cNvPr id="4" name="Text Placeholder 3">
            <a:extLst>
              <a:ext uri="{FF2B5EF4-FFF2-40B4-BE49-F238E27FC236}">
                <a16:creationId xmlns:a16="http://schemas.microsoft.com/office/drawing/2014/main" id="{6DF9D8F9-ECA8-482D-9D9D-D366E479DCEA}"/>
              </a:ext>
            </a:extLst>
          </p:cNvPr>
          <p:cNvSpPr>
            <a:spLocks noGrp="1"/>
          </p:cNvSpPr>
          <p:nvPr>
            <p:ph type="body" sz="quarter" idx="14"/>
          </p:nvPr>
        </p:nvSpPr>
        <p:spPr/>
        <p:txBody>
          <a:bodyPr/>
          <a:lstStyle/>
          <a:p>
            <a:r>
              <a:rPr lang="en-US"/>
              <a:t>05/31/2018 - 06/30/2018</a:t>
            </a:r>
          </a:p>
        </p:txBody>
      </p:sp>
    </p:spTree>
    <p:extLst>
      <p:ext uri="{BB962C8B-B14F-4D97-AF65-F5344CB8AC3E}">
        <p14:creationId xmlns:p14="http://schemas.microsoft.com/office/powerpoint/2010/main" val="2428361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9DC92-31D9-4974-B085-7DF52BCF8E18}"/>
              </a:ext>
            </a:extLst>
          </p:cNvPr>
          <p:cNvSpPr>
            <a:spLocks noGrp="1"/>
          </p:cNvSpPr>
          <p:nvPr>
            <p:ph type="title"/>
          </p:nvPr>
        </p:nvSpPr>
        <p:spPr/>
        <p:txBody>
          <a:bodyPr/>
          <a:lstStyle/>
          <a:p>
            <a:r>
              <a:rPr lang="en-US"/>
              <a:t>Key Metrics Table w. User Post RR | Autohaus Strauss</a:t>
            </a:r>
          </a:p>
        </p:txBody>
      </p:sp>
      <p:graphicFrame>
        <p:nvGraphicFramePr>
          <p:cNvPr id="5" name="Table Placeholder 4">
            <a:extLst>
              <a:ext uri="{FF2B5EF4-FFF2-40B4-BE49-F238E27FC236}">
                <a16:creationId xmlns:a16="http://schemas.microsoft.com/office/drawing/2014/main" id="{507D2DED-994D-460F-8128-59DCEF19A299}"/>
              </a:ext>
            </a:extLst>
          </p:cNvPr>
          <p:cNvGraphicFramePr>
            <a:graphicFrameLocks noGrp="1"/>
          </p:cNvGraphicFramePr>
          <p:nvPr>
            <p:ph type="tbl" sz="quarter" idx="13"/>
            <p:extLst>
              <p:ext uri="{D42A27DB-BD31-4B8C-83A1-F6EECF244321}">
                <p14:modId xmlns:p14="http://schemas.microsoft.com/office/powerpoint/2010/main" val="755525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31023502"/>
                    </a:ext>
                  </a:extLst>
                </a:gridCol>
                <a:gridCol w="740664">
                  <a:extLst>
                    <a:ext uri="{9D8B030D-6E8A-4147-A177-3AD203B41FA5}">
                      <a16:colId xmlns:a16="http://schemas.microsoft.com/office/drawing/2014/main" val="643111770"/>
                    </a:ext>
                  </a:extLst>
                </a:gridCol>
                <a:gridCol w="740664">
                  <a:extLst>
                    <a:ext uri="{9D8B030D-6E8A-4147-A177-3AD203B41FA5}">
                      <a16:colId xmlns:a16="http://schemas.microsoft.com/office/drawing/2014/main" val="2806128716"/>
                    </a:ext>
                  </a:extLst>
                </a:gridCol>
                <a:gridCol w="740664">
                  <a:extLst>
                    <a:ext uri="{9D8B030D-6E8A-4147-A177-3AD203B41FA5}">
                      <a16:colId xmlns:a16="http://schemas.microsoft.com/office/drawing/2014/main" val="570460880"/>
                    </a:ext>
                  </a:extLst>
                </a:gridCol>
                <a:gridCol w="740664">
                  <a:extLst>
                    <a:ext uri="{9D8B030D-6E8A-4147-A177-3AD203B41FA5}">
                      <a16:colId xmlns:a16="http://schemas.microsoft.com/office/drawing/2014/main" val="920745480"/>
                    </a:ext>
                  </a:extLst>
                </a:gridCol>
                <a:gridCol w="740664">
                  <a:extLst>
                    <a:ext uri="{9D8B030D-6E8A-4147-A177-3AD203B41FA5}">
                      <a16:colId xmlns:a16="http://schemas.microsoft.com/office/drawing/2014/main" val="2552940689"/>
                    </a:ext>
                  </a:extLst>
                </a:gridCol>
                <a:gridCol w="740664">
                  <a:extLst>
                    <a:ext uri="{9D8B030D-6E8A-4147-A177-3AD203B41FA5}">
                      <a16:colId xmlns:a16="http://schemas.microsoft.com/office/drawing/2014/main" val="4222552732"/>
                    </a:ext>
                  </a:extLst>
                </a:gridCol>
                <a:gridCol w="740664">
                  <a:extLst>
                    <a:ext uri="{9D8B030D-6E8A-4147-A177-3AD203B41FA5}">
                      <a16:colId xmlns:a16="http://schemas.microsoft.com/office/drawing/2014/main" val="2194828559"/>
                    </a:ext>
                  </a:extLst>
                </a:gridCol>
                <a:gridCol w="740664">
                  <a:extLst>
                    <a:ext uri="{9D8B030D-6E8A-4147-A177-3AD203B41FA5}">
                      <a16:colId xmlns:a16="http://schemas.microsoft.com/office/drawing/2014/main" val="1187951574"/>
                    </a:ext>
                  </a:extLst>
                </a:gridCol>
                <a:gridCol w="740664">
                  <a:extLst>
                    <a:ext uri="{9D8B030D-6E8A-4147-A177-3AD203B41FA5}">
                      <a16:colId xmlns:a16="http://schemas.microsoft.com/office/drawing/2014/main" val="402563070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04131634"/>
                  </a:ext>
                </a:extLst>
              </a:tr>
              <a:tr h="370840">
                <a:tc>
                  <a:txBody>
                    <a:bodyPr/>
                    <a:lstStyle/>
                    <a:p>
                      <a:r>
                        <a:rPr lang="en-US" sz="1000"/>
                        <a:t>Autohaus Strauss</a:t>
                      </a:r>
                    </a:p>
                  </a:txBody>
                  <a:tcPr/>
                </a:tc>
                <a:tc>
                  <a:txBody>
                    <a:bodyPr/>
                    <a:lstStyle/>
                    <a:p>
                      <a:r>
                        <a:rPr lang="en-US" sz="1000"/>
                        <a:t>2482</a:t>
                      </a:r>
                    </a:p>
                  </a:txBody>
                  <a:tcPr/>
                </a:tc>
                <a:tc>
                  <a:txBody>
                    <a:bodyPr/>
                    <a:lstStyle/>
                    <a:p>
                      <a:r>
                        <a:rPr lang="en-US" sz="1000"/>
                        <a:t>-6</a:t>
                      </a:r>
                    </a:p>
                  </a:txBody>
                  <a:tcPr/>
                </a:tc>
                <a:tc>
                  <a:txBody>
                    <a:bodyPr/>
                    <a:lstStyle/>
                    <a:p>
                      <a:r>
                        <a:rPr lang="en-US" sz="1000"/>
                        <a:t>13</a:t>
                      </a:r>
                    </a:p>
                  </a:txBody>
                  <a:tcPr/>
                </a:tc>
                <a:tc>
                  <a:txBody>
                    <a:bodyPr/>
                    <a:lstStyle/>
                    <a:p>
                      <a:r>
                        <a:rPr lang="en-US" sz="1000"/>
                        <a:t>366</a:t>
                      </a:r>
                    </a:p>
                  </a:txBody>
                  <a:tcPr/>
                </a:tc>
                <a:tc>
                  <a:txBody>
                    <a:bodyPr/>
                    <a:lstStyle/>
                    <a:p>
                      <a:r>
                        <a:rPr lang="en-US" sz="1000"/>
                        <a:t>20</a:t>
                      </a:r>
                    </a:p>
                  </a:txBody>
                  <a:tcPr/>
                </a:tc>
                <a:tc>
                  <a:txBody>
                    <a:bodyPr/>
                    <a:lstStyle/>
                    <a:p>
                      <a:r>
                        <a:rPr lang="en-US" sz="1000"/>
                        <a:t>17</a:t>
                      </a:r>
                    </a:p>
                  </a:txBody>
                  <a:tcPr/>
                </a:tc>
                <a:tc>
                  <a:txBody>
                    <a:bodyPr/>
                    <a:lstStyle/>
                    <a:p>
                      <a:r>
                        <a:rPr lang="en-US" sz="1000"/>
                        <a:t>0</a:t>
                      </a:r>
                    </a:p>
                  </a:txBody>
                  <a:tcPr/>
                </a:tc>
                <a:tc>
                  <a:txBody>
                    <a:bodyPr/>
                    <a:lstStyle/>
                    <a:p>
                      <a:r>
                        <a:rPr lang="en-US" sz="1000"/>
                        <a:t>1.2475 %</a:t>
                      </a:r>
                    </a:p>
                  </a:txBody>
                  <a:tcPr/>
                </a:tc>
                <a:tc>
                  <a:txBody>
                    <a:bodyPr/>
                    <a:lstStyle/>
                    <a:p>
                      <a:r>
                        <a:rPr lang="en-US" sz="1000"/>
                        <a:t>0.0 %</a:t>
                      </a:r>
                    </a:p>
                  </a:txBody>
                  <a:tcPr/>
                </a:tc>
                <a:extLst>
                  <a:ext uri="{0D108BD9-81ED-4DB2-BD59-A6C34878D82A}">
                    <a16:rowId xmlns:a16="http://schemas.microsoft.com/office/drawing/2014/main" val="2073529701"/>
                  </a:ext>
                </a:extLst>
              </a:tr>
            </a:tbl>
          </a:graphicData>
        </a:graphic>
      </p:graphicFrame>
      <p:sp>
        <p:nvSpPr>
          <p:cNvPr id="4" name="Text Placeholder 3">
            <a:extLst>
              <a:ext uri="{FF2B5EF4-FFF2-40B4-BE49-F238E27FC236}">
                <a16:creationId xmlns:a16="http://schemas.microsoft.com/office/drawing/2014/main" id="{772F24E5-35E1-427B-A8AA-40A0D7FED23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5938544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3E582-DD29-4983-8098-BE89CDD56BAD}"/>
              </a:ext>
            </a:extLst>
          </p:cNvPr>
          <p:cNvSpPr>
            <a:spLocks noGrp="1"/>
          </p:cNvSpPr>
          <p:nvPr>
            <p:ph type="title"/>
          </p:nvPr>
        </p:nvSpPr>
        <p:spPr/>
        <p:txBody>
          <a:bodyPr/>
          <a:lstStyle/>
          <a:p>
            <a:r>
              <a:rPr lang="en-US"/>
              <a:t>Facebook Fans Total | Autohaus Strauss</a:t>
            </a:r>
          </a:p>
        </p:txBody>
      </p:sp>
      <p:graphicFrame>
        <p:nvGraphicFramePr>
          <p:cNvPr id="6" name="Chart Placeholder 5">
            <a:extLst>
              <a:ext uri="{FF2B5EF4-FFF2-40B4-BE49-F238E27FC236}">
                <a16:creationId xmlns:a16="http://schemas.microsoft.com/office/drawing/2014/main" id="{E3EDCDE7-8074-4614-995B-F8636A2DAB90}"/>
              </a:ext>
            </a:extLst>
          </p:cNvPr>
          <p:cNvGraphicFramePr>
            <a:graphicFrameLocks noGrp="1"/>
          </p:cNvGraphicFramePr>
          <p:nvPr>
            <p:ph type="chart" sz="quarter" idx="13"/>
            <p:extLst>
              <p:ext uri="{D42A27DB-BD31-4B8C-83A1-F6EECF244321}">
                <p14:modId xmlns:p14="http://schemas.microsoft.com/office/powerpoint/2010/main" val="39170446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F58373-5C7D-4638-B10D-9B0BC69CEF8B}"/>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1040A011-260C-4766-8130-545C344CE0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48522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B95DE-8A37-4DE0-A5BE-0316CD2CE210}"/>
              </a:ext>
            </a:extLst>
          </p:cNvPr>
          <p:cNvSpPr>
            <a:spLocks noGrp="1"/>
          </p:cNvSpPr>
          <p:nvPr>
            <p:ph type="title"/>
          </p:nvPr>
        </p:nvSpPr>
        <p:spPr/>
        <p:txBody>
          <a:bodyPr/>
          <a:lstStyle/>
          <a:p>
            <a:r>
              <a:rPr lang="en-US"/>
              <a:t>Fanwachstum | Autohaus Strauss</a:t>
            </a:r>
          </a:p>
        </p:txBody>
      </p:sp>
      <p:graphicFrame>
        <p:nvGraphicFramePr>
          <p:cNvPr id="6" name="Chart Placeholder 5">
            <a:extLst>
              <a:ext uri="{FF2B5EF4-FFF2-40B4-BE49-F238E27FC236}">
                <a16:creationId xmlns:a16="http://schemas.microsoft.com/office/drawing/2014/main" id="{341D2A57-1A50-4C86-B393-936F1DD4CC82}"/>
              </a:ext>
            </a:extLst>
          </p:cNvPr>
          <p:cNvGraphicFramePr>
            <a:graphicFrameLocks noGrp="1"/>
          </p:cNvGraphicFramePr>
          <p:nvPr>
            <p:ph type="chart" sz="quarter" idx="13"/>
            <p:extLst>
              <p:ext uri="{D42A27DB-BD31-4B8C-83A1-F6EECF244321}">
                <p14:modId xmlns:p14="http://schemas.microsoft.com/office/powerpoint/2010/main" val="22757390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04EC40-E8F7-49CC-A823-C360D91626B7}"/>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0203D807-C1D8-4933-BC92-6778335710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69529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5C1B3-FC79-4679-B89B-A82D81FC6B13}"/>
              </a:ext>
            </a:extLst>
          </p:cNvPr>
          <p:cNvSpPr>
            <a:spLocks noGrp="1"/>
          </p:cNvSpPr>
          <p:nvPr>
            <p:ph type="title"/>
          </p:nvPr>
        </p:nvSpPr>
        <p:spPr/>
        <p:txBody>
          <a:bodyPr/>
          <a:lstStyle/>
          <a:p>
            <a:r>
              <a:rPr lang="en-US"/>
              <a:t>Verlorene Fans | Autohaus Strauss</a:t>
            </a:r>
          </a:p>
        </p:txBody>
      </p:sp>
      <p:graphicFrame>
        <p:nvGraphicFramePr>
          <p:cNvPr id="6" name="Chart Placeholder 5">
            <a:extLst>
              <a:ext uri="{FF2B5EF4-FFF2-40B4-BE49-F238E27FC236}">
                <a16:creationId xmlns:a16="http://schemas.microsoft.com/office/drawing/2014/main" id="{55FBCECD-DDCB-4DDC-8CED-182F0BFD8F51}"/>
              </a:ext>
            </a:extLst>
          </p:cNvPr>
          <p:cNvGraphicFramePr>
            <a:graphicFrameLocks noGrp="1"/>
          </p:cNvGraphicFramePr>
          <p:nvPr>
            <p:ph type="chart" sz="quarter" idx="13"/>
            <p:extLst>
              <p:ext uri="{D42A27DB-BD31-4B8C-83A1-F6EECF244321}">
                <p14:modId xmlns:p14="http://schemas.microsoft.com/office/powerpoint/2010/main" val="36408780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A01B07-3619-4A8F-A183-F12DA4996103}"/>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35A5CCB2-7160-49E4-9F72-EEEB0B34E1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53333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28E37-BD2E-41DA-A6DE-61FD1D91BEAD}"/>
              </a:ext>
            </a:extLst>
          </p:cNvPr>
          <p:cNvSpPr>
            <a:spLocks noGrp="1"/>
          </p:cNvSpPr>
          <p:nvPr>
            <p:ph type="title"/>
          </p:nvPr>
        </p:nvSpPr>
        <p:spPr/>
        <p:txBody>
          <a:bodyPr/>
          <a:lstStyle/>
          <a:p>
            <a:r>
              <a:rPr lang="de-DE"/>
              <a:t>Eigene Beiträge (Postings) | Autohaus Strauss - 1 of 6</a:t>
            </a:r>
            <a:endParaRPr lang="en-US"/>
          </a:p>
        </p:txBody>
      </p:sp>
      <p:graphicFrame>
        <p:nvGraphicFramePr>
          <p:cNvPr id="5" name="Table Placeholder 4">
            <a:extLst>
              <a:ext uri="{FF2B5EF4-FFF2-40B4-BE49-F238E27FC236}">
                <a16:creationId xmlns:a16="http://schemas.microsoft.com/office/drawing/2014/main" id="{90F9A225-7415-40C0-9988-204D263C244B}"/>
              </a:ext>
            </a:extLst>
          </p:cNvPr>
          <p:cNvGraphicFramePr>
            <a:graphicFrameLocks noGrp="1"/>
          </p:cNvGraphicFramePr>
          <p:nvPr>
            <p:ph type="tbl" sz="quarter" idx="13"/>
            <p:extLst>
              <p:ext uri="{D42A27DB-BD31-4B8C-83A1-F6EECF244321}">
                <p14:modId xmlns:p14="http://schemas.microsoft.com/office/powerpoint/2010/main" val="3018987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42329722"/>
                    </a:ext>
                  </a:extLst>
                </a:gridCol>
                <a:gridCol w="658368">
                  <a:extLst>
                    <a:ext uri="{9D8B030D-6E8A-4147-A177-3AD203B41FA5}">
                      <a16:colId xmlns:a16="http://schemas.microsoft.com/office/drawing/2014/main" val="3239341003"/>
                    </a:ext>
                  </a:extLst>
                </a:gridCol>
                <a:gridCol w="658368">
                  <a:extLst>
                    <a:ext uri="{9D8B030D-6E8A-4147-A177-3AD203B41FA5}">
                      <a16:colId xmlns:a16="http://schemas.microsoft.com/office/drawing/2014/main" val="1939772553"/>
                    </a:ext>
                  </a:extLst>
                </a:gridCol>
                <a:gridCol w="658368">
                  <a:extLst>
                    <a:ext uri="{9D8B030D-6E8A-4147-A177-3AD203B41FA5}">
                      <a16:colId xmlns:a16="http://schemas.microsoft.com/office/drawing/2014/main" val="2965968199"/>
                    </a:ext>
                  </a:extLst>
                </a:gridCol>
                <a:gridCol w="658368">
                  <a:extLst>
                    <a:ext uri="{9D8B030D-6E8A-4147-A177-3AD203B41FA5}">
                      <a16:colId xmlns:a16="http://schemas.microsoft.com/office/drawing/2014/main" val="1404684733"/>
                    </a:ext>
                  </a:extLst>
                </a:gridCol>
                <a:gridCol w="658368">
                  <a:extLst>
                    <a:ext uri="{9D8B030D-6E8A-4147-A177-3AD203B41FA5}">
                      <a16:colId xmlns:a16="http://schemas.microsoft.com/office/drawing/2014/main" val="1018888638"/>
                    </a:ext>
                  </a:extLst>
                </a:gridCol>
                <a:gridCol w="658368">
                  <a:extLst>
                    <a:ext uri="{9D8B030D-6E8A-4147-A177-3AD203B41FA5}">
                      <a16:colId xmlns:a16="http://schemas.microsoft.com/office/drawing/2014/main" val="3343444842"/>
                    </a:ext>
                  </a:extLst>
                </a:gridCol>
                <a:gridCol w="658368">
                  <a:extLst>
                    <a:ext uri="{9D8B030D-6E8A-4147-A177-3AD203B41FA5}">
                      <a16:colId xmlns:a16="http://schemas.microsoft.com/office/drawing/2014/main" val="840737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82805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- 2018-06-30 09:16:00 </a:t>
                      </a:r>
                      <a:r>
                        <a:rPr kumimoji="0" lang="de-DE" sz="1000" b="0" i="0" u="none" strike="noStrike" kern="1200" cap="none" spc="0" normalizeH="0" baseline="0" noProof="0">
                          <a:ln>
                            <a:noFill/>
                          </a:ln>
                          <a:solidFill>
                            <a:prstClr val="black"/>
                          </a:solidFill>
                          <a:effectLst/>
                          <a:uLnTx/>
                          <a:uFillTx/>
                          <a:latin typeface="+mn-lt"/>
                          <a:ea typeface="+mn-ea"/>
                          <a:cs typeface="+mn-cs"/>
                        </a:rPr>
                        <a:t> 
 #derneueFordFocus #ersteAusfahrt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89640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- 2018-06-28 11:37:01 </a:t>
                      </a:r>
                      <a:r>
                        <a:rPr kumimoji="0" lang="de-DE" sz="1000" b="0" i="0" u="none" strike="noStrike" kern="1200" cap="none" spc="0" normalizeH="0" baseline="0" noProof="0">
                          <a:ln>
                            <a:noFill/>
                          </a:ln>
                          <a:solidFill>
                            <a:prstClr val="black"/>
                          </a:solidFill>
                          <a:effectLst/>
                          <a:uLnTx/>
                          <a:uFillTx/>
                          <a:latin typeface="+mn-lt"/>
                          <a:ea typeface="+mn-ea"/>
                          <a:cs typeface="+mn-cs"/>
                        </a:rPr>
                        <a:t> 
 Ein neuer Ford Fiesta in Blazer Blau für Jasmin Judmaier! 😁👍
Liebe Jasmin, Armin Bauer und das Team vom Autohaus Strauss wünscht dir viel Freude mit deinem neuen Fiesta und eine gute Fahrt!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41200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- 2018-06-26 14:50:56 </a:t>
                      </a:r>
                      <a:r>
                        <a:rPr kumimoji="0" lang="de-DE" sz="1000" b="0" i="0" u="none" strike="noStrike" kern="1200" cap="none" spc="0" normalizeH="0" baseline="0" noProof="0">
                          <a:ln>
                            <a:noFill/>
                          </a:ln>
                          <a:solidFill>
                            <a:prstClr val="black"/>
                          </a:solidFill>
                          <a:effectLst/>
                          <a:uLnTx/>
                          <a:uFillTx/>
                          <a:latin typeface="+mn-lt"/>
                          <a:ea typeface="+mn-ea"/>
                          <a:cs typeface="+mn-cs"/>
                        </a:rPr>
                        <a:t> 
 Nicht nur wir sind begeistert vom neuen Fiesta Active – auch Paula Marosits hat sich für den neuen Fiesta Active entschieden. Kein Wunder, denn der neue Crossover der Ford Familie punktet mit seiner Geräumigkeit, mit der neuesten Technologie und verschafft den besten Überblick durch seine etwas erhöhte Sitzposition! 👍😁
Wir gratulieren Paula Marosits zu ihrem neuen Fiesta Active in Magnetic Grau Metallic, wünschen eine gute Fahrt und viel Freude!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07376297"/>
                  </a:ext>
                </a:extLst>
              </a:tr>
            </a:tbl>
          </a:graphicData>
        </a:graphic>
      </p:graphicFrame>
      <p:sp>
        <p:nvSpPr>
          <p:cNvPr id="4" name="Text Placeholder 3">
            <a:extLst>
              <a:ext uri="{FF2B5EF4-FFF2-40B4-BE49-F238E27FC236}">
                <a16:creationId xmlns:a16="http://schemas.microsoft.com/office/drawing/2014/main" id="{EDFFDBF8-79B6-47AC-9F23-FFE726F7CC6B}"/>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8329900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89F9A-4ABD-4846-8AB2-623C5BC897E4}"/>
              </a:ext>
            </a:extLst>
          </p:cNvPr>
          <p:cNvSpPr>
            <a:spLocks noGrp="1"/>
          </p:cNvSpPr>
          <p:nvPr>
            <p:ph type="title"/>
          </p:nvPr>
        </p:nvSpPr>
        <p:spPr/>
        <p:txBody>
          <a:bodyPr/>
          <a:lstStyle/>
          <a:p>
            <a:r>
              <a:rPr lang="de-DE"/>
              <a:t>Eigene Beiträge (Postings) | Autohaus Strauss - 2 of 6</a:t>
            </a:r>
            <a:endParaRPr lang="en-US"/>
          </a:p>
        </p:txBody>
      </p:sp>
      <p:graphicFrame>
        <p:nvGraphicFramePr>
          <p:cNvPr id="5" name="Table Placeholder 4">
            <a:extLst>
              <a:ext uri="{FF2B5EF4-FFF2-40B4-BE49-F238E27FC236}">
                <a16:creationId xmlns:a16="http://schemas.microsoft.com/office/drawing/2014/main" id="{2C84FCCB-3AED-4F79-9BD6-79C9ADB32A12}"/>
              </a:ext>
            </a:extLst>
          </p:cNvPr>
          <p:cNvGraphicFramePr>
            <a:graphicFrameLocks noGrp="1"/>
          </p:cNvGraphicFramePr>
          <p:nvPr>
            <p:ph type="tbl" sz="quarter" idx="13"/>
            <p:extLst>
              <p:ext uri="{D42A27DB-BD31-4B8C-83A1-F6EECF244321}">
                <p14:modId xmlns:p14="http://schemas.microsoft.com/office/powerpoint/2010/main" val="1262337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52076683"/>
                    </a:ext>
                  </a:extLst>
                </a:gridCol>
                <a:gridCol w="658368">
                  <a:extLst>
                    <a:ext uri="{9D8B030D-6E8A-4147-A177-3AD203B41FA5}">
                      <a16:colId xmlns:a16="http://schemas.microsoft.com/office/drawing/2014/main" val="3165767720"/>
                    </a:ext>
                  </a:extLst>
                </a:gridCol>
                <a:gridCol w="658368">
                  <a:extLst>
                    <a:ext uri="{9D8B030D-6E8A-4147-A177-3AD203B41FA5}">
                      <a16:colId xmlns:a16="http://schemas.microsoft.com/office/drawing/2014/main" val="2403504815"/>
                    </a:ext>
                  </a:extLst>
                </a:gridCol>
                <a:gridCol w="658368">
                  <a:extLst>
                    <a:ext uri="{9D8B030D-6E8A-4147-A177-3AD203B41FA5}">
                      <a16:colId xmlns:a16="http://schemas.microsoft.com/office/drawing/2014/main" val="4219132834"/>
                    </a:ext>
                  </a:extLst>
                </a:gridCol>
                <a:gridCol w="658368">
                  <a:extLst>
                    <a:ext uri="{9D8B030D-6E8A-4147-A177-3AD203B41FA5}">
                      <a16:colId xmlns:a16="http://schemas.microsoft.com/office/drawing/2014/main" val="4134860269"/>
                    </a:ext>
                  </a:extLst>
                </a:gridCol>
                <a:gridCol w="658368">
                  <a:extLst>
                    <a:ext uri="{9D8B030D-6E8A-4147-A177-3AD203B41FA5}">
                      <a16:colId xmlns:a16="http://schemas.microsoft.com/office/drawing/2014/main" val="1902237"/>
                    </a:ext>
                  </a:extLst>
                </a:gridCol>
                <a:gridCol w="658368">
                  <a:extLst>
                    <a:ext uri="{9D8B030D-6E8A-4147-A177-3AD203B41FA5}">
                      <a16:colId xmlns:a16="http://schemas.microsoft.com/office/drawing/2014/main" val="1177882083"/>
                    </a:ext>
                  </a:extLst>
                </a:gridCol>
                <a:gridCol w="658368">
                  <a:extLst>
                    <a:ext uri="{9D8B030D-6E8A-4147-A177-3AD203B41FA5}">
                      <a16:colId xmlns:a16="http://schemas.microsoft.com/office/drawing/2014/main" val="2408062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89028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- 2018-06-22 07:39:30 </a:t>
                      </a:r>
                      <a:r>
                        <a:rPr kumimoji="0" lang="de-DE" sz="1000" b="0" i="0" u="none" strike="noStrike" kern="1200" cap="none" spc="0" normalizeH="0" baseline="0" noProof="0">
                          <a:ln>
                            <a:noFill/>
                          </a:ln>
                          <a:solidFill>
                            <a:prstClr val="black"/>
                          </a:solidFill>
                          <a:effectLst/>
                          <a:uLnTx/>
                          <a:uFillTx/>
                          <a:latin typeface="+mn-lt"/>
                          <a:ea typeface="+mn-ea"/>
                          <a:cs typeface="+mn-cs"/>
                        </a:rPr>
                        <a:t> 
 Ein neuer Ford Focus, Facelift für den Edge und den Ka+!
Wobei der Fokus eindeutig auf dem neuen Focus lag! 💙😉💪
Ganz nach dem Motto - Ford Erfahren 2018, und um euch auf den neuesten Stand zu bringen, ging es für unsere beiden Ford-Veraufsberater Daniel Pausch und Armin Bauer zur Präsentation der Fahrzeuge nach Krefeld, Deutschland! ✈️😁
Hier findet ihr ein paar Eindrücke!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48769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- 2018-06-20 13:02:42 </a:t>
                      </a:r>
                      <a:r>
                        <a:rPr kumimoji="0" lang="de-DE" sz="1000" b="0" i="0" u="none" strike="noStrike" kern="1200" cap="none" spc="0" normalizeH="0" baseline="0" noProof="0">
                          <a:ln>
                            <a:noFill/>
                          </a:ln>
                          <a:solidFill>
                            <a:prstClr val="black"/>
                          </a:solidFill>
                          <a:effectLst/>
                          <a:uLnTx/>
                          <a:uFillTx/>
                          <a:latin typeface="+mn-lt"/>
                          <a:ea typeface="+mn-ea"/>
                          <a:cs typeface="+mn-cs"/>
                        </a:rPr>
                        <a:t> 
 Für Gottfried Fiedler gibt es ab jetzt einen höheren Sitzkomfort und somit eine noch bessere Sicht. 🙂
Denn er tauscht seinen Ford Focus Trend - (übrigens in einem TOP-Zustand - ca. 30.000 km - EZL 2015) gegen einen neuen EcoSport mit 100PS in Urban Beige Metallic.
Verkaufsberater Armin Bauer und das Team vom Autohaus Strauss wünscht viel Freude mit dem neuen EcoSport und eine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36492478"/>
                  </a:ext>
                </a:extLst>
              </a:tr>
            </a:tbl>
          </a:graphicData>
        </a:graphic>
      </p:graphicFrame>
      <p:sp>
        <p:nvSpPr>
          <p:cNvPr id="4" name="Text Placeholder 3">
            <a:extLst>
              <a:ext uri="{FF2B5EF4-FFF2-40B4-BE49-F238E27FC236}">
                <a16:creationId xmlns:a16="http://schemas.microsoft.com/office/drawing/2014/main" id="{7C4E2F6D-9FE6-4C36-8C0E-AEC2C18545D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1478232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325FE-B5C7-45A4-981C-A05A337C090D}"/>
              </a:ext>
            </a:extLst>
          </p:cNvPr>
          <p:cNvSpPr>
            <a:spLocks noGrp="1"/>
          </p:cNvSpPr>
          <p:nvPr>
            <p:ph type="title"/>
          </p:nvPr>
        </p:nvSpPr>
        <p:spPr/>
        <p:txBody>
          <a:bodyPr/>
          <a:lstStyle/>
          <a:p>
            <a:r>
              <a:rPr lang="de-DE"/>
              <a:t>Eigene Beiträge (Postings) | Autohaus Strauss - 3 of 6</a:t>
            </a:r>
            <a:endParaRPr lang="en-US"/>
          </a:p>
        </p:txBody>
      </p:sp>
      <p:graphicFrame>
        <p:nvGraphicFramePr>
          <p:cNvPr id="5" name="Table Placeholder 4">
            <a:extLst>
              <a:ext uri="{FF2B5EF4-FFF2-40B4-BE49-F238E27FC236}">
                <a16:creationId xmlns:a16="http://schemas.microsoft.com/office/drawing/2014/main" id="{A8848F5F-17ED-4FFE-BDDF-F1B63BBC6CD5}"/>
              </a:ext>
            </a:extLst>
          </p:cNvPr>
          <p:cNvGraphicFramePr>
            <a:graphicFrameLocks noGrp="1"/>
          </p:cNvGraphicFramePr>
          <p:nvPr>
            <p:ph type="tbl" sz="quarter" idx="13"/>
            <p:extLst>
              <p:ext uri="{D42A27DB-BD31-4B8C-83A1-F6EECF244321}">
                <p14:modId xmlns:p14="http://schemas.microsoft.com/office/powerpoint/2010/main" val="2020404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14204221"/>
                    </a:ext>
                  </a:extLst>
                </a:gridCol>
                <a:gridCol w="658368">
                  <a:extLst>
                    <a:ext uri="{9D8B030D-6E8A-4147-A177-3AD203B41FA5}">
                      <a16:colId xmlns:a16="http://schemas.microsoft.com/office/drawing/2014/main" val="1012005480"/>
                    </a:ext>
                  </a:extLst>
                </a:gridCol>
                <a:gridCol w="658368">
                  <a:extLst>
                    <a:ext uri="{9D8B030D-6E8A-4147-A177-3AD203B41FA5}">
                      <a16:colId xmlns:a16="http://schemas.microsoft.com/office/drawing/2014/main" val="2827181207"/>
                    </a:ext>
                  </a:extLst>
                </a:gridCol>
                <a:gridCol w="658368">
                  <a:extLst>
                    <a:ext uri="{9D8B030D-6E8A-4147-A177-3AD203B41FA5}">
                      <a16:colId xmlns:a16="http://schemas.microsoft.com/office/drawing/2014/main" val="3154158734"/>
                    </a:ext>
                  </a:extLst>
                </a:gridCol>
                <a:gridCol w="658368">
                  <a:extLst>
                    <a:ext uri="{9D8B030D-6E8A-4147-A177-3AD203B41FA5}">
                      <a16:colId xmlns:a16="http://schemas.microsoft.com/office/drawing/2014/main" val="3406909433"/>
                    </a:ext>
                  </a:extLst>
                </a:gridCol>
                <a:gridCol w="658368">
                  <a:extLst>
                    <a:ext uri="{9D8B030D-6E8A-4147-A177-3AD203B41FA5}">
                      <a16:colId xmlns:a16="http://schemas.microsoft.com/office/drawing/2014/main" val="4160420150"/>
                    </a:ext>
                  </a:extLst>
                </a:gridCol>
                <a:gridCol w="658368">
                  <a:extLst>
                    <a:ext uri="{9D8B030D-6E8A-4147-A177-3AD203B41FA5}">
                      <a16:colId xmlns:a16="http://schemas.microsoft.com/office/drawing/2014/main" val="44309564"/>
                    </a:ext>
                  </a:extLst>
                </a:gridCol>
                <a:gridCol w="658368">
                  <a:extLst>
                    <a:ext uri="{9D8B030D-6E8A-4147-A177-3AD203B41FA5}">
                      <a16:colId xmlns:a16="http://schemas.microsoft.com/office/drawing/2014/main" val="2945244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61851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- 2018-06-16 08:32:59 </a:t>
                      </a:r>
                      <a:r>
                        <a:rPr kumimoji="0" lang="de-DE" sz="1000" b="0" i="0" u="none" strike="noStrike" kern="1200" cap="none" spc="0" normalizeH="0" baseline="0" noProof="0">
                          <a:ln>
                            <a:noFill/>
                          </a:ln>
                          <a:solidFill>
                            <a:prstClr val="black"/>
                          </a:solidFill>
                          <a:effectLst/>
                          <a:uLnTx/>
                          <a:uFillTx/>
                          <a:latin typeface="+mn-lt"/>
                          <a:ea typeface="+mn-ea"/>
                          <a:cs typeface="+mn-cs"/>
                        </a:rPr>
                        <a:t> 
 48-70-48
👉 Seit 1948 - 70 Jahre Land Rover - 48 Jahre Range Rover! 😎
Wenn das nicht ein Grund zum Feiern ist...🎉
Schönes Wochenende!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94025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- 2018-06-15 14:10:00 </a:t>
                      </a:r>
                      <a:r>
                        <a:rPr kumimoji="0" lang="en-US" sz="1000" b="0" i="0" u="none" strike="noStrike" kern="1200" cap="none" spc="0" normalizeH="0" baseline="0" noProof="0">
                          <a:ln>
                            <a:noFill/>
                          </a:ln>
                          <a:solidFill>
                            <a:prstClr val="black"/>
                          </a:solidFill>
                          <a:effectLst/>
                          <a:uLnTx/>
                          <a:uFillTx/>
                          <a:latin typeface="+mn-lt"/>
                          <a:ea typeface="+mn-ea"/>
                          <a:cs typeface="+mn-cs"/>
                        </a:rPr>
                        <a:t> 
 Helmut Jandrisits startet heute mit seinem neuen Kuga ST-Line in das Wochenende... 😁👍
Lieber Helmut, unser Verkaufsberater Armin Bauer und das Team vom Autohaus Strauss wünscht dir viel Freude und eine gute Fahrt mit deinem neuen Kuga ST-Line mit Rückfahrkamera, Navi, ST-Line Paket, Winter Paket, sensorgesteuerter Heckklappe uvm..!!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42628255"/>
                  </a:ext>
                </a:extLst>
              </a:tr>
            </a:tbl>
          </a:graphicData>
        </a:graphic>
      </p:graphicFrame>
      <p:sp>
        <p:nvSpPr>
          <p:cNvPr id="4" name="Text Placeholder 3">
            <a:extLst>
              <a:ext uri="{FF2B5EF4-FFF2-40B4-BE49-F238E27FC236}">
                <a16:creationId xmlns:a16="http://schemas.microsoft.com/office/drawing/2014/main" id="{3803F550-96AE-4620-B049-493515AFAD2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1404180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7524D-436A-4641-A9BC-F8706AF807EA}"/>
              </a:ext>
            </a:extLst>
          </p:cNvPr>
          <p:cNvSpPr>
            <a:spLocks noGrp="1"/>
          </p:cNvSpPr>
          <p:nvPr>
            <p:ph type="title"/>
          </p:nvPr>
        </p:nvSpPr>
        <p:spPr/>
        <p:txBody>
          <a:bodyPr/>
          <a:lstStyle/>
          <a:p>
            <a:r>
              <a:rPr lang="de-DE"/>
              <a:t>Eigene Beiträge (Postings) | Autohaus Strauss - 4 of 6</a:t>
            </a:r>
            <a:endParaRPr lang="en-US"/>
          </a:p>
        </p:txBody>
      </p:sp>
      <p:graphicFrame>
        <p:nvGraphicFramePr>
          <p:cNvPr id="5" name="Table Placeholder 4">
            <a:extLst>
              <a:ext uri="{FF2B5EF4-FFF2-40B4-BE49-F238E27FC236}">
                <a16:creationId xmlns:a16="http://schemas.microsoft.com/office/drawing/2014/main" id="{25AFF36F-FAD7-44C4-B6A7-322AEF898CF9}"/>
              </a:ext>
            </a:extLst>
          </p:cNvPr>
          <p:cNvGraphicFramePr>
            <a:graphicFrameLocks noGrp="1"/>
          </p:cNvGraphicFramePr>
          <p:nvPr>
            <p:ph type="tbl" sz="quarter" idx="13"/>
            <p:extLst>
              <p:ext uri="{D42A27DB-BD31-4B8C-83A1-F6EECF244321}">
                <p14:modId xmlns:p14="http://schemas.microsoft.com/office/powerpoint/2010/main" val="1913907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26606756"/>
                    </a:ext>
                  </a:extLst>
                </a:gridCol>
                <a:gridCol w="658368">
                  <a:extLst>
                    <a:ext uri="{9D8B030D-6E8A-4147-A177-3AD203B41FA5}">
                      <a16:colId xmlns:a16="http://schemas.microsoft.com/office/drawing/2014/main" val="1081348181"/>
                    </a:ext>
                  </a:extLst>
                </a:gridCol>
                <a:gridCol w="658368">
                  <a:extLst>
                    <a:ext uri="{9D8B030D-6E8A-4147-A177-3AD203B41FA5}">
                      <a16:colId xmlns:a16="http://schemas.microsoft.com/office/drawing/2014/main" val="3441581481"/>
                    </a:ext>
                  </a:extLst>
                </a:gridCol>
                <a:gridCol w="658368">
                  <a:extLst>
                    <a:ext uri="{9D8B030D-6E8A-4147-A177-3AD203B41FA5}">
                      <a16:colId xmlns:a16="http://schemas.microsoft.com/office/drawing/2014/main" val="3642032562"/>
                    </a:ext>
                  </a:extLst>
                </a:gridCol>
                <a:gridCol w="658368">
                  <a:extLst>
                    <a:ext uri="{9D8B030D-6E8A-4147-A177-3AD203B41FA5}">
                      <a16:colId xmlns:a16="http://schemas.microsoft.com/office/drawing/2014/main" val="291167554"/>
                    </a:ext>
                  </a:extLst>
                </a:gridCol>
                <a:gridCol w="658368">
                  <a:extLst>
                    <a:ext uri="{9D8B030D-6E8A-4147-A177-3AD203B41FA5}">
                      <a16:colId xmlns:a16="http://schemas.microsoft.com/office/drawing/2014/main" val="115252772"/>
                    </a:ext>
                  </a:extLst>
                </a:gridCol>
                <a:gridCol w="658368">
                  <a:extLst>
                    <a:ext uri="{9D8B030D-6E8A-4147-A177-3AD203B41FA5}">
                      <a16:colId xmlns:a16="http://schemas.microsoft.com/office/drawing/2014/main" val="2569316361"/>
                    </a:ext>
                  </a:extLst>
                </a:gridCol>
                <a:gridCol w="658368">
                  <a:extLst>
                    <a:ext uri="{9D8B030D-6E8A-4147-A177-3AD203B41FA5}">
                      <a16:colId xmlns:a16="http://schemas.microsoft.com/office/drawing/2014/main" val="476202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70079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- 2018-06-13 14:15:00 </a:t>
                      </a:r>
                      <a:r>
                        <a:rPr kumimoji="0" lang="en-US" sz="1000" b="0" i="0" u="none" strike="noStrike" kern="1200" cap="none" spc="0" normalizeH="0" baseline="0" noProof="0">
                          <a:ln>
                            <a:noFill/>
                          </a:ln>
                          <a:solidFill>
                            <a:prstClr val="black"/>
                          </a:solidFill>
                          <a:effectLst/>
                          <a:uLnTx/>
                          <a:uFillTx/>
                          <a:latin typeface="+mn-lt"/>
                          <a:ea typeface="+mn-ea"/>
                          <a:cs typeface="+mn-cs"/>
                        </a:rPr>
                        <a:t> 
 Seid ihr auf der Suche nach einem geprüften Vorführ- oder Gebrauchtwagen? 😎👉 Dann seid ihr bei uns genau richtig!!
Heute haben wir 350PS für alle PS-Liebhaber unter uns - einen sportlichen Focus RS 2.3EcoBoost 😉
➡️ EZ 2017
➡️ ca. 5600km
➡️ 350PS
➡️ in STEALTH GRAU und TOP-ausgestattet
Alle Infos findet Ihr hier
⬇️
⬇️
oder bei unseren Ford-Verkaufsberatern Armin Bauer und Daniel Pausch!!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43052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- 2018-06-09 13:11:40 </a:t>
                      </a:r>
                      <a:r>
                        <a:rPr kumimoji="0" lang="en-US" sz="1000" b="0" i="0" u="none" strike="noStrike" kern="1200" cap="none" spc="0" normalizeH="0" baseline="0" noProof="0">
                          <a:ln>
                            <a:noFill/>
                          </a:ln>
                          <a:solidFill>
                            <a:prstClr val="black"/>
                          </a:solidFill>
                          <a:effectLst/>
                          <a:uLnTx/>
                          <a:uFillTx/>
                          <a:latin typeface="+mn-lt"/>
                          <a:ea typeface="+mn-ea"/>
                          <a:cs typeface="+mn-cs"/>
                        </a:rPr>
                        <a:t> 
 The Above &amp; Beyond Tour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0637964"/>
                  </a:ext>
                </a:extLst>
              </a:tr>
            </a:tbl>
          </a:graphicData>
        </a:graphic>
      </p:graphicFrame>
      <p:sp>
        <p:nvSpPr>
          <p:cNvPr id="4" name="Text Placeholder 3">
            <a:extLst>
              <a:ext uri="{FF2B5EF4-FFF2-40B4-BE49-F238E27FC236}">
                <a16:creationId xmlns:a16="http://schemas.microsoft.com/office/drawing/2014/main" id="{862AF6F9-40D7-4C7E-8145-0F1B7DA2368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2238277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511D8-A254-4660-8F8E-6580E68D1108}"/>
              </a:ext>
            </a:extLst>
          </p:cNvPr>
          <p:cNvSpPr>
            <a:spLocks noGrp="1"/>
          </p:cNvSpPr>
          <p:nvPr>
            <p:ph type="title"/>
          </p:nvPr>
        </p:nvSpPr>
        <p:spPr/>
        <p:txBody>
          <a:bodyPr/>
          <a:lstStyle/>
          <a:p>
            <a:r>
              <a:rPr lang="de-DE"/>
              <a:t>Eigene Beiträge (Postings) | Autohaus Strauss - 5 of 6</a:t>
            </a:r>
            <a:endParaRPr lang="en-US"/>
          </a:p>
        </p:txBody>
      </p:sp>
      <p:graphicFrame>
        <p:nvGraphicFramePr>
          <p:cNvPr id="5" name="Table Placeholder 4">
            <a:extLst>
              <a:ext uri="{FF2B5EF4-FFF2-40B4-BE49-F238E27FC236}">
                <a16:creationId xmlns:a16="http://schemas.microsoft.com/office/drawing/2014/main" id="{1898ECDF-E848-4474-9DEC-E14E36B4BE76}"/>
              </a:ext>
            </a:extLst>
          </p:cNvPr>
          <p:cNvGraphicFramePr>
            <a:graphicFrameLocks noGrp="1"/>
          </p:cNvGraphicFramePr>
          <p:nvPr>
            <p:ph type="tbl" sz="quarter" idx="13"/>
            <p:extLst>
              <p:ext uri="{D42A27DB-BD31-4B8C-83A1-F6EECF244321}">
                <p14:modId xmlns:p14="http://schemas.microsoft.com/office/powerpoint/2010/main" val="4138564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19175641"/>
                    </a:ext>
                  </a:extLst>
                </a:gridCol>
                <a:gridCol w="658368">
                  <a:extLst>
                    <a:ext uri="{9D8B030D-6E8A-4147-A177-3AD203B41FA5}">
                      <a16:colId xmlns:a16="http://schemas.microsoft.com/office/drawing/2014/main" val="3677705421"/>
                    </a:ext>
                  </a:extLst>
                </a:gridCol>
                <a:gridCol w="658368">
                  <a:extLst>
                    <a:ext uri="{9D8B030D-6E8A-4147-A177-3AD203B41FA5}">
                      <a16:colId xmlns:a16="http://schemas.microsoft.com/office/drawing/2014/main" val="218340975"/>
                    </a:ext>
                  </a:extLst>
                </a:gridCol>
                <a:gridCol w="658368">
                  <a:extLst>
                    <a:ext uri="{9D8B030D-6E8A-4147-A177-3AD203B41FA5}">
                      <a16:colId xmlns:a16="http://schemas.microsoft.com/office/drawing/2014/main" val="3824170892"/>
                    </a:ext>
                  </a:extLst>
                </a:gridCol>
                <a:gridCol w="658368">
                  <a:extLst>
                    <a:ext uri="{9D8B030D-6E8A-4147-A177-3AD203B41FA5}">
                      <a16:colId xmlns:a16="http://schemas.microsoft.com/office/drawing/2014/main" val="2796031340"/>
                    </a:ext>
                  </a:extLst>
                </a:gridCol>
                <a:gridCol w="658368">
                  <a:extLst>
                    <a:ext uri="{9D8B030D-6E8A-4147-A177-3AD203B41FA5}">
                      <a16:colId xmlns:a16="http://schemas.microsoft.com/office/drawing/2014/main" val="3490784972"/>
                    </a:ext>
                  </a:extLst>
                </a:gridCol>
                <a:gridCol w="658368">
                  <a:extLst>
                    <a:ext uri="{9D8B030D-6E8A-4147-A177-3AD203B41FA5}">
                      <a16:colId xmlns:a16="http://schemas.microsoft.com/office/drawing/2014/main" val="2037779520"/>
                    </a:ext>
                  </a:extLst>
                </a:gridCol>
                <a:gridCol w="658368">
                  <a:extLst>
                    <a:ext uri="{9D8B030D-6E8A-4147-A177-3AD203B41FA5}">
                      <a16:colId xmlns:a16="http://schemas.microsoft.com/office/drawing/2014/main" val="1411600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84728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- 2018-06-05 12:53:27 </a:t>
                      </a:r>
                      <a:r>
                        <a:rPr kumimoji="0" lang="en-US" sz="1000" b="0" i="0" u="none" strike="noStrike" kern="1200" cap="none" spc="0" normalizeH="0" baseline="0" noProof="0">
                          <a:ln>
                            <a:noFill/>
                          </a:ln>
                          <a:solidFill>
                            <a:prstClr val="black"/>
                          </a:solidFill>
                          <a:effectLst/>
                          <a:uLnTx/>
                          <a:uFillTx/>
                          <a:latin typeface="+mn-lt"/>
                          <a:ea typeface="+mn-ea"/>
                          <a:cs typeface="+mn-cs"/>
                        </a:rPr>
                        <a:t> 
 150 PS, Winterpaket, Technik Paket SE, InControl Touch Navigation uvm., verpackt in ein einem Range Rover Evoque SE in Santorini Black Metallic, für unseren treuen und langjährigen Kunden Wilhelm Krammer!😁👍
Liebe Christa, lieber Willi, das gesamte Team rund um unseren Verkaufsberater Marcel Hummel wünscht euch weiterhin viel Freude mit eurem neuen Evoque!!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74574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- 2018-06-03 08:45:00 </a:t>
                      </a:r>
                      <a:r>
                        <a:rPr kumimoji="0" lang="de-DE" sz="1000" b="0" i="0" u="none" strike="noStrike" kern="1200" cap="none" spc="0" normalizeH="0" baseline="0" noProof="0">
                          <a:ln>
                            <a:noFill/>
                          </a:ln>
                          <a:solidFill>
                            <a:prstClr val="black"/>
                          </a:solidFill>
                          <a:effectLst/>
                          <a:uLnTx/>
                          <a:uFillTx/>
                          <a:latin typeface="+mn-lt"/>
                          <a:ea typeface="+mn-ea"/>
                          <a:cs typeface="+mn-cs"/>
                        </a:rPr>
                        <a:t> 
 Unser Ford Verkaufsberater Armin Bauer trennt sich schweren Herzens von seinem Vorführer 🙉😉 – einem wunderschönen, eleganten und sportlichen Ford Mondeo ST-LINE in Frost Weiss mit 150PS!! 😁
Dafür ist die Freude bei Patrick Oswald und Kerstin Hofer, Tochter unseres KFZ-Mechanikers Manfred Hofer, umso größer! Denn die beiden nehmen den Mondeo mit nach Hause! 😁👍
Lieber Patrick, liebe Kerstin, wir wünschen euch viel viel Freude mit dem neuen Ford Mondeo und das Wichtigste – eine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11695647"/>
                  </a:ext>
                </a:extLst>
              </a:tr>
            </a:tbl>
          </a:graphicData>
        </a:graphic>
      </p:graphicFrame>
      <p:sp>
        <p:nvSpPr>
          <p:cNvPr id="4" name="Text Placeholder 3">
            <a:extLst>
              <a:ext uri="{FF2B5EF4-FFF2-40B4-BE49-F238E27FC236}">
                <a16:creationId xmlns:a16="http://schemas.microsoft.com/office/drawing/2014/main" id="{17E43185-F5AC-4238-A7B7-BE324810E6A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2760891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05F22-79C5-4A4A-AF1D-3202D3E67392}"/>
              </a:ext>
            </a:extLst>
          </p:cNvPr>
          <p:cNvSpPr>
            <a:spLocks noGrp="1"/>
          </p:cNvSpPr>
          <p:nvPr>
            <p:ph type="title"/>
          </p:nvPr>
        </p:nvSpPr>
        <p:spPr/>
        <p:txBody>
          <a:bodyPr/>
          <a:lstStyle/>
          <a:p>
            <a:r>
              <a:rPr lang="de-DE"/>
              <a:t>Eigene Beiträge (Postings) | Autohaus Strauss - 6 of 6</a:t>
            </a:r>
            <a:endParaRPr lang="en-US"/>
          </a:p>
        </p:txBody>
      </p:sp>
      <p:graphicFrame>
        <p:nvGraphicFramePr>
          <p:cNvPr id="5" name="Table Placeholder 4">
            <a:extLst>
              <a:ext uri="{FF2B5EF4-FFF2-40B4-BE49-F238E27FC236}">
                <a16:creationId xmlns:a16="http://schemas.microsoft.com/office/drawing/2014/main" id="{2DE66718-A8F3-4D51-9675-41DEDC614294}"/>
              </a:ext>
            </a:extLst>
          </p:cNvPr>
          <p:cNvGraphicFramePr>
            <a:graphicFrameLocks noGrp="1"/>
          </p:cNvGraphicFramePr>
          <p:nvPr>
            <p:ph type="tbl" sz="quarter" idx="13"/>
            <p:extLst>
              <p:ext uri="{D42A27DB-BD31-4B8C-83A1-F6EECF244321}">
                <p14:modId xmlns:p14="http://schemas.microsoft.com/office/powerpoint/2010/main" val="1794253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40593831"/>
                    </a:ext>
                  </a:extLst>
                </a:gridCol>
                <a:gridCol w="658368">
                  <a:extLst>
                    <a:ext uri="{9D8B030D-6E8A-4147-A177-3AD203B41FA5}">
                      <a16:colId xmlns:a16="http://schemas.microsoft.com/office/drawing/2014/main" val="1425878722"/>
                    </a:ext>
                  </a:extLst>
                </a:gridCol>
                <a:gridCol w="658368">
                  <a:extLst>
                    <a:ext uri="{9D8B030D-6E8A-4147-A177-3AD203B41FA5}">
                      <a16:colId xmlns:a16="http://schemas.microsoft.com/office/drawing/2014/main" val="4095337293"/>
                    </a:ext>
                  </a:extLst>
                </a:gridCol>
                <a:gridCol w="658368">
                  <a:extLst>
                    <a:ext uri="{9D8B030D-6E8A-4147-A177-3AD203B41FA5}">
                      <a16:colId xmlns:a16="http://schemas.microsoft.com/office/drawing/2014/main" val="3823706982"/>
                    </a:ext>
                  </a:extLst>
                </a:gridCol>
                <a:gridCol w="658368">
                  <a:extLst>
                    <a:ext uri="{9D8B030D-6E8A-4147-A177-3AD203B41FA5}">
                      <a16:colId xmlns:a16="http://schemas.microsoft.com/office/drawing/2014/main" val="2520675860"/>
                    </a:ext>
                  </a:extLst>
                </a:gridCol>
                <a:gridCol w="658368">
                  <a:extLst>
                    <a:ext uri="{9D8B030D-6E8A-4147-A177-3AD203B41FA5}">
                      <a16:colId xmlns:a16="http://schemas.microsoft.com/office/drawing/2014/main" val="1170784136"/>
                    </a:ext>
                  </a:extLst>
                </a:gridCol>
                <a:gridCol w="658368">
                  <a:extLst>
                    <a:ext uri="{9D8B030D-6E8A-4147-A177-3AD203B41FA5}">
                      <a16:colId xmlns:a16="http://schemas.microsoft.com/office/drawing/2014/main" val="4151273120"/>
                    </a:ext>
                  </a:extLst>
                </a:gridCol>
                <a:gridCol w="658368">
                  <a:extLst>
                    <a:ext uri="{9D8B030D-6E8A-4147-A177-3AD203B41FA5}">
                      <a16:colId xmlns:a16="http://schemas.microsoft.com/office/drawing/2014/main" val="3812442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36314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- 2018-06-02 12:00:00 </a:t>
                      </a:r>
                      <a:r>
                        <a:rPr kumimoji="0" lang="en-US" sz="1000" b="0" i="0" u="none" strike="noStrike" kern="1200" cap="none" spc="0" normalizeH="0" baseline="0" noProof="0">
                          <a:ln>
                            <a:noFill/>
                          </a:ln>
                          <a:solidFill>
                            <a:prstClr val="black"/>
                          </a:solidFill>
                          <a:effectLst/>
                          <a:uLnTx/>
                          <a:uFillTx/>
                          <a:latin typeface="+mn-lt"/>
                          <a:ea typeface="+mn-ea"/>
                          <a:cs typeface="+mn-cs"/>
                        </a:rPr>
                        <a:t> 
 Habt ihr Lust auf eine Testfahrt ins Abenteuer mit den neuesten Land Rover und Range Rover Modellen?? 😎
Dann hat Land Rover jetzt genau das Richtige!
Die Above &amp; Beyond Tour 2018!!
Nächster Termin Lang-Lebring – ❗09.06.2018❗
Schnell sein – anmelden – und rein ins Abenteuer!! 😁👍😎
Alle Infos + Anmeldung findet ihr hier --&gt;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4497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- 2018-06-01 14:09:35 </a:t>
                      </a:r>
                      <a:r>
                        <a:rPr kumimoji="0" lang="de-DE" sz="1000" b="0" i="0" u="none" strike="noStrike" kern="1200" cap="none" spc="0" normalizeH="0" baseline="0" noProof="0">
                          <a:ln>
                            <a:noFill/>
                          </a:ln>
                          <a:solidFill>
                            <a:prstClr val="black"/>
                          </a:solidFill>
                          <a:effectLst/>
                          <a:uLnTx/>
                          <a:uFillTx/>
                          <a:latin typeface="+mn-lt"/>
                          <a:ea typeface="+mn-ea"/>
                          <a:cs typeface="+mn-cs"/>
                        </a:rPr>
                        <a:t> 
 Der Ford Galaxy ist ein optimales Firmenmitglied! 😉👍
Horst Werderits, GF der Firma Samer, übernimmt seinen neuen Ford Galaxy! 😀
Unser Ford-Verkaufsberater Armin Bauer und das Team vom Autohaus Strauss wünscht viel Freude mit dem neuen Galaxy und eine gute Fahrt! Ein paar Regentropfen bei der ersten Ausfahrt können ja nur Glück bringen...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89795724"/>
                  </a:ext>
                </a:extLst>
              </a:tr>
            </a:tbl>
          </a:graphicData>
        </a:graphic>
      </p:graphicFrame>
      <p:sp>
        <p:nvSpPr>
          <p:cNvPr id="4" name="Text Placeholder 3">
            <a:extLst>
              <a:ext uri="{FF2B5EF4-FFF2-40B4-BE49-F238E27FC236}">
                <a16:creationId xmlns:a16="http://schemas.microsoft.com/office/drawing/2014/main" id="{156BBE3E-CFF7-4E7C-A247-7F914B7D000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7672694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1BC9A-84E9-4DF5-8A39-6D37F6FF3977}"/>
              </a:ext>
            </a:extLst>
          </p:cNvPr>
          <p:cNvSpPr>
            <a:spLocks noGrp="1"/>
          </p:cNvSpPr>
          <p:nvPr>
            <p:ph type="title"/>
          </p:nvPr>
        </p:nvSpPr>
        <p:spPr/>
        <p:txBody>
          <a:bodyPr/>
          <a:lstStyle/>
          <a:p>
            <a:r>
              <a:rPr lang="de-DE"/>
              <a:t>Eigene Beiträge (Postings) + Reactions | Autohaus Strauss - 1 of 10</a:t>
            </a:r>
            <a:endParaRPr lang="en-US"/>
          </a:p>
        </p:txBody>
      </p:sp>
      <p:graphicFrame>
        <p:nvGraphicFramePr>
          <p:cNvPr id="5" name="Table Placeholder 4">
            <a:extLst>
              <a:ext uri="{FF2B5EF4-FFF2-40B4-BE49-F238E27FC236}">
                <a16:creationId xmlns:a16="http://schemas.microsoft.com/office/drawing/2014/main" id="{F215EC35-C477-47CF-A0F4-E44A9116749B}"/>
              </a:ext>
            </a:extLst>
          </p:cNvPr>
          <p:cNvGraphicFramePr>
            <a:graphicFrameLocks noGrp="1"/>
          </p:cNvGraphicFramePr>
          <p:nvPr>
            <p:ph type="tbl" sz="quarter" idx="13"/>
            <p:extLst>
              <p:ext uri="{D42A27DB-BD31-4B8C-83A1-F6EECF244321}">
                <p14:modId xmlns:p14="http://schemas.microsoft.com/office/powerpoint/2010/main" val="1528844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58725670"/>
                    </a:ext>
                  </a:extLst>
                </a:gridCol>
                <a:gridCol w="822960">
                  <a:extLst>
                    <a:ext uri="{9D8B030D-6E8A-4147-A177-3AD203B41FA5}">
                      <a16:colId xmlns:a16="http://schemas.microsoft.com/office/drawing/2014/main" val="2685875368"/>
                    </a:ext>
                  </a:extLst>
                </a:gridCol>
                <a:gridCol w="822960">
                  <a:extLst>
                    <a:ext uri="{9D8B030D-6E8A-4147-A177-3AD203B41FA5}">
                      <a16:colId xmlns:a16="http://schemas.microsoft.com/office/drawing/2014/main" val="1579641263"/>
                    </a:ext>
                  </a:extLst>
                </a:gridCol>
                <a:gridCol w="822960">
                  <a:extLst>
                    <a:ext uri="{9D8B030D-6E8A-4147-A177-3AD203B41FA5}">
                      <a16:colId xmlns:a16="http://schemas.microsoft.com/office/drawing/2014/main" val="2812259400"/>
                    </a:ext>
                  </a:extLst>
                </a:gridCol>
                <a:gridCol w="822960">
                  <a:extLst>
                    <a:ext uri="{9D8B030D-6E8A-4147-A177-3AD203B41FA5}">
                      <a16:colId xmlns:a16="http://schemas.microsoft.com/office/drawing/2014/main" val="4084741851"/>
                    </a:ext>
                  </a:extLst>
                </a:gridCol>
                <a:gridCol w="822960">
                  <a:extLst>
                    <a:ext uri="{9D8B030D-6E8A-4147-A177-3AD203B41FA5}">
                      <a16:colId xmlns:a16="http://schemas.microsoft.com/office/drawing/2014/main" val="2370714260"/>
                    </a:ext>
                  </a:extLst>
                </a:gridCol>
                <a:gridCol w="822960">
                  <a:extLst>
                    <a:ext uri="{9D8B030D-6E8A-4147-A177-3AD203B41FA5}">
                      <a16:colId xmlns:a16="http://schemas.microsoft.com/office/drawing/2014/main" val="752914146"/>
                    </a:ext>
                  </a:extLst>
                </a:gridCol>
                <a:gridCol w="822960">
                  <a:extLst>
                    <a:ext uri="{9D8B030D-6E8A-4147-A177-3AD203B41FA5}">
                      <a16:colId xmlns:a16="http://schemas.microsoft.com/office/drawing/2014/main" val="21205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195545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- 2018-06-30 09:16:00 </a:t>
                      </a:r>
                      <a:r>
                        <a:rPr kumimoji="0" lang="de-DE" sz="1000" b="0" i="0" u="none" strike="noStrike" kern="1200" cap="none" spc="0" normalizeH="0" baseline="0" noProof="0">
                          <a:ln>
                            <a:noFill/>
                          </a:ln>
                          <a:solidFill>
                            <a:prstClr val="black"/>
                          </a:solidFill>
                          <a:effectLst/>
                          <a:uLnTx/>
                          <a:uFillTx/>
                          <a:latin typeface="+mn-lt"/>
                          <a:ea typeface="+mn-ea"/>
                          <a:cs typeface="+mn-cs"/>
                        </a:rPr>
                        <a:t> 
 #derneueFordFocus #ersteAusfahrt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2994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- 2018-06-28 11:37:01 </a:t>
                      </a:r>
                      <a:r>
                        <a:rPr kumimoji="0" lang="de-DE" sz="1000" b="0" i="0" u="none" strike="noStrike" kern="1200" cap="none" spc="0" normalizeH="0" baseline="0" noProof="0">
                          <a:ln>
                            <a:noFill/>
                          </a:ln>
                          <a:solidFill>
                            <a:prstClr val="black"/>
                          </a:solidFill>
                          <a:effectLst/>
                          <a:uLnTx/>
                          <a:uFillTx/>
                          <a:latin typeface="+mn-lt"/>
                          <a:ea typeface="+mn-ea"/>
                          <a:cs typeface="+mn-cs"/>
                        </a:rPr>
                        <a:t> 
 Ein neuer Ford Fiesta in Blazer Blau für Jasmin Judmaier! 😁👍
Liebe Jasmin, Armin Bauer und das Team vom Autohaus Strauss wünscht dir viel Freude mit deinem neuen Fiesta und eine gute Fahrt!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2334068"/>
                  </a:ext>
                </a:extLst>
              </a:tr>
            </a:tbl>
          </a:graphicData>
        </a:graphic>
      </p:graphicFrame>
      <p:sp>
        <p:nvSpPr>
          <p:cNvPr id="4" name="Text Placeholder 3">
            <a:extLst>
              <a:ext uri="{FF2B5EF4-FFF2-40B4-BE49-F238E27FC236}">
                <a16:creationId xmlns:a16="http://schemas.microsoft.com/office/drawing/2014/main" id="{8AA0885F-2EE4-45E1-AE8F-D1C3FF411C9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8215503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39CBB-D540-460C-AC16-4EBD2CF3C602}"/>
              </a:ext>
            </a:extLst>
          </p:cNvPr>
          <p:cNvSpPr>
            <a:spLocks noGrp="1"/>
          </p:cNvSpPr>
          <p:nvPr>
            <p:ph type="title"/>
          </p:nvPr>
        </p:nvSpPr>
        <p:spPr/>
        <p:txBody>
          <a:bodyPr/>
          <a:lstStyle/>
          <a:p>
            <a:r>
              <a:rPr lang="de-DE"/>
              <a:t>Eigene Beiträge (Postings) + Reactions | Autohaus Strauss - 2 of 10</a:t>
            </a:r>
            <a:endParaRPr lang="en-US"/>
          </a:p>
        </p:txBody>
      </p:sp>
      <p:graphicFrame>
        <p:nvGraphicFramePr>
          <p:cNvPr id="5" name="Table Placeholder 4">
            <a:extLst>
              <a:ext uri="{FF2B5EF4-FFF2-40B4-BE49-F238E27FC236}">
                <a16:creationId xmlns:a16="http://schemas.microsoft.com/office/drawing/2014/main" id="{D77D0CAD-B932-47DA-B473-308D0E77CF0D}"/>
              </a:ext>
            </a:extLst>
          </p:cNvPr>
          <p:cNvGraphicFramePr>
            <a:graphicFrameLocks noGrp="1"/>
          </p:cNvGraphicFramePr>
          <p:nvPr>
            <p:ph type="tbl" sz="quarter" idx="13"/>
            <p:extLst>
              <p:ext uri="{D42A27DB-BD31-4B8C-83A1-F6EECF244321}">
                <p14:modId xmlns:p14="http://schemas.microsoft.com/office/powerpoint/2010/main" val="4293148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47373728"/>
                    </a:ext>
                  </a:extLst>
                </a:gridCol>
                <a:gridCol w="822960">
                  <a:extLst>
                    <a:ext uri="{9D8B030D-6E8A-4147-A177-3AD203B41FA5}">
                      <a16:colId xmlns:a16="http://schemas.microsoft.com/office/drawing/2014/main" val="38891795"/>
                    </a:ext>
                  </a:extLst>
                </a:gridCol>
                <a:gridCol w="822960">
                  <a:extLst>
                    <a:ext uri="{9D8B030D-6E8A-4147-A177-3AD203B41FA5}">
                      <a16:colId xmlns:a16="http://schemas.microsoft.com/office/drawing/2014/main" val="965445985"/>
                    </a:ext>
                  </a:extLst>
                </a:gridCol>
                <a:gridCol w="822960">
                  <a:extLst>
                    <a:ext uri="{9D8B030D-6E8A-4147-A177-3AD203B41FA5}">
                      <a16:colId xmlns:a16="http://schemas.microsoft.com/office/drawing/2014/main" val="1147122890"/>
                    </a:ext>
                  </a:extLst>
                </a:gridCol>
                <a:gridCol w="822960">
                  <a:extLst>
                    <a:ext uri="{9D8B030D-6E8A-4147-A177-3AD203B41FA5}">
                      <a16:colId xmlns:a16="http://schemas.microsoft.com/office/drawing/2014/main" val="3665183623"/>
                    </a:ext>
                  </a:extLst>
                </a:gridCol>
                <a:gridCol w="822960">
                  <a:extLst>
                    <a:ext uri="{9D8B030D-6E8A-4147-A177-3AD203B41FA5}">
                      <a16:colId xmlns:a16="http://schemas.microsoft.com/office/drawing/2014/main" val="531649397"/>
                    </a:ext>
                  </a:extLst>
                </a:gridCol>
                <a:gridCol w="822960">
                  <a:extLst>
                    <a:ext uri="{9D8B030D-6E8A-4147-A177-3AD203B41FA5}">
                      <a16:colId xmlns:a16="http://schemas.microsoft.com/office/drawing/2014/main" val="1786918472"/>
                    </a:ext>
                  </a:extLst>
                </a:gridCol>
                <a:gridCol w="822960">
                  <a:extLst>
                    <a:ext uri="{9D8B030D-6E8A-4147-A177-3AD203B41FA5}">
                      <a16:colId xmlns:a16="http://schemas.microsoft.com/office/drawing/2014/main" val="1446957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620268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- 2018-06-26 14:50:56 </a:t>
                      </a:r>
                      <a:r>
                        <a:rPr kumimoji="0" lang="de-DE" sz="1000" b="0" i="0" u="none" strike="noStrike" kern="1200" cap="none" spc="0" normalizeH="0" baseline="0" noProof="0">
                          <a:ln>
                            <a:noFill/>
                          </a:ln>
                          <a:solidFill>
                            <a:prstClr val="black"/>
                          </a:solidFill>
                          <a:effectLst/>
                          <a:uLnTx/>
                          <a:uFillTx/>
                          <a:latin typeface="+mn-lt"/>
                          <a:ea typeface="+mn-ea"/>
                          <a:cs typeface="+mn-cs"/>
                        </a:rPr>
                        <a:t> 
 Nicht nur wir sind begeistert vom neuen Fiesta Active – auch Paula Marosits hat sich für den neuen Fiesta Active entschieden. Kein Wunder, denn der neue Crossover der Ford Familie punktet mit seiner Geräumigkeit, mit der neuesten Technologie und verschafft den besten Überblick durch seine etwas erhöhte Sitzposition! 👍😁
Wir gratulieren Paula Marosits zu ihrem neuen Fiesta Active in Magnetic Grau Metallic, wünschen eine gute Fahrt und viel Freude!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40911660"/>
                  </a:ext>
                </a:extLst>
              </a:tr>
            </a:tbl>
          </a:graphicData>
        </a:graphic>
      </p:graphicFrame>
      <p:sp>
        <p:nvSpPr>
          <p:cNvPr id="4" name="Text Placeholder 3">
            <a:extLst>
              <a:ext uri="{FF2B5EF4-FFF2-40B4-BE49-F238E27FC236}">
                <a16:creationId xmlns:a16="http://schemas.microsoft.com/office/drawing/2014/main" id="{63F0ABEA-71EB-4972-B136-EDCFC6A3DD5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1817608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4D2A6-1B96-4852-A59C-56CF4A62176F}"/>
              </a:ext>
            </a:extLst>
          </p:cNvPr>
          <p:cNvSpPr>
            <a:spLocks noGrp="1"/>
          </p:cNvSpPr>
          <p:nvPr>
            <p:ph type="title"/>
          </p:nvPr>
        </p:nvSpPr>
        <p:spPr/>
        <p:txBody>
          <a:bodyPr/>
          <a:lstStyle/>
          <a:p>
            <a:r>
              <a:rPr lang="de-DE"/>
              <a:t>Eigene Beiträge (Postings) + Reactions | Autohaus Strauss - 3 of 10</a:t>
            </a:r>
            <a:endParaRPr lang="en-US"/>
          </a:p>
        </p:txBody>
      </p:sp>
      <p:graphicFrame>
        <p:nvGraphicFramePr>
          <p:cNvPr id="5" name="Table Placeholder 4">
            <a:extLst>
              <a:ext uri="{FF2B5EF4-FFF2-40B4-BE49-F238E27FC236}">
                <a16:creationId xmlns:a16="http://schemas.microsoft.com/office/drawing/2014/main" id="{0C24BDD2-8E05-4100-BAA9-CC984540E046}"/>
              </a:ext>
            </a:extLst>
          </p:cNvPr>
          <p:cNvGraphicFramePr>
            <a:graphicFrameLocks noGrp="1"/>
          </p:cNvGraphicFramePr>
          <p:nvPr>
            <p:ph type="tbl" sz="quarter" idx="13"/>
            <p:extLst>
              <p:ext uri="{D42A27DB-BD31-4B8C-83A1-F6EECF244321}">
                <p14:modId xmlns:p14="http://schemas.microsoft.com/office/powerpoint/2010/main" val="1019524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80471275"/>
                    </a:ext>
                  </a:extLst>
                </a:gridCol>
                <a:gridCol w="822960">
                  <a:extLst>
                    <a:ext uri="{9D8B030D-6E8A-4147-A177-3AD203B41FA5}">
                      <a16:colId xmlns:a16="http://schemas.microsoft.com/office/drawing/2014/main" val="2424322212"/>
                    </a:ext>
                  </a:extLst>
                </a:gridCol>
                <a:gridCol w="822960">
                  <a:extLst>
                    <a:ext uri="{9D8B030D-6E8A-4147-A177-3AD203B41FA5}">
                      <a16:colId xmlns:a16="http://schemas.microsoft.com/office/drawing/2014/main" val="3165075835"/>
                    </a:ext>
                  </a:extLst>
                </a:gridCol>
                <a:gridCol w="822960">
                  <a:extLst>
                    <a:ext uri="{9D8B030D-6E8A-4147-A177-3AD203B41FA5}">
                      <a16:colId xmlns:a16="http://schemas.microsoft.com/office/drawing/2014/main" val="107870306"/>
                    </a:ext>
                  </a:extLst>
                </a:gridCol>
                <a:gridCol w="822960">
                  <a:extLst>
                    <a:ext uri="{9D8B030D-6E8A-4147-A177-3AD203B41FA5}">
                      <a16:colId xmlns:a16="http://schemas.microsoft.com/office/drawing/2014/main" val="1539462844"/>
                    </a:ext>
                  </a:extLst>
                </a:gridCol>
                <a:gridCol w="822960">
                  <a:extLst>
                    <a:ext uri="{9D8B030D-6E8A-4147-A177-3AD203B41FA5}">
                      <a16:colId xmlns:a16="http://schemas.microsoft.com/office/drawing/2014/main" val="4220447449"/>
                    </a:ext>
                  </a:extLst>
                </a:gridCol>
                <a:gridCol w="822960">
                  <a:extLst>
                    <a:ext uri="{9D8B030D-6E8A-4147-A177-3AD203B41FA5}">
                      <a16:colId xmlns:a16="http://schemas.microsoft.com/office/drawing/2014/main" val="3343337189"/>
                    </a:ext>
                  </a:extLst>
                </a:gridCol>
                <a:gridCol w="822960">
                  <a:extLst>
                    <a:ext uri="{9D8B030D-6E8A-4147-A177-3AD203B41FA5}">
                      <a16:colId xmlns:a16="http://schemas.microsoft.com/office/drawing/2014/main" val="2216735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226476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- 2018-06-22 07:39:30 </a:t>
                      </a:r>
                      <a:r>
                        <a:rPr kumimoji="0" lang="de-DE" sz="1000" b="0" i="0" u="none" strike="noStrike" kern="1200" cap="none" spc="0" normalizeH="0" baseline="0" noProof="0">
                          <a:ln>
                            <a:noFill/>
                          </a:ln>
                          <a:solidFill>
                            <a:prstClr val="black"/>
                          </a:solidFill>
                          <a:effectLst/>
                          <a:uLnTx/>
                          <a:uFillTx/>
                          <a:latin typeface="+mn-lt"/>
                          <a:ea typeface="+mn-ea"/>
                          <a:cs typeface="+mn-cs"/>
                        </a:rPr>
                        <a:t> 
 Ein neuer Ford Focus, Facelift für den Edge und den Ka+!
Wobei der Fokus eindeutig auf dem neuen Focus lag! 💙😉💪
Ganz nach dem Motto - Ford Erfahren 2018, und um euch auf den neuesten Stand zu bringen, ging es für unsere beiden Ford-Veraufsberater Daniel Pausch und Armin Bauer zur Präsentation der Fahrzeuge nach Krefeld, Deutschland! ✈️😁
Hier findet ihr ein paar Eindrücke!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41086139"/>
                  </a:ext>
                </a:extLst>
              </a:tr>
            </a:tbl>
          </a:graphicData>
        </a:graphic>
      </p:graphicFrame>
      <p:sp>
        <p:nvSpPr>
          <p:cNvPr id="4" name="Text Placeholder 3">
            <a:extLst>
              <a:ext uri="{FF2B5EF4-FFF2-40B4-BE49-F238E27FC236}">
                <a16:creationId xmlns:a16="http://schemas.microsoft.com/office/drawing/2014/main" id="{18730BFC-A40D-4D3C-946F-A44615A5A37B}"/>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5478806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70F14-BFDD-46B3-AB41-0124419F4953}"/>
              </a:ext>
            </a:extLst>
          </p:cNvPr>
          <p:cNvSpPr>
            <a:spLocks noGrp="1"/>
          </p:cNvSpPr>
          <p:nvPr>
            <p:ph type="title"/>
          </p:nvPr>
        </p:nvSpPr>
        <p:spPr/>
        <p:txBody>
          <a:bodyPr/>
          <a:lstStyle/>
          <a:p>
            <a:r>
              <a:rPr lang="de-DE"/>
              <a:t>Eigene Beiträge (Postings) + Reactions | Autohaus Strauss - 4 of 10</a:t>
            </a:r>
            <a:endParaRPr lang="en-US"/>
          </a:p>
        </p:txBody>
      </p:sp>
      <p:graphicFrame>
        <p:nvGraphicFramePr>
          <p:cNvPr id="5" name="Table Placeholder 4">
            <a:extLst>
              <a:ext uri="{FF2B5EF4-FFF2-40B4-BE49-F238E27FC236}">
                <a16:creationId xmlns:a16="http://schemas.microsoft.com/office/drawing/2014/main" id="{C357222B-3AF4-47A7-A936-1A30C5E570D9}"/>
              </a:ext>
            </a:extLst>
          </p:cNvPr>
          <p:cNvGraphicFramePr>
            <a:graphicFrameLocks noGrp="1"/>
          </p:cNvGraphicFramePr>
          <p:nvPr>
            <p:ph type="tbl" sz="quarter" idx="13"/>
            <p:extLst>
              <p:ext uri="{D42A27DB-BD31-4B8C-83A1-F6EECF244321}">
                <p14:modId xmlns:p14="http://schemas.microsoft.com/office/powerpoint/2010/main" val="1994439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55483585"/>
                    </a:ext>
                  </a:extLst>
                </a:gridCol>
                <a:gridCol w="822960">
                  <a:extLst>
                    <a:ext uri="{9D8B030D-6E8A-4147-A177-3AD203B41FA5}">
                      <a16:colId xmlns:a16="http://schemas.microsoft.com/office/drawing/2014/main" val="1277672166"/>
                    </a:ext>
                  </a:extLst>
                </a:gridCol>
                <a:gridCol w="822960">
                  <a:extLst>
                    <a:ext uri="{9D8B030D-6E8A-4147-A177-3AD203B41FA5}">
                      <a16:colId xmlns:a16="http://schemas.microsoft.com/office/drawing/2014/main" val="2053339025"/>
                    </a:ext>
                  </a:extLst>
                </a:gridCol>
                <a:gridCol w="822960">
                  <a:extLst>
                    <a:ext uri="{9D8B030D-6E8A-4147-A177-3AD203B41FA5}">
                      <a16:colId xmlns:a16="http://schemas.microsoft.com/office/drawing/2014/main" val="1448621792"/>
                    </a:ext>
                  </a:extLst>
                </a:gridCol>
                <a:gridCol w="822960">
                  <a:extLst>
                    <a:ext uri="{9D8B030D-6E8A-4147-A177-3AD203B41FA5}">
                      <a16:colId xmlns:a16="http://schemas.microsoft.com/office/drawing/2014/main" val="157912565"/>
                    </a:ext>
                  </a:extLst>
                </a:gridCol>
                <a:gridCol w="822960">
                  <a:extLst>
                    <a:ext uri="{9D8B030D-6E8A-4147-A177-3AD203B41FA5}">
                      <a16:colId xmlns:a16="http://schemas.microsoft.com/office/drawing/2014/main" val="2272809338"/>
                    </a:ext>
                  </a:extLst>
                </a:gridCol>
                <a:gridCol w="822960">
                  <a:extLst>
                    <a:ext uri="{9D8B030D-6E8A-4147-A177-3AD203B41FA5}">
                      <a16:colId xmlns:a16="http://schemas.microsoft.com/office/drawing/2014/main" val="1285906904"/>
                    </a:ext>
                  </a:extLst>
                </a:gridCol>
                <a:gridCol w="822960">
                  <a:extLst>
                    <a:ext uri="{9D8B030D-6E8A-4147-A177-3AD203B41FA5}">
                      <a16:colId xmlns:a16="http://schemas.microsoft.com/office/drawing/2014/main" val="1625114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801832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- 2018-06-20 13:02:42 </a:t>
                      </a:r>
                      <a:r>
                        <a:rPr kumimoji="0" lang="de-DE" sz="1000" b="0" i="0" u="none" strike="noStrike" kern="1200" cap="none" spc="0" normalizeH="0" baseline="0" noProof="0">
                          <a:ln>
                            <a:noFill/>
                          </a:ln>
                          <a:solidFill>
                            <a:prstClr val="black"/>
                          </a:solidFill>
                          <a:effectLst/>
                          <a:uLnTx/>
                          <a:uFillTx/>
                          <a:latin typeface="+mn-lt"/>
                          <a:ea typeface="+mn-ea"/>
                          <a:cs typeface="+mn-cs"/>
                        </a:rPr>
                        <a:t> 
 Für Gottfried Fiedler gibt es ab jetzt einen höheren Sitzkomfort und somit eine noch bessere Sicht. 🙂
Denn er tauscht seinen Ford Focus Trend - (übrigens in einem TOP-Zustand - ca. 30.000 km - EZL 2015) gegen einen neuen EcoSport mit 100PS in Urban Beige Metallic.
Verkaufsberater Armin Bauer und das Team vom Autohaus Strauss wünscht viel Freude mit dem neuen EcoSport und eine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37689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- 2018-06-16 08:32:59 </a:t>
                      </a:r>
                      <a:r>
                        <a:rPr kumimoji="0" lang="de-DE" sz="1000" b="0" i="0" u="none" strike="noStrike" kern="1200" cap="none" spc="0" normalizeH="0" baseline="0" noProof="0">
                          <a:ln>
                            <a:noFill/>
                          </a:ln>
                          <a:solidFill>
                            <a:prstClr val="black"/>
                          </a:solidFill>
                          <a:effectLst/>
                          <a:uLnTx/>
                          <a:uFillTx/>
                          <a:latin typeface="+mn-lt"/>
                          <a:ea typeface="+mn-ea"/>
                          <a:cs typeface="+mn-cs"/>
                        </a:rPr>
                        <a:t> 
 48-70-48
👉 Seit 1948 - 70 Jahre Land Rover - 48 Jahre Range Rover! 😎
Wenn das nicht ein Grund zum Feiern ist...🎉
Schönes Wochenende!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65696114"/>
                  </a:ext>
                </a:extLst>
              </a:tr>
            </a:tbl>
          </a:graphicData>
        </a:graphic>
      </p:graphicFrame>
      <p:sp>
        <p:nvSpPr>
          <p:cNvPr id="4" name="Text Placeholder 3">
            <a:extLst>
              <a:ext uri="{FF2B5EF4-FFF2-40B4-BE49-F238E27FC236}">
                <a16:creationId xmlns:a16="http://schemas.microsoft.com/office/drawing/2014/main" id="{AC24911A-BFFA-43E3-8C0C-BBB2939977C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8975050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AA5E0-D4A7-4B14-BEEB-EBF5F659FAF4}"/>
              </a:ext>
            </a:extLst>
          </p:cNvPr>
          <p:cNvSpPr>
            <a:spLocks noGrp="1"/>
          </p:cNvSpPr>
          <p:nvPr>
            <p:ph type="title"/>
          </p:nvPr>
        </p:nvSpPr>
        <p:spPr/>
        <p:txBody>
          <a:bodyPr/>
          <a:lstStyle/>
          <a:p>
            <a:r>
              <a:rPr lang="de-DE"/>
              <a:t>Eigene Beiträge (Postings) + Reactions | Autohaus Strauss - 5 of 10</a:t>
            </a:r>
            <a:endParaRPr lang="en-US"/>
          </a:p>
        </p:txBody>
      </p:sp>
      <p:graphicFrame>
        <p:nvGraphicFramePr>
          <p:cNvPr id="5" name="Table Placeholder 4">
            <a:extLst>
              <a:ext uri="{FF2B5EF4-FFF2-40B4-BE49-F238E27FC236}">
                <a16:creationId xmlns:a16="http://schemas.microsoft.com/office/drawing/2014/main" id="{A4C38103-7CAC-48D5-B671-5FF09A18AB76}"/>
              </a:ext>
            </a:extLst>
          </p:cNvPr>
          <p:cNvGraphicFramePr>
            <a:graphicFrameLocks noGrp="1"/>
          </p:cNvGraphicFramePr>
          <p:nvPr>
            <p:ph type="tbl" sz="quarter" idx="13"/>
            <p:extLst>
              <p:ext uri="{D42A27DB-BD31-4B8C-83A1-F6EECF244321}">
                <p14:modId xmlns:p14="http://schemas.microsoft.com/office/powerpoint/2010/main" val="1529329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7462743"/>
                    </a:ext>
                  </a:extLst>
                </a:gridCol>
                <a:gridCol w="822960">
                  <a:extLst>
                    <a:ext uri="{9D8B030D-6E8A-4147-A177-3AD203B41FA5}">
                      <a16:colId xmlns:a16="http://schemas.microsoft.com/office/drawing/2014/main" val="1062907583"/>
                    </a:ext>
                  </a:extLst>
                </a:gridCol>
                <a:gridCol w="822960">
                  <a:extLst>
                    <a:ext uri="{9D8B030D-6E8A-4147-A177-3AD203B41FA5}">
                      <a16:colId xmlns:a16="http://schemas.microsoft.com/office/drawing/2014/main" val="1650645547"/>
                    </a:ext>
                  </a:extLst>
                </a:gridCol>
                <a:gridCol w="822960">
                  <a:extLst>
                    <a:ext uri="{9D8B030D-6E8A-4147-A177-3AD203B41FA5}">
                      <a16:colId xmlns:a16="http://schemas.microsoft.com/office/drawing/2014/main" val="3060752266"/>
                    </a:ext>
                  </a:extLst>
                </a:gridCol>
                <a:gridCol w="822960">
                  <a:extLst>
                    <a:ext uri="{9D8B030D-6E8A-4147-A177-3AD203B41FA5}">
                      <a16:colId xmlns:a16="http://schemas.microsoft.com/office/drawing/2014/main" val="3197696459"/>
                    </a:ext>
                  </a:extLst>
                </a:gridCol>
                <a:gridCol w="822960">
                  <a:extLst>
                    <a:ext uri="{9D8B030D-6E8A-4147-A177-3AD203B41FA5}">
                      <a16:colId xmlns:a16="http://schemas.microsoft.com/office/drawing/2014/main" val="3791739482"/>
                    </a:ext>
                  </a:extLst>
                </a:gridCol>
                <a:gridCol w="822960">
                  <a:extLst>
                    <a:ext uri="{9D8B030D-6E8A-4147-A177-3AD203B41FA5}">
                      <a16:colId xmlns:a16="http://schemas.microsoft.com/office/drawing/2014/main" val="664600247"/>
                    </a:ext>
                  </a:extLst>
                </a:gridCol>
                <a:gridCol w="822960">
                  <a:extLst>
                    <a:ext uri="{9D8B030D-6E8A-4147-A177-3AD203B41FA5}">
                      <a16:colId xmlns:a16="http://schemas.microsoft.com/office/drawing/2014/main" val="1414008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615347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- 2018-06-15 14:10:00 </a:t>
                      </a:r>
                      <a:r>
                        <a:rPr kumimoji="0" lang="en-US" sz="1000" b="0" i="0" u="none" strike="noStrike" kern="1200" cap="none" spc="0" normalizeH="0" baseline="0" noProof="0">
                          <a:ln>
                            <a:noFill/>
                          </a:ln>
                          <a:solidFill>
                            <a:prstClr val="black"/>
                          </a:solidFill>
                          <a:effectLst/>
                          <a:uLnTx/>
                          <a:uFillTx/>
                          <a:latin typeface="+mn-lt"/>
                          <a:ea typeface="+mn-ea"/>
                          <a:cs typeface="+mn-cs"/>
                        </a:rPr>
                        <a:t> 
 Helmut Jandrisits startet heute mit seinem neuen Kuga ST-Line in das Wochenende... 😁👍
Lieber Helmut, unser Verkaufsberater Armin Bauer und das Team vom Autohaus Strauss wünscht dir viel Freude und eine gute Fahrt mit deinem neuen Kuga ST-Line mit Rückfahrkamera, Navi, ST-Line Paket, Winter Paket, sensorgesteuerter Heckklappe uvm..!!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24262170"/>
                  </a:ext>
                </a:extLst>
              </a:tr>
            </a:tbl>
          </a:graphicData>
        </a:graphic>
      </p:graphicFrame>
      <p:sp>
        <p:nvSpPr>
          <p:cNvPr id="4" name="Text Placeholder 3">
            <a:extLst>
              <a:ext uri="{FF2B5EF4-FFF2-40B4-BE49-F238E27FC236}">
                <a16:creationId xmlns:a16="http://schemas.microsoft.com/office/drawing/2014/main" id="{340DFFD7-2928-43D0-8564-369B633A776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2038786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A9816-DD34-459B-8B05-9E6812561845}"/>
              </a:ext>
            </a:extLst>
          </p:cNvPr>
          <p:cNvSpPr>
            <a:spLocks noGrp="1"/>
          </p:cNvSpPr>
          <p:nvPr>
            <p:ph type="title"/>
          </p:nvPr>
        </p:nvSpPr>
        <p:spPr/>
        <p:txBody>
          <a:bodyPr/>
          <a:lstStyle/>
          <a:p>
            <a:r>
              <a:rPr lang="de-DE"/>
              <a:t>Eigene Beiträge (Postings) + Reactions | Autohaus Strauss - 6 of 10</a:t>
            </a:r>
            <a:endParaRPr lang="en-US"/>
          </a:p>
        </p:txBody>
      </p:sp>
      <p:graphicFrame>
        <p:nvGraphicFramePr>
          <p:cNvPr id="5" name="Table Placeholder 4">
            <a:extLst>
              <a:ext uri="{FF2B5EF4-FFF2-40B4-BE49-F238E27FC236}">
                <a16:creationId xmlns:a16="http://schemas.microsoft.com/office/drawing/2014/main" id="{1EB4395B-4BB2-490A-9F85-9B452791FBA8}"/>
              </a:ext>
            </a:extLst>
          </p:cNvPr>
          <p:cNvGraphicFramePr>
            <a:graphicFrameLocks noGrp="1"/>
          </p:cNvGraphicFramePr>
          <p:nvPr>
            <p:ph type="tbl" sz="quarter" idx="13"/>
            <p:extLst>
              <p:ext uri="{D42A27DB-BD31-4B8C-83A1-F6EECF244321}">
                <p14:modId xmlns:p14="http://schemas.microsoft.com/office/powerpoint/2010/main" val="591908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98869922"/>
                    </a:ext>
                  </a:extLst>
                </a:gridCol>
                <a:gridCol w="822960">
                  <a:extLst>
                    <a:ext uri="{9D8B030D-6E8A-4147-A177-3AD203B41FA5}">
                      <a16:colId xmlns:a16="http://schemas.microsoft.com/office/drawing/2014/main" val="538028846"/>
                    </a:ext>
                  </a:extLst>
                </a:gridCol>
                <a:gridCol w="822960">
                  <a:extLst>
                    <a:ext uri="{9D8B030D-6E8A-4147-A177-3AD203B41FA5}">
                      <a16:colId xmlns:a16="http://schemas.microsoft.com/office/drawing/2014/main" val="3466828924"/>
                    </a:ext>
                  </a:extLst>
                </a:gridCol>
                <a:gridCol w="822960">
                  <a:extLst>
                    <a:ext uri="{9D8B030D-6E8A-4147-A177-3AD203B41FA5}">
                      <a16:colId xmlns:a16="http://schemas.microsoft.com/office/drawing/2014/main" val="944230959"/>
                    </a:ext>
                  </a:extLst>
                </a:gridCol>
                <a:gridCol w="822960">
                  <a:extLst>
                    <a:ext uri="{9D8B030D-6E8A-4147-A177-3AD203B41FA5}">
                      <a16:colId xmlns:a16="http://schemas.microsoft.com/office/drawing/2014/main" val="684698508"/>
                    </a:ext>
                  </a:extLst>
                </a:gridCol>
                <a:gridCol w="822960">
                  <a:extLst>
                    <a:ext uri="{9D8B030D-6E8A-4147-A177-3AD203B41FA5}">
                      <a16:colId xmlns:a16="http://schemas.microsoft.com/office/drawing/2014/main" val="846395029"/>
                    </a:ext>
                  </a:extLst>
                </a:gridCol>
                <a:gridCol w="822960">
                  <a:extLst>
                    <a:ext uri="{9D8B030D-6E8A-4147-A177-3AD203B41FA5}">
                      <a16:colId xmlns:a16="http://schemas.microsoft.com/office/drawing/2014/main" val="148710932"/>
                    </a:ext>
                  </a:extLst>
                </a:gridCol>
                <a:gridCol w="822960">
                  <a:extLst>
                    <a:ext uri="{9D8B030D-6E8A-4147-A177-3AD203B41FA5}">
                      <a16:colId xmlns:a16="http://schemas.microsoft.com/office/drawing/2014/main" val="1017738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22017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- 2018-06-13 14:15:00 </a:t>
                      </a:r>
                      <a:r>
                        <a:rPr kumimoji="0" lang="en-US" sz="1000" b="0" i="0" u="none" strike="noStrike" kern="1200" cap="none" spc="0" normalizeH="0" baseline="0" noProof="0">
                          <a:ln>
                            <a:noFill/>
                          </a:ln>
                          <a:solidFill>
                            <a:prstClr val="black"/>
                          </a:solidFill>
                          <a:effectLst/>
                          <a:uLnTx/>
                          <a:uFillTx/>
                          <a:latin typeface="+mn-lt"/>
                          <a:ea typeface="+mn-ea"/>
                          <a:cs typeface="+mn-cs"/>
                        </a:rPr>
                        <a:t> 
 Seid ihr auf der Suche nach einem geprüften Vorführ- oder Gebrauchtwagen? 😎👉 Dann seid ihr bei uns genau richtig!!
Heute haben wir 350PS für alle PS-Liebhaber unter uns - einen sportlichen Focus RS 2.3EcoBoost 😉
➡️ EZ 2017
➡️ ca. 5600km
➡️ 350PS
➡️ in STEALTH GRAU und TOP-ausgestattet
Alle Infos findet Ihr hier
⬇️
⬇️
oder bei unseren Ford-Verkaufsberatern Armin Bauer und Daniel Pausch!!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29379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- 2018-06-09 13:11:40 </a:t>
                      </a:r>
                      <a:r>
                        <a:rPr kumimoji="0" lang="en-US" sz="1000" b="0" i="0" u="none" strike="noStrike" kern="1200" cap="none" spc="0" normalizeH="0" baseline="0" noProof="0">
                          <a:ln>
                            <a:noFill/>
                          </a:ln>
                          <a:solidFill>
                            <a:prstClr val="black"/>
                          </a:solidFill>
                          <a:effectLst/>
                          <a:uLnTx/>
                          <a:uFillTx/>
                          <a:latin typeface="+mn-lt"/>
                          <a:ea typeface="+mn-ea"/>
                          <a:cs typeface="+mn-cs"/>
                        </a:rPr>
                        <a:t> 
 The Above &amp; Beyond Tour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66053103"/>
                  </a:ext>
                </a:extLst>
              </a:tr>
            </a:tbl>
          </a:graphicData>
        </a:graphic>
      </p:graphicFrame>
      <p:sp>
        <p:nvSpPr>
          <p:cNvPr id="4" name="Text Placeholder 3">
            <a:extLst>
              <a:ext uri="{FF2B5EF4-FFF2-40B4-BE49-F238E27FC236}">
                <a16:creationId xmlns:a16="http://schemas.microsoft.com/office/drawing/2014/main" id="{374BE14B-63AC-4358-8EDF-EB155A7499A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817761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0F266-38AC-4771-ABE8-DB5D0F1C719F}"/>
              </a:ext>
            </a:extLst>
          </p:cNvPr>
          <p:cNvSpPr>
            <a:spLocks noGrp="1"/>
          </p:cNvSpPr>
          <p:nvPr>
            <p:ph type="title"/>
          </p:nvPr>
        </p:nvSpPr>
        <p:spPr/>
        <p:txBody>
          <a:bodyPr/>
          <a:lstStyle/>
          <a:p>
            <a:r>
              <a:rPr lang="de-DE"/>
              <a:t>Eigene Beiträge (Postings) + Reactions | Autohaus Strauss - 7 of 10</a:t>
            </a:r>
            <a:endParaRPr lang="en-US"/>
          </a:p>
        </p:txBody>
      </p:sp>
      <p:graphicFrame>
        <p:nvGraphicFramePr>
          <p:cNvPr id="5" name="Table Placeholder 4">
            <a:extLst>
              <a:ext uri="{FF2B5EF4-FFF2-40B4-BE49-F238E27FC236}">
                <a16:creationId xmlns:a16="http://schemas.microsoft.com/office/drawing/2014/main" id="{1718D43F-ADB2-4F99-BCC8-5E3B8DCF1E53}"/>
              </a:ext>
            </a:extLst>
          </p:cNvPr>
          <p:cNvGraphicFramePr>
            <a:graphicFrameLocks noGrp="1"/>
          </p:cNvGraphicFramePr>
          <p:nvPr>
            <p:ph type="tbl" sz="quarter" idx="13"/>
            <p:extLst>
              <p:ext uri="{D42A27DB-BD31-4B8C-83A1-F6EECF244321}">
                <p14:modId xmlns:p14="http://schemas.microsoft.com/office/powerpoint/2010/main" val="906680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74488007"/>
                    </a:ext>
                  </a:extLst>
                </a:gridCol>
                <a:gridCol w="822960">
                  <a:extLst>
                    <a:ext uri="{9D8B030D-6E8A-4147-A177-3AD203B41FA5}">
                      <a16:colId xmlns:a16="http://schemas.microsoft.com/office/drawing/2014/main" val="1832328918"/>
                    </a:ext>
                  </a:extLst>
                </a:gridCol>
                <a:gridCol w="822960">
                  <a:extLst>
                    <a:ext uri="{9D8B030D-6E8A-4147-A177-3AD203B41FA5}">
                      <a16:colId xmlns:a16="http://schemas.microsoft.com/office/drawing/2014/main" val="3012778257"/>
                    </a:ext>
                  </a:extLst>
                </a:gridCol>
                <a:gridCol w="822960">
                  <a:extLst>
                    <a:ext uri="{9D8B030D-6E8A-4147-A177-3AD203B41FA5}">
                      <a16:colId xmlns:a16="http://schemas.microsoft.com/office/drawing/2014/main" val="3682829367"/>
                    </a:ext>
                  </a:extLst>
                </a:gridCol>
                <a:gridCol w="822960">
                  <a:extLst>
                    <a:ext uri="{9D8B030D-6E8A-4147-A177-3AD203B41FA5}">
                      <a16:colId xmlns:a16="http://schemas.microsoft.com/office/drawing/2014/main" val="2123985917"/>
                    </a:ext>
                  </a:extLst>
                </a:gridCol>
                <a:gridCol w="822960">
                  <a:extLst>
                    <a:ext uri="{9D8B030D-6E8A-4147-A177-3AD203B41FA5}">
                      <a16:colId xmlns:a16="http://schemas.microsoft.com/office/drawing/2014/main" val="3677061640"/>
                    </a:ext>
                  </a:extLst>
                </a:gridCol>
                <a:gridCol w="822960">
                  <a:extLst>
                    <a:ext uri="{9D8B030D-6E8A-4147-A177-3AD203B41FA5}">
                      <a16:colId xmlns:a16="http://schemas.microsoft.com/office/drawing/2014/main" val="879480096"/>
                    </a:ext>
                  </a:extLst>
                </a:gridCol>
                <a:gridCol w="822960">
                  <a:extLst>
                    <a:ext uri="{9D8B030D-6E8A-4147-A177-3AD203B41FA5}">
                      <a16:colId xmlns:a16="http://schemas.microsoft.com/office/drawing/2014/main" val="4109513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04076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- 2018-06-05 12:53:27 </a:t>
                      </a:r>
                      <a:r>
                        <a:rPr kumimoji="0" lang="en-US" sz="1000" b="0" i="0" u="none" strike="noStrike" kern="1200" cap="none" spc="0" normalizeH="0" baseline="0" noProof="0">
                          <a:ln>
                            <a:noFill/>
                          </a:ln>
                          <a:solidFill>
                            <a:prstClr val="black"/>
                          </a:solidFill>
                          <a:effectLst/>
                          <a:uLnTx/>
                          <a:uFillTx/>
                          <a:latin typeface="+mn-lt"/>
                          <a:ea typeface="+mn-ea"/>
                          <a:cs typeface="+mn-cs"/>
                        </a:rPr>
                        <a:t> 
 150 PS, Winterpaket, Technik Paket SE, InControl Touch Navigation uvm., verpackt in ein einem Range Rover Evoque SE in Santorini Black Metallic, für unseren treuen und langjährigen Kunden Wilhelm Krammer!😁👍
Liebe Christa, lieber Willi, das gesamte Team rund um unseren Verkaufsberater Marcel Hummel wünscht euch weiterhin viel Freude mit eurem neuen Evoque!!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8640922"/>
                  </a:ext>
                </a:extLst>
              </a:tr>
            </a:tbl>
          </a:graphicData>
        </a:graphic>
      </p:graphicFrame>
      <p:sp>
        <p:nvSpPr>
          <p:cNvPr id="4" name="Text Placeholder 3">
            <a:extLst>
              <a:ext uri="{FF2B5EF4-FFF2-40B4-BE49-F238E27FC236}">
                <a16:creationId xmlns:a16="http://schemas.microsoft.com/office/drawing/2014/main" id="{B591BFA7-F775-4230-AFA2-23A936267F7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3470565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E7B8C-6A4C-4E19-8381-21FCE37F4000}"/>
              </a:ext>
            </a:extLst>
          </p:cNvPr>
          <p:cNvSpPr>
            <a:spLocks noGrp="1"/>
          </p:cNvSpPr>
          <p:nvPr>
            <p:ph type="title"/>
          </p:nvPr>
        </p:nvSpPr>
        <p:spPr/>
        <p:txBody>
          <a:bodyPr/>
          <a:lstStyle/>
          <a:p>
            <a:r>
              <a:rPr lang="de-DE"/>
              <a:t>Eigene Beiträge (Postings) + Reactions | Autohaus Strauss - 8 of 10</a:t>
            </a:r>
            <a:endParaRPr lang="en-US"/>
          </a:p>
        </p:txBody>
      </p:sp>
      <p:graphicFrame>
        <p:nvGraphicFramePr>
          <p:cNvPr id="5" name="Table Placeholder 4">
            <a:extLst>
              <a:ext uri="{FF2B5EF4-FFF2-40B4-BE49-F238E27FC236}">
                <a16:creationId xmlns:a16="http://schemas.microsoft.com/office/drawing/2014/main" id="{47C36EC2-9971-431E-992A-06661F9A2BC9}"/>
              </a:ext>
            </a:extLst>
          </p:cNvPr>
          <p:cNvGraphicFramePr>
            <a:graphicFrameLocks noGrp="1"/>
          </p:cNvGraphicFramePr>
          <p:nvPr>
            <p:ph type="tbl" sz="quarter" idx="13"/>
            <p:extLst>
              <p:ext uri="{D42A27DB-BD31-4B8C-83A1-F6EECF244321}">
                <p14:modId xmlns:p14="http://schemas.microsoft.com/office/powerpoint/2010/main" val="1019012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25790027"/>
                    </a:ext>
                  </a:extLst>
                </a:gridCol>
                <a:gridCol w="822960">
                  <a:extLst>
                    <a:ext uri="{9D8B030D-6E8A-4147-A177-3AD203B41FA5}">
                      <a16:colId xmlns:a16="http://schemas.microsoft.com/office/drawing/2014/main" val="121498142"/>
                    </a:ext>
                  </a:extLst>
                </a:gridCol>
                <a:gridCol w="822960">
                  <a:extLst>
                    <a:ext uri="{9D8B030D-6E8A-4147-A177-3AD203B41FA5}">
                      <a16:colId xmlns:a16="http://schemas.microsoft.com/office/drawing/2014/main" val="3418113782"/>
                    </a:ext>
                  </a:extLst>
                </a:gridCol>
                <a:gridCol w="822960">
                  <a:extLst>
                    <a:ext uri="{9D8B030D-6E8A-4147-A177-3AD203B41FA5}">
                      <a16:colId xmlns:a16="http://schemas.microsoft.com/office/drawing/2014/main" val="640498422"/>
                    </a:ext>
                  </a:extLst>
                </a:gridCol>
                <a:gridCol w="822960">
                  <a:extLst>
                    <a:ext uri="{9D8B030D-6E8A-4147-A177-3AD203B41FA5}">
                      <a16:colId xmlns:a16="http://schemas.microsoft.com/office/drawing/2014/main" val="4196333530"/>
                    </a:ext>
                  </a:extLst>
                </a:gridCol>
                <a:gridCol w="822960">
                  <a:extLst>
                    <a:ext uri="{9D8B030D-6E8A-4147-A177-3AD203B41FA5}">
                      <a16:colId xmlns:a16="http://schemas.microsoft.com/office/drawing/2014/main" val="2657827332"/>
                    </a:ext>
                  </a:extLst>
                </a:gridCol>
                <a:gridCol w="822960">
                  <a:extLst>
                    <a:ext uri="{9D8B030D-6E8A-4147-A177-3AD203B41FA5}">
                      <a16:colId xmlns:a16="http://schemas.microsoft.com/office/drawing/2014/main" val="677673790"/>
                    </a:ext>
                  </a:extLst>
                </a:gridCol>
                <a:gridCol w="822960">
                  <a:extLst>
                    <a:ext uri="{9D8B030D-6E8A-4147-A177-3AD203B41FA5}">
                      <a16:colId xmlns:a16="http://schemas.microsoft.com/office/drawing/2014/main" val="354064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2143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- 2018-06-03 08:45:00 </a:t>
                      </a:r>
                      <a:r>
                        <a:rPr kumimoji="0" lang="de-DE" sz="1000" b="0" i="0" u="none" strike="noStrike" kern="1200" cap="none" spc="0" normalizeH="0" baseline="0" noProof="0">
                          <a:ln>
                            <a:noFill/>
                          </a:ln>
                          <a:solidFill>
                            <a:prstClr val="black"/>
                          </a:solidFill>
                          <a:effectLst/>
                          <a:uLnTx/>
                          <a:uFillTx/>
                          <a:latin typeface="+mn-lt"/>
                          <a:ea typeface="+mn-ea"/>
                          <a:cs typeface="+mn-cs"/>
                        </a:rPr>
                        <a:t> 
 Unser Ford Verkaufsberater Armin Bauer trennt sich schweren Herzens von seinem Vorführer 🙉😉 – einem wunderschönen, eleganten und sportlichen Ford Mondeo ST-LINE in Frost Weiss mit 150PS!! 😁
Dafür ist die Freude bei Patrick Oswald und Kerstin Hofer, Tochter unseres KFZ-Mechanikers Manfred Hofer, umso größer! Denn die beiden nehmen den Mondeo mit nach Hause! 😁👍
Lieber Patrick, liebe Kerstin, wir wünschen euch viel viel Freude mit dem neuen Ford Mondeo und das Wichtigste – eine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07874328"/>
                  </a:ext>
                </a:extLst>
              </a:tr>
            </a:tbl>
          </a:graphicData>
        </a:graphic>
      </p:graphicFrame>
      <p:sp>
        <p:nvSpPr>
          <p:cNvPr id="4" name="Text Placeholder 3">
            <a:extLst>
              <a:ext uri="{FF2B5EF4-FFF2-40B4-BE49-F238E27FC236}">
                <a16:creationId xmlns:a16="http://schemas.microsoft.com/office/drawing/2014/main" id="{90AC8420-E338-4835-9EA5-EE05404D6C0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4760870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DD380-C058-4DD3-802B-A1088F931A45}"/>
              </a:ext>
            </a:extLst>
          </p:cNvPr>
          <p:cNvSpPr>
            <a:spLocks noGrp="1"/>
          </p:cNvSpPr>
          <p:nvPr>
            <p:ph type="title"/>
          </p:nvPr>
        </p:nvSpPr>
        <p:spPr/>
        <p:txBody>
          <a:bodyPr/>
          <a:lstStyle/>
          <a:p>
            <a:r>
              <a:rPr lang="de-DE"/>
              <a:t>Eigene Beiträge (Postings) + Reactions | Autohaus Strauss - 9 of 10</a:t>
            </a:r>
            <a:endParaRPr lang="en-US"/>
          </a:p>
        </p:txBody>
      </p:sp>
      <p:graphicFrame>
        <p:nvGraphicFramePr>
          <p:cNvPr id="5" name="Table Placeholder 4">
            <a:extLst>
              <a:ext uri="{FF2B5EF4-FFF2-40B4-BE49-F238E27FC236}">
                <a16:creationId xmlns:a16="http://schemas.microsoft.com/office/drawing/2014/main" id="{E03D2F4E-0592-481F-A69D-73B2DA39AE56}"/>
              </a:ext>
            </a:extLst>
          </p:cNvPr>
          <p:cNvGraphicFramePr>
            <a:graphicFrameLocks noGrp="1"/>
          </p:cNvGraphicFramePr>
          <p:nvPr>
            <p:ph type="tbl" sz="quarter" idx="13"/>
            <p:extLst>
              <p:ext uri="{D42A27DB-BD31-4B8C-83A1-F6EECF244321}">
                <p14:modId xmlns:p14="http://schemas.microsoft.com/office/powerpoint/2010/main" val="4130807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90020871"/>
                    </a:ext>
                  </a:extLst>
                </a:gridCol>
                <a:gridCol w="822960">
                  <a:extLst>
                    <a:ext uri="{9D8B030D-6E8A-4147-A177-3AD203B41FA5}">
                      <a16:colId xmlns:a16="http://schemas.microsoft.com/office/drawing/2014/main" val="2566600108"/>
                    </a:ext>
                  </a:extLst>
                </a:gridCol>
                <a:gridCol w="822960">
                  <a:extLst>
                    <a:ext uri="{9D8B030D-6E8A-4147-A177-3AD203B41FA5}">
                      <a16:colId xmlns:a16="http://schemas.microsoft.com/office/drawing/2014/main" val="1238074998"/>
                    </a:ext>
                  </a:extLst>
                </a:gridCol>
                <a:gridCol w="822960">
                  <a:extLst>
                    <a:ext uri="{9D8B030D-6E8A-4147-A177-3AD203B41FA5}">
                      <a16:colId xmlns:a16="http://schemas.microsoft.com/office/drawing/2014/main" val="364448030"/>
                    </a:ext>
                  </a:extLst>
                </a:gridCol>
                <a:gridCol w="822960">
                  <a:extLst>
                    <a:ext uri="{9D8B030D-6E8A-4147-A177-3AD203B41FA5}">
                      <a16:colId xmlns:a16="http://schemas.microsoft.com/office/drawing/2014/main" val="297177933"/>
                    </a:ext>
                  </a:extLst>
                </a:gridCol>
                <a:gridCol w="822960">
                  <a:extLst>
                    <a:ext uri="{9D8B030D-6E8A-4147-A177-3AD203B41FA5}">
                      <a16:colId xmlns:a16="http://schemas.microsoft.com/office/drawing/2014/main" val="2137922481"/>
                    </a:ext>
                  </a:extLst>
                </a:gridCol>
                <a:gridCol w="822960">
                  <a:extLst>
                    <a:ext uri="{9D8B030D-6E8A-4147-A177-3AD203B41FA5}">
                      <a16:colId xmlns:a16="http://schemas.microsoft.com/office/drawing/2014/main" val="2843071573"/>
                    </a:ext>
                  </a:extLst>
                </a:gridCol>
                <a:gridCol w="822960">
                  <a:extLst>
                    <a:ext uri="{9D8B030D-6E8A-4147-A177-3AD203B41FA5}">
                      <a16:colId xmlns:a16="http://schemas.microsoft.com/office/drawing/2014/main" val="716112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597840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- 2018-06-02 12:00:00 </a:t>
                      </a:r>
                      <a:r>
                        <a:rPr kumimoji="0" lang="en-US" sz="1000" b="0" i="0" u="none" strike="noStrike" kern="1200" cap="none" spc="0" normalizeH="0" baseline="0" noProof="0">
                          <a:ln>
                            <a:noFill/>
                          </a:ln>
                          <a:solidFill>
                            <a:prstClr val="black"/>
                          </a:solidFill>
                          <a:effectLst/>
                          <a:uLnTx/>
                          <a:uFillTx/>
                          <a:latin typeface="+mn-lt"/>
                          <a:ea typeface="+mn-ea"/>
                          <a:cs typeface="+mn-cs"/>
                        </a:rPr>
                        <a:t> 
 Habt ihr Lust auf eine Testfahrt ins Abenteuer mit den neuesten Land Rover und Range Rover Modellen?? 😎
Dann hat Land Rover jetzt genau das Richtige!
Die Above &amp; Beyond Tour 2018!!
Nächster Termin Lang-Lebring – ❗09.06.2018❗
Schnell sein – anmelden – und rein ins Abenteuer!! 😁👍😎
Alle Infos + Anmeldung findet ihr hier --&gt;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24999337"/>
                  </a:ext>
                </a:extLst>
              </a:tr>
            </a:tbl>
          </a:graphicData>
        </a:graphic>
      </p:graphicFrame>
      <p:sp>
        <p:nvSpPr>
          <p:cNvPr id="4" name="Text Placeholder 3">
            <a:extLst>
              <a:ext uri="{FF2B5EF4-FFF2-40B4-BE49-F238E27FC236}">
                <a16:creationId xmlns:a16="http://schemas.microsoft.com/office/drawing/2014/main" id="{EB9A3229-5CEF-4351-A1F9-2888D825163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5466565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455D1-BE8C-4432-82D4-A26815B680C2}"/>
              </a:ext>
            </a:extLst>
          </p:cNvPr>
          <p:cNvSpPr>
            <a:spLocks noGrp="1"/>
          </p:cNvSpPr>
          <p:nvPr>
            <p:ph type="title"/>
          </p:nvPr>
        </p:nvSpPr>
        <p:spPr/>
        <p:txBody>
          <a:bodyPr/>
          <a:lstStyle/>
          <a:p>
            <a:r>
              <a:rPr lang="de-DE"/>
              <a:t>Eigene Beiträge (Postings) + Reactions | Autohaus Strauss - 10 of 10</a:t>
            </a:r>
            <a:endParaRPr lang="en-US"/>
          </a:p>
        </p:txBody>
      </p:sp>
      <p:graphicFrame>
        <p:nvGraphicFramePr>
          <p:cNvPr id="5" name="Table Placeholder 4">
            <a:extLst>
              <a:ext uri="{FF2B5EF4-FFF2-40B4-BE49-F238E27FC236}">
                <a16:creationId xmlns:a16="http://schemas.microsoft.com/office/drawing/2014/main" id="{BB4A1233-B5FE-4120-9C2D-D2D0D9D631A5}"/>
              </a:ext>
            </a:extLst>
          </p:cNvPr>
          <p:cNvGraphicFramePr>
            <a:graphicFrameLocks noGrp="1"/>
          </p:cNvGraphicFramePr>
          <p:nvPr>
            <p:ph type="tbl" sz="quarter" idx="13"/>
            <p:extLst>
              <p:ext uri="{D42A27DB-BD31-4B8C-83A1-F6EECF244321}">
                <p14:modId xmlns:p14="http://schemas.microsoft.com/office/powerpoint/2010/main" val="761766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035608"/>
                    </a:ext>
                  </a:extLst>
                </a:gridCol>
                <a:gridCol w="822960">
                  <a:extLst>
                    <a:ext uri="{9D8B030D-6E8A-4147-A177-3AD203B41FA5}">
                      <a16:colId xmlns:a16="http://schemas.microsoft.com/office/drawing/2014/main" val="4205246405"/>
                    </a:ext>
                  </a:extLst>
                </a:gridCol>
                <a:gridCol w="822960">
                  <a:extLst>
                    <a:ext uri="{9D8B030D-6E8A-4147-A177-3AD203B41FA5}">
                      <a16:colId xmlns:a16="http://schemas.microsoft.com/office/drawing/2014/main" val="2392894028"/>
                    </a:ext>
                  </a:extLst>
                </a:gridCol>
                <a:gridCol w="822960">
                  <a:extLst>
                    <a:ext uri="{9D8B030D-6E8A-4147-A177-3AD203B41FA5}">
                      <a16:colId xmlns:a16="http://schemas.microsoft.com/office/drawing/2014/main" val="1950426523"/>
                    </a:ext>
                  </a:extLst>
                </a:gridCol>
                <a:gridCol w="822960">
                  <a:extLst>
                    <a:ext uri="{9D8B030D-6E8A-4147-A177-3AD203B41FA5}">
                      <a16:colId xmlns:a16="http://schemas.microsoft.com/office/drawing/2014/main" val="2441329253"/>
                    </a:ext>
                  </a:extLst>
                </a:gridCol>
                <a:gridCol w="822960">
                  <a:extLst>
                    <a:ext uri="{9D8B030D-6E8A-4147-A177-3AD203B41FA5}">
                      <a16:colId xmlns:a16="http://schemas.microsoft.com/office/drawing/2014/main" val="3337960703"/>
                    </a:ext>
                  </a:extLst>
                </a:gridCol>
                <a:gridCol w="822960">
                  <a:extLst>
                    <a:ext uri="{9D8B030D-6E8A-4147-A177-3AD203B41FA5}">
                      <a16:colId xmlns:a16="http://schemas.microsoft.com/office/drawing/2014/main" val="4122370907"/>
                    </a:ext>
                  </a:extLst>
                </a:gridCol>
                <a:gridCol w="822960">
                  <a:extLst>
                    <a:ext uri="{9D8B030D-6E8A-4147-A177-3AD203B41FA5}">
                      <a16:colId xmlns:a16="http://schemas.microsoft.com/office/drawing/2014/main" val="2203527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763857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- 2018-06-01 14:09:35 </a:t>
                      </a:r>
                      <a:r>
                        <a:rPr kumimoji="0" lang="de-DE" sz="1000" b="0" i="0" u="none" strike="noStrike" kern="1200" cap="none" spc="0" normalizeH="0" baseline="0" noProof="0">
                          <a:ln>
                            <a:noFill/>
                          </a:ln>
                          <a:solidFill>
                            <a:prstClr val="black"/>
                          </a:solidFill>
                          <a:effectLst/>
                          <a:uLnTx/>
                          <a:uFillTx/>
                          <a:latin typeface="+mn-lt"/>
                          <a:ea typeface="+mn-ea"/>
                          <a:cs typeface="+mn-cs"/>
                        </a:rPr>
                        <a:t> 
 Der Ford Galaxy ist ein optimales Firmenmitglied! 😉👍
Horst Werderits, GF der Firma Samer, übernimmt seinen neuen Ford Galaxy! 😀
Unser Ford-Verkaufsberater Armin Bauer und das Team vom Autohaus Strauss wünscht viel Freude mit dem neuen Galaxy und eine gute Fahrt! Ein paar Regentropfen bei der ersten Ausfahrt können ja nur Glück bringen...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38136170"/>
                  </a:ext>
                </a:extLst>
              </a:tr>
            </a:tbl>
          </a:graphicData>
        </a:graphic>
      </p:graphicFrame>
      <p:sp>
        <p:nvSpPr>
          <p:cNvPr id="4" name="Text Placeholder 3">
            <a:extLst>
              <a:ext uri="{FF2B5EF4-FFF2-40B4-BE49-F238E27FC236}">
                <a16:creationId xmlns:a16="http://schemas.microsoft.com/office/drawing/2014/main" id="{8F56D7B5-101E-43A5-B5E2-D5065118B38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6562120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1F98A-634D-4088-86B1-CDE0ECEFFDEC}"/>
              </a:ext>
            </a:extLst>
          </p:cNvPr>
          <p:cNvSpPr>
            <a:spLocks noGrp="1"/>
          </p:cNvSpPr>
          <p:nvPr>
            <p:ph type="title"/>
          </p:nvPr>
        </p:nvSpPr>
        <p:spPr/>
        <p:txBody>
          <a:bodyPr/>
          <a:lstStyle/>
          <a:p>
            <a:r>
              <a:rPr lang="en-US"/>
              <a:t>Postings/Wochentag | Autohaus Strauss</a:t>
            </a:r>
          </a:p>
        </p:txBody>
      </p:sp>
      <p:graphicFrame>
        <p:nvGraphicFramePr>
          <p:cNvPr id="6" name="Chart Placeholder 5">
            <a:extLst>
              <a:ext uri="{FF2B5EF4-FFF2-40B4-BE49-F238E27FC236}">
                <a16:creationId xmlns:a16="http://schemas.microsoft.com/office/drawing/2014/main" id="{B9E68A06-5093-4634-99CC-1C4D5A749461}"/>
              </a:ext>
            </a:extLst>
          </p:cNvPr>
          <p:cNvGraphicFramePr>
            <a:graphicFrameLocks noGrp="1"/>
          </p:cNvGraphicFramePr>
          <p:nvPr>
            <p:ph type="chart" sz="quarter" idx="13"/>
            <p:extLst>
              <p:ext uri="{D42A27DB-BD31-4B8C-83A1-F6EECF244321}">
                <p14:modId xmlns:p14="http://schemas.microsoft.com/office/powerpoint/2010/main" val="2611268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2647D6-8D7F-4602-9DA6-ED3FF46DFE39}"/>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6D9B7AE3-1C59-4410-AE47-D468F73AE1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0541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73B08-A971-41E0-B045-3EDCD5486EAA}"/>
              </a:ext>
            </a:extLst>
          </p:cNvPr>
          <p:cNvSpPr>
            <a:spLocks noGrp="1"/>
          </p:cNvSpPr>
          <p:nvPr>
            <p:ph type="title"/>
          </p:nvPr>
        </p:nvSpPr>
        <p:spPr/>
        <p:txBody>
          <a:bodyPr/>
          <a:lstStyle/>
          <a:p>
            <a:r>
              <a:rPr lang="en-US"/>
              <a:t>Interaktionsrate | Autohaus Strauss</a:t>
            </a:r>
          </a:p>
        </p:txBody>
      </p:sp>
      <p:graphicFrame>
        <p:nvGraphicFramePr>
          <p:cNvPr id="6" name="Chart Placeholder 5">
            <a:extLst>
              <a:ext uri="{FF2B5EF4-FFF2-40B4-BE49-F238E27FC236}">
                <a16:creationId xmlns:a16="http://schemas.microsoft.com/office/drawing/2014/main" id="{ABE6EFBE-FD69-42FA-8A44-99E2C578997C}"/>
              </a:ext>
            </a:extLst>
          </p:cNvPr>
          <p:cNvGraphicFramePr>
            <a:graphicFrameLocks noGrp="1"/>
          </p:cNvGraphicFramePr>
          <p:nvPr>
            <p:ph type="chart" sz="quarter" idx="13"/>
            <p:extLst>
              <p:ext uri="{D42A27DB-BD31-4B8C-83A1-F6EECF244321}">
                <p14:modId xmlns:p14="http://schemas.microsoft.com/office/powerpoint/2010/main" val="36225274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43C56C-DA48-4D8C-BCE6-AAD5C3A69269}"/>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F0F3F72E-71AB-4BB8-8BE8-5BEF54EE18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28742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271E4-9783-4B9D-A60B-87187EABA853}"/>
              </a:ext>
            </a:extLst>
          </p:cNvPr>
          <p:cNvSpPr>
            <a:spLocks noGrp="1"/>
          </p:cNvSpPr>
          <p:nvPr>
            <p:ph type="title"/>
          </p:nvPr>
        </p:nvSpPr>
        <p:spPr/>
        <p:txBody>
          <a:bodyPr/>
          <a:lstStyle/>
          <a:p>
            <a:r>
              <a:rPr lang="en-US"/>
              <a:t>Postingtypen (Verteilung) | Autohaus Strauss</a:t>
            </a:r>
          </a:p>
        </p:txBody>
      </p:sp>
      <p:graphicFrame>
        <p:nvGraphicFramePr>
          <p:cNvPr id="6" name="Chart Placeholder 5">
            <a:extLst>
              <a:ext uri="{FF2B5EF4-FFF2-40B4-BE49-F238E27FC236}">
                <a16:creationId xmlns:a16="http://schemas.microsoft.com/office/drawing/2014/main" id="{3342F459-BAEF-4160-968A-BF094668629E}"/>
              </a:ext>
            </a:extLst>
          </p:cNvPr>
          <p:cNvGraphicFramePr>
            <a:graphicFrameLocks noGrp="1"/>
          </p:cNvGraphicFramePr>
          <p:nvPr>
            <p:ph type="chart" sz="quarter" idx="13"/>
            <p:extLst>
              <p:ext uri="{D42A27DB-BD31-4B8C-83A1-F6EECF244321}">
                <p14:modId xmlns:p14="http://schemas.microsoft.com/office/powerpoint/2010/main" val="492785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66F47C-DB1C-432B-854B-8EB20D51DDE8}"/>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91781714-A157-454F-93B1-D92CCCBD6D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92898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FED3D-561E-40F7-831E-F0890EBD6C79}"/>
              </a:ext>
            </a:extLst>
          </p:cNvPr>
          <p:cNvSpPr>
            <a:spLocks noGrp="1"/>
          </p:cNvSpPr>
          <p:nvPr>
            <p:ph type="title"/>
          </p:nvPr>
        </p:nvSpPr>
        <p:spPr/>
        <p:txBody>
          <a:bodyPr/>
          <a:lstStyle/>
          <a:p>
            <a:r>
              <a:rPr lang="en-US"/>
              <a:t>Interaktionsrate/Postingtyp | Autohaus Strauss</a:t>
            </a:r>
          </a:p>
        </p:txBody>
      </p:sp>
      <p:graphicFrame>
        <p:nvGraphicFramePr>
          <p:cNvPr id="6" name="Chart Placeholder 5">
            <a:extLst>
              <a:ext uri="{FF2B5EF4-FFF2-40B4-BE49-F238E27FC236}">
                <a16:creationId xmlns:a16="http://schemas.microsoft.com/office/drawing/2014/main" id="{0E8ADE0A-DBB2-49EF-A1A8-05136BAC4E87}"/>
              </a:ext>
            </a:extLst>
          </p:cNvPr>
          <p:cNvGraphicFramePr>
            <a:graphicFrameLocks noGrp="1"/>
          </p:cNvGraphicFramePr>
          <p:nvPr>
            <p:ph type="chart" sz="quarter" idx="13"/>
            <p:extLst>
              <p:ext uri="{D42A27DB-BD31-4B8C-83A1-F6EECF244321}">
                <p14:modId xmlns:p14="http://schemas.microsoft.com/office/powerpoint/2010/main" val="29788759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F0D45A-4178-4ACA-AF28-4DFB0800B04A}"/>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0C62ABDE-2D9E-461C-BA43-5ADA4BC768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24180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E9392-E903-4DB4-88BB-6988B252631E}"/>
              </a:ext>
            </a:extLst>
          </p:cNvPr>
          <p:cNvSpPr>
            <a:spLocks noGrp="1"/>
          </p:cNvSpPr>
          <p:nvPr>
            <p:ph type="title"/>
          </p:nvPr>
        </p:nvSpPr>
        <p:spPr/>
        <p:txBody>
          <a:bodyPr/>
          <a:lstStyle/>
          <a:p>
            <a:r>
              <a:rPr lang="en-US"/>
              <a:t>Antwortzeit | Autohaus Strauss</a:t>
            </a:r>
          </a:p>
        </p:txBody>
      </p:sp>
      <p:graphicFrame>
        <p:nvGraphicFramePr>
          <p:cNvPr id="6" name="Chart Placeholder 5">
            <a:extLst>
              <a:ext uri="{FF2B5EF4-FFF2-40B4-BE49-F238E27FC236}">
                <a16:creationId xmlns:a16="http://schemas.microsoft.com/office/drawing/2014/main" id="{DEEF2B9D-DB84-46BB-B4B7-7E0BD5487200}"/>
              </a:ext>
            </a:extLst>
          </p:cNvPr>
          <p:cNvGraphicFramePr>
            <a:graphicFrameLocks noGrp="1"/>
          </p:cNvGraphicFramePr>
          <p:nvPr>
            <p:ph type="chart" sz="quarter" idx="13"/>
            <p:extLst>
              <p:ext uri="{D42A27DB-BD31-4B8C-83A1-F6EECF244321}">
                <p14:modId xmlns:p14="http://schemas.microsoft.com/office/powerpoint/2010/main" val="25364740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FE33CA-3ADD-4CB2-AF1B-9BC530F399A4}"/>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71F717B0-EEA2-49CF-90AC-D42A84A6D6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11421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0CEFB-8128-439D-B0B8-0BAF0BDD7C0B}"/>
              </a:ext>
            </a:extLst>
          </p:cNvPr>
          <p:cNvSpPr>
            <a:spLocks noGrp="1"/>
          </p:cNvSpPr>
          <p:nvPr>
            <p:ph type="title"/>
          </p:nvPr>
        </p:nvSpPr>
        <p:spPr/>
        <p:txBody>
          <a:bodyPr/>
          <a:lstStyle/>
          <a:p>
            <a:r>
              <a:rPr lang="de-DE"/>
              <a:t>Facebook Check Ins | Autohaus Strauss</a:t>
            </a:r>
            <a:endParaRPr lang="en-US"/>
          </a:p>
        </p:txBody>
      </p:sp>
      <p:graphicFrame>
        <p:nvGraphicFramePr>
          <p:cNvPr id="6" name="Chart Placeholder 5">
            <a:extLst>
              <a:ext uri="{FF2B5EF4-FFF2-40B4-BE49-F238E27FC236}">
                <a16:creationId xmlns:a16="http://schemas.microsoft.com/office/drawing/2014/main" id="{271E1A19-C117-4ED1-8008-170C9EBAE476}"/>
              </a:ext>
            </a:extLst>
          </p:cNvPr>
          <p:cNvGraphicFramePr>
            <a:graphicFrameLocks noGrp="1"/>
          </p:cNvGraphicFramePr>
          <p:nvPr>
            <p:ph type="chart" sz="quarter" idx="13"/>
            <p:extLst>
              <p:ext uri="{D42A27DB-BD31-4B8C-83A1-F6EECF244321}">
                <p14:modId xmlns:p14="http://schemas.microsoft.com/office/powerpoint/2010/main" val="3407902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F7BB03-DD05-4945-9545-128A1BE0CB32}"/>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7C5A6C89-AEE4-422D-A1C5-5C29DD348A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81177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0E21C-CE50-412B-9D49-DD937881D805}"/>
              </a:ext>
            </a:extLst>
          </p:cNvPr>
          <p:cNvSpPr>
            <a:spLocks noGrp="1"/>
          </p:cNvSpPr>
          <p:nvPr>
            <p:ph type="title"/>
          </p:nvPr>
        </p:nvSpPr>
        <p:spPr/>
        <p:txBody>
          <a:bodyPr/>
          <a:lstStyle/>
          <a:p>
            <a:r>
              <a:rPr lang="en-US"/>
              <a:t>Fan Demographie | Autohaus Strauss</a:t>
            </a:r>
          </a:p>
        </p:txBody>
      </p:sp>
      <p:graphicFrame>
        <p:nvGraphicFramePr>
          <p:cNvPr id="6" name="Chart Placeholder 5">
            <a:extLst>
              <a:ext uri="{FF2B5EF4-FFF2-40B4-BE49-F238E27FC236}">
                <a16:creationId xmlns:a16="http://schemas.microsoft.com/office/drawing/2014/main" id="{8BFF2E89-9BA6-437F-A942-C441946596FE}"/>
              </a:ext>
            </a:extLst>
          </p:cNvPr>
          <p:cNvGraphicFramePr>
            <a:graphicFrameLocks noGrp="1"/>
          </p:cNvGraphicFramePr>
          <p:nvPr>
            <p:ph type="chart" sz="quarter" idx="13"/>
            <p:extLst>
              <p:ext uri="{D42A27DB-BD31-4B8C-83A1-F6EECF244321}">
                <p14:modId xmlns:p14="http://schemas.microsoft.com/office/powerpoint/2010/main" val="17709568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DDCD38-B821-4C42-BC17-C3FB90269EDD}"/>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6923E2E7-685A-44F4-930D-961C27A34E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47548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1CED6-8B89-4846-94F7-CF52EFE4F353}"/>
              </a:ext>
            </a:extLst>
          </p:cNvPr>
          <p:cNvSpPr>
            <a:spLocks noGrp="1"/>
          </p:cNvSpPr>
          <p:nvPr>
            <p:ph type="title"/>
          </p:nvPr>
        </p:nvSpPr>
        <p:spPr/>
        <p:txBody>
          <a:bodyPr/>
          <a:lstStyle/>
          <a:p>
            <a:r>
              <a:rPr lang="en-US"/>
              <a:t>Impressionen | Autohaus Strauss</a:t>
            </a:r>
          </a:p>
        </p:txBody>
      </p:sp>
      <p:graphicFrame>
        <p:nvGraphicFramePr>
          <p:cNvPr id="6" name="Chart Placeholder 5">
            <a:extLst>
              <a:ext uri="{FF2B5EF4-FFF2-40B4-BE49-F238E27FC236}">
                <a16:creationId xmlns:a16="http://schemas.microsoft.com/office/drawing/2014/main" id="{97CC4C4A-3444-4DAA-A27E-099A792EEC81}"/>
              </a:ext>
            </a:extLst>
          </p:cNvPr>
          <p:cNvGraphicFramePr>
            <a:graphicFrameLocks noGrp="1"/>
          </p:cNvGraphicFramePr>
          <p:nvPr>
            <p:ph type="chart" sz="quarter" idx="13"/>
            <p:extLst>
              <p:ext uri="{D42A27DB-BD31-4B8C-83A1-F6EECF244321}">
                <p14:modId xmlns:p14="http://schemas.microsoft.com/office/powerpoint/2010/main" val="32431034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F022F1-F9E4-49AD-8141-8310C7FD28A3}"/>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3F315D5C-7A55-4A15-918A-F03B6D8BF2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70036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F363E-3A93-46DD-9A66-E799B1DA7E5F}"/>
              </a:ext>
            </a:extLst>
          </p:cNvPr>
          <p:cNvSpPr>
            <a:spLocks noGrp="1"/>
          </p:cNvSpPr>
          <p:nvPr>
            <p:ph type="title"/>
          </p:nvPr>
        </p:nvSpPr>
        <p:spPr/>
        <p:txBody>
          <a:bodyPr/>
          <a:lstStyle/>
          <a:p>
            <a:r>
              <a:rPr lang="en-US"/>
              <a:t>Reichweite | Autohaus Strauss</a:t>
            </a:r>
          </a:p>
        </p:txBody>
      </p:sp>
      <p:graphicFrame>
        <p:nvGraphicFramePr>
          <p:cNvPr id="6" name="Chart Placeholder 5">
            <a:extLst>
              <a:ext uri="{FF2B5EF4-FFF2-40B4-BE49-F238E27FC236}">
                <a16:creationId xmlns:a16="http://schemas.microsoft.com/office/drawing/2014/main" id="{544DE083-6C69-4848-A644-393DFCAAC96D}"/>
              </a:ext>
            </a:extLst>
          </p:cNvPr>
          <p:cNvGraphicFramePr>
            <a:graphicFrameLocks noGrp="1"/>
          </p:cNvGraphicFramePr>
          <p:nvPr>
            <p:ph type="chart" sz="quarter" idx="13"/>
            <p:extLst>
              <p:ext uri="{D42A27DB-BD31-4B8C-83A1-F6EECF244321}">
                <p14:modId xmlns:p14="http://schemas.microsoft.com/office/powerpoint/2010/main" val="12428862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C71000-A076-4101-96CC-4E87D3FB3ADF}"/>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0215EDF6-ACDD-476B-967D-D0F3B78A02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17524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51A8F-8AB7-4B62-B706-882C5F2C9A29}"/>
              </a:ext>
            </a:extLst>
          </p:cNvPr>
          <p:cNvSpPr>
            <a:spLocks noGrp="1"/>
          </p:cNvSpPr>
          <p:nvPr>
            <p:ph type="title"/>
          </p:nvPr>
        </p:nvSpPr>
        <p:spPr/>
        <p:txBody>
          <a:bodyPr/>
          <a:lstStyle/>
          <a:p>
            <a:r>
              <a:rPr lang="en-US"/>
              <a:t>Engagierte User | Autohaus Strauss</a:t>
            </a:r>
          </a:p>
        </p:txBody>
      </p:sp>
      <p:graphicFrame>
        <p:nvGraphicFramePr>
          <p:cNvPr id="6" name="Chart Placeholder 5">
            <a:extLst>
              <a:ext uri="{FF2B5EF4-FFF2-40B4-BE49-F238E27FC236}">
                <a16:creationId xmlns:a16="http://schemas.microsoft.com/office/drawing/2014/main" id="{368E538D-6BE7-4E48-96F7-D97DF2A743D0}"/>
              </a:ext>
            </a:extLst>
          </p:cNvPr>
          <p:cNvGraphicFramePr>
            <a:graphicFrameLocks noGrp="1"/>
          </p:cNvGraphicFramePr>
          <p:nvPr>
            <p:ph type="chart" sz="quarter" idx="13"/>
            <p:extLst>
              <p:ext uri="{D42A27DB-BD31-4B8C-83A1-F6EECF244321}">
                <p14:modId xmlns:p14="http://schemas.microsoft.com/office/powerpoint/2010/main" val="7207562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D3D18E-A7DE-4051-AEB0-66A613855E65}"/>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4E3D49AB-E54C-4C09-A1F7-F2B99E0611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10985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037F8-1769-47C1-BAA5-B66548C4794C}"/>
              </a:ext>
            </a:extLst>
          </p:cNvPr>
          <p:cNvSpPr>
            <a:spLocks noGrp="1"/>
          </p:cNvSpPr>
          <p:nvPr>
            <p:ph type="title"/>
          </p:nvPr>
        </p:nvSpPr>
        <p:spPr/>
        <p:txBody>
          <a:bodyPr/>
          <a:lstStyle/>
          <a:p>
            <a:r>
              <a:rPr lang="en-US"/>
              <a:t>Page Views | Autohaus Strauss</a:t>
            </a:r>
          </a:p>
        </p:txBody>
      </p:sp>
      <p:graphicFrame>
        <p:nvGraphicFramePr>
          <p:cNvPr id="6" name="Chart Placeholder 5">
            <a:extLst>
              <a:ext uri="{FF2B5EF4-FFF2-40B4-BE49-F238E27FC236}">
                <a16:creationId xmlns:a16="http://schemas.microsoft.com/office/drawing/2014/main" id="{CC051D8C-11A0-4518-89B6-74DD595D4B27}"/>
              </a:ext>
            </a:extLst>
          </p:cNvPr>
          <p:cNvGraphicFramePr>
            <a:graphicFrameLocks noGrp="1"/>
          </p:cNvGraphicFramePr>
          <p:nvPr>
            <p:ph type="chart" sz="quarter" idx="13"/>
            <p:extLst>
              <p:ext uri="{D42A27DB-BD31-4B8C-83A1-F6EECF244321}">
                <p14:modId xmlns:p14="http://schemas.microsoft.com/office/powerpoint/2010/main" val="30147855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117150-7F5E-4C72-85F5-1634CFF763AF}"/>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54108CD1-40C8-49A0-931E-CA2F721410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77430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52CDE-6914-4D47-A0F5-C1CA4954DBE7}"/>
              </a:ext>
            </a:extLst>
          </p:cNvPr>
          <p:cNvSpPr>
            <a:spLocks noGrp="1"/>
          </p:cNvSpPr>
          <p:nvPr>
            <p:ph type="title"/>
          </p:nvPr>
        </p:nvSpPr>
        <p:spPr/>
        <p:txBody>
          <a:bodyPr/>
          <a:lstStyle/>
          <a:p>
            <a:r>
              <a:rPr lang="de-DE"/>
              <a:t>Page Fans Online | Autohaus Strauss</a:t>
            </a:r>
            <a:endParaRPr lang="en-US"/>
          </a:p>
        </p:txBody>
      </p:sp>
      <p:graphicFrame>
        <p:nvGraphicFramePr>
          <p:cNvPr id="6" name="Chart Placeholder 5">
            <a:extLst>
              <a:ext uri="{FF2B5EF4-FFF2-40B4-BE49-F238E27FC236}">
                <a16:creationId xmlns:a16="http://schemas.microsoft.com/office/drawing/2014/main" id="{DE558C3A-DF45-4C04-9F27-898D3328AF9C}"/>
              </a:ext>
            </a:extLst>
          </p:cNvPr>
          <p:cNvGraphicFramePr>
            <a:graphicFrameLocks noGrp="1"/>
          </p:cNvGraphicFramePr>
          <p:nvPr>
            <p:ph type="chart" sz="quarter" idx="13"/>
            <p:extLst>
              <p:ext uri="{D42A27DB-BD31-4B8C-83A1-F6EECF244321}">
                <p14:modId xmlns:p14="http://schemas.microsoft.com/office/powerpoint/2010/main" val="30764037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C686F7-EEE1-4C5A-9F0F-0AD13576D48F}"/>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2D4C8CEF-68ED-4C5D-8A90-EE4E1F3A0B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30571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21D9D-2899-45D9-A460-9617E603768F}"/>
              </a:ext>
            </a:extLst>
          </p:cNvPr>
          <p:cNvSpPr>
            <a:spLocks noGrp="1"/>
          </p:cNvSpPr>
          <p:nvPr>
            <p:ph type="title"/>
          </p:nvPr>
        </p:nvSpPr>
        <p:spPr/>
        <p:txBody>
          <a:bodyPr/>
          <a:lstStyle/>
          <a:p>
            <a:r>
              <a:rPr lang="en-US"/>
              <a:t>FB Insights - Daily Impressions | Autohaus Strauss - 1 of 3</a:t>
            </a:r>
          </a:p>
        </p:txBody>
      </p:sp>
      <p:graphicFrame>
        <p:nvGraphicFramePr>
          <p:cNvPr id="5" name="Table Placeholder 4">
            <a:extLst>
              <a:ext uri="{FF2B5EF4-FFF2-40B4-BE49-F238E27FC236}">
                <a16:creationId xmlns:a16="http://schemas.microsoft.com/office/drawing/2014/main" id="{FB2E7B20-11DB-4583-94F6-2B0002AD32CA}"/>
              </a:ext>
            </a:extLst>
          </p:cNvPr>
          <p:cNvGraphicFramePr>
            <a:graphicFrameLocks noGrp="1"/>
          </p:cNvGraphicFramePr>
          <p:nvPr>
            <p:ph type="tbl" sz="quarter" idx="13"/>
            <p:extLst>
              <p:ext uri="{D42A27DB-BD31-4B8C-83A1-F6EECF244321}">
                <p14:modId xmlns:p14="http://schemas.microsoft.com/office/powerpoint/2010/main" val="3456370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78591032"/>
                    </a:ext>
                  </a:extLst>
                </a:gridCol>
                <a:gridCol w="2468880">
                  <a:extLst>
                    <a:ext uri="{9D8B030D-6E8A-4147-A177-3AD203B41FA5}">
                      <a16:colId xmlns:a16="http://schemas.microsoft.com/office/drawing/2014/main" val="1361527041"/>
                    </a:ext>
                  </a:extLst>
                </a:gridCol>
                <a:gridCol w="2468880">
                  <a:extLst>
                    <a:ext uri="{9D8B030D-6E8A-4147-A177-3AD203B41FA5}">
                      <a16:colId xmlns:a16="http://schemas.microsoft.com/office/drawing/2014/main" val="3974697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608305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1985</a:t>
                      </a:r>
                    </a:p>
                  </a:txBody>
                  <a:tcPr/>
                </a:tc>
                <a:extLst>
                  <a:ext uri="{0D108BD9-81ED-4DB2-BD59-A6C34878D82A}">
                    <a16:rowId xmlns:a16="http://schemas.microsoft.com/office/drawing/2014/main" val="1357213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2556</a:t>
                      </a:r>
                    </a:p>
                  </a:txBody>
                  <a:tcPr/>
                </a:tc>
                <a:extLst>
                  <a:ext uri="{0D108BD9-81ED-4DB2-BD59-A6C34878D82A}">
                    <a16:rowId xmlns:a16="http://schemas.microsoft.com/office/drawing/2014/main" val="3298101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3854</a:t>
                      </a:r>
                    </a:p>
                  </a:txBody>
                  <a:tcPr/>
                </a:tc>
                <a:extLst>
                  <a:ext uri="{0D108BD9-81ED-4DB2-BD59-A6C34878D82A}">
                    <a16:rowId xmlns:a16="http://schemas.microsoft.com/office/drawing/2014/main" val="2936898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a:t>
                      </a:r>
                    </a:p>
                  </a:txBody>
                  <a:tcPr/>
                </a:tc>
                <a:extLst>
                  <a:ext uri="{0D108BD9-81ED-4DB2-BD59-A6C34878D82A}">
                    <a16:rowId xmlns:a16="http://schemas.microsoft.com/office/drawing/2014/main" val="2710588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1696</a:t>
                      </a:r>
                    </a:p>
                  </a:txBody>
                  <a:tcPr/>
                </a:tc>
                <a:extLst>
                  <a:ext uri="{0D108BD9-81ED-4DB2-BD59-A6C34878D82A}">
                    <a16:rowId xmlns:a16="http://schemas.microsoft.com/office/drawing/2014/main" val="1594045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extLst>
                  <a:ext uri="{0D108BD9-81ED-4DB2-BD59-A6C34878D82A}">
                    <a16:rowId xmlns:a16="http://schemas.microsoft.com/office/drawing/2014/main" val="3487177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extLst>
                  <a:ext uri="{0D108BD9-81ED-4DB2-BD59-A6C34878D82A}">
                    <a16:rowId xmlns:a16="http://schemas.microsoft.com/office/drawing/2014/main" val="459698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extLst>
                  <a:ext uri="{0D108BD9-81ED-4DB2-BD59-A6C34878D82A}">
                    <a16:rowId xmlns:a16="http://schemas.microsoft.com/office/drawing/2014/main" val="1455751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1654</a:t>
                      </a:r>
                    </a:p>
                  </a:txBody>
                  <a:tcPr/>
                </a:tc>
                <a:extLst>
                  <a:ext uri="{0D108BD9-81ED-4DB2-BD59-A6C34878D82A}">
                    <a16:rowId xmlns:a16="http://schemas.microsoft.com/office/drawing/2014/main" val="3065047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a:t>
                      </a:r>
                    </a:p>
                  </a:txBody>
                  <a:tcPr/>
                </a:tc>
                <a:extLst>
                  <a:ext uri="{0D108BD9-81ED-4DB2-BD59-A6C34878D82A}">
                    <a16:rowId xmlns:a16="http://schemas.microsoft.com/office/drawing/2014/main" val="1381813885"/>
                  </a:ext>
                </a:extLst>
              </a:tr>
            </a:tbl>
          </a:graphicData>
        </a:graphic>
      </p:graphicFrame>
      <p:sp>
        <p:nvSpPr>
          <p:cNvPr id="4" name="Text Placeholder 3">
            <a:extLst>
              <a:ext uri="{FF2B5EF4-FFF2-40B4-BE49-F238E27FC236}">
                <a16:creationId xmlns:a16="http://schemas.microsoft.com/office/drawing/2014/main" id="{03906ED6-A9FF-447F-BA3C-25F940F1F30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6247956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3A2F7-063E-4CEF-854F-D927B241E517}"/>
              </a:ext>
            </a:extLst>
          </p:cNvPr>
          <p:cNvSpPr>
            <a:spLocks noGrp="1"/>
          </p:cNvSpPr>
          <p:nvPr>
            <p:ph type="title"/>
          </p:nvPr>
        </p:nvSpPr>
        <p:spPr/>
        <p:txBody>
          <a:bodyPr/>
          <a:lstStyle/>
          <a:p>
            <a:r>
              <a:rPr lang="en-US"/>
              <a:t>FB Insights - Daily Impressions | Autohaus Strauss - 2 of 3</a:t>
            </a:r>
          </a:p>
        </p:txBody>
      </p:sp>
      <p:graphicFrame>
        <p:nvGraphicFramePr>
          <p:cNvPr id="5" name="Table Placeholder 4">
            <a:extLst>
              <a:ext uri="{FF2B5EF4-FFF2-40B4-BE49-F238E27FC236}">
                <a16:creationId xmlns:a16="http://schemas.microsoft.com/office/drawing/2014/main" id="{B4AD674E-80EF-466D-BDB6-2A13A4ABDCB0}"/>
              </a:ext>
            </a:extLst>
          </p:cNvPr>
          <p:cNvGraphicFramePr>
            <a:graphicFrameLocks noGrp="1"/>
          </p:cNvGraphicFramePr>
          <p:nvPr>
            <p:ph type="tbl" sz="quarter" idx="13"/>
            <p:extLst>
              <p:ext uri="{D42A27DB-BD31-4B8C-83A1-F6EECF244321}">
                <p14:modId xmlns:p14="http://schemas.microsoft.com/office/powerpoint/2010/main" val="1027561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27747246"/>
                    </a:ext>
                  </a:extLst>
                </a:gridCol>
                <a:gridCol w="2468880">
                  <a:extLst>
                    <a:ext uri="{9D8B030D-6E8A-4147-A177-3AD203B41FA5}">
                      <a16:colId xmlns:a16="http://schemas.microsoft.com/office/drawing/2014/main" val="3389064467"/>
                    </a:ext>
                  </a:extLst>
                </a:gridCol>
                <a:gridCol w="2468880">
                  <a:extLst>
                    <a:ext uri="{9D8B030D-6E8A-4147-A177-3AD203B41FA5}">
                      <a16:colId xmlns:a16="http://schemas.microsoft.com/office/drawing/2014/main" val="2035172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4223079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extLst>
                  <a:ext uri="{0D108BD9-81ED-4DB2-BD59-A6C34878D82A}">
                    <a16:rowId xmlns:a16="http://schemas.microsoft.com/office/drawing/2014/main" val="3553480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extLst>
                  <a:ext uri="{0D108BD9-81ED-4DB2-BD59-A6C34878D82A}">
                    <a16:rowId xmlns:a16="http://schemas.microsoft.com/office/drawing/2014/main" val="2368906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2468</a:t>
                      </a:r>
                    </a:p>
                  </a:txBody>
                  <a:tcPr/>
                </a:tc>
                <a:extLst>
                  <a:ext uri="{0D108BD9-81ED-4DB2-BD59-A6C34878D82A}">
                    <a16:rowId xmlns:a16="http://schemas.microsoft.com/office/drawing/2014/main" val="3753269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extLst>
                  <a:ext uri="{0D108BD9-81ED-4DB2-BD59-A6C34878D82A}">
                    <a16:rowId xmlns:a16="http://schemas.microsoft.com/office/drawing/2014/main" val="3968490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a:t>
                      </a:r>
                    </a:p>
                  </a:txBody>
                  <a:tcPr/>
                </a:tc>
                <a:extLst>
                  <a:ext uri="{0D108BD9-81ED-4DB2-BD59-A6C34878D82A}">
                    <a16:rowId xmlns:a16="http://schemas.microsoft.com/office/drawing/2014/main" val="3419932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2271</a:t>
                      </a:r>
                    </a:p>
                  </a:txBody>
                  <a:tcPr/>
                </a:tc>
                <a:extLst>
                  <a:ext uri="{0D108BD9-81ED-4DB2-BD59-A6C34878D82A}">
                    <a16:rowId xmlns:a16="http://schemas.microsoft.com/office/drawing/2014/main" val="1246809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a:t>
                      </a:r>
                    </a:p>
                  </a:txBody>
                  <a:tcPr/>
                </a:tc>
                <a:extLst>
                  <a:ext uri="{0D108BD9-81ED-4DB2-BD59-A6C34878D82A}">
                    <a16:rowId xmlns:a16="http://schemas.microsoft.com/office/drawing/2014/main" val="831774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extLst>
                  <a:ext uri="{0D108BD9-81ED-4DB2-BD59-A6C34878D82A}">
                    <a16:rowId xmlns:a16="http://schemas.microsoft.com/office/drawing/2014/main" val="245045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extLst>
                  <a:ext uri="{0D108BD9-81ED-4DB2-BD59-A6C34878D82A}">
                    <a16:rowId xmlns:a16="http://schemas.microsoft.com/office/drawing/2014/main" val="3334656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1361</a:t>
                      </a:r>
                    </a:p>
                  </a:txBody>
                  <a:tcPr/>
                </a:tc>
                <a:extLst>
                  <a:ext uri="{0D108BD9-81ED-4DB2-BD59-A6C34878D82A}">
                    <a16:rowId xmlns:a16="http://schemas.microsoft.com/office/drawing/2014/main" val="3511651937"/>
                  </a:ext>
                </a:extLst>
              </a:tr>
            </a:tbl>
          </a:graphicData>
        </a:graphic>
      </p:graphicFrame>
      <p:sp>
        <p:nvSpPr>
          <p:cNvPr id="4" name="Text Placeholder 3">
            <a:extLst>
              <a:ext uri="{FF2B5EF4-FFF2-40B4-BE49-F238E27FC236}">
                <a16:creationId xmlns:a16="http://schemas.microsoft.com/office/drawing/2014/main" id="{7575236D-0E76-4AB1-9C9B-810EC8BB493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6311337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8937A-9F6C-40BE-963A-9DB6EFDA3A67}"/>
              </a:ext>
            </a:extLst>
          </p:cNvPr>
          <p:cNvSpPr>
            <a:spLocks noGrp="1"/>
          </p:cNvSpPr>
          <p:nvPr>
            <p:ph type="title"/>
          </p:nvPr>
        </p:nvSpPr>
        <p:spPr/>
        <p:txBody>
          <a:bodyPr/>
          <a:lstStyle/>
          <a:p>
            <a:r>
              <a:rPr lang="en-US"/>
              <a:t>FB Insights - Daily Impressions | Autohaus Strauss - 3 of 3</a:t>
            </a:r>
          </a:p>
        </p:txBody>
      </p:sp>
      <p:graphicFrame>
        <p:nvGraphicFramePr>
          <p:cNvPr id="5" name="Table Placeholder 4">
            <a:extLst>
              <a:ext uri="{FF2B5EF4-FFF2-40B4-BE49-F238E27FC236}">
                <a16:creationId xmlns:a16="http://schemas.microsoft.com/office/drawing/2014/main" id="{DF06BFA8-5F09-42F9-B3BF-86836C3914C1}"/>
              </a:ext>
            </a:extLst>
          </p:cNvPr>
          <p:cNvGraphicFramePr>
            <a:graphicFrameLocks noGrp="1"/>
          </p:cNvGraphicFramePr>
          <p:nvPr>
            <p:ph type="tbl" sz="quarter" idx="13"/>
            <p:extLst>
              <p:ext uri="{D42A27DB-BD31-4B8C-83A1-F6EECF244321}">
                <p14:modId xmlns:p14="http://schemas.microsoft.com/office/powerpoint/2010/main" val="2995200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15980671"/>
                    </a:ext>
                  </a:extLst>
                </a:gridCol>
                <a:gridCol w="2468880">
                  <a:extLst>
                    <a:ext uri="{9D8B030D-6E8A-4147-A177-3AD203B41FA5}">
                      <a16:colId xmlns:a16="http://schemas.microsoft.com/office/drawing/2014/main" val="1312705219"/>
                    </a:ext>
                  </a:extLst>
                </a:gridCol>
                <a:gridCol w="2468880">
                  <a:extLst>
                    <a:ext uri="{9D8B030D-6E8A-4147-A177-3AD203B41FA5}">
                      <a16:colId xmlns:a16="http://schemas.microsoft.com/office/drawing/2014/main" val="324726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978962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extLst>
                  <a:ext uri="{0D108BD9-81ED-4DB2-BD59-A6C34878D82A}">
                    <a16:rowId xmlns:a16="http://schemas.microsoft.com/office/drawing/2014/main" val="718722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5554</a:t>
                      </a:r>
                    </a:p>
                  </a:txBody>
                  <a:tcPr/>
                </a:tc>
                <a:extLst>
                  <a:ext uri="{0D108BD9-81ED-4DB2-BD59-A6C34878D82A}">
                    <a16:rowId xmlns:a16="http://schemas.microsoft.com/office/drawing/2014/main" val="1104006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extLst>
                  <a:ext uri="{0D108BD9-81ED-4DB2-BD59-A6C34878D82A}">
                    <a16:rowId xmlns:a16="http://schemas.microsoft.com/office/drawing/2014/main" val="691192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extLst>
                  <a:ext uri="{0D108BD9-81ED-4DB2-BD59-A6C34878D82A}">
                    <a16:rowId xmlns:a16="http://schemas.microsoft.com/office/drawing/2014/main" val="2647606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extLst>
                  <a:ext uri="{0D108BD9-81ED-4DB2-BD59-A6C34878D82A}">
                    <a16:rowId xmlns:a16="http://schemas.microsoft.com/office/drawing/2014/main" val="557706938"/>
                  </a:ext>
                </a:extLst>
              </a:tr>
            </a:tbl>
          </a:graphicData>
        </a:graphic>
      </p:graphicFrame>
      <p:sp>
        <p:nvSpPr>
          <p:cNvPr id="4" name="Text Placeholder 3">
            <a:extLst>
              <a:ext uri="{FF2B5EF4-FFF2-40B4-BE49-F238E27FC236}">
                <a16:creationId xmlns:a16="http://schemas.microsoft.com/office/drawing/2014/main" id="{44683732-9DEA-42D8-9719-7E841D97FB4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8999256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9B4D8-73A7-409F-A22A-E71DF69A4C18}"/>
              </a:ext>
            </a:extLst>
          </p:cNvPr>
          <p:cNvSpPr>
            <a:spLocks noGrp="1"/>
          </p:cNvSpPr>
          <p:nvPr>
            <p:ph type="title"/>
          </p:nvPr>
        </p:nvSpPr>
        <p:spPr/>
        <p:txBody>
          <a:bodyPr/>
          <a:lstStyle/>
          <a:p>
            <a:r>
              <a:rPr lang="en-US"/>
              <a:t>FB Insights - Daily Reach | Autohaus Strauss - 1 of 3</a:t>
            </a:r>
          </a:p>
        </p:txBody>
      </p:sp>
      <p:graphicFrame>
        <p:nvGraphicFramePr>
          <p:cNvPr id="5" name="Table Placeholder 4">
            <a:extLst>
              <a:ext uri="{FF2B5EF4-FFF2-40B4-BE49-F238E27FC236}">
                <a16:creationId xmlns:a16="http://schemas.microsoft.com/office/drawing/2014/main" id="{0572128E-64E7-4996-A748-D2BAC2066DE2}"/>
              </a:ext>
            </a:extLst>
          </p:cNvPr>
          <p:cNvGraphicFramePr>
            <a:graphicFrameLocks noGrp="1"/>
          </p:cNvGraphicFramePr>
          <p:nvPr>
            <p:ph type="tbl" sz="quarter" idx="13"/>
            <p:extLst>
              <p:ext uri="{D42A27DB-BD31-4B8C-83A1-F6EECF244321}">
                <p14:modId xmlns:p14="http://schemas.microsoft.com/office/powerpoint/2010/main" val="1914812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00650805"/>
                    </a:ext>
                  </a:extLst>
                </a:gridCol>
                <a:gridCol w="2468880">
                  <a:extLst>
                    <a:ext uri="{9D8B030D-6E8A-4147-A177-3AD203B41FA5}">
                      <a16:colId xmlns:a16="http://schemas.microsoft.com/office/drawing/2014/main" val="2576406448"/>
                    </a:ext>
                  </a:extLst>
                </a:gridCol>
                <a:gridCol w="2468880">
                  <a:extLst>
                    <a:ext uri="{9D8B030D-6E8A-4147-A177-3AD203B41FA5}">
                      <a16:colId xmlns:a16="http://schemas.microsoft.com/office/drawing/2014/main" val="4065167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767715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a:t>
                      </a:r>
                    </a:p>
                  </a:txBody>
                  <a:tcPr/>
                </a:tc>
                <a:extLst>
                  <a:ext uri="{0D108BD9-81ED-4DB2-BD59-A6C34878D82A}">
                    <a16:rowId xmlns:a16="http://schemas.microsoft.com/office/drawing/2014/main" val="3974228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a:t>
                      </a:r>
                    </a:p>
                  </a:txBody>
                  <a:tcPr/>
                </a:tc>
                <a:extLst>
                  <a:ext uri="{0D108BD9-81ED-4DB2-BD59-A6C34878D82A}">
                    <a16:rowId xmlns:a16="http://schemas.microsoft.com/office/drawing/2014/main" val="101618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a:t>
                      </a:r>
                    </a:p>
                  </a:txBody>
                  <a:tcPr/>
                </a:tc>
                <a:extLst>
                  <a:ext uri="{0D108BD9-81ED-4DB2-BD59-A6C34878D82A}">
                    <a16:rowId xmlns:a16="http://schemas.microsoft.com/office/drawing/2014/main" val="1997550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extLst>
                  <a:ext uri="{0D108BD9-81ED-4DB2-BD59-A6C34878D82A}">
                    <a16:rowId xmlns:a16="http://schemas.microsoft.com/office/drawing/2014/main" val="1403297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a:t>
                      </a:r>
                    </a:p>
                  </a:txBody>
                  <a:tcPr/>
                </a:tc>
                <a:extLst>
                  <a:ext uri="{0D108BD9-81ED-4DB2-BD59-A6C34878D82A}">
                    <a16:rowId xmlns:a16="http://schemas.microsoft.com/office/drawing/2014/main" val="3579190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extLst>
                  <a:ext uri="{0D108BD9-81ED-4DB2-BD59-A6C34878D82A}">
                    <a16:rowId xmlns:a16="http://schemas.microsoft.com/office/drawing/2014/main" val="3342679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extLst>
                  <a:ext uri="{0D108BD9-81ED-4DB2-BD59-A6C34878D82A}">
                    <a16:rowId xmlns:a16="http://schemas.microsoft.com/office/drawing/2014/main" val="3718505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extLst>
                  <a:ext uri="{0D108BD9-81ED-4DB2-BD59-A6C34878D82A}">
                    <a16:rowId xmlns:a16="http://schemas.microsoft.com/office/drawing/2014/main" val="610762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a:t>
                      </a:r>
                    </a:p>
                  </a:txBody>
                  <a:tcPr/>
                </a:tc>
                <a:extLst>
                  <a:ext uri="{0D108BD9-81ED-4DB2-BD59-A6C34878D82A}">
                    <a16:rowId xmlns:a16="http://schemas.microsoft.com/office/drawing/2014/main" val="2005858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extLst>
                  <a:ext uri="{0D108BD9-81ED-4DB2-BD59-A6C34878D82A}">
                    <a16:rowId xmlns:a16="http://schemas.microsoft.com/office/drawing/2014/main" val="3714088963"/>
                  </a:ext>
                </a:extLst>
              </a:tr>
            </a:tbl>
          </a:graphicData>
        </a:graphic>
      </p:graphicFrame>
      <p:sp>
        <p:nvSpPr>
          <p:cNvPr id="4" name="Text Placeholder 3">
            <a:extLst>
              <a:ext uri="{FF2B5EF4-FFF2-40B4-BE49-F238E27FC236}">
                <a16:creationId xmlns:a16="http://schemas.microsoft.com/office/drawing/2014/main" id="{A143BE84-30C5-44C8-8C31-16C5B3A2B79B}"/>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0220729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7B38B-035A-4353-B8D9-066F715D3B42}"/>
              </a:ext>
            </a:extLst>
          </p:cNvPr>
          <p:cNvSpPr>
            <a:spLocks noGrp="1"/>
          </p:cNvSpPr>
          <p:nvPr>
            <p:ph type="title"/>
          </p:nvPr>
        </p:nvSpPr>
        <p:spPr/>
        <p:txBody>
          <a:bodyPr/>
          <a:lstStyle/>
          <a:p>
            <a:r>
              <a:rPr lang="en-US"/>
              <a:t>FB Insights - Daily Reach | Autohaus Strauss - 2 of 3</a:t>
            </a:r>
          </a:p>
        </p:txBody>
      </p:sp>
      <p:graphicFrame>
        <p:nvGraphicFramePr>
          <p:cNvPr id="5" name="Table Placeholder 4">
            <a:extLst>
              <a:ext uri="{FF2B5EF4-FFF2-40B4-BE49-F238E27FC236}">
                <a16:creationId xmlns:a16="http://schemas.microsoft.com/office/drawing/2014/main" id="{08979984-DB98-47B8-8D23-806DB0C960F8}"/>
              </a:ext>
            </a:extLst>
          </p:cNvPr>
          <p:cNvGraphicFramePr>
            <a:graphicFrameLocks noGrp="1"/>
          </p:cNvGraphicFramePr>
          <p:nvPr>
            <p:ph type="tbl" sz="quarter" idx="13"/>
            <p:extLst>
              <p:ext uri="{D42A27DB-BD31-4B8C-83A1-F6EECF244321}">
                <p14:modId xmlns:p14="http://schemas.microsoft.com/office/powerpoint/2010/main" val="1355940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63072013"/>
                    </a:ext>
                  </a:extLst>
                </a:gridCol>
                <a:gridCol w="2468880">
                  <a:extLst>
                    <a:ext uri="{9D8B030D-6E8A-4147-A177-3AD203B41FA5}">
                      <a16:colId xmlns:a16="http://schemas.microsoft.com/office/drawing/2014/main" val="2173311900"/>
                    </a:ext>
                  </a:extLst>
                </a:gridCol>
                <a:gridCol w="2468880">
                  <a:extLst>
                    <a:ext uri="{9D8B030D-6E8A-4147-A177-3AD203B41FA5}">
                      <a16:colId xmlns:a16="http://schemas.microsoft.com/office/drawing/2014/main" val="3150650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140926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extLst>
                  <a:ext uri="{0D108BD9-81ED-4DB2-BD59-A6C34878D82A}">
                    <a16:rowId xmlns:a16="http://schemas.microsoft.com/office/drawing/2014/main" val="2521888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extLst>
                  <a:ext uri="{0D108BD9-81ED-4DB2-BD59-A6C34878D82A}">
                    <a16:rowId xmlns:a16="http://schemas.microsoft.com/office/drawing/2014/main" val="2553750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a:t>
                      </a:r>
                    </a:p>
                  </a:txBody>
                  <a:tcPr/>
                </a:tc>
                <a:extLst>
                  <a:ext uri="{0D108BD9-81ED-4DB2-BD59-A6C34878D82A}">
                    <a16:rowId xmlns:a16="http://schemas.microsoft.com/office/drawing/2014/main" val="2191450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extLst>
                  <a:ext uri="{0D108BD9-81ED-4DB2-BD59-A6C34878D82A}">
                    <a16:rowId xmlns:a16="http://schemas.microsoft.com/office/drawing/2014/main" val="1767276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a:t>
                      </a:r>
                    </a:p>
                  </a:txBody>
                  <a:tcPr/>
                </a:tc>
                <a:extLst>
                  <a:ext uri="{0D108BD9-81ED-4DB2-BD59-A6C34878D82A}">
                    <a16:rowId xmlns:a16="http://schemas.microsoft.com/office/drawing/2014/main" val="1111891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1173</a:t>
                      </a:r>
                    </a:p>
                  </a:txBody>
                  <a:tcPr/>
                </a:tc>
                <a:extLst>
                  <a:ext uri="{0D108BD9-81ED-4DB2-BD59-A6C34878D82A}">
                    <a16:rowId xmlns:a16="http://schemas.microsoft.com/office/drawing/2014/main" val="1992337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extLst>
                  <a:ext uri="{0D108BD9-81ED-4DB2-BD59-A6C34878D82A}">
                    <a16:rowId xmlns:a16="http://schemas.microsoft.com/office/drawing/2014/main" val="1273399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1307348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extLst>
                  <a:ext uri="{0D108BD9-81ED-4DB2-BD59-A6C34878D82A}">
                    <a16:rowId xmlns:a16="http://schemas.microsoft.com/office/drawing/2014/main" val="2460304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a:t>
                      </a:r>
                    </a:p>
                  </a:txBody>
                  <a:tcPr/>
                </a:tc>
                <a:extLst>
                  <a:ext uri="{0D108BD9-81ED-4DB2-BD59-A6C34878D82A}">
                    <a16:rowId xmlns:a16="http://schemas.microsoft.com/office/drawing/2014/main" val="787441058"/>
                  </a:ext>
                </a:extLst>
              </a:tr>
            </a:tbl>
          </a:graphicData>
        </a:graphic>
      </p:graphicFrame>
      <p:sp>
        <p:nvSpPr>
          <p:cNvPr id="4" name="Text Placeholder 3">
            <a:extLst>
              <a:ext uri="{FF2B5EF4-FFF2-40B4-BE49-F238E27FC236}">
                <a16:creationId xmlns:a16="http://schemas.microsoft.com/office/drawing/2014/main" id="{8A0CD518-34C0-4A77-8F8D-641166D94CA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229636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D4CD1-D774-41FE-9F10-F0180B8B96E7}"/>
              </a:ext>
            </a:extLst>
          </p:cNvPr>
          <p:cNvSpPr>
            <a:spLocks noGrp="1"/>
          </p:cNvSpPr>
          <p:nvPr>
            <p:ph type="title"/>
          </p:nvPr>
        </p:nvSpPr>
        <p:spPr/>
        <p:txBody>
          <a:bodyPr/>
          <a:lstStyle/>
          <a:p>
            <a:r>
              <a:rPr lang="en-US"/>
              <a:t>FB Insights - Daily Reach | Autohaus Strauss - 3 of 3</a:t>
            </a:r>
          </a:p>
        </p:txBody>
      </p:sp>
      <p:graphicFrame>
        <p:nvGraphicFramePr>
          <p:cNvPr id="5" name="Table Placeholder 4">
            <a:extLst>
              <a:ext uri="{FF2B5EF4-FFF2-40B4-BE49-F238E27FC236}">
                <a16:creationId xmlns:a16="http://schemas.microsoft.com/office/drawing/2014/main" id="{D99A998D-99CF-4E5C-8D2B-DC5500E91C02}"/>
              </a:ext>
            </a:extLst>
          </p:cNvPr>
          <p:cNvGraphicFramePr>
            <a:graphicFrameLocks noGrp="1"/>
          </p:cNvGraphicFramePr>
          <p:nvPr>
            <p:ph type="tbl" sz="quarter" idx="13"/>
            <p:extLst>
              <p:ext uri="{D42A27DB-BD31-4B8C-83A1-F6EECF244321}">
                <p14:modId xmlns:p14="http://schemas.microsoft.com/office/powerpoint/2010/main" val="2161301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01855222"/>
                    </a:ext>
                  </a:extLst>
                </a:gridCol>
                <a:gridCol w="2468880">
                  <a:extLst>
                    <a:ext uri="{9D8B030D-6E8A-4147-A177-3AD203B41FA5}">
                      <a16:colId xmlns:a16="http://schemas.microsoft.com/office/drawing/2014/main" val="226364260"/>
                    </a:ext>
                  </a:extLst>
                </a:gridCol>
                <a:gridCol w="2468880">
                  <a:extLst>
                    <a:ext uri="{9D8B030D-6E8A-4147-A177-3AD203B41FA5}">
                      <a16:colId xmlns:a16="http://schemas.microsoft.com/office/drawing/2014/main" val="2701954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313989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2706907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2204</a:t>
                      </a:r>
                    </a:p>
                  </a:txBody>
                  <a:tcPr/>
                </a:tc>
                <a:extLst>
                  <a:ext uri="{0D108BD9-81ED-4DB2-BD59-A6C34878D82A}">
                    <a16:rowId xmlns:a16="http://schemas.microsoft.com/office/drawing/2014/main" val="3227001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extLst>
                  <a:ext uri="{0D108BD9-81ED-4DB2-BD59-A6C34878D82A}">
                    <a16:rowId xmlns:a16="http://schemas.microsoft.com/office/drawing/2014/main" val="1286920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extLst>
                  <a:ext uri="{0D108BD9-81ED-4DB2-BD59-A6C34878D82A}">
                    <a16:rowId xmlns:a16="http://schemas.microsoft.com/office/drawing/2014/main" val="1402388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extLst>
                  <a:ext uri="{0D108BD9-81ED-4DB2-BD59-A6C34878D82A}">
                    <a16:rowId xmlns:a16="http://schemas.microsoft.com/office/drawing/2014/main" val="1204178461"/>
                  </a:ext>
                </a:extLst>
              </a:tr>
            </a:tbl>
          </a:graphicData>
        </a:graphic>
      </p:graphicFrame>
      <p:sp>
        <p:nvSpPr>
          <p:cNvPr id="4" name="Text Placeholder 3">
            <a:extLst>
              <a:ext uri="{FF2B5EF4-FFF2-40B4-BE49-F238E27FC236}">
                <a16:creationId xmlns:a16="http://schemas.microsoft.com/office/drawing/2014/main" id="{8C6FEB4E-E7B7-456F-A008-8F322A9F865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9526752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600F4-900C-438E-8D7D-08FF8D9723A6}"/>
              </a:ext>
            </a:extLst>
          </p:cNvPr>
          <p:cNvSpPr>
            <a:spLocks noGrp="1"/>
          </p:cNvSpPr>
          <p:nvPr>
            <p:ph type="title"/>
          </p:nvPr>
        </p:nvSpPr>
        <p:spPr/>
        <p:txBody>
          <a:bodyPr/>
          <a:lstStyle/>
          <a:p>
            <a:r>
              <a:rPr lang="en-US"/>
              <a:t>Facebook Reach | Autohaus Strauss</a:t>
            </a:r>
          </a:p>
        </p:txBody>
      </p:sp>
      <p:graphicFrame>
        <p:nvGraphicFramePr>
          <p:cNvPr id="6" name="Chart Placeholder 5">
            <a:extLst>
              <a:ext uri="{FF2B5EF4-FFF2-40B4-BE49-F238E27FC236}">
                <a16:creationId xmlns:a16="http://schemas.microsoft.com/office/drawing/2014/main" id="{1D9DAE6E-CA7C-417E-8FD1-F397BE2A22E9}"/>
              </a:ext>
            </a:extLst>
          </p:cNvPr>
          <p:cNvGraphicFramePr>
            <a:graphicFrameLocks noGrp="1"/>
          </p:cNvGraphicFramePr>
          <p:nvPr>
            <p:ph type="chart" sz="quarter" idx="13"/>
            <p:extLst>
              <p:ext uri="{D42A27DB-BD31-4B8C-83A1-F6EECF244321}">
                <p14:modId xmlns:p14="http://schemas.microsoft.com/office/powerpoint/2010/main" val="13811276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D41230-7E89-4571-BCF7-1757C71C80C1}"/>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F730BF3E-B6B4-4F32-BB03-D18D9DEA7F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707437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1372</Words>
  <Application>Microsoft Office PowerPoint</Application>
  <PresentationFormat>On-screen Show (4:3)</PresentationFormat>
  <Paragraphs>660</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Calibri</vt:lpstr>
      <vt:lpstr>Arial</vt:lpstr>
      <vt:lpstr>quintly_template</vt:lpstr>
      <vt:lpstr>Facebook Page Report</vt:lpstr>
      <vt:lpstr>Wichtigste Werte (KPI's) | Autohaus Strauss</vt:lpstr>
      <vt:lpstr>Fans (Übersicht) | Autohaus Strauss</vt:lpstr>
      <vt:lpstr>Key Metrics Table w. User Post RR | Autohaus Strauss</vt:lpstr>
      <vt:lpstr>Facebook Fans Total | Autohaus Strauss</vt:lpstr>
      <vt:lpstr>Fanwachstum | Autohaus Strauss</vt:lpstr>
      <vt:lpstr>Verlorene Fans | Autohaus Strauss</vt:lpstr>
      <vt:lpstr>Eigene Beiträge (Postings) | Autohaus Strauss - 1 of 6</vt:lpstr>
      <vt:lpstr>Eigene Beiträge (Postings) | Autohaus Strauss - 2 of 6</vt:lpstr>
      <vt:lpstr>Eigene Beiträge (Postings) | Autohaus Strauss - 3 of 6</vt:lpstr>
      <vt:lpstr>Eigene Beiträge (Postings) | Autohaus Strauss - 4 of 6</vt:lpstr>
      <vt:lpstr>Eigene Beiträge (Postings) | Autohaus Strauss - 5 of 6</vt:lpstr>
      <vt:lpstr>Eigene Beiträge (Postings) | Autohaus Strauss - 6 of 6</vt:lpstr>
      <vt:lpstr>Eigene Beiträge (Postings) + Reactions | Autohaus Strauss - 1 of 10</vt:lpstr>
      <vt:lpstr>Eigene Beiträge (Postings) + Reactions | Autohaus Strauss - 2 of 10</vt:lpstr>
      <vt:lpstr>Eigene Beiträge (Postings) + Reactions | Autohaus Strauss - 3 of 10</vt:lpstr>
      <vt:lpstr>Eigene Beiträge (Postings) + Reactions | Autohaus Strauss - 4 of 10</vt:lpstr>
      <vt:lpstr>Eigene Beiträge (Postings) + Reactions | Autohaus Strauss - 5 of 10</vt:lpstr>
      <vt:lpstr>Eigene Beiträge (Postings) + Reactions | Autohaus Strauss - 6 of 10</vt:lpstr>
      <vt:lpstr>Eigene Beiträge (Postings) + Reactions | Autohaus Strauss - 7 of 10</vt:lpstr>
      <vt:lpstr>Eigene Beiträge (Postings) + Reactions | Autohaus Strauss - 8 of 10</vt:lpstr>
      <vt:lpstr>Eigene Beiträge (Postings) + Reactions | Autohaus Strauss - 9 of 10</vt:lpstr>
      <vt:lpstr>Eigene Beiträge (Postings) + Reactions | Autohaus Strauss - 10 of 10</vt:lpstr>
      <vt:lpstr>Postings/Wochentag | Autohaus Strauss</vt:lpstr>
      <vt:lpstr>Interaktionsrate | Autohaus Strauss</vt:lpstr>
      <vt:lpstr>Postingtypen (Verteilung) | Autohaus Strauss</vt:lpstr>
      <vt:lpstr>Interaktionsrate/Postingtyp | Autohaus Strauss</vt:lpstr>
      <vt:lpstr>Antwortzeit | Autohaus Strauss</vt:lpstr>
      <vt:lpstr>Facebook Check Ins | Autohaus Strauss</vt:lpstr>
      <vt:lpstr>Fan Demographie | Autohaus Strauss</vt:lpstr>
      <vt:lpstr>Impressionen | Autohaus Strauss</vt:lpstr>
      <vt:lpstr>Reichweite | Autohaus Strauss</vt:lpstr>
      <vt:lpstr>Engagierte User | Autohaus Strauss</vt:lpstr>
      <vt:lpstr>Page Views | Autohaus Strauss</vt:lpstr>
      <vt:lpstr>Page Fans Online | Autohaus Strauss</vt:lpstr>
      <vt:lpstr>FB Insights - Daily Impressions | Autohaus Strauss - 1 of 3</vt:lpstr>
      <vt:lpstr>FB Insights - Daily Impressions | Autohaus Strauss - 2 of 3</vt:lpstr>
      <vt:lpstr>FB Insights - Daily Impressions | Autohaus Strauss - 3 of 3</vt:lpstr>
      <vt:lpstr>FB Insights - Daily Reach | Autohaus Strauss - 1 of 3</vt:lpstr>
      <vt:lpstr>FB Insights - Daily Reach | Autohaus Strauss - 2 of 3</vt:lpstr>
      <vt:lpstr>FB Insights - Daily Reach | Autohaus Strauss - 3 of 3</vt:lpstr>
      <vt:lpstr>Facebook Reach | Autohaus Strauss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2018-07-05T14:44:39Z</dcterms:created>
  <dcterms:modified xsi:type="dcterms:W3CDTF">2018-07-05T14:45:45Z</dcterms:modified>
</cp:coreProperties>
</file>