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9" r:id="rId42"/>
    <p:sldId id="300" r:id="rId43"/>
    <p:sldId id="301" r:id="rId44"/>
    <p:sldId id="303" r:id="rId45"/>
    <p:sldId id="304" r:id="rId46"/>
    <p:sldId id="305" r:id="rId47"/>
    <p:sldId id="306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1641</c:v>
                </c:pt>
                <c:pt idx="1">
                  <c:v>1642</c:v>
                </c:pt>
                <c:pt idx="2">
                  <c:v>1642</c:v>
                </c:pt>
                <c:pt idx="3">
                  <c:v>1641</c:v>
                </c:pt>
                <c:pt idx="4">
                  <c:v>1641</c:v>
                </c:pt>
                <c:pt idx="5">
                  <c:v>1641</c:v>
                </c:pt>
                <c:pt idx="6">
                  <c:v>1641</c:v>
                </c:pt>
                <c:pt idx="7">
                  <c:v>1642</c:v>
                </c:pt>
                <c:pt idx="8">
                  <c:v>1642</c:v>
                </c:pt>
                <c:pt idx="9">
                  <c:v>1642</c:v>
                </c:pt>
                <c:pt idx="10">
                  <c:v>1641</c:v>
                </c:pt>
                <c:pt idx="11">
                  <c:v>1641</c:v>
                </c:pt>
                <c:pt idx="12">
                  <c:v>1645</c:v>
                </c:pt>
                <c:pt idx="13">
                  <c:v>1647</c:v>
                </c:pt>
                <c:pt idx="14">
                  <c:v>1648</c:v>
                </c:pt>
                <c:pt idx="15">
                  <c:v>1648</c:v>
                </c:pt>
                <c:pt idx="16">
                  <c:v>1647</c:v>
                </c:pt>
                <c:pt idx="17">
                  <c:v>1647</c:v>
                </c:pt>
                <c:pt idx="18">
                  <c:v>1648</c:v>
                </c:pt>
                <c:pt idx="19">
                  <c:v>1647</c:v>
                </c:pt>
                <c:pt idx="20">
                  <c:v>1648</c:v>
                </c:pt>
                <c:pt idx="21">
                  <c:v>1648</c:v>
                </c:pt>
                <c:pt idx="22">
                  <c:v>1649</c:v>
                </c:pt>
                <c:pt idx="23">
                  <c:v>1648</c:v>
                </c:pt>
                <c:pt idx="24">
                  <c:v>1647</c:v>
                </c:pt>
                <c:pt idx="25">
                  <c:v>1648</c:v>
                </c:pt>
                <c:pt idx="26">
                  <c:v>1649</c:v>
                </c:pt>
                <c:pt idx="27">
                  <c:v>1653</c:v>
                </c:pt>
                <c:pt idx="28">
                  <c:v>1654</c:v>
                </c:pt>
                <c:pt idx="29">
                  <c:v>1653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67-490D-A7D0-BEBF406EA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17216"/>
        <c:axId val="345435488"/>
      </c:lineChart>
      <c:dateAx>
        <c:axId val="27831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35488"/>
        <c:crosses val="autoZero"/>
        <c:auto val="1"/>
        <c:lblOffset val="100"/>
        <c:baseTimeUnit val="days"/>
      </c:dateAx>
      <c:valAx>
        <c:axId val="34543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1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-1</c:v>
                </c:pt>
                <c:pt idx="10">
                  <c:v>-1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-1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-1</c:v>
                </c:pt>
                <c:pt idx="25">
                  <c:v>1</c:v>
                </c:pt>
                <c:pt idx="26">
                  <c:v>0</c:v>
                </c:pt>
                <c:pt idx="27">
                  <c:v>5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EF-4EC2-9030-26A657D0D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35816"/>
        <c:axId val="345434504"/>
      </c:lineChart>
      <c:dateAx>
        <c:axId val="345435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34504"/>
        <c:crosses val="autoZero"/>
        <c:auto val="1"/>
        <c:lblOffset val="100"/>
        <c:baseTimeUnit val="days"/>
      </c:dateAx>
      <c:valAx>
        <c:axId val="34543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3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3F-4FF7-8C5F-5D69AC213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40432"/>
        <c:axId val="353541088"/>
      </c:lineChart>
      <c:dateAx>
        <c:axId val="35354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41088"/>
        <c:crosses val="autoZero"/>
        <c:auto val="1"/>
        <c:lblOffset val="100"/>
        <c:baseTimeUnit val="days"/>
      </c:dateAx>
      <c:valAx>
        <c:axId val="35354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4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3</c:v>
                </c:pt>
                <c:pt idx="4">
                  <c:v>4</c:v>
                </c:pt>
                <c:pt idx="5">
                  <c:v>18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4-496D-B7C0-036E3FCBE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607336"/>
        <c:axId val="227607664"/>
      </c:barChart>
      <c:catAx>
        <c:axId val="22760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07664"/>
        <c:crosses val="autoZero"/>
        <c:auto val="1"/>
        <c:lblAlgn val="ctr"/>
        <c:lblOffset val="100"/>
        <c:noMultiLvlLbl val="0"/>
      </c:catAx>
      <c:valAx>
        <c:axId val="22760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0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0.77141697117337005</c:v>
                </c:pt>
                <c:pt idx="1">
                  <c:v>0.48721071863581</c:v>
                </c:pt>
                <c:pt idx="2">
                  <c:v>0.66991473812423996</c:v>
                </c:pt>
                <c:pt idx="3">
                  <c:v>0.54811205846528999</c:v>
                </c:pt>
                <c:pt idx="4">
                  <c:v>0.48750761730651998</c:v>
                </c:pt>
                <c:pt idx="5">
                  <c:v>0.60938452163315004</c:v>
                </c:pt>
                <c:pt idx="6">
                  <c:v>0.67032297379646999</c:v>
                </c:pt>
                <c:pt idx="7">
                  <c:v>0</c:v>
                </c:pt>
                <c:pt idx="8">
                  <c:v>0.85209981740717999</c:v>
                </c:pt>
                <c:pt idx="9">
                  <c:v>2.0706455542022</c:v>
                </c:pt>
                <c:pt idx="10">
                  <c:v>0.48750761730651998</c:v>
                </c:pt>
                <c:pt idx="11">
                  <c:v>0.36563071297989003</c:v>
                </c:pt>
                <c:pt idx="12">
                  <c:v>0.95412099066179001</c:v>
                </c:pt>
                <c:pt idx="13">
                  <c:v>0</c:v>
                </c:pt>
                <c:pt idx="14">
                  <c:v>0</c:v>
                </c:pt>
                <c:pt idx="15">
                  <c:v>0.42501517911353998</c:v>
                </c:pt>
                <c:pt idx="16">
                  <c:v>0.39441747572815999</c:v>
                </c:pt>
                <c:pt idx="17">
                  <c:v>0.30358227079539002</c:v>
                </c:pt>
                <c:pt idx="18">
                  <c:v>0.42501517911353998</c:v>
                </c:pt>
                <c:pt idx="19">
                  <c:v>0.88038858530662001</c:v>
                </c:pt>
                <c:pt idx="20">
                  <c:v>0.36407766990291002</c:v>
                </c:pt>
                <c:pt idx="21">
                  <c:v>0.91019417475728004</c:v>
                </c:pt>
                <c:pt idx="22">
                  <c:v>0.63713592233009997</c:v>
                </c:pt>
                <c:pt idx="23">
                  <c:v>0.78883495145631</c:v>
                </c:pt>
                <c:pt idx="24">
                  <c:v>0.36429872495445997</c:v>
                </c:pt>
                <c:pt idx="25">
                  <c:v>1.5482695810564999</c:v>
                </c:pt>
                <c:pt idx="26">
                  <c:v>0.78883495145631</c:v>
                </c:pt>
                <c:pt idx="27">
                  <c:v>0.66666666666666996</c:v>
                </c:pt>
                <c:pt idx="28">
                  <c:v>0</c:v>
                </c:pt>
                <c:pt idx="29">
                  <c:v>0.53741770791347998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CD-47B3-9789-2FFFC056B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613896"/>
        <c:axId val="227614224"/>
      </c:lineChart>
      <c:dateAx>
        <c:axId val="227613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14224"/>
        <c:crosses val="autoZero"/>
        <c:auto val="1"/>
        <c:lblOffset val="100"/>
        <c:baseTimeUnit val="days"/>
      </c:dateAx>
      <c:valAx>
        <c:axId val="22761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1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D-41F3-ADF5-6D32AD574C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BD-41F3-ADF5-6D32AD574C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7559448"/>
        <c:axId val="227553872"/>
      </c:barChart>
      <c:catAx>
        <c:axId val="22755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53872"/>
        <c:crosses val="autoZero"/>
        <c:auto val="1"/>
        <c:lblAlgn val="ctr"/>
        <c:lblOffset val="100"/>
        <c:noMultiLvlLbl val="0"/>
      </c:catAx>
      <c:valAx>
        <c:axId val="22755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5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0.66066189425274002</c:v>
                </c:pt>
                <c:pt idx="1">
                  <c:v>1.0653286411253999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6-4D5C-A735-65DA8CCCF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557480"/>
        <c:axId val="227552232"/>
      </c:barChart>
      <c:catAx>
        <c:axId val="22755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52232"/>
        <c:crosses val="autoZero"/>
        <c:auto val="1"/>
        <c:lblAlgn val="ctr"/>
        <c:lblOffset val="100"/>
        <c:noMultiLvlLbl val="0"/>
      </c:catAx>
      <c:valAx>
        <c:axId val="22755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5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3C-4B6A-9F80-98F63DDC2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561088"/>
        <c:axId val="227564368"/>
      </c:barChart>
      <c:catAx>
        <c:axId val="22756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64368"/>
        <c:crosses val="autoZero"/>
        <c:auto val="1"/>
        <c:lblAlgn val="ctr"/>
        <c:lblOffset val="100"/>
        <c:noMultiLvlLbl val="0"/>
      </c:catAx>
      <c:valAx>
        <c:axId val="22756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6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207</c:v>
                </c:pt>
                <c:pt idx="1">
                  <c:v>207</c:v>
                </c:pt>
                <c:pt idx="2">
                  <c:v>207</c:v>
                </c:pt>
                <c:pt idx="3">
                  <c:v>207</c:v>
                </c:pt>
                <c:pt idx="4">
                  <c:v>207</c:v>
                </c:pt>
                <c:pt idx="5">
                  <c:v>207</c:v>
                </c:pt>
                <c:pt idx="6">
                  <c:v>207</c:v>
                </c:pt>
                <c:pt idx="7">
                  <c:v>207</c:v>
                </c:pt>
                <c:pt idx="8">
                  <c:v>207</c:v>
                </c:pt>
                <c:pt idx="9">
                  <c:v>207</c:v>
                </c:pt>
                <c:pt idx="10">
                  <c:v>207</c:v>
                </c:pt>
                <c:pt idx="11">
                  <c:v>207</c:v>
                </c:pt>
                <c:pt idx="12">
                  <c:v>207</c:v>
                </c:pt>
                <c:pt idx="13">
                  <c:v>207</c:v>
                </c:pt>
                <c:pt idx="14">
                  <c:v>207</c:v>
                </c:pt>
                <c:pt idx="15">
                  <c:v>207</c:v>
                </c:pt>
                <c:pt idx="16">
                  <c:v>207</c:v>
                </c:pt>
                <c:pt idx="17">
                  <c:v>207</c:v>
                </c:pt>
                <c:pt idx="18">
                  <c:v>207</c:v>
                </c:pt>
                <c:pt idx="19">
                  <c:v>207</c:v>
                </c:pt>
                <c:pt idx="20">
                  <c:v>207</c:v>
                </c:pt>
                <c:pt idx="21">
                  <c:v>207</c:v>
                </c:pt>
                <c:pt idx="22">
                  <c:v>207</c:v>
                </c:pt>
                <c:pt idx="23">
                  <c:v>207</c:v>
                </c:pt>
                <c:pt idx="24">
                  <c:v>207</c:v>
                </c:pt>
                <c:pt idx="25">
                  <c:v>207</c:v>
                </c:pt>
                <c:pt idx="26">
                  <c:v>208</c:v>
                </c:pt>
                <c:pt idx="27">
                  <c:v>208</c:v>
                </c:pt>
                <c:pt idx="28">
                  <c:v>208</c:v>
                </c:pt>
                <c:pt idx="29">
                  <c:v>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46-48F1-98F7-69B04BA4F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568960"/>
        <c:axId val="227565352"/>
      </c:lineChart>
      <c:dateAx>
        <c:axId val="227568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65352"/>
        <c:crosses val="autoZero"/>
        <c:auto val="1"/>
        <c:lblOffset val="100"/>
        <c:baseTimeUnit val="days"/>
      </c:dateAx>
      <c:valAx>
        <c:axId val="22756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6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98</c:v>
                </c:pt>
                <c:pt idx="2">
                  <c:v>155</c:v>
                </c:pt>
                <c:pt idx="3">
                  <c:v>150</c:v>
                </c:pt>
                <c:pt idx="4">
                  <c:v>149</c:v>
                </c:pt>
                <c:pt idx="5">
                  <c:v>86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88-439B-BC78-91F1B43E5A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187</c:v>
                </c:pt>
                <c:pt idx="2">
                  <c:v>198</c:v>
                </c:pt>
                <c:pt idx="3">
                  <c:v>209</c:v>
                </c:pt>
                <c:pt idx="4">
                  <c:v>202</c:v>
                </c:pt>
                <c:pt idx="5">
                  <c:v>106</c:v>
                </c:pt>
                <c:pt idx="6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88-439B-BC78-91F1B43E5A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566008"/>
        <c:axId val="227566336"/>
      </c:barChart>
      <c:catAx>
        <c:axId val="22756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66336"/>
        <c:crosses val="autoZero"/>
        <c:auto val="1"/>
        <c:lblAlgn val="ctr"/>
        <c:lblOffset val="100"/>
        <c:noMultiLvlLbl val="0"/>
      </c:catAx>
      <c:valAx>
        <c:axId val="22756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6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2281</c:v>
                </c:pt>
                <c:pt idx="1">
                  <c:v>2017</c:v>
                </c:pt>
                <c:pt idx="2">
                  <c:v>2292</c:v>
                </c:pt>
                <c:pt idx="3">
                  <c:v>1181</c:v>
                </c:pt>
                <c:pt idx="4">
                  <c:v>1165</c:v>
                </c:pt>
                <c:pt idx="5">
                  <c:v>1339</c:v>
                </c:pt>
                <c:pt idx="6">
                  <c:v>901</c:v>
                </c:pt>
                <c:pt idx="7">
                  <c:v>297</c:v>
                </c:pt>
                <c:pt idx="8">
                  <c:v>870</c:v>
                </c:pt>
                <c:pt idx="9">
                  <c:v>1390</c:v>
                </c:pt>
                <c:pt idx="10">
                  <c:v>1654</c:v>
                </c:pt>
                <c:pt idx="11">
                  <c:v>2811</c:v>
                </c:pt>
                <c:pt idx="12">
                  <c:v>7438</c:v>
                </c:pt>
                <c:pt idx="13">
                  <c:v>5351</c:v>
                </c:pt>
                <c:pt idx="14">
                  <c:v>4560</c:v>
                </c:pt>
                <c:pt idx="15">
                  <c:v>7902</c:v>
                </c:pt>
                <c:pt idx="16">
                  <c:v>9090</c:v>
                </c:pt>
                <c:pt idx="17">
                  <c:v>7021</c:v>
                </c:pt>
                <c:pt idx="18">
                  <c:v>6439</c:v>
                </c:pt>
                <c:pt idx="19">
                  <c:v>6935</c:v>
                </c:pt>
                <c:pt idx="20">
                  <c:v>5997</c:v>
                </c:pt>
                <c:pt idx="21">
                  <c:v>5931</c:v>
                </c:pt>
                <c:pt idx="22">
                  <c:v>8010</c:v>
                </c:pt>
                <c:pt idx="23">
                  <c:v>11317</c:v>
                </c:pt>
                <c:pt idx="24">
                  <c:v>6974</c:v>
                </c:pt>
                <c:pt idx="25">
                  <c:v>7135</c:v>
                </c:pt>
                <c:pt idx="26">
                  <c:v>7618</c:v>
                </c:pt>
                <c:pt idx="27">
                  <c:v>6269</c:v>
                </c:pt>
                <c:pt idx="28">
                  <c:v>6125</c:v>
                </c:pt>
                <c:pt idx="29">
                  <c:v>6813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AC-44A8-83FB-3FA4FB373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091376"/>
        <c:axId val="442091704"/>
      </c:lineChart>
      <c:dateAx>
        <c:axId val="442091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91704"/>
        <c:crosses val="autoZero"/>
        <c:auto val="1"/>
        <c:lblOffset val="100"/>
        <c:baseTimeUnit val="days"/>
      </c:dateAx>
      <c:valAx>
        <c:axId val="44209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9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636</c:v>
                </c:pt>
                <c:pt idx="1">
                  <c:v>603</c:v>
                </c:pt>
                <c:pt idx="2">
                  <c:v>779</c:v>
                </c:pt>
                <c:pt idx="3">
                  <c:v>553</c:v>
                </c:pt>
                <c:pt idx="4">
                  <c:v>595</c:v>
                </c:pt>
                <c:pt idx="5">
                  <c:v>724</c:v>
                </c:pt>
                <c:pt idx="6">
                  <c:v>446</c:v>
                </c:pt>
                <c:pt idx="7">
                  <c:v>132</c:v>
                </c:pt>
                <c:pt idx="8">
                  <c:v>484</c:v>
                </c:pt>
                <c:pt idx="9">
                  <c:v>740</c:v>
                </c:pt>
                <c:pt idx="10">
                  <c:v>863</c:v>
                </c:pt>
                <c:pt idx="11">
                  <c:v>1412</c:v>
                </c:pt>
                <c:pt idx="12">
                  <c:v>5166</c:v>
                </c:pt>
                <c:pt idx="13">
                  <c:v>4315</c:v>
                </c:pt>
                <c:pt idx="14">
                  <c:v>3802</c:v>
                </c:pt>
                <c:pt idx="15">
                  <c:v>5341</c:v>
                </c:pt>
                <c:pt idx="16">
                  <c:v>5871</c:v>
                </c:pt>
                <c:pt idx="17">
                  <c:v>5364</c:v>
                </c:pt>
                <c:pt idx="18">
                  <c:v>4655</c:v>
                </c:pt>
                <c:pt idx="19">
                  <c:v>4616</c:v>
                </c:pt>
                <c:pt idx="20">
                  <c:v>4837</c:v>
                </c:pt>
                <c:pt idx="21">
                  <c:v>4806</c:v>
                </c:pt>
                <c:pt idx="22">
                  <c:v>4588</c:v>
                </c:pt>
                <c:pt idx="23">
                  <c:v>6477</c:v>
                </c:pt>
                <c:pt idx="24">
                  <c:v>5596</c:v>
                </c:pt>
                <c:pt idx="25">
                  <c:v>5291</c:v>
                </c:pt>
                <c:pt idx="26">
                  <c:v>5716</c:v>
                </c:pt>
                <c:pt idx="27">
                  <c:v>5279</c:v>
                </c:pt>
                <c:pt idx="28">
                  <c:v>4969</c:v>
                </c:pt>
                <c:pt idx="29">
                  <c:v>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34-45A8-ADE9-274CD1933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061856"/>
        <c:axId val="442062840"/>
      </c:lineChart>
      <c:dateAx>
        <c:axId val="442061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62840"/>
        <c:crosses val="autoZero"/>
        <c:auto val="1"/>
        <c:lblOffset val="100"/>
        <c:baseTimeUnit val="days"/>
      </c:dateAx>
      <c:valAx>
        <c:axId val="44206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6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80</c:v>
                </c:pt>
                <c:pt idx="1">
                  <c:v>70</c:v>
                </c:pt>
                <c:pt idx="2">
                  <c:v>83</c:v>
                </c:pt>
                <c:pt idx="3">
                  <c:v>42</c:v>
                </c:pt>
                <c:pt idx="4">
                  <c:v>32</c:v>
                </c:pt>
                <c:pt idx="5">
                  <c:v>41</c:v>
                </c:pt>
                <c:pt idx="6">
                  <c:v>31</c:v>
                </c:pt>
                <c:pt idx="7">
                  <c:v>8</c:v>
                </c:pt>
                <c:pt idx="8">
                  <c:v>38</c:v>
                </c:pt>
                <c:pt idx="9">
                  <c:v>58</c:v>
                </c:pt>
                <c:pt idx="10">
                  <c:v>57</c:v>
                </c:pt>
                <c:pt idx="11">
                  <c:v>109</c:v>
                </c:pt>
                <c:pt idx="12">
                  <c:v>63</c:v>
                </c:pt>
                <c:pt idx="13">
                  <c:v>36</c:v>
                </c:pt>
                <c:pt idx="14">
                  <c:v>25</c:v>
                </c:pt>
                <c:pt idx="15">
                  <c:v>74</c:v>
                </c:pt>
                <c:pt idx="16">
                  <c:v>103</c:v>
                </c:pt>
                <c:pt idx="17">
                  <c:v>62</c:v>
                </c:pt>
                <c:pt idx="18">
                  <c:v>55</c:v>
                </c:pt>
                <c:pt idx="19">
                  <c:v>120</c:v>
                </c:pt>
                <c:pt idx="20">
                  <c:v>49</c:v>
                </c:pt>
                <c:pt idx="21">
                  <c:v>87</c:v>
                </c:pt>
                <c:pt idx="22">
                  <c:v>170</c:v>
                </c:pt>
                <c:pt idx="23">
                  <c:v>194</c:v>
                </c:pt>
                <c:pt idx="24">
                  <c:v>68</c:v>
                </c:pt>
                <c:pt idx="25">
                  <c:v>195</c:v>
                </c:pt>
                <c:pt idx="26">
                  <c:v>120</c:v>
                </c:pt>
                <c:pt idx="27">
                  <c:v>63</c:v>
                </c:pt>
                <c:pt idx="28">
                  <c:v>52</c:v>
                </c:pt>
                <c:pt idx="29">
                  <c:v>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05-4DB7-A2AB-6BD9BE755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062184"/>
        <c:axId val="442067104"/>
      </c:lineChart>
      <c:dateAx>
        <c:axId val="442062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67104"/>
        <c:crosses val="autoZero"/>
        <c:auto val="1"/>
        <c:lblOffset val="100"/>
        <c:baseTimeUnit val="days"/>
      </c:dateAx>
      <c:valAx>
        <c:axId val="44206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6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</c:v>
                </c:pt>
                <c:pt idx="1">
                  <c:v>21</c:v>
                </c:pt>
                <c:pt idx="2">
                  <c:v>16</c:v>
                </c:pt>
                <c:pt idx="3">
                  <c:v>10</c:v>
                </c:pt>
                <c:pt idx="4">
                  <c:v>17</c:v>
                </c:pt>
                <c:pt idx="5">
                  <c:v>18</c:v>
                </c:pt>
                <c:pt idx="6">
                  <c:v>14</c:v>
                </c:pt>
                <c:pt idx="7">
                  <c:v>17</c:v>
                </c:pt>
                <c:pt idx="8">
                  <c:v>7</c:v>
                </c:pt>
                <c:pt idx="9">
                  <c:v>19</c:v>
                </c:pt>
                <c:pt idx="10">
                  <c:v>20</c:v>
                </c:pt>
                <c:pt idx="11">
                  <c:v>24</c:v>
                </c:pt>
                <c:pt idx="12">
                  <c:v>28</c:v>
                </c:pt>
                <c:pt idx="13">
                  <c:v>19</c:v>
                </c:pt>
                <c:pt idx="14">
                  <c:v>19</c:v>
                </c:pt>
                <c:pt idx="15">
                  <c:v>25</c:v>
                </c:pt>
                <c:pt idx="16">
                  <c:v>14</c:v>
                </c:pt>
                <c:pt idx="17">
                  <c:v>17</c:v>
                </c:pt>
                <c:pt idx="18">
                  <c:v>13</c:v>
                </c:pt>
                <c:pt idx="19">
                  <c:v>11</c:v>
                </c:pt>
                <c:pt idx="20">
                  <c:v>14</c:v>
                </c:pt>
                <c:pt idx="21">
                  <c:v>19</c:v>
                </c:pt>
                <c:pt idx="22">
                  <c:v>23</c:v>
                </c:pt>
                <c:pt idx="23">
                  <c:v>18</c:v>
                </c:pt>
                <c:pt idx="24">
                  <c:v>4</c:v>
                </c:pt>
                <c:pt idx="25">
                  <c:v>10</c:v>
                </c:pt>
                <c:pt idx="26">
                  <c:v>13</c:v>
                </c:pt>
                <c:pt idx="27">
                  <c:v>17</c:v>
                </c:pt>
                <c:pt idx="28">
                  <c:v>11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1C-46FA-BEA6-4E6F093FE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066448"/>
        <c:axId val="442069400"/>
      </c:lineChart>
      <c:dateAx>
        <c:axId val="442066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69400"/>
        <c:crosses val="autoZero"/>
        <c:auto val="1"/>
        <c:lblOffset val="100"/>
        <c:baseTimeUnit val="days"/>
      </c:dateAx>
      <c:valAx>
        <c:axId val="44206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6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84.592592592592993</c:v>
                </c:pt>
                <c:pt idx="1">
                  <c:v>70.629629629630003</c:v>
                </c:pt>
                <c:pt idx="2">
                  <c:v>118.11111111111001</c:v>
                </c:pt>
                <c:pt idx="3">
                  <c:v>272.22222222222001</c:v>
                </c:pt>
                <c:pt idx="4">
                  <c:v>486.96296296295998</c:v>
                </c:pt>
                <c:pt idx="5">
                  <c:v>598.74074074073997</c:v>
                </c:pt>
                <c:pt idx="6">
                  <c:v>672.59259259258999</c:v>
                </c:pt>
                <c:pt idx="7">
                  <c:v>618.85714285714005</c:v>
                </c:pt>
                <c:pt idx="8">
                  <c:v>601.92857142856997</c:v>
                </c:pt>
                <c:pt idx="9">
                  <c:v>619.28571428571001</c:v>
                </c:pt>
                <c:pt idx="10">
                  <c:v>695.32142857143003</c:v>
                </c:pt>
                <c:pt idx="11">
                  <c:v>675.82142857143003</c:v>
                </c:pt>
                <c:pt idx="12">
                  <c:v>657.35714285714005</c:v>
                </c:pt>
                <c:pt idx="13">
                  <c:v>665.21428571428999</c:v>
                </c:pt>
                <c:pt idx="14">
                  <c:v>673.82142857143003</c:v>
                </c:pt>
                <c:pt idx="15">
                  <c:v>690.46428571428999</c:v>
                </c:pt>
                <c:pt idx="16">
                  <c:v>719.67857142856997</c:v>
                </c:pt>
                <c:pt idx="17">
                  <c:v>772</c:v>
                </c:pt>
                <c:pt idx="18">
                  <c:v>819.10714285714005</c:v>
                </c:pt>
                <c:pt idx="19">
                  <c:v>808.85714285714005</c:v>
                </c:pt>
                <c:pt idx="20">
                  <c:v>665</c:v>
                </c:pt>
                <c:pt idx="21">
                  <c:v>400.5</c:v>
                </c:pt>
                <c:pt idx="22">
                  <c:v>220.35714285713999</c:v>
                </c:pt>
                <c:pt idx="23">
                  <c:v>124.35714285714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E5-41A5-8468-C582F11625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070712"/>
        <c:axId val="442067760"/>
      </c:lineChart>
      <c:catAx>
        <c:axId val="44207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67760"/>
        <c:crosses val="autoZero"/>
        <c:auto val="1"/>
        <c:lblAlgn val="ctr"/>
        <c:lblOffset val="100"/>
        <c:noMultiLvlLbl val="0"/>
      </c:catAx>
      <c:valAx>
        <c:axId val="44206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07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636</c:v>
                </c:pt>
                <c:pt idx="1">
                  <c:v>603</c:v>
                </c:pt>
                <c:pt idx="2">
                  <c:v>779</c:v>
                </c:pt>
                <c:pt idx="3">
                  <c:v>553</c:v>
                </c:pt>
                <c:pt idx="4">
                  <c:v>595</c:v>
                </c:pt>
                <c:pt idx="5">
                  <c:v>724</c:v>
                </c:pt>
                <c:pt idx="6">
                  <c:v>446</c:v>
                </c:pt>
                <c:pt idx="7">
                  <c:v>132</c:v>
                </c:pt>
                <c:pt idx="8">
                  <c:v>484</c:v>
                </c:pt>
                <c:pt idx="9">
                  <c:v>740</c:v>
                </c:pt>
                <c:pt idx="10">
                  <c:v>863</c:v>
                </c:pt>
                <c:pt idx="11">
                  <c:v>1412</c:v>
                </c:pt>
                <c:pt idx="12">
                  <c:v>5166</c:v>
                </c:pt>
                <c:pt idx="13">
                  <c:v>4315</c:v>
                </c:pt>
                <c:pt idx="14">
                  <c:v>3802</c:v>
                </c:pt>
                <c:pt idx="15">
                  <c:v>5341</c:v>
                </c:pt>
                <c:pt idx="16">
                  <c:v>5871</c:v>
                </c:pt>
                <c:pt idx="17">
                  <c:v>5364</c:v>
                </c:pt>
                <c:pt idx="18">
                  <c:v>4655</c:v>
                </c:pt>
                <c:pt idx="19">
                  <c:v>4616</c:v>
                </c:pt>
                <c:pt idx="20">
                  <c:v>4837</c:v>
                </c:pt>
                <c:pt idx="21">
                  <c:v>4806</c:v>
                </c:pt>
                <c:pt idx="22">
                  <c:v>4588</c:v>
                </c:pt>
                <c:pt idx="23">
                  <c:v>6477</c:v>
                </c:pt>
                <c:pt idx="24">
                  <c:v>5596</c:v>
                </c:pt>
                <c:pt idx="25">
                  <c:v>5291</c:v>
                </c:pt>
                <c:pt idx="26">
                  <c:v>5716</c:v>
                </c:pt>
                <c:pt idx="27">
                  <c:v>5279</c:v>
                </c:pt>
                <c:pt idx="28">
                  <c:v>4969</c:v>
                </c:pt>
                <c:pt idx="29">
                  <c:v>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E8-4A74-9944-04896C854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704512"/>
        <c:axId val="360715664"/>
      </c:lineChart>
      <c:dateAx>
        <c:axId val="360704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15664"/>
        <c:crosses val="autoZero"/>
        <c:auto val="1"/>
        <c:lblOffset val="100"/>
        <c:baseTimeUnit val="days"/>
      </c:dateAx>
      <c:valAx>
        <c:axId val="36071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0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26A50-C22A-4CF3-A11E-506FEEF3E4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F2239-A60D-4C48-9B1B-BF49783AB8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725340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DEDBB-AE4B-440C-9A68-26FABE1F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Fürst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B4BC3C-F0AC-482F-9427-426E6E70DD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759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18815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06245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3400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92532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9538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7372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1885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9621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4773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3901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18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638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C56F8-BC2A-43E6-9BA0-DB43A51DA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08116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9BC31-8F2F-4554-B03B-B4D0A6101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417DD-D047-4395-BC79-235E1DACA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0879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4499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928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75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683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288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818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77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39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85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069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04DEE-9C07-4428-AAD8-8D2C87DC4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14237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785E5-DC78-43CF-9223-51CEA64BF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98262-2632-4973-A917-67E0C01137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467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00351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4572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2542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2741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4725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9126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4861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3697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6063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7330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83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090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5098-0AD9-4F69-ACA4-DF5A77605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2171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BF534-19C7-4EEE-8AC5-3CF2F1D9E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D3E44-E1DD-4584-932F-FAA72AD2C4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1913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7AAEB-855F-44BD-AB35-A04CE981B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F59EF-7661-4CD5-97CD-1DD1DEBA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667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4F61-023D-46BD-9D8A-3375C2A9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00618E-32BD-4410-B823-8B8E22FCCF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1212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DB499-71EC-42D1-BBF7-360D22387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D3D68-3122-412B-9E87-62A13A327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645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2AB35-0CDF-4A4E-B34C-9D2843EA4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9EF263-E25B-4AD3-BD37-D9BC2823E8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989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AC2E9-D95A-41CA-A484-FD7865CC5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E4C5B-14ED-4284-9D9F-2940CCD31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27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BFA6B-F5C8-4077-8E5A-EBF066F4D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304D5-699C-49FC-8ABA-5BF3DC7A4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987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58733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232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863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895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032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306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810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7084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8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16:00:29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Thal und zwar an Sonja Schauer-Cacic mit ihrem neuen Nissan Murano mit 190 PS ! 😆
Sonja, wir wünschen Ihnen abertausende gute Kilometer und unfallfreie Fahrt mit Ihrem neuen Nissan! 😆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87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14:36:06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Vorau und zwar an Hr. Holzer vom dynamischen Unternehmen PROZESS OPTIMAL HOLZER GmbH mit seinem neuen Hyundai IONIQ Elektro Premium in der lässigen Farbe aurora-silver mit 88 kW / 120 PS !🤗
Hr. Holzer, wir wünschen Ihnen abertausende gute Kilometer und vorallem unfallfreie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96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14:02:07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Anna Maria Skof aus Neuhaus viel Spaß mit Ihrem neuen Volkswagen Caddy Kombi Diesel 4 Motion mit 110 PS ! 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799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D2C8A-E0E8-4DD5-9069-4E0DB9E15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94215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171A1-E373-4CE3-9A29-7077C0252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2BA6DB-FE05-4872-9FAD-A2D1DA92EF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639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13936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4622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9326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973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777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688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26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399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13:00:15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Christoph Mende aus Stadtschlaining viel Spaß mit seinem neuen Hyundai i30 Edition 25 Diesel in der lässigen Außenfarbe phantom-black mit 95 PS !  😄
Christoph, wir wünschen Dir abertausende gute Kilometer und unfallfreie Fahrt mit Deinem neuen Hyundai! 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7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11:42:00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Strallegg und zwar an Familie Kern mit ihrem neuen Hyundai ix20 Europe Benzin in der lässigen Farbe satin-amber mit 90 PS !  😄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5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09:58:00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Deutsch Schützen und zwar an Manuela Lang mit ihrem neuen Kia Rio 1,2 Benzin mit 69 PS ! 😊😊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01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08:29:00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Markt Neuhodis und zwar an Isabella Hobersdorfer mit ihrem neuen Hyundai Tucson GO 1,6 Benzin in der lässigen Farbe champion-blue mit 97 kW / 132 PS ! 😅
Isabella, fahr vorsichtig, pass gut auf Dein neues Auto auf und vorallem: Allzeit unfallfreie Fahrt! 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275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7A244-A715-4288-8C08-F4B4914B3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20018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D9E88-7EBF-47E8-AB88-4C048551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E374E-6B03-4A5C-AFD5-310DA0494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1922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18680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735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324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433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273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154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3564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900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46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06:06:00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Chiara Unger aus Oberwart viel Spaß mit ihrem neuen Hyundai i20 Edition 25 in der coolen Farbe aqua-sparkling mit spritzigen 84 PS ! 😃
Wie immer unfallfreie Fahrt - wir wünschen Dir tolle Erlebnisse mit Deinem neuen Weggefährten! 😃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52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04:57:46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Neudau und zwar an Christian Grill mit seinem neuen Hyundai ix35 Life 1,6 Benzin in der coolen Farbe steel-grey mit 135 PS ! 😀
Christian, wir wünschen Dir abertausende gute Kilometer und unfallfreie Fahrt mit Deinem neuen Hyundai ix35 😀 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34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- 2018-06-28 08:27:01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Neudau und zwar an Barbara Verban mit ihrem neuen Renault Megane Cabrio GT-Line  in der coolen Farbe  mit 96 kW / 131 PS ! 😃 😄
Wir wünschen dir viel Spaß mit Deinem neuen Weggefährten, abertausende gute Kilometer und vorallem unfallfreie Fahrt!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9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4BF2B-9C9D-41A6-AE51-7CF3124BE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24891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43FC8-E313-4804-9206-9C0BCCEAC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6175D-B7D9-4E45-8F56-40C3B9AC5F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4537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78348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510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6283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676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8470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8773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3451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25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85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- 2018-06-27 09:16:00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Ewald Kainz aus Großpetersdorf viel Spaß mit seinem neuen Hyundai Tucson Business 1,7 Diesel in der lässigen Außenfarbe phantom-black mit 85 kW / 116 PS ! 😊 
Hr. Kainz fahren Sie vorsichtig, passen Sie gut auf Ihr neues Auto auf und vorallem: Allzeit unfallfreie Fahrt! 😊😋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5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- 2018-06-26 18:22:19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Gestern fand auf unserem Firmengelände eine Übung der österreichischen Sprengmittelhundestaffel statt. In alten Fahrzeugen und zwischen Rädersätzen wurde kräftig nach Sprengstoffen 💣 gesucht. Insgesamt waren 14 Spürhunde im Einsatz. 🐕😀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5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- 2018-06-26 08:09:01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Stefan Lechner aus Voitsberg viel Spaß mit seinem neuen Hyundai i30 Kombi GO in der lässigen Außenfarbe polar-white mit 73,5 kW / 100 PS ! 😃 😄
Viel Spaß mit Deinem neuen Weggefährten, abertausende gute Kilometer und vorallem unfallfreie Fahrt!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438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FB32B-D2D8-4BB0-B70D-19D820560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64583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82EFE-ED76-41AA-8234-02DC5E36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AFB19-FA09-4725-A853-6D9449442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2724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34195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742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141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217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758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884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775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518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55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- 2018-06-25 09:49:00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Deutsch Schützen und zwar an Familie Midl mit dem neuen Toyota RAV4 2,0 Diesel Active mit Design-Paket in der lässigen Farbe anthracite-metallic mit 105 kW / 143 PS ! 😃
Familie Midl, wir wünschen Euch abertausende gute Kilometer und unfallfreie Fahrt mit Eurem neuen Toyota! 😃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0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- 2018-06-24 16:39:02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Weppersdorf und zwar an Christopher Knudsen mit seinem neuen Ford C-Max Trend 1,6 Diesel mit 109 PS ! 😀 😁
Christopher, wir wünschen Dir abertausende gute Kilometer und vorallem unfallfreie Fahrt!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3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- 2018-06-24 09:36:00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Elegantes Design, ein 2,5-Liter-Hybridmotor und basierend auf der neuen TNGA-Plattform - erstmals nach 14 Jahren kehrt der legendäre Toyota Camry 2019 zurück nach Westeuropa. 🎉
(Bilder zeigen US Ausführung)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788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33C1E-40C0-4344-A0F8-DC5307F1A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695751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A85F0-C7DD-4C52-835C-1AC6D4F46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4EAAE-E97F-4B7D-843D-6C7D795F2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213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18589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781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65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432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467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723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471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760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8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- 2018-06-24 08:00:05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Golf und Thermenregion Stegersbach übernahm gestern bei uns ihren neuen Hyundai Tucson Platin mit 185 PS in der eleganten und edlen Farbe white-sand! 🤗
Wir wünschen euch gute Kilometer und viel Spaß mit dem neuen Fahrzeug. 🙂😎
Im Bild: Richard G. Senninger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46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- 2018-06-24 06:15:02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Harg aus Oberdorf viel Spaß mit dem neuen Hyundai Tucson Platin 2,0 Diesel Allrad Automatik in der coolen Farbe phantom-black mit wunderschönen beigen Innenraum mit Vollleder und mit 185 PS !  😄 😄
Wie immer unfallfreie Fahrt - wir wünschen tolle Erlebnisse mit Eurem neuen Weggefährten!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9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- 2018-06-23 17:48:01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Johann Mattis aus Moschendorf viel Spaß mit seinem neuen Hyundai Santa Fe Platin Diesel Allrad Automatik in der lässigen Außenfarbe red-merlot mit wunderschönen beigen Innenraum und Vollledersitzen mit bärenstarken 200 PS ! 🐻😉
Hr. Mattis fahren Sie vorsichtig, passen Sie gut auf Ihr neues Auto auf und vorallem: Allzeit unfallfreie Fahrt! 😉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721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B1218-6977-4247-ABB5-2BC20E560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64752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2C95-D56B-4E51-9FCC-13723EEF6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FEDDD-52B0-4DE9-81C9-0B8521E15E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147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91686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4802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21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947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808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9352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000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161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91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- 2018-06-23 16:00:05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i10 Edition 25  bei uns über die Ladentheke: Seine stolze Besitzerin Manuela Somogyi freut sich sehr über ihren neuen Hyundai in der lässigen Farbe polar-white mit spritzigen 66 PS ! 😉
Wir wünschen Ihnen viel Spaß mit Ihrem neuen Weggefährten, abertausende gute Kilometer und vorallem unfallfreie Fahrt! 😉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55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- 2018-06-23 14:00:53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Bernd Kappel aus Oberschützen viel Spaß mit seinem neuen Hyundai i30 Kombi GO! in der lässigen Außenfarbe champion-blue mit 73 kW / 100 PS ! 😀 😁
Wir wünschen Dir viel Spaß mit Deinem neuen Weggefährten, abertausende gute Kilometer und vorallem unfallfreie Fahrt! 😀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09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- 2018-06-23 11:35:52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Kemeten und zwar an Petru Boitiuc mit seinem neuen Peugeot Boxer mit 110 kW / 150 PS ! 😃 😄
Petru, wir wünschen Dir abertausende gute Kilometer und vorallem unfallfreie Fahrt!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224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7A259-55D5-4D1F-91CF-8B8B06A55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22714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1766-F7E6-470C-92B2-0CD6CBEA8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7C675C-AA6C-4805-BE7C-CCE7A9127F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342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2644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7367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079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53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3362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507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799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874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45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- 2018-06-22 16:41:44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Oberwart und zwar an Familie Schulcz mit ihren neuen Hyundai Tucson 2,0 Diesel Allrad in der lässigen Farbe phantom-black mit 100 kW / 136 PS !
Familie Schulcz, wir wünschen abertausende gute Kilometer und vorallem unfallfreie Fahrt!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57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- 2018-06-21 05:58:01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Markt Allhau und zwar an Johann Gangel mit seinem neuen Hyundai i30 Fastback Style 1,4 Turbo in der lässigen Farbe polar-white und mit Volllederpaket in Rot mit starken 140 PS ! 😃 😄
Hr. Gangel, wir wünschen Ihnen abertausende gute Kilometer und unfallfreie Fahrt mit Ihrem neuen Hyundai! 😃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90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- 2018-06-20 15:00:04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Lisa Wusits aus Rechnitz viel Spaß mit ihrem neuen Skoda Oktavia Kombi.
Lisa, wir wünschen Dir abertausende gute Kilometer und unfallfreie Fahrt mit Deinem neuen Auto!  😅 😆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2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290BA-291A-49A2-9963-F688C3113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270798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D94B4-DA53-4FA0-BBCC-E38AF772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DEC31-149A-41DF-8FC3-C0B95945F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8135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16170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133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46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2820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170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60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168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395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16:00:29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Thal und zwar an Sonja Schauer-Cacic mit ihrem neuen Nissan Murano mit 190 PS ! 😆
Sonja, wir wünschen Ihnen abertausende gute Kilometer und unfallfreie Fahrt mit Ihrem neuen Nissan! 😆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6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14:36:06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Vorau und zwar an Hr. Holzer vom dynamischen Unternehmen PROZESS OPTIMAL HOLZER GmbH mit seinem neuen Hyundai IONIQ Elektro Premium in der lässigen Farbe aurora-silver mit 88 kW / 120 PS !🤗
Hr. Holzer, wir wünschen Ihnen abertausende gute Kilometer und vorallem unfallfreie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97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A396-C605-4143-B469-AF28ED475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89707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A95E-C46D-4934-AF65-65D5BB75D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- 2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82157-C300-41B4-86AE-8589A6765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494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07844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3856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761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398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702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629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794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579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54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14:02:07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Anna Maria Skof aus Neuhaus viel Spaß mit Ihrem neuen Volkswagen Caddy Kombi Diesel 4 Motion mit 110 PS ! 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91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13:00:15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Christoph Mende aus Stadtschlaining viel Spaß mit seinem neuen Hyundai i30 Edition 25 Diesel in der lässigen Außenfarbe phantom-black mit 95 PS !  😄
Christoph, wir wünschen Dir abertausende gute Kilometer und unfallfreie Fahrt mit Deinem neuen Hyundai! 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4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11:42:00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Strallegg und zwar an Familie Kern mit ihrem neuen Hyundai ix20 Europe Benzin in der lässigen Farbe satin-amber mit 90 PS !  😄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275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089A2-9D9A-424A-9CE1-7764CF108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275012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3A505-9D25-4BEE-866A-F9F42A4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- 3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353E6-0521-48DC-9ED8-E800E26A4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382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42680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3629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189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360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054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075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689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157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6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09:58:00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Deutsch Schützen und zwar an Manuela Lang mit ihrem neuen Kia Rio 1,2 Benzin mit 69 PS ! 😊😊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1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08:29:00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Markt Neuhodis und zwar an Isabella Hobersdorfer mit ihrem neuen Hyundai Tucson GO 1,6 Benzin in der lässigen Farbe champion-blue mit 97 kW / 132 PS ! 😅
Isabella, fahr vorsichtig, pass gut auf Dein neues Auto auf und vorallem: Allzeit unfallfreie Fahrt! 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14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445EE-CC26-4108-A7E3-972FEF1FC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58185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B72A-15BD-44E3-862F-6DE532989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- 4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BE1B2C-325B-4E1F-9AFA-EBEB7EA87B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689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72039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545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275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813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17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702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818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0886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55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06:06:00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Chiara Unger aus Oberwart viel Spaß mit ihrem neuen Hyundai i20 Edition 25 in der coolen Farbe aqua-sparkling mit spritzigen 84 PS ! 😃
Wie immer unfallfreie Fahrt - wir wünschen Dir tolle Erlebnisse mit Deinem neuen Weggefährten! 😃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7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- 2018-06-30 04:57:46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Neudau und zwar an Christian Grill mit seinem neuen Hyundai ix35 Life 1,6 Benzin in der coolen Farbe steel-grey mit 135 PS ! 😀
Christian, wir wünschen Dir abertausende gute Kilometer und unfallfreie Fahrt mit Deinem neuen Hyundai ix35 😀 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727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DE368-AC9C-4A05-8186-82CDBC357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27166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6EA80-8B14-4E47-9E93-15878A37B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- 5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15177-A204-44ED-B694-BBAA70910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44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80204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160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586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826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542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611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274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309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3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- 2018-06-28 08:27:01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Neudau und zwar an Barbara Verban mit ihrem neuen Renault Megane Cabrio GT-Line  in der coolen Farbe  mit 96 kW / 131 PS ! 😃 😄
Wir wünschen dir viel Spaß mit Deinem neuen Weggefährten, abertausende gute Kilometer und vorallem unfallfreie Fahrt!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01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- 2018-06-27 09:16:00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Ewald Kainz aus Großpetersdorf viel Spaß mit seinem neuen Hyundai Tucson Business 1,7 Diesel in der lässigen Außenfarbe phantom-black mit 85 kW / 116 PS ! 😊 
Hr. Kainz fahren Sie vorsichtig, passen Sie gut auf Ihr neues Auto auf und vorallem: Allzeit unfallfreie Fahrt! 😊😋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95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7C08E-AD87-4413-A591-223C8EAFC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69573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8F392-35A7-454C-8EE9-68F5474C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- 6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021263-377B-4055-A925-60999F7D6C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922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75469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03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537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631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774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1618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520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3604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4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- 2018-06-26 18:22:19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Gestern fand auf unserem Firmengelände eine Übung der österreichischen Sprengmittelhundestaffel statt. In alten Fahrzeugen und zwischen Rädersätzen wurde kräftig nach Sprengstoffen 💣 gesucht. Insgesamt waren 14 Spürhunde im Einsatz. 🐕😀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31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- 2018-06-26 08:09:01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Stefan Lechner aus Voitsberg viel Spaß mit seinem neuen Hyundai i30 Kombi GO in der lässigen Außenfarbe polar-white mit 73,5 kW / 100 PS ! 😃 😄
Viel Spaß mit Deinem neuen Weggefährten, abertausende gute Kilometer und vorallem unfallfreie Fahrt!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50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CDE6B-3D11-4D83-9CE8-59EF9EE35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23559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6E678-959B-4AF5-B783-C3A2C159D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- 7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66A05-15F1-4E7B-82C7-44927DE48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680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11872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014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421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080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719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6913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027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2717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28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- 2018-06-25 09:49:00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Deutsch Schützen und zwar an Familie Midl mit dem neuen Toyota RAV4 2,0 Diesel Active mit Design-Paket in der lässigen Farbe anthracite-metallic mit 105 kW / 143 PS ! 😃
Familie Midl, wir wünschen Euch abertausende gute Kilometer und unfallfreie Fahrt mit Eurem neuen Toyota! 😃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22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- 2018-06-24 16:39:02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Weppersdorf und zwar an Christopher Knudsen mit seinem neuen Ford C-Max Trend 1,6 Diesel mit 109 PS ! 😀 😁
Christopher, wir wünschen Dir abertausende gute Kilometer und vorallem unfallfreie Fahrt!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593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069C7-32B3-4742-BACC-78752A45B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556191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4DECF-10BF-4612-9678-5CC1EA1AF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- 8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C0AF0-A0C8-4F67-A988-778B09C22A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823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3005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3860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602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0869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637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951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097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688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7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- 2018-06-24 09:36:00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Elegantes Design, ein 2,5-Liter-Hybridmotor und basierend auf der neuen TNGA-Plattform - erstmals nach 14 Jahren kehrt der legendäre Toyota Camry 2019 zurück nach Westeuropa. 🎉
(Bilder zeigen US Ausführung)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3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- 2018-06-24 08:00:05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Golf und Thermenregion Stegersbach übernahm gestern bei uns ihren neuen Hyundai Tucson Platin mit 185 PS in der eleganten und edlen Farbe white-sand! 🤗
Wir wünschen euch gute Kilometer und viel Spaß mit dem neuen Fahrzeug. 🙂😎
Im Bild: Richard G. Senninger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42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BF728-8C84-4219-AB65-3E11CB118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60369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473B-CC2F-49FE-BB5F-CFB70538B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- 9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52E22-5DC6-4AA7-A3BE-11CE1F025D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808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99388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560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137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8245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5257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654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095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250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2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- 2018-06-24 06:15:02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Harg aus Oberdorf viel Spaß mit dem neuen Hyundai Tucson Platin 2,0 Diesel Allrad Automatik in der coolen Farbe phantom-black mit wunderschönen beigen Innenraum mit Vollleder und mit 185 PS !  😄 😄
Wie immer unfallfreie Fahrt - wir wünschen tolle Erlebnisse mit Eurem neuen Weggefährten!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78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- 2018-06-23 17:48:01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Johann Mattis aus Moschendorf viel Spaß mit seinem neuen Hyundai Santa Fe Platin Diesel Allrad Automatik in der lässigen Außenfarbe red-merlot mit wunderschönen beigen Innenraum und Vollledersitzen mit bärenstarken 200 PS ! 🐻😉
Hr. Mattis fahren Sie vorsichtig, passen Sie gut auf Ihr neues Auto auf und vorallem: Allzeit unfallfreie Fahrt! 😉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63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36023-D008-4F21-9E62-3BFEFE9A9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97793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9FBC-7709-4E50-B3FC-C69763C1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- 10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A23527-466A-42DE-8035-7CB110452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494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08870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145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899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704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4122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6956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304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374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4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- 2018-06-23 16:00:05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i10 Edition 25  bei uns über die Ladentheke: Seine stolze Besitzerin Manuela Somogyi freut sich sehr über ihren neuen Hyundai in der lässigen Farbe polar-white mit spritzigen 66 PS ! 😉
Wir wünschen Ihnen viel Spaß mit Ihrem neuen Weggefährten, abertausende gute Kilometer und vorallem unfallfreie Fahrt! 😉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4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- 2018-06-23 14:00:53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Bernd Kappel aus Oberschützen viel Spaß mit seinem neuen Hyundai i30 Kombi GO! in der lässigen Außenfarbe champion-blue mit 73 kW / 100 PS ! 😀 😁
Wir wünschen Dir viel Spaß mit Deinem neuen Weggefährten, abertausende gute Kilometer und vorallem unfallfreie Fahrt! 😀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47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60E3D-A690-4CC3-AD55-E084A5A05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43521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FBFAD-FD90-4A99-8076-9B1365258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- 11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CE694C-0533-456D-A269-04C02A662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8912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51025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720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91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894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334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338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433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319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0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- 2018-06-23 11:35:52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Kemeten und zwar an Petru Boitiuc mit seinem neuen Peugeot Boxer mit 110 kW / 150 PS ! 😃 😄
Petru, wir wünschen Dir abertausende gute Kilometer und vorallem unfallfreie Fahrt!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602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- 2018-06-22 16:41:44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Oberwart und zwar an Familie Schulcz mit ihren neuen Hyundai Tucson 2,0 Diesel Allrad in der lässigen Farbe phantom-black mit 100 kW / 136 PS !
Familie Schulcz, wir wünschen abertausende gute Kilometer und vorallem unfallfreie Fahrt!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816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EB9F4-36B9-4F43-BFCA-BE94D5A62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128831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070E-F99C-43D6-B391-69BB235E4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- 12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3AE22-D132-401E-91B8-54AE4F28F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417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82367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980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5657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318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11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974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406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391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06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- 2018-06-21 05:58:01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Markt Allhau und zwar an Johann Gangel mit seinem neuen Hyundai i30 Fastback Style 1,4 Turbo in der lässigen Farbe polar-white und mit Volllederpaket in Rot mit starken 140 PS ! 😃 😄
Hr. Gangel, wir wünschen Ihnen abertausende gute Kilometer und unfallfreie Fahrt mit Ihrem neuen Hyundai! 😃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87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- 2018-06-20 15:00:04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Lisa Wusits aus Rechnitz viel Spaß mit ihrem neuen Skoda Oktavia Kombi.
Lisa, wir wünschen Dir abertausende gute Kilometer und unfallfreie Fahrt mit Deinem neuen Auto!  😅 😆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09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C8028-0D24-4530-8951-37297FE55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011062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C2DA-9FDF-493E-B57E-BEC82AD56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91ADBE-5D69-4926-BBD2-9F84F98A5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7564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E2283-9660-4D55-83D1-39BB45E22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3DF68-97C7-4D87-ACC9-67738F94B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00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07D47-E168-44E7-B0AB-602C014D6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70FBA5-E144-47BC-AECD-FABB59F4CD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3304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C1CCA-0944-4BB3-8FC4-EDC099CB0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542BA-E31C-4D12-9BFA-8A3A37D38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24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AF520-92AF-400D-AA25-49F5A7639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3E1EC6-9D75-4407-8623-8940F8532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7102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FD39F-BD01-457B-B274-972013496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40072-CAA9-465E-AA92-71A2922FB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82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D32D2-6DA8-43C4-A1C4-274401EC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6A4D65-7F98-4057-B758-A95001B286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1542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106CC-BE50-434D-9113-67968C2B4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47A3F-4B94-4FEC-A09F-74ADAB0F3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7660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9573-6D1F-44EC-A11B-9D6715017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 von Fans (Nutzern) | Autohaus Fürst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A41A0-A259-44A5-BE57-E1E3691E35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434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056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0364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347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06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399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891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51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Fürst </a:t>
                      </a:r>
                      <a:r>
                        <a:rPr lang="de-DE" sz="1000"/>
                        <a:t> got a post by </a:t>
                      </a:r>
                      <a:r>
                        <a:rPr lang="de-DE" sz="1000" b="1"/>
                        <a:t> n/a - 2018-06-25 06:50:24 </a:t>
                      </a:r>
                      <a:r>
                        <a:rPr lang="de-DE" sz="1000"/>
                        <a:t>
 Herzlichen DANK an das Autohaus Fürst für die professionelle Abwicklung beim Kauf des neuen Hyundai i30 GO! War begeistert über dieses Service!!!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06/25/2018 18:45:32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599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267F1-5BCE-4CB9-BA15-A2876056E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49621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0082C-811F-43CE-B069-E8E7F9C98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A907E-0C4B-4C12-AE91-9D8728192E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2045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DCBC5-FC94-4032-9382-645C446B7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5FCF1-4B16-4EF1-8AF4-A515DD871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7459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9B98-3C9E-4D26-9402-35C541B6E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Fürst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9E820D-87B2-4802-8F0B-4361BF097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985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082D0-2A5D-4FEB-9628-35D839F20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48D62-248A-413B-9BFB-1A3A97251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672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5584D-E422-4702-9C5A-1E6ADB96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266304-B39B-4464-BBE0-B6B9B1A6C1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828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56884-6011-457B-A893-0FE406FCA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0A77A-A517-4D80-91FE-8DA7A31F8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1040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EC240-C642-4BA8-9F4E-F714F58B6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869D1A-AD07-4069-AE50-928C53297C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9077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CF291-1623-430B-A0A3-4CACFF1B5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2EEAB-A42A-4C58-BA3A-53E7E7E19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024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8439B-8A72-49DD-8486-098E2E395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EDE316-299F-485C-9132-5CE0684D6A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3498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81ABF-9680-49DF-B072-447AE48A2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3D4B7-02DC-42CE-BBF3-A1CCEBFD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5427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A318-3923-443F-9082-C263AFF8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986E6F-E048-4380-BC89-17971DF9DC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601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4A858-9921-4E83-9F9B-C7685C355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60EFF-A23E-45C7-AC07-E0D1A7850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47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4FE95-9808-413A-BE36-4B2470B9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805925-AE8A-4438-B7C4-5D311B831D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4924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D729B-EF01-4B7B-AC82-38B981203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980D7-44BC-44EF-8E48-7EC8E8ED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650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6F0A7-5E28-4440-AB9C-9C231D63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149AF1-004D-4256-9C37-D315E27FCA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374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2892E-B11C-4B61-9E33-CC28CF8A9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4B63A-4212-463F-8CB3-9A2B06225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984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AB27F-222D-49B6-B4B3-BDEEFDF0A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Fürst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E51804-4A1C-477B-9FB9-FF09717AC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242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93549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9475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3933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1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61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2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6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8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2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02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7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52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0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03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DAD22-FB88-48D6-BE27-E51BFD512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384454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BED93-2C35-403C-80A6-C98212D23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Fürst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EB80F-34A8-459C-B051-4909DEB137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808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03758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0865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7133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8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1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42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7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25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18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52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40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11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80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567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F90D6-5411-4F36-8FB1-801D84E35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95840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BDC2-872E-4DFB-82D6-CCE5C41E7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Fürst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2D11C8-036D-4B04-9A34-848A1E8502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880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25817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450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4090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37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21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67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32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12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36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79EA7-A227-488E-AE93-2F5375E75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04164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997A5-B236-4720-8D30-D70A31ED8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Fürst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21489-CF3D-4FCE-A1C9-936FA04E8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111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7287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860539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87043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93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38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99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79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79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35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7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10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60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352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D5EFA-264D-432E-95DF-065143A0F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66258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DBFB4-0B82-48D8-A024-62CDDAD8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Fürst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915656-B480-4F51-B04C-3B23DF8466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3951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36470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29548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4729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0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7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76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72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5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5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24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1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69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878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968E5-99C4-42AA-BBA9-BC09B9C53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858356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6E02B-978D-4E1D-A140-8E9B0D464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Fürst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69C588-EAC2-42F4-B4AF-632AD0E90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47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10337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94987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763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32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64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8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225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781B8-FDF0-49E6-9396-09F016BFB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945558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8E189-795E-403D-81E7-D583F1CA1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3AECF8-7D19-4717-AFC2-3407A39CDE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759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25C3E-0D04-4F5E-B6F7-A55F69F52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5997E-B428-4D0D-9056-F6F97BDCD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327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1840</Words>
  <Application>Microsoft Office PowerPoint</Application>
  <PresentationFormat>On-screen Show (4:3)</PresentationFormat>
  <Paragraphs>906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Calibri</vt:lpstr>
      <vt:lpstr>Arial</vt:lpstr>
      <vt:lpstr>quintly_template</vt:lpstr>
      <vt:lpstr>Facebook Page Report</vt:lpstr>
      <vt:lpstr>Wichtigste Werte (KPI's) | Autohaus Fürst</vt:lpstr>
      <vt:lpstr>Fans (Übersicht) | Autohaus Fürst</vt:lpstr>
      <vt:lpstr>Key Metrics Table w. User Post RR | Autohaus Fürst</vt:lpstr>
      <vt:lpstr>Facebook Fans Total | Autohaus Fürst</vt:lpstr>
      <vt:lpstr>Fanwachstum | Autohaus Fürst</vt:lpstr>
      <vt:lpstr>Verlorene Fans | Autohaus Fürst</vt:lpstr>
      <vt:lpstr>Eigene Beiträge (Postings) | Autohaus Fürst - 1 of 8</vt:lpstr>
      <vt:lpstr>Eigene Beiträge (Postings) | Autohaus Fürst - 2 of 8</vt:lpstr>
      <vt:lpstr>Eigene Beiträge (Postings) | Autohaus Fürst - 3 of 8</vt:lpstr>
      <vt:lpstr>Eigene Beiträge (Postings) | Autohaus Fürst - 4 of 8</vt:lpstr>
      <vt:lpstr>Eigene Beiträge (Postings) | Autohaus Fürst - 5 of 8</vt:lpstr>
      <vt:lpstr>Eigene Beiträge (Postings) | Autohaus Fürst - 6 of 8</vt:lpstr>
      <vt:lpstr>Eigene Beiträge (Postings) | Autohaus Fürst - 7 of 8</vt:lpstr>
      <vt:lpstr>Eigene Beiträge (Postings) | Autohaus Fürst - 8 of 8</vt:lpstr>
      <vt:lpstr>Eigene Beiträge (Postings) + Reactions | Autohaus Fürst - 1 of 12</vt:lpstr>
      <vt:lpstr>Eigene Beiträge (Postings) + Reactions | Autohaus Fürst - 2 of 12</vt:lpstr>
      <vt:lpstr>Eigene Beiträge (Postings) + Reactions | Autohaus Fürst - 3 of 12</vt:lpstr>
      <vt:lpstr>Eigene Beiträge (Postings) + Reactions | Autohaus Fürst - 4 of 12</vt:lpstr>
      <vt:lpstr>Eigene Beiträge (Postings) + Reactions | Autohaus Fürst - 5 of 12</vt:lpstr>
      <vt:lpstr>Eigene Beiträge (Postings) + Reactions | Autohaus Fürst - 6 of 12</vt:lpstr>
      <vt:lpstr>Eigene Beiträge (Postings) + Reactions | Autohaus Fürst - 7 of 12</vt:lpstr>
      <vt:lpstr>Eigene Beiträge (Postings) + Reactions | Autohaus Fürst - 8 of 12</vt:lpstr>
      <vt:lpstr>Eigene Beiträge (Postings) + Reactions | Autohaus Fürst - 9 of 12</vt:lpstr>
      <vt:lpstr>Eigene Beiträge (Postings) + Reactions | Autohaus Fürst - 10 of 12</vt:lpstr>
      <vt:lpstr>Eigene Beiträge (Postings) + Reactions | Autohaus Fürst - 11 of 12</vt:lpstr>
      <vt:lpstr>Eigene Beiträge (Postings) + Reactions | Autohaus Fürst - 12 of 12</vt:lpstr>
      <vt:lpstr>Postings/Wochentag | Autohaus Fürst</vt:lpstr>
      <vt:lpstr>Interaktionsrate | Autohaus Fürst</vt:lpstr>
      <vt:lpstr>Postingtypen (Verteilung) | Autohaus Fürst</vt:lpstr>
      <vt:lpstr>Interaktionsrate/Postingtyp | Autohaus Fürst</vt:lpstr>
      <vt:lpstr>Postings von Fans (Nutzern) | Autohaus Fürst</vt:lpstr>
      <vt:lpstr>Antwortzeit | Autohaus Fürst</vt:lpstr>
      <vt:lpstr>Facebook Check Ins | Autohaus Fürst</vt:lpstr>
      <vt:lpstr>Fan Demographie | Autohaus Fürst</vt:lpstr>
      <vt:lpstr>Impressionen | Autohaus Fürst</vt:lpstr>
      <vt:lpstr>Reichweite | Autohaus Fürst</vt:lpstr>
      <vt:lpstr>Engagierte User | Autohaus Fürst</vt:lpstr>
      <vt:lpstr>Page Views | Autohaus Fürst</vt:lpstr>
      <vt:lpstr>Page Fans Online | Autohaus Fürst</vt:lpstr>
      <vt:lpstr>FB Insights - Daily Impressions | Autohaus Fürst - 1 of 3</vt:lpstr>
      <vt:lpstr>FB Insights - Daily Impressions | Autohaus Fürst - 2 of 3</vt:lpstr>
      <vt:lpstr>FB Insights - Daily Impressions | Autohaus Fürst - 3 of 3</vt:lpstr>
      <vt:lpstr>FB Insights - Daily Reach | Autohaus Fürst - 1 of 3</vt:lpstr>
      <vt:lpstr>FB Insights - Daily Reach | Autohaus Fürst - 2 of 3</vt:lpstr>
      <vt:lpstr>FB Insights - Daily Reach | Autohaus Fürst - 3 of 3</vt:lpstr>
      <vt:lpstr>Facebook Reach | Autohaus Fürst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2018-07-05T14:40:03Z</dcterms:created>
  <dcterms:modified xsi:type="dcterms:W3CDTF">2018-07-05T14:41:32Z</dcterms:modified>
</cp:coreProperties>
</file>