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charts/chart16.xml" ContentType="application/vnd.openxmlformats-officedocument.drawingml.chart+xml"/>
  <Override PartName="/ppt/charts/style16.xml" ContentType="application/vnd.ms-office.chartstyle+xml"/>
  <Override PartName="/ppt/charts/colors1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6" r:id="rId30"/>
    <p:sldId id="288" r:id="rId31"/>
    <p:sldId id="289" r:id="rId32"/>
    <p:sldId id="290" r:id="rId33"/>
    <p:sldId id="292" r:id="rId34"/>
    <p:sldId id="293" r:id="rId35"/>
    <p:sldId id="294" r:id="rId36"/>
    <p:sldId id="295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6.xml"/><Relationship Id="rId1" Type="http://schemas.microsoft.com/office/2011/relationships/chartStyle" Target="style1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916</c:v>
                </c:pt>
                <c:pt idx="1">
                  <c:v>916</c:v>
                </c:pt>
                <c:pt idx="2">
                  <c:v>916</c:v>
                </c:pt>
                <c:pt idx="3">
                  <c:v>916</c:v>
                </c:pt>
                <c:pt idx="4">
                  <c:v>915</c:v>
                </c:pt>
                <c:pt idx="5">
                  <c:v>916</c:v>
                </c:pt>
                <c:pt idx="6">
                  <c:v>916</c:v>
                </c:pt>
                <c:pt idx="7">
                  <c:v>916</c:v>
                </c:pt>
                <c:pt idx="8">
                  <c:v>917</c:v>
                </c:pt>
                <c:pt idx="9">
                  <c:v>916</c:v>
                </c:pt>
                <c:pt idx="10">
                  <c:v>915</c:v>
                </c:pt>
                <c:pt idx="11">
                  <c:v>915</c:v>
                </c:pt>
                <c:pt idx="12">
                  <c:v>917</c:v>
                </c:pt>
                <c:pt idx="13">
                  <c:v>918</c:v>
                </c:pt>
                <c:pt idx="14">
                  <c:v>917</c:v>
                </c:pt>
                <c:pt idx="15">
                  <c:v>916</c:v>
                </c:pt>
                <c:pt idx="16">
                  <c:v>916</c:v>
                </c:pt>
                <c:pt idx="17">
                  <c:v>918</c:v>
                </c:pt>
                <c:pt idx="18">
                  <c:v>920</c:v>
                </c:pt>
                <c:pt idx="19">
                  <c:v>922</c:v>
                </c:pt>
                <c:pt idx="20">
                  <c:v>923</c:v>
                </c:pt>
                <c:pt idx="21">
                  <c:v>924</c:v>
                </c:pt>
                <c:pt idx="22">
                  <c:v>925</c:v>
                </c:pt>
                <c:pt idx="23">
                  <c:v>927</c:v>
                </c:pt>
                <c:pt idx="24">
                  <c:v>928</c:v>
                </c:pt>
                <c:pt idx="25">
                  <c:v>928</c:v>
                </c:pt>
                <c:pt idx="26">
                  <c:v>929</c:v>
                </c:pt>
                <c:pt idx="27">
                  <c:v>929</c:v>
                </c:pt>
                <c:pt idx="28">
                  <c:v>933</c:v>
                </c:pt>
                <c:pt idx="29">
                  <c:v>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18-467D-A6C3-536A6FA0D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4035016"/>
        <c:axId val="353624936"/>
      </c:lineChart>
      <c:dateAx>
        <c:axId val="1540350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24936"/>
        <c:crosses val="autoZero"/>
        <c:auto val="1"/>
        <c:lblOffset val="100"/>
        <c:baseTimeUnit val="days"/>
      </c:dateAx>
      <c:valAx>
        <c:axId val="3536249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40350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-1</c:v>
                </c:pt>
                <c:pt idx="6">
                  <c:v>1</c:v>
                </c:pt>
                <c:pt idx="7">
                  <c:v>0</c:v>
                </c:pt>
                <c:pt idx="8">
                  <c:v>1</c:v>
                </c:pt>
                <c:pt idx="9">
                  <c:v>0</c:v>
                </c:pt>
                <c:pt idx="10">
                  <c:v>-2</c:v>
                </c:pt>
                <c:pt idx="11">
                  <c:v>1</c:v>
                </c:pt>
                <c:pt idx="12">
                  <c:v>0</c:v>
                </c:pt>
                <c:pt idx="13">
                  <c:v>2</c:v>
                </c:pt>
                <c:pt idx="14">
                  <c:v>0</c:v>
                </c:pt>
                <c:pt idx="15">
                  <c:v>-1</c:v>
                </c:pt>
                <c:pt idx="16">
                  <c:v>-1</c:v>
                </c:pt>
                <c:pt idx="17">
                  <c:v>1</c:v>
                </c:pt>
                <c:pt idx="18">
                  <c:v>1</c:v>
                </c:pt>
                <c:pt idx="19">
                  <c:v>2</c:v>
                </c:pt>
                <c:pt idx="20">
                  <c:v>3</c:v>
                </c:pt>
                <c:pt idx="21">
                  <c:v>1</c:v>
                </c:pt>
                <c:pt idx="22">
                  <c:v>1</c:v>
                </c:pt>
                <c:pt idx="23">
                  <c:v>2</c:v>
                </c:pt>
                <c:pt idx="24">
                  <c:v>1</c:v>
                </c:pt>
                <c:pt idx="25">
                  <c:v>0</c:v>
                </c:pt>
                <c:pt idx="26">
                  <c:v>1</c:v>
                </c:pt>
                <c:pt idx="27">
                  <c:v>0</c:v>
                </c:pt>
                <c:pt idx="28">
                  <c:v>2</c:v>
                </c:pt>
                <c:pt idx="29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39-4751-892C-E5A3F2014D6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631168"/>
        <c:axId val="353625920"/>
      </c:lineChart>
      <c:dateAx>
        <c:axId val="3536311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25920"/>
        <c:crosses val="autoZero"/>
        <c:auto val="1"/>
        <c:lblOffset val="100"/>
        <c:baseTimeUnit val="days"/>
      </c:dateAx>
      <c:valAx>
        <c:axId val="3536259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31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1</c:v>
                </c:pt>
                <c:pt idx="10">
                  <c:v>0</c:v>
                </c:pt>
                <c:pt idx="11">
                  <c:v>0</c:v>
                </c:pt>
                <c:pt idx="12">
                  <c:v>1</c:v>
                </c:pt>
                <c:pt idx="13">
                  <c:v>0</c:v>
                </c:pt>
                <c:pt idx="14">
                  <c:v>1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2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9FB-464C-9313-594E30A073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3627888"/>
        <c:axId val="353625264"/>
      </c:lineChart>
      <c:dateAx>
        <c:axId val="3536278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25264"/>
        <c:crosses val="autoZero"/>
        <c:auto val="1"/>
        <c:lblOffset val="100"/>
        <c:baseTimeUnit val="days"/>
      </c:dateAx>
      <c:valAx>
        <c:axId val="353625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27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1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813-4F9B-83B4-DB67D9B7F30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2141056"/>
        <c:axId val="422141384"/>
      </c:barChart>
      <c:catAx>
        <c:axId val="422141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141384"/>
        <c:crosses val="autoZero"/>
        <c:auto val="1"/>
        <c:lblAlgn val="ctr"/>
        <c:lblOffset val="100"/>
        <c:noMultiLvlLbl val="0"/>
      </c:catAx>
      <c:valAx>
        <c:axId val="422141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141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4.3620501635768996</c:v>
                </c:pt>
                <c:pt idx="10">
                  <c:v>4.3668122270741998</c:v>
                </c:pt>
                <c:pt idx="11">
                  <c:v>0</c:v>
                </c:pt>
                <c:pt idx="12">
                  <c:v>20.742358078603001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2.4918743228602001</c:v>
                </c:pt>
                <c:pt idx="22">
                  <c:v>0</c:v>
                </c:pt>
                <c:pt idx="23">
                  <c:v>0.75593952483800997</c:v>
                </c:pt>
                <c:pt idx="24">
                  <c:v>3.0204962243796998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EC6-4A0D-B8CA-06C2021811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2145648"/>
        <c:axId val="422147288"/>
      </c:lineChart>
      <c:dateAx>
        <c:axId val="42214564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147288"/>
        <c:crosses val="autoZero"/>
        <c:auto val="1"/>
        <c:lblOffset val="100"/>
        <c:baseTimeUnit val="days"/>
      </c:dateAx>
      <c:valAx>
        <c:axId val="4221472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1456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Autohaus Ford Gaberszik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52-4010-9DA9-BB8E33D5BE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2149584"/>
        <c:axId val="422150896"/>
      </c:barChart>
      <c:catAx>
        <c:axId val="4221495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150896"/>
        <c:crosses val="autoZero"/>
        <c:auto val="1"/>
        <c:lblAlgn val="ctr"/>
        <c:lblOffset val="100"/>
        <c:noMultiLvlLbl val="0"/>
      </c:catAx>
      <c:valAx>
        <c:axId val="4221508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21495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Photo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5.9562559777026998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13-4B6A-ACEC-E5D808A531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19456176"/>
        <c:axId val="353626248"/>
      </c:barChart>
      <c:catAx>
        <c:axId val="419456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3626248"/>
        <c:crosses val="autoZero"/>
        <c:auto val="1"/>
        <c:lblAlgn val="ctr"/>
        <c:lblOffset val="100"/>
        <c:noMultiLvlLbl val="0"/>
      </c:catAx>
      <c:valAx>
        <c:axId val="3536262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9456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78-40AC-BBF9-D4483B7C69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931880"/>
        <c:axId val="423936472"/>
      </c:barChart>
      <c:catAx>
        <c:axId val="423931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36472"/>
        <c:crosses val="autoZero"/>
        <c:auto val="1"/>
        <c:lblAlgn val="ctr"/>
        <c:lblOffset val="100"/>
        <c:noMultiLvlLbl val="0"/>
      </c:catAx>
      <c:valAx>
        <c:axId val="4239364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31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146</c:v>
                </c:pt>
                <c:pt idx="1">
                  <c:v>146</c:v>
                </c:pt>
                <c:pt idx="2">
                  <c:v>146</c:v>
                </c:pt>
                <c:pt idx="3">
                  <c:v>146</c:v>
                </c:pt>
                <c:pt idx="4">
                  <c:v>146</c:v>
                </c:pt>
                <c:pt idx="5">
                  <c:v>146</c:v>
                </c:pt>
                <c:pt idx="6">
                  <c:v>146</c:v>
                </c:pt>
                <c:pt idx="7">
                  <c:v>146</c:v>
                </c:pt>
                <c:pt idx="8">
                  <c:v>146</c:v>
                </c:pt>
                <c:pt idx="9">
                  <c:v>146</c:v>
                </c:pt>
                <c:pt idx="10">
                  <c:v>146</c:v>
                </c:pt>
                <c:pt idx="11">
                  <c:v>147</c:v>
                </c:pt>
                <c:pt idx="12">
                  <c:v>146</c:v>
                </c:pt>
                <c:pt idx="13">
                  <c:v>146</c:v>
                </c:pt>
                <c:pt idx="14">
                  <c:v>147</c:v>
                </c:pt>
                <c:pt idx="15">
                  <c:v>147</c:v>
                </c:pt>
                <c:pt idx="16">
                  <c:v>147</c:v>
                </c:pt>
                <c:pt idx="17">
                  <c:v>147</c:v>
                </c:pt>
                <c:pt idx="18">
                  <c:v>147</c:v>
                </c:pt>
                <c:pt idx="19">
                  <c:v>147</c:v>
                </c:pt>
                <c:pt idx="20">
                  <c:v>147</c:v>
                </c:pt>
                <c:pt idx="21">
                  <c:v>147</c:v>
                </c:pt>
                <c:pt idx="22">
                  <c:v>147</c:v>
                </c:pt>
                <c:pt idx="23">
                  <c:v>147</c:v>
                </c:pt>
                <c:pt idx="24">
                  <c:v>147</c:v>
                </c:pt>
                <c:pt idx="25">
                  <c:v>147</c:v>
                </c:pt>
                <c:pt idx="26">
                  <c:v>147</c:v>
                </c:pt>
                <c:pt idx="27">
                  <c:v>147</c:v>
                </c:pt>
                <c:pt idx="28">
                  <c:v>147</c:v>
                </c:pt>
                <c:pt idx="29">
                  <c:v>147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317-45CB-BA85-7924AA768DC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934832"/>
        <c:axId val="423932208"/>
      </c:lineChart>
      <c:dateAx>
        <c:axId val="4239348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32208"/>
        <c:crosses val="autoZero"/>
        <c:auto val="1"/>
        <c:lblOffset val="100"/>
        <c:baseTimeUnit val="days"/>
      </c:dateAx>
      <c:valAx>
        <c:axId val="423932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348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55</c:v>
                </c:pt>
                <c:pt idx="2">
                  <c:v>91</c:v>
                </c:pt>
                <c:pt idx="3">
                  <c:v>92</c:v>
                </c:pt>
                <c:pt idx="4">
                  <c:v>70</c:v>
                </c:pt>
                <c:pt idx="5">
                  <c:v>26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9D-4B2A-AE83-321BB0EC89C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13-17</c:v>
                </c:pt>
                <c:pt idx="1">
                  <c:v>18-24</c:v>
                </c:pt>
                <c:pt idx="2">
                  <c:v>25-34</c:v>
                </c:pt>
                <c:pt idx="3">
                  <c:v>35-44</c:v>
                </c:pt>
                <c:pt idx="4">
                  <c:v>45-54</c:v>
                </c:pt>
                <c:pt idx="5">
                  <c:v>55-64</c:v>
                </c:pt>
                <c:pt idx="6">
                  <c:v>65+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6</c:v>
                </c:pt>
                <c:pt idx="1">
                  <c:v>70</c:v>
                </c:pt>
                <c:pt idx="2">
                  <c:v>129</c:v>
                </c:pt>
                <c:pt idx="3">
                  <c:v>169</c:v>
                </c:pt>
                <c:pt idx="4">
                  <c:v>137</c:v>
                </c:pt>
                <c:pt idx="5">
                  <c:v>55</c:v>
                </c:pt>
                <c:pt idx="6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B9D-4B2A-AE83-321BB0EC89C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23938768"/>
        <c:axId val="283816312"/>
      </c:barChart>
      <c:catAx>
        <c:axId val="42393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816312"/>
        <c:crosses val="autoZero"/>
        <c:auto val="1"/>
        <c:lblAlgn val="ctr"/>
        <c:lblOffset val="100"/>
        <c:noMultiLvlLbl val="0"/>
      </c:catAx>
      <c:valAx>
        <c:axId val="283816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93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123</c:v>
                </c:pt>
                <c:pt idx="1">
                  <c:v>58</c:v>
                </c:pt>
                <c:pt idx="2">
                  <c:v>37</c:v>
                </c:pt>
                <c:pt idx="3">
                  <c:v>36</c:v>
                </c:pt>
                <c:pt idx="4">
                  <c:v>44</c:v>
                </c:pt>
                <c:pt idx="5">
                  <c:v>153</c:v>
                </c:pt>
                <c:pt idx="6">
                  <c:v>96</c:v>
                </c:pt>
                <c:pt idx="7">
                  <c:v>11</c:v>
                </c:pt>
                <c:pt idx="8">
                  <c:v>144</c:v>
                </c:pt>
                <c:pt idx="9">
                  <c:v>896</c:v>
                </c:pt>
                <c:pt idx="10">
                  <c:v>1036</c:v>
                </c:pt>
                <c:pt idx="11">
                  <c:v>342</c:v>
                </c:pt>
                <c:pt idx="12">
                  <c:v>2298</c:v>
                </c:pt>
                <c:pt idx="13">
                  <c:v>1688</c:v>
                </c:pt>
                <c:pt idx="14">
                  <c:v>2554</c:v>
                </c:pt>
                <c:pt idx="15">
                  <c:v>2184</c:v>
                </c:pt>
                <c:pt idx="16">
                  <c:v>1897</c:v>
                </c:pt>
                <c:pt idx="17">
                  <c:v>1706</c:v>
                </c:pt>
                <c:pt idx="18">
                  <c:v>1908</c:v>
                </c:pt>
                <c:pt idx="19">
                  <c:v>1802</c:v>
                </c:pt>
                <c:pt idx="20">
                  <c:v>1859</c:v>
                </c:pt>
                <c:pt idx="21">
                  <c:v>2232</c:v>
                </c:pt>
                <c:pt idx="22">
                  <c:v>2237</c:v>
                </c:pt>
                <c:pt idx="23">
                  <c:v>2745</c:v>
                </c:pt>
                <c:pt idx="24">
                  <c:v>3154</c:v>
                </c:pt>
                <c:pt idx="25">
                  <c:v>2615</c:v>
                </c:pt>
                <c:pt idx="26">
                  <c:v>2602</c:v>
                </c:pt>
                <c:pt idx="27">
                  <c:v>2769</c:v>
                </c:pt>
                <c:pt idx="28">
                  <c:v>2391</c:v>
                </c:pt>
                <c:pt idx="29">
                  <c:v>2332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08-445D-8C32-9E2D777161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803368"/>
        <c:axId val="415809600"/>
      </c:lineChart>
      <c:dateAx>
        <c:axId val="4158033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09600"/>
        <c:crosses val="autoZero"/>
        <c:auto val="1"/>
        <c:lblOffset val="100"/>
        <c:baseTimeUnit val="days"/>
      </c:dateAx>
      <c:valAx>
        <c:axId val="415809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03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81</c:v>
                </c:pt>
                <c:pt idx="1">
                  <c:v>37</c:v>
                </c:pt>
                <c:pt idx="2">
                  <c:v>21</c:v>
                </c:pt>
                <c:pt idx="3">
                  <c:v>17</c:v>
                </c:pt>
                <c:pt idx="4">
                  <c:v>14</c:v>
                </c:pt>
                <c:pt idx="5">
                  <c:v>19</c:v>
                </c:pt>
                <c:pt idx="6">
                  <c:v>14</c:v>
                </c:pt>
                <c:pt idx="7">
                  <c:v>5</c:v>
                </c:pt>
                <c:pt idx="8">
                  <c:v>13</c:v>
                </c:pt>
                <c:pt idx="9">
                  <c:v>431</c:v>
                </c:pt>
                <c:pt idx="10">
                  <c:v>556</c:v>
                </c:pt>
                <c:pt idx="11">
                  <c:v>191</c:v>
                </c:pt>
                <c:pt idx="12">
                  <c:v>1691</c:v>
                </c:pt>
                <c:pt idx="13">
                  <c:v>1526</c:v>
                </c:pt>
                <c:pt idx="14">
                  <c:v>2288</c:v>
                </c:pt>
                <c:pt idx="15">
                  <c:v>1977</c:v>
                </c:pt>
                <c:pt idx="16">
                  <c:v>1753</c:v>
                </c:pt>
                <c:pt idx="17">
                  <c:v>1562</c:v>
                </c:pt>
                <c:pt idx="18">
                  <c:v>1772</c:v>
                </c:pt>
                <c:pt idx="19">
                  <c:v>1641</c:v>
                </c:pt>
                <c:pt idx="20">
                  <c:v>1677</c:v>
                </c:pt>
                <c:pt idx="21">
                  <c:v>1850</c:v>
                </c:pt>
                <c:pt idx="22">
                  <c:v>2113</c:v>
                </c:pt>
                <c:pt idx="23">
                  <c:v>2511</c:v>
                </c:pt>
                <c:pt idx="24">
                  <c:v>2252</c:v>
                </c:pt>
                <c:pt idx="25">
                  <c:v>2414</c:v>
                </c:pt>
                <c:pt idx="26">
                  <c:v>2437</c:v>
                </c:pt>
                <c:pt idx="27">
                  <c:v>2307</c:v>
                </c:pt>
                <c:pt idx="28">
                  <c:v>2273</c:v>
                </c:pt>
                <c:pt idx="29">
                  <c:v>2231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D49-457B-8CE8-ED8D027F05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806320"/>
        <c:axId val="415811240"/>
      </c:lineChart>
      <c:dateAx>
        <c:axId val="415806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11240"/>
        <c:crosses val="autoZero"/>
        <c:auto val="1"/>
        <c:lblOffset val="100"/>
        <c:baseTimeUnit val="days"/>
      </c:dateAx>
      <c:valAx>
        <c:axId val="4158112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0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6</c:v>
                </c:pt>
                <c:pt idx="1">
                  <c:v>2</c:v>
                </c:pt>
                <c:pt idx="2">
                  <c:v>2</c:v>
                </c:pt>
                <c:pt idx="3">
                  <c:v>4</c:v>
                </c:pt>
                <c:pt idx="4">
                  <c:v>5</c:v>
                </c:pt>
                <c:pt idx="5">
                  <c:v>5</c:v>
                </c:pt>
                <c:pt idx="6">
                  <c:v>3</c:v>
                </c:pt>
                <c:pt idx="7">
                  <c:v>3</c:v>
                </c:pt>
                <c:pt idx="8">
                  <c:v>4</c:v>
                </c:pt>
                <c:pt idx="9">
                  <c:v>55</c:v>
                </c:pt>
                <c:pt idx="10">
                  <c:v>76</c:v>
                </c:pt>
                <c:pt idx="11">
                  <c:v>25</c:v>
                </c:pt>
                <c:pt idx="12">
                  <c:v>103</c:v>
                </c:pt>
                <c:pt idx="13">
                  <c:v>40</c:v>
                </c:pt>
                <c:pt idx="14">
                  <c:v>64</c:v>
                </c:pt>
                <c:pt idx="15">
                  <c:v>36</c:v>
                </c:pt>
                <c:pt idx="16">
                  <c:v>20</c:v>
                </c:pt>
                <c:pt idx="17">
                  <c:v>32</c:v>
                </c:pt>
                <c:pt idx="18">
                  <c:v>35</c:v>
                </c:pt>
                <c:pt idx="19">
                  <c:v>92</c:v>
                </c:pt>
                <c:pt idx="20">
                  <c:v>46</c:v>
                </c:pt>
                <c:pt idx="21">
                  <c:v>71</c:v>
                </c:pt>
                <c:pt idx="22">
                  <c:v>58</c:v>
                </c:pt>
                <c:pt idx="23">
                  <c:v>78</c:v>
                </c:pt>
                <c:pt idx="24">
                  <c:v>118</c:v>
                </c:pt>
                <c:pt idx="25">
                  <c:v>56</c:v>
                </c:pt>
                <c:pt idx="26">
                  <c:v>57</c:v>
                </c:pt>
                <c:pt idx="27">
                  <c:v>60</c:v>
                </c:pt>
                <c:pt idx="28">
                  <c:v>48</c:v>
                </c:pt>
                <c:pt idx="29">
                  <c:v>50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3A1-499E-B160-A12A5BFA7B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802712"/>
        <c:axId val="415808944"/>
      </c:lineChart>
      <c:dateAx>
        <c:axId val="4158027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08944"/>
        <c:crosses val="autoZero"/>
        <c:auto val="1"/>
        <c:lblOffset val="100"/>
        <c:baseTimeUnit val="days"/>
      </c:dateAx>
      <c:valAx>
        <c:axId val="415808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02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</c:v>
                </c:pt>
                <c:pt idx="1">
                  <c:v>0</c:v>
                </c:pt>
                <c:pt idx="2">
                  <c:v>2</c:v>
                </c:pt>
                <c:pt idx="3">
                  <c:v>3</c:v>
                </c:pt>
                <c:pt idx="4">
                  <c:v>6</c:v>
                </c:pt>
                <c:pt idx="5">
                  <c:v>6</c:v>
                </c:pt>
                <c:pt idx="6">
                  <c:v>2</c:v>
                </c:pt>
                <c:pt idx="7">
                  <c:v>0</c:v>
                </c:pt>
                <c:pt idx="8">
                  <c:v>18</c:v>
                </c:pt>
                <c:pt idx="9">
                  <c:v>6</c:v>
                </c:pt>
                <c:pt idx="10">
                  <c:v>23</c:v>
                </c:pt>
                <c:pt idx="11">
                  <c:v>6</c:v>
                </c:pt>
                <c:pt idx="12">
                  <c:v>19</c:v>
                </c:pt>
                <c:pt idx="13">
                  <c:v>4</c:v>
                </c:pt>
                <c:pt idx="14">
                  <c:v>8</c:v>
                </c:pt>
                <c:pt idx="15">
                  <c:v>8</c:v>
                </c:pt>
                <c:pt idx="16">
                  <c:v>1</c:v>
                </c:pt>
                <c:pt idx="17">
                  <c:v>5</c:v>
                </c:pt>
                <c:pt idx="18">
                  <c:v>11</c:v>
                </c:pt>
                <c:pt idx="19">
                  <c:v>9</c:v>
                </c:pt>
                <c:pt idx="20">
                  <c:v>5</c:v>
                </c:pt>
                <c:pt idx="21">
                  <c:v>9</c:v>
                </c:pt>
                <c:pt idx="22">
                  <c:v>2</c:v>
                </c:pt>
                <c:pt idx="23">
                  <c:v>6</c:v>
                </c:pt>
                <c:pt idx="24">
                  <c:v>10</c:v>
                </c:pt>
                <c:pt idx="25">
                  <c:v>9</c:v>
                </c:pt>
                <c:pt idx="26">
                  <c:v>8</c:v>
                </c:pt>
                <c:pt idx="27">
                  <c:v>3</c:v>
                </c:pt>
                <c:pt idx="28">
                  <c:v>1</c:v>
                </c:pt>
                <c:pt idx="29">
                  <c:v>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3DD-4585-A1E0-5948FEA5D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814520"/>
        <c:axId val="415813208"/>
      </c:lineChart>
      <c:dateAx>
        <c:axId val="4158145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13208"/>
        <c:crosses val="autoZero"/>
        <c:auto val="1"/>
        <c:lblOffset val="100"/>
        <c:baseTimeUnit val="days"/>
      </c:dateAx>
      <c:valAx>
        <c:axId val="41581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14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54.333333333333002</c:v>
                </c:pt>
                <c:pt idx="1">
                  <c:v>47.074074074073998</c:v>
                </c:pt>
                <c:pt idx="2">
                  <c:v>68.407407407407007</c:v>
                </c:pt>
                <c:pt idx="3">
                  <c:v>150.40740740741001</c:v>
                </c:pt>
                <c:pt idx="4">
                  <c:v>259.55555555555998</c:v>
                </c:pt>
                <c:pt idx="5">
                  <c:v>340.59259259258999</c:v>
                </c:pt>
                <c:pt idx="6">
                  <c:v>380.96296296295998</c:v>
                </c:pt>
                <c:pt idx="7">
                  <c:v>351.5</c:v>
                </c:pt>
                <c:pt idx="8">
                  <c:v>346.03571428571001</c:v>
                </c:pt>
                <c:pt idx="9">
                  <c:v>355.82142857142998</c:v>
                </c:pt>
                <c:pt idx="10">
                  <c:v>383.25</c:v>
                </c:pt>
                <c:pt idx="11">
                  <c:v>382.60714285713999</c:v>
                </c:pt>
                <c:pt idx="12">
                  <c:v>371.89285714286001</c:v>
                </c:pt>
                <c:pt idx="13">
                  <c:v>369.14285714286001</c:v>
                </c:pt>
                <c:pt idx="14">
                  <c:v>377.92857142857002</c:v>
                </c:pt>
                <c:pt idx="15">
                  <c:v>388.25</c:v>
                </c:pt>
                <c:pt idx="16">
                  <c:v>408.32142857142998</c:v>
                </c:pt>
                <c:pt idx="17">
                  <c:v>434.64285714286001</c:v>
                </c:pt>
                <c:pt idx="18">
                  <c:v>451.14285714286001</c:v>
                </c:pt>
                <c:pt idx="19">
                  <c:v>438.60714285713999</c:v>
                </c:pt>
                <c:pt idx="20">
                  <c:v>381.42857142857002</c:v>
                </c:pt>
                <c:pt idx="21">
                  <c:v>238.32142857143</c:v>
                </c:pt>
                <c:pt idx="22">
                  <c:v>135</c:v>
                </c:pt>
                <c:pt idx="23">
                  <c:v>80.357142857143003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C4-4F2C-A198-C15AA14083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15816160"/>
        <c:axId val="415816488"/>
      </c:lineChart>
      <c:catAx>
        <c:axId val="4158161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16488"/>
        <c:crosses val="autoZero"/>
        <c:auto val="1"/>
        <c:lblAlgn val="ctr"/>
        <c:lblOffset val="100"/>
        <c:noMultiLvlLbl val="0"/>
      </c:catAx>
      <c:valAx>
        <c:axId val="41581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81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Autohaus Ford Gaberszik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43252</c:v>
                </c:pt>
                <c:pt idx="1">
                  <c:v>43253</c:v>
                </c:pt>
                <c:pt idx="2">
                  <c:v>43254</c:v>
                </c:pt>
                <c:pt idx="3">
                  <c:v>43255</c:v>
                </c:pt>
                <c:pt idx="4">
                  <c:v>43256</c:v>
                </c:pt>
                <c:pt idx="5">
                  <c:v>43257</c:v>
                </c:pt>
                <c:pt idx="6">
                  <c:v>43258</c:v>
                </c:pt>
                <c:pt idx="7">
                  <c:v>43259</c:v>
                </c:pt>
                <c:pt idx="8">
                  <c:v>43260</c:v>
                </c:pt>
                <c:pt idx="9">
                  <c:v>43261</c:v>
                </c:pt>
                <c:pt idx="10">
                  <c:v>43262</c:v>
                </c:pt>
                <c:pt idx="11">
                  <c:v>43263</c:v>
                </c:pt>
                <c:pt idx="12">
                  <c:v>43264</c:v>
                </c:pt>
                <c:pt idx="13">
                  <c:v>43265</c:v>
                </c:pt>
                <c:pt idx="14">
                  <c:v>43266</c:v>
                </c:pt>
                <c:pt idx="15">
                  <c:v>43267</c:v>
                </c:pt>
                <c:pt idx="16">
                  <c:v>43268</c:v>
                </c:pt>
                <c:pt idx="17">
                  <c:v>43269</c:v>
                </c:pt>
                <c:pt idx="18">
                  <c:v>43270</c:v>
                </c:pt>
                <c:pt idx="19">
                  <c:v>43271</c:v>
                </c:pt>
                <c:pt idx="20">
                  <c:v>43272</c:v>
                </c:pt>
                <c:pt idx="21">
                  <c:v>43273</c:v>
                </c:pt>
                <c:pt idx="22">
                  <c:v>43274</c:v>
                </c:pt>
                <c:pt idx="23">
                  <c:v>43275</c:v>
                </c:pt>
                <c:pt idx="24">
                  <c:v>43276</c:v>
                </c:pt>
                <c:pt idx="25">
                  <c:v>43277</c:v>
                </c:pt>
                <c:pt idx="26">
                  <c:v>43278</c:v>
                </c:pt>
                <c:pt idx="27">
                  <c:v>43279</c:v>
                </c:pt>
                <c:pt idx="28">
                  <c:v>43280</c:v>
                </c:pt>
                <c:pt idx="29">
                  <c:v>43281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81</c:v>
                </c:pt>
                <c:pt idx="1">
                  <c:v>37</c:v>
                </c:pt>
                <c:pt idx="2">
                  <c:v>21</c:v>
                </c:pt>
                <c:pt idx="3">
                  <c:v>17</c:v>
                </c:pt>
                <c:pt idx="4">
                  <c:v>14</c:v>
                </c:pt>
                <c:pt idx="5">
                  <c:v>19</c:v>
                </c:pt>
                <c:pt idx="6">
                  <c:v>14</c:v>
                </c:pt>
                <c:pt idx="7">
                  <c:v>5</c:v>
                </c:pt>
                <c:pt idx="8">
                  <c:v>13</c:v>
                </c:pt>
                <c:pt idx="9">
                  <c:v>431</c:v>
                </c:pt>
                <c:pt idx="10">
                  <c:v>556</c:v>
                </c:pt>
                <c:pt idx="11">
                  <c:v>191</c:v>
                </c:pt>
                <c:pt idx="12">
                  <c:v>1691</c:v>
                </c:pt>
                <c:pt idx="13">
                  <c:v>1526</c:v>
                </c:pt>
                <c:pt idx="14">
                  <c:v>2288</c:v>
                </c:pt>
                <c:pt idx="15">
                  <c:v>1977</c:v>
                </c:pt>
                <c:pt idx="16">
                  <c:v>1753</c:v>
                </c:pt>
                <c:pt idx="17">
                  <c:v>1562</c:v>
                </c:pt>
                <c:pt idx="18">
                  <c:v>1772</c:v>
                </c:pt>
                <c:pt idx="19">
                  <c:v>1641</c:v>
                </c:pt>
                <c:pt idx="20">
                  <c:v>1677</c:v>
                </c:pt>
                <c:pt idx="21">
                  <c:v>1850</c:v>
                </c:pt>
                <c:pt idx="22">
                  <c:v>2113</c:v>
                </c:pt>
                <c:pt idx="23">
                  <c:v>2511</c:v>
                </c:pt>
                <c:pt idx="24">
                  <c:v>2252</c:v>
                </c:pt>
                <c:pt idx="25">
                  <c:v>2414</c:v>
                </c:pt>
                <c:pt idx="26">
                  <c:v>2437</c:v>
                </c:pt>
                <c:pt idx="27">
                  <c:v>2307</c:v>
                </c:pt>
                <c:pt idx="28">
                  <c:v>2273</c:v>
                </c:pt>
                <c:pt idx="29">
                  <c:v>2231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7CE-44B8-A95F-DE54C3DC46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33375088"/>
        <c:axId val="433375416"/>
      </c:lineChart>
      <c:dateAx>
        <c:axId val="4333750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375416"/>
        <c:crosses val="autoZero"/>
        <c:auto val="1"/>
        <c:lblOffset val="100"/>
        <c:baseTimeUnit val="days"/>
      </c:dateAx>
      <c:valAx>
        <c:axId val="433375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3375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4EAFF9-3749-49FD-ABAA-ADF313D1969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Facebook Page Report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9AA7C8-39F8-4556-A8E1-871C586E27A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23 | new marketing experiences</a:t>
            </a:r>
          </a:p>
        </p:txBody>
      </p:sp>
    </p:spTree>
    <p:extLst>
      <p:ext uri="{BB962C8B-B14F-4D97-AF65-F5344CB8AC3E}">
        <p14:creationId xmlns:p14="http://schemas.microsoft.com/office/powerpoint/2010/main" val="36378183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EA524E-1A18-466A-8776-532F0202D4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Wichtigste Werte (KPI's)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8CC108-1C59-436F-B701-02F112407B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8235029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04225474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3114450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80545819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123160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0488502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16667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2578342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62541318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56215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40738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1357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6191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7E7AF8-AF4C-4C57-A434-3BA9201094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005432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41D82-466E-4874-B77D-EF20CE515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Fans (Übersicht)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09EDCB-BA4E-4AD8-A305-B9F66A3E1E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869043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8050818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37925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395195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975905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253944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3250900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49118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39419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 days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72811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8111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9959A3-63C3-471B-BF43-A4803D2D4D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05/31/2018 - 06/30/2018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0760520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749FF7-63A5-4623-98A5-40F8DF438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 w. User Post RR | Autohaus Ford Gaberszik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22ED383-984C-4235-B0AE-9D064CE450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824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98016213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812286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998196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17960600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3293929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1637530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3416656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6443945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22108042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15234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193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5.9163 %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8208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4A91BD-5201-46DA-A068-78693F02D7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4670077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F3AB53-2E7C-41C7-A24C-47451F226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C2C7F5B-0C6B-4FE5-80B5-164A0CC900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287601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6070E5-6288-4B1C-95DE-AFFF945538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C17ED01-C421-48B2-8866-5913C909A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15523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92337-6F34-4038-9A13-1DCABD3813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Fanwachstum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55388D4-47C4-44F0-89C8-4F7CE658E8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531330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4CAF42-64D6-4374-9607-97445BCB71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EF64E3-9FDA-4A01-BEBB-5628A8F2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1189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20F844-F6DD-4EE3-BB73-64FB422AB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Verlorene Fans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0972026-0C90-4032-9005-8D15895566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09563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FF1D7D-DD75-4EC9-8A78-0FE8C2199A5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12A71E-4978-45FA-8115-76F99646A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41728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E8FB18-6DEA-46B0-A107-494BAB67B5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5BEC10-6E79-4E49-A838-6EBBFFA6BCD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46879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2209011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43377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783625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800364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2043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60929925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260739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8214313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450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- 2018-06-25 15:00:33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#FOCUSsieren war das Thema bei Ford Erfahren 2018 in Deutschland, bei dem uns der brandneue Ford Focus vorgestellt wurde. 😎
Und wir können nur sagen, dass wir absolut begeistert sind! 😃👍🏼 Aber seht selbst...😉
Im Juli werden die ersten Fahrzeuge bei uns eintreffen und stehen dann bereit für Probefahrten, bei denen ihr u.a. den revolutionierenden Ford CoPilot 360 ausprobieren könnt, das neue Head-up Display und außerdem teilautonomes Fahren!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3.0172 %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769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- 2018-06-24 18:12:24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Einer unserer Werkstattmeister, Rene Zmugg, produziert in seiner Freizeit höchst erfolgreich Elektromusik. 😎
Zur Veröffentlichung seines neuesten Werks hat er sich etwas ganz Besonderes ausgedacht: Ein Gewinnspiel, bei dem man ein nagelneues Samsung Galaxy S9 gewinnen kann! Und das Beste daran: Der Reinerlös wird an das Anton Afrirsch Kinderdorf gespendet. ❤️
Also unbedingt mitmachen! 😊👍🏼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392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0485E-CA00-4C31-9F11-3530BBCA10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9038573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020040-591D-4079-8AD0-589C8D07E8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D60CD7-5CC2-4E59-8B51-C892CF6ED2D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998281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47662658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817168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972975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763030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149110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7821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47657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977463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7510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- 2018-06-22 15:04:58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Ford Performance Halle bei Ford Erfahren 2018 🔥💙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2.4892 %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051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- 2018-06-13 06:15:00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Ford Ranger ist Österreichs meistverkaufter Pick-Up. 😎 Mit dem Original bezwingst du jedes Gelände. 🏞️
👉 Jetzt Probefahrt bei uns in Graz vereinbaren: https://bit.ly/2Mlazv5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20.7424 %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61050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152EF5-BF6E-4369-AA7E-A982D1D5325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5638397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58C36D-B101-4003-AF2F-E33214E977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| Autohaus Ford Gaberszik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D59415-F318-4B8F-983C-D63C94CF9C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58886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94292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027852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90954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2385724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87281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408702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50473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141070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685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- 2018-06-11 15:00:01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👉🏼 Mitarbeiter der Woche 👈🏼 (Nachtrag)
Heute stellen wir euch unseren Richard Grundner vor. 😊
Er ist nun seit bereits 20 Jahren bei uns und hat als KFZ-Techniker bereits viel Erfahrung auf seinem Gebiet sammeln können. ☺
Der hervorragende Techniker hat einen Sohn. In seiner Freizeit fährt er mit diesem gerne Ski, im Sommer freut er sich auf Ausfahrten mit seinem Motorrad. ☀❄
Sein #LieblingsFord ist ebenso motorsportlich: Es ist nämlich der neue Mustang GT. 🚗
Lieber Richard, danke für deine Vielseitigkeit und deinen Einsatz in der Werkstatt! 😊💙
Foto (c) Habil Fotografie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4.3716 %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7588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- 2018-06-10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Focus.  Innovativer, dynamischer und faszinierender als je zuvor! 💎
Welches Modell ist dein Favorit? 😍 Der Focus ST, Vignale, Titanium oder Active? 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4.3621 %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5227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F4F31A0-7ACC-40C7-8879-CC5EBD1BF2A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6666017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36F121-D3E4-40BE-A299-A322767C83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- 1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7DFCF1D-1D26-4075-8AC9-B3D3B53FBF6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05953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834288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064729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643482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437738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5682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559093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663902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87606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21141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- 2018-06-25 15:00:33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#FOCUSsieren war das Thema bei Ford Erfahren 2018 in Deutschland, bei dem uns der brandneue Ford Focus vorgestellt wurde. 😎
Und wir können nur sagen, dass wir absolut begeistert sind! 😃👍🏼 Aber seht selbst...😉
Im Juli werden die ersten Fahrzeuge bei uns eintreffen und stehen dann bereit für Probefahrten, bei denen ihr u.a. den revolutionierenden Ford CoPilot 360 ausprobieren könnt, das neue Head-up Display und außerdem teilautonomes Fahren! 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2816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FEACE2-C7CB-49C3-8EFB-42F00F12DE2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493811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207C86-E02F-4F79-8DC4-C0DBE0E4BB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- 2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068157-217E-49E7-81D8-97CD62B17C1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730794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986476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8322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32954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768136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278442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60160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7902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471995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6242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- 2018-06-24 18:12:24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Einer unserer Werkstattmeister, Rene Zmugg, produziert in seiner Freizeit höchst erfolgreich Elektromusik. 😎
Zur Veröffentlichung seines neuesten Werks hat er sich etwas ganz Besonderes ausgedacht: Ein Gewinnspiel, bei dem man ein nagelneues Samsung Galaxy S9 gewinnen kann! Und das Beste daran: Der Reinerlös wird an das Anton Afrirsch Kinderdorf gespendet. ❤️
Also unbedingt mitmachen! 😊👍🏼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1500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- 2018-06-22 15:04:58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Die Ford Performance Halle bei Ford Erfahren 2018 🔥💙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15696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D244D4-C830-42D1-9332-92E4925B38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105926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0E3D83-818E-4564-BB01-7FC337754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- 3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E7BB2E8-D349-4B7A-B471-BA9F9DE489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89121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5373208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523616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55672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423006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465506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53064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708101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27153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09339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- 2018-06-13 06:15:00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Ford Ranger ist Österreichs meistverkaufter Pick-Up. 😎 Mit dem Original bezwingst du jedes Gelände. 🏞️
👉 Jetzt Probefahrt bei uns in Graz vereinbaren: https://bit.ly/2Mlazv5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1247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95FEAB-655E-4D8E-9E27-AF1A7CC1D4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4912371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93D428-525B-4444-A693-09B6663E6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- 4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E98A9C0-E8BD-40C4-8FD1-999F224B48D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391425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42923238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459880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936345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676507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37744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51516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415138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913718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0825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- 2018-06-11 15:00:01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👉🏼 Mitarbeiter der Woche 👈🏼 (Nachtrag)
Heute stellen wir euch unseren Richard Grundner vor. 😊
Er ist nun seit bereits 20 Jahren bei uns und hat als KFZ-Techniker bereits viel Erfahrung auf seinem Gebiet sammeln können. ☺
Der hervorragende Techniker hat einen Sohn. In seiner Freizeit fährt er mit diesem gerne Ski, im Sommer freut er sich auf Ausfahrten mit seinem Motorrad. ☀❄
Sein #LieblingsFord ist ebenso motorsportlich: Es ist nämlich der neue Mustang GT. 🚗
Lieber Richard, danke für deine Vielseitigkeit und deinen Einsatz in der Werkstatt! 😊💙
Foto (c) Habil Fotografie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74136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26B68-BB30-4D3E-B68B-37B90C73A0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8809993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168374-6D2C-4E02-9E44-316F3BB475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Beiträge (Postings) + Reactions | Autohaus Ford Gaberszik - 5 of 5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B18E55-781B-4411-942A-AA879CB98D4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426202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400122537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078770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939391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74919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850915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22433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8456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67384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382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Autohaus Ford Gaberszik - 2018-06-10 12:00:00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Der neue Focus.  Innovativer, dynamischer und faszinierender als je zuvor! 💎
Welches Modell ist dein Favorit? 😍 Der Focus ST, Vignale, Titanium oder Active? 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68517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4E913-020D-41F2-80BC-004545E246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85021305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40EB7-B5C4-474E-B208-AD9B0D07A2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Postings/Wochentag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E5FB2A0-6AB1-43E2-9792-8278BE057EA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896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FD83A3-924B-46DC-8AA3-49D0DF5A5A1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1F0073-44DD-48D2-B93C-D30AC282E2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50769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C72BF2-156B-43AF-AB39-1FCCFA1A4D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Interaktionsrate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641A11-0765-4A2F-B2C9-D02AF83C0A9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6124346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A71397-60BC-4885-9D61-45974D1969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621C3-02EE-4518-AEB5-088728A945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97362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F6438-BBD5-4687-A079-B845074953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Postingtypen (Verteilung)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C1364B7-0A1E-43FB-82DC-A0D5CE2EBD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179435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85EAA-404F-40EB-8390-99E0944266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3BA314-28C3-49DC-8709-0C431A1EC0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3615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E9C7F9-5E31-4AEC-8960-C9EEECE7F4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Interaktionsrate/Postingtyp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1244519-C3ED-4737-B851-BC68124295B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625241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8C2A00C-C3C9-4AAD-8E83-0FD99BEE889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BE1B00-0A42-43AC-9562-F0ECFCD09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19284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B05E640-2DAF-4A70-91EC-489C1CFFD8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Postings von Fans (Nutzern)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DE99F3-E87C-4B11-A52A-CE589086BF3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979669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1584993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28989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08044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160133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71828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9260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20907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Autohaus Ford Gaberszik </a:t>
                      </a:r>
                      <a:r>
                        <a:rPr lang="en-US" sz="1000"/>
                        <a:t> got a post by </a:t>
                      </a:r>
                      <a:r>
                        <a:rPr lang="en-US" sz="1000" b="1"/>
                        <a:t> n/a - 2018-06-20 08:02:08 </a:t>
                      </a:r>
                      <a:r>
                        <a:rPr lang="en-US" sz="1000"/>
                        <a:t>
 Liebe Grüße aus Lignano 😊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06/20/2018 19:26:08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19085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65CF0E-B875-44F6-82E0-74275E2B3F9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07982031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C06A76-DAD2-4884-8FBF-7C59EC666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Antwortzeit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2027313-B21F-4509-BD37-687F3B7D2CF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944648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6C15EB-EB6D-4E8F-A88C-B682F488846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54F274-015C-4879-8037-32C577FDE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729987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7D5C31-EFCD-486B-96D1-F55204BCDA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Wichtige Influencer | Autohaus Ford Gaberszik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6191638-6F1D-42F7-A414-0E70564088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729495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5460088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6500182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511594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136849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76431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On Pages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68525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Rene Zmugg Productions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Autohaus Ford Gaberszik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1270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6CC695-E9D2-4D52-A130-E5F3299E1E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29720078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43019-F38C-4F57-AC51-FAC9BDC06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Check Ins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5D0D9CB-6844-4E06-93A5-2F69985C54A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320410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2DAB60D-AE6F-4318-B14E-826B658405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1E2803-748E-4546-87B0-D0F5F741D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49001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1CF5C7-B166-43FF-86E8-E8C70014F6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Fan Demographie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F3FA0D3-0ED3-4682-809D-CE7012E212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33383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A7391-2A97-4DF2-B565-C07D9C55BE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FC9109-C350-4D3D-B41E-B85B7314E4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65681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0D4E0E-9656-4509-8580-32AAB9575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Impressionen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F41C264-A36B-4D10-AC53-0C90A58728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7737959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3EA840-419D-4D25-8663-79BB252C13D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963917-B1B9-4F42-984B-306EE88CE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8767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5F26D0-97E0-4A0E-BC53-596930E411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Reichweite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825840F-F377-430A-A7A0-FFDF6B15DE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6600863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9BC9E40-00B6-4139-84AB-B12D791B75C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520329-55E7-4432-AB6A-3B3E45F46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95280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3ACC9F-6916-4473-A2E3-AF40363C0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Engagierte User | Autohaus Ford Gaberszik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F3970C-9966-4736-BAFA-2AA9939CE26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058934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06B4BE-C9F1-40E6-BEB6-112CBAC75E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2A9424-4393-4294-BF09-E9E39F419A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539722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2582FF-AFE2-4452-8A8D-56DDFC9341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Views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1F25091-F828-425E-9467-250CD5A75E2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1895395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AE160-2314-4154-A72F-74E4D6932F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4665C44-43E5-4DB6-B8C2-2E86ED1A9C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8097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A0FEE0-5A82-4657-93D9-E916E2B24A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Page Fans Online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73FF000-909E-428C-9C03-3989D8C2AA6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54523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E01FCE-4216-499A-8043-286BD4BF0B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4A3DE8-870A-47F2-954D-5E64A44933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238984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CC33A6-B684-43C8-A5EF-E479E827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Ford Gaberszik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E790A-623A-4ADF-ADBB-2558B5B245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532384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298298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08635403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949218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392681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3383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6959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3340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6146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7542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70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581063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6909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4629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3246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54F065-652C-449F-95F8-C1D173F0A7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8730219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32DACA-E032-42E5-BC33-2E7E14C8B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Ford Gaberszik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50FA97-67D9-4EB1-98ED-B99C177F66F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6811350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8297571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160757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1692765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661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1636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849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0397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2816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615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00499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8031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15401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1908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1514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6433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F02677-169B-40E4-88C1-B100BB1F52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12783332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FD518-324B-4F1E-A738-C4009CFCD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Impressions | Autohaus Ford Gaberszik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93431B8-5579-4F4D-A79E-DDE86CE178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371580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42858291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9197737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42103972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3259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47443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31633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6817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453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09263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5A3D5FA-2999-42F5-9E5B-F9B5222EF3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3574114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7B61F0-0AC2-4261-9341-6B06F892D5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Ford Gaberszik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37D5A0A-5EC0-4BD8-BD65-F0CEDF61651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883924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64677150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80706139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2364090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4758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381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00117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8588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603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3042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20290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96654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0461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5927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8544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78298E0-87CA-429B-8811-A524516340D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1139824179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DE3F3-9F66-40C0-8E14-6F33B2BF20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Ford Gaberszik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58EA37F-C724-4E15-A8B7-C5697CEFBA0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34779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9446318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2504887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9671085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8239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092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27283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3980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4236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7786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06/16/2018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44414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06/17/2018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6656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06/18/2018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1836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06/19/2018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2557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06/20/2018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437335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44471-0CEB-4F78-B42B-5FDF489670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364741294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0E5A50-7C4E-48B6-871D-C4AB0AB27C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FB Insights - Daily Reach | Autohaus Ford Gaberszik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429E69-7F4C-49AB-909C-3B2BED8359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81302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769628977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18013111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7779954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7824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06/21/2018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2372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06/22/2018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0913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06/23/2018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4378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06/24/2018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0528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Autohaus Ford Gaberszik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06/25/2018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7885932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46F86B-E946-42F5-BAA8-75B1150632E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</p:spTree>
    <p:extLst>
      <p:ext uri="{BB962C8B-B14F-4D97-AF65-F5344CB8AC3E}">
        <p14:creationId xmlns:p14="http://schemas.microsoft.com/office/powerpoint/2010/main" val="443108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A41AD6-6E12-40AC-8162-F608AC459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| Autohaus Ford Gaberszik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F475E4B-524E-42F5-9CE5-75FFEF5C1A5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1327261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DE4C41-167B-44AD-87CF-C8A544F3F9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F6A73C8-05F0-4830-889E-A322961C3A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073781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1135</Words>
  <Application>Microsoft Office PowerPoint</Application>
  <PresentationFormat>On-screen Show (4:3)</PresentationFormat>
  <Paragraphs>494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Calibri</vt:lpstr>
      <vt:lpstr>Arial</vt:lpstr>
      <vt:lpstr>quintly_template</vt:lpstr>
      <vt:lpstr>Facebook Page Report</vt:lpstr>
      <vt:lpstr>Wichtigste Werte (KPI's) | Autohaus Ford Gaberszik</vt:lpstr>
      <vt:lpstr>Fans (Übersicht) | Autohaus Ford Gaberszik</vt:lpstr>
      <vt:lpstr>Key Metrics Table w. User Post RR | Autohaus Ford Gaberszik</vt:lpstr>
      <vt:lpstr>Facebook Fans Total | Autohaus Ford Gaberszik</vt:lpstr>
      <vt:lpstr>Fanwachstum | Autohaus Ford Gaberszik</vt:lpstr>
      <vt:lpstr>Verlorene Fans | Autohaus Ford Gaberszik</vt:lpstr>
      <vt:lpstr>Eigene Beiträge (Postings) | Autohaus Ford Gaberszik - 1 of 3</vt:lpstr>
      <vt:lpstr>Eigene Beiträge (Postings) | Autohaus Ford Gaberszik - 2 of 3</vt:lpstr>
      <vt:lpstr>Eigene Beiträge (Postings) | Autohaus Ford Gaberszik - 3 of 3</vt:lpstr>
      <vt:lpstr>Eigene Beiträge (Postings) + Reactions | Autohaus Ford Gaberszik - 1 of 5</vt:lpstr>
      <vt:lpstr>Eigene Beiträge (Postings) + Reactions | Autohaus Ford Gaberszik - 2 of 5</vt:lpstr>
      <vt:lpstr>Eigene Beiträge (Postings) + Reactions | Autohaus Ford Gaberszik - 3 of 5</vt:lpstr>
      <vt:lpstr>Eigene Beiträge (Postings) + Reactions | Autohaus Ford Gaberszik - 4 of 5</vt:lpstr>
      <vt:lpstr>Eigene Beiträge (Postings) + Reactions | Autohaus Ford Gaberszik - 5 of 5</vt:lpstr>
      <vt:lpstr>Postings/Wochentag | Autohaus Ford Gaberszik</vt:lpstr>
      <vt:lpstr>Interaktionsrate | Autohaus Ford Gaberszik</vt:lpstr>
      <vt:lpstr>Postingtypen (Verteilung) | Autohaus Ford Gaberszik</vt:lpstr>
      <vt:lpstr>Interaktionsrate/Postingtyp | Autohaus Ford Gaberszik</vt:lpstr>
      <vt:lpstr>Postings von Fans (Nutzern) | Autohaus Ford Gaberszik</vt:lpstr>
      <vt:lpstr>Antwortzeit | Autohaus Ford Gaberszik</vt:lpstr>
      <vt:lpstr>Wichtige Influencer | Autohaus Ford Gaberszik</vt:lpstr>
      <vt:lpstr>Facebook Check Ins | Autohaus Ford Gaberszik</vt:lpstr>
      <vt:lpstr>Fan Demographie | Autohaus Ford Gaberszik</vt:lpstr>
      <vt:lpstr>Impressionen | Autohaus Ford Gaberszik</vt:lpstr>
      <vt:lpstr>Reichweite | Autohaus Ford Gaberszik</vt:lpstr>
      <vt:lpstr>Engagierte User | Autohaus Ford Gaberszik</vt:lpstr>
      <vt:lpstr>Page Views | Autohaus Ford Gaberszik</vt:lpstr>
      <vt:lpstr>Page Fans Online | Autohaus Ford Gaberszik</vt:lpstr>
      <vt:lpstr>FB Insights - Daily Impressions | Autohaus Ford Gaberszik - 1 of 3</vt:lpstr>
      <vt:lpstr>FB Insights - Daily Impressions | Autohaus Ford Gaberszik - 2 of 3</vt:lpstr>
      <vt:lpstr>FB Insights - Daily Impressions | Autohaus Ford Gaberszik - 3 of 3</vt:lpstr>
      <vt:lpstr>FB Insights - Daily Reach | Autohaus Ford Gaberszik - 1 of 3</vt:lpstr>
      <vt:lpstr>FB Insights - Daily Reach | Autohaus Ford Gaberszik - 2 of 3</vt:lpstr>
      <vt:lpstr>FB Insights - Daily Reach | Autohaus Ford Gaberszik - 3 of 3</vt:lpstr>
      <vt:lpstr>Facebook Reach | Autohaus Ford Gaberszik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Page Report</dc:title>
  <dc:creator>Administrator</dc:creator>
  <cp:lastModifiedBy>Administrator</cp:lastModifiedBy>
  <cp:revision>1</cp:revision>
  <dcterms:created xsi:type="dcterms:W3CDTF">2018-07-05T14:30:53Z</dcterms:created>
  <dcterms:modified xsi:type="dcterms:W3CDTF">2018-07-05T14:31:45Z</dcterms:modified>
</cp:coreProperties>
</file>