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916</c:v>
                </c:pt>
                <c:pt idx="1">
                  <c:v>916</c:v>
                </c:pt>
                <c:pt idx="2">
                  <c:v>916</c:v>
                </c:pt>
                <c:pt idx="3">
                  <c:v>916</c:v>
                </c:pt>
                <c:pt idx="4">
                  <c:v>915</c:v>
                </c:pt>
                <c:pt idx="5">
                  <c:v>916</c:v>
                </c:pt>
                <c:pt idx="6">
                  <c:v>916</c:v>
                </c:pt>
                <c:pt idx="7">
                  <c:v>916</c:v>
                </c:pt>
                <c:pt idx="8">
                  <c:v>917</c:v>
                </c:pt>
                <c:pt idx="9">
                  <c:v>916</c:v>
                </c:pt>
                <c:pt idx="10">
                  <c:v>915</c:v>
                </c:pt>
                <c:pt idx="11">
                  <c:v>915</c:v>
                </c:pt>
                <c:pt idx="12">
                  <c:v>917</c:v>
                </c:pt>
                <c:pt idx="13">
                  <c:v>918</c:v>
                </c:pt>
                <c:pt idx="14">
                  <c:v>917</c:v>
                </c:pt>
                <c:pt idx="15">
                  <c:v>916</c:v>
                </c:pt>
                <c:pt idx="16">
                  <c:v>916</c:v>
                </c:pt>
                <c:pt idx="17">
                  <c:v>918</c:v>
                </c:pt>
                <c:pt idx="18">
                  <c:v>920</c:v>
                </c:pt>
                <c:pt idx="19">
                  <c:v>922</c:v>
                </c:pt>
                <c:pt idx="20">
                  <c:v>923</c:v>
                </c:pt>
                <c:pt idx="21">
                  <c:v>924</c:v>
                </c:pt>
                <c:pt idx="22">
                  <c:v>925</c:v>
                </c:pt>
                <c:pt idx="23">
                  <c:v>927</c:v>
                </c:pt>
                <c:pt idx="24">
                  <c:v>928</c:v>
                </c:pt>
                <c:pt idx="25">
                  <c:v>928</c:v>
                </c:pt>
                <c:pt idx="26">
                  <c:v>929</c:v>
                </c:pt>
                <c:pt idx="27">
                  <c:v>929</c:v>
                </c:pt>
                <c:pt idx="28">
                  <c:v>933</c:v>
                </c:pt>
                <c:pt idx="29">
                  <c:v>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4F-4399-9EEA-6752999413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08192"/>
        <c:axId val="344504256"/>
      </c:lineChart>
      <c:dateAx>
        <c:axId val="34450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04256"/>
        <c:crosses val="autoZero"/>
        <c:auto val="1"/>
        <c:lblOffset val="100"/>
        <c:baseTimeUnit val="days"/>
      </c:dateAx>
      <c:valAx>
        <c:axId val="3445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0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-2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-1</c:v>
                </c:pt>
                <c:pt idx="16">
                  <c:v>-1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FA-4340-9E1A-3F8F28941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05240"/>
        <c:axId val="344503272"/>
      </c:lineChart>
      <c:dateAx>
        <c:axId val="34450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03272"/>
        <c:crosses val="autoZero"/>
        <c:auto val="1"/>
        <c:lblOffset val="100"/>
        <c:baseTimeUnit val="days"/>
      </c:dateAx>
      <c:valAx>
        <c:axId val="34450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0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29-421B-89EE-9677B9DFF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069072"/>
        <c:axId val="345069728"/>
      </c:lineChart>
      <c:dateAx>
        <c:axId val="34506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69728"/>
        <c:crosses val="autoZero"/>
        <c:auto val="1"/>
        <c:lblOffset val="100"/>
        <c:baseTimeUnit val="days"/>
      </c:dateAx>
      <c:valAx>
        <c:axId val="34506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6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7F-48BD-8DE9-D2BB1D787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576664"/>
        <c:axId val="424571088"/>
      </c:barChart>
      <c:catAx>
        <c:axId val="42457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71088"/>
        <c:crosses val="autoZero"/>
        <c:auto val="1"/>
        <c:lblAlgn val="ctr"/>
        <c:lblOffset val="100"/>
        <c:noMultiLvlLbl val="0"/>
      </c:catAx>
      <c:valAx>
        <c:axId val="42457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7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4.3620501635768996</c:v>
                </c:pt>
                <c:pt idx="10">
                  <c:v>4.3668122270741998</c:v>
                </c:pt>
                <c:pt idx="11">
                  <c:v>0</c:v>
                </c:pt>
                <c:pt idx="12">
                  <c:v>20.742358078603001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2.4918743228602001</c:v>
                </c:pt>
                <c:pt idx="22">
                  <c:v>0</c:v>
                </c:pt>
                <c:pt idx="23">
                  <c:v>0.75593952483800997</c:v>
                </c:pt>
                <c:pt idx="24">
                  <c:v>3.0204962243796998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31-4210-9024-6C6B5A031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572728"/>
        <c:axId val="424573712"/>
      </c:lineChart>
      <c:dateAx>
        <c:axId val="424572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73712"/>
        <c:crosses val="autoZero"/>
        <c:auto val="1"/>
        <c:lblOffset val="100"/>
        <c:baseTimeUnit val="days"/>
      </c:dateAx>
      <c:valAx>
        <c:axId val="42457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7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9-4595-920D-53E883711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582896"/>
        <c:axId val="424589784"/>
      </c:barChart>
      <c:catAx>
        <c:axId val="42458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89784"/>
        <c:crosses val="autoZero"/>
        <c:auto val="1"/>
        <c:lblAlgn val="ctr"/>
        <c:lblOffset val="100"/>
        <c:noMultiLvlLbl val="0"/>
      </c:catAx>
      <c:valAx>
        <c:axId val="42458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8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5.9562559777026998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8-4161-A22A-2CA6FF0FB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584536"/>
        <c:axId val="424584864"/>
      </c:barChart>
      <c:catAx>
        <c:axId val="42458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84864"/>
        <c:crosses val="autoZero"/>
        <c:auto val="1"/>
        <c:lblAlgn val="ctr"/>
        <c:lblOffset val="100"/>
        <c:noMultiLvlLbl val="0"/>
      </c:catAx>
      <c:valAx>
        <c:axId val="42458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8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E-4399-A31C-70DC0A7B2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359392"/>
        <c:axId val="281360048"/>
      </c:barChart>
      <c:catAx>
        <c:axId val="28135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60048"/>
        <c:crosses val="autoZero"/>
        <c:auto val="1"/>
        <c:lblAlgn val="ctr"/>
        <c:lblOffset val="100"/>
        <c:noMultiLvlLbl val="0"/>
      </c:catAx>
      <c:valAx>
        <c:axId val="28136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5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146</c:v>
                </c:pt>
                <c:pt idx="1">
                  <c:v>146</c:v>
                </c:pt>
                <c:pt idx="2">
                  <c:v>146</c:v>
                </c:pt>
                <c:pt idx="3">
                  <c:v>146</c:v>
                </c:pt>
                <c:pt idx="4">
                  <c:v>146</c:v>
                </c:pt>
                <c:pt idx="5">
                  <c:v>146</c:v>
                </c:pt>
                <c:pt idx="6">
                  <c:v>146</c:v>
                </c:pt>
                <c:pt idx="7">
                  <c:v>146</c:v>
                </c:pt>
                <c:pt idx="8">
                  <c:v>146</c:v>
                </c:pt>
                <c:pt idx="9">
                  <c:v>146</c:v>
                </c:pt>
                <c:pt idx="10">
                  <c:v>146</c:v>
                </c:pt>
                <c:pt idx="11">
                  <c:v>147</c:v>
                </c:pt>
                <c:pt idx="12">
                  <c:v>146</c:v>
                </c:pt>
                <c:pt idx="13">
                  <c:v>146</c:v>
                </c:pt>
                <c:pt idx="14">
                  <c:v>147</c:v>
                </c:pt>
                <c:pt idx="15">
                  <c:v>147</c:v>
                </c:pt>
                <c:pt idx="16">
                  <c:v>147</c:v>
                </c:pt>
                <c:pt idx="17">
                  <c:v>147</c:v>
                </c:pt>
                <c:pt idx="18">
                  <c:v>147</c:v>
                </c:pt>
                <c:pt idx="19">
                  <c:v>147</c:v>
                </c:pt>
                <c:pt idx="20">
                  <c:v>147</c:v>
                </c:pt>
                <c:pt idx="21">
                  <c:v>147</c:v>
                </c:pt>
                <c:pt idx="22">
                  <c:v>147</c:v>
                </c:pt>
                <c:pt idx="23">
                  <c:v>147</c:v>
                </c:pt>
                <c:pt idx="24">
                  <c:v>147</c:v>
                </c:pt>
                <c:pt idx="25">
                  <c:v>147</c:v>
                </c:pt>
                <c:pt idx="26">
                  <c:v>147</c:v>
                </c:pt>
                <c:pt idx="27">
                  <c:v>147</c:v>
                </c:pt>
                <c:pt idx="28">
                  <c:v>147</c:v>
                </c:pt>
                <c:pt idx="29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3D-45CE-8A48-A93789B9C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71848"/>
        <c:axId val="338674800"/>
      </c:lineChart>
      <c:dateAx>
        <c:axId val="338671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74800"/>
        <c:crosses val="autoZero"/>
        <c:auto val="1"/>
        <c:lblOffset val="100"/>
        <c:baseTimeUnit val="days"/>
      </c:dateAx>
      <c:valAx>
        <c:axId val="33867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7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55</c:v>
                </c:pt>
                <c:pt idx="2">
                  <c:v>91</c:v>
                </c:pt>
                <c:pt idx="3">
                  <c:v>92</c:v>
                </c:pt>
                <c:pt idx="4">
                  <c:v>70</c:v>
                </c:pt>
                <c:pt idx="5">
                  <c:v>26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1-42A4-B229-068270AA00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70</c:v>
                </c:pt>
                <c:pt idx="2">
                  <c:v>129</c:v>
                </c:pt>
                <c:pt idx="3">
                  <c:v>169</c:v>
                </c:pt>
                <c:pt idx="4">
                  <c:v>137</c:v>
                </c:pt>
                <c:pt idx="5">
                  <c:v>55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01-42A4-B229-068270AA0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675128"/>
        <c:axId val="338668896"/>
      </c:barChart>
      <c:catAx>
        <c:axId val="33867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68896"/>
        <c:crosses val="autoZero"/>
        <c:auto val="1"/>
        <c:lblAlgn val="ctr"/>
        <c:lblOffset val="100"/>
        <c:noMultiLvlLbl val="0"/>
      </c:catAx>
      <c:valAx>
        <c:axId val="33866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7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</c:v>
                </c:pt>
                <c:pt idx="1">
                  <c:v>58</c:v>
                </c:pt>
                <c:pt idx="2">
                  <c:v>37</c:v>
                </c:pt>
                <c:pt idx="3">
                  <c:v>36</c:v>
                </c:pt>
                <c:pt idx="4">
                  <c:v>44</c:v>
                </c:pt>
                <c:pt idx="5">
                  <c:v>153</c:v>
                </c:pt>
                <c:pt idx="6">
                  <c:v>96</c:v>
                </c:pt>
                <c:pt idx="7">
                  <c:v>11</c:v>
                </c:pt>
                <c:pt idx="8">
                  <c:v>144</c:v>
                </c:pt>
                <c:pt idx="9">
                  <c:v>896</c:v>
                </c:pt>
                <c:pt idx="10">
                  <c:v>1036</c:v>
                </c:pt>
                <c:pt idx="11">
                  <c:v>342</c:v>
                </c:pt>
                <c:pt idx="12">
                  <c:v>2298</c:v>
                </c:pt>
                <c:pt idx="13">
                  <c:v>1688</c:v>
                </c:pt>
                <c:pt idx="14">
                  <c:v>2554</c:v>
                </c:pt>
                <c:pt idx="15">
                  <c:v>2184</c:v>
                </c:pt>
                <c:pt idx="16">
                  <c:v>1897</c:v>
                </c:pt>
                <c:pt idx="17">
                  <c:v>1706</c:v>
                </c:pt>
                <c:pt idx="18">
                  <c:v>1908</c:v>
                </c:pt>
                <c:pt idx="19">
                  <c:v>1802</c:v>
                </c:pt>
                <c:pt idx="20">
                  <c:v>1859</c:v>
                </c:pt>
                <c:pt idx="21">
                  <c:v>2232</c:v>
                </c:pt>
                <c:pt idx="22">
                  <c:v>2237</c:v>
                </c:pt>
                <c:pt idx="23">
                  <c:v>2745</c:v>
                </c:pt>
                <c:pt idx="24">
                  <c:v>3154</c:v>
                </c:pt>
                <c:pt idx="25">
                  <c:v>2615</c:v>
                </c:pt>
                <c:pt idx="26">
                  <c:v>2602</c:v>
                </c:pt>
                <c:pt idx="27">
                  <c:v>2769</c:v>
                </c:pt>
                <c:pt idx="28">
                  <c:v>2391</c:v>
                </c:pt>
                <c:pt idx="29">
                  <c:v>2332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17-4EDB-BB90-B8F64BA00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69224"/>
        <c:axId val="338676112"/>
      </c:lineChart>
      <c:dateAx>
        <c:axId val="338669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76112"/>
        <c:crosses val="autoZero"/>
        <c:auto val="1"/>
        <c:lblOffset val="100"/>
        <c:baseTimeUnit val="days"/>
      </c:dateAx>
      <c:valAx>
        <c:axId val="33867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6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81</c:v>
                </c:pt>
                <c:pt idx="1">
                  <c:v>37</c:v>
                </c:pt>
                <c:pt idx="2">
                  <c:v>21</c:v>
                </c:pt>
                <c:pt idx="3">
                  <c:v>17</c:v>
                </c:pt>
                <c:pt idx="4">
                  <c:v>14</c:v>
                </c:pt>
                <c:pt idx="5">
                  <c:v>19</c:v>
                </c:pt>
                <c:pt idx="6">
                  <c:v>14</c:v>
                </c:pt>
                <c:pt idx="7">
                  <c:v>5</c:v>
                </c:pt>
                <c:pt idx="8">
                  <c:v>13</c:v>
                </c:pt>
                <c:pt idx="9">
                  <c:v>431</c:v>
                </c:pt>
                <c:pt idx="10">
                  <c:v>556</c:v>
                </c:pt>
                <c:pt idx="11">
                  <c:v>191</c:v>
                </c:pt>
                <c:pt idx="12">
                  <c:v>1691</c:v>
                </c:pt>
                <c:pt idx="13">
                  <c:v>1526</c:v>
                </c:pt>
                <c:pt idx="14">
                  <c:v>2288</c:v>
                </c:pt>
                <c:pt idx="15">
                  <c:v>1977</c:v>
                </c:pt>
                <c:pt idx="16">
                  <c:v>1753</c:v>
                </c:pt>
                <c:pt idx="17">
                  <c:v>1562</c:v>
                </c:pt>
                <c:pt idx="18">
                  <c:v>1772</c:v>
                </c:pt>
                <c:pt idx="19">
                  <c:v>1641</c:v>
                </c:pt>
                <c:pt idx="20">
                  <c:v>1677</c:v>
                </c:pt>
                <c:pt idx="21">
                  <c:v>1850</c:v>
                </c:pt>
                <c:pt idx="22">
                  <c:v>2113</c:v>
                </c:pt>
                <c:pt idx="23">
                  <c:v>2511</c:v>
                </c:pt>
                <c:pt idx="24">
                  <c:v>2252</c:v>
                </c:pt>
                <c:pt idx="25">
                  <c:v>2414</c:v>
                </c:pt>
                <c:pt idx="26">
                  <c:v>2437</c:v>
                </c:pt>
                <c:pt idx="27">
                  <c:v>2307</c:v>
                </c:pt>
                <c:pt idx="28">
                  <c:v>2273</c:v>
                </c:pt>
                <c:pt idx="29">
                  <c:v>2231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B0-4B96-944E-D7D746260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44296"/>
        <c:axId val="338647576"/>
      </c:lineChart>
      <c:dateAx>
        <c:axId val="338644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7576"/>
        <c:crosses val="autoZero"/>
        <c:auto val="1"/>
        <c:lblOffset val="100"/>
        <c:baseTimeUnit val="days"/>
      </c:dateAx>
      <c:valAx>
        <c:axId val="33864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55</c:v>
                </c:pt>
                <c:pt idx="10">
                  <c:v>76</c:v>
                </c:pt>
                <c:pt idx="11">
                  <c:v>25</c:v>
                </c:pt>
                <c:pt idx="12">
                  <c:v>103</c:v>
                </c:pt>
                <c:pt idx="13">
                  <c:v>40</c:v>
                </c:pt>
                <c:pt idx="14">
                  <c:v>64</c:v>
                </c:pt>
                <c:pt idx="15">
                  <c:v>36</c:v>
                </c:pt>
                <c:pt idx="16">
                  <c:v>20</c:v>
                </c:pt>
                <c:pt idx="17">
                  <c:v>32</c:v>
                </c:pt>
                <c:pt idx="18">
                  <c:v>35</c:v>
                </c:pt>
                <c:pt idx="19">
                  <c:v>92</c:v>
                </c:pt>
                <c:pt idx="20">
                  <c:v>46</c:v>
                </c:pt>
                <c:pt idx="21">
                  <c:v>71</c:v>
                </c:pt>
                <c:pt idx="22">
                  <c:v>58</c:v>
                </c:pt>
                <c:pt idx="23">
                  <c:v>78</c:v>
                </c:pt>
                <c:pt idx="24">
                  <c:v>118</c:v>
                </c:pt>
                <c:pt idx="25">
                  <c:v>56</c:v>
                </c:pt>
                <c:pt idx="26">
                  <c:v>57</c:v>
                </c:pt>
                <c:pt idx="27">
                  <c:v>60</c:v>
                </c:pt>
                <c:pt idx="28">
                  <c:v>48</c:v>
                </c:pt>
                <c:pt idx="2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F5-41CE-A0BE-A9C7DBDBF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51840"/>
        <c:axId val="338647904"/>
      </c:lineChart>
      <c:dateAx>
        <c:axId val="338651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7904"/>
        <c:crosses val="autoZero"/>
        <c:auto val="1"/>
        <c:lblOffset val="100"/>
        <c:baseTimeUnit val="days"/>
      </c:dateAx>
      <c:valAx>
        <c:axId val="33864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5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  <c:pt idx="5">
                  <c:v>6</c:v>
                </c:pt>
                <c:pt idx="6">
                  <c:v>2</c:v>
                </c:pt>
                <c:pt idx="7">
                  <c:v>0</c:v>
                </c:pt>
                <c:pt idx="8">
                  <c:v>18</c:v>
                </c:pt>
                <c:pt idx="9">
                  <c:v>6</c:v>
                </c:pt>
                <c:pt idx="10">
                  <c:v>23</c:v>
                </c:pt>
                <c:pt idx="11">
                  <c:v>6</c:v>
                </c:pt>
                <c:pt idx="12">
                  <c:v>19</c:v>
                </c:pt>
                <c:pt idx="13">
                  <c:v>4</c:v>
                </c:pt>
                <c:pt idx="14">
                  <c:v>8</c:v>
                </c:pt>
                <c:pt idx="15">
                  <c:v>8</c:v>
                </c:pt>
                <c:pt idx="16">
                  <c:v>1</c:v>
                </c:pt>
                <c:pt idx="17">
                  <c:v>5</c:v>
                </c:pt>
                <c:pt idx="18">
                  <c:v>11</c:v>
                </c:pt>
                <c:pt idx="19">
                  <c:v>9</c:v>
                </c:pt>
                <c:pt idx="20">
                  <c:v>5</c:v>
                </c:pt>
                <c:pt idx="21">
                  <c:v>9</c:v>
                </c:pt>
                <c:pt idx="22">
                  <c:v>2</c:v>
                </c:pt>
                <c:pt idx="23">
                  <c:v>6</c:v>
                </c:pt>
                <c:pt idx="24">
                  <c:v>10</c:v>
                </c:pt>
                <c:pt idx="25">
                  <c:v>9</c:v>
                </c:pt>
                <c:pt idx="26">
                  <c:v>8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F1-4551-B5CB-45FC4563F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43968"/>
        <c:axId val="338646592"/>
      </c:lineChart>
      <c:dateAx>
        <c:axId val="33864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6592"/>
        <c:crosses val="autoZero"/>
        <c:auto val="1"/>
        <c:lblOffset val="100"/>
        <c:baseTimeUnit val="days"/>
      </c:dateAx>
      <c:valAx>
        <c:axId val="33864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54.333333333333002</c:v>
                </c:pt>
                <c:pt idx="1">
                  <c:v>47.074074074073998</c:v>
                </c:pt>
                <c:pt idx="2">
                  <c:v>68.407407407407007</c:v>
                </c:pt>
                <c:pt idx="3">
                  <c:v>150.40740740741001</c:v>
                </c:pt>
                <c:pt idx="4">
                  <c:v>259.55555555555998</c:v>
                </c:pt>
                <c:pt idx="5">
                  <c:v>340.59259259258999</c:v>
                </c:pt>
                <c:pt idx="6">
                  <c:v>380.96296296295998</c:v>
                </c:pt>
                <c:pt idx="7">
                  <c:v>351.5</c:v>
                </c:pt>
                <c:pt idx="8">
                  <c:v>346.03571428571001</c:v>
                </c:pt>
                <c:pt idx="9">
                  <c:v>355.82142857142998</c:v>
                </c:pt>
                <c:pt idx="10">
                  <c:v>383.25</c:v>
                </c:pt>
                <c:pt idx="11">
                  <c:v>382.60714285713999</c:v>
                </c:pt>
                <c:pt idx="12">
                  <c:v>371.89285714286001</c:v>
                </c:pt>
                <c:pt idx="13">
                  <c:v>369.14285714286001</c:v>
                </c:pt>
                <c:pt idx="14">
                  <c:v>377.92857142857002</c:v>
                </c:pt>
                <c:pt idx="15">
                  <c:v>388.25</c:v>
                </c:pt>
                <c:pt idx="16">
                  <c:v>408.32142857142998</c:v>
                </c:pt>
                <c:pt idx="17">
                  <c:v>434.64285714286001</c:v>
                </c:pt>
                <c:pt idx="18">
                  <c:v>451.14285714286001</c:v>
                </c:pt>
                <c:pt idx="19">
                  <c:v>438.60714285713999</c:v>
                </c:pt>
                <c:pt idx="20">
                  <c:v>381.42857142857002</c:v>
                </c:pt>
                <c:pt idx="21">
                  <c:v>238.32142857143</c:v>
                </c:pt>
                <c:pt idx="22">
                  <c:v>135</c:v>
                </c:pt>
                <c:pt idx="23">
                  <c:v>80.357142857143003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19-4A33-8F36-5FD76D20D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644952"/>
        <c:axId val="338645608"/>
      </c:lineChart>
      <c:catAx>
        <c:axId val="33864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5608"/>
        <c:crosses val="autoZero"/>
        <c:auto val="1"/>
        <c:lblAlgn val="ctr"/>
        <c:lblOffset val="100"/>
        <c:noMultiLvlLbl val="0"/>
      </c:catAx>
      <c:valAx>
        <c:axId val="33864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4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81</c:v>
                </c:pt>
                <c:pt idx="1">
                  <c:v>37</c:v>
                </c:pt>
                <c:pt idx="2">
                  <c:v>21</c:v>
                </c:pt>
                <c:pt idx="3">
                  <c:v>17</c:v>
                </c:pt>
                <c:pt idx="4">
                  <c:v>14</c:v>
                </c:pt>
                <c:pt idx="5">
                  <c:v>19</c:v>
                </c:pt>
                <c:pt idx="6">
                  <c:v>14</c:v>
                </c:pt>
                <c:pt idx="7">
                  <c:v>5</c:v>
                </c:pt>
                <c:pt idx="8">
                  <c:v>13</c:v>
                </c:pt>
                <c:pt idx="9">
                  <c:v>431</c:v>
                </c:pt>
                <c:pt idx="10">
                  <c:v>556</c:v>
                </c:pt>
                <c:pt idx="11">
                  <c:v>191</c:v>
                </c:pt>
                <c:pt idx="12">
                  <c:v>1691</c:v>
                </c:pt>
                <c:pt idx="13">
                  <c:v>1526</c:v>
                </c:pt>
                <c:pt idx="14">
                  <c:v>2288</c:v>
                </c:pt>
                <c:pt idx="15">
                  <c:v>1977</c:v>
                </c:pt>
                <c:pt idx="16">
                  <c:v>1753</c:v>
                </c:pt>
                <c:pt idx="17">
                  <c:v>1562</c:v>
                </c:pt>
                <c:pt idx="18">
                  <c:v>1772</c:v>
                </c:pt>
                <c:pt idx="19">
                  <c:v>1641</c:v>
                </c:pt>
                <c:pt idx="20">
                  <c:v>1677</c:v>
                </c:pt>
                <c:pt idx="21">
                  <c:v>1850</c:v>
                </c:pt>
                <c:pt idx="22">
                  <c:v>2113</c:v>
                </c:pt>
                <c:pt idx="23">
                  <c:v>2511</c:v>
                </c:pt>
                <c:pt idx="24">
                  <c:v>2252</c:v>
                </c:pt>
                <c:pt idx="25">
                  <c:v>2414</c:v>
                </c:pt>
                <c:pt idx="26">
                  <c:v>2437</c:v>
                </c:pt>
                <c:pt idx="27">
                  <c:v>2307</c:v>
                </c:pt>
                <c:pt idx="28">
                  <c:v>2273</c:v>
                </c:pt>
                <c:pt idx="29">
                  <c:v>2231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32-47FC-B6EB-32B4FDE0A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979728"/>
        <c:axId val="431951192"/>
      </c:lineChart>
      <c:dateAx>
        <c:axId val="43197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951192"/>
        <c:crosses val="autoZero"/>
        <c:auto val="1"/>
        <c:lblOffset val="100"/>
        <c:baseTimeUnit val="days"/>
      </c:dateAx>
      <c:valAx>
        <c:axId val="43195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97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FEAD3-63AE-4DE7-B77A-72F1C2E9ED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1AF16-41D1-4F59-B9F1-062A6A23C1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081542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E8CF-E0C8-4C33-B6F0-CBF9AD24B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785DF-70F5-410A-90AB-D1AD829558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5053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78566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6660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748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9610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4143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8835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3758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9046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5481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7182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27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6F210-DCBE-45C6-B131-9AAD4D642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57826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23C0C-51D0-4D5E-B416-6AD5525AD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Fans (Übersicht)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231F5-F586-4536-B023-89D56F24FD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999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96936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9259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248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316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235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621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744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364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76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49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06874-330E-4E2C-B2CA-D6504256C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41903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EBE43-D721-477C-87CD-876478B38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Ford Gaberszik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132E3-5AE6-4485-9D2F-D2282737E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267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95661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6059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6475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3620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41409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6848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9304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8973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4030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3939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85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428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3597D-A2A1-438A-BC4B-BE8364F62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73368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4F2DF-EE0F-4D40-8D33-BB3C958A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ABDD89-E144-4298-8818-90B64E37F4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5528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43976-878D-40DD-B22B-6F369EC3C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01C90-E10E-4C61-B852-58CD3DCC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293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70B4-B09B-4B84-ACEE-0B7804B1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41568-0F14-4713-87EB-D652068150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9583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46470-6955-4E39-BC8B-D8E373141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FFDC0-4D58-4F49-80C0-EC503F12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77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C10B-1BDE-4F8E-8E59-56D2DE1F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Verlorene Fans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378D4-75A2-4E63-9614-6B77E1FC3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531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3B6F2-2BB1-4B2A-8497-35670550F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BD297-FFB9-411C-9BF7-0307D305E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454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9B3E6-6FB3-41B7-A585-C2E0B874F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5EB833-C053-4E40-B194-6FB44AC1A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723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30556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876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54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976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419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411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499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5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7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- 2018-06-25 15:00:33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#FOCUSsieren war das Thema bei Ford Erfahren 2018 in Deutschland, bei dem uns der brandneue Ford Focus vorgestellt wurde. 😎
Und wir können nur sagen, dass wir absolut begeistert sind! 😃👍🏼 Aber seht selbst...😉
Im Juli werden die ersten Fahrzeuge bei uns eintreffen und stehen dann bereit für Probefahrten, bei denen ihr u.a. den revolutionierenden Ford CoPilot 360 ausprobieren könnt, das neue Head-up Display und außerdem teilautonomes Fahren!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5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- 2018-06-24 18:12:24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Einer unserer Werkstattmeister, Rene Zmugg, produziert in seiner Freizeit höchst erfolgreich Elektromusik. 😎
Zur Veröffentlichung seines neuesten Werks hat er sich etwas ganz Besonderes ausgedacht: Ein Gewinnspiel, bei dem man ein nagelneues Samsung Galaxy S9 gewinnen kann! Und das Beste daran: Der Reinerlös wird an das Anton Afrirsch Kinderdorf gespendet. ❤️
Also unbedingt mitmachen! 😊👍🏼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62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59825-CA66-4AC1-BD1B-9841F56F8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84070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710B-1F87-49BA-A210-42E33D91E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FF88C-0D4C-4CA1-939F-66CA223BE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681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94018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864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651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071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270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9668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27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89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03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- 2018-06-22 15:04:58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Ford Performance Halle bei Ford Erfahren 2018 🔥💙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95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- 2018-06-13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Ford Ranger ist Österreichs meistverkaufter Pick-Up. 😎 Mit dem Original bezwingst du jedes Gelände. 🏞️
👉 Jetzt Probefahrt bei uns in Graz vereinbaren: https://bit.ly/2Mlazv5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261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034F8-82A3-43D2-9C21-4AB959709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928445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C261-DD6A-46FC-87A9-3364B44C4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B91BD2-8F3A-4F3E-A790-176A84923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565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1933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506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075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3244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997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841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964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725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75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- 2018-06-11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👉🏼 Mitarbeiter der Woche 👈🏼 (Nachtrag)
Heute stellen wir euch unseren Richard Grundner vor. 😊
Er ist nun seit bereits 20 Jahren bei uns und hat als KFZ-Techniker bereits viel Erfahrung auf seinem Gebiet sammeln können. ☺
Der hervorragende Techniker hat einen Sohn. In seiner Freizeit fährt er mit diesem gerne Ski, im Sommer freut er sich auf Ausfahrten mit seinem Motorrad. ☀❄
Sein #LieblingsFord ist ebenso motorsportlich: Es ist nämlich der neue Mustang GT. 🚗
Lieber Richard, danke für deine Vielseitigkeit und deinen Einsatz in der Werkstatt! 😊💙
Foto (c) Habil 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- 2018-06-10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Focus.  Innovativer, dynamischer und faszinierender als je zuvor! 💎
Welches Modell ist dein Favorit? 😍 Der Focus ST, Vignale, Titanium oder Active?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35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EA09B-D619-4F0F-915C-584796A9A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89576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CFBF2-4111-4B7D-8EE8-C2F6511AA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990BF-B0B7-4266-BE4C-834C583E3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137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87603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026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660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732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519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041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274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802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35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- 2018-06-25 15:00:33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#FOCUSsieren war das Thema bei Ford Erfahren 2018 in Deutschland, bei dem uns der brandneue Ford Focus vorgestellt wurde. 😎
Und wir können nur sagen, dass wir absolut begeistert sind! 😃👍🏼 Aber seht selbst...😉
Im Juli werden die ersten Fahrzeuge bei uns eintreffen und stehen dann bereit für Probefahrten, bei denen ihr u.a. den revolutionierenden Ford CoPilot 360 ausprobieren könnt, das neue Head-up Display und außerdem teilautonomes Fahren!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32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DD86E-0F8A-44AD-A9F8-2B5C48496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69115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B935D-4E74-4DC5-B1A8-BF5653AC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B4EBF-7D60-4BE8-A05F-77F933693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024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51329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807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844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771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596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95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037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866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6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- 2018-06-24 18:12:24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Einer unserer Werkstattmeister, Rene Zmugg, produziert in seiner Freizeit höchst erfolgreich Elektromusik. 😎
Zur Veröffentlichung seines neuesten Werks hat er sich etwas ganz Besonderes ausgedacht: Ein Gewinnspiel, bei dem man ein nagelneues Samsung Galaxy S9 gewinnen kann! Und das Beste daran: Der Reinerlös wird an das Anton Afrirsch Kinderdorf gespendet. ❤️
Also unbedingt mitmachen! 😊👍🏼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4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- 2018-06-22 15:04:58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Ford Performance Halle bei Ford Erfahren 2018 🔥💙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155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A590C-A8D7-409C-B320-B4E6E4BA1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684237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1576-E643-4159-AAB9-1A671F9C2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53697-C77C-49B2-9900-85D66D54C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605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52211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235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831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9163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697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511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487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386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7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- 2018-06-13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Ford Ranger ist Österreichs meistverkaufter Pick-Up. 😎 Mit dem Original bezwingst du jedes Gelände. 🏞️
👉 Jetzt Probefahrt bei uns in Graz vereinbaren: https://bit.ly/2Mlazv5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81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746C1-4F4E-4122-8EDF-DE08B3609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51883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CF23-3B64-4D8A-8AA9-F93180C8F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225C2C-EF44-496E-B3E9-D2B173889F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068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25552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069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596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559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60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13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378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467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3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- 2018-06-11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👉🏼 Mitarbeiter der Woche 👈🏼 (Nachtrag)
Heute stellen wir euch unseren Richard Grundner vor. 😊
Er ist nun seit bereits 20 Jahren bei uns und hat als KFZ-Techniker bereits viel Erfahrung auf seinem Gebiet sammeln können. ☺
Der hervorragende Techniker hat einen Sohn. In seiner Freizeit fährt er mit diesem gerne Ski, im Sommer freut er sich auf Ausfahrten mit seinem Motorrad. ☀❄
Sein #LieblingsFord ist ebenso motorsportlich: Es ist nämlich der neue Mustang GT. 🚗
Lieber Richard, danke für deine Vielseitigkeit und deinen Einsatz in der Werkstatt! 😊💙
Foto (c) Habil 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943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AB5E5-26B4-4A17-B8A4-81B86A762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08919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FE3D-14A2-4D5D-9297-8355FA96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13539-01F2-45BD-B00D-363A019A6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5175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3510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397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4114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629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973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118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337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006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7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- 2018-06-10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Focus.  Innovativer, dynamischer und faszinierender als je zuvor! 💎
Welches Modell ist dein Favorit? 😍 Der Focus ST, Vignale, Titanium oder Active?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40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EC283-46A4-4149-88F8-EEC48E535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10656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2B88E-50C8-44E1-BA38-147125113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Postings/Wochentag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5903E3-1FAB-4DEB-9FE1-8945EA5433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92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A9CBB-535D-4734-A6C3-C2165A1EA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CB3C6-121B-4471-BADC-D71C9B6FB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126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DE9D-90DA-43E7-93A8-BF8DF6ACE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C85FB-B3B9-4F93-87C5-86024A57FE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038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A0C9A-2A8E-41C3-832E-19C9989ED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A3580-B425-4820-A4B3-CDAC8AA4B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83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AD497-633C-4367-8EBC-4FB2D9241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Postingtypen (Verteilung)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1BF21-B5D6-425A-BC2B-93563845B5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742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FB26B-D7A2-4089-A2FB-F192CD401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11E44-EA06-4007-A2E2-CB1E72189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165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46244-142E-45E9-A5CE-38E4670DC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Interaktionsrate/Postingtyp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8C9D9A-15B1-4FDF-A26B-C686C21F2D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0925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0D884-DDF9-4792-8703-2021B47E4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51EF6-90DE-4A2A-A7DC-10AD2C9C7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81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21181-53E5-45DB-8EBF-BD9A5917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 von Fans (Nutzern)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37AE6-E605-40E7-A701-464557E43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8828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10076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906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375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018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439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05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Autohaus Ford Gaberszik </a:t>
                      </a:r>
                      <a:r>
                        <a:rPr lang="en-US" sz="1000"/>
                        <a:t> got a post by </a:t>
                      </a:r>
                      <a:r>
                        <a:rPr lang="en-US" sz="1000" b="1"/>
                        <a:t> n/a - 2018-06-20 08:02:08 </a:t>
                      </a:r>
                      <a:r>
                        <a:rPr lang="en-US" sz="1000"/>
                        <a:t>
 Liebe Grüße aus Lignano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06/20/2018 19:26:08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82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17509-86EF-4A5C-8FCC-68B8329F3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38421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38A0-BD6E-4968-BB68-B99DCF58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1D1E5-CE85-4F70-8CE8-FF543F6EE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2627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DBD65-870E-4E72-BE41-60BA59783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7D9F8-9639-4E2A-9B83-DE278CFFA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52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B5ADF-B1C9-4B50-8DCA-9A0175149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Wichtige Influencer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F06B3-A92C-4EBB-B324-265D6CC01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179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31171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291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5325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29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884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67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Rene Zmugg Productions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943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61CD7-F7A3-413E-8980-81802079F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43617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9970-F26A-4B95-A97C-84497EDD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635850-BEA0-4DB1-892E-74BF4FCE6A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7798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E16D0-2D33-458E-8859-0F9AB8620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53C46-7D07-4C87-AE8B-4A363B8DC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469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7A0E8-2C92-42AE-8367-E7D4F64F5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 Demographie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B17788-FBC6-4F20-B471-C3A9E3AEC9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5214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1CD20-5CB0-4FAD-A70A-B53CF42D1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19C3C-AB4C-4F09-853A-2CC2813F4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579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9E4A7-5D71-41DB-9DF5-0ADDF3332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924FDD-5D0E-4049-93BE-2DEFBC599D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4855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6E138-C362-4B6F-8725-53606B33D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AF5CA-0D76-41AE-BF36-15680BE1B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139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619C-E438-4F9A-BD4E-6D3D2AF8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F6E63B-1577-4291-A7D6-BF408814C8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4998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EE003-983A-470A-8585-5CBD33F96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6C7C6-5BF6-49A2-9275-FD2EE25E6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19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329A1-9DCB-4EB3-BAFD-3856936EE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Engagierte User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625C68-DEA8-459C-8C0E-3E5A54B6A8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1404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AE2BC-031F-47E8-B608-8C362766B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721B8-2510-4439-932F-FB6B0AA18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19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5463-F704-42E3-8789-C98A4908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BF78D-0A5D-4B1F-9090-0BC56527E6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375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5D5EE-D0A3-4584-86C5-164224F9E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6431C-7BBD-42CD-BCC9-DE7EA94B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917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C999D-F185-4C99-8037-5F6AD546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283E46-3BD5-41B9-A88E-3A6B4B441F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386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37794-EA20-4F92-B83B-D46B04663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8B7D8-3E8D-4CB6-89A4-D096B2486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071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62DA-2EE6-4A48-A2C7-C3E7E33A1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3A43C5-7FB0-43C5-AAB2-47C7A032AD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459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6447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56268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6440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11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4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29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89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3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48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71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79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69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70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992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BA2EF-7754-4735-983E-6203C4391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1501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0C8A-0802-40C2-9F4B-1C428CDF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98947-CE0B-43BA-9808-9DEC44BC1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971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98069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10347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7691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4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26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5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58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85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27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0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66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87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4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68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8B350-9C68-4BAA-A2EF-DCF05BDEF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799886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205F0-A0DE-4F4A-875A-821E89E24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B0A828-6FAA-41D1-ADC3-F18798B17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6367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72334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98036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8808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32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1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6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0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2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62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77CA0-3025-4185-AC45-470914A10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71181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E618-6163-4E09-AF47-6D6580DD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C19764-EA64-487D-9941-B79016687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2382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12563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88940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5878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2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0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25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6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19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4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2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03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7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4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C8164-E3B7-490E-AE46-841D02D63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740305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9F829-FE75-43AC-BB7E-3A9912936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AFEAE-24AA-4725-96F8-4F6DAB3C35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88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6072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5980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875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0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8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61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98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14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53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13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48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9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63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ABB93-5C9B-44CE-A0E5-0660E8B9C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07973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B1D8-69CB-4D03-B3E5-DAAFBF678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D69ABC-2727-4FF6-99DF-BFE323644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290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48961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214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0611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90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08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51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0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02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8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9C6A3-E931-4823-B86A-944EA7C8F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18138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BE3FC-7CAF-4F01-BE62-EA2FA45BD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69BBCA-4B0B-4EDC-8F2F-A5253ED478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4306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2AE4F-4496-4F24-8B4F-D6EFEEDFF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5CA05-696E-4E3D-AAFE-E6D7F601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32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1135</Words>
  <Application>Microsoft Office PowerPoint</Application>
  <PresentationFormat>On-screen Show (4:3)</PresentationFormat>
  <Paragraphs>494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Facebook Page Report</vt:lpstr>
      <vt:lpstr>Wichtigste Werte (KPI's) | Autohaus Ford Gaberszik</vt:lpstr>
      <vt:lpstr>Fans (Übersicht) | Autohaus Ford Gaberszik</vt:lpstr>
      <vt:lpstr>Key Metrics Table w. User Post RR | Autohaus Ford Gaberszik</vt:lpstr>
      <vt:lpstr>Facebook Fans Total | Autohaus Ford Gaberszik</vt:lpstr>
      <vt:lpstr>Fanwachstum | Autohaus Ford Gaberszik</vt:lpstr>
      <vt:lpstr>Verlorene Fans | Autohaus Ford Gaberszik</vt:lpstr>
      <vt:lpstr>Eigene Beiträge (Postings) | Autohaus Ford Gaberszik - 1 of 3</vt:lpstr>
      <vt:lpstr>Eigene Beiträge (Postings) | Autohaus Ford Gaberszik - 2 of 3</vt:lpstr>
      <vt:lpstr>Eigene Beiträge (Postings) | Autohaus Ford Gaberszik - 3 of 3</vt:lpstr>
      <vt:lpstr>Eigene Beiträge (Postings) + Reactions | Autohaus Ford Gaberszik - 1 of 5</vt:lpstr>
      <vt:lpstr>Eigene Beiträge (Postings) + Reactions | Autohaus Ford Gaberszik - 2 of 5</vt:lpstr>
      <vt:lpstr>Eigene Beiträge (Postings) + Reactions | Autohaus Ford Gaberszik - 3 of 5</vt:lpstr>
      <vt:lpstr>Eigene Beiträge (Postings) + Reactions | Autohaus Ford Gaberszik - 4 of 5</vt:lpstr>
      <vt:lpstr>Eigene Beiträge (Postings) + Reactions | Autohaus Ford Gaberszik - 5 of 5</vt:lpstr>
      <vt:lpstr>Postings/Wochentag | Autohaus Ford Gaberszik</vt:lpstr>
      <vt:lpstr>Interaktionsrate | Autohaus Ford Gaberszik</vt:lpstr>
      <vt:lpstr>Postingtypen (Verteilung) | Autohaus Ford Gaberszik</vt:lpstr>
      <vt:lpstr>Interaktionsrate/Postingtyp | Autohaus Ford Gaberszik</vt:lpstr>
      <vt:lpstr>Postings von Fans (Nutzern) | Autohaus Ford Gaberszik</vt:lpstr>
      <vt:lpstr>Antwortzeit | Autohaus Ford Gaberszik</vt:lpstr>
      <vt:lpstr>Wichtige Influencer | Autohaus Ford Gaberszik</vt:lpstr>
      <vt:lpstr>Facebook Check Ins | Autohaus Ford Gaberszik</vt:lpstr>
      <vt:lpstr>Fan Demographie | Autohaus Ford Gaberszik</vt:lpstr>
      <vt:lpstr>Impressionen | Autohaus Ford Gaberszik</vt:lpstr>
      <vt:lpstr>Reichweite | Autohaus Ford Gaberszik</vt:lpstr>
      <vt:lpstr>Engagierte User | Autohaus Ford Gaberszik</vt:lpstr>
      <vt:lpstr>Page Views | Autohaus Ford Gaberszik</vt:lpstr>
      <vt:lpstr>Page Fans Online | Autohaus Ford Gaberszik</vt:lpstr>
      <vt:lpstr>FB Insights - Daily Impressions | Autohaus Ford Gaberszik - 1 of 3</vt:lpstr>
      <vt:lpstr>FB Insights - Daily Impressions | Autohaus Ford Gaberszik - 2 of 3</vt:lpstr>
      <vt:lpstr>FB Insights - Daily Impressions | Autohaus Ford Gaberszik - 3 of 3</vt:lpstr>
      <vt:lpstr>FB Insights - Daily Reach | Autohaus Ford Gaberszik - 1 of 3</vt:lpstr>
      <vt:lpstr>FB Insights - Daily Reach | Autohaus Ford Gaberszik - 2 of 3</vt:lpstr>
      <vt:lpstr>FB Insights - Daily Reach | Autohaus Ford Gaberszik - 3 of 3</vt:lpstr>
      <vt:lpstr>Facebook Reach | Autohaus Ford Gaberszik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2018-07-05T14:29:53Z</dcterms:created>
  <dcterms:modified xsi:type="dcterms:W3CDTF">2018-07-05T14:30:50Z</dcterms:modified>
</cp:coreProperties>
</file>