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3" r:id="rId26"/>
    <p:sldId id="284" r:id="rId27"/>
    <p:sldId id="285" r:id="rId28"/>
    <p:sldId id="287" r:id="rId29"/>
    <p:sldId id="288" r:id="rId30"/>
    <p:sldId id="289" r:id="rId31"/>
    <p:sldId id="290"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Knöbl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314</c:v>
                </c:pt>
                <c:pt idx="1">
                  <c:v>314</c:v>
                </c:pt>
                <c:pt idx="2">
                  <c:v>315</c:v>
                </c:pt>
                <c:pt idx="3">
                  <c:v>316</c:v>
                </c:pt>
                <c:pt idx="4">
                  <c:v>316</c:v>
                </c:pt>
                <c:pt idx="5">
                  <c:v>316</c:v>
                </c:pt>
                <c:pt idx="6">
                  <c:v>316</c:v>
                </c:pt>
                <c:pt idx="7">
                  <c:v>316</c:v>
                </c:pt>
                <c:pt idx="8">
                  <c:v>316</c:v>
                </c:pt>
                <c:pt idx="9">
                  <c:v>316</c:v>
                </c:pt>
                <c:pt idx="10">
                  <c:v>316</c:v>
                </c:pt>
                <c:pt idx="11">
                  <c:v>316</c:v>
                </c:pt>
                <c:pt idx="12">
                  <c:v>317</c:v>
                </c:pt>
                <c:pt idx="13">
                  <c:v>318</c:v>
                </c:pt>
                <c:pt idx="14">
                  <c:v>318</c:v>
                </c:pt>
                <c:pt idx="15">
                  <c:v>318</c:v>
                </c:pt>
                <c:pt idx="16">
                  <c:v>318</c:v>
                </c:pt>
                <c:pt idx="17">
                  <c:v>320</c:v>
                </c:pt>
                <c:pt idx="18">
                  <c:v>320</c:v>
                </c:pt>
                <c:pt idx="19">
                  <c:v>320</c:v>
                </c:pt>
                <c:pt idx="20">
                  <c:v>320</c:v>
                </c:pt>
                <c:pt idx="21">
                  <c:v>320</c:v>
                </c:pt>
                <c:pt idx="22">
                  <c:v>320</c:v>
                </c:pt>
                <c:pt idx="23">
                  <c:v>320</c:v>
                </c:pt>
                <c:pt idx="24">
                  <c:v>320</c:v>
                </c:pt>
                <c:pt idx="25">
                  <c:v>320</c:v>
                </c:pt>
                <c:pt idx="26">
                  <c:v>320</c:v>
                </c:pt>
                <c:pt idx="27">
                  <c:v>319</c:v>
                </c:pt>
                <c:pt idx="28">
                  <c:v>320</c:v>
                </c:pt>
                <c:pt idx="29">
                  <c:v>321</c:v>
                </c:pt>
              </c:numCache>
            </c:numRef>
          </c:val>
          <c:smooth val="0"/>
          <c:extLst>
            <c:ext xmlns:c16="http://schemas.microsoft.com/office/drawing/2014/chart" uri="{C3380CC4-5D6E-409C-BE32-E72D297353CC}">
              <c16:uniqueId val="{00000000-F027-4772-92AD-21B832CE3B87}"/>
            </c:ext>
          </c:extLst>
        </c:ser>
        <c:dLbls>
          <c:showLegendKey val="0"/>
          <c:showVal val="0"/>
          <c:showCatName val="0"/>
          <c:showSerName val="0"/>
          <c:showPercent val="0"/>
          <c:showBubbleSize val="0"/>
        </c:dLbls>
        <c:smooth val="0"/>
        <c:axId val="350663840"/>
        <c:axId val="350660888"/>
      </c:lineChart>
      <c:dateAx>
        <c:axId val="35066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60888"/>
        <c:crosses val="autoZero"/>
        <c:auto val="1"/>
        <c:lblOffset val="100"/>
        <c:baseTimeUnit val="days"/>
      </c:dateAx>
      <c:valAx>
        <c:axId val="35066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6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Knöbl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c:v>
                </c:pt>
                <c:pt idx="1">
                  <c:v>0</c:v>
                </c:pt>
                <c:pt idx="2">
                  <c:v>1</c:v>
                </c:pt>
                <c:pt idx="3">
                  <c:v>0</c:v>
                </c:pt>
                <c:pt idx="4">
                  <c:v>0</c:v>
                </c:pt>
                <c:pt idx="5">
                  <c:v>1</c:v>
                </c:pt>
                <c:pt idx="6">
                  <c:v>0</c:v>
                </c:pt>
                <c:pt idx="7">
                  <c:v>0</c:v>
                </c:pt>
                <c:pt idx="8">
                  <c:v>0</c:v>
                </c:pt>
                <c:pt idx="9">
                  <c:v>0</c:v>
                </c:pt>
                <c:pt idx="10">
                  <c:v>0</c:v>
                </c:pt>
                <c:pt idx="11">
                  <c:v>0</c:v>
                </c:pt>
                <c:pt idx="12">
                  <c:v>1</c:v>
                </c:pt>
                <c:pt idx="13">
                  <c:v>1</c:v>
                </c:pt>
                <c:pt idx="14">
                  <c:v>0</c:v>
                </c:pt>
                <c:pt idx="15">
                  <c:v>0</c:v>
                </c:pt>
                <c:pt idx="16">
                  <c:v>0</c:v>
                </c:pt>
                <c:pt idx="17">
                  <c:v>1</c:v>
                </c:pt>
                <c:pt idx="18">
                  <c:v>1</c:v>
                </c:pt>
                <c:pt idx="19">
                  <c:v>0</c:v>
                </c:pt>
                <c:pt idx="20">
                  <c:v>0</c:v>
                </c:pt>
                <c:pt idx="21">
                  <c:v>0</c:v>
                </c:pt>
                <c:pt idx="22">
                  <c:v>0</c:v>
                </c:pt>
                <c:pt idx="23">
                  <c:v>0</c:v>
                </c:pt>
                <c:pt idx="24">
                  <c:v>0</c:v>
                </c:pt>
                <c:pt idx="25">
                  <c:v>0</c:v>
                </c:pt>
                <c:pt idx="26">
                  <c:v>0</c:v>
                </c:pt>
                <c:pt idx="27">
                  <c:v>0</c:v>
                </c:pt>
                <c:pt idx="28">
                  <c:v>1</c:v>
                </c:pt>
                <c:pt idx="29">
                  <c:v>0</c:v>
                </c:pt>
              </c:numCache>
            </c:numRef>
          </c:val>
          <c:smooth val="0"/>
          <c:extLst>
            <c:ext xmlns:c16="http://schemas.microsoft.com/office/drawing/2014/chart" uri="{C3380CC4-5D6E-409C-BE32-E72D297353CC}">
              <c16:uniqueId val="{00000000-E4A0-441A-8109-205227F438CC}"/>
            </c:ext>
          </c:extLst>
        </c:ser>
        <c:dLbls>
          <c:showLegendKey val="0"/>
          <c:showVal val="0"/>
          <c:showCatName val="0"/>
          <c:showSerName val="0"/>
          <c:showPercent val="0"/>
          <c:showBubbleSize val="0"/>
        </c:dLbls>
        <c:smooth val="0"/>
        <c:axId val="278720616"/>
        <c:axId val="344899208"/>
      </c:lineChart>
      <c:dateAx>
        <c:axId val="278720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99208"/>
        <c:crosses val="autoZero"/>
        <c:auto val="1"/>
        <c:lblOffset val="100"/>
        <c:baseTimeUnit val="days"/>
      </c:dateAx>
      <c:valAx>
        <c:axId val="34489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2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Knöbl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0-D64B-487F-B5F0-838EABC5E913}"/>
            </c:ext>
          </c:extLst>
        </c:ser>
        <c:dLbls>
          <c:showLegendKey val="0"/>
          <c:showVal val="0"/>
          <c:showCatName val="0"/>
          <c:showSerName val="0"/>
          <c:showPercent val="0"/>
          <c:showBubbleSize val="0"/>
        </c:dLbls>
        <c:smooth val="0"/>
        <c:axId val="353626368"/>
        <c:axId val="353624400"/>
      </c:lineChart>
      <c:dateAx>
        <c:axId val="35362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24400"/>
        <c:crosses val="autoZero"/>
        <c:auto val="1"/>
        <c:lblOffset val="100"/>
        <c:baseTimeUnit val="days"/>
      </c:dateAx>
      <c:valAx>
        <c:axId val="35362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2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 Knöbl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0</c:v>
                </c:pt>
                <c:pt idx="3">
                  <c:v>1</c:v>
                </c:pt>
                <c:pt idx="4">
                  <c:v>1</c:v>
                </c:pt>
                <c:pt idx="5">
                  <c:v>1</c:v>
                </c:pt>
                <c:pt idx="6">
                  <c:v>0</c:v>
                </c:pt>
              </c:numCache>
            </c:numRef>
          </c:val>
          <c:extLst>
            <c:ext xmlns:c16="http://schemas.microsoft.com/office/drawing/2014/chart" uri="{C3380CC4-5D6E-409C-BE32-E72D297353CC}">
              <c16:uniqueId val="{00000000-919C-4BD2-8471-1CBB61D1BEE0}"/>
            </c:ext>
          </c:extLst>
        </c:ser>
        <c:dLbls>
          <c:showLegendKey val="0"/>
          <c:showVal val="0"/>
          <c:showCatName val="0"/>
          <c:showSerName val="0"/>
          <c:showPercent val="0"/>
          <c:showBubbleSize val="0"/>
        </c:dLbls>
        <c:gapWidth val="219"/>
        <c:overlap val="-27"/>
        <c:axId val="349678048"/>
        <c:axId val="349683624"/>
      </c:barChart>
      <c:catAx>
        <c:axId val="34967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83624"/>
        <c:crosses val="autoZero"/>
        <c:auto val="1"/>
        <c:lblAlgn val="ctr"/>
        <c:lblOffset val="100"/>
        <c:noMultiLvlLbl val="0"/>
      </c:catAx>
      <c:valAx>
        <c:axId val="34968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7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Knöbl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0.94936708860759</c:v>
                </c:pt>
                <c:pt idx="8">
                  <c:v>6.9620253164557004</c:v>
                </c:pt>
                <c:pt idx="9">
                  <c:v>0</c:v>
                </c:pt>
                <c:pt idx="10">
                  <c:v>0</c:v>
                </c:pt>
                <c:pt idx="11">
                  <c:v>0</c:v>
                </c:pt>
                <c:pt idx="12">
                  <c:v>0</c:v>
                </c:pt>
                <c:pt idx="13">
                  <c:v>0</c:v>
                </c:pt>
                <c:pt idx="14">
                  <c:v>0</c:v>
                </c:pt>
                <c:pt idx="15">
                  <c:v>0</c:v>
                </c:pt>
                <c:pt idx="16">
                  <c:v>0</c:v>
                </c:pt>
                <c:pt idx="17">
                  <c:v>8.8050314465408999</c:v>
                </c:pt>
                <c:pt idx="18">
                  <c:v>0</c:v>
                </c:pt>
                <c:pt idx="19">
                  <c:v>0</c:v>
                </c:pt>
                <c:pt idx="20">
                  <c:v>8.4375</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7E61-43F8-841F-C3093E886255}"/>
            </c:ext>
          </c:extLst>
        </c:ser>
        <c:dLbls>
          <c:showLegendKey val="0"/>
          <c:showVal val="0"/>
          <c:showCatName val="0"/>
          <c:showSerName val="0"/>
          <c:showPercent val="0"/>
          <c:showBubbleSize val="0"/>
        </c:dLbls>
        <c:smooth val="0"/>
        <c:axId val="406207784"/>
        <c:axId val="406205816"/>
      </c:lineChart>
      <c:dateAx>
        <c:axId val="406207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5816"/>
        <c:crosses val="autoZero"/>
        <c:auto val="1"/>
        <c:lblOffset val="100"/>
        <c:baseTimeUnit val="days"/>
      </c:dateAx>
      <c:valAx>
        <c:axId val="40620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BMW Knöbl</c:v>
                </c:pt>
              </c:strCache>
            </c:strRef>
          </c:cat>
          <c:val>
            <c:numRef>
              <c:f>Sheet1!$B$2</c:f>
              <c:numCache>
                <c:formatCode>General</c:formatCode>
                <c:ptCount val="1"/>
                <c:pt idx="0">
                  <c:v>4</c:v>
                </c:pt>
              </c:numCache>
            </c:numRef>
          </c:val>
          <c:extLst>
            <c:ext xmlns:c16="http://schemas.microsoft.com/office/drawing/2014/chart" uri="{C3380CC4-5D6E-409C-BE32-E72D297353CC}">
              <c16:uniqueId val="{00000000-51BA-4E3C-8AD3-AE691C05E1A7}"/>
            </c:ext>
          </c:extLst>
        </c:ser>
        <c:dLbls>
          <c:showLegendKey val="0"/>
          <c:showVal val="0"/>
          <c:showCatName val="0"/>
          <c:showSerName val="0"/>
          <c:showPercent val="0"/>
          <c:showBubbleSize val="0"/>
        </c:dLbls>
        <c:gapWidth val="150"/>
        <c:overlap val="100"/>
        <c:axId val="406202864"/>
        <c:axId val="406212376"/>
      </c:barChart>
      <c:catAx>
        <c:axId val="40620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12376"/>
        <c:crosses val="autoZero"/>
        <c:auto val="1"/>
        <c:lblAlgn val="ctr"/>
        <c:lblOffset val="100"/>
        <c:noMultiLvlLbl val="0"/>
      </c:catAx>
      <c:valAx>
        <c:axId val="406212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 Knöbl</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6.2815804680370002</c:v>
                </c:pt>
              </c:numCache>
            </c:numRef>
          </c:val>
          <c:extLst>
            <c:ext xmlns:c16="http://schemas.microsoft.com/office/drawing/2014/chart" uri="{C3380CC4-5D6E-409C-BE32-E72D297353CC}">
              <c16:uniqueId val="{00000000-DF47-4171-892E-AA7CD37AB668}"/>
            </c:ext>
          </c:extLst>
        </c:ser>
        <c:dLbls>
          <c:showLegendKey val="0"/>
          <c:showVal val="0"/>
          <c:showCatName val="0"/>
          <c:showSerName val="0"/>
          <c:showPercent val="0"/>
          <c:showBubbleSize val="0"/>
        </c:dLbls>
        <c:gapWidth val="219"/>
        <c:overlap val="-27"/>
        <c:axId val="406205160"/>
        <c:axId val="406202536"/>
      </c:barChart>
      <c:catAx>
        <c:axId val="40620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2536"/>
        <c:crosses val="autoZero"/>
        <c:auto val="1"/>
        <c:lblAlgn val="ctr"/>
        <c:lblOffset val="100"/>
        <c:noMultiLvlLbl val="0"/>
      </c:catAx>
      <c:valAx>
        <c:axId val="40620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 Knöbl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92F-4BDB-9499-22D661B75F98}"/>
            </c:ext>
          </c:extLst>
        </c:ser>
        <c:dLbls>
          <c:showLegendKey val="0"/>
          <c:showVal val="0"/>
          <c:showCatName val="0"/>
          <c:showSerName val="0"/>
          <c:showPercent val="0"/>
          <c:showBubbleSize val="0"/>
        </c:dLbls>
        <c:gapWidth val="219"/>
        <c:overlap val="-27"/>
        <c:axId val="406207128"/>
        <c:axId val="406207456"/>
      </c:barChart>
      <c:catAx>
        <c:axId val="40620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7456"/>
        <c:crosses val="autoZero"/>
        <c:auto val="1"/>
        <c:lblAlgn val="ctr"/>
        <c:lblOffset val="100"/>
        <c:noMultiLvlLbl val="0"/>
      </c:catAx>
      <c:valAx>
        <c:axId val="40620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Knöbl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53</c:v>
                </c:pt>
                <c:pt idx="1">
                  <c:v>53</c:v>
                </c:pt>
                <c:pt idx="2">
                  <c:v>53</c:v>
                </c:pt>
                <c:pt idx="3">
                  <c:v>53</c:v>
                </c:pt>
                <c:pt idx="4">
                  <c:v>53</c:v>
                </c:pt>
                <c:pt idx="5">
                  <c:v>53</c:v>
                </c:pt>
                <c:pt idx="6">
                  <c:v>53</c:v>
                </c:pt>
                <c:pt idx="7">
                  <c:v>53</c:v>
                </c:pt>
                <c:pt idx="8">
                  <c:v>53</c:v>
                </c:pt>
                <c:pt idx="9">
                  <c:v>53</c:v>
                </c:pt>
                <c:pt idx="10">
                  <c:v>53</c:v>
                </c:pt>
                <c:pt idx="11">
                  <c:v>53</c:v>
                </c:pt>
                <c:pt idx="12">
                  <c:v>53</c:v>
                </c:pt>
                <c:pt idx="13">
                  <c:v>53</c:v>
                </c:pt>
                <c:pt idx="14">
                  <c:v>53</c:v>
                </c:pt>
                <c:pt idx="15">
                  <c:v>52</c:v>
                </c:pt>
                <c:pt idx="16">
                  <c:v>53</c:v>
                </c:pt>
                <c:pt idx="17">
                  <c:v>53</c:v>
                </c:pt>
                <c:pt idx="18">
                  <c:v>53</c:v>
                </c:pt>
                <c:pt idx="19">
                  <c:v>53</c:v>
                </c:pt>
                <c:pt idx="20">
                  <c:v>53</c:v>
                </c:pt>
                <c:pt idx="21">
                  <c:v>53</c:v>
                </c:pt>
                <c:pt idx="22">
                  <c:v>53</c:v>
                </c:pt>
                <c:pt idx="23">
                  <c:v>53</c:v>
                </c:pt>
                <c:pt idx="24">
                  <c:v>53</c:v>
                </c:pt>
                <c:pt idx="25">
                  <c:v>53</c:v>
                </c:pt>
                <c:pt idx="26">
                  <c:v>53</c:v>
                </c:pt>
                <c:pt idx="27">
                  <c:v>53</c:v>
                </c:pt>
                <c:pt idx="28">
                  <c:v>53</c:v>
                </c:pt>
                <c:pt idx="29">
                  <c:v>53</c:v>
                </c:pt>
              </c:numCache>
            </c:numRef>
          </c:val>
          <c:smooth val="0"/>
          <c:extLst>
            <c:ext xmlns:c16="http://schemas.microsoft.com/office/drawing/2014/chart" uri="{C3380CC4-5D6E-409C-BE32-E72D297353CC}">
              <c16:uniqueId val="{00000000-E0FD-4209-947C-15077953197B}"/>
            </c:ext>
          </c:extLst>
        </c:ser>
        <c:dLbls>
          <c:showLegendKey val="0"/>
          <c:showVal val="0"/>
          <c:showCatName val="0"/>
          <c:showSerName val="0"/>
          <c:showPercent val="0"/>
          <c:showBubbleSize val="0"/>
        </c:dLbls>
        <c:smooth val="0"/>
        <c:axId val="406215000"/>
        <c:axId val="406215984"/>
      </c:lineChart>
      <c:dateAx>
        <c:axId val="40621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15984"/>
        <c:crosses val="autoZero"/>
        <c:auto val="1"/>
        <c:lblOffset val="100"/>
        <c:baseTimeUnit val="days"/>
      </c:dateAx>
      <c:valAx>
        <c:axId val="40621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1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8</c:v>
                </c:pt>
                <c:pt idx="2">
                  <c:v>36</c:v>
                </c:pt>
                <c:pt idx="3">
                  <c:v>23</c:v>
                </c:pt>
                <c:pt idx="4">
                  <c:v>26</c:v>
                </c:pt>
                <c:pt idx="5">
                  <c:v>6</c:v>
                </c:pt>
                <c:pt idx="6">
                  <c:v>2</c:v>
                </c:pt>
              </c:numCache>
            </c:numRef>
          </c:val>
          <c:extLst>
            <c:ext xmlns:c16="http://schemas.microsoft.com/office/drawing/2014/chart" uri="{C3380CC4-5D6E-409C-BE32-E72D297353CC}">
              <c16:uniqueId val="{00000000-EF02-41CE-8F93-7F0F4DD98D9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c:v>
                </c:pt>
                <c:pt idx="1">
                  <c:v>47</c:v>
                </c:pt>
                <c:pt idx="2">
                  <c:v>63</c:v>
                </c:pt>
                <c:pt idx="3">
                  <c:v>43</c:v>
                </c:pt>
                <c:pt idx="4">
                  <c:v>41</c:v>
                </c:pt>
                <c:pt idx="5">
                  <c:v>16</c:v>
                </c:pt>
                <c:pt idx="6">
                  <c:v>5</c:v>
                </c:pt>
              </c:numCache>
            </c:numRef>
          </c:val>
          <c:extLst>
            <c:ext xmlns:c16="http://schemas.microsoft.com/office/drawing/2014/chart" uri="{C3380CC4-5D6E-409C-BE32-E72D297353CC}">
              <c16:uniqueId val="{00000001-EF02-41CE-8F93-7F0F4DD98D96}"/>
            </c:ext>
          </c:extLst>
        </c:ser>
        <c:dLbls>
          <c:showLegendKey val="0"/>
          <c:showVal val="0"/>
          <c:showCatName val="0"/>
          <c:showSerName val="0"/>
          <c:showPercent val="0"/>
          <c:showBubbleSize val="0"/>
        </c:dLbls>
        <c:gapWidth val="219"/>
        <c:overlap val="-27"/>
        <c:axId val="406215328"/>
        <c:axId val="406212704"/>
      </c:barChart>
      <c:catAx>
        <c:axId val="40621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12704"/>
        <c:crosses val="autoZero"/>
        <c:auto val="1"/>
        <c:lblAlgn val="ctr"/>
        <c:lblOffset val="100"/>
        <c:noMultiLvlLbl val="0"/>
      </c:catAx>
      <c:valAx>
        <c:axId val="40621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1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Knöbl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2358</c:v>
                </c:pt>
                <c:pt idx="1">
                  <c:v>2292</c:v>
                </c:pt>
                <c:pt idx="2">
                  <c:v>2659</c:v>
                </c:pt>
                <c:pt idx="3">
                  <c:v>2291</c:v>
                </c:pt>
                <c:pt idx="4">
                  <c:v>1762</c:v>
                </c:pt>
                <c:pt idx="5">
                  <c:v>1796</c:v>
                </c:pt>
                <c:pt idx="6">
                  <c:v>1646</c:v>
                </c:pt>
                <c:pt idx="7">
                  <c:v>1901</c:v>
                </c:pt>
                <c:pt idx="8">
                  <c:v>1995</c:v>
                </c:pt>
                <c:pt idx="9">
                  <c:v>2332</c:v>
                </c:pt>
                <c:pt idx="10">
                  <c:v>2228</c:v>
                </c:pt>
                <c:pt idx="11">
                  <c:v>1817</c:v>
                </c:pt>
                <c:pt idx="12">
                  <c:v>1716</c:v>
                </c:pt>
                <c:pt idx="13">
                  <c:v>1755</c:v>
                </c:pt>
                <c:pt idx="14">
                  <c:v>2044</c:v>
                </c:pt>
                <c:pt idx="15">
                  <c:v>2680</c:v>
                </c:pt>
                <c:pt idx="16">
                  <c:v>3210</c:v>
                </c:pt>
                <c:pt idx="17">
                  <c:v>3872</c:v>
                </c:pt>
                <c:pt idx="18">
                  <c:v>2489</c:v>
                </c:pt>
                <c:pt idx="19">
                  <c:v>1769</c:v>
                </c:pt>
                <c:pt idx="20">
                  <c:v>1913</c:v>
                </c:pt>
                <c:pt idx="21">
                  <c:v>1599</c:v>
                </c:pt>
                <c:pt idx="22">
                  <c:v>1638</c:v>
                </c:pt>
                <c:pt idx="23">
                  <c:v>1482</c:v>
                </c:pt>
                <c:pt idx="24">
                  <c:v>1769</c:v>
                </c:pt>
                <c:pt idx="25">
                  <c:v>1684</c:v>
                </c:pt>
                <c:pt idx="26">
                  <c:v>1641</c:v>
                </c:pt>
                <c:pt idx="27">
                  <c:v>1398</c:v>
                </c:pt>
                <c:pt idx="28">
                  <c:v>1070</c:v>
                </c:pt>
                <c:pt idx="29">
                  <c:v>5</c:v>
                </c:pt>
              </c:numCache>
            </c:numRef>
          </c:val>
          <c:smooth val="0"/>
          <c:extLst>
            <c:ext xmlns:c16="http://schemas.microsoft.com/office/drawing/2014/chart" uri="{C3380CC4-5D6E-409C-BE32-E72D297353CC}">
              <c16:uniqueId val="{00000000-1641-4E4C-9EE4-2896AB99F552}"/>
            </c:ext>
          </c:extLst>
        </c:ser>
        <c:dLbls>
          <c:showLegendKey val="0"/>
          <c:showVal val="0"/>
          <c:showCatName val="0"/>
          <c:showSerName val="0"/>
          <c:showPercent val="0"/>
          <c:showBubbleSize val="0"/>
        </c:dLbls>
        <c:smooth val="0"/>
        <c:axId val="399760000"/>
        <c:axId val="399760656"/>
      </c:lineChart>
      <c:dateAx>
        <c:axId val="399760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60656"/>
        <c:crosses val="autoZero"/>
        <c:auto val="1"/>
        <c:lblOffset val="100"/>
        <c:baseTimeUnit val="days"/>
      </c:dateAx>
      <c:valAx>
        <c:axId val="39976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6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Knöbl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2096</c:v>
                </c:pt>
                <c:pt idx="1">
                  <c:v>2184</c:v>
                </c:pt>
                <c:pt idx="2">
                  <c:v>2542</c:v>
                </c:pt>
                <c:pt idx="3">
                  <c:v>2167</c:v>
                </c:pt>
                <c:pt idx="4">
                  <c:v>1725</c:v>
                </c:pt>
                <c:pt idx="5">
                  <c:v>1760</c:v>
                </c:pt>
                <c:pt idx="6">
                  <c:v>1537</c:v>
                </c:pt>
                <c:pt idx="7">
                  <c:v>1716</c:v>
                </c:pt>
                <c:pt idx="8">
                  <c:v>1746</c:v>
                </c:pt>
                <c:pt idx="9">
                  <c:v>2181</c:v>
                </c:pt>
                <c:pt idx="10">
                  <c:v>2234</c:v>
                </c:pt>
                <c:pt idx="11">
                  <c:v>1791</c:v>
                </c:pt>
                <c:pt idx="12">
                  <c:v>1637</c:v>
                </c:pt>
                <c:pt idx="13">
                  <c:v>1721</c:v>
                </c:pt>
                <c:pt idx="14">
                  <c:v>2041</c:v>
                </c:pt>
                <c:pt idx="15">
                  <c:v>2474</c:v>
                </c:pt>
                <c:pt idx="16">
                  <c:v>2917</c:v>
                </c:pt>
                <c:pt idx="17">
                  <c:v>3201</c:v>
                </c:pt>
                <c:pt idx="18">
                  <c:v>2155</c:v>
                </c:pt>
                <c:pt idx="19">
                  <c:v>1646</c:v>
                </c:pt>
                <c:pt idx="20">
                  <c:v>1575</c:v>
                </c:pt>
                <c:pt idx="21">
                  <c:v>1476</c:v>
                </c:pt>
                <c:pt idx="22">
                  <c:v>1580</c:v>
                </c:pt>
                <c:pt idx="23">
                  <c:v>1378</c:v>
                </c:pt>
                <c:pt idx="24">
                  <c:v>1721</c:v>
                </c:pt>
                <c:pt idx="25">
                  <c:v>1528</c:v>
                </c:pt>
                <c:pt idx="26">
                  <c:v>1501</c:v>
                </c:pt>
                <c:pt idx="27">
                  <c:v>1240</c:v>
                </c:pt>
                <c:pt idx="28">
                  <c:v>940</c:v>
                </c:pt>
                <c:pt idx="29">
                  <c:v>3</c:v>
                </c:pt>
              </c:numCache>
            </c:numRef>
          </c:val>
          <c:smooth val="0"/>
          <c:extLst>
            <c:ext xmlns:c16="http://schemas.microsoft.com/office/drawing/2014/chart" uri="{C3380CC4-5D6E-409C-BE32-E72D297353CC}">
              <c16:uniqueId val="{00000000-8543-4C2E-BF79-BF1E8E31C58F}"/>
            </c:ext>
          </c:extLst>
        </c:ser>
        <c:dLbls>
          <c:showLegendKey val="0"/>
          <c:showVal val="0"/>
          <c:showCatName val="0"/>
          <c:showSerName val="0"/>
          <c:showPercent val="0"/>
          <c:showBubbleSize val="0"/>
        </c:dLbls>
        <c:smooth val="0"/>
        <c:axId val="399749832"/>
        <c:axId val="399753768"/>
      </c:lineChart>
      <c:dateAx>
        <c:axId val="39974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53768"/>
        <c:crosses val="autoZero"/>
        <c:auto val="1"/>
        <c:lblOffset val="100"/>
        <c:baseTimeUnit val="days"/>
      </c:dateAx>
      <c:valAx>
        <c:axId val="39975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4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Knöbl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16</c:v>
                </c:pt>
                <c:pt idx="1">
                  <c:v>10</c:v>
                </c:pt>
                <c:pt idx="2">
                  <c:v>15</c:v>
                </c:pt>
                <c:pt idx="3">
                  <c:v>14</c:v>
                </c:pt>
                <c:pt idx="4">
                  <c:v>10</c:v>
                </c:pt>
                <c:pt idx="5">
                  <c:v>9</c:v>
                </c:pt>
                <c:pt idx="6">
                  <c:v>7</c:v>
                </c:pt>
                <c:pt idx="7">
                  <c:v>13</c:v>
                </c:pt>
                <c:pt idx="8">
                  <c:v>52</c:v>
                </c:pt>
                <c:pt idx="9">
                  <c:v>20</c:v>
                </c:pt>
                <c:pt idx="10">
                  <c:v>9</c:v>
                </c:pt>
                <c:pt idx="11">
                  <c:v>13</c:v>
                </c:pt>
                <c:pt idx="12">
                  <c:v>8</c:v>
                </c:pt>
                <c:pt idx="13">
                  <c:v>13</c:v>
                </c:pt>
                <c:pt idx="14">
                  <c:v>7</c:v>
                </c:pt>
                <c:pt idx="15">
                  <c:v>17</c:v>
                </c:pt>
                <c:pt idx="16">
                  <c:v>19</c:v>
                </c:pt>
                <c:pt idx="17">
                  <c:v>104</c:v>
                </c:pt>
                <c:pt idx="18">
                  <c:v>49</c:v>
                </c:pt>
                <c:pt idx="19">
                  <c:v>15</c:v>
                </c:pt>
                <c:pt idx="20">
                  <c:v>53</c:v>
                </c:pt>
                <c:pt idx="21">
                  <c:v>15</c:v>
                </c:pt>
                <c:pt idx="22">
                  <c:v>14</c:v>
                </c:pt>
                <c:pt idx="23">
                  <c:v>15</c:v>
                </c:pt>
                <c:pt idx="24">
                  <c:v>12</c:v>
                </c:pt>
                <c:pt idx="25">
                  <c:v>12</c:v>
                </c:pt>
                <c:pt idx="26">
                  <c:v>11</c:v>
                </c:pt>
                <c:pt idx="27">
                  <c:v>20</c:v>
                </c:pt>
                <c:pt idx="28">
                  <c:v>10</c:v>
                </c:pt>
                <c:pt idx="29">
                  <c:v>1</c:v>
                </c:pt>
              </c:numCache>
            </c:numRef>
          </c:val>
          <c:smooth val="0"/>
          <c:extLst>
            <c:ext xmlns:c16="http://schemas.microsoft.com/office/drawing/2014/chart" uri="{C3380CC4-5D6E-409C-BE32-E72D297353CC}">
              <c16:uniqueId val="{00000000-A499-4D1F-A97F-925412016EA6}"/>
            </c:ext>
          </c:extLst>
        </c:ser>
        <c:dLbls>
          <c:showLegendKey val="0"/>
          <c:showVal val="0"/>
          <c:showCatName val="0"/>
          <c:showSerName val="0"/>
          <c:showPercent val="0"/>
          <c:showBubbleSize val="0"/>
        </c:dLbls>
        <c:smooth val="0"/>
        <c:axId val="399756720"/>
        <c:axId val="399751800"/>
      </c:lineChart>
      <c:dateAx>
        <c:axId val="399756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51800"/>
        <c:crosses val="autoZero"/>
        <c:auto val="1"/>
        <c:lblOffset val="100"/>
        <c:baseTimeUnit val="days"/>
      </c:dateAx>
      <c:valAx>
        <c:axId val="39975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5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Knöbl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c:v>
                </c:pt>
                <c:pt idx="1">
                  <c:v>0</c:v>
                </c:pt>
                <c:pt idx="2">
                  <c:v>2</c:v>
                </c:pt>
                <c:pt idx="3">
                  <c:v>1</c:v>
                </c:pt>
                <c:pt idx="4">
                  <c:v>2</c:v>
                </c:pt>
                <c:pt idx="5">
                  <c:v>2</c:v>
                </c:pt>
                <c:pt idx="6">
                  <c:v>2</c:v>
                </c:pt>
                <c:pt idx="7">
                  <c:v>2</c:v>
                </c:pt>
                <c:pt idx="8">
                  <c:v>14</c:v>
                </c:pt>
                <c:pt idx="9">
                  <c:v>1</c:v>
                </c:pt>
                <c:pt idx="10">
                  <c:v>0</c:v>
                </c:pt>
                <c:pt idx="11">
                  <c:v>3</c:v>
                </c:pt>
                <c:pt idx="12">
                  <c:v>1</c:v>
                </c:pt>
                <c:pt idx="13">
                  <c:v>0</c:v>
                </c:pt>
                <c:pt idx="14">
                  <c:v>1</c:v>
                </c:pt>
                <c:pt idx="15">
                  <c:v>4</c:v>
                </c:pt>
                <c:pt idx="16">
                  <c:v>1</c:v>
                </c:pt>
                <c:pt idx="17">
                  <c:v>8</c:v>
                </c:pt>
                <c:pt idx="18">
                  <c:v>3</c:v>
                </c:pt>
                <c:pt idx="19">
                  <c:v>5</c:v>
                </c:pt>
                <c:pt idx="20">
                  <c:v>6</c:v>
                </c:pt>
                <c:pt idx="21">
                  <c:v>2</c:v>
                </c:pt>
                <c:pt idx="22">
                  <c:v>2</c:v>
                </c:pt>
                <c:pt idx="23">
                  <c:v>2</c:v>
                </c:pt>
                <c:pt idx="24">
                  <c:v>1</c:v>
                </c:pt>
                <c:pt idx="25">
                  <c:v>9</c:v>
                </c:pt>
                <c:pt idx="26">
                  <c:v>3</c:v>
                </c:pt>
                <c:pt idx="27">
                  <c:v>10</c:v>
                </c:pt>
                <c:pt idx="28">
                  <c:v>1</c:v>
                </c:pt>
                <c:pt idx="29">
                  <c:v>0</c:v>
                </c:pt>
              </c:numCache>
            </c:numRef>
          </c:val>
          <c:smooth val="0"/>
          <c:extLst>
            <c:ext xmlns:c16="http://schemas.microsoft.com/office/drawing/2014/chart" uri="{C3380CC4-5D6E-409C-BE32-E72D297353CC}">
              <c16:uniqueId val="{00000000-0A50-4F45-A430-7AE44021FB31}"/>
            </c:ext>
          </c:extLst>
        </c:ser>
        <c:dLbls>
          <c:showLegendKey val="0"/>
          <c:showVal val="0"/>
          <c:showCatName val="0"/>
          <c:showSerName val="0"/>
          <c:showPercent val="0"/>
          <c:showBubbleSize val="0"/>
        </c:dLbls>
        <c:smooth val="0"/>
        <c:axId val="399749504"/>
        <c:axId val="399757376"/>
      </c:lineChart>
      <c:dateAx>
        <c:axId val="399749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57376"/>
        <c:crosses val="autoZero"/>
        <c:auto val="1"/>
        <c:lblOffset val="100"/>
        <c:baseTimeUnit val="days"/>
      </c:dateAx>
      <c:valAx>
        <c:axId val="39975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4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Knöbl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17.296296296295999</c:v>
                </c:pt>
                <c:pt idx="1">
                  <c:v>13.296296296295999</c:v>
                </c:pt>
                <c:pt idx="2">
                  <c:v>19.629629629629999</c:v>
                </c:pt>
                <c:pt idx="3">
                  <c:v>42.592592592593</c:v>
                </c:pt>
                <c:pt idx="4">
                  <c:v>84.111111111111001</c:v>
                </c:pt>
                <c:pt idx="5">
                  <c:v>108.62962962963</c:v>
                </c:pt>
                <c:pt idx="6">
                  <c:v>126.81481481481001</c:v>
                </c:pt>
                <c:pt idx="7">
                  <c:v>116.75</c:v>
                </c:pt>
                <c:pt idx="8">
                  <c:v>116.53571428571</c:v>
                </c:pt>
                <c:pt idx="9">
                  <c:v>123.07142857143</c:v>
                </c:pt>
                <c:pt idx="10">
                  <c:v>134.67857142857</c:v>
                </c:pt>
                <c:pt idx="11">
                  <c:v>124.32142857143</c:v>
                </c:pt>
                <c:pt idx="12">
                  <c:v>126.57142857143</c:v>
                </c:pt>
                <c:pt idx="13">
                  <c:v>125</c:v>
                </c:pt>
                <c:pt idx="14">
                  <c:v>128.17857142857</c:v>
                </c:pt>
                <c:pt idx="15">
                  <c:v>131.32142857143</c:v>
                </c:pt>
                <c:pt idx="16">
                  <c:v>135.78571428570999</c:v>
                </c:pt>
                <c:pt idx="17">
                  <c:v>141.39285714286001</c:v>
                </c:pt>
                <c:pt idx="18">
                  <c:v>149.25</c:v>
                </c:pt>
                <c:pt idx="19">
                  <c:v>155.82142857143</c:v>
                </c:pt>
                <c:pt idx="20">
                  <c:v>139.82142857143</c:v>
                </c:pt>
                <c:pt idx="21">
                  <c:v>89.392857142856997</c:v>
                </c:pt>
                <c:pt idx="22">
                  <c:v>47.964285714286</c:v>
                </c:pt>
                <c:pt idx="23">
                  <c:v>27.178571428571001</c:v>
                </c:pt>
              </c:numCache>
            </c:numRef>
          </c:val>
          <c:smooth val="0"/>
          <c:extLst>
            <c:ext xmlns:c16="http://schemas.microsoft.com/office/drawing/2014/chart" uri="{C3380CC4-5D6E-409C-BE32-E72D297353CC}">
              <c16:uniqueId val="{00000000-85A4-49D0-AA81-761B58F66499}"/>
            </c:ext>
          </c:extLst>
        </c:ser>
        <c:dLbls>
          <c:showLegendKey val="0"/>
          <c:showVal val="0"/>
          <c:showCatName val="0"/>
          <c:showSerName val="0"/>
          <c:showPercent val="0"/>
          <c:showBubbleSize val="0"/>
        </c:dLbls>
        <c:smooth val="0"/>
        <c:axId val="399749176"/>
        <c:axId val="399759016"/>
      </c:lineChart>
      <c:catAx>
        <c:axId val="39974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59016"/>
        <c:crosses val="autoZero"/>
        <c:auto val="1"/>
        <c:lblAlgn val="ctr"/>
        <c:lblOffset val="100"/>
        <c:noMultiLvlLbl val="0"/>
      </c:catAx>
      <c:valAx>
        <c:axId val="39975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4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Knöbl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2096</c:v>
                </c:pt>
                <c:pt idx="1">
                  <c:v>2184</c:v>
                </c:pt>
                <c:pt idx="2">
                  <c:v>2542</c:v>
                </c:pt>
                <c:pt idx="3">
                  <c:v>2167</c:v>
                </c:pt>
                <c:pt idx="4">
                  <c:v>1725</c:v>
                </c:pt>
                <c:pt idx="5">
                  <c:v>1760</c:v>
                </c:pt>
                <c:pt idx="6">
                  <c:v>1537</c:v>
                </c:pt>
                <c:pt idx="7">
                  <c:v>1716</c:v>
                </c:pt>
                <c:pt idx="8">
                  <c:v>1746</c:v>
                </c:pt>
                <c:pt idx="9">
                  <c:v>2181</c:v>
                </c:pt>
                <c:pt idx="10">
                  <c:v>2234</c:v>
                </c:pt>
                <c:pt idx="11">
                  <c:v>1791</c:v>
                </c:pt>
                <c:pt idx="12">
                  <c:v>1637</c:v>
                </c:pt>
                <c:pt idx="13">
                  <c:v>1721</c:v>
                </c:pt>
                <c:pt idx="14">
                  <c:v>2041</c:v>
                </c:pt>
                <c:pt idx="15">
                  <c:v>2474</c:v>
                </c:pt>
                <c:pt idx="16">
                  <c:v>2917</c:v>
                </c:pt>
                <c:pt idx="17">
                  <c:v>3201</c:v>
                </c:pt>
                <c:pt idx="18">
                  <c:v>2155</c:v>
                </c:pt>
                <c:pt idx="19">
                  <c:v>1646</c:v>
                </c:pt>
                <c:pt idx="20">
                  <c:v>1575</c:v>
                </c:pt>
                <c:pt idx="21">
                  <c:v>1476</c:v>
                </c:pt>
                <c:pt idx="22">
                  <c:v>1580</c:v>
                </c:pt>
                <c:pt idx="23">
                  <c:v>1378</c:v>
                </c:pt>
                <c:pt idx="24">
                  <c:v>1721</c:v>
                </c:pt>
                <c:pt idx="25">
                  <c:v>1528</c:v>
                </c:pt>
                <c:pt idx="26">
                  <c:v>1501</c:v>
                </c:pt>
                <c:pt idx="27">
                  <c:v>1240</c:v>
                </c:pt>
                <c:pt idx="28">
                  <c:v>940</c:v>
                </c:pt>
                <c:pt idx="29">
                  <c:v>3</c:v>
                </c:pt>
              </c:numCache>
            </c:numRef>
          </c:val>
          <c:smooth val="0"/>
          <c:extLst>
            <c:ext xmlns:c16="http://schemas.microsoft.com/office/drawing/2014/chart" uri="{C3380CC4-5D6E-409C-BE32-E72D297353CC}">
              <c16:uniqueId val="{00000000-9DE1-49B8-8F4D-5FF87E2FD48B}"/>
            </c:ext>
          </c:extLst>
        </c:ser>
        <c:dLbls>
          <c:showLegendKey val="0"/>
          <c:showVal val="0"/>
          <c:showCatName val="0"/>
          <c:showSerName val="0"/>
          <c:showPercent val="0"/>
          <c:showBubbleSize val="0"/>
        </c:dLbls>
        <c:smooth val="0"/>
        <c:axId val="232646848"/>
        <c:axId val="232652752"/>
      </c:lineChart>
      <c:dateAx>
        <c:axId val="232646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652752"/>
        <c:crosses val="autoZero"/>
        <c:auto val="1"/>
        <c:lblOffset val="100"/>
        <c:baseTimeUnit val="days"/>
      </c:dateAx>
      <c:valAx>
        <c:axId val="23265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64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0E747-2B7D-4D67-9E04-53BF517FCF1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A5E05FF4-CE31-41DF-937E-471C49945EB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619351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B6BDF-5916-42CD-AE9E-C9989479636F}"/>
              </a:ext>
            </a:extLst>
          </p:cNvPr>
          <p:cNvSpPr>
            <a:spLocks noGrp="1"/>
          </p:cNvSpPr>
          <p:nvPr>
            <p:ph type="title"/>
          </p:nvPr>
        </p:nvSpPr>
        <p:spPr/>
        <p:txBody>
          <a:bodyPr/>
          <a:lstStyle/>
          <a:p>
            <a:r>
              <a:rPr lang="de-DE"/>
              <a:t>Wichtigste Werte (KPI's) | BMW Knöbl</a:t>
            </a:r>
            <a:endParaRPr lang="en-US"/>
          </a:p>
        </p:txBody>
      </p:sp>
      <p:graphicFrame>
        <p:nvGraphicFramePr>
          <p:cNvPr id="5" name="Table Placeholder 4">
            <a:extLst>
              <a:ext uri="{FF2B5EF4-FFF2-40B4-BE49-F238E27FC236}">
                <a16:creationId xmlns:a16="http://schemas.microsoft.com/office/drawing/2014/main" id="{31665B5F-9FA4-4EF2-B235-EC46D3CE41E9}"/>
              </a:ext>
            </a:extLst>
          </p:cNvPr>
          <p:cNvGraphicFramePr>
            <a:graphicFrameLocks noGrp="1"/>
          </p:cNvGraphicFramePr>
          <p:nvPr>
            <p:ph type="tbl" sz="quarter" idx="13"/>
            <p:extLst>
              <p:ext uri="{D42A27DB-BD31-4B8C-83A1-F6EECF244321}">
                <p14:modId xmlns:p14="http://schemas.microsoft.com/office/powerpoint/2010/main" val="279400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21666815"/>
                    </a:ext>
                  </a:extLst>
                </a:gridCol>
                <a:gridCol w="740664">
                  <a:extLst>
                    <a:ext uri="{9D8B030D-6E8A-4147-A177-3AD203B41FA5}">
                      <a16:colId xmlns:a16="http://schemas.microsoft.com/office/drawing/2014/main" val="739809002"/>
                    </a:ext>
                  </a:extLst>
                </a:gridCol>
                <a:gridCol w="740664">
                  <a:extLst>
                    <a:ext uri="{9D8B030D-6E8A-4147-A177-3AD203B41FA5}">
                      <a16:colId xmlns:a16="http://schemas.microsoft.com/office/drawing/2014/main" val="1134451733"/>
                    </a:ext>
                  </a:extLst>
                </a:gridCol>
                <a:gridCol w="740664">
                  <a:extLst>
                    <a:ext uri="{9D8B030D-6E8A-4147-A177-3AD203B41FA5}">
                      <a16:colId xmlns:a16="http://schemas.microsoft.com/office/drawing/2014/main" val="2851153154"/>
                    </a:ext>
                  </a:extLst>
                </a:gridCol>
                <a:gridCol w="740664">
                  <a:extLst>
                    <a:ext uri="{9D8B030D-6E8A-4147-A177-3AD203B41FA5}">
                      <a16:colId xmlns:a16="http://schemas.microsoft.com/office/drawing/2014/main" val="4227155045"/>
                    </a:ext>
                  </a:extLst>
                </a:gridCol>
                <a:gridCol w="740664">
                  <a:extLst>
                    <a:ext uri="{9D8B030D-6E8A-4147-A177-3AD203B41FA5}">
                      <a16:colId xmlns:a16="http://schemas.microsoft.com/office/drawing/2014/main" val="1447360031"/>
                    </a:ext>
                  </a:extLst>
                </a:gridCol>
                <a:gridCol w="740664">
                  <a:extLst>
                    <a:ext uri="{9D8B030D-6E8A-4147-A177-3AD203B41FA5}">
                      <a16:colId xmlns:a16="http://schemas.microsoft.com/office/drawing/2014/main" val="2725836358"/>
                    </a:ext>
                  </a:extLst>
                </a:gridCol>
                <a:gridCol w="740664">
                  <a:extLst>
                    <a:ext uri="{9D8B030D-6E8A-4147-A177-3AD203B41FA5}">
                      <a16:colId xmlns:a16="http://schemas.microsoft.com/office/drawing/2014/main" val="3485767897"/>
                    </a:ext>
                  </a:extLst>
                </a:gridCol>
                <a:gridCol w="740664">
                  <a:extLst>
                    <a:ext uri="{9D8B030D-6E8A-4147-A177-3AD203B41FA5}">
                      <a16:colId xmlns:a16="http://schemas.microsoft.com/office/drawing/2014/main" val="3817944414"/>
                    </a:ext>
                  </a:extLst>
                </a:gridCol>
                <a:gridCol w="740664">
                  <a:extLst>
                    <a:ext uri="{9D8B030D-6E8A-4147-A177-3AD203B41FA5}">
                      <a16:colId xmlns:a16="http://schemas.microsoft.com/office/drawing/2014/main" val="38992027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80581095"/>
                  </a:ext>
                </a:extLst>
              </a:tr>
              <a:tr h="370840">
                <a:tc>
                  <a:txBody>
                    <a:bodyPr/>
                    <a:lstStyle/>
                    <a:p>
                      <a:r>
                        <a:rPr lang="en-US" sz="1000"/>
                        <a:t>BMW Knöbl</a:t>
                      </a:r>
                    </a:p>
                  </a:txBody>
                  <a:tcPr/>
                </a:tc>
                <a:tc>
                  <a:txBody>
                    <a:bodyPr/>
                    <a:lstStyle/>
                    <a:p>
                      <a:r>
                        <a:rPr lang="en-US" sz="1000"/>
                        <a:t>321</a:t>
                      </a:r>
                    </a:p>
                  </a:txBody>
                  <a:tcPr/>
                </a:tc>
                <a:tc>
                  <a:txBody>
                    <a:bodyPr/>
                    <a:lstStyle/>
                    <a:p>
                      <a:r>
                        <a:rPr lang="en-US" sz="1000"/>
                        <a:t>5</a:t>
                      </a:r>
                    </a:p>
                  </a:txBody>
                  <a:tcPr/>
                </a:tc>
                <a:tc>
                  <a:txBody>
                    <a:bodyPr/>
                    <a:lstStyle/>
                    <a:p>
                      <a:r>
                        <a:rPr lang="en-US" sz="1000"/>
                        <a:t>4</a:t>
                      </a:r>
                    </a:p>
                  </a:txBody>
                  <a:tcPr/>
                </a:tc>
                <a:tc>
                  <a:txBody>
                    <a:bodyPr/>
                    <a:lstStyle/>
                    <a:p>
                      <a:r>
                        <a:rPr lang="en-US" sz="1000"/>
                        <a:t>66</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6.2893 %</a:t>
                      </a:r>
                    </a:p>
                  </a:txBody>
                  <a:tcPr/>
                </a:tc>
                <a:tc>
                  <a:txBody>
                    <a:bodyPr/>
                    <a:lstStyle/>
                    <a:p>
                      <a:r>
                        <a:rPr lang="en-US" sz="1000"/>
                        <a:t>0.0 %</a:t>
                      </a:r>
                    </a:p>
                  </a:txBody>
                  <a:tcPr/>
                </a:tc>
                <a:extLst>
                  <a:ext uri="{0D108BD9-81ED-4DB2-BD59-A6C34878D82A}">
                    <a16:rowId xmlns:a16="http://schemas.microsoft.com/office/drawing/2014/main" val="1332882564"/>
                  </a:ext>
                </a:extLst>
              </a:tr>
            </a:tbl>
          </a:graphicData>
        </a:graphic>
      </p:graphicFrame>
      <p:sp>
        <p:nvSpPr>
          <p:cNvPr id="4" name="Text Placeholder 3">
            <a:extLst>
              <a:ext uri="{FF2B5EF4-FFF2-40B4-BE49-F238E27FC236}">
                <a16:creationId xmlns:a16="http://schemas.microsoft.com/office/drawing/2014/main" id="{5BEC079C-3E44-40B6-893A-D5A167173E6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72199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88BFB-FC3A-4448-BBD9-CBB97E6102D2}"/>
              </a:ext>
            </a:extLst>
          </p:cNvPr>
          <p:cNvSpPr>
            <a:spLocks noGrp="1"/>
          </p:cNvSpPr>
          <p:nvPr>
            <p:ph type="title"/>
          </p:nvPr>
        </p:nvSpPr>
        <p:spPr/>
        <p:txBody>
          <a:bodyPr/>
          <a:lstStyle/>
          <a:p>
            <a:r>
              <a:rPr lang="en-US"/>
              <a:t>Fans (Übersicht) | BMW Knöbl</a:t>
            </a:r>
          </a:p>
        </p:txBody>
      </p:sp>
      <p:graphicFrame>
        <p:nvGraphicFramePr>
          <p:cNvPr id="5" name="Table Placeholder 4">
            <a:extLst>
              <a:ext uri="{FF2B5EF4-FFF2-40B4-BE49-F238E27FC236}">
                <a16:creationId xmlns:a16="http://schemas.microsoft.com/office/drawing/2014/main" id="{66716C7F-48EC-407C-9FF6-7AC92C053262}"/>
              </a:ext>
            </a:extLst>
          </p:cNvPr>
          <p:cNvGraphicFramePr>
            <a:graphicFrameLocks noGrp="1"/>
          </p:cNvGraphicFramePr>
          <p:nvPr>
            <p:ph type="tbl" sz="quarter" idx="13"/>
            <p:extLst>
              <p:ext uri="{D42A27DB-BD31-4B8C-83A1-F6EECF244321}">
                <p14:modId xmlns:p14="http://schemas.microsoft.com/office/powerpoint/2010/main" val="3147131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8538209"/>
                    </a:ext>
                  </a:extLst>
                </a:gridCol>
                <a:gridCol w="1234440">
                  <a:extLst>
                    <a:ext uri="{9D8B030D-6E8A-4147-A177-3AD203B41FA5}">
                      <a16:colId xmlns:a16="http://schemas.microsoft.com/office/drawing/2014/main" val="2800095158"/>
                    </a:ext>
                  </a:extLst>
                </a:gridCol>
                <a:gridCol w="822960">
                  <a:extLst>
                    <a:ext uri="{9D8B030D-6E8A-4147-A177-3AD203B41FA5}">
                      <a16:colId xmlns:a16="http://schemas.microsoft.com/office/drawing/2014/main" val="1065000130"/>
                    </a:ext>
                  </a:extLst>
                </a:gridCol>
                <a:gridCol w="822960">
                  <a:extLst>
                    <a:ext uri="{9D8B030D-6E8A-4147-A177-3AD203B41FA5}">
                      <a16:colId xmlns:a16="http://schemas.microsoft.com/office/drawing/2014/main" val="1540725820"/>
                    </a:ext>
                  </a:extLst>
                </a:gridCol>
                <a:gridCol w="822960">
                  <a:extLst>
                    <a:ext uri="{9D8B030D-6E8A-4147-A177-3AD203B41FA5}">
                      <a16:colId xmlns:a16="http://schemas.microsoft.com/office/drawing/2014/main" val="1392942282"/>
                    </a:ext>
                  </a:extLst>
                </a:gridCol>
                <a:gridCol w="822960">
                  <a:extLst>
                    <a:ext uri="{9D8B030D-6E8A-4147-A177-3AD203B41FA5}">
                      <a16:colId xmlns:a16="http://schemas.microsoft.com/office/drawing/2014/main" val="3640347625"/>
                    </a:ext>
                  </a:extLst>
                </a:gridCol>
                <a:gridCol w="822960">
                  <a:extLst>
                    <a:ext uri="{9D8B030D-6E8A-4147-A177-3AD203B41FA5}">
                      <a16:colId xmlns:a16="http://schemas.microsoft.com/office/drawing/2014/main" val="1046875380"/>
                    </a:ext>
                  </a:extLst>
                </a:gridCol>
                <a:gridCol w="822960">
                  <a:extLst>
                    <a:ext uri="{9D8B030D-6E8A-4147-A177-3AD203B41FA5}">
                      <a16:colId xmlns:a16="http://schemas.microsoft.com/office/drawing/2014/main" val="8784941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248656834"/>
                  </a:ext>
                </a:extLst>
              </a:tr>
              <a:tr h="370840">
                <a:tc>
                  <a:txBody>
                    <a:bodyPr/>
                    <a:lstStyle/>
                    <a:p>
                      <a:r>
                        <a:rPr lang="en-US" sz="1000"/>
                        <a:t>BMW Knöbl</a:t>
                      </a:r>
                    </a:p>
                  </a:txBody>
                  <a:tcPr/>
                </a:tc>
                <a:tc>
                  <a:txBody>
                    <a:bodyPr/>
                    <a:lstStyle/>
                    <a:p>
                      <a:r>
                        <a:rPr lang="en-US" sz="1000"/>
                        <a:t>321</a:t>
                      </a:r>
                    </a:p>
                  </a:txBody>
                  <a:tcPr/>
                </a:tc>
                <a:tc>
                  <a:txBody>
                    <a:bodyPr/>
                    <a:lstStyle/>
                    <a:p>
                      <a:r>
                        <a:rPr lang="en-US" sz="1000"/>
                        <a:t>1</a:t>
                      </a:r>
                    </a:p>
                  </a:txBody>
                  <a:tcPr/>
                </a:tc>
                <a:tc>
                  <a:txBody>
                    <a:bodyPr/>
                    <a:lstStyle/>
                    <a:p>
                      <a:r>
                        <a:rPr lang="en-US" sz="1000"/>
                        <a:t>0.3 %</a:t>
                      </a:r>
                    </a:p>
                  </a:txBody>
                  <a:tcPr/>
                </a:tc>
                <a:tc>
                  <a:txBody>
                    <a:bodyPr/>
                    <a:lstStyle/>
                    <a:p>
                      <a:r>
                        <a:rPr lang="en-US" sz="1000"/>
                        <a:t>1</a:t>
                      </a:r>
                    </a:p>
                  </a:txBody>
                  <a:tcPr/>
                </a:tc>
                <a:tc>
                  <a:txBody>
                    <a:bodyPr/>
                    <a:lstStyle/>
                    <a:p>
                      <a:r>
                        <a:rPr lang="en-US" sz="1000"/>
                        <a:t>0.3 %</a:t>
                      </a:r>
                    </a:p>
                  </a:txBody>
                  <a:tcPr/>
                </a:tc>
                <a:tc>
                  <a:txBody>
                    <a:bodyPr/>
                    <a:lstStyle/>
                    <a:p>
                      <a:r>
                        <a:rPr lang="en-US" sz="1000"/>
                        <a:t>5</a:t>
                      </a:r>
                    </a:p>
                  </a:txBody>
                  <a:tcPr/>
                </a:tc>
                <a:tc>
                  <a:txBody>
                    <a:bodyPr/>
                    <a:lstStyle/>
                    <a:p>
                      <a:r>
                        <a:rPr lang="en-US" sz="1000"/>
                        <a:t>1.6 %</a:t>
                      </a:r>
                    </a:p>
                  </a:txBody>
                  <a:tcPr/>
                </a:tc>
                <a:extLst>
                  <a:ext uri="{0D108BD9-81ED-4DB2-BD59-A6C34878D82A}">
                    <a16:rowId xmlns:a16="http://schemas.microsoft.com/office/drawing/2014/main" val="1425780348"/>
                  </a:ext>
                </a:extLst>
              </a:tr>
            </a:tbl>
          </a:graphicData>
        </a:graphic>
      </p:graphicFrame>
      <p:sp>
        <p:nvSpPr>
          <p:cNvPr id="4" name="Text Placeholder 3">
            <a:extLst>
              <a:ext uri="{FF2B5EF4-FFF2-40B4-BE49-F238E27FC236}">
                <a16:creationId xmlns:a16="http://schemas.microsoft.com/office/drawing/2014/main" id="{5920864C-FE6E-4563-9BD7-2C8F7C3C81AD}"/>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3306614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1DDBD-0D30-48F4-833F-F841E794A674}"/>
              </a:ext>
            </a:extLst>
          </p:cNvPr>
          <p:cNvSpPr>
            <a:spLocks noGrp="1"/>
          </p:cNvSpPr>
          <p:nvPr>
            <p:ph type="title"/>
          </p:nvPr>
        </p:nvSpPr>
        <p:spPr/>
        <p:txBody>
          <a:bodyPr/>
          <a:lstStyle/>
          <a:p>
            <a:r>
              <a:rPr lang="en-US"/>
              <a:t>Key Metrics Table w. User Post RR | BMW Knöbl</a:t>
            </a:r>
          </a:p>
        </p:txBody>
      </p:sp>
      <p:graphicFrame>
        <p:nvGraphicFramePr>
          <p:cNvPr id="5" name="Table Placeholder 4">
            <a:extLst>
              <a:ext uri="{FF2B5EF4-FFF2-40B4-BE49-F238E27FC236}">
                <a16:creationId xmlns:a16="http://schemas.microsoft.com/office/drawing/2014/main" id="{85607260-E4B2-42E7-B949-64E0D31BFF6C}"/>
              </a:ext>
            </a:extLst>
          </p:cNvPr>
          <p:cNvGraphicFramePr>
            <a:graphicFrameLocks noGrp="1"/>
          </p:cNvGraphicFramePr>
          <p:nvPr>
            <p:ph type="tbl" sz="quarter" idx="13"/>
            <p:extLst>
              <p:ext uri="{D42A27DB-BD31-4B8C-83A1-F6EECF244321}">
                <p14:modId xmlns:p14="http://schemas.microsoft.com/office/powerpoint/2010/main" val="690766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7639215"/>
                    </a:ext>
                  </a:extLst>
                </a:gridCol>
                <a:gridCol w="740664">
                  <a:extLst>
                    <a:ext uri="{9D8B030D-6E8A-4147-A177-3AD203B41FA5}">
                      <a16:colId xmlns:a16="http://schemas.microsoft.com/office/drawing/2014/main" val="3249696958"/>
                    </a:ext>
                  </a:extLst>
                </a:gridCol>
                <a:gridCol w="740664">
                  <a:extLst>
                    <a:ext uri="{9D8B030D-6E8A-4147-A177-3AD203B41FA5}">
                      <a16:colId xmlns:a16="http://schemas.microsoft.com/office/drawing/2014/main" val="1760434045"/>
                    </a:ext>
                  </a:extLst>
                </a:gridCol>
                <a:gridCol w="740664">
                  <a:extLst>
                    <a:ext uri="{9D8B030D-6E8A-4147-A177-3AD203B41FA5}">
                      <a16:colId xmlns:a16="http://schemas.microsoft.com/office/drawing/2014/main" val="4076388585"/>
                    </a:ext>
                  </a:extLst>
                </a:gridCol>
                <a:gridCol w="740664">
                  <a:extLst>
                    <a:ext uri="{9D8B030D-6E8A-4147-A177-3AD203B41FA5}">
                      <a16:colId xmlns:a16="http://schemas.microsoft.com/office/drawing/2014/main" val="3601274400"/>
                    </a:ext>
                  </a:extLst>
                </a:gridCol>
                <a:gridCol w="740664">
                  <a:extLst>
                    <a:ext uri="{9D8B030D-6E8A-4147-A177-3AD203B41FA5}">
                      <a16:colId xmlns:a16="http://schemas.microsoft.com/office/drawing/2014/main" val="566841319"/>
                    </a:ext>
                  </a:extLst>
                </a:gridCol>
                <a:gridCol w="740664">
                  <a:extLst>
                    <a:ext uri="{9D8B030D-6E8A-4147-A177-3AD203B41FA5}">
                      <a16:colId xmlns:a16="http://schemas.microsoft.com/office/drawing/2014/main" val="3358755070"/>
                    </a:ext>
                  </a:extLst>
                </a:gridCol>
                <a:gridCol w="740664">
                  <a:extLst>
                    <a:ext uri="{9D8B030D-6E8A-4147-A177-3AD203B41FA5}">
                      <a16:colId xmlns:a16="http://schemas.microsoft.com/office/drawing/2014/main" val="3795710353"/>
                    </a:ext>
                  </a:extLst>
                </a:gridCol>
                <a:gridCol w="740664">
                  <a:extLst>
                    <a:ext uri="{9D8B030D-6E8A-4147-A177-3AD203B41FA5}">
                      <a16:colId xmlns:a16="http://schemas.microsoft.com/office/drawing/2014/main" val="1051562916"/>
                    </a:ext>
                  </a:extLst>
                </a:gridCol>
                <a:gridCol w="740664">
                  <a:extLst>
                    <a:ext uri="{9D8B030D-6E8A-4147-A177-3AD203B41FA5}">
                      <a16:colId xmlns:a16="http://schemas.microsoft.com/office/drawing/2014/main" val="26778197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05231946"/>
                  </a:ext>
                </a:extLst>
              </a:tr>
              <a:tr h="370840">
                <a:tc>
                  <a:txBody>
                    <a:bodyPr/>
                    <a:lstStyle/>
                    <a:p>
                      <a:r>
                        <a:rPr lang="en-US" sz="1000"/>
                        <a:t>BMW Knöbl</a:t>
                      </a:r>
                    </a:p>
                  </a:txBody>
                  <a:tcPr/>
                </a:tc>
                <a:tc>
                  <a:txBody>
                    <a:bodyPr/>
                    <a:lstStyle/>
                    <a:p>
                      <a:r>
                        <a:rPr lang="en-US" sz="1000"/>
                        <a:t>321</a:t>
                      </a:r>
                    </a:p>
                  </a:txBody>
                  <a:tcPr/>
                </a:tc>
                <a:tc>
                  <a:txBody>
                    <a:bodyPr/>
                    <a:lstStyle/>
                    <a:p>
                      <a:r>
                        <a:rPr lang="en-US" sz="1000"/>
                        <a:t>5</a:t>
                      </a:r>
                    </a:p>
                  </a:txBody>
                  <a:tcPr/>
                </a:tc>
                <a:tc>
                  <a:txBody>
                    <a:bodyPr/>
                    <a:lstStyle/>
                    <a:p>
                      <a:r>
                        <a:rPr lang="en-US" sz="1000"/>
                        <a:t>4</a:t>
                      </a:r>
                    </a:p>
                  </a:txBody>
                  <a:tcPr/>
                </a:tc>
                <a:tc>
                  <a:txBody>
                    <a:bodyPr/>
                    <a:lstStyle/>
                    <a:p>
                      <a:r>
                        <a:rPr lang="en-US" sz="1000"/>
                        <a:t>66</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6.2893 %</a:t>
                      </a:r>
                    </a:p>
                  </a:txBody>
                  <a:tcPr/>
                </a:tc>
                <a:tc>
                  <a:txBody>
                    <a:bodyPr/>
                    <a:lstStyle/>
                    <a:p>
                      <a:r>
                        <a:rPr lang="en-US" sz="1000"/>
                        <a:t>0.0 %</a:t>
                      </a:r>
                    </a:p>
                  </a:txBody>
                  <a:tcPr/>
                </a:tc>
                <a:extLst>
                  <a:ext uri="{0D108BD9-81ED-4DB2-BD59-A6C34878D82A}">
                    <a16:rowId xmlns:a16="http://schemas.microsoft.com/office/drawing/2014/main" val="706232946"/>
                  </a:ext>
                </a:extLst>
              </a:tr>
            </a:tbl>
          </a:graphicData>
        </a:graphic>
      </p:graphicFrame>
      <p:sp>
        <p:nvSpPr>
          <p:cNvPr id="4" name="Text Placeholder 3">
            <a:extLst>
              <a:ext uri="{FF2B5EF4-FFF2-40B4-BE49-F238E27FC236}">
                <a16:creationId xmlns:a16="http://schemas.microsoft.com/office/drawing/2014/main" id="{A4B69D10-8F92-4B22-871B-D02A9A7D06E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73542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4A102-480D-4D17-84FD-1D2D00C264DE}"/>
              </a:ext>
            </a:extLst>
          </p:cNvPr>
          <p:cNvSpPr>
            <a:spLocks noGrp="1"/>
          </p:cNvSpPr>
          <p:nvPr>
            <p:ph type="title"/>
          </p:nvPr>
        </p:nvSpPr>
        <p:spPr/>
        <p:txBody>
          <a:bodyPr/>
          <a:lstStyle/>
          <a:p>
            <a:r>
              <a:rPr lang="en-US"/>
              <a:t>Facebook Fans Total | BMW Knöbl</a:t>
            </a:r>
          </a:p>
        </p:txBody>
      </p:sp>
      <p:graphicFrame>
        <p:nvGraphicFramePr>
          <p:cNvPr id="6" name="Chart Placeholder 5">
            <a:extLst>
              <a:ext uri="{FF2B5EF4-FFF2-40B4-BE49-F238E27FC236}">
                <a16:creationId xmlns:a16="http://schemas.microsoft.com/office/drawing/2014/main" id="{1FB1838C-E3C9-4369-9DB7-CD38635B901A}"/>
              </a:ext>
            </a:extLst>
          </p:cNvPr>
          <p:cNvGraphicFramePr>
            <a:graphicFrameLocks noGrp="1"/>
          </p:cNvGraphicFramePr>
          <p:nvPr>
            <p:ph type="chart" sz="quarter" idx="13"/>
            <p:extLst>
              <p:ext uri="{D42A27DB-BD31-4B8C-83A1-F6EECF244321}">
                <p14:modId xmlns:p14="http://schemas.microsoft.com/office/powerpoint/2010/main" val="134051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549590-8803-49D8-B7E7-974750CCDC6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704918A-32CB-4BCE-A47E-B7ED21FACC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6263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4BC52-EBCA-476D-A1EC-AF52DDEDC6AC}"/>
              </a:ext>
            </a:extLst>
          </p:cNvPr>
          <p:cNvSpPr>
            <a:spLocks noGrp="1"/>
          </p:cNvSpPr>
          <p:nvPr>
            <p:ph type="title"/>
          </p:nvPr>
        </p:nvSpPr>
        <p:spPr/>
        <p:txBody>
          <a:bodyPr/>
          <a:lstStyle/>
          <a:p>
            <a:r>
              <a:rPr lang="en-US"/>
              <a:t>Fanwachstum | BMW Knöbl</a:t>
            </a:r>
          </a:p>
        </p:txBody>
      </p:sp>
      <p:graphicFrame>
        <p:nvGraphicFramePr>
          <p:cNvPr id="6" name="Chart Placeholder 5">
            <a:extLst>
              <a:ext uri="{FF2B5EF4-FFF2-40B4-BE49-F238E27FC236}">
                <a16:creationId xmlns:a16="http://schemas.microsoft.com/office/drawing/2014/main" id="{E8013034-31DD-4C8A-96C8-2E8AE31FC54B}"/>
              </a:ext>
            </a:extLst>
          </p:cNvPr>
          <p:cNvGraphicFramePr>
            <a:graphicFrameLocks noGrp="1"/>
          </p:cNvGraphicFramePr>
          <p:nvPr>
            <p:ph type="chart" sz="quarter" idx="13"/>
            <p:extLst>
              <p:ext uri="{D42A27DB-BD31-4B8C-83A1-F6EECF244321}">
                <p14:modId xmlns:p14="http://schemas.microsoft.com/office/powerpoint/2010/main" val="1520644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7DB71A-9A87-4B89-8CE5-C3E77C95096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0B288E1-18E1-4E63-8E9B-277B4FE991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5836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B8FDA-EF61-4BA6-80D5-CD2B4CC5CC15}"/>
              </a:ext>
            </a:extLst>
          </p:cNvPr>
          <p:cNvSpPr>
            <a:spLocks noGrp="1"/>
          </p:cNvSpPr>
          <p:nvPr>
            <p:ph type="title"/>
          </p:nvPr>
        </p:nvSpPr>
        <p:spPr/>
        <p:txBody>
          <a:bodyPr/>
          <a:lstStyle/>
          <a:p>
            <a:r>
              <a:rPr lang="en-US"/>
              <a:t>Verlorene Fans | BMW Knöbl</a:t>
            </a:r>
          </a:p>
        </p:txBody>
      </p:sp>
      <p:graphicFrame>
        <p:nvGraphicFramePr>
          <p:cNvPr id="6" name="Chart Placeholder 5">
            <a:extLst>
              <a:ext uri="{FF2B5EF4-FFF2-40B4-BE49-F238E27FC236}">
                <a16:creationId xmlns:a16="http://schemas.microsoft.com/office/drawing/2014/main" id="{00688455-5FDC-41E4-8849-CF12672777FC}"/>
              </a:ext>
            </a:extLst>
          </p:cNvPr>
          <p:cNvGraphicFramePr>
            <a:graphicFrameLocks noGrp="1"/>
          </p:cNvGraphicFramePr>
          <p:nvPr>
            <p:ph type="chart" sz="quarter" idx="13"/>
            <p:extLst>
              <p:ext uri="{D42A27DB-BD31-4B8C-83A1-F6EECF244321}">
                <p14:modId xmlns:p14="http://schemas.microsoft.com/office/powerpoint/2010/main" val="3790693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06ED14-C52E-45AE-810A-DE342214BED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BC79CBA-3338-4C7C-B373-146A69D0FE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2205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222D6-88A0-4001-828B-06787C3FA005}"/>
              </a:ext>
            </a:extLst>
          </p:cNvPr>
          <p:cNvSpPr>
            <a:spLocks noGrp="1"/>
          </p:cNvSpPr>
          <p:nvPr>
            <p:ph type="title"/>
          </p:nvPr>
        </p:nvSpPr>
        <p:spPr/>
        <p:txBody>
          <a:bodyPr/>
          <a:lstStyle/>
          <a:p>
            <a:r>
              <a:rPr lang="de-DE"/>
              <a:t>Eigene Beiträge (Postings) | BMW Knöbl - 1 of 2</a:t>
            </a:r>
            <a:endParaRPr lang="en-US"/>
          </a:p>
        </p:txBody>
      </p:sp>
      <p:graphicFrame>
        <p:nvGraphicFramePr>
          <p:cNvPr id="5" name="Table Placeholder 4">
            <a:extLst>
              <a:ext uri="{FF2B5EF4-FFF2-40B4-BE49-F238E27FC236}">
                <a16:creationId xmlns:a16="http://schemas.microsoft.com/office/drawing/2014/main" id="{8B160602-11D7-43FA-A985-9CC7529F0A4B}"/>
              </a:ext>
            </a:extLst>
          </p:cNvPr>
          <p:cNvGraphicFramePr>
            <a:graphicFrameLocks noGrp="1"/>
          </p:cNvGraphicFramePr>
          <p:nvPr>
            <p:ph type="tbl" sz="quarter" idx="13"/>
            <p:extLst>
              <p:ext uri="{D42A27DB-BD31-4B8C-83A1-F6EECF244321}">
                <p14:modId xmlns:p14="http://schemas.microsoft.com/office/powerpoint/2010/main" val="543717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9558970"/>
                    </a:ext>
                  </a:extLst>
                </a:gridCol>
                <a:gridCol w="658368">
                  <a:extLst>
                    <a:ext uri="{9D8B030D-6E8A-4147-A177-3AD203B41FA5}">
                      <a16:colId xmlns:a16="http://schemas.microsoft.com/office/drawing/2014/main" val="1930430417"/>
                    </a:ext>
                  </a:extLst>
                </a:gridCol>
                <a:gridCol w="658368">
                  <a:extLst>
                    <a:ext uri="{9D8B030D-6E8A-4147-A177-3AD203B41FA5}">
                      <a16:colId xmlns:a16="http://schemas.microsoft.com/office/drawing/2014/main" val="998527355"/>
                    </a:ext>
                  </a:extLst>
                </a:gridCol>
                <a:gridCol w="658368">
                  <a:extLst>
                    <a:ext uri="{9D8B030D-6E8A-4147-A177-3AD203B41FA5}">
                      <a16:colId xmlns:a16="http://schemas.microsoft.com/office/drawing/2014/main" val="2784032978"/>
                    </a:ext>
                  </a:extLst>
                </a:gridCol>
                <a:gridCol w="658368">
                  <a:extLst>
                    <a:ext uri="{9D8B030D-6E8A-4147-A177-3AD203B41FA5}">
                      <a16:colId xmlns:a16="http://schemas.microsoft.com/office/drawing/2014/main" val="899747382"/>
                    </a:ext>
                  </a:extLst>
                </a:gridCol>
                <a:gridCol w="658368">
                  <a:extLst>
                    <a:ext uri="{9D8B030D-6E8A-4147-A177-3AD203B41FA5}">
                      <a16:colId xmlns:a16="http://schemas.microsoft.com/office/drawing/2014/main" val="494623303"/>
                    </a:ext>
                  </a:extLst>
                </a:gridCol>
                <a:gridCol w="658368">
                  <a:extLst>
                    <a:ext uri="{9D8B030D-6E8A-4147-A177-3AD203B41FA5}">
                      <a16:colId xmlns:a16="http://schemas.microsoft.com/office/drawing/2014/main" val="618779611"/>
                    </a:ext>
                  </a:extLst>
                </a:gridCol>
                <a:gridCol w="658368">
                  <a:extLst>
                    <a:ext uri="{9D8B030D-6E8A-4147-A177-3AD203B41FA5}">
                      <a16:colId xmlns:a16="http://schemas.microsoft.com/office/drawing/2014/main" val="698349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120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BMW Knöbl - 2018-06-21 12:07:23 </a:t>
                      </a:r>
                      <a:r>
                        <a:rPr kumimoji="0" lang="de-DE" sz="1000" b="0" i="0" u="none" strike="noStrike" kern="1200" cap="none" spc="0" normalizeH="0" baseline="0" noProof="0">
                          <a:ln>
                            <a:noFill/>
                          </a:ln>
                          <a:solidFill>
                            <a:prstClr val="black"/>
                          </a:solidFill>
                          <a:effectLst/>
                          <a:uLnTx/>
                          <a:uFillTx/>
                          <a:latin typeface="+mn-lt"/>
                          <a:ea typeface="+mn-ea"/>
                          <a:cs typeface="+mn-cs"/>
                        </a:rPr>
                        <a:t> 
 Bei diesen hohen Temperaturen müssen wir schon auf unsere fleißigen Jungs in der Werkstatt schauen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120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BMW Knöbl - 2018-06-18 09:57:06 </a:t>
                      </a:r>
                      <a:r>
                        <a:rPr kumimoji="0" lang="de-DE" sz="1000" b="0" i="0" u="none" strike="noStrike" kern="1200" cap="none" spc="0" normalizeH="0" baseline="0" noProof="0">
                          <a:ln>
                            <a:noFill/>
                          </a:ln>
                          <a:solidFill>
                            <a:prstClr val="black"/>
                          </a:solidFill>
                          <a:effectLst/>
                          <a:uLnTx/>
                          <a:uFillTx/>
                          <a:latin typeface="+mn-lt"/>
                          <a:ea typeface="+mn-ea"/>
                          <a:cs typeface="+mn-cs"/>
                        </a:rPr>
                        <a:t> 
 Heute Baustart unseres Parkdecks / Zubau für die Werkstatt
Liebe Kunden,
heute ist es soweit und unser Baustart beginnt.
Wie bereits angekündigt erweitern wir unseren Betrieb um 3 zusätzliche Werkstatt-Bühnen für Technik und Diagnose, 1 zusätzliche Spengler-Bühne zur Durchführung von Unterbodenversiegelungen, ein neues zusätzliches Reifenlager und ein Parkdeck mit überdachter Parkfläche.
Die Fertigstellung ist für Ende August 2018 geplant.
Wir möchten uns jetzt schon für eventuell entstehende Unannehmlichkeiten während unserer Bauphase entschuldigen und bitten um Ihr Verständnis!
Ihr Team von
BMW Knöbl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7956"/>
                  </a:ext>
                </a:extLst>
              </a:tr>
            </a:tbl>
          </a:graphicData>
        </a:graphic>
      </p:graphicFrame>
      <p:sp>
        <p:nvSpPr>
          <p:cNvPr id="4" name="Text Placeholder 3">
            <a:extLst>
              <a:ext uri="{FF2B5EF4-FFF2-40B4-BE49-F238E27FC236}">
                <a16:creationId xmlns:a16="http://schemas.microsoft.com/office/drawing/2014/main" id="{4EE5E5CC-F07D-455C-A56C-E44230B1334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35511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2EF2D-9D61-4BFD-A31B-6FC509D316FD}"/>
              </a:ext>
            </a:extLst>
          </p:cNvPr>
          <p:cNvSpPr>
            <a:spLocks noGrp="1"/>
          </p:cNvSpPr>
          <p:nvPr>
            <p:ph type="title"/>
          </p:nvPr>
        </p:nvSpPr>
        <p:spPr/>
        <p:txBody>
          <a:bodyPr/>
          <a:lstStyle/>
          <a:p>
            <a:r>
              <a:rPr lang="de-DE"/>
              <a:t>Eigene Beiträge (Postings) | BMW Knöbl - 2 of 2</a:t>
            </a:r>
            <a:endParaRPr lang="en-US"/>
          </a:p>
        </p:txBody>
      </p:sp>
      <p:graphicFrame>
        <p:nvGraphicFramePr>
          <p:cNvPr id="5" name="Table Placeholder 4">
            <a:extLst>
              <a:ext uri="{FF2B5EF4-FFF2-40B4-BE49-F238E27FC236}">
                <a16:creationId xmlns:a16="http://schemas.microsoft.com/office/drawing/2014/main" id="{CF96A462-82BF-463F-8C14-ED2DC356BA18}"/>
              </a:ext>
            </a:extLst>
          </p:cNvPr>
          <p:cNvGraphicFramePr>
            <a:graphicFrameLocks noGrp="1"/>
          </p:cNvGraphicFramePr>
          <p:nvPr>
            <p:ph type="tbl" sz="quarter" idx="13"/>
            <p:extLst>
              <p:ext uri="{D42A27DB-BD31-4B8C-83A1-F6EECF244321}">
                <p14:modId xmlns:p14="http://schemas.microsoft.com/office/powerpoint/2010/main" val="1101436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2322900"/>
                    </a:ext>
                  </a:extLst>
                </a:gridCol>
                <a:gridCol w="658368">
                  <a:extLst>
                    <a:ext uri="{9D8B030D-6E8A-4147-A177-3AD203B41FA5}">
                      <a16:colId xmlns:a16="http://schemas.microsoft.com/office/drawing/2014/main" val="1755170778"/>
                    </a:ext>
                  </a:extLst>
                </a:gridCol>
                <a:gridCol w="658368">
                  <a:extLst>
                    <a:ext uri="{9D8B030D-6E8A-4147-A177-3AD203B41FA5}">
                      <a16:colId xmlns:a16="http://schemas.microsoft.com/office/drawing/2014/main" val="1006065758"/>
                    </a:ext>
                  </a:extLst>
                </a:gridCol>
                <a:gridCol w="658368">
                  <a:extLst>
                    <a:ext uri="{9D8B030D-6E8A-4147-A177-3AD203B41FA5}">
                      <a16:colId xmlns:a16="http://schemas.microsoft.com/office/drawing/2014/main" val="2219247167"/>
                    </a:ext>
                  </a:extLst>
                </a:gridCol>
                <a:gridCol w="658368">
                  <a:extLst>
                    <a:ext uri="{9D8B030D-6E8A-4147-A177-3AD203B41FA5}">
                      <a16:colId xmlns:a16="http://schemas.microsoft.com/office/drawing/2014/main" val="2596060750"/>
                    </a:ext>
                  </a:extLst>
                </a:gridCol>
                <a:gridCol w="658368">
                  <a:extLst>
                    <a:ext uri="{9D8B030D-6E8A-4147-A177-3AD203B41FA5}">
                      <a16:colId xmlns:a16="http://schemas.microsoft.com/office/drawing/2014/main" val="2219107508"/>
                    </a:ext>
                  </a:extLst>
                </a:gridCol>
                <a:gridCol w="658368">
                  <a:extLst>
                    <a:ext uri="{9D8B030D-6E8A-4147-A177-3AD203B41FA5}">
                      <a16:colId xmlns:a16="http://schemas.microsoft.com/office/drawing/2014/main" val="3605985100"/>
                    </a:ext>
                  </a:extLst>
                </a:gridCol>
                <a:gridCol w="658368">
                  <a:extLst>
                    <a:ext uri="{9D8B030D-6E8A-4147-A177-3AD203B41FA5}">
                      <a16:colId xmlns:a16="http://schemas.microsoft.com/office/drawing/2014/main" val="2040990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359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BMW Knöbl - 2018-06-09 15:27:31 </a:t>
                      </a:r>
                      <a:r>
                        <a:rPr kumimoji="0" lang="de-DE" sz="1000" b="0" i="0" u="none" strike="noStrike" kern="1200" cap="none" spc="0" normalizeH="0" baseline="0" noProof="0">
                          <a:ln>
                            <a:noFill/>
                          </a:ln>
                          <a:solidFill>
                            <a:prstClr val="black"/>
                          </a:solidFill>
                          <a:effectLst/>
                          <a:uLnTx/>
                          <a:uFillTx/>
                          <a:latin typeface="+mn-lt"/>
                          <a:ea typeface="+mn-ea"/>
                          <a:cs typeface="+mn-cs"/>
                        </a:rPr>
                        <a:t> 
 Auch wir sind beim heutigen Seifenkistenrennen in Steyr vertreten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597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BMW Knöbl - 2018-06-08 10:51:50 </a:t>
                      </a:r>
                      <a:r>
                        <a:rPr kumimoji="0" lang="de-DE" sz="1000" b="0" i="0" u="none" strike="noStrike" kern="1200" cap="none" spc="0" normalizeH="0" baseline="0" noProof="0">
                          <a:ln>
                            <a:noFill/>
                          </a:ln>
                          <a:solidFill>
                            <a:prstClr val="black"/>
                          </a:solidFill>
                          <a:effectLst/>
                          <a:uLnTx/>
                          <a:uFillTx/>
                          <a:latin typeface="+mn-lt"/>
                          <a:ea typeface="+mn-ea"/>
                          <a:cs typeface="+mn-cs"/>
                        </a:rPr>
                        <a:t> 
 Verbandzeug für alle einspurige KFZ nach ÖNORM.
 Eines der kleinsten zulässigen Erste Hilfe Sets am Markt.
statt € 9,50 
NUR  € 8,00 
(gültig solange der Vorrat reicht)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630874"/>
                  </a:ext>
                </a:extLst>
              </a:tr>
            </a:tbl>
          </a:graphicData>
        </a:graphic>
      </p:graphicFrame>
      <p:sp>
        <p:nvSpPr>
          <p:cNvPr id="4" name="Text Placeholder 3">
            <a:extLst>
              <a:ext uri="{FF2B5EF4-FFF2-40B4-BE49-F238E27FC236}">
                <a16:creationId xmlns:a16="http://schemas.microsoft.com/office/drawing/2014/main" id="{0B5DEBA0-A37D-4A21-BE38-81798A80F09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18924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E6B7D-7310-4469-8FA5-358865DD1C47}"/>
              </a:ext>
            </a:extLst>
          </p:cNvPr>
          <p:cNvSpPr>
            <a:spLocks noGrp="1"/>
          </p:cNvSpPr>
          <p:nvPr>
            <p:ph type="title"/>
          </p:nvPr>
        </p:nvSpPr>
        <p:spPr/>
        <p:txBody>
          <a:bodyPr/>
          <a:lstStyle/>
          <a:p>
            <a:r>
              <a:rPr lang="de-DE"/>
              <a:t>Eigene Beiträge (Postings) + Reactions | BMW Knöbl - 1 of 3</a:t>
            </a:r>
            <a:endParaRPr lang="en-US"/>
          </a:p>
        </p:txBody>
      </p:sp>
      <p:graphicFrame>
        <p:nvGraphicFramePr>
          <p:cNvPr id="5" name="Table Placeholder 4">
            <a:extLst>
              <a:ext uri="{FF2B5EF4-FFF2-40B4-BE49-F238E27FC236}">
                <a16:creationId xmlns:a16="http://schemas.microsoft.com/office/drawing/2014/main" id="{346B9D72-8631-459D-9D84-7DACC01D5D10}"/>
              </a:ext>
            </a:extLst>
          </p:cNvPr>
          <p:cNvGraphicFramePr>
            <a:graphicFrameLocks noGrp="1"/>
          </p:cNvGraphicFramePr>
          <p:nvPr>
            <p:ph type="tbl" sz="quarter" idx="13"/>
            <p:extLst>
              <p:ext uri="{D42A27DB-BD31-4B8C-83A1-F6EECF244321}">
                <p14:modId xmlns:p14="http://schemas.microsoft.com/office/powerpoint/2010/main" val="1610479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46388526"/>
                    </a:ext>
                  </a:extLst>
                </a:gridCol>
                <a:gridCol w="822960">
                  <a:extLst>
                    <a:ext uri="{9D8B030D-6E8A-4147-A177-3AD203B41FA5}">
                      <a16:colId xmlns:a16="http://schemas.microsoft.com/office/drawing/2014/main" val="1558250277"/>
                    </a:ext>
                  </a:extLst>
                </a:gridCol>
                <a:gridCol w="822960">
                  <a:extLst>
                    <a:ext uri="{9D8B030D-6E8A-4147-A177-3AD203B41FA5}">
                      <a16:colId xmlns:a16="http://schemas.microsoft.com/office/drawing/2014/main" val="14940817"/>
                    </a:ext>
                  </a:extLst>
                </a:gridCol>
                <a:gridCol w="822960">
                  <a:extLst>
                    <a:ext uri="{9D8B030D-6E8A-4147-A177-3AD203B41FA5}">
                      <a16:colId xmlns:a16="http://schemas.microsoft.com/office/drawing/2014/main" val="25876022"/>
                    </a:ext>
                  </a:extLst>
                </a:gridCol>
                <a:gridCol w="822960">
                  <a:extLst>
                    <a:ext uri="{9D8B030D-6E8A-4147-A177-3AD203B41FA5}">
                      <a16:colId xmlns:a16="http://schemas.microsoft.com/office/drawing/2014/main" val="466044337"/>
                    </a:ext>
                  </a:extLst>
                </a:gridCol>
                <a:gridCol w="822960">
                  <a:extLst>
                    <a:ext uri="{9D8B030D-6E8A-4147-A177-3AD203B41FA5}">
                      <a16:colId xmlns:a16="http://schemas.microsoft.com/office/drawing/2014/main" val="2518088667"/>
                    </a:ext>
                  </a:extLst>
                </a:gridCol>
                <a:gridCol w="822960">
                  <a:extLst>
                    <a:ext uri="{9D8B030D-6E8A-4147-A177-3AD203B41FA5}">
                      <a16:colId xmlns:a16="http://schemas.microsoft.com/office/drawing/2014/main" val="416805059"/>
                    </a:ext>
                  </a:extLst>
                </a:gridCol>
                <a:gridCol w="822960">
                  <a:extLst>
                    <a:ext uri="{9D8B030D-6E8A-4147-A177-3AD203B41FA5}">
                      <a16:colId xmlns:a16="http://schemas.microsoft.com/office/drawing/2014/main" val="1296935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6110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BMW Knöbl - 2018-06-21 12:07:23 </a:t>
                      </a:r>
                      <a:r>
                        <a:rPr kumimoji="0" lang="de-DE" sz="1000" b="0" i="0" u="none" strike="noStrike" kern="1200" cap="none" spc="0" normalizeH="0" baseline="0" noProof="0">
                          <a:ln>
                            <a:noFill/>
                          </a:ln>
                          <a:solidFill>
                            <a:prstClr val="black"/>
                          </a:solidFill>
                          <a:effectLst/>
                          <a:uLnTx/>
                          <a:uFillTx/>
                          <a:latin typeface="+mn-lt"/>
                          <a:ea typeface="+mn-ea"/>
                          <a:cs typeface="+mn-cs"/>
                        </a:rPr>
                        <a:t> 
 Bei diesen hohen Temperaturen müssen wir schon auf unsere fleißigen Jungs in der Werkstatt schauen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06932207"/>
                  </a:ext>
                </a:extLst>
              </a:tr>
            </a:tbl>
          </a:graphicData>
        </a:graphic>
      </p:graphicFrame>
      <p:sp>
        <p:nvSpPr>
          <p:cNvPr id="4" name="Text Placeholder 3">
            <a:extLst>
              <a:ext uri="{FF2B5EF4-FFF2-40B4-BE49-F238E27FC236}">
                <a16:creationId xmlns:a16="http://schemas.microsoft.com/office/drawing/2014/main" id="{22579F5E-EBC9-4A05-86D5-4E2576A305D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67040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7AA8-42ED-45F0-B64A-3EBCF5A69C22}"/>
              </a:ext>
            </a:extLst>
          </p:cNvPr>
          <p:cNvSpPr>
            <a:spLocks noGrp="1"/>
          </p:cNvSpPr>
          <p:nvPr>
            <p:ph type="title"/>
          </p:nvPr>
        </p:nvSpPr>
        <p:spPr/>
        <p:txBody>
          <a:bodyPr/>
          <a:lstStyle/>
          <a:p>
            <a:r>
              <a:rPr lang="de-DE"/>
              <a:t>Eigene Beiträge (Postings) + Reactions | BMW Knöbl - 2 of 3</a:t>
            </a:r>
            <a:endParaRPr lang="en-US"/>
          </a:p>
        </p:txBody>
      </p:sp>
      <p:graphicFrame>
        <p:nvGraphicFramePr>
          <p:cNvPr id="5" name="Table Placeholder 4">
            <a:extLst>
              <a:ext uri="{FF2B5EF4-FFF2-40B4-BE49-F238E27FC236}">
                <a16:creationId xmlns:a16="http://schemas.microsoft.com/office/drawing/2014/main" id="{37E4BACB-E746-4895-9BC7-CCF78BE5ACA4}"/>
              </a:ext>
            </a:extLst>
          </p:cNvPr>
          <p:cNvGraphicFramePr>
            <a:graphicFrameLocks noGrp="1"/>
          </p:cNvGraphicFramePr>
          <p:nvPr>
            <p:ph type="tbl" sz="quarter" idx="13"/>
            <p:extLst>
              <p:ext uri="{D42A27DB-BD31-4B8C-83A1-F6EECF244321}">
                <p14:modId xmlns:p14="http://schemas.microsoft.com/office/powerpoint/2010/main" val="2257031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08608934"/>
                    </a:ext>
                  </a:extLst>
                </a:gridCol>
                <a:gridCol w="822960">
                  <a:extLst>
                    <a:ext uri="{9D8B030D-6E8A-4147-A177-3AD203B41FA5}">
                      <a16:colId xmlns:a16="http://schemas.microsoft.com/office/drawing/2014/main" val="546532806"/>
                    </a:ext>
                  </a:extLst>
                </a:gridCol>
                <a:gridCol w="822960">
                  <a:extLst>
                    <a:ext uri="{9D8B030D-6E8A-4147-A177-3AD203B41FA5}">
                      <a16:colId xmlns:a16="http://schemas.microsoft.com/office/drawing/2014/main" val="3529636759"/>
                    </a:ext>
                  </a:extLst>
                </a:gridCol>
                <a:gridCol w="822960">
                  <a:extLst>
                    <a:ext uri="{9D8B030D-6E8A-4147-A177-3AD203B41FA5}">
                      <a16:colId xmlns:a16="http://schemas.microsoft.com/office/drawing/2014/main" val="4114737343"/>
                    </a:ext>
                  </a:extLst>
                </a:gridCol>
                <a:gridCol w="822960">
                  <a:extLst>
                    <a:ext uri="{9D8B030D-6E8A-4147-A177-3AD203B41FA5}">
                      <a16:colId xmlns:a16="http://schemas.microsoft.com/office/drawing/2014/main" val="604327869"/>
                    </a:ext>
                  </a:extLst>
                </a:gridCol>
                <a:gridCol w="822960">
                  <a:extLst>
                    <a:ext uri="{9D8B030D-6E8A-4147-A177-3AD203B41FA5}">
                      <a16:colId xmlns:a16="http://schemas.microsoft.com/office/drawing/2014/main" val="1962021330"/>
                    </a:ext>
                  </a:extLst>
                </a:gridCol>
                <a:gridCol w="822960">
                  <a:extLst>
                    <a:ext uri="{9D8B030D-6E8A-4147-A177-3AD203B41FA5}">
                      <a16:colId xmlns:a16="http://schemas.microsoft.com/office/drawing/2014/main" val="1682419461"/>
                    </a:ext>
                  </a:extLst>
                </a:gridCol>
                <a:gridCol w="822960">
                  <a:extLst>
                    <a:ext uri="{9D8B030D-6E8A-4147-A177-3AD203B41FA5}">
                      <a16:colId xmlns:a16="http://schemas.microsoft.com/office/drawing/2014/main" val="3297503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135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BMW Knöbl - 2018-06-18 09:57:06 </a:t>
                      </a:r>
                      <a:r>
                        <a:rPr kumimoji="0" lang="de-DE" sz="1000" b="0" i="0" u="none" strike="noStrike" kern="1200" cap="none" spc="0" normalizeH="0" baseline="0" noProof="0">
                          <a:ln>
                            <a:noFill/>
                          </a:ln>
                          <a:solidFill>
                            <a:prstClr val="black"/>
                          </a:solidFill>
                          <a:effectLst/>
                          <a:uLnTx/>
                          <a:uFillTx/>
                          <a:latin typeface="+mn-lt"/>
                          <a:ea typeface="+mn-ea"/>
                          <a:cs typeface="+mn-cs"/>
                        </a:rPr>
                        <a:t> 
 Heute Baustart unseres Parkdecks / Zubau für die Werkstatt
Liebe Kunden,
heute ist es soweit und unser Baustart beginnt.
Wie bereits angekündigt erweitern wir unseren Betrieb um 3 zusätzliche Werkstatt-Bühnen für Technik und Diagnose, 1 zusätzliche Spengler-Bühne zur Durchführung von Unterbodenversiegelungen, ein neues zusätzliches Reifenlager und ein Parkdeck mit überdachter Parkfläche.
Die Fertigstellung ist für Ende August 2018 geplant.
Wir möchten uns jetzt schon für eventuell entstehende Unannehmlichkeiten während unserer Bauphase entschuldigen und bitten um Ihr Verständnis!
Ihr Team von
BMW Knöbl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94679269"/>
                  </a:ext>
                </a:extLst>
              </a:tr>
            </a:tbl>
          </a:graphicData>
        </a:graphic>
      </p:graphicFrame>
      <p:sp>
        <p:nvSpPr>
          <p:cNvPr id="4" name="Text Placeholder 3">
            <a:extLst>
              <a:ext uri="{FF2B5EF4-FFF2-40B4-BE49-F238E27FC236}">
                <a16:creationId xmlns:a16="http://schemas.microsoft.com/office/drawing/2014/main" id="{979BFACA-D4DE-459D-BFEF-F08D5EF2AE5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24729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1AF6-EF60-4FE3-A479-9C07E434D6D3}"/>
              </a:ext>
            </a:extLst>
          </p:cNvPr>
          <p:cNvSpPr>
            <a:spLocks noGrp="1"/>
          </p:cNvSpPr>
          <p:nvPr>
            <p:ph type="title"/>
          </p:nvPr>
        </p:nvSpPr>
        <p:spPr/>
        <p:txBody>
          <a:bodyPr/>
          <a:lstStyle/>
          <a:p>
            <a:r>
              <a:rPr lang="de-DE"/>
              <a:t>Eigene Beiträge (Postings) + Reactions | BMW Knöbl - 3 of 3</a:t>
            </a:r>
            <a:endParaRPr lang="en-US"/>
          </a:p>
        </p:txBody>
      </p:sp>
      <p:graphicFrame>
        <p:nvGraphicFramePr>
          <p:cNvPr id="5" name="Table Placeholder 4">
            <a:extLst>
              <a:ext uri="{FF2B5EF4-FFF2-40B4-BE49-F238E27FC236}">
                <a16:creationId xmlns:a16="http://schemas.microsoft.com/office/drawing/2014/main" id="{ABCF5189-954D-462A-A274-8F0C60838BEA}"/>
              </a:ext>
            </a:extLst>
          </p:cNvPr>
          <p:cNvGraphicFramePr>
            <a:graphicFrameLocks noGrp="1"/>
          </p:cNvGraphicFramePr>
          <p:nvPr>
            <p:ph type="tbl" sz="quarter" idx="13"/>
            <p:extLst>
              <p:ext uri="{D42A27DB-BD31-4B8C-83A1-F6EECF244321}">
                <p14:modId xmlns:p14="http://schemas.microsoft.com/office/powerpoint/2010/main" val="1678971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5972671"/>
                    </a:ext>
                  </a:extLst>
                </a:gridCol>
                <a:gridCol w="822960">
                  <a:extLst>
                    <a:ext uri="{9D8B030D-6E8A-4147-A177-3AD203B41FA5}">
                      <a16:colId xmlns:a16="http://schemas.microsoft.com/office/drawing/2014/main" val="2177475281"/>
                    </a:ext>
                  </a:extLst>
                </a:gridCol>
                <a:gridCol w="822960">
                  <a:extLst>
                    <a:ext uri="{9D8B030D-6E8A-4147-A177-3AD203B41FA5}">
                      <a16:colId xmlns:a16="http://schemas.microsoft.com/office/drawing/2014/main" val="51670255"/>
                    </a:ext>
                  </a:extLst>
                </a:gridCol>
                <a:gridCol w="822960">
                  <a:extLst>
                    <a:ext uri="{9D8B030D-6E8A-4147-A177-3AD203B41FA5}">
                      <a16:colId xmlns:a16="http://schemas.microsoft.com/office/drawing/2014/main" val="1117825561"/>
                    </a:ext>
                  </a:extLst>
                </a:gridCol>
                <a:gridCol w="822960">
                  <a:extLst>
                    <a:ext uri="{9D8B030D-6E8A-4147-A177-3AD203B41FA5}">
                      <a16:colId xmlns:a16="http://schemas.microsoft.com/office/drawing/2014/main" val="328164745"/>
                    </a:ext>
                  </a:extLst>
                </a:gridCol>
                <a:gridCol w="822960">
                  <a:extLst>
                    <a:ext uri="{9D8B030D-6E8A-4147-A177-3AD203B41FA5}">
                      <a16:colId xmlns:a16="http://schemas.microsoft.com/office/drawing/2014/main" val="348131581"/>
                    </a:ext>
                  </a:extLst>
                </a:gridCol>
                <a:gridCol w="822960">
                  <a:extLst>
                    <a:ext uri="{9D8B030D-6E8A-4147-A177-3AD203B41FA5}">
                      <a16:colId xmlns:a16="http://schemas.microsoft.com/office/drawing/2014/main" val="530889441"/>
                    </a:ext>
                  </a:extLst>
                </a:gridCol>
                <a:gridCol w="822960">
                  <a:extLst>
                    <a:ext uri="{9D8B030D-6E8A-4147-A177-3AD203B41FA5}">
                      <a16:colId xmlns:a16="http://schemas.microsoft.com/office/drawing/2014/main" val="1922495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002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BMW Knöbl - 2018-06-09 15:27:31 </a:t>
                      </a:r>
                      <a:r>
                        <a:rPr kumimoji="0" lang="de-DE" sz="1000" b="0" i="0" u="none" strike="noStrike" kern="1200" cap="none" spc="0" normalizeH="0" baseline="0" noProof="0">
                          <a:ln>
                            <a:noFill/>
                          </a:ln>
                          <a:solidFill>
                            <a:prstClr val="black"/>
                          </a:solidFill>
                          <a:effectLst/>
                          <a:uLnTx/>
                          <a:uFillTx/>
                          <a:latin typeface="+mn-lt"/>
                          <a:ea typeface="+mn-ea"/>
                          <a:cs typeface="+mn-cs"/>
                        </a:rPr>
                        <a:t> 
 Auch wir sind beim heutigen Seifenkistenrennen in Steyr vertreten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9260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BMW Knöbl - 2018-06-08 10:51:50 </a:t>
                      </a:r>
                      <a:r>
                        <a:rPr kumimoji="0" lang="de-DE" sz="1000" b="0" i="0" u="none" strike="noStrike" kern="1200" cap="none" spc="0" normalizeH="0" baseline="0" noProof="0">
                          <a:ln>
                            <a:noFill/>
                          </a:ln>
                          <a:solidFill>
                            <a:prstClr val="black"/>
                          </a:solidFill>
                          <a:effectLst/>
                          <a:uLnTx/>
                          <a:uFillTx/>
                          <a:latin typeface="+mn-lt"/>
                          <a:ea typeface="+mn-ea"/>
                          <a:cs typeface="+mn-cs"/>
                        </a:rPr>
                        <a:t> 
 Verbandzeug für alle einspurige KFZ nach ÖNORM.
 Eines der kleinsten zulässigen Erste Hilfe Sets am Markt.
statt € 9,50 
NUR  € 8,00 
(gültig solange der Vorrat reicht)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2550498"/>
                  </a:ext>
                </a:extLst>
              </a:tr>
            </a:tbl>
          </a:graphicData>
        </a:graphic>
      </p:graphicFrame>
      <p:sp>
        <p:nvSpPr>
          <p:cNvPr id="4" name="Text Placeholder 3">
            <a:extLst>
              <a:ext uri="{FF2B5EF4-FFF2-40B4-BE49-F238E27FC236}">
                <a16:creationId xmlns:a16="http://schemas.microsoft.com/office/drawing/2014/main" id="{AD4AB341-12B4-4948-9293-CA416539E5D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71556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FC5F6-C29D-4120-9151-14156FC14BED}"/>
              </a:ext>
            </a:extLst>
          </p:cNvPr>
          <p:cNvSpPr>
            <a:spLocks noGrp="1"/>
          </p:cNvSpPr>
          <p:nvPr>
            <p:ph type="title"/>
          </p:nvPr>
        </p:nvSpPr>
        <p:spPr/>
        <p:txBody>
          <a:bodyPr/>
          <a:lstStyle/>
          <a:p>
            <a:r>
              <a:rPr lang="en-US"/>
              <a:t>Postings/Wochentag | BMW Knöbl</a:t>
            </a:r>
          </a:p>
        </p:txBody>
      </p:sp>
      <p:graphicFrame>
        <p:nvGraphicFramePr>
          <p:cNvPr id="6" name="Chart Placeholder 5">
            <a:extLst>
              <a:ext uri="{FF2B5EF4-FFF2-40B4-BE49-F238E27FC236}">
                <a16:creationId xmlns:a16="http://schemas.microsoft.com/office/drawing/2014/main" id="{150CD6F1-DA8A-4759-86F1-55F9495C101C}"/>
              </a:ext>
            </a:extLst>
          </p:cNvPr>
          <p:cNvGraphicFramePr>
            <a:graphicFrameLocks noGrp="1"/>
          </p:cNvGraphicFramePr>
          <p:nvPr>
            <p:ph type="chart" sz="quarter" idx="13"/>
            <p:extLst>
              <p:ext uri="{D42A27DB-BD31-4B8C-83A1-F6EECF244321}">
                <p14:modId xmlns:p14="http://schemas.microsoft.com/office/powerpoint/2010/main" val="1800758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8A41CA-EC4D-4A53-ADC3-B1E1A6A9140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87271C7-43EA-4830-BDD2-4770871EA3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8079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C79CC-8F16-467B-8EBB-5FA3BFB43C02}"/>
              </a:ext>
            </a:extLst>
          </p:cNvPr>
          <p:cNvSpPr>
            <a:spLocks noGrp="1"/>
          </p:cNvSpPr>
          <p:nvPr>
            <p:ph type="title"/>
          </p:nvPr>
        </p:nvSpPr>
        <p:spPr/>
        <p:txBody>
          <a:bodyPr/>
          <a:lstStyle/>
          <a:p>
            <a:r>
              <a:rPr lang="en-US"/>
              <a:t>Interaktionsrate | BMW Knöbl</a:t>
            </a:r>
          </a:p>
        </p:txBody>
      </p:sp>
      <p:graphicFrame>
        <p:nvGraphicFramePr>
          <p:cNvPr id="6" name="Chart Placeholder 5">
            <a:extLst>
              <a:ext uri="{FF2B5EF4-FFF2-40B4-BE49-F238E27FC236}">
                <a16:creationId xmlns:a16="http://schemas.microsoft.com/office/drawing/2014/main" id="{1FAC04B9-F50D-4139-8460-AD3A14D59028}"/>
              </a:ext>
            </a:extLst>
          </p:cNvPr>
          <p:cNvGraphicFramePr>
            <a:graphicFrameLocks noGrp="1"/>
          </p:cNvGraphicFramePr>
          <p:nvPr>
            <p:ph type="chart" sz="quarter" idx="13"/>
            <p:extLst>
              <p:ext uri="{D42A27DB-BD31-4B8C-83A1-F6EECF244321}">
                <p14:modId xmlns:p14="http://schemas.microsoft.com/office/powerpoint/2010/main" val="2973428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7ACB6E-50AF-44E5-AB8E-B08E559F460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F7EA47D-F35B-4B5A-9B01-D790B16870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2173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5AF7D-C327-4CDA-8F2C-25FB172EFA97}"/>
              </a:ext>
            </a:extLst>
          </p:cNvPr>
          <p:cNvSpPr>
            <a:spLocks noGrp="1"/>
          </p:cNvSpPr>
          <p:nvPr>
            <p:ph type="title"/>
          </p:nvPr>
        </p:nvSpPr>
        <p:spPr/>
        <p:txBody>
          <a:bodyPr/>
          <a:lstStyle/>
          <a:p>
            <a:r>
              <a:rPr lang="en-US"/>
              <a:t>Postingtypen (Verteilung) | BMW Knöbl</a:t>
            </a:r>
          </a:p>
        </p:txBody>
      </p:sp>
      <p:graphicFrame>
        <p:nvGraphicFramePr>
          <p:cNvPr id="6" name="Chart Placeholder 5">
            <a:extLst>
              <a:ext uri="{FF2B5EF4-FFF2-40B4-BE49-F238E27FC236}">
                <a16:creationId xmlns:a16="http://schemas.microsoft.com/office/drawing/2014/main" id="{2C7DC2B9-86E2-4E1A-A145-F4986735F592}"/>
              </a:ext>
            </a:extLst>
          </p:cNvPr>
          <p:cNvGraphicFramePr>
            <a:graphicFrameLocks noGrp="1"/>
          </p:cNvGraphicFramePr>
          <p:nvPr>
            <p:ph type="chart" sz="quarter" idx="13"/>
            <p:extLst>
              <p:ext uri="{D42A27DB-BD31-4B8C-83A1-F6EECF244321}">
                <p14:modId xmlns:p14="http://schemas.microsoft.com/office/powerpoint/2010/main" val="4196945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B9B930-54FC-40D5-B63F-5A1C8055818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4BC3BD0-A319-4AE0-9F48-993BC41252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348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59468-B89A-4B93-9ABE-312BB4B53856}"/>
              </a:ext>
            </a:extLst>
          </p:cNvPr>
          <p:cNvSpPr>
            <a:spLocks noGrp="1"/>
          </p:cNvSpPr>
          <p:nvPr>
            <p:ph type="title"/>
          </p:nvPr>
        </p:nvSpPr>
        <p:spPr/>
        <p:txBody>
          <a:bodyPr/>
          <a:lstStyle/>
          <a:p>
            <a:r>
              <a:rPr lang="en-US"/>
              <a:t>Interaktionsrate/Postingtyp | BMW Knöbl</a:t>
            </a:r>
          </a:p>
        </p:txBody>
      </p:sp>
      <p:graphicFrame>
        <p:nvGraphicFramePr>
          <p:cNvPr id="6" name="Chart Placeholder 5">
            <a:extLst>
              <a:ext uri="{FF2B5EF4-FFF2-40B4-BE49-F238E27FC236}">
                <a16:creationId xmlns:a16="http://schemas.microsoft.com/office/drawing/2014/main" id="{099D767C-33C8-4EFE-8B34-F58774C5D6C0}"/>
              </a:ext>
            </a:extLst>
          </p:cNvPr>
          <p:cNvGraphicFramePr>
            <a:graphicFrameLocks noGrp="1"/>
          </p:cNvGraphicFramePr>
          <p:nvPr>
            <p:ph type="chart" sz="quarter" idx="13"/>
            <p:extLst>
              <p:ext uri="{D42A27DB-BD31-4B8C-83A1-F6EECF244321}">
                <p14:modId xmlns:p14="http://schemas.microsoft.com/office/powerpoint/2010/main" val="173082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001DB2-4488-4FD0-9E73-345CB9E7BC1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9EA1FB7-B6E3-4E28-BCD1-E5555C668E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2654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707DA-57B1-4DA0-B55B-CCB9F2A5C99F}"/>
              </a:ext>
            </a:extLst>
          </p:cNvPr>
          <p:cNvSpPr>
            <a:spLocks noGrp="1"/>
          </p:cNvSpPr>
          <p:nvPr>
            <p:ph type="title"/>
          </p:nvPr>
        </p:nvSpPr>
        <p:spPr/>
        <p:txBody>
          <a:bodyPr/>
          <a:lstStyle/>
          <a:p>
            <a:r>
              <a:rPr lang="en-US"/>
              <a:t>Antwortzeit | BMW Knöbl</a:t>
            </a:r>
          </a:p>
        </p:txBody>
      </p:sp>
      <p:graphicFrame>
        <p:nvGraphicFramePr>
          <p:cNvPr id="6" name="Chart Placeholder 5">
            <a:extLst>
              <a:ext uri="{FF2B5EF4-FFF2-40B4-BE49-F238E27FC236}">
                <a16:creationId xmlns:a16="http://schemas.microsoft.com/office/drawing/2014/main" id="{0AF1E222-81E9-4017-928E-812860357584}"/>
              </a:ext>
            </a:extLst>
          </p:cNvPr>
          <p:cNvGraphicFramePr>
            <a:graphicFrameLocks noGrp="1"/>
          </p:cNvGraphicFramePr>
          <p:nvPr>
            <p:ph type="chart" sz="quarter" idx="13"/>
            <p:extLst>
              <p:ext uri="{D42A27DB-BD31-4B8C-83A1-F6EECF244321}">
                <p14:modId xmlns:p14="http://schemas.microsoft.com/office/powerpoint/2010/main" val="131238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DB5218-C443-4DA2-BDBD-F4DB344C52F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5140FE2-9A42-42DF-8A04-F292B5FA8F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43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06595-D174-4DA2-B6E6-8EFDEF9498AD}"/>
              </a:ext>
            </a:extLst>
          </p:cNvPr>
          <p:cNvSpPr>
            <a:spLocks noGrp="1"/>
          </p:cNvSpPr>
          <p:nvPr>
            <p:ph type="title"/>
          </p:nvPr>
        </p:nvSpPr>
        <p:spPr/>
        <p:txBody>
          <a:bodyPr/>
          <a:lstStyle/>
          <a:p>
            <a:r>
              <a:rPr lang="en-US"/>
              <a:t>Facebook Check Ins | BMW Knöbl</a:t>
            </a:r>
          </a:p>
        </p:txBody>
      </p:sp>
      <p:graphicFrame>
        <p:nvGraphicFramePr>
          <p:cNvPr id="6" name="Chart Placeholder 5">
            <a:extLst>
              <a:ext uri="{FF2B5EF4-FFF2-40B4-BE49-F238E27FC236}">
                <a16:creationId xmlns:a16="http://schemas.microsoft.com/office/drawing/2014/main" id="{C14A14CF-836A-4BB7-BD70-D1F76F10228D}"/>
              </a:ext>
            </a:extLst>
          </p:cNvPr>
          <p:cNvGraphicFramePr>
            <a:graphicFrameLocks noGrp="1"/>
          </p:cNvGraphicFramePr>
          <p:nvPr>
            <p:ph type="chart" sz="quarter" idx="13"/>
            <p:extLst>
              <p:ext uri="{D42A27DB-BD31-4B8C-83A1-F6EECF244321}">
                <p14:modId xmlns:p14="http://schemas.microsoft.com/office/powerpoint/2010/main" val="1617955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1ED23-757D-4521-8432-8A05947FE30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FA8E21D-76D7-4B52-9A6C-A5B72A814D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822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4B0E4-35B2-402E-95E1-0D3A87428D50}"/>
              </a:ext>
            </a:extLst>
          </p:cNvPr>
          <p:cNvSpPr>
            <a:spLocks noGrp="1"/>
          </p:cNvSpPr>
          <p:nvPr>
            <p:ph type="title"/>
          </p:nvPr>
        </p:nvSpPr>
        <p:spPr/>
        <p:txBody>
          <a:bodyPr/>
          <a:lstStyle/>
          <a:p>
            <a:r>
              <a:rPr lang="en-US"/>
              <a:t>Fan Demographie | BMW Knöbl</a:t>
            </a:r>
          </a:p>
        </p:txBody>
      </p:sp>
      <p:graphicFrame>
        <p:nvGraphicFramePr>
          <p:cNvPr id="6" name="Chart Placeholder 5">
            <a:extLst>
              <a:ext uri="{FF2B5EF4-FFF2-40B4-BE49-F238E27FC236}">
                <a16:creationId xmlns:a16="http://schemas.microsoft.com/office/drawing/2014/main" id="{74A30337-94C2-4E9D-ADB6-7912613E2A9A}"/>
              </a:ext>
            </a:extLst>
          </p:cNvPr>
          <p:cNvGraphicFramePr>
            <a:graphicFrameLocks noGrp="1"/>
          </p:cNvGraphicFramePr>
          <p:nvPr>
            <p:ph type="chart" sz="quarter" idx="13"/>
            <p:extLst>
              <p:ext uri="{D42A27DB-BD31-4B8C-83A1-F6EECF244321}">
                <p14:modId xmlns:p14="http://schemas.microsoft.com/office/powerpoint/2010/main" val="457508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AAB0C1-6B78-4607-8104-73C85B1751A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33BD9DE-CA0C-459C-AE85-6950DFD5C4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1398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8FD43-8D53-4C14-9D94-4A35B5D192AA}"/>
              </a:ext>
            </a:extLst>
          </p:cNvPr>
          <p:cNvSpPr>
            <a:spLocks noGrp="1"/>
          </p:cNvSpPr>
          <p:nvPr>
            <p:ph type="title"/>
          </p:nvPr>
        </p:nvSpPr>
        <p:spPr/>
        <p:txBody>
          <a:bodyPr/>
          <a:lstStyle/>
          <a:p>
            <a:r>
              <a:rPr lang="en-US"/>
              <a:t>Impressionen | BMW Knöbl</a:t>
            </a:r>
          </a:p>
        </p:txBody>
      </p:sp>
      <p:graphicFrame>
        <p:nvGraphicFramePr>
          <p:cNvPr id="6" name="Chart Placeholder 5">
            <a:extLst>
              <a:ext uri="{FF2B5EF4-FFF2-40B4-BE49-F238E27FC236}">
                <a16:creationId xmlns:a16="http://schemas.microsoft.com/office/drawing/2014/main" id="{6AA1DAAB-0756-48E9-96B2-59D752897A7B}"/>
              </a:ext>
            </a:extLst>
          </p:cNvPr>
          <p:cNvGraphicFramePr>
            <a:graphicFrameLocks noGrp="1"/>
          </p:cNvGraphicFramePr>
          <p:nvPr>
            <p:ph type="chart" sz="quarter" idx="13"/>
            <p:extLst>
              <p:ext uri="{D42A27DB-BD31-4B8C-83A1-F6EECF244321}">
                <p14:modId xmlns:p14="http://schemas.microsoft.com/office/powerpoint/2010/main" val="1598878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36E436-CEFF-4E4F-B8F4-C6F0AB672C8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5093B09-B9BB-46F9-BB4F-A6F17CC826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7871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1262F-295E-4F5F-B943-3EC2A77B6D6A}"/>
              </a:ext>
            </a:extLst>
          </p:cNvPr>
          <p:cNvSpPr>
            <a:spLocks noGrp="1"/>
          </p:cNvSpPr>
          <p:nvPr>
            <p:ph type="title"/>
          </p:nvPr>
        </p:nvSpPr>
        <p:spPr/>
        <p:txBody>
          <a:bodyPr/>
          <a:lstStyle/>
          <a:p>
            <a:r>
              <a:rPr lang="en-US"/>
              <a:t>Reichweite | BMW Knöbl</a:t>
            </a:r>
          </a:p>
        </p:txBody>
      </p:sp>
      <p:graphicFrame>
        <p:nvGraphicFramePr>
          <p:cNvPr id="6" name="Chart Placeholder 5">
            <a:extLst>
              <a:ext uri="{FF2B5EF4-FFF2-40B4-BE49-F238E27FC236}">
                <a16:creationId xmlns:a16="http://schemas.microsoft.com/office/drawing/2014/main" id="{77B21B6E-823F-4174-8EB6-5E8F19E4248D}"/>
              </a:ext>
            </a:extLst>
          </p:cNvPr>
          <p:cNvGraphicFramePr>
            <a:graphicFrameLocks noGrp="1"/>
          </p:cNvGraphicFramePr>
          <p:nvPr>
            <p:ph type="chart" sz="quarter" idx="13"/>
            <p:extLst>
              <p:ext uri="{D42A27DB-BD31-4B8C-83A1-F6EECF244321}">
                <p14:modId xmlns:p14="http://schemas.microsoft.com/office/powerpoint/2010/main" val="1582674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F34BCA-3F88-4AD3-BCFB-AAF8CC893A3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28251E9-E645-429A-A380-6B58932349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3851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400C2-CBFB-4442-9BD8-CBB8AD49F090}"/>
              </a:ext>
            </a:extLst>
          </p:cNvPr>
          <p:cNvSpPr>
            <a:spLocks noGrp="1"/>
          </p:cNvSpPr>
          <p:nvPr>
            <p:ph type="title"/>
          </p:nvPr>
        </p:nvSpPr>
        <p:spPr/>
        <p:txBody>
          <a:bodyPr/>
          <a:lstStyle/>
          <a:p>
            <a:r>
              <a:rPr lang="en-US"/>
              <a:t>Engagierte User | BMW Knöbl</a:t>
            </a:r>
          </a:p>
        </p:txBody>
      </p:sp>
      <p:graphicFrame>
        <p:nvGraphicFramePr>
          <p:cNvPr id="6" name="Chart Placeholder 5">
            <a:extLst>
              <a:ext uri="{FF2B5EF4-FFF2-40B4-BE49-F238E27FC236}">
                <a16:creationId xmlns:a16="http://schemas.microsoft.com/office/drawing/2014/main" id="{13F4E46B-57C5-48D3-82CA-80BD5BB61471}"/>
              </a:ext>
            </a:extLst>
          </p:cNvPr>
          <p:cNvGraphicFramePr>
            <a:graphicFrameLocks noGrp="1"/>
          </p:cNvGraphicFramePr>
          <p:nvPr>
            <p:ph type="chart" sz="quarter" idx="13"/>
            <p:extLst>
              <p:ext uri="{D42A27DB-BD31-4B8C-83A1-F6EECF244321}">
                <p14:modId xmlns:p14="http://schemas.microsoft.com/office/powerpoint/2010/main" val="1538088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459CE4-1F91-4298-87B8-DC092884752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185670C-08D1-45C7-A38A-BA340D3559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5551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61FA-820F-48FD-8899-F09FB56EA8E6}"/>
              </a:ext>
            </a:extLst>
          </p:cNvPr>
          <p:cNvSpPr>
            <a:spLocks noGrp="1"/>
          </p:cNvSpPr>
          <p:nvPr>
            <p:ph type="title"/>
          </p:nvPr>
        </p:nvSpPr>
        <p:spPr/>
        <p:txBody>
          <a:bodyPr/>
          <a:lstStyle/>
          <a:p>
            <a:r>
              <a:rPr lang="en-US"/>
              <a:t>Page Views | BMW Knöbl</a:t>
            </a:r>
          </a:p>
        </p:txBody>
      </p:sp>
      <p:graphicFrame>
        <p:nvGraphicFramePr>
          <p:cNvPr id="6" name="Chart Placeholder 5">
            <a:extLst>
              <a:ext uri="{FF2B5EF4-FFF2-40B4-BE49-F238E27FC236}">
                <a16:creationId xmlns:a16="http://schemas.microsoft.com/office/drawing/2014/main" id="{65EB3331-B94C-4AB3-91FE-9FFB72D24FE6}"/>
              </a:ext>
            </a:extLst>
          </p:cNvPr>
          <p:cNvGraphicFramePr>
            <a:graphicFrameLocks noGrp="1"/>
          </p:cNvGraphicFramePr>
          <p:nvPr>
            <p:ph type="chart" sz="quarter" idx="13"/>
            <p:extLst>
              <p:ext uri="{D42A27DB-BD31-4B8C-83A1-F6EECF244321}">
                <p14:modId xmlns:p14="http://schemas.microsoft.com/office/powerpoint/2010/main" val="1974984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14A35B-A7DD-4661-830D-AC19F1A195A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7BDDC98-E7D5-486F-8C4D-2516CEEEFA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4465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EF04F-DEC2-41B5-84FF-52E430A60E0B}"/>
              </a:ext>
            </a:extLst>
          </p:cNvPr>
          <p:cNvSpPr>
            <a:spLocks noGrp="1"/>
          </p:cNvSpPr>
          <p:nvPr>
            <p:ph type="title"/>
          </p:nvPr>
        </p:nvSpPr>
        <p:spPr/>
        <p:txBody>
          <a:bodyPr/>
          <a:lstStyle/>
          <a:p>
            <a:r>
              <a:rPr lang="en-US"/>
              <a:t>Page Fans Online | BMW Knöbl</a:t>
            </a:r>
          </a:p>
        </p:txBody>
      </p:sp>
      <p:graphicFrame>
        <p:nvGraphicFramePr>
          <p:cNvPr id="6" name="Chart Placeholder 5">
            <a:extLst>
              <a:ext uri="{FF2B5EF4-FFF2-40B4-BE49-F238E27FC236}">
                <a16:creationId xmlns:a16="http://schemas.microsoft.com/office/drawing/2014/main" id="{40B977EF-4A04-4599-8730-24467F9DCA19}"/>
              </a:ext>
            </a:extLst>
          </p:cNvPr>
          <p:cNvGraphicFramePr>
            <a:graphicFrameLocks noGrp="1"/>
          </p:cNvGraphicFramePr>
          <p:nvPr>
            <p:ph type="chart" sz="quarter" idx="13"/>
            <p:extLst>
              <p:ext uri="{D42A27DB-BD31-4B8C-83A1-F6EECF244321}">
                <p14:modId xmlns:p14="http://schemas.microsoft.com/office/powerpoint/2010/main" val="3700902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858C4-70C5-413C-9F43-FBDA52E4A2C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6E7EB80-AE45-4038-84CE-1D5D798B26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0687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CBB88-6E70-40D5-91A8-2FE14B9592E5}"/>
              </a:ext>
            </a:extLst>
          </p:cNvPr>
          <p:cNvSpPr>
            <a:spLocks noGrp="1"/>
          </p:cNvSpPr>
          <p:nvPr>
            <p:ph type="title"/>
          </p:nvPr>
        </p:nvSpPr>
        <p:spPr/>
        <p:txBody>
          <a:bodyPr/>
          <a:lstStyle/>
          <a:p>
            <a:r>
              <a:rPr lang="en-US"/>
              <a:t>FB Insights - Daily Impressions | BMW Knöbl - 1 of 3</a:t>
            </a:r>
          </a:p>
        </p:txBody>
      </p:sp>
      <p:graphicFrame>
        <p:nvGraphicFramePr>
          <p:cNvPr id="5" name="Table Placeholder 4">
            <a:extLst>
              <a:ext uri="{FF2B5EF4-FFF2-40B4-BE49-F238E27FC236}">
                <a16:creationId xmlns:a16="http://schemas.microsoft.com/office/drawing/2014/main" id="{9D6E0CE5-6B97-43A5-BA81-F42F77F1D413}"/>
              </a:ext>
            </a:extLst>
          </p:cNvPr>
          <p:cNvGraphicFramePr>
            <a:graphicFrameLocks noGrp="1"/>
          </p:cNvGraphicFramePr>
          <p:nvPr>
            <p:ph type="tbl" sz="quarter" idx="13"/>
            <p:extLst>
              <p:ext uri="{D42A27DB-BD31-4B8C-83A1-F6EECF244321}">
                <p14:modId xmlns:p14="http://schemas.microsoft.com/office/powerpoint/2010/main" val="1766401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43422292"/>
                    </a:ext>
                  </a:extLst>
                </a:gridCol>
                <a:gridCol w="2468880">
                  <a:extLst>
                    <a:ext uri="{9D8B030D-6E8A-4147-A177-3AD203B41FA5}">
                      <a16:colId xmlns:a16="http://schemas.microsoft.com/office/drawing/2014/main" val="109177620"/>
                    </a:ext>
                  </a:extLst>
                </a:gridCol>
                <a:gridCol w="2468880">
                  <a:extLst>
                    <a:ext uri="{9D8B030D-6E8A-4147-A177-3AD203B41FA5}">
                      <a16:colId xmlns:a16="http://schemas.microsoft.com/office/drawing/2014/main" val="837183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31411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a:t>
                      </a:r>
                    </a:p>
                  </a:txBody>
                  <a:tcPr/>
                </a:tc>
                <a:extLst>
                  <a:ext uri="{0D108BD9-81ED-4DB2-BD59-A6C34878D82A}">
                    <a16:rowId xmlns:a16="http://schemas.microsoft.com/office/drawing/2014/main" val="296822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a:t>
                      </a:r>
                    </a:p>
                  </a:txBody>
                  <a:tcPr/>
                </a:tc>
                <a:extLst>
                  <a:ext uri="{0D108BD9-81ED-4DB2-BD59-A6C34878D82A}">
                    <a16:rowId xmlns:a16="http://schemas.microsoft.com/office/drawing/2014/main" val="232131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extLst>
                  <a:ext uri="{0D108BD9-81ED-4DB2-BD59-A6C34878D82A}">
                    <a16:rowId xmlns:a16="http://schemas.microsoft.com/office/drawing/2014/main" val="112144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extLst>
                  <a:ext uri="{0D108BD9-81ED-4DB2-BD59-A6C34878D82A}">
                    <a16:rowId xmlns:a16="http://schemas.microsoft.com/office/drawing/2014/main" val="1477187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2557891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a:t>
                      </a:r>
                    </a:p>
                  </a:txBody>
                  <a:tcPr/>
                </a:tc>
                <a:extLst>
                  <a:ext uri="{0D108BD9-81ED-4DB2-BD59-A6C34878D82A}">
                    <a16:rowId xmlns:a16="http://schemas.microsoft.com/office/drawing/2014/main" val="167627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extLst>
                  <a:ext uri="{0D108BD9-81ED-4DB2-BD59-A6C34878D82A}">
                    <a16:rowId xmlns:a16="http://schemas.microsoft.com/office/drawing/2014/main" val="73490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a:t>
                      </a:r>
                    </a:p>
                  </a:txBody>
                  <a:tcPr/>
                </a:tc>
                <a:extLst>
                  <a:ext uri="{0D108BD9-81ED-4DB2-BD59-A6C34878D82A}">
                    <a16:rowId xmlns:a16="http://schemas.microsoft.com/office/drawing/2014/main" val="2068216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a:t>
                      </a:r>
                    </a:p>
                  </a:txBody>
                  <a:tcPr/>
                </a:tc>
                <a:extLst>
                  <a:ext uri="{0D108BD9-81ED-4DB2-BD59-A6C34878D82A}">
                    <a16:rowId xmlns:a16="http://schemas.microsoft.com/office/drawing/2014/main" val="241461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extLst>
                  <a:ext uri="{0D108BD9-81ED-4DB2-BD59-A6C34878D82A}">
                    <a16:rowId xmlns:a16="http://schemas.microsoft.com/office/drawing/2014/main" val="1589086239"/>
                  </a:ext>
                </a:extLst>
              </a:tr>
            </a:tbl>
          </a:graphicData>
        </a:graphic>
      </p:graphicFrame>
      <p:sp>
        <p:nvSpPr>
          <p:cNvPr id="4" name="Text Placeholder 3">
            <a:extLst>
              <a:ext uri="{FF2B5EF4-FFF2-40B4-BE49-F238E27FC236}">
                <a16:creationId xmlns:a16="http://schemas.microsoft.com/office/drawing/2014/main" id="{26135603-ED38-4B1A-923D-3C17C320368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27479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B7534-F33B-418B-98E8-F141FFE1BC18}"/>
              </a:ext>
            </a:extLst>
          </p:cNvPr>
          <p:cNvSpPr>
            <a:spLocks noGrp="1"/>
          </p:cNvSpPr>
          <p:nvPr>
            <p:ph type="title"/>
          </p:nvPr>
        </p:nvSpPr>
        <p:spPr/>
        <p:txBody>
          <a:bodyPr/>
          <a:lstStyle/>
          <a:p>
            <a:r>
              <a:rPr lang="en-US"/>
              <a:t>FB Insights - Daily Impressions | BMW Knöbl - 2 of 3</a:t>
            </a:r>
          </a:p>
        </p:txBody>
      </p:sp>
      <p:graphicFrame>
        <p:nvGraphicFramePr>
          <p:cNvPr id="5" name="Table Placeholder 4">
            <a:extLst>
              <a:ext uri="{FF2B5EF4-FFF2-40B4-BE49-F238E27FC236}">
                <a16:creationId xmlns:a16="http://schemas.microsoft.com/office/drawing/2014/main" id="{40ACFC50-DC90-4652-9A45-FBDE706D7F1F}"/>
              </a:ext>
            </a:extLst>
          </p:cNvPr>
          <p:cNvGraphicFramePr>
            <a:graphicFrameLocks noGrp="1"/>
          </p:cNvGraphicFramePr>
          <p:nvPr>
            <p:ph type="tbl" sz="quarter" idx="13"/>
            <p:extLst>
              <p:ext uri="{D42A27DB-BD31-4B8C-83A1-F6EECF244321}">
                <p14:modId xmlns:p14="http://schemas.microsoft.com/office/powerpoint/2010/main" val="353200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8794212"/>
                    </a:ext>
                  </a:extLst>
                </a:gridCol>
                <a:gridCol w="2468880">
                  <a:extLst>
                    <a:ext uri="{9D8B030D-6E8A-4147-A177-3AD203B41FA5}">
                      <a16:colId xmlns:a16="http://schemas.microsoft.com/office/drawing/2014/main" val="405002496"/>
                    </a:ext>
                  </a:extLst>
                </a:gridCol>
                <a:gridCol w="2468880">
                  <a:extLst>
                    <a:ext uri="{9D8B030D-6E8A-4147-A177-3AD203B41FA5}">
                      <a16:colId xmlns:a16="http://schemas.microsoft.com/office/drawing/2014/main" val="366289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18974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extLst>
                  <a:ext uri="{0D108BD9-81ED-4DB2-BD59-A6C34878D82A}">
                    <a16:rowId xmlns:a16="http://schemas.microsoft.com/office/drawing/2014/main" val="923336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a:t>
                      </a:r>
                    </a:p>
                  </a:txBody>
                  <a:tcPr/>
                </a:tc>
                <a:extLst>
                  <a:ext uri="{0D108BD9-81ED-4DB2-BD59-A6C34878D82A}">
                    <a16:rowId xmlns:a16="http://schemas.microsoft.com/office/drawing/2014/main" val="63847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extLst>
                  <a:ext uri="{0D108BD9-81ED-4DB2-BD59-A6C34878D82A}">
                    <a16:rowId xmlns:a16="http://schemas.microsoft.com/office/drawing/2014/main" val="3030368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a:t>
                      </a:r>
                    </a:p>
                  </a:txBody>
                  <a:tcPr/>
                </a:tc>
                <a:extLst>
                  <a:ext uri="{0D108BD9-81ED-4DB2-BD59-A6C34878D82A}">
                    <a16:rowId xmlns:a16="http://schemas.microsoft.com/office/drawing/2014/main" val="283567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extLst>
                  <a:ext uri="{0D108BD9-81ED-4DB2-BD59-A6C34878D82A}">
                    <a16:rowId xmlns:a16="http://schemas.microsoft.com/office/drawing/2014/main" val="1977852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a:t>
                      </a:r>
                    </a:p>
                  </a:txBody>
                  <a:tcPr/>
                </a:tc>
                <a:extLst>
                  <a:ext uri="{0D108BD9-81ED-4DB2-BD59-A6C34878D82A}">
                    <a16:rowId xmlns:a16="http://schemas.microsoft.com/office/drawing/2014/main" val="388894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a:t>
                      </a:r>
                    </a:p>
                  </a:txBody>
                  <a:tcPr/>
                </a:tc>
                <a:extLst>
                  <a:ext uri="{0D108BD9-81ED-4DB2-BD59-A6C34878D82A}">
                    <a16:rowId xmlns:a16="http://schemas.microsoft.com/office/drawing/2014/main" val="816877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a:t>
                      </a:r>
                    </a:p>
                  </a:txBody>
                  <a:tcPr/>
                </a:tc>
                <a:extLst>
                  <a:ext uri="{0D108BD9-81ED-4DB2-BD59-A6C34878D82A}">
                    <a16:rowId xmlns:a16="http://schemas.microsoft.com/office/drawing/2014/main" val="192315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extLst>
                  <a:ext uri="{0D108BD9-81ED-4DB2-BD59-A6C34878D82A}">
                    <a16:rowId xmlns:a16="http://schemas.microsoft.com/office/drawing/2014/main" val="251366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extLst>
                  <a:ext uri="{0D108BD9-81ED-4DB2-BD59-A6C34878D82A}">
                    <a16:rowId xmlns:a16="http://schemas.microsoft.com/office/drawing/2014/main" val="4191756876"/>
                  </a:ext>
                </a:extLst>
              </a:tr>
            </a:tbl>
          </a:graphicData>
        </a:graphic>
      </p:graphicFrame>
      <p:sp>
        <p:nvSpPr>
          <p:cNvPr id="4" name="Text Placeholder 3">
            <a:extLst>
              <a:ext uri="{FF2B5EF4-FFF2-40B4-BE49-F238E27FC236}">
                <a16:creationId xmlns:a16="http://schemas.microsoft.com/office/drawing/2014/main" id="{17892B47-3138-48FB-AA87-867C21E9CCC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26550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6012F-0D1A-41E0-9562-ABA1965515B8}"/>
              </a:ext>
            </a:extLst>
          </p:cNvPr>
          <p:cNvSpPr>
            <a:spLocks noGrp="1"/>
          </p:cNvSpPr>
          <p:nvPr>
            <p:ph type="title"/>
          </p:nvPr>
        </p:nvSpPr>
        <p:spPr/>
        <p:txBody>
          <a:bodyPr/>
          <a:lstStyle/>
          <a:p>
            <a:r>
              <a:rPr lang="en-US"/>
              <a:t>FB Insights - Daily Impressions | BMW Knöbl - 3 of 3</a:t>
            </a:r>
          </a:p>
        </p:txBody>
      </p:sp>
      <p:graphicFrame>
        <p:nvGraphicFramePr>
          <p:cNvPr id="5" name="Table Placeholder 4">
            <a:extLst>
              <a:ext uri="{FF2B5EF4-FFF2-40B4-BE49-F238E27FC236}">
                <a16:creationId xmlns:a16="http://schemas.microsoft.com/office/drawing/2014/main" id="{167CBFB6-6159-4078-BE3B-A2EBE40BE229}"/>
              </a:ext>
            </a:extLst>
          </p:cNvPr>
          <p:cNvGraphicFramePr>
            <a:graphicFrameLocks noGrp="1"/>
          </p:cNvGraphicFramePr>
          <p:nvPr>
            <p:ph type="tbl" sz="quarter" idx="13"/>
            <p:extLst>
              <p:ext uri="{D42A27DB-BD31-4B8C-83A1-F6EECF244321}">
                <p14:modId xmlns:p14="http://schemas.microsoft.com/office/powerpoint/2010/main" val="3886406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9873868"/>
                    </a:ext>
                  </a:extLst>
                </a:gridCol>
                <a:gridCol w="2468880">
                  <a:extLst>
                    <a:ext uri="{9D8B030D-6E8A-4147-A177-3AD203B41FA5}">
                      <a16:colId xmlns:a16="http://schemas.microsoft.com/office/drawing/2014/main" val="1021634672"/>
                    </a:ext>
                  </a:extLst>
                </a:gridCol>
                <a:gridCol w="2468880">
                  <a:extLst>
                    <a:ext uri="{9D8B030D-6E8A-4147-A177-3AD203B41FA5}">
                      <a16:colId xmlns:a16="http://schemas.microsoft.com/office/drawing/2014/main" val="3922919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6092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extLst>
                  <a:ext uri="{0D108BD9-81ED-4DB2-BD59-A6C34878D82A}">
                    <a16:rowId xmlns:a16="http://schemas.microsoft.com/office/drawing/2014/main" val="208976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extLst>
                  <a:ext uri="{0D108BD9-81ED-4DB2-BD59-A6C34878D82A}">
                    <a16:rowId xmlns:a16="http://schemas.microsoft.com/office/drawing/2014/main" val="256132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a:t>
                      </a:r>
                    </a:p>
                  </a:txBody>
                  <a:tcPr/>
                </a:tc>
                <a:extLst>
                  <a:ext uri="{0D108BD9-81ED-4DB2-BD59-A6C34878D82A}">
                    <a16:rowId xmlns:a16="http://schemas.microsoft.com/office/drawing/2014/main" val="3151543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a:t>
                      </a:r>
                    </a:p>
                  </a:txBody>
                  <a:tcPr/>
                </a:tc>
                <a:extLst>
                  <a:ext uri="{0D108BD9-81ED-4DB2-BD59-A6C34878D82A}">
                    <a16:rowId xmlns:a16="http://schemas.microsoft.com/office/drawing/2014/main" val="348685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extLst>
                  <a:ext uri="{0D108BD9-81ED-4DB2-BD59-A6C34878D82A}">
                    <a16:rowId xmlns:a16="http://schemas.microsoft.com/office/drawing/2014/main" val="3764356957"/>
                  </a:ext>
                </a:extLst>
              </a:tr>
            </a:tbl>
          </a:graphicData>
        </a:graphic>
      </p:graphicFrame>
      <p:sp>
        <p:nvSpPr>
          <p:cNvPr id="4" name="Text Placeholder 3">
            <a:extLst>
              <a:ext uri="{FF2B5EF4-FFF2-40B4-BE49-F238E27FC236}">
                <a16:creationId xmlns:a16="http://schemas.microsoft.com/office/drawing/2014/main" id="{B14DF704-A3BC-47D4-80F2-FEF4CD5CA68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24461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0AE39-7082-44D8-AE8A-D567F31E4B0B}"/>
              </a:ext>
            </a:extLst>
          </p:cNvPr>
          <p:cNvSpPr>
            <a:spLocks noGrp="1"/>
          </p:cNvSpPr>
          <p:nvPr>
            <p:ph type="title"/>
          </p:nvPr>
        </p:nvSpPr>
        <p:spPr/>
        <p:txBody>
          <a:bodyPr/>
          <a:lstStyle/>
          <a:p>
            <a:r>
              <a:rPr lang="en-US"/>
              <a:t>FB Insights - Daily Reach | BMW Knöbl - 1 of 3</a:t>
            </a:r>
          </a:p>
        </p:txBody>
      </p:sp>
      <p:graphicFrame>
        <p:nvGraphicFramePr>
          <p:cNvPr id="5" name="Table Placeholder 4">
            <a:extLst>
              <a:ext uri="{FF2B5EF4-FFF2-40B4-BE49-F238E27FC236}">
                <a16:creationId xmlns:a16="http://schemas.microsoft.com/office/drawing/2014/main" id="{CF646CE4-9D3E-4A4A-ACD6-057DDBE4DCF8}"/>
              </a:ext>
            </a:extLst>
          </p:cNvPr>
          <p:cNvGraphicFramePr>
            <a:graphicFrameLocks noGrp="1"/>
          </p:cNvGraphicFramePr>
          <p:nvPr>
            <p:ph type="tbl" sz="quarter" idx="13"/>
            <p:extLst>
              <p:ext uri="{D42A27DB-BD31-4B8C-83A1-F6EECF244321}">
                <p14:modId xmlns:p14="http://schemas.microsoft.com/office/powerpoint/2010/main" val="232848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0910293"/>
                    </a:ext>
                  </a:extLst>
                </a:gridCol>
                <a:gridCol w="2468880">
                  <a:extLst>
                    <a:ext uri="{9D8B030D-6E8A-4147-A177-3AD203B41FA5}">
                      <a16:colId xmlns:a16="http://schemas.microsoft.com/office/drawing/2014/main" val="772634796"/>
                    </a:ext>
                  </a:extLst>
                </a:gridCol>
                <a:gridCol w="2468880">
                  <a:extLst>
                    <a:ext uri="{9D8B030D-6E8A-4147-A177-3AD203B41FA5}">
                      <a16:colId xmlns:a16="http://schemas.microsoft.com/office/drawing/2014/main" val="736454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2217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extLst>
                  <a:ext uri="{0D108BD9-81ED-4DB2-BD59-A6C34878D82A}">
                    <a16:rowId xmlns:a16="http://schemas.microsoft.com/office/drawing/2014/main" val="223009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extLst>
                  <a:ext uri="{0D108BD9-81ED-4DB2-BD59-A6C34878D82A}">
                    <a16:rowId xmlns:a16="http://schemas.microsoft.com/office/drawing/2014/main" val="1472615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extLst>
                  <a:ext uri="{0D108BD9-81ED-4DB2-BD59-A6C34878D82A}">
                    <a16:rowId xmlns:a16="http://schemas.microsoft.com/office/drawing/2014/main" val="109951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extLst>
                  <a:ext uri="{0D108BD9-81ED-4DB2-BD59-A6C34878D82A}">
                    <a16:rowId xmlns:a16="http://schemas.microsoft.com/office/drawing/2014/main" val="115662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extLst>
                  <a:ext uri="{0D108BD9-81ED-4DB2-BD59-A6C34878D82A}">
                    <a16:rowId xmlns:a16="http://schemas.microsoft.com/office/drawing/2014/main" val="149245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extLst>
                  <a:ext uri="{0D108BD9-81ED-4DB2-BD59-A6C34878D82A}">
                    <a16:rowId xmlns:a16="http://schemas.microsoft.com/office/drawing/2014/main" val="277022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extLst>
                  <a:ext uri="{0D108BD9-81ED-4DB2-BD59-A6C34878D82A}">
                    <a16:rowId xmlns:a16="http://schemas.microsoft.com/office/drawing/2014/main" val="1824227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extLst>
                  <a:ext uri="{0D108BD9-81ED-4DB2-BD59-A6C34878D82A}">
                    <a16:rowId xmlns:a16="http://schemas.microsoft.com/office/drawing/2014/main" val="286778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extLst>
                  <a:ext uri="{0D108BD9-81ED-4DB2-BD59-A6C34878D82A}">
                    <a16:rowId xmlns:a16="http://schemas.microsoft.com/office/drawing/2014/main" val="275747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extLst>
                  <a:ext uri="{0D108BD9-81ED-4DB2-BD59-A6C34878D82A}">
                    <a16:rowId xmlns:a16="http://schemas.microsoft.com/office/drawing/2014/main" val="1573479803"/>
                  </a:ext>
                </a:extLst>
              </a:tr>
            </a:tbl>
          </a:graphicData>
        </a:graphic>
      </p:graphicFrame>
      <p:sp>
        <p:nvSpPr>
          <p:cNvPr id="4" name="Text Placeholder 3">
            <a:extLst>
              <a:ext uri="{FF2B5EF4-FFF2-40B4-BE49-F238E27FC236}">
                <a16:creationId xmlns:a16="http://schemas.microsoft.com/office/drawing/2014/main" id="{F11343AD-2B97-4A40-B391-1F7DD99BDCF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8441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FEF2F-7127-4877-A59A-F606622AEE31}"/>
              </a:ext>
            </a:extLst>
          </p:cNvPr>
          <p:cNvSpPr>
            <a:spLocks noGrp="1"/>
          </p:cNvSpPr>
          <p:nvPr>
            <p:ph type="title"/>
          </p:nvPr>
        </p:nvSpPr>
        <p:spPr/>
        <p:txBody>
          <a:bodyPr/>
          <a:lstStyle/>
          <a:p>
            <a:r>
              <a:rPr lang="en-US"/>
              <a:t>FB Insights - Daily Reach | BMW Knöbl - 2 of 3</a:t>
            </a:r>
          </a:p>
        </p:txBody>
      </p:sp>
      <p:graphicFrame>
        <p:nvGraphicFramePr>
          <p:cNvPr id="5" name="Table Placeholder 4">
            <a:extLst>
              <a:ext uri="{FF2B5EF4-FFF2-40B4-BE49-F238E27FC236}">
                <a16:creationId xmlns:a16="http://schemas.microsoft.com/office/drawing/2014/main" id="{E47FB4DF-9D20-41E7-8A1D-294B47AA0711}"/>
              </a:ext>
            </a:extLst>
          </p:cNvPr>
          <p:cNvGraphicFramePr>
            <a:graphicFrameLocks noGrp="1"/>
          </p:cNvGraphicFramePr>
          <p:nvPr>
            <p:ph type="tbl" sz="quarter" idx="13"/>
            <p:extLst>
              <p:ext uri="{D42A27DB-BD31-4B8C-83A1-F6EECF244321}">
                <p14:modId xmlns:p14="http://schemas.microsoft.com/office/powerpoint/2010/main" val="4115239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8467194"/>
                    </a:ext>
                  </a:extLst>
                </a:gridCol>
                <a:gridCol w="2468880">
                  <a:extLst>
                    <a:ext uri="{9D8B030D-6E8A-4147-A177-3AD203B41FA5}">
                      <a16:colId xmlns:a16="http://schemas.microsoft.com/office/drawing/2014/main" val="408042754"/>
                    </a:ext>
                  </a:extLst>
                </a:gridCol>
                <a:gridCol w="2468880">
                  <a:extLst>
                    <a:ext uri="{9D8B030D-6E8A-4147-A177-3AD203B41FA5}">
                      <a16:colId xmlns:a16="http://schemas.microsoft.com/office/drawing/2014/main" val="4211046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7630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extLst>
                  <a:ext uri="{0D108BD9-81ED-4DB2-BD59-A6C34878D82A}">
                    <a16:rowId xmlns:a16="http://schemas.microsoft.com/office/drawing/2014/main" val="136489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extLst>
                  <a:ext uri="{0D108BD9-81ED-4DB2-BD59-A6C34878D82A}">
                    <a16:rowId xmlns:a16="http://schemas.microsoft.com/office/drawing/2014/main" val="3001611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extLst>
                  <a:ext uri="{0D108BD9-81ED-4DB2-BD59-A6C34878D82A}">
                    <a16:rowId xmlns:a16="http://schemas.microsoft.com/office/drawing/2014/main" val="1145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extLst>
                  <a:ext uri="{0D108BD9-81ED-4DB2-BD59-A6C34878D82A}">
                    <a16:rowId xmlns:a16="http://schemas.microsoft.com/office/drawing/2014/main" val="383007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extLst>
                  <a:ext uri="{0D108BD9-81ED-4DB2-BD59-A6C34878D82A}">
                    <a16:rowId xmlns:a16="http://schemas.microsoft.com/office/drawing/2014/main" val="378457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extLst>
                  <a:ext uri="{0D108BD9-81ED-4DB2-BD59-A6C34878D82A}">
                    <a16:rowId xmlns:a16="http://schemas.microsoft.com/office/drawing/2014/main" val="181406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a:t>
                      </a:r>
                    </a:p>
                  </a:txBody>
                  <a:tcPr/>
                </a:tc>
                <a:extLst>
                  <a:ext uri="{0D108BD9-81ED-4DB2-BD59-A6C34878D82A}">
                    <a16:rowId xmlns:a16="http://schemas.microsoft.com/office/drawing/2014/main" val="309816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extLst>
                  <a:ext uri="{0D108BD9-81ED-4DB2-BD59-A6C34878D82A}">
                    <a16:rowId xmlns:a16="http://schemas.microsoft.com/office/drawing/2014/main" val="41000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a:t>
                      </a:r>
                    </a:p>
                  </a:txBody>
                  <a:tcPr/>
                </a:tc>
                <a:extLst>
                  <a:ext uri="{0D108BD9-81ED-4DB2-BD59-A6C34878D82A}">
                    <a16:rowId xmlns:a16="http://schemas.microsoft.com/office/drawing/2014/main" val="11791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extLst>
                  <a:ext uri="{0D108BD9-81ED-4DB2-BD59-A6C34878D82A}">
                    <a16:rowId xmlns:a16="http://schemas.microsoft.com/office/drawing/2014/main" val="1873136283"/>
                  </a:ext>
                </a:extLst>
              </a:tr>
            </a:tbl>
          </a:graphicData>
        </a:graphic>
      </p:graphicFrame>
      <p:sp>
        <p:nvSpPr>
          <p:cNvPr id="4" name="Text Placeholder 3">
            <a:extLst>
              <a:ext uri="{FF2B5EF4-FFF2-40B4-BE49-F238E27FC236}">
                <a16:creationId xmlns:a16="http://schemas.microsoft.com/office/drawing/2014/main" id="{8EF692C0-A60A-4393-B400-FE90FE73392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90571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7C68A-80F7-4797-87F4-631EBA7B3082}"/>
              </a:ext>
            </a:extLst>
          </p:cNvPr>
          <p:cNvSpPr>
            <a:spLocks noGrp="1"/>
          </p:cNvSpPr>
          <p:nvPr>
            <p:ph type="title"/>
          </p:nvPr>
        </p:nvSpPr>
        <p:spPr/>
        <p:txBody>
          <a:bodyPr/>
          <a:lstStyle/>
          <a:p>
            <a:r>
              <a:rPr lang="en-US"/>
              <a:t>FB Insights - Daily Reach | BMW Knöbl - 3 of 3</a:t>
            </a:r>
          </a:p>
        </p:txBody>
      </p:sp>
      <p:graphicFrame>
        <p:nvGraphicFramePr>
          <p:cNvPr id="5" name="Table Placeholder 4">
            <a:extLst>
              <a:ext uri="{FF2B5EF4-FFF2-40B4-BE49-F238E27FC236}">
                <a16:creationId xmlns:a16="http://schemas.microsoft.com/office/drawing/2014/main" id="{3DC287C9-24D0-4827-9888-FD9F599F40D8}"/>
              </a:ext>
            </a:extLst>
          </p:cNvPr>
          <p:cNvGraphicFramePr>
            <a:graphicFrameLocks noGrp="1"/>
          </p:cNvGraphicFramePr>
          <p:nvPr>
            <p:ph type="tbl" sz="quarter" idx="13"/>
            <p:extLst>
              <p:ext uri="{D42A27DB-BD31-4B8C-83A1-F6EECF244321}">
                <p14:modId xmlns:p14="http://schemas.microsoft.com/office/powerpoint/2010/main" val="641588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8846150"/>
                    </a:ext>
                  </a:extLst>
                </a:gridCol>
                <a:gridCol w="2468880">
                  <a:extLst>
                    <a:ext uri="{9D8B030D-6E8A-4147-A177-3AD203B41FA5}">
                      <a16:colId xmlns:a16="http://schemas.microsoft.com/office/drawing/2014/main" val="2869119419"/>
                    </a:ext>
                  </a:extLst>
                </a:gridCol>
                <a:gridCol w="2468880">
                  <a:extLst>
                    <a:ext uri="{9D8B030D-6E8A-4147-A177-3AD203B41FA5}">
                      <a16:colId xmlns:a16="http://schemas.microsoft.com/office/drawing/2014/main" val="2200218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1340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extLst>
                  <a:ext uri="{0D108BD9-81ED-4DB2-BD59-A6C34878D82A}">
                    <a16:rowId xmlns:a16="http://schemas.microsoft.com/office/drawing/2014/main" val="365472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extLst>
                  <a:ext uri="{0D108BD9-81ED-4DB2-BD59-A6C34878D82A}">
                    <a16:rowId xmlns:a16="http://schemas.microsoft.com/office/drawing/2014/main" val="202679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extLst>
                  <a:ext uri="{0D108BD9-81ED-4DB2-BD59-A6C34878D82A}">
                    <a16:rowId xmlns:a16="http://schemas.microsoft.com/office/drawing/2014/main" val="26778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extLst>
                  <a:ext uri="{0D108BD9-81ED-4DB2-BD59-A6C34878D82A}">
                    <a16:rowId xmlns:a16="http://schemas.microsoft.com/office/drawing/2014/main" val="21287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Knöbl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extLst>
                  <a:ext uri="{0D108BD9-81ED-4DB2-BD59-A6C34878D82A}">
                    <a16:rowId xmlns:a16="http://schemas.microsoft.com/office/drawing/2014/main" val="3222890206"/>
                  </a:ext>
                </a:extLst>
              </a:tr>
            </a:tbl>
          </a:graphicData>
        </a:graphic>
      </p:graphicFrame>
      <p:sp>
        <p:nvSpPr>
          <p:cNvPr id="4" name="Text Placeholder 3">
            <a:extLst>
              <a:ext uri="{FF2B5EF4-FFF2-40B4-BE49-F238E27FC236}">
                <a16:creationId xmlns:a16="http://schemas.microsoft.com/office/drawing/2014/main" id="{19B5F183-56C1-442D-8478-98CCB30BB2D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80897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F8BA2-5F62-41A1-BE18-CBBA1B6C794A}"/>
              </a:ext>
            </a:extLst>
          </p:cNvPr>
          <p:cNvSpPr>
            <a:spLocks noGrp="1"/>
          </p:cNvSpPr>
          <p:nvPr>
            <p:ph type="title"/>
          </p:nvPr>
        </p:nvSpPr>
        <p:spPr/>
        <p:txBody>
          <a:bodyPr/>
          <a:lstStyle/>
          <a:p>
            <a:r>
              <a:rPr lang="en-US"/>
              <a:t>Facebook Reach | BMW Knöbl</a:t>
            </a:r>
          </a:p>
        </p:txBody>
      </p:sp>
      <p:graphicFrame>
        <p:nvGraphicFramePr>
          <p:cNvPr id="6" name="Chart Placeholder 5">
            <a:extLst>
              <a:ext uri="{FF2B5EF4-FFF2-40B4-BE49-F238E27FC236}">
                <a16:creationId xmlns:a16="http://schemas.microsoft.com/office/drawing/2014/main" id="{A64B2745-ACB1-4DF9-9829-EC0338977A78}"/>
              </a:ext>
            </a:extLst>
          </p:cNvPr>
          <p:cNvGraphicFramePr>
            <a:graphicFrameLocks noGrp="1"/>
          </p:cNvGraphicFramePr>
          <p:nvPr>
            <p:ph type="chart" sz="quarter" idx="13"/>
            <p:extLst>
              <p:ext uri="{D42A27DB-BD31-4B8C-83A1-F6EECF244321}">
                <p14:modId xmlns:p14="http://schemas.microsoft.com/office/powerpoint/2010/main" val="498811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FD2247-B3AA-497B-9174-D0C3391040E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0A72A36-1C69-421E-A1A1-E834CE573F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91724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839</Words>
  <Application>Microsoft Office PowerPoint</Application>
  <PresentationFormat>On-screen Show (4:3)</PresentationFormat>
  <Paragraphs>406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Facebook Page Report</vt:lpstr>
      <vt:lpstr>Wichtigste Werte (KPI's) | BMW Knöbl</vt:lpstr>
      <vt:lpstr>Fans (Übersicht) | BMW Knöbl</vt:lpstr>
      <vt:lpstr>Key Metrics Table w. User Post RR | BMW Knöbl</vt:lpstr>
      <vt:lpstr>Facebook Fans Total | BMW Knöbl</vt:lpstr>
      <vt:lpstr>Fanwachstum | BMW Knöbl</vt:lpstr>
      <vt:lpstr>Verlorene Fans | BMW Knöbl</vt:lpstr>
      <vt:lpstr>Eigene Beiträge (Postings) | BMW Knöbl - 1 of 2</vt:lpstr>
      <vt:lpstr>Eigene Beiträge (Postings) | BMW Knöbl - 2 of 2</vt:lpstr>
      <vt:lpstr>Eigene Beiträge (Postings) + Reactions | BMW Knöbl - 1 of 3</vt:lpstr>
      <vt:lpstr>Eigene Beiträge (Postings) + Reactions | BMW Knöbl - 2 of 3</vt:lpstr>
      <vt:lpstr>Eigene Beiträge (Postings) + Reactions | BMW Knöbl - 3 of 3</vt:lpstr>
      <vt:lpstr>Postings/Wochentag | BMW Knöbl</vt:lpstr>
      <vt:lpstr>Interaktionsrate | BMW Knöbl</vt:lpstr>
      <vt:lpstr>Postingtypen (Verteilung) | BMW Knöbl</vt:lpstr>
      <vt:lpstr>Interaktionsrate/Postingtyp | BMW Knöbl</vt:lpstr>
      <vt:lpstr>Antwortzeit | BMW Knöbl</vt:lpstr>
      <vt:lpstr>Facebook Check Ins | BMW Knöbl</vt:lpstr>
      <vt:lpstr>Fan Demographie | BMW Knöbl</vt:lpstr>
      <vt:lpstr>Impressionen | BMW Knöbl</vt:lpstr>
      <vt:lpstr>Reichweite | BMW Knöbl</vt:lpstr>
      <vt:lpstr>Engagierte User | BMW Knöbl</vt:lpstr>
      <vt:lpstr>Page Views | BMW Knöbl</vt:lpstr>
      <vt:lpstr>Page Fans Online | BMW Knöbl</vt:lpstr>
      <vt:lpstr>FB Insights - Daily Impressions | BMW Knöbl - 1 of 3</vt:lpstr>
      <vt:lpstr>FB Insights - Daily Impressions | BMW Knöbl - 2 of 3</vt:lpstr>
      <vt:lpstr>FB Insights - Daily Impressions | BMW Knöbl - 3 of 3</vt:lpstr>
      <vt:lpstr>FB Insights - Daily Reach | BMW Knöbl - 1 of 3</vt:lpstr>
      <vt:lpstr>FB Insights - Daily Reach | BMW Knöbl - 2 of 3</vt:lpstr>
      <vt:lpstr>FB Insights - Daily Reach | BMW Knöbl - 3 of 3</vt:lpstr>
      <vt:lpstr>Facebook Reach | BMW Knöbl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2018-07-03T12:58:47Z</dcterms:created>
  <dcterms:modified xsi:type="dcterms:W3CDTF">2018-07-03T12:59:37Z</dcterms:modified>
</cp:coreProperties>
</file>