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17073</c:v>
                </c:pt>
                <c:pt idx="1">
                  <c:v>17071</c:v>
                </c:pt>
                <c:pt idx="2">
                  <c:v>17072</c:v>
                </c:pt>
                <c:pt idx="3">
                  <c:v>17071</c:v>
                </c:pt>
                <c:pt idx="4">
                  <c:v>17072</c:v>
                </c:pt>
                <c:pt idx="5">
                  <c:v>17070</c:v>
                </c:pt>
                <c:pt idx="6">
                  <c:v>17070</c:v>
                </c:pt>
                <c:pt idx="7">
                  <c:v>17071</c:v>
                </c:pt>
                <c:pt idx="8">
                  <c:v>17083</c:v>
                </c:pt>
                <c:pt idx="9">
                  <c:v>17096</c:v>
                </c:pt>
                <c:pt idx="10">
                  <c:v>17104</c:v>
                </c:pt>
                <c:pt idx="11">
                  <c:v>17114</c:v>
                </c:pt>
                <c:pt idx="12">
                  <c:v>17130</c:v>
                </c:pt>
                <c:pt idx="13">
                  <c:v>17150</c:v>
                </c:pt>
                <c:pt idx="14">
                  <c:v>17156</c:v>
                </c:pt>
                <c:pt idx="15">
                  <c:v>17168</c:v>
                </c:pt>
                <c:pt idx="16">
                  <c:v>17177</c:v>
                </c:pt>
                <c:pt idx="17">
                  <c:v>17173</c:v>
                </c:pt>
                <c:pt idx="18">
                  <c:v>17173</c:v>
                </c:pt>
                <c:pt idx="19">
                  <c:v>17178</c:v>
                </c:pt>
                <c:pt idx="20">
                  <c:v>17181</c:v>
                </c:pt>
                <c:pt idx="21">
                  <c:v>17182</c:v>
                </c:pt>
                <c:pt idx="22">
                  <c:v>17182</c:v>
                </c:pt>
                <c:pt idx="23">
                  <c:v>17181</c:v>
                </c:pt>
                <c:pt idx="24">
                  <c:v>17181</c:v>
                </c:pt>
                <c:pt idx="25">
                  <c:v>17182</c:v>
                </c:pt>
                <c:pt idx="26">
                  <c:v>17181</c:v>
                </c:pt>
                <c:pt idx="27">
                  <c:v>17183</c:v>
                </c:pt>
                <c:pt idx="28">
                  <c:v>17183</c:v>
                </c:pt>
                <c:pt idx="29">
                  <c:v>17179</c:v>
                </c:pt>
              </c:numCache>
            </c:numRef>
          </c:val>
          <c:smooth val="0"/>
          <c:extLst>
            <c:ext xmlns:c16="http://schemas.microsoft.com/office/drawing/2014/chart" uri="{C3380CC4-5D6E-409C-BE32-E72D297353CC}">
              <c16:uniqueId val="{00000000-B86D-4571-AD47-0D3C3ADDB47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937</c:v>
                </c:pt>
                <c:pt idx="1">
                  <c:v>937</c:v>
                </c:pt>
                <c:pt idx="2">
                  <c:v>937</c:v>
                </c:pt>
                <c:pt idx="3">
                  <c:v>937</c:v>
                </c:pt>
                <c:pt idx="4">
                  <c:v>937</c:v>
                </c:pt>
                <c:pt idx="5">
                  <c:v>937</c:v>
                </c:pt>
                <c:pt idx="6">
                  <c:v>937</c:v>
                </c:pt>
                <c:pt idx="7">
                  <c:v>937</c:v>
                </c:pt>
                <c:pt idx="8">
                  <c:v>937</c:v>
                </c:pt>
                <c:pt idx="9">
                  <c:v>937</c:v>
                </c:pt>
                <c:pt idx="10">
                  <c:v>937</c:v>
                </c:pt>
                <c:pt idx="11">
                  <c:v>937</c:v>
                </c:pt>
                <c:pt idx="12">
                  <c:v>937</c:v>
                </c:pt>
                <c:pt idx="13">
                  <c:v>937</c:v>
                </c:pt>
                <c:pt idx="14">
                  <c:v>937</c:v>
                </c:pt>
                <c:pt idx="15">
                  <c:v>937</c:v>
                </c:pt>
                <c:pt idx="16">
                  <c:v>937</c:v>
                </c:pt>
                <c:pt idx="17">
                  <c:v>937</c:v>
                </c:pt>
                <c:pt idx="18">
                  <c:v>936</c:v>
                </c:pt>
                <c:pt idx="19">
                  <c:v>936</c:v>
                </c:pt>
                <c:pt idx="20">
                  <c:v>936</c:v>
                </c:pt>
                <c:pt idx="21">
                  <c:v>936</c:v>
                </c:pt>
                <c:pt idx="22">
                  <c:v>936</c:v>
                </c:pt>
                <c:pt idx="23">
                  <c:v>936</c:v>
                </c:pt>
                <c:pt idx="24">
                  <c:v>936</c:v>
                </c:pt>
                <c:pt idx="25">
                  <c:v>936</c:v>
                </c:pt>
                <c:pt idx="26">
                  <c:v>936</c:v>
                </c:pt>
                <c:pt idx="27">
                  <c:v>936</c:v>
                </c:pt>
                <c:pt idx="28">
                  <c:v>936</c:v>
                </c:pt>
                <c:pt idx="29">
                  <c:v>935</c:v>
                </c:pt>
              </c:numCache>
            </c:numRef>
          </c:val>
          <c:smooth val="0"/>
          <c:extLst>
            <c:ext xmlns:c16="http://schemas.microsoft.com/office/drawing/2014/chart" uri="{C3380CC4-5D6E-409C-BE32-E72D297353CC}">
              <c16:uniqueId val="{00000001-B86D-4571-AD47-0D3C3ADDB477}"/>
            </c:ext>
          </c:extLst>
        </c:ser>
        <c:dLbls>
          <c:showLegendKey val="0"/>
          <c:showVal val="0"/>
          <c:showCatName val="0"/>
          <c:showSerName val="0"/>
          <c:showPercent val="0"/>
          <c:showBubbleSize val="0"/>
        </c:dLbls>
        <c:smooth val="0"/>
        <c:axId val="281392208"/>
        <c:axId val="337296992"/>
      </c:lineChart>
      <c:dateAx>
        <c:axId val="28139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96992"/>
        <c:crosses val="autoZero"/>
        <c:auto val="1"/>
        <c:lblOffset val="100"/>
        <c:baseTimeUnit val="days"/>
      </c:dateAx>
      <c:valAx>
        <c:axId val="33729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-1</c:v>
                </c:pt>
                <c:pt idx="2">
                  <c:v>0</c:v>
                </c:pt>
                <c:pt idx="3">
                  <c:v>-1</c:v>
                </c:pt>
                <c:pt idx="4">
                  <c:v>0</c:v>
                </c:pt>
                <c:pt idx="5">
                  <c:v>0</c:v>
                </c:pt>
                <c:pt idx="6">
                  <c:v>-4</c:v>
                </c:pt>
                <c:pt idx="7">
                  <c:v>4</c:v>
                </c:pt>
                <c:pt idx="8">
                  <c:v>9</c:v>
                </c:pt>
                <c:pt idx="9">
                  <c:v>11</c:v>
                </c:pt>
                <c:pt idx="10">
                  <c:v>11</c:v>
                </c:pt>
                <c:pt idx="11">
                  <c:v>7</c:v>
                </c:pt>
                <c:pt idx="12">
                  <c:v>9</c:v>
                </c:pt>
                <c:pt idx="13">
                  <c:v>26</c:v>
                </c:pt>
                <c:pt idx="14">
                  <c:v>9</c:v>
                </c:pt>
                <c:pt idx="15">
                  <c:v>9</c:v>
                </c:pt>
                <c:pt idx="16">
                  <c:v>16</c:v>
                </c:pt>
                <c:pt idx="17">
                  <c:v>-2</c:v>
                </c:pt>
                <c:pt idx="18">
                  <c:v>-2</c:v>
                </c:pt>
                <c:pt idx="19">
                  <c:v>1</c:v>
                </c:pt>
                <c:pt idx="20">
                  <c:v>5</c:v>
                </c:pt>
                <c:pt idx="21">
                  <c:v>2</c:v>
                </c:pt>
                <c:pt idx="22">
                  <c:v>0</c:v>
                </c:pt>
                <c:pt idx="23">
                  <c:v>-1</c:v>
                </c:pt>
                <c:pt idx="24">
                  <c:v>-1</c:v>
                </c:pt>
                <c:pt idx="25">
                  <c:v>-1</c:v>
                </c:pt>
                <c:pt idx="26">
                  <c:v>-3</c:v>
                </c:pt>
                <c:pt idx="27">
                  <c:v>0</c:v>
                </c:pt>
                <c:pt idx="28">
                  <c:v>3</c:v>
                </c:pt>
                <c:pt idx="29">
                  <c:v>-2</c:v>
                </c:pt>
              </c:numCache>
            </c:numRef>
          </c:val>
          <c:smooth val="0"/>
          <c:extLst>
            <c:ext xmlns:c16="http://schemas.microsoft.com/office/drawing/2014/chart" uri="{C3380CC4-5D6E-409C-BE32-E72D297353CC}">
              <c16:uniqueId val="{00000000-B38A-4672-9D26-7E21CC3E168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1</c:v>
                </c:pt>
                <c:pt idx="1">
                  <c:v>0</c:v>
                </c:pt>
                <c:pt idx="2">
                  <c:v>0</c:v>
                </c:pt>
                <c:pt idx="4">
                  <c:v>0</c:v>
                </c:pt>
                <c:pt idx="5">
                  <c:v>-1</c:v>
                </c:pt>
                <c:pt idx="6">
                  <c:v>0</c:v>
                </c:pt>
                <c:pt idx="7">
                  <c:v>1</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1-B38A-4672-9D26-7E21CC3E1685}"/>
            </c:ext>
          </c:extLst>
        </c:ser>
        <c:dLbls>
          <c:showLegendKey val="0"/>
          <c:showVal val="0"/>
          <c:showCatName val="0"/>
          <c:showSerName val="0"/>
          <c:showPercent val="0"/>
          <c:showBubbleSize val="0"/>
        </c:dLbls>
        <c:smooth val="0"/>
        <c:axId val="345494328"/>
        <c:axId val="345495640"/>
      </c:lineChart>
      <c:dateAx>
        <c:axId val="34549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95640"/>
        <c:crosses val="autoZero"/>
        <c:auto val="1"/>
        <c:lblOffset val="100"/>
        <c:baseTimeUnit val="days"/>
      </c:dateAx>
      <c:valAx>
        <c:axId val="34549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9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1</c:v>
                </c:pt>
                <c:pt idx="2">
                  <c:v>3</c:v>
                </c:pt>
                <c:pt idx="3">
                  <c:v>2</c:v>
                </c:pt>
                <c:pt idx="4">
                  <c:v>1</c:v>
                </c:pt>
                <c:pt idx="5">
                  <c:v>1</c:v>
                </c:pt>
                <c:pt idx="6">
                  <c:v>1</c:v>
                </c:pt>
                <c:pt idx="7">
                  <c:v>2</c:v>
                </c:pt>
                <c:pt idx="8">
                  <c:v>6</c:v>
                </c:pt>
                <c:pt idx="9">
                  <c:v>0</c:v>
                </c:pt>
                <c:pt idx="10">
                  <c:v>3</c:v>
                </c:pt>
                <c:pt idx="11">
                  <c:v>5</c:v>
                </c:pt>
                <c:pt idx="12">
                  <c:v>3</c:v>
                </c:pt>
                <c:pt idx="13">
                  <c:v>2</c:v>
                </c:pt>
                <c:pt idx="14">
                  <c:v>3</c:v>
                </c:pt>
                <c:pt idx="15">
                  <c:v>3</c:v>
                </c:pt>
                <c:pt idx="16">
                  <c:v>2</c:v>
                </c:pt>
                <c:pt idx="17">
                  <c:v>6</c:v>
                </c:pt>
                <c:pt idx="18">
                  <c:v>0</c:v>
                </c:pt>
                <c:pt idx="19">
                  <c:v>0</c:v>
                </c:pt>
                <c:pt idx="20">
                  <c:v>0</c:v>
                </c:pt>
                <c:pt idx="21">
                  <c:v>0</c:v>
                </c:pt>
                <c:pt idx="22">
                  <c:v>1</c:v>
                </c:pt>
                <c:pt idx="23">
                  <c:v>2</c:v>
                </c:pt>
                <c:pt idx="24">
                  <c:v>1</c:v>
                </c:pt>
                <c:pt idx="25">
                  <c:v>1</c:v>
                </c:pt>
                <c:pt idx="26">
                  <c:v>4</c:v>
                </c:pt>
                <c:pt idx="27">
                  <c:v>0</c:v>
                </c:pt>
                <c:pt idx="28">
                  <c:v>2</c:v>
                </c:pt>
                <c:pt idx="29">
                  <c:v>0</c:v>
                </c:pt>
              </c:numCache>
            </c:numRef>
          </c:val>
          <c:smooth val="0"/>
          <c:extLst>
            <c:ext xmlns:c16="http://schemas.microsoft.com/office/drawing/2014/chart" uri="{C3380CC4-5D6E-409C-BE32-E72D297353CC}">
              <c16:uniqueId val="{00000000-99FA-4F1D-BB53-04951362558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99FA-4F1D-BB53-049513625585}"/>
            </c:ext>
          </c:extLst>
        </c:ser>
        <c:dLbls>
          <c:showLegendKey val="0"/>
          <c:showVal val="0"/>
          <c:showCatName val="0"/>
          <c:showSerName val="0"/>
          <c:showPercent val="0"/>
          <c:showBubbleSize val="0"/>
        </c:dLbls>
        <c:smooth val="0"/>
        <c:axId val="345486128"/>
        <c:axId val="345489408"/>
      </c:lineChart>
      <c:dateAx>
        <c:axId val="34548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89408"/>
        <c:crosses val="autoZero"/>
        <c:auto val="1"/>
        <c:lblOffset val="100"/>
        <c:baseTimeUnit val="days"/>
      </c:dateAx>
      <c:valAx>
        <c:axId val="34548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48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0</c:v>
                </c:pt>
                <c:pt idx="4">
                  <c:v>0</c:v>
                </c:pt>
                <c:pt idx="5">
                  <c:v>0</c:v>
                </c:pt>
                <c:pt idx="6">
                  <c:v>2</c:v>
                </c:pt>
              </c:numCache>
            </c:numRef>
          </c:val>
          <c:extLst>
            <c:ext xmlns:c16="http://schemas.microsoft.com/office/drawing/2014/chart" uri="{C3380CC4-5D6E-409C-BE32-E72D297353CC}">
              <c16:uniqueId val="{00000000-FB57-44A6-8672-0311945E7CA5}"/>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1-FB57-44A6-8672-0311945E7CA5}"/>
            </c:ext>
          </c:extLst>
        </c:ser>
        <c:dLbls>
          <c:showLegendKey val="0"/>
          <c:showVal val="0"/>
          <c:showCatName val="0"/>
          <c:showSerName val="0"/>
          <c:showPercent val="0"/>
          <c:showBubbleSize val="0"/>
        </c:dLbls>
        <c:gapWidth val="219"/>
        <c:overlap val="-27"/>
        <c:axId val="438086952"/>
        <c:axId val="438087280"/>
      </c:barChart>
      <c:catAx>
        <c:axId val="43808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87280"/>
        <c:crosses val="autoZero"/>
        <c:auto val="1"/>
        <c:lblAlgn val="ctr"/>
        <c:lblOffset val="100"/>
        <c:noMultiLvlLbl val="0"/>
      </c:catAx>
      <c:valAx>
        <c:axId val="43808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8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0.66768185545273995</c:v>
                </c:pt>
                <c:pt idx="3">
                  <c:v>0</c:v>
                </c:pt>
                <c:pt idx="4">
                  <c:v>0.47443331576172998</c:v>
                </c:pt>
                <c:pt idx="5">
                  <c:v>0.96643823581093002</c:v>
                </c:pt>
                <c:pt idx="6">
                  <c:v>0</c:v>
                </c:pt>
                <c:pt idx="7">
                  <c:v>0</c:v>
                </c:pt>
                <c:pt idx="8">
                  <c:v>0</c:v>
                </c:pt>
                <c:pt idx="9">
                  <c:v>0.14045765786855999</c:v>
                </c:pt>
                <c:pt idx="10">
                  <c:v>0</c:v>
                </c:pt>
                <c:pt idx="11">
                  <c:v>0.99374525048226003</c:v>
                </c:pt>
                <c:pt idx="12">
                  <c:v>0</c:v>
                </c:pt>
                <c:pt idx="13">
                  <c:v>0</c:v>
                </c:pt>
                <c:pt idx="14">
                  <c:v>0</c:v>
                </c:pt>
                <c:pt idx="15">
                  <c:v>0</c:v>
                </c:pt>
                <c:pt idx="16">
                  <c:v>0</c:v>
                </c:pt>
                <c:pt idx="17">
                  <c:v>2.8348565108563002</c:v>
                </c:pt>
                <c:pt idx="18">
                  <c:v>0.32019561040927003</c:v>
                </c:pt>
                <c:pt idx="19">
                  <c:v>0</c:v>
                </c:pt>
                <c:pt idx="20">
                  <c:v>0</c:v>
                </c:pt>
                <c:pt idx="21">
                  <c:v>0</c:v>
                </c:pt>
                <c:pt idx="22">
                  <c:v>0</c:v>
                </c:pt>
                <c:pt idx="23">
                  <c:v>0</c:v>
                </c:pt>
                <c:pt idx="24">
                  <c:v>0</c:v>
                </c:pt>
                <c:pt idx="25">
                  <c:v>0</c:v>
                </c:pt>
                <c:pt idx="26">
                  <c:v>1.0710751498922999</c:v>
                </c:pt>
                <c:pt idx="27">
                  <c:v>0</c:v>
                </c:pt>
                <c:pt idx="28">
                  <c:v>0</c:v>
                </c:pt>
                <c:pt idx="29">
                  <c:v>0</c:v>
                </c:pt>
              </c:numCache>
            </c:numRef>
          </c:val>
          <c:smooth val="0"/>
          <c:extLst>
            <c:ext xmlns:c16="http://schemas.microsoft.com/office/drawing/2014/chart" uri="{C3380CC4-5D6E-409C-BE32-E72D297353CC}">
              <c16:uniqueId val="{00000000-8242-4E90-A4BE-2DEB2A59702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0.21367521367521</c:v>
                </c:pt>
                <c:pt idx="26">
                  <c:v>0</c:v>
                </c:pt>
                <c:pt idx="27">
                  <c:v>0</c:v>
                </c:pt>
                <c:pt idx="28">
                  <c:v>0</c:v>
                </c:pt>
                <c:pt idx="29">
                  <c:v>0</c:v>
                </c:pt>
              </c:numCache>
            </c:numRef>
          </c:val>
          <c:smooth val="0"/>
          <c:extLst>
            <c:ext xmlns:c16="http://schemas.microsoft.com/office/drawing/2014/chart" uri="{C3380CC4-5D6E-409C-BE32-E72D297353CC}">
              <c16:uniqueId val="{00000001-8242-4E90-A4BE-2DEB2A59702D}"/>
            </c:ext>
          </c:extLst>
        </c:ser>
        <c:dLbls>
          <c:showLegendKey val="0"/>
          <c:showVal val="0"/>
          <c:showCatName val="0"/>
          <c:showSerName val="0"/>
          <c:showPercent val="0"/>
          <c:showBubbleSize val="0"/>
        </c:dLbls>
        <c:smooth val="0"/>
        <c:axId val="438082688"/>
        <c:axId val="438084656"/>
      </c:lineChart>
      <c:dateAx>
        <c:axId val="43808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84656"/>
        <c:crosses val="autoZero"/>
        <c:auto val="1"/>
        <c:lblOffset val="100"/>
        <c:baseTimeUnit val="days"/>
      </c:dateAx>
      <c:valAx>
        <c:axId val="43808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8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3</c:v>
                </c:pt>
                <c:pt idx="1">
                  <c:v>1</c:v>
                </c:pt>
              </c:numCache>
            </c:numRef>
          </c:val>
          <c:extLst>
            <c:ext xmlns:c16="http://schemas.microsoft.com/office/drawing/2014/chart" uri="{C3380CC4-5D6E-409C-BE32-E72D297353CC}">
              <c16:uniqueId val="{00000000-6445-4B4E-8D28-0AC3F1782EE2}"/>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4</c:v>
                </c:pt>
                <c:pt idx="1">
                  <c:v>0</c:v>
                </c:pt>
              </c:numCache>
            </c:numRef>
          </c:val>
          <c:extLst>
            <c:ext xmlns:c16="http://schemas.microsoft.com/office/drawing/2014/chart" uri="{C3380CC4-5D6E-409C-BE32-E72D297353CC}">
              <c16:uniqueId val="{00000001-6445-4B4E-8D28-0AC3F1782EE2}"/>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6445-4B4E-8D28-0AC3F1782EE2}"/>
            </c:ext>
          </c:extLst>
        </c:ser>
        <c:dLbls>
          <c:showLegendKey val="0"/>
          <c:showVal val="0"/>
          <c:showCatName val="0"/>
          <c:showSerName val="0"/>
          <c:showPercent val="0"/>
          <c:showBubbleSize val="0"/>
        </c:dLbls>
        <c:gapWidth val="150"/>
        <c:overlap val="100"/>
        <c:axId val="438090888"/>
        <c:axId val="438091216"/>
      </c:barChart>
      <c:catAx>
        <c:axId val="43809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91216"/>
        <c:crosses val="autoZero"/>
        <c:auto val="1"/>
        <c:lblAlgn val="ctr"/>
        <c:lblOffset val="100"/>
        <c:noMultiLvlLbl val="0"/>
      </c:catAx>
      <c:valAx>
        <c:axId val="438091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09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0.59605350436542004</c:v>
                </c:pt>
                <c:pt idx="1">
                  <c:v>1.1785623125958</c:v>
                </c:pt>
                <c:pt idx="2">
                  <c:v>0.96643823581093002</c:v>
                </c:pt>
              </c:numCache>
            </c:numRef>
          </c:val>
          <c:extLst>
            <c:ext xmlns:c16="http://schemas.microsoft.com/office/drawing/2014/chart" uri="{C3380CC4-5D6E-409C-BE32-E72D297353CC}">
              <c16:uniqueId val="{00000000-004E-4335-98B3-C98B145068F1}"/>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Sheet1!$A$2:$A$4</c:f>
              <c:strCache>
                <c:ptCount val="3"/>
                <c:pt idx="0">
                  <c:v>Link</c:v>
                </c:pt>
                <c:pt idx="1">
                  <c:v>Photo</c:v>
                </c:pt>
                <c:pt idx="2">
                  <c:v>Video</c:v>
                </c:pt>
              </c:strCache>
            </c:strRef>
          </c:cat>
          <c:val>
            <c:numRef>
              <c:f>Sheet1!$C$2:$C$4</c:f>
              <c:numCache>
                <c:formatCode>General</c:formatCode>
                <c:ptCount val="3"/>
                <c:pt idx="0">
                  <c:v>0.21367521367521</c:v>
                </c:pt>
                <c:pt idx="1">
                  <c:v>0</c:v>
                </c:pt>
                <c:pt idx="2">
                  <c:v>0</c:v>
                </c:pt>
              </c:numCache>
            </c:numRef>
          </c:val>
          <c:extLst>
            <c:ext xmlns:c16="http://schemas.microsoft.com/office/drawing/2014/chart" uri="{C3380CC4-5D6E-409C-BE32-E72D297353CC}">
              <c16:uniqueId val="{00000001-004E-4335-98B3-C98B145068F1}"/>
            </c:ext>
          </c:extLst>
        </c:ser>
        <c:dLbls>
          <c:showLegendKey val="0"/>
          <c:showVal val="0"/>
          <c:showCatName val="0"/>
          <c:showSerName val="0"/>
          <c:showPercent val="0"/>
          <c:showBubbleSize val="0"/>
        </c:dLbls>
        <c:gapWidth val="219"/>
        <c:overlap val="-27"/>
        <c:axId val="339529024"/>
        <c:axId val="339524104"/>
      </c:barChart>
      <c:catAx>
        <c:axId val="33952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4104"/>
        <c:crosses val="autoZero"/>
        <c:auto val="1"/>
        <c:lblAlgn val="ctr"/>
        <c:lblOffset val="100"/>
        <c:noMultiLvlLbl val="0"/>
      </c:catAx>
      <c:valAx>
        <c:axId val="33952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189-45CF-AFAE-34C8A5DB867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189-45CF-AFAE-34C8A5DB8676}"/>
            </c:ext>
          </c:extLst>
        </c:ser>
        <c:dLbls>
          <c:showLegendKey val="0"/>
          <c:showVal val="0"/>
          <c:showCatName val="0"/>
          <c:showSerName val="0"/>
          <c:showPercent val="0"/>
          <c:showBubbleSize val="0"/>
        </c:dLbls>
        <c:gapWidth val="219"/>
        <c:overlap val="-27"/>
        <c:axId val="339523776"/>
        <c:axId val="339522464"/>
      </c:barChart>
      <c:catAx>
        <c:axId val="33952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2464"/>
        <c:crosses val="autoZero"/>
        <c:auto val="1"/>
        <c:lblAlgn val="ctr"/>
        <c:lblOffset val="100"/>
        <c:noMultiLvlLbl val="0"/>
      </c:catAx>
      <c:valAx>
        <c:axId val="33952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7513</c:v>
                </c:pt>
                <c:pt idx="1">
                  <c:v>7513</c:v>
                </c:pt>
                <c:pt idx="2">
                  <c:v>7514</c:v>
                </c:pt>
                <c:pt idx="3">
                  <c:v>7508</c:v>
                </c:pt>
                <c:pt idx="4">
                  <c:v>7505</c:v>
                </c:pt>
                <c:pt idx="5">
                  <c:v>7503</c:v>
                </c:pt>
                <c:pt idx="6">
                  <c:v>7502</c:v>
                </c:pt>
                <c:pt idx="7">
                  <c:v>7502</c:v>
                </c:pt>
                <c:pt idx="8">
                  <c:v>7494</c:v>
                </c:pt>
                <c:pt idx="9">
                  <c:v>7494</c:v>
                </c:pt>
                <c:pt idx="10">
                  <c:v>7493</c:v>
                </c:pt>
                <c:pt idx="11">
                  <c:v>7493</c:v>
                </c:pt>
                <c:pt idx="12">
                  <c:v>7493</c:v>
                </c:pt>
                <c:pt idx="13">
                  <c:v>7492</c:v>
                </c:pt>
                <c:pt idx="14">
                  <c:v>7492</c:v>
                </c:pt>
                <c:pt idx="15">
                  <c:v>7492</c:v>
                </c:pt>
                <c:pt idx="16">
                  <c:v>7491</c:v>
                </c:pt>
                <c:pt idx="17">
                  <c:v>7492</c:v>
                </c:pt>
                <c:pt idx="18">
                  <c:v>7492</c:v>
                </c:pt>
                <c:pt idx="19">
                  <c:v>7491</c:v>
                </c:pt>
                <c:pt idx="20">
                  <c:v>7481</c:v>
                </c:pt>
                <c:pt idx="21">
                  <c:v>7481</c:v>
                </c:pt>
                <c:pt idx="22">
                  <c:v>7481</c:v>
                </c:pt>
                <c:pt idx="23">
                  <c:v>7481</c:v>
                </c:pt>
                <c:pt idx="24">
                  <c:v>7483</c:v>
                </c:pt>
                <c:pt idx="25">
                  <c:v>7483</c:v>
                </c:pt>
                <c:pt idx="26">
                  <c:v>7482</c:v>
                </c:pt>
                <c:pt idx="27">
                  <c:v>7482</c:v>
                </c:pt>
                <c:pt idx="28">
                  <c:v>7482</c:v>
                </c:pt>
                <c:pt idx="29">
                  <c:v>7482</c:v>
                </c:pt>
              </c:numCache>
            </c:numRef>
          </c:val>
          <c:smooth val="0"/>
          <c:extLst>
            <c:ext xmlns:c16="http://schemas.microsoft.com/office/drawing/2014/chart" uri="{C3380CC4-5D6E-409C-BE32-E72D297353CC}">
              <c16:uniqueId val="{00000000-0880-45C3-B120-ECB3B5D89A1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252</c:v>
                </c:pt>
                <c:pt idx="1">
                  <c:v>252</c:v>
                </c:pt>
                <c:pt idx="2">
                  <c:v>252</c:v>
                </c:pt>
                <c:pt idx="4">
                  <c:v>252</c:v>
                </c:pt>
                <c:pt idx="5">
                  <c:v>252</c:v>
                </c:pt>
                <c:pt idx="6">
                  <c:v>252</c:v>
                </c:pt>
                <c:pt idx="7">
                  <c:v>252</c:v>
                </c:pt>
                <c:pt idx="8">
                  <c:v>252</c:v>
                </c:pt>
                <c:pt idx="9">
                  <c:v>252</c:v>
                </c:pt>
                <c:pt idx="10">
                  <c:v>252</c:v>
                </c:pt>
                <c:pt idx="11">
                  <c:v>252</c:v>
                </c:pt>
                <c:pt idx="12">
                  <c:v>252</c:v>
                </c:pt>
                <c:pt idx="13">
                  <c:v>252</c:v>
                </c:pt>
                <c:pt idx="14">
                  <c:v>252</c:v>
                </c:pt>
                <c:pt idx="15">
                  <c:v>252</c:v>
                </c:pt>
                <c:pt idx="16">
                  <c:v>252</c:v>
                </c:pt>
                <c:pt idx="17">
                  <c:v>252</c:v>
                </c:pt>
                <c:pt idx="18">
                  <c:v>252</c:v>
                </c:pt>
                <c:pt idx="19">
                  <c:v>252</c:v>
                </c:pt>
                <c:pt idx="20">
                  <c:v>252</c:v>
                </c:pt>
                <c:pt idx="21">
                  <c:v>252</c:v>
                </c:pt>
                <c:pt idx="22">
                  <c:v>252</c:v>
                </c:pt>
                <c:pt idx="23">
                  <c:v>252</c:v>
                </c:pt>
                <c:pt idx="24">
                  <c:v>252</c:v>
                </c:pt>
                <c:pt idx="25">
                  <c:v>252</c:v>
                </c:pt>
                <c:pt idx="26">
                  <c:v>252</c:v>
                </c:pt>
                <c:pt idx="27">
                  <c:v>252</c:v>
                </c:pt>
                <c:pt idx="28">
                  <c:v>252</c:v>
                </c:pt>
                <c:pt idx="29">
                  <c:v>252</c:v>
                </c:pt>
              </c:numCache>
            </c:numRef>
          </c:val>
          <c:smooth val="0"/>
          <c:extLst>
            <c:ext xmlns:c16="http://schemas.microsoft.com/office/drawing/2014/chart" uri="{C3380CC4-5D6E-409C-BE32-E72D297353CC}">
              <c16:uniqueId val="{00000001-0880-45C3-B120-ECB3B5D89A10}"/>
            </c:ext>
          </c:extLst>
        </c:ser>
        <c:dLbls>
          <c:showLegendKey val="0"/>
          <c:showVal val="0"/>
          <c:showCatName val="0"/>
          <c:showSerName val="0"/>
          <c:showPercent val="0"/>
          <c:showBubbleSize val="0"/>
        </c:dLbls>
        <c:smooth val="0"/>
        <c:axId val="339527384"/>
        <c:axId val="339521152"/>
      </c:lineChart>
      <c:dateAx>
        <c:axId val="33952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1152"/>
        <c:crosses val="autoZero"/>
        <c:auto val="1"/>
        <c:lblOffset val="100"/>
        <c:baseTimeUnit val="days"/>
      </c:dateAx>
      <c:valAx>
        <c:axId val="33952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189-4F16-AEED-C0960B7A9C6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189-4F16-AEED-C0960B7A9C62}"/>
            </c:ext>
          </c:extLst>
        </c:ser>
        <c:dLbls>
          <c:showLegendKey val="0"/>
          <c:showVal val="0"/>
          <c:showCatName val="0"/>
          <c:showSerName val="0"/>
          <c:showPercent val="0"/>
          <c:showBubbleSize val="0"/>
        </c:dLbls>
        <c:gapWidth val="219"/>
        <c:overlap val="-27"/>
        <c:axId val="339528368"/>
        <c:axId val="339529680"/>
      </c:barChart>
      <c:catAx>
        <c:axId val="33952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9680"/>
        <c:crosses val="autoZero"/>
        <c:auto val="1"/>
        <c:lblAlgn val="ctr"/>
        <c:lblOffset val="100"/>
        <c:noMultiLvlLbl val="0"/>
      </c:catAx>
      <c:valAx>
        <c:axId val="33952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2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3742</c:v>
                </c:pt>
                <c:pt idx="1">
                  <c:v>1216</c:v>
                </c:pt>
                <c:pt idx="2">
                  <c:v>12338</c:v>
                </c:pt>
                <c:pt idx="3">
                  <c:v>3637</c:v>
                </c:pt>
                <c:pt idx="4">
                  <c:v>4123</c:v>
                </c:pt>
                <c:pt idx="5">
                  <c:v>8744</c:v>
                </c:pt>
                <c:pt idx="6">
                  <c:v>4179</c:v>
                </c:pt>
                <c:pt idx="7">
                  <c:v>1380</c:v>
                </c:pt>
                <c:pt idx="8">
                  <c:v>24323</c:v>
                </c:pt>
                <c:pt idx="9">
                  <c:v>31638</c:v>
                </c:pt>
                <c:pt idx="10">
                  <c:v>29111</c:v>
                </c:pt>
                <c:pt idx="11">
                  <c:v>36761</c:v>
                </c:pt>
                <c:pt idx="12">
                  <c:v>28910</c:v>
                </c:pt>
                <c:pt idx="13">
                  <c:v>27947</c:v>
                </c:pt>
                <c:pt idx="14">
                  <c:v>21597</c:v>
                </c:pt>
                <c:pt idx="15">
                  <c:v>26439</c:v>
                </c:pt>
                <c:pt idx="16">
                  <c:v>14416</c:v>
                </c:pt>
                <c:pt idx="17">
                  <c:v>10790</c:v>
                </c:pt>
                <c:pt idx="18">
                  <c:v>8829</c:v>
                </c:pt>
                <c:pt idx="19">
                  <c:v>2836</c:v>
                </c:pt>
                <c:pt idx="20">
                  <c:v>1845</c:v>
                </c:pt>
                <c:pt idx="21">
                  <c:v>1187</c:v>
                </c:pt>
                <c:pt idx="22">
                  <c:v>565</c:v>
                </c:pt>
                <c:pt idx="23">
                  <c:v>494</c:v>
                </c:pt>
                <c:pt idx="24">
                  <c:v>2389</c:v>
                </c:pt>
                <c:pt idx="25">
                  <c:v>629</c:v>
                </c:pt>
                <c:pt idx="26">
                  <c:v>17556</c:v>
                </c:pt>
                <c:pt idx="27">
                  <c:v>4867</c:v>
                </c:pt>
                <c:pt idx="28">
                  <c:v>1716</c:v>
                </c:pt>
                <c:pt idx="29">
                  <c:v>241</c:v>
                </c:pt>
              </c:numCache>
            </c:numRef>
          </c:val>
          <c:smooth val="0"/>
          <c:extLst>
            <c:ext xmlns:c16="http://schemas.microsoft.com/office/drawing/2014/chart" uri="{C3380CC4-5D6E-409C-BE32-E72D297353CC}">
              <c16:uniqueId val="{00000000-A6B3-4D27-81DB-8B682E82E00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239</c:v>
                </c:pt>
                <c:pt idx="1">
                  <c:v>56</c:v>
                </c:pt>
                <c:pt idx="2">
                  <c:v>107</c:v>
                </c:pt>
                <c:pt idx="3">
                  <c:v>47</c:v>
                </c:pt>
                <c:pt idx="4">
                  <c:v>25</c:v>
                </c:pt>
                <c:pt idx="5">
                  <c:v>84</c:v>
                </c:pt>
                <c:pt idx="6">
                  <c:v>52</c:v>
                </c:pt>
                <c:pt idx="7">
                  <c:v>19</c:v>
                </c:pt>
                <c:pt idx="8">
                  <c:v>57</c:v>
                </c:pt>
                <c:pt idx="9">
                  <c:v>63</c:v>
                </c:pt>
                <c:pt idx="10">
                  <c:v>38</c:v>
                </c:pt>
                <c:pt idx="11">
                  <c:v>57</c:v>
                </c:pt>
                <c:pt idx="12">
                  <c:v>36</c:v>
                </c:pt>
                <c:pt idx="13">
                  <c:v>31</c:v>
                </c:pt>
                <c:pt idx="14">
                  <c:v>24</c:v>
                </c:pt>
                <c:pt idx="15">
                  <c:v>36</c:v>
                </c:pt>
                <c:pt idx="16">
                  <c:v>46</c:v>
                </c:pt>
                <c:pt idx="17">
                  <c:v>60</c:v>
                </c:pt>
                <c:pt idx="18">
                  <c:v>62</c:v>
                </c:pt>
                <c:pt idx="19">
                  <c:v>44</c:v>
                </c:pt>
                <c:pt idx="20">
                  <c:v>22</c:v>
                </c:pt>
                <c:pt idx="21">
                  <c:v>37</c:v>
                </c:pt>
                <c:pt idx="22">
                  <c:v>13</c:v>
                </c:pt>
                <c:pt idx="23">
                  <c:v>19</c:v>
                </c:pt>
                <c:pt idx="24">
                  <c:v>16</c:v>
                </c:pt>
                <c:pt idx="25">
                  <c:v>419</c:v>
                </c:pt>
                <c:pt idx="26">
                  <c:v>97</c:v>
                </c:pt>
                <c:pt idx="27">
                  <c:v>42</c:v>
                </c:pt>
                <c:pt idx="28">
                  <c:v>46</c:v>
                </c:pt>
                <c:pt idx="29">
                  <c:v>4</c:v>
                </c:pt>
              </c:numCache>
            </c:numRef>
          </c:val>
          <c:smooth val="0"/>
          <c:extLst>
            <c:ext xmlns:c16="http://schemas.microsoft.com/office/drawing/2014/chart" uri="{C3380CC4-5D6E-409C-BE32-E72D297353CC}">
              <c16:uniqueId val="{00000001-A6B3-4D27-81DB-8B682E82E005}"/>
            </c:ext>
          </c:extLst>
        </c:ser>
        <c:dLbls>
          <c:showLegendKey val="0"/>
          <c:showVal val="0"/>
          <c:showCatName val="0"/>
          <c:showSerName val="0"/>
          <c:showPercent val="0"/>
          <c:showBubbleSize val="0"/>
        </c:dLbls>
        <c:smooth val="0"/>
        <c:axId val="339536568"/>
        <c:axId val="339532304"/>
      </c:lineChart>
      <c:dateAx>
        <c:axId val="33953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2304"/>
        <c:crosses val="autoZero"/>
        <c:auto val="1"/>
        <c:lblOffset val="100"/>
        <c:baseTimeUnit val="days"/>
      </c:dateAx>
      <c:valAx>
        <c:axId val="33953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1666</c:v>
                </c:pt>
                <c:pt idx="1">
                  <c:v>649</c:v>
                </c:pt>
                <c:pt idx="2">
                  <c:v>7722</c:v>
                </c:pt>
                <c:pt idx="3">
                  <c:v>2298</c:v>
                </c:pt>
                <c:pt idx="4">
                  <c:v>2634</c:v>
                </c:pt>
                <c:pt idx="5">
                  <c:v>5722</c:v>
                </c:pt>
                <c:pt idx="6">
                  <c:v>2827</c:v>
                </c:pt>
                <c:pt idx="7">
                  <c:v>910</c:v>
                </c:pt>
                <c:pt idx="8">
                  <c:v>19580</c:v>
                </c:pt>
                <c:pt idx="9">
                  <c:v>26165</c:v>
                </c:pt>
                <c:pt idx="10">
                  <c:v>25417</c:v>
                </c:pt>
                <c:pt idx="11">
                  <c:v>28694</c:v>
                </c:pt>
                <c:pt idx="12">
                  <c:v>24161</c:v>
                </c:pt>
                <c:pt idx="13">
                  <c:v>23988</c:v>
                </c:pt>
                <c:pt idx="14">
                  <c:v>19675</c:v>
                </c:pt>
                <c:pt idx="15">
                  <c:v>21988</c:v>
                </c:pt>
                <c:pt idx="16">
                  <c:v>12553</c:v>
                </c:pt>
                <c:pt idx="17">
                  <c:v>4046</c:v>
                </c:pt>
                <c:pt idx="18">
                  <c:v>4674</c:v>
                </c:pt>
                <c:pt idx="19">
                  <c:v>1739</c:v>
                </c:pt>
                <c:pt idx="20">
                  <c:v>1000</c:v>
                </c:pt>
                <c:pt idx="21">
                  <c:v>649</c:v>
                </c:pt>
                <c:pt idx="22">
                  <c:v>319</c:v>
                </c:pt>
                <c:pt idx="23">
                  <c:v>252</c:v>
                </c:pt>
                <c:pt idx="24">
                  <c:v>1324</c:v>
                </c:pt>
                <c:pt idx="25">
                  <c:v>276</c:v>
                </c:pt>
                <c:pt idx="26">
                  <c:v>6013</c:v>
                </c:pt>
                <c:pt idx="27">
                  <c:v>2041</c:v>
                </c:pt>
                <c:pt idx="28">
                  <c:v>727</c:v>
                </c:pt>
                <c:pt idx="29">
                  <c:v>122</c:v>
                </c:pt>
              </c:numCache>
            </c:numRef>
          </c:val>
          <c:smooth val="0"/>
          <c:extLst>
            <c:ext xmlns:c16="http://schemas.microsoft.com/office/drawing/2014/chart" uri="{C3380CC4-5D6E-409C-BE32-E72D297353CC}">
              <c16:uniqueId val="{00000000-98D7-4088-AE45-2275FE25072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136</c:v>
                </c:pt>
                <c:pt idx="1">
                  <c:v>33</c:v>
                </c:pt>
                <c:pt idx="2">
                  <c:v>55</c:v>
                </c:pt>
                <c:pt idx="3">
                  <c:v>23</c:v>
                </c:pt>
                <c:pt idx="4">
                  <c:v>18</c:v>
                </c:pt>
                <c:pt idx="5">
                  <c:v>52</c:v>
                </c:pt>
                <c:pt idx="6">
                  <c:v>25</c:v>
                </c:pt>
                <c:pt idx="7">
                  <c:v>13</c:v>
                </c:pt>
                <c:pt idx="8">
                  <c:v>28</c:v>
                </c:pt>
                <c:pt idx="9">
                  <c:v>29</c:v>
                </c:pt>
                <c:pt idx="10">
                  <c:v>21</c:v>
                </c:pt>
                <c:pt idx="11">
                  <c:v>27</c:v>
                </c:pt>
                <c:pt idx="12">
                  <c:v>18</c:v>
                </c:pt>
                <c:pt idx="13">
                  <c:v>18</c:v>
                </c:pt>
                <c:pt idx="14">
                  <c:v>12</c:v>
                </c:pt>
                <c:pt idx="15">
                  <c:v>20</c:v>
                </c:pt>
                <c:pt idx="16">
                  <c:v>19</c:v>
                </c:pt>
                <c:pt idx="17">
                  <c:v>31</c:v>
                </c:pt>
                <c:pt idx="18">
                  <c:v>36</c:v>
                </c:pt>
                <c:pt idx="19">
                  <c:v>22</c:v>
                </c:pt>
                <c:pt idx="20">
                  <c:v>12</c:v>
                </c:pt>
                <c:pt idx="21">
                  <c:v>10</c:v>
                </c:pt>
                <c:pt idx="22">
                  <c:v>9</c:v>
                </c:pt>
                <c:pt idx="23">
                  <c:v>9</c:v>
                </c:pt>
                <c:pt idx="24">
                  <c:v>6</c:v>
                </c:pt>
                <c:pt idx="25">
                  <c:v>280</c:v>
                </c:pt>
                <c:pt idx="26">
                  <c:v>58</c:v>
                </c:pt>
                <c:pt idx="27">
                  <c:v>21</c:v>
                </c:pt>
                <c:pt idx="28">
                  <c:v>20</c:v>
                </c:pt>
                <c:pt idx="29">
                  <c:v>3</c:v>
                </c:pt>
              </c:numCache>
            </c:numRef>
          </c:val>
          <c:smooth val="0"/>
          <c:extLst>
            <c:ext xmlns:c16="http://schemas.microsoft.com/office/drawing/2014/chart" uri="{C3380CC4-5D6E-409C-BE32-E72D297353CC}">
              <c16:uniqueId val="{00000001-98D7-4088-AE45-2275FE250724}"/>
            </c:ext>
          </c:extLst>
        </c:ser>
        <c:dLbls>
          <c:showLegendKey val="0"/>
          <c:showVal val="0"/>
          <c:showCatName val="0"/>
          <c:showSerName val="0"/>
          <c:showPercent val="0"/>
          <c:showBubbleSize val="0"/>
        </c:dLbls>
        <c:smooth val="0"/>
        <c:axId val="339531320"/>
        <c:axId val="339535256"/>
      </c:lineChart>
      <c:dateAx>
        <c:axId val="33953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5256"/>
        <c:crosses val="autoZero"/>
        <c:auto val="1"/>
        <c:lblOffset val="100"/>
        <c:baseTimeUnit val="days"/>
      </c:dateAx>
      <c:valAx>
        <c:axId val="33953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338</c:v>
                </c:pt>
                <c:pt idx="1">
                  <c:v>62</c:v>
                </c:pt>
                <c:pt idx="2">
                  <c:v>1368</c:v>
                </c:pt>
                <c:pt idx="3">
                  <c:v>263</c:v>
                </c:pt>
                <c:pt idx="4">
                  <c:v>243</c:v>
                </c:pt>
                <c:pt idx="5">
                  <c:v>628</c:v>
                </c:pt>
                <c:pt idx="6">
                  <c:v>215</c:v>
                </c:pt>
                <c:pt idx="7">
                  <c:v>73</c:v>
                </c:pt>
                <c:pt idx="8">
                  <c:v>604</c:v>
                </c:pt>
                <c:pt idx="9">
                  <c:v>738</c:v>
                </c:pt>
                <c:pt idx="10">
                  <c:v>552</c:v>
                </c:pt>
                <c:pt idx="11">
                  <c:v>904</c:v>
                </c:pt>
                <c:pt idx="12">
                  <c:v>540</c:v>
                </c:pt>
                <c:pt idx="13">
                  <c:v>466</c:v>
                </c:pt>
                <c:pt idx="14">
                  <c:v>377</c:v>
                </c:pt>
                <c:pt idx="15">
                  <c:v>455</c:v>
                </c:pt>
                <c:pt idx="16">
                  <c:v>254</c:v>
                </c:pt>
                <c:pt idx="17">
                  <c:v>1516</c:v>
                </c:pt>
                <c:pt idx="18">
                  <c:v>849</c:v>
                </c:pt>
                <c:pt idx="19">
                  <c:v>172</c:v>
                </c:pt>
                <c:pt idx="20">
                  <c:v>109</c:v>
                </c:pt>
                <c:pt idx="21">
                  <c:v>62</c:v>
                </c:pt>
                <c:pt idx="22">
                  <c:v>21</c:v>
                </c:pt>
                <c:pt idx="23">
                  <c:v>15</c:v>
                </c:pt>
                <c:pt idx="24">
                  <c:v>92</c:v>
                </c:pt>
                <c:pt idx="25">
                  <c:v>12</c:v>
                </c:pt>
                <c:pt idx="26">
                  <c:v>1202</c:v>
                </c:pt>
                <c:pt idx="27">
                  <c:v>284</c:v>
                </c:pt>
                <c:pt idx="28">
                  <c:v>57</c:v>
                </c:pt>
                <c:pt idx="29">
                  <c:v>10</c:v>
                </c:pt>
              </c:numCache>
            </c:numRef>
          </c:val>
          <c:smooth val="0"/>
          <c:extLst>
            <c:ext xmlns:c16="http://schemas.microsoft.com/office/drawing/2014/chart" uri="{C3380CC4-5D6E-409C-BE32-E72D297353CC}">
              <c16:uniqueId val="{00000000-8F97-42A2-AF8C-FEE63CDABFC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8</c:v>
                </c:pt>
                <c:pt idx="1">
                  <c:v>1</c:v>
                </c:pt>
                <c:pt idx="2">
                  <c:v>1</c:v>
                </c:pt>
                <c:pt idx="3">
                  <c:v>5</c:v>
                </c:pt>
                <c:pt idx="4">
                  <c:v>0</c:v>
                </c:pt>
                <c:pt idx="5">
                  <c:v>3</c:v>
                </c:pt>
                <c:pt idx="6">
                  <c:v>1</c:v>
                </c:pt>
                <c:pt idx="7">
                  <c:v>0</c:v>
                </c:pt>
                <c:pt idx="8">
                  <c:v>0</c:v>
                </c:pt>
                <c:pt idx="9">
                  <c:v>0</c:v>
                </c:pt>
                <c:pt idx="10">
                  <c:v>1</c:v>
                </c:pt>
                <c:pt idx="11">
                  <c:v>1</c:v>
                </c:pt>
                <c:pt idx="12">
                  <c:v>0</c:v>
                </c:pt>
                <c:pt idx="13">
                  <c:v>1</c:v>
                </c:pt>
                <c:pt idx="14">
                  <c:v>1</c:v>
                </c:pt>
                <c:pt idx="15">
                  <c:v>0</c:v>
                </c:pt>
                <c:pt idx="16">
                  <c:v>1</c:v>
                </c:pt>
                <c:pt idx="17">
                  <c:v>0</c:v>
                </c:pt>
                <c:pt idx="18">
                  <c:v>1</c:v>
                </c:pt>
                <c:pt idx="19">
                  <c:v>1</c:v>
                </c:pt>
                <c:pt idx="20">
                  <c:v>0</c:v>
                </c:pt>
                <c:pt idx="21">
                  <c:v>0</c:v>
                </c:pt>
                <c:pt idx="22">
                  <c:v>1</c:v>
                </c:pt>
                <c:pt idx="23">
                  <c:v>0</c:v>
                </c:pt>
                <c:pt idx="24">
                  <c:v>1</c:v>
                </c:pt>
                <c:pt idx="25">
                  <c:v>11</c:v>
                </c:pt>
                <c:pt idx="26">
                  <c:v>0</c:v>
                </c:pt>
                <c:pt idx="27">
                  <c:v>0</c:v>
                </c:pt>
                <c:pt idx="28">
                  <c:v>2</c:v>
                </c:pt>
                <c:pt idx="29">
                  <c:v>1</c:v>
                </c:pt>
              </c:numCache>
            </c:numRef>
          </c:val>
          <c:smooth val="0"/>
          <c:extLst>
            <c:ext xmlns:c16="http://schemas.microsoft.com/office/drawing/2014/chart" uri="{C3380CC4-5D6E-409C-BE32-E72D297353CC}">
              <c16:uniqueId val="{00000001-8F97-42A2-AF8C-FEE63CDABFC2}"/>
            </c:ext>
          </c:extLst>
        </c:ser>
        <c:dLbls>
          <c:showLegendKey val="0"/>
          <c:showVal val="0"/>
          <c:showCatName val="0"/>
          <c:showSerName val="0"/>
          <c:showPercent val="0"/>
          <c:showBubbleSize val="0"/>
        </c:dLbls>
        <c:smooth val="0"/>
        <c:axId val="339538208"/>
        <c:axId val="339538864"/>
      </c:lineChart>
      <c:dateAx>
        <c:axId val="33953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8864"/>
        <c:crosses val="autoZero"/>
        <c:auto val="1"/>
        <c:lblOffset val="100"/>
        <c:baseTimeUnit val="days"/>
      </c:dateAx>
      <c:valAx>
        <c:axId val="33953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32</c:v>
                </c:pt>
                <c:pt idx="1">
                  <c:v>11</c:v>
                </c:pt>
                <c:pt idx="2">
                  <c:v>112</c:v>
                </c:pt>
                <c:pt idx="3">
                  <c:v>59</c:v>
                </c:pt>
                <c:pt idx="4">
                  <c:v>35</c:v>
                </c:pt>
                <c:pt idx="5">
                  <c:v>87</c:v>
                </c:pt>
                <c:pt idx="6">
                  <c:v>65</c:v>
                </c:pt>
                <c:pt idx="7">
                  <c:v>22</c:v>
                </c:pt>
                <c:pt idx="8">
                  <c:v>85</c:v>
                </c:pt>
                <c:pt idx="9">
                  <c:v>97</c:v>
                </c:pt>
                <c:pt idx="10">
                  <c:v>94</c:v>
                </c:pt>
                <c:pt idx="11">
                  <c:v>116</c:v>
                </c:pt>
                <c:pt idx="12">
                  <c:v>104</c:v>
                </c:pt>
                <c:pt idx="13">
                  <c:v>80</c:v>
                </c:pt>
                <c:pt idx="14">
                  <c:v>62</c:v>
                </c:pt>
                <c:pt idx="15">
                  <c:v>95</c:v>
                </c:pt>
                <c:pt idx="16">
                  <c:v>63</c:v>
                </c:pt>
                <c:pt idx="17">
                  <c:v>196</c:v>
                </c:pt>
                <c:pt idx="18">
                  <c:v>132</c:v>
                </c:pt>
                <c:pt idx="19">
                  <c:v>58</c:v>
                </c:pt>
                <c:pt idx="20">
                  <c:v>31</c:v>
                </c:pt>
                <c:pt idx="21">
                  <c:v>39</c:v>
                </c:pt>
                <c:pt idx="22">
                  <c:v>36</c:v>
                </c:pt>
                <c:pt idx="23">
                  <c:v>18</c:v>
                </c:pt>
                <c:pt idx="24">
                  <c:v>33</c:v>
                </c:pt>
                <c:pt idx="25">
                  <c:v>35</c:v>
                </c:pt>
                <c:pt idx="26">
                  <c:v>85</c:v>
                </c:pt>
                <c:pt idx="27">
                  <c:v>42</c:v>
                </c:pt>
                <c:pt idx="28">
                  <c:v>28</c:v>
                </c:pt>
                <c:pt idx="29">
                  <c:v>2</c:v>
                </c:pt>
              </c:numCache>
            </c:numRef>
          </c:val>
          <c:smooth val="0"/>
          <c:extLst>
            <c:ext xmlns:c16="http://schemas.microsoft.com/office/drawing/2014/chart" uri="{C3380CC4-5D6E-409C-BE32-E72D297353CC}">
              <c16:uniqueId val="{00000000-F7DB-4E25-A411-A32D0291758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0</c:v>
                </c:pt>
                <c:pt idx="1">
                  <c:v>1</c:v>
                </c:pt>
                <c:pt idx="2">
                  <c:v>0</c:v>
                </c:pt>
                <c:pt idx="3">
                  <c:v>1</c:v>
                </c:pt>
                <c:pt idx="4">
                  <c:v>0</c:v>
                </c:pt>
                <c:pt idx="5">
                  <c:v>2</c:v>
                </c:pt>
                <c:pt idx="6">
                  <c:v>1</c:v>
                </c:pt>
                <c:pt idx="7">
                  <c:v>0</c:v>
                </c:pt>
                <c:pt idx="8">
                  <c:v>2</c:v>
                </c:pt>
                <c:pt idx="9">
                  <c:v>1</c:v>
                </c:pt>
                <c:pt idx="10">
                  <c:v>4</c:v>
                </c:pt>
                <c:pt idx="11">
                  <c:v>4</c:v>
                </c:pt>
                <c:pt idx="12">
                  <c:v>0</c:v>
                </c:pt>
                <c:pt idx="13">
                  <c:v>1</c:v>
                </c:pt>
                <c:pt idx="14">
                  <c:v>1</c:v>
                </c:pt>
                <c:pt idx="15">
                  <c:v>1</c:v>
                </c:pt>
                <c:pt idx="16">
                  <c:v>2</c:v>
                </c:pt>
                <c:pt idx="17">
                  <c:v>1</c:v>
                </c:pt>
                <c:pt idx="18">
                  <c:v>0</c:v>
                </c:pt>
                <c:pt idx="19">
                  <c:v>1</c:v>
                </c:pt>
                <c:pt idx="20">
                  <c:v>0</c:v>
                </c:pt>
                <c:pt idx="21">
                  <c:v>1</c:v>
                </c:pt>
                <c:pt idx="22">
                  <c:v>0</c:v>
                </c:pt>
                <c:pt idx="23">
                  <c:v>0</c:v>
                </c:pt>
                <c:pt idx="24">
                  <c:v>0</c:v>
                </c:pt>
                <c:pt idx="25">
                  <c:v>2</c:v>
                </c:pt>
                <c:pt idx="26">
                  <c:v>0</c:v>
                </c:pt>
                <c:pt idx="27">
                  <c:v>0</c:v>
                </c:pt>
                <c:pt idx="28">
                  <c:v>1</c:v>
                </c:pt>
                <c:pt idx="29">
                  <c:v>0</c:v>
                </c:pt>
              </c:numCache>
            </c:numRef>
          </c:val>
          <c:smooth val="0"/>
          <c:extLst>
            <c:ext xmlns:c16="http://schemas.microsoft.com/office/drawing/2014/chart" uri="{C3380CC4-5D6E-409C-BE32-E72D297353CC}">
              <c16:uniqueId val="{00000001-F7DB-4E25-A411-A32D0291758C}"/>
            </c:ext>
          </c:extLst>
        </c:ser>
        <c:dLbls>
          <c:showLegendKey val="0"/>
          <c:showVal val="0"/>
          <c:showCatName val="0"/>
          <c:showSerName val="0"/>
          <c:showPercent val="0"/>
          <c:showBubbleSize val="0"/>
        </c:dLbls>
        <c:smooth val="0"/>
        <c:axId val="339540176"/>
        <c:axId val="339531648"/>
      </c:lineChart>
      <c:dateAx>
        <c:axId val="33954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31648"/>
        <c:crosses val="autoZero"/>
        <c:auto val="1"/>
        <c:lblOffset val="100"/>
        <c:baseTimeUnit val="days"/>
      </c:dateAx>
      <c:valAx>
        <c:axId val="33953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520-4955-A983-A080BAC2C52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148.84615384615</c:v>
                </c:pt>
                <c:pt idx="1">
                  <c:v>87.192307692308006</c:v>
                </c:pt>
                <c:pt idx="2">
                  <c:v>58.923076923076998</c:v>
                </c:pt>
                <c:pt idx="3">
                  <c:v>42.692307692307999</c:v>
                </c:pt>
                <c:pt idx="4">
                  <c:v>50.461538461537998</c:v>
                </c:pt>
                <c:pt idx="5">
                  <c:v>111.76923076923001</c:v>
                </c:pt>
                <c:pt idx="6">
                  <c:v>230.84615384615</c:v>
                </c:pt>
                <c:pt idx="7">
                  <c:v>320.65384615385</c:v>
                </c:pt>
                <c:pt idx="8">
                  <c:v>377.80769230768999</c:v>
                </c:pt>
                <c:pt idx="9">
                  <c:v>356.80769230768999</c:v>
                </c:pt>
                <c:pt idx="10">
                  <c:v>359.11538461537998</c:v>
                </c:pt>
                <c:pt idx="11">
                  <c:v>367.46153846153999</c:v>
                </c:pt>
                <c:pt idx="12">
                  <c:v>400.34615384615</c:v>
                </c:pt>
                <c:pt idx="13">
                  <c:v>392.84615384615</c:v>
                </c:pt>
                <c:pt idx="14">
                  <c:v>382.65384615385</c:v>
                </c:pt>
                <c:pt idx="15">
                  <c:v>380.46153846153999</c:v>
                </c:pt>
                <c:pt idx="16">
                  <c:v>388.57692307692002</c:v>
                </c:pt>
                <c:pt idx="17">
                  <c:v>393.5</c:v>
                </c:pt>
                <c:pt idx="18">
                  <c:v>406</c:v>
                </c:pt>
                <c:pt idx="19">
                  <c:v>413.07692307692002</c:v>
                </c:pt>
                <c:pt idx="20">
                  <c:v>447.34615384615</c:v>
                </c:pt>
                <c:pt idx="21">
                  <c:v>450.73076923077002</c:v>
                </c:pt>
                <c:pt idx="22">
                  <c:v>400.61538461537998</c:v>
                </c:pt>
                <c:pt idx="23">
                  <c:v>260</c:v>
                </c:pt>
              </c:numCache>
            </c:numRef>
          </c:val>
          <c:smooth val="0"/>
          <c:extLst>
            <c:ext xmlns:c16="http://schemas.microsoft.com/office/drawing/2014/chart" uri="{C3380CC4-5D6E-409C-BE32-E72D297353CC}">
              <c16:uniqueId val="{00000001-4520-4955-A983-A080BAC2C522}"/>
            </c:ext>
          </c:extLst>
        </c:ser>
        <c:dLbls>
          <c:showLegendKey val="0"/>
          <c:showVal val="0"/>
          <c:showCatName val="0"/>
          <c:showSerName val="0"/>
          <c:showPercent val="0"/>
          <c:showBubbleSize val="0"/>
        </c:dLbls>
        <c:smooth val="0"/>
        <c:axId val="339542800"/>
        <c:axId val="339545424"/>
      </c:lineChart>
      <c:catAx>
        <c:axId val="33954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5424"/>
        <c:crosses val="autoZero"/>
        <c:auto val="1"/>
        <c:lblAlgn val="ctr"/>
        <c:lblOffset val="100"/>
        <c:noMultiLvlLbl val="0"/>
      </c:catAx>
      <c:valAx>
        <c:axId val="33954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1666</c:v>
                </c:pt>
                <c:pt idx="1">
                  <c:v>649</c:v>
                </c:pt>
                <c:pt idx="2">
                  <c:v>7722</c:v>
                </c:pt>
                <c:pt idx="3">
                  <c:v>2298</c:v>
                </c:pt>
                <c:pt idx="4">
                  <c:v>2634</c:v>
                </c:pt>
                <c:pt idx="5">
                  <c:v>5722</c:v>
                </c:pt>
                <c:pt idx="6">
                  <c:v>2827</c:v>
                </c:pt>
                <c:pt idx="7">
                  <c:v>910</c:v>
                </c:pt>
                <c:pt idx="8">
                  <c:v>19580</c:v>
                </c:pt>
                <c:pt idx="9">
                  <c:v>26165</c:v>
                </c:pt>
                <c:pt idx="10">
                  <c:v>25417</c:v>
                </c:pt>
                <c:pt idx="11">
                  <c:v>28694</c:v>
                </c:pt>
                <c:pt idx="12">
                  <c:v>24161</c:v>
                </c:pt>
                <c:pt idx="13">
                  <c:v>23988</c:v>
                </c:pt>
                <c:pt idx="14">
                  <c:v>19675</c:v>
                </c:pt>
                <c:pt idx="15">
                  <c:v>21988</c:v>
                </c:pt>
                <c:pt idx="16">
                  <c:v>12553</c:v>
                </c:pt>
                <c:pt idx="17">
                  <c:v>4046</c:v>
                </c:pt>
                <c:pt idx="18">
                  <c:v>4674</c:v>
                </c:pt>
                <c:pt idx="19">
                  <c:v>1739</c:v>
                </c:pt>
                <c:pt idx="20">
                  <c:v>1000</c:v>
                </c:pt>
                <c:pt idx="21">
                  <c:v>649</c:v>
                </c:pt>
                <c:pt idx="22">
                  <c:v>319</c:v>
                </c:pt>
                <c:pt idx="23">
                  <c:v>252</c:v>
                </c:pt>
                <c:pt idx="24">
                  <c:v>1324</c:v>
                </c:pt>
                <c:pt idx="25">
                  <c:v>276</c:v>
                </c:pt>
                <c:pt idx="26">
                  <c:v>6013</c:v>
                </c:pt>
                <c:pt idx="27">
                  <c:v>2041</c:v>
                </c:pt>
                <c:pt idx="28">
                  <c:v>727</c:v>
                </c:pt>
                <c:pt idx="29">
                  <c:v>122</c:v>
                </c:pt>
              </c:numCache>
            </c:numRef>
          </c:val>
          <c:smooth val="0"/>
          <c:extLst>
            <c:ext xmlns:c16="http://schemas.microsoft.com/office/drawing/2014/chart" uri="{C3380CC4-5D6E-409C-BE32-E72D297353CC}">
              <c16:uniqueId val="{00000000-CEDE-4F23-A35D-9FA2A939D9D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Sheet1!$C$2:$C$31</c:f>
              <c:numCache>
                <c:formatCode>General</c:formatCode>
                <c:ptCount val="30"/>
                <c:pt idx="0">
                  <c:v>136</c:v>
                </c:pt>
                <c:pt idx="1">
                  <c:v>33</c:v>
                </c:pt>
                <c:pt idx="2">
                  <c:v>55</c:v>
                </c:pt>
                <c:pt idx="3">
                  <c:v>23</c:v>
                </c:pt>
                <c:pt idx="4">
                  <c:v>18</c:v>
                </c:pt>
                <c:pt idx="5">
                  <c:v>52</c:v>
                </c:pt>
                <c:pt idx="6">
                  <c:v>25</c:v>
                </c:pt>
                <c:pt idx="7">
                  <c:v>13</c:v>
                </c:pt>
                <c:pt idx="8">
                  <c:v>28</c:v>
                </c:pt>
                <c:pt idx="9">
                  <c:v>29</c:v>
                </c:pt>
                <c:pt idx="10">
                  <c:v>21</c:v>
                </c:pt>
                <c:pt idx="11">
                  <c:v>27</c:v>
                </c:pt>
                <c:pt idx="12">
                  <c:v>18</c:v>
                </c:pt>
                <c:pt idx="13">
                  <c:v>18</c:v>
                </c:pt>
                <c:pt idx="14">
                  <c:v>12</c:v>
                </c:pt>
                <c:pt idx="15">
                  <c:v>20</c:v>
                </c:pt>
                <c:pt idx="16">
                  <c:v>19</c:v>
                </c:pt>
                <c:pt idx="17">
                  <c:v>31</c:v>
                </c:pt>
                <c:pt idx="18">
                  <c:v>36</c:v>
                </c:pt>
                <c:pt idx="19">
                  <c:v>22</c:v>
                </c:pt>
                <c:pt idx="20">
                  <c:v>12</c:v>
                </c:pt>
                <c:pt idx="21">
                  <c:v>10</c:v>
                </c:pt>
                <c:pt idx="22">
                  <c:v>9</c:v>
                </c:pt>
                <c:pt idx="23">
                  <c:v>9</c:v>
                </c:pt>
                <c:pt idx="24">
                  <c:v>6</c:v>
                </c:pt>
                <c:pt idx="25">
                  <c:v>280</c:v>
                </c:pt>
                <c:pt idx="26">
                  <c:v>58</c:v>
                </c:pt>
                <c:pt idx="27">
                  <c:v>21</c:v>
                </c:pt>
                <c:pt idx="28">
                  <c:v>20</c:v>
                </c:pt>
                <c:pt idx="29">
                  <c:v>3</c:v>
                </c:pt>
              </c:numCache>
            </c:numRef>
          </c:val>
          <c:smooth val="0"/>
          <c:extLst>
            <c:ext xmlns:c16="http://schemas.microsoft.com/office/drawing/2014/chart" uri="{C3380CC4-5D6E-409C-BE32-E72D297353CC}">
              <c16:uniqueId val="{00000001-CEDE-4F23-A35D-9FA2A939D9DF}"/>
            </c:ext>
          </c:extLst>
        </c:ser>
        <c:dLbls>
          <c:showLegendKey val="0"/>
          <c:showVal val="0"/>
          <c:showCatName val="0"/>
          <c:showSerName val="0"/>
          <c:showPercent val="0"/>
          <c:showBubbleSize val="0"/>
        </c:dLbls>
        <c:smooth val="0"/>
        <c:axId val="460901872"/>
        <c:axId val="460898920"/>
      </c:lineChart>
      <c:dateAx>
        <c:axId val="46090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898920"/>
        <c:crosses val="autoZero"/>
        <c:auto val="1"/>
        <c:lblOffset val="100"/>
        <c:baseTimeUnit val="days"/>
      </c:dateAx>
      <c:valAx>
        <c:axId val="46089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90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ECA87-D0E3-409D-9624-D439F243635B}"/>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AAAE416-B466-4B8D-9A65-C6414970C2B5}"/>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52535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D7303-644A-4D48-8DD4-06097481D2A3}"/>
              </a:ext>
            </a:extLst>
          </p:cNvPr>
          <p:cNvSpPr>
            <a:spLocks noGrp="1"/>
          </p:cNvSpPr>
          <p:nvPr>
            <p:ph type="title"/>
          </p:nvPr>
        </p:nvSpPr>
        <p:spPr/>
        <p:txBody>
          <a:bodyPr/>
          <a:lstStyle/>
          <a:p>
            <a:r>
              <a:rPr lang="en-US"/>
              <a:t>Wichtigste Werte (KPI's) | Winzer</a:t>
            </a:r>
          </a:p>
        </p:txBody>
      </p:sp>
      <p:graphicFrame>
        <p:nvGraphicFramePr>
          <p:cNvPr id="5" name="Table Placeholder 4">
            <a:extLst>
              <a:ext uri="{FF2B5EF4-FFF2-40B4-BE49-F238E27FC236}">
                <a16:creationId xmlns:a16="http://schemas.microsoft.com/office/drawing/2014/main" id="{6E90FC52-C29D-4720-90FE-4A1010E178F9}"/>
              </a:ext>
            </a:extLst>
          </p:cNvPr>
          <p:cNvGraphicFramePr>
            <a:graphicFrameLocks noGrp="1"/>
          </p:cNvGraphicFramePr>
          <p:nvPr>
            <p:ph type="tbl" sz="quarter" idx="13"/>
            <p:extLst>
              <p:ext uri="{D42A27DB-BD31-4B8C-83A1-F6EECF244321}">
                <p14:modId xmlns:p14="http://schemas.microsoft.com/office/powerpoint/2010/main" val="146894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28714589"/>
                    </a:ext>
                  </a:extLst>
                </a:gridCol>
                <a:gridCol w="740664">
                  <a:extLst>
                    <a:ext uri="{9D8B030D-6E8A-4147-A177-3AD203B41FA5}">
                      <a16:colId xmlns:a16="http://schemas.microsoft.com/office/drawing/2014/main" val="1963042969"/>
                    </a:ext>
                  </a:extLst>
                </a:gridCol>
                <a:gridCol w="740664">
                  <a:extLst>
                    <a:ext uri="{9D8B030D-6E8A-4147-A177-3AD203B41FA5}">
                      <a16:colId xmlns:a16="http://schemas.microsoft.com/office/drawing/2014/main" val="1089571412"/>
                    </a:ext>
                  </a:extLst>
                </a:gridCol>
                <a:gridCol w="740664">
                  <a:extLst>
                    <a:ext uri="{9D8B030D-6E8A-4147-A177-3AD203B41FA5}">
                      <a16:colId xmlns:a16="http://schemas.microsoft.com/office/drawing/2014/main" val="2547525"/>
                    </a:ext>
                  </a:extLst>
                </a:gridCol>
                <a:gridCol w="740664">
                  <a:extLst>
                    <a:ext uri="{9D8B030D-6E8A-4147-A177-3AD203B41FA5}">
                      <a16:colId xmlns:a16="http://schemas.microsoft.com/office/drawing/2014/main" val="2335295655"/>
                    </a:ext>
                  </a:extLst>
                </a:gridCol>
                <a:gridCol w="740664">
                  <a:extLst>
                    <a:ext uri="{9D8B030D-6E8A-4147-A177-3AD203B41FA5}">
                      <a16:colId xmlns:a16="http://schemas.microsoft.com/office/drawing/2014/main" val="2410715485"/>
                    </a:ext>
                  </a:extLst>
                </a:gridCol>
                <a:gridCol w="740664">
                  <a:extLst>
                    <a:ext uri="{9D8B030D-6E8A-4147-A177-3AD203B41FA5}">
                      <a16:colId xmlns:a16="http://schemas.microsoft.com/office/drawing/2014/main" val="4264872412"/>
                    </a:ext>
                  </a:extLst>
                </a:gridCol>
                <a:gridCol w="740664">
                  <a:extLst>
                    <a:ext uri="{9D8B030D-6E8A-4147-A177-3AD203B41FA5}">
                      <a16:colId xmlns:a16="http://schemas.microsoft.com/office/drawing/2014/main" val="2773950511"/>
                    </a:ext>
                  </a:extLst>
                </a:gridCol>
                <a:gridCol w="740664">
                  <a:extLst>
                    <a:ext uri="{9D8B030D-6E8A-4147-A177-3AD203B41FA5}">
                      <a16:colId xmlns:a16="http://schemas.microsoft.com/office/drawing/2014/main" val="1902672232"/>
                    </a:ext>
                  </a:extLst>
                </a:gridCol>
                <a:gridCol w="740664">
                  <a:extLst>
                    <a:ext uri="{9D8B030D-6E8A-4147-A177-3AD203B41FA5}">
                      <a16:colId xmlns:a16="http://schemas.microsoft.com/office/drawing/2014/main" val="24215252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85377944"/>
                  </a:ext>
                </a:extLst>
              </a:tr>
              <a:tr h="370840">
                <a:tc>
                  <a:txBody>
                    <a:bodyPr/>
                    <a:lstStyle/>
                    <a:p>
                      <a:r>
                        <a:rPr lang="de-DE" sz="1000"/>
                        <a:t>**** Hotel Winzer Wellness und Kuscheln</a:t>
                      </a:r>
                      <a:endParaRPr lang="en-US" sz="1000"/>
                    </a:p>
                  </a:txBody>
                  <a:tcPr/>
                </a:tc>
                <a:tc>
                  <a:txBody>
                    <a:bodyPr/>
                    <a:lstStyle/>
                    <a:p>
                      <a:r>
                        <a:rPr lang="en-US" sz="1000"/>
                        <a:t>17179</a:t>
                      </a:r>
                    </a:p>
                  </a:txBody>
                  <a:tcPr/>
                </a:tc>
                <a:tc>
                  <a:txBody>
                    <a:bodyPr/>
                    <a:lstStyle/>
                    <a:p>
                      <a:r>
                        <a:rPr lang="en-US" sz="1000"/>
                        <a:t>105</a:t>
                      </a:r>
                    </a:p>
                  </a:txBody>
                  <a:tcPr/>
                </a:tc>
                <a:tc>
                  <a:txBody>
                    <a:bodyPr/>
                    <a:lstStyle/>
                    <a:p>
                      <a:r>
                        <a:rPr lang="en-US" sz="1000"/>
                        <a:t>8</a:t>
                      </a:r>
                    </a:p>
                  </a:txBody>
                  <a:tcPr/>
                </a:tc>
                <a:tc>
                  <a:txBody>
                    <a:bodyPr/>
                    <a:lstStyle/>
                    <a:p>
                      <a:r>
                        <a:rPr lang="en-US" sz="1000"/>
                        <a:t>1015</a:t>
                      </a:r>
                    </a:p>
                  </a:txBody>
                  <a:tcPr/>
                </a:tc>
                <a:tc>
                  <a:txBody>
                    <a:bodyPr/>
                    <a:lstStyle/>
                    <a:p>
                      <a:r>
                        <a:rPr lang="en-US" sz="1000"/>
                        <a:t>223</a:t>
                      </a:r>
                    </a:p>
                  </a:txBody>
                  <a:tcPr/>
                </a:tc>
                <a:tc>
                  <a:txBody>
                    <a:bodyPr/>
                    <a:lstStyle/>
                    <a:p>
                      <a:r>
                        <a:rPr lang="en-US" sz="1000"/>
                        <a:t>42</a:t>
                      </a:r>
                    </a:p>
                  </a:txBody>
                  <a:tcPr/>
                </a:tc>
                <a:tc>
                  <a:txBody>
                    <a:bodyPr/>
                    <a:lstStyle/>
                    <a:p>
                      <a:r>
                        <a:rPr lang="en-US" sz="1000"/>
                        <a:t>0</a:t>
                      </a:r>
                    </a:p>
                  </a:txBody>
                  <a:tcPr/>
                </a:tc>
                <a:tc>
                  <a:txBody>
                    <a:bodyPr/>
                    <a:lstStyle/>
                    <a:p>
                      <a:r>
                        <a:rPr lang="en-US" sz="1000"/>
                        <a:t>0.9343 %</a:t>
                      </a:r>
                    </a:p>
                  </a:txBody>
                  <a:tcPr/>
                </a:tc>
                <a:tc>
                  <a:txBody>
                    <a:bodyPr/>
                    <a:lstStyle/>
                    <a:p>
                      <a:r>
                        <a:rPr lang="en-US" sz="1000"/>
                        <a:t>0.0 %</a:t>
                      </a:r>
                    </a:p>
                  </a:txBody>
                  <a:tcPr/>
                </a:tc>
                <a:extLst>
                  <a:ext uri="{0D108BD9-81ED-4DB2-BD59-A6C34878D82A}">
                    <a16:rowId xmlns:a16="http://schemas.microsoft.com/office/drawing/2014/main" val="3806462588"/>
                  </a:ext>
                </a:extLst>
              </a:tr>
              <a:tr h="370840">
                <a:tc>
                  <a:txBody>
                    <a:bodyPr/>
                    <a:lstStyle/>
                    <a:p>
                      <a:r>
                        <a:rPr lang="en-US" sz="1000"/>
                        <a:t>Mark's New York Bar</a:t>
                      </a:r>
                    </a:p>
                  </a:txBody>
                  <a:tcPr/>
                </a:tc>
                <a:tc>
                  <a:txBody>
                    <a:bodyPr/>
                    <a:lstStyle/>
                    <a:p>
                      <a:r>
                        <a:rPr lang="en-US" sz="1000"/>
                        <a:t>935</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0.2139 %</a:t>
                      </a:r>
                    </a:p>
                  </a:txBody>
                  <a:tcPr/>
                </a:tc>
                <a:tc>
                  <a:txBody>
                    <a:bodyPr/>
                    <a:lstStyle/>
                    <a:p>
                      <a:r>
                        <a:rPr lang="en-US" sz="1000"/>
                        <a:t>0.0 %</a:t>
                      </a:r>
                    </a:p>
                  </a:txBody>
                  <a:tcPr/>
                </a:tc>
                <a:extLst>
                  <a:ext uri="{0D108BD9-81ED-4DB2-BD59-A6C34878D82A}">
                    <a16:rowId xmlns:a16="http://schemas.microsoft.com/office/drawing/2014/main" val="1680271343"/>
                  </a:ext>
                </a:extLst>
              </a:tr>
            </a:tbl>
          </a:graphicData>
        </a:graphic>
      </p:graphicFrame>
      <p:sp>
        <p:nvSpPr>
          <p:cNvPr id="4" name="Text Placeholder 3">
            <a:extLst>
              <a:ext uri="{FF2B5EF4-FFF2-40B4-BE49-F238E27FC236}">
                <a16:creationId xmlns:a16="http://schemas.microsoft.com/office/drawing/2014/main" id="{9440A2F3-E0A7-4191-9634-D73258662A6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23220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9BC7-A7B1-418F-893C-B1C300213C70}"/>
              </a:ext>
            </a:extLst>
          </p:cNvPr>
          <p:cNvSpPr>
            <a:spLocks noGrp="1"/>
          </p:cNvSpPr>
          <p:nvPr>
            <p:ph type="title"/>
          </p:nvPr>
        </p:nvSpPr>
        <p:spPr/>
        <p:txBody>
          <a:bodyPr/>
          <a:lstStyle/>
          <a:p>
            <a:r>
              <a:rPr lang="en-US"/>
              <a:t>Fans (Übersicht) | Winzer</a:t>
            </a:r>
          </a:p>
        </p:txBody>
      </p:sp>
      <p:graphicFrame>
        <p:nvGraphicFramePr>
          <p:cNvPr id="5" name="Table Placeholder 4">
            <a:extLst>
              <a:ext uri="{FF2B5EF4-FFF2-40B4-BE49-F238E27FC236}">
                <a16:creationId xmlns:a16="http://schemas.microsoft.com/office/drawing/2014/main" id="{7ED2CE9A-82FF-4DD3-A080-BA5599EC2CCD}"/>
              </a:ext>
            </a:extLst>
          </p:cNvPr>
          <p:cNvGraphicFramePr>
            <a:graphicFrameLocks noGrp="1"/>
          </p:cNvGraphicFramePr>
          <p:nvPr>
            <p:ph type="tbl" sz="quarter" idx="13"/>
            <p:extLst>
              <p:ext uri="{D42A27DB-BD31-4B8C-83A1-F6EECF244321}">
                <p14:modId xmlns:p14="http://schemas.microsoft.com/office/powerpoint/2010/main" val="205614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2761810"/>
                    </a:ext>
                  </a:extLst>
                </a:gridCol>
                <a:gridCol w="1234440">
                  <a:extLst>
                    <a:ext uri="{9D8B030D-6E8A-4147-A177-3AD203B41FA5}">
                      <a16:colId xmlns:a16="http://schemas.microsoft.com/office/drawing/2014/main" val="3921672519"/>
                    </a:ext>
                  </a:extLst>
                </a:gridCol>
                <a:gridCol w="822960">
                  <a:extLst>
                    <a:ext uri="{9D8B030D-6E8A-4147-A177-3AD203B41FA5}">
                      <a16:colId xmlns:a16="http://schemas.microsoft.com/office/drawing/2014/main" val="2418903557"/>
                    </a:ext>
                  </a:extLst>
                </a:gridCol>
                <a:gridCol w="822960">
                  <a:extLst>
                    <a:ext uri="{9D8B030D-6E8A-4147-A177-3AD203B41FA5}">
                      <a16:colId xmlns:a16="http://schemas.microsoft.com/office/drawing/2014/main" val="1887287842"/>
                    </a:ext>
                  </a:extLst>
                </a:gridCol>
                <a:gridCol w="822960">
                  <a:extLst>
                    <a:ext uri="{9D8B030D-6E8A-4147-A177-3AD203B41FA5}">
                      <a16:colId xmlns:a16="http://schemas.microsoft.com/office/drawing/2014/main" val="2762493240"/>
                    </a:ext>
                  </a:extLst>
                </a:gridCol>
                <a:gridCol w="822960">
                  <a:extLst>
                    <a:ext uri="{9D8B030D-6E8A-4147-A177-3AD203B41FA5}">
                      <a16:colId xmlns:a16="http://schemas.microsoft.com/office/drawing/2014/main" val="3514964010"/>
                    </a:ext>
                  </a:extLst>
                </a:gridCol>
                <a:gridCol w="822960">
                  <a:extLst>
                    <a:ext uri="{9D8B030D-6E8A-4147-A177-3AD203B41FA5}">
                      <a16:colId xmlns:a16="http://schemas.microsoft.com/office/drawing/2014/main" val="2900001094"/>
                    </a:ext>
                  </a:extLst>
                </a:gridCol>
                <a:gridCol w="822960">
                  <a:extLst>
                    <a:ext uri="{9D8B030D-6E8A-4147-A177-3AD203B41FA5}">
                      <a16:colId xmlns:a16="http://schemas.microsoft.com/office/drawing/2014/main" val="128036981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829900082"/>
                  </a:ext>
                </a:extLst>
              </a:tr>
              <a:tr h="370840">
                <a:tc>
                  <a:txBody>
                    <a:bodyPr/>
                    <a:lstStyle/>
                    <a:p>
                      <a:r>
                        <a:rPr lang="de-DE" sz="1000"/>
                        <a:t>**** Hotel Winzer Wellness und Kuscheln</a:t>
                      </a:r>
                      <a:endParaRPr lang="en-US" sz="1000"/>
                    </a:p>
                  </a:txBody>
                  <a:tcPr/>
                </a:tc>
                <a:tc>
                  <a:txBody>
                    <a:bodyPr/>
                    <a:lstStyle/>
                    <a:p>
                      <a:r>
                        <a:rPr lang="en-US" sz="1000"/>
                        <a:t>17179</a:t>
                      </a:r>
                    </a:p>
                  </a:txBody>
                  <a:tcPr/>
                </a:tc>
                <a:tc>
                  <a:txBody>
                    <a:bodyPr/>
                    <a:lstStyle/>
                    <a:p>
                      <a:r>
                        <a:rPr lang="en-US" sz="1000"/>
                        <a:t>1</a:t>
                      </a:r>
                    </a:p>
                  </a:txBody>
                  <a:tcPr/>
                </a:tc>
                <a:tc>
                  <a:txBody>
                    <a:bodyPr/>
                    <a:lstStyle/>
                    <a:p>
                      <a:r>
                        <a:rPr lang="en-US" sz="1000"/>
                        <a:t>0.0 %</a:t>
                      </a:r>
                    </a:p>
                  </a:txBody>
                  <a:tcPr/>
                </a:tc>
                <a:tc>
                  <a:txBody>
                    <a:bodyPr/>
                    <a:lstStyle/>
                    <a:p>
                      <a:r>
                        <a:rPr lang="en-US" sz="1000"/>
                        <a:t>-5</a:t>
                      </a:r>
                    </a:p>
                  </a:txBody>
                  <a:tcPr/>
                </a:tc>
                <a:tc>
                  <a:txBody>
                    <a:bodyPr/>
                    <a:lstStyle/>
                    <a:p>
                      <a:r>
                        <a:rPr lang="en-US" sz="1000"/>
                        <a:t>-0.0 %</a:t>
                      </a:r>
                    </a:p>
                  </a:txBody>
                  <a:tcPr/>
                </a:tc>
                <a:tc>
                  <a:txBody>
                    <a:bodyPr/>
                    <a:lstStyle/>
                    <a:p>
                      <a:r>
                        <a:rPr lang="en-US" sz="1000"/>
                        <a:t>105</a:t>
                      </a:r>
                    </a:p>
                  </a:txBody>
                  <a:tcPr/>
                </a:tc>
                <a:tc>
                  <a:txBody>
                    <a:bodyPr/>
                    <a:lstStyle/>
                    <a:p>
                      <a:r>
                        <a:rPr lang="en-US" sz="1000"/>
                        <a:t>0.6 %</a:t>
                      </a:r>
                    </a:p>
                  </a:txBody>
                  <a:tcPr/>
                </a:tc>
                <a:extLst>
                  <a:ext uri="{0D108BD9-81ED-4DB2-BD59-A6C34878D82A}">
                    <a16:rowId xmlns:a16="http://schemas.microsoft.com/office/drawing/2014/main" val="3834684737"/>
                  </a:ext>
                </a:extLst>
              </a:tr>
              <a:tr h="370840">
                <a:tc>
                  <a:txBody>
                    <a:bodyPr/>
                    <a:lstStyle/>
                    <a:p>
                      <a:r>
                        <a:rPr lang="en-US" sz="1000"/>
                        <a:t>Mark's New York Bar</a:t>
                      </a:r>
                    </a:p>
                  </a:txBody>
                  <a:tcPr/>
                </a:tc>
                <a:tc>
                  <a:txBody>
                    <a:bodyPr/>
                    <a:lstStyle/>
                    <a:p>
                      <a:r>
                        <a:rPr lang="en-US" sz="1000"/>
                        <a:t>935</a:t>
                      </a:r>
                    </a:p>
                  </a:txBody>
                  <a:tcPr/>
                </a:tc>
                <a:tc>
                  <a:txBody>
                    <a:bodyPr/>
                    <a:lstStyle/>
                    <a:p>
                      <a:r>
                        <a:rPr lang="en-US" sz="1000"/>
                        <a:t>0</a:t>
                      </a:r>
                    </a:p>
                  </a:txBody>
                  <a:tcPr/>
                </a:tc>
                <a:tc>
                  <a:txBody>
                    <a:bodyPr/>
                    <a:lstStyle/>
                    <a:p>
                      <a:r>
                        <a:rPr lang="en-US" sz="1000"/>
                        <a:t>0.0 %</a:t>
                      </a:r>
                    </a:p>
                  </a:txBody>
                  <a:tcPr/>
                </a:tc>
                <a:tc>
                  <a:txBody>
                    <a:bodyPr/>
                    <a:lstStyle/>
                    <a:p>
                      <a:r>
                        <a:rPr lang="en-US" sz="1000"/>
                        <a:t>-1</a:t>
                      </a:r>
                    </a:p>
                  </a:txBody>
                  <a:tcPr/>
                </a:tc>
                <a:tc>
                  <a:txBody>
                    <a:bodyPr/>
                    <a:lstStyle/>
                    <a:p>
                      <a:r>
                        <a:rPr lang="en-US" sz="1000"/>
                        <a:t>-0.1 %</a:t>
                      </a:r>
                    </a:p>
                  </a:txBody>
                  <a:tcPr/>
                </a:tc>
                <a:tc>
                  <a:txBody>
                    <a:bodyPr/>
                    <a:lstStyle/>
                    <a:p>
                      <a:r>
                        <a:rPr lang="en-US" sz="1000"/>
                        <a:t>-1</a:t>
                      </a:r>
                    </a:p>
                  </a:txBody>
                  <a:tcPr/>
                </a:tc>
                <a:tc>
                  <a:txBody>
                    <a:bodyPr/>
                    <a:lstStyle/>
                    <a:p>
                      <a:r>
                        <a:rPr lang="en-US" sz="1000"/>
                        <a:t>-0.1 %</a:t>
                      </a:r>
                    </a:p>
                  </a:txBody>
                  <a:tcPr/>
                </a:tc>
                <a:extLst>
                  <a:ext uri="{0D108BD9-81ED-4DB2-BD59-A6C34878D82A}">
                    <a16:rowId xmlns:a16="http://schemas.microsoft.com/office/drawing/2014/main" val="2609181760"/>
                  </a:ext>
                </a:extLst>
              </a:tr>
            </a:tbl>
          </a:graphicData>
        </a:graphic>
      </p:graphicFrame>
      <p:sp>
        <p:nvSpPr>
          <p:cNvPr id="4" name="Text Placeholder 3">
            <a:extLst>
              <a:ext uri="{FF2B5EF4-FFF2-40B4-BE49-F238E27FC236}">
                <a16:creationId xmlns:a16="http://schemas.microsoft.com/office/drawing/2014/main" id="{7DE96DA4-EF37-4A3C-9306-D762B23E4EA8}"/>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850355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B2A0-9BCF-47F7-A0F9-B7FFD1C8E357}"/>
              </a:ext>
            </a:extLst>
          </p:cNvPr>
          <p:cNvSpPr>
            <a:spLocks noGrp="1"/>
          </p:cNvSpPr>
          <p:nvPr>
            <p:ph type="title"/>
          </p:nvPr>
        </p:nvSpPr>
        <p:spPr/>
        <p:txBody>
          <a:bodyPr/>
          <a:lstStyle/>
          <a:p>
            <a:r>
              <a:rPr lang="en-US"/>
              <a:t>Key Metrics Table w. User Post RR | Winzer</a:t>
            </a:r>
          </a:p>
        </p:txBody>
      </p:sp>
      <p:graphicFrame>
        <p:nvGraphicFramePr>
          <p:cNvPr id="5" name="Table Placeholder 4">
            <a:extLst>
              <a:ext uri="{FF2B5EF4-FFF2-40B4-BE49-F238E27FC236}">
                <a16:creationId xmlns:a16="http://schemas.microsoft.com/office/drawing/2014/main" id="{7B350052-3F99-4207-A275-A57D6C8EC2B5}"/>
              </a:ext>
            </a:extLst>
          </p:cNvPr>
          <p:cNvGraphicFramePr>
            <a:graphicFrameLocks noGrp="1"/>
          </p:cNvGraphicFramePr>
          <p:nvPr>
            <p:ph type="tbl" sz="quarter" idx="13"/>
            <p:extLst>
              <p:ext uri="{D42A27DB-BD31-4B8C-83A1-F6EECF244321}">
                <p14:modId xmlns:p14="http://schemas.microsoft.com/office/powerpoint/2010/main" val="354306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44994031"/>
                    </a:ext>
                  </a:extLst>
                </a:gridCol>
                <a:gridCol w="740664">
                  <a:extLst>
                    <a:ext uri="{9D8B030D-6E8A-4147-A177-3AD203B41FA5}">
                      <a16:colId xmlns:a16="http://schemas.microsoft.com/office/drawing/2014/main" val="2343238954"/>
                    </a:ext>
                  </a:extLst>
                </a:gridCol>
                <a:gridCol w="740664">
                  <a:extLst>
                    <a:ext uri="{9D8B030D-6E8A-4147-A177-3AD203B41FA5}">
                      <a16:colId xmlns:a16="http://schemas.microsoft.com/office/drawing/2014/main" val="1511982163"/>
                    </a:ext>
                  </a:extLst>
                </a:gridCol>
                <a:gridCol w="740664">
                  <a:extLst>
                    <a:ext uri="{9D8B030D-6E8A-4147-A177-3AD203B41FA5}">
                      <a16:colId xmlns:a16="http://schemas.microsoft.com/office/drawing/2014/main" val="3308602585"/>
                    </a:ext>
                  </a:extLst>
                </a:gridCol>
                <a:gridCol w="740664">
                  <a:extLst>
                    <a:ext uri="{9D8B030D-6E8A-4147-A177-3AD203B41FA5}">
                      <a16:colId xmlns:a16="http://schemas.microsoft.com/office/drawing/2014/main" val="1196176686"/>
                    </a:ext>
                  </a:extLst>
                </a:gridCol>
                <a:gridCol w="740664">
                  <a:extLst>
                    <a:ext uri="{9D8B030D-6E8A-4147-A177-3AD203B41FA5}">
                      <a16:colId xmlns:a16="http://schemas.microsoft.com/office/drawing/2014/main" val="4227292808"/>
                    </a:ext>
                  </a:extLst>
                </a:gridCol>
                <a:gridCol w="740664">
                  <a:extLst>
                    <a:ext uri="{9D8B030D-6E8A-4147-A177-3AD203B41FA5}">
                      <a16:colId xmlns:a16="http://schemas.microsoft.com/office/drawing/2014/main" val="2265044721"/>
                    </a:ext>
                  </a:extLst>
                </a:gridCol>
                <a:gridCol w="740664">
                  <a:extLst>
                    <a:ext uri="{9D8B030D-6E8A-4147-A177-3AD203B41FA5}">
                      <a16:colId xmlns:a16="http://schemas.microsoft.com/office/drawing/2014/main" val="853090971"/>
                    </a:ext>
                  </a:extLst>
                </a:gridCol>
                <a:gridCol w="740664">
                  <a:extLst>
                    <a:ext uri="{9D8B030D-6E8A-4147-A177-3AD203B41FA5}">
                      <a16:colId xmlns:a16="http://schemas.microsoft.com/office/drawing/2014/main" val="4192500205"/>
                    </a:ext>
                  </a:extLst>
                </a:gridCol>
                <a:gridCol w="740664">
                  <a:extLst>
                    <a:ext uri="{9D8B030D-6E8A-4147-A177-3AD203B41FA5}">
                      <a16:colId xmlns:a16="http://schemas.microsoft.com/office/drawing/2014/main" val="8994178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31863363"/>
                  </a:ext>
                </a:extLst>
              </a:tr>
              <a:tr h="370840">
                <a:tc>
                  <a:txBody>
                    <a:bodyPr/>
                    <a:lstStyle/>
                    <a:p>
                      <a:r>
                        <a:rPr lang="de-DE" sz="1000"/>
                        <a:t>**** Hotel Winzer Wellness und Kuscheln</a:t>
                      </a:r>
                      <a:endParaRPr lang="en-US" sz="1000"/>
                    </a:p>
                  </a:txBody>
                  <a:tcPr/>
                </a:tc>
                <a:tc>
                  <a:txBody>
                    <a:bodyPr/>
                    <a:lstStyle/>
                    <a:p>
                      <a:r>
                        <a:rPr lang="en-US" sz="1000"/>
                        <a:t>17179</a:t>
                      </a:r>
                    </a:p>
                  </a:txBody>
                  <a:tcPr/>
                </a:tc>
                <a:tc>
                  <a:txBody>
                    <a:bodyPr/>
                    <a:lstStyle/>
                    <a:p>
                      <a:r>
                        <a:rPr lang="en-US" sz="1000"/>
                        <a:t>105</a:t>
                      </a:r>
                    </a:p>
                  </a:txBody>
                  <a:tcPr/>
                </a:tc>
                <a:tc>
                  <a:txBody>
                    <a:bodyPr/>
                    <a:lstStyle/>
                    <a:p>
                      <a:r>
                        <a:rPr lang="en-US" sz="1000"/>
                        <a:t>8</a:t>
                      </a:r>
                    </a:p>
                  </a:txBody>
                  <a:tcPr/>
                </a:tc>
                <a:tc>
                  <a:txBody>
                    <a:bodyPr/>
                    <a:lstStyle/>
                    <a:p>
                      <a:r>
                        <a:rPr lang="en-US" sz="1000"/>
                        <a:t>1015</a:t>
                      </a:r>
                    </a:p>
                  </a:txBody>
                  <a:tcPr/>
                </a:tc>
                <a:tc>
                  <a:txBody>
                    <a:bodyPr/>
                    <a:lstStyle/>
                    <a:p>
                      <a:r>
                        <a:rPr lang="en-US" sz="1000"/>
                        <a:t>223</a:t>
                      </a:r>
                    </a:p>
                  </a:txBody>
                  <a:tcPr/>
                </a:tc>
                <a:tc>
                  <a:txBody>
                    <a:bodyPr/>
                    <a:lstStyle/>
                    <a:p>
                      <a:r>
                        <a:rPr lang="en-US" sz="1000"/>
                        <a:t>42</a:t>
                      </a:r>
                    </a:p>
                  </a:txBody>
                  <a:tcPr/>
                </a:tc>
                <a:tc>
                  <a:txBody>
                    <a:bodyPr/>
                    <a:lstStyle/>
                    <a:p>
                      <a:r>
                        <a:rPr lang="en-US" sz="1000"/>
                        <a:t>0</a:t>
                      </a:r>
                    </a:p>
                  </a:txBody>
                  <a:tcPr/>
                </a:tc>
                <a:tc>
                  <a:txBody>
                    <a:bodyPr/>
                    <a:lstStyle/>
                    <a:p>
                      <a:r>
                        <a:rPr lang="en-US" sz="1000"/>
                        <a:t>0.9343 %</a:t>
                      </a:r>
                    </a:p>
                  </a:txBody>
                  <a:tcPr/>
                </a:tc>
                <a:tc>
                  <a:txBody>
                    <a:bodyPr/>
                    <a:lstStyle/>
                    <a:p>
                      <a:r>
                        <a:rPr lang="en-US" sz="1000"/>
                        <a:t>0.0 %</a:t>
                      </a:r>
                    </a:p>
                  </a:txBody>
                  <a:tcPr/>
                </a:tc>
                <a:extLst>
                  <a:ext uri="{0D108BD9-81ED-4DB2-BD59-A6C34878D82A}">
                    <a16:rowId xmlns:a16="http://schemas.microsoft.com/office/drawing/2014/main" val="9339759"/>
                  </a:ext>
                </a:extLst>
              </a:tr>
              <a:tr h="370840">
                <a:tc>
                  <a:txBody>
                    <a:bodyPr/>
                    <a:lstStyle/>
                    <a:p>
                      <a:r>
                        <a:rPr lang="en-US" sz="1000"/>
                        <a:t>Mark's New York Bar</a:t>
                      </a:r>
                    </a:p>
                  </a:txBody>
                  <a:tcPr/>
                </a:tc>
                <a:tc>
                  <a:txBody>
                    <a:bodyPr/>
                    <a:lstStyle/>
                    <a:p>
                      <a:r>
                        <a:rPr lang="en-US" sz="1000"/>
                        <a:t>935</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0.2139 %</a:t>
                      </a:r>
                    </a:p>
                  </a:txBody>
                  <a:tcPr/>
                </a:tc>
                <a:tc>
                  <a:txBody>
                    <a:bodyPr/>
                    <a:lstStyle/>
                    <a:p>
                      <a:r>
                        <a:rPr lang="en-US" sz="1000"/>
                        <a:t>0.0 %</a:t>
                      </a:r>
                    </a:p>
                  </a:txBody>
                  <a:tcPr/>
                </a:tc>
                <a:extLst>
                  <a:ext uri="{0D108BD9-81ED-4DB2-BD59-A6C34878D82A}">
                    <a16:rowId xmlns:a16="http://schemas.microsoft.com/office/drawing/2014/main" val="894773542"/>
                  </a:ext>
                </a:extLst>
              </a:tr>
            </a:tbl>
          </a:graphicData>
        </a:graphic>
      </p:graphicFrame>
      <p:sp>
        <p:nvSpPr>
          <p:cNvPr id="4" name="Text Placeholder 3">
            <a:extLst>
              <a:ext uri="{FF2B5EF4-FFF2-40B4-BE49-F238E27FC236}">
                <a16:creationId xmlns:a16="http://schemas.microsoft.com/office/drawing/2014/main" id="{50680AFC-F33B-4FCA-A658-B8EF181705E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12629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2677-EE88-4955-912C-DA064C7D2B9F}"/>
              </a:ext>
            </a:extLst>
          </p:cNvPr>
          <p:cNvSpPr>
            <a:spLocks noGrp="1"/>
          </p:cNvSpPr>
          <p:nvPr>
            <p:ph type="title"/>
          </p:nvPr>
        </p:nvSpPr>
        <p:spPr/>
        <p:txBody>
          <a:bodyPr/>
          <a:lstStyle/>
          <a:p>
            <a:r>
              <a:rPr lang="en-US"/>
              <a:t>Facebook Fans Total | Winzer</a:t>
            </a:r>
          </a:p>
        </p:txBody>
      </p:sp>
      <p:graphicFrame>
        <p:nvGraphicFramePr>
          <p:cNvPr id="6" name="Chart Placeholder 5">
            <a:extLst>
              <a:ext uri="{FF2B5EF4-FFF2-40B4-BE49-F238E27FC236}">
                <a16:creationId xmlns:a16="http://schemas.microsoft.com/office/drawing/2014/main" id="{C3DE8EE7-EADD-49A8-B753-24DF66B825A0}"/>
              </a:ext>
            </a:extLst>
          </p:cNvPr>
          <p:cNvGraphicFramePr>
            <a:graphicFrameLocks noGrp="1"/>
          </p:cNvGraphicFramePr>
          <p:nvPr>
            <p:ph type="chart" sz="quarter" idx="13"/>
            <p:extLst>
              <p:ext uri="{D42A27DB-BD31-4B8C-83A1-F6EECF244321}">
                <p14:modId xmlns:p14="http://schemas.microsoft.com/office/powerpoint/2010/main" val="1333032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3004A1-8FB1-452F-8416-EB4C37EAB5C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3EC1112-6106-4266-8F2A-712C00A62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110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D132C-077C-4342-8FBC-F48F94EAD474}"/>
              </a:ext>
            </a:extLst>
          </p:cNvPr>
          <p:cNvSpPr>
            <a:spLocks noGrp="1"/>
          </p:cNvSpPr>
          <p:nvPr>
            <p:ph type="title"/>
          </p:nvPr>
        </p:nvSpPr>
        <p:spPr/>
        <p:txBody>
          <a:bodyPr/>
          <a:lstStyle/>
          <a:p>
            <a:r>
              <a:rPr lang="en-US"/>
              <a:t>Fanwachstum | Winzer</a:t>
            </a:r>
          </a:p>
        </p:txBody>
      </p:sp>
      <p:graphicFrame>
        <p:nvGraphicFramePr>
          <p:cNvPr id="6" name="Chart Placeholder 5">
            <a:extLst>
              <a:ext uri="{FF2B5EF4-FFF2-40B4-BE49-F238E27FC236}">
                <a16:creationId xmlns:a16="http://schemas.microsoft.com/office/drawing/2014/main" id="{819974CF-565C-455B-A6EC-7F67D62C2FF9}"/>
              </a:ext>
            </a:extLst>
          </p:cNvPr>
          <p:cNvGraphicFramePr>
            <a:graphicFrameLocks noGrp="1"/>
          </p:cNvGraphicFramePr>
          <p:nvPr>
            <p:ph type="chart" sz="quarter" idx="13"/>
            <p:extLst>
              <p:ext uri="{D42A27DB-BD31-4B8C-83A1-F6EECF244321}">
                <p14:modId xmlns:p14="http://schemas.microsoft.com/office/powerpoint/2010/main" val="1606836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701C5-E6F0-48C8-9E09-FC425C15ADD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FF3C79E-B1B6-4DBC-B841-B19B82A15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008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D5E7D-DEB6-42F3-8A95-6C97D278C278}"/>
              </a:ext>
            </a:extLst>
          </p:cNvPr>
          <p:cNvSpPr>
            <a:spLocks noGrp="1"/>
          </p:cNvSpPr>
          <p:nvPr>
            <p:ph type="title"/>
          </p:nvPr>
        </p:nvSpPr>
        <p:spPr/>
        <p:txBody>
          <a:bodyPr/>
          <a:lstStyle/>
          <a:p>
            <a:r>
              <a:rPr lang="en-US"/>
              <a:t>Verlorene Fans | Winzer</a:t>
            </a:r>
          </a:p>
        </p:txBody>
      </p:sp>
      <p:graphicFrame>
        <p:nvGraphicFramePr>
          <p:cNvPr id="6" name="Chart Placeholder 5">
            <a:extLst>
              <a:ext uri="{FF2B5EF4-FFF2-40B4-BE49-F238E27FC236}">
                <a16:creationId xmlns:a16="http://schemas.microsoft.com/office/drawing/2014/main" id="{A812F7FF-A6E2-4683-AF7B-4FF6EFD07701}"/>
              </a:ext>
            </a:extLst>
          </p:cNvPr>
          <p:cNvGraphicFramePr>
            <a:graphicFrameLocks noGrp="1"/>
          </p:cNvGraphicFramePr>
          <p:nvPr>
            <p:ph type="chart" sz="quarter" idx="13"/>
            <p:extLst>
              <p:ext uri="{D42A27DB-BD31-4B8C-83A1-F6EECF244321}">
                <p14:modId xmlns:p14="http://schemas.microsoft.com/office/powerpoint/2010/main" val="2745997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8E995-8FBA-4DB5-8F2B-45C3D0C40E8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914A416-3D46-40A0-9562-B91242C02A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333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341F-A88B-4B34-B09F-7F50315555E6}"/>
              </a:ext>
            </a:extLst>
          </p:cNvPr>
          <p:cNvSpPr>
            <a:spLocks noGrp="1"/>
          </p:cNvSpPr>
          <p:nvPr>
            <p:ph type="title"/>
          </p:nvPr>
        </p:nvSpPr>
        <p:spPr/>
        <p:txBody>
          <a:bodyPr/>
          <a:lstStyle/>
          <a:p>
            <a:r>
              <a:rPr lang="de-DE"/>
              <a:t>Eigene Beiträge (Postings) | Winzer - 1 of 3</a:t>
            </a:r>
            <a:endParaRPr lang="en-US"/>
          </a:p>
        </p:txBody>
      </p:sp>
      <p:graphicFrame>
        <p:nvGraphicFramePr>
          <p:cNvPr id="5" name="Table Placeholder 4">
            <a:extLst>
              <a:ext uri="{FF2B5EF4-FFF2-40B4-BE49-F238E27FC236}">
                <a16:creationId xmlns:a16="http://schemas.microsoft.com/office/drawing/2014/main" id="{D70AC8CD-A7C7-45E0-B359-C6D3E3AB5D17}"/>
              </a:ext>
            </a:extLst>
          </p:cNvPr>
          <p:cNvGraphicFramePr>
            <a:graphicFrameLocks noGrp="1"/>
          </p:cNvGraphicFramePr>
          <p:nvPr>
            <p:ph type="tbl" sz="quarter" idx="13"/>
            <p:extLst>
              <p:ext uri="{D42A27DB-BD31-4B8C-83A1-F6EECF244321}">
                <p14:modId xmlns:p14="http://schemas.microsoft.com/office/powerpoint/2010/main" val="368277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578454"/>
                    </a:ext>
                  </a:extLst>
                </a:gridCol>
                <a:gridCol w="658368">
                  <a:extLst>
                    <a:ext uri="{9D8B030D-6E8A-4147-A177-3AD203B41FA5}">
                      <a16:colId xmlns:a16="http://schemas.microsoft.com/office/drawing/2014/main" val="4206018932"/>
                    </a:ext>
                  </a:extLst>
                </a:gridCol>
                <a:gridCol w="658368">
                  <a:extLst>
                    <a:ext uri="{9D8B030D-6E8A-4147-A177-3AD203B41FA5}">
                      <a16:colId xmlns:a16="http://schemas.microsoft.com/office/drawing/2014/main" val="1025947534"/>
                    </a:ext>
                  </a:extLst>
                </a:gridCol>
                <a:gridCol w="658368">
                  <a:extLst>
                    <a:ext uri="{9D8B030D-6E8A-4147-A177-3AD203B41FA5}">
                      <a16:colId xmlns:a16="http://schemas.microsoft.com/office/drawing/2014/main" val="2056521301"/>
                    </a:ext>
                  </a:extLst>
                </a:gridCol>
                <a:gridCol w="658368">
                  <a:extLst>
                    <a:ext uri="{9D8B030D-6E8A-4147-A177-3AD203B41FA5}">
                      <a16:colId xmlns:a16="http://schemas.microsoft.com/office/drawing/2014/main" val="642645831"/>
                    </a:ext>
                  </a:extLst>
                </a:gridCol>
                <a:gridCol w="658368">
                  <a:extLst>
                    <a:ext uri="{9D8B030D-6E8A-4147-A177-3AD203B41FA5}">
                      <a16:colId xmlns:a16="http://schemas.microsoft.com/office/drawing/2014/main" val="2900223196"/>
                    </a:ext>
                  </a:extLst>
                </a:gridCol>
                <a:gridCol w="658368">
                  <a:extLst>
                    <a:ext uri="{9D8B030D-6E8A-4147-A177-3AD203B41FA5}">
                      <a16:colId xmlns:a16="http://schemas.microsoft.com/office/drawing/2014/main" val="902416317"/>
                    </a:ext>
                  </a:extLst>
                </a:gridCol>
                <a:gridCol w="658368">
                  <a:extLst>
                    <a:ext uri="{9D8B030D-6E8A-4147-A177-3AD203B41FA5}">
                      <a16:colId xmlns:a16="http://schemas.microsoft.com/office/drawing/2014/main" val="227928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627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- 2018-06-27 17:30:03 </a:t>
                      </a:r>
                      <a:r>
                        <a:rPr kumimoji="0" lang="de-DE" sz="1000" b="0" i="0" u="none" strike="noStrike" kern="1200" cap="none" spc="0" normalizeH="0" baseline="0" noProof="0">
                          <a:ln>
                            <a:noFill/>
                          </a:ln>
                          <a:solidFill>
                            <a:prstClr val="black"/>
                          </a:solidFill>
                          <a:effectLst/>
                          <a:uLnTx/>
                          <a:uFillTx/>
                          <a:latin typeface="+mn-lt"/>
                          <a:ea typeface="+mn-ea"/>
                          <a:cs typeface="+mn-cs"/>
                        </a:rPr>
                        <a:t> 
 Und wieder haben wir einen kleinen Blick hinter die Kulissen für Euch... Unser Umbau schreitet zügig voran und alles läuft nach Plan :-)
Hier findet Ihr alle Infos zu den aktuellen Umbau Arbeiten bei uns im Hotel Winzer 👉 https://goo.gl/NKbNWX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036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- 2018-06-26 18:30:00 </a:t>
                      </a:r>
                      <a:r>
                        <a:rPr kumimoji="0" lang="de-DE" sz="1000" b="0" i="0" u="none" strike="noStrike" kern="1200" cap="none" spc="0" normalizeH="0" baseline="0" noProof="0">
                          <a:ln>
                            <a:noFill/>
                          </a:ln>
                          <a:solidFill>
                            <a:prstClr val="black"/>
                          </a:solidFill>
                          <a:effectLst/>
                          <a:uLnTx/>
                          <a:uFillTx/>
                          <a:latin typeface="+mn-lt"/>
                          <a:ea typeface="+mn-ea"/>
                          <a:cs typeface="+mn-cs"/>
                        </a:rPr>
                        <a:t> 
 🥃 Was kann Whisky aus Österreich?
Wir sind bekannt für Bier und Wein. Whisky? Eher nicht. Oder doch? Ja, es gibt nicht nur eine mutige Brennerei in Österreich, die sich inzwischen an Whisky versucht. Mit welchen Erfolgen wollen wir heute herausfinden...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860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- 2018-06-19 18:30:01 </a:t>
                      </a:r>
                      <a:r>
                        <a:rPr kumimoji="0" lang="de-DE" sz="1000" b="0" i="0" u="none" strike="noStrike" kern="1200" cap="none" spc="0" normalizeH="0" baseline="0" noProof="0">
                          <a:ln>
                            <a:noFill/>
                          </a:ln>
                          <a:solidFill>
                            <a:prstClr val="black"/>
                          </a:solidFill>
                          <a:effectLst/>
                          <a:uLnTx/>
                          <a:uFillTx/>
                          <a:latin typeface="+mn-lt"/>
                          <a:ea typeface="+mn-ea"/>
                          <a:cs typeface="+mn-cs"/>
                        </a:rPr>
                        <a:t> 
 Sommergefühle im Hotel Winzer 🏊 🏌️‍♀️ 🏄‍♀️  🚴‍♀️
Glitzernde Sonnenstrahlen auf glasklaren Seen, intakte Natur mit dichten Wäldern und imposanten Bergen, idyllische Orte, ein romantisches Wellnesshotel und ein Lächeln im Gesicht.
Bei uns werden Sommerträume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46128"/>
                  </a:ext>
                </a:extLst>
              </a:tr>
            </a:tbl>
          </a:graphicData>
        </a:graphic>
      </p:graphicFrame>
      <p:sp>
        <p:nvSpPr>
          <p:cNvPr id="4" name="Text Placeholder 3">
            <a:extLst>
              <a:ext uri="{FF2B5EF4-FFF2-40B4-BE49-F238E27FC236}">
                <a16:creationId xmlns:a16="http://schemas.microsoft.com/office/drawing/2014/main" id="{0993DCD9-B438-4C16-BB9F-1543BD8DE3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289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7B22D-A1EE-4CF0-B018-6BEF43F3DF1F}"/>
              </a:ext>
            </a:extLst>
          </p:cNvPr>
          <p:cNvSpPr>
            <a:spLocks noGrp="1"/>
          </p:cNvSpPr>
          <p:nvPr>
            <p:ph type="title"/>
          </p:nvPr>
        </p:nvSpPr>
        <p:spPr/>
        <p:txBody>
          <a:bodyPr/>
          <a:lstStyle/>
          <a:p>
            <a:r>
              <a:rPr lang="de-DE"/>
              <a:t>Eigene Beiträge (Postings) | Winzer - 2 of 3</a:t>
            </a:r>
            <a:endParaRPr lang="en-US"/>
          </a:p>
        </p:txBody>
      </p:sp>
      <p:graphicFrame>
        <p:nvGraphicFramePr>
          <p:cNvPr id="5" name="Table Placeholder 4">
            <a:extLst>
              <a:ext uri="{FF2B5EF4-FFF2-40B4-BE49-F238E27FC236}">
                <a16:creationId xmlns:a16="http://schemas.microsoft.com/office/drawing/2014/main" id="{C5B58DA2-DA2A-4073-AC37-0676212FB0DB}"/>
              </a:ext>
            </a:extLst>
          </p:cNvPr>
          <p:cNvGraphicFramePr>
            <a:graphicFrameLocks noGrp="1"/>
          </p:cNvGraphicFramePr>
          <p:nvPr>
            <p:ph type="tbl" sz="quarter" idx="13"/>
            <p:extLst>
              <p:ext uri="{D42A27DB-BD31-4B8C-83A1-F6EECF244321}">
                <p14:modId xmlns:p14="http://schemas.microsoft.com/office/powerpoint/2010/main" val="3485298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50864437"/>
                    </a:ext>
                  </a:extLst>
                </a:gridCol>
                <a:gridCol w="658368">
                  <a:extLst>
                    <a:ext uri="{9D8B030D-6E8A-4147-A177-3AD203B41FA5}">
                      <a16:colId xmlns:a16="http://schemas.microsoft.com/office/drawing/2014/main" val="2348001589"/>
                    </a:ext>
                  </a:extLst>
                </a:gridCol>
                <a:gridCol w="658368">
                  <a:extLst>
                    <a:ext uri="{9D8B030D-6E8A-4147-A177-3AD203B41FA5}">
                      <a16:colId xmlns:a16="http://schemas.microsoft.com/office/drawing/2014/main" val="1511030298"/>
                    </a:ext>
                  </a:extLst>
                </a:gridCol>
                <a:gridCol w="658368">
                  <a:extLst>
                    <a:ext uri="{9D8B030D-6E8A-4147-A177-3AD203B41FA5}">
                      <a16:colId xmlns:a16="http://schemas.microsoft.com/office/drawing/2014/main" val="3287395210"/>
                    </a:ext>
                  </a:extLst>
                </a:gridCol>
                <a:gridCol w="658368">
                  <a:extLst>
                    <a:ext uri="{9D8B030D-6E8A-4147-A177-3AD203B41FA5}">
                      <a16:colId xmlns:a16="http://schemas.microsoft.com/office/drawing/2014/main" val="3173790870"/>
                    </a:ext>
                  </a:extLst>
                </a:gridCol>
                <a:gridCol w="658368">
                  <a:extLst>
                    <a:ext uri="{9D8B030D-6E8A-4147-A177-3AD203B41FA5}">
                      <a16:colId xmlns:a16="http://schemas.microsoft.com/office/drawing/2014/main" val="819724843"/>
                    </a:ext>
                  </a:extLst>
                </a:gridCol>
                <a:gridCol w="658368">
                  <a:extLst>
                    <a:ext uri="{9D8B030D-6E8A-4147-A177-3AD203B41FA5}">
                      <a16:colId xmlns:a16="http://schemas.microsoft.com/office/drawing/2014/main" val="2888229271"/>
                    </a:ext>
                  </a:extLst>
                </a:gridCol>
                <a:gridCol w="658368">
                  <a:extLst>
                    <a:ext uri="{9D8B030D-6E8A-4147-A177-3AD203B41FA5}">
                      <a16:colId xmlns:a16="http://schemas.microsoft.com/office/drawing/2014/main" val="159209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0642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- 2018-06-18 21:21:58 </a:t>
                      </a:r>
                      <a:r>
                        <a:rPr kumimoji="0" lang="de-DE" sz="1000" b="0" i="0" u="none" strike="noStrike" kern="1200" cap="none" spc="0" normalizeH="0" baseline="0" noProof="0">
                          <a:ln>
                            <a:noFill/>
                          </a:ln>
                          <a:solidFill>
                            <a:prstClr val="black"/>
                          </a:solidFill>
                          <a:effectLst/>
                          <a:uLnTx/>
                          <a:uFillTx/>
                          <a:latin typeface="+mn-lt"/>
                          <a:ea typeface="+mn-ea"/>
                          <a:cs typeface="+mn-cs"/>
                        </a:rPr>
                        <a:t> 
 Juhuuu - Hier ein kleiner Einblick in den neuen Sole Spa!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573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- 2018-06-12 18:30:01 </a:t>
                      </a:r>
                      <a:r>
                        <a:rPr kumimoji="0" lang="de-DE" sz="1000" b="0" i="0" u="none" strike="noStrike" kern="1200" cap="none" spc="0" normalizeH="0" baseline="0" noProof="0">
                          <a:ln>
                            <a:noFill/>
                          </a:ln>
                          <a:solidFill>
                            <a:prstClr val="black"/>
                          </a:solidFill>
                          <a:effectLst/>
                          <a:uLnTx/>
                          <a:uFillTx/>
                          <a:latin typeface="+mn-lt"/>
                          <a:ea typeface="+mn-ea"/>
                          <a:cs typeface="+mn-cs"/>
                        </a:rPr>
                        <a:t> 
 Mehr Wellness geht nicht..?
Das Hotel Winzer im Attersee ist in puncto Wellness eine Top-Destination im Salzkammergut. Besser geht´s nicht? Wir denken schon und haben uns für die Zukunft etwas überlegt...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327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- 2018-06-10 09:12:05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Vätern einen schönen und entspannten Tag! Genießt 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0805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- 2018-06-06 20:00:02 </a:t>
                      </a:r>
                      <a:r>
                        <a:rPr kumimoji="0" lang="de-DE" sz="1000" b="0" i="0" u="none" strike="noStrike" kern="1200" cap="none" spc="0" normalizeH="0" baseline="0" noProof="0">
                          <a:ln>
                            <a:noFill/>
                          </a:ln>
                          <a:solidFill>
                            <a:prstClr val="black"/>
                          </a:solidFill>
                          <a:effectLst/>
                          <a:uLnTx/>
                          <a:uFillTx/>
                          <a:latin typeface="+mn-lt"/>
                          <a:ea typeface="+mn-ea"/>
                          <a:cs typeface="+mn-cs"/>
                        </a:rPr>
                        <a:t> 
 Es geht voran!! Yeeeahh! Wir sind voll motiviert!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535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- 2018-06-05 18:30:00 </a:t>
                      </a:r>
                      <a:r>
                        <a:rPr kumimoji="0" lang="de-DE" sz="1000" b="0" i="0" u="none" strike="noStrike" kern="1200" cap="none" spc="0" normalizeH="0" baseline="0" noProof="0">
                          <a:ln>
                            <a:noFill/>
                          </a:ln>
                          <a:solidFill>
                            <a:prstClr val="black"/>
                          </a:solidFill>
                          <a:effectLst/>
                          <a:uLnTx/>
                          <a:uFillTx/>
                          <a:latin typeface="+mn-lt"/>
                          <a:ea typeface="+mn-ea"/>
                          <a:cs typeface="+mn-cs"/>
                        </a:rPr>
                        <a:t> 
 Wie führt man ein Hotel energieeffizient?
Das Hotel Winzer im Attergau ist ein Hotel mit großem Wellnessangebot. Das kostet viel Strom und Energie. Wie geht man dieses Thema an und welche Investitionen tätigt man, um ökonomisch und ökologisch erfolgreich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4635798"/>
                  </a:ext>
                </a:extLst>
              </a:tr>
            </a:tbl>
          </a:graphicData>
        </a:graphic>
      </p:graphicFrame>
      <p:sp>
        <p:nvSpPr>
          <p:cNvPr id="4" name="Text Placeholder 3">
            <a:extLst>
              <a:ext uri="{FF2B5EF4-FFF2-40B4-BE49-F238E27FC236}">
                <a16:creationId xmlns:a16="http://schemas.microsoft.com/office/drawing/2014/main" id="{D5042759-9A93-40CB-B800-DCEA84C8453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8336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30187-200B-407C-982C-9746A57A3F5D}"/>
              </a:ext>
            </a:extLst>
          </p:cNvPr>
          <p:cNvSpPr>
            <a:spLocks noGrp="1"/>
          </p:cNvSpPr>
          <p:nvPr>
            <p:ph type="title"/>
          </p:nvPr>
        </p:nvSpPr>
        <p:spPr/>
        <p:txBody>
          <a:bodyPr/>
          <a:lstStyle/>
          <a:p>
            <a:r>
              <a:rPr lang="de-DE"/>
              <a:t>Eigene Beiträge (Postings) | Winzer - 3 of 3</a:t>
            </a:r>
            <a:endParaRPr lang="en-US"/>
          </a:p>
        </p:txBody>
      </p:sp>
      <p:graphicFrame>
        <p:nvGraphicFramePr>
          <p:cNvPr id="5" name="Table Placeholder 4">
            <a:extLst>
              <a:ext uri="{FF2B5EF4-FFF2-40B4-BE49-F238E27FC236}">
                <a16:creationId xmlns:a16="http://schemas.microsoft.com/office/drawing/2014/main" id="{CA697B69-1D30-4A68-AE0E-2B75A2CD5F0D}"/>
              </a:ext>
            </a:extLst>
          </p:cNvPr>
          <p:cNvGraphicFramePr>
            <a:graphicFrameLocks noGrp="1"/>
          </p:cNvGraphicFramePr>
          <p:nvPr>
            <p:ph type="tbl" sz="quarter" idx="13"/>
            <p:extLst>
              <p:ext uri="{D42A27DB-BD31-4B8C-83A1-F6EECF244321}">
                <p14:modId xmlns:p14="http://schemas.microsoft.com/office/powerpoint/2010/main" val="262354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6649045"/>
                    </a:ext>
                  </a:extLst>
                </a:gridCol>
                <a:gridCol w="658368">
                  <a:extLst>
                    <a:ext uri="{9D8B030D-6E8A-4147-A177-3AD203B41FA5}">
                      <a16:colId xmlns:a16="http://schemas.microsoft.com/office/drawing/2014/main" val="130319648"/>
                    </a:ext>
                  </a:extLst>
                </a:gridCol>
                <a:gridCol w="658368">
                  <a:extLst>
                    <a:ext uri="{9D8B030D-6E8A-4147-A177-3AD203B41FA5}">
                      <a16:colId xmlns:a16="http://schemas.microsoft.com/office/drawing/2014/main" val="336578040"/>
                    </a:ext>
                  </a:extLst>
                </a:gridCol>
                <a:gridCol w="658368">
                  <a:extLst>
                    <a:ext uri="{9D8B030D-6E8A-4147-A177-3AD203B41FA5}">
                      <a16:colId xmlns:a16="http://schemas.microsoft.com/office/drawing/2014/main" val="2525890219"/>
                    </a:ext>
                  </a:extLst>
                </a:gridCol>
                <a:gridCol w="658368">
                  <a:extLst>
                    <a:ext uri="{9D8B030D-6E8A-4147-A177-3AD203B41FA5}">
                      <a16:colId xmlns:a16="http://schemas.microsoft.com/office/drawing/2014/main" val="4036348107"/>
                    </a:ext>
                  </a:extLst>
                </a:gridCol>
                <a:gridCol w="658368">
                  <a:extLst>
                    <a:ext uri="{9D8B030D-6E8A-4147-A177-3AD203B41FA5}">
                      <a16:colId xmlns:a16="http://schemas.microsoft.com/office/drawing/2014/main" val="3776361825"/>
                    </a:ext>
                  </a:extLst>
                </a:gridCol>
                <a:gridCol w="658368">
                  <a:extLst>
                    <a:ext uri="{9D8B030D-6E8A-4147-A177-3AD203B41FA5}">
                      <a16:colId xmlns:a16="http://schemas.microsoft.com/office/drawing/2014/main" val="2334305295"/>
                    </a:ext>
                  </a:extLst>
                </a:gridCol>
                <a:gridCol w="658368">
                  <a:extLst>
                    <a:ext uri="{9D8B030D-6E8A-4147-A177-3AD203B41FA5}">
                      <a16:colId xmlns:a16="http://schemas.microsoft.com/office/drawing/2014/main" val="3196128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1420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- 2018-06-03 18:53:18 </a:t>
                      </a:r>
                      <a:r>
                        <a:rPr kumimoji="0" lang="de-DE" sz="1000" b="0" i="0" u="none" strike="noStrike" kern="1200" cap="none" spc="0" normalizeH="0" baseline="0" noProof="0">
                          <a:ln>
                            <a:noFill/>
                          </a:ln>
                          <a:solidFill>
                            <a:prstClr val="black"/>
                          </a:solidFill>
                          <a:effectLst/>
                          <a:uLnTx/>
                          <a:uFillTx/>
                          <a:latin typeface="+mn-lt"/>
                          <a:ea typeface="+mn-ea"/>
                          <a:cs typeface="+mn-cs"/>
                        </a:rPr>
                        <a:t> 
 Heyho, let's go!! 🚧 Wir sind voll motiviert!! Baustelle ⚠️
Wir verabschieden uns in den Betriebsurlaub!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9498230"/>
                  </a:ext>
                </a:extLst>
              </a:tr>
            </a:tbl>
          </a:graphicData>
        </a:graphic>
      </p:graphicFrame>
      <p:sp>
        <p:nvSpPr>
          <p:cNvPr id="4" name="Text Placeholder 3">
            <a:extLst>
              <a:ext uri="{FF2B5EF4-FFF2-40B4-BE49-F238E27FC236}">
                <a16:creationId xmlns:a16="http://schemas.microsoft.com/office/drawing/2014/main" id="{3A234D20-E88B-441D-B0C4-3ACEED79418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15988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D96BF-E4BE-4247-AB71-30F75B7DA6C9}"/>
              </a:ext>
            </a:extLst>
          </p:cNvPr>
          <p:cNvSpPr>
            <a:spLocks noGrp="1"/>
          </p:cNvSpPr>
          <p:nvPr>
            <p:ph type="title"/>
          </p:nvPr>
        </p:nvSpPr>
        <p:spPr/>
        <p:txBody>
          <a:bodyPr/>
          <a:lstStyle/>
          <a:p>
            <a:r>
              <a:rPr lang="de-DE"/>
              <a:t>Eigene Beiträge (Postings) + Reactions | Winzer - 1 of 4</a:t>
            </a:r>
            <a:endParaRPr lang="en-US"/>
          </a:p>
        </p:txBody>
      </p:sp>
      <p:graphicFrame>
        <p:nvGraphicFramePr>
          <p:cNvPr id="5" name="Table Placeholder 4">
            <a:extLst>
              <a:ext uri="{FF2B5EF4-FFF2-40B4-BE49-F238E27FC236}">
                <a16:creationId xmlns:a16="http://schemas.microsoft.com/office/drawing/2014/main" id="{9B944266-7C17-4513-A83B-B32E84B9742D}"/>
              </a:ext>
            </a:extLst>
          </p:cNvPr>
          <p:cNvGraphicFramePr>
            <a:graphicFrameLocks noGrp="1"/>
          </p:cNvGraphicFramePr>
          <p:nvPr>
            <p:ph type="tbl" sz="quarter" idx="13"/>
            <p:extLst>
              <p:ext uri="{D42A27DB-BD31-4B8C-83A1-F6EECF244321}">
                <p14:modId xmlns:p14="http://schemas.microsoft.com/office/powerpoint/2010/main" val="1336566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76779060"/>
                    </a:ext>
                  </a:extLst>
                </a:gridCol>
                <a:gridCol w="822960">
                  <a:extLst>
                    <a:ext uri="{9D8B030D-6E8A-4147-A177-3AD203B41FA5}">
                      <a16:colId xmlns:a16="http://schemas.microsoft.com/office/drawing/2014/main" val="3381448021"/>
                    </a:ext>
                  </a:extLst>
                </a:gridCol>
                <a:gridCol w="822960">
                  <a:extLst>
                    <a:ext uri="{9D8B030D-6E8A-4147-A177-3AD203B41FA5}">
                      <a16:colId xmlns:a16="http://schemas.microsoft.com/office/drawing/2014/main" val="1191802163"/>
                    </a:ext>
                  </a:extLst>
                </a:gridCol>
                <a:gridCol w="822960">
                  <a:extLst>
                    <a:ext uri="{9D8B030D-6E8A-4147-A177-3AD203B41FA5}">
                      <a16:colId xmlns:a16="http://schemas.microsoft.com/office/drawing/2014/main" val="3986836336"/>
                    </a:ext>
                  </a:extLst>
                </a:gridCol>
                <a:gridCol w="822960">
                  <a:extLst>
                    <a:ext uri="{9D8B030D-6E8A-4147-A177-3AD203B41FA5}">
                      <a16:colId xmlns:a16="http://schemas.microsoft.com/office/drawing/2014/main" val="3063862415"/>
                    </a:ext>
                  </a:extLst>
                </a:gridCol>
                <a:gridCol w="822960">
                  <a:extLst>
                    <a:ext uri="{9D8B030D-6E8A-4147-A177-3AD203B41FA5}">
                      <a16:colId xmlns:a16="http://schemas.microsoft.com/office/drawing/2014/main" val="859353542"/>
                    </a:ext>
                  </a:extLst>
                </a:gridCol>
                <a:gridCol w="822960">
                  <a:extLst>
                    <a:ext uri="{9D8B030D-6E8A-4147-A177-3AD203B41FA5}">
                      <a16:colId xmlns:a16="http://schemas.microsoft.com/office/drawing/2014/main" val="1495825776"/>
                    </a:ext>
                  </a:extLst>
                </a:gridCol>
                <a:gridCol w="822960">
                  <a:extLst>
                    <a:ext uri="{9D8B030D-6E8A-4147-A177-3AD203B41FA5}">
                      <a16:colId xmlns:a16="http://schemas.microsoft.com/office/drawing/2014/main" val="146128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200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- 2018-06-27 17:30:03 </a:t>
                      </a:r>
                      <a:r>
                        <a:rPr kumimoji="0" lang="de-DE" sz="1000" b="0" i="0" u="none" strike="noStrike" kern="1200" cap="none" spc="0" normalizeH="0" baseline="0" noProof="0">
                          <a:ln>
                            <a:noFill/>
                          </a:ln>
                          <a:solidFill>
                            <a:prstClr val="black"/>
                          </a:solidFill>
                          <a:effectLst/>
                          <a:uLnTx/>
                          <a:uFillTx/>
                          <a:latin typeface="+mn-lt"/>
                          <a:ea typeface="+mn-ea"/>
                          <a:cs typeface="+mn-cs"/>
                        </a:rPr>
                        <a:t> 
 Und wieder haben wir einen kleinen Blick hinter die Kulissen für Euch... Unser Umbau schreitet zügig voran und alles läuft nach Plan :-)
Hier findet Ihr alle Infos zu den aktuellen Umbau Arbeiten bei uns im Hotel Winzer 👉 https://goo.gl/NKbNWX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134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- 2018-06-26 18:30:00 </a:t>
                      </a:r>
                      <a:r>
                        <a:rPr kumimoji="0" lang="de-DE" sz="1000" b="0" i="0" u="none" strike="noStrike" kern="1200" cap="none" spc="0" normalizeH="0" baseline="0" noProof="0">
                          <a:ln>
                            <a:noFill/>
                          </a:ln>
                          <a:solidFill>
                            <a:prstClr val="black"/>
                          </a:solidFill>
                          <a:effectLst/>
                          <a:uLnTx/>
                          <a:uFillTx/>
                          <a:latin typeface="+mn-lt"/>
                          <a:ea typeface="+mn-ea"/>
                          <a:cs typeface="+mn-cs"/>
                        </a:rPr>
                        <a:t> 
 🥃 Was kann Whisky aus Österreich?
Wir sind bekannt für Bier und Wein. Whisky? Eher nicht. Oder doch? Ja, es gibt nicht nur eine mutige Brennerei in Österreich, die sich inzwischen an Whisky versucht. Mit welchen Erfolgen wollen wir heute herausfinden...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4683756"/>
                  </a:ext>
                </a:extLst>
              </a:tr>
            </a:tbl>
          </a:graphicData>
        </a:graphic>
      </p:graphicFrame>
      <p:sp>
        <p:nvSpPr>
          <p:cNvPr id="4" name="Text Placeholder 3">
            <a:extLst>
              <a:ext uri="{FF2B5EF4-FFF2-40B4-BE49-F238E27FC236}">
                <a16:creationId xmlns:a16="http://schemas.microsoft.com/office/drawing/2014/main" id="{5833204B-1C8F-407D-9A3A-E795D170AD0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8829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5354E-3F00-4DC6-B2CF-E79442DA5C8F}"/>
              </a:ext>
            </a:extLst>
          </p:cNvPr>
          <p:cNvSpPr>
            <a:spLocks noGrp="1"/>
          </p:cNvSpPr>
          <p:nvPr>
            <p:ph type="title"/>
          </p:nvPr>
        </p:nvSpPr>
        <p:spPr/>
        <p:txBody>
          <a:bodyPr/>
          <a:lstStyle/>
          <a:p>
            <a:r>
              <a:rPr lang="de-DE"/>
              <a:t>Eigene Beiträge (Postings) + Reactions | Winzer - 2 of 4</a:t>
            </a:r>
            <a:endParaRPr lang="en-US"/>
          </a:p>
        </p:txBody>
      </p:sp>
      <p:graphicFrame>
        <p:nvGraphicFramePr>
          <p:cNvPr id="5" name="Table Placeholder 4">
            <a:extLst>
              <a:ext uri="{FF2B5EF4-FFF2-40B4-BE49-F238E27FC236}">
                <a16:creationId xmlns:a16="http://schemas.microsoft.com/office/drawing/2014/main" id="{7EBD9E99-A36E-4A87-9DB7-9EF9D16056E6}"/>
              </a:ext>
            </a:extLst>
          </p:cNvPr>
          <p:cNvGraphicFramePr>
            <a:graphicFrameLocks noGrp="1"/>
          </p:cNvGraphicFramePr>
          <p:nvPr>
            <p:ph type="tbl" sz="quarter" idx="13"/>
            <p:extLst>
              <p:ext uri="{D42A27DB-BD31-4B8C-83A1-F6EECF244321}">
                <p14:modId xmlns:p14="http://schemas.microsoft.com/office/powerpoint/2010/main" val="180188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0428439"/>
                    </a:ext>
                  </a:extLst>
                </a:gridCol>
                <a:gridCol w="822960">
                  <a:extLst>
                    <a:ext uri="{9D8B030D-6E8A-4147-A177-3AD203B41FA5}">
                      <a16:colId xmlns:a16="http://schemas.microsoft.com/office/drawing/2014/main" val="2119906704"/>
                    </a:ext>
                  </a:extLst>
                </a:gridCol>
                <a:gridCol w="822960">
                  <a:extLst>
                    <a:ext uri="{9D8B030D-6E8A-4147-A177-3AD203B41FA5}">
                      <a16:colId xmlns:a16="http://schemas.microsoft.com/office/drawing/2014/main" val="641502307"/>
                    </a:ext>
                  </a:extLst>
                </a:gridCol>
                <a:gridCol w="822960">
                  <a:extLst>
                    <a:ext uri="{9D8B030D-6E8A-4147-A177-3AD203B41FA5}">
                      <a16:colId xmlns:a16="http://schemas.microsoft.com/office/drawing/2014/main" val="1880295561"/>
                    </a:ext>
                  </a:extLst>
                </a:gridCol>
                <a:gridCol w="822960">
                  <a:extLst>
                    <a:ext uri="{9D8B030D-6E8A-4147-A177-3AD203B41FA5}">
                      <a16:colId xmlns:a16="http://schemas.microsoft.com/office/drawing/2014/main" val="2992232664"/>
                    </a:ext>
                  </a:extLst>
                </a:gridCol>
                <a:gridCol w="822960">
                  <a:extLst>
                    <a:ext uri="{9D8B030D-6E8A-4147-A177-3AD203B41FA5}">
                      <a16:colId xmlns:a16="http://schemas.microsoft.com/office/drawing/2014/main" val="1429504806"/>
                    </a:ext>
                  </a:extLst>
                </a:gridCol>
                <a:gridCol w="822960">
                  <a:extLst>
                    <a:ext uri="{9D8B030D-6E8A-4147-A177-3AD203B41FA5}">
                      <a16:colId xmlns:a16="http://schemas.microsoft.com/office/drawing/2014/main" val="3837586537"/>
                    </a:ext>
                  </a:extLst>
                </a:gridCol>
                <a:gridCol w="822960">
                  <a:extLst>
                    <a:ext uri="{9D8B030D-6E8A-4147-A177-3AD203B41FA5}">
                      <a16:colId xmlns:a16="http://schemas.microsoft.com/office/drawing/2014/main" val="324671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287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- 2018-06-19 18:30:01 </a:t>
                      </a:r>
                      <a:r>
                        <a:rPr kumimoji="0" lang="de-DE" sz="1000" b="0" i="0" u="none" strike="noStrike" kern="1200" cap="none" spc="0" normalizeH="0" baseline="0" noProof="0">
                          <a:ln>
                            <a:noFill/>
                          </a:ln>
                          <a:solidFill>
                            <a:prstClr val="black"/>
                          </a:solidFill>
                          <a:effectLst/>
                          <a:uLnTx/>
                          <a:uFillTx/>
                          <a:latin typeface="+mn-lt"/>
                          <a:ea typeface="+mn-ea"/>
                          <a:cs typeface="+mn-cs"/>
                        </a:rPr>
                        <a:t> 
 Sommergefühle im Hotel Winzer 🏊 🏌️‍♀️ 🏄‍♀️  🚴‍♀️
Glitzernde Sonnenstrahlen auf glasklaren Seen, intakte Natur mit dichten Wäldern und imposanten Bergen, idyllische Orte, ein romantisches Wellnesshotel und ein Lächeln im Gesicht.
Bei uns werden Sommerträume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517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- 2018-06-18 21:21:58 </a:t>
                      </a:r>
                      <a:r>
                        <a:rPr kumimoji="0" lang="de-DE" sz="1000" b="0" i="0" u="none" strike="noStrike" kern="1200" cap="none" spc="0" normalizeH="0" baseline="0" noProof="0">
                          <a:ln>
                            <a:noFill/>
                          </a:ln>
                          <a:solidFill>
                            <a:prstClr val="black"/>
                          </a:solidFill>
                          <a:effectLst/>
                          <a:uLnTx/>
                          <a:uFillTx/>
                          <a:latin typeface="+mn-lt"/>
                          <a:ea typeface="+mn-ea"/>
                          <a:cs typeface="+mn-cs"/>
                        </a:rPr>
                        <a:t> 
 Juhuuu - Hier ein kleiner Einblick in den neuen Sole Spa!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775937"/>
                  </a:ext>
                </a:extLst>
              </a:tr>
            </a:tbl>
          </a:graphicData>
        </a:graphic>
      </p:graphicFrame>
      <p:sp>
        <p:nvSpPr>
          <p:cNvPr id="4" name="Text Placeholder 3">
            <a:extLst>
              <a:ext uri="{FF2B5EF4-FFF2-40B4-BE49-F238E27FC236}">
                <a16:creationId xmlns:a16="http://schemas.microsoft.com/office/drawing/2014/main" id="{4E6C768C-A3DC-47D3-9F71-A6C1CB14BB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7955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CC1A-54F8-45B6-98DB-00F3CB57FF0B}"/>
              </a:ext>
            </a:extLst>
          </p:cNvPr>
          <p:cNvSpPr>
            <a:spLocks noGrp="1"/>
          </p:cNvSpPr>
          <p:nvPr>
            <p:ph type="title"/>
          </p:nvPr>
        </p:nvSpPr>
        <p:spPr/>
        <p:txBody>
          <a:bodyPr/>
          <a:lstStyle/>
          <a:p>
            <a:r>
              <a:rPr lang="de-DE"/>
              <a:t>Eigene Beiträge (Postings) + Reactions | Winzer - 3 of 4</a:t>
            </a:r>
            <a:endParaRPr lang="en-US"/>
          </a:p>
        </p:txBody>
      </p:sp>
      <p:graphicFrame>
        <p:nvGraphicFramePr>
          <p:cNvPr id="5" name="Table Placeholder 4">
            <a:extLst>
              <a:ext uri="{FF2B5EF4-FFF2-40B4-BE49-F238E27FC236}">
                <a16:creationId xmlns:a16="http://schemas.microsoft.com/office/drawing/2014/main" id="{D3FD1619-F608-440D-B922-78CD6D14DB71}"/>
              </a:ext>
            </a:extLst>
          </p:cNvPr>
          <p:cNvGraphicFramePr>
            <a:graphicFrameLocks noGrp="1"/>
          </p:cNvGraphicFramePr>
          <p:nvPr>
            <p:ph type="tbl" sz="quarter" idx="13"/>
            <p:extLst>
              <p:ext uri="{D42A27DB-BD31-4B8C-83A1-F6EECF244321}">
                <p14:modId xmlns:p14="http://schemas.microsoft.com/office/powerpoint/2010/main" val="4111477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6815068"/>
                    </a:ext>
                  </a:extLst>
                </a:gridCol>
                <a:gridCol w="822960">
                  <a:extLst>
                    <a:ext uri="{9D8B030D-6E8A-4147-A177-3AD203B41FA5}">
                      <a16:colId xmlns:a16="http://schemas.microsoft.com/office/drawing/2014/main" val="1552318960"/>
                    </a:ext>
                  </a:extLst>
                </a:gridCol>
                <a:gridCol w="822960">
                  <a:extLst>
                    <a:ext uri="{9D8B030D-6E8A-4147-A177-3AD203B41FA5}">
                      <a16:colId xmlns:a16="http://schemas.microsoft.com/office/drawing/2014/main" val="4213098930"/>
                    </a:ext>
                  </a:extLst>
                </a:gridCol>
                <a:gridCol w="822960">
                  <a:extLst>
                    <a:ext uri="{9D8B030D-6E8A-4147-A177-3AD203B41FA5}">
                      <a16:colId xmlns:a16="http://schemas.microsoft.com/office/drawing/2014/main" val="2929791839"/>
                    </a:ext>
                  </a:extLst>
                </a:gridCol>
                <a:gridCol w="822960">
                  <a:extLst>
                    <a:ext uri="{9D8B030D-6E8A-4147-A177-3AD203B41FA5}">
                      <a16:colId xmlns:a16="http://schemas.microsoft.com/office/drawing/2014/main" val="1410380681"/>
                    </a:ext>
                  </a:extLst>
                </a:gridCol>
                <a:gridCol w="822960">
                  <a:extLst>
                    <a:ext uri="{9D8B030D-6E8A-4147-A177-3AD203B41FA5}">
                      <a16:colId xmlns:a16="http://schemas.microsoft.com/office/drawing/2014/main" val="680512462"/>
                    </a:ext>
                  </a:extLst>
                </a:gridCol>
                <a:gridCol w="822960">
                  <a:extLst>
                    <a:ext uri="{9D8B030D-6E8A-4147-A177-3AD203B41FA5}">
                      <a16:colId xmlns:a16="http://schemas.microsoft.com/office/drawing/2014/main" val="324332264"/>
                    </a:ext>
                  </a:extLst>
                </a:gridCol>
                <a:gridCol w="822960">
                  <a:extLst>
                    <a:ext uri="{9D8B030D-6E8A-4147-A177-3AD203B41FA5}">
                      <a16:colId xmlns:a16="http://schemas.microsoft.com/office/drawing/2014/main" val="2352889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6708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- 2018-06-12 18:30:01 </a:t>
                      </a:r>
                      <a:r>
                        <a:rPr kumimoji="0" lang="de-DE" sz="1000" b="0" i="0" u="none" strike="noStrike" kern="1200" cap="none" spc="0" normalizeH="0" baseline="0" noProof="0">
                          <a:ln>
                            <a:noFill/>
                          </a:ln>
                          <a:solidFill>
                            <a:prstClr val="black"/>
                          </a:solidFill>
                          <a:effectLst/>
                          <a:uLnTx/>
                          <a:uFillTx/>
                          <a:latin typeface="+mn-lt"/>
                          <a:ea typeface="+mn-ea"/>
                          <a:cs typeface="+mn-cs"/>
                        </a:rPr>
                        <a:t> 
 Mehr Wellness geht nicht..?
Das Hotel Winzer im Attersee ist in puncto Wellness eine Top-Destination im Salzkammergut. Besser geht´s nicht? Wir denken schon und haben uns für die Zukunft etwas überlegt...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56967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- 2018-06-10 09:12:05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allen Vätern einen schönen und entspannten Tag! Genießt 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149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- 2018-06-06 20:00:02 </a:t>
                      </a:r>
                      <a:r>
                        <a:rPr kumimoji="0" lang="de-DE" sz="1000" b="0" i="0" u="none" strike="noStrike" kern="1200" cap="none" spc="0" normalizeH="0" baseline="0" noProof="0">
                          <a:ln>
                            <a:noFill/>
                          </a:ln>
                          <a:solidFill>
                            <a:prstClr val="black"/>
                          </a:solidFill>
                          <a:effectLst/>
                          <a:uLnTx/>
                          <a:uFillTx/>
                          <a:latin typeface="+mn-lt"/>
                          <a:ea typeface="+mn-ea"/>
                          <a:cs typeface="+mn-cs"/>
                        </a:rPr>
                        <a:t> 
 Es geht voran!! Yeeeahh! Wir sind voll motiviert!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92877688"/>
                  </a:ext>
                </a:extLst>
              </a:tr>
            </a:tbl>
          </a:graphicData>
        </a:graphic>
      </p:graphicFrame>
      <p:sp>
        <p:nvSpPr>
          <p:cNvPr id="4" name="Text Placeholder 3">
            <a:extLst>
              <a:ext uri="{FF2B5EF4-FFF2-40B4-BE49-F238E27FC236}">
                <a16:creationId xmlns:a16="http://schemas.microsoft.com/office/drawing/2014/main" id="{57FB09DB-2D2B-4ADA-880D-9B260D1874A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18725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A66A-50C1-4107-A49E-A79A5F79041D}"/>
              </a:ext>
            </a:extLst>
          </p:cNvPr>
          <p:cNvSpPr>
            <a:spLocks noGrp="1"/>
          </p:cNvSpPr>
          <p:nvPr>
            <p:ph type="title"/>
          </p:nvPr>
        </p:nvSpPr>
        <p:spPr/>
        <p:txBody>
          <a:bodyPr/>
          <a:lstStyle/>
          <a:p>
            <a:r>
              <a:rPr lang="de-DE"/>
              <a:t>Eigene Beiträge (Postings) + Reactions | Winzer - 4 of 4</a:t>
            </a:r>
            <a:endParaRPr lang="en-US"/>
          </a:p>
        </p:txBody>
      </p:sp>
      <p:graphicFrame>
        <p:nvGraphicFramePr>
          <p:cNvPr id="5" name="Table Placeholder 4">
            <a:extLst>
              <a:ext uri="{FF2B5EF4-FFF2-40B4-BE49-F238E27FC236}">
                <a16:creationId xmlns:a16="http://schemas.microsoft.com/office/drawing/2014/main" id="{D3F0EE35-969A-42D1-8A6F-25BE63C1C226}"/>
              </a:ext>
            </a:extLst>
          </p:cNvPr>
          <p:cNvGraphicFramePr>
            <a:graphicFrameLocks noGrp="1"/>
          </p:cNvGraphicFramePr>
          <p:nvPr>
            <p:ph type="tbl" sz="quarter" idx="13"/>
            <p:extLst>
              <p:ext uri="{D42A27DB-BD31-4B8C-83A1-F6EECF244321}">
                <p14:modId xmlns:p14="http://schemas.microsoft.com/office/powerpoint/2010/main" val="99212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9749375"/>
                    </a:ext>
                  </a:extLst>
                </a:gridCol>
                <a:gridCol w="822960">
                  <a:extLst>
                    <a:ext uri="{9D8B030D-6E8A-4147-A177-3AD203B41FA5}">
                      <a16:colId xmlns:a16="http://schemas.microsoft.com/office/drawing/2014/main" val="3580928544"/>
                    </a:ext>
                  </a:extLst>
                </a:gridCol>
                <a:gridCol w="822960">
                  <a:extLst>
                    <a:ext uri="{9D8B030D-6E8A-4147-A177-3AD203B41FA5}">
                      <a16:colId xmlns:a16="http://schemas.microsoft.com/office/drawing/2014/main" val="976034299"/>
                    </a:ext>
                  </a:extLst>
                </a:gridCol>
                <a:gridCol w="822960">
                  <a:extLst>
                    <a:ext uri="{9D8B030D-6E8A-4147-A177-3AD203B41FA5}">
                      <a16:colId xmlns:a16="http://schemas.microsoft.com/office/drawing/2014/main" val="937252892"/>
                    </a:ext>
                  </a:extLst>
                </a:gridCol>
                <a:gridCol w="822960">
                  <a:extLst>
                    <a:ext uri="{9D8B030D-6E8A-4147-A177-3AD203B41FA5}">
                      <a16:colId xmlns:a16="http://schemas.microsoft.com/office/drawing/2014/main" val="2502472509"/>
                    </a:ext>
                  </a:extLst>
                </a:gridCol>
                <a:gridCol w="822960">
                  <a:extLst>
                    <a:ext uri="{9D8B030D-6E8A-4147-A177-3AD203B41FA5}">
                      <a16:colId xmlns:a16="http://schemas.microsoft.com/office/drawing/2014/main" val="3041994559"/>
                    </a:ext>
                  </a:extLst>
                </a:gridCol>
                <a:gridCol w="822960">
                  <a:extLst>
                    <a:ext uri="{9D8B030D-6E8A-4147-A177-3AD203B41FA5}">
                      <a16:colId xmlns:a16="http://schemas.microsoft.com/office/drawing/2014/main" val="1531440166"/>
                    </a:ext>
                  </a:extLst>
                </a:gridCol>
                <a:gridCol w="822960">
                  <a:extLst>
                    <a:ext uri="{9D8B030D-6E8A-4147-A177-3AD203B41FA5}">
                      <a16:colId xmlns:a16="http://schemas.microsoft.com/office/drawing/2014/main" val="425924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4725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- 2018-06-05 18:30:00 </a:t>
                      </a:r>
                      <a:r>
                        <a:rPr kumimoji="0" lang="de-DE" sz="1000" b="0" i="0" u="none" strike="noStrike" kern="1200" cap="none" spc="0" normalizeH="0" baseline="0" noProof="0">
                          <a:ln>
                            <a:noFill/>
                          </a:ln>
                          <a:solidFill>
                            <a:prstClr val="black"/>
                          </a:solidFill>
                          <a:effectLst/>
                          <a:uLnTx/>
                          <a:uFillTx/>
                          <a:latin typeface="+mn-lt"/>
                          <a:ea typeface="+mn-ea"/>
                          <a:cs typeface="+mn-cs"/>
                        </a:rPr>
                        <a:t> 
 Wie führt man ein Hotel energieeffizient?
Das Hotel Winzer im Attergau ist ein Hotel mit großem Wellnessangebot. Das kostet viel Strom und Energie. Wie geht man dieses Thema an und welche Investitionen tätigt man, um ökonomisch und ökologisch erfolgreich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474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- 2018-06-03 18:53:18 </a:t>
                      </a:r>
                      <a:r>
                        <a:rPr kumimoji="0" lang="de-DE" sz="1000" b="0" i="0" u="none" strike="noStrike" kern="1200" cap="none" spc="0" normalizeH="0" baseline="0" noProof="0">
                          <a:ln>
                            <a:noFill/>
                          </a:ln>
                          <a:solidFill>
                            <a:prstClr val="black"/>
                          </a:solidFill>
                          <a:effectLst/>
                          <a:uLnTx/>
                          <a:uFillTx/>
                          <a:latin typeface="+mn-lt"/>
                          <a:ea typeface="+mn-ea"/>
                          <a:cs typeface="+mn-cs"/>
                        </a:rPr>
                        <a:t> 
 Heyho, let's go!! 🚧 Wir sind voll motiviert!! Baustelle ⚠️
Wir verabschieden uns in den Betriebsurlaub!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49686275"/>
                  </a:ext>
                </a:extLst>
              </a:tr>
            </a:tbl>
          </a:graphicData>
        </a:graphic>
      </p:graphicFrame>
      <p:sp>
        <p:nvSpPr>
          <p:cNvPr id="4" name="Text Placeholder 3">
            <a:extLst>
              <a:ext uri="{FF2B5EF4-FFF2-40B4-BE49-F238E27FC236}">
                <a16:creationId xmlns:a16="http://schemas.microsoft.com/office/drawing/2014/main" id="{B0043391-D4AE-4549-A3D1-8F3DAF63F97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95003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9EF20-8FD1-47A5-8B26-AB7D23634C9A}"/>
              </a:ext>
            </a:extLst>
          </p:cNvPr>
          <p:cNvSpPr>
            <a:spLocks noGrp="1"/>
          </p:cNvSpPr>
          <p:nvPr>
            <p:ph type="title"/>
          </p:nvPr>
        </p:nvSpPr>
        <p:spPr/>
        <p:txBody>
          <a:bodyPr/>
          <a:lstStyle/>
          <a:p>
            <a:r>
              <a:rPr lang="en-US"/>
              <a:t>Postings/Wochentag | Winzer</a:t>
            </a:r>
          </a:p>
        </p:txBody>
      </p:sp>
      <p:graphicFrame>
        <p:nvGraphicFramePr>
          <p:cNvPr id="6" name="Chart Placeholder 5">
            <a:extLst>
              <a:ext uri="{FF2B5EF4-FFF2-40B4-BE49-F238E27FC236}">
                <a16:creationId xmlns:a16="http://schemas.microsoft.com/office/drawing/2014/main" id="{A73B96C3-BF9A-46CF-A443-505482A015ED}"/>
              </a:ext>
            </a:extLst>
          </p:cNvPr>
          <p:cNvGraphicFramePr>
            <a:graphicFrameLocks noGrp="1"/>
          </p:cNvGraphicFramePr>
          <p:nvPr>
            <p:ph type="chart" sz="quarter" idx="13"/>
            <p:extLst>
              <p:ext uri="{D42A27DB-BD31-4B8C-83A1-F6EECF244321}">
                <p14:modId xmlns:p14="http://schemas.microsoft.com/office/powerpoint/2010/main" val="2659970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080B57-6989-4D56-AEB2-1FB415C60CD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C997AB1-280A-48E9-849A-4500E19694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679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2ED2-5EC4-4B14-AD8A-86381E2C4FBF}"/>
              </a:ext>
            </a:extLst>
          </p:cNvPr>
          <p:cNvSpPr>
            <a:spLocks noGrp="1"/>
          </p:cNvSpPr>
          <p:nvPr>
            <p:ph type="title"/>
          </p:nvPr>
        </p:nvSpPr>
        <p:spPr/>
        <p:txBody>
          <a:bodyPr/>
          <a:lstStyle/>
          <a:p>
            <a:r>
              <a:rPr lang="en-US"/>
              <a:t>Interaktionsrate | Winzer</a:t>
            </a:r>
          </a:p>
        </p:txBody>
      </p:sp>
      <p:graphicFrame>
        <p:nvGraphicFramePr>
          <p:cNvPr id="6" name="Chart Placeholder 5">
            <a:extLst>
              <a:ext uri="{FF2B5EF4-FFF2-40B4-BE49-F238E27FC236}">
                <a16:creationId xmlns:a16="http://schemas.microsoft.com/office/drawing/2014/main" id="{63E73862-A80F-4AA0-8677-36CABE001559}"/>
              </a:ext>
            </a:extLst>
          </p:cNvPr>
          <p:cNvGraphicFramePr>
            <a:graphicFrameLocks noGrp="1"/>
          </p:cNvGraphicFramePr>
          <p:nvPr>
            <p:ph type="chart" sz="quarter" idx="13"/>
            <p:extLst>
              <p:ext uri="{D42A27DB-BD31-4B8C-83A1-F6EECF244321}">
                <p14:modId xmlns:p14="http://schemas.microsoft.com/office/powerpoint/2010/main" val="3252062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71CDF-A146-4972-80CB-C27EACAD943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2A8B8C3-423C-4B07-AFDF-B8499E9FD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337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49813-CE79-4B53-A968-B255393BB002}"/>
              </a:ext>
            </a:extLst>
          </p:cNvPr>
          <p:cNvSpPr>
            <a:spLocks noGrp="1"/>
          </p:cNvSpPr>
          <p:nvPr>
            <p:ph type="title"/>
          </p:nvPr>
        </p:nvSpPr>
        <p:spPr/>
        <p:txBody>
          <a:bodyPr/>
          <a:lstStyle/>
          <a:p>
            <a:r>
              <a:rPr lang="en-US"/>
              <a:t>Postingtypen (Verteilung) | Winzer</a:t>
            </a:r>
          </a:p>
        </p:txBody>
      </p:sp>
      <p:graphicFrame>
        <p:nvGraphicFramePr>
          <p:cNvPr id="6" name="Chart Placeholder 5">
            <a:extLst>
              <a:ext uri="{FF2B5EF4-FFF2-40B4-BE49-F238E27FC236}">
                <a16:creationId xmlns:a16="http://schemas.microsoft.com/office/drawing/2014/main" id="{671909F1-9C5F-4A89-952B-9395CB9B0A38}"/>
              </a:ext>
            </a:extLst>
          </p:cNvPr>
          <p:cNvGraphicFramePr>
            <a:graphicFrameLocks noGrp="1"/>
          </p:cNvGraphicFramePr>
          <p:nvPr>
            <p:ph type="chart" sz="quarter" idx="13"/>
            <p:extLst>
              <p:ext uri="{D42A27DB-BD31-4B8C-83A1-F6EECF244321}">
                <p14:modId xmlns:p14="http://schemas.microsoft.com/office/powerpoint/2010/main" val="2390899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B986ED-10DD-4545-B338-89326A5CA78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6F8398A-37CD-4BAD-BC3C-8224D0B85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7763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8116D-F054-4D22-B99E-563A35F7FB5F}"/>
              </a:ext>
            </a:extLst>
          </p:cNvPr>
          <p:cNvSpPr>
            <a:spLocks noGrp="1"/>
          </p:cNvSpPr>
          <p:nvPr>
            <p:ph type="title"/>
          </p:nvPr>
        </p:nvSpPr>
        <p:spPr/>
        <p:txBody>
          <a:bodyPr/>
          <a:lstStyle/>
          <a:p>
            <a:r>
              <a:rPr lang="en-US"/>
              <a:t>Interaktionsrate/Postingtyp | Winzer</a:t>
            </a:r>
          </a:p>
        </p:txBody>
      </p:sp>
      <p:graphicFrame>
        <p:nvGraphicFramePr>
          <p:cNvPr id="6" name="Chart Placeholder 5">
            <a:extLst>
              <a:ext uri="{FF2B5EF4-FFF2-40B4-BE49-F238E27FC236}">
                <a16:creationId xmlns:a16="http://schemas.microsoft.com/office/drawing/2014/main" id="{75452B7F-1AFB-49F6-9B9E-3008646B59E8}"/>
              </a:ext>
            </a:extLst>
          </p:cNvPr>
          <p:cNvGraphicFramePr>
            <a:graphicFrameLocks noGrp="1"/>
          </p:cNvGraphicFramePr>
          <p:nvPr>
            <p:ph type="chart" sz="quarter" idx="13"/>
            <p:extLst>
              <p:ext uri="{D42A27DB-BD31-4B8C-83A1-F6EECF244321}">
                <p14:modId xmlns:p14="http://schemas.microsoft.com/office/powerpoint/2010/main" val="1491956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9D0F6-981A-425F-B697-D64F3AF630F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189E487-9245-4027-A1DA-A1C38E49D8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251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6A61E-94F9-4A28-A880-2FA993B46D66}"/>
              </a:ext>
            </a:extLst>
          </p:cNvPr>
          <p:cNvSpPr>
            <a:spLocks noGrp="1"/>
          </p:cNvSpPr>
          <p:nvPr>
            <p:ph type="title"/>
          </p:nvPr>
        </p:nvSpPr>
        <p:spPr/>
        <p:txBody>
          <a:bodyPr/>
          <a:lstStyle/>
          <a:p>
            <a:r>
              <a:rPr lang="en-US"/>
              <a:t>Antwortzeit | Winzer</a:t>
            </a:r>
          </a:p>
        </p:txBody>
      </p:sp>
      <p:graphicFrame>
        <p:nvGraphicFramePr>
          <p:cNvPr id="6" name="Chart Placeholder 5">
            <a:extLst>
              <a:ext uri="{FF2B5EF4-FFF2-40B4-BE49-F238E27FC236}">
                <a16:creationId xmlns:a16="http://schemas.microsoft.com/office/drawing/2014/main" id="{79D810F2-229B-4AB5-903D-84146508E203}"/>
              </a:ext>
            </a:extLst>
          </p:cNvPr>
          <p:cNvGraphicFramePr>
            <a:graphicFrameLocks noGrp="1"/>
          </p:cNvGraphicFramePr>
          <p:nvPr>
            <p:ph type="chart" sz="quarter" idx="13"/>
            <p:extLst>
              <p:ext uri="{D42A27DB-BD31-4B8C-83A1-F6EECF244321}">
                <p14:modId xmlns:p14="http://schemas.microsoft.com/office/powerpoint/2010/main" val="1995939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2EF56-EB2B-42CF-B3C1-5566EE64F29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88CAAF6-0D08-472F-9947-F72266CC3F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57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62271-7E91-4D14-B39D-596FF109EB96}"/>
              </a:ext>
            </a:extLst>
          </p:cNvPr>
          <p:cNvSpPr>
            <a:spLocks noGrp="1"/>
          </p:cNvSpPr>
          <p:nvPr>
            <p:ph type="title"/>
          </p:nvPr>
        </p:nvSpPr>
        <p:spPr/>
        <p:txBody>
          <a:bodyPr/>
          <a:lstStyle/>
          <a:p>
            <a:r>
              <a:rPr lang="en-US"/>
              <a:t>Facebook Check Ins | Winzer</a:t>
            </a:r>
          </a:p>
        </p:txBody>
      </p:sp>
      <p:graphicFrame>
        <p:nvGraphicFramePr>
          <p:cNvPr id="6" name="Chart Placeholder 5">
            <a:extLst>
              <a:ext uri="{FF2B5EF4-FFF2-40B4-BE49-F238E27FC236}">
                <a16:creationId xmlns:a16="http://schemas.microsoft.com/office/drawing/2014/main" id="{BCEA5282-C1E6-463F-91C1-5D7AABC4CC56}"/>
              </a:ext>
            </a:extLst>
          </p:cNvPr>
          <p:cNvGraphicFramePr>
            <a:graphicFrameLocks noGrp="1"/>
          </p:cNvGraphicFramePr>
          <p:nvPr>
            <p:ph type="chart" sz="quarter" idx="13"/>
            <p:extLst>
              <p:ext uri="{D42A27DB-BD31-4B8C-83A1-F6EECF244321}">
                <p14:modId xmlns:p14="http://schemas.microsoft.com/office/powerpoint/2010/main" val="880040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80A907-58EF-47C7-B654-541DF7EA500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9B206B4-29B9-42C2-A051-86B76702C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36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C980-40CE-4F6E-A9EB-68BFE5AFC4DE}"/>
              </a:ext>
            </a:extLst>
          </p:cNvPr>
          <p:cNvSpPr>
            <a:spLocks noGrp="1"/>
          </p:cNvSpPr>
          <p:nvPr>
            <p:ph type="title"/>
          </p:nvPr>
        </p:nvSpPr>
        <p:spPr/>
        <p:txBody>
          <a:bodyPr/>
          <a:lstStyle/>
          <a:p>
            <a:r>
              <a:rPr lang="en-US"/>
              <a:t>Fan Demographie | Winzer</a:t>
            </a:r>
          </a:p>
        </p:txBody>
      </p:sp>
      <p:graphicFrame>
        <p:nvGraphicFramePr>
          <p:cNvPr id="6" name="Chart Placeholder 5">
            <a:extLst>
              <a:ext uri="{FF2B5EF4-FFF2-40B4-BE49-F238E27FC236}">
                <a16:creationId xmlns:a16="http://schemas.microsoft.com/office/drawing/2014/main" id="{4A97603B-7D21-49BF-A224-82B12FE9DFE4}"/>
              </a:ext>
            </a:extLst>
          </p:cNvPr>
          <p:cNvGraphicFramePr>
            <a:graphicFrameLocks noGrp="1"/>
          </p:cNvGraphicFramePr>
          <p:nvPr>
            <p:ph type="chart" sz="quarter" idx="13"/>
            <p:extLst>
              <p:ext uri="{D42A27DB-BD31-4B8C-83A1-F6EECF244321}">
                <p14:modId xmlns:p14="http://schemas.microsoft.com/office/powerpoint/2010/main" val="3494198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29D55D-169D-4FB6-B4D7-E91F3F01A04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60DD46F-F5D5-4D5E-B13F-585651F4A7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102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72209-2216-44B0-9388-A5457CE961D0}"/>
              </a:ext>
            </a:extLst>
          </p:cNvPr>
          <p:cNvSpPr>
            <a:spLocks noGrp="1"/>
          </p:cNvSpPr>
          <p:nvPr>
            <p:ph type="title"/>
          </p:nvPr>
        </p:nvSpPr>
        <p:spPr/>
        <p:txBody>
          <a:bodyPr/>
          <a:lstStyle/>
          <a:p>
            <a:r>
              <a:rPr lang="en-US"/>
              <a:t>Impressionen | Winzer</a:t>
            </a:r>
          </a:p>
        </p:txBody>
      </p:sp>
      <p:graphicFrame>
        <p:nvGraphicFramePr>
          <p:cNvPr id="6" name="Chart Placeholder 5">
            <a:extLst>
              <a:ext uri="{FF2B5EF4-FFF2-40B4-BE49-F238E27FC236}">
                <a16:creationId xmlns:a16="http://schemas.microsoft.com/office/drawing/2014/main" id="{0152C6BB-4195-4FD5-9645-5C69B786C85B}"/>
              </a:ext>
            </a:extLst>
          </p:cNvPr>
          <p:cNvGraphicFramePr>
            <a:graphicFrameLocks noGrp="1"/>
          </p:cNvGraphicFramePr>
          <p:nvPr>
            <p:ph type="chart" sz="quarter" idx="13"/>
            <p:extLst>
              <p:ext uri="{D42A27DB-BD31-4B8C-83A1-F6EECF244321}">
                <p14:modId xmlns:p14="http://schemas.microsoft.com/office/powerpoint/2010/main" val="3653882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72A40-9190-4219-A77A-185D1122EB3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3F0CF3B-5391-412D-BEF1-0A0ADE9486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5725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FF7B-4FFD-4949-9048-84EC9884CAAF}"/>
              </a:ext>
            </a:extLst>
          </p:cNvPr>
          <p:cNvSpPr>
            <a:spLocks noGrp="1"/>
          </p:cNvSpPr>
          <p:nvPr>
            <p:ph type="title"/>
          </p:nvPr>
        </p:nvSpPr>
        <p:spPr/>
        <p:txBody>
          <a:bodyPr/>
          <a:lstStyle/>
          <a:p>
            <a:r>
              <a:rPr lang="en-US"/>
              <a:t>Reichweite | Winzer</a:t>
            </a:r>
          </a:p>
        </p:txBody>
      </p:sp>
      <p:graphicFrame>
        <p:nvGraphicFramePr>
          <p:cNvPr id="6" name="Chart Placeholder 5">
            <a:extLst>
              <a:ext uri="{FF2B5EF4-FFF2-40B4-BE49-F238E27FC236}">
                <a16:creationId xmlns:a16="http://schemas.microsoft.com/office/drawing/2014/main" id="{E31B487B-63DB-43A7-BBDA-55FDBE8D9276}"/>
              </a:ext>
            </a:extLst>
          </p:cNvPr>
          <p:cNvGraphicFramePr>
            <a:graphicFrameLocks noGrp="1"/>
          </p:cNvGraphicFramePr>
          <p:nvPr>
            <p:ph type="chart" sz="quarter" idx="13"/>
            <p:extLst>
              <p:ext uri="{D42A27DB-BD31-4B8C-83A1-F6EECF244321}">
                <p14:modId xmlns:p14="http://schemas.microsoft.com/office/powerpoint/2010/main" val="1624777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EB31A-A459-4366-98D3-F87C2E1716E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2B2DA07-D2BA-45E8-B2F9-36A1DDB4E2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109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88E8-4D8D-40CF-ACB0-790B4C7358EA}"/>
              </a:ext>
            </a:extLst>
          </p:cNvPr>
          <p:cNvSpPr>
            <a:spLocks noGrp="1"/>
          </p:cNvSpPr>
          <p:nvPr>
            <p:ph type="title"/>
          </p:nvPr>
        </p:nvSpPr>
        <p:spPr/>
        <p:txBody>
          <a:bodyPr/>
          <a:lstStyle/>
          <a:p>
            <a:r>
              <a:rPr lang="en-US"/>
              <a:t>Engagierte User | Winzer</a:t>
            </a:r>
          </a:p>
        </p:txBody>
      </p:sp>
      <p:graphicFrame>
        <p:nvGraphicFramePr>
          <p:cNvPr id="6" name="Chart Placeholder 5">
            <a:extLst>
              <a:ext uri="{FF2B5EF4-FFF2-40B4-BE49-F238E27FC236}">
                <a16:creationId xmlns:a16="http://schemas.microsoft.com/office/drawing/2014/main" id="{CC928C9C-50FC-4D9C-B912-1F0DC12D90E3}"/>
              </a:ext>
            </a:extLst>
          </p:cNvPr>
          <p:cNvGraphicFramePr>
            <a:graphicFrameLocks noGrp="1"/>
          </p:cNvGraphicFramePr>
          <p:nvPr>
            <p:ph type="chart" sz="quarter" idx="13"/>
            <p:extLst>
              <p:ext uri="{D42A27DB-BD31-4B8C-83A1-F6EECF244321}">
                <p14:modId xmlns:p14="http://schemas.microsoft.com/office/powerpoint/2010/main" val="1535982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40520-A481-4B23-8C66-3960B3FADF7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FDF2D00-1B66-4DE2-A807-6FAA5AFAA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0891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61C7-8960-49C8-B47E-B5709A0C0259}"/>
              </a:ext>
            </a:extLst>
          </p:cNvPr>
          <p:cNvSpPr>
            <a:spLocks noGrp="1"/>
          </p:cNvSpPr>
          <p:nvPr>
            <p:ph type="title"/>
          </p:nvPr>
        </p:nvSpPr>
        <p:spPr/>
        <p:txBody>
          <a:bodyPr/>
          <a:lstStyle/>
          <a:p>
            <a:r>
              <a:rPr lang="en-US"/>
              <a:t>Page Views | Winzer</a:t>
            </a:r>
          </a:p>
        </p:txBody>
      </p:sp>
      <p:graphicFrame>
        <p:nvGraphicFramePr>
          <p:cNvPr id="6" name="Chart Placeholder 5">
            <a:extLst>
              <a:ext uri="{FF2B5EF4-FFF2-40B4-BE49-F238E27FC236}">
                <a16:creationId xmlns:a16="http://schemas.microsoft.com/office/drawing/2014/main" id="{27778DC5-EB37-4C9D-8CEE-7935DC3C9367}"/>
              </a:ext>
            </a:extLst>
          </p:cNvPr>
          <p:cNvGraphicFramePr>
            <a:graphicFrameLocks noGrp="1"/>
          </p:cNvGraphicFramePr>
          <p:nvPr>
            <p:ph type="chart" sz="quarter" idx="13"/>
            <p:extLst>
              <p:ext uri="{D42A27DB-BD31-4B8C-83A1-F6EECF244321}">
                <p14:modId xmlns:p14="http://schemas.microsoft.com/office/powerpoint/2010/main" val="3080319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472090-73D8-4DB3-962D-81AD868C0BB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DF4FD51-D2D1-486B-BD8F-24DF788AE8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8704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8058B-5B86-4B1A-9F16-F39DD6EB59E9}"/>
              </a:ext>
            </a:extLst>
          </p:cNvPr>
          <p:cNvSpPr>
            <a:spLocks noGrp="1"/>
          </p:cNvSpPr>
          <p:nvPr>
            <p:ph type="title"/>
          </p:nvPr>
        </p:nvSpPr>
        <p:spPr/>
        <p:txBody>
          <a:bodyPr/>
          <a:lstStyle/>
          <a:p>
            <a:r>
              <a:rPr lang="en-US"/>
              <a:t>Page Fans Online | Winzer</a:t>
            </a:r>
          </a:p>
        </p:txBody>
      </p:sp>
      <p:graphicFrame>
        <p:nvGraphicFramePr>
          <p:cNvPr id="6" name="Chart Placeholder 5">
            <a:extLst>
              <a:ext uri="{FF2B5EF4-FFF2-40B4-BE49-F238E27FC236}">
                <a16:creationId xmlns:a16="http://schemas.microsoft.com/office/drawing/2014/main" id="{1B825E0A-2919-4F31-A455-961483F2A522}"/>
              </a:ext>
            </a:extLst>
          </p:cNvPr>
          <p:cNvGraphicFramePr>
            <a:graphicFrameLocks noGrp="1"/>
          </p:cNvGraphicFramePr>
          <p:nvPr>
            <p:ph type="chart" sz="quarter" idx="13"/>
            <p:extLst>
              <p:ext uri="{D42A27DB-BD31-4B8C-83A1-F6EECF244321}">
                <p14:modId xmlns:p14="http://schemas.microsoft.com/office/powerpoint/2010/main" val="2105445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47F98-7631-47AE-BAD2-F3118215588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B87EC15-B951-4BBA-A213-333424C44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806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AF7FB-4E16-4B5C-AAD1-848481252280}"/>
              </a:ext>
            </a:extLst>
          </p:cNvPr>
          <p:cNvSpPr>
            <a:spLocks noGrp="1"/>
          </p:cNvSpPr>
          <p:nvPr>
            <p:ph type="title"/>
          </p:nvPr>
        </p:nvSpPr>
        <p:spPr/>
        <p:txBody>
          <a:bodyPr/>
          <a:lstStyle/>
          <a:p>
            <a:r>
              <a:rPr lang="en-US"/>
              <a:t>FB Insights - Daily Impressions | Winzer - 1 of 3</a:t>
            </a:r>
          </a:p>
        </p:txBody>
      </p:sp>
      <p:graphicFrame>
        <p:nvGraphicFramePr>
          <p:cNvPr id="5" name="Table Placeholder 4">
            <a:extLst>
              <a:ext uri="{FF2B5EF4-FFF2-40B4-BE49-F238E27FC236}">
                <a16:creationId xmlns:a16="http://schemas.microsoft.com/office/drawing/2014/main" id="{C80C9421-6CF3-4014-8350-D86687777D6E}"/>
              </a:ext>
            </a:extLst>
          </p:cNvPr>
          <p:cNvGraphicFramePr>
            <a:graphicFrameLocks noGrp="1"/>
          </p:cNvGraphicFramePr>
          <p:nvPr>
            <p:ph type="tbl" sz="quarter" idx="13"/>
            <p:extLst>
              <p:ext uri="{D42A27DB-BD31-4B8C-83A1-F6EECF244321}">
                <p14:modId xmlns:p14="http://schemas.microsoft.com/office/powerpoint/2010/main" val="178573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7982224"/>
                    </a:ext>
                  </a:extLst>
                </a:gridCol>
                <a:gridCol w="2468880">
                  <a:extLst>
                    <a:ext uri="{9D8B030D-6E8A-4147-A177-3AD203B41FA5}">
                      <a16:colId xmlns:a16="http://schemas.microsoft.com/office/drawing/2014/main" val="616171668"/>
                    </a:ext>
                  </a:extLst>
                </a:gridCol>
                <a:gridCol w="2468880">
                  <a:extLst>
                    <a:ext uri="{9D8B030D-6E8A-4147-A177-3AD203B41FA5}">
                      <a16:colId xmlns:a16="http://schemas.microsoft.com/office/drawing/2014/main" val="426092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8111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extLst>
                  <a:ext uri="{0D108BD9-81ED-4DB2-BD59-A6C34878D82A}">
                    <a16:rowId xmlns:a16="http://schemas.microsoft.com/office/drawing/2014/main" val="301325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extLst>
                  <a:ext uri="{0D108BD9-81ED-4DB2-BD59-A6C34878D82A}">
                    <a16:rowId xmlns:a16="http://schemas.microsoft.com/office/drawing/2014/main" val="152255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a:t>
                      </a:r>
                    </a:p>
                  </a:txBody>
                  <a:tcPr/>
                </a:tc>
                <a:extLst>
                  <a:ext uri="{0D108BD9-81ED-4DB2-BD59-A6C34878D82A}">
                    <a16:rowId xmlns:a16="http://schemas.microsoft.com/office/drawing/2014/main" val="81922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a:t>
                      </a:r>
                    </a:p>
                  </a:txBody>
                  <a:tcPr/>
                </a:tc>
                <a:extLst>
                  <a:ext uri="{0D108BD9-81ED-4DB2-BD59-A6C34878D82A}">
                    <a16:rowId xmlns:a16="http://schemas.microsoft.com/office/drawing/2014/main" val="360717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a:t>
                      </a:r>
                    </a:p>
                  </a:txBody>
                  <a:tcPr/>
                </a:tc>
                <a:extLst>
                  <a:ext uri="{0D108BD9-81ED-4DB2-BD59-A6C34878D82A}">
                    <a16:rowId xmlns:a16="http://schemas.microsoft.com/office/drawing/2014/main" val="205468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8744</a:t>
                      </a:r>
                    </a:p>
                  </a:txBody>
                  <a:tcPr/>
                </a:tc>
                <a:extLst>
                  <a:ext uri="{0D108BD9-81ED-4DB2-BD59-A6C34878D82A}">
                    <a16:rowId xmlns:a16="http://schemas.microsoft.com/office/drawing/2014/main" val="78162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a:t>
                      </a:r>
                    </a:p>
                  </a:txBody>
                  <a:tcPr/>
                </a:tc>
                <a:extLst>
                  <a:ext uri="{0D108BD9-81ED-4DB2-BD59-A6C34878D82A}">
                    <a16:rowId xmlns:a16="http://schemas.microsoft.com/office/drawing/2014/main" val="321142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251011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24323</a:t>
                      </a:r>
                    </a:p>
                  </a:txBody>
                  <a:tcPr/>
                </a:tc>
                <a:extLst>
                  <a:ext uri="{0D108BD9-81ED-4DB2-BD59-A6C34878D82A}">
                    <a16:rowId xmlns:a16="http://schemas.microsoft.com/office/drawing/2014/main" val="233076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31638</a:t>
                      </a:r>
                    </a:p>
                  </a:txBody>
                  <a:tcPr/>
                </a:tc>
                <a:extLst>
                  <a:ext uri="{0D108BD9-81ED-4DB2-BD59-A6C34878D82A}">
                    <a16:rowId xmlns:a16="http://schemas.microsoft.com/office/drawing/2014/main" val="1616420405"/>
                  </a:ext>
                </a:extLst>
              </a:tr>
            </a:tbl>
          </a:graphicData>
        </a:graphic>
      </p:graphicFrame>
      <p:sp>
        <p:nvSpPr>
          <p:cNvPr id="4" name="Text Placeholder 3">
            <a:extLst>
              <a:ext uri="{FF2B5EF4-FFF2-40B4-BE49-F238E27FC236}">
                <a16:creationId xmlns:a16="http://schemas.microsoft.com/office/drawing/2014/main" id="{E00921E2-1957-4E43-B6C1-30B26409BE2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70573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FD61-DAD4-4D8E-850D-80031D6CB9F9}"/>
              </a:ext>
            </a:extLst>
          </p:cNvPr>
          <p:cNvSpPr>
            <a:spLocks noGrp="1"/>
          </p:cNvSpPr>
          <p:nvPr>
            <p:ph type="title"/>
          </p:nvPr>
        </p:nvSpPr>
        <p:spPr/>
        <p:txBody>
          <a:bodyPr/>
          <a:lstStyle/>
          <a:p>
            <a:r>
              <a:rPr lang="en-US"/>
              <a:t>FB Insights - Daily Impressions | Winzer - 2 of 3</a:t>
            </a:r>
          </a:p>
        </p:txBody>
      </p:sp>
      <p:graphicFrame>
        <p:nvGraphicFramePr>
          <p:cNvPr id="5" name="Table Placeholder 4">
            <a:extLst>
              <a:ext uri="{FF2B5EF4-FFF2-40B4-BE49-F238E27FC236}">
                <a16:creationId xmlns:a16="http://schemas.microsoft.com/office/drawing/2014/main" id="{6B85E818-346C-42D8-94CC-A3FC459EF746}"/>
              </a:ext>
            </a:extLst>
          </p:cNvPr>
          <p:cNvGraphicFramePr>
            <a:graphicFrameLocks noGrp="1"/>
          </p:cNvGraphicFramePr>
          <p:nvPr>
            <p:ph type="tbl" sz="quarter" idx="13"/>
            <p:extLst>
              <p:ext uri="{D42A27DB-BD31-4B8C-83A1-F6EECF244321}">
                <p14:modId xmlns:p14="http://schemas.microsoft.com/office/powerpoint/2010/main" val="3090238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6485740"/>
                    </a:ext>
                  </a:extLst>
                </a:gridCol>
                <a:gridCol w="2468880">
                  <a:extLst>
                    <a:ext uri="{9D8B030D-6E8A-4147-A177-3AD203B41FA5}">
                      <a16:colId xmlns:a16="http://schemas.microsoft.com/office/drawing/2014/main" val="1607838336"/>
                    </a:ext>
                  </a:extLst>
                </a:gridCol>
                <a:gridCol w="2468880">
                  <a:extLst>
                    <a:ext uri="{9D8B030D-6E8A-4147-A177-3AD203B41FA5}">
                      <a16:colId xmlns:a16="http://schemas.microsoft.com/office/drawing/2014/main" val="2719305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228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29111</a:t>
                      </a:r>
                    </a:p>
                  </a:txBody>
                  <a:tcPr/>
                </a:tc>
                <a:extLst>
                  <a:ext uri="{0D108BD9-81ED-4DB2-BD59-A6C34878D82A}">
                    <a16:rowId xmlns:a16="http://schemas.microsoft.com/office/drawing/2014/main" val="133331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36761</a:t>
                      </a:r>
                    </a:p>
                  </a:txBody>
                  <a:tcPr/>
                </a:tc>
                <a:extLst>
                  <a:ext uri="{0D108BD9-81ED-4DB2-BD59-A6C34878D82A}">
                    <a16:rowId xmlns:a16="http://schemas.microsoft.com/office/drawing/2014/main" val="267589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28910</a:t>
                      </a:r>
                    </a:p>
                  </a:txBody>
                  <a:tcPr/>
                </a:tc>
                <a:extLst>
                  <a:ext uri="{0D108BD9-81ED-4DB2-BD59-A6C34878D82A}">
                    <a16:rowId xmlns:a16="http://schemas.microsoft.com/office/drawing/2014/main" val="301149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27947</a:t>
                      </a:r>
                    </a:p>
                  </a:txBody>
                  <a:tcPr/>
                </a:tc>
                <a:extLst>
                  <a:ext uri="{0D108BD9-81ED-4DB2-BD59-A6C34878D82A}">
                    <a16:rowId xmlns:a16="http://schemas.microsoft.com/office/drawing/2014/main" val="395303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21597</a:t>
                      </a:r>
                    </a:p>
                  </a:txBody>
                  <a:tcPr/>
                </a:tc>
                <a:extLst>
                  <a:ext uri="{0D108BD9-81ED-4DB2-BD59-A6C34878D82A}">
                    <a16:rowId xmlns:a16="http://schemas.microsoft.com/office/drawing/2014/main" val="210691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26439</a:t>
                      </a:r>
                    </a:p>
                  </a:txBody>
                  <a:tcPr/>
                </a:tc>
                <a:extLst>
                  <a:ext uri="{0D108BD9-81ED-4DB2-BD59-A6C34878D82A}">
                    <a16:rowId xmlns:a16="http://schemas.microsoft.com/office/drawing/2014/main" val="346190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14416</a:t>
                      </a:r>
                    </a:p>
                  </a:txBody>
                  <a:tcPr/>
                </a:tc>
                <a:extLst>
                  <a:ext uri="{0D108BD9-81ED-4DB2-BD59-A6C34878D82A}">
                    <a16:rowId xmlns:a16="http://schemas.microsoft.com/office/drawing/2014/main" val="252219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10790</a:t>
                      </a:r>
                    </a:p>
                  </a:txBody>
                  <a:tcPr/>
                </a:tc>
                <a:extLst>
                  <a:ext uri="{0D108BD9-81ED-4DB2-BD59-A6C34878D82A}">
                    <a16:rowId xmlns:a16="http://schemas.microsoft.com/office/drawing/2014/main" val="17929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8829</a:t>
                      </a:r>
                    </a:p>
                  </a:txBody>
                  <a:tcPr/>
                </a:tc>
                <a:extLst>
                  <a:ext uri="{0D108BD9-81ED-4DB2-BD59-A6C34878D82A}">
                    <a16:rowId xmlns:a16="http://schemas.microsoft.com/office/drawing/2014/main" val="388383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a:t>
                      </a:r>
                    </a:p>
                  </a:txBody>
                  <a:tcPr/>
                </a:tc>
                <a:extLst>
                  <a:ext uri="{0D108BD9-81ED-4DB2-BD59-A6C34878D82A}">
                    <a16:rowId xmlns:a16="http://schemas.microsoft.com/office/drawing/2014/main" val="3929338078"/>
                  </a:ext>
                </a:extLst>
              </a:tr>
            </a:tbl>
          </a:graphicData>
        </a:graphic>
      </p:graphicFrame>
      <p:sp>
        <p:nvSpPr>
          <p:cNvPr id="4" name="Text Placeholder 3">
            <a:extLst>
              <a:ext uri="{FF2B5EF4-FFF2-40B4-BE49-F238E27FC236}">
                <a16:creationId xmlns:a16="http://schemas.microsoft.com/office/drawing/2014/main" id="{84A31DA2-BEB3-4D1D-9640-A2EBD507EAD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67166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CD80A-0F4B-455A-9061-0BF213E4E26D}"/>
              </a:ext>
            </a:extLst>
          </p:cNvPr>
          <p:cNvSpPr>
            <a:spLocks noGrp="1"/>
          </p:cNvSpPr>
          <p:nvPr>
            <p:ph type="title"/>
          </p:nvPr>
        </p:nvSpPr>
        <p:spPr/>
        <p:txBody>
          <a:bodyPr/>
          <a:lstStyle/>
          <a:p>
            <a:r>
              <a:rPr lang="en-US"/>
              <a:t>FB Insights - Daily Impressions | Winzer - 3 of 3</a:t>
            </a:r>
          </a:p>
        </p:txBody>
      </p:sp>
      <p:graphicFrame>
        <p:nvGraphicFramePr>
          <p:cNvPr id="5" name="Table Placeholder 4">
            <a:extLst>
              <a:ext uri="{FF2B5EF4-FFF2-40B4-BE49-F238E27FC236}">
                <a16:creationId xmlns:a16="http://schemas.microsoft.com/office/drawing/2014/main" id="{F558C167-CB2B-4ACC-8390-32AA7D2785D0}"/>
              </a:ext>
            </a:extLst>
          </p:cNvPr>
          <p:cNvGraphicFramePr>
            <a:graphicFrameLocks noGrp="1"/>
          </p:cNvGraphicFramePr>
          <p:nvPr>
            <p:ph type="tbl" sz="quarter" idx="13"/>
            <p:extLst>
              <p:ext uri="{D42A27DB-BD31-4B8C-83A1-F6EECF244321}">
                <p14:modId xmlns:p14="http://schemas.microsoft.com/office/powerpoint/2010/main" val="401332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6288557"/>
                    </a:ext>
                  </a:extLst>
                </a:gridCol>
                <a:gridCol w="2468880">
                  <a:extLst>
                    <a:ext uri="{9D8B030D-6E8A-4147-A177-3AD203B41FA5}">
                      <a16:colId xmlns:a16="http://schemas.microsoft.com/office/drawing/2014/main" val="705712830"/>
                    </a:ext>
                  </a:extLst>
                </a:gridCol>
                <a:gridCol w="2468880">
                  <a:extLst>
                    <a:ext uri="{9D8B030D-6E8A-4147-A177-3AD203B41FA5}">
                      <a16:colId xmlns:a16="http://schemas.microsoft.com/office/drawing/2014/main" val="827065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6566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extLst>
                  <a:ext uri="{0D108BD9-81ED-4DB2-BD59-A6C34878D82A}">
                    <a16:rowId xmlns:a16="http://schemas.microsoft.com/office/drawing/2014/main" val="37155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extLst>
                  <a:ext uri="{0D108BD9-81ED-4DB2-BD59-A6C34878D82A}">
                    <a16:rowId xmlns:a16="http://schemas.microsoft.com/office/drawing/2014/main" val="154156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extLst>
                  <a:ext uri="{0D108BD9-81ED-4DB2-BD59-A6C34878D82A}">
                    <a16:rowId xmlns:a16="http://schemas.microsoft.com/office/drawing/2014/main" val="303686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extLst>
                  <a:ext uri="{0D108BD9-81ED-4DB2-BD59-A6C34878D82A}">
                    <a16:rowId xmlns:a16="http://schemas.microsoft.com/office/drawing/2014/main" val="218928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extLst>
                  <a:ext uri="{0D108BD9-81ED-4DB2-BD59-A6C34878D82A}">
                    <a16:rowId xmlns:a16="http://schemas.microsoft.com/office/drawing/2014/main" val="3509375379"/>
                  </a:ext>
                </a:extLst>
              </a:tr>
            </a:tbl>
          </a:graphicData>
        </a:graphic>
      </p:graphicFrame>
      <p:sp>
        <p:nvSpPr>
          <p:cNvPr id="4" name="Text Placeholder 3">
            <a:extLst>
              <a:ext uri="{FF2B5EF4-FFF2-40B4-BE49-F238E27FC236}">
                <a16:creationId xmlns:a16="http://schemas.microsoft.com/office/drawing/2014/main" id="{2C0442EC-D4F9-441B-AAB9-EE2DF7E2EF4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75872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1DA2E-1959-4EA6-A2FA-266F5CD52F7A}"/>
              </a:ext>
            </a:extLst>
          </p:cNvPr>
          <p:cNvSpPr>
            <a:spLocks noGrp="1"/>
          </p:cNvSpPr>
          <p:nvPr>
            <p:ph type="title"/>
          </p:nvPr>
        </p:nvSpPr>
        <p:spPr/>
        <p:txBody>
          <a:bodyPr/>
          <a:lstStyle/>
          <a:p>
            <a:r>
              <a:rPr lang="en-US"/>
              <a:t>FB Insights - Daily Reach | Winzer - 1 of 3</a:t>
            </a:r>
          </a:p>
        </p:txBody>
      </p:sp>
      <p:graphicFrame>
        <p:nvGraphicFramePr>
          <p:cNvPr id="5" name="Table Placeholder 4">
            <a:extLst>
              <a:ext uri="{FF2B5EF4-FFF2-40B4-BE49-F238E27FC236}">
                <a16:creationId xmlns:a16="http://schemas.microsoft.com/office/drawing/2014/main" id="{E017EE9B-3238-413A-A987-4057319FAEFC}"/>
              </a:ext>
            </a:extLst>
          </p:cNvPr>
          <p:cNvGraphicFramePr>
            <a:graphicFrameLocks noGrp="1"/>
          </p:cNvGraphicFramePr>
          <p:nvPr>
            <p:ph type="tbl" sz="quarter" idx="13"/>
            <p:extLst>
              <p:ext uri="{D42A27DB-BD31-4B8C-83A1-F6EECF244321}">
                <p14:modId xmlns:p14="http://schemas.microsoft.com/office/powerpoint/2010/main" val="140336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2595797"/>
                    </a:ext>
                  </a:extLst>
                </a:gridCol>
                <a:gridCol w="2468880">
                  <a:extLst>
                    <a:ext uri="{9D8B030D-6E8A-4147-A177-3AD203B41FA5}">
                      <a16:colId xmlns:a16="http://schemas.microsoft.com/office/drawing/2014/main" val="3388130182"/>
                    </a:ext>
                  </a:extLst>
                </a:gridCol>
                <a:gridCol w="2468880">
                  <a:extLst>
                    <a:ext uri="{9D8B030D-6E8A-4147-A177-3AD203B41FA5}">
                      <a16:colId xmlns:a16="http://schemas.microsoft.com/office/drawing/2014/main" val="3394202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8576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extLst>
                  <a:ext uri="{0D108BD9-81ED-4DB2-BD59-A6C34878D82A}">
                    <a16:rowId xmlns:a16="http://schemas.microsoft.com/office/drawing/2014/main" val="68516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164598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a:t>
                      </a:r>
                    </a:p>
                  </a:txBody>
                  <a:tcPr/>
                </a:tc>
                <a:extLst>
                  <a:ext uri="{0D108BD9-81ED-4DB2-BD59-A6C34878D82A}">
                    <a16:rowId xmlns:a16="http://schemas.microsoft.com/office/drawing/2014/main" val="167258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extLst>
                  <a:ext uri="{0D108BD9-81ED-4DB2-BD59-A6C34878D82A}">
                    <a16:rowId xmlns:a16="http://schemas.microsoft.com/office/drawing/2014/main" val="345964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extLst>
                  <a:ext uri="{0D108BD9-81ED-4DB2-BD59-A6C34878D82A}">
                    <a16:rowId xmlns:a16="http://schemas.microsoft.com/office/drawing/2014/main" val="71768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a:t>
                      </a:r>
                    </a:p>
                  </a:txBody>
                  <a:tcPr/>
                </a:tc>
                <a:extLst>
                  <a:ext uri="{0D108BD9-81ED-4DB2-BD59-A6C34878D82A}">
                    <a16:rowId xmlns:a16="http://schemas.microsoft.com/office/drawing/2014/main" val="84251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extLst>
                  <a:ext uri="{0D108BD9-81ED-4DB2-BD59-A6C34878D82A}">
                    <a16:rowId xmlns:a16="http://schemas.microsoft.com/office/drawing/2014/main" val="230385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extLst>
                  <a:ext uri="{0D108BD9-81ED-4DB2-BD59-A6C34878D82A}">
                    <a16:rowId xmlns:a16="http://schemas.microsoft.com/office/drawing/2014/main" val="92968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19580</a:t>
                      </a:r>
                    </a:p>
                  </a:txBody>
                  <a:tcPr/>
                </a:tc>
                <a:extLst>
                  <a:ext uri="{0D108BD9-81ED-4DB2-BD59-A6C34878D82A}">
                    <a16:rowId xmlns:a16="http://schemas.microsoft.com/office/drawing/2014/main" val="132881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26165</a:t>
                      </a:r>
                    </a:p>
                  </a:txBody>
                  <a:tcPr/>
                </a:tc>
                <a:extLst>
                  <a:ext uri="{0D108BD9-81ED-4DB2-BD59-A6C34878D82A}">
                    <a16:rowId xmlns:a16="http://schemas.microsoft.com/office/drawing/2014/main" val="3449044226"/>
                  </a:ext>
                </a:extLst>
              </a:tr>
            </a:tbl>
          </a:graphicData>
        </a:graphic>
      </p:graphicFrame>
      <p:sp>
        <p:nvSpPr>
          <p:cNvPr id="4" name="Text Placeholder 3">
            <a:extLst>
              <a:ext uri="{FF2B5EF4-FFF2-40B4-BE49-F238E27FC236}">
                <a16:creationId xmlns:a16="http://schemas.microsoft.com/office/drawing/2014/main" id="{D3719A88-3A92-4546-B8E5-1D644E7CBD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91620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4924E-7988-4022-B616-0F43517DED7F}"/>
              </a:ext>
            </a:extLst>
          </p:cNvPr>
          <p:cNvSpPr>
            <a:spLocks noGrp="1"/>
          </p:cNvSpPr>
          <p:nvPr>
            <p:ph type="title"/>
          </p:nvPr>
        </p:nvSpPr>
        <p:spPr/>
        <p:txBody>
          <a:bodyPr/>
          <a:lstStyle/>
          <a:p>
            <a:r>
              <a:rPr lang="en-US"/>
              <a:t>FB Insights - Daily Reach | Winzer - 2 of 3</a:t>
            </a:r>
          </a:p>
        </p:txBody>
      </p:sp>
      <p:graphicFrame>
        <p:nvGraphicFramePr>
          <p:cNvPr id="5" name="Table Placeholder 4">
            <a:extLst>
              <a:ext uri="{FF2B5EF4-FFF2-40B4-BE49-F238E27FC236}">
                <a16:creationId xmlns:a16="http://schemas.microsoft.com/office/drawing/2014/main" id="{0868EEF6-DA25-4F4E-95D9-1C5831E26109}"/>
              </a:ext>
            </a:extLst>
          </p:cNvPr>
          <p:cNvGraphicFramePr>
            <a:graphicFrameLocks noGrp="1"/>
          </p:cNvGraphicFramePr>
          <p:nvPr>
            <p:ph type="tbl" sz="quarter" idx="13"/>
            <p:extLst>
              <p:ext uri="{D42A27DB-BD31-4B8C-83A1-F6EECF244321}">
                <p14:modId xmlns:p14="http://schemas.microsoft.com/office/powerpoint/2010/main" val="171740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8281968"/>
                    </a:ext>
                  </a:extLst>
                </a:gridCol>
                <a:gridCol w="2468880">
                  <a:extLst>
                    <a:ext uri="{9D8B030D-6E8A-4147-A177-3AD203B41FA5}">
                      <a16:colId xmlns:a16="http://schemas.microsoft.com/office/drawing/2014/main" val="3532670938"/>
                    </a:ext>
                  </a:extLst>
                </a:gridCol>
                <a:gridCol w="2468880">
                  <a:extLst>
                    <a:ext uri="{9D8B030D-6E8A-4147-A177-3AD203B41FA5}">
                      <a16:colId xmlns:a16="http://schemas.microsoft.com/office/drawing/2014/main" val="299562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5850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25417</a:t>
                      </a:r>
                    </a:p>
                  </a:txBody>
                  <a:tcPr/>
                </a:tc>
                <a:extLst>
                  <a:ext uri="{0D108BD9-81ED-4DB2-BD59-A6C34878D82A}">
                    <a16:rowId xmlns:a16="http://schemas.microsoft.com/office/drawing/2014/main" val="171139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28694</a:t>
                      </a:r>
                    </a:p>
                  </a:txBody>
                  <a:tcPr/>
                </a:tc>
                <a:extLst>
                  <a:ext uri="{0D108BD9-81ED-4DB2-BD59-A6C34878D82A}">
                    <a16:rowId xmlns:a16="http://schemas.microsoft.com/office/drawing/2014/main" val="107729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24161</a:t>
                      </a:r>
                    </a:p>
                  </a:txBody>
                  <a:tcPr/>
                </a:tc>
                <a:extLst>
                  <a:ext uri="{0D108BD9-81ED-4DB2-BD59-A6C34878D82A}">
                    <a16:rowId xmlns:a16="http://schemas.microsoft.com/office/drawing/2014/main" val="424281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23988</a:t>
                      </a:r>
                    </a:p>
                  </a:txBody>
                  <a:tcPr/>
                </a:tc>
                <a:extLst>
                  <a:ext uri="{0D108BD9-81ED-4DB2-BD59-A6C34878D82A}">
                    <a16:rowId xmlns:a16="http://schemas.microsoft.com/office/drawing/2014/main" val="396180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19675</a:t>
                      </a:r>
                    </a:p>
                  </a:txBody>
                  <a:tcPr/>
                </a:tc>
                <a:extLst>
                  <a:ext uri="{0D108BD9-81ED-4DB2-BD59-A6C34878D82A}">
                    <a16:rowId xmlns:a16="http://schemas.microsoft.com/office/drawing/2014/main" val="47287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21988</a:t>
                      </a:r>
                    </a:p>
                  </a:txBody>
                  <a:tcPr/>
                </a:tc>
                <a:extLst>
                  <a:ext uri="{0D108BD9-81ED-4DB2-BD59-A6C34878D82A}">
                    <a16:rowId xmlns:a16="http://schemas.microsoft.com/office/drawing/2014/main" val="179501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12553</a:t>
                      </a:r>
                    </a:p>
                  </a:txBody>
                  <a:tcPr/>
                </a:tc>
                <a:extLst>
                  <a:ext uri="{0D108BD9-81ED-4DB2-BD59-A6C34878D82A}">
                    <a16:rowId xmlns:a16="http://schemas.microsoft.com/office/drawing/2014/main" val="351055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extLst>
                  <a:ext uri="{0D108BD9-81ED-4DB2-BD59-A6C34878D82A}">
                    <a16:rowId xmlns:a16="http://schemas.microsoft.com/office/drawing/2014/main" val="235862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extLst>
                  <a:ext uri="{0D108BD9-81ED-4DB2-BD59-A6C34878D82A}">
                    <a16:rowId xmlns:a16="http://schemas.microsoft.com/office/drawing/2014/main" val="76019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extLst>
                  <a:ext uri="{0D108BD9-81ED-4DB2-BD59-A6C34878D82A}">
                    <a16:rowId xmlns:a16="http://schemas.microsoft.com/office/drawing/2014/main" val="3508463294"/>
                  </a:ext>
                </a:extLst>
              </a:tr>
            </a:tbl>
          </a:graphicData>
        </a:graphic>
      </p:graphicFrame>
      <p:sp>
        <p:nvSpPr>
          <p:cNvPr id="4" name="Text Placeholder 3">
            <a:extLst>
              <a:ext uri="{FF2B5EF4-FFF2-40B4-BE49-F238E27FC236}">
                <a16:creationId xmlns:a16="http://schemas.microsoft.com/office/drawing/2014/main" id="{2EF6DDA1-360B-4516-A0D7-C1247E06BB3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44346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1C18C-157A-4213-A70C-C4F11293499F}"/>
              </a:ext>
            </a:extLst>
          </p:cNvPr>
          <p:cNvSpPr>
            <a:spLocks noGrp="1"/>
          </p:cNvSpPr>
          <p:nvPr>
            <p:ph type="title"/>
          </p:nvPr>
        </p:nvSpPr>
        <p:spPr/>
        <p:txBody>
          <a:bodyPr/>
          <a:lstStyle/>
          <a:p>
            <a:r>
              <a:rPr lang="en-US"/>
              <a:t>FB Insights - Daily Reach | Winzer - 3 of 3</a:t>
            </a:r>
          </a:p>
        </p:txBody>
      </p:sp>
      <p:graphicFrame>
        <p:nvGraphicFramePr>
          <p:cNvPr id="5" name="Table Placeholder 4">
            <a:extLst>
              <a:ext uri="{FF2B5EF4-FFF2-40B4-BE49-F238E27FC236}">
                <a16:creationId xmlns:a16="http://schemas.microsoft.com/office/drawing/2014/main" id="{9B2EFEC3-FA22-4DC8-BD69-A936F195F83C}"/>
              </a:ext>
            </a:extLst>
          </p:cNvPr>
          <p:cNvGraphicFramePr>
            <a:graphicFrameLocks noGrp="1"/>
          </p:cNvGraphicFramePr>
          <p:nvPr>
            <p:ph type="tbl" sz="quarter" idx="13"/>
            <p:extLst>
              <p:ext uri="{D42A27DB-BD31-4B8C-83A1-F6EECF244321}">
                <p14:modId xmlns:p14="http://schemas.microsoft.com/office/powerpoint/2010/main" val="288983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94063222"/>
                    </a:ext>
                  </a:extLst>
                </a:gridCol>
                <a:gridCol w="2468880">
                  <a:extLst>
                    <a:ext uri="{9D8B030D-6E8A-4147-A177-3AD203B41FA5}">
                      <a16:colId xmlns:a16="http://schemas.microsoft.com/office/drawing/2014/main" val="2211409488"/>
                    </a:ext>
                  </a:extLst>
                </a:gridCol>
                <a:gridCol w="2468880">
                  <a:extLst>
                    <a:ext uri="{9D8B030D-6E8A-4147-A177-3AD203B41FA5}">
                      <a16:colId xmlns:a16="http://schemas.microsoft.com/office/drawing/2014/main" val="163933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82511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extLst>
                  <a:ext uri="{0D108BD9-81ED-4DB2-BD59-A6C34878D82A}">
                    <a16:rowId xmlns:a16="http://schemas.microsoft.com/office/drawing/2014/main" val="66842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407354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extLst>
                  <a:ext uri="{0D108BD9-81ED-4DB2-BD59-A6C34878D82A}">
                    <a16:rowId xmlns:a16="http://schemas.microsoft.com/office/drawing/2014/main" val="286762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261781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extLst>
                  <a:ext uri="{0D108BD9-81ED-4DB2-BD59-A6C34878D82A}">
                    <a16:rowId xmlns:a16="http://schemas.microsoft.com/office/drawing/2014/main" val="3101974229"/>
                  </a:ext>
                </a:extLst>
              </a:tr>
            </a:tbl>
          </a:graphicData>
        </a:graphic>
      </p:graphicFrame>
      <p:sp>
        <p:nvSpPr>
          <p:cNvPr id="4" name="Text Placeholder 3">
            <a:extLst>
              <a:ext uri="{FF2B5EF4-FFF2-40B4-BE49-F238E27FC236}">
                <a16:creationId xmlns:a16="http://schemas.microsoft.com/office/drawing/2014/main" id="{8286A7C8-F4AC-41A2-86AF-4D5AB12D738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7776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2420F-C5DE-482A-9355-A72E673E8B1B}"/>
              </a:ext>
            </a:extLst>
          </p:cNvPr>
          <p:cNvSpPr>
            <a:spLocks noGrp="1"/>
          </p:cNvSpPr>
          <p:nvPr>
            <p:ph type="title"/>
          </p:nvPr>
        </p:nvSpPr>
        <p:spPr/>
        <p:txBody>
          <a:bodyPr/>
          <a:lstStyle/>
          <a:p>
            <a:r>
              <a:rPr lang="en-US"/>
              <a:t>Facebook Reach | Winzer</a:t>
            </a:r>
          </a:p>
        </p:txBody>
      </p:sp>
      <p:graphicFrame>
        <p:nvGraphicFramePr>
          <p:cNvPr id="6" name="Chart Placeholder 5">
            <a:extLst>
              <a:ext uri="{FF2B5EF4-FFF2-40B4-BE49-F238E27FC236}">
                <a16:creationId xmlns:a16="http://schemas.microsoft.com/office/drawing/2014/main" id="{9AC1AF9E-E6BF-4D8D-B5EA-B7F58D4C4560}"/>
              </a:ext>
            </a:extLst>
          </p:cNvPr>
          <p:cNvGraphicFramePr>
            <a:graphicFrameLocks noGrp="1"/>
          </p:cNvGraphicFramePr>
          <p:nvPr>
            <p:ph type="chart" sz="quarter" idx="13"/>
            <p:extLst>
              <p:ext uri="{D42A27DB-BD31-4B8C-83A1-F6EECF244321}">
                <p14:modId xmlns:p14="http://schemas.microsoft.com/office/powerpoint/2010/main" val="2220399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CC6A1A-1467-4E92-82DF-330AFF8E49D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E12FB2A-43D8-4168-BAAA-CAE59A97D3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7871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1329</Words>
  <Application>Microsoft Office PowerPoint</Application>
  <PresentationFormat>On-screen Show (4:3)</PresentationFormat>
  <Paragraphs>534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Facebook Page Report</vt:lpstr>
      <vt:lpstr>Wichtigste Werte (KPI's) | Winzer</vt:lpstr>
      <vt:lpstr>Fans (Übersicht) | Winzer</vt:lpstr>
      <vt:lpstr>Key Metrics Table w. User Post RR | Winzer</vt:lpstr>
      <vt:lpstr>Facebook Fans Total | Winzer</vt:lpstr>
      <vt:lpstr>Fanwachstum | Winzer</vt:lpstr>
      <vt:lpstr>Verlorene Fans | Winzer</vt:lpstr>
      <vt:lpstr>Eigene Beiträge (Postings) | Winzer - 1 of 3</vt:lpstr>
      <vt:lpstr>Eigene Beiträge (Postings) | Winzer - 2 of 3</vt:lpstr>
      <vt:lpstr>Eigene Beiträge (Postings) | Winzer - 3 of 3</vt:lpstr>
      <vt:lpstr>Eigene Beiträge (Postings) + Reactions | Winzer - 1 of 4</vt:lpstr>
      <vt:lpstr>Eigene Beiträge (Postings) + Reactions | Winzer - 2 of 4</vt:lpstr>
      <vt:lpstr>Eigene Beiträge (Postings) + Reactions | Winzer - 3 of 4</vt:lpstr>
      <vt:lpstr>Eigene Beiträge (Postings) + Reactions | Winzer - 4 of 4</vt:lpstr>
      <vt:lpstr>Postings/Wochentag | Winzer</vt:lpstr>
      <vt:lpstr>Interaktionsrate | Winzer</vt:lpstr>
      <vt:lpstr>Postingtypen (Verteilung) | Winzer</vt:lpstr>
      <vt:lpstr>Interaktionsrate/Postingtyp | Winzer</vt:lpstr>
      <vt:lpstr>Antwortzeit | Winzer</vt:lpstr>
      <vt:lpstr>Facebook Check Ins | Winzer</vt:lpstr>
      <vt:lpstr>Fan Demographie | Winzer</vt:lpstr>
      <vt:lpstr>Impressionen | Winzer</vt:lpstr>
      <vt:lpstr>Reichweite | Winzer</vt:lpstr>
      <vt:lpstr>Engagierte User | Winzer</vt:lpstr>
      <vt:lpstr>Page Views | Winzer</vt:lpstr>
      <vt:lpstr>Page Fans Online | Winzer</vt:lpstr>
      <vt:lpstr>FB Insights - Daily Impressions | Winzer - 1 of 3</vt:lpstr>
      <vt:lpstr>FB Insights - Daily Impressions | Winzer - 2 of 3</vt:lpstr>
      <vt:lpstr>FB Insights - Daily Impressions | Winzer - 3 of 3</vt:lpstr>
      <vt:lpstr>FB Insights - Daily Reach | Winzer - 1 of 3</vt:lpstr>
      <vt:lpstr>FB Insights - Daily Reach | Winzer - 2 of 3</vt:lpstr>
      <vt:lpstr>FB Insights - Daily Reach | Winzer - 3 of 3</vt:lpstr>
      <vt:lpstr>Facebook Reach | Winzer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2018-06-30T13:38:49Z</dcterms:created>
  <dcterms:modified xsi:type="dcterms:W3CDTF">2018-06-30T13:39:50Z</dcterms:modified>
</cp:coreProperties>
</file>