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80" r:id="rId24"/>
    <p:sldId id="281" r:id="rId25"/>
    <p:sldId id="282" r:id="rId26"/>
    <p:sldId id="284" r:id="rId27"/>
    <p:sldId id="285" r:id="rId28"/>
    <p:sldId id="286" r:id="rId29"/>
    <p:sldId id="287" r:id="rId30"/>
  </p:sldIdLst>
  <p:sldSz cx="9144000" cy="6858000" type="screen4x3"/>
  <p:notesSz cx="6858000" cy="9144000"/>
  <p:embeddedFontLst>
    <p:embeddedFont>
      <p:font typeface="Calibri" panose="020F0502020204030204" pitchFamily="34" charset="0"/>
      <p:regular r:id="rId31"/>
      <p:bold r:id="rId32"/>
      <p:italic r:id="rId33"/>
      <p:boldItalic r:id="rId3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3.fnt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2.fntdata"/><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Autowelt Linz &amp; France Car</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922</c:v>
                </c:pt>
                <c:pt idx="1">
                  <c:v>921</c:v>
                </c:pt>
                <c:pt idx="2">
                  <c:v>924</c:v>
                </c:pt>
                <c:pt idx="3">
                  <c:v>924</c:v>
                </c:pt>
                <c:pt idx="4">
                  <c:v>923</c:v>
                </c:pt>
                <c:pt idx="5">
                  <c:v>924</c:v>
                </c:pt>
                <c:pt idx="6">
                  <c:v>925</c:v>
                </c:pt>
                <c:pt idx="7">
                  <c:v>925</c:v>
                </c:pt>
                <c:pt idx="8">
                  <c:v>925</c:v>
                </c:pt>
                <c:pt idx="9">
                  <c:v>925</c:v>
                </c:pt>
                <c:pt idx="10">
                  <c:v>925</c:v>
                </c:pt>
                <c:pt idx="11">
                  <c:v>925</c:v>
                </c:pt>
                <c:pt idx="12">
                  <c:v>925</c:v>
                </c:pt>
                <c:pt idx="13">
                  <c:v>929</c:v>
                </c:pt>
                <c:pt idx="14">
                  <c:v>929</c:v>
                </c:pt>
                <c:pt idx="15">
                  <c:v>930</c:v>
                </c:pt>
                <c:pt idx="16">
                  <c:v>930</c:v>
                </c:pt>
                <c:pt idx="17">
                  <c:v>930</c:v>
                </c:pt>
                <c:pt idx="18">
                  <c:v>930</c:v>
                </c:pt>
                <c:pt idx="19">
                  <c:v>931</c:v>
                </c:pt>
                <c:pt idx="20">
                  <c:v>930</c:v>
                </c:pt>
                <c:pt idx="21">
                  <c:v>931</c:v>
                </c:pt>
                <c:pt idx="22">
                  <c:v>931</c:v>
                </c:pt>
                <c:pt idx="23">
                  <c:v>931</c:v>
                </c:pt>
                <c:pt idx="24">
                  <c:v>931</c:v>
                </c:pt>
                <c:pt idx="25">
                  <c:v>931</c:v>
                </c:pt>
                <c:pt idx="26">
                  <c:v>931</c:v>
                </c:pt>
                <c:pt idx="27">
                  <c:v>942</c:v>
                </c:pt>
                <c:pt idx="28">
                  <c:v>959</c:v>
                </c:pt>
                <c:pt idx="29">
                  <c:v>961</c:v>
                </c:pt>
                <c:pt idx="30">
                  <c:v>983</c:v>
                </c:pt>
              </c:numCache>
            </c:numRef>
          </c:val>
          <c:smooth val="0"/>
          <c:extLst>
            <c:ext xmlns:c16="http://schemas.microsoft.com/office/drawing/2014/chart" uri="{C3380CC4-5D6E-409C-BE32-E72D297353CC}">
              <c16:uniqueId val="{00000000-0854-440A-92EE-BE63979E1169}"/>
            </c:ext>
          </c:extLst>
        </c:ser>
        <c:dLbls>
          <c:showLegendKey val="0"/>
          <c:showVal val="0"/>
          <c:showCatName val="0"/>
          <c:showSerName val="0"/>
          <c:showPercent val="0"/>
          <c:showBubbleSize val="0"/>
        </c:dLbls>
        <c:smooth val="0"/>
        <c:axId val="163586080"/>
        <c:axId val="276453080"/>
      </c:lineChart>
      <c:dateAx>
        <c:axId val="1635860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453080"/>
        <c:crosses val="autoZero"/>
        <c:auto val="1"/>
        <c:lblOffset val="100"/>
        <c:baseTimeUnit val="days"/>
      </c:dateAx>
      <c:valAx>
        <c:axId val="276453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3586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Autowelt Linz &amp; France Car</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numCache>
            </c:numRef>
          </c:val>
          <c:smooth val="0"/>
          <c:extLst>
            <c:ext xmlns:c16="http://schemas.microsoft.com/office/drawing/2014/chart" uri="{C3380CC4-5D6E-409C-BE32-E72D297353CC}">
              <c16:uniqueId val="{00000000-4170-44AA-AB37-E74E2942739D}"/>
            </c:ext>
          </c:extLst>
        </c:ser>
        <c:dLbls>
          <c:showLegendKey val="0"/>
          <c:showVal val="0"/>
          <c:showCatName val="0"/>
          <c:showSerName val="0"/>
          <c:showPercent val="0"/>
          <c:showBubbleSize val="0"/>
        </c:dLbls>
        <c:smooth val="0"/>
        <c:axId val="337073680"/>
        <c:axId val="337078928"/>
      </c:lineChart>
      <c:dateAx>
        <c:axId val="3370736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078928"/>
        <c:crosses val="autoZero"/>
        <c:auto val="1"/>
        <c:lblOffset val="100"/>
        <c:baseTimeUnit val="days"/>
      </c:dateAx>
      <c:valAx>
        <c:axId val="337078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073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Autowelt Linz &amp; France Car</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0</c:v>
                </c:pt>
                <c:pt idx="1">
                  <c:v>1</c:v>
                </c:pt>
                <c:pt idx="2">
                  <c:v>0</c:v>
                </c:pt>
                <c:pt idx="3">
                  <c:v>0</c:v>
                </c:pt>
                <c:pt idx="4">
                  <c:v>1</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1</c:v>
                </c:pt>
                <c:pt idx="21">
                  <c:v>0</c:v>
                </c:pt>
                <c:pt idx="22">
                  <c:v>0</c:v>
                </c:pt>
                <c:pt idx="23">
                  <c:v>0</c:v>
                </c:pt>
                <c:pt idx="24">
                  <c:v>0</c:v>
                </c:pt>
                <c:pt idx="25">
                  <c:v>0</c:v>
                </c:pt>
                <c:pt idx="26">
                  <c:v>0</c:v>
                </c:pt>
                <c:pt idx="27">
                  <c:v>0</c:v>
                </c:pt>
                <c:pt idx="28">
                  <c:v>3</c:v>
                </c:pt>
                <c:pt idx="29">
                  <c:v>2</c:v>
                </c:pt>
                <c:pt idx="30">
                  <c:v>0</c:v>
                </c:pt>
              </c:numCache>
            </c:numRef>
          </c:val>
          <c:smooth val="0"/>
          <c:extLst>
            <c:ext xmlns:c16="http://schemas.microsoft.com/office/drawing/2014/chart" uri="{C3380CC4-5D6E-409C-BE32-E72D297353CC}">
              <c16:uniqueId val="{00000000-69EB-4B7B-84E9-B6005DAB1A2F}"/>
            </c:ext>
          </c:extLst>
        </c:ser>
        <c:dLbls>
          <c:showLegendKey val="0"/>
          <c:showVal val="0"/>
          <c:showCatName val="0"/>
          <c:showSerName val="0"/>
          <c:showPercent val="0"/>
          <c:showBubbleSize val="0"/>
        </c:dLbls>
        <c:smooth val="0"/>
        <c:axId val="275288768"/>
        <c:axId val="275289096"/>
      </c:lineChart>
      <c:dateAx>
        <c:axId val="2752887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5289096"/>
        <c:crosses val="autoZero"/>
        <c:auto val="1"/>
        <c:lblOffset val="100"/>
        <c:baseTimeUnit val="days"/>
      </c:dateAx>
      <c:valAx>
        <c:axId val="275289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5288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Autowelt Linz &amp; France Car</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c:v>
                </c:pt>
                <c:pt idx="1">
                  <c:v>1</c:v>
                </c:pt>
                <c:pt idx="2">
                  <c:v>1</c:v>
                </c:pt>
                <c:pt idx="3">
                  <c:v>1</c:v>
                </c:pt>
                <c:pt idx="4">
                  <c:v>1</c:v>
                </c:pt>
                <c:pt idx="5">
                  <c:v>0</c:v>
                </c:pt>
                <c:pt idx="6">
                  <c:v>0</c:v>
                </c:pt>
              </c:numCache>
            </c:numRef>
          </c:val>
          <c:extLst>
            <c:ext xmlns:c16="http://schemas.microsoft.com/office/drawing/2014/chart" uri="{C3380CC4-5D6E-409C-BE32-E72D297353CC}">
              <c16:uniqueId val="{00000000-EE4A-4B9F-B6FC-2F96EBDF15F4}"/>
            </c:ext>
          </c:extLst>
        </c:ser>
        <c:dLbls>
          <c:showLegendKey val="0"/>
          <c:showVal val="0"/>
          <c:showCatName val="0"/>
          <c:showSerName val="0"/>
          <c:showPercent val="0"/>
          <c:showBubbleSize val="0"/>
        </c:dLbls>
        <c:gapWidth val="219"/>
        <c:overlap val="-27"/>
        <c:axId val="396085112"/>
        <c:axId val="396083472"/>
      </c:barChart>
      <c:catAx>
        <c:axId val="396085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083472"/>
        <c:crosses val="autoZero"/>
        <c:auto val="1"/>
        <c:lblAlgn val="ctr"/>
        <c:lblOffset val="100"/>
        <c:noMultiLvlLbl val="0"/>
      </c:catAx>
      <c:valAx>
        <c:axId val="396083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085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Autowelt Linz &amp; France Car</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D0B4-455F-8365-5E3976DE2C49}"/>
            </c:ext>
          </c:extLst>
        </c:ser>
        <c:dLbls>
          <c:showLegendKey val="0"/>
          <c:showVal val="0"/>
          <c:showCatName val="0"/>
          <c:showSerName val="0"/>
          <c:showPercent val="0"/>
          <c:showBubbleSize val="0"/>
        </c:dLbls>
        <c:smooth val="0"/>
        <c:axId val="396086096"/>
        <c:axId val="396081832"/>
      </c:lineChart>
      <c:dateAx>
        <c:axId val="3960860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081832"/>
        <c:crosses val="autoZero"/>
        <c:auto val="1"/>
        <c:lblOffset val="100"/>
        <c:baseTimeUnit val="days"/>
      </c:dateAx>
      <c:valAx>
        <c:axId val="396081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086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Photo</c:v>
                </c:pt>
              </c:strCache>
            </c:strRef>
          </c:tx>
          <c:spPr>
            <a:solidFill>
              <a:schemeClr val="accent1"/>
            </a:solidFill>
            <a:ln>
              <a:noFill/>
            </a:ln>
            <a:effectLst/>
          </c:spPr>
          <c:invertIfNegative val="0"/>
          <c:cat>
            <c:strRef>
              <c:f>Sheet1!$A$2</c:f>
              <c:strCache>
                <c:ptCount val="1"/>
                <c:pt idx="0">
                  <c:v>Autowelt Linz &amp; France Car</c:v>
                </c:pt>
              </c:strCache>
            </c:strRef>
          </c:cat>
          <c:val>
            <c:numRef>
              <c:f>Sheet1!$B$2</c:f>
              <c:numCache>
                <c:formatCode>General</c:formatCode>
                <c:ptCount val="1"/>
                <c:pt idx="0">
                  <c:v>3</c:v>
                </c:pt>
              </c:numCache>
            </c:numRef>
          </c:val>
          <c:extLst>
            <c:ext xmlns:c16="http://schemas.microsoft.com/office/drawing/2014/chart" uri="{C3380CC4-5D6E-409C-BE32-E72D297353CC}">
              <c16:uniqueId val="{00000000-9A1A-44AF-8E38-D5BE80202E02}"/>
            </c:ext>
          </c:extLst>
        </c:ser>
        <c:ser>
          <c:idx val="1"/>
          <c:order val="1"/>
          <c:tx>
            <c:strRef>
              <c:f>Sheet1!$C$1</c:f>
              <c:strCache>
                <c:ptCount val="1"/>
                <c:pt idx="0">
                  <c:v>Video</c:v>
                </c:pt>
              </c:strCache>
            </c:strRef>
          </c:tx>
          <c:spPr>
            <a:solidFill>
              <a:schemeClr val="accent2"/>
            </a:solidFill>
            <a:ln>
              <a:noFill/>
            </a:ln>
            <a:effectLst/>
          </c:spPr>
          <c:invertIfNegative val="0"/>
          <c:cat>
            <c:strRef>
              <c:f>Sheet1!$A$2</c:f>
              <c:strCache>
                <c:ptCount val="1"/>
                <c:pt idx="0">
                  <c:v>Autowelt Linz &amp; France Car</c:v>
                </c:pt>
              </c:strCache>
            </c:strRef>
          </c:cat>
          <c:val>
            <c:numRef>
              <c:f>Sheet1!$C$2</c:f>
              <c:numCache>
                <c:formatCode>General</c:formatCode>
                <c:ptCount val="1"/>
                <c:pt idx="0">
                  <c:v>2</c:v>
                </c:pt>
              </c:numCache>
            </c:numRef>
          </c:val>
          <c:extLst>
            <c:ext xmlns:c16="http://schemas.microsoft.com/office/drawing/2014/chart" uri="{C3380CC4-5D6E-409C-BE32-E72D297353CC}">
              <c16:uniqueId val="{00000001-9A1A-44AF-8E38-D5BE80202E02}"/>
            </c:ext>
          </c:extLst>
        </c:ser>
        <c:dLbls>
          <c:showLegendKey val="0"/>
          <c:showVal val="0"/>
          <c:showCatName val="0"/>
          <c:showSerName val="0"/>
          <c:showPercent val="0"/>
          <c:showBubbleSize val="0"/>
        </c:dLbls>
        <c:gapWidth val="150"/>
        <c:overlap val="100"/>
        <c:axId val="395348720"/>
        <c:axId val="397400136"/>
      </c:barChart>
      <c:catAx>
        <c:axId val="395348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400136"/>
        <c:crosses val="autoZero"/>
        <c:auto val="1"/>
        <c:lblAlgn val="ctr"/>
        <c:lblOffset val="100"/>
        <c:noMultiLvlLbl val="0"/>
      </c:catAx>
      <c:valAx>
        <c:axId val="39740013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348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Autowelt Linz &amp; France Car</c:v>
                </c:pt>
              </c:strCache>
            </c:strRef>
          </c:tx>
          <c:spPr>
            <a:solidFill>
              <a:schemeClr val="accent1"/>
            </a:solidFill>
            <a:ln>
              <a:noFill/>
            </a:ln>
            <a:effectLst/>
          </c:spPr>
          <c:invertIfNegative val="0"/>
          <c:cat>
            <c:strRef>
              <c:f>Sheet1!$A$2:$A$3</c:f>
              <c:strCache>
                <c:ptCount val="2"/>
                <c:pt idx="0">
                  <c:v>Photo</c:v>
                </c:pt>
                <c:pt idx="1">
                  <c:v>Video</c:v>
                </c:pt>
              </c:strCache>
            </c:strRef>
          </c:cat>
          <c:val>
            <c:numRef>
              <c:f>Sheet1!$B$2:$B$3</c:f>
              <c:numCache>
                <c:formatCode>General</c:formatCode>
                <c:ptCount val="2"/>
              </c:numCache>
            </c:numRef>
          </c:val>
          <c:extLst>
            <c:ext xmlns:c16="http://schemas.microsoft.com/office/drawing/2014/chart" uri="{C3380CC4-5D6E-409C-BE32-E72D297353CC}">
              <c16:uniqueId val="{00000000-C41B-4748-867E-00CA27D4CCE2}"/>
            </c:ext>
          </c:extLst>
        </c:ser>
        <c:dLbls>
          <c:showLegendKey val="0"/>
          <c:showVal val="0"/>
          <c:showCatName val="0"/>
          <c:showSerName val="0"/>
          <c:showPercent val="0"/>
          <c:showBubbleSize val="0"/>
        </c:dLbls>
        <c:gapWidth val="219"/>
        <c:overlap val="-27"/>
        <c:axId val="397400464"/>
        <c:axId val="397401776"/>
      </c:barChart>
      <c:catAx>
        <c:axId val="3974004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401776"/>
        <c:crosses val="autoZero"/>
        <c:auto val="1"/>
        <c:lblAlgn val="ctr"/>
        <c:lblOffset val="100"/>
        <c:noMultiLvlLbl val="0"/>
      </c:catAx>
      <c:valAx>
        <c:axId val="397401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400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Autowelt Linz &amp; France Car</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4BCE-442A-A02F-02563723D7ED}"/>
            </c:ext>
          </c:extLst>
        </c:ser>
        <c:dLbls>
          <c:showLegendKey val="0"/>
          <c:showVal val="0"/>
          <c:showCatName val="0"/>
          <c:showSerName val="0"/>
          <c:showPercent val="0"/>
          <c:showBubbleSize val="0"/>
        </c:dLbls>
        <c:gapWidth val="219"/>
        <c:overlap val="-27"/>
        <c:axId val="397400792"/>
        <c:axId val="397399808"/>
      </c:barChart>
      <c:catAx>
        <c:axId val="397400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399808"/>
        <c:crosses val="autoZero"/>
        <c:auto val="1"/>
        <c:lblAlgn val="ctr"/>
        <c:lblOffset val="100"/>
        <c:noMultiLvlLbl val="0"/>
      </c:catAx>
      <c:valAx>
        <c:axId val="397399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400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Autowelt Linz &amp; France Car</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numCache>
            </c:numRef>
          </c:val>
          <c:smooth val="0"/>
          <c:extLst>
            <c:ext xmlns:c16="http://schemas.microsoft.com/office/drawing/2014/chart" uri="{C3380CC4-5D6E-409C-BE32-E72D297353CC}">
              <c16:uniqueId val="{00000000-E9E9-4072-8593-E8011299A600}"/>
            </c:ext>
          </c:extLst>
        </c:ser>
        <c:dLbls>
          <c:showLegendKey val="0"/>
          <c:showVal val="0"/>
          <c:showCatName val="0"/>
          <c:showSerName val="0"/>
          <c:showPercent val="0"/>
          <c:showBubbleSize val="0"/>
        </c:dLbls>
        <c:smooth val="0"/>
        <c:axId val="397389312"/>
        <c:axId val="397398168"/>
      </c:lineChart>
      <c:dateAx>
        <c:axId val="3973893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398168"/>
        <c:crosses val="autoZero"/>
        <c:auto val="1"/>
        <c:lblOffset val="100"/>
        <c:baseTimeUnit val="days"/>
      </c:dateAx>
      <c:valAx>
        <c:axId val="3973981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389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6</c:v>
                </c:pt>
                <c:pt idx="1">
                  <c:v>58</c:v>
                </c:pt>
                <c:pt idx="2">
                  <c:v>81</c:v>
                </c:pt>
                <c:pt idx="3">
                  <c:v>77</c:v>
                </c:pt>
                <c:pt idx="4">
                  <c:v>67</c:v>
                </c:pt>
                <c:pt idx="5">
                  <c:v>47</c:v>
                </c:pt>
                <c:pt idx="6">
                  <c:v>9</c:v>
                </c:pt>
              </c:numCache>
            </c:numRef>
          </c:val>
          <c:extLst>
            <c:ext xmlns:c16="http://schemas.microsoft.com/office/drawing/2014/chart" uri="{C3380CC4-5D6E-409C-BE32-E72D297353CC}">
              <c16:uniqueId val="{00000000-F1F3-4E53-A343-CD6C5ADDF845}"/>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9</c:v>
                </c:pt>
                <c:pt idx="1">
                  <c:v>114</c:v>
                </c:pt>
                <c:pt idx="2">
                  <c:v>197</c:v>
                </c:pt>
                <c:pt idx="3">
                  <c:v>146</c:v>
                </c:pt>
                <c:pt idx="4">
                  <c:v>110</c:v>
                </c:pt>
                <c:pt idx="5">
                  <c:v>40</c:v>
                </c:pt>
                <c:pt idx="6">
                  <c:v>21</c:v>
                </c:pt>
              </c:numCache>
            </c:numRef>
          </c:val>
          <c:extLst>
            <c:ext xmlns:c16="http://schemas.microsoft.com/office/drawing/2014/chart" uri="{C3380CC4-5D6E-409C-BE32-E72D297353CC}">
              <c16:uniqueId val="{00000001-F1F3-4E53-A343-CD6C5ADDF845}"/>
            </c:ext>
          </c:extLst>
        </c:ser>
        <c:dLbls>
          <c:showLegendKey val="0"/>
          <c:showVal val="0"/>
          <c:showCatName val="0"/>
          <c:showSerName val="0"/>
          <c:showPercent val="0"/>
          <c:showBubbleSize val="0"/>
        </c:dLbls>
        <c:gapWidth val="219"/>
        <c:overlap val="-27"/>
        <c:axId val="397389640"/>
        <c:axId val="397391280"/>
      </c:barChart>
      <c:catAx>
        <c:axId val="3973896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391280"/>
        <c:crosses val="autoZero"/>
        <c:auto val="1"/>
        <c:lblAlgn val="ctr"/>
        <c:lblOffset val="100"/>
        <c:noMultiLvlLbl val="0"/>
      </c:catAx>
      <c:valAx>
        <c:axId val="397391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389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Autowelt Linz &amp; France Car</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36</c:v>
                </c:pt>
                <c:pt idx="1">
                  <c:v>7300</c:v>
                </c:pt>
                <c:pt idx="2">
                  <c:v>7965</c:v>
                </c:pt>
                <c:pt idx="3">
                  <c:v>4751</c:v>
                </c:pt>
                <c:pt idx="4">
                  <c:v>5808</c:v>
                </c:pt>
                <c:pt idx="5">
                  <c:v>4843</c:v>
                </c:pt>
                <c:pt idx="6">
                  <c:v>3509</c:v>
                </c:pt>
                <c:pt idx="7">
                  <c:v>6542</c:v>
                </c:pt>
                <c:pt idx="8">
                  <c:v>6239</c:v>
                </c:pt>
                <c:pt idx="9">
                  <c:v>3506</c:v>
                </c:pt>
                <c:pt idx="10">
                  <c:v>5677</c:v>
                </c:pt>
                <c:pt idx="11">
                  <c:v>2792</c:v>
                </c:pt>
                <c:pt idx="12">
                  <c:v>5786</c:v>
                </c:pt>
                <c:pt idx="13">
                  <c:v>6215</c:v>
                </c:pt>
                <c:pt idx="14">
                  <c:v>4191</c:v>
                </c:pt>
                <c:pt idx="15">
                  <c:v>6626</c:v>
                </c:pt>
                <c:pt idx="16">
                  <c:v>4876</c:v>
                </c:pt>
                <c:pt idx="17">
                  <c:v>742</c:v>
                </c:pt>
                <c:pt idx="18">
                  <c:v>310</c:v>
                </c:pt>
                <c:pt idx="19">
                  <c:v>358</c:v>
                </c:pt>
                <c:pt idx="20">
                  <c:v>719</c:v>
                </c:pt>
                <c:pt idx="21">
                  <c:v>433</c:v>
                </c:pt>
                <c:pt idx="22">
                  <c:v>577</c:v>
                </c:pt>
                <c:pt idx="23">
                  <c:v>317</c:v>
                </c:pt>
                <c:pt idx="24">
                  <c:v>697</c:v>
                </c:pt>
                <c:pt idx="25">
                  <c:v>344</c:v>
                </c:pt>
                <c:pt idx="26">
                  <c:v>349</c:v>
                </c:pt>
                <c:pt idx="27">
                  <c:v>2620</c:v>
                </c:pt>
                <c:pt idx="28">
                  <c:v>3975</c:v>
                </c:pt>
                <c:pt idx="29">
                  <c:v>2704</c:v>
                </c:pt>
                <c:pt idx="30">
                  <c:v>3521</c:v>
                </c:pt>
              </c:numCache>
            </c:numRef>
          </c:val>
          <c:smooth val="0"/>
          <c:extLst>
            <c:ext xmlns:c16="http://schemas.microsoft.com/office/drawing/2014/chart" uri="{C3380CC4-5D6E-409C-BE32-E72D297353CC}">
              <c16:uniqueId val="{00000000-E75D-4DE2-85AD-0A3576D895FE}"/>
            </c:ext>
          </c:extLst>
        </c:ser>
        <c:dLbls>
          <c:showLegendKey val="0"/>
          <c:showVal val="0"/>
          <c:showCatName val="0"/>
          <c:showSerName val="0"/>
          <c:showPercent val="0"/>
          <c:showBubbleSize val="0"/>
        </c:dLbls>
        <c:smooth val="0"/>
        <c:axId val="397396856"/>
        <c:axId val="397390296"/>
      </c:lineChart>
      <c:dateAx>
        <c:axId val="3973968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390296"/>
        <c:crosses val="autoZero"/>
        <c:auto val="1"/>
        <c:lblOffset val="100"/>
        <c:baseTimeUnit val="days"/>
      </c:dateAx>
      <c:valAx>
        <c:axId val="397390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396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Autowelt Linz &amp; France Car</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14</c:v>
                </c:pt>
                <c:pt idx="1">
                  <c:v>3815</c:v>
                </c:pt>
                <c:pt idx="2">
                  <c:v>3726</c:v>
                </c:pt>
                <c:pt idx="3">
                  <c:v>2385</c:v>
                </c:pt>
                <c:pt idx="4">
                  <c:v>2954</c:v>
                </c:pt>
                <c:pt idx="5">
                  <c:v>2545</c:v>
                </c:pt>
                <c:pt idx="6">
                  <c:v>2006</c:v>
                </c:pt>
                <c:pt idx="7">
                  <c:v>3527</c:v>
                </c:pt>
                <c:pt idx="8">
                  <c:v>3067</c:v>
                </c:pt>
                <c:pt idx="9">
                  <c:v>1988</c:v>
                </c:pt>
                <c:pt idx="10">
                  <c:v>3182</c:v>
                </c:pt>
                <c:pt idx="11">
                  <c:v>1753</c:v>
                </c:pt>
                <c:pt idx="12">
                  <c:v>2976</c:v>
                </c:pt>
                <c:pt idx="13">
                  <c:v>3360</c:v>
                </c:pt>
                <c:pt idx="14">
                  <c:v>2395</c:v>
                </c:pt>
                <c:pt idx="15">
                  <c:v>3555</c:v>
                </c:pt>
                <c:pt idx="16">
                  <c:v>2711</c:v>
                </c:pt>
                <c:pt idx="17">
                  <c:v>391</c:v>
                </c:pt>
                <c:pt idx="18">
                  <c:v>104</c:v>
                </c:pt>
                <c:pt idx="19">
                  <c:v>107</c:v>
                </c:pt>
                <c:pt idx="20">
                  <c:v>369</c:v>
                </c:pt>
                <c:pt idx="21">
                  <c:v>187</c:v>
                </c:pt>
                <c:pt idx="22">
                  <c:v>272</c:v>
                </c:pt>
                <c:pt idx="23">
                  <c:v>132</c:v>
                </c:pt>
                <c:pt idx="24">
                  <c:v>393</c:v>
                </c:pt>
                <c:pt idx="25">
                  <c:v>120</c:v>
                </c:pt>
                <c:pt idx="26">
                  <c:v>146</c:v>
                </c:pt>
                <c:pt idx="27">
                  <c:v>1969</c:v>
                </c:pt>
                <c:pt idx="28">
                  <c:v>2768</c:v>
                </c:pt>
                <c:pt idx="29">
                  <c:v>2219</c:v>
                </c:pt>
                <c:pt idx="30">
                  <c:v>2704</c:v>
                </c:pt>
              </c:numCache>
            </c:numRef>
          </c:val>
          <c:smooth val="0"/>
          <c:extLst>
            <c:ext xmlns:c16="http://schemas.microsoft.com/office/drawing/2014/chart" uri="{C3380CC4-5D6E-409C-BE32-E72D297353CC}">
              <c16:uniqueId val="{00000000-410C-40F8-9B72-9F10E1BB63AD}"/>
            </c:ext>
          </c:extLst>
        </c:ser>
        <c:dLbls>
          <c:showLegendKey val="0"/>
          <c:showVal val="0"/>
          <c:showCatName val="0"/>
          <c:showSerName val="0"/>
          <c:showPercent val="0"/>
          <c:showBubbleSize val="0"/>
        </c:dLbls>
        <c:smooth val="0"/>
        <c:axId val="397392264"/>
        <c:axId val="397393248"/>
      </c:lineChart>
      <c:dateAx>
        <c:axId val="3973922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393248"/>
        <c:crosses val="autoZero"/>
        <c:auto val="1"/>
        <c:lblOffset val="100"/>
        <c:baseTimeUnit val="days"/>
      </c:dateAx>
      <c:valAx>
        <c:axId val="397393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392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Autowelt Linz &amp; France Car</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2</c:v>
                </c:pt>
                <c:pt idx="1">
                  <c:v>29</c:v>
                </c:pt>
                <c:pt idx="2">
                  <c:v>33</c:v>
                </c:pt>
                <c:pt idx="3">
                  <c:v>26</c:v>
                </c:pt>
                <c:pt idx="4">
                  <c:v>26</c:v>
                </c:pt>
                <c:pt idx="5">
                  <c:v>19</c:v>
                </c:pt>
                <c:pt idx="6">
                  <c:v>19</c:v>
                </c:pt>
                <c:pt idx="7">
                  <c:v>22</c:v>
                </c:pt>
                <c:pt idx="8">
                  <c:v>32</c:v>
                </c:pt>
                <c:pt idx="9">
                  <c:v>27</c:v>
                </c:pt>
                <c:pt idx="10">
                  <c:v>29</c:v>
                </c:pt>
                <c:pt idx="11">
                  <c:v>22</c:v>
                </c:pt>
                <c:pt idx="12">
                  <c:v>25</c:v>
                </c:pt>
                <c:pt idx="13">
                  <c:v>30</c:v>
                </c:pt>
                <c:pt idx="14">
                  <c:v>17</c:v>
                </c:pt>
                <c:pt idx="15">
                  <c:v>33</c:v>
                </c:pt>
                <c:pt idx="16">
                  <c:v>22</c:v>
                </c:pt>
                <c:pt idx="17">
                  <c:v>10</c:v>
                </c:pt>
                <c:pt idx="18">
                  <c:v>0</c:v>
                </c:pt>
                <c:pt idx="19">
                  <c:v>3</c:v>
                </c:pt>
                <c:pt idx="20">
                  <c:v>14</c:v>
                </c:pt>
                <c:pt idx="21">
                  <c:v>6</c:v>
                </c:pt>
                <c:pt idx="22">
                  <c:v>9</c:v>
                </c:pt>
                <c:pt idx="23">
                  <c:v>2</c:v>
                </c:pt>
                <c:pt idx="24">
                  <c:v>46</c:v>
                </c:pt>
                <c:pt idx="25">
                  <c:v>7</c:v>
                </c:pt>
                <c:pt idx="26">
                  <c:v>5</c:v>
                </c:pt>
                <c:pt idx="27">
                  <c:v>56</c:v>
                </c:pt>
                <c:pt idx="28">
                  <c:v>65</c:v>
                </c:pt>
                <c:pt idx="29">
                  <c:v>24</c:v>
                </c:pt>
                <c:pt idx="30">
                  <c:v>58</c:v>
                </c:pt>
              </c:numCache>
            </c:numRef>
          </c:val>
          <c:smooth val="0"/>
          <c:extLst>
            <c:ext xmlns:c16="http://schemas.microsoft.com/office/drawing/2014/chart" uri="{C3380CC4-5D6E-409C-BE32-E72D297353CC}">
              <c16:uniqueId val="{00000000-A1D8-48A4-A4A4-1257FE1C0C37}"/>
            </c:ext>
          </c:extLst>
        </c:ser>
        <c:dLbls>
          <c:showLegendKey val="0"/>
          <c:showVal val="0"/>
          <c:showCatName val="0"/>
          <c:showSerName val="0"/>
          <c:showPercent val="0"/>
          <c:showBubbleSize val="0"/>
        </c:dLbls>
        <c:smooth val="0"/>
        <c:axId val="347646664"/>
        <c:axId val="347652568"/>
      </c:lineChart>
      <c:dateAx>
        <c:axId val="3476466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652568"/>
        <c:crosses val="autoZero"/>
        <c:auto val="1"/>
        <c:lblOffset val="100"/>
        <c:baseTimeUnit val="days"/>
      </c:dateAx>
      <c:valAx>
        <c:axId val="347652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646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Autowelt Linz &amp; France Car</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2</c:v>
                </c:pt>
                <c:pt idx="1">
                  <c:v>4</c:v>
                </c:pt>
                <c:pt idx="2">
                  <c:v>5</c:v>
                </c:pt>
                <c:pt idx="3">
                  <c:v>6</c:v>
                </c:pt>
                <c:pt idx="4">
                  <c:v>5</c:v>
                </c:pt>
                <c:pt idx="5">
                  <c:v>1</c:v>
                </c:pt>
                <c:pt idx="6">
                  <c:v>4</c:v>
                </c:pt>
                <c:pt idx="7">
                  <c:v>3</c:v>
                </c:pt>
                <c:pt idx="8">
                  <c:v>3</c:v>
                </c:pt>
                <c:pt idx="9">
                  <c:v>5</c:v>
                </c:pt>
                <c:pt idx="10">
                  <c:v>3</c:v>
                </c:pt>
                <c:pt idx="11">
                  <c:v>4</c:v>
                </c:pt>
                <c:pt idx="12">
                  <c:v>3</c:v>
                </c:pt>
                <c:pt idx="13">
                  <c:v>1</c:v>
                </c:pt>
                <c:pt idx="14">
                  <c:v>1</c:v>
                </c:pt>
                <c:pt idx="15">
                  <c:v>1</c:v>
                </c:pt>
                <c:pt idx="16">
                  <c:v>5</c:v>
                </c:pt>
                <c:pt idx="17">
                  <c:v>2</c:v>
                </c:pt>
                <c:pt idx="18">
                  <c:v>0</c:v>
                </c:pt>
                <c:pt idx="19">
                  <c:v>5</c:v>
                </c:pt>
                <c:pt idx="20">
                  <c:v>7</c:v>
                </c:pt>
                <c:pt idx="21">
                  <c:v>3</c:v>
                </c:pt>
                <c:pt idx="22">
                  <c:v>2</c:v>
                </c:pt>
                <c:pt idx="23">
                  <c:v>2</c:v>
                </c:pt>
                <c:pt idx="24">
                  <c:v>3</c:v>
                </c:pt>
                <c:pt idx="25">
                  <c:v>11</c:v>
                </c:pt>
                <c:pt idx="26">
                  <c:v>3</c:v>
                </c:pt>
                <c:pt idx="27">
                  <c:v>23</c:v>
                </c:pt>
                <c:pt idx="28">
                  <c:v>20</c:v>
                </c:pt>
                <c:pt idx="29">
                  <c:v>9</c:v>
                </c:pt>
                <c:pt idx="30">
                  <c:v>19</c:v>
                </c:pt>
              </c:numCache>
            </c:numRef>
          </c:val>
          <c:smooth val="0"/>
          <c:extLst>
            <c:ext xmlns:c16="http://schemas.microsoft.com/office/drawing/2014/chart" uri="{C3380CC4-5D6E-409C-BE32-E72D297353CC}">
              <c16:uniqueId val="{00000000-574D-4EFA-A828-F654F2189BC1}"/>
            </c:ext>
          </c:extLst>
        </c:ser>
        <c:dLbls>
          <c:showLegendKey val="0"/>
          <c:showVal val="0"/>
          <c:showCatName val="0"/>
          <c:showSerName val="0"/>
          <c:showPercent val="0"/>
          <c:showBubbleSize val="0"/>
        </c:dLbls>
        <c:smooth val="0"/>
        <c:axId val="347648960"/>
        <c:axId val="347646992"/>
      </c:lineChart>
      <c:dateAx>
        <c:axId val="3476489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646992"/>
        <c:crosses val="autoZero"/>
        <c:auto val="1"/>
        <c:lblOffset val="100"/>
        <c:baseTimeUnit val="days"/>
      </c:dateAx>
      <c:valAx>
        <c:axId val="347646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648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Autowelt Linz &amp; France Car</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64.633333333332999</c:v>
                </c:pt>
                <c:pt idx="1">
                  <c:v>54.033333333332997</c:v>
                </c:pt>
                <c:pt idx="2">
                  <c:v>63.133333333332999</c:v>
                </c:pt>
                <c:pt idx="3">
                  <c:v>121.43333333333</c:v>
                </c:pt>
                <c:pt idx="4">
                  <c:v>209.13333333333</c:v>
                </c:pt>
                <c:pt idx="5">
                  <c:v>273.33333333333002</c:v>
                </c:pt>
                <c:pt idx="6">
                  <c:v>322.63333333332997</c:v>
                </c:pt>
                <c:pt idx="7">
                  <c:v>313.12903225806002</c:v>
                </c:pt>
                <c:pt idx="8">
                  <c:v>318.03225806452002</c:v>
                </c:pt>
                <c:pt idx="9">
                  <c:v>326.83870967742001</c:v>
                </c:pt>
                <c:pt idx="10">
                  <c:v>356.25806451612999</c:v>
                </c:pt>
                <c:pt idx="11">
                  <c:v>337.09677419355</c:v>
                </c:pt>
                <c:pt idx="12">
                  <c:v>328.70967741934999</c:v>
                </c:pt>
                <c:pt idx="13">
                  <c:v>335.96774193547998</c:v>
                </c:pt>
                <c:pt idx="14">
                  <c:v>351.74193548387001</c:v>
                </c:pt>
                <c:pt idx="15">
                  <c:v>363.03225806452002</c:v>
                </c:pt>
                <c:pt idx="16">
                  <c:v>376.48387096774002</c:v>
                </c:pt>
                <c:pt idx="17">
                  <c:v>398.96774193547998</c:v>
                </c:pt>
                <c:pt idx="18">
                  <c:v>419.54838709677</c:v>
                </c:pt>
                <c:pt idx="19">
                  <c:v>414.35483870968</c:v>
                </c:pt>
                <c:pt idx="20">
                  <c:v>363.41935483870998</c:v>
                </c:pt>
                <c:pt idx="21">
                  <c:v>253.54838709677</c:v>
                </c:pt>
                <c:pt idx="22">
                  <c:v>155.09677419355</c:v>
                </c:pt>
                <c:pt idx="23">
                  <c:v>90.612903225805994</c:v>
                </c:pt>
              </c:numCache>
            </c:numRef>
          </c:val>
          <c:smooth val="0"/>
          <c:extLst>
            <c:ext xmlns:c16="http://schemas.microsoft.com/office/drawing/2014/chart" uri="{C3380CC4-5D6E-409C-BE32-E72D297353CC}">
              <c16:uniqueId val="{00000000-D40B-47AB-BCD7-1A84C9383AFC}"/>
            </c:ext>
          </c:extLst>
        </c:ser>
        <c:dLbls>
          <c:showLegendKey val="0"/>
          <c:showVal val="0"/>
          <c:showCatName val="0"/>
          <c:showSerName val="0"/>
          <c:showPercent val="0"/>
          <c:showBubbleSize val="0"/>
        </c:dLbls>
        <c:smooth val="0"/>
        <c:axId val="347654208"/>
        <c:axId val="347648304"/>
      </c:lineChart>
      <c:catAx>
        <c:axId val="3476542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648304"/>
        <c:crosses val="autoZero"/>
        <c:auto val="1"/>
        <c:lblAlgn val="ctr"/>
        <c:lblOffset val="100"/>
        <c:noMultiLvlLbl val="0"/>
      </c:catAx>
      <c:valAx>
        <c:axId val="347648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654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Autowelt Linz &amp; France Car</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14</c:v>
                </c:pt>
                <c:pt idx="1">
                  <c:v>3815</c:v>
                </c:pt>
                <c:pt idx="2">
                  <c:v>3726</c:v>
                </c:pt>
                <c:pt idx="3">
                  <c:v>2385</c:v>
                </c:pt>
                <c:pt idx="4">
                  <c:v>2954</c:v>
                </c:pt>
                <c:pt idx="5">
                  <c:v>2545</c:v>
                </c:pt>
                <c:pt idx="6">
                  <c:v>2006</c:v>
                </c:pt>
                <c:pt idx="7">
                  <c:v>3527</c:v>
                </c:pt>
                <c:pt idx="8">
                  <c:v>3067</c:v>
                </c:pt>
                <c:pt idx="9">
                  <c:v>1988</c:v>
                </c:pt>
                <c:pt idx="10">
                  <c:v>3182</c:v>
                </c:pt>
                <c:pt idx="11">
                  <c:v>1753</c:v>
                </c:pt>
                <c:pt idx="12">
                  <c:v>2976</c:v>
                </c:pt>
                <c:pt idx="13">
                  <c:v>3360</c:v>
                </c:pt>
                <c:pt idx="14">
                  <c:v>2395</c:v>
                </c:pt>
                <c:pt idx="15">
                  <c:v>3555</c:v>
                </c:pt>
                <c:pt idx="16">
                  <c:v>2711</c:v>
                </c:pt>
                <c:pt idx="17">
                  <c:v>391</c:v>
                </c:pt>
                <c:pt idx="18">
                  <c:v>104</c:v>
                </c:pt>
                <c:pt idx="19">
                  <c:v>107</c:v>
                </c:pt>
                <c:pt idx="20">
                  <c:v>369</c:v>
                </c:pt>
                <c:pt idx="21">
                  <c:v>187</c:v>
                </c:pt>
                <c:pt idx="22">
                  <c:v>272</c:v>
                </c:pt>
                <c:pt idx="23">
                  <c:v>132</c:v>
                </c:pt>
                <c:pt idx="24">
                  <c:v>393</c:v>
                </c:pt>
                <c:pt idx="25">
                  <c:v>120</c:v>
                </c:pt>
                <c:pt idx="26">
                  <c:v>146</c:v>
                </c:pt>
                <c:pt idx="27">
                  <c:v>1969</c:v>
                </c:pt>
                <c:pt idx="28">
                  <c:v>2768</c:v>
                </c:pt>
                <c:pt idx="29">
                  <c:v>2219</c:v>
                </c:pt>
                <c:pt idx="30">
                  <c:v>2704</c:v>
                </c:pt>
              </c:numCache>
            </c:numRef>
          </c:val>
          <c:smooth val="0"/>
          <c:extLst>
            <c:ext xmlns:c16="http://schemas.microsoft.com/office/drawing/2014/chart" uri="{C3380CC4-5D6E-409C-BE32-E72D297353CC}">
              <c16:uniqueId val="{00000000-14A9-4E05-9EC0-940054883633}"/>
            </c:ext>
          </c:extLst>
        </c:ser>
        <c:dLbls>
          <c:showLegendKey val="0"/>
          <c:showVal val="0"/>
          <c:showCatName val="0"/>
          <c:showSerName val="0"/>
          <c:showPercent val="0"/>
          <c:showBubbleSize val="0"/>
        </c:dLbls>
        <c:smooth val="0"/>
        <c:axId val="223615288"/>
        <c:axId val="223614960"/>
      </c:lineChart>
      <c:dateAx>
        <c:axId val="2236152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3614960"/>
        <c:crosses val="autoZero"/>
        <c:auto val="1"/>
        <c:lblOffset val="100"/>
        <c:baseTimeUnit val="days"/>
      </c:dateAx>
      <c:valAx>
        <c:axId val="223614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3615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6/4/2018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6/4/2018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6/4/2018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64841E-920B-43E9-BA98-EC65F280F775}"/>
              </a:ext>
            </a:extLst>
          </p:cNvPr>
          <p:cNvSpPr>
            <a:spLocks noGrp="1"/>
          </p:cNvSpPr>
          <p:nvPr>
            <p:ph type="ctrTitle"/>
          </p:nvPr>
        </p:nvSpPr>
        <p:spPr/>
        <p:txBody>
          <a:bodyPr/>
          <a:lstStyle/>
          <a:p>
            <a:r>
              <a:rPr lang="en-US"/>
              <a:t>Facebook Page Report</a:t>
            </a:r>
          </a:p>
        </p:txBody>
      </p:sp>
      <p:sp>
        <p:nvSpPr>
          <p:cNvPr id="3" name="Subtitle 2">
            <a:extLst>
              <a:ext uri="{FF2B5EF4-FFF2-40B4-BE49-F238E27FC236}">
                <a16:creationId xmlns:a16="http://schemas.microsoft.com/office/drawing/2014/main" id="{8D39F834-8C55-4887-8C91-F77D265B3708}"/>
              </a:ext>
            </a:extLst>
          </p:cNvPr>
          <p:cNvSpPr>
            <a:spLocks noGrp="1"/>
          </p:cNvSpPr>
          <p:nvPr>
            <p:ph type="subTitle" idx="1"/>
          </p:nvPr>
        </p:nvSpPr>
        <p:spPr/>
        <p:txBody>
          <a:bodyPr/>
          <a:lstStyle/>
          <a:p>
            <a:r>
              <a:rPr lang="en-US"/>
              <a:t>23 | new marketing experiences</a:t>
            </a:r>
          </a:p>
        </p:txBody>
      </p:sp>
    </p:spTree>
    <p:extLst>
      <p:ext uri="{BB962C8B-B14F-4D97-AF65-F5344CB8AC3E}">
        <p14:creationId xmlns:p14="http://schemas.microsoft.com/office/powerpoint/2010/main" val="23843569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01E831-1004-4E17-B349-0A1763934A36}"/>
              </a:ext>
            </a:extLst>
          </p:cNvPr>
          <p:cNvSpPr>
            <a:spLocks noGrp="1"/>
          </p:cNvSpPr>
          <p:nvPr>
            <p:ph type="title"/>
          </p:nvPr>
        </p:nvSpPr>
        <p:spPr/>
        <p:txBody>
          <a:bodyPr/>
          <a:lstStyle/>
          <a:p>
            <a:r>
              <a:rPr lang="de-DE"/>
              <a:t>Wichtigste Werte (KPI's) | Autowelt Linz &amp; France Car</a:t>
            </a:r>
            <a:endParaRPr lang="en-US"/>
          </a:p>
        </p:txBody>
      </p:sp>
      <p:graphicFrame>
        <p:nvGraphicFramePr>
          <p:cNvPr id="5" name="Table Placeholder 4">
            <a:extLst>
              <a:ext uri="{FF2B5EF4-FFF2-40B4-BE49-F238E27FC236}">
                <a16:creationId xmlns:a16="http://schemas.microsoft.com/office/drawing/2014/main" id="{55EEAF7B-9422-4222-B028-04C9D7DF280C}"/>
              </a:ext>
            </a:extLst>
          </p:cNvPr>
          <p:cNvGraphicFramePr>
            <a:graphicFrameLocks noGrp="1"/>
          </p:cNvGraphicFramePr>
          <p:nvPr>
            <p:ph type="tbl" sz="quarter" idx="13"/>
            <p:extLst>
              <p:ext uri="{D42A27DB-BD31-4B8C-83A1-F6EECF244321}">
                <p14:modId xmlns:p14="http://schemas.microsoft.com/office/powerpoint/2010/main" val="1130835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540996138"/>
                    </a:ext>
                  </a:extLst>
                </a:gridCol>
                <a:gridCol w="740664">
                  <a:extLst>
                    <a:ext uri="{9D8B030D-6E8A-4147-A177-3AD203B41FA5}">
                      <a16:colId xmlns:a16="http://schemas.microsoft.com/office/drawing/2014/main" val="2004617621"/>
                    </a:ext>
                  </a:extLst>
                </a:gridCol>
                <a:gridCol w="740664">
                  <a:extLst>
                    <a:ext uri="{9D8B030D-6E8A-4147-A177-3AD203B41FA5}">
                      <a16:colId xmlns:a16="http://schemas.microsoft.com/office/drawing/2014/main" val="2886644681"/>
                    </a:ext>
                  </a:extLst>
                </a:gridCol>
                <a:gridCol w="740664">
                  <a:extLst>
                    <a:ext uri="{9D8B030D-6E8A-4147-A177-3AD203B41FA5}">
                      <a16:colId xmlns:a16="http://schemas.microsoft.com/office/drawing/2014/main" val="3999493428"/>
                    </a:ext>
                  </a:extLst>
                </a:gridCol>
                <a:gridCol w="740664">
                  <a:extLst>
                    <a:ext uri="{9D8B030D-6E8A-4147-A177-3AD203B41FA5}">
                      <a16:colId xmlns:a16="http://schemas.microsoft.com/office/drawing/2014/main" val="3444102519"/>
                    </a:ext>
                  </a:extLst>
                </a:gridCol>
                <a:gridCol w="740664">
                  <a:extLst>
                    <a:ext uri="{9D8B030D-6E8A-4147-A177-3AD203B41FA5}">
                      <a16:colId xmlns:a16="http://schemas.microsoft.com/office/drawing/2014/main" val="3307458911"/>
                    </a:ext>
                  </a:extLst>
                </a:gridCol>
                <a:gridCol w="740664">
                  <a:extLst>
                    <a:ext uri="{9D8B030D-6E8A-4147-A177-3AD203B41FA5}">
                      <a16:colId xmlns:a16="http://schemas.microsoft.com/office/drawing/2014/main" val="356959697"/>
                    </a:ext>
                  </a:extLst>
                </a:gridCol>
                <a:gridCol w="740664">
                  <a:extLst>
                    <a:ext uri="{9D8B030D-6E8A-4147-A177-3AD203B41FA5}">
                      <a16:colId xmlns:a16="http://schemas.microsoft.com/office/drawing/2014/main" val="3284069716"/>
                    </a:ext>
                  </a:extLst>
                </a:gridCol>
                <a:gridCol w="740664">
                  <a:extLst>
                    <a:ext uri="{9D8B030D-6E8A-4147-A177-3AD203B41FA5}">
                      <a16:colId xmlns:a16="http://schemas.microsoft.com/office/drawing/2014/main" val="1740027952"/>
                    </a:ext>
                  </a:extLst>
                </a:gridCol>
                <a:gridCol w="740664">
                  <a:extLst>
                    <a:ext uri="{9D8B030D-6E8A-4147-A177-3AD203B41FA5}">
                      <a16:colId xmlns:a16="http://schemas.microsoft.com/office/drawing/2014/main" val="4100322431"/>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003747561"/>
                  </a:ext>
                </a:extLst>
              </a:tr>
              <a:tr h="370840">
                <a:tc>
                  <a:txBody>
                    <a:bodyPr/>
                    <a:lstStyle/>
                    <a:p>
                      <a:r>
                        <a:rPr lang="en-US" sz="1000"/>
                        <a:t>Autowelt Linz &amp; France Car</a:t>
                      </a:r>
                    </a:p>
                  </a:txBody>
                  <a:tcPr/>
                </a:tc>
                <a:tc>
                  <a:txBody>
                    <a:bodyPr/>
                    <a:lstStyle/>
                    <a:p>
                      <a:r>
                        <a:rPr lang="en-US" sz="1000"/>
                        <a:t>n/a</a:t>
                      </a:r>
                    </a:p>
                  </a:txBody>
                  <a:tcPr/>
                </a:tc>
                <a:tc>
                  <a:txBody>
                    <a:bodyPr/>
                    <a:lstStyle/>
                    <a:p>
                      <a:r>
                        <a:rPr lang="en-US" sz="1000"/>
                        <a:t>n/a</a:t>
                      </a:r>
                    </a:p>
                  </a:txBody>
                  <a:tcPr/>
                </a:tc>
                <a:tc>
                  <a:txBody>
                    <a:bodyPr/>
                    <a:lstStyle/>
                    <a:p>
                      <a:r>
                        <a:rPr lang="en-US" sz="1000"/>
                        <a:t>5</a:t>
                      </a:r>
                    </a:p>
                  </a:txBody>
                  <a:tcPr/>
                </a:tc>
                <a:tc>
                  <a:txBody>
                    <a:bodyPr/>
                    <a:lstStyle/>
                    <a:p>
                      <a:r>
                        <a:rPr lang="en-US" sz="1000"/>
                        <a:t>67</a:t>
                      </a:r>
                    </a:p>
                  </a:txBody>
                  <a:tcPr/>
                </a:tc>
                <a:tc>
                  <a:txBody>
                    <a:bodyPr/>
                    <a:lstStyle/>
                    <a:p>
                      <a:r>
                        <a:rPr lang="en-US" sz="1000"/>
                        <a:t>1</a:t>
                      </a:r>
                    </a:p>
                  </a:txBody>
                  <a:tcPr/>
                </a:tc>
                <a:tc>
                  <a:txBody>
                    <a:bodyPr/>
                    <a:lstStyle/>
                    <a:p>
                      <a:r>
                        <a:rPr lang="en-US" sz="1000"/>
                        <a:t>2</a:t>
                      </a:r>
                    </a:p>
                  </a:txBody>
                  <a:tcPr/>
                </a:tc>
                <a:tc>
                  <a:txBody>
                    <a:bodyPr/>
                    <a:lstStyle/>
                    <a:p>
                      <a:r>
                        <a:rPr lang="en-US" sz="1000"/>
                        <a:t>0</a:t>
                      </a:r>
                    </a:p>
                  </a:txBody>
                  <a:tcPr/>
                </a:tc>
                <a:tc>
                  <a:txBody>
                    <a:bodyPr/>
                    <a:lstStyle/>
                    <a:p>
                      <a:r>
                        <a:rPr lang="en-US" sz="1000"/>
                        <a:t>n/a</a:t>
                      </a:r>
                    </a:p>
                  </a:txBody>
                  <a:tcPr/>
                </a:tc>
                <a:tc>
                  <a:txBody>
                    <a:bodyPr/>
                    <a:lstStyle/>
                    <a:p>
                      <a:r>
                        <a:rPr lang="en-US" sz="1000"/>
                        <a:t>0.0 %</a:t>
                      </a:r>
                    </a:p>
                  </a:txBody>
                  <a:tcPr/>
                </a:tc>
                <a:extLst>
                  <a:ext uri="{0D108BD9-81ED-4DB2-BD59-A6C34878D82A}">
                    <a16:rowId xmlns:a16="http://schemas.microsoft.com/office/drawing/2014/main" val="4294473751"/>
                  </a:ext>
                </a:extLst>
              </a:tr>
            </a:tbl>
          </a:graphicData>
        </a:graphic>
      </p:graphicFrame>
      <p:sp>
        <p:nvSpPr>
          <p:cNvPr id="4" name="Text Placeholder 3">
            <a:extLst>
              <a:ext uri="{FF2B5EF4-FFF2-40B4-BE49-F238E27FC236}">
                <a16:creationId xmlns:a16="http://schemas.microsoft.com/office/drawing/2014/main" id="{5A55C5BF-9E23-48D0-A592-A8123B2C430A}"/>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42360008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69B60A-B8C6-443E-A638-3D90F8443FD5}"/>
              </a:ext>
            </a:extLst>
          </p:cNvPr>
          <p:cNvSpPr>
            <a:spLocks noGrp="1"/>
          </p:cNvSpPr>
          <p:nvPr>
            <p:ph type="title"/>
          </p:nvPr>
        </p:nvSpPr>
        <p:spPr/>
        <p:txBody>
          <a:bodyPr/>
          <a:lstStyle/>
          <a:p>
            <a:r>
              <a:rPr lang="de-DE"/>
              <a:t>Fans (Übersicht) | Autowelt Linz &amp; France Car</a:t>
            </a:r>
            <a:endParaRPr lang="en-US"/>
          </a:p>
        </p:txBody>
      </p:sp>
      <p:graphicFrame>
        <p:nvGraphicFramePr>
          <p:cNvPr id="5" name="Table Placeholder 4">
            <a:extLst>
              <a:ext uri="{FF2B5EF4-FFF2-40B4-BE49-F238E27FC236}">
                <a16:creationId xmlns:a16="http://schemas.microsoft.com/office/drawing/2014/main" id="{7CEF3828-6342-4B03-B1F6-BE6AD8EBFFE9}"/>
              </a:ext>
            </a:extLst>
          </p:cNvPr>
          <p:cNvGraphicFramePr>
            <a:graphicFrameLocks noGrp="1"/>
          </p:cNvGraphicFramePr>
          <p:nvPr>
            <p:ph type="tbl" sz="quarter" idx="13"/>
            <p:extLst>
              <p:ext uri="{D42A27DB-BD31-4B8C-83A1-F6EECF244321}">
                <p14:modId xmlns:p14="http://schemas.microsoft.com/office/powerpoint/2010/main" val="26953219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285649496"/>
                    </a:ext>
                  </a:extLst>
                </a:gridCol>
                <a:gridCol w="1234440">
                  <a:extLst>
                    <a:ext uri="{9D8B030D-6E8A-4147-A177-3AD203B41FA5}">
                      <a16:colId xmlns:a16="http://schemas.microsoft.com/office/drawing/2014/main" val="3861041578"/>
                    </a:ext>
                  </a:extLst>
                </a:gridCol>
                <a:gridCol w="822960">
                  <a:extLst>
                    <a:ext uri="{9D8B030D-6E8A-4147-A177-3AD203B41FA5}">
                      <a16:colId xmlns:a16="http://schemas.microsoft.com/office/drawing/2014/main" val="3302379076"/>
                    </a:ext>
                  </a:extLst>
                </a:gridCol>
                <a:gridCol w="822960">
                  <a:extLst>
                    <a:ext uri="{9D8B030D-6E8A-4147-A177-3AD203B41FA5}">
                      <a16:colId xmlns:a16="http://schemas.microsoft.com/office/drawing/2014/main" val="2297054129"/>
                    </a:ext>
                  </a:extLst>
                </a:gridCol>
                <a:gridCol w="822960">
                  <a:extLst>
                    <a:ext uri="{9D8B030D-6E8A-4147-A177-3AD203B41FA5}">
                      <a16:colId xmlns:a16="http://schemas.microsoft.com/office/drawing/2014/main" val="288190589"/>
                    </a:ext>
                  </a:extLst>
                </a:gridCol>
                <a:gridCol w="822960">
                  <a:extLst>
                    <a:ext uri="{9D8B030D-6E8A-4147-A177-3AD203B41FA5}">
                      <a16:colId xmlns:a16="http://schemas.microsoft.com/office/drawing/2014/main" val="1463201088"/>
                    </a:ext>
                  </a:extLst>
                </a:gridCol>
                <a:gridCol w="822960">
                  <a:extLst>
                    <a:ext uri="{9D8B030D-6E8A-4147-A177-3AD203B41FA5}">
                      <a16:colId xmlns:a16="http://schemas.microsoft.com/office/drawing/2014/main" val="284652274"/>
                    </a:ext>
                  </a:extLst>
                </a:gridCol>
                <a:gridCol w="822960">
                  <a:extLst>
                    <a:ext uri="{9D8B030D-6E8A-4147-A177-3AD203B41FA5}">
                      <a16:colId xmlns:a16="http://schemas.microsoft.com/office/drawing/2014/main" val="3688339437"/>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3530742013"/>
                  </a:ext>
                </a:extLst>
              </a:tr>
              <a:tr h="370840">
                <a:tc>
                  <a:txBody>
                    <a:bodyPr/>
                    <a:lstStyle/>
                    <a:p>
                      <a:r>
                        <a:rPr lang="en-US" sz="1000"/>
                        <a:t>Autowelt Linz &amp; France Car</a:t>
                      </a:r>
                    </a:p>
                  </a:txBody>
                  <a:tcPr/>
                </a:tc>
                <a:tc>
                  <a:txBody>
                    <a:bodyPr/>
                    <a:lstStyle/>
                    <a:p>
                      <a:r>
                        <a:rPr lang="en-US" sz="1000"/>
                        <a:t>n/a</a:t>
                      </a:r>
                    </a:p>
                  </a:txBody>
                  <a:tcPr/>
                </a:tc>
                <a:tc>
                  <a:txBody>
                    <a:bodyPr/>
                    <a:lstStyle/>
                    <a:p>
                      <a:r>
                        <a:rPr lang="en-US" sz="1000"/>
                        <a:t>n/a</a:t>
                      </a:r>
                    </a:p>
                  </a:txBody>
                  <a:tcPr/>
                </a:tc>
                <a:tc>
                  <a:txBody>
                    <a:bodyPr/>
                    <a:lstStyle/>
                    <a:p>
                      <a:r>
                        <a:rPr lang="en-US" sz="1000"/>
                        <a:t>0.0 %</a:t>
                      </a:r>
                    </a:p>
                  </a:txBody>
                  <a:tcPr/>
                </a:tc>
                <a:tc>
                  <a:txBody>
                    <a:bodyPr/>
                    <a:lstStyle/>
                    <a:p>
                      <a:r>
                        <a:rPr lang="en-US" sz="1000"/>
                        <a:t>n/a</a:t>
                      </a:r>
                    </a:p>
                  </a:txBody>
                  <a:tcPr/>
                </a:tc>
                <a:tc>
                  <a:txBody>
                    <a:bodyPr/>
                    <a:lstStyle/>
                    <a:p>
                      <a:r>
                        <a:rPr lang="en-US" sz="1000"/>
                        <a:t>0.0 %</a:t>
                      </a:r>
                    </a:p>
                  </a:txBody>
                  <a:tcPr/>
                </a:tc>
                <a:tc>
                  <a:txBody>
                    <a:bodyPr/>
                    <a:lstStyle/>
                    <a:p>
                      <a:r>
                        <a:rPr lang="en-US" sz="1000"/>
                        <a:t>n/a</a:t>
                      </a:r>
                    </a:p>
                  </a:txBody>
                  <a:tcPr/>
                </a:tc>
                <a:tc>
                  <a:txBody>
                    <a:bodyPr/>
                    <a:lstStyle/>
                    <a:p>
                      <a:r>
                        <a:rPr lang="en-US" sz="1000"/>
                        <a:t>0.0 %</a:t>
                      </a:r>
                    </a:p>
                  </a:txBody>
                  <a:tcPr/>
                </a:tc>
                <a:extLst>
                  <a:ext uri="{0D108BD9-81ED-4DB2-BD59-A6C34878D82A}">
                    <a16:rowId xmlns:a16="http://schemas.microsoft.com/office/drawing/2014/main" val="489731825"/>
                  </a:ext>
                </a:extLst>
              </a:tr>
            </a:tbl>
          </a:graphicData>
        </a:graphic>
      </p:graphicFrame>
      <p:sp>
        <p:nvSpPr>
          <p:cNvPr id="4" name="Text Placeholder 3">
            <a:extLst>
              <a:ext uri="{FF2B5EF4-FFF2-40B4-BE49-F238E27FC236}">
                <a16:creationId xmlns:a16="http://schemas.microsoft.com/office/drawing/2014/main" id="{0EAD25B8-1891-4580-86C9-795F1FE2D785}"/>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8480041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A5E167-4ABD-41DF-A97F-63A4367BA404}"/>
              </a:ext>
            </a:extLst>
          </p:cNvPr>
          <p:cNvSpPr>
            <a:spLocks noGrp="1"/>
          </p:cNvSpPr>
          <p:nvPr>
            <p:ph type="title"/>
          </p:nvPr>
        </p:nvSpPr>
        <p:spPr/>
        <p:txBody>
          <a:bodyPr/>
          <a:lstStyle/>
          <a:p>
            <a:r>
              <a:rPr lang="en-US"/>
              <a:t>Key Metrics Table w. User Post RR | Autowelt Linz &amp; France Car</a:t>
            </a:r>
          </a:p>
        </p:txBody>
      </p:sp>
      <p:graphicFrame>
        <p:nvGraphicFramePr>
          <p:cNvPr id="5" name="Table Placeholder 4">
            <a:extLst>
              <a:ext uri="{FF2B5EF4-FFF2-40B4-BE49-F238E27FC236}">
                <a16:creationId xmlns:a16="http://schemas.microsoft.com/office/drawing/2014/main" id="{0EB89AF6-F43E-48DE-B1BA-B59962F5996D}"/>
              </a:ext>
            </a:extLst>
          </p:cNvPr>
          <p:cNvGraphicFramePr>
            <a:graphicFrameLocks noGrp="1"/>
          </p:cNvGraphicFramePr>
          <p:nvPr>
            <p:ph type="tbl" sz="quarter" idx="13"/>
            <p:extLst>
              <p:ext uri="{D42A27DB-BD31-4B8C-83A1-F6EECF244321}">
                <p14:modId xmlns:p14="http://schemas.microsoft.com/office/powerpoint/2010/main" val="17457307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728167160"/>
                    </a:ext>
                  </a:extLst>
                </a:gridCol>
                <a:gridCol w="740664">
                  <a:extLst>
                    <a:ext uri="{9D8B030D-6E8A-4147-A177-3AD203B41FA5}">
                      <a16:colId xmlns:a16="http://schemas.microsoft.com/office/drawing/2014/main" val="273991401"/>
                    </a:ext>
                  </a:extLst>
                </a:gridCol>
                <a:gridCol w="740664">
                  <a:extLst>
                    <a:ext uri="{9D8B030D-6E8A-4147-A177-3AD203B41FA5}">
                      <a16:colId xmlns:a16="http://schemas.microsoft.com/office/drawing/2014/main" val="1856005289"/>
                    </a:ext>
                  </a:extLst>
                </a:gridCol>
                <a:gridCol w="740664">
                  <a:extLst>
                    <a:ext uri="{9D8B030D-6E8A-4147-A177-3AD203B41FA5}">
                      <a16:colId xmlns:a16="http://schemas.microsoft.com/office/drawing/2014/main" val="4117746740"/>
                    </a:ext>
                  </a:extLst>
                </a:gridCol>
                <a:gridCol w="740664">
                  <a:extLst>
                    <a:ext uri="{9D8B030D-6E8A-4147-A177-3AD203B41FA5}">
                      <a16:colId xmlns:a16="http://schemas.microsoft.com/office/drawing/2014/main" val="2304493049"/>
                    </a:ext>
                  </a:extLst>
                </a:gridCol>
                <a:gridCol w="740664">
                  <a:extLst>
                    <a:ext uri="{9D8B030D-6E8A-4147-A177-3AD203B41FA5}">
                      <a16:colId xmlns:a16="http://schemas.microsoft.com/office/drawing/2014/main" val="3460901621"/>
                    </a:ext>
                  </a:extLst>
                </a:gridCol>
                <a:gridCol w="740664">
                  <a:extLst>
                    <a:ext uri="{9D8B030D-6E8A-4147-A177-3AD203B41FA5}">
                      <a16:colId xmlns:a16="http://schemas.microsoft.com/office/drawing/2014/main" val="3657040983"/>
                    </a:ext>
                  </a:extLst>
                </a:gridCol>
                <a:gridCol w="740664">
                  <a:extLst>
                    <a:ext uri="{9D8B030D-6E8A-4147-A177-3AD203B41FA5}">
                      <a16:colId xmlns:a16="http://schemas.microsoft.com/office/drawing/2014/main" val="3159499231"/>
                    </a:ext>
                  </a:extLst>
                </a:gridCol>
                <a:gridCol w="740664">
                  <a:extLst>
                    <a:ext uri="{9D8B030D-6E8A-4147-A177-3AD203B41FA5}">
                      <a16:colId xmlns:a16="http://schemas.microsoft.com/office/drawing/2014/main" val="801759802"/>
                    </a:ext>
                  </a:extLst>
                </a:gridCol>
                <a:gridCol w="740664">
                  <a:extLst>
                    <a:ext uri="{9D8B030D-6E8A-4147-A177-3AD203B41FA5}">
                      <a16:colId xmlns:a16="http://schemas.microsoft.com/office/drawing/2014/main" val="1805396708"/>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095694335"/>
                  </a:ext>
                </a:extLst>
              </a:tr>
              <a:tr h="370840">
                <a:tc>
                  <a:txBody>
                    <a:bodyPr/>
                    <a:lstStyle/>
                    <a:p>
                      <a:r>
                        <a:rPr lang="en-US" sz="1000"/>
                        <a:t>Autowelt Linz &amp; France Car</a:t>
                      </a:r>
                    </a:p>
                  </a:txBody>
                  <a:tcPr/>
                </a:tc>
                <a:tc>
                  <a:txBody>
                    <a:bodyPr/>
                    <a:lstStyle/>
                    <a:p>
                      <a:r>
                        <a:rPr lang="en-US" sz="1000"/>
                        <a:t>n/a</a:t>
                      </a:r>
                    </a:p>
                  </a:txBody>
                  <a:tcPr/>
                </a:tc>
                <a:tc>
                  <a:txBody>
                    <a:bodyPr/>
                    <a:lstStyle/>
                    <a:p>
                      <a:r>
                        <a:rPr lang="en-US" sz="1000"/>
                        <a:t>n/a</a:t>
                      </a:r>
                    </a:p>
                  </a:txBody>
                  <a:tcPr/>
                </a:tc>
                <a:tc>
                  <a:txBody>
                    <a:bodyPr/>
                    <a:lstStyle/>
                    <a:p>
                      <a:r>
                        <a:rPr lang="en-US" sz="1000"/>
                        <a:t>5</a:t>
                      </a:r>
                    </a:p>
                  </a:txBody>
                  <a:tcPr/>
                </a:tc>
                <a:tc>
                  <a:txBody>
                    <a:bodyPr/>
                    <a:lstStyle/>
                    <a:p>
                      <a:r>
                        <a:rPr lang="en-US" sz="1000"/>
                        <a:t>67</a:t>
                      </a:r>
                    </a:p>
                  </a:txBody>
                  <a:tcPr/>
                </a:tc>
                <a:tc>
                  <a:txBody>
                    <a:bodyPr/>
                    <a:lstStyle/>
                    <a:p>
                      <a:r>
                        <a:rPr lang="en-US" sz="1000"/>
                        <a:t>1</a:t>
                      </a:r>
                    </a:p>
                  </a:txBody>
                  <a:tcPr/>
                </a:tc>
                <a:tc>
                  <a:txBody>
                    <a:bodyPr/>
                    <a:lstStyle/>
                    <a:p>
                      <a:r>
                        <a:rPr lang="en-US" sz="1000"/>
                        <a:t>2</a:t>
                      </a:r>
                    </a:p>
                  </a:txBody>
                  <a:tcPr/>
                </a:tc>
                <a:tc>
                  <a:txBody>
                    <a:bodyPr/>
                    <a:lstStyle/>
                    <a:p>
                      <a:r>
                        <a:rPr lang="en-US" sz="1000"/>
                        <a:t>0</a:t>
                      </a:r>
                    </a:p>
                  </a:txBody>
                  <a:tcPr/>
                </a:tc>
                <a:tc>
                  <a:txBody>
                    <a:bodyPr/>
                    <a:lstStyle/>
                    <a:p>
                      <a:r>
                        <a:rPr lang="en-US" sz="1000"/>
                        <a:t>n/a</a:t>
                      </a:r>
                    </a:p>
                  </a:txBody>
                  <a:tcPr/>
                </a:tc>
                <a:tc>
                  <a:txBody>
                    <a:bodyPr/>
                    <a:lstStyle/>
                    <a:p>
                      <a:r>
                        <a:rPr lang="en-US" sz="1000"/>
                        <a:t>0.0 %</a:t>
                      </a:r>
                    </a:p>
                  </a:txBody>
                  <a:tcPr/>
                </a:tc>
                <a:extLst>
                  <a:ext uri="{0D108BD9-81ED-4DB2-BD59-A6C34878D82A}">
                    <a16:rowId xmlns:a16="http://schemas.microsoft.com/office/drawing/2014/main" val="2407118648"/>
                  </a:ext>
                </a:extLst>
              </a:tr>
            </a:tbl>
          </a:graphicData>
        </a:graphic>
      </p:graphicFrame>
      <p:sp>
        <p:nvSpPr>
          <p:cNvPr id="4" name="Text Placeholder 3">
            <a:extLst>
              <a:ext uri="{FF2B5EF4-FFF2-40B4-BE49-F238E27FC236}">
                <a16:creationId xmlns:a16="http://schemas.microsoft.com/office/drawing/2014/main" id="{7388FC9B-3A10-424C-A592-BE07FC4E42F6}"/>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470068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2728CC-92A3-4AD9-8E0B-F871230A4AE5}"/>
              </a:ext>
            </a:extLst>
          </p:cNvPr>
          <p:cNvSpPr>
            <a:spLocks noGrp="1"/>
          </p:cNvSpPr>
          <p:nvPr>
            <p:ph type="title"/>
          </p:nvPr>
        </p:nvSpPr>
        <p:spPr/>
        <p:txBody>
          <a:bodyPr/>
          <a:lstStyle/>
          <a:p>
            <a:r>
              <a:rPr lang="en-US"/>
              <a:t>Facebook Fans Total | Autowelt Linz &amp; France Car</a:t>
            </a:r>
          </a:p>
        </p:txBody>
      </p:sp>
      <p:graphicFrame>
        <p:nvGraphicFramePr>
          <p:cNvPr id="6" name="Chart Placeholder 5">
            <a:extLst>
              <a:ext uri="{FF2B5EF4-FFF2-40B4-BE49-F238E27FC236}">
                <a16:creationId xmlns:a16="http://schemas.microsoft.com/office/drawing/2014/main" id="{F4660B17-5232-4AE4-A75B-9B2EDBCD7DA6}"/>
              </a:ext>
            </a:extLst>
          </p:cNvPr>
          <p:cNvGraphicFramePr>
            <a:graphicFrameLocks noGrp="1"/>
          </p:cNvGraphicFramePr>
          <p:nvPr>
            <p:ph type="chart" sz="quarter" idx="13"/>
            <p:extLst>
              <p:ext uri="{D42A27DB-BD31-4B8C-83A1-F6EECF244321}">
                <p14:modId xmlns:p14="http://schemas.microsoft.com/office/powerpoint/2010/main" val="373258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011E13A-700F-411D-81E9-6E343B5B7A65}"/>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FDDC3DA3-D5F3-47FE-BAF5-A8657080AEF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546267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9B1753-CAC6-40BD-8DFE-E9EB35351787}"/>
              </a:ext>
            </a:extLst>
          </p:cNvPr>
          <p:cNvSpPr>
            <a:spLocks noGrp="1"/>
          </p:cNvSpPr>
          <p:nvPr>
            <p:ph type="title"/>
          </p:nvPr>
        </p:nvSpPr>
        <p:spPr/>
        <p:txBody>
          <a:bodyPr/>
          <a:lstStyle/>
          <a:p>
            <a:r>
              <a:rPr lang="de-DE"/>
              <a:t>Fanwachstum | Autowelt Linz &amp; France Car</a:t>
            </a:r>
            <a:endParaRPr lang="en-US"/>
          </a:p>
        </p:txBody>
      </p:sp>
      <p:graphicFrame>
        <p:nvGraphicFramePr>
          <p:cNvPr id="6" name="Chart Placeholder 5">
            <a:extLst>
              <a:ext uri="{FF2B5EF4-FFF2-40B4-BE49-F238E27FC236}">
                <a16:creationId xmlns:a16="http://schemas.microsoft.com/office/drawing/2014/main" id="{F1F36943-F27C-49FE-B55B-2D2A25A1EB59}"/>
              </a:ext>
            </a:extLst>
          </p:cNvPr>
          <p:cNvGraphicFramePr>
            <a:graphicFrameLocks noGrp="1"/>
          </p:cNvGraphicFramePr>
          <p:nvPr>
            <p:ph type="chart" sz="quarter" idx="13"/>
            <p:extLst>
              <p:ext uri="{D42A27DB-BD31-4B8C-83A1-F6EECF244321}">
                <p14:modId xmlns:p14="http://schemas.microsoft.com/office/powerpoint/2010/main" val="23036073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28CAD73-28FD-454B-BD03-33532CA440EF}"/>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B4BB050D-301E-4270-88F0-149550E41F0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181626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DA95BD-C5DC-4B50-8722-88BF884A6838}"/>
              </a:ext>
            </a:extLst>
          </p:cNvPr>
          <p:cNvSpPr>
            <a:spLocks noGrp="1"/>
          </p:cNvSpPr>
          <p:nvPr>
            <p:ph type="title"/>
          </p:nvPr>
        </p:nvSpPr>
        <p:spPr/>
        <p:txBody>
          <a:bodyPr/>
          <a:lstStyle/>
          <a:p>
            <a:r>
              <a:rPr lang="en-US"/>
              <a:t>Verlorene Fans | Autowelt Linz &amp; France Car</a:t>
            </a:r>
          </a:p>
        </p:txBody>
      </p:sp>
      <p:graphicFrame>
        <p:nvGraphicFramePr>
          <p:cNvPr id="6" name="Chart Placeholder 5">
            <a:extLst>
              <a:ext uri="{FF2B5EF4-FFF2-40B4-BE49-F238E27FC236}">
                <a16:creationId xmlns:a16="http://schemas.microsoft.com/office/drawing/2014/main" id="{2B6C4DC5-436D-4B7D-BB62-CE338356EF9A}"/>
              </a:ext>
            </a:extLst>
          </p:cNvPr>
          <p:cNvGraphicFramePr>
            <a:graphicFrameLocks noGrp="1"/>
          </p:cNvGraphicFramePr>
          <p:nvPr>
            <p:ph type="chart" sz="quarter" idx="13"/>
            <p:extLst>
              <p:ext uri="{D42A27DB-BD31-4B8C-83A1-F6EECF244321}">
                <p14:modId xmlns:p14="http://schemas.microsoft.com/office/powerpoint/2010/main" val="18565125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E9E13C8-BC3F-4BCD-A910-64794BE2B9BA}"/>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0A4F1B59-65E2-49DC-9F14-05A2C6DE274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709670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F20207-957C-468B-BE69-9526338EE448}"/>
              </a:ext>
            </a:extLst>
          </p:cNvPr>
          <p:cNvSpPr>
            <a:spLocks noGrp="1"/>
          </p:cNvSpPr>
          <p:nvPr>
            <p:ph type="title"/>
          </p:nvPr>
        </p:nvSpPr>
        <p:spPr/>
        <p:txBody>
          <a:bodyPr/>
          <a:lstStyle/>
          <a:p>
            <a:r>
              <a:rPr lang="de-DE"/>
              <a:t>Eigene Beiträge (Postings) | Autowelt Linz &amp; France Car</a:t>
            </a:r>
            <a:endParaRPr lang="en-US"/>
          </a:p>
        </p:txBody>
      </p:sp>
      <p:graphicFrame>
        <p:nvGraphicFramePr>
          <p:cNvPr id="5" name="Table Placeholder 4">
            <a:extLst>
              <a:ext uri="{FF2B5EF4-FFF2-40B4-BE49-F238E27FC236}">
                <a16:creationId xmlns:a16="http://schemas.microsoft.com/office/drawing/2014/main" id="{332A982A-4614-48D2-B416-2C903593AEEC}"/>
              </a:ext>
            </a:extLst>
          </p:cNvPr>
          <p:cNvGraphicFramePr>
            <a:graphicFrameLocks noGrp="1"/>
          </p:cNvGraphicFramePr>
          <p:nvPr>
            <p:ph type="tbl" sz="quarter" idx="13"/>
            <p:extLst>
              <p:ext uri="{D42A27DB-BD31-4B8C-83A1-F6EECF244321}">
                <p14:modId xmlns:p14="http://schemas.microsoft.com/office/powerpoint/2010/main" val="15986887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441204347"/>
                    </a:ext>
                  </a:extLst>
                </a:gridCol>
                <a:gridCol w="658368">
                  <a:extLst>
                    <a:ext uri="{9D8B030D-6E8A-4147-A177-3AD203B41FA5}">
                      <a16:colId xmlns:a16="http://schemas.microsoft.com/office/drawing/2014/main" val="287049453"/>
                    </a:ext>
                  </a:extLst>
                </a:gridCol>
                <a:gridCol w="658368">
                  <a:extLst>
                    <a:ext uri="{9D8B030D-6E8A-4147-A177-3AD203B41FA5}">
                      <a16:colId xmlns:a16="http://schemas.microsoft.com/office/drawing/2014/main" val="310707891"/>
                    </a:ext>
                  </a:extLst>
                </a:gridCol>
                <a:gridCol w="658368">
                  <a:extLst>
                    <a:ext uri="{9D8B030D-6E8A-4147-A177-3AD203B41FA5}">
                      <a16:colId xmlns:a16="http://schemas.microsoft.com/office/drawing/2014/main" val="1038339587"/>
                    </a:ext>
                  </a:extLst>
                </a:gridCol>
                <a:gridCol w="658368">
                  <a:extLst>
                    <a:ext uri="{9D8B030D-6E8A-4147-A177-3AD203B41FA5}">
                      <a16:colId xmlns:a16="http://schemas.microsoft.com/office/drawing/2014/main" val="508162513"/>
                    </a:ext>
                  </a:extLst>
                </a:gridCol>
                <a:gridCol w="658368">
                  <a:extLst>
                    <a:ext uri="{9D8B030D-6E8A-4147-A177-3AD203B41FA5}">
                      <a16:colId xmlns:a16="http://schemas.microsoft.com/office/drawing/2014/main" val="3492609404"/>
                    </a:ext>
                  </a:extLst>
                </a:gridCol>
                <a:gridCol w="658368">
                  <a:extLst>
                    <a:ext uri="{9D8B030D-6E8A-4147-A177-3AD203B41FA5}">
                      <a16:colId xmlns:a16="http://schemas.microsoft.com/office/drawing/2014/main" val="2624248190"/>
                    </a:ext>
                  </a:extLst>
                </a:gridCol>
                <a:gridCol w="658368">
                  <a:extLst>
                    <a:ext uri="{9D8B030D-6E8A-4147-A177-3AD203B41FA5}">
                      <a16:colId xmlns:a16="http://schemas.microsoft.com/office/drawing/2014/main" val="1986239464"/>
                    </a:ext>
                  </a:extLst>
                </a:gridCol>
              </a:tblGrid>
              <a:tr h="370840">
                <a:tc>
                  <a:txBody>
                    <a:bodyPr/>
                    <a:lstStyle/>
                    <a:p>
                      <a:r>
                        <a:rPr lang="en-US" sz="1000"/>
                        <a:t>Post</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tc>
                  <a:txBody>
                    <a:bodyPr/>
                    <a:lstStyle/>
                    <a:p>
                      <a:r>
                        <a:rPr lang="en-US" sz="1000"/>
                        <a:t>Sponsored?</a:t>
                      </a:r>
                    </a:p>
                  </a:txBody>
                  <a:tcPr/>
                </a:tc>
                <a:extLst>
                  <a:ext uri="{0D108BD9-81ED-4DB2-BD59-A6C34878D82A}">
                    <a16:rowId xmlns:a16="http://schemas.microsoft.com/office/drawing/2014/main" val="4003504085"/>
                  </a:ext>
                </a:extLst>
              </a:tr>
              <a:tr h="370840">
                <a:tc>
                  <a:txBody>
                    <a:bodyPr/>
                    <a:lstStyle/>
                    <a:p>
                      <a:r>
                        <a:rPr lang="de-DE" sz="1000" b="1"/>
                        <a:t> Autowelt Linz &amp; France Car - 2018-05-31 07:15:00 </a:t>
                      </a:r>
                      <a:r>
                        <a:rPr lang="de-DE" sz="1000"/>
                        <a:t> 
 Volvo Cars kooperiert in den USA erstmals mit Amazon.com. Volvo Fahrer können sich ihre Pakete ab sofort in ihr Auto liefern lassen. Ob und wann dieser Dienst auch in Österreich verfügbar ist, ist noch offen – wir halten euch auf dem Laufenden. #VolvoOnCall</a:t>
                      </a:r>
                      <a:endParaRPr lang="en-US" sz="1000"/>
                    </a:p>
                  </a:txBody>
                  <a:tcPr/>
                </a:tc>
                <a:tc>
                  <a:txBody>
                    <a:bodyPr/>
                    <a:lstStyle/>
                    <a:p>
                      <a:r>
                        <a:rPr lang="en-US" sz="1000"/>
                        <a:t>8</a:t>
                      </a:r>
                    </a:p>
                  </a:txBody>
                  <a:tcPr/>
                </a:tc>
                <a:tc>
                  <a:txBody>
                    <a:bodyPr/>
                    <a:lstStyle/>
                    <a:p>
                      <a:r>
                        <a:rPr lang="en-US" sz="1000"/>
                        <a:t>8</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tc>
                  <a:txBody>
                    <a:bodyPr/>
                    <a:lstStyle/>
                    <a:p>
                      <a:r>
                        <a:rPr lang="en-US" sz="1000"/>
                        <a:t>Video</a:t>
                      </a:r>
                    </a:p>
                  </a:txBody>
                  <a:tcPr/>
                </a:tc>
                <a:tc>
                  <a:txBody>
                    <a:bodyPr/>
                    <a:lstStyle/>
                    <a:p>
                      <a:r>
                        <a:rPr lang="en-US" sz="1000"/>
                        <a:t>Highly Unlikely</a:t>
                      </a:r>
                    </a:p>
                  </a:txBody>
                  <a:tcPr/>
                </a:tc>
                <a:extLst>
                  <a:ext uri="{0D108BD9-81ED-4DB2-BD59-A6C34878D82A}">
                    <a16:rowId xmlns:a16="http://schemas.microsoft.com/office/drawing/2014/main" val="3496308665"/>
                  </a:ext>
                </a:extLst>
              </a:tr>
              <a:tr h="370840">
                <a:tc>
                  <a:txBody>
                    <a:bodyPr/>
                    <a:lstStyle/>
                    <a:p>
                      <a:r>
                        <a:rPr lang="en-US" sz="1000" b="1"/>
                        <a:t> Autowelt Linz &amp; France Car - 2018-05-29 07:15:00 </a:t>
                      </a:r>
                      <a:r>
                        <a:rPr lang="en-US" sz="1000"/>
                        <a:t> 
 Tolle Bilder von der härtesten Strecke der Rallye-Weltmeisterschaft in Argentinien. 😍 Eine echte Herausforderungen für das Citroen Total Adu Dhabi World Rally Team. 🚗💨</a:t>
                      </a:r>
                    </a:p>
                  </a:txBody>
                  <a:tcPr/>
                </a:tc>
                <a:tc>
                  <a:txBody>
                    <a:bodyPr/>
                    <a:lstStyle/>
                    <a:p>
                      <a:r>
                        <a:rPr lang="en-US" sz="1000"/>
                        <a:t>3</a:t>
                      </a:r>
                    </a:p>
                  </a:txBody>
                  <a:tcPr/>
                </a:tc>
                <a:tc>
                  <a:txBody>
                    <a:bodyPr/>
                    <a:lstStyle/>
                    <a:p>
                      <a:r>
                        <a:rPr lang="en-US" sz="1000"/>
                        <a:t>3</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4178326872"/>
                  </a:ext>
                </a:extLst>
              </a:tr>
              <a:tr h="370840">
                <a:tc>
                  <a:txBody>
                    <a:bodyPr/>
                    <a:lstStyle/>
                    <a:p>
                      <a:r>
                        <a:rPr lang="de-DE" sz="1000" b="1"/>
                        <a:t> Autowelt Linz &amp; France Car - 2018-05-25 07:15:01 </a:t>
                      </a:r>
                      <a:r>
                        <a:rPr lang="de-DE" sz="1000"/>
                        <a:t> 
 😍 Autowelt Linz ist Gebrauchtwagenhändler des Jahres. 😍
Wir sind extrem stolz und freuen uns über den Award von Eurotax. 🙌</a:t>
                      </a:r>
                      <a:endParaRPr lang="en-US" sz="1000"/>
                    </a:p>
                  </a:txBody>
                  <a:tcPr/>
                </a:tc>
                <a:tc>
                  <a:txBody>
                    <a:bodyPr/>
                    <a:lstStyle/>
                    <a:p>
                      <a:r>
                        <a:rPr lang="en-US" sz="1000"/>
                        <a:t>45</a:t>
                      </a:r>
                    </a:p>
                  </a:txBody>
                  <a:tcPr/>
                </a:tc>
                <a:tc>
                  <a:txBody>
                    <a:bodyPr/>
                    <a:lstStyle/>
                    <a:p>
                      <a:r>
                        <a:rPr lang="en-US" sz="1000"/>
                        <a:t>43</a:t>
                      </a:r>
                    </a:p>
                  </a:txBody>
                  <a:tcPr/>
                </a:tc>
                <a:tc>
                  <a:txBody>
                    <a:bodyPr/>
                    <a:lstStyle/>
                    <a:p>
                      <a:r>
                        <a:rPr lang="en-US" sz="1000"/>
                        <a:t>1</a:t>
                      </a:r>
                    </a:p>
                  </a:txBody>
                  <a:tcPr/>
                </a:tc>
                <a:tc>
                  <a:txBody>
                    <a:bodyPr/>
                    <a:lstStyle/>
                    <a:p>
                      <a:r>
                        <a:rPr lang="en-US" sz="1000"/>
                        <a:t>1</a:t>
                      </a:r>
                    </a:p>
                  </a:txBody>
                  <a:tcPr/>
                </a:tc>
                <a:tc>
                  <a:txBody>
                    <a:bodyPr/>
                    <a:lstStyle/>
                    <a:p>
                      <a:r>
                        <a:rPr lang="en-US" sz="1000"/>
                        <a:t>n/a</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1300642578"/>
                  </a:ext>
                </a:extLst>
              </a:tr>
              <a:tr h="370840">
                <a:tc>
                  <a:txBody>
                    <a:bodyPr/>
                    <a:lstStyle/>
                    <a:p>
                      <a:r>
                        <a:rPr lang="en-US" sz="1000" b="1"/>
                        <a:t> Autowelt Linz &amp; France Car - 2018-05-23 07:15:01 </a:t>
                      </a:r>
                      <a:r>
                        <a:rPr lang="en-US" sz="1000"/>
                        <a:t> 
 Volvo Cars integriert Google-Dienste in die neue Generation des Volvo Betriebssystems. #SkandinavischerLuxus #neudefiniert</a:t>
                      </a:r>
                    </a:p>
                  </a:txBody>
                  <a:tcPr/>
                </a:tc>
                <a:tc>
                  <a:txBody>
                    <a:bodyPr/>
                    <a:lstStyle/>
                    <a:p>
                      <a:r>
                        <a:rPr lang="en-US" sz="1000"/>
                        <a:t>7</a:t>
                      </a:r>
                    </a:p>
                  </a:txBody>
                  <a:tcPr/>
                </a:tc>
                <a:tc>
                  <a:txBody>
                    <a:bodyPr/>
                    <a:lstStyle/>
                    <a:p>
                      <a:r>
                        <a:rPr lang="en-US" sz="1000"/>
                        <a:t>7</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3689234791"/>
                  </a:ext>
                </a:extLst>
              </a:tr>
              <a:tr h="370840">
                <a:tc>
                  <a:txBody>
                    <a:bodyPr/>
                    <a:lstStyle/>
                    <a:p>
                      <a:r>
                        <a:rPr lang="en-US" sz="1000" b="1"/>
                        <a:t> Autowelt Linz &amp; France Car - 2018-05-21 07:15:01 </a:t>
                      </a:r>
                      <a:r>
                        <a:rPr lang="en-US" sz="1000"/>
                        <a:t> 
 Citroën wird seit einem Jahrhundert von euch inspiriert ✨ und begleitet euch in allen Lebenslagen. 🌍👨‍👩‍👧‍👦💃
#InspiredByYou #Citroën #Zeitreisender</a:t>
                      </a:r>
                    </a:p>
                  </a:txBody>
                  <a:tcPr/>
                </a:tc>
                <a:tc>
                  <a:txBody>
                    <a:bodyPr/>
                    <a:lstStyle/>
                    <a:p>
                      <a:r>
                        <a:rPr lang="en-US" sz="1000"/>
                        <a:t>7</a:t>
                      </a:r>
                    </a:p>
                  </a:txBody>
                  <a:tcPr/>
                </a:tc>
                <a:tc>
                  <a:txBody>
                    <a:bodyPr/>
                    <a:lstStyle/>
                    <a:p>
                      <a:r>
                        <a:rPr lang="en-US" sz="1000"/>
                        <a:t>6</a:t>
                      </a:r>
                    </a:p>
                  </a:txBody>
                  <a:tcPr/>
                </a:tc>
                <a:tc>
                  <a:txBody>
                    <a:bodyPr/>
                    <a:lstStyle/>
                    <a:p>
                      <a:r>
                        <a:rPr lang="en-US" sz="1000"/>
                        <a:t>0</a:t>
                      </a:r>
                    </a:p>
                  </a:txBody>
                  <a:tcPr/>
                </a:tc>
                <a:tc>
                  <a:txBody>
                    <a:bodyPr/>
                    <a:lstStyle/>
                    <a:p>
                      <a:r>
                        <a:rPr lang="en-US" sz="1000"/>
                        <a:t>1</a:t>
                      </a:r>
                    </a:p>
                  </a:txBody>
                  <a:tcPr/>
                </a:tc>
                <a:tc>
                  <a:txBody>
                    <a:bodyPr/>
                    <a:lstStyle/>
                    <a:p>
                      <a:r>
                        <a:rPr lang="en-US" sz="1000"/>
                        <a:t>n/a</a:t>
                      </a:r>
                    </a:p>
                  </a:txBody>
                  <a:tcPr/>
                </a:tc>
                <a:tc>
                  <a:txBody>
                    <a:bodyPr/>
                    <a:lstStyle/>
                    <a:p>
                      <a:r>
                        <a:rPr lang="en-US" sz="1000"/>
                        <a:t>Video</a:t>
                      </a:r>
                    </a:p>
                  </a:txBody>
                  <a:tcPr/>
                </a:tc>
                <a:tc>
                  <a:txBody>
                    <a:bodyPr/>
                    <a:lstStyle/>
                    <a:p>
                      <a:r>
                        <a:rPr lang="en-US" sz="1000"/>
                        <a:t>Highly Unlikely</a:t>
                      </a:r>
                    </a:p>
                  </a:txBody>
                  <a:tcPr/>
                </a:tc>
                <a:extLst>
                  <a:ext uri="{0D108BD9-81ED-4DB2-BD59-A6C34878D82A}">
                    <a16:rowId xmlns:a16="http://schemas.microsoft.com/office/drawing/2014/main" val="1927991517"/>
                  </a:ext>
                </a:extLst>
              </a:tr>
            </a:tbl>
          </a:graphicData>
        </a:graphic>
      </p:graphicFrame>
      <p:sp>
        <p:nvSpPr>
          <p:cNvPr id="4" name="Text Placeholder 3">
            <a:extLst>
              <a:ext uri="{FF2B5EF4-FFF2-40B4-BE49-F238E27FC236}">
                <a16:creationId xmlns:a16="http://schemas.microsoft.com/office/drawing/2014/main" id="{2D9009D3-F697-4E1E-AD78-078723B18D1C}"/>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0059491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99A8E7-A512-4E14-A852-A4A9A853E9EC}"/>
              </a:ext>
            </a:extLst>
          </p:cNvPr>
          <p:cNvSpPr>
            <a:spLocks noGrp="1"/>
          </p:cNvSpPr>
          <p:nvPr>
            <p:ph type="title"/>
          </p:nvPr>
        </p:nvSpPr>
        <p:spPr/>
        <p:txBody>
          <a:bodyPr/>
          <a:lstStyle/>
          <a:p>
            <a:r>
              <a:rPr lang="en-US"/>
              <a:t>Eigene Beiträge (Postings) + Reactions | Autowelt Linz &amp; France Car - 1 of 2</a:t>
            </a:r>
          </a:p>
        </p:txBody>
      </p:sp>
      <p:graphicFrame>
        <p:nvGraphicFramePr>
          <p:cNvPr id="5" name="Table Placeholder 4">
            <a:extLst>
              <a:ext uri="{FF2B5EF4-FFF2-40B4-BE49-F238E27FC236}">
                <a16:creationId xmlns:a16="http://schemas.microsoft.com/office/drawing/2014/main" id="{7C164AFC-5051-4515-B70E-BA919BD0B554}"/>
              </a:ext>
            </a:extLst>
          </p:cNvPr>
          <p:cNvGraphicFramePr>
            <a:graphicFrameLocks noGrp="1"/>
          </p:cNvGraphicFramePr>
          <p:nvPr>
            <p:ph type="tbl" sz="quarter" idx="13"/>
            <p:extLst>
              <p:ext uri="{D42A27DB-BD31-4B8C-83A1-F6EECF244321}">
                <p14:modId xmlns:p14="http://schemas.microsoft.com/office/powerpoint/2010/main" val="22327330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98835434"/>
                    </a:ext>
                  </a:extLst>
                </a:gridCol>
                <a:gridCol w="822960">
                  <a:extLst>
                    <a:ext uri="{9D8B030D-6E8A-4147-A177-3AD203B41FA5}">
                      <a16:colId xmlns:a16="http://schemas.microsoft.com/office/drawing/2014/main" val="2416680878"/>
                    </a:ext>
                  </a:extLst>
                </a:gridCol>
                <a:gridCol w="822960">
                  <a:extLst>
                    <a:ext uri="{9D8B030D-6E8A-4147-A177-3AD203B41FA5}">
                      <a16:colId xmlns:a16="http://schemas.microsoft.com/office/drawing/2014/main" val="2930211634"/>
                    </a:ext>
                  </a:extLst>
                </a:gridCol>
                <a:gridCol w="822960">
                  <a:extLst>
                    <a:ext uri="{9D8B030D-6E8A-4147-A177-3AD203B41FA5}">
                      <a16:colId xmlns:a16="http://schemas.microsoft.com/office/drawing/2014/main" val="2322083162"/>
                    </a:ext>
                  </a:extLst>
                </a:gridCol>
                <a:gridCol w="822960">
                  <a:extLst>
                    <a:ext uri="{9D8B030D-6E8A-4147-A177-3AD203B41FA5}">
                      <a16:colId xmlns:a16="http://schemas.microsoft.com/office/drawing/2014/main" val="1770469319"/>
                    </a:ext>
                  </a:extLst>
                </a:gridCol>
                <a:gridCol w="822960">
                  <a:extLst>
                    <a:ext uri="{9D8B030D-6E8A-4147-A177-3AD203B41FA5}">
                      <a16:colId xmlns:a16="http://schemas.microsoft.com/office/drawing/2014/main" val="3183179219"/>
                    </a:ext>
                  </a:extLst>
                </a:gridCol>
                <a:gridCol w="822960">
                  <a:extLst>
                    <a:ext uri="{9D8B030D-6E8A-4147-A177-3AD203B41FA5}">
                      <a16:colId xmlns:a16="http://schemas.microsoft.com/office/drawing/2014/main" val="837726352"/>
                    </a:ext>
                  </a:extLst>
                </a:gridCol>
                <a:gridCol w="822960">
                  <a:extLst>
                    <a:ext uri="{9D8B030D-6E8A-4147-A177-3AD203B41FA5}">
                      <a16:colId xmlns:a16="http://schemas.microsoft.com/office/drawing/2014/main" val="24154647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1373014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Autowelt Linz &amp; France Car - 2018-05-31 07:15:00 </a:t>
                      </a:r>
                      <a:r>
                        <a:rPr kumimoji="0" lang="de-DE" sz="1000" b="0" i="0" u="none" strike="noStrike" kern="1200" cap="none" spc="0" normalizeH="0" baseline="0" noProof="0">
                          <a:ln>
                            <a:noFill/>
                          </a:ln>
                          <a:solidFill>
                            <a:prstClr val="black"/>
                          </a:solidFill>
                          <a:effectLst/>
                          <a:uLnTx/>
                          <a:uFillTx/>
                          <a:latin typeface="+mn-lt"/>
                          <a:ea typeface="+mn-ea"/>
                          <a:cs typeface="+mn-cs"/>
                        </a:rPr>
                        <a:t> 
 Volvo Cars kooperiert in den USA erstmals mit Amazon.com. Volvo Fahrer können sich ihre Pakete ab sofort in ihr Auto liefern lassen. Ob und wann dieser Dienst auch in Österreich verfügbar ist, ist noch offen – wir halten euch auf dem Laufenden. #VolvoOnCall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678276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Autowelt Linz &amp; France Car - 2018-05-29 07:15:00 </a:t>
                      </a:r>
                      <a:r>
                        <a:rPr kumimoji="0" lang="en-US" sz="1000" b="0" i="0" u="none" strike="noStrike" kern="1200" cap="none" spc="0" normalizeH="0" baseline="0" noProof="0">
                          <a:ln>
                            <a:noFill/>
                          </a:ln>
                          <a:solidFill>
                            <a:prstClr val="black"/>
                          </a:solidFill>
                          <a:effectLst/>
                          <a:uLnTx/>
                          <a:uFillTx/>
                          <a:latin typeface="+mn-lt"/>
                          <a:ea typeface="+mn-ea"/>
                          <a:cs typeface="+mn-cs"/>
                        </a:rPr>
                        <a:t> 
 Tolle Bilder von der härtesten Strecke der Rallye-Weltmeisterschaft in Argentinien. 😍 Eine echte Herausforderungen für das Citroen Total Adu Dhabi World Rally Team.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8912922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Autowelt Linz &amp; France Car - 2018-05-25 07:15:01 </a:t>
                      </a:r>
                      <a:r>
                        <a:rPr kumimoji="0" lang="de-DE" sz="1000" b="0" i="0" u="none" strike="noStrike" kern="1200" cap="none" spc="0" normalizeH="0" baseline="0" noProof="0">
                          <a:ln>
                            <a:noFill/>
                          </a:ln>
                          <a:solidFill>
                            <a:prstClr val="black"/>
                          </a:solidFill>
                          <a:effectLst/>
                          <a:uLnTx/>
                          <a:uFillTx/>
                          <a:latin typeface="+mn-lt"/>
                          <a:ea typeface="+mn-ea"/>
                          <a:cs typeface="+mn-cs"/>
                        </a:rPr>
                        <a:t> 
 😍 Autowelt Linz ist Gebrauchtwagenhändler des Jahres. 😍
Wir sind extrem stolz und freuen uns über den Award von Eurotax.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603231033"/>
                  </a:ext>
                </a:extLst>
              </a:tr>
            </a:tbl>
          </a:graphicData>
        </a:graphic>
      </p:graphicFrame>
      <p:sp>
        <p:nvSpPr>
          <p:cNvPr id="4" name="Text Placeholder 3">
            <a:extLst>
              <a:ext uri="{FF2B5EF4-FFF2-40B4-BE49-F238E27FC236}">
                <a16:creationId xmlns:a16="http://schemas.microsoft.com/office/drawing/2014/main" id="{5CC0AAB2-2412-4098-A801-942DDF3DD68F}"/>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8216364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075C50-292D-438F-9DE3-BECBA1AD21A2}"/>
              </a:ext>
            </a:extLst>
          </p:cNvPr>
          <p:cNvSpPr>
            <a:spLocks noGrp="1"/>
          </p:cNvSpPr>
          <p:nvPr>
            <p:ph type="title"/>
          </p:nvPr>
        </p:nvSpPr>
        <p:spPr/>
        <p:txBody>
          <a:bodyPr/>
          <a:lstStyle/>
          <a:p>
            <a:r>
              <a:rPr lang="en-US"/>
              <a:t>Eigene Beiträge (Postings) + Reactions | Autowelt Linz &amp; France Car - 2 of 2</a:t>
            </a:r>
          </a:p>
        </p:txBody>
      </p:sp>
      <p:graphicFrame>
        <p:nvGraphicFramePr>
          <p:cNvPr id="5" name="Table Placeholder 4">
            <a:extLst>
              <a:ext uri="{FF2B5EF4-FFF2-40B4-BE49-F238E27FC236}">
                <a16:creationId xmlns:a16="http://schemas.microsoft.com/office/drawing/2014/main" id="{F6911D50-1893-4C34-999B-7CCE0564AF3F}"/>
              </a:ext>
            </a:extLst>
          </p:cNvPr>
          <p:cNvGraphicFramePr>
            <a:graphicFrameLocks noGrp="1"/>
          </p:cNvGraphicFramePr>
          <p:nvPr>
            <p:ph type="tbl" sz="quarter" idx="13"/>
            <p:extLst>
              <p:ext uri="{D42A27DB-BD31-4B8C-83A1-F6EECF244321}">
                <p14:modId xmlns:p14="http://schemas.microsoft.com/office/powerpoint/2010/main" val="27980677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729001342"/>
                    </a:ext>
                  </a:extLst>
                </a:gridCol>
                <a:gridCol w="822960">
                  <a:extLst>
                    <a:ext uri="{9D8B030D-6E8A-4147-A177-3AD203B41FA5}">
                      <a16:colId xmlns:a16="http://schemas.microsoft.com/office/drawing/2014/main" val="378180032"/>
                    </a:ext>
                  </a:extLst>
                </a:gridCol>
                <a:gridCol w="822960">
                  <a:extLst>
                    <a:ext uri="{9D8B030D-6E8A-4147-A177-3AD203B41FA5}">
                      <a16:colId xmlns:a16="http://schemas.microsoft.com/office/drawing/2014/main" val="1025236738"/>
                    </a:ext>
                  </a:extLst>
                </a:gridCol>
                <a:gridCol w="822960">
                  <a:extLst>
                    <a:ext uri="{9D8B030D-6E8A-4147-A177-3AD203B41FA5}">
                      <a16:colId xmlns:a16="http://schemas.microsoft.com/office/drawing/2014/main" val="49397622"/>
                    </a:ext>
                  </a:extLst>
                </a:gridCol>
                <a:gridCol w="822960">
                  <a:extLst>
                    <a:ext uri="{9D8B030D-6E8A-4147-A177-3AD203B41FA5}">
                      <a16:colId xmlns:a16="http://schemas.microsoft.com/office/drawing/2014/main" val="4242730620"/>
                    </a:ext>
                  </a:extLst>
                </a:gridCol>
                <a:gridCol w="822960">
                  <a:extLst>
                    <a:ext uri="{9D8B030D-6E8A-4147-A177-3AD203B41FA5}">
                      <a16:colId xmlns:a16="http://schemas.microsoft.com/office/drawing/2014/main" val="620762762"/>
                    </a:ext>
                  </a:extLst>
                </a:gridCol>
                <a:gridCol w="822960">
                  <a:extLst>
                    <a:ext uri="{9D8B030D-6E8A-4147-A177-3AD203B41FA5}">
                      <a16:colId xmlns:a16="http://schemas.microsoft.com/office/drawing/2014/main" val="2067919869"/>
                    </a:ext>
                  </a:extLst>
                </a:gridCol>
                <a:gridCol w="822960">
                  <a:extLst>
                    <a:ext uri="{9D8B030D-6E8A-4147-A177-3AD203B41FA5}">
                      <a16:colId xmlns:a16="http://schemas.microsoft.com/office/drawing/2014/main" val="71254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8096691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Autowelt Linz &amp; France Car - 2018-05-23 07:15:01 </a:t>
                      </a:r>
                      <a:r>
                        <a:rPr kumimoji="0" lang="en-US" sz="1000" b="0" i="0" u="none" strike="noStrike" kern="1200" cap="none" spc="0" normalizeH="0" baseline="0" noProof="0">
                          <a:ln>
                            <a:noFill/>
                          </a:ln>
                          <a:solidFill>
                            <a:prstClr val="black"/>
                          </a:solidFill>
                          <a:effectLst/>
                          <a:uLnTx/>
                          <a:uFillTx/>
                          <a:latin typeface="+mn-lt"/>
                          <a:ea typeface="+mn-ea"/>
                          <a:cs typeface="+mn-cs"/>
                        </a:rPr>
                        <a:t> 
 Volvo Cars integriert Google-Dienste in die neue Generation des Volvo Betriebssystems. #SkandinavischerLuxus #neudefiniert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8908884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Autowelt Linz &amp; France Car - 2018-05-21 07:15:01 </a:t>
                      </a:r>
                      <a:r>
                        <a:rPr kumimoji="0" lang="en-US" sz="1000" b="0" i="0" u="none" strike="noStrike" kern="1200" cap="none" spc="0" normalizeH="0" baseline="0" noProof="0">
                          <a:ln>
                            <a:noFill/>
                          </a:ln>
                          <a:solidFill>
                            <a:prstClr val="black"/>
                          </a:solidFill>
                          <a:effectLst/>
                          <a:uLnTx/>
                          <a:uFillTx/>
                          <a:latin typeface="+mn-lt"/>
                          <a:ea typeface="+mn-ea"/>
                          <a:cs typeface="+mn-cs"/>
                        </a:rPr>
                        <a:t> 
 Citroën wird seit einem Jahrhundert von euch inspiriert ✨ und begleitet euch in allen Lebenslagen. 🌍👨‍👩‍👧‍👦💃
#InspiredByYou #Citroën #Zeitreisender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057694439"/>
                  </a:ext>
                </a:extLst>
              </a:tr>
            </a:tbl>
          </a:graphicData>
        </a:graphic>
      </p:graphicFrame>
      <p:sp>
        <p:nvSpPr>
          <p:cNvPr id="4" name="Text Placeholder 3">
            <a:extLst>
              <a:ext uri="{FF2B5EF4-FFF2-40B4-BE49-F238E27FC236}">
                <a16:creationId xmlns:a16="http://schemas.microsoft.com/office/drawing/2014/main" id="{29FE9DAA-5D77-4D1D-AD8D-34AFF7154B7D}"/>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1836536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889368-665E-4F1C-9B4D-0719D9AB759E}"/>
              </a:ext>
            </a:extLst>
          </p:cNvPr>
          <p:cNvSpPr>
            <a:spLocks noGrp="1"/>
          </p:cNvSpPr>
          <p:nvPr>
            <p:ph type="title"/>
          </p:nvPr>
        </p:nvSpPr>
        <p:spPr/>
        <p:txBody>
          <a:bodyPr/>
          <a:lstStyle/>
          <a:p>
            <a:r>
              <a:rPr lang="en-US"/>
              <a:t>Postings/Wochentag | Autowelt Linz &amp; France Car</a:t>
            </a:r>
          </a:p>
        </p:txBody>
      </p:sp>
      <p:graphicFrame>
        <p:nvGraphicFramePr>
          <p:cNvPr id="6" name="Chart Placeholder 5">
            <a:extLst>
              <a:ext uri="{FF2B5EF4-FFF2-40B4-BE49-F238E27FC236}">
                <a16:creationId xmlns:a16="http://schemas.microsoft.com/office/drawing/2014/main" id="{FC2A7375-C57A-41B8-80B3-93C0854462C3}"/>
              </a:ext>
            </a:extLst>
          </p:cNvPr>
          <p:cNvGraphicFramePr>
            <a:graphicFrameLocks noGrp="1"/>
          </p:cNvGraphicFramePr>
          <p:nvPr>
            <p:ph type="chart" sz="quarter" idx="13"/>
            <p:extLst>
              <p:ext uri="{D42A27DB-BD31-4B8C-83A1-F6EECF244321}">
                <p14:modId xmlns:p14="http://schemas.microsoft.com/office/powerpoint/2010/main" val="4656572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816D898-4427-465A-BB2D-F38817B0C610}"/>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3D894ECB-5BB5-42DE-B3FD-41E1E9810EB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708065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6D61D6-EC99-45E2-9CA3-69B829F92522}"/>
              </a:ext>
            </a:extLst>
          </p:cNvPr>
          <p:cNvSpPr>
            <a:spLocks noGrp="1"/>
          </p:cNvSpPr>
          <p:nvPr>
            <p:ph type="title"/>
          </p:nvPr>
        </p:nvSpPr>
        <p:spPr/>
        <p:txBody>
          <a:bodyPr/>
          <a:lstStyle/>
          <a:p>
            <a:r>
              <a:rPr lang="en-US"/>
              <a:t>Interaktionsrate | Autowelt Linz &amp; France Car</a:t>
            </a:r>
          </a:p>
        </p:txBody>
      </p:sp>
      <p:graphicFrame>
        <p:nvGraphicFramePr>
          <p:cNvPr id="6" name="Chart Placeholder 5">
            <a:extLst>
              <a:ext uri="{FF2B5EF4-FFF2-40B4-BE49-F238E27FC236}">
                <a16:creationId xmlns:a16="http://schemas.microsoft.com/office/drawing/2014/main" id="{B1791C3A-1006-42B8-90DF-FAE764038281}"/>
              </a:ext>
            </a:extLst>
          </p:cNvPr>
          <p:cNvGraphicFramePr>
            <a:graphicFrameLocks noGrp="1"/>
          </p:cNvGraphicFramePr>
          <p:nvPr>
            <p:ph type="chart" sz="quarter" idx="13"/>
            <p:extLst>
              <p:ext uri="{D42A27DB-BD31-4B8C-83A1-F6EECF244321}">
                <p14:modId xmlns:p14="http://schemas.microsoft.com/office/powerpoint/2010/main" val="27732663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DB00A10-1F97-4EC4-91EA-91F0B51FBBD1}"/>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8603FF65-C053-4F09-8FB9-C3215232C45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813355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F649B-A87F-4F37-8EBA-54E1E9338C55}"/>
              </a:ext>
            </a:extLst>
          </p:cNvPr>
          <p:cNvSpPr>
            <a:spLocks noGrp="1"/>
          </p:cNvSpPr>
          <p:nvPr>
            <p:ph type="title"/>
          </p:nvPr>
        </p:nvSpPr>
        <p:spPr/>
        <p:txBody>
          <a:bodyPr/>
          <a:lstStyle/>
          <a:p>
            <a:r>
              <a:rPr lang="de-DE"/>
              <a:t>Postingtypen (Verteilung) | Autowelt Linz &amp; France Car</a:t>
            </a:r>
            <a:endParaRPr lang="en-US"/>
          </a:p>
        </p:txBody>
      </p:sp>
      <p:graphicFrame>
        <p:nvGraphicFramePr>
          <p:cNvPr id="6" name="Chart Placeholder 5">
            <a:extLst>
              <a:ext uri="{FF2B5EF4-FFF2-40B4-BE49-F238E27FC236}">
                <a16:creationId xmlns:a16="http://schemas.microsoft.com/office/drawing/2014/main" id="{30C23F0E-8726-49F9-8EC9-C08B4B45FB71}"/>
              </a:ext>
            </a:extLst>
          </p:cNvPr>
          <p:cNvGraphicFramePr>
            <a:graphicFrameLocks noGrp="1"/>
          </p:cNvGraphicFramePr>
          <p:nvPr>
            <p:ph type="chart" sz="quarter" idx="13"/>
            <p:extLst>
              <p:ext uri="{D42A27DB-BD31-4B8C-83A1-F6EECF244321}">
                <p14:modId xmlns:p14="http://schemas.microsoft.com/office/powerpoint/2010/main" val="33850624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F201384-B16D-4764-8178-699683A98DFB}"/>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B5C7A87F-71AF-42C6-AC94-E37B34BF899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552213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B3244C-9F16-4846-9B93-8E2A6FE286C6}"/>
              </a:ext>
            </a:extLst>
          </p:cNvPr>
          <p:cNvSpPr>
            <a:spLocks noGrp="1"/>
          </p:cNvSpPr>
          <p:nvPr>
            <p:ph type="title"/>
          </p:nvPr>
        </p:nvSpPr>
        <p:spPr/>
        <p:txBody>
          <a:bodyPr/>
          <a:lstStyle/>
          <a:p>
            <a:r>
              <a:rPr lang="en-US"/>
              <a:t>Interaktionsrate/Postingtyp | Autowelt Linz &amp; France Car</a:t>
            </a:r>
          </a:p>
        </p:txBody>
      </p:sp>
      <p:graphicFrame>
        <p:nvGraphicFramePr>
          <p:cNvPr id="6" name="Chart Placeholder 5">
            <a:extLst>
              <a:ext uri="{FF2B5EF4-FFF2-40B4-BE49-F238E27FC236}">
                <a16:creationId xmlns:a16="http://schemas.microsoft.com/office/drawing/2014/main" id="{AE7FADD6-B17F-4B5D-BBF5-BC5BBF43BBB5}"/>
              </a:ext>
            </a:extLst>
          </p:cNvPr>
          <p:cNvGraphicFramePr>
            <a:graphicFrameLocks noGrp="1"/>
          </p:cNvGraphicFramePr>
          <p:nvPr>
            <p:ph type="chart" sz="quarter" idx="13"/>
            <p:extLst>
              <p:ext uri="{D42A27DB-BD31-4B8C-83A1-F6EECF244321}">
                <p14:modId xmlns:p14="http://schemas.microsoft.com/office/powerpoint/2010/main" val="1904762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D2D7FD5-A278-45CF-8ADE-1C0ACAA99085}"/>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B2C1815D-00B8-4A4E-9C39-42E9380EBAC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311201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6073EF-5AC4-4769-83E5-811FE51E866C}"/>
              </a:ext>
            </a:extLst>
          </p:cNvPr>
          <p:cNvSpPr>
            <a:spLocks noGrp="1"/>
          </p:cNvSpPr>
          <p:nvPr>
            <p:ph type="title"/>
          </p:nvPr>
        </p:nvSpPr>
        <p:spPr/>
        <p:txBody>
          <a:bodyPr/>
          <a:lstStyle/>
          <a:p>
            <a:r>
              <a:rPr lang="de-DE"/>
              <a:t>Antwortzeit | Autowelt Linz &amp; France Car</a:t>
            </a:r>
            <a:endParaRPr lang="en-US"/>
          </a:p>
        </p:txBody>
      </p:sp>
      <p:graphicFrame>
        <p:nvGraphicFramePr>
          <p:cNvPr id="6" name="Chart Placeholder 5">
            <a:extLst>
              <a:ext uri="{FF2B5EF4-FFF2-40B4-BE49-F238E27FC236}">
                <a16:creationId xmlns:a16="http://schemas.microsoft.com/office/drawing/2014/main" id="{9E3EFE47-E236-47AF-9257-B60B5C082AC4}"/>
              </a:ext>
            </a:extLst>
          </p:cNvPr>
          <p:cNvGraphicFramePr>
            <a:graphicFrameLocks noGrp="1"/>
          </p:cNvGraphicFramePr>
          <p:nvPr>
            <p:ph type="chart" sz="quarter" idx="13"/>
            <p:extLst>
              <p:ext uri="{D42A27DB-BD31-4B8C-83A1-F6EECF244321}">
                <p14:modId xmlns:p14="http://schemas.microsoft.com/office/powerpoint/2010/main" val="31698107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0A3E323-FD1B-42E1-99A0-2A6ADF833954}"/>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23F1BC75-66AC-44FF-B46E-C88FED92033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782541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2E8941-DEDE-45AD-8FE2-667B64EAB8B1}"/>
              </a:ext>
            </a:extLst>
          </p:cNvPr>
          <p:cNvSpPr>
            <a:spLocks noGrp="1"/>
          </p:cNvSpPr>
          <p:nvPr>
            <p:ph type="title"/>
          </p:nvPr>
        </p:nvSpPr>
        <p:spPr/>
        <p:txBody>
          <a:bodyPr/>
          <a:lstStyle/>
          <a:p>
            <a:r>
              <a:rPr lang="en-US"/>
              <a:t>Facebook Check Ins | Autowelt Linz &amp; France Car</a:t>
            </a:r>
          </a:p>
        </p:txBody>
      </p:sp>
      <p:graphicFrame>
        <p:nvGraphicFramePr>
          <p:cNvPr id="6" name="Chart Placeholder 5">
            <a:extLst>
              <a:ext uri="{FF2B5EF4-FFF2-40B4-BE49-F238E27FC236}">
                <a16:creationId xmlns:a16="http://schemas.microsoft.com/office/drawing/2014/main" id="{491BB686-D3C4-4A2D-A454-9782F14E2AAB}"/>
              </a:ext>
            </a:extLst>
          </p:cNvPr>
          <p:cNvGraphicFramePr>
            <a:graphicFrameLocks noGrp="1"/>
          </p:cNvGraphicFramePr>
          <p:nvPr>
            <p:ph type="chart" sz="quarter" idx="13"/>
            <p:extLst>
              <p:ext uri="{D42A27DB-BD31-4B8C-83A1-F6EECF244321}">
                <p14:modId xmlns:p14="http://schemas.microsoft.com/office/powerpoint/2010/main" val="13006121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2165799-8ECE-49E0-A8C7-01CD50DAF74C}"/>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D12AD6EE-9112-4AAF-864B-E91324E20C0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061961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E840D2-4400-42A3-8E44-F11015E17D60}"/>
              </a:ext>
            </a:extLst>
          </p:cNvPr>
          <p:cNvSpPr>
            <a:spLocks noGrp="1"/>
          </p:cNvSpPr>
          <p:nvPr>
            <p:ph type="title"/>
          </p:nvPr>
        </p:nvSpPr>
        <p:spPr/>
        <p:txBody>
          <a:bodyPr/>
          <a:lstStyle/>
          <a:p>
            <a:r>
              <a:rPr lang="en-US"/>
              <a:t>Fan Demographie | Autowelt Linz &amp; France Car</a:t>
            </a:r>
          </a:p>
        </p:txBody>
      </p:sp>
      <p:graphicFrame>
        <p:nvGraphicFramePr>
          <p:cNvPr id="6" name="Chart Placeholder 5">
            <a:extLst>
              <a:ext uri="{FF2B5EF4-FFF2-40B4-BE49-F238E27FC236}">
                <a16:creationId xmlns:a16="http://schemas.microsoft.com/office/drawing/2014/main" id="{768966AF-B0B4-44F9-B053-DF3961F94A52}"/>
              </a:ext>
            </a:extLst>
          </p:cNvPr>
          <p:cNvGraphicFramePr>
            <a:graphicFrameLocks noGrp="1"/>
          </p:cNvGraphicFramePr>
          <p:nvPr>
            <p:ph type="chart" sz="quarter" idx="13"/>
            <p:extLst>
              <p:ext uri="{D42A27DB-BD31-4B8C-83A1-F6EECF244321}">
                <p14:modId xmlns:p14="http://schemas.microsoft.com/office/powerpoint/2010/main" val="24452107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004CABD-51A5-4BED-8CB9-73049F3328A6}"/>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C93DA0A5-3572-45F0-9C2A-26AD9A77A5C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807600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A5BD32-1AB6-49DB-8A7F-8E08D6E19061}"/>
              </a:ext>
            </a:extLst>
          </p:cNvPr>
          <p:cNvSpPr>
            <a:spLocks noGrp="1"/>
          </p:cNvSpPr>
          <p:nvPr>
            <p:ph type="title"/>
          </p:nvPr>
        </p:nvSpPr>
        <p:spPr/>
        <p:txBody>
          <a:bodyPr/>
          <a:lstStyle/>
          <a:p>
            <a:r>
              <a:rPr lang="en-US"/>
              <a:t>Impressionen | Autowelt Linz &amp; France Car</a:t>
            </a:r>
          </a:p>
        </p:txBody>
      </p:sp>
      <p:graphicFrame>
        <p:nvGraphicFramePr>
          <p:cNvPr id="6" name="Chart Placeholder 5">
            <a:extLst>
              <a:ext uri="{FF2B5EF4-FFF2-40B4-BE49-F238E27FC236}">
                <a16:creationId xmlns:a16="http://schemas.microsoft.com/office/drawing/2014/main" id="{94B6288E-7B8A-4881-A20F-B8A1406A9488}"/>
              </a:ext>
            </a:extLst>
          </p:cNvPr>
          <p:cNvGraphicFramePr>
            <a:graphicFrameLocks noGrp="1"/>
          </p:cNvGraphicFramePr>
          <p:nvPr>
            <p:ph type="chart" sz="quarter" idx="13"/>
            <p:extLst>
              <p:ext uri="{D42A27DB-BD31-4B8C-83A1-F6EECF244321}">
                <p14:modId xmlns:p14="http://schemas.microsoft.com/office/powerpoint/2010/main" val="7581564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4CFD7C0-2C4F-42BF-960D-3F9318639116}"/>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6620AC75-98F9-4286-9097-2EA6BA743C9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900360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911E7E-C466-4594-BB61-20F31464C88B}"/>
              </a:ext>
            </a:extLst>
          </p:cNvPr>
          <p:cNvSpPr>
            <a:spLocks noGrp="1"/>
          </p:cNvSpPr>
          <p:nvPr>
            <p:ph type="title"/>
          </p:nvPr>
        </p:nvSpPr>
        <p:spPr/>
        <p:txBody>
          <a:bodyPr/>
          <a:lstStyle/>
          <a:p>
            <a:r>
              <a:rPr lang="de-DE"/>
              <a:t>Reichweite | Autowelt Linz &amp; France Car</a:t>
            </a:r>
            <a:endParaRPr lang="en-US"/>
          </a:p>
        </p:txBody>
      </p:sp>
      <p:graphicFrame>
        <p:nvGraphicFramePr>
          <p:cNvPr id="6" name="Chart Placeholder 5">
            <a:extLst>
              <a:ext uri="{FF2B5EF4-FFF2-40B4-BE49-F238E27FC236}">
                <a16:creationId xmlns:a16="http://schemas.microsoft.com/office/drawing/2014/main" id="{59B92762-8BED-48E3-9E34-8F85B75568CC}"/>
              </a:ext>
            </a:extLst>
          </p:cNvPr>
          <p:cNvGraphicFramePr>
            <a:graphicFrameLocks noGrp="1"/>
          </p:cNvGraphicFramePr>
          <p:nvPr>
            <p:ph type="chart" sz="quarter" idx="13"/>
            <p:extLst>
              <p:ext uri="{D42A27DB-BD31-4B8C-83A1-F6EECF244321}">
                <p14:modId xmlns:p14="http://schemas.microsoft.com/office/powerpoint/2010/main" val="11159445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5A4AFD1-2728-4218-874A-333592D8A362}"/>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FA2D4AC9-1D0B-48F3-93A9-0F3D5989818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063789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42E2F6-C0E7-406E-9918-4A615E6B09C6}"/>
              </a:ext>
            </a:extLst>
          </p:cNvPr>
          <p:cNvSpPr>
            <a:spLocks noGrp="1"/>
          </p:cNvSpPr>
          <p:nvPr>
            <p:ph type="title"/>
          </p:nvPr>
        </p:nvSpPr>
        <p:spPr/>
        <p:txBody>
          <a:bodyPr/>
          <a:lstStyle/>
          <a:p>
            <a:r>
              <a:rPr lang="en-US"/>
              <a:t>Engagierte User | Autowelt Linz &amp; France Car</a:t>
            </a:r>
          </a:p>
        </p:txBody>
      </p:sp>
      <p:graphicFrame>
        <p:nvGraphicFramePr>
          <p:cNvPr id="6" name="Chart Placeholder 5">
            <a:extLst>
              <a:ext uri="{FF2B5EF4-FFF2-40B4-BE49-F238E27FC236}">
                <a16:creationId xmlns:a16="http://schemas.microsoft.com/office/drawing/2014/main" id="{A8BFB4E4-B944-4EAF-8BE6-67A8334DC41B}"/>
              </a:ext>
            </a:extLst>
          </p:cNvPr>
          <p:cNvGraphicFramePr>
            <a:graphicFrameLocks noGrp="1"/>
          </p:cNvGraphicFramePr>
          <p:nvPr>
            <p:ph type="chart" sz="quarter" idx="13"/>
            <p:extLst>
              <p:ext uri="{D42A27DB-BD31-4B8C-83A1-F6EECF244321}">
                <p14:modId xmlns:p14="http://schemas.microsoft.com/office/powerpoint/2010/main" val="387286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F2983CF-EDEE-4880-8582-CC472B64F096}"/>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E3EFBA59-086D-4DBF-918E-4A260A024C5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399566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D43615-AB59-4C77-A092-B1AAC2C6CFAC}"/>
              </a:ext>
            </a:extLst>
          </p:cNvPr>
          <p:cNvSpPr>
            <a:spLocks noGrp="1"/>
          </p:cNvSpPr>
          <p:nvPr>
            <p:ph type="title"/>
          </p:nvPr>
        </p:nvSpPr>
        <p:spPr/>
        <p:txBody>
          <a:bodyPr/>
          <a:lstStyle/>
          <a:p>
            <a:r>
              <a:rPr lang="fr-FR"/>
              <a:t>Page Views | Autowelt Linz &amp; France Car</a:t>
            </a:r>
            <a:endParaRPr lang="en-US"/>
          </a:p>
        </p:txBody>
      </p:sp>
      <p:graphicFrame>
        <p:nvGraphicFramePr>
          <p:cNvPr id="6" name="Chart Placeholder 5">
            <a:extLst>
              <a:ext uri="{FF2B5EF4-FFF2-40B4-BE49-F238E27FC236}">
                <a16:creationId xmlns:a16="http://schemas.microsoft.com/office/drawing/2014/main" id="{CB28A9E8-C080-4CD2-BEC8-5B07E83CE390}"/>
              </a:ext>
            </a:extLst>
          </p:cNvPr>
          <p:cNvGraphicFramePr>
            <a:graphicFrameLocks noGrp="1"/>
          </p:cNvGraphicFramePr>
          <p:nvPr>
            <p:ph type="chart" sz="quarter" idx="13"/>
            <p:extLst>
              <p:ext uri="{D42A27DB-BD31-4B8C-83A1-F6EECF244321}">
                <p14:modId xmlns:p14="http://schemas.microsoft.com/office/powerpoint/2010/main" val="39720354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E0E57C2-297E-4085-BC7B-1A3B1F6BCA3D}"/>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CA3A7CA4-A48F-48D9-84E6-CEB971750B5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180094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7BF3B2-4867-4D39-9B9F-E15F4CD82D68}"/>
              </a:ext>
            </a:extLst>
          </p:cNvPr>
          <p:cNvSpPr>
            <a:spLocks noGrp="1"/>
          </p:cNvSpPr>
          <p:nvPr>
            <p:ph type="title"/>
          </p:nvPr>
        </p:nvSpPr>
        <p:spPr/>
        <p:txBody>
          <a:bodyPr/>
          <a:lstStyle/>
          <a:p>
            <a:r>
              <a:rPr lang="fr-FR"/>
              <a:t>Page Fans Online | Autowelt Linz &amp; France Car</a:t>
            </a:r>
            <a:endParaRPr lang="en-US"/>
          </a:p>
        </p:txBody>
      </p:sp>
      <p:graphicFrame>
        <p:nvGraphicFramePr>
          <p:cNvPr id="6" name="Chart Placeholder 5">
            <a:extLst>
              <a:ext uri="{FF2B5EF4-FFF2-40B4-BE49-F238E27FC236}">
                <a16:creationId xmlns:a16="http://schemas.microsoft.com/office/drawing/2014/main" id="{7EAF8FF6-BBE5-4E78-8DAC-7AF4DFA4D3E5}"/>
              </a:ext>
            </a:extLst>
          </p:cNvPr>
          <p:cNvGraphicFramePr>
            <a:graphicFrameLocks noGrp="1"/>
          </p:cNvGraphicFramePr>
          <p:nvPr>
            <p:ph type="chart" sz="quarter" idx="13"/>
            <p:extLst>
              <p:ext uri="{D42A27DB-BD31-4B8C-83A1-F6EECF244321}">
                <p14:modId xmlns:p14="http://schemas.microsoft.com/office/powerpoint/2010/main" val="39568946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7679C01-1C22-4E8C-AF14-E6F1F90CA10E}"/>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FCE411F0-E3F9-405C-9F42-759238EDA2C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084122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F15BCE-011E-46C0-AA31-86C834261125}"/>
              </a:ext>
            </a:extLst>
          </p:cNvPr>
          <p:cNvSpPr>
            <a:spLocks noGrp="1"/>
          </p:cNvSpPr>
          <p:nvPr>
            <p:ph type="title"/>
          </p:nvPr>
        </p:nvSpPr>
        <p:spPr/>
        <p:txBody>
          <a:bodyPr/>
          <a:lstStyle/>
          <a:p>
            <a:r>
              <a:rPr lang="en-US"/>
              <a:t>FB Insights - Daily Impressions | Autowelt Linz &amp; France Car - 1 of 3</a:t>
            </a:r>
          </a:p>
        </p:txBody>
      </p:sp>
      <p:graphicFrame>
        <p:nvGraphicFramePr>
          <p:cNvPr id="5" name="Table Placeholder 4">
            <a:extLst>
              <a:ext uri="{FF2B5EF4-FFF2-40B4-BE49-F238E27FC236}">
                <a16:creationId xmlns:a16="http://schemas.microsoft.com/office/drawing/2014/main" id="{8BAB6372-25DB-403C-97E2-9361FBE276A6}"/>
              </a:ext>
            </a:extLst>
          </p:cNvPr>
          <p:cNvGraphicFramePr>
            <a:graphicFrameLocks noGrp="1"/>
          </p:cNvGraphicFramePr>
          <p:nvPr>
            <p:ph type="tbl" sz="quarter" idx="13"/>
            <p:extLst>
              <p:ext uri="{D42A27DB-BD31-4B8C-83A1-F6EECF244321}">
                <p14:modId xmlns:p14="http://schemas.microsoft.com/office/powerpoint/2010/main" val="39705107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751587245"/>
                    </a:ext>
                  </a:extLst>
                </a:gridCol>
                <a:gridCol w="2468880">
                  <a:extLst>
                    <a:ext uri="{9D8B030D-6E8A-4147-A177-3AD203B41FA5}">
                      <a16:colId xmlns:a16="http://schemas.microsoft.com/office/drawing/2014/main" val="2171930379"/>
                    </a:ext>
                  </a:extLst>
                </a:gridCol>
                <a:gridCol w="2468880">
                  <a:extLst>
                    <a:ext uri="{9D8B030D-6E8A-4147-A177-3AD203B41FA5}">
                      <a16:colId xmlns:a16="http://schemas.microsoft.com/office/drawing/2014/main" val="35292998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26435987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extLst>
                  <a:ext uri="{0D108BD9-81ED-4DB2-BD59-A6C34878D82A}">
                    <a16:rowId xmlns:a16="http://schemas.microsoft.com/office/drawing/2014/main" val="41311790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7300</a:t>
                      </a:r>
                    </a:p>
                  </a:txBody>
                  <a:tcPr/>
                </a:tc>
                <a:extLst>
                  <a:ext uri="{0D108BD9-81ED-4DB2-BD59-A6C34878D82A}">
                    <a16:rowId xmlns:a16="http://schemas.microsoft.com/office/drawing/2014/main" val="30254374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7965</a:t>
                      </a:r>
                    </a:p>
                  </a:txBody>
                  <a:tcPr/>
                </a:tc>
                <a:extLst>
                  <a:ext uri="{0D108BD9-81ED-4DB2-BD59-A6C34878D82A}">
                    <a16:rowId xmlns:a16="http://schemas.microsoft.com/office/drawing/2014/main" val="28408534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4751</a:t>
                      </a:r>
                    </a:p>
                  </a:txBody>
                  <a:tcPr/>
                </a:tc>
                <a:extLst>
                  <a:ext uri="{0D108BD9-81ED-4DB2-BD59-A6C34878D82A}">
                    <a16:rowId xmlns:a16="http://schemas.microsoft.com/office/drawing/2014/main" val="28119143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5808</a:t>
                      </a:r>
                    </a:p>
                  </a:txBody>
                  <a:tcPr/>
                </a:tc>
                <a:extLst>
                  <a:ext uri="{0D108BD9-81ED-4DB2-BD59-A6C34878D82A}">
                    <a16:rowId xmlns:a16="http://schemas.microsoft.com/office/drawing/2014/main" val="22750459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4843</a:t>
                      </a:r>
                    </a:p>
                  </a:txBody>
                  <a:tcPr/>
                </a:tc>
                <a:extLst>
                  <a:ext uri="{0D108BD9-81ED-4DB2-BD59-A6C34878D82A}">
                    <a16:rowId xmlns:a16="http://schemas.microsoft.com/office/drawing/2014/main" val="16506079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3509</a:t>
                      </a:r>
                    </a:p>
                  </a:txBody>
                  <a:tcPr/>
                </a:tc>
                <a:extLst>
                  <a:ext uri="{0D108BD9-81ED-4DB2-BD59-A6C34878D82A}">
                    <a16:rowId xmlns:a16="http://schemas.microsoft.com/office/drawing/2014/main" val="7737299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6542</a:t>
                      </a:r>
                    </a:p>
                  </a:txBody>
                  <a:tcPr/>
                </a:tc>
                <a:extLst>
                  <a:ext uri="{0D108BD9-81ED-4DB2-BD59-A6C34878D82A}">
                    <a16:rowId xmlns:a16="http://schemas.microsoft.com/office/drawing/2014/main" val="7287662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6239</a:t>
                      </a:r>
                    </a:p>
                  </a:txBody>
                  <a:tcPr/>
                </a:tc>
                <a:extLst>
                  <a:ext uri="{0D108BD9-81ED-4DB2-BD59-A6C34878D82A}">
                    <a16:rowId xmlns:a16="http://schemas.microsoft.com/office/drawing/2014/main" val="32622681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3506</a:t>
                      </a:r>
                    </a:p>
                  </a:txBody>
                  <a:tcPr/>
                </a:tc>
                <a:extLst>
                  <a:ext uri="{0D108BD9-81ED-4DB2-BD59-A6C34878D82A}">
                    <a16:rowId xmlns:a16="http://schemas.microsoft.com/office/drawing/2014/main" val="3739896305"/>
                  </a:ext>
                </a:extLst>
              </a:tr>
            </a:tbl>
          </a:graphicData>
        </a:graphic>
      </p:graphicFrame>
      <p:sp>
        <p:nvSpPr>
          <p:cNvPr id="4" name="Text Placeholder 3">
            <a:extLst>
              <a:ext uri="{FF2B5EF4-FFF2-40B4-BE49-F238E27FC236}">
                <a16:creationId xmlns:a16="http://schemas.microsoft.com/office/drawing/2014/main" id="{B7314757-3C64-4594-ADB0-F98CB97BE149}"/>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3511180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711278-A886-4F1A-9D84-A4DB6CA094E1}"/>
              </a:ext>
            </a:extLst>
          </p:cNvPr>
          <p:cNvSpPr>
            <a:spLocks noGrp="1"/>
          </p:cNvSpPr>
          <p:nvPr>
            <p:ph type="title"/>
          </p:nvPr>
        </p:nvSpPr>
        <p:spPr/>
        <p:txBody>
          <a:bodyPr/>
          <a:lstStyle/>
          <a:p>
            <a:r>
              <a:rPr lang="en-US"/>
              <a:t>FB Insights - Daily Impressions | Autowelt Linz &amp; France Car - 2 of 3</a:t>
            </a:r>
          </a:p>
        </p:txBody>
      </p:sp>
      <p:graphicFrame>
        <p:nvGraphicFramePr>
          <p:cNvPr id="5" name="Table Placeholder 4">
            <a:extLst>
              <a:ext uri="{FF2B5EF4-FFF2-40B4-BE49-F238E27FC236}">
                <a16:creationId xmlns:a16="http://schemas.microsoft.com/office/drawing/2014/main" id="{D587F81B-572F-40BF-9F5F-8DF4E9A8E537}"/>
              </a:ext>
            </a:extLst>
          </p:cNvPr>
          <p:cNvGraphicFramePr>
            <a:graphicFrameLocks noGrp="1"/>
          </p:cNvGraphicFramePr>
          <p:nvPr>
            <p:ph type="tbl" sz="quarter" idx="13"/>
            <p:extLst>
              <p:ext uri="{D42A27DB-BD31-4B8C-83A1-F6EECF244321}">
                <p14:modId xmlns:p14="http://schemas.microsoft.com/office/powerpoint/2010/main" val="26377541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735360966"/>
                    </a:ext>
                  </a:extLst>
                </a:gridCol>
                <a:gridCol w="2468880">
                  <a:extLst>
                    <a:ext uri="{9D8B030D-6E8A-4147-A177-3AD203B41FA5}">
                      <a16:colId xmlns:a16="http://schemas.microsoft.com/office/drawing/2014/main" val="3526588918"/>
                    </a:ext>
                  </a:extLst>
                </a:gridCol>
                <a:gridCol w="2468880">
                  <a:extLst>
                    <a:ext uri="{9D8B030D-6E8A-4147-A177-3AD203B41FA5}">
                      <a16:colId xmlns:a16="http://schemas.microsoft.com/office/drawing/2014/main" val="2578263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35157838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5677</a:t>
                      </a:r>
                    </a:p>
                  </a:txBody>
                  <a:tcPr/>
                </a:tc>
                <a:extLst>
                  <a:ext uri="{0D108BD9-81ED-4DB2-BD59-A6C34878D82A}">
                    <a16:rowId xmlns:a16="http://schemas.microsoft.com/office/drawing/2014/main" val="35188009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2792</a:t>
                      </a:r>
                    </a:p>
                  </a:txBody>
                  <a:tcPr/>
                </a:tc>
                <a:extLst>
                  <a:ext uri="{0D108BD9-81ED-4DB2-BD59-A6C34878D82A}">
                    <a16:rowId xmlns:a16="http://schemas.microsoft.com/office/drawing/2014/main" val="35317173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5786</a:t>
                      </a:r>
                    </a:p>
                  </a:txBody>
                  <a:tcPr/>
                </a:tc>
                <a:extLst>
                  <a:ext uri="{0D108BD9-81ED-4DB2-BD59-A6C34878D82A}">
                    <a16:rowId xmlns:a16="http://schemas.microsoft.com/office/drawing/2014/main" val="27311261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6215</a:t>
                      </a:r>
                    </a:p>
                  </a:txBody>
                  <a:tcPr/>
                </a:tc>
                <a:extLst>
                  <a:ext uri="{0D108BD9-81ED-4DB2-BD59-A6C34878D82A}">
                    <a16:rowId xmlns:a16="http://schemas.microsoft.com/office/drawing/2014/main" val="38667542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4191</a:t>
                      </a:r>
                    </a:p>
                  </a:txBody>
                  <a:tcPr/>
                </a:tc>
                <a:extLst>
                  <a:ext uri="{0D108BD9-81ED-4DB2-BD59-A6C34878D82A}">
                    <a16:rowId xmlns:a16="http://schemas.microsoft.com/office/drawing/2014/main" val="30199250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6626</a:t>
                      </a:r>
                    </a:p>
                  </a:txBody>
                  <a:tcPr/>
                </a:tc>
                <a:extLst>
                  <a:ext uri="{0D108BD9-81ED-4DB2-BD59-A6C34878D82A}">
                    <a16:rowId xmlns:a16="http://schemas.microsoft.com/office/drawing/2014/main" val="8245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4876</a:t>
                      </a:r>
                    </a:p>
                  </a:txBody>
                  <a:tcPr/>
                </a:tc>
                <a:extLst>
                  <a:ext uri="{0D108BD9-81ED-4DB2-BD59-A6C34878D82A}">
                    <a16:rowId xmlns:a16="http://schemas.microsoft.com/office/drawing/2014/main" val="26674648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742</a:t>
                      </a:r>
                    </a:p>
                  </a:txBody>
                  <a:tcPr/>
                </a:tc>
                <a:extLst>
                  <a:ext uri="{0D108BD9-81ED-4DB2-BD59-A6C34878D82A}">
                    <a16:rowId xmlns:a16="http://schemas.microsoft.com/office/drawing/2014/main" val="22296458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a:t>
                      </a:r>
                    </a:p>
                  </a:txBody>
                  <a:tcPr/>
                </a:tc>
                <a:extLst>
                  <a:ext uri="{0D108BD9-81ED-4DB2-BD59-A6C34878D82A}">
                    <a16:rowId xmlns:a16="http://schemas.microsoft.com/office/drawing/2014/main" val="22188937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a:t>
                      </a:r>
                    </a:p>
                  </a:txBody>
                  <a:tcPr/>
                </a:tc>
                <a:extLst>
                  <a:ext uri="{0D108BD9-81ED-4DB2-BD59-A6C34878D82A}">
                    <a16:rowId xmlns:a16="http://schemas.microsoft.com/office/drawing/2014/main" val="4269120269"/>
                  </a:ext>
                </a:extLst>
              </a:tr>
            </a:tbl>
          </a:graphicData>
        </a:graphic>
      </p:graphicFrame>
      <p:sp>
        <p:nvSpPr>
          <p:cNvPr id="4" name="Text Placeholder 3">
            <a:extLst>
              <a:ext uri="{FF2B5EF4-FFF2-40B4-BE49-F238E27FC236}">
                <a16:creationId xmlns:a16="http://schemas.microsoft.com/office/drawing/2014/main" id="{917993B3-641E-46CC-BADA-446FAEEC93AE}"/>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3328017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88027A-2A32-43AD-8E44-BE5257FF54E1}"/>
              </a:ext>
            </a:extLst>
          </p:cNvPr>
          <p:cNvSpPr>
            <a:spLocks noGrp="1"/>
          </p:cNvSpPr>
          <p:nvPr>
            <p:ph type="title"/>
          </p:nvPr>
        </p:nvSpPr>
        <p:spPr/>
        <p:txBody>
          <a:bodyPr/>
          <a:lstStyle/>
          <a:p>
            <a:r>
              <a:rPr lang="en-US"/>
              <a:t>FB Insights - Daily Impressions | Autowelt Linz &amp; France Car - 3 of 3</a:t>
            </a:r>
          </a:p>
        </p:txBody>
      </p:sp>
      <p:graphicFrame>
        <p:nvGraphicFramePr>
          <p:cNvPr id="5" name="Table Placeholder 4">
            <a:extLst>
              <a:ext uri="{FF2B5EF4-FFF2-40B4-BE49-F238E27FC236}">
                <a16:creationId xmlns:a16="http://schemas.microsoft.com/office/drawing/2014/main" id="{4E8D3351-A21C-4A15-8B52-EC3ADC76B47C}"/>
              </a:ext>
            </a:extLst>
          </p:cNvPr>
          <p:cNvGraphicFramePr>
            <a:graphicFrameLocks noGrp="1"/>
          </p:cNvGraphicFramePr>
          <p:nvPr>
            <p:ph type="tbl" sz="quarter" idx="13"/>
            <p:extLst>
              <p:ext uri="{D42A27DB-BD31-4B8C-83A1-F6EECF244321}">
                <p14:modId xmlns:p14="http://schemas.microsoft.com/office/powerpoint/2010/main" val="383037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112264371"/>
                    </a:ext>
                  </a:extLst>
                </a:gridCol>
                <a:gridCol w="2468880">
                  <a:extLst>
                    <a:ext uri="{9D8B030D-6E8A-4147-A177-3AD203B41FA5}">
                      <a16:colId xmlns:a16="http://schemas.microsoft.com/office/drawing/2014/main" val="3122987449"/>
                    </a:ext>
                  </a:extLst>
                </a:gridCol>
                <a:gridCol w="2468880">
                  <a:extLst>
                    <a:ext uri="{9D8B030D-6E8A-4147-A177-3AD203B41FA5}">
                      <a16:colId xmlns:a16="http://schemas.microsoft.com/office/drawing/2014/main" val="33201799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11542951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719</a:t>
                      </a:r>
                    </a:p>
                  </a:txBody>
                  <a:tcPr/>
                </a:tc>
                <a:extLst>
                  <a:ext uri="{0D108BD9-81ED-4DB2-BD59-A6C34878D82A}">
                    <a16:rowId xmlns:a16="http://schemas.microsoft.com/office/drawing/2014/main" val="3080176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a:t>
                      </a:r>
                    </a:p>
                  </a:txBody>
                  <a:tcPr/>
                </a:tc>
                <a:extLst>
                  <a:ext uri="{0D108BD9-81ED-4DB2-BD59-A6C34878D82A}">
                    <a16:rowId xmlns:a16="http://schemas.microsoft.com/office/drawing/2014/main" val="24408924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577</a:t>
                      </a:r>
                    </a:p>
                  </a:txBody>
                  <a:tcPr/>
                </a:tc>
                <a:extLst>
                  <a:ext uri="{0D108BD9-81ED-4DB2-BD59-A6C34878D82A}">
                    <a16:rowId xmlns:a16="http://schemas.microsoft.com/office/drawing/2014/main" val="28609150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a:t>
                      </a:r>
                    </a:p>
                  </a:txBody>
                  <a:tcPr/>
                </a:tc>
                <a:extLst>
                  <a:ext uri="{0D108BD9-81ED-4DB2-BD59-A6C34878D82A}">
                    <a16:rowId xmlns:a16="http://schemas.microsoft.com/office/drawing/2014/main" val="13870650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697</a:t>
                      </a:r>
                    </a:p>
                  </a:txBody>
                  <a:tcPr/>
                </a:tc>
                <a:extLst>
                  <a:ext uri="{0D108BD9-81ED-4DB2-BD59-A6C34878D82A}">
                    <a16:rowId xmlns:a16="http://schemas.microsoft.com/office/drawing/2014/main" val="2427037918"/>
                  </a:ext>
                </a:extLst>
              </a:tr>
            </a:tbl>
          </a:graphicData>
        </a:graphic>
      </p:graphicFrame>
      <p:sp>
        <p:nvSpPr>
          <p:cNvPr id="4" name="Text Placeholder 3">
            <a:extLst>
              <a:ext uri="{FF2B5EF4-FFF2-40B4-BE49-F238E27FC236}">
                <a16:creationId xmlns:a16="http://schemas.microsoft.com/office/drawing/2014/main" id="{A6A42E71-C35E-4A63-A0E2-B1AACDBEE55B}"/>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0316897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594AE2-966F-47C1-9F3D-CC5BF8154FB5}"/>
              </a:ext>
            </a:extLst>
          </p:cNvPr>
          <p:cNvSpPr>
            <a:spLocks noGrp="1"/>
          </p:cNvSpPr>
          <p:nvPr>
            <p:ph type="title"/>
          </p:nvPr>
        </p:nvSpPr>
        <p:spPr/>
        <p:txBody>
          <a:bodyPr/>
          <a:lstStyle/>
          <a:p>
            <a:r>
              <a:rPr lang="en-US"/>
              <a:t>FB Insights - Daily Reach | Autowelt Linz &amp; France Car - 1 of 3</a:t>
            </a:r>
          </a:p>
        </p:txBody>
      </p:sp>
      <p:graphicFrame>
        <p:nvGraphicFramePr>
          <p:cNvPr id="5" name="Table Placeholder 4">
            <a:extLst>
              <a:ext uri="{FF2B5EF4-FFF2-40B4-BE49-F238E27FC236}">
                <a16:creationId xmlns:a16="http://schemas.microsoft.com/office/drawing/2014/main" id="{EE69E32B-05F7-4626-8A2E-7D3A589F0F6C}"/>
              </a:ext>
            </a:extLst>
          </p:cNvPr>
          <p:cNvGraphicFramePr>
            <a:graphicFrameLocks noGrp="1"/>
          </p:cNvGraphicFramePr>
          <p:nvPr>
            <p:ph type="tbl" sz="quarter" idx="13"/>
            <p:extLst>
              <p:ext uri="{D42A27DB-BD31-4B8C-83A1-F6EECF244321}">
                <p14:modId xmlns:p14="http://schemas.microsoft.com/office/powerpoint/2010/main" val="17249041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34564672"/>
                    </a:ext>
                  </a:extLst>
                </a:gridCol>
                <a:gridCol w="2468880">
                  <a:extLst>
                    <a:ext uri="{9D8B030D-6E8A-4147-A177-3AD203B41FA5}">
                      <a16:colId xmlns:a16="http://schemas.microsoft.com/office/drawing/2014/main" val="2618943458"/>
                    </a:ext>
                  </a:extLst>
                </a:gridCol>
                <a:gridCol w="2468880">
                  <a:extLst>
                    <a:ext uri="{9D8B030D-6E8A-4147-A177-3AD203B41FA5}">
                      <a16:colId xmlns:a16="http://schemas.microsoft.com/office/drawing/2014/main" val="16649782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41890122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20784497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3815</a:t>
                      </a:r>
                    </a:p>
                  </a:txBody>
                  <a:tcPr/>
                </a:tc>
                <a:extLst>
                  <a:ext uri="{0D108BD9-81ED-4DB2-BD59-A6C34878D82A}">
                    <a16:rowId xmlns:a16="http://schemas.microsoft.com/office/drawing/2014/main" val="6734753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3726</a:t>
                      </a:r>
                    </a:p>
                  </a:txBody>
                  <a:tcPr/>
                </a:tc>
                <a:extLst>
                  <a:ext uri="{0D108BD9-81ED-4DB2-BD59-A6C34878D82A}">
                    <a16:rowId xmlns:a16="http://schemas.microsoft.com/office/drawing/2014/main" val="40273110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2385</a:t>
                      </a:r>
                    </a:p>
                  </a:txBody>
                  <a:tcPr/>
                </a:tc>
                <a:extLst>
                  <a:ext uri="{0D108BD9-81ED-4DB2-BD59-A6C34878D82A}">
                    <a16:rowId xmlns:a16="http://schemas.microsoft.com/office/drawing/2014/main" val="14704114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2954</a:t>
                      </a:r>
                    </a:p>
                  </a:txBody>
                  <a:tcPr/>
                </a:tc>
                <a:extLst>
                  <a:ext uri="{0D108BD9-81ED-4DB2-BD59-A6C34878D82A}">
                    <a16:rowId xmlns:a16="http://schemas.microsoft.com/office/drawing/2014/main" val="11537116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2545</a:t>
                      </a:r>
                    </a:p>
                  </a:txBody>
                  <a:tcPr/>
                </a:tc>
                <a:extLst>
                  <a:ext uri="{0D108BD9-81ED-4DB2-BD59-A6C34878D82A}">
                    <a16:rowId xmlns:a16="http://schemas.microsoft.com/office/drawing/2014/main" val="4447415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2006</a:t>
                      </a:r>
                    </a:p>
                  </a:txBody>
                  <a:tcPr/>
                </a:tc>
                <a:extLst>
                  <a:ext uri="{0D108BD9-81ED-4DB2-BD59-A6C34878D82A}">
                    <a16:rowId xmlns:a16="http://schemas.microsoft.com/office/drawing/2014/main" val="33550964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3527</a:t>
                      </a:r>
                    </a:p>
                  </a:txBody>
                  <a:tcPr/>
                </a:tc>
                <a:extLst>
                  <a:ext uri="{0D108BD9-81ED-4DB2-BD59-A6C34878D82A}">
                    <a16:rowId xmlns:a16="http://schemas.microsoft.com/office/drawing/2014/main" val="23453315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3067</a:t>
                      </a:r>
                    </a:p>
                  </a:txBody>
                  <a:tcPr/>
                </a:tc>
                <a:extLst>
                  <a:ext uri="{0D108BD9-81ED-4DB2-BD59-A6C34878D82A}">
                    <a16:rowId xmlns:a16="http://schemas.microsoft.com/office/drawing/2014/main" val="6369447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1988</a:t>
                      </a:r>
                    </a:p>
                  </a:txBody>
                  <a:tcPr/>
                </a:tc>
                <a:extLst>
                  <a:ext uri="{0D108BD9-81ED-4DB2-BD59-A6C34878D82A}">
                    <a16:rowId xmlns:a16="http://schemas.microsoft.com/office/drawing/2014/main" val="3906809174"/>
                  </a:ext>
                </a:extLst>
              </a:tr>
            </a:tbl>
          </a:graphicData>
        </a:graphic>
      </p:graphicFrame>
      <p:sp>
        <p:nvSpPr>
          <p:cNvPr id="4" name="Text Placeholder 3">
            <a:extLst>
              <a:ext uri="{FF2B5EF4-FFF2-40B4-BE49-F238E27FC236}">
                <a16:creationId xmlns:a16="http://schemas.microsoft.com/office/drawing/2014/main" id="{62ADA253-F49D-4064-BCC9-E4554DC5B992}"/>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37280130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414F94-602B-493D-9B58-3D169F83CBAF}"/>
              </a:ext>
            </a:extLst>
          </p:cNvPr>
          <p:cNvSpPr>
            <a:spLocks noGrp="1"/>
          </p:cNvSpPr>
          <p:nvPr>
            <p:ph type="title"/>
          </p:nvPr>
        </p:nvSpPr>
        <p:spPr/>
        <p:txBody>
          <a:bodyPr/>
          <a:lstStyle/>
          <a:p>
            <a:r>
              <a:rPr lang="en-US"/>
              <a:t>FB Insights - Daily Reach | Autowelt Linz &amp; France Car - 2 of 3</a:t>
            </a:r>
          </a:p>
        </p:txBody>
      </p:sp>
      <p:graphicFrame>
        <p:nvGraphicFramePr>
          <p:cNvPr id="5" name="Table Placeholder 4">
            <a:extLst>
              <a:ext uri="{FF2B5EF4-FFF2-40B4-BE49-F238E27FC236}">
                <a16:creationId xmlns:a16="http://schemas.microsoft.com/office/drawing/2014/main" id="{B39EAA12-55B9-4A18-BE53-1B633DED7816}"/>
              </a:ext>
            </a:extLst>
          </p:cNvPr>
          <p:cNvGraphicFramePr>
            <a:graphicFrameLocks noGrp="1"/>
          </p:cNvGraphicFramePr>
          <p:nvPr>
            <p:ph type="tbl" sz="quarter" idx="13"/>
            <p:extLst>
              <p:ext uri="{D42A27DB-BD31-4B8C-83A1-F6EECF244321}">
                <p14:modId xmlns:p14="http://schemas.microsoft.com/office/powerpoint/2010/main" val="13624509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789091105"/>
                    </a:ext>
                  </a:extLst>
                </a:gridCol>
                <a:gridCol w="2468880">
                  <a:extLst>
                    <a:ext uri="{9D8B030D-6E8A-4147-A177-3AD203B41FA5}">
                      <a16:colId xmlns:a16="http://schemas.microsoft.com/office/drawing/2014/main" val="4001675004"/>
                    </a:ext>
                  </a:extLst>
                </a:gridCol>
                <a:gridCol w="2468880">
                  <a:extLst>
                    <a:ext uri="{9D8B030D-6E8A-4147-A177-3AD203B41FA5}">
                      <a16:colId xmlns:a16="http://schemas.microsoft.com/office/drawing/2014/main" val="34329915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3099789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3182</a:t>
                      </a:r>
                    </a:p>
                  </a:txBody>
                  <a:tcPr/>
                </a:tc>
                <a:extLst>
                  <a:ext uri="{0D108BD9-81ED-4DB2-BD59-A6C34878D82A}">
                    <a16:rowId xmlns:a16="http://schemas.microsoft.com/office/drawing/2014/main" val="16902948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1753</a:t>
                      </a:r>
                    </a:p>
                  </a:txBody>
                  <a:tcPr/>
                </a:tc>
                <a:extLst>
                  <a:ext uri="{0D108BD9-81ED-4DB2-BD59-A6C34878D82A}">
                    <a16:rowId xmlns:a16="http://schemas.microsoft.com/office/drawing/2014/main" val="4479448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2976</a:t>
                      </a:r>
                    </a:p>
                  </a:txBody>
                  <a:tcPr/>
                </a:tc>
                <a:extLst>
                  <a:ext uri="{0D108BD9-81ED-4DB2-BD59-A6C34878D82A}">
                    <a16:rowId xmlns:a16="http://schemas.microsoft.com/office/drawing/2014/main" val="32232986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3360</a:t>
                      </a:r>
                    </a:p>
                  </a:txBody>
                  <a:tcPr/>
                </a:tc>
                <a:extLst>
                  <a:ext uri="{0D108BD9-81ED-4DB2-BD59-A6C34878D82A}">
                    <a16:rowId xmlns:a16="http://schemas.microsoft.com/office/drawing/2014/main" val="16199630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2395</a:t>
                      </a:r>
                    </a:p>
                  </a:txBody>
                  <a:tcPr/>
                </a:tc>
                <a:extLst>
                  <a:ext uri="{0D108BD9-81ED-4DB2-BD59-A6C34878D82A}">
                    <a16:rowId xmlns:a16="http://schemas.microsoft.com/office/drawing/2014/main" val="31840252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3555</a:t>
                      </a:r>
                    </a:p>
                  </a:txBody>
                  <a:tcPr/>
                </a:tc>
                <a:extLst>
                  <a:ext uri="{0D108BD9-81ED-4DB2-BD59-A6C34878D82A}">
                    <a16:rowId xmlns:a16="http://schemas.microsoft.com/office/drawing/2014/main" val="3663388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2711</a:t>
                      </a:r>
                    </a:p>
                  </a:txBody>
                  <a:tcPr/>
                </a:tc>
                <a:extLst>
                  <a:ext uri="{0D108BD9-81ED-4DB2-BD59-A6C34878D82A}">
                    <a16:rowId xmlns:a16="http://schemas.microsoft.com/office/drawing/2014/main" val="25773780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a:t>
                      </a:r>
                    </a:p>
                  </a:txBody>
                  <a:tcPr/>
                </a:tc>
                <a:extLst>
                  <a:ext uri="{0D108BD9-81ED-4DB2-BD59-A6C34878D82A}">
                    <a16:rowId xmlns:a16="http://schemas.microsoft.com/office/drawing/2014/main" val="41419059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extLst>
                  <a:ext uri="{0D108BD9-81ED-4DB2-BD59-A6C34878D82A}">
                    <a16:rowId xmlns:a16="http://schemas.microsoft.com/office/drawing/2014/main" val="13964447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extLst>
                  <a:ext uri="{0D108BD9-81ED-4DB2-BD59-A6C34878D82A}">
                    <a16:rowId xmlns:a16="http://schemas.microsoft.com/office/drawing/2014/main" val="1824219358"/>
                  </a:ext>
                </a:extLst>
              </a:tr>
            </a:tbl>
          </a:graphicData>
        </a:graphic>
      </p:graphicFrame>
      <p:sp>
        <p:nvSpPr>
          <p:cNvPr id="4" name="Text Placeholder 3">
            <a:extLst>
              <a:ext uri="{FF2B5EF4-FFF2-40B4-BE49-F238E27FC236}">
                <a16:creationId xmlns:a16="http://schemas.microsoft.com/office/drawing/2014/main" id="{8EACC19D-FC8C-4256-BD08-9A6A8DF87C87}"/>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46059424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37D980-ED8B-48C3-822F-8861FBC18481}"/>
              </a:ext>
            </a:extLst>
          </p:cNvPr>
          <p:cNvSpPr>
            <a:spLocks noGrp="1"/>
          </p:cNvSpPr>
          <p:nvPr>
            <p:ph type="title"/>
          </p:nvPr>
        </p:nvSpPr>
        <p:spPr/>
        <p:txBody>
          <a:bodyPr/>
          <a:lstStyle/>
          <a:p>
            <a:r>
              <a:rPr lang="en-US"/>
              <a:t>FB Insights - Daily Reach | Autowelt Linz &amp; France Car - 3 of 3</a:t>
            </a:r>
          </a:p>
        </p:txBody>
      </p:sp>
      <p:graphicFrame>
        <p:nvGraphicFramePr>
          <p:cNvPr id="5" name="Table Placeholder 4">
            <a:extLst>
              <a:ext uri="{FF2B5EF4-FFF2-40B4-BE49-F238E27FC236}">
                <a16:creationId xmlns:a16="http://schemas.microsoft.com/office/drawing/2014/main" id="{E3BC14BA-1356-4904-858F-7B745F9EFEFF}"/>
              </a:ext>
            </a:extLst>
          </p:cNvPr>
          <p:cNvGraphicFramePr>
            <a:graphicFrameLocks noGrp="1"/>
          </p:cNvGraphicFramePr>
          <p:nvPr>
            <p:ph type="tbl" sz="quarter" idx="13"/>
            <p:extLst>
              <p:ext uri="{D42A27DB-BD31-4B8C-83A1-F6EECF244321}">
                <p14:modId xmlns:p14="http://schemas.microsoft.com/office/powerpoint/2010/main" val="2663726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678396655"/>
                    </a:ext>
                  </a:extLst>
                </a:gridCol>
                <a:gridCol w="2468880">
                  <a:extLst>
                    <a:ext uri="{9D8B030D-6E8A-4147-A177-3AD203B41FA5}">
                      <a16:colId xmlns:a16="http://schemas.microsoft.com/office/drawing/2014/main" val="3919414963"/>
                    </a:ext>
                  </a:extLst>
                </a:gridCol>
                <a:gridCol w="2468880">
                  <a:extLst>
                    <a:ext uri="{9D8B030D-6E8A-4147-A177-3AD203B41FA5}">
                      <a16:colId xmlns:a16="http://schemas.microsoft.com/office/drawing/2014/main" val="35155152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1987998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a:t>
                      </a:r>
                    </a:p>
                  </a:txBody>
                  <a:tcPr/>
                </a:tc>
                <a:extLst>
                  <a:ext uri="{0D108BD9-81ED-4DB2-BD59-A6C34878D82A}">
                    <a16:rowId xmlns:a16="http://schemas.microsoft.com/office/drawing/2014/main" val="23209382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extLst>
                  <a:ext uri="{0D108BD9-81ED-4DB2-BD59-A6C34878D82A}">
                    <a16:rowId xmlns:a16="http://schemas.microsoft.com/office/drawing/2014/main" val="42865694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a:t>
                      </a:r>
                    </a:p>
                  </a:txBody>
                  <a:tcPr/>
                </a:tc>
                <a:extLst>
                  <a:ext uri="{0D108BD9-81ED-4DB2-BD59-A6C34878D82A}">
                    <a16:rowId xmlns:a16="http://schemas.microsoft.com/office/drawing/2014/main" val="36865555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extLst>
                  <a:ext uri="{0D108BD9-81ED-4DB2-BD59-A6C34878D82A}">
                    <a16:rowId xmlns:a16="http://schemas.microsoft.com/office/drawing/2014/main" val="33817495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a:t>
                      </a:r>
                    </a:p>
                  </a:txBody>
                  <a:tcPr/>
                </a:tc>
                <a:extLst>
                  <a:ext uri="{0D108BD9-81ED-4DB2-BD59-A6C34878D82A}">
                    <a16:rowId xmlns:a16="http://schemas.microsoft.com/office/drawing/2014/main" val="224872377"/>
                  </a:ext>
                </a:extLst>
              </a:tr>
            </a:tbl>
          </a:graphicData>
        </a:graphic>
      </p:graphicFrame>
      <p:sp>
        <p:nvSpPr>
          <p:cNvPr id="4" name="Text Placeholder 3">
            <a:extLst>
              <a:ext uri="{FF2B5EF4-FFF2-40B4-BE49-F238E27FC236}">
                <a16:creationId xmlns:a16="http://schemas.microsoft.com/office/drawing/2014/main" id="{F12FCF2D-07DE-4D50-936D-458F86D0DE1F}"/>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40106069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37BF98-FDFD-49F9-A055-3317E8BDBD76}"/>
              </a:ext>
            </a:extLst>
          </p:cNvPr>
          <p:cNvSpPr>
            <a:spLocks noGrp="1"/>
          </p:cNvSpPr>
          <p:nvPr>
            <p:ph type="title"/>
          </p:nvPr>
        </p:nvSpPr>
        <p:spPr/>
        <p:txBody>
          <a:bodyPr/>
          <a:lstStyle/>
          <a:p>
            <a:r>
              <a:rPr lang="en-US"/>
              <a:t>Facebook Reach | Autowelt Linz &amp; France Car</a:t>
            </a:r>
          </a:p>
        </p:txBody>
      </p:sp>
      <p:graphicFrame>
        <p:nvGraphicFramePr>
          <p:cNvPr id="6" name="Chart Placeholder 5">
            <a:extLst>
              <a:ext uri="{FF2B5EF4-FFF2-40B4-BE49-F238E27FC236}">
                <a16:creationId xmlns:a16="http://schemas.microsoft.com/office/drawing/2014/main" id="{F29A9D0F-0CBA-420A-8F55-C69992461784}"/>
              </a:ext>
            </a:extLst>
          </p:cNvPr>
          <p:cNvGraphicFramePr>
            <a:graphicFrameLocks noGrp="1"/>
          </p:cNvGraphicFramePr>
          <p:nvPr>
            <p:ph type="chart" sz="quarter" idx="13"/>
            <p:extLst>
              <p:ext uri="{D42A27DB-BD31-4B8C-83A1-F6EECF244321}">
                <p14:modId xmlns:p14="http://schemas.microsoft.com/office/powerpoint/2010/main" val="38919753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A05CDB8-D39F-4B47-954B-8A04ADE81270}"/>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6DD25C5A-0DB6-4B13-BD4B-84B015BC4EE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7528361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1109</Words>
  <Application>Microsoft Office PowerPoint</Application>
  <PresentationFormat>On-screen Show (4:3)</PresentationFormat>
  <Paragraphs>402</Paragraphs>
  <Slides>29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29</vt:i4>
      </vt:variant>
    </vt:vector>
  </HeadingPairs>
  <TitlesOfParts>
    <vt:vector size="32" baseType="lpstr">
      <vt:lpstr>Calibri</vt:lpstr>
      <vt:lpstr>Arial</vt:lpstr>
      <vt:lpstr>quintly_template</vt:lpstr>
      <vt:lpstr>Facebook Page Report</vt:lpstr>
      <vt:lpstr>Wichtigste Werte (KPI's) | Autowelt Linz &amp; France Car</vt:lpstr>
      <vt:lpstr>Fans (Übersicht) | Autowelt Linz &amp; France Car</vt:lpstr>
      <vt:lpstr>Key Metrics Table w. User Post RR | Autowelt Linz &amp; France Car</vt:lpstr>
      <vt:lpstr>Facebook Fans Total | Autowelt Linz &amp; France Car</vt:lpstr>
      <vt:lpstr>Fanwachstum | Autowelt Linz &amp; France Car</vt:lpstr>
      <vt:lpstr>Verlorene Fans | Autowelt Linz &amp; France Car</vt:lpstr>
      <vt:lpstr>Eigene Beiträge (Postings) | Autowelt Linz &amp; France Car</vt:lpstr>
      <vt:lpstr>Eigene Beiträge (Postings) + Reactions | Autowelt Linz &amp; France Car - 1 of 2</vt:lpstr>
      <vt:lpstr>Eigene Beiträge (Postings) + Reactions | Autowelt Linz &amp; France Car - 2 of 2</vt:lpstr>
      <vt:lpstr>Postings/Wochentag | Autowelt Linz &amp; France Car</vt:lpstr>
      <vt:lpstr>Interaktionsrate | Autowelt Linz &amp; France Car</vt:lpstr>
      <vt:lpstr>Postingtypen (Verteilung) | Autowelt Linz &amp; France Car</vt:lpstr>
      <vt:lpstr>Interaktionsrate/Postingtyp | Autowelt Linz &amp; France Car</vt:lpstr>
      <vt:lpstr>Antwortzeit | Autowelt Linz &amp; France Car</vt:lpstr>
      <vt:lpstr>Facebook Check Ins | Autowelt Linz &amp; France Car</vt:lpstr>
      <vt:lpstr>Fan Demographie | Autowelt Linz &amp; France Car</vt:lpstr>
      <vt:lpstr>Impressionen | Autowelt Linz &amp; France Car</vt:lpstr>
      <vt:lpstr>Reichweite | Autowelt Linz &amp; France Car</vt:lpstr>
      <vt:lpstr>Engagierte User | Autowelt Linz &amp; France Car</vt:lpstr>
      <vt:lpstr>Page Views | Autowelt Linz &amp; France Car</vt:lpstr>
      <vt:lpstr>Page Fans Online | Autowelt Linz &amp; France Car</vt:lpstr>
      <vt:lpstr>FB Insights - Daily Impressions | Autowelt Linz &amp; France Car - 1 of 3</vt:lpstr>
      <vt:lpstr>FB Insights - Daily Impressions | Autowelt Linz &amp; France Car - 2 of 3</vt:lpstr>
      <vt:lpstr>FB Insights - Daily Impressions | Autowelt Linz &amp; France Car - 3 of 3</vt:lpstr>
      <vt:lpstr>FB Insights - Daily Reach | Autowelt Linz &amp; France Car - 1 of 3</vt:lpstr>
      <vt:lpstr>FB Insights - Daily Reach | Autowelt Linz &amp; France Car - 2 of 3</vt:lpstr>
      <vt:lpstr>FB Insights - Daily Reach | Autowelt Linz &amp; France Car - 3 of 3</vt:lpstr>
      <vt:lpstr>Facebook Reach | Autowelt Linz &amp; France Car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Page Report</dc:title>
  <dc:creator>Administrator</dc:creator>
  <cp:lastModifiedBy>Administrator</cp:lastModifiedBy>
  <cp:revision>1</cp:revision>
  <dcterms:created xsi:type="dcterms:W3CDTF">2018-06-04T12:49:54Z</dcterms:created>
  <dcterms:modified xsi:type="dcterms:W3CDTF">2018-06-04T12:50:43Z</dcterms:modified>
</cp:coreProperties>
</file>