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922</c:v>
                </c:pt>
                <c:pt idx="1">
                  <c:v>921</c:v>
                </c:pt>
                <c:pt idx="2">
                  <c:v>924</c:v>
                </c:pt>
                <c:pt idx="3">
                  <c:v>924</c:v>
                </c:pt>
                <c:pt idx="4">
                  <c:v>923</c:v>
                </c:pt>
                <c:pt idx="5">
                  <c:v>924</c:v>
                </c:pt>
                <c:pt idx="6">
                  <c:v>925</c:v>
                </c:pt>
                <c:pt idx="7">
                  <c:v>925</c:v>
                </c:pt>
                <c:pt idx="8">
                  <c:v>925</c:v>
                </c:pt>
                <c:pt idx="9">
                  <c:v>925</c:v>
                </c:pt>
                <c:pt idx="10">
                  <c:v>925</c:v>
                </c:pt>
                <c:pt idx="11">
                  <c:v>925</c:v>
                </c:pt>
                <c:pt idx="12">
                  <c:v>925</c:v>
                </c:pt>
                <c:pt idx="13">
                  <c:v>929</c:v>
                </c:pt>
                <c:pt idx="14">
                  <c:v>929</c:v>
                </c:pt>
                <c:pt idx="15">
                  <c:v>930</c:v>
                </c:pt>
                <c:pt idx="16">
                  <c:v>930</c:v>
                </c:pt>
                <c:pt idx="17">
                  <c:v>930</c:v>
                </c:pt>
                <c:pt idx="18">
                  <c:v>930</c:v>
                </c:pt>
                <c:pt idx="19">
                  <c:v>931</c:v>
                </c:pt>
                <c:pt idx="20">
                  <c:v>930</c:v>
                </c:pt>
                <c:pt idx="21">
                  <c:v>931</c:v>
                </c:pt>
                <c:pt idx="22">
                  <c:v>931</c:v>
                </c:pt>
                <c:pt idx="23">
                  <c:v>931</c:v>
                </c:pt>
                <c:pt idx="24">
                  <c:v>931</c:v>
                </c:pt>
                <c:pt idx="25">
                  <c:v>931</c:v>
                </c:pt>
                <c:pt idx="26">
                  <c:v>931</c:v>
                </c:pt>
                <c:pt idx="27">
                  <c:v>942</c:v>
                </c:pt>
                <c:pt idx="28">
                  <c:v>959</c:v>
                </c:pt>
                <c:pt idx="29">
                  <c:v>961</c:v>
                </c:pt>
                <c:pt idx="30">
                  <c:v>983</c:v>
                </c:pt>
              </c:numCache>
            </c:numRef>
          </c:val>
          <c:smooth val="0"/>
          <c:extLst>
            <c:ext xmlns:c16="http://schemas.microsoft.com/office/drawing/2014/chart" uri="{C3380CC4-5D6E-409C-BE32-E72D297353CC}">
              <c16:uniqueId val="{00000000-55CF-4B61-AB75-578EE53CC812}"/>
            </c:ext>
          </c:extLst>
        </c:ser>
        <c:dLbls>
          <c:showLegendKey val="0"/>
          <c:showVal val="0"/>
          <c:showCatName val="0"/>
          <c:showSerName val="0"/>
          <c:showPercent val="0"/>
          <c:showBubbleSize val="0"/>
        </c:dLbls>
        <c:smooth val="0"/>
        <c:axId val="335580704"/>
        <c:axId val="335581688"/>
      </c:lineChart>
      <c:dateAx>
        <c:axId val="335580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81688"/>
        <c:crosses val="autoZero"/>
        <c:auto val="1"/>
        <c:lblOffset val="100"/>
        <c:baseTimeUnit val="days"/>
      </c:dateAx>
      <c:valAx>
        <c:axId val="335581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8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numCache>
            </c:numRef>
          </c:val>
          <c:smooth val="0"/>
          <c:extLst>
            <c:ext xmlns:c16="http://schemas.microsoft.com/office/drawing/2014/chart" uri="{C3380CC4-5D6E-409C-BE32-E72D297353CC}">
              <c16:uniqueId val="{00000000-DFB3-4187-ACE5-C184E1116B75}"/>
            </c:ext>
          </c:extLst>
        </c:ser>
        <c:dLbls>
          <c:showLegendKey val="0"/>
          <c:showVal val="0"/>
          <c:showCatName val="0"/>
          <c:showSerName val="0"/>
          <c:showPercent val="0"/>
          <c:showBubbleSize val="0"/>
        </c:dLbls>
        <c:smooth val="0"/>
        <c:axId val="335583656"/>
        <c:axId val="335580376"/>
      </c:lineChart>
      <c:dateAx>
        <c:axId val="335583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80376"/>
        <c:crosses val="autoZero"/>
        <c:auto val="1"/>
        <c:lblOffset val="100"/>
        <c:baseTimeUnit val="days"/>
      </c:dateAx>
      <c:valAx>
        <c:axId val="335580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83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1</c:v>
                </c:pt>
                <c:pt idx="2">
                  <c:v>0</c:v>
                </c:pt>
                <c:pt idx="3">
                  <c:v>0</c:v>
                </c:pt>
                <c:pt idx="4">
                  <c:v>1</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3</c:v>
                </c:pt>
                <c:pt idx="29">
                  <c:v>2</c:v>
                </c:pt>
                <c:pt idx="30">
                  <c:v>0</c:v>
                </c:pt>
              </c:numCache>
            </c:numRef>
          </c:val>
          <c:smooth val="0"/>
          <c:extLst>
            <c:ext xmlns:c16="http://schemas.microsoft.com/office/drawing/2014/chart" uri="{C3380CC4-5D6E-409C-BE32-E72D297353CC}">
              <c16:uniqueId val="{00000000-BF3E-4C1C-AAB7-52A413EBE67D}"/>
            </c:ext>
          </c:extLst>
        </c:ser>
        <c:dLbls>
          <c:showLegendKey val="0"/>
          <c:showVal val="0"/>
          <c:showCatName val="0"/>
          <c:showSerName val="0"/>
          <c:showPercent val="0"/>
          <c:showBubbleSize val="0"/>
        </c:dLbls>
        <c:smooth val="0"/>
        <c:axId val="338432728"/>
        <c:axId val="338430760"/>
      </c:lineChart>
      <c:dateAx>
        <c:axId val="338432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430760"/>
        <c:crosses val="autoZero"/>
        <c:auto val="1"/>
        <c:lblOffset val="100"/>
        <c:baseTimeUnit val="days"/>
      </c:dateAx>
      <c:valAx>
        <c:axId val="338430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43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Autowelt Linz &amp; France Car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1</c:v>
                </c:pt>
                <c:pt idx="4">
                  <c:v>1</c:v>
                </c:pt>
                <c:pt idx="5">
                  <c:v>0</c:v>
                </c:pt>
                <c:pt idx="6">
                  <c:v>0</c:v>
                </c:pt>
              </c:numCache>
            </c:numRef>
          </c:val>
          <c:extLst>
            <c:ext xmlns:c16="http://schemas.microsoft.com/office/drawing/2014/chart" uri="{C3380CC4-5D6E-409C-BE32-E72D297353CC}">
              <c16:uniqueId val="{00000000-85EE-48AF-B358-BE2CD0202003}"/>
            </c:ext>
          </c:extLst>
        </c:ser>
        <c:dLbls>
          <c:showLegendKey val="0"/>
          <c:showVal val="0"/>
          <c:showCatName val="0"/>
          <c:showSerName val="0"/>
          <c:showPercent val="0"/>
          <c:showBubbleSize val="0"/>
        </c:dLbls>
        <c:gapWidth val="219"/>
        <c:overlap val="-27"/>
        <c:axId val="409245344"/>
        <c:axId val="409258792"/>
      </c:barChart>
      <c:catAx>
        <c:axId val="409245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258792"/>
        <c:crosses val="autoZero"/>
        <c:auto val="1"/>
        <c:lblAlgn val="ctr"/>
        <c:lblOffset val="100"/>
        <c:noMultiLvlLbl val="0"/>
      </c:catAx>
      <c:valAx>
        <c:axId val="409258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24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F038-49EB-BDA9-6F7B0EA4132B}"/>
            </c:ext>
          </c:extLst>
        </c:ser>
        <c:dLbls>
          <c:showLegendKey val="0"/>
          <c:showVal val="0"/>
          <c:showCatName val="0"/>
          <c:showSerName val="0"/>
          <c:showPercent val="0"/>
          <c:showBubbleSize val="0"/>
        </c:dLbls>
        <c:smooth val="0"/>
        <c:axId val="409259120"/>
        <c:axId val="409254200"/>
      </c:lineChart>
      <c:dateAx>
        <c:axId val="409259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254200"/>
        <c:crosses val="autoZero"/>
        <c:auto val="1"/>
        <c:lblOffset val="100"/>
        <c:baseTimeUnit val="days"/>
      </c:dateAx>
      <c:valAx>
        <c:axId val="40925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25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Autowelt Linz &amp; France Car</c:v>
                </c:pt>
              </c:strCache>
            </c:strRef>
          </c:cat>
          <c:val>
            <c:numRef>
              <c:f>Sheet1!$B$2</c:f>
              <c:numCache>
                <c:formatCode>General</c:formatCode>
                <c:ptCount val="1"/>
                <c:pt idx="0">
                  <c:v>3</c:v>
                </c:pt>
              </c:numCache>
            </c:numRef>
          </c:val>
          <c:extLst>
            <c:ext xmlns:c16="http://schemas.microsoft.com/office/drawing/2014/chart" uri="{C3380CC4-5D6E-409C-BE32-E72D297353CC}">
              <c16:uniqueId val="{00000000-BDB9-49E4-AF94-7CA0CAFC4D91}"/>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Autowelt Linz &amp; France Car</c:v>
                </c:pt>
              </c:strCache>
            </c:strRef>
          </c:cat>
          <c:val>
            <c:numRef>
              <c:f>Sheet1!$C$2</c:f>
              <c:numCache>
                <c:formatCode>General</c:formatCode>
                <c:ptCount val="1"/>
                <c:pt idx="0">
                  <c:v>2</c:v>
                </c:pt>
              </c:numCache>
            </c:numRef>
          </c:val>
          <c:extLst>
            <c:ext xmlns:c16="http://schemas.microsoft.com/office/drawing/2014/chart" uri="{C3380CC4-5D6E-409C-BE32-E72D297353CC}">
              <c16:uniqueId val="{00000001-BDB9-49E4-AF94-7CA0CAFC4D91}"/>
            </c:ext>
          </c:extLst>
        </c:ser>
        <c:dLbls>
          <c:showLegendKey val="0"/>
          <c:showVal val="0"/>
          <c:showCatName val="0"/>
          <c:showSerName val="0"/>
          <c:showPercent val="0"/>
          <c:showBubbleSize val="0"/>
        </c:dLbls>
        <c:gapWidth val="150"/>
        <c:overlap val="100"/>
        <c:axId val="411292272"/>
        <c:axId val="411295880"/>
      </c:barChart>
      <c:catAx>
        <c:axId val="41129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95880"/>
        <c:crosses val="autoZero"/>
        <c:auto val="1"/>
        <c:lblAlgn val="ctr"/>
        <c:lblOffset val="100"/>
        <c:noMultiLvlLbl val="0"/>
      </c:catAx>
      <c:valAx>
        <c:axId val="411295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9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Autowelt Linz &amp; France Car</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numCache>
            </c:numRef>
          </c:val>
          <c:extLst>
            <c:ext xmlns:c16="http://schemas.microsoft.com/office/drawing/2014/chart" uri="{C3380CC4-5D6E-409C-BE32-E72D297353CC}">
              <c16:uniqueId val="{00000000-8DB5-461E-A872-9BFE5D9B5A32}"/>
            </c:ext>
          </c:extLst>
        </c:ser>
        <c:dLbls>
          <c:showLegendKey val="0"/>
          <c:showVal val="0"/>
          <c:showCatName val="0"/>
          <c:showSerName val="0"/>
          <c:showPercent val="0"/>
          <c:showBubbleSize val="0"/>
        </c:dLbls>
        <c:gapWidth val="219"/>
        <c:overlap val="-27"/>
        <c:axId val="411293584"/>
        <c:axId val="411295552"/>
      </c:barChart>
      <c:catAx>
        <c:axId val="41129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95552"/>
        <c:crosses val="autoZero"/>
        <c:auto val="1"/>
        <c:lblAlgn val="ctr"/>
        <c:lblOffset val="100"/>
        <c:noMultiLvlLbl val="0"/>
      </c:catAx>
      <c:valAx>
        <c:axId val="41129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9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Autowelt Linz &amp; France Car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2654-48D5-A0CA-68A83A748097}"/>
            </c:ext>
          </c:extLst>
        </c:ser>
        <c:dLbls>
          <c:showLegendKey val="0"/>
          <c:showVal val="0"/>
          <c:showCatName val="0"/>
          <c:showSerName val="0"/>
          <c:showPercent val="0"/>
          <c:showBubbleSize val="0"/>
        </c:dLbls>
        <c:gapWidth val="219"/>
        <c:overlap val="-27"/>
        <c:axId val="411282760"/>
        <c:axId val="411288992"/>
      </c:barChart>
      <c:catAx>
        <c:axId val="411282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88992"/>
        <c:crosses val="autoZero"/>
        <c:auto val="1"/>
        <c:lblAlgn val="ctr"/>
        <c:lblOffset val="100"/>
        <c:noMultiLvlLbl val="0"/>
      </c:catAx>
      <c:valAx>
        <c:axId val="41128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82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numCache>
            </c:numRef>
          </c:val>
          <c:smooth val="0"/>
          <c:extLst>
            <c:ext xmlns:c16="http://schemas.microsoft.com/office/drawing/2014/chart" uri="{C3380CC4-5D6E-409C-BE32-E72D297353CC}">
              <c16:uniqueId val="{00000000-C0B1-42F1-82AA-DC2EBA0B6F2D}"/>
            </c:ext>
          </c:extLst>
        </c:ser>
        <c:dLbls>
          <c:showLegendKey val="0"/>
          <c:showVal val="0"/>
          <c:showCatName val="0"/>
          <c:showSerName val="0"/>
          <c:showPercent val="0"/>
          <c:showBubbleSize val="0"/>
        </c:dLbls>
        <c:smooth val="0"/>
        <c:axId val="411284728"/>
        <c:axId val="411289320"/>
      </c:lineChart>
      <c:dateAx>
        <c:axId val="411284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89320"/>
        <c:crosses val="autoZero"/>
        <c:auto val="1"/>
        <c:lblOffset val="100"/>
        <c:baseTimeUnit val="days"/>
      </c:dateAx>
      <c:valAx>
        <c:axId val="411289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8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58</c:v>
                </c:pt>
                <c:pt idx="2">
                  <c:v>81</c:v>
                </c:pt>
                <c:pt idx="3">
                  <c:v>77</c:v>
                </c:pt>
                <c:pt idx="4">
                  <c:v>67</c:v>
                </c:pt>
                <c:pt idx="5">
                  <c:v>47</c:v>
                </c:pt>
                <c:pt idx="6">
                  <c:v>9</c:v>
                </c:pt>
              </c:numCache>
            </c:numRef>
          </c:val>
          <c:extLst>
            <c:ext xmlns:c16="http://schemas.microsoft.com/office/drawing/2014/chart" uri="{C3380CC4-5D6E-409C-BE32-E72D297353CC}">
              <c16:uniqueId val="{00000000-C723-456B-8454-BD3E891DF051}"/>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9</c:v>
                </c:pt>
                <c:pt idx="1">
                  <c:v>114</c:v>
                </c:pt>
                <c:pt idx="2">
                  <c:v>197</c:v>
                </c:pt>
                <c:pt idx="3">
                  <c:v>146</c:v>
                </c:pt>
                <c:pt idx="4">
                  <c:v>110</c:v>
                </c:pt>
                <c:pt idx="5">
                  <c:v>40</c:v>
                </c:pt>
                <c:pt idx="6">
                  <c:v>21</c:v>
                </c:pt>
              </c:numCache>
            </c:numRef>
          </c:val>
          <c:extLst>
            <c:ext xmlns:c16="http://schemas.microsoft.com/office/drawing/2014/chart" uri="{C3380CC4-5D6E-409C-BE32-E72D297353CC}">
              <c16:uniqueId val="{00000001-C723-456B-8454-BD3E891DF051}"/>
            </c:ext>
          </c:extLst>
        </c:ser>
        <c:dLbls>
          <c:showLegendKey val="0"/>
          <c:showVal val="0"/>
          <c:showCatName val="0"/>
          <c:showSerName val="0"/>
          <c:showPercent val="0"/>
          <c:showBubbleSize val="0"/>
        </c:dLbls>
        <c:gapWidth val="219"/>
        <c:overlap val="-27"/>
        <c:axId val="411281448"/>
        <c:axId val="411283744"/>
      </c:barChart>
      <c:catAx>
        <c:axId val="41128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83744"/>
        <c:crosses val="autoZero"/>
        <c:auto val="1"/>
        <c:lblAlgn val="ctr"/>
        <c:lblOffset val="100"/>
        <c:noMultiLvlLbl val="0"/>
      </c:catAx>
      <c:valAx>
        <c:axId val="41128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8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36</c:v>
                </c:pt>
                <c:pt idx="1">
                  <c:v>7300</c:v>
                </c:pt>
                <c:pt idx="2">
                  <c:v>7965</c:v>
                </c:pt>
                <c:pt idx="3">
                  <c:v>4751</c:v>
                </c:pt>
                <c:pt idx="4">
                  <c:v>5808</c:v>
                </c:pt>
                <c:pt idx="5">
                  <c:v>4843</c:v>
                </c:pt>
                <c:pt idx="6">
                  <c:v>3509</c:v>
                </c:pt>
                <c:pt idx="7">
                  <c:v>6542</c:v>
                </c:pt>
                <c:pt idx="8">
                  <c:v>6239</c:v>
                </c:pt>
                <c:pt idx="9">
                  <c:v>3506</c:v>
                </c:pt>
                <c:pt idx="10">
                  <c:v>5677</c:v>
                </c:pt>
                <c:pt idx="11">
                  <c:v>2792</c:v>
                </c:pt>
                <c:pt idx="12">
                  <c:v>5786</c:v>
                </c:pt>
                <c:pt idx="13">
                  <c:v>6215</c:v>
                </c:pt>
                <c:pt idx="14">
                  <c:v>4191</c:v>
                </c:pt>
                <c:pt idx="15">
                  <c:v>6626</c:v>
                </c:pt>
                <c:pt idx="16">
                  <c:v>4876</c:v>
                </c:pt>
                <c:pt idx="17">
                  <c:v>742</c:v>
                </c:pt>
                <c:pt idx="18">
                  <c:v>310</c:v>
                </c:pt>
                <c:pt idx="19">
                  <c:v>358</c:v>
                </c:pt>
                <c:pt idx="20">
                  <c:v>719</c:v>
                </c:pt>
                <c:pt idx="21">
                  <c:v>433</c:v>
                </c:pt>
                <c:pt idx="22">
                  <c:v>577</c:v>
                </c:pt>
                <c:pt idx="23">
                  <c:v>317</c:v>
                </c:pt>
                <c:pt idx="24">
                  <c:v>697</c:v>
                </c:pt>
                <c:pt idx="25">
                  <c:v>344</c:v>
                </c:pt>
                <c:pt idx="26">
                  <c:v>349</c:v>
                </c:pt>
                <c:pt idx="27">
                  <c:v>2620</c:v>
                </c:pt>
                <c:pt idx="28">
                  <c:v>3975</c:v>
                </c:pt>
                <c:pt idx="29">
                  <c:v>2704</c:v>
                </c:pt>
                <c:pt idx="30">
                  <c:v>3521</c:v>
                </c:pt>
              </c:numCache>
            </c:numRef>
          </c:val>
          <c:smooth val="0"/>
          <c:extLst>
            <c:ext xmlns:c16="http://schemas.microsoft.com/office/drawing/2014/chart" uri="{C3380CC4-5D6E-409C-BE32-E72D297353CC}">
              <c16:uniqueId val="{00000000-C53E-4FD2-BFC9-203407EBC4FE}"/>
            </c:ext>
          </c:extLst>
        </c:ser>
        <c:dLbls>
          <c:showLegendKey val="0"/>
          <c:showVal val="0"/>
          <c:showCatName val="0"/>
          <c:showSerName val="0"/>
          <c:showPercent val="0"/>
          <c:showBubbleSize val="0"/>
        </c:dLbls>
        <c:smooth val="0"/>
        <c:axId val="411282104"/>
        <c:axId val="411286040"/>
      </c:lineChart>
      <c:dateAx>
        <c:axId val="411282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86040"/>
        <c:crosses val="autoZero"/>
        <c:auto val="1"/>
        <c:lblOffset val="100"/>
        <c:baseTimeUnit val="days"/>
      </c:dateAx>
      <c:valAx>
        <c:axId val="411286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8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14</c:v>
                </c:pt>
                <c:pt idx="1">
                  <c:v>3815</c:v>
                </c:pt>
                <c:pt idx="2">
                  <c:v>3726</c:v>
                </c:pt>
                <c:pt idx="3">
                  <c:v>2385</c:v>
                </c:pt>
                <c:pt idx="4">
                  <c:v>2954</c:v>
                </c:pt>
                <c:pt idx="5">
                  <c:v>2545</c:v>
                </c:pt>
                <c:pt idx="6">
                  <c:v>2006</c:v>
                </c:pt>
                <c:pt idx="7">
                  <c:v>3527</c:v>
                </c:pt>
                <c:pt idx="8">
                  <c:v>3067</c:v>
                </c:pt>
                <c:pt idx="9">
                  <c:v>1988</c:v>
                </c:pt>
                <c:pt idx="10">
                  <c:v>3182</c:v>
                </c:pt>
                <c:pt idx="11">
                  <c:v>1753</c:v>
                </c:pt>
                <c:pt idx="12">
                  <c:v>2976</c:v>
                </c:pt>
                <c:pt idx="13">
                  <c:v>3360</c:v>
                </c:pt>
                <c:pt idx="14">
                  <c:v>2395</c:v>
                </c:pt>
                <c:pt idx="15">
                  <c:v>3555</c:v>
                </c:pt>
                <c:pt idx="16">
                  <c:v>2711</c:v>
                </c:pt>
                <c:pt idx="17">
                  <c:v>391</c:v>
                </c:pt>
                <c:pt idx="18">
                  <c:v>104</c:v>
                </c:pt>
                <c:pt idx="19">
                  <c:v>107</c:v>
                </c:pt>
                <c:pt idx="20">
                  <c:v>369</c:v>
                </c:pt>
                <c:pt idx="21">
                  <c:v>187</c:v>
                </c:pt>
                <c:pt idx="22">
                  <c:v>272</c:v>
                </c:pt>
                <c:pt idx="23">
                  <c:v>132</c:v>
                </c:pt>
                <c:pt idx="24">
                  <c:v>393</c:v>
                </c:pt>
                <c:pt idx="25">
                  <c:v>120</c:v>
                </c:pt>
                <c:pt idx="26">
                  <c:v>146</c:v>
                </c:pt>
                <c:pt idx="27">
                  <c:v>1969</c:v>
                </c:pt>
                <c:pt idx="28">
                  <c:v>2768</c:v>
                </c:pt>
                <c:pt idx="29">
                  <c:v>2219</c:v>
                </c:pt>
                <c:pt idx="30">
                  <c:v>2704</c:v>
                </c:pt>
              </c:numCache>
            </c:numRef>
          </c:val>
          <c:smooth val="0"/>
          <c:extLst>
            <c:ext xmlns:c16="http://schemas.microsoft.com/office/drawing/2014/chart" uri="{C3380CC4-5D6E-409C-BE32-E72D297353CC}">
              <c16:uniqueId val="{00000000-6A5E-4CAD-931B-44165A318BCA}"/>
            </c:ext>
          </c:extLst>
        </c:ser>
        <c:dLbls>
          <c:showLegendKey val="0"/>
          <c:showVal val="0"/>
          <c:showCatName val="0"/>
          <c:showSerName val="0"/>
          <c:showPercent val="0"/>
          <c:showBubbleSize val="0"/>
        </c:dLbls>
        <c:smooth val="0"/>
        <c:axId val="339860416"/>
        <c:axId val="339859104"/>
      </c:lineChart>
      <c:dateAx>
        <c:axId val="339860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59104"/>
        <c:crosses val="autoZero"/>
        <c:auto val="1"/>
        <c:lblOffset val="100"/>
        <c:baseTimeUnit val="days"/>
      </c:dateAx>
      <c:valAx>
        <c:axId val="33985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6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c:v>
                </c:pt>
                <c:pt idx="1">
                  <c:v>29</c:v>
                </c:pt>
                <c:pt idx="2">
                  <c:v>33</c:v>
                </c:pt>
                <c:pt idx="3">
                  <c:v>26</c:v>
                </c:pt>
                <c:pt idx="4">
                  <c:v>26</c:v>
                </c:pt>
                <c:pt idx="5">
                  <c:v>19</c:v>
                </c:pt>
                <c:pt idx="6">
                  <c:v>19</c:v>
                </c:pt>
                <c:pt idx="7">
                  <c:v>22</c:v>
                </c:pt>
                <c:pt idx="8">
                  <c:v>32</c:v>
                </c:pt>
                <c:pt idx="9">
                  <c:v>27</c:v>
                </c:pt>
                <c:pt idx="10">
                  <c:v>29</c:v>
                </c:pt>
                <c:pt idx="11">
                  <c:v>22</c:v>
                </c:pt>
                <c:pt idx="12">
                  <c:v>25</c:v>
                </c:pt>
                <c:pt idx="13">
                  <c:v>30</c:v>
                </c:pt>
                <c:pt idx="14">
                  <c:v>17</c:v>
                </c:pt>
                <c:pt idx="15">
                  <c:v>33</c:v>
                </c:pt>
                <c:pt idx="16">
                  <c:v>22</c:v>
                </c:pt>
                <c:pt idx="17">
                  <c:v>10</c:v>
                </c:pt>
                <c:pt idx="18">
                  <c:v>0</c:v>
                </c:pt>
                <c:pt idx="19">
                  <c:v>3</c:v>
                </c:pt>
                <c:pt idx="20">
                  <c:v>14</c:v>
                </c:pt>
                <c:pt idx="21">
                  <c:v>6</c:v>
                </c:pt>
                <c:pt idx="22">
                  <c:v>9</c:v>
                </c:pt>
                <c:pt idx="23">
                  <c:v>2</c:v>
                </c:pt>
                <c:pt idx="24">
                  <c:v>46</c:v>
                </c:pt>
                <c:pt idx="25">
                  <c:v>7</c:v>
                </c:pt>
                <c:pt idx="26">
                  <c:v>5</c:v>
                </c:pt>
                <c:pt idx="27">
                  <c:v>56</c:v>
                </c:pt>
                <c:pt idx="28">
                  <c:v>65</c:v>
                </c:pt>
                <c:pt idx="29">
                  <c:v>24</c:v>
                </c:pt>
                <c:pt idx="30">
                  <c:v>58</c:v>
                </c:pt>
              </c:numCache>
            </c:numRef>
          </c:val>
          <c:smooth val="0"/>
          <c:extLst>
            <c:ext xmlns:c16="http://schemas.microsoft.com/office/drawing/2014/chart" uri="{C3380CC4-5D6E-409C-BE32-E72D297353CC}">
              <c16:uniqueId val="{00000000-DDB3-45C8-A36B-57741DA6B0F9}"/>
            </c:ext>
          </c:extLst>
        </c:ser>
        <c:dLbls>
          <c:showLegendKey val="0"/>
          <c:showVal val="0"/>
          <c:showCatName val="0"/>
          <c:showSerName val="0"/>
          <c:showPercent val="0"/>
          <c:showBubbleSize val="0"/>
        </c:dLbls>
        <c:smooth val="0"/>
        <c:axId val="339861400"/>
        <c:axId val="339859760"/>
      </c:lineChart>
      <c:dateAx>
        <c:axId val="339861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59760"/>
        <c:crosses val="autoZero"/>
        <c:auto val="1"/>
        <c:lblOffset val="100"/>
        <c:baseTimeUnit val="days"/>
      </c:dateAx>
      <c:valAx>
        <c:axId val="33985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6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c:v>
                </c:pt>
                <c:pt idx="1">
                  <c:v>4</c:v>
                </c:pt>
                <c:pt idx="2">
                  <c:v>5</c:v>
                </c:pt>
                <c:pt idx="3">
                  <c:v>6</c:v>
                </c:pt>
                <c:pt idx="4">
                  <c:v>5</c:v>
                </c:pt>
                <c:pt idx="5">
                  <c:v>1</c:v>
                </c:pt>
                <c:pt idx="6">
                  <c:v>4</c:v>
                </c:pt>
                <c:pt idx="7">
                  <c:v>3</c:v>
                </c:pt>
                <c:pt idx="8">
                  <c:v>3</c:v>
                </c:pt>
                <c:pt idx="9">
                  <c:v>5</c:v>
                </c:pt>
                <c:pt idx="10">
                  <c:v>3</c:v>
                </c:pt>
                <c:pt idx="11">
                  <c:v>4</c:v>
                </c:pt>
                <c:pt idx="12">
                  <c:v>3</c:v>
                </c:pt>
                <c:pt idx="13">
                  <c:v>1</c:v>
                </c:pt>
                <c:pt idx="14">
                  <c:v>1</c:v>
                </c:pt>
                <c:pt idx="15">
                  <c:v>1</c:v>
                </c:pt>
                <c:pt idx="16">
                  <c:v>5</c:v>
                </c:pt>
                <c:pt idx="17">
                  <c:v>2</c:v>
                </c:pt>
                <c:pt idx="18">
                  <c:v>0</c:v>
                </c:pt>
                <c:pt idx="19">
                  <c:v>5</c:v>
                </c:pt>
                <c:pt idx="20">
                  <c:v>7</c:v>
                </c:pt>
                <c:pt idx="21">
                  <c:v>3</c:v>
                </c:pt>
                <c:pt idx="22">
                  <c:v>2</c:v>
                </c:pt>
                <c:pt idx="23">
                  <c:v>2</c:v>
                </c:pt>
                <c:pt idx="24">
                  <c:v>3</c:v>
                </c:pt>
                <c:pt idx="25">
                  <c:v>11</c:v>
                </c:pt>
                <c:pt idx="26">
                  <c:v>3</c:v>
                </c:pt>
                <c:pt idx="27">
                  <c:v>23</c:v>
                </c:pt>
                <c:pt idx="28">
                  <c:v>20</c:v>
                </c:pt>
                <c:pt idx="29">
                  <c:v>9</c:v>
                </c:pt>
                <c:pt idx="30">
                  <c:v>19</c:v>
                </c:pt>
              </c:numCache>
            </c:numRef>
          </c:val>
          <c:smooth val="0"/>
          <c:extLst>
            <c:ext xmlns:c16="http://schemas.microsoft.com/office/drawing/2014/chart" uri="{C3380CC4-5D6E-409C-BE32-E72D297353CC}">
              <c16:uniqueId val="{00000000-9FB5-4AC3-8934-1740B998EBDE}"/>
            </c:ext>
          </c:extLst>
        </c:ser>
        <c:dLbls>
          <c:showLegendKey val="0"/>
          <c:showVal val="0"/>
          <c:showCatName val="0"/>
          <c:showSerName val="0"/>
          <c:showPercent val="0"/>
          <c:showBubbleSize val="0"/>
        </c:dLbls>
        <c:smooth val="0"/>
        <c:axId val="339852216"/>
        <c:axId val="339848936"/>
      </c:lineChart>
      <c:dateAx>
        <c:axId val="339852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48936"/>
        <c:crosses val="autoZero"/>
        <c:auto val="1"/>
        <c:lblOffset val="100"/>
        <c:baseTimeUnit val="days"/>
      </c:dateAx>
      <c:valAx>
        <c:axId val="33984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5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64.633333333332999</c:v>
                </c:pt>
                <c:pt idx="1">
                  <c:v>54.033333333332997</c:v>
                </c:pt>
                <c:pt idx="2">
                  <c:v>63.133333333332999</c:v>
                </c:pt>
                <c:pt idx="3">
                  <c:v>121.43333333333</c:v>
                </c:pt>
                <c:pt idx="4">
                  <c:v>209.13333333333</c:v>
                </c:pt>
                <c:pt idx="5">
                  <c:v>273.33333333333002</c:v>
                </c:pt>
                <c:pt idx="6">
                  <c:v>322.63333333332997</c:v>
                </c:pt>
                <c:pt idx="7">
                  <c:v>313.12903225806002</c:v>
                </c:pt>
                <c:pt idx="8">
                  <c:v>318.03225806452002</c:v>
                </c:pt>
                <c:pt idx="9">
                  <c:v>326.83870967742001</c:v>
                </c:pt>
                <c:pt idx="10">
                  <c:v>356.25806451612999</c:v>
                </c:pt>
                <c:pt idx="11">
                  <c:v>337.09677419355</c:v>
                </c:pt>
                <c:pt idx="12">
                  <c:v>328.70967741934999</c:v>
                </c:pt>
                <c:pt idx="13">
                  <c:v>335.96774193547998</c:v>
                </c:pt>
                <c:pt idx="14">
                  <c:v>351.74193548387001</c:v>
                </c:pt>
                <c:pt idx="15">
                  <c:v>363.03225806452002</c:v>
                </c:pt>
                <c:pt idx="16">
                  <c:v>376.48387096774002</c:v>
                </c:pt>
                <c:pt idx="17">
                  <c:v>398.96774193547998</c:v>
                </c:pt>
                <c:pt idx="18">
                  <c:v>419.54838709677</c:v>
                </c:pt>
                <c:pt idx="19">
                  <c:v>414.35483870968</c:v>
                </c:pt>
                <c:pt idx="20">
                  <c:v>363.41935483870998</c:v>
                </c:pt>
                <c:pt idx="21">
                  <c:v>253.54838709677</c:v>
                </c:pt>
                <c:pt idx="22">
                  <c:v>155.09677419355</c:v>
                </c:pt>
                <c:pt idx="23">
                  <c:v>90.612903225805994</c:v>
                </c:pt>
              </c:numCache>
            </c:numRef>
          </c:val>
          <c:smooth val="0"/>
          <c:extLst>
            <c:ext xmlns:c16="http://schemas.microsoft.com/office/drawing/2014/chart" uri="{C3380CC4-5D6E-409C-BE32-E72D297353CC}">
              <c16:uniqueId val="{00000000-19B9-40C3-ADEC-AF4404324C30}"/>
            </c:ext>
          </c:extLst>
        </c:ser>
        <c:dLbls>
          <c:showLegendKey val="0"/>
          <c:showVal val="0"/>
          <c:showCatName val="0"/>
          <c:showSerName val="0"/>
          <c:showPercent val="0"/>
          <c:showBubbleSize val="0"/>
        </c:dLbls>
        <c:smooth val="0"/>
        <c:axId val="339847952"/>
        <c:axId val="339852544"/>
      </c:lineChart>
      <c:catAx>
        <c:axId val="339847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52544"/>
        <c:crosses val="autoZero"/>
        <c:auto val="1"/>
        <c:lblAlgn val="ctr"/>
        <c:lblOffset val="100"/>
        <c:noMultiLvlLbl val="0"/>
      </c:catAx>
      <c:valAx>
        <c:axId val="33985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4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14</c:v>
                </c:pt>
                <c:pt idx="1">
                  <c:v>3815</c:v>
                </c:pt>
                <c:pt idx="2">
                  <c:v>3726</c:v>
                </c:pt>
                <c:pt idx="3">
                  <c:v>2385</c:v>
                </c:pt>
                <c:pt idx="4">
                  <c:v>2954</c:v>
                </c:pt>
                <c:pt idx="5">
                  <c:v>2545</c:v>
                </c:pt>
                <c:pt idx="6">
                  <c:v>2006</c:v>
                </c:pt>
                <c:pt idx="7">
                  <c:v>3527</c:v>
                </c:pt>
                <c:pt idx="8">
                  <c:v>3067</c:v>
                </c:pt>
                <c:pt idx="9">
                  <c:v>1988</c:v>
                </c:pt>
                <c:pt idx="10">
                  <c:v>3182</c:v>
                </c:pt>
                <c:pt idx="11">
                  <c:v>1753</c:v>
                </c:pt>
                <c:pt idx="12">
                  <c:v>2976</c:v>
                </c:pt>
                <c:pt idx="13">
                  <c:v>3360</c:v>
                </c:pt>
                <c:pt idx="14">
                  <c:v>2395</c:v>
                </c:pt>
                <c:pt idx="15">
                  <c:v>3555</c:v>
                </c:pt>
                <c:pt idx="16">
                  <c:v>2711</c:v>
                </c:pt>
                <c:pt idx="17">
                  <c:v>391</c:v>
                </c:pt>
                <c:pt idx="18">
                  <c:v>104</c:v>
                </c:pt>
                <c:pt idx="19">
                  <c:v>107</c:v>
                </c:pt>
                <c:pt idx="20">
                  <c:v>369</c:v>
                </c:pt>
                <c:pt idx="21">
                  <c:v>187</c:v>
                </c:pt>
                <c:pt idx="22">
                  <c:v>272</c:v>
                </c:pt>
                <c:pt idx="23">
                  <c:v>132</c:v>
                </c:pt>
                <c:pt idx="24">
                  <c:v>393</c:v>
                </c:pt>
                <c:pt idx="25">
                  <c:v>120</c:v>
                </c:pt>
                <c:pt idx="26">
                  <c:v>146</c:v>
                </c:pt>
                <c:pt idx="27">
                  <c:v>1969</c:v>
                </c:pt>
                <c:pt idx="28">
                  <c:v>2768</c:v>
                </c:pt>
                <c:pt idx="29">
                  <c:v>2219</c:v>
                </c:pt>
                <c:pt idx="30">
                  <c:v>2704</c:v>
                </c:pt>
              </c:numCache>
            </c:numRef>
          </c:val>
          <c:smooth val="0"/>
          <c:extLst>
            <c:ext xmlns:c16="http://schemas.microsoft.com/office/drawing/2014/chart" uri="{C3380CC4-5D6E-409C-BE32-E72D297353CC}">
              <c16:uniqueId val="{00000000-DE6B-4C34-8A48-B0E4F314C84F}"/>
            </c:ext>
          </c:extLst>
        </c:ser>
        <c:dLbls>
          <c:showLegendKey val="0"/>
          <c:showVal val="0"/>
          <c:showCatName val="0"/>
          <c:showSerName val="0"/>
          <c:showPercent val="0"/>
          <c:showBubbleSize val="0"/>
        </c:dLbls>
        <c:smooth val="0"/>
        <c:axId val="237400656"/>
        <c:axId val="237403936"/>
      </c:lineChart>
      <c:dateAx>
        <c:axId val="237400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403936"/>
        <c:crosses val="autoZero"/>
        <c:auto val="1"/>
        <c:lblOffset val="100"/>
        <c:baseTimeUnit val="days"/>
      </c:dateAx>
      <c:valAx>
        <c:axId val="23740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400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3915A-2288-42D9-AAD8-902F851825A6}"/>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D998E338-192C-468D-B9E8-EB40359E4412}"/>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058064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85DA8-F142-4F55-A1B4-29E4FA43D69B}"/>
              </a:ext>
            </a:extLst>
          </p:cNvPr>
          <p:cNvSpPr>
            <a:spLocks noGrp="1"/>
          </p:cNvSpPr>
          <p:nvPr>
            <p:ph type="title"/>
          </p:nvPr>
        </p:nvSpPr>
        <p:spPr/>
        <p:txBody>
          <a:bodyPr/>
          <a:lstStyle/>
          <a:p>
            <a:r>
              <a:rPr lang="de-DE"/>
              <a:t>Wichtigste Werte (KPI's) | Autowelt Linz &amp; France Car</a:t>
            </a:r>
            <a:endParaRPr lang="en-US"/>
          </a:p>
        </p:txBody>
      </p:sp>
      <p:graphicFrame>
        <p:nvGraphicFramePr>
          <p:cNvPr id="5" name="Table Placeholder 4">
            <a:extLst>
              <a:ext uri="{FF2B5EF4-FFF2-40B4-BE49-F238E27FC236}">
                <a16:creationId xmlns:a16="http://schemas.microsoft.com/office/drawing/2014/main" id="{75D39E90-5896-4D12-81D1-74DEEEA25F8E}"/>
              </a:ext>
            </a:extLst>
          </p:cNvPr>
          <p:cNvGraphicFramePr>
            <a:graphicFrameLocks noGrp="1"/>
          </p:cNvGraphicFramePr>
          <p:nvPr>
            <p:ph type="tbl" sz="quarter" idx="13"/>
            <p:extLst>
              <p:ext uri="{D42A27DB-BD31-4B8C-83A1-F6EECF244321}">
                <p14:modId xmlns:p14="http://schemas.microsoft.com/office/powerpoint/2010/main" val="3587727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18029951"/>
                    </a:ext>
                  </a:extLst>
                </a:gridCol>
                <a:gridCol w="740664">
                  <a:extLst>
                    <a:ext uri="{9D8B030D-6E8A-4147-A177-3AD203B41FA5}">
                      <a16:colId xmlns:a16="http://schemas.microsoft.com/office/drawing/2014/main" val="2658631863"/>
                    </a:ext>
                  </a:extLst>
                </a:gridCol>
                <a:gridCol w="740664">
                  <a:extLst>
                    <a:ext uri="{9D8B030D-6E8A-4147-A177-3AD203B41FA5}">
                      <a16:colId xmlns:a16="http://schemas.microsoft.com/office/drawing/2014/main" val="419521919"/>
                    </a:ext>
                  </a:extLst>
                </a:gridCol>
                <a:gridCol w="740664">
                  <a:extLst>
                    <a:ext uri="{9D8B030D-6E8A-4147-A177-3AD203B41FA5}">
                      <a16:colId xmlns:a16="http://schemas.microsoft.com/office/drawing/2014/main" val="1801415329"/>
                    </a:ext>
                  </a:extLst>
                </a:gridCol>
                <a:gridCol w="740664">
                  <a:extLst>
                    <a:ext uri="{9D8B030D-6E8A-4147-A177-3AD203B41FA5}">
                      <a16:colId xmlns:a16="http://schemas.microsoft.com/office/drawing/2014/main" val="772838766"/>
                    </a:ext>
                  </a:extLst>
                </a:gridCol>
                <a:gridCol w="740664">
                  <a:extLst>
                    <a:ext uri="{9D8B030D-6E8A-4147-A177-3AD203B41FA5}">
                      <a16:colId xmlns:a16="http://schemas.microsoft.com/office/drawing/2014/main" val="1518539914"/>
                    </a:ext>
                  </a:extLst>
                </a:gridCol>
                <a:gridCol w="740664">
                  <a:extLst>
                    <a:ext uri="{9D8B030D-6E8A-4147-A177-3AD203B41FA5}">
                      <a16:colId xmlns:a16="http://schemas.microsoft.com/office/drawing/2014/main" val="1472496587"/>
                    </a:ext>
                  </a:extLst>
                </a:gridCol>
                <a:gridCol w="740664">
                  <a:extLst>
                    <a:ext uri="{9D8B030D-6E8A-4147-A177-3AD203B41FA5}">
                      <a16:colId xmlns:a16="http://schemas.microsoft.com/office/drawing/2014/main" val="4153047732"/>
                    </a:ext>
                  </a:extLst>
                </a:gridCol>
                <a:gridCol w="740664">
                  <a:extLst>
                    <a:ext uri="{9D8B030D-6E8A-4147-A177-3AD203B41FA5}">
                      <a16:colId xmlns:a16="http://schemas.microsoft.com/office/drawing/2014/main" val="2083223534"/>
                    </a:ext>
                  </a:extLst>
                </a:gridCol>
                <a:gridCol w="740664">
                  <a:extLst>
                    <a:ext uri="{9D8B030D-6E8A-4147-A177-3AD203B41FA5}">
                      <a16:colId xmlns:a16="http://schemas.microsoft.com/office/drawing/2014/main" val="362528079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70338028"/>
                  </a:ext>
                </a:extLst>
              </a:tr>
              <a:tr h="370840">
                <a:tc>
                  <a:txBody>
                    <a:bodyPr/>
                    <a:lstStyle/>
                    <a:p>
                      <a:r>
                        <a:rPr lang="en-US" sz="1000"/>
                        <a:t>Autowelt Linz &amp; France Car</a:t>
                      </a:r>
                    </a:p>
                  </a:txBody>
                  <a:tcPr/>
                </a:tc>
                <a:tc>
                  <a:txBody>
                    <a:bodyPr/>
                    <a:lstStyle/>
                    <a:p>
                      <a:r>
                        <a:rPr lang="en-US" sz="1000"/>
                        <a:t>n/a</a:t>
                      </a:r>
                    </a:p>
                  </a:txBody>
                  <a:tcPr/>
                </a:tc>
                <a:tc>
                  <a:txBody>
                    <a:bodyPr/>
                    <a:lstStyle/>
                    <a:p>
                      <a:r>
                        <a:rPr lang="en-US" sz="1000"/>
                        <a:t>n/a</a:t>
                      </a:r>
                    </a:p>
                  </a:txBody>
                  <a:tcPr/>
                </a:tc>
                <a:tc>
                  <a:txBody>
                    <a:bodyPr/>
                    <a:lstStyle/>
                    <a:p>
                      <a:r>
                        <a:rPr lang="en-US" sz="1000"/>
                        <a:t>5</a:t>
                      </a:r>
                    </a:p>
                  </a:txBody>
                  <a:tcPr/>
                </a:tc>
                <a:tc>
                  <a:txBody>
                    <a:bodyPr/>
                    <a:lstStyle/>
                    <a:p>
                      <a:r>
                        <a:rPr lang="en-US" sz="1000"/>
                        <a:t>67</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071925549"/>
                  </a:ext>
                </a:extLst>
              </a:tr>
            </a:tbl>
          </a:graphicData>
        </a:graphic>
      </p:graphicFrame>
      <p:sp>
        <p:nvSpPr>
          <p:cNvPr id="4" name="Text Placeholder 3">
            <a:extLst>
              <a:ext uri="{FF2B5EF4-FFF2-40B4-BE49-F238E27FC236}">
                <a16:creationId xmlns:a16="http://schemas.microsoft.com/office/drawing/2014/main" id="{98E8376A-66F1-4B70-8093-D47E8856070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34649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7A2BE-01FD-4E4D-AE72-B52715CF0101}"/>
              </a:ext>
            </a:extLst>
          </p:cNvPr>
          <p:cNvSpPr>
            <a:spLocks noGrp="1"/>
          </p:cNvSpPr>
          <p:nvPr>
            <p:ph type="title"/>
          </p:nvPr>
        </p:nvSpPr>
        <p:spPr/>
        <p:txBody>
          <a:bodyPr/>
          <a:lstStyle/>
          <a:p>
            <a:r>
              <a:rPr lang="de-DE"/>
              <a:t>Fans (Übersicht) | Autowelt Linz &amp; France Car</a:t>
            </a:r>
            <a:endParaRPr lang="en-US"/>
          </a:p>
        </p:txBody>
      </p:sp>
      <p:graphicFrame>
        <p:nvGraphicFramePr>
          <p:cNvPr id="5" name="Table Placeholder 4">
            <a:extLst>
              <a:ext uri="{FF2B5EF4-FFF2-40B4-BE49-F238E27FC236}">
                <a16:creationId xmlns:a16="http://schemas.microsoft.com/office/drawing/2014/main" id="{C264F252-499F-42E9-B72A-7B2909AC6E63}"/>
              </a:ext>
            </a:extLst>
          </p:cNvPr>
          <p:cNvGraphicFramePr>
            <a:graphicFrameLocks noGrp="1"/>
          </p:cNvGraphicFramePr>
          <p:nvPr>
            <p:ph type="tbl" sz="quarter" idx="13"/>
            <p:extLst>
              <p:ext uri="{D42A27DB-BD31-4B8C-83A1-F6EECF244321}">
                <p14:modId xmlns:p14="http://schemas.microsoft.com/office/powerpoint/2010/main" val="2757713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3239909"/>
                    </a:ext>
                  </a:extLst>
                </a:gridCol>
                <a:gridCol w="1234440">
                  <a:extLst>
                    <a:ext uri="{9D8B030D-6E8A-4147-A177-3AD203B41FA5}">
                      <a16:colId xmlns:a16="http://schemas.microsoft.com/office/drawing/2014/main" val="1456896356"/>
                    </a:ext>
                  </a:extLst>
                </a:gridCol>
                <a:gridCol w="822960">
                  <a:extLst>
                    <a:ext uri="{9D8B030D-6E8A-4147-A177-3AD203B41FA5}">
                      <a16:colId xmlns:a16="http://schemas.microsoft.com/office/drawing/2014/main" val="3561817520"/>
                    </a:ext>
                  </a:extLst>
                </a:gridCol>
                <a:gridCol w="822960">
                  <a:extLst>
                    <a:ext uri="{9D8B030D-6E8A-4147-A177-3AD203B41FA5}">
                      <a16:colId xmlns:a16="http://schemas.microsoft.com/office/drawing/2014/main" val="976928095"/>
                    </a:ext>
                  </a:extLst>
                </a:gridCol>
                <a:gridCol w="822960">
                  <a:extLst>
                    <a:ext uri="{9D8B030D-6E8A-4147-A177-3AD203B41FA5}">
                      <a16:colId xmlns:a16="http://schemas.microsoft.com/office/drawing/2014/main" val="2748071593"/>
                    </a:ext>
                  </a:extLst>
                </a:gridCol>
                <a:gridCol w="822960">
                  <a:extLst>
                    <a:ext uri="{9D8B030D-6E8A-4147-A177-3AD203B41FA5}">
                      <a16:colId xmlns:a16="http://schemas.microsoft.com/office/drawing/2014/main" val="3833944222"/>
                    </a:ext>
                  </a:extLst>
                </a:gridCol>
                <a:gridCol w="822960">
                  <a:extLst>
                    <a:ext uri="{9D8B030D-6E8A-4147-A177-3AD203B41FA5}">
                      <a16:colId xmlns:a16="http://schemas.microsoft.com/office/drawing/2014/main" val="281403592"/>
                    </a:ext>
                  </a:extLst>
                </a:gridCol>
                <a:gridCol w="822960">
                  <a:extLst>
                    <a:ext uri="{9D8B030D-6E8A-4147-A177-3AD203B41FA5}">
                      <a16:colId xmlns:a16="http://schemas.microsoft.com/office/drawing/2014/main" val="233309419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983505880"/>
                  </a:ext>
                </a:extLst>
              </a:tr>
              <a:tr h="370840">
                <a:tc>
                  <a:txBody>
                    <a:bodyPr/>
                    <a:lstStyle/>
                    <a:p>
                      <a:r>
                        <a:rPr lang="en-US" sz="1000"/>
                        <a:t>Autowelt Linz &amp; France Car</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4119824581"/>
                  </a:ext>
                </a:extLst>
              </a:tr>
            </a:tbl>
          </a:graphicData>
        </a:graphic>
      </p:graphicFrame>
      <p:sp>
        <p:nvSpPr>
          <p:cNvPr id="4" name="Text Placeholder 3">
            <a:extLst>
              <a:ext uri="{FF2B5EF4-FFF2-40B4-BE49-F238E27FC236}">
                <a16:creationId xmlns:a16="http://schemas.microsoft.com/office/drawing/2014/main" id="{18669FE2-D92A-4962-A36F-DA6E8EBECC0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85822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24BC1-7A6E-46BC-BA08-2AB88991AE2C}"/>
              </a:ext>
            </a:extLst>
          </p:cNvPr>
          <p:cNvSpPr>
            <a:spLocks noGrp="1"/>
          </p:cNvSpPr>
          <p:nvPr>
            <p:ph type="title"/>
          </p:nvPr>
        </p:nvSpPr>
        <p:spPr/>
        <p:txBody>
          <a:bodyPr/>
          <a:lstStyle/>
          <a:p>
            <a:r>
              <a:rPr lang="en-US"/>
              <a:t>Key Metrics Table w. User Post RR | Autowelt Linz &amp; France Car</a:t>
            </a:r>
          </a:p>
        </p:txBody>
      </p:sp>
      <p:graphicFrame>
        <p:nvGraphicFramePr>
          <p:cNvPr id="5" name="Table Placeholder 4">
            <a:extLst>
              <a:ext uri="{FF2B5EF4-FFF2-40B4-BE49-F238E27FC236}">
                <a16:creationId xmlns:a16="http://schemas.microsoft.com/office/drawing/2014/main" id="{A7D6D568-980B-4360-AB43-AF3117B648E1}"/>
              </a:ext>
            </a:extLst>
          </p:cNvPr>
          <p:cNvGraphicFramePr>
            <a:graphicFrameLocks noGrp="1"/>
          </p:cNvGraphicFramePr>
          <p:nvPr>
            <p:ph type="tbl" sz="quarter" idx="13"/>
            <p:extLst>
              <p:ext uri="{D42A27DB-BD31-4B8C-83A1-F6EECF244321}">
                <p14:modId xmlns:p14="http://schemas.microsoft.com/office/powerpoint/2010/main" val="2738780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33159868"/>
                    </a:ext>
                  </a:extLst>
                </a:gridCol>
                <a:gridCol w="740664">
                  <a:extLst>
                    <a:ext uri="{9D8B030D-6E8A-4147-A177-3AD203B41FA5}">
                      <a16:colId xmlns:a16="http://schemas.microsoft.com/office/drawing/2014/main" val="1590465964"/>
                    </a:ext>
                  </a:extLst>
                </a:gridCol>
                <a:gridCol w="740664">
                  <a:extLst>
                    <a:ext uri="{9D8B030D-6E8A-4147-A177-3AD203B41FA5}">
                      <a16:colId xmlns:a16="http://schemas.microsoft.com/office/drawing/2014/main" val="359291610"/>
                    </a:ext>
                  </a:extLst>
                </a:gridCol>
                <a:gridCol w="740664">
                  <a:extLst>
                    <a:ext uri="{9D8B030D-6E8A-4147-A177-3AD203B41FA5}">
                      <a16:colId xmlns:a16="http://schemas.microsoft.com/office/drawing/2014/main" val="2626386642"/>
                    </a:ext>
                  </a:extLst>
                </a:gridCol>
                <a:gridCol w="740664">
                  <a:extLst>
                    <a:ext uri="{9D8B030D-6E8A-4147-A177-3AD203B41FA5}">
                      <a16:colId xmlns:a16="http://schemas.microsoft.com/office/drawing/2014/main" val="2099204587"/>
                    </a:ext>
                  </a:extLst>
                </a:gridCol>
                <a:gridCol w="740664">
                  <a:extLst>
                    <a:ext uri="{9D8B030D-6E8A-4147-A177-3AD203B41FA5}">
                      <a16:colId xmlns:a16="http://schemas.microsoft.com/office/drawing/2014/main" val="1368032885"/>
                    </a:ext>
                  </a:extLst>
                </a:gridCol>
                <a:gridCol w="740664">
                  <a:extLst>
                    <a:ext uri="{9D8B030D-6E8A-4147-A177-3AD203B41FA5}">
                      <a16:colId xmlns:a16="http://schemas.microsoft.com/office/drawing/2014/main" val="2881622888"/>
                    </a:ext>
                  </a:extLst>
                </a:gridCol>
                <a:gridCol w="740664">
                  <a:extLst>
                    <a:ext uri="{9D8B030D-6E8A-4147-A177-3AD203B41FA5}">
                      <a16:colId xmlns:a16="http://schemas.microsoft.com/office/drawing/2014/main" val="240676041"/>
                    </a:ext>
                  </a:extLst>
                </a:gridCol>
                <a:gridCol w="740664">
                  <a:extLst>
                    <a:ext uri="{9D8B030D-6E8A-4147-A177-3AD203B41FA5}">
                      <a16:colId xmlns:a16="http://schemas.microsoft.com/office/drawing/2014/main" val="3940207636"/>
                    </a:ext>
                  </a:extLst>
                </a:gridCol>
                <a:gridCol w="740664">
                  <a:extLst>
                    <a:ext uri="{9D8B030D-6E8A-4147-A177-3AD203B41FA5}">
                      <a16:colId xmlns:a16="http://schemas.microsoft.com/office/drawing/2014/main" val="185496448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53925491"/>
                  </a:ext>
                </a:extLst>
              </a:tr>
              <a:tr h="370840">
                <a:tc>
                  <a:txBody>
                    <a:bodyPr/>
                    <a:lstStyle/>
                    <a:p>
                      <a:r>
                        <a:rPr lang="en-US" sz="1000"/>
                        <a:t>Autowelt Linz &amp; France Car</a:t>
                      </a:r>
                    </a:p>
                  </a:txBody>
                  <a:tcPr/>
                </a:tc>
                <a:tc>
                  <a:txBody>
                    <a:bodyPr/>
                    <a:lstStyle/>
                    <a:p>
                      <a:r>
                        <a:rPr lang="en-US" sz="1000"/>
                        <a:t>n/a</a:t>
                      </a:r>
                    </a:p>
                  </a:txBody>
                  <a:tcPr/>
                </a:tc>
                <a:tc>
                  <a:txBody>
                    <a:bodyPr/>
                    <a:lstStyle/>
                    <a:p>
                      <a:r>
                        <a:rPr lang="en-US" sz="1000"/>
                        <a:t>n/a</a:t>
                      </a:r>
                    </a:p>
                  </a:txBody>
                  <a:tcPr/>
                </a:tc>
                <a:tc>
                  <a:txBody>
                    <a:bodyPr/>
                    <a:lstStyle/>
                    <a:p>
                      <a:r>
                        <a:rPr lang="en-US" sz="1000"/>
                        <a:t>5</a:t>
                      </a:r>
                    </a:p>
                  </a:txBody>
                  <a:tcPr/>
                </a:tc>
                <a:tc>
                  <a:txBody>
                    <a:bodyPr/>
                    <a:lstStyle/>
                    <a:p>
                      <a:r>
                        <a:rPr lang="en-US" sz="1000"/>
                        <a:t>67</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249240120"/>
                  </a:ext>
                </a:extLst>
              </a:tr>
            </a:tbl>
          </a:graphicData>
        </a:graphic>
      </p:graphicFrame>
      <p:sp>
        <p:nvSpPr>
          <p:cNvPr id="4" name="Text Placeholder 3">
            <a:extLst>
              <a:ext uri="{FF2B5EF4-FFF2-40B4-BE49-F238E27FC236}">
                <a16:creationId xmlns:a16="http://schemas.microsoft.com/office/drawing/2014/main" id="{6C15764E-3DAE-4E79-9AE9-BD82C4BFE10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50648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B9999-5952-499D-8DDF-58C3F782CAD5}"/>
              </a:ext>
            </a:extLst>
          </p:cNvPr>
          <p:cNvSpPr>
            <a:spLocks noGrp="1"/>
          </p:cNvSpPr>
          <p:nvPr>
            <p:ph type="title"/>
          </p:nvPr>
        </p:nvSpPr>
        <p:spPr/>
        <p:txBody>
          <a:bodyPr/>
          <a:lstStyle/>
          <a:p>
            <a:r>
              <a:rPr lang="en-US"/>
              <a:t>Facebook Fans Total | Autowelt Linz &amp; France Car</a:t>
            </a:r>
          </a:p>
        </p:txBody>
      </p:sp>
      <p:graphicFrame>
        <p:nvGraphicFramePr>
          <p:cNvPr id="6" name="Chart Placeholder 5">
            <a:extLst>
              <a:ext uri="{FF2B5EF4-FFF2-40B4-BE49-F238E27FC236}">
                <a16:creationId xmlns:a16="http://schemas.microsoft.com/office/drawing/2014/main" id="{1CF279C7-A567-4F04-B4DB-84460BF1F813}"/>
              </a:ext>
            </a:extLst>
          </p:cNvPr>
          <p:cNvGraphicFramePr>
            <a:graphicFrameLocks noGrp="1"/>
          </p:cNvGraphicFramePr>
          <p:nvPr>
            <p:ph type="chart" sz="quarter" idx="13"/>
            <p:extLst>
              <p:ext uri="{D42A27DB-BD31-4B8C-83A1-F6EECF244321}">
                <p14:modId xmlns:p14="http://schemas.microsoft.com/office/powerpoint/2010/main" val="3515747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9C1325-404B-47FC-B9ED-A290BF38770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7F83DDB-474E-4F71-A6A3-C6B156EF29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258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4DA7B-ACBD-480E-9D3D-302FD240E9F1}"/>
              </a:ext>
            </a:extLst>
          </p:cNvPr>
          <p:cNvSpPr>
            <a:spLocks noGrp="1"/>
          </p:cNvSpPr>
          <p:nvPr>
            <p:ph type="title"/>
          </p:nvPr>
        </p:nvSpPr>
        <p:spPr/>
        <p:txBody>
          <a:bodyPr/>
          <a:lstStyle/>
          <a:p>
            <a:r>
              <a:rPr lang="de-DE"/>
              <a:t>Fanwachstum | Autowelt Linz &amp; France Car</a:t>
            </a:r>
            <a:endParaRPr lang="en-US"/>
          </a:p>
        </p:txBody>
      </p:sp>
      <p:graphicFrame>
        <p:nvGraphicFramePr>
          <p:cNvPr id="6" name="Chart Placeholder 5">
            <a:extLst>
              <a:ext uri="{FF2B5EF4-FFF2-40B4-BE49-F238E27FC236}">
                <a16:creationId xmlns:a16="http://schemas.microsoft.com/office/drawing/2014/main" id="{71C1172E-38CB-4FF6-9151-52410EEF616D}"/>
              </a:ext>
            </a:extLst>
          </p:cNvPr>
          <p:cNvGraphicFramePr>
            <a:graphicFrameLocks noGrp="1"/>
          </p:cNvGraphicFramePr>
          <p:nvPr>
            <p:ph type="chart" sz="quarter" idx="13"/>
            <p:extLst>
              <p:ext uri="{D42A27DB-BD31-4B8C-83A1-F6EECF244321}">
                <p14:modId xmlns:p14="http://schemas.microsoft.com/office/powerpoint/2010/main" val="1363749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F46401-7CFF-45B7-9CDF-CCA40613AF6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20A7F72-9B92-46EE-87C4-C15B7CAE05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7219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85E02-BB7B-4E46-B9DD-E1A4F903B596}"/>
              </a:ext>
            </a:extLst>
          </p:cNvPr>
          <p:cNvSpPr>
            <a:spLocks noGrp="1"/>
          </p:cNvSpPr>
          <p:nvPr>
            <p:ph type="title"/>
          </p:nvPr>
        </p:nvSpPr>
        <p:spPr/>
        <p:txBody>
          <a:bodyPr/>
          <a:lstStyle/>
          <a:p>
            <a:r>
              <a:rPr lang="en-US"/>
              <a:t>Verlorene Fans | Autowelt Linz &amp; France Car</a:t>
            </a:r>
          </a:p>
        </p:txBody>
      </p:sp>
      <p:graphicFrame>
        <p:nvGraphicFramePr>
          <p:cNvPr id="6" name="Chart Placeholder 5">
            <a:extLst>
              <a:ext uri="{FF2B5EF4-FFF2-40B4-BE49-F238E27FC236}">
                <a16:creationId xmlns:a16="http://schemas.microsoft.com/office/drawing/2014/main" id="{359E3EF4-8C18-449F-BE57-4452C85098C3}"/>
              </a:ext>
            </a:extLst>
          </p:cNvPr>
          <p:cNvGraphicFramePr>
            <a:graphicFrameLocks noGrp="1"/>
          </p:cNvGraphicFramePr>
          <p:nvPr>
            <p:ph type="chart" sz="quarter" idx="13"/>
            <p:extLst>
              <p:ext uri="{D42A27DB-BD31-4B8C-83A1-F6EECF244321}">
                <p14:modId xmlns:p14="http://schemas.microsoft.com/office/powerpoint/2010/main" val="239697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BC019A-4432-4673-A5FD-4E1C9797DA4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1A48B26-C211-4B6E-9CD4-5E55E5FED9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7785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B23C8-116E-4E74-BE5F-71C62A03A897}"/>
              </a:ext>
            </a:extLst>
          </p:cNvPr>
          <p:cNvSpPr>
            <a:spLocks noGrp="1"/>
          </p:cNvSpPr>
          <p:nvPr>
            <p:ph type="title"/>
          </p:nvPr>
        </p:nvSpPr>
        <p:spPr/>
        <p:txBody>
          <a:bodyPr/>
          <a:lstStyle/>
          <a:p>
            <a:r>
              <a:rPr lang="de-DE"/>
              <a:t>Eigene Beiträge (Postings) | Autowelt Linz &amp; France Car</a:t>
            </a:r>
            <a:endParaRPr lang="en-US"/>
          </a:p>
        </p:txBody>
      </p:sp>
      <p:graphicFrame>
        <p:nvGraphicFramePr>
          <p:cNvPr id="5" name="Table Placeholder 4">
            <a:extLst>
              <a:ext uri="{FF2B5EF4-FFF2-40B4-BE49-F238E27FC236}">
                <a16:creationId xmlns:a16="http://schemas.microsoft.com/office/drawing/2014/main" id="{0664D8BC-FC63-4284-852E-02A758652DB2}"/>
              </a:ext>
            </a:extLst>
          </p:cNvPr>
          <p:cNvGraphicFramePr>
            <a:graphicFrameLocks noGrp="1"/>
          </p:cNvGraphicFramePr>
          <p:nvPr>
            <p:ph type="tbl" sz="quarter" idx="13"/>
            <p:extLst>
              <p:ext uri="{D42A27DB-BD31-4B8C-83A1-F6EECF244321}">
                <p14:modId xmlns:p14="http://schemas.microsoft.com/office/powerpoint/2010/main" val="995813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75119213"/>
                    </a:ext>
                  </a:extLst>
                </a:gridCol>
                <a:gridCol w="658368">
                  <a:extLst>
                    <a:ext uri="{9D8B030D-6E8A-4147-A177-3AD203B41FA5}">
                      <a16:colId xmlns:a16="http://schemas.microsoft.com/office/drawing/2014/main" val="2796125581"/>
                    </a:ext>
                  </a:extLst>
                </a:gridCol>
                <a:gridCol w="658368">
                  <a:extLst>
                    <a:ext uri="{9D8B030D-6E8A-4147-A177-3AD203B41FA5}">
                      <a16:colId xmlns:a16="http://schemas.microsoft.com/office/drawing/2014/main" val="396816959"/>
                    </a:ext>
                  </a:extLst>
                </a:gridCol>
                <a:gridCol w="658368">
                  <a:extLst>
                    <a:ext uri="{9D8B030D-6E8A-4147-A177-3AD203B41FA5}">
                      <a16:colId xmlns:a16="http://schemas.microsoft.com/office/drawing/2014/main" val="269854077"/>
                    </a:ext>
                  </a:extLst>
                </a:gridCol>
                <a:gridCol w="658368">
                  <a:extLst>
                    <a:ext uri="{9D8B030D-6E8A-4147-A177-3AD203B41FA5}">
                      <a16:colId xmlns:a16="http://schemas.microsoft.com/office/drawing/2014/main" val="2224940209"/>
                    </a:ext>
                  </a:extLst>
                </a:gridCol>
                <a:gridCol w="658368">
                  <a:extLst>
                    <a:ext uri="{9D8B030D-6E8A-4147-A177-3AD203B41FA5}">
                      <a16:colId xmlns:a16="http://schemas.microsoft.com/office/drawing/2014/main" val="1982428135"/>
                    </a:ext>
                  </a:extLst>
                </a:gridCol>
                <a:gridCol w="658368">
                  <a:extLst>
                    <a:ext uri="{9D8B030D-6E8A-4147-A177-3AD203B41FA5}">
                      <a16:colId xmlns:a16="http://schemas.microsoft.com/office/drawing/2014/main" val="2995649419"/>
                    </a:ext>
                  </a:extLst>
                </a:gridCol>
                <a:gridCol w="658368">
                  <a:extLst>
                    <a:ext uri="{9D8B030D-6E8A-4147-A177-3AD203B41FA5}">
                      <a16:colId xmlns:a16="http://schemas.microsoft.com/office/drawing/2014/main" val="1927125253"/>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30122526"/>
                  </a:ext>
                </a:extLst>
              </a:tr>
              <a:tr h="370840">
                <a:tc>
                  <a:txBody>
                    <a:bodyPr/>
                    <a:lstStyle/>
                    <a:p>
                      <a:r>
                        <a:rPr lang="de-DE" sz="1000" b="1"/>
                        <a:t> Autowelt Linz &amp; France Car - 2018-05-31 07:15:00 </a:t>
                      </a:r>
                      <a:r>
                        <a:rPr lang="de-DE" sz="1000"/>
                        <a:t> 
 Volvo Cars kooperiert in den USA erstmals mit Amazon.com. Volvo Fahrer können sich ihre Pakete ab sofort in ihr Auto liefern lassen. Ob und wann dieser Dienst auch in Österreich verfügbar ist, ist noch offen – wir halten euch auf dem Laufenden. #VolvoOnCall</a:t>
                      </a:r>
                      <a:endParaRPr lang="en-US" sz="1000"/>
                    </a:p>
                  </a:txBody>
                  <a:tcPr/>
                </a:tc>
                <a:tc>
                  <a:txBody>
                    <a:bodyPr/>
                    <a:lstStyle/>
                    <a:p>
                      <a:r>
                        <a:rPr lang="en-US" sz="1000"/>
                        <a:t>8</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Video</a:t>
                      </a:r>
                    </a:p>
                  </a:txBody>
                  <a:tcPr/>
                </a:tc>
                <a:tc>
                  <a:txBody>
                    <a:bodyPr/>
                    <a:lstStyle/>
                    <a:p>
                      <a:r>
                        <a:rPr lang="en-US" sz="1000"/>
                        <a:t>Highly Unlikely</a:t>
                      </a:r>
                    </a:p>
                  </a:txBody>
                  <a:tcPr/>
                </a:tc>
                <a:extLst>
                  <a:ext uri="{0D108BD9-81ED-4DB2-BD59-A6C34878D82A}">
                    <a16:rowId xmlns:a16="http://schemas.microsoft.com/office/drawing/2014/main" val="3334734073"/>
                  </a:ext>
                </a:extLst>
              </a:tr>
              <a:tr h="370840">
                <a:tc>
                  <a:txBody>
                    <a:bodyPr/>
                    <a:lstStyle/>
                    <a:p>
                      <a:r>
                        <a:rPr lang="en-US" sz="1000" b="1"/>
                        <a:t> Autowelt Linz &amp; France Car - 2018-05-29 07:15:00 </a:t>
                      </a:r>
                      <a:r>
                        <a:rPr lang="en-US" sz="1000"/>
                        <a:t> 
 Tolle Bilder von der härtesten Strecke der Rallye-Weltmeisterschaft in Argentinien. 😍 Eine echte Herausforderungen für das Citroen Total Adu Dhabi World Rally Team. 🚗💨</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983366586"/>
                  </a:ext>
                </a:extLst>
              </a:tr>
              <a:tr h="370840">
                <a:tc>
                  <a:txBody>
                    <a:bodyPr/>
                    <a:lstStyle/>
                    <a:p>
                      <a:r>
                        <a:rPr lang="de-DE" sz="1000" b="1"/>
                        <a:t> Autowelt Linz &amp; France Car - 2018-05-25 07:15:01 </a:t>
                      </a:r>
                      <a:r>
                        <a:rPr lang="de-DE" sz="1000"/>
                        <a:t> 
 😍 Autowelt Linz ist Gebrauchtwagenhändler des Jahres. 😍
Wir sind extrem stolz und freuen uns über den Award von Eurotax. 🙌</a:t>
                      </a:r>
                      <a:endParaRPr lang="en-US" sz="1000"/>
                    </a:p>
                  </a:txBody>
                  <a:tcPr/>
                </a:tc>
                <a:tc>
                  <a:txBody>
                    <a:bodyPr/>
                    <a:lstStyle/>
                    <a:p>
                      <a:r>
                        <a:rPr lang="en-US" sz="1000"/>
                        <a:t>45</a:t>
                      </a:r>
                    </a:p>
                  </a:txBody>
                  <a:tcPr/>
                </a:tc>
                <a:tc>
                  <a:txBody>
                    <a:bodyPr/>
                    <a:lstStyle/>
                    <a:p>
                      <a:r>
                        <a:rPr lang="en-US" sz="1000"/>
                        <a:t>43</a:t>
                      </a:r>
                    </a:p>
                  </a:txBody>
                  <a:tcPr/>
                </a:tc>
                <a:tc>
                  <a:txBody>
                    <a:bodyPr/>
                    <a:lstStyle/>
                    <a:p>
                      <a:r>
                        <a:rPr lang="en-US" sz="1000"/>
                        <a:t>1</a:t>
                      </a:r>
                    </a:p>
                  </a:txBody>
                  <a:tcPr/>
                </a:tc>
                <a:tc>
                  <a:txBody>
                    <a:bodyPr/>
                    <a:lstStyle/>
                    <a:p>
                      <a:r>
                        <a:rPr lang="en-US" sz="1000"/>
                        <a:t>1</a:t>
                      </a:r>
                    </a:p>
                  </a:txBody>
                  <a:tcPr/>
                </a:tc>
                <a:tc>
                  <a:txBody>
                    <a:bodyPr/>
                    <a:lstStyle/>
                    <a:p>
                      <a:r>
                        <a:rPr lang="en-US" sz="1000"/>
                        <a:t>n/a</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306214178"/>
                  </a:ext>
                </a:extLst>
              </a:tr>
              <a:tr h="370840">
                <a:tc>
                  <a:txBody>
                    <a:bodyPr/>
                    <a:lstStyle/>
                    <a:p>
                      <a:r>
                        <a:rPr lang="en-US" sz="1000" b="1"/>
                        <a:t> Autowelt Linz &amp; France Car - 2018-05-23 07:15:01 </a:t>
                      </a:r>
                      <a:r>
                        <a:rPr lang="en-US" sz="1000"/>
                        <a:t> 
 Volvo Cars integriert Google-Dienste in die neue Generation des Volvo Betriebssystems. #SkandinavischerLuxus #neudefiniert</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757360221"/>
                  </a:ext>
                </a:extLst>
              </a:tr>
              <a:tr h="370840">
                <a:tc>
                  <a:txBody>
                    <a:bodyPr/>
                    <a:lstStyle/>
                    <a:p>
                      <a:r>
                        <a:rPr lang="en-US" sz="1000" b="1"/>
                        <a:t> Autowelt Linz &amp; France Car - 2018-05-21 07:15:01 </a:t>
                      </a:r>
                      <a:r>
                        <a:rPr lang="en-US" sz="1000"/>
                        <a:t> 
 Citroën wird seit einem Jahrhundert von euch inspiriert ✨ und begleitet euch in allen Lebenslagen. 🌍👨‍👩‍👧‍👦💃
#InspiredByYou #Citroën #Zeitreisender</a:t>
                      </a:r>
                    </a:p>
                  </a:txBody>
                  <a:tcPr/>
                </a:tc>
                <a:tc>
                  <a:txBody>
                    <a:bodyPr/>
                    <a:lstStyle/>
                    <a:p>
                      <a:r>
                        <a:rPr lang="en-US" sz="1000"/>
                        <a:t>7</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tc>
                  <a:txBody>
                    <a:bodyPr/>
                    <a:lstStyle/>
                    <a:p>
                      <a:r>
                        <a:rPr lang="en-US" sz="1000"/>
                        <a:t>Video</a:t>
                      </a:r>
                    </a:p>
                  </a:txBody>
                  <a:tcPr/>
                </a:tc>
                <a:tc>
                  <a:txBody>
                    <a:bodyPr/>
                    <a:lstStyle/>
                    <a:p>
                      <a:r>
                        <a:rPr lang="en-US" sz="1000"/>
                        <a:t>Highly Unlikely</a:t>
                      </a:r>
                    </a:p>
                  </a:txBody>
                  <a:tcPr/>
                </a:tc>
                <a:extLst>
                  <a:ext uri="{0D108BD9-81ED-4DB2-BD59-A6C34878D82A}">
                    <a16:rowId xmlns:a16="http://schemas.microsoft.com/office/drawing/2014/main" val="1313265482"/>
                  </a:ext>
                </a:extLst>
              </a:tr>
            </a:tbl>
          </a:graphicData>
        </a:graphic>
      </p:graphicFrame>
      <p:sp>
        <p:nvSpPr>
          <p:cNvPr id="4" name="Text Placeholder 3">
            <a:extLst>
              <a:ext uri="{FF2B5EF4-FFF2-40B4-BE49-F238E27FC236}">
                <a16:creationId xmlns:a16="http://schemas.microsoft.com/office/drawing/2014/main" id="{3FD068E6-4763-4F42-9C77-6FA6181E575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32665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82075-6185-476A-89D0-550EC3C6F2A5}"/>
              </a:ext>
            </a:extLst>
          </p:cNvPr>
          <p:cNvSpPr>
            <a:spLocks noGrp="1"/>
          </p:cNvSpPr>
          <p:nvPr>
            <p:ph type="title"/>
          </p:nvPr>
        </p:nvSpPr>
        <p:spPr/>
        <p:txBody>
          <a:bodyPr/>
          <a:lstStyle/>
          <a:p>
            <a:r>
              <a:rPr lang="en-US"/>
              <a:t>Eigene Beiträge (Postings) + Reactions | Autowelt Linz &amp; France Car - 1 of 2</a:t>
            </a:r>
          </a:p>
        </p:txBody>
      </p:sp>
      <p:graphicFrame>
        <p:nvGraphicFramePr>
          <p:cNvPr id="5" name="Table Placeholder 4">
            <a:extLst>
              <a:ext uri="{FF2B5EF4-FFF2-40B4-BE49-F238E27FC236}">
                <a16:creationId xmlns:a16="http://schemas.microsoft.com/office/drawing/2014/main" id="{6C9DC7C5-371D-459D-8388-C07052CA2EFC}"/>
              </a:ext>
            </a:extLst>
          </p:cNvPr>
          <p:cNvGraphicFramePr>
            <a:graphicFrameLocks noGrp="1"/>
          </p:cNvGraphicFramePr>
          <p:nvPr>
            <p:ph type="tbl" sz="quarter" idx="13"/>
            <p:extLst>
              <p:ext uri="{D42A27DB-BD31-4B8C-83A1-F6EECF244321}">
                <p14:modId xmlns:p14="http://schemas.microsoft.com/office/powerpoint/2010/main" val="776833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40806589"/>
                    </a:ext>
                  </a:extLst>
                </a:gridCol>
                <a:gridCol w="822960">
                  <a:extLst>
                    <a:ext uri="{9D8B030D-6E8A-4147-A177-3AD203B41FA5}">
                      <a16:colId xmlns:a16="http://schemas.microsoft.com/office/drawing/2014/main" val="3184287488"/>
                    </a:ext>
                  </a:extLst>
                </a:gridCol>
                <a:gridCol w="822960">
                  <a:extLst>
                    <a:ext uri="{9D8B030D-6E8A-4147-A177-3AD203B41FA5}">
                      <a16:colId xmlns:a16="http://schemas.microsoft.com/office/drawing/2014/main" val="813880523"/>
                    </a:ext>
                  </a:extLst>
                </a:gridCol>
                <a:gridCol w="822960">
                  <a:extLst>
                    <a:ext uri="{9D8B030D-6E8A-4147-A177-3AD203B41FA5}">
                      <a16:colId xmlns:a16="http://schemas.microsoft.com/office/drawing/2014/main" val="4259992213"/>
                    </a:ext>
                  </a:extLst>
                </a:gridCol>
                <a:gridCol w="822960">
                  <a:extLst>
                    <a:ext uri="{9D8B030D-6E8A-4147-A177-3AD203B41FA5}">
                      <a16:colId xmlns:a16="http://schemas.microsoft.com/office/drawing/2014/main" val="1868284384"/>
                    </a:ext>
                  </a:extLst>
                </a:gridCol>
                <a:gridCol w="822960">
                  <a:extLst>
                    <a:ext uri="{9D8B030D-6E8A-4147-A177-3AD203B41FA5}">
                      <a16:colId xmlns:a16="http://schemas.microsoft.com/office/drawing/2014/main" val="493858544"/>
                    </a:ext>
                  </a:extLst>
                </a:gridCol>
                <a:gridCol w="822960">
                  <a:extLst>
                    <a:ext uri="{9D8B030D-6E8A-4147-A177-3AD203B41FA5}">
                      <a16:colId xmlns:a16="http://schemas.microsoft.com/office/drawing/2014/main" val="37855077"/>
                    </a:ext>
                  </a:extLst>
                </a:gridCol>
                <a:gridCol w="822960">
                  <a:extLst>
                    <a:ext uri="{9D8B030D-6E8A-4147-A177-3AD203B41FA5}">
                      <a16:colId xmlns:a16="http://schemas.microsoft.com/office/drawing/2014/main" val="768386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0038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- 2018-05-31 07:15:00 </a:t>
                      </a:r>
                      <a:r>
                        <a:rPr kumimoji="0" lang="de-DE" sz="1000" b="0" i="0" u="none" strike="noStrike" kern="1200" cap="none" spc="0" normalizeH="0" baseline="0" noProof="0">
                          <a:ln>
                            <a:noFill/>
                          </a:ln>
                          <a:solidFill>
                            <a:prstClr val="black"/>
                          </a:solidFill>
                          <a:effectLst/>
                          <a:uLnTx/>
                          <a:uFillTx/>
                          <a:latin typeface="+mn-lt"/>
                          <a:ea typeface="+mn-ea"/>
                          <a:cs typeface="+mn-cs"/>
                        </a:rPr>
                        <a:t> 
 Volvo Cars kooperiert in den USA erstmals mit Amazon.com. Volvo Fahrer können sich ihre Pakete ab sofort in ihr Auto liefern lassen. Ob und wann dieser Dienst auch in Österreich verfügbar ist, ist noch offen – wir halten euch auf dem Laufenden. #VolvoOnCall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98228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- 2018-05-29 07:15:00 </a:t>
                      </a:r>
                      <a:r>
                        <a:rPr kumimoji="0" lang="en-US" sz="1000" b="0" i="0" u="none" strike="noStrike" kern="1200" cap="none" spc="0" normalizeH="0" baseline="0" noProof="0">
                          <a:ln>
                            <a:noFill/>
                          </a:ln>
                          <a:solidFill>
                            <a:prstClr val="black"/>
                          </a:solidFill>
                          <a:effectLst/>
                          <a:uLnTx/>
                          <a:uFillTx/>
                          <a:latin typeface="+mn-lt"/>
                          <a:ea typeface="+mn-ea"/>
                          <a:cs typeface="+mn-cs"/>
                        </a:rPr>
                        <a:t> 
 Tolle Bilder von der härtesten Strecke der Rallye-Weltmeisterschaft in Argentinien. 😍 Eine echte Herausforderungen für das Citroen Total Adu Dhabi World Rally 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9921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- 2018-05-25 07:15:01 </a:t>
                      </a:r>
                      <a:r>
                        <a:rPr kumimoji="0" lang="de-DE" sz="1000" b="0" i="0" u="none" strike="noStrike" kern="1200" cap="none" spc="0" normalizeH="0" baseline="0" noProof="0">
                          <a:ln>
                            <a:noFill/>
                          </a:ln>
                          <a:solidFill>
                            <a:prstClr val="black"/>
                          </a:solidFill>
                          <a:effectLst/>
                          <a:uLnTx/>
                          <a:uFillTx/>
                          <a:latin typeface="+mn-lt"/>
                          <a:ea typeface="+mn-ea"/>
                          <a:cs typeface="+mn-cs"/>
                        </a:rPr>
                        <a:t> 
 😍 Autowelt Linz ist Gebrauchtwagenhändler des Jahres. 😍
Wir sind extrem stolz und freuen uns über den Award von Eurotax.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76847441"/>
                  </a:ext>
                </a:extLst>
              </a:tr>
            </a:tbl>
          </a:graphicData>
        </a:graphic>
      </p:graphicFrame>
      <p:sp>
        <p:nvSpPr>
          <p:cNvPr id="4" name="Text Placeholder 3">
            <a:extLst>
              <a:ext uri="{FF2B5EF4-FFF2-40B4-BE49-F238E27FC236}">
                <a16:creationId xmlns:a16="http://schemas.microsoft.com/office/drawing/2014/main" id="{AF1F6565-1FE5-47E6-A1F6-1A15BC15E0A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19192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0E2F6-0EB7-4515-AE66-0C651F1B715B}"/>
              </a:ext>
            </a:extLst>
          </p:cNvPr>
          <p:cNvSpPr>
            <a:spLocks noGrp="1"/>
          </p:cNvSpPr>
          <p:nvPr>
            <p:ph type="title"/>
          </p:nvPr>
        </p:nvSpPr>
        <p:spPr/>
        <p:txBody>
          <a:bodyPr/>
          <a:lstStyle/>
          <a:p>
            <a:r>
              <a:rPr lang="en-US"/>
              <a:t>Eigene Beiträge (Postings) + Reactions | Autowelt Linz &amp; France Car - 2 of 2</a:t>
            </a:r>
          </a:p>
        </p:txBody>
      </p:sp>
      <p:graphicFrame>
        <p:nvGraphicFramePr>
          <p:cNvPr id="5" name="Table Placeholder 4">
            <a:extLst>
              <a:ext uri="{FF2B5EF4-FFF2-40B4-BE49-F238E27FC236}">
                <a16:creationId xmlns:a16="http://schemas.microsoft.com/office/drawing/2014/main" id="{CDB5D198-EB33-4255-A80A-7FCAEEF3AE2C}"/>
              </a:ext>
            </a:extLst>
          </p:cNvPr>
          <p:cNvGraphicFramePr>
            <a:graphicFrameLocks noGrp="1"/>
          </p:cNvGraphicFramePr>
          <p:nvPr>
            <p:ph type="tbl" sz="quarter" idx="13"/>
            <p:extLst>
              <p:ext uri="{D42A27DB-BD31-4B8C-83A1-F6EECF244321}">
                <p14:modId xmlns:p14="http://schemas.microsoft.com/office/powerpoint/2010/main" val="2707583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37978998"/>
                    </a:ext>
                  </a:extLst>
                </a:gridCol>
                <a:gridCol w="822960">
                  <a:extLst>
                    <a:ext uri="{9D8B030D-6E8A-4147-A177-3AD203B41FA5}">
                      <a16:colId xmlns:a16="http://schemas.microsoft.com/office/drawing/2014/main" val="766383297"/>
                    </a:ext>
                  </a:extLst>
                </a:gridCol>
                <a:gridCol w="822960">
                  <a:extLst>
                    <a:ext uri="{9D8B030D-6E8A-4147-A177-3AD203B41FA5}">
                      <a16:colId xmlns:a16="http://schemas.microsoft.com/office/drawing/2014/main" val="427226109"/>
                    </a:ext>
                  </a:extLst>
                </a:gridCol>
                <a:gridCol w="822960">
                  <a:extLst>
                    <a:ext uri="{9D8B030D-6E8A-4147-A177-3AD203B41FA5}">
                      <a16:colId xmlns:a16="http://schemas.microsoft.com/office/drawing/2014/main" val="1998742510"/>
                    </a:ext>
                  </a:extLst>
                </a:gridCol>
                <a:gridCol w="822960">
                  <a:extLst>
                    <a:ext uri="{9D8B030D-6E8A-4147-A177-3AD203B41FA5}">
                      <a16:colId xmlns:a16="http://schemas.microsoft.com/office/drawing/2014/main" val="2171498517"/>
                    </a:ext>
                  </a:extLst>
                </a:gridCol>
                <a:gridCol w="822960">
                  <a:extLst>
                    <a:ext uri="{9D8B030D-6E8A-4147-A177-3AD203B41FA5}">
                      <a16:colId xmlns:a16="http://schemas.microsoft.com/office/drawing/2014/main" val="2767066300"/>
                    </a:ext>
                  </a:extLst>
                </a:gridCol>
                <a:gridCol w="822960">
                  <a:extLst>
                    <a:ext uri="{9D8B030D-6E8A-4147-A177-3AD203B41FA5}">
                      <a16:colId xmlns:a16="http://schemas.microsoft.com/office/drawing/2014/main" val="1926314638"/>
                    </a:ext>
                  </a:extLst>
                </a:gridCol>
                <a:gridCol w="822960">
                  <a:extLst>
                    <a:ext uri="{9D8B030D-6E8A-4147-A177-3AD203B41FA5}">
                      <a16:colId xmlns:a16="http://schemas.microsoft.com/office/drawing/2014/main" val="2217933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30907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- 2018-05-23 07:15:01 </a:t>
                      </a:r>
                      <a:r>
                        <a:rPr kumimoji="0" lang="en-US" sz="1000" b="0" i="0" u="none" strike="noStrike" kern="1200" cap="none" spc="0" normalizeH="0" baseline="0" noProof="0">
                          <a:ln>
                            <a:noFill/>
                          </a:ln>
                          <a:solidFill>
                            <a:prstClr val="black"/>
                          </a:solidFill>
                          <a:effectLst/>
                          <a:uLnTx/>
                          <a:uFillTx/>
                          <a:latin typeface="+mn-lt"/>
                          <a:ea typeface="+mn-ea"/>
                          <a:cs typeface="+mn-cs"/>
                        </a:rPr>
                        <a:t> 
 Volvo Cars integriert Google-Dienste in die neue Generation des Volvo Betriebssystems. #SkandinavischerLuxus #neudefiniert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07063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- 2018-05-21 07:15:01 </a:t>
                      </a:r>
                      <a:r>
                        <a:rPr kumimoji="0" lang="en-US" sz="1000" b="0" i="0" u="none" strike="noStrike" kern="1200" cap="none" spc="0" normalizeH="0" baseline="0" noProof="0">
                          <a:ln>
                            <a:noFill/>
                          </a:ln>
                          <a:solidFill>
                            <a:prstClr val="black"/>
                          </a:solidFill>
                          <a:effectLst/>
                          <a:uLnTx/>
                          <a:uFillTx/>
                          <a:latin typeface="+mn-lt"/>
                          <a:ea typeface="+mn-ea"/>
                          <a:cs typeface="+mn-cs"/>
                        </a:rPr>
                        <a:t> 
 Citroën wird seit einem Jahrhundert von euch inspiriert ✨ und begleitet euch in allen Lebenslagen. 🌍👨‍👩‍👧‍👦💃
#InspiredByYou #Citroën #Zeitreisender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61942272"/>
                  </a:ext>
                </a:extLst>
              </a:tr>
            </a:tbl>
          </a:graphicData>
        </a:graphic>
      </p:graphicFrame>
      <p:sp>
        <p:nvSpPr>
          <p:cNvPr id="4" name="Text Placeholder 3">
            <a:extLst>
              <a:ext uri="{FF2B5EF4-FFF2-40B4-BE49-F238E27FC236}">
                <a16:creationId xmlns:a16="http://schemas.microsoft.com/office/drawing/2014/main" id="{545E28FC-E82B-4901-BF8C-19EAB169F09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3982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66BE5-900F-4298-9217-12F352732F76}"/>
              </a:ext>
            </a:extLst>
          </p:cNvPr>
          <p:cNvSpPr>
            <a:spLocks noGrp="1"/>
          </p:cNvSpPr>
          <p:nvPr>
            <p:ph type="title"/>
          </p:nvPr>
        </p:nvSpPr>
        <p:spPr/>
        <p:txBody>
          <a:bodyPr/>
          <a:lstStyle/>
          <a:p>
            <a:r>
              <a:rPr lang="en-US"/>
              <a:t>Postings/Wochentag | Autowelt Linz &amp; France Car</a:t>
            </a:r>
          </a:p>
        </p:txBody>
      </p:sp>
      <p:graphicFrame>
        <p:nvGraphicFramePr>
          <p:cNvPr id="6" name="Chart Placeholder 5">
            <a:extLst>
              <a:ext uri="{FF2B5EF4-FFF2-40B4-BE49-F238E27FC236}">
                <a16:creationId xmlns:a16="http://schemas.microsoft.com/office/drawing/2014/main" id="{AE80BAB0-2F38-4D56-8F1C-C57052668C34}"/>
              </a:ext>
            </a:extLst>
          </p:cNvPr>
          <p:cNvGraphicFramePr>
            <a:graphicFrameLocks noGrp="1"/>
          </p:cNvGraphicFramePr>
          <p:nvPr>
            <p:ph type="chart" sz="quarter" idx="13"/>
            <p:extLst>
              <p:ext uri="{D42A27DB-BD31-4B8C-83A1-F6EECF244321}">
                <p14:modId xmlns:p14="http://schemas.microsoft.com/office/powerpoint/2010/main" val="1128126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406A08-865B-472D-B691-04570FB395E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2E820A9-0A17-4BA1-A0F9-7159A38F51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5975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7D0DA-705D-4917-9977-34C165E54CFD}"/>
              </a:ext>
            </a:extLst>
          </p:cNvPr>
          <p:cNvSpPr>
            <a:spLocks noGrp="1"/>
          </p:cNvSpPr>
          <p:nvPr>
            <p:ph type="title"/>
          </p:nvPr>
        </p:nvSpPr>
        <p:spPr/>
        <p:txBody>
          <a:bodyPr/>
          <a:lstStyle/>
          <a:p>
            <a:r>
              <a:rPr lang="en-US"/>
              <a:t>Interaktionsrate | Autowelt Linz &amp; France Car</a:t>
            </a:r>
          </a:p>
        </p:txBody>
      </p:sp>
      <p:graphicFrame>
        <p:nvGraphicFramePr>
          <p:cNvPr id="6" name="Chart Placeholder 5">
            <a:extLst>
              <a:ext uri="{FF2B5EF4-FFF2-40B4-BE49-F238E27FC236}">
                <a16:creationId xmlns:a16="http://schemas.microsoft.com/office/drawing/2014/main" id="{A5D6788B-215D-4A20-8DF2-B1370A70A928}"/>
              </a:ext>
            </a:extLst>
          </p:cNvPr>
          <p:cNvGraphicFramePr>
            <a:graphicFrameLocks noGrp="1"/>
          </p:cNvGraphicFramePr>
          <p:nvPr>
            <p:ph type="chart" sz="quarter" idx="13"/>
            <p:extLst>
              <p:ext uri="{D42A27DB-BD31-4B8C-83A1-F6EECF244321}">
                <p14:modId xmlns:p14="http://schemas.microsoft.com/office/powerpoint/2010/main" val="3472895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7D9428-7101-48CC-B8E4-9AC2B07EE9D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F5AF261-BA7B-46F6-9ADF-292A6DB5E4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572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F41A1-37F9-4EEC-A70B-243ADC40F5DB}"/>
              </a:ext>
            </a:extLst>
          </p:cNvPr>
          <p:cNvSpPr>
            <a:spLocks noGrp="1"/>
          </p:cNvSpPr>
          <p:nvPr>
            <p:ph type="title"/>
          </p:nvPr>
        </p:nvSpPr>
        <p:spPr/>
        <p:txBody>
          <a:bodyPr/>
          <a:lstStyle/>
          <a:p>
            <a:r>
              <a:rPr lang="de-DE"/>
              <a:t>Postingtypen (Verteilung) | Autowelt Linz &amp; France Car</a:t>
            </a:r>
            <a:endParaRPr lang="en-US"/>
          </a:p>
        </p:txBody>
      </p:sp>
      <p:graphicFrame>
        <p:nvGraphicFramePr>
          <p:cNvPr id="6" name="Chart Placeholder 5">
            <a:extLst>
              <a:ext uri="{FF2B5EF4-FFF2-40B4-BE49-F238E27FC236}">
                <a16:creationId xmlns:a16="http://schemas.microsoft.com/office/drawing/2014/main" id="{ACEFAD84-42C7-4313-92D7-68B06846E8C5}"/>
              </a:ext>
            </a:extLst>
          </p:cNvPr>
          <p:cNvGraphicFramePr>
            <a:graphicFrameLocks noGrp="1"/>
          </p:cNvGraphicFramePr>
          <p:nvPr>
            <p:ph type="chart" sz="quarter" idx="13"/>
            <p:extLst>
              <p:ext uri="{D42A27DB-BD31-4B8C-83A1-F6EECF244321}">
                <p14:modId xmlns:p14="http://schemas.microsoft.com/office/powerpoint/2010/main" val="1285777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462AE9-65E4-4407-AABE-BFE1A5CCD58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0DB0393-556A-42A3-9F09-1D2E205F78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9640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3488D-3CFB-4F40-B27E-9CCE291A1C35}"/>
              </a:ext>
            </a:extLst>
          </p:cNvPr>
          <p:cNvSpPr>
            <a:spLocks noGrp="1"/>
          </p:cNvSpPr>
          <p:nvPr>
            <p:ph type="title"/>
          </p:nvPr>
        </p:nvSpPr>
        <p:spPr/>
        <p:txBody>
          <a:bodyPr/>
          <a:lstStyle/>
          <a:p>
            <a:r>
              <a:rPr lang="en-US"/>
              <a:t>Interaktionsrate/Postingtyp | Autowelt Linz &amp; France Car</a:t>
            </a:r>
          </a:p>
        </p:txBody>
      </p:sp>
      <p:graphicFrame>
        <p:nvGraphicFramePr>
          <p:cNvPr id="6" name="Chart Placeholder 5">
            <a:extLst>
              <a:ext uri="{FF2B5EF4-FFF2-40B4-BE49-F238E27FC236}">
                <a16:creationId xmlns:a16="http://schemas.microsoft.com/office/drawing/2014/main" id="{5C6D3D8B-1B46-4887-A170-E784428921CC}"/>
              </a:ext>
            </a:extLst>
          </p:cNvPr>
          <p:cNvGraphicFramePr>
            <a:graphicFrameLocks noGrp="1"/>
          </p:cNvGraphicFramePr>
          <p:nvPr>
            <p:ph type="chart" sz="quarter" idx="13"/>
            <p:extLst>
              <p:ext uri="{D42A27DB-BD31-4B8C-83A1-F6EECF244321}">
                <p14:modId xmlns:p14="http://schemas.microsoft.com/office/powerpoint/2010/main" val="1664770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C98D84-C8DE-4E44-9976-A9DEF4F6B4D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453F293-B692-4756-8B8B-22DDC268CE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3122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34DDF-C935-4CE5-82D6-F332D2387BD6}"/>
              </a:ext>
            </a:extLst>
          </p:cNvPr>
          <p:cNvSpPr>
            <a:spLocks noGrp="1"/>
          </p:cNvSpPr>
          <p:nvPr>
            <p:ph type="title"/>
          </p:nvPr>
        </p:nvSpPr>
        <p:spPr/>
        <p:txBody>
          <a:bodyPr/>
          <a:lstStyle/>
          <a:p>
            <a:r>
              <a:rPr lang="de-DE"/>
              <a:t>Antwortzeit | Autowelt Linz &amp; France Car</a:t>
            </a:r>
            <a:endParaRPr lang="en-US"/>
          </a:p>
        </p:txBody>
      </p:sp>
      <p:graphicFrame>
        <p:nvGraphicFramePr>
          <p:cNvPr id="6" name="Chart Placeholder 5">
            <a:extLst>
              <a:ext uri="{FF2B5EF4-FFF2-40B4-BE49-F238E27FC236}">
                <a16:creationId xmlns:a16="http://schemas.microsoft.com/office/drawing/2014/main" id="{2A1A1CF9-513E-41BA-8CCD-741635D87251}"/>
              </a:ext>
            </a:extLst>
          </p:cNvPr>
          <p:cNvGraphicFramePr>
            <a:graphicFrameLocks noGrp="1"/>
          </p:cNvGraphicFramePr>
          <p:nvPr>
            <p:ph type="chart" sz="quarter" idx="13"/>
            <p:extLst>
              <p:ext uri="{D42A27DB-BD31-4B8C-83A1-F6EECF244321}">
                <p14:modId xmlns:p14="http://schemas.microsoft.com/office/powerpoint/2010/main" val="1983944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662196-473E-4AEB-B612-B3DF40F5A74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E133241-4A6D-4DC9-BA03-57557D6196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519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6706C-A0AF-43BD-9279-A9F21C459242}"/>
              </a:ext>
            </a:extLst>
          </p:cNvPr>
          <p:cNvSpPr>
            <a:spLocks noGrp="1"/>
          </p:cNvSpPr>
          <p:nvPr>
            <p:ph type="title"/>
          </p:nvPr>
        </p:nvSpPr>
        <p:spPr/>
        <p:txBody>
          <a:bodyPr/>
          <a:lstStyle/>
          <a:p>
            <a:r>
              <a:rPr lang="en-US"/>
              <a:t>Facebook Check Ins | Autowelt Linz &amp; France Car</a:t>
            </a:r>
          </a:p>
        </p:txBody>
      </p:sp>
      <p:graphicFrame>
        <p:nvGraphicFramePr>
          <p:cNvPr id="6" name="Chart Placeholder 5">
            <a:extLst>
              <a:ext uri="{FF2B5EF4-FFF2-40B4-BE49-F238E27FC236}">
                <a16:creationId xmlns:a16="http://schemas.microsoft.com/office/drawing/2014/main" id="{35D4799D-CBDF-456B-8B1B-781028325376}"/>
              </a:ext>
            </a:extLst>
          </p:cNvPr>
          <p:cNvGraphicFramePr>
            <a:graphicFrameLocks noGrp="1"/>
          </p:cNvGraphicFramePr>
          <p:nvPr>
            <p:ph type="chart" sz="quarter" idx="13"/>
            <p:extLst>
              <p:ext uri="{D42A27DB-BD31-4B8C-83A1-F6EECF244321}">
                <p14:modId xmlns:p14="http://schemas.microsoft.com/office/powerpoint/2010/main" val="1935415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81DA2C-897E-4D14-9987-8A082C5D7DF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97C0598-A3A8-471E-816E-54BA1AAADA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8398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415A8-731B-49CF-A21E-3A285843794B}"/>
              </a:ext>
            </a:extLst>
          </p:cNvPr>
          <p:cNvSpPr>
            <a:spLocks noGrp="1"/>
          </p:cNvSpPr>
          <p:nvPr>
            <p:ph type="title"/>
          </p:nvPr>
        </p:nvSpPr>
        <p:spPr/>
        <p:txBody>
          <a:bodyPr/>
          <a:lstStyle/>
          <a:p>
            <a:r>
              <a:rPr lang="en-US"/>
              <a:t>Fan Demographie | Autowelt Linz &amp; France Car</a:t>
            </a:r>
          </a:p>
        </p:txBody>
      </p:sp>
      <p:graphicFrame>
        <p:nvGraphicFramePr>
          <p:cNvPr id="6" name="Chart Placeholder 5">
            <a:extLst>
              <a:ext uri="{FF2B5EF4-FFF2-40B4-BE49-F238E27FC236}">
                <a16:creationId xmlns:a16="http://schemas.microsoft.com/office/drawing/2014/main" id="{987B84FA-884D-441F-8F61-398D7C06227F}"/>
              </a:ext>
            </a:extLst>
          </p:cNvPr>
          <p:cNvGraphicFramePr>
            <a:graphicFrameLocks noGrp="1"/>
          </p:cNvGraphicFramePr>
          <p:nvPr>
            <p:ph type="chart" sz="quarter" idx="13"/>
            <p:extLst>
              <p:ext uri="{D42A27DB-BD31-4B8C-83A1-F6EECF244321}">
                <p14:modId xmlns:p14="http://schemas.microsoft.com/office/powerpoint/2010/main" val="283087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7F036D-FCAE-4684-A078-616A0A93AE5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567BC2F-FD77-47B6-9EFC-E26F64C135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909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41F3-486B-490B-BD73-45969AF9F55B}"/>
              </a:ext>
            </a:extLst>
          </p:cNvPr>
          <p:cNvSpPr>
            <a:spLocks noGrp="1"/>
          </p:cNvSpPr>
          <p:nvPr>
            <p:ph type="title"/>
          </p:nvPr>
        </p:nvSpPr>
        <p:spPr/>
        <p:txBody>
          <a:bodyPr/>
          <a:lstStyle/>
          <a:p>
            <a:r>
              <a:rPr lang="en-US"/>
              <a:t>Impressionen | Autowelt Linz &amp; France Car</a:t>
            </a:r>
          </a:p>
        </p:txBody>
      </p:sp>
      <p:graphicFrame>
        <p:nvGraphicFramePr>
          <p:cNvPr id="6" name="Chart Placeholder 5">
            <a:extLst>
              <a:ext uri="{FF2B5EF4-FFF2-40B4-BE49-F238E27FC236}">
                <a16:creationId xmlns:a16="http://schemas.microsoft.com/office/drawing/2014/main" id="{92029FCA-216A-46BD-99F1-E83E1087E2B9}"/>
              </a:ext>
            </a:extLst>
          </p:cNvPr>
          <p:cNvGraphicFramePr>
            <a:graphicFrameLocks noGrp="1"/>
          </p:cNvGraphicFramePr>
          <p:nvPr>
            <p:ph type="chart" sz="quarter" idx="13"/>
            <p:extLst>
              <p:ext uri="{D42A27DB-BD31-4B8C-83A1-F6EECF244321}">
                <p14:modId xmlns:p14="http://schemas.microsoft.com/office/powerpoint/2010/main" val="1608270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92900D-15D0-497D-8E63-25E7B7F0A69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FEF170A-0CF5-47DA-A6AA-371CFA005E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069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F60B8-6E50-4A21-A7A1-37E109E9139C}"/>
              </a:ext>
            </a:extLst>
          </p:cNvPr>
          <p:cNvSpPr>
            <a:spLocks noGrp="1"/>
          </p:cNvSpPr>
          <p:nvPr>
            <p:ph type="title"/>
          </p:nvPr>
        </p:nvSpPr>
        <p:spPr/>
        <p:txBody>
          <a:bodyPr/>
          <a:lstStyle/>
          <a:p>
            <a:r>
              <a:rPr lang="de-DE"/>
              <a:t>Reichweite | Autowelt Linz &amp; France Car</a:t>
            </a:r>
            <a:endParaRPr lang="en-US"/>
          </a:p>
        </p:txBody>
      </p:sp>
      <p:graphicFrame>
        <p:nvGraphicFramePr>
          <p:cNvPr id="6" name="Chart Placeholder 5">
            <a:extLst>
              <a:ext uri="{FF2B5EF4-FFF2-40B4-BE49-F238E27FC236}">
                <a16:creationId xmlns:a16="http://schemas.microsoft.com/office/drawing/2014/main" id="{671E3ADC-1B6C-48E5-A92A-8B3668DEDB1F}"/>
              </a:ext>
            </a:extLst>
          </p:cNvPr>
          <p:cNvGraphicFramePr>
            <a:graphicFrameLocks noGrp="1"/>
          </p:cNvGraphicFramePr>
          <p:nvPr>
            <p:ph type="chart" sz="quarter" idx="13"/>
            <p:extLst>
              <p:ext uri="{D42A27DB-BD31-4B8C-83A1-F6EECF244321}">
                <p14:modId xmlns:p14="http://schemas.microsoft.com/office/powerpoint/2010/main" val="814192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B30341-6684-459C-9465-5C78AB7C4AA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AEC0233-49CE-4215-9B74-866F40A256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5191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AD831-5E03-446F-A608-FBE1ACAA66BD}"/>
              </a:ext>
            </a:extLst>
          </p:cNvPr>
          <p:cNvSpPr>
            <a:spLocks noGrp="1"/>
          </p:cNvSpPr>
          <p:nvPr>
            <p:ph type="title"/>
          </p:nvPr>
        </p:nvSpPr>
        <p:spPr/>
        <p:txBody>
          <a:bodyPr/>
          <a:lstStyle/>
          <a:p>
            <a:r>
              <a:rPr lang="en-US"/>
              <a:t>Engagierte User | Autowelt Linz &amp; France Car</a:t>
            </a:r>
          </a:p>
        </p:txBody>
      </p:sp>
      <p:graphicFrame>
        <p:nvGraphicFramePr>
          <p:cNvPr id="6" name="Chart Placeholder 5">
            <a:extLst>
              <a:ext uri="{FF2B5EF4-FFF2-40B4-BE49-F238E27FC236}">
                <a16:creationId xmlns:a16="http://schemas.microsoft.com/office/drawing/2014/main" id="{66145BF0-F709-4BB8-A8E3-28BEF4F6BED2}"/>
              </a:ext>
            </a:extLst>
          </p:cNvPr>
          <p:cNvGraphicFramePr>
            <a:graphicFrameLocks noGrp="1"/>
          </p:cNvGraphicFramePr>
          <p:nvPr>
            <p:ph type="chart" sz="quarter" idx="13"/>
            <p:extLst>
              <p:ext uri="{D42A27DB-BD31-4B8C-83A1-F6EECF244321}">
                <p14:modId xmlns:p14="http://schemas.microsoft.com/office/powerpoint/2010/main" val="3176985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84F9B1-BAE6-46EB-B947-16948E3C4DD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5193722-8BB0-4BCC-90EE-6FF1C0E294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9183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974F-3304-4FCE-A41D-93ECB199C9BF}"/>
              </a:ext>
            </a:extLst>
          </p:cNvPr>
          <p:cNvSpPr>
            <a:spLocks noGrp="1"/>
          </p:cNvSpPr>
          <p:nvPr>
            <p:ph type="title"/>
          </p:nvPr>
        </p:nvSpPr>
        <p:spPr/>
        <p:txBody>
          <a:bodyPr/>
          <a:lstStyle/>
          <a:p>
            <a:r>
              <a:rPr lang="fr-FR"/>
              <a:t>Page Views | Autowelt Linz &amp; France Car</a:t>
            </a:r>
            <a:endParaRPr lang="en-US"/>
          </a:p>
        </p:txBody>
      </p:sp>
      <p:graphicFrame>
        <p:nvGraphicFramePr>
          <p:cNvPr id="6" name="Chart Placeholder 5">
            <a:extLst>
              <a:ext uri="{FF2B5EF4-FFF2-40B4-BE49-F238E27FC236}">
                <a16:creationId xmlns:a16="http://schemas.microsoft.com/office/drawing/2014/main" id="{1F2C4E61-C03E-4648-A58B-8CDC85885CA8}"/>
              </a:ext>
            </a:extLst>
          </p:cNvPr>
          <p:cNvGraphicFramePr>
            <a:graphicFrameLocks noGrp="1"/>
          </p:cNvGraphicFramePr>
          <p:nvPr>
            <p:ph type="chart" sz="quarter" idx="13"/>
            <p:extLst>
              <p:ext uri="{D42A27DB-BD31-4B8C-83A1-F6EECF244321}">
                <p14:modId xmlns:p14="http://schemas.microsoft.com/office/powerpoint/2010/main" val="2845813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F71D71-1979-4CF5-9D00-149C3B34E8D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7ED8793-9070-4924-B1A7-CA2F0B51AC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5037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1A946-C3C2-4F25-919A-757329F17CB1}"/>
              </a:ext>
            </a:extLst>
          </p:cNvPr>
          <p:cNvSpPr>
            <a:spLocks noGrp="1"/>
          </p:cNvSpPr>
          <p:nvPr>
            <p:ph type="title"/>
          </p:nvPr>
        </p:nvSpPr>
        <p:spPr/>
        <p:txBody>
          <a:bodyPr/>
          <a:lstStyle/>
          <a:p>
            <a:r>
              <a:rPr lang="fr-FR"/>
              <a:t>Page Fans Online | Autowelt Linz &amp; France Car</a:t>
            </a:r>
            <a:endParaRPr lang="en-US"/>
          </a:p>
        </p:txBody>
      </p:sp>
      <p:graphicFrame>
        <p:nvGraphicFramePr>
          <p:cNvPr id="6" name="Chart Placeholder 5">
            <a:extLst>
              <a:ext uri="{FF2B5EF4-FFF2-40B4-BE49-F238E27FC236}">
                <a16:creationId xmlns:a16="http://schemas.microsoft.com/office/drawing/2014/main" id="{BDFF7474-C7B3-4AA2-B853-464B0192C058}"/>
              </a:ext>
            </a:extLst>
          </p:cNvPr>
          <p:cNvGraphicFramePr>
            <a:graphicFrameLocks noGrp="1"/>
          </p:cNvGraphicFramePr>
          <p:nvPr>
            <p:ph type="chart" sz="quarter" idx="13"/>
            <p:extLst>
              <p:ext uri="{D42A27DB-BD31-4B8C-83A1-F6EECF244321}">
                <p14:modId xmlns:p14="http://schemas.microsoft.com/office/powerpoint/2010/main" val="320283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1EFF4B-0A14-4700-AC70-6545C30BA07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C4AC37E-41BD-4465-8DC0-3795D99288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51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B7D07-9807-406F-AF7F-CEABB900FDC8}"/>
              </a:ext>
            </a:extLst>
          </p:cNvPr>
          <p:cNvSpPr>
            <a:spLocks noGrp="1"/>
          </p:cNvSpPr>
          <p:nvPr>
            <p:ph type="title"/>
          </p:nvPr>
        </p:nvSpPr>
        <p:spPr/>
        <p:txBody>
          <a:bodyPr/>
          <a:lstStyle/>
          <a:p>
            <a:r>
              <a:rPr lang="en-US"/>
              <a:t>FB Insights - Daily Impressions | Autowelt Linz &amp; France Car - 1 of 3</a:t>
            </a:r>
          </a:p>
        </p:txBody>
      </p:sp>
      <p:graphicFrame>
        <p:nvGraphicFramePr>
          <p:cNvPr id="5" name="Table Placeholder 4">
            <a:extLst>
              <a:ext uri="{FF2B5EF4-FFF2-40B4-BE49-F238E27FC236}">
                <a16:creationId xmlns:a16="http://schemas.microsoft.com/office/drawing/2014/main" id="{95FBFC9C-FFD0-46DB-AA69-95E95BE9CDCF}"/>
              </a:ext>
            </a:extLst>
          </p:cNvPr>
          <p:cNvGraphicFramePr>
            <a:graphicFrameLocks noGrp="1"/>
          </p:cNvGraphicFramePr>
          <p:nvPr>
            <p:ph type="tbl" sz="quarter" idx="13"/>
            <p:extLst>
              <p:ext uri="{D42A27DB-BD31-4B8C-83A1-F6EECF244321}">
                <p14:modId xmlns:p14="http://schemas.microsoft.com/office/powerpoint/2010/main" val="2336888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79270091"/>
                    </a:ext>
                  </a:extLst>
                </a:gridCol>
                <a:gridCol w="2468880">
                  <a:extLst>
                    <a:ext uri="{9D8B030D-6E8A-4147-A177-3AD203B41FA5}">
                      <a16:colId xmlns:a16="http://schemas.microsoft.com/office/drawing/2014/main" val="4005930019"/>
                    </a:ext>
                  </a:extLst>
                </a:gridCol>
                <a:gridCol w="2468880">
                  <a:extLst>
                    <a:ext uri="{9D8B030D-6E8A-4147-A177-3AD203B41FA5}">
                      <a16:colId xmlns:a16="http://schemas.microsoft.com/office/drawing/2014/main" val="4032345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806507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1501776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7300</a:t>
                      </a:r>
                    </a:p>
                  </a:txBody>
                  <a:tcPr/>
                </a:tc>
                <a:extLst>
                  <a:ext uri="{0D108BD9-81ED-4DB2-BD59-A6C34878D82A}">
                    <a16:rowId xmlns:a16="http://schemas.microsoft.com/office/drawing/2014/main" val="1295170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7965</a:t>
                      </a:r>
                    </a:p>
                  </a:txBody>
                  <a:tcPr/>
                </a:tc>
                <a:extLst>
                  <a:ext uri="{0D108BD9-81ED-4DB2-BD59-A6C34878D82A}">
                    <a16:rowId xmlns:a16="http://schemas.microsoft.com/office/drawing/2014/main" val="386620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a:t>
                      </a:r>
                    </a:p>
                  </a:txBody>
                  <a:tcPr/>
                </a:tc>
                <a:extLst>
                  <a:ext uri="{0D108BD9-81ED-4DB2-BD59-A6C34878D82A}">
                    <a16:rowId xmlns:a16="http://schemas.microsoft.com/office/drawing/2014/main" val="4235105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5808</a:t>
                      </a:r>
                    </a:p>
                  </a:txBody>
                  <a:tcPr/>
                </a:tc>
                <a:extLst>
                  <a:ext uri="{0D108BD9-81ED-4DB2-BD59-A6C34878D82A}">
                    <a16:rowId xmlns:a16="http://schemas.microsoft.com/office/drawing/2014/main" val="2772624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4843</a:t>
                      </a:r>
                    </a:p>
                  </a:txBody>
                  <a:tcPr/>
                </a:tc>
                <a:extLst>
                  <a:ext uri="{0D108BD9-81ED-4DB2-BD59-A6C34878D82A}">
                    <a16:rowId xmlns:a16="http://schemas.microsoft.com/office/drawing/2014/main" val="2323692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3509</a:t>
                      </a:r>
                    </a:p>
                  </a:txBody>
                  <a:tcPr/>
                </a:tc>
                <a:extLst>
                  <a:ext uri="{0D108BD9-81ED-4DB2-BD59-A6C34878D82A}">
                    <a16:rowId xmlns:a16="http://schemas.microsoft.com/office/drawing/2014/main" val="3125466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a:t>
                      </a:r>
                    </a:p>
                  </a:txBody>
                  <a:tcPr/>
                </a:tc>
                <a:extLst>
                  <a:ext uri="{0D108BD9-81ED-4DB2-BD59-A6C34878D82A}">
                    <a16:rowId xmlns:a16="http://schemas.microsoft.com/office/drawing/2014/main" val="1568798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6239</a:t>
                      </a:r>
                    </a:p>
                  </a:txBody>
                  <a:tcPr/>
                </a:tc>
                <a:extLst>
                  <a:ext uri="{0D108BD9-81ED-4DB2-BD59-A6C34878D82A}">
                    <a16:rowId xmlns:a16="http://schemas.microsoft.com/office/drawing/2014/main" val="214548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a:t>
                      </a:r>
                    </a:p>
                  </a:txBody>
                  <a:tcPr/>
                </a:tc>
                <a:extLst>
                  <a:ext uri="{0D108BD9-81ED-4DB2-BD59-A6C34878D82A}">
                    <a16:rowId xmlns:a16="http://schemas.microsoft.com/office/drawing/2014/main" val="2021410794"/>
                  </a:ext>
                </a:extLst>
              </a:tr>
            </a:tbl>
          </a:graphicData>
        </a:graphic>
      </p:graphicFrame>
      <p:sp>
        <p:nvSpPr>
          <p:cNvPr id="4" name="Text Placeholder 3">
            <a:extLst>
              <a:ext uri="{FF2B5EF4-FFF2-40B4-BE49-F238E27FC236}">
                <a16:creationId xmlns:a16="http://schemas.microsoft.com/office/drawing/2014/main" id="{0CE33535-DA98-4184-9E13-8E3CB6788DA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39779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04FD0-02A6-4F08-9E63-6B1D5E205745}"/>
              </a:ext>
            </a:extLst>
          </p:cNvPr>
          <p:cNvSpPr>
            <a:spLocks noGrp="1"/>
          </p:cNvSpPr>
          <p:nvPr>
            <p:ph type="title"/>
          </p:nvPr>
        </p:nvSpPr>
        <p:spPr/>
        <p:txBody>
          <a:bodyPr/>
          <a:lstStyle/>
          <a:p>
            <a:r>
              <a:rPr lang="en-US"/>
              <a:t>FB Insights - Daily Impressions | Autowelt Linz &amp; France Car - 2 of 3</a:t>
            </a:r>
          </a:p>
        </p:txBody>
      </p:sp>
      <p:graphicFrame>
        <p:nvGraphicFramePr>
          <p:cNvPr id="5" name="Table Placeholder 4">
            <a:extLst>
              <a:ext uri="{FF2B5EF4-FFF2-40B4-BE49-F238E27FC236}">
                <a16:creationId xmlns:a16="http://schemas.microsoft.com/office/drawing/2014/main" id="{7BDFAB99-3B38-4584-A670-FD23E86B7A13}"/>
              </a:ext>
            </a:extLst>
          </p:cNvPr>
          <p:cNvGraphicFramePr>
            <a:graphicFrameLocks noGrp="1"/>
          </p:cNvGraphicFramePr>
          <p:nvPr>
            <p:ph type="tbl" sz="quarter" idx="13"/>
            <p:extLst>
              <p:ext uri="{D42A27DB-BD31-4B8C-83A1-F6EECF244321}">
                <p14:modId xmlns:p14="http://schemas.microsoft.com/office/powerpoint/2010/main" val="2609237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70947016"/>
                    </a:ext>
                  </a:extLst>
                </a:gridCol>
                <a:gridCol w="2468880">
                  <a:extLst>
                    <a:ext uri="{9D8B030D-6E8A-4147-A177-3AD203B41FA5}">
                      <a16:colId xmlns:a16="http://schemas.microsoft.com/office/drawing/2014/main" val="1240929480"/>
                    </a:ext>
                  </a:extLst>
                </a:gridCol>
                <a:gridCol w="2468880">
                  <a:extLst>
                    <a:ext uri="{9D8B030D-6E8A-4147-A177-3AD203B41FA5}">
                      <a16:colId xmlns:a16="http://schemas.microsoft.com/office/drawing/2014/main" val="1451707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79477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5677</a:t>
                      </a:r>
                    </a:p>
                  </a:txBody>
                  <a:tcPr/>
                </a:tc>
                <a:extLst>
                  <a:ext uri="{0D108BD9-81ED-4DB2-BD59-A6C34878D82A}">
                    <a16:rowId xmlns:a16="http://schemas.microsoft.com/office/drawing/2014/main" val="163858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a:t>
                      </a:r>
                    </a:p>
                  </a:txBody>
                  <a:tcPr/>
                </a:tc>
                <a:extLst>
                  <a:ext uri="{0D108BD9-81ED-4DB2-BD59-A6C34878D82A}">
                    <a16:rowId xmlns:a16="http://schemas.microsoft.com/office/drawing/2014/main" val="986517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5786</a:t>
                      </a:r>
                    </a:p>
                  </a:txBody>
                  <a:tcPr/>
                </a:tc>
                <a:extLst>
                  <a:ext uri="{0D108BD9-81ED-4DB2-BD59-A6C34878D82A}">
                    <a16:rowId xmlns:a16="http://schemas.microsoft.com/office/drawing/2014/main" val="664777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6215</a:t>
                      </a:r>
                    </a:p>
                  </a:txBody>
                  <a:tcPr/>
                </a:tc>
                <a:extLst>
                  <a:ext uri="{0D108BD9-81ED-4DB2-BD59-A6C34878D82A}">
                    <a16:rowId xmlns:a16="http://schemas.microsoft.com/office/drawing/2014/main" val="770341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4191</a:t>
                      </a:r>
                    </a:p>
                  </a:txBody>
                  <a:tcPr/>
                </a:tc>
                <a:extLst>
                  <a:ext uri="{0D108BD9-81ED-4DB2-BD59-A6C34878D82A}">
                    <a16:rowId xmlns:a16="http://schemas.microsoft.com/office/drawing/2014/main" val="2233735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a:t>
                      </a:r>
                    </a:p>
                  </a:txBody>
                  <a:tcPr/>
                </a:tc>
                <a:extLst>
                  <a:ext uri="{0D108BD9-81ED-4DB2-BD59-A6C34878D82A}">
                    <a16:rowId xmlns:a16="http://schemas.microsoft.com/office/drawing/2014/main" val="2121448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4876</a:t>
                      </a:r>
                    </a:p>
                  </a:txBody>
                  <a:tcPr/>
                </a:tc>
                <a:extLst>
                  <a:ext uri="{0D108BD9-81ED-4DB2-BD59-A6C34878D82A}">
                    <a16:rowId xmlns:a16="http://schemas.microsoft.com/office/drawing/2014/main" val="692873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extLst>
                  <a:ext uri="{0D108BD9-81ED-4DB2-BD59-A6C34878D82A}">
                    <a16:rowId xmlns:a16="http://schemas.microsoft.com/office/drawing/2014/main" val="976934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extLst>
                  <a:ext uri="{0D108BD9-81ED-4DB2-BD59-A6C34878D82A}">
                    <a16:rowId xmlns:a16="http://schemas.microsoft.com/office/drawing/2014/main" val="4111081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extLst>
                  <a:ext uri="{0D108BD9-81ED-4DB2-BD59-A6C34878D82A}">
                    <a16:rowId xmlns:a16="http://schemas.microsoft.com/office/drawing/2014/main" val="3826178585"/>
                  </a:ext>
                </a:extLst>
              </a:tr>
            </a:tbl>
          </a:graphicData>
        </a:graphic>
      </p:graphicFrame>
      <p:sp>
        <p:nvSpPr>
          <p:cNvPr id="4" name="Text Placeholder 3">
            <a:extLst>
              <a:ext uri="{FF2B5EF4-FFF2-40B4-BE49-F238E27FC236}">
                <a16:creationId xmlns:a16="http://schemas.microsoft.com/office/drawing/2014/main" id="{B9D5E683-C094-45B5-A781-98749C592D9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028094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07879-C05C-457A-B27F-A13A8C410637}"/>
              </a:ext>
            </a:extLst>
          </p:cNvPr>
          <p:cNvSpPr>
            <a:spLocks noGrp="1"/>
          </p:cNvSpPr>
          <p:nvPr>
            <p:ph type="title"/>
          </p:nvPr>
        </p:nvSpPr>
        <p:spPr/>
        <p:txBody>
          <a:bodyPr/>
          <a:lstStyle/>
          <a:p>
            <a:r>
              <a:rPr lang="en-US"/>
              <a:t>FB Insights - Daily Impressions | Autowelt Linz &amp; France Car - 3 of 3</a:t>
            </a:r>
          </a:p>
        </p:txBody>
      </p:sp>
      <p:graphicFrame>
        <p:nvGraphicFramePr>
          <p:cNvPr id="5" name="Table Placeholder 4">
            <a:extLst>
              <a:ext uri="{FF2B5EF4-FFF2-40B4-BE49-F238E27FC236}">
                <a16:creationId xmlns:a16="http://schemas.microsoft.com/office/drawing/2014/main" id="{DA3F798A-B29F-47E6-9246-59D86F914E1D}"/>
              </a:ext>
            </a:extLst>
          </p:cNvPr>
          <p:cNvGraphicFramePr>
            <a:graphicFrameLocks noGrp="1"/>
          </p:cNvGraphicFramePr>
          <p:nvPr>
            <p:ph type="tbl" sz="quarter" idx="13"/>
            <p:extLst>
              <p:ext uri="{D42A27DB-BD31-4B8C-83A1-F6EECF244321}">
                <p14:modId xmlns:p14="http://schemas.microsoft.com/office/powerpoint/2010/main" val="1813273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23984036"/>
                    </a:ext>
                  </a:extLst>
                </a:gridCol>
                <a:gridCol w="2468880">
                  <a:extLst>
                    <a:ext uri="{9D8B030D-6E8A-4147-A177-3AD203B41FA5}">
                      <a16:colId xmlns:a16="http://schemas.microsoft.com/office/drawing/2014/main" val="460233389"/>
                    </a:ext>
                  </a:extLst>
                </a:gridCol>
                <a:gridCol w="2468880">
                  <a:extLst>
                    <a:ext uri="{9D8B030D-6E8A-4147-A177-3AD203B41FA5}">
                      <a16:colId xmlns:a16="http://schemas.microsoft.com/office/drawing/2014/main" val="985099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661632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extLst>
                  <a:ext uri="{0D108BD9-81ED-4DB2-BD59-A6C34878D82A}">
                    <a16:rowId xmlns:a16="http://schemas.microsoft.com/office/drawing/2014/main" val="297752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extLst>
                  <a:ext uri="{0D108BD9-81ED-4DB2-BD59-A6C34878D82A}">
                    <a16:rowId xmlns:a16="http://schemas.microsoft.com/office/drawing/2014/main" val="2956081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extLst>
                  <a:ext uri="{0D108BD9-81ED-4DB2-BD59-A6C34878D82A}">
                    <a16:rowId xmlns:a16="http://schemas.microsoft.com/office/drawing/2014/main" val="3661271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extLst>
                  <a:ext uri="{0D108BD9-81ED-4DB2-BD59-A6C34878D82A}">
                    <a16:rowId xmlns:a16="http://schemas.microsoft.com/office/drawing/2014/main" val="290390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extLst>
                  <a:ext uri="{0D108BD9-81ED-4DB2-BD59-A6C34878D82A}">
                    <a16:rowId xmlns:a16="http://schemas.microsoft.com/office/drawing/2014/main" val="3000115243"/>
                  </a:ext>
                </a:extLst>
              </a:tr>
            </a:tbl>
          </a:graphicData>
        </a:graphic>
      </p:graphicFrame>
      <p:sp>
        <p:nvSpPr>
          <p:cNvPr id="4" name="Text Placeholder 3">
            <a:extLst>
              <a:ext uri="{FF2B5EF4-FFF2-40B4-BE49-F238E27FC236}">
                <a16:creationId xmlns:a16="http://schemas.microsoft.com/office/drawing/2014/main" id="{6BC1EB83-FCC9-4D6E-BFCB-8B6540311BD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5796432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948A2-8C41-4BEC-8832-97BFC313DE47}"/>
              </a:ext>
            </a:extLst>
          </p:cNvPr>
          <p:cNvSpPr>
            <a:spLocks noGrp="1"/>
          </p:cNvSpPr>
          <p:nvPr>
            <p:ph type="title"/>
          </p:nvPr>
        </p:nvSpPr>
        <p:spPr/>
        <p:txBody>
          <a:bodyPr/>
          <a:lstStyle/>
          <a:p>
            <a:r>
              <a:rPr lang="en-US"/>
              <a:t>FB Insights - Daily Reach | Autowelt Linz &amp; France Car - 1 of 3</a:t>
            </a:r>
          </a:p>
        </p:txBody>
      </p:sp>
      <p:graphicFrame>
        <p:nvGraphicFramePr>
          <p:cNvPr id="5" name="Table Placeholder 4">
            <a:extLst>
              <a:ext uri="{FF2B5EF4-FFF2-40B4-BE49-F238E27FC236}">
                <a16:creationId xmlns:a16="http://schemas.microsoft.com/office/drawing/2014/main" id="{76F98F25-72B6-4B3A-A2DE-7B6DCF80EDD0}"/>
              </a:ext>
            </a:extLst>
          </p:cNvPr>
          <p:cNvGraphicFramePr>
            <a:graphicFrameLocks noGrp="1"/>
          </p:cNvGraphicFramePr>
          <p:nvPr>
            <p:ph type="tbl" sz="quarter" idx="13"/>
            <p:extLst>
              <p:ext uri="{D42A27DB-BD31-4B8C-83A1-F6EECF244321}">
                <p14:modId xmlns:p14="http://schemas.microsoft.com/office/powerpoint/2010/main" val="1049759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05026705"/>
                    </a:ext>
                  </a:extLst>
                </a:gridCol>
                <a:gridCol w="2468880">
                  <a:extLst>
                    <a:ext uri="{9D8B030D-6E8A-4147-A177-3AD203B41FA5}">
                      <a16:colId xmlns:a16="http://schemas.microsoft.com/office/drawing/2014/main" val="3321078639"/>
                    </a:ext>
                  </a:extLst>
                </a:gridCol>
                <a:gridCol w="2468880">
                  <a:extLst>
                    <a:ext uri="{9D8B030D-6E8A-4147-A177-3AD203B41FA5}">
                      <a16:colId xmlns:a16="http://schemas.microsoft.com/office/drawing/2014/main" val="4142087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1822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019578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3815</a:t>
                      </a:r>
                    </a:p>
                  </a:txBody>
                  <a:tcPr/>
                </a:tc>
                <a:extLst>
                  <a:ext uri="{0D108BD9-81ED-4DB2-BD59-A6C34878D82A}">
                    <a16:rowId xmlns:a16="http://schemas.microsoft.com/office/drawing/2014/main" val="3929889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3726</a:t>
                      </a:r>
                    </a:p>
                  </a:txBody>
                  <a:tcPr/>
                </a:tc>
                <a:extLst>
                  <a:ext uri="{0D108BD9-81ED-4DB2-BD59-A6C34878D82A}">
                    <a16:rowId xmlns:a16="http://schemas.microsoft.com/office/drawing/2014/main" val="118878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extLst>
                  <a:ext uri="{0D108BD9-81ED-4DB2-BD59-A6C34878D82A}">
                    <a16:rowId xmlns:a16="http://schemas.microsoft.com/office/drawing/2014/main" val="2935373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a:t>
                      </a:r>
                    </a:p>
                  </a:txBody>
                  <a:tcPr/>
                </a:tc>
                <a:extLst>
                  <a:ext uri="{0D108BD9-81ED-4DB2-BD59-A6C34878D82A}">
                    <a16:rowId xmlns:a16="http://schemas.microsoft.com/office/drawing/2014/main" val="3301769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a:t>
                      </a:r>
                    </a:p>
                  </a:txBody>
                  <a:tcPr/>
                </a:tc>
                <a:extLst>
                  <a:ext uri="{0D108BD9-81ED-4DB2-BD59-A6C34878D82A}">
                    <a16:rowId xmlns:a16="http://schemas.microsoft.com/office/drawing/2014/main" val="185864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a:t>
                      </a:r>
                    </a:p>
                  </a:txBody>
                  <a:tcPr/>
                </a:tc>
                <a:extLst>
                  <a:ext uri="{0D108BD9-81ED-4DB2-BD59-A6C34878D82A}">
                    <a16:rowId xmlns:a16="http://schemas.microsoft.com/office/drawing/2014/main" val="1916541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extLst>
                  <a:ext uri="{0D108BD9-81ED-4DB2-BD59-A6C34878D82A}">
                    <a16:rowId xmlns:a16="http://schemas.microsoft.com/office/drawing/2014/main" val="767145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extLst>
                  <a:ext uri="{0D108BD9-81ED-4DB2-BD59-A6C34878D82A}">
                    <a16:rowId xmlns:a16="http://schemas.microsoft.com/office/drawing/2014/main" val="3539016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a:t>
                      </a:r>
                    </a:p>
                  </a:txBody>
                  <a:tcPr/>
                </a:tc>
                <a:extLst>
                  <a:ext uri="{0D108BD9-81ED-4DB2-BD59-A6C34878D82A}">
                    <a16:rowId xmlns:a16="http://schemas.microsoft.com/office/drawing/2014/main" val="4790922"/>
                  </a:ext>
                </a:extLst>
              </a:tr>
            </a:tbl>
          </a:graphicData>
        </a:graphic>
      </p:graphicFrame>
      <p:sp>
        <p:nvSpPr>
          <p:cNvPr id="4" name="Text Placeholder 3">
            <a:extLst>
              <a:ext uri="{FF2B5EF4-FFF2-40B4-BE49-F238E27FC236}">
                <a16:creationId xmlns:a16="http://schemas.microsoft.com/office/drawing/2014/main" id="{C11AF733-A59B-4F38-9905-133D45EABD4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51645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DB596-244C-42A0-8EFA-D48683028533}"/>
              </a:ext>
            </a:extLst>
          </p:cNvPr>
          <p:cNvSpPr>
            <a:spLocks noGrp="1"/>
          </p:cNvSpPr>
          <p:nvPr>
            <p:ph type="title"/>
          </p:nvPr>
        </p:nvSpPr>
        <p:spPr/>
        <p:txBody>
          <a:bodyPr/>
          <a:lstStyle/>
          <a:p>
            <a:r>
              <a:rPr lang="en-US"/>
              <a:t>FB Insights - Daily Reach | Autowelt Linz &amp; France Car - 2 of 3</a:t>
            </a:r>
          </a:p>
        </p:txBody>
      </p:sp>
      <p:graphicFrame>
        <p:nvGraphicFramePr>
          <p:cNvPr id="5" name="Table Placeholder 4">
            <a:extLst>
              <a:ext uri="{FF2B5EF4-FFF2-40B4-BE49-F238E27FC236}">
                <a16:creationId xmlns:a16="http://schemas.microsoft.com/office/drawing/2014/main" id="{37C7BD10-CB5F-42A8-BBCB-BE6A023177D5}"/>
              </a:ext>
            </a:extLst>
          </p:cNvPr>
          <p:cNvGraphicFramePr>
            <a:graphicFrameLocks noGrp="1"/>
          </p:cNvGraphicFramePr>
          <p:nvPr>
            <p:ph type="tbl" sz="quarter" idx="13"/>
            <p:extLst>
              <p:ext uri="{D42A27DB-BD31-4B8C-83A1-F6EECF244321}">
                <p14:modId xmlns:p14="http://schemas.microsoft.com/office/powerpoint/2010/main" val="1048789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28049552"/>
                    </a:ext>
                  </a:extLst>
                </a:gridCol>
                <a:gridCol w="2468880">
                  <a:extLst>
                    <a:ext uri="{9D8B030D-6E8A-4147-A177-3AD203B41FA5}">
                      <a16:colId xmlns:a16="http://schemas.microsoft.com/office/drawing/2014/main" val="922006528"/>
                    </a:ext>
                  </a:extLst>
                </a:gridCol>
                <a:gridCol w="2468880">
                  <a:extLst>
                    <a:ext uri="{9D8B030D-6E8A-4147-A177-3AD203B41FA5}">
                      <a16:colId xmlns:a16="http://schemas.microsoft.com/office/drawing/2014/main" val="2039888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82146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extLst>
                  <a:ext uri="{0D108BD9-81ED-4DB2-BD59-A6C34878D82A}">
                    <a16:rowId xmlns:a16="http://schemas.microsoft.com/office/drawing/2014/main" val="3908918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extLst>
                  <a:ext uri="{0D108BD9-81ED-4DB2-BD59-A6C34878D82A}">
                    <a16:rowId xmlns:a16="http://schemas.microsoft.com/office/drawing/2014/main" val="2011604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extLst>
                  <a:ext uri="{0D108BD9-81ED-4DB2-BD59-A6C34878D82A}">
                    <a16:rowId xmlns:a16="http://schemas.microsoft.com/office/drawing/2014/main" val="1719963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3360</a:t>
                      </a:r>
                    </a:p>
                  </a:txBody>
                  <a:tcPr/>
                </a:tc>
                <a:extLst>
                  <a:ext uri="{0D108BD9-81ED-4DB2-BD59-A6C34878D82A}">
                    <a16:rowId xmlns:a16="http://schemas.microsoft.com/office/drawing/2014/main" val="2096297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a:t>
                      </a:r>
                    </a:p>
                  </a:txBody>
                  <a:tcPr/>
                </a:tc>
                <a:extLst>
                  <a:ext uri="{0D108BD9-81ED-4DB2-BD59-A6C34878D82A}">
                    <a16:rowId xmlns:a16="http://schemas.microsoft.com/office/drawing/2014/main" val="3386678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a:t>
                      </a:r>
                    </a:p>
                  </a:txBody>
                  <a:tcPr/>
                </a:tc>
                <a:extLst>
                  <a:ext uri="{0D108BD9-81ED-4DB2-BD59-A6C34878D82A}">
                    <a16:rowId xmlns:a16="http://schemas.microsoft.com/office/drawing/2014/main" val="2739359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extLst>
                  <a:ext uri="{0D108BD9-81ED-4DB2-BD59-A6C34878D82A}">
                    <a16:rowId xmlns:a16="http://schemas.microsoft.com/office/drawing/2014/main" val="3110017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extLst>
                  <a:ext uri="{0D108BD9-81ED-4DB2-BD59-A6C34878D82A}">
                    <a16:rowId xmlns:a16="http://schemas.microsoft.com/office/drawing/2014/main" val="3377855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extLst>
                  <a:ext uri="{0D108BD9-81ED-4DB2-BD59-A6C34878D82A}">
                    <a16:rowId xmlns:a16="http://schemas.microsoft.com/office/drawing/2014/main" val="1007761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2669615098"/>
                  </a:ext>
                </a:extLst>
              </a:tr>
            </a:tbl>
          </a:graphicData>
        </a:graphic>
      </p:graphicFrame>
      <p:sp>
        <p:nvSpPr>
          <p:cNvPr id="4" name="Text Placeholder 3">
            <a:extLst>
              <a:ext uri="{FF2B5EF4-FFF2-40B4-BE49-F238E27FC236}">
                <a16:creationId xmlns:a16="http://schemas.microsoft.com/office/drawing/2014/main" id="{C616D179-DA69-460F-967D-4348B765EC5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738014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2AEB4-6080-457C-8D78-545976E48B71}"/>
              </a:ext>
            </a:extLst>
          </p:cNvPr>
          <p:cNvSpPr>
            <a:spLocks noGrp="1"/>
          </p:cNvSpPr>
          <p:nvPr>
            <p:ph type="title"/>
          </p:nvPr>
        </p:nvSpPr>
        <p:spPr/>
        <p:txBody>
          <a:bodyPr/>
          <a:lstStyle/>
          <a:p>
            <a:r>
              <a:rPr lang="en-US"/>
              <a:t>FB Insights - Daily Reach | Autowelt Linz &amp; France Car - 3 of 3</a:t>
            </a:r>
          </a:p>
        </p:txBody>
      </p:sp>
      <p:graphicFrame>
        <p:nvGraphicFramePr>
          <p:cNvPr id="5" name="Table Placeholder 4">
            <a:extLst>
              <a:ext uri="{FF2B5EF4-FFF2-40B4-BE49-F238E27FC236}">
                <a16:creationId xmlns:a16="http://schemas.microsoft.com/office/drawing/2014/main" id="{FB5BA5D9-C9B9-4564-9475-958ECB16FB2B}"/>
              </a:ext>
            </a:extLst>
          </p:cNvPr>
          <p:cNvGraphicFramePr>
            <a:graphicFrameLocks noGrp="1"/>
          </p:cNvGraphicFramePr>
          <p:nvPr>
            <p:ph type="tbl" sz="quarter" idx="13"/>
            <p:extLst>
              <p:ext uri="{D42A27DB-BD31-4B8C-83A1-F6EECF244321}">
                <p14:modId xmlns:p14="http://schemas.microsoft.com/office/powerpoint/2010/main" val="1851500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72058180"/>
                    </a:ext>
                  </a:extLst>
                </a:gridCol>
                <a:gridCol w="2468880">
                  <a:extLst>
                    <a:ext uri="{9D8B030D-6E8A-4147-A177-3AD203B41FA5}">
                      <a16:colId xmlns:a16="http://schemas.microsoft.com/office/drawing/2014/main" val="3910958354"/>
                    </a:ext>
                  </a:extLst>
                </a:gridCol>
                <a:gridCol w="2468880">
                  <a:extLst>
                    <a:ext uri="{9D8B030D-6E8A-4147-A177-3AD203B41FA5}">
                      <a16:colId xmlns:a16="http://schemas.microsoft.com/office/drawing/2014/main" val="584590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85932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extLst>
                  <a:ext uri="{0D108BD9-81ED-4DB2-BD59-A6C34878D82A}">
                    <a16:rowId xmlns:a16="http://schemas.microsoft.com/office/drawing/2014/main" val="2411569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2682121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extLst>
                  <a:ext uri="{0D108BD9-81ED-4DB2-BD59-A6C34878D82A}">
                    <a16:rowId xmlns:a16="http://schemas.microsoft.com/office/drawing/2014/main" val="1625246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1074626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extLst>
                  <a:ext uri="{0D108BD9-81ED-4DB2-BD59-A6C34878D82A}">
                    <a16:rowId xmlns:a16="http://schemas.microsoft.com/office/drawing/2014/main" val="3378434220"/>
                  </a:ext>
                </a:extLst>
              </a:tr>
            </a:tbl>
          </a:graphicData>
        </a:graphic>
      </p:graphicFrame>
      <p:sp>
        <p:nvSpPr>
          <p:cNvPr id="4" name="Text Placeholder 3">
            <a:extLst>
              <a:ext uri="{FF2B5EF4-FFF2-40B4-BE49-F238E27FC236}">
                <a16:creationId xmlns:a16="http://schemas.microsoft.com/office/drawing/2014/main" id="{05EE9C5A-F0F4-4C1B-A01C-5B4128FC1F6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631342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D80C3-8FDD-4A85-87FC-C6D14CF15838}"/>
              </a:ext>
            </a:extLst>
          </p:cNvPr>
          <p:cNvSpPr>
            <a:spLocks noGrp="1"/>
          </p:cNvSpPr>
          <p:nvPr>
            <p:ph type="title"/>
          </p:nvPr>
        </p:nvSpPr>
        <p:spPr/>
        <p:txBody>
          <a:bodyPr/>
          <a:lstStyle/>
          <a:p>
            <a:r>
              <a:rPr lang="en-US"/>
              <a:t>Facebook Reach | Autowelt Linz &amp; France Car</a:t>
            </a:r>
          </a:p>
        </p:txBody>
      </p:sp>
      <p:graphicFrame>
        <p:nvGraphicFramePr>
          <p:cNvPr id="6" name="Chart Placeholder 5">
            <a:extLst>
              <a:ext uri="{FF2B5EF4-FFF2-40B4-BE49-F238E27FC236}">
                <a16:creationId xmlns:a16="http://schemas.microsoft.com/office/drawing/2014/main" id="{EA147621-7697-4D98-A3CB-975913C00D41}"/>
              </a:ext>
            </a:extLst>
          </p:cNvPr>
          <p:cNvGraphicFramePr>
            <a:graphicFrameLocks noGrp="1"/>
          </p:cNvGraphicFramePr>
          <p:nvPr>
            <p:ph type="chart" sz="quarter" idx="13"/>
            <p:extLst>
              <p:ext uri="{D42A27DB-BD31-4B8C-83A1-F6EECF244321}">
                <p14:modId xmlns:p14="http://schemas.microsoft.com/office/powerpoint/2010/main" val="3820166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795F50-66C9-448A-98BA-D95960806FC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8558B7C-0BC1-49BA-B69D-2961DC633C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39835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1109</Words>
  <Application>Microsoft Office PowerPoint</Application>
  <PresentationFormat>On-screen Show (4:3)</PresentationFormat>
  <Paragraphs>402</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Facebook Page Report</vt:lpstr>
      <vt:lpstr>Wichtigste Werte (KPI's) | Autowelt Linz &amp; France Car</vt:lpstr>
      <vt:lpstr>Fans (Übersicht) | Autowelt Linz &amp; France Car</vt:lpstr>
      <vt:lpstr>Key Metrics Table w. User Post RR | Autowelt Linz &amp; France Car</vt:lpstr>
      <vt:lpstr>Facebook Fans Total | Autowelt Linz &amp; France Car</vt:lpstr>
      <vt:lpstr>Fanwachstum | Autowelt Linz &amp; France Car</vt:lpstr>
      <vt:lpstr>Verlorene Fans | Autowelt Linz &amp; France Car</vt:lpstr>
      <vt:lpstr>Eigene Beiträge (Postings) | Autowelt Linz &amp; France Car</vt:lpstr>
      <vt:lpstr>Eigene Beiträge (Postings) + Reactions | Autowelt Linz &amp; France Car - 1 of 2</vt:lpstr>
      <vt:lpstr>Eigene Beiträge (Postings) + Reactions | Autowelt Linz &amp; France Car - 2 of 2</vt:lpstr>
      <vt:lpstr>Postings/Wochentag | Autowelt Linz &amp; France Car</vt:lpstr>
      <vt:lpstr>Interaktionsrate | Autowelt Linz &amp; France Car</vt:lpstr>
      <vt:lpstr>Postingtypen (Verteilung) | Autowelt Linz &amp; France Car</vt:lpstr>
      <vt:lpstr>Interaktionsrate/Postingtyp | Autowelt Linz &amp; France Car</vt:lpstr>
      <vt:lpstr>Antwortzeit | Autowelt Linz &amp; France Car</vt:lpstr>
      <vt:lpstr>Facebook Check Ins | Autowelt Linz &amp; France Car</vt:lpstr>
      <vt:lpstr>Fan Demographie | Autowelt Linz &amp; France Car</vt:lpstr>
      <vt:lpstr>Impressionen | Autowelt Linz &amp; France Car</vt:lpstr>
      <vt:lpstr>Reichweite | Autowelt Linz &amp; France Car</vt:lpstr>
      <vt:lpstr>Engagierte User | Autowelt Linz &amp; France Car</vt:lpstr>
      <vt:lpstr>Page Views | Autowelt Linz &amp; France Car</vt:lpstr>
      <vt:lpstr>Page Fans Online | Autowelt Linz &amp; France Car</vt:lpstr>
      <vt:lpstr>FB Insights - Daily Impressions | Autowelt Linz &amp; France Car - 1 of 3</vt:lpstr>
      <vt:lpstr>FB Insights - Daily Impressions | Autowelt Linz &amp; France Car - 2 of 3</vt:lpstr>
      <vt:lpstr>FB Insights - Daily Impressions | Autowelt Linz &amp; France Car - 3 of 3</vt:lpstr>
      <vt:lpstr>FB Insights - Daily Reach | Autowelt Linz &amp; France Car - 1 of 3</vt:lpstr>
      <vt:lpstr>FB Insights - Daily Reach | Autowelt Linz &amp; France Car - 2 of 3</vt:lpstr>
      <vt:lpstr>FB Insights - Daily Reach | Autowelt Linz &amp; France Car - 3 of 3</vt:lpstr>
      <vt:lpstr>Facebook Reach | Autowelt Linz &amp; France Car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2018-06-04T12:47:24Z</dcterms:created>
  <dcterms:modified xsi:type="dcterms:W3CDTF">2018-06-04T12:48:14Z</dcterms:modified>
</cp:coreProperties>
</file>