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922</c:v>
                </c:pt>
                <c:pt idx="1">
                  <c:v>921</c:v>
                </c:pt>
                <c:pt idx="2">
                  <c:v>924</c:v>
                </c:pt>
                <c:pt idx="3">
                  <c:v>924</c:v>
                </c:pt>
                <c:pt idx="4">
                  <c:v>923</c:v>
                </c:pt>
                <c:pt idx="5">
                  <c:v>924</c:v>
                </c:pt>
                <c:pt idx="6">
                  <c:v>925</c:v>
                </c:pt>
                <c:pt idx="7">
                  <c:v>925</c:v>
                </c:pt>
                <c:pt idx="8">
                  <c:v>925</c:v>
                </c:pt>
                <c:pt idx="9">
                  <c:v>925</c:v>
                </c:pt>
                <c:pt idx="10">
                  <c:v>925</c:v>
                </c:pt>
                <c:pt idx="11">
                  <c:v>925</c:v>
                </c:pt>
                <c:pt idx="12">
                  <c:v>925</c:v>
                </c:pt>
                <c:pt idx="13">
                  <c:v>929</c:v>
                </c:pt>
                <c:pt idx="14">
                  <c:v>929</c:v>
                </c:pt>
                <c:pt idx="15">
                  <c:v>930</c:v>
                </c:pt>
                <c:pt idx="16">
                  <c:v>930</c:v>
                </c:pt>
                <c:pt idx="17">
                  <c:v>930</c:v>
                </c:pt>
                <c:pt idx="18">
                  <c:v>930</c:v>
                </c:pt>
                <c:pt idx="19">
                  <c:v>931</c:v>
                </c:pt>
                <c:pt idx="20">
                  <c:v>930</c:v>
                </c:pt>
                <c:pt idx="21">
                  <c:v>931</c:v>
                </c:pt>
                <c:pt idx="22">
                  <c:v>931</c:v>
                </c:pt>
                <c:pt idx="23">
                  <c:v>931</c:v>
                </c:pt>
                <c:pt idx="24">
                  <c:v>931</c:v>
                </c:pt>
                <c:pt idx="25">
                  <c:v>931</c:v>
                </c:pt>
                <c:pt idx="26">
                  <c:v>931</c:v>
                </c:pt>
                <c:pt idx="27">
                  <c:v>942</c:v>
                </c:pt>
                <c:pt idx="28">
                  <c:v>959</c:v>
                </c:pt>
                <c:pt idx="29">
                  <c:v>961</c:v>
                </c:pt>
                <c:pt idx="30">
                  <c:v>983</c:v>
                </c:pt>
              </c:numCache>
            </c:numRef>
          </c:val>
          <c:smooth val="0"/>
          <c:extLst>
            <c:ext xmlns:c16="http://schemas.microsoft.com/office/drawing/2014/chart" uri="{C3380CC4-5D6E-409C-BE32-E72D297353CC}">
              <c16:uniqueId val="{00000000-D2DC-40C2-A75E-2EC2701E0CE2}"/>
            </c:ext>
          </c:extLst>
        </c:ser>
        <c:dLbls>
          <c:showLegendKey val="0"/>
          <c:showVal val="0"/>
          <c:showCatName val="0"/>
          <c:showSerName val="0"/>
          <c:showPercent val="0"/>
          <c:showBubbleSize val="0"/>
        </c:dLbls>
        <c:smooth val="0"/>
        <c:axId val="336440224"/>
        <c:axId val="336437928"/>
      </c:lineChart>
      <c:dateAx>
        <c:axId val="336440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37928"/>
        <c:crosses val="autoZero"/>
        <c:auto val="1"/>
        <c:lblOffset val="100"/>
        <c:baseTimeUnit val="days"/>
      </c:dateAx>
      <c:valAx>
        <c:axId val="33643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4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numCache>
            </c:numRef>
          </c:val>
          <c:smooth val="0"/>
          <c:extLst>
            <c:ext xmlns:c16="http://schemas.microsoft.com/office/drawing/2014/chart" uri="{C3380CC4-5D6E-409C-BE32-E72D297353CC}">
              <c16:uniqueId val="{00000000-6C86-45E1-BCC2-E8EAFDA1C458}"/>
            </c:ext>
          </c:extLst>
        </c:ser>
        <c:dLbls>
          <c:showLegendKey val="0"/>
          <c:showVal val="0"/>
          <c:showCatName val="0"/>
          <c:showSerName val="0"/>
          <c:showPercent val="0"/>
          <c:showBubbleSize val="0"/>
        </c:dLbls>
        <c:smooth val="0"/>
        <c:axId val="336441536"/>
        <c:axId val="336439568"/>
      </c:lineChart>
      <c:dateAx>
        <c:axId val="33644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39568"/>
        <c:crosses val="autoZero"/>
        <c:auto val="1"/>
        <c:lblOffset val="100"/>
        <c:baseTimeUnit val="days"/>
      </c:dateAx>
      <c:valAx>
        <c:axId val="33643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4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1</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3</c:v>
                </c:pt>
                <c:pt idx="29">
                  <c:v>2</c:v>
                </c:pt>
                <c:pt idx="30">
                  <c:v>0</c:v>
                </c:pt>
              </c:numCache>
            </c:numRef>
          </c:val>
          <c:smooth val="0"/>
          <c:extLst>
            <c:ext xmlns:c16="http://schemas.microsoft.com/office/drawing/2014/chart" uri="{C3380CC4-5D6E-409C-BE32-E72D297353CC}">
              <c16:uniqueId val="{00000000-7D4D-4C6D-8E5C-162D6039A840}"/>
            </c:ext>
          </c:extLst>
        </c:ser>
        <c:dLbls>
          <c:showLegendKey val="0"/>
          <c:showVal val="0"/>
          <c:showCatName val="0"/>
          <c:showSerName val="0"/>
          <c:showPercent val="0"/>
          <c:showBubbleSize val="0"/>
        </c:dLbls>
        <c:smooth val="0"/>
        <c:axId val="276068928"/>
        <c:axId val="276072208"/>
      </c:lineChart>
      <c:dateAx>
        <c:axId val="276068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72208"/>
        <c:crosses val="autoZero"/>
        <c:auto val="1"/>
        <c:lblOffset val="100"/>
        <c:baseTimeUnit val="days"/>
      </c:dateAx>
      <c:valAx>
        <c:axId val="27607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06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0-411C-468E-B9EE-032B6B747074}"/>
            </c:ext>
          </c:extLst>
        </c:ser>
        <c:dLbls>
          <c:showLegendKey val="0"/>
          <c:showVal val="0"/>
          <c:showCatName val="0"/>
          <c:showSerName val="0"/>
          <c:showPercent val="0"/>
          <c:showBubbleSize val="0"/>
        </c:dLbls>
        <c:gapWidth val="219"/>
        <c:overlap val="-27"/>
        <c:axId val="474078984"/>
        <c:axId val="474077344"/>
      </c:barChart>
      <c:catAx>
        <c:axId val="47407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077344"/>
        <c:crosses val="autoZero"/>
        <c:auto val="1"/>
        <c:lblAlgn val="ctr"/>
        <c:lblOffset val="100"/>
        <c:noMultiLvlLbl val="0"/>
      </c:catAx>
      <c:valAx>
        <c:axId val="47407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07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22E2-4D51-942C-2C3BDEC6F96A}"/>
            </c:ext>
          </c:extLst>
        </c:ser>
        <c:dLbls>
          <c:showLegendKey val="0"/>
          <c:showVal val="0"/>
          <c:showCatName val="0"/>
          <c:showSerName val="0"/>
          <c:showPercent val="0"/>
          <c:showBubbleSize val="0"/>
        </c:dLbls>
        <c:smooth val="0"/>
        <c:axId val="475349056"/>
        <c:axId val="475347744"/>
      </c:lineChart>
      <c:dateAx>
        <c:axId val="47534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347744"/>
        <c:crosses val="autoZero"/>
        <c:auto val="1"/>
        <c:lblOffset val="100"/>
        <c:baseTimeUnit val="days"/>
      </c:dateAx>
      <c:valAx>
        <c:axId val="47534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34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Autowelt Linz &amp; France Car</c:v>
                </c:pt>
              </c:strCache>
            </c:strRef>
          </c:cat>
          <c:val>
            <c:numRef>
              <c:f>Sheet1!$B$2</c:f>
              <c:numCache>
                <c:formatCode>General</c:formatCode>
                <c:ptCount val="1"/>
                <c:pt idx="0">
                  <c:v>3</c:v>
                </c:pt>
              </c:numCache>
            </c:numRef>
          </c:val>
          <c:extLst>
            <c:ext xmlns:c16="http://schemas.microsoft.com/office/drawing/2014/chart" uri="{C3380CC4-5D6E-409C-BE32-E72D297353CC}">
              <c16:uniqueId val="{00000000-B641-414E-9356-F183BFB9C6F1}"/>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Autowelt Linz &amp; France Car</c:v>
                </c:pt>
              </c:strCache>
            </c:strRef>
          </c:cat>
          <c:val>
            <c:numRef>
              <c:f>Sheet1!$C$2</c:f>
              <c:numCache>
                <c:formatCode>General</c:formatCode>
                <c:ptCount val="1"/>
                <c:pt idx="0">
                  <c:v>2</c:v>
                </c:pt>
              </c:numCache>
            </c:numRef>
          </c:val>
          <c:extLst>
            <c:ext xmlns:c16="http://schemas.microsoft.com/office/drawing/2014/chart" uri="{C3380CC4-5D6E-409C-BE32-E72D297353CC}">
              <c16:uniqueId val="{00000001-B641-414E-9356-F183BFB9C6F1}"/>
            </c:ext>
          </c:extLst>
        </c:ser>
        <c:dLbls>
          <c:showLegendKey val="0"/>
          <c:showVal val="0"/>
          <c:showCatName val="0"/>
          <c:showSerName val="0"/>
          <c:showPercent val="0"/>
          <c:showBubbleSize val="0"/>
        </c:dLbls>
        <c:gapWidth val="150"/>
        <c:overlap val="100"/>
        <c:axId val="475349384"/>
        <c:axId val="475342168"/>
      </c:barChart>
      <c:catAx>
        <c:axId val="47534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342168"/>
        <c:crosses val="autoZero"/>
        <c:auto val="1"/>
        <c:lblAlgn val="ctr"/>
        <c:lblOffset val="100"/>
        <c:noMultiLvlLbl val="0"/>
      </c:catAx>
      <c:valAx>
        <c:axId val="475342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34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numCache>
            </c:numRef>
          </c:val>
          <c:extLst>
            <c:ext xmlns:c16="http://schemas.microsoft.com/office/drawing/2014/chart" uri="{C3380CC4-5D6E-409C-BE32-E72D297353CC}">
              <c16:uniqueId val="{00000000-6835-4292-9820-A6E1CF294C2F}"/>
            </c:ext>
          </c:extLst>
        </c:ser>
        <c:dLbls>
          <c:showLegendKey val="0"/>
          <c:showVal val="0"/>
          <c:showCatName val="0"/>
          <c:showSerName val="0"/>
          <c:showPercent val="0"/>
          <c:showBubbleSize val="0"/>
        </c:dLbls>
        <c:gapWidth val="219"/>
        <c:overlap val="-27"/>
        <c:axId val="475341512"/>
        <c:axId val="475343152"/>
      </c:barChart>
      <c:catAx>
        <c:axId val="47534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343152"/>
        <c:crosses val="autoZero"/>
        <c:auto val="1"/>
        <c:lblAlgn val="ctr"/>
        <c:lblOffset val="100"/>
        <c:noMultiLvlLbl val="0"/>
      </c:catAx>
      <c:valAx>
        <c:axId val="47534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34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Autowelt Linz &amp; France Car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BAD-4EB3-A4FD-7C39345F6E79}"/>
            </c:ext>
          </c:extLst>
        </c:ser>
        <c:dLbls>
          <c:showLegendKey val="0"/>
          <c:showVal val="0"/>
          <c:showCatName val="0"/>
          <c:showSerName val="0"/>
          <c:showPercent val="0"/>
          <c:showBubbleSize val="0"/>
        </c:dLbls>
        <c:gapWidth val="219"/>
        <c:overlap val="-27"/>
        <c:axId val="475346104"/>
        <c:axId val="475350040"/>
      </c:barChart>
      <c:catAx>
        <c:axId val="47534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350040"/>
        <c:crosses val="autoZero"/>
        <c:auto val="1"/>
        <c:lblAlgn val="ctr"/>
        <c:lblOffset val="100"/>
        <c:noMultiLvlLbl val="0"/>
      </c:catAx>
      <c:valAx>
        <c:axId val="47535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34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numCache>
            </c:numRef>
          </c:val>
          <c:smooth val="0"/>
          <c:extLst>
            <c:ext xmlns:c16="http://schemas.microsoft.com/office/drawing/2014/chart" uri="{C3380CC4-5D6E-409C-BE32-E72D297353CC}">
              <c16:uniqueId val="{00000000-996C-4928-B9F0-30B61EF34964}"/>
            </c:ext>
          </c:extLst>
        </c:ser>
        <c:dLbls>
          <c:showLegendKey val="0"/>
          <c:showVal val="0"/>
          <c:showCatName val="0"/>
          <c:showSerName val="0"/>
          <c:showPercent val="0"/>
          <c:showBubbleSize val="0"/>
        </c:dLbls>
        <c:smooth val="0"/>
        <c:axId val="475353976"/>
        <c:axId val="475354632"/>
      </c:lineChart>
      <c:dateAx>
        <c:axId val="475353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354632"/>
        <c:crosses val="autoZero"/>
        <c:auto val="1"/>
        <c:lblOffset val="100"/>
        <c:baseTimeUnit val="days"/>
      </c:dateAx>
      <c:valAx>
        <c:axId val="47535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35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58</c:v>
                </c:pt>
                <c:pt idx="2">
                  <c:v>81</c:v>
                </c:pt>
                <c:pt idx="3">
                  <c:v>77</c:v>
                </c:pt>
                <c:pt idx="4">
                  <c:v>67</c:v>
                </c:pt>
                <c:pt idx="5">
                  <c:v>47</c:v>
                </c:pt>
                <c:pt idx="6">
                  <c:v>9</c:v>
                </c:pt>
              </c:numCache>
            </c:numRef>
          </c:val>
          <c:extLst>
            <c:ext xmlns:c16="http://schemas.microsoft.com/office/drawing/2014/chart" uri="{C3380CC4-5D6E-409C-BE32-E72D297353CC}">
              <c16:uniqueId val="{00000000-625B-44BF-A92B-E9132FD3D4F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9</c:v>
                </c:pt>
                <c:pt idx="1">
                  <c:v>114</c:v>
                </c:pt>
                <c:pt idx="2">
                  <c:v>197</c:v>
                </c:pt>
                <c:pt idx="3">
                  <c:v>146</c:v>
                </c:pt>
                <c:pt idx="4">
                  <c:v>110</c:v>
                </c:pt>
                <c:pt idx="5">
                  <c:v>40</c:v>
                </c:pt>
                <c:pt idx="6">
                  <c:v>21</c:v>
                </c:pt>
              </c:numCache>
            </c:numRef>
          </c:val>
          <c:extLst>
            <c:ext xmlns:c16="http://schemas.microsoft.com/office/drawing/2014/chart" uri="{C3380CC4-5D6E-409C-BE32-E72D297353CC}">
              <c16:uniqueId val="{00000001-625B-44BF-A92B-E9132FD3D4FD}"/>
            </c:ext>
          </c:extLst>
        </c:ser>
        <c:dLbls>
          <c:showLegendKey val="0"/>
          <c:showVal val="0"/>
          <c:showCatName val="0"/>
          <c:showSerName val="0"/>
          <c:showPercent val="0"/>
          <c:showBubbleSize val="0"/>
        </c:dLbls>
        <c:gapWidth val="219"/>
        <c:overlap val="-27"/>
        <c:axId val="475354304"/>
        <c:axId val="475355616"/>
      </c:barChart>
      <c:catAx>
        <c:axId val="47535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355616"/>
        <c:crosses val="autoZero"/>
        <c:auto val="1"/>
        <c:lblAlgn val="ctr"/>
        <c:lblOffset val="100"/>
        <c:noMultiLvlLbl val="0"/>
      </c:catAx>
      <c:valAx>
        <c:axId val="47535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35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36</c:v>
                </c:pt>
                <c:pt idx="1">
                  <c:v>7300</c:v>
                </c:pt>
                <c:pt idx="2">
                  <c:v>7965</c:v>
                </c:pt>
                <c:pt idx="3">
                  <c:v>4751</c:v>
                </c:pt>
                <c:pt idx="4">
                  <c:v>5808</c:v>
                </c:pt>
                <c:pt idx="5">
                  <c:v>4843</c:v>
                </c:pt>
                <c:pt idx="6">
                  <c:v>3509</c:v>
                </c:pt>
                <c:pt idx="7">
                  <c:v>6542</c:v>
                </c:pt>
                <c:pt idx="8">
                  <c:v>6239</c:v>
                </c:pt>
                <c:pt idx="9">
                  <c:v>3506</c:v>
                </c:pt>
                <c:pt idx="10">
                  <c:v>5677</c:v>
                </c:pt>
                <c:pt idx="11">
                  <c:v>2792</c:v>
                </c:pt>
                <c:pt idx="12">
                  <c:v>5786</c:v>
                </c:pt>
                <c:pt idx="13">
                  <c:v>6215</c:v>
                </c:pt>
                <c:pt idx="14">
                  <c:v>4191</c:v>
                </c:pt>
                <c:pt idx="15">
                  <c:v>6626</c:v>
                </c:pt>
                <c:pt idx="16">
                  <c:v>4876</c:v>
                </c:pt>
                <c:pt idx="17">
                  <c:v>742</c:v>
                </c:pt>
                <c:pt idx="18">
                  <c:v>310</c:v>
                </c:pt>
                <c:pt idx="19">
                  <c:v>358</c:v>
                </c:pt>
                <c:pt idx="20">
                  <c:v>719</c:v>
                </c:pt>
                <c:pt idx="21">
                  <c:v>433</c:v>
                </c:pt>
                <c:pt idx="22">
                  <c:v>577</c:v>
                </c:pt>
                <c:pt idx="23">
                  <c:v>317</c:v>
                </c:pt>
                <c:pt idx="24">
                  <c:v>697</c:v>
                </c:pt>
                <c:pt idx="25">
                  <c:v>344</c:v>
                </c:pt>
                <c:pt idx="26">
                  <c:v>349</c:v>
                </c:pt>
                <c:pt idx="27">
                  <c:v>2620</c:v>
                </c:pt>
                <c:pt idx="28">
                  <c:v>3975</c:v>
                </c:pt>
                <c:pt idx="29">
                  <c:v>2704</c:v>
                </c:pt>
                <c:pt idx="30">
                  <c:v>3521</c:v>
                </c:pt>
              </c:numCache>
            </c:numRef>
          </c:val>
          <c:smooth val="0"/>
          <c:extLst>
            <c:ext xmlns:c16="http://schemas.microsoft.com/office/drawing/2014/chart" uri="{C3380CC4-5D6E-409C-BE32-E72D297353CC}">
              <c16:uniqueId val="{00000000-0855-4367-B361-70203F6B9115}"/>
            </c:ext>
          </c:extLst>
        </c:ser>
        <c:dLbls>
          <c:showLegendKey val="0"/>
          <c:showVal val="0"/>
          <c:showCatName val="0"/>
          <c:showSerName val="0"/>
          <c:showPercent val="0"/>
          <c:showBubbleSize val="0"/>
        </c:dLbls>
        <c:smooth val="0"/>
        <c:axId val="336004000"/>
        <c:axId val="336006952"/>
      </c:lineChart>
      <c:dateAx>
        <c:axId val="33600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06952"/>
        <c:crosses val="autoZero"/>
        <c:auto val="1"/>
        <c:lblOffset val="100"/>
        <c:baseTimeUnit val="days"/>
      </c:dateAx>
      <c:valAx>
        <c:axId val="33600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0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c:v>
                </c:pt>
                <c:pt idx="1">
                  <c:v>3815</c:v>
                </c:pt>
                <c:pt idx="2">
                  <c:v>3726</c:v>
                </c:pt>
                <c:pt idx="3">
                  <c:v>2385</c:v>
                </c:pt>
                <c:pt idx="4">
                  <c:v>2954</c:v>
                </c:pt>
                <c:pt idx="5">
                  <c:v>2545</c:v>
                </c:pt>
                <c:pt idx="6">
                  <c:v>2006</c:v>
                </c:pt>
                <c:pt idx="7">
                  <c:v>3527</c:v>
                </c:pt>
                <c:pt idx="8">
                  <c:v>3067</c:v>
                </c:pt>
                <c:pt idx="9">
                  <c:v>1988</c:v>
                </c:pt>
                <c:pt idx="10">
                  <c:v>3182</c:v>
                </c:pt>
                <c:pt idx="11">
                  <c:v>1753</c:v>
                </c:pt>
                <c:pt idx="12">
                  <c:v>2976</c:v>
                </c:pt>
                <c:pt idx="13">
                  <c:v>3360</c:v>
                </c:pt>
                <c:pt idx="14">
                  <c:v>2395</c:v>
                </c:pt>
                <c:pt idx="15">
                  <c:v>3555</c:v>
                </c:pt>
                <c:pt idx="16">
                  <c:v>2711</c:v>
                </c:pt>
                <c:pt idx="17">
                  <c:v>391</c:v>
                </c:pt>
                <c:pt idx="18">
                  <c:v>104</c:v>
                </c:pt>
                <c:pt idx="19">
                  <c:v>107</c:v>
                </c:pt>
                <c:pt idx="20">
                  <c:v>369</c:v>
                </c:pt>
                <c:pt idx="21">
                  <c:v>187</c:v>
                </c:pt>
                <c:pt idx="22">
                  <c:v>272</c:v>
                </c:pt>
                <c:pt idx="23">
                  <c:v>132</c:v>
                </c:pt>
                <c:pt idx="24">
                  <c:v>393</c:v>
                </c:pt>
                <c:pt idx="25">
                  <c:v>120</c:v>
                </c:pt>
                <c:pt idx="26">
                  <c:v>146</c:v>
                </c:pt>
                <c:pt idx="27">
                  <c:v>1969</c:v>
                </c:pt>
                <c:pt idx="28">
                  <c:v>2768</c:v>
                </c:pt>
                <c:pt idx="29">
                  <c:v>2219</c:v>
                </c:pt>
                <c:pt idx="30">
                  <c:v>2704</c:v>
                </c:pt>
              </c:numCache>
            </c:numRef>
          </c:val>
          <c:smooth val="0"/>
          <c:extLst>
            <c:ext xmlns:c16="http://schemas.microsoft.com/office/drawing/2014/chart" uri="{C3380CC4-5D6E-409C-BE32-E72D297353CC}">
              <c16:uniqueId val="{00000000-953A-4DA5-A42F-9A21E754411C}"/>
            </c:ext>
          </c:extLst>
        </c:ser>
        <c:dLbls>
          <c:showLegendKey val="0"/>
          <c:showVal val="0"/>
          <c:showCatName val="0"/>
          <c:showSerName val="0"/>
          <c:showPercent val="0"/>
          <c:showBubbleSize val="0"/>
        </c:dLbls>
        <c:smooth val="0"/>
        <c:axId val="336003016"/>
        <c:axId val="336004328"/>
      </c:lineChart>
      <c:dateAx>
        <c:axId val="336003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04328"/>
        <c:crosses val="autoZero"/>
        <c:auto val="1"/>
        <c:lblOffset val="100"/>
        <c:baseTimeUnit val="days"/>
      </c:dateAx>
      <c:valAx>
        <c:axId val="33600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0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c:v>
                </c:pt>
                <c:pt idx="1">
                  <c:v>29</c:v>
                </c:pt>
                <c:pt idx="2">
                  <c:v>33</c:v>
                </c:pt>
                <c:pt idx="3">
                  <c:v>26</c:v>
                </c:pt>
                <c:pt idx="4">
                  <c:v>26</c:v>
                </c:pt>
                <c:pt idx="5">
                  <c:v>19</c:v>
                </c:pt>
                <c:pt idx="6">
                  <c:v>19</c:v>
                </c:pt>
                <c:pt idx="7">
                  <c:v>22</c:v>
                </c:pt>
                <c:pt idx="8">
                  <c:v>32</c:v>
                </c:pt>
                <c:pt idx="9">
                  <c:v>27</c:v>
                </c:pt>
                <c:pt idx="10">
                  <c:v>29</c:v>
                </c:pt>
                <c:pt idx="11">
                  <c:v>22</c:v>
                </c:pt>
                <c:pt idx="12">
                  <c:v>25</c:v>
                </c:pt>
                <c:pt idx="13">
                  <c:v>30</c:v>
                </c:pt>
                <c:pt idx="14">
                  <c:v>17</c:v>
                </c:pt>
                <c:pt idx="15">
                  <c:v>33</c:v>
                </c:pt>
                <c:pt idx="16">
                  <c:v>22</c:v>
                </c:pt>
                <c:pt idx="17">
                  <c:v>10</c:v>
                </c:pt>
                <c:pt idx="18">
                  <c:v>0</c:v>
                </c:pt>
                <c:pt idx="19">
                  <c:v>3</c:v>
                </c:pt>
                <c:pt idx="20">
                  <c:v>14</c:v>
                </c:pt>
                <c:pt idx="21">
                  <c:v>6</c:v>
                </c:pt>
                <c:pt idx="22">
                  <c:v>9</c:v>
                </c:pt>
                <c:pt idx="23">
                  <c:v>2</c:v>
                </c:pt>
                <c:pt idx="24">
                  <c:v>46</c:v>
                </c:pt>
                <c:pt idx="25">
                  <c:v>7</c:v>
                </c:pt>
                <c:pt idx="26">
                  <c:v>5</c:v>
                </c:pt>
                <c:pt idx="27">
                  <c:v>56</c:v>
                </c:pt>
                <c:pt idx="28">
                  <c:v>65</c:v>
                </c:pt>
                <c:pt idx="29">
                  <c:v>24</c:v>
                </c:pt>
                <c:pt idx="30">
                  <c:v>58</c:v>
                </c:pt>
              </c:numCache>
            </c:numRef>
          </c:val>
          <c:smooth val="0"/>
          <c:extLst>
            <c:ext xmlns:c16="http://schemas.microsoft.com/office/drawing/2014/chart" uri="{C3380CC4-5D6E-409C-BE32-E72D297353CC}">
              <c16:uniqueId val="{00000000-D329-4265-BD10-59567F7051E9}"/>
            </c:ext>
          </c:extLst>
        </c:ser>
        <c:dLbls>
          <c:showLegendKey val="0"/>
          <c:showVal val="0"/>
          <c:showCatName val="0"/>
          <c:showSerName val="0"/>
          <c:showPercent val="0"/>
          <c:showBubbleSize val="0"/>
        </c:dLbls>
        <c:smooth val="0"/>
        <c:axId val="336006624"/>
        <c:axId val="335997768"/>
      </c:lineChart>
      <c:dateAx>
        <c:axId val="336006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97768"/>
        <c:crosses val="autoZero"/>
        <c:auto val="1"/>
        <c:lblOffset val="100"/>
        <c:baseTimeUnit val="days"/>
      </c:dateAx>
      <c:valAx>
        <c:axId val="33599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0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c:v>
                </c:pt>
                <c:pt idx="1">
                  <c:v>4</c:v>
                </c:pt>
                <c:pt idx="2">
                  <c:v>5</c:v>
                </c:pt>
                <c:pt idx="3">
                  <c:v>6</c:v>
                </c:pt>
                <c:pt idx="4">
                  <c:v>5</c:v>
                </c:pt>
                <c:pt idx="5">
                  <c:v>1</c:v>
                </c:pt>
                <c:pt idx="6">
                  <c:v>4</c:v>
                </c:pt>
                <c:pt idx="7">
                  <c:v>3</c:v>
                </c:pt>
                <c:pt idx="8">
                  <c:v>3</c:v>
                </c:pt>
                <c:pt idx="9">
                  <c:v>5</c:v>
                </c:pt>
                <c:pt idx="10">
                  <c:v>3</c:v>
                </c:pt>
                <c:pt idx="11">
                  <c:v>4</c:v>
                </c:pt>
                <c:pt idx="12">
                  <c:v>3</c:v>
                </c:pt>
                <c:pt idx="13">
                  <c:v>1</c:v>
                </c:pt>
                <c:pt idx="14">
                  <c:v>1</c:v>
                </c:pt>
                <c:pt idx="15">
                  <c:v>1</c:v>
                </c:pt>
                <c:pt idx="16">
                  <c:v>5</c:v>
                </c:pt>
                <c:pt idx="17">
                  <c:v>2</c:v>
                </c:pt>
                <c:pt idx="18">
                  <c:v>0</c:v>
                </c:pt>
                <c:pt idx="19">
                  <c:v>5</c:v>
                </c:pt>
                <c:pt idx="20">
                  <c:v>7</c:v>
                </c:pt>
                <c:pt idx="21">
                  <c:v>3</c:v>
                </c:pt>
                <c:pt idx="22">
                  <c:v>2</c:v>
                </c:pt>
                <c:pt idx="23">
                  <c:v>2</c:v>
                </c:pt>
                <c:pt idx="24">
                  <c:v>3</c:v>
                </c:pt>
                <c:pt idx="25">
                  <c:v>11</c:v>
                </c:pt>
                <c:pt idx="26">
                  <c:v>3</c:v>
                </c:pt>
                <c:pt idx="27">
                  <c:v>23</c:v>
                </c:pt>
                <c:pt idx="28">
                  <c:v>20</c:v>
                </c:pt>
                <c:pt idx="29">
                  <c:v>9</c:v>
                </c:pt>
                <c:pt idx="30">
                  <c:v>19</c:v>
                </c:pt>
              </c:numCache>
            </c:numRef>
          </c:val>
          <c:smooth val="0"/>
          <c:extLst>
            <c:ext xmlns:c16="http://schemas.microsoft.com/office/drawing/2014/chart" uri="{C3380CC4-5D6E-409C-BE32-E72D297353CC}">
              <c16:uniqueId val="{00000000-7908-49F8-A4D3-91A330C69BC0}"/>
            </c:ext>
          </c:extLst>
        </c:ser>
        <c:dLbls>
          <c:showLegendKey val="0"/>
          <c:showVal val="0"/>
          <c:showCatName val="0"/>
          <c:showSerName val="0"/>
          <c:showPercent val="0"/>
          <c:showBubbleSize val="0"/>
        </c:dLbls>
        <c:smooth val="0"/>
        <c:axId val="335993504"/>
        <c:axId val="341761080"/>
      </c:lineChart>
      <c:dateAx>
        <c:axId val="33599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61080"/>
        <c:crosses val="autoZero"/>
        <c:auto val="1"/>
        <c:lblOffset val="100"/>
        <c:baseTimeUnit val="days"/>
      </c:dateAx>
      <c:valAx>
        <c:axId val="34176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9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64.633333333332999</c:v>
                </c:pt>
                <c:pt idx="1">
                  <c:v>54.033333333332997</c:v>
                </c:pt>
                <c:pt idx="2">
                  <c:v>63.133333333332999</c:v>
                </c:pt>
                <c:pt idx="3">
                  <c:v>121.43333333333</c:v>
                </c:pt>
                <c:pt idx="4">
                  <c:v>209.13333333333</c:v>
                </c:pt>
                <c:pt idx="5">
                  <c:v>273.33333333333002</c:v>
                </c:pt>
                <c:pt idx="6">
                  <c:v>322.63333333332997</c:v>
                </c:pt>
                <c:pt idx="7">
                  <c:v>313.12903225806002</c:v>
                </c:pt>
                <c:pt idx="8">
                  <c:v>318.03225806452002</c:v>
                </c:pt>
                <c:pt idx="9">
                  <c:v>326.83870967742001</c:v>
                </c:pt>
                <c:pt idx="10">
                  <c:v>356.25806451612999</c:v>
                </c:pt>
                <c:pt idx="11">
                  <c:v>337.09677419355</c:v>
                </c:pt>
                <c:pt idx="12">
                  <c:v>328.70967741934999</c:v>
                </c:pt>
                <c:pt idx="13">
                  <c:v>335.96774193547998</c:v>
                </c:pt>
                <c:pt idx="14">
                  <c:v>351.74193548387001</c:v>
                </c:pt>
                <c:pt idx="15">
                  <c:v>363.03225806452002</c:v>
                </c:pt>
                <c:pt idx="16">
                  <c:v>376.48387096774002</c:v>
                </c:pt>
                <c:pt idx="17">
                  <c:v>398.96774193547998</c:v>
                </c:pt>
                <c:pt idx="18">
                  <c:v>419.54838709677</c:v>
                </c:pt>
                <c:pt idx="19">
                  <c:v>414.35483870968</c:v>
                </c:pt>
                <c:pt idx="20">
                  <c:v>363.41935483870998</c:v>
                </c:pt>
                <c:pt idx="21">
                  <c:v>253.54838709677</c:v>
                </c:pt>
                <c:pt idx="22">
                  <c:v>155.09677419355</c:v>
                </c:pt>
                <c:pt idx="23">
                  <c:v>90.612903225805994</c:v>
                </c:pt>
              </c:numCache>
            </c:numRef>
          </c:val>
          <c:smooth val="0"/>
          <c:extLst>
            <c:ext xmlns:c16="http://schemas.microsoft.com/office/drawing/2014/chart" uri="{C3380CC4-5D6E-409C-BE32-E72D297353CC}">
              <c16:uniqueId val="{00000000-ECFF-43CD-BCFA-1E3BD4A308B4}"/>
            </c:ext>
          </c:extLst>
        </c:ser>
        <c:dLbls>
          <c:showLegendKey val="0"/>
          <c:showVal val="0"/>
          <c:showCatName val="0"/>
          <c:showSerName val="0"/>
          <c:showPercent val="0"/>
          <c:showBubbleSize val="0"/>
        </c:dLbls>
        <c:smooth val="0"/>
        <c:axId val="341762720"/>
        <c:axId val="341754520"/>
      </c:lineChart>
      <c:catAx>
        <c:axId val="34176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54520"/>
        <c:crosses val="autoZero"/>
        <c:auto val="1"/>
        <c:lblAlgn val="ctr"/>
        <c:lblOffset val="100"/>
        <c:noMultiLvlLbl val="0"/>
      </c:catAx>
      <c:valAx>
        <c:axId val="34175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6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Autowelt Linz &amp; France Car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c:v>
                </c:pt>
                <c:pt idx="1">
                  <c:v>3815</c:v>
                </c:pt>
                <c:pt idx="2">
                  <c:v>3726</c:v>
                </c:pt>
                <c:pt idx="3">
                  <c:v>2385</c:v>
                </c:pt>
                <c:pt idx="4">
                  <c:v>2954</c:v>
                </c:pt>
                <c:pt idx="5">
                  <c:v>2545</c:v>
                </c:pt>
                <c:pt idx="6">
                  <c:v>2006</c:v>
                </c:pt>
                <c:pt idx="7">
                  <c:v>3527</c:v>
                </c:pt>
                <c:pt idx="8">
                  <c:v>3067</c:v>
                </c:pt>
                <c:pt idx="9">
                  <c:v>1988</c:v>
                </c:pt>
                <c:pt idx="10">
                  <c:v>3182</c:v>
                </c:pt>
                <c:pt idx="11">
                  <c:v>1753</c:v>
                </c:pt>
                <c:pt idx="12">
                  <c:v>2976</c:v>
                </c:pt>
                <c:pt idx="13">
                  <c:v>3360</c:v>
                </c:pt>
                <c:pt idx="14">
                  <c:v>2395</c:v>
                </c:pt>
                <c:pt idx="15">
                  <c:v>3555</c:v>
                </c:pt>
                <c:pt idx="16">
                  <c:v>2711</c:v>
                </c:pt>
                <c:pt idx="17">
                  <c:v>391</c:v>
                </c:pt>
                <c:pt idx="18">
                  <c:v>104</c:v>
                </c:pt>
                <c:pt idx="19">
                  <c:v>107</c:v>
                </c:pt>
                <c:pt idx="20">
                  <c:v>369</c:v>
                </c:pt>
                <c:pt idx="21">
                  <c:v>187</c:v>
                </c:pt>
                <c:pt idx="22">
                  <c:v>272</c:v>
                </c:pt>
                <c:pt idx="23">
                  <c:v>132</c:v>
                </c:pt>
                <c:pt idx="24">
                  <c:v>393</c:v>
                </c:pt>
                <c:pt idx="25">
                  <c:v>120</c:v>
                </c:pt>
                <c:pt idx="26">
                  <c:v>146</c:v>
                </c:pt>
                <c:pt idx="27">
                  <c:v>1969</c:v>
                </c:pt>
                <c:pt idx="28">
                  <c:v>2768</c:v>
                </c:pt>
                <c:pt idx="29">
                  <c:v>2219</c:v>
                </c:pt>
                <c:pt idx="30">
                  <c:v>2704</c:v>
                </c:pt>
              </c:numCache>
            </c:numRef>
          </c:val>
          <c:smooth val="0"/>
          <c:extLst>
            <c:ext xmlns:c16="http://schemas.microsoft.com/office/drawing/2014/chart" uri="{C3380CC4-5D6E-409C-BE32-E72D297353CC}">
              <c16:uniqueId val="{00000000-BF7A-4BAD-B1C2-ED235F6EF890}"/>
            </c:ext>
          </c:extLst>
        </c:ser>
        <c:dLbls>
          <c:showLegendKey val="0"/>
          <c:showVal val="0"/>
          <c:showCatName val="0"/>
          <c:showSerName val="0"/>
          <c:showPercent val="0"/>
          <c:showBubbleSize val="0"/>
        </c:dLbls>
        <c:smooth val="0"/>
        <c:axId val="218732232"/>
        <c:axId val="218727968"/>
      </c:lineChart>
      <c:dateAx>
        <c:axId val="21873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27968"/>
        <c:crosses val="autoZero"/>
        <c:auto val="1"/>
        <c:lblOffset val="100"/>
        <c:baseTimeUnit val="days"/>
      </c:dateAx>
      <c:valAx>
        <c:axId val="21872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3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25699-44F2-4328-BF98-786BE8AED8C2}"/>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93B26E7F-E853-4424-80A5-3BC392431CAB}"/>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382031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479A-BBD1-45EA-83D3-17B17247C1A7}"/>
              </a:ext>
            </a:extLst>
          </p:cNvPr>
          <p:cNvSpPr>
            <a:spLocks noGrp="1"/>
          </p:cNvSpPr>
          <p:nvPr>
            <p:ph type="title"/>
          </p:nvPr>
        </p:nvSpPr>
        <p:spPr/>
        <p:txBody>
          <a:bodyPr/>
          <a:lstStyle/>
          <a:p>
            <a:r>
              <a:rPr lang="de-DE"/>
              <a:t>Wichtigste Werte (KPI's) | Autowelt Linz &amp; France Car</a:t>
            </a:r>
            <a:endParaRPr lang="en-US"/>
          </a:p>
        </p:txBody>
      </p:sp>
      <p:graphicFrame>
        <p:nvGraphicFramePr>
          <p:cNvPr id="5" name="Table Placeholder 4">
            <a:extLst>
              <a:ext uri="{FF2B5EF4-FFF2-40B4-BE49-F238E27FC236}">
                <a16:creationId xmlns:a16="http://schemas.microsoft.com/office/drawing/2014/main" id="{7E582125-DD7F-40AC-90E5-5435AC98E2FD}"/>
              </a:ext>
            </a:extLst>
          </p:cNvPr>
          <p:cNvGraphicFramePr>
            <a:graphicFrameLocks noGrp="1"/>
          </p:cNvGraphicFramePr>
          <p:nvPr>
            <p:ph type="tbl" sz="quarter" idx="13"/>
            <p:extLst>
              <p:ext uri="{D42A27DB-BD31-4B8C-83A1-F6EECF244321}">
                <p14:modId xmlns:p14="http://schemas.microsoft.com/office/powerpoint/2010/main" val="612858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59023347"/>
                    </a:ext>
                  </a:extLst>
                </a:gridCol>
                <a:gridCol w="740664">
                  <a:extLst>
                    <a:ext uri="{9D8B030D-6E8A-4147-A177-3AD203B41FA5}">
                      <a16:colId xmlns:a16="http://schemas.microsoft.com/office/drawing/2014/main" val="1555942210"/>
                    </a:ext>
                  </a:extLst>
                </a:gridCol>
                <a:gridCol w="740664">
                  <a:extLst>
                    <a:ext uri="{9D8B030D-6E8A-4147-A177-3AD203B41FA5}">
                      <a16:colId xmlns:a16="http://schemas.microsoft.com/office/drawing/2014/main" val="3024261119"/>
                    </a:ext>
                  </a:extLst>
                </a:gridCol>
                <a:gridCol w="740664">
                  <a:extLst>
                    <a:ext uri="{9D8B030D-6E8A-4147-A177-3AD203B41FA5}">
                      <a16:colId xmlns:a16="http://schemas.microsoft.com/office/drawing/2014/main" val="422877648"/>
                    </a:ext>
                  </a:extLst>
                </a:gridCol>
                <a:gridCol w="740664">
                  <a:extLst>
                    <a:ext uri="{9D8B030D-6E8A-4147-A177-3AD203B41FA5}">
                      <a16:colId xmlns:a16="http://schemas.microsoft.com/office/drawing/2014/main" val="2740844334"/>
                    </a:ext>
                  </a:extLst>
                </a:gridCol>
                <a:gridCol w="740664">
                  <a:extLst>
                    <a:ext uri="{9D8B030D-6E8A-4147-A177-3AD203B41FA5}">
                      <a16:colId xmlns:a16="http://schemas.microsoft.com/office/drawing/2014/main" val="3241949935"/>
                    </a:ext>
                  </a:extLst>
                </a:gridCol>
                <a:gridCol w="740664">
                  <a:extLst>
                    <a:ext uri="{9D8B030D-6E8A-4147-A177-3AD203B41FA5}">
                      <a16:colId xmlns:a16="http://schemas.microsoft.com/office/drawing/2014/main" val="3156982272"/>
                    </a:ext>
                  </a:extLst>
                </a:gridCol>
                <a:gridCol w="740664">
                  <a:extLst>
                    <a:ext uri="{9D8B030D-6E8A-4147-A177-3AD203B41FA5}">
                      <a16:colId xmlns:a16="http://schemas.microsoft.com/office/drawing/2014/main" val="4252817052"/>
                    </a:ext>
                  </a:extLst>
                </a:gridCol>
                <a:gridCol w="740664">
                  <a:extLst>
                    <a:ext uri="{9D8B030D-6E8A-4147-A177-3AD203B41FA5}">
                      <a16:colId xmlns:a16="http://schemas.microsoft.com/office/drawing/2014/main" val="720961064"/>
                    </a:ext>
                  </a:extLst>
                </a:gridCol>
                <a:gridCol w="740664">
                  <a:extLst>
                    <a:ext uri="{9D8B030D-6E8A-4147-A177-3AD203B41FA5}">
                      <a16:colId xmlns:a16="http://schemas.microsoft.com/office/drawing/2014/main" val="7298102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47345578"/>
                  </a:ext>
                </a:extLst>
              </a:tr>
              <a:tr h="370840">
                <a:tc>
                  <a:txBody>
                    <a:bodyPr/>
                    <a:lstStyle/>
                    <a:p>
                      <a:r>
                        <a:rPr lang="en-US" sz="1000"/>
                        <a:t>Autowelt Linz &amp; France Car</a:t>
                      </a:r>
                    </a:p>
                  </a:txBody>
                  <a:tcPr/>
                </a:tc>
                <a:tc>
                  <a:txBody>
                    <a:bodyPr/>
                    <a:lstStyle/>
                    <a:p>
                      <a:r>
                        <a:rPr lang="en-US" sz="1000"/>
                        <a:t>n/a</a:t>
                      </a:r>
                    </a:p>
                  </a:txBody>
                  <a:tcPr/>
                </a:tc>
                <a:tc>
                  <a:txBody>
                    <a:bodyPr/>
                    <a:lstStyle/>
                    <a:p>
                      <a:r>
                        <a:rPr lang="en-US" sz="1000"/>
                        <a:t>n/a</a:t>
                      </a:r>
                    </a:p>
                  </a:txBody>
                  <a:tcPr/>
                </a:tc>
                <a:tc>
                  <a:txBody>
                    <a:bodyPr/>
                    <a:lstStyle/>
                    <a:p>
                      <a:r>
                        <a:rPr lang="en-US" sz="1000"/>
                        <a:t>5</a:t>
                      </a:r>
                    </a:p>
                  </a:txBody>
                  <a:tcPr/>
                </a:tc>
                <a:tc>
                  <a:txBody>
                    <a:bodyPr/>
                    <a:lstStyle/>
                    <a:p>
                      <a:r>
                        <a:rPr lang="en-US" sz="1000"/>
                        <a:t>67</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50738743"/>
                  </a:ext>
                </a:extLst>
              </a:tr>
            </a:tbl>
          </a:graphicData>
        </a:graphic>
      </p:graphicFrame>
      <p:sp>
        <p:nvSpPr>
          <p:cNvPr id="4" name="Text Placeholder 3">
            <a:extLst>
              <a:ext uri="{FF2B5EF4-FFF2-40B4-BE49-F238E27FC236}">
                <a16:creationId xmlns:a16="http://schemas.microsoft.com/office/drawing/2014/main" id="{CB23F791-F812-4886-BDD6-C5B4C52BA51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42562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0B969-81F1-4BB3-B083-33C1696F1692}"/>
              </a:ext>
            </a:extLst>
          </p:cNvPr>
          <p:cNvSpPr>
            <a:spLocks noGrp="1"/>
          </p:cNvSpPr>
          <p:nvPr>
            <p:ph type="title"/>
          </p:nvPr>
        </p:nvSpPr>
        <p:spPr/>
        <p:txBody>
          <a:bodyPr/>
          <a:lstStyle/>
          <a:p>
            <a:r>
              <a:rPr lang="de-DE"/>
              <a:t>Fans (Übersicht) | Autowelt Linz &amp; France Car</a:t>
            </a:r>
            <a:endParaRPr lang="en-US"/>
          </a:p>
        </p:txBody>
      </p:sp>
      <p:graphicFrame>
        <p:nvGraphicFramePr>
          <p:cNvPr id="5" name="Table Placeholder 4">
            <a:extLst>
              <a:ext uri="{FF2B5EF4-FFF2-40B4-BE49-F238E27FC236}">
                <a16:creationId xmlns:a16="http://schemas.microsoft.com/office/drawing/2014/main" id="{16EDC4B4-3F13-467F-8777-56A6C0D3926A}"/>
              </a:ext>
            </a:extLst>
          </p:cNvPr>
          <p:cNvGraphicFramePr>
            <a:graphicFrameLocks noGrp="1"/>
          </p:cNvGraphicFramePr>
          <p:nvPr>
            <p:ph type="tbl" sz="quarter" idx="13"/>
            <p:extLst>
              <p:ext uri="{D42A27DB-BD31-4B8C-83A1-F6EECF244321}">
                <p14:modId xmlns:p14="http://schemas.microsoft.com/office/powerpoint/2010/main" val="4228264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5511538"/>
                    </a:ext>
                  </a:extLst>
                </a:gridCol>
                <a:gridCol w="1234440">
                  <a:extLst>
                    <a:ext uri="{9D8B030D-6E8A-4147-A177-3AD203B41FA5}">
                      <a16:colId xmlns:a16="http://schemas.microsoft.com/office/drawing/2014/main" val="500024935"/>
                    </a:ext>
                  </a:extLst>
                </a:gridCol>
                <a:gridCol w="822960">
                  <a:extLst>
                    <a:ext uri="{9D8B030D-6E8A-4147-A177-3AD203B41FA5}">
                      <a16:colId xmlns:a16="http://schemas.microsoft.com/office/drawing/2014/main" val="4142129000"/>
                    </a:ext>
                  </a:extLst>
                </a:gridCol>
                <a:gridCol w="822960">
                  <a:extLst>
                    <a:ext uri="{9D8B030D-6E8A-4147-A177-3AD203B41FA5}">
                      <a16:colId xmlns:a16="http://schemas.microsoft.com/office/drawing/2014/main" val="2143940996"/>
                    </a:ext>
                  </a:extLst>
                </a:gridCol>
                <a:gridCol w="822960">
                  <a:extLst>
                    <a:ext uri="{9D8B030D-6E8A-4147-A177-3AD203B41FA5}">
                      <a16:colId xmlns:a16="http://schemas.microsoft.com/office/drawing/2014/main" val="1243045470"/>
                    </a:ext>
                  </a:extLst>
                </a:gridCol>
                <a:gridCol w="822960">
                  <a:extLst>
                    <a:ext uri="{9D8B030D-6E8A-4147-A177-3AD203B41FA5}">
                      <a16:colId xmlns:a16="http://schemas.microsoft.com/office/drawing/2014/main" val="3139444464"/>
                    </a:ext>
                  </a:extLst>
                </a:gridCol>
                <a:gridCol w="822960">
                  <a:extLst>
                    <a:ext uri="{9D8B030D-6E8A-4147-A177-3AD203B41FA5}">
                      <a16:colId xmlns:a16="http://schemas.microsoft.com/office/drawing/2014/main" val="1353489845"/>
                    </a:ext>
                  </a:extLst>
                </a:gridCol>
                <a:gridCol w="822960">
                  <a:extLst>
                    <a:ext uri="{9D8B030D-6E8A-4147-A177-3AD203B41FA5}">
                      <a16:colId xmlns:a16="http://schemas.microsoft.com/office/drawing/2014/main" val="393984967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024310514"/>
                  </a:ext>
                </a:extLst>
              </a:tr>
              <a:tr h="370840">
                <a:tc>
                  <a:txBody>
                    <a:bodyPr/>
                    <a:lstStyle/>
                    <a:p>
                      <a:r>
                        <a:rPr lang="en-US" sz="1000"/>
                        <a:t>Autowelt Linz &amp; France Car</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939455245"/>
                  </a:ext>
                </a:extLst>
              </a:tr>
            </a:tbl>
          </a:graphicData>
        </a:graphic>
      </p:graphicFrame>
      <p:sp>
        <p:nvSpPr>
          <p:cNvPr id="4" name="Text Placeholder 3">
            <a:extLst>
              <a:ext uri="{FF2B5EF4-FFF2-40B4-BE49-F238E27FC236}">
                <a16:creationId xmlns:a16="http://schemas.microsoft.com/office/drawing/2014/main" id="{0E1F6C9D-63BB-4A0C-A7D7-C158508D8CC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23575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0F06-462A-4AB3-A6FA-46B2EB79C124}"/>
              </a:ext>
            </a:extLst>
          </p:cNvPr>
          <p:cNvSpPr>
            <a:spLocks noGrp="1"/>
          </p:cNvSpPr>
          <p:nvPr>
            <p:ph type="title"/>
          </p:nvPr>
        </p:nvSpPr>
        <p:spPr/>
        <p:txBody>
          <a:bodyPr/>
          <a:lstStyle/>
          <a:p>
            <a:r>
              <a:rPr lang="en-US"/>
              <a:t>Key Metrics Table w. User Post RR | Autowelt Linz &amp; France Car</a:t>
            </a:r>
          </a:p>
        </p:txBody>
      </p:sp>
      <p:graphicFrame>
        <p:nvGraphicFramePr>
          <p:cNvPr id="5" name="Table Placeholder 4">
            <a:extLst>
              <a:ext uri="{FF2B5EF4-FFF2-40B4-BE49-F238E27FC236}">
                <a16:creationId xmlns:a16="http://schemas.microsoft.com/office/drawing/2014/main" id="{8B8443B6-7535-43DE-9B8A-03A996D0A640}"/>
              </a:ext>
            </a:extLst>
          </p:cNvPr>
          <p:cNvGraphicFramePr>
            <a:graphicFrameLocks noGrp="1"/>
          </p:cNvGraphicFramePr>
          <p:nvPr>
            <p:ph type="tbl" sz="quarter" idx="13"/>
            <p:extLst>
              <p:ext uri="{D42A27DB-BD31-4B8C-83A1-F6EECF244321}">
                <p14:modId xmlns:p14="http://schemas.microsoft.com/office/powerpoint/2010/main" val="103449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95242965"/>
                    </a:ext>
                  </a:extLst>
                </a:gridCol>
                <a:gridCol w="740664">
                  <a:extLst>
                    <a:ext uri="{9D8B030D-6E8A-4147-A177-3AD203B41FA5}">
                      <a16:colId xmlns:a16="http://schemas.microsoft.com/office/drawing/2014/main" val="150335420"/>
                    </a:ext>
                  </a:extLst>
                </a:gridCol>
                <a:gridCol w="740664">
                  <a:extLst>
                    <a:ext uri="{9D8B030D-6E8A-4147-A177-3AD203B41FA5}">
                      <a16:colId xmlns:a16="http://schemas.microsoft.com/office/drawing/2014/main" val="2978596691"/>
                    </a:ext>
                  </a:extLst>
                </a:gridCol>
                <a:gridCol w="740664">
                  <a:extLst>
                    <a:ext uri="{9D8B030D-6E8A-4147-A177-3AD203B41FA5}">
                      <a16:colId xmlns:a16="http://schemas.microsoft.com/office/drawing/2014/main" val="3806144541"/>
                    </a:ext>
                  </a:extLst>
                </a:gridCol>
                <a:gridCol w="740664">
                  <a:extLst>
                    <a:ext uri="{9D8B030D-6E8A-4147-A177-3AD203B41FA5}">
                      <a16:colId xmlns:a16="http://schemas.microsoft.com/office/drawing/2014/main" val="4176511150"/>
                    </a:ext>
                  </a:extLst>
                </a:gridCol>
                <a:gridCol w="740664">
                  <a:extLst>
                    <a:ext uri="{9D8B030D-6E8A-4147-A177-3AD203B41FA5}">
                      <a16:colId xmlns:a16="http://schemas.microsoft.com/office/drawing/2014/main" val="2769028188"/>
                    </a:ext>
                  </a:extLst>
                </a:gridCol>
                <a:gridCol w="740664">
                  <a:extLst>
                    <a:ext uri="{9D8B030D-6E8A-4147-A177-3AD203B41FA5}">
                      <a16:colId xmlns:a16="http://schemas.microsoft.com/office/drawing/2014/main" val="3981472719"/>
                    </a:ext>
                  </a:extLst>
                </a:gridCol>
                <a:gridCol w="740664">
                  <a:extLst>
                    <a:ext uri="{9D8B030D-6E8A-4147-A177-3AD203B41FA5}">
                      <a16:colId xmlns:a16="http://schemas.microsoft.com/office/drawing/2014/main" val="1183342515"/>
                    </a:ext>
                  </a:extLst>
                </a:gridCol>
                <a:gridCol w="740664">
                  <a:extLst>
                    <a:ext uri="{9D8B030D-6E8A-4147-A177-3AD203B41FA5}">
                      <a16:colId xmlns:a16="http://schemas.microsoft.com/office/drawing/2014/main" val="1685351422"/>
                    </a:ext>
                  </a:extLst>
                </a:gridCol>
                <a:gridCol w="740664">
                  <a:extLst>
                    <a:ext uri="{9D8B030D-6E8A-4147-A177-3AD203B41FA5}">
                      <a16:colId xmlns:a16="http://schemas.microsoft.com/office/drawing/2014/main" val="27708726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95292136"/>
                  </a:ext>
                </a:extLst>
              </a:tr>
              <a:tr h="370840">
                <a:tc>
                  <a:txBody>
                    <a:bodyPr/>
                    <a:lstStyle/>
                    <a:p>
                      <a:r>
                        <a:rPr lang="en-US" sz="1000"/>
                        <a:t>Autowelt Linz &amp; France Car</a:t>
                      </a:r>
                    </a:p>
                  </a:txBody>
                  <a:tcPr/>
                </a:tc>
                <a:tc>
                  <a:txBody>
                    <a:bodyPr/>
                    <a:lstStyle/>
                    <a:p>
                      <a:r>
                        <a:rPr lang="en-US" sz="1000"/>
                        <a:t>n/a</a:t>
                      </a:r>
                    </a:p>
                  </a:txBody>
                  <a:tcPr/>
                </a:tc>
                <a:tc>
                  <a:txBody>
                    <a:bodyPr/>
                    <a:lstStyle/>
                    <a:p>
                      <a:r>
                        <a:rPr lang="en-US" sz="1000"/>
                        <a:t>n/a</a:t>
                      </a:r>
                    </a:p>
                  </a:txBody>
                  <a:tcPr/>
                </a:tc>
                <a:tc>
                  <a:txBody>
                    <a:bodyPr/>
                    <a:lstStyle/>
                    <a:p>
                      <a:r>
                        <a:rPr lang="en-US" sz="1000"/>
                        <a:t>5</a:t>
                      </a:r>
                    </a:p>
                  </a:txBody>
                  <a:tcPr/>
                </a:tc>
                <a:tc>
                  <a:txBody>
                    <a:bodyPr/>
                    <a:lstStyle/>
                    <a:p>
                      <a:r>
                        <a:rPr lang="en-US" sz="1000"/>
                        <a:t>67</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385638528"/>
                  </a:ext>
                </a:extLst>
              </a:tr>
            </a:tbl>
          </a:graphicData>
        </a:graphic>
      </p:graphicFrame>
      <p:sp>
        <p:nvSpPr>
          <p:cNvPr id="4" name="Text Placeholder 3">
            <a:extLst>
              <a:ext uri="{FF2B5EF4-FFF2-40B4-BE49-F238E27FC236}">
                <a16:creationId xmlns:a16="http://schemas.microsoft.com/office/drawing/2014/main" id="{E67791DD-1E42-4D8E-9334-46934C15351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34283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94AE6-852C-4CDE-A7E6-9822026F45D2}"/>
              </a:ext>
            </a:extLst>
          </p:cNvPr>
          <p:cNvSpPr>
            <a:spLocks noGrp="1"/>
          </p:cNvSpPr>
          <p:nvPr>
            <p:ph type="title"/>
          </p:nvPr>
        </p:nvSpPr>
        <p:spPr/>
        <p:txBody>
          <a:bodyPr/>
          <a:lstStyle/>
          <a:p>
            <a:r>
              <a:rPr lang="en-US"/>
              <a:t>Facebook Fans Total | Autowelt Linz &amp; France Car</a:t>
            </a:r>
          </a:p>
        </p:txBody>
      </p:sp>
      <p:graphicFrame>
        <p:nvGraphicFramePr>
          <p:cNvPr id="6" name="Chart Placeholder 5">
            <a:extLst>
              <a:ext uri="{FF2B5EF4-FFF2-40B4-BE49-F238E27FC236}">
                <a16:creationId xmlns:a16="http://schemas.microsoft.com/office/drawing/2014/main" id="{0AA005E6-F233-414C-A258-F553E26EC7CC}"/>
              </a:ext>
            </a:extLst>
          </p:cNvPr>
          <p:cNvGraphicFramePr>
            <a:graphicFrameLocks noGrp="1"/>
          </p:cNvGraphicFramePr>
          <p:nvPr>
            <p:ph type="chart" sz="quarter" idx="13"/>
            <p:extLst>
              <p:ext uri="{D42A27DB-BD31-4B8C-83A1-F6EECF244321}">
                <p14:modId xmlns:p14="http://schemas.microsoft.com/office/powerpoint/2010/main" val="3369558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5BF84B-389B-406C-BFEB-7E5F372DFA1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BDCF205-1A2A-4567-94D3-017FEBB2C8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2917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F4C3D-4238-4348-97A7-5105E8FACF24}"/>
              </a:ext>
            </a:extLst>
          </p:cNvPr>
          <p:cNvSpPr>
            <a:spLocks noGrp="1"/>
          </p:cNvSpPr>
          <p:nvPr>
            <p:ph type="title"/>
          </p:nvPr>
        </p:nvSpPr>
        <p:spPr/>
        <p:txBody>
          <a:bodyPr/>
          <a:lstStyle/>
          <a:p>
            <a:r>
              <a:rPr lang="de-DE"/>
              <a:t>Fanwachstum | Autowelt Linz &amp; France Car</a:t>
            </a:r>
            <a:endParaRPr lang="en-US"/>
          </a:p>
        </p:txBody>
      </p:sp>
      <p:graphicFrame>
        <p:nvGraphicFramePr>
          <p:cNvPr id="6" name="Chart Placeholder 5">
            <a:extLst>
              <a:ext uri="{FF2B5EF4-FFF2-40B4-BE49-F238E27FC236}">
                <a16:creationId xmlns:a16="http://schemas.microsoft.com/office/drawing/2014/main" id="{E5271418-3066-4199-AB0B-64FBFD4D2193}"/>
              </a:ext>
            </a:extLst>
          </p:cNvPr>
          <p:cNvGraphicFramePr>
            <a:graphicFrameLocks noGrp="1"/>
          </p:cNvGraphicFramePr>
          <p:nvPr>
            <p:ph type="chart" sz="quarter" idx="13"/>
            <p:extLst>
              <p:ext uri="{D42A27DB-BD31-4B8C-83A1-F6EECF244321}">
                <p14:modId xmlns:p14="http://schemas.microsoft.com/office/powerpoint/2010/main" val="2326183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11F865-3C35-42F0-B6B5-EA466B7DF58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22C55EA-FDCC-446A-AC86-BCBD244413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9677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F3C79-6945-4E3E-A034-C5ED2A0C2F82}"/>
              </a:ext>
            </a:extLst>
          </p:cNvPr>
          <p:cNvSpPr>
            <a:spLocks noGrp="1"/>
          </p:cNvSpPr>
          <p:nvPr>
            <p:ph type="title"/>
          </p:nvPr>
        </p:nvSpPr>
        <p:spPr/>
        <p:txBody>
          <a:bodyPr/>
          <a:lstStyle/>
          <a:p>
            <a:r>
              <a:rPr lang="en-US"/>
              <a:t>Verlorene Fans | Autowelt Linz &amp; France Car</a:t>
            </a:r>
          </a:p>
        </p:txBody>
      </p:sp>
      <p:graphicFrame>
        <p:nvGraphicFramePr>
          <p:cNvPr id="6" name="Chart Placeholder 5">
            <a:extLst>
              <a:ext uri="{FF2B5EF4-FFF2-40B4-BE49-F238E27FC236}">
                <a16:creationId xmlns:a16="http://schemas.microsoft.com/office/drawing/2014/main" id="{3B00088E-BEE3-4F6B-86C0-4D4B70223144}"/>
              </a:ext>
            </a:extLst>
          </p:cNvPr>
          <p:cNvGraphicFramePr>
            <a:graphicFrameLocks noGrp="1"/>
          </p:cNvGraphicFramePr>
          <p:nvPr>
            <p:ph type="chart" sz="quarter" idx="13"/>
            <p:extLst>
              <p:ext uri="{D42A27DB-BD31-4B8C-83A1-F6EECF244321}">
                <p14:modId xmlns:p14="http://schemas.microsoft.com/office/powerpoint/2010/main" val="1812362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A8D324-4F7B-47E4-8879-C1A0CBC7512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31BD619-5193-4909-B83D-8B8821D443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6284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ECA22-7E5C-4991-A11B-DE10899ED4A8}"/>
              </a:ext>
            </a:extLst>
          </p:cNvPr>
          <p:cNvSpPr>
            <a:spLocks noGrp="1"/>
          </p:cNvSpPr>
          <p:nvPr>
            <p:ph type="title"/>
          </p:nvPr>
        </p:nvSpPr>
        <p:spPr/>
        <p:txBody>
          <a:bodyPr/>
          <a:lstStyle/>
          <a:p>
            <a:r>
              <a:rPr lang="de-DE"/>
              <a:t>Eigene Beiträge (Postings) | Autowelt Linz &amp; France Car</a:t>
            </a:r>
            <a:endParaRPr lang="en-US"/>
          </a:p>
        </p:txBody>
      </p:sp>
      <p:graphicFrame>
        <p:nvGraphicFramePr>
          <p:cNvPr id="5" name="Table Placeholder 4">
            <a:extLst>
              <a:ext uri="{FF2B5EF4-FFF2-40B4-BE49-F238E27FC236}">
                <a16:creationId xmlns:a16="http://schemas.microsoft.com/office/drawing/2014/main" id="{AF4C66D7-8705-4D77-8EEF-97D727D44DD8}"/>
              </a:ext>
            </a:extLst>
          </p:cNvPr>
          <p:cNvGraphicFramePr>
            <a:graphicFrameLocks noGrp="1"/>
          </p:cNvGraphicFramePr>
          <p:nvPr>
            <p:ph type="tbl" sz="quarter" idx="13"/>
            <p:extLst>
              <p:ext uri="{D42A27DB-BD31-4B8C-83A1-F6EECF244321}">
                <p14:modId xmlns:p14="http://schemas.microsoft.com/office/powerpoint/2010/main" val="1887087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8774602"/>
                    </a:ext>
                  </a:extLst>
                </a:gridCol>
                <a:gridCol w="658368">
                  <a:extLst>
                    <a:ext uri="{9D8B030D-6E8A-4147-A177-3AD203B41FA5}">
                      <a16:colId xmlns:a16="http://schemas.microsoft.com/office/drawing/2014/main" val="3000076382"/>
                    </a:ext>
                  </a:extLst>
                </a:gridCol>
                <a:gridCol w="658368">
                  <a:extLst>
                    <a:ext uri="{9D8B030D-6E8A-4147-A177-3AD203B41FA5}">
                      <a16:colId xmlns:a16="http://schemas.microsoft.com/office/drawing/2014/main" val="2268196236"/>
                    </a:ext>
                  </a:extLst>
                </a:gridCol>
                <a:gridCol w="658368">
                  <a:extLst>
                    <a:ext uri="{9D8B030D-6E8A-4147-A177-3AD203B41FA5}">
                      <a16:colId xmlns:a16="http://schemas.microsoft.com/office/drawing/2014/main" val="2319894142"/>
                    </a:ext>
                  </a:extLst>
                </a:gridCol>
                <a:gridCol w="658368">
                  <a:extLst>
                    <a:ext uri="{9D8B030D-6E8A-4147-A177-3AD203B41FA5}">
                      <a16:colId xmlns:a16="http://schemas.microsoft.com/office/drawing/2014/main" val="1028513578"/>
                    </a:ext>
                  </a:extLst>
                </a:gridCol>
                <a:gridCol w="658368">
                  <a:extLst>
                    <a:ext uri="{9D8B030D-6E8A-4147-A177-3AD203B41FA5}">
                      <a16:colId xmlns:a16="http://schemas.microsoft.com/office/drawing/2014/main" val="3306964604"/>
                    </a:ext>
                  </a:extLst>
                </a:gridCol>
                <a:gridCol w="658368">
                  <a:extLst>
                    <a:ext uri="{9D8B030D-6E8A-4147-A177-3AD203B41FA5}">
                      <a16:colId xmlns:a16="http://schemas.microsoft.com/office/drawing/2014/main" val="639217077"/>
                    </a:ext>
                  </a:extLst>
                </a:gridCol>
                <a:gridCol w="658368">
                  <a:extLst>
                    <a:ext uri="{9D8B030D-6E8A-4147-A177-3AD203B41FA5}">
                      <a16:colId xmlns:a16="http://schemas.microsoft.com/office/drawing/2014/main" val="385047558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839026123"/>
                  </a:ext>
                </a:extLst>
              </a:tr>
              <a:tr h="370840">
                <a:tc>
                  <a:txBody>
                    <a:bodyPr/>
                    <a:lstStyle/>
                    <a:p>
                      <a:r>
                        <a:rPr lang="de-DE" sz="1000" b="1"/>
                        <a:t> Autowelt Linz &amp; France Car - 2018-05-31 07:15:00 </a:t>
                      </a:r>
                      <a:r>
                        <a:rPr lang="de-DE" sz="1000"/>
                        <a:t> 
 Volvo Cars kooperiert in den USA erstmals mit Amazon.com. Volvo Fahrer können sich ihre Pakete ab sofort in ihr Auto liefern lassen. Ob und wann dieser Dienst auch in Österreich verfügbar ist, ist noch offen – wir halten euch auf dem Laufenden. #VolvoOnCall</a:t>
                      </a:r>
                      <a:endParaRPr lang="en-US" sz="1000"/>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1356855419"/>
                  </a:ext>
                </a:extLst>
              </a:tr>
              <a:tr h="370840">
                <a:tc>
                  <a:txBody>
                    <a:bodyPr/>
                    <a:lstStyle/>
                    <a:p>
                      <a:r>
                        <a:rPr lang="en-US" sz="1000" b="1"/>
                        <a:t> Autowelt Linz &amp; France Car - 2018-05-29 07:15:00 </a:t>
                      </a:r>
                      <a:r>
                        <a:rPr lang="en-US" sz="1000"/>
                        <a:t> 
 Tolle Bilder von der härtesten Strecke der Rallye-Weltmeisterschaft in Argentinien. 😍 Eine echte Herausforderungen für das Citroen Total Adu Dhabi World Rally Team. 🚗💨</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900323087"/>
                  </a:ext>
                </a:extLst>
              </a:tr>
              <a:tr h="370840">
                <a:tc>
                  <a:txBody>
                    <a:bodyPr/>
                    <a:lstStyle/>
                    <a:p>
                      <a:r>
                        <a:rPr lang="de-DE" sz="1000" b="1"/>
                        <a:t> Autowelt Linz &amp; France Car - 2018-05-25 07:15:01 </a:t>
                      </a:r>
                      <a:r>
                        <a:rPr lang="de-DE" sz="1000"/>
                        <a:t> 
 😍 Autowelt Linz ist Gebrauchtwagenhändler des Jahres. 😍
Wir sind extrem stolz und freuen uns über den Award von Eurotax. 🙌</a:t>
                      </a:r>
                      <a:endParaRPr lang="en-US" sz="1000"/>
                    </a:p>
                  </a:txBody>
                  <a:tcPr/>
                </a:tc>
                <a:tc>
                  <a:txBody>
                    <a:bodyPr/>
                    <a:lstStyle/>
                    <a:p>
                      <a:r>
                        <a:rPr lang="en-US" sz="1000"/>
                        <a:t>45</a:t>
                      </a:r>
                    </a:p>
                  </a:txBody>
                  <a:tcPr/>
                </a:tc>
                <a:tc>
                  <a:txBody>
                    <a:bodyPr/>
                    <a:lstStyle/>
                    <a:p>
                      <a:r>
                        <a:rPr lang="en-US" sz="1000"/>
                        <a:t>43</a:t>
                      </a:r>
                    </a:p>
                  </a:txBody>
                  <a:tcPr/>
                </a:tc>
                <a:tc>
                  <a:txBody>
                    <a:bodyPr/>
                    <a:lstStyle/>
                    <a:p>
                      <a:r>
                        <a:rPr lang="en-US" sz="1000"/>
                        <a:t>1</a:t>
                      </a:r>
                    </a:p>
                  </a:txBody>
                  <a:tcPr/>
                </a:tc>
                <a:tc>
                  <a:txBody>
                    <a:bodyPr/>
                    <a:lstStyle/>
                    <a:p>
                      <a:r>
                        <a:rPr lang="en-US" sz="1000"/>
                        <a:t>1</a:t>
                      </a:r>
                    </a:p>
                  </a:txBody>
                  <a:tcPr/>
                </a:tc>
                <a:tc>
                  <a:txBody>
                    <a:bodyPr/>
                    <a:lstStyle/>
                    <a:p>
                      <a:r>
                        <a:rPr lang="en-US" sz="1000"/>
                        <a:t>n/a</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621326699"/>
                  </a:ext>
                </a:extLst>
              </a:tr>
              <a:tr h="370840">
                <a:tc>
                  <a:txBody>
                    <a:bodyPr/>
                    <a:lstStyle/>
                    <a:p>
                      <a:r>
                        <a:rPr lang="en-US" sz="1000" b="1"/>
                        <a:t> Autowelt Linz &amp; France Car - 2018-05-23 07:15:01 </a:t>
                      </a:r>
                      <a:r>
                        <a:rPr lang="en-US" sz="1000"/>
                        <a:t> 
 Volvo Cars integriert Google-Dienste in die neue Generation des Volvo Betriebssystems. #SkandinavischerLuxus #neudefiniert</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53922335"/>
                  </a:ext>
                </a:extLst>
              </a:tr>
              <a:tr h="370840">
                <a:tc>
                  <a:txBody>
                    <a:bodyPr/>
                    <a:lstStyle/>
                    <a:p>
                      <a:r>
                        <a:rPr lang="en-US" sz="1000" b="1"/>
                        <a:t> Autowelt Linz &amp; France Car - 2018-05-21 07:15:01 </a:t>
                      </a:r>
                      <a:r>
                        <a:rPr lang="en-US" sz="1000"/>
                        <a:t> 
 Citroën wird seit einem Jahrhundert von euch inspiriert ✨ und begleitet euch in allen Lebenslagen. 🌍👨‍👩‍👧‍👦💃
#InspiredByYou #Citroën #Zeitreisender</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1264025267"/>
                  </a:ext>
                </a:extLst>
              </a:tr>
            </a:tbl>
          </a:graphicData>
        </a:graphic>
      </p:graphicFrame>
      <p:sp>
        <p:nvSpPr>
          <p:cNvPr id="4" name="Text Placeholder 3">
            <a:extLst>
              <a:ext uri="{FF2B5EF4-FFF2-40B4-BE49-F238E27FC236}">
                <a16:creationId xmlns:a16="http://schemas.microsoft.com/office/drawing/2014/main" id="{A2F36768-E962-4D90-AB82-9B07E845BA8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2356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6F01F-4AED-4C1B-A1A1-79282CADDA24}"/>
              </a:ext>
            </a:extLst>
          </p:cNvPr>
          <p:cNvSpPr>
            <a:spLocks noGrp="1"/>
          </p:cNvSpPr>
          <p:nvPr>
            <p:ph type="title"/>
          </p:nvPr>
        </p:nvSpPr>
        <p:spPr/>
        <p:txBody>
          <a:bodyPr/>
          <a:lstStyle/>
          <a:p>
            <a:r>
              <a:rPr lang="en-US"/>
              <a:t>Eigene Beiträge (Postings) + Reactions | Autowelt Linz &amp; France Car - 1 of 2</a:t>
            </a:r>
          </a:p>
        </p:txBody>
      </p:sp>
      <p:graphicFrame>
        <p:nvGraphicFramePr>
          <p:cNvPr id="5" name="Table Placeholder 4">
            <a:extLst>
              <a:ext uri="{FF2B5EF4-FFF2-40B4-BE49-F238E27FC236}">
                <a16:creationId xmlns:a16="http://schemas.microsoft.com/office/drawing/2014/main" id="{F7514BBE-420E-4511-AF91-7C6B5CAF7667}"/>
              </a:ext>
            </a:extLst>
          </p:cNvPr>
          <p:cNvGraphicFramePr>
            <a:graphicFrameLocks noGrp="1"/>
          </p:cNvGraphicFramePr>
          <p:nvPr>
            <p:ph type="tbl" sz="quarter" idx="13"/>
            <p:extLst>
              <p:ext uri="{D42A27DB-BD31-4B8C-83A1-F6EECF244321}">
                <p14:modId xmlns:p14="http://schemas.microsoft.com/office/powerpoint/2010/main" val="153964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42146430"/>
                    </a:ext>
                  </a:extLst>
                </a:gridCol>
                <a:gridCol w="822960">
                  <a:extLst>
                    <a:ext uri="{9D8B030D-6E8A-4147-A177-3AD203B41FA5}">
                      <a16:colId xmlns:a16="http://schemas.microsoft.com/office/drawing/2014/main" val="257580055"/>
                    </a:ext>
                  </a:extLst>
                </a:gridCol>
                <a:gridCol w="822960">
                  <a:extLst>
                    <a:ext uri="{9D8B030D-6E8A-4147-A177-3AD203B41FA5}">
                      <a16:colId xmlns:a16="http://schemas.microsoft.com/office/drawing/2014/main" val="374030786"/>
                    </a:ext>
                  </a:extLst>
                </a:gridCol>
                <a:gridCol w="822960">
                  <a:extLst>
                    <a:ext uri="{9D8B030D-6E8A-4147-A177-3AD203B41FA5}">
                      <a16:colId xmlns:a16="http://schemas.microsoft.com/office/drawing/2014/main" val="2837573669"/>
                    </a:ext>
                  </a:extLst>
                </a:gridCol>
                <a:gridCol w="822960">
                  <a:extLst>
                    <a:ext uri="{9D8B030D-6E8A-4147-A177-3AD203B41FA5}">
                      <a16:colId xmlns:a16="http://schemas.microsoft.com/office/drawing/2014/main" val="1557064404"/>
                    </a:ext>
                  </a:extLst>
                </a:gridCol>
                <a:gridCol w="822960">
                  <a:extLst>
                    <a:ext uri="{9D8B030D-6E8A-4147-A177-3AD203B41FA5}">
                      <a16:colId xmlns:a16="http://schemas.microsoft.com/office/drawing/2014/main" val="2573211110"/>
                    </a:ext>
                  </a:extLst>
                </a:gridCol>
                <a:gridCol w="822960">
                  <a:extLst>
                    <a:ext uri="{9D8B030D-6E8A-4147-A177-3AD203B41FA5}">
                      <a16:colId xmlns:a16="http://schemas.microsoft.com/office/drawing/2014/main" val="3525157206"/>
                    </a:ext>
                  </a:extLst>
                </a:gridCol>
                <a:gridCol w="822960">
                  <a:extLst>
                    <a:ext uri="{9D8B030D-6E8A-4147-A177-3AD203B41FA5}">
                      <a16:colId xmlns:a16="http://schemas.microsoft.com/office/drawing/2014/main" val="1172335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5680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- 2018-05-31 07:15:00 </a:t>
                      </a:r>
                      <a:r>
                        <a:rPr kumimoji="0" lang="de-DE" sz="1000" b="0" i="0" u="none" strike="noStrike" kern="1200" cap="none" spc="0" normalizeH="0" baseline="0" noProof="0">
                          <a:ln>
                            <a:noFill/>
                          </a:ln>
                          <a:solidFill>
                            <a:prstClr val="black"/>
                          </a:solidFill>
                          <a:effectLst/>
                          <a:uLnTx/>
                          <a:uFillTx/>
                          <a:latin typeface="+mn-lt"/>
                          <a:ea typeface="+mn-ea"/>
                          <a:cs typeface="+mn-cs"/>
                        </a:rPr>
                        <a:t> 
 Volvo Cars kooperiert in den USA erstmals mit Amazon.com. Volvo Fahrer können sich ihre Pakete ab sofort in ihr Auto liefern lassen. Ob und wann dieser Dienst auch in Österreich verfügbar ist, ist noch offen – wir halten euch auf dem Laufenden. #VolvoOnCall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8430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- 2018-05-29 07:15:00 </a:t>
                      </a:r>
                      <a:r>
                        <a:rPr kumimoji="0" lang="en-US" sz="1000" b="0" i="0" u="none" strike="noStrike" kern="1200" cap="none" spc="0" normalizeH="0" baseline="0" noProof="0">
                          <a:ln>
                            <a:noFill/>
                          </a:ln>
                          <a:solidFill>
                            <a:prstClr val="black"/>
                          </a:solidFill>
                          <a:effectLst/>
                          <a:uLnTx/>
                          <a:uFillTx/>
                          <a:latin typeface="+mn-lt"/>
                          <a:ea typeface="+mn-ea"/>
                          <a:cs typeface="+mn-cs"/>
                        </a:rPr>
                        <a:t> 
 Tolle Bilder von der härtesten Strecke der Rallye-Weltmeisterschaft in Argentinien. 😍 Eine echte Herausforderungen für das Citroen Total Adu Dhabi World Rally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89068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Autowelt Linz &amp; France Car - 2018-05-25 07:15:01 </a:t>
                      </a:r>
                      <a:r>
                        <a:rPr kumimoji="0" lang="de-DE" sz="1000" b="0" i="0" u="none" strike="noStrike" kern="1200" cap="none" spc="0" normalizeH="0" baseline="0" noProof="0">
                          <a:ln>
                            <a:noFill/>
                          </a:ln>
                          <a:solidFill>
                            <a:prstClr val="black"/>
                          </a:solidFill>
                          <a:effectLst/>
                          <a:uLnTx/>
                          <a:uFillTx/>
                          <a:latin typeface="+mn-lt"/>
                          <a:ea typeface="+mn-ea"/>
                          <a:cs typeface="+mn-cs"/>
                        </a:rPr>
                        <a:t> 
 😍 Autowelt Linz ist Gebrauchtwagenhändler des Jahres. 😍
Wir sind extrem stolz und freuen uns über den Award von Eurotax.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494043"/>
                  </a:ext>
                </a:extLst>
              </a:tr>
            </a:tbl>
          </a:graphicData>
        </a:graphic>
      </p:graphicFrame>
      <p:sp>
        <p:nvSpPr>
          <p:cNvPr id="4" name="Text Placeholder 3">
            <a:extLst>
              <a:ext uri="{FF2B5EF4-FFF2-40B4-BE49-F238E27FC236}">
                <a16:creationId xmlns:a16="http://schemas.microsoft.com/office/drawing/2014/main" id="{714790DE-18AF-4B27-B308-5977E4586DA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66363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6ADE8-3529-4786-AB66-5AD06340FC49}"/>
              </a:ext>
            </a:extLst>
          </p:cNvPr>
          <p:cNvSpPr>
            <a:spLocks noGrp="1"/>
          </p:cNvSpPr>
          <p:nvPr>
            <p:ph type="title"/>
          </p:nvPr>
        </p:nvSpPr>
        <p:spPr/>
        <p:txBody>
          <a:bodyPr/>
          <a:lstStyle/>
          <a:p>
            <a:r>
              <a:rPr lang="en-US"/>
              <a:t>Eigene Beiträge (Postings) + Reactions | Autowelt Linz &amp; France Car - 2 of 2</a:t>
            </a:r>
          </a:p>
        </p:txBody>
      </p:sp>
      <p:graphicFrame>
        <p:nvGraphicFramePr>
          <p:cNvPr id="5" name="Table Placeholder 4">
            <a:extLst>
              <a:ext uri="{FF2B5EF4-FFF2-40B4-BE49-F238E27FC236}">
                <a16:creationId xmlns:a16="http://schemas.microsoft.com/office/drawing/2014/main" id="{C259FF8C-B610-4779-AA73-75EBDE0F63E0}"/>
              </a:ext>
            </a:extLst>
          </p:cNvPr>
          <p:cNvGraphicFramePr>
            <a:graphicFrameLocks noGrp="1"/>
          </p:cNvGraphicFramePr>
          <p:nvPr>
            <p:ph type="tbl" sz="quarter" idx="13"/>
            <p:extLst>
              <p:ext uri="{D42A27DB-BD31-4B8C-83A1-F6EECF244321}">
                <p14:modId xmlns:p14="http://schemas.microsoft.com/office/powerpoint/2010/main" val="1769120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20196559"/>
                    </a:ext>
                  </a:extLst>
                </a:gridCol>
                <a:gridCol w="822960">
                  <a:extLst>
                    <a:ext uri="{9D8B030D-6E8A-4147-A177-3AD203B41FA5}">
                      <a16:colId xmlns:a16="http://schemas.microsoft.com/office/drawing/2014/main" val="1357618482"/>
                    </a:ext>
                  </a:extLst>
                </a:gridCol>
                <a:gridCol w="822960">
                  <a:extLst>
                    <a:ext uri="{9D8B030D-6E8A-4147-A177-3AD203B41FA5}">
                      <a16:colId xmlns:a16="http://schemas.microsoft.com/office/drawing/2014/main" val="1770829434"/>
                    </a:ext>
                  </a:extLst>
                </a:gridCol>
                <a:gridCol w="822960">
                  <a:extLst>
                    <a:ext uri="{9D8B030D-6E8A-4147-A177-3AD203B41FA5}">
                      <a16:colId xmlns:a16="http://schemas.microsoft.com/office/drawing/2014/main" val="3618334974"/>
                    </a:ext>
                  </a:extLst>
                </a:gridCol>
                <a:gridCol w="822960">
                  <a:extLst>
                    <a:ext uri="{9D8B030D-6E8A-4147-A177-3AD203B41FA5}">
                      <a16:colId xmlns:a16="http://schemas.microsoft.com/office/drawing/2014/main" val="4031457503"/>
                    </a:ext>
                  </a:extLst>
                </a:gridCol>
                <a:gridCol w="822960">
                  <a:extLst>
                    <a:ext uri="{9D8B030D-6E8A-4147-A177-3AD203B41FA5}">
                      <a16:colId xmlns:a16="http://schemas.microsoft.com/office/drawing/2014/main" val="3775816673"/>
                    </a:ext>
                  </a:extLst>
                </a:gridCol>
                <a:gridCol w="822960">
                  <a:extLst>
                    <a:ext uri="{9D8B030D-6E8A-4147-A177-3AD203B41FA5}">
                      <a16:colId xmlns:a16="http://schemas.microsoft.com/office/drawing/2014/main" val="1029883667"/>
                    </a:ext>
                  </a:extLst>
                </a:gridCol>
                <a:gridCol w="822960">
                  <a:extLst>
                    <a:ext uri="{9D8B030D-6E8A-4147-A177-3AD203B41FA5}">
                      <a16:colId xmlns:a16="http://schemas.microsoft.com/office/drawing/2014/main" val="539305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06017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- 2018-05-23 07:15:01 </a:t>
                      </a:r>
                      <a:r>
                        <a:rPr kumimoji="0" lang="en-US" sz="1000" b="0" i="0" u="none" strike="noStrike" kern="1200" cap="none" spc="0" normalizeH="0" baseline="0" noProof="0">
                          <a:ln>
                            <a:noFill/>
                          </a:ln>
                          <a:solidFill>
                            <a:prstClr val="black"/>
                          </a:solidFill>
                          <a:effectLst/>
                          <a:uLnTx/>
                          <a:uFillTx/>
                          <a:latin typeface="+mn-lt"/>
                          <a:ea typeface="+mn-ea"/>
                          <a:cs typeface="+mn-cs"/>
                        </a:rPr>
                        <a:t> 
 Volvo Cars integriert Google-Dienste in die neue Generation des Volvo Betriebssystems. #SkandinavischerLuxus #neudefiniert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1077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Autowelt Linz &amp; France Car - 2018-05-21 07:15:01 </a:t>
                      </a:r>
                      <a:r>
                        <a:rPr kumimoji="0" lang="en-US" sz="1000" b="0" i="0" u="none" strike="noStrike" kern="1200" cap="none" spc="0" normalizeH="0" baseline="0" noProof="0">
                          <a:ln>
                            <a:noFill/>
                          </a:ln>
                          <a:solidFill>
                            <a:prstClr val="black"/>
                          </a:solidFill>
                          <a:effectLst/>
                          <a:uLnTx/>
                          <a:uFillTx/>
                          <a:latin typeface="+mn-lt"/>
                          <a:ea typeface="+mn-ea"/>
                          <a:cs typeface="+mn-cs"/>
                        </a:rPr>
                        <a:t> 
 Citroën wird seit einem Jahrhundert von euch inspiriert ✨ und begleitet euch in allen Lebenslagen. 🌍👨‍👩‍👧‍👦💃
#InspiredByYou #Citroën #Zeitreisender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18877857"/>
                  </a:ext>
                </a:extLst>
              </a:tr>
            </a:tbl>
          </a:graphicData>
        </a:graphic>
      </p:graphicFrame>
      <p:sp>
        <p:nvSpPr>
          <p:cNvPr id="4" name="Text Placeholder 3">
            <a:extLst>
              <a:ext uri="{FF2B5EF4-FFF2-40B4-BE49-F238E27FC236}">
                <a16:creationId xmlns:a16="http://schemas.microsoft.com/office/drawing/2014/main" id="{4CB94BB1-9C4B-4EC5-A6DC-BA7F8800453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8477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EC453-4407-4641-A565-2279484EBFF6}"/>
              </a:ext>
            </a:extLst>
          </p:cNvPr>
          <p:cNvSpPr>
            <a:spLocks noGrp="1"/>
          </p:cNvSpPr>
          <p:nvPr>
            <p:ph type="title"/>
          </p:nvPr>
        </p:nvSpPr>
        <p:spPr/>
        <p:txBody>
          <a:bodyPr/>
          <a:lstStyle/>
          <a:p>
            <a:r>
              <a:rPr lang="en-US"/>
              <a:t>Postings/Wochentag | Autowelt Linz &amp; France Car</a:t>
            </a:r>
          </a:p>
        </p:txBody>
      </p:sp>
      <p:graphicFrame>
        <p:nvGraphicFramePr>
          <p:cNvPr id="6" name="Chart Placeholder 5">
            <a:extLst>
              <a:ext uri="{FF2B5EF4-FFF2-40B4-BE49-F238E27FC236}">
                <a16:creationId xmlns:a16="http://schemas.microsoft.com/office/drawing/2014/main" id="{68BD4677-78D2-465D-AC12-074AB32664B2}"/>
              </a:ext>
            </a:extLst>
          </p:cNvPr>
          <p:cNvGraphicFramePr>
            <a:graphicFrameLocks noGrp="1"/>
          </p:cNvGraphicFramePr>
          <p:nvPr>
            <p:ph type="chart" sz="quarter" idx="13"/>
            <p:extLst>
              <p:ext uri="{D42A27DB-BD31-4B8C-83A1-F6EECF244321}">
                <p14:modId xmlns:p14="http://schemas.microsoft.com/office/powerpoint/2010/main" val="2440550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68171D-F2D4-47B0-9A63-98690FC73E2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71560EE-EE8D-4339-A783-48D5FB309D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530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A37B0-4A7A-4AFE-8183-92D7E185D983}"/>
              </a:ext>
            </a:extLst>
          </p:cNvPr>
          <p:cNvSpPr>
            <a:spLocks noGrp="1"/>
          </p:cNvSpPr>
          <p:nvPr>
            <p:ph type="title"/>
          </p:nvPr>
        </p:nvSpPr>
        <p:spPr/>
        <p:txBody>
          <a:bodyPr/>
          <a:lstStyle/>
          <a:p>
            <a:r>
              <a:rPr lang="en-US"/>
              <a:t>Interaktionsrate | Autowelt Linz &amp; France Car</a:t>
            </a:r>
          </a:p>
        </p:txBody>
      </p:sp>
      <p:graphicFrame>
        <p:nvGraphicFramePr>
          <p:cNvPr id="6" name="Chart Placeholder 5">
            <a:extLst>
              <a:ext uri="{FF2B5EF4-FFF2-40B4-BE49-F238E27FC236}">
                <a16:creationId xmlns:a16="http://schemas.microsoft.com/office/drawing/2014/main" id="{7C7448DE-3B8D-4CD7-9B3D-6DABC1A0E236}"/>
              </a:ext>
            </a:extLst>
          </p:cNvPr>
          <p:cNvGraphicFramePr>
            <a:graphicFrameLocks noGrp="1"/>
          </p:cNvGraphicFramePr>
          <p:nvPr>
            <p:ph type="chart" sz="quarter" idx="13"/>
            <p:extLst>
              <p:ext uri="{D42A27DB-BD31-4B8C-83A1-F6EECF244321}">
                <p14:modId xmlns:p14="http://schemas.microsoft.com/office/powerpoint/2010/main" val="2433993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6037FD-0BC9-445E-A5F7-07CAC9DA5C1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83B2670-FC2A-488D-B71E-64BA8CBE9C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5117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FC994-3878-4DD4-9D49-80130D88635B}"/>
              </a:ext>
            </a:extLst>
          </p:cNvPr>
          <p:cNvSpPr>
            <a:spLocks noGrp="1"/>
          </p:cNvSpPr>
          <p:nvPr>
            <p:ph type="title"/>
          </p:nvPr>
        </p:nvSpPr>
        <p:spPr/>
        <p:txBody>
          <a:bodyPr/>
          <a:lstStyle/>
          <a:p>
            <a:r>
              <a:rPr lang="de-DE"/>
              <a:t>Postingtypen (Verteilung) | Autowelt Linz &amp; France Car</a:t>
            </a:r>
            <a:endParaRPr lang="en-US"/>
          </a:p>
        </p:txBody>
      </p:sp>
      <p:graphicFrame>
        <p:nvGraphicFramePr>
          <p:cNvPr id="6" name="Chart Placeholder 5">
            <a:extLst>
              <a:ext uri="{FF2B5EF4-FFF2-40B4-BE49-F238E27FC236}">
                <a16:creationId xmlns:a16="http://schemas.microsoft.com/office/drawing/2014/main" id="{25DB1A1F-3012-4A4C-A50A-4E5EEADA7B1E}"/>
              </a:ext>
            </a:extLst>
          </p:cNvPr>
          <p:cNvGraphicFramePr>
            <a:graphicFrameLocks noGrp="1"/>
          </p:cNvGraphicFramePr>
          <p:nvPr>
            <p:ph type="chart" sz="quarter" idx="13"/>
            <p:extLst>
              <p:ext uri="{D42A27DB-BD31-4B8C-83A1-F6EECF244321}">
                <p14:modId xmlns:p14="http://schemas.microsoft.com/office/powerpoint/2010/main" val="3663035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519456-5CCC-4C2E-99FE-D8BA95A482F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A72886A-415E-495D-A013-9EA7D60400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9639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DF37B-79B9-437E-998F-113215E0655F}"/>
              </a:ext>
            </a:extLst>
          </p:cNvPr>
          <p:cNvSpPr>
            <a:spLocks noGrp="1"/>
          </p:cNvSpPr>
          <p:nvPr>
            <p:ph type="title"/>
          </p:nvPr>
        </p:nvSpPr>
        <p:spPr/>
        <p:txBody>
          <a:bodyPr/>
          <a:lstStyle/>
          <a:p>
            <a:r>
              <a:rPr lang="en-US"/>
              <a:t>Interaktionsrate/Postingtyp | Autowelt Linz &amp; France Car</a:t>
            </a:r>
          </a:p>
        </p:txBody>
      </p:sp>
      <p:graphicFrame>
        <p:nvGraphicFramePr>
          <p:cNvPr id="6" name="Chart Placeholder 5">
            <a:extLst>
              <a:ext uri="{FF2B5EF4-FFF2-40B4-BE49-F238E27FC236}">
                <a16:creationId xmlns:a16="http://schemas.microsoft.com/office/drawing/2014/main" id="{5D6E371E-B1F0-4B38-A33A-707AB7FC1182}"/>
              </a:ext>
            </a:extLst>
          </p:cNvPr>
          <p:cNvGraphicFramePr>
            <a:graphicFrameLocks noGrp="1"/>
          </p:cNvGraphicFramePr>
          <p:nvPr>
            <p:ph type="chart" sz="quarter" idx="13"/>
            <p:extLst>
              <p:ext uri="{D42A27DB-BD31-4B8C-83A1-F6EECF244321}">
                <p14:modId xmlns:p14="http://schemas.microsoft.com/office/powerpoint/2010/main" val="1629900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4F6DC4-BD94-466E-8E57-271A5D221C0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D4F6BF8-6E11-4007-B6E9-CE710309BF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1377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86C86-E3FF-4EDA-8E4A-275EDDB2069C}"/>
              </a:ext>
            </a:extLst>
          </p:cNvPr>
          <p:cNvSpPr>
            <a:spLocks noGrp="1"/>
          </p:cNvSpPr>
          <p:nvPr>
            <p:ph type="title"/>
          </p:nvPr>
        </p:nvSpPr>
        <p:spPr/>
        <p:txBody>
          <a:bodyPr/>
          <a:lstStyle/>
          <a:p>
            <a:r>
              <a:rPr lang="de-DE"/>
              <a:t>Antwortzeit | Autowelt Linz &amp; France Car</a:t>
            </a:r>
            <a:endParaRPr lang="en-US"/>
          </a:p>
        </p:txBody>
      </p:sp>
      <p:graphicFrame>
        <p:nvGraphicFramePr>
          <p:cNvPr id="6" name="Chart Placeholder 5">
            <a:extLst>
              <a:ext uri="{FF2B5EF4-FFF2-40B4-BE49-F238E27FC236}">
                <a16:creationId xmlns:a16="http://schemas.microsoft.com/office/drawing/2014/main" id="{9ACC42DA-07C6-4493-847B-C13DA493E1C5}"/>
              </a:ext>
            </a:extLst>
          </p:cNvPr>
          <p:cNvGraphicFramePr>
            <a:graphicFrameLocks noGrp="1"/>
          </p:cNvGraphicFramePr>
          <p:nvPr>
            <p:ph type="chart" sz="quarter" idx="13"/>
            <p:extLst>
              <p:ext uri="{D42A27DB-BD31-4B8C-83A1-F6EECF244321}">
                <p14:modId xmlns:p14="http://schemas.microsoft.com/office/powerpoint/2010/main" val="948911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B08643-81CF-4D40-A5CA-04A1B17A3BF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75918F5-93FE-4151-AA9B-234C4E6C03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6022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0C6EF-3038-4DF7-B27F-A86CFB6A59A4}"/>
              </a:ext>
            </a:extLst>
          </p:cNvPr>
          <p:cNvSpPr>
            <a:spLocks noGrp="1"/>
          </p:cNvSpPr>
          <p:nvPr>
            <p:ph type="title"/>
          </p:nvPr>
        </p:nvSpPr>
        <p:spPr/>
        <p:txBody>
          <a:bodyPr/>
          <a:lstStyle/>
          <a:p>
            <a:r>
              <a:rPr lang="en-US"/>
              <a:t>Facebook Check Ins | Autowelt Linz &amp; France Car</a:t>
            </a:r>
          </a:p>
        </p:txBody>
      </p:sp>
      <p:graphicFrame>
        <p:nvGraphicFramePr>
          <p:cNvPr id="6" name="Chart Placeholder 5">
            <a:extLst>
              <a:ext uri="{FF2B5EF4-FFF2-40B4-BE49-F238E27FC236}">
                <a16:creationId xmlns:a16="http://schemas.microsoft.com/office/drawing/2014/main" id="{502B6939-48DB-4F8D-B502-DE51ACFBCD1D}"/>
              </a:ext>
            </a:extLst>
          </p:cNvPr>
          <p:cNvGraphicFramePr>
            <a:graphicFrameLocks noGrp="1"/>
          </p:cNvGraphicFramePr>
          <p:nvPr>
            <p:ph type="chart" sz="quarter" idx="13"/>
            <p:extLst>
              <p:ext uri="{D42A27DB-BD31-4B8C-83A1-F6EECF244321}">
                <p14:modId xmlns:p14="http://schemas.microsoft.com/office/powerpoint/2010/main" val="1226543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7383C3-839B-41F2-8372-48D63B0A334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C4DC057-598D-4BEF-9666-C687F02018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7957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865C1-0E27-43F2-8C53-AFB22DADE24D}"/>
              </a:ext>
            </a:extLst>
          </p:cNvPr>
          <p:cNvSpPr>
            <a:spLocks noGrp="1"/>
          </p:cNvSpPr>
          <p:nvPr>
            <p:ph type="title"/>
          </p:nvPr>
        </p:nvSpPr>
        <p:spPr/>
        <p:txBody>
          <a:bodyPr/>
          <a:lstStyle/>
          <a:p>
            <a:r>
              <a:rPr lang="en-US"/>
              <a:t>Fan Demographie | Autowelt Linz &amp; France Car</a:t>
            </a:r>
          </a:p>
        </p:txBody>
      </p:sp>
      <p:graphicFrame>
        <p:nvGraphicFramePr>
          <p:cNvPr id="6" name="Chart Placeholder 5">
            <a:extLst>
              <a:ext uri="{FF2B5EF4-FFF2-40B4-BE49-F238E27FC236}">
                <a16:creationId xmlns:a16="http://schemas.microsoft.com/office/drawing/2014/main" id="{0C41B1C8-FA74-44CB-A80F-EB61DCBD5361}"/>
              </a:ext>
            </a:extLst>
          </p:cNvPr>
          <p:cNvGraphicFramePr>
            <a:graphicFrameLocks noGrp="1"/>
          </p:cNvGraphicFramePr>
          <p:nvPr>
            <p:ph type="chart" sz="quarter" idx="13"/>
            <p:extLst>
              <p:ext uri="{D42A27DB-BD31-4B8C-83A1-F6EECF244321}">
                <p14:modId xmlns:p14="http://schemas.microsoft.com/office/powerpoint/2010/main" val="1214407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C43B68-C416-4F4C-AE75-F04A4738AE5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B6D7CDE-C815-4879-ADC4-E6776B6CFE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48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F33AE-E5EA-48AE-B965-616978D1A4EE}"/>
              </a:ext>
            </a:extLst>
          </p:cNvPr>
          <p:cNvSpPr>
            <a:spLocks noGrp="1"/>
          </p:cNvSpPr>
          <p:nvPr>
            <p:ph type="title"/>
          </p:nvPr>
        </p:nvSpPr>
        <p:spPr/>
        <p:txBody>
          <a:bodyPr/>
          <a:lstStyle/>
          <a:p>
            <a:r>
              <a:rPr lang="en-US"/>
              <a:t>Impressionen | Autowelt Linz &amp; France Car</a:t>
            </a:r>
          </a:p>
        </p:txBody>
      </p:sp>
      <p:graphicFrame>
        <p:nvGraphicFramePr>
          <p:cNvPr id="6" name="Chart Placeholder 5">
            <a:extLst>
              <a:ext uri="{FF2B5EF4-FFF2-40B4-BE49-F238E27FC236}">
                <a16:creationId xmlns:a16="http://schemas.microsoft.com/office/drawing/2014/main" id="{AEB89004-C6EE-4DDA-A1BA-AF86788CB58B}"/>
              </a:ext>
            </a:extLst>
          </p:cNvPr>
          <p:cNvGraphicFramePr>
            <a:graphicFrameLocks noGrp="1"/>
          </p:cNvGraphicFramePr>
          <p:nvPr>
            <p:ph type="chart" sz="quarter" idx="13"/>
            <p:extLst>
              <p:ext uri="{D42A27DB-BD31-4B8C-83A1-F6EECF244321}">
                <p14:modId xmlns:p14="http://schemas.microsoft.com/office/powerpoint/2010/main" val="804440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EBC9F6-AD4D-4A99-820A-D851451A502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722B600-5DF3-4C04-B8AF-03D3B2B734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2872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1BB1A-212A-4FB2-A1A6-0B476D4B5CDE}"/>
              </a:ext>
            </a:extLst>
          </p:cNvPr>
          <p:cNvSpPr>
            <a:spLocks noGrp="1"/>
          </p:cNvSpPr>
          <p:nvPr>
            <p:ph type="title"/>
          </p:nvPr>
        </p:nvSpPr>
        <p:spPr/>
        <p:txBody>
          <a:bodyPr/>
          <a:lstStyle/>
          <a:p>
            <a:r>
              <a:rPr lang="de-DE"/>
              <a:t>Reichweite | Autowelt Linz &amp; France Car</a:t>
            </a:r>
            <a:endParaRPr lang="en-US"/>
          </a:p>
        </p:txBody>
      </p:sp>
      <p:graphicFrame>
        <p:nvGraphicFramePr>
          <p:cNvPr id="6" name="Chart Placeholder 5">
            <a:extLst>
              <a:ext uri="{FF2B5EF4-FFF2-40B4-BE49-F238E27FC236}">
                <a16:creationId xmlns:a16="http://schemas.microsoft.com/office/drawing/2014/main" id="{C2663C20-536F-46F4-B37B-79E591C60916}"/>
              </a:ext>
            </a:extLst>
          </p:cNvPr>
          <p:cNvGraphicFramePr>
            <a:graphicFrameLocks noGrp="1"/>
          </p:cNvGraphicFramePr>
          <p:nvPr>
            <p:ph type="chart" sz="quarter" idx="13"/>
            <p:extLst>
              <p:ext uri="{D42A27DB-BD31-4B8C-83A1-F6EECF244321}">
                <p14:modId xmlns:p14="http://schemas.microsoft.com/office/powerpoint/2010/main" val="372892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8632D1-2E36-4FFD-BD9E-DFACDFFCC7B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E1FE126-179F-49BA-8948-F608B9F420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7691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86F08-51C7-40FB-875D-753EA2A7610D}"/>
              </a:ext>
            </a:extLst>
          </p:cNvPr>
          <p:cNvSpPr>
            <a:spLocks noGrp="1"/>
          </p:cNvSpPr>
          <p:nvPr>
            <p:ph type="title"/>
          </p:nvPr>
        </p:nvSpPr>
        <p:spPr/>
        <p:txBody>
          <a:bodyPr/>
          <a:lstStyle/>
          <a:p>
            <a:r>
              <a:rPr lang="en-US"/>
              <a:t>Engagierte User | Autowelt Linz &amp; France Car</a:t>
            </a:r>
          </a:p>
        </p:txBody>
      </p:sp>
      <p:graphicFrame>
        <p:nvGraphicFramePr>
          <p:cNvPr id="6" name="Chart Placeholder 5">
            <a:extLst>
              <a:ext uri="{FF2B5EF4-FFF2-40B4-BE49-F238E27FC236}">
                <a16:creationId xmlns:a16="http://schemas.microsoft.com/office/drawing/2014/main" id="{D8EDEE79-8D33-49D5-A76E-0EF6364448DA}"/>
              </a:ext>
            </a:extLst>
          </p:cNvPr>
          <p:cNvGraphicFramePr>
            <a:graphicFrameLocks noGrp="1"/>
          </p:cNvGraphicFramePr>
          <p:nvPr>
            <p:ph type="chart" sz="quarter" idx="13"/>
            <p:extLst>
              <p:ext uri="{D42A27DB-BD31-4B8C-83A1-F6EECF244321}">
                <p14:modId xmlns:p14="http://schemas.microsoft.com/office/powerpoint/2010/main" val="548370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14357B-E8D2-4D26-A0E4-58B0CB7701C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12E5ADD-8340-4C4E-963E-B5EFBEB098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9961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5B8AF-F657-4952-9DDD-80FCCDAA41B3}"/>
              </a:ext>
            </a:extLst>
          </p:cNvPr>
          <p:cNvSpPr>
            <a:spLocks noGrp="1"/>
          </p:cNvSpPr>
          <p:nvPr>
            <p:ph type="title"/>
          </p:nvPr>
        </p:nvSpPr>
        <p:spPr/>
        <p:txBody>
          <a:bodyPr/>
          <a:lstStyle/>
          <a:p>
            <a:r>
              <a:rPr lang="fr-FR"/>
              <a:t>Page Views | Autowelt Linz &amp; France Car</a:t>
            </a:r>
            <a:endParaRPr lang="en-US"/>
          </a:p>
        </p:txBody>
      </p:sp>
      <p:graphicFrame>
        <p:nvGraphicFramePr>
          <p:cNvPr id="6" name="Chart Placeholder 5">
            <a:extLst>
              <a:ext uri="{FF2B5EF4-FFF2-40B4-BE49-F238E27FC236}">
                <a16:creationId xmlns:a16="http://schemas.microsoft.com/office/drawing/2014/main" id="{4A806F63-C6B8-40A5-97C7-970CBC33475F}"/>
              </a:ext>
            </a:extLst>
          </p:cNvPr>
          <p:cNvGraphicFramePr>
            <a:graphicFrameLocks noGrp="1"/>
          </p:cNvGraphicFramePr>
          <p:nvPr>
            <p:ph type="chart" sz="quarter" idx="13"/>
            <p:extLst>
              <p:ext uri="{D42A27DB-BD31-4B8C-83A1-F6EECF244321}">
                <p14:modId xmlns:p14="http://schemas.microsoft.com/office/powerpoint/2010/main" val="634261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243918-0FB9-486F-AC1B-63ECE02F538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2CA5D25-BD3D-4EEF-ABB1-7D5FDAA5F3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0463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C67DD-C782-4CB4-8036-62123603B706}"/>
              </a:ext>
            </a:extLst>
          </p:cNvPr>
          <p:cNvSpPr>
            <a:spLocks noGrp="1"/>
          </p:cNvSpPr>
          <p:nvPr>
            <p:ph type="title"/>
          </p:nvPr>
        </p:nvSpPr>
        <p:spPr/>
        <p:txBody>
          <a:bodyPr/>
          <a:lstStyle/>
          <a:p>
            <a:r>
              <a:rPr lang="fr-FR"/>
              <a:t>Page Fans Online | Autowelt Linz &amp; France Car</a:t>
            </a:r>
            <a:endParaRPr lang="en-US"/>
          </a:p>
        </p:txBody>
      </p:sp>
      <p:graphicFrame>
        <p:nvGraphicFramePr>
          <p:cNvPr id="6" name="Chart Placeholder 5">
            <a:extLst>
              <a:ext uri="{FF2B5EF4-FFF2-40B4-BE49-F238E27FC236}">
                <a16:creationId xmlns:a16="http://schemas.microsoft.com/office/drawing/2014/main" id="{19DB7295-0687-49DF-85F8-26038B868FE2}"/>
              </a:ext>
            </a:extLst>
          </p:cNvPr>
          <p:cNvGraphicFramePr>
            <a:graphicFrameLocks noGrp="1"/>
          </p:cNvGraphicFramePr>
          <p:nvPr>
            <p:ph type="chart" sz="quarter" idx="13"/>
            <p:extLst>
              <p:ext uri="{D42A27DB-BD31-4B8C-83A1-F6EECF244321}">
                <p14:modId xmlns:p14="http://schemas.microsoft.com/office/powerpoint/2010/main" val="2921237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7F7E2D-12E6-4FBC-B6E7-DB3F875C5F9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412E7B9-35EF-43AE-8C22-0FB0B883EE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0116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B25A4-5242-4A13-9B0F-5461DDC0BC9F}"/>
              </a:ext>
            </a:extLst>
          </p:cNvPr>
          <p:cNvSpPr>
            <a:spLocks noGrp="1"/>
          </p:cNvSpPr>
          <p:nvPr>
            <p:ph type="title"/>
          </p:nvPr>
        </p:nvSpPr>
        <p:spPr/>
        <p:txBody>
          <a:bodyPr/>
          <a:lstStyle/>
          <a:p>
            <a:r>
              <a:rPr lang="en-US"/>
              <a:t>FB Insights - Daily Impressions | Autowelt Linz &amp; France Car - 1 of 3</a:t>
            </a:r>
          </a:p>
        </p:txBody>
      </p:sp>
      <p:graphicFrame>
        <p:nvGraphicFramePr>
          <p:cNvPr id="5" name="Table Placeholder 4">
            <a:extLst>
              <a:ext uri="{FF2B5EF4-FFF2-40B4-BE49-F238E27FC236}">
                <a16:creationId xmlns:a16="http://schemas.microsoft.com/office/drawing/2014/main" id="{2031DE31-4E23-4290-AA5C-FC8FB8B562B6}"/>
              </a:ext>
            </a:extLst>
          </p:cNvPr>
          <p:cNvGraphicFramePr>
            <a:graphicFrameLocks noGrp="1"/>
          </p:cNvGraphicFramePr>
          <p:nvPr>
            <p:ph type="tbl" sz="quarter" idx="13"/>
            <p:extLst>
              <p:ext uri="{D42A27DB-BD31-4B8C-83A1-F6EECF244321}">
                <p14:modId xmlns:p14="http://schemas.microsoft.com/office/powerpoint/2010/main" val="675596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98118177"/>
                    </a:ext>
                  </a:extLst>
                </a:gridCol>
                <a:gridCol w="2468880">
                  <a:extLst>
                    <a:ext uri="{9D8B030D-6E8A-4147-A177-3AD203B41FA5}">
                      <a16:colId xmlns:a16="http://schemas.microsoft.com/office/drawing/2014/main" val="3542939421"/>
                    </a:ext>
                  </a:extLst>
                </a:gridCol>
                <a:gridCol w="2468880">
                  <a:extLst>
                    <a:ext uri="{9D8B030D-6E8A-4147-A177-3AD203B41FA5}">
                      <a16:colId xmlns:a16="http://schemas.microsoft.com/office/drawing/2014/main" val="2834109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490141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40689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a:t>
                      </a:r>
                    </a:p>
                  </a:txBody>
                  <a:tcPr/>
                </a:tc>
                <a:extLst>
                  <a:ext uri="{0D108BD9-81ED-4DB2-BD59-A6C34878D82A}">
                    <a16:rowId xmlns:a16="http://schemas.microsoft.com/office/drawing/2014/main" val="3783741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7965</a:t>
                      </a:r>
                    </a:p>
                  </a:txBody>
                  <a:tcPr/>
                </a:tc>
                <a:extLst>
                  <a:ext uri="{0D108BD9-81ED-4DB2-BD59-A6C34878D82A}">
                    <a16:rowId xmlns:a16="http://schemas.microsoft.com/office/drawing/2014/main" val="403571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extLst>
                  <a:ext uri="{0D108BD9-81ED-4DB2-BD59-A6C34878D82A}">
                    <a16:rowId xmlns:a16="http://schemas.microsoft.com/office/drawing/2014/main" val="1476195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a:t>
                      </a:r>
                    </a:p>
                  </a:txBody>
                  <a:tcPr/>
                </a:tc>
                <a:extLst>
                  <a:ext uri="{0D108BD9-81ED-4DB2-BD59-A6C34878D82A}">
                    <a16:rowId xmlns:a16="http://schemas.microsoft.com/office/drawing/2014/main" val="234596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a:t>
                      </a:r>
                    </a:p>
                  </a:txBody>
                  <a:tcPr/>
                </a:tc>
                <a:extLst>
                  <a:ext uri="{0D108BD9-81ED-4DB2-BD59-A6C34878D82A}">
                    <a16:rowId xmlns:a16="http://schemas.microsoft.com/office/drawing/2014/main" val="3472707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a:t>
                      </a:r>
                    </a:p>
                  </a:txBody>
                  <a:tcPr/>
                </a:tc>
                <a:extLst>
                  <a:ext uri="{0D108BD9-81ED-4DB2-BD59-A6C34878D82A}">
                    <a16:rowId xmlns:a16="http://schemas.microsoft.com/office/drawing/2014/main" val="376927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a:t>
                      </a:r>
                    </a:p>
                  </a:txBody>
                  <a:tcPr/>
                </a:tc>
                <a:extLst>
                  <a:ext uri="{0D108BD9-81ED-4DB2-BD59-A6C34878D82A}">
                    <a16:rowId xmlns:a16="http://schemas.microsoft.com/office/drawing/2014/main" val="493222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6239</a:t>
                      </a:r>
                    </a:p>
                  </a:txBody>
                  <a:tcPr/>
                </a:tc>
                <a:extLst>
                  <a:ext uri="{0D108BD9-81ED-4DB2-BD59-A6C34878D82A}">
                    <a16:rowId xmlns:a16="http://schemas.microsoft.com/office/drawing/2014/main" val="1995736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a:t>
                      </a:r>
                    </a:p>
                  </a:txBody>
                  <a:tcPr/>
                </a:tc>
                <a:extLst>
                  <a:ext uri="{0D108BD9-81ED-4DB2-BD59-A6C34878D82A}">
                    <a16:rowId xmlns:a16="http://schemas.microsoft.com/office/drawing/2014/main" val="4115444723"/>
                  </a:ext>
                </a:extLst>
              </a:tr>
            </a:tbl>
          </a:graphicData>
        </a:graphic>
      </p:graphicFrame>
      <p:sp>
        <p:nvSpPr>
          <p:cNvPr id="4" name="Text Placeholder 3">
            <a:extLst>
              <a:ext uri="{FF2B5EF4-FFF2-40B4-BE49-F238E27FC236}">
                <a16:creationId xmlns:a16="http://schemas.microsoft.com/office/drawing/2014/main" id="{6412D52E-A84E-486F-9DE4-980B3DB24F1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75253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D35FB-2737-48B3-AF78-CD0D21264324}"/>
              </a:ext>
            </a:extLst>
          </p:cNvPr>
          <p:cNvSpPr>
            <a:spLocks noGrp="1"/>
          </p:cNvSpPr>
          <p:nvPr>
            <p:ph type="title"/>
          </p:nvPr>
        </p:nvSpPr>
        <p:spPr/>
        <p:txBody>
          <a:bodyPr/>
          <a:lstStyle/>
          <a:p>
            <a:r>
              <a:rPr lang="en-US"/>
              <a:t>FB Insights - Daily Impressions | Autowelt Linz &amp; France Car - 2 of 3</a:t>
            </a:r>
          </a:p>
        </p:txBody>
      </p:sp>
      <p:graphicFrame>
        <p:nvGraphicFramePr>
          <p:cNvPr id="5" name="Table Placeholder 4">
            <a:extLst>
              <a:ext uri="{FF2B5EF4-FFF2-40B4-BE49-F238E27FC236}">
                <a16:creationId xmlns:a16="http://schemas.microsoft.com/office/drawing/2014/main" id="{0CBE5881-FA0A-4E77-ADCC-03130EEB7996}"/>
              </a:ext>
            </a:extLst>
          </p:cNvPr>
          <p:cNvGraphicFramePr>
            <a:graphicFrameLocks noGrp="1"/>
          </p:cNvGraphicFramePr>
          <p:nvPr>
            <p:ph type="tbl" sz="quarter" idx="13"/>
            <p:extLst>
              <p:ext uri="{D42A27DB-BD31-4B8C-83A1-F6EECF244321}">
                <p14:modId xmlns:p14="http://schemas.microsoft.com/office/powerpoint/2010/main" val="3051269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8002732"/>
                    </a:ext>
                  </a:extLst>
                </a:gridCol>
                <a:gridCol w="2468880">
                  <a:extLst>
                    <a:ext uri="{9D8B030D-6E8A-4147-A177-3AD203B41FA5}">
                      <a16:colId xmlns:a16="http://schemas.microsoft.com/office/drawing/2014/main" val="182954978"/>
                    </a:ext>
                  </a:extLst>
                </a:gridCol>
                <a:gridCol w="2468880">
                  <a:extLst>
                    <a:ext uri="{9D8B030D-6E8A-4147-A177-3AD203B41FA5}">
                      <a16:colId xmlns:a16="http://schemas.microsoft.com/office/drawing/2014/main" val="1777469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28901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5677</a:t>
                      </a:r>
                    </a:p>
                  </a:txBody>
                  <a:tcPr/>
                </a:tc>
                <a:extLst>
                  <a:ext uri="{0D108BD9-81ED-4DB2-BD59-A6C34878D82A}">
                    <a16:rowId xmlns:a16="http://schemas.microsoft.com/office/drawing/2014/main" val="3787293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extLst>
                  <a:ext uri="{0D108BD9-81ED-4DB2-BD59-A6C34878D82A}">
                    <a16:rowId xmlns:a16="http://schemas.microsoft.com/office/drawing/2014/main" val="372578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5786</a:t>
                      </a:r>
                    </a:p>
                  </a:txBody>
                  <a:tcPr/>
                </a:tc>
                <a:extLst>
                  <a:ext uri="{0D108BD9-81ED-4DB2-BD59-A6C34878D82A}">
                    <a16:rowId xmlns:a16="http://schemas.microsoft.com/office/drawing/2014/main" val="392525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a:t>
                      </a:r>
                    </a:p>
                  </a:txBody>
                  <a:tcPr/>
                </a:tc>
                <a:extLst>
                  <a:ext uri="{0D108BD9-81ED-4DB2-BD59-A6C34878D82A}">
                    <a16:rowId xmlns:a16="http://schemas.microsoft.com/office/drawing/2014/main" val="193582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4191</a:t>
                      </a:r>
                    </a:p>
                  </a:txBody>
                  <a:tcPr/>
                </a:tc>
                <a:extLst>
                  <a:ext uri="{0D108BD9-81ED-4DB2-BD59-A6C34878D82A}">
                    <a16:rowId xmlns:a16="http://schemas.microsoft.com/office/drawing/2014/main" val="3015366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a:t>
                      </a:r>
                    </a:p>
                  </a:txBody>
                  <a:tcPr/>
                </a:tc>
                <a:extLst>
                  <a:ext uri="{0D108BD9-81ED-4DB2-BD59-A6C34878D82A}">
                    <a16:rowId xmlns:a16="http://schemas.microsoft.com/office/drawing/2014/main" val="4130009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4876</a:t>
                      </a:r>
                    </a:p>
                  </a:txBody>
                  <a:tcPr/>
                </a:tc>
                <a:extLst>
                  <a:ext uri="{0D108BD9-81ED-4DB2-BD59-A6C34878D82A}">
                    <a16:rowId xmlns:a16="http://schemas.microsoft.com/office/drawing/2014/main" val="393956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extLst>
                  <a:ext uri="{0D108BD9-81ED-4DB2-BD59-A6C34878D82A}">
                    <a16:rowId xmlns:a16="http://schemas.microsoft.com/office/drawing/2014/main" val="287291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extLst>
                  <a:ext uri="{0D108BD9-81ED-4DB2-BD59-A6C34878D82A}">
                    <a16:rowId xmlns:a16="http://schemas.microsoft.com/office/drawing/2014/main" val="2039469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extLst>
                  <a:ext uri="{0D108BD9-81ED-4DB2-BD59-A6C34878D82A}">
                    <a16:rowId xmlns:a16="http://schemas.microsoft.com/office/drawing/2014/main" val="2182219048"/>
                  </a:ext>
                </a:extLst>
              </a:tr>
            </a:tbl>
          </a:graphicData>
        </a:graphic>
      </p:graphicFrame>
      <p:sp>
        <p:nvSpPr>
          <p:cNvPr id="4" name="Text Placeholder 3">
            <a:extLst>
              <a:ext uri="{FF2B5EF4-FFF2-40B4-BE49-F238E27FC236}">
                <a16:creationId xmlns:a16="http://schemas.microsoft.com/office/drawing/2014/main" id="{66886704-E3D7-46A6-BF81-A45B9458344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46953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CD49B-5926-4B74-B5D4-C1F63D1AFECB}"/>
              </a:ext>
            </a:extLst>
          </p:cNvPr>
          <p:cNvSpPr>
            <a:spLocks noGrp="1"/>
          </p:cNvSpPr>
          <p:nvPr>
            <p:ph type="title"/>
          </p:nvPr>
        </p:nvSpPr>
        <p:spPr/>
        <p:txBody>
          <a:bodyPr/>
          <a:lstStyle/>
          <a:p>
            <a:r>
              <a:rPr lang="en-US"/>
              <a:t>FB Insights - Daily Impressions | Autowelt Linz &amp; France Car - 3 of 3</a:t>
            </a:r>
          </a:p>
        </p:txBody>
      </p:sp>
      <p:graphicFrame>
        <p:nvGraphicFramePr>
          <p:cNvPr id="5" name="Table Placeholder 4">
            <a:extLst>
              <a:ext uri="{FF2B5EF4-FFF2-40B4-BE49-F238E27FC236}">
                <a16:creationId xmlns:a16="http://schemas.microsoft.com/office/drawing/2014/main" id="{83B3A2BB-F8C6-4137-A456-284FC7BA39C7}"/>
              </a:ext>
            </a:extLst>
          </p:cNvPr>
          <p:cNvGraphicFramePr>
            <a:graphicFrameLocks noGrp="1"/>
          </p:cNvGraphicFramePr>
          <p:nvPr>
            <p:ph type="tbl" sz="quarter" idx="13"/>
            <p:extLst>
              <p:ext uri="{D42A27DB-BD31-4B8C-83A1-F6EECF244321}">
                <p14:modId xmlns:p14="http://schemas.microsoft.com/office/powerpoint/2010/main" val="180201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00258870"/>
                    </a:ext>
                  </a:extLst>
                </a:gridCol>
                <a:gridCol w="2468880">
                  <a:extLst>
                    <a:ext uri="{9D8B030D-6E8A-4147-A177-3AD203B41FA5}">
                      <a16:colId xmlns:a16="http://schemas.microsoft.com/office/drawing/2014/main" val="3830749129"/>
                    </a:ext>
                  </a:extLst>
                </a:gridCol>
                <a:gridCol w="2468880">
                  <a:extLst>
                    <a:ext uri="{9D8B030D-6E8A-4147-A177-3AD203B41FA5}">
                      <a16:colId xmlns:a16="http://schemas.microsoft.com/office/drawing/2014/main" val="3140812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031173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1789241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extLst>
                  <a:ext uri="{0D108BD9-81ED-4DB2-BD59-A6C34878D82A}">
                    <a16:rowId xmlns:a16="http://schemas.microsoft.com/office/drawing/2014/main" val="364336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extLst>
                  <a:ext uri="{0D108BD9-81ED-4DB2-BD59-A6C34878D82A}">
                    <a16:rowId xmlns:a16="http://schemas.microsoft.com/office/drawing/2014/main" val="57222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extLst>
                  <a:ext uri="{0D108BD9-81ED-4DB2-BD59-A6C34878D82A}">
                    <a16:rowId xmlns:a16="http://schemas.microsoft.com/office/drawing/2014/main" val="933935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extLst>
                  <a:ext uri="{0D108BD9-81ED-4DB2-BD59-A6C34878D82A}">
                    <a16:rowId xmlns:a16="http://schemas.microsoft.com/office/drawing/2014/main" val="615316124"/>
                  </a:ext>
                </a:extLst>
              </a:tr>
            </a:tbl>
          </a:graphicData>
        </a:graphic>
      </p:graphicFrame>
      <p:sp>
        <p:nvSpPr>
          <p:cNvPr id="4" name="Text Placeholder 3">
            <a:extLst>
              <a:ext uri="{FF2B5EF4-FFF2-40B4-BE49-F238E27FC236}">
                <a16:creationId xmlns:a16="http://schemas.microsoft.com/office/drawing/2014/main" id="{CE833D86-72FF-4209-AFFD-7C07BC1E604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62647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F289B-1CC6-435D-A76B-21AEE6F7A6D7}"/>
              </a:ext>
            </a:extLst>
          </p:cNvPr>
          <p:cNvSpPr>
            <a:spLocks noGrp="1"/>
          </p:cNvSpPr>
          <p:nvPr>
            <p:ph type="title"/>
          </p:nvPr>
        </p:nvSpPr>
        <p:spPr/>
        <p:txBody>
          <a:bodyPr/>
          <a:lstStyle/>
          <a:p>
            <a:r>
              <a:rPr lang="en-US"/>
              <a:t>FB Insights - Daily Reach | Autowelt Linz &amp; France Car - 1 of 3</a:t>
            </a:r>
          </a:p>
        </p:txBody>
      </p:sp>
      <p:graphicFrame>
        <p:nvGraphicFramePr>
          <p:cNvPr id="5" name="Table Placeholder 4">
            <a:extLst>
              <a:ext uri="{FF2B5EF4-FFF2-40B4-BE49-F238E27FC236}">
                <a16:creationId xmlns:a16="http://schemas.microsoft.com/office/drawing/2014/main" id="{924985C6-58C9-40C5-A4EC-53AEA83D1A7E}"/>
              </a:ext>
            </a:extLst>
          </p:cNvPr>
          <p:cNvGraphicFramePr>
            <a:graphicFrameLocks noGrp="1"/>
          </p:cNvGraphicFramePr>
          <p:nvPr>
            <p:ph type="tbl" sz="quarter" idx="13"/>
            <p:extLst>
              <p:ext uri="{D42A27DB-BD31-4B8C-83A1-F6EECF244321}">
                <p14:modId xmlns:p14="http://schemas.microsoft.com/office/powerpoint/2010/main" val="3313050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51078003"/>
                    </a:ext>
                  </a:extLst>
                </a:gridCol>
                <a:gridCol w="2468880">
                  <a:extLst>
                    <a:ext uri="{9D8B030D-6E8A-4147-A177-3AD203B41FA5}">
                      <a16:colId xmlns:a16="http://schemas.microsoft.com/office/drawing/2014/main" val="1524654095"/>
                    </a:ext>
                  </a:extLst>
                </a:gridCol>
                <a:gridCol w="2468880">
                  <a:extLst>
                    <a:ext uri="{9D8B030D-6E8A-4147-A177-3AD203B41FA5}">
                      <a16:colId xmlns:a16="http://schemas.microsoft.com/office/drawing/2014/main" val="1668326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1306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640233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a:t>
                      </a:r>
                    </a:p>
                  </a:txBody>
                  <a:tcPr/>
                </a:tc>
                <a:extLst>
                  <a:ext uri="{0D108BD9-81ED-4DB2-BD59-A6C34878D82A}">
                    <a16:rowId xmlns:a16="http://schemas.microsoft.com/office/drawing/2014/main" val="406564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3726</a:t>
                      </a:r>
                    </a:p>
                  </a:txBody>
                  <a:tcPr/>
                </a:tc>
                <a:extLst>
                  <a:ext uri="{0D108BD9-81ED-4DB2-BD59-A6C34878D82A}">
                    <a16:rowId xmlns:a16="http://schemas.microsoft.com/office/drawing/2014/main" val="231948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extLst>
                  <a:ext uri="{0D108BD9-81ED-4DB2-BD59-A6C34878D82A}">
                    <a16:rowId xmlns:a16="http://schemas.microsoft.com/office/drawing/2014/main" val="242367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extLst>
                  <a:ext uri="{0D108BD9-81ED-4DB2-BD59-A6C34878D82A}">
                    <a16:rowId xmlns:a16="http://schemas.microsoft.com/office/drawing/2014/main" val="2031414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extLst>
                  <a:ext uri="{0D108BD9-81ED-4DB2-BD59-A6C34878D82A}">
                    <a16:rowId xmlns:a16="http://schemas.microsoft.com/office/drawing/2014/main" val="365992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extLst>
                  <a:ext uri="{0D108BD9-81ED-4DB2-BD59-A6C34878D82A}">
                    <a16:rowId xmlns:a16="http://schemas.microsoft.com/office/drawing/2014/main" val="3657282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extLst>
                  <a:ext uri="{0D108BD9-81ED-4DB2-BD59-A6C34878D82A}">
                    <a16:rowId xmlns:a16="http://schemas.microsoft.com/office/drawing/2014/main" val="801305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extLst>
                  <a:ext uri="{0D108BD9-81ED-4DB2-BD59-A6C34878D82A}">
                    <a16:rowId xmlns:a16="http://schemas.microsoft.com/office/drawing/2014/main" val="1881048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extLst>
                  <a:ext uri="{0D108BD9-81ED-4DB2-BD59-A6C34878D82A}">
                    <a16:rowId xmlns:a16="http://schemas.microsoft.com/office/drawing/2014/main" val="2111867025"/>
                  </a:ext>
                </a:extLst>
              </a:tr>
            </a:tbl>
          </a:graphicData>
        </a:graphic>
      </p:graphicFrame>
      <p:sp>
        <p:nvSpPr>
          <p:cNvPr id="4" name="Text Placeholder 3">
            <a:extLst>
              <a:ext uri="{FF2B5EF4-FFF2-40B4-BE49-F238E27FC236}">
                <a16:creationId xmlns:a16="http://schemas.microsoft.com/office/drawing/2014/main" id="{643AB828-4C42-4BC6-9BB8-C193A466B8C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23098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3A4AF-2FF5-4A0C-8362-DB0E46CF718B}"/>
              </a:ext>
            </a:extLst>
          </p:cNvPr>
          <p:cNvSpPr>
            <a:spLocks noGrp="1"/>
          </p:cNvSpPr>
          <p:nvPr>
            <p:ph type="title"/>
          </p:nvPr>
        </p:nvSpPr>
        <p:spPr/>
        <p:txBody>
          <a:bodyPr/>
          <a:lstStyle/>
          <a:p>
            <a:r>
              <a:rPr lang="en-US"/>
              <a:t>FB Insights - Daily Reach | Autowelt Linz &amp; France Car - 2 of 3</a:t>
            </a:r>
          </a:p>
        </p:txBody>
      </p:sp>
      <p:graphicFrame>
        <p:nvGraphicFramePr>
          <p:cNvPr id="5" name="Table Placeholder 4">
            <a:extLst>
              <a:ext uri="{FF2B5EF4-FFF2-40B4-BE49-F238E27FC236}">
                <a16:creationId xmlns:a16="http://schemas.microsoft.com/office/drawing/2014/main" id="{9B8F8190-D3FB-4D07-B38C-5943773BF7E9}"/>
              </a:ext>
            </a:extLst>
          </p:cNvPr>
          <p:cNvGraphicFramePr>
            <a:graphicFrameLocks noGrp="1"/>
          </p:cNvGraphicFramePr>
          <p:nvPr>
            <p:ph type="tbl" sz="quarter" idx="13"/>
            <p:extLst>
              <p:ext uri="{D42A27DB-BD31-4B8C-83A1-F6EECF244321}">
                <p14:modId xmlns:p14="http://schemas.microsoft.com/office/powerpoint/2010/main" val="4163870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6993729"/>
                    </a:ext>
                  </a:extLst>
                </a:gridCol>
                <a:gridCol w="2468880">
                  <a:extLst>
                    <a:ext uri="{9D8B030D-6E8A-4147-A177-3AD203B41FA5}">
                      <a16:colId xmlns:a16="http://schemas.microsoft.com/office/drawing/2014/main" val="3045054995"/>
                    </a:ext>
                  </a:extLst>
                </a:gridCol>
                <a:gridCol w="2468880">
                  <a:extLst>
                    <a:ext uri="{9D8B030D-6E8A-4147-A177-3AD203B41FA5}">
                      <a16:colId xmlns:a16="http://schemas.microsoft.com/office/drawing/2014/main" val="2351481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09805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extLst>
                  <a:ext uri="{0D108BD9-81ED-4DB2-BD59-A6C34878D82A}">
                    <a16:rowId xmlns:a16="http://schemas.microsoft.com/office/drawing/2014/main" val="325968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extLst>
                  <a:ext uri="{0D108BD9-81ED-4DB2-BD59-A6C34878D82A}">
                    <a16:rowId xmlns:a16="http://schemas.microsoft.com/office/drawing/2014/main" val="102157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extLst>
                  <a:ext uri="{0D108BD9-81ED-4DB2-BD59-A6C34878D82A}">
                    <a16:rowId xmlns:a16="http://schemas.microsoft.com/office/drawing/2014/main" val="713088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a:t>
                      </a:r>
                    </a:p>
                  </a:txBody>
                  <a:tcPr/>
                </a:tc>
                <a:extLst>
                  <a:ext uri="{0D108BD9-81ED-4DB2-BD59-A6C34878D82A}">
                    <a16:rowId xmlns:a16="http://schemas.microsoft.com/office/drawing/2014/main" val="64667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a:t>
                      </a:r>
                    </a:p>
                  </a:txBody>
                  <a:tcPr/>
                </a:tc>
                <a:extLst>
                  <a:ext uri="{0D108BD9-81ED-4DB2-BD59-A6C34878D82A}">
                    <a16:rowId xmlns:a16="http://schemas.microsoft.com/office/drawing/2014/main" val="300543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extLst>
                  <a:ext uri="{0D108BD9-81ED-4DB2-BD59-A6C34878D82A}">
                    <a16:rowId xmlns:a16="http://schemas.microsoft.com/office/drawing/2014/main" val="1979957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extLst>
                  <a:ext uri="{0D108BD9-81ED-4DB2-BD59-A6C34878D82A}">
                    <a16:rowId xmlns:a16="http://schemas.microsoft.com/office/drawing/2014/main" val="3544388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244599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2641627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1146623919"/>
                  </a:ext>
                </a:extLst>
              </a:tr>
            </a:tbl>
          </a:graphicData>
        </a:graphic>
      </p:graphicFrame>
      <p:sp>
        <p:nvSpPr>
          <p:cNvPr id="4" name="Text Placeholder 3">
            <a:extLst>
              <a:ext uri="{FF2B5EF4-FFF2-40B4-BE49-F238E27FC236}">
                <a16:creationId xmlns:a16="http://schemas.microsoft.com/office/drawing/2014/main" id="{FB307892-3449-412C-8B4E-85686AF64DA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47119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B2612-A880-4BFC-8A24-D97139C6F521}"/>
              </a:ext>
            </a:extLst>
          </p:cNvPr>
          <p:cNvSpPr>
            <a:spLocks noGrp="1"/>
          </p:cNvSpPr>
          <p:nvPr>
            <p:ph type="title"/>
          </p:nvPr>
        </p:nvSpPr>
        <p:spPr/>
        <p:txBody>
          <a:bodyPr/>
          <a:lstStyle/>
          <a:p>
            <a:r>
              <a:rPr lang="en-US"/>
              <a:t>FB Insights - Daily Reach | Autowelt Linz &amp; France Car - 3 of 3</a:t>
            </a:r>
          </a:p>
        </p:txBody>
      </p:sp>
      <p:graphicFrame>
        <p:nvGraphicFramePr>
          <p:cNvPr id="5" name="Table Placeholder 4">
            <a:extLst>
              <a:ext uri="{FF2B5EF4-FFF2-40B4-BE49-F238E27FC236}">
                <a16:creationId xmlns:a16="http://schemas.microsoft.com/office/drawing/2014/main" id="{DF6E6A56-1026-4AE3-867E-3B8AD2936F32}"/>
              </a:ext>
            </a:extLst>
          </p:cNvPr>
          <p:cNvGraphicFramePr>
            <a:graphicFrameLocks noGrp="1"/>
          </p:cNvGraphicFramePr>
          <p:nvPr>
            <p:ph type="tbl" sz="quarter" idx="13"/>
            <p:extLst>
              <p:ext uri="{D42A27DB-BD31-4B8C-83A1-F6EECF244321}">
                <p14:modId xmlns:p14="http://schemas.microsoft.com/office/powerpoint/2010/main" val="1686714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00272608"/>
                    </a:ext>
                  </a:extLst>
                </a:gridCol>
                <a:gridCol w="2468880">
                  <a:extLst>
                    <a:ext uri="{9D8B030D-6E8A-4147-A177-3AD203B41FA5}">
                      <a16:colId xmlns:a16="http://schemas.microsoft.com/office/drawing/2014/main" val="1430129369"/>
                    </a:ext>
                  </a:extLst>
                </a:gridCol>
                <a:gridCol w="2468880">
                  <a:extLst>
                    <a:ext uri="{9D8B030D-6E8A-4147-A177-3AD203B41FA5}">
                      <a16:colId xmlns:a16="http://schemas.microsoft.com/office/drawing/2014/main" val="92423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5197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extLst>
                  <a:ext uri="{0D108BD9-81ED-4DB2-BD59-A6C34878D82A}">
                    <a16:rowId xmlns:a16="http://schemas.microsoft.com/office/drawing/2014/main" val="2361537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288431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extLst>
                  <a:ext uri="{0D108BD9-81ED-4DB2-BD59-A6C34878D82A}">
                    <a16:rowId xmlns:a16="http://schemas.microsoft.com/office/drawing/2014/main" val="2943236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3246258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Autowelt Linz &amp; France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extLst>
                  <a:ext uri="{0D108BD9-81ED-4DB2-BD59-A6C34878D82A}">
                    <a16:rowId xmlns:a16="http://schemas.microsoft.com/office/drawing/2014/main" val="3549644888"/>
                  </a:ext>
                </a:extLst>
              </a:tr>
            </a:tbl>
          </a:graphicData>
        </a:graphic>
      </p:graphicFrame>
      <p:sp>
        <p:nvSpPr>
          <p:cNvPr id="4" name="Text Placeholder 3">
            <a:extLst>
              <a:ext uri="{FF2B5EF4-FFF2-40B4-BE49-F238E27FC236}">
                <a16:creationId xmlns:a16="http://schemas.microsoft.com/office/drawing/2014/main" id="{5C9EB587-20E1-4BD6-8223-583A12D81E7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40895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51D04-CD11-46C5-94D6-6127DE5CA34B}"/>
              </a:ext>
            </a:extLst>
          </p:cNvPr>
          <p:cNvSpPr>
            <a:spLocks noGrp="1"/>
          </p:cNvSpPr>
          <p:nvPr>
            <p:ph type="title"/>
          </p:nvPr>
        </p:nvSpPr>
        <p:spPr/>
        <p:txBody>
          <a:bodyPr/>
          <a:lstStyle/>
          <a:p>
            <a:r>
              <a:rPr lang="en-US"/>
              <a:t>Facebook Reach | Autowelt Linz &amp; France Car</a:t>
            </a:r>
          </a:p>
        </p:txBody>
      </p:sp>
      <p:graphicFrame>
        <p:nvGraphicFramePr>
          <p:cNvPr id="6" name="Chart Placeholder 5">
            <a:extLst>
              <a:ext uri="{FF2B5EF4-FFF2-40B4-BE49-F238E27FC236}">
                <a16:creationId xmlns:a16="http://schemas.microsoft.com/office/drawing/2014/main" id="{8693E4A3-6297-476E-9534-E30258263D38}"/>
              </a:ext>
            </a:extLst>
          </p:cNvPr>
          <p:cNvGraphicFramePr>
            <a:graphicFrameLocks noGrp="1"/>
          </p:cNvGraphicFramePr>
          <p:nvPr>
            <p:ph type="chart" sz="quarter" idx="13"/>
            <p:extLst>
              <p:ext uri="{D42A27DB-BD31-4B8C-83A1-F6EECF244321}">
                <p14:modId xmlns:p14="http://schemas.microsoft.com/office/powerpoint/2010/main" val="204707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ABD559-8F67-4EFC-99AC-79B267EFCF2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EFEC8FE-C4EE-44C1-9C5F-1618CC67B1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36317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1109</Words>
  <Application>Microsoft Office PowerPoint</Application>
  <PresentationFormat>On-screen Show (4:3)</PresentationFormat>
  <Paragraphs>402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Facebook Page Report</vt:lpstr>
      <vt:lpstr>Wichtigste Werte (KPI's) | Autowelt Linz &amp; France Car</vt:lpstr>
      <vt:lpstr>Fans (Übersicht) | Autowelt Linz &amp; France Car</vt:lpstr>
      <vt:lpstr>Key Metrics Table w. User Post RR | Autowelt Linz &amp; France Car</vt:lpstr>
      <vt:lpstr>Facebook Fans Total | Autowelt Linz &amp; France Car</vt:lpstr>
      <vt:lpstr>Fanwachstum | Autowelt Linz &amp; France Car</vt:lpstr>
      <vt:lpstr>Verlorene Fans | Autowelt Linz &amp; France Car</vt:lpstr>
      <vt:lpstr>Eigene Beiträge (Postings) | Autowelt Linz &amp; France Car</vt:lpstr>
      <vt:lpstr>Eigene Beiträge (Postings) + Reactions | Autowelt Linz &amp; France Car - 1 of 2</vt:lpstr>
      <vt:lpstr>Eigene Beiträge (Postings) + Reactions | Autowelt Linz &amp; France Car - 2 of 2</vt:lpstr>
      <vt:lpstr>Postings/Wochentag | Autowelt Linz &amp; France Car</vt:lpstr>
      <vt:lpstr>Interaktionsrate | Autowelt Linz &amp; France Car</vt:lpstr>
      <vt:lpstr>Postingtypen (Verteilung) | Autowelt Linz &amp; France Car</vt:lpstr>
      <vt:lpstr>Interaktionsrate/Postingtyp | Autowelt Linz &amp; France Car</vt:lpstr>
      <vt:lpstr>Antwortzeit | Autowelt Linz &amp; France Car</vt:lpstr>
      <vt:lpstr>Facebook Check Ins | Autowelt Linz &amp; France Car</vt:lpstr>
      <vt:lpstr>Fan Demographie | Autowelt Linz &amp; France Car</vt:lpstr>
      <vt:lpstr>Impressionen | Autowelt Linz &amp; France Car</vt:lpstr>
      <vt:lpstr>Reichweite | Autowelt Linz &amp; France Car</vt:lpstr>
      <vt:lpstr>Engagierte User | Autowelt Linz &amp; France Car</vt:lpstr>
      <vt:lpstr>Page Views | Autowelt Linz &amp; France Car</vt:lpstr>
      <vt:lpstr>Page Fans Online | Autowelt Linz &amp; France Car</vt:lpstr>
      <vt:lpstr>FB Insights - Daily Impressions | Autowelt Linz &amp; France Car - 1 of 3</vt:lpstr>
      <vt:lpstr>FB Insights - Daily Impressions | Autowelt Linz &amp; France Car - 2 of 3</vt:lpstr>
      <vt:lpstr>FB Insights - Daily Impressions | Autowelt Linz &amp; France Car - 3 of 3</vt:lpstr>
      <vt:lpstr>FB Insights - Daily Reach | Autowelt Linz &amp; France Car - 1 of 3</vt:lpstr>
      <vt:lpstr>FB Insights - Daily Reach | Autowelt Linz &amp; France Car - 2 of 3</vt:lpstr>
      <vt:lpstr>FB Insights - Daily Reach | Autowelt Linz &amp; France Car - 3 of 3</vt:lpstr>
      <vt:lpstr>Facebook Reach | Autowelt Linz &amp; France Car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2018-06-04T12:40:51Z</dcterms:created>
  <dcterms:modified xsi:type="dcterms:W3CDTF">2018-06-04T12:41:38Z</dcterms:modified>
</cp:coreProperties>
</file>