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3" r:id="rId36"/>
    <p:sldId id="294" r:id="rId37"/>
    <p:sldId id="295" r:id="rId38"/>
    <p:sldId id="297" r:id="rId39"/>
    <p:sldId id="298" r:id="rId40"/>
    <p:sldId id="299" r:id="rId41"/>
    <p:sldId id="300"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1254</c:v>
                </c:pt>
                <c:pt idx="1">
                  <c:v>1255</c:v>
                </c:pt>
                <c:pt idx="2">
                  <c:v>1255</c:v>
                </c:pt>
                <c:pt idx="3">
                  <c:v>1258</c:v>
                </c:pt>
                <c:pt idx="4">
                  <c:v>1259</c:v>
                </c:pt>
                <c:pt idx="5">
                  <c:v>1260</c:v>
                </c:pt>
                <c:pt idx="6">
                  <c:v>1263</c:v>
                </c:pt>
                <c:pt idx="7">
                  <c:v>1265</c:v>
                </c:pt>
                <c:pt idx="8">
                  <c:v>1265</c:v>
                </c:pt>
                <c:pt idx="9">
                  <c:v>1266</c:v>
                </c:pt>
                <c:pt idx="10">
                  <c:v>1266</c:v>
                </c:pt>
                <c:pt idx="11">
                  <c:v>1266</c:v>
                </c:pt>
                <c:pt idx="12">
                  <c:v>1268</c:v>
                </c:pt>
                <c:pt idx="13">
                  <c:v>1270</c:v>
                </c:pt>
                <c:pt idx="14">
                  <c:v>1275</c:v>
                </c:pt>
                <c:pt idx="15">
                  <c:v>1275</c:v>
                </c:pt>
                <c:pt idx="16">
                  <c:v>1278</c:v>
                </c:pt>
                <c:pt idx="17">
                  <c:v>1278</c:v>
                </c:pt>
                <c:pt idx="18">
                  <c:v>1278</c:v>
                </c:pt>
                <c:pt idx="19">
                  <c:v>1279</c:v>
                </c:pt>
                <c:pt idx="20">
                  <c:v>1279</c:v>
                </c:pt>
                <c:pt idx="21">
                  <c:v>1285</c:v>
                </c:pt>
                <c:pt idx="22">
                  <c:v>1292</c:v>
                </c:pt>
                <c:pt idx="23">
                  <c:v>1294</c:v>
                </c:pt>
                <c:pt idx="24">
                  <c:v>1298</c:v>
                </c:pt>
                <c:pt idx="25">
                  <c:v>1297</c:v>
                </c:pt>
                <c:pt idx="26">
                  <c:v>1298</c:v>
                </c:pt>
                <c:pt idx="27">
                  <c:v>1301</c:v>
                </c:pt>
                <c:pt idx="28">
                  <c:v>1300</c:v>
                </c:pt>
                <c:pt idx="29">
                  <c:v>1300</c:v>
                </c:pt>
                <c:pt idx="30">
                  <c:v>1302</c:v>
                </c:pt>
              </c:numCache>
            </c:numRef>
          </c:val>
          <c:smooth val="0"/>
          <c:extLst>
            <c:ext xmlns:c16="http://schemas.microsoft.com/office/drawing/2014/chart" uri="{C3380CC4-5D6E-409C-BE32-E72D297353CC}">
              <c16:uniqueId val="{00000000-EE79-48B5-AA40-E8D1F824821A}"/>
            </c:ext>
          </c:extLst>
        </c:ser>
        <c:dLbls>
          <c:showLegendKey val="0"/>
          <c:showVal val="0"/>
          <c:showCatName val="0"/>
          <c:showSerName val="0"/>
          <c:showPercent val="0"/>
          <c:showBubbleSize val="0"/>
        </c:dLbls>
        <c:smooth val="0"/>
        <c:axId val="349260552"/>
        <c:axId val="349257928"/>
      </c:lineChart>
      <c:dateAx>
        <c:axId val="34926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57928"/>
        <c:crosses val="autoZero"/>
        <c:auto val="1"/>
        <c:lblOffset val="100"/>
        <c:baseTimeUnit val="days"/>
      </c:dateAx>
      <c:valAx>
        <c:axId val="34925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6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2">
                  <c:v>-1</c:v>
                </c:pt>
                <c:pt idx="3">
                  <c:v>3</c:v>
                </c:pt>
                <c:pt idx="4">
                  <c:v>2</c:v>
                </c:pt>
                <c:pt idx="5">
                  <c:v>1</c:v>
                </c:pt>
                <c:pt idx="6">
                  <c:v>2</c:v>
                </c:pt>
                <c:pt idx="7">
                  <c:v>1</c:v>
                </c:pt>
                <c:pt idx="8">
                  <c:v>3</c:v>
                </c:pt>
                <c:pt idx="9">
                  <c:v>-1</c:v>
                </c:pt>
                <c:pt idx="10">
                  <c:v>2</c:v>
                </c:pt>
                <c:pt idx="11">
                  <c:v>-1</c:v>
                </c:pt>
                <c:pt idx="12">
                  <c:v>1</c:v>
                </c:pt>
                <c:pt idx="13">
                  <c:v>1</c:v>
                </c:pt>
                <c:pt idx="14">
                  <c:v>5</c:v>
                </c:pt>
                <c:pt idx="15">
                  <c:v>2</c:v>
                </c:pt>
                <c:pt idx="16">
                  <c:v>3</c:v>
                </c:pt>
                <c:pt idx="17">
                  <c:v>0</c:v>
                </c:pt>
                <c:pt idx="18">
                  <c:v>0</c:v>
                </c:pt>
                <c:pt idx="19">
                  <c:v>1</c:v>
                </c:pt>
                <c:pt idx="20">
                  <c:v>0</c:v>
                </c:pt>
                <c:pt idx="21">
                  <c:v>0</c:v>
                </c:pt>
                <c:pt idx="22">
                  <c:v>12</c:v>
                </c:pt>
                <c:pt idx="23">
                  <c:v>3</c:v>
                </c:pt>
                <c:pt idx="24">
                  <c:v>2</c:v>
                </c:pt>
                <c:pt idx="25">
                  <c:v>1</c:v>
                </c:pt>
                <c:pt idx="26">
                  <c:v>1</c:v>
                </c:pt>
                <c:pt idx="27">
                  <c:v>1</c:v>
                </c:pt>
                <c:pt idx="28">
                  <c:v>2</c:v>
                </c:pt>
                <c:pt idx="29">
                  <c:v>-1</c:v>
                </c:pt>
                <c:pt idx="30">
                  <c:v>1</c:v>
                </c:pt>
              </c:numCache>
            </c:numRef>
          </c:val>
          <c:smooth val="0"/>
          <c:extLst>
            <c:ext xmlns:c16="http://schemas.microsoft.com/office/drawing/2014/chart" uri="{C3380CC4-5D6E-409C-BE32-E72D297353CC}">
              <c16:uniqueId val="{00000000-5FA9-46A4-95E5-D3ECEED35265}"/>
            </c:ext>
          </c:extLst>
        </c:ser>
        <c:dLbls>
          <c:showLegendKey val="0"/>
          <c:showVal val="0"/>
          <c:showCatName val="0"/>
          <c:showSerName val="0"/>
          <c:showPercent val="0"/>
          <c:showBubbleSize val="0"/>
        </c:dLbls>
        <c:smooth val="0"/>
        <c:axId val="344100256"/>
        <c:axId val="344099928"/>
      </c:lineChart>
      <c:dateAx>
        <c:axId val="344100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099928"/>
        <c:crosses val="autoZero"/>
        <c:auto val="1"/>
        <c:lblOffset val="100"/>
        <c:baseTimeUnit val="days"/>
      </c:dateAx>
      <c:valAx>
        <c:axId val="34409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0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1</c:v>
                </c:pt>
                <c:pt idx="3">
                  <c:v>0</c:v>
                </c:pt>
                <c:pt idx="4">
                  <c:v>1</c:v>
                </c:pt>
                <c:pt idx="5">
                  <c:v>0</c:v>
                </c:pt>
                <c:pt idx="6">
                  <c:v>0</c:v>
                </c:pt>
                <c:pt idx="7">
                  <c:v>0</c:v>
                </c:pt>
                <c:pt idx="8">
                  <c:v>1</c:v>
                </c:pt>
                <c:pt idx="9">
                  <c:v>0</c:v>
                </c:pt>
                <c:pt idx="10">
                  <c:v>1</c:v>
                </c:pt>
                <c:pt idx="11">
                  <c:v>0</c:v>
                </c:pt>
                <c:pt idx="12">
                  <c:v>0</c:v>
                </c:pt>
                <c:pt idx="13">
                  <c:v>0</c:v>
                </c:pt>
                <c:pt idx="14">
                  <c:v>0</c:v>
                </c:pt>
                <c:pt idx="15">
                  <c:v>0</c:v>
                </c:pt>
                <c:pt idx="16">
                  <c:v>0</c:v>
                </c:pt>
                <c:pt idx="17">
                  <c:v>0</c:v>
                </c:pt>
                <c:pt idx="18">
                  <c:v>0</c:v>
                </c:pt>
                <c:pt idx="19">
                  <c:v>0</c:v>
                </c:pt>
                <c:pt idx="20">
                  <c:v>0</c:v>
                </c:pt>
                <c:pt idx="21">
                  <c:v>0</c:v>
                </c:pt>
                <c:pt idx="22">
                  <c:v>0</c:v>
                </c:pt>
                <c:pt idx="23">
                  <c:v>1</c:v>
                </c:pt>
                <c:pt idx="24">
                  <c:v>1</c:v>
                </c:pt>
                <c:pt idx="25">
                  <c:v>1</c:v>
                </c:pt>
                <c:pt idx="26">
                  <c:v>0</c:v>
                </c:pt>
                <c:pt idx="27">
                  <c:v>0</c:v>
                </c:pt>
                <c:pt idx="28">
                  <c:v>1</c:v>
                </c:pt>
                <c:pt idx="29">
                  <c:v>0</c:v>
                </c:pt>
                <c:pt idx="30">
                  <c:v>0</c:v>
                </c:pt>
              </c:numCache>
            </c:numRef>
          </c:val>
          <c:smooth val="0"/>
          <c:extLst>
            <c:ext xmlns:c16="http://schemas.microsoft.com/office/drawing/2014/chart" uri="{C3380CC4-5D6E-409C-BE32-E72D297353CC}">
              <c16:uniqueId val="{00000000-E956-4ED5-A83F-B8E2C1236A08}"/>
            </c:ext>
          </c:extLst>
        </c:ser>
        <c:dLbls>
          <c:showLegendKey val="0"/>
          <c:showVal val="0"/>
          <c:showCatName val="0"/>
          <c:showSerName val="0"/>
          <c:showPercent val="0"/>
          <c:showBubbleSize val="0"/>
        </c:dLbls>
        <c:smooth val="0"/>
        <c:axId val="344105504"/>
        <c:axId val="344106160"/>
      </c:lineChart>
      <c:dateAx>
        <c:axId val="344105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06160"/>
        <c:crosses val="autoZero"/>
        <c:auto val="1"/>
        <c:lblOffset val="100"/>
        <c:baseTimeUnit val="days"/>
      </c:dateAx>
      <c:valAx>
        <c:axId val="34410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105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1</c:v>
                </c:pt>
                <c:pt idx="3">
                  <c:v>4</c:v>
                </c:pt>
                <c:pt idx="4">
                  <c:v>0</c:v>
                </c:pt>
                <c:pt idx="5">
                  <c:v>1</c:v>
                </c:pt>
                <c:pt idx="6">
                  <c:v>1</c:v>
                </c:pt>
              </c:numCache>
            </c:numRef>
          </c:val>
          <c:extLst>
            <c:ext xmlns:c16="http://schemas.microsoft.com/office/drawing/2014/chart" uri="{C3380CC4-5D6E-409C-BE32-E72D297353CC}">
              <c16:uniqueId val="{00000000-A6C5-4388-996A-92DBA5979B06}"/>
            </c:ext>
          </c:extLst>
        </c:ser>
        <c:dLbls>
          <c:showLegendKey val="0"/>
          <c:showVal val="0"/>
          <c:showCatName val="0"/>
          <c:showSerName val="0"/>
          <c:showPercent val="0"/>
          <c:showBubbleSize val="0"/>
        </c:dLbls>
        <c:gapWidth val="219"/>
        <c:overlap val="-27"/>
        <c:axId val="433982104"/>
        <c:axId val="433983088"/>
      </c:barChart>
      <c:catAx>
        <c:axId val="433982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3088"/>
        <c:crosses val="autoZero"/>
        <c:auto val="1"/>
        <c:lblAlgn val="ctr"/>
        <c:lblOffset val="100"/>
        <c:noMultiLvlLbl val="0"/>
      </c:catAx>
      <c:valAx>
        <c:axId val="433983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c:v>
                </c:pt>
                <c:pt idx="2">
                  <c:v>6.0606060606060996</c:v>
                </c:pt>
                <c:pt idx="3">
                  <c:v>0</c:v>
                </c:pt>
                <c:pt idx="4">
                  <c:v>0</c:v>
                </c:pt>
                <c:pt idx="5">
                  <c:v>4.6068308181096</c:v>
                </c:pt>
                <c:pt idx="6">
                  <c:v>4.5202220459952001</c:v>
                </c:pt>
                <c:pt idx="7">
                  <c:v>0</c:v>
                </c:pt>
                <c:pt idx="8">
                  <c:v>0</c:v>
                </c:pt>
                <c:pt idx="9">
                  <c:v>4.7430830039526004</c:v>
                </c:pt>
                <c:pt idx="10">
                  <c:v>0</c:v>
                </c:pt>
                <c:pt idx="11">
                  <c:v>0</c:v>
                </c:pt>
                <c:pt idx="12">
                  <c:v>0</c:v>
                </c:pt>
                <c:pt idx="13">
                  <c:v>0</c:v>
                </c:pt>
                <c:pt idx="14">
                  <c:v>3.3070866141731998</c:v>
                </c:pt>
                <c:pt idx="15">
                  <c:v>3.3751962323390998</c:v>
                </c:pt>
                <c:pt idx="16">
                  <c:v>0.54858934169278994</c:v>
                </c:pt>
                <c:pt idx="17">
                  <c:v>0</c:v>
                </c:pt>
                <c:pt idx="18">
                  <c:v>0</c:v>
                </c:pt>
                <c:pt idx="19">
                  <c:v>0</c:v>
                </c:pt>
                <c:pt idx="20">
                  <c:v>2.8928850664582</c:v>
                </c:pt>
                <c:pt idx="21">
                  <c:v>7.5058639562157996</c:v>
                </c:pt>
                <c:pt idx="22">
                  <c:v>0</c:v>
                </c:pt>
                <c:pt idx="23">
                  <c:v>8.6687306501547994</c:v>
                </c:pt>
                <c:pt idx="24">
                  <c:v>0</c:v>
                </c:pt>
                <c:pt idx="25">
                  <c:v>3.9351851851852002</c:v>
                </c:pt>
                <c:pt idx="26">
                  <c:v>0</c:v>
                </c:pt>
                <c:pt idx="27">
                  <c:v>0</c:v>
                </c:pt>
                <c:pt idx="28">
                  <c:v>0</c:v>
                </c:pt>
                <c:pt idx="29">
                  <c:v>0</c:v>
                </c:pt>
                <c:pt idx="30">
                  <c:v>0</c:v>
                </c:pt>
              </c:numCache>
            </c:numRef>
          </c:val>
          <c:smooth val="0"/>
          <c:extLst>
            <c:ext xmlns:c16="http://schemas.microsoft.com/office/drawing/2014/chart" uri="{C3380CC4-5D6E-409C-BE32-E72D297353CC}">
              <c16:uniqueId val="{00000000-944C-4C90-90CD-C40BAD723E36}"/>
            </c:ext>
          </c:extLst>
        </c:ser>
        <c:dLbls>
          <c:showLegendKey val="0"/>
          <c:showVal val="0"/>
          <c:showCatName val="0"/>
          <c:showSerName val="0"/>
          <c:showPercent val="0"/>
          <c:showBubbleSize val="0"/>
        </c:dLbls>
        <c:smooth val="0"/>
        <c:axId val="433974232"/>
        <c:axId val="433975544"/>
      </c:lineChart>
      <c:dateAx>
        <c:axId val="433974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75544"/>
        <c:crosses val="autoZero"/>
        <c:auto val="1"/>
        <c:lblOffset val="100"/>
        <c:baseTimeUnit val="days"/>
      </c:dateAx>
      <c:valAx>
        <c:axId val="43397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74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Familienhotel Gasthof Hinteregger</c:v>
                </c:pt>
              </c:strCache>
            </c:strRef>
          </c:cat>
          <c:val>
            <c:numRef>
              <c:f>Sheet1!$B$2</c:f>
              <c:numCache>
                <c:formatCode>General</c:formatCode>
                <c:ptCount val="1"/>
                <c:pt idx="0">
                  <c:v>1</c:v>
                </c:pt>
              </c:numCache>
            </c:numRef>
          </c:val>
          <c:extLst>
            <c:ext xmlns:c16="http://schemas.microsoft.com/office/drawing/2014/chart" uri="{C3380CC4-5D6E-409C-BE32-E72D297353CC}">
              <c16:uniqueId val="{00000000-249E-4D22-B304-ECE18BDDDB17}"/>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Familienhotel Gasthof Hinteregger</c:v>
                </c:pt>
              </c:strCache>
            </c:strRef>
          </c:cat>
          <c:val>
            <c:numRef>
              <c:f>Sheet1!$C$2</c:f>
              <c:numCache>
                <c:formatCode>General</c:formatCode>
                <c:ptCount val="1"/>
                <c:pt idx="0">
                  <c:v>1</c:v>
                </c:pt>
              </c:numCache>
            </c:numRef>
          </c:val>
          <c:extLst>
            <c:ext xmlns:c16="http://schemas.microsoft.com/office/drawing/2014/chart" uri="{C3380CC4-5D6E-409C-BE32-E72D297353CC}">
              <c16:uniqueId val="{00000001-249E-4D22-B304-ECE18BDDDB17}"/>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Familienhotel Gasthof Hinteregger</c:v>
                </c:pt>
              </c:strCache>
            </c:strRef>
          </c:cat>
          <c:val>
            <c:numRef>
              <c:f>Sheet1!$D$2</c:f>
              <c:numCache>
                <c:formatCode>General</c:formatCode>
                <c:ptCount val="1"/>
                <c:pt idx="0">
                  <c:v>6</c:v>
                </c:pt>
              </c:numCache>
            </c:numRef>
          </c:val>
          <c:extLst>
            <c:ext xmlns:c16="http://schemas.microsoft.com/office/drawing/2014/chart" uri="{C3380CC4-5D6E-409C-BE32-E72D297353CC}">
              <c16:uniqueId val="{00000002-249E-4D22-B304-ECE18BDDDB17}"/>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Familienhotel Gasthof Hinteregger</c:v>
                </c:pt>
              </c:strCache>
            </c:strRef>
          </c:cat>
          <c:val>
            <c:numRef>
              <c:f>Sheet1!$E$2</c:f>
              <c:numCache>
                <c:formatCode>General</c:formatCode>
                <c:ptCount val="1"/>
                <c:pt idx="0">
                  <c:v>4</c:v>
                </c:pt>
              </c:numCache>
            </c:numRef>
          </c:val>
          <c:extLst>
            <c:ext xmlns:c16="http://schemas.microsoft.com/office/drawing/2014/chart" uri="{C3380CC4-5D6E-409C-BE32-E72D297353CC}">
              <c16:uniqueId val="{00000003-249E-4D22-B304-ECE18BDDDB17}"/>
            </c:ext>
          </c:extLst>
        </c:ser>
        <c:dLbls>
          <c:showLegendKey val="0"/>
          <c:showVal val="0"/>
          <c:showCatName val="0"/>
          <c:showSerName val="0"/>
          <c:showPercent val="0"/>
          <c:showBubbleSize val="0"/>
        </c:dLbls>
        <c:gapWidth val="150"/>
        <c:overlap val="100"/>
        <c:axId val="433979808"/>
        <c:axId val="433988664"/>
      </c:barChart>
      <c:catAx>
        <c:axId val="43397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8664"/>
        <c:crosses val="autoZero"/>
        <c:auto val="1"/>
        <c:lblAlgn val="ctr"/>
        <c:lblOffset val="100"/>
        <c:noMultiLvlLbl val="0"/>
      </c:catAx>
      <c:valAx>
        <c:axId val="4339886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7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Sheet1!$A$2:$A$5</c:f>
              <c:strCache>
                <c:ptCount val="4"/>
                <c:pt idx="0">
                  <c:v>Link</c:v>
                </c:pt>
                <c:pt idx="1">
                  <c:v>Live Video</c:v>
                </c:pt>
                <c:pt idx="2">
                  <c:v>Photo</c:v>
                </c:pt>
                <c:pt idx="3">
                  <c:v>Video</c:v>
                </c:pt>
              </c:strCache>
            </c:strRef>
          </c:cat>
          <c:val>
            <c:numRef>
              <c:f>Sheet1!$B$2:$B$5</c:f>
              <c:numCache>
                <c:formatCode>General</c:formatCode>
                <c:ptCount val="4"/>
                <c:pt idx="1">
                  <c:v>2.8928850664582</c:v>
                </c:pt>
                <c:pt idx="2">
                  <c:v>3.6359174399024998</c:v>
                </c:pt>
                <c:pt idx="3">
                  <c:v>6.3552298791677</c:v>
                </c:pt>
              </c:numCache>
            </c:numRef>
          </c:val>
          <c:extLst>
            <c:ext xmlns:c16="http://schemas.microsoft.com/office/drawing/2014/chart" uri="{C3380CC4-5D6E-409C-BE32-E72D297353CC}">
              <c16:uniqueId val="{00000000-5E93-4EE9-80CF-0590CC875B18}"/>
            </c:ext>
          </c:extLst>
        </c:ser>
        <c:dLbls>
          <c:showLegendKey val="0"/>
          <c:showVal val="0"/>
          <c:showCatName val="0"/>
          <c:showSerName val="0"/>
          <c:showPercent val="0"/>
          <c:showBubbleSize val="0"/>
        </c:dLbls>
        <c:gapWidth val="219"/>
        <c:overlap val="-27"/>
        <c:axId val="433985384"/>
        <c:axId val="433985712"/>
      </c:barChart>
      <c:catAx>
        <c:axId val="433985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5712"/>
        <c:crosses val="autoZero"/>
        <c:auto val="1"/>
        <c:lblAlgn val="ctr"/>
        <c:lblOffset val="100"/>
        <c:noMultiLvlLbl val="0"/>
      </c:catAx>
      <c:valAx>
        <c:axId val="433985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Familienhotel Gasthof Hinteregger</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3FDC-4611-9F6F-B1D478359FDB}"/>
            </c:ext>
          </c:extLst>
        </c:ser>
        <c:dLbls>
          <c:showLegendKey val="0"/>
          <c:showVal val="0"/>
          <c:showCatName val="0"/>
          <c:showSerName val="0"/>
          <c:showPercent val="0"/>
          <c:showBubbleSize val="0"/>
        </c:dLbls>
        <c:gapWidth val="219"/>
        <c:overlap val="-27"/>
        <c:axId val="433989976"/>
        <c:axId val="433987024"/>
      </c:barChart>
      <c:catAx>
        <c:axId val="433989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7024"/>
        <c:crosses val="autoZero"/>
        <c:auto val="1"/>
        <c:lblAlgn val="ctr"/>
        <c:lblOffset val="100"/>
        <c:noMultiLvlLbl val="0"/>
      </c:catAx>
      <c:valAx>
        <c:axId val="433987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1">
                  <c:v>308</c:v>
                </c:pt>
                <c:pt idx="2">
                  <c:v>308</c:v>
                </c:pt>
                <c:pt idx="3">
                  <c:v>309</c:v>
                </c:pt>
                <c:pt idx="4">
                  <c:v>309</c:v>
                </c:pt>
                <c:pt idx="5">
                  <c:v>309</c:v>
                </c:pt>
                <c:pt idx="6">
                  <c:v>310</c:v>
                </c:pt>
                <c:pt idx="7">
                  <c:v>310</c:v>
                </c:pt>
                <c:pt idx="8">
                  <c:v>310</c:v>
                </c:pt>
                <c:pt idx="9">
                  <c:v>311</c:v>
                </c:pt>
                <c:pt idx="10">
                  <c:v>310</c:v>
                </c:pt>
                <c:pt idx="11">
                  <c:v>310</c:v>
                </c:pt>
                <c:pt idx="12">
                  <c:v>310</c:v>
                </c:pt>
                <c:pt idx="13">
                  <c:v>310</c:v>
                </c:pt>
                <c:pt idx="14">
                  <c:v>312</c:v>
                </c:pt>
                <c:pt idx="15">
                  <c:v>312</c:v>
                </c:pt>
                <c:pt idx="16">
                  <c:v>312</c:v>
                </c:pt>
                <c:pt idx="17">
                  <c:v>312</c:v>
                </c:pt>
                <c:pt idx="18">
                  <c:v>312</c:v>
                </c:pt>
                <c:pt idx="19">
                  <c:v>313</c:v>
                </c:pt>
                <c:pt idx="20">
                  <c:v>313</c:v>
                </c:pt>
                <c:pt idx="21">
                  <c:v>313</c:v>
                </c:pt>
                <c:pt idx="22">
                  <c:v>319</c:v>
                </c:pt>
                <c:pt idx="23">
                  <c:v>320</c:v>
                </c:pt>
                <c:pt idx="24">
                  <c:v>322</c:v>
                </c:pt>
                <c:pt idx="25">
                  <c:v>322</c:v>
                </c:pt>
                <c:pt idx="26">
                  <c:v>323</c:v>
                </c:pt>
                <c:pt idx="27">
                  <c:v>323</c:v>
                </c:pt>
                <c:pt idx="28">
                  <c:v>323</c:v>
                </c:pt>
                <c:pt idx="29">
                  <c:v>324</c:v>
                </c:pt>
                <c:pt idx="30">
                  <c:v>325</c:v>
                </c:pt>
              </c:numCache>
            </c:numRef>
          </c:val>
          <c:smooth val="0"/>
          <c:extLst>
            <c:ext xmlns:c16="http://schemas.microsoft.com/office/drawing/2014/chart" uri="{C3380CC4-5D6E-409C-BE32-E72D297353CC}">
              <c16:uniqueId val="{00000000-E6E5-422F-857B-F1AE1FD663F9}"/>
            </c:ext>
          </c:extLst>
        </c:ser>
        <c:dLbls>
          <c:showLegendKey val="0"/>
          <c:showVal val="0"/>
          <c:showCatName val="0"/>
          <c:showSerName val="0"/>
          <c:showPercent val="0"/>
          <c:showBubbleSize val="0"/>
        </c:dLbls>
        <c:smooth val="0"/>
        <c:axId val="433988992"/>
        <c:axId val="433990960"/>
      </c:lineChart>
      <c:dateAx>
        <c:axId val="4339889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90960"/>
        <c:crosses val="autoZero"/>
        <c:auto val="1"/>
        <c:lblOffset val="100"/>
        <c:baseTimeUnit val="days"/>
      </c:dateAx>
      <c:valAx>
        <c:axId val="433990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8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11</c:v>
                </c:pt>
                <c:pt idx="1">
                  <c:v>61</c:v>
                </c:pt>
                <c:pt idx="2">
                  <c:v>184</c:v>
                </c:pt>
                <c:pt idx="3">
                  <c:v>180</c:v>
                </c:pt>
                <c:pt idx="4">
                  <c:v>137</c:v>
                </c:pt>
                <c:pt idx="5">
                  <c:v>114</c:v>
                </c:pt>
                <c:pt idx="6">
                  <c:v>38</c:v>
                </c:pt>
              </c:numCache>
            </c:numRef>
          </c:val>
          <c:extLst>
            <c:ext xmlns:c16="http://schemas.microsoft.com/office/drawing/2014/chart" uri="{C3380CC4-5D6E-409C-BE32-E72D297353CC}">
              <c16:uniqueId val="{00000000-0816-4236-AA81-253860371A3D}"/>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11</c:v>
                </c:pt>
                <c:pt idx="1">
                  <c:v>94</c:v>
                </c:pt>
                <c:pt idx="2">
                  <c:v>135</c:v>
                </c:pt>
                <c:pt idx="3">
                  <c:v>115</c:v>
                </c:pt>
                <c:pt idx="4">
                  <c:v>99</c:v>
                </c:pt>
                <c:pt idx="5">
                  <c:v>72</c:v>
                </c:pt>
                <c:pt idx="6">
                  <c:v>44</c:v>
                </c:pt>
              </c:numCache>
            </c:numRef>
          </c:val>
          <c:extLst>
            <c:ext xmlns:c16="http://schemas.microsoft.com/office/drawing/2014/chart" uri="{C3380CC4-5D6E-409C-BE32-E72D297353CC}">
              <c16:uniqueId val="{00000001-0816-4236-AA81-253860371A3D}"/>
            </c:ext>
          </c:extLst>
        </c:ser>
        <c:dLbls>
          <c:showLegendKey val="0"/>
          <c:showVal val="0"/>
          <c:showCatName val="0"/>
          <c:showSerName val="0"/>
          <c:showPercent val="0"/>
          <c:showBubbleSize val="0"/>
        </c:dLbls>
        <c:gapWidth val="219"/>
        <c:overlap val="-27"/>
        <c:axId val="433989320"/>
        <c:axId val="433994896"/>
      </c:barChart>
      <c:catAx>
        <c:axId val="433989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94896"/>
        <c:crosses val="autoZero"/>
        <c:auto val="1"/>
        <c:lblAlgn val="ctr"/>
        <c:lblOffset val="100"/>
        <c:noMultiLvlLbl val="0"/>
      </c:catAx>
      <c:valAx>
        <c:axId val="43399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3989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3430</c:v>
                </c:pt>
                <c:pt idx="1">
                  <c:v>1958</c:v>
                </c:pt>
                <c:pt idx="2">
                  <c:v>3249</c:v>
                </c:pt>
                <c:pt idx="3">
                  <c:v>3781</c:v>
                </c:pt>
                <c:pt idx="4">
                  <c:v>3531</c:v>
                </c:pt>
                <c:pt idx="5">
                  <c:v>4157</c:v>
                </c:pt>
                <c:pt idx="6">
                  <c:v>3742</c:v>
                </c:pt>
                <c:pt idx="7">
                  <c:v>2870</c:v>
                </c:pt>
                <c:pt idx="8">
                  <c:v>3857</c:v>
                </c:pt>
                <c:pt idx="9">
                  <c:v>4524</c:v>
                </c:pt>
                <c:pt idx="10">
                  <c:v>2638</c:v>
                </c:pt>
                <c:pt idx="11">
                  <c:v>2552</c:v>
                </c:pt>
                <c:pt idx="12">
                  <c:v>3264</c:v>
                </c:pt>
                <c:pt idx="13">
                  <c:v>3671</c:v>
                </c:pt>
                <c:pt idx="14">
                  <c:v>13236</c:v>
                </c:pt>
                <c:pt idx="15">
                  <c:v>2784</c:v>
                </c:pt>
                <c:pt idx="16">
                  <c:v>1370</c:v>
                </c:pt>
                <c:pt idx="17">
                  <c:v>658</c:v>
                </c:pt>
                <c:pt idx="18">
                  <c:v>540</c:v>
                </c:pt>
                <c:pt idx="19">
                  <c:v>797</c:v>
                </c:pt>
                <c:pt idx="20">
                  <c:v>5083</c:v>
                </c:pt>
                <c:pt idx="21">
                  <c:v>25580</c:v>
                </c:pt>
                <c:pt idx="22">
                  <c:v>22049</c:v>
                </c:pt>
                <c:pt idx="23">
                  <c:v>14545</c:v>
                </c:pt>
                <c:pt idx="24">
                  <c:v>16816</c:v>
                </c:pt>
                <c:pt idx="25">
                  <c:v>16406</c:v>
                </c:pt>
                <c:pt idx="26">
                  <c:v>13933</c:v>
                </c:pt>
                <c:pt idx="27">
                  <c:v>9491</c:v>
                </c:pt>
                <c:pt idx="28">
                  <c:v>7326</c:v>
                </c:pt>
                <c:pt idx="29">
                  <c:v>8274</c:v>
                </c:pt>
                <c:pt idx="30">
                  <c:v>7331</c:v>
                </c:pt>
              </c:numCache>
            </c:numRef>
          </c:val>
          <c:smooth val="0"/>
          <c:extLst>
            <c:ext xmlns:c16="http://schemas.microsoft.com/office/drawing/2014/chart" uri="{C3380CC4-5D6E-409C-BE32-E72D297353CC}">
              <c16:uniqueId val="{00000000-E211-48A1-87F7-5BD19DED3E0D}"/>
            </c:ext>
          </c:extLst>
        </c:ser>
        <c:dLbls>
          <c:showLegendKey val="0"/>
          <c:showVal val="0"/>
          <c:showCatName val="0"/>
          <c:showSerName val="0"/>
          <c:showPercent val="0"/>
          <c:showBubbleSize val="0"/>
        </c:dLbls>
        <c:smooth val="0"/>
        <c:axId val="419819584"/>
        <c:axId val="419826800"/>
      </c:lineChart>
      <c:dateAx>
        <c:axId val="41981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6800"/>
        <c:crosses val="autoZero"/>
        <c:auto val="1"/>
        <c:lblOffset val="100"/>
        <c:baseTimeUnit val="days"/>
      </c:dateAx>
      <c:valAx>
        <c:axId val="419826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1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36BA-4C64-85ED-2F2475F059FE}"/>
            </c:ext>
          </c:extLst>
        </c:ser>
        <c:dLbls>
          <c:showLegendKey val="0"/>
          <c:showVal val="0"/>
          <c:showCatName val="0"/>
          <c:showSerName val="0"/>
          <c:showPercent val="0"/>
          <c:showBubbleSize val="0"/>
        </c:dLbls>
        <c:smooth val="0"/>
        <c:axId val="419821224"/>
        <c:axId val="419827456"/>
      </c:lineChart>
      <c:dateAx>
        <c:axId val="41982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7456"/>
        <c:crosses val="autoZero"/>
        <c:auto val="1"/>
        <c:lblOffset val="100"/>
        <c:baseTimeUnit val="days"/>
      </c:dateAx>
      <c:valAx>
        <c:axId val="41982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91</c:v>
                </c:pt>
                <c:pt idx="1">
                  <c:v>40</c:v>
                </c:pt>
                <c:pt idx="2">
                  <c:v>172</c:v>
                </c:pt>
                <c:pt idx="3">
                  <c:v>195</c:v>
                </c:pt>
                <c:pt idx="4">
                  <c:v>78</c:v>
                </c:pt>
                <c:pt idx="5">
                  <c:v>177</c:v>
                </c:pt>
                <c:pt idx="6">
                  <c:v>128</c:v>
                </c:pt>
                <c:pt idx="7">
                  <c:v>69</c:v>
                </c:pt>
                <c:pt idx="8">
                  <c:v>46</c:v>
                </c:pt>
                <c:pt idx="9">
                  <c:v>110</c:v>
                </c:pt>
                <c:pt idx="10">
                  <c:v>50</c:v>
                </c:pt>
                <c:pt idx="11">
                  <c:v>53</c:v>
                </c:pt>
                <c:pt idx="12">
                  <c:v>41</c:v>
                </c:pt>
                <c:pt idx="13">
                  <c:v>69</c:v>
                </c:pt>
                <c:pt idx="14">
                  <c:v>312</c:v>
                </c:pt>
                <c:pt idx="15">
                  <c:v>143</c:v>
                </c:pt>
                <c:pt idx="16">
                  <c:v>80</c:v>
                </c:pt>
                <c:pt idx="17">
                  <c:v>18</c:v>
                </c:pt>
                <c:pt idx="18">
                  <c:v>9</c:v>
                </c:pt>
                <c:pt idx="19">
                  <c:v>9</c:v>
                </c:pt>
                <c:pt idx="20">
                  <c:v>135</c:v>
                </c:pt>
                <c:pt idx="21">
                  <c:v>675</c:v>
                </c:pt>
                <c:pt idx="22">
                  <c:v>551</c:v>
                </c:pt>
                <c:pt idx="23">
                  <c:v>307</c:v>
                </c:pt>
                <c:pt idx="24">
                  <c:v>321</c:v>
                </c:pt>
                <c:pt idx="25">
                  <c:v>335</c:v>
                </c:pt>
                <c:pt idx="26">
                  <c:v>181</c:v>
                </c:pt>
                <c:pt idx="27">
                  <c:v>135</c:v>
                </c:pt>
                <c:pt idx="28">
                  <c:v>98</c:v>
                </c:pt>
                <c:pt idx="29">
                  <c:v>145</c:v>
                </c:pt>
                <c:pt idx="30">
                  <c:v>127</c:v>
                </c:pt>
              </c:numCache>
            </c:numRef>
          </c:val>
          <c:smooth val="0"/>
          <c:extLst>
            <c:ext xmlns:c16="http://schemas.microsoft.com/office/drawing/2014/chart" uri="{C3380CC4-5D6E-409C-BE32-E72D297353CC}">
              <c16:uniqueId val="{00000000-EAF5-45EB-9191-624954427683}"/>
            </c:ext>
          </c:extLst>
        </c:ser>
        <c:dLbls>
          <c:showLegendKey val="0"/>
          <c:showVal val="0"/>
          <c:showCatName val="0"/>
          <c:showSerName val="0"/>
          <c:showPercent val="0"/>
          <c:showBubbleSize val="0"/>
        </c:dLbls>
        <c:smooth val="0"/>
        <c:axId val="419824832"/>
        <c:axId val="419825816"/>
      </c:lineChart>
      <c:dateAx>
        <c:axId val="41982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5816"/>
        <c:crosses val="autoZero"/>
        <c:auto val="1"/>
        <c:lblOffset val="100"/>
        <c:baseTimeUnit val="days"/>
      </c:dateAx>
      <c:valAx>
        <c:axId val="41982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2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16</c:v>
                </c:pt>
                <c:pt idx="1">
                  <c:v>9</c:v>
                </c:pt>
                <c:pt idx="2">
                  <c:v>11</c:v>
                </c:pt>
                <c:pt idx="3">
                  <c:v>14</c:v>
                </c:pt>
                <c:pt idx="4">
                  <c:v>6</c:v>
                </c:pt>
                <c:pt idx="5">
                  <c:v>10</c:v>
                </c:pt>
                <c:pt idx="6">
                  <c:v>11</c:v>
                </c:pt>
                <c:pt idx="7">
                  <c:v>7</c:v>
                </c:pt>
                <c:pt idx="8">
                  <c:v>9</c:v>
                </c:pt>
                <c:pt idx="9">
                  <c:v>3</c:v>
                </c:pt>
                <c:pt idx="10">
                  <c:v>7</c:v>
                </c:pt>
                <c:pt idx="11">
                  <c:v>7</c:v>
                </c:pt>
                <c:pt idx="12">
                  <c:v>10</c:v>
                </c:pt>
                <c:pt idx="13">
                  <c:v>9</c:v>
                </c:pt>
                <c:pt idx="14">
                  <c:v>46</c:v>
                </c:pt>
                <c:pt idx="15">
                  <c:v>4</c:v>
                </c:pt>
                <c:pt idx="16">
                  <c:v>14</c:v>
                </c:pt>
                <c:pt idx="17">
                  <c:v>7</c:v>
                </c:pt>
                <c:pt idx="18">
                  <c:v>2</c:v>
                </c:pt>
                <c:pt idx="19">
                  <c:v>15</c:v>
                </c:pt>
                <c:pt idx="20">
                  <c:v>19</c:v>
                </c:pt>
                <c:pt idx="21">
                  <c:v>38</c:v>
                </c:pt>
                <c:pt idx="22">
                  <c:v>61</c:v>
                </c:pt>
                <c:pt idx="23">
                  <c:v>24</c:v>
                </c:pt>
                <c:pt idx="24">
                  <c:v>16</c:v>
                </c:pt>
                <c:pt idx="25">
                  <c:v>19</c:v>
                </c:pt>
                <c:pt idx="26">
                  <c:v>22</c:v>
                </c:pt>
                <c:pt idx="27">
                  <c:v>18</c:v>
                </c:pt>
                <c:pt idx="28">
                  <c:v>10</c:v>
                </c:pt>
                <c:pt idx="29">
                  <c:v>2</c:v>
                </c:pt>
                <c:pt idx="30">
                  <c:v>16</c:v>
                </c:pt>
              </c:numCache>
            </c:numRef>
          </c:val>
          <c:smooth val="0"/>
          <c:extLst>
            <c:ext xmlns:c16="http://schemas.microsoft.com/office/drawing/2014/chart" uri="{C3380CC4-5D6E-409C-BE32-E72D297353CC}">
              <c16:uniqueId val="{00000000-B0B3-4E70-A416-486352E5520E}"/>
            </c:ext>
          </c:extLst>
        </c:ser>
        <c:dLbls>
          <c:showLegendKey val="0"/>
          <c:showVal val="0"/>
          <c:showCatName val="0"/>
          <c:showSerName val="0"/>
          <c:showPercent val="0"/>
          <c:showBubbleSize val="0"/>
        </c:dLbls>
        <c:smooth val="0"/>
        <c:axId val="419842872"/>
        <c:axId val="419843200"/>
      </c:lineChart>
      <c:dateAx>
        <c:axId val="41984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3200"/>
        <c:crosses val="autoZero"/>
        <c:auto val="1"/>
        <c:lblOffset val="100"/>
        <c:baseTimeUnit val="days"/>
      </c:dateAx>
      <c:valAx>
        <c:axId val="41984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58.666666666666998</c:v>
                </c:pt>
                <c:pt idx="1">
                  <c:v>49.2</c:v>
                </c:pt>
                <c:pt idx="2">
                  <c:v>62.566666666666997</c:v>
                </c:pt>
                <c:pt idx="3">
                  <c:v>146.4</c:v>
                </c:pt>
                <c:pt idx="4">
                  <c:v>315.39999999999998</c:v>
                </c:pt>
                <c:pt idx="5">
                  <c:v>443.6</c:v>
                </c:pt>
                <c:pt idx="6">
                  <c:v>519.03333333333001</c:v>
                </c:pt>
                <c:pt idx="7">
                  <c:v>469.67741935484003</c:v>
                </c:pt>
                <c:pt idx="8">
                  <c:v>453.90322580645</c:v>
                </c:pt>
                <c:pt idx="9">
                  <c:v>453.41935483870998</c:v>
                </c:pt>
                <c:pt idx="10">
                  <c:v>489.41935483870998</c:v>
                </c:pt>
                <c:pt idx="11">
                  <c:v>498</c:v>
                </c:pt>
                <c:pt idx="12">
                  <c:v>483.25806451612999</c:v>
                </c:pt>
                <c:pt idx="13">
                  <c:v>486.54838709677</c:v>
                </c:pt>
                <c:pt idx="14">
                  <c:v>498.45161290323</c:v>
                </c:pt>
                <c:pt idx="15">
                  <c:v>508.51612903225998</c:v>
                </c:pt>
                <c:pt idx="16">
                  <c:v>530.25806451613005</c:v>
                </c:pt>
                <c:pt idx="17">
                  <c:v>551.83870967741996</c:v>
                </c:pt>
                <c:pt idx="18">
                  <c:v>589.03225806451997</c:v>
                </c:pt>
                <c:pt idx="19">
                  <c:v>596.93548387096996</c:v>
                </c:pt>
                <c:pt idx="20">
                  <c:v>506.06451612902998</c:v>
                </c:pt>
                <c:pt idx="21">
                  <c:v>322.64516129032</c:v>
                </c:pt>
                <c:pt idx="22">
                  <c:v>168.67741935484</c:v>
                </c:pt>
                <c:pt idx="23">
                  <c:v>90.064516129032</c:v>
                </c:pt>
              </c:numCache>
            </c:numRef>
          </c:val>
          <c:smooth val="0"/>
          <c:extLst>
            <c:ext xmlns:c16="http://schemas.microsoft.com/office/drawing/2014/chart" uri="{C3380CC4-5D6E-409C-BE32-E72D297353CC}">
              <c16:uniqueId val="{00000000-FFF3-4089-9189-4639CC8A4104}"/>
            </c:ext>
          </c:extLst>
        </c:ser>
        <c:dLbls>
          <c:showLegendKey val="0"/>
          <c:showVal val="0"/>
          <c:showCatName val="0"/>
          <c:showSerName val="0"/>
          <c:showPercent val="0"/>
          <c:showBubbleSize val="0"/>
        </c:dLbls>
        <c:smooth val="0"/>
        <c:axId val="419850416"/>
        <c:axId val="419840576"/>
      </c:lineChart>
      <c:catAx>
        <c:axId val="41985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40576"/>
        <c:crosses val="autoZero"/>
        <c:auto val="1"/>
        <c:lblAlgn val="ctr"/>
        <c:lblOffset val="100"/>
        <c:noMultiLvlLbl val="0"/>
      </c:catAx>
      <c:valAx>
        <c:axId val="41984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985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Familienhotel Gasthof Hinteregger</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2360</c:v>
                </c:pt>
                <c:pt idx="1">
                  <c:v>1698</c:v>
                </c:pt>
                <c:pt idx="2">
                  <c:v>2437</c:v>
                </c:pt>
                <c:pt idx="3">
                  <c:v>2587</c:v>
                </c:pt>
                <c:pt idx="4">
                  <c:v>2867</c:v>
                </c:pt>
                <c:pt idx="5">
                  <c:v>3284</c:v>
                </c:pt>
                <c:pt idx="6">
                  <c:v>2959</c:v>
                </c:pt>
                <c:pt idx="7">
                  <c:v>2408</c:v>
                </c:pt>
                <c:pt idx="8">
                  <c:v>3294</c:v>
                </c:pt>
                <c:pt idx="9">
                  <c:v>3612</c:v>
                </c:pt>
                <c:pt idx="10">
                  <c:v>2447</c:v>
                </c:pt>
                <c:pt idx="11">
                  <c:v>2261</c:v>
                </c:pt>
                <c:pt idx="12">
                  <c:v>2993</c:v>
                </c:pt>
                <c:pt idx="13">
                  <c:v>3050</c:v>
                </c:pt>
                <c:pt idx="14">
                  <c:v>8710</c:v>
                </c:pt>
                <c:pt idx="15">
                  <c:v>1723</c:v>
                </c:pt>
                <c:pt idx="16">
                  <c:v>879</c:v>
                </c:pt>
                <c:pt idx="17">
                  <c:v>430</c:v>
                </c:pt>
                <c:pt idx="18">
                  <c:v>329</c:v>
                </c:pt>
                <c:pt idx="19">
                  <c:v>428</c:v>
                </c:pt>
                <c:pt idx="20">
                  <c:v>3708</c:v>
                </c:pt>
                <c:pt idx="21">
                  <c:v>15115</c:v>
                </c:pt>
                <c:pt idx="22">
                  <c:v>12515</c:v>
                </c:pt>
                <c:pt idx="23">
                  <c:v>10192</c:v>
                </c:pt>
                <c:pt idx="24">
                  <c:v>12012</c:v>
                </c:pt>
                <c:pt idx="25">
                  <c:v>11628</c:v>
                </c:pt>
                <c:pt idx="26">
                  <c:v>10403</c:v>
                </c:pt>
                <c:pt idx="27">
                  <c:v>7352</c:v>
                </c:pt>
                <c:pt idx="28">
                  <c:v>6193</c:v>
                </c:pt>
                <c:pt idx="29">
                  <c:v>6515</c:v>
                </c:pt>
                <c:pt idx="30">
                  <c:v>6029</c:v>
                </c:pt>
              </c:numCache>
            </c:numRef>
          </c:val>
          <c:smooth val="0"/>
          <c:extLst>
            <c:ext xmlns:c16="http://schemas.microsoft.com/office/drawing/2014/chart" uri="{C3380CC4-5D6E-409C-BE32-E72D297353CC}">
              <c16:uniqueId val="{00000000-A47D-4BEC-B5A0-F617BDF12F6B}"/>
            </c:ext>
          </c:extLst>
        </c:ser>
        <c:dLbls>
          <c:showLegendKey val="0"/>
          <c:showVal val="0"/>
          <c:showCatName val="0"/>
          <c:showSerName val="0"/>
          <c:showPercent val="0"/>
          <c:showBubbleSize val="0"/>
        </c:dLbls>
        <c:smooth val="0"/>
        <c:axId val="441441600"/>
        <c:axId val="441438976"/>
      </c:lineChart>
      <c:dateAx>
        <c:axId val="441441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38976"/>
        <c:crosses val="autoZero"/>
        <c:auto val="1"/>
        <c:lblOffset val="100"/>
        <c:baseTimeUnit val="days"/>
      </c:dateAx>
      <c:valAx>
        <c:axId val="44143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44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EAE9A7-D0CE-402B-AEB8-A8EF00425102}"/>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DC6711AE-33C4-4824-A6DE-EE050789D483}"/>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40549774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3FA28-EF79-424D-9823-F762A1B5A5A2}"/>
              </a:ext>
            </a:extLst>
          </p:cNvPr>
          <p:cNvSpPr>
            <a:spLocks noGrp="1"/>
          </p:cNvSpPr>
          <p:nvPr>
            <p:ph type="title"/>
          </p:nvPr>
        </p:nvSpPr>
        <p:spPr/>
        <p:txBody>
          <a:bodyPr/>
          <a:lstStyle/>
          <a:p>
            <a:r>
              <a:rPr lang="de-DE"/>
              <a:t>Wichtigste Werte (KPI's) | Familienhotel Gasthof Hinteregger</a:t>
            </a:r>
            <a:endParaRPr lang="en-US"/>
          </a:p>
        </p:txBody>
      </p:sp>
      <p:graphicFrame>
        <p:nvGraphicFramePr>
          <p:cNvPr id="5" name="Table Placeholder 4">
            <a:extLst>
              <a:ext uri="{FF2B5EF4-FFF2-40B4-BE49-F238E27FC236}">
                <a16:creationId xmlns:a16="http://schemas.microsoft.com/office/drawing/2014/main" id="{D38B920C-4B56-4DB1-8C59-5E7F66AAC1E5}"/>
              </a:ext>
            </a:extLst>
          </p:cNvPr>
          <p:cNvGraphicFramePr>
            <a:graphicFrameLocks noGrp="1"/>
          </p:cNvGraphicFramePr>
          <p:nvPr>
            <p:ph type="tbl" sz="quarter" idx="13"/>
            <p:extLst>
              <p:ext uri="{D42A27DB-BD31-4B8C-83A1-F6EECF244321}">
                <p14:modId xmlns:p14="http://schemas.microsoft.com/office/powerpoint/2010/main" val="3822425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9892679"/>
                    </a:ext>
                  </a:extLst>
                </a:gridCol>
                <a:gridCol w="740664">
                  <a:extLst>
                    <a:ext uri="{9D8B030D-6E8A-4147-A177-3AD203B41FA5}">
                      <a16:colId xmlns:a16="http://schemas.microsoft.com/office/drawing/2014/main" val="1350879822"/>
                    </a:ext>
                  </a:extLst>
                </a:gridCol>
                <a:gridCol w="740664">
                  <a:extLst>
                    <a:ext uri="{9D8B030D-6E8A-4147-A177-3AD203B41FA5}">
                      <a16:colId xmlns:a16="http://schemas.microsoft.com/office/drawing/2014/main" val="3212104125"/>
                    </a:ext>
                  </a:extLst>
                </a:gridCol>
                <a:gridCol w="740664">
                  <a:extLst>
                    <a:ext uri="{9D8B030D-6E8A-4147-A177-3AD203B41FA5}">
                      <a16:colId xmlns:a16="http://schemas.microsoft.com/office/drawing/2014/main" val="1086312421"/>
                    </a:ext>
                  </a:extLst>
                </a:gridCol>
                <a:gridCol w="740664">
                  <a:extLst>
                    <a:ext uri="{9D8B030D-6E8A-4147-A177-3AD203B41FA5}">
                      <a16:colId xmlns:a16="http://schemas.microsoft.com/office/drawing/2014/main" val="1308641296"/>
                    </a:ext>
                  </a:extLst>
                </a:gridCol>
                <a:gridCol w="740664">
                  <a:extLst>
                    <a:ext uri="{9D8B030D-6E8A-4147-A177-3AD203B41FA5}">
                      <a16:colId xmlns:a16="http://schemas.microsoft.com/office/drawing/2014/main" val="1553710099"/>
                    </a:ext>
                  </a:extLst>
                </a:gridCol>
                <a:gridCol w="740664">
                  <a:extLst>
                    <a:ext uri="{9D8B030D-6E8A-4147-A177-3AD203B41FA5}">
                      <a16:colId xmlns:a16="http://schemas.microsoft.com/office/drawing/2014/main" val="2593620259"/>
                    </a:ext>
                  </a:extLst>
                </a:gridCol>
                <a:gridCol w="740664">
                  <a:extLst>
                    <a:ext uri="{9D8B030D-6E8A-4147-A177-3AD203B41FA5}">
                      <a16:colId xmlns:a16="http://schemas.microsoft.com/office/drawing/2014/main" val="585439616"/>
                    </a:ext>
                  </a:extLst>
                </a:gridCol>
                <a:gridCol w="740664">
                  <a:extLst>
                    <a:ext uri="{9D8B030D-6E8A-4147-A177-3AD203B41FA5}">
                      <a16:colId xmlns:a16="http://schemas.microsoft.com/office/drawing/2014/main" val="134834316"/>
                    </a:ext>
                  </a:extLst>
                </a:gridCol>
                <a:gridCol w="740664">
                  <a:extLst>
                    <a:ext uri="{9D8B030D-6E8A-4147-A177-3AD203B41FA5}">
                      <a16:colId xmlns:a16="http://schemas.microsoft.com/office/drawing/2014/main" val="32473058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77094126"/>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521</a:t>
                      </a:r>
                    </a:p>
                  </a:txBody>
                  <a:tcPr/>
                </a:tc>
                <a:tc>
                  <a:txBody>
                    <a:bodyPr/>
                    <a:lstStyle/>
                    <a:p>
                      <a:r>
                        <a:rPr lang="en-US" sz="1000"/>
                        <a:t>38</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841191800"/>
                  </a:ext>
                </a:extLst>
              </a:tr>
            </a:tbl>
          </a:graphicData>
        </a:graphic>
      </p:graphicFrame>
      <p:sp>
        <p:nvSpPr>
          <p:cNvPr id="4" name="Text Placeholder 3">
            <a:extLst>
              <a:ext uri="{FF2B5EF4-FFF2-40B4-BE49-F238E27FC236}">
                <a16:creationId xmlns:a16="http://schemas.microsoft.com/office/drawing/2014/main" id="{E831A04B-FEDB-4A0E-A6E6-8E6E66BDEE3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534850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A4EC0-50F1-462A-8D05-6CB147ED8E71}"/>
              </a:ext>
            </a:extLst>
          </p:cNvPr>
          <p:cNvSpPr>
            <a:spLocks noGrp="1"/>
          </p:cNvSpPr>
          <p:nvPr>
            <p:ph type="title"/>
          </p:nvPr>
        </p:nvSpPr>
        <p:spPr/>
        <p:txBody>
          <a:bodyPr/>
          <a:lstStyle/>
          <a:p>
            <a:r>
              <a:rPr lang="de-DE"/>
              <a:t>Fans (Übersicht) | Familienhotel Gasthof Hinteregger</a:t>
            </a:r>
            <a:endParaRPr lang="en-US"/>
          </a:p>
        </p:txBody>
      </p:sp>
      <p:graphicFrame>
        <p:nvGraphicFramePr>
          <p:cNvPr id="5" name="Table Placeholder 4">
            <a:extLst>
              <a:ext uri="{FF2B5EF4-FFF2-40B4-BE49-F238E27FC236}">
                <a16:creationId xmlns:a16="http://schemas.microsoft.com/office/drawing/2014/main" id="{3C97E341-8702-452F-9185-CA4F5C079193}"/>
              </a:ext>
            </a:extLst>
          </p:cNvPr>
          <p:cNvGraphicFramePr>
            <a:graphicFrameLocks noGrp="1"/>
          </p:cNvGraphicFramePr>
          <p:nvPr>
            <p:ph type="tbl" sz="quarter" idx="13"/>
            <p:extLst>
              <p:ext uri="{D42A27DB-BD31-4B8C-83A1-F6EECF244321}">
                <p14:modId xmlns:p14="http://schemas.microsoft.com/office/powerpoint/2010/main" val="3727871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3231903"/>
                    </a:ext>
                  </a:extLst>
                </a:gridCol>
                <a:gridCol w="1234440">
                  <a:extLst>
                    <a:ext uri="{9D8B030D-6E8A-4147-A177-3AD203B41FA5}">
                      <a16:colId xmlns:a16="http://schemas.microsoft.com/office/drawing/2014/main" val="1379079841"/>
                    </a:ext>
                  </a:extLst>
                </a:gridCol>
                <a:gridCol w="822960">
                  <a:extLst>
                    <a:ext uri="{9D8B030D-6E8A-4147-A177-3AD203B41FA5}">
                      <a16:colId xmlns:a16="http://schemas.microsoft.com/office/drawing/2014/main" val="3035430186"/>
                    </a:ext>
                  </a:extLst>
                </a:gridCol>
                <a:gridCol w="822960">
                  <a:extLst>
                    <a:ext uri="{9D8B030D-6E8A-4147-A177-3AD203B41FA5}">
                      <a16:colId xmlns:a16="http://schemas.microsoft.com/office/drawing/2014/main" val="318142885"/>
                    </a:ext>
                  </a:extLst>
                </a:gridCol>
                <a:gridCol w="822960">
                  <a:extLst>
                    <a:ext uri="{9D8B030D-6E8A-4147-A177-3AD203B41FA5}">
                      <a16:colId xmlns:a16="http://schemas.microsoft.com/office/drawing/2014/main" val="2010891493"/>
                    </a:ext>
                  </a:extLst>
                </a:gridCol>
                <a:gridCol w="822960">
                  <a:extLst>
                    <a:ext uri="{9D8B030D-6E8A-4147-A177-3AD203B41FA5}">
                      <a16:colId xmlns:a16="http://schemas.microsoft.com/office/drawing/2014/main" val="2121117458"/>
                    </a:ext>
                  </a:extLst>
                </a:gridCol>
                <a:gridCol w="822960">
                  <a:extLst>
                    <a:ext uri="{9D8B030D-6E8A-4147-A177-3AD203B41FA5}">
                      <a16:colId xmlns:a16="http://schemas.microsoft.com/office/drawing/2014/main" val="2421916789"/>
                    </a:ext>
                  </a:extLst>
                </a:gridCol>
                <a:gridCol w="822960">
                  <a:extLst>
                    <a:ext uri="{9D8B030D-6E8A-4147-A177-3AD203B41FA5}">
                      <a16:colId xmlns:a16="http://schemas.microsoft.com/office/drawing/2014/main" val="219181881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41042061"/>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2</a:t>
                      </a:r>
                    </a:p>
                  </a:txBody>
                  <a:tcPr/>
                </a:tc>
                <a:tc>
                  <a:txBody>
                    <a:bodyPr/>
                    <a:lstStyle/>
                    <a:p>
                      <a:r>
                        <a:rPr lang="en-US" sz="1000"/>
                        <a:t>0.2 %</a:t>
                      </a:r>
                    </a:p>
                  </a:txBody>
                  <a:tcPr/>
                </a:tc>
                <a:tc>
                  <a:txBody>
                    <a:bodyPr/>
                    <a:lstStyle/>
                    <a:p>
                      <a:r>
                        <a:rPr lang="en-US" sz="1000"/>
                        <a:t>7</a:t>
                      </a:r>
                    </a:p>
                  </a:txBody>
                  <a:tcPr/>
                </a:tc>
                <a:tc>
                  <a:txBody>
                    <a:bodyPr/>
                    <a:lstStyle/>
                    <a:p>
                      <a:r>
                        <a:rPr lang="en-US" sz="1000"/>
                        <a:t>0.5 %</a:t>
                      </a:r>
                    </a:p>
                  </a:txBody>
                  <a:tcPr/>
                </a:tc>
                <a:tc>
                  <a:txBody>
                    <a:bodyPr/>
                    <a:lstStyle/>
                    <a:p>
                      <a:r>
                        <a:rPr lang="en-US" sz="1000"/>
                        <a:t>46</a:t>
                      </a:r>
                    </a:p>
                  </a:txBody>
                  <a:tcPr/>
                </a:tc>
                <a:tc>
                  <a:txBody>
                    <a:bodyPr/>
                    <a:lstStyle/>
                    <a:p>
                      <a:r>
                        <a:rPr lang="en-US" sz="1000"/>
                        <a:t>3.7 %</a:t>
                      </a:r>
                    </a:p>
                  </a:txBody>
                  <a:tcPr/>
                </a:tc>
                <a:extLst>
                  <a:ext uri="{0D108BD9-81ED-4DB2-BD59-A6C34878D82A}">
                    <a16:rowId xmlns:a16="http://schemas.microsoft.com/office/drawing/2014/main" val="441714479"/>
                  </a:ext>
                </a:extLst>
              </a:tr>
            </a:tbl>
          </a:graphicData>
        </a:graphic>
      </p:graphicFrame>
      <p:sp>
        <p:nvSpPr>
          <p:cNvPr id="4" name="Text Placeholder 3">
            <a:extLst>
              <a:ext uri="{FF2B5EF4-FFF2-40B4-BE49-F238E27FC236}">
                <a16:creationId xmlns:a16="http://schemas.microsoft.com/office/drawing/2014/main" id="{C03E5BE1-E988-4950-A9C2-1D7A3223B3A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61296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1484AD-6D9A-40D7-A8E6-0A6A1F0DAFB5}"/>
              </a:ext>
            </a:extLst>
          </p:cNvPr>
          <p:cNvSpPr>
            <a:spLocks noGrp="1"/>
          </p:cNvSpPr>
          <p:nvPr>
            <p:ph type="title"/>
          </p:nvPr>
        </p:nvSpPr>
        <p:spPr/>
        <p:txBody>
          <a:bodyPr/>
          <a:lstStyle/>
          <a:p>
            <a:r>
              <a:rPr lang="en-US"/>
              <a:t>Key Metrics Table w. User Post RR | Familienhotel Gasthof Hinteregger</a:t>
            </a:r>
          </a:p>
        </p:txBody>
      </p:sp>
      <p:graphicFrame>
        <p:nvGraphicFramePr>
          <p:cNvPr id="5" name="Table Placeholder 4">
            <a:extLst>
              <a:ext uri="{FF2B5EF4-FFF2-40B4-BE49-F238E27FC236}">
                <a16:creationId xmlns:a16="http://schemas.microsoft.com/office/drawing/2014/main" id="{FD21831A-1A58-4EE8-8C50-111F4FCE0DF0}"/>
              </a:ext>
            </a:extLst>
          </p:cNvPr>
          <p:cNvGraphicFramePr>
            <a:graphicFrameLocks noGrp="1"/>
          </p:cNvGraphicFramePr>
          <p:nvPr>
            <p:ph type="tbl" sz="quarter" idx="13"/>
            <p:extLst>
              <p:ext uri="{D42A27DB-BD31-4B8C-83A1-F6EECF244321}">
                <p14:modId xmlns:p14="http://schemas.microsoft.com/office/powerpoint/2010/main" val="2430320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19375583"/>
                    </a:ext>
                  </a:extLst>
                </a:gridCol>
                <a:gridCol w="740664">
                  <a:extLst>
                    <a:ext uri="{9D8B030D-6E8A-4147-A177-3AD203B41FA5}">
                      <a16:colId xmlns:a16="http://schemas.microsoft.com/office/drawing/2014/main" val="2848232441"/>
                    </a:ext>
                  </a:extLst>
                </a:gridCol>
                <a:gridCol w="740664">
                  <a:extLst>
                    <a:ext uri="{9D8B030D-6E8A-4147-A177-3AD203B41FA5}">
                      <a16:colId xmlns:a16="http://schemas.microsoft.com/office/drawing/2014/main" val="2779361270"/>
                    </a:ext>
                  </a:extLst>
                </a:gridCol>
                <a:gridCol w="740664">
                  <a:extLst>
                    <a:ext uri="{9D8B030D-6E8A-4147-A177-3AD203B41FA5}">
                      <a16:colId xmlns:a16="http://schemas.microsoft.com/office/drawing/2014/main" val="2007638579"/>
                    </a:ext>
                  </a:extLst>
                </a:gridCol>
                <a:gridCol w="740664">
                  <a:extLst>
                    <a:ext uri="{9D8B030D-6E8A-4147-A177-3AD203B41FA5}">
                      <a16:colId xmlns:a16="http://schemas.microsoft.com/office/drawing/2014/main" val="2521493574"/>
                    </a:ext>
                  </a:extLst>
                </a:gridCol>
                <a:gridCol w="740664">
                  <a:extLst>
                    <a:ext uri="{9D8B030D-6E8A-4147-A177-3AD203B41FA5}">
                      <a16:colId xmlns:a16="http://schemas.microsoft.com/office/drawing/2014/main" val="3138166545"/>
                    </a:ext>
                  </a:extLst>
                </a:gridCol>
                <a:gridCol w="740664">
                  <a:extLst>
                    <a:ext uri="{9D8B030D-6E8A-4147-A177-3AD203B41FA5}">
                      <a16:colId xmlns:a16="http://schemas.microsoft.com/office/drawing/2014/main" val="2561418605"/>
                    </a:ext>
                  </a:extLst>
                </a:gridCol>
                <a:gridCol w="740664">
                  <a:extLst>
                    <a:ext uri="{9D8B030D-6E8A-4147-A177-3AD203B41FA5}">
                      <a16:colId xmlns:a16="http://schemas.microsoft.com/office/drawing/2014/main" val="1692917716"/>
                    </a:ext>
                  </a:extLst>
                </a:gridCol>
                <a:gridCol w="740664">
                  <a:extLst>
                    <a:ext uri="{9D8B030D-6E8A-4147-A177-3AD203B41FA5}">
                      <a16:colId xmlns:a16="http://schemas.microsoft.com/office/drawing/2014/main" val="2142742141"/>
                    </a:ext>
                  </a:extLst>
                </a:gridCol>
                <a:gridCol w="740664">
                  <a:extLst>
                    <a:ext uri="{9D8B030D-6E8A-4147-A177-3AD203B41FA5}">
                      <a16:colId xmlns:a16="http://schemas.microsoft.com/office/drawing/2014/main" val="3063863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78256079"/>
                  </a:ext>
                </a:extLst>
              </a:tr>
              <a:tr h="370840">
                <a:tc>
                  <a:txBody>
                    <a:bodyPr/>
                    <a:lstStyle/>
                    <a:p>
                      <a:r>
                        <a:rPr lang="en-US" sz="1000"/>
                        <a:t>Familienhotel Gasthof Hinteregger</a:t>
                      </a:r>
                    </a:p>
                  </a:txBody>
                  <a:tcPr/>
                </a:tc>
                <a:tc>
                  <a:txBody>
                    <a:bodyPr/>
                    <a:lstStyle/>
                    <a:p>
                      <a:r>
                        <a:rPr lang="en-US" sz="1000"/>
                        <a:t>1301</a:t>
                      </a:r>
                    </a:p>
                  </a:txBody>
                  <a:tcPr/>
                </a:tc>
                <a:tc>
                  <a:txBody>
                    <a:bodyPr/>
                    <a:lstStyle/>
                    <a:p>
                      <a:r>
                        <a:rPr lang="en-US" sz="1000"/>
                        <a:t>n/a</a:t>
                      </a:r>
                    </a:p>
                  </a:txBody>
                  <a:tcPr/>
                </a:tc>
                <a:tc>
                  <a:txBody>
                    <a:bodyPr/>
                    <a:lstStyle/>
                    <a:p>
                      <a:r>
                        <a:rPr lang="en-US" sz="1000"/>
                        <a:t>12</a:t>
                      </a:r>
                    </a:p>
                  </a:txBody>
                  <a:tcPr/>
                </a:tc>
                <a:tc>
                  <a:txBody>
                    <a:bodyPr/>
                    <a:lstStyle/>
                    <a:p>
                      <a:r>
                        <a:rPr lang="en-US" sz="1000"/>
                        <a:t>521</a:t>
                      </a:r>
                    </a:p>
                  </a:txBody>
                  <a:tcPr/>
                </a:tc>
                <a:tc>
                  <a:txBody>
                    <a:bodyPr/>
                    <a:lstStyle/>
                    <a:p>
                      <a:r>
                        <a:rPr lang="en-US" sz="1000"/>
                        <a:t>38</a:t>
                      </a:r>
                    </a:p>
                  </a:txBody>
                  <a:tcPr/>
                </a:tc>
                <a:tc>
                  <a:txBody>
                    <a:bodyPr/>
                    <a:lstStyle/>
                    <a:p>
                      <a:r>
                        <a:rPr lang="en-US" sz="1000"/>
                        <a:t>100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312492030"/>
                  </a:ext>
                </a:extLst>
              </a:tr>
            </a:tbl>
          </a:graphicData>
        </a:graphic>
      </p:graphicFrame>
      <p:sp>
        <p:nvSpPr>
          <p:cNvPr id="4" name="Text Placeholder 3">
            <a:extLst>
              <a:ext uri="{FF2B5EF4-FFF2-40B4-BE49-F238E27FC236}">
                <a16:creationId xmlns:a16="http://schemas.microsoft.com/office/drawing/2014/main" id="{DF7AF676-5359-4125-BA4A-E81B9F9E95E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377558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FA7491-1671-47E9-81D2-3FB5FAFFA8E4}"/>
              </a:ext>
            </a:extLst>
          </p:cNvPr>
          <p:cNvSpPr>
            <a:spLocks noGrp="1"/>
          </p:cNvSpPr>
          <p:nvPr>
            <p:ph type="title"/>
          </p:nvPr>
        </p:nvSpPr>
        <p:spPr/>
        <p:txBody>
          <a:bodyPr/>
          <a:lstStyle/>
          <a:p>
            <a:r>
              <a:rPr lang="en-US"/>
              <a:t>Facebook Fans Total | Familienhotel Gasthof Hinteregger</a:t>
            </a:r>
          </a:p>
        </p:txBody>
      </p:sp>
      <p:graphicFrame>
        <p:nvGraphicFramePr>
          <p:cNvPr id="6" name="Chart Placeholder 5">
            <a:extLst>
              <a:ext uri="{FF2B5EF4-FFF2-40B4-BE49-F238E27FC236}">
                <a16:creationId xmlns:a16="http://schemas.microsoft.com/office/drawing/2014/main" id="{DF1C983B-D65F-4BF4-8256-51CE1E0CEEBF}"/>
              </a:ext>
            </a:extLst>
          </p:cNvPr>
          <p:cNvGraphicFramePr>
            <a:graphicFrameLocks noGrp="1"/>
          </p:cNvGraphicFramePr>
          <p:nvPr>
            <p:ph type="chart" sz="quarter" idx="13"/>
            <p:extLst>
              <p:ext uri="{D42A27DB-BD31-4B8C-83A1-F6EECF244321}">
                <p14:modId xmlns:p14="http://schemas.microsoft.com/office/powerpoint/2010/main" val="2226998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9C6434-5079-4C9C-9031-009C999A88E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F70E7C46-2BEA-46DD-8919-E8852A221A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66624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83C3A-1158-4AF4-84B4-3C777797F072}"/>
              </a:ext>
            </a:extLst>
          </p:cNvPr>
          <p:cNvSpPr>
            <a:spLocks noGrp="1"/>
          </p:cNvSpPr>
          <p:nvPr>
            <p:ph type="title"/>
          </p:nvPr>
        </p:nvSpPr>
        <p:spPr/>
        <p:txBody>
          <a:bodyPr/>
          <a:lstStyle/>
          <a:p>
            <a:r>
              <a:rPr lang="en-US"/>
              <a:t>Fanwachstum | Familienhotel Gasthof Hinteregger</a:t>
            </a:r>
          </a:p>
        </p:txBody>
      </p:sp>
      <p:graphicFrame>
        <p:nvGraphicFramePr>
          <p:cNvPr id="6" name="Chart Placeholder 5">
            <a:extLst>
              <a:ext uri="{FF2B5EF4-FFF2-40B4-BE49-F238E27FC236}">
                <a16:creationId xmlns:a16="http://schemas.microsoft.com/office/drawing/2014/main" id="{D4B1EFD3-6390-4392-911A-3E2ED18DD35C}"/>
              </a:ext>
            </a:extLst>
          </p:cNvPr>
          <p:cNvGraphicFramePr>
            <a:graphicFrameLocks noGrp="1"/>
          </p:cNvGraphicFramePr>
          <p:nvPr>
            <p:ph type="chart" sz="quarter" idx="13"/>
            <p:extLst>
              <p:ext uri="{D42A27DB-BD31-4B8C-83A1-F6EECF244321}">
                <p14:modId xmlns:p14="http://schemas.microsoft.com/office/powerpoint/2010/main" val="2461435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EC7A52-0926-4461-8721-E88AD1A7E65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E0CB5E3-5D04-42AC-A1EE-112E2A6D55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382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FC440-E98E-476A-AC20-7A200F2E80C8}"/>
              </a:ext>
            </a:extLst>
          </p:cNvPr>
          <p:cNvSpPr>
            <a:spLocks noGrp="1"/>
          </p:cNvSpPr>
          <p:nvPr>
            <p:ph type="title"/>
          </p:nvPr>
        </p:nvSpPr>
        <p:spPr/>
        <p:txBody>
          <a:bodyPr/>
          <a:lstStyle/>
          <a:p>
            <a:r>
              <a:rPr lang="en-US"/>
              <a:t>Verlorene Fans | Familienhotel Gasthof Hinteregger</a:t>
            </a:r>
          </a:p>
        </p:txBody>
      </p:sp>
      <p:graphicFrame>
        <p:nvGraphicFramePr>
          <p:cNvPr id="6" name="Chart Placeholder 5">
            <a:extLst>
              <a:ext uri="{FF2B5EF4-FFF2-40B4-BE49-F238E27FC236}">
                <a16:creationId xmlns:a16="http://schemas.microsoft.com/office/drawing/2014/main" id="{0E2E6D91-C833-42C0-A722-6C8E4D53EADA}"/>
              </a:ext>
            </a:extLst>
          </p:cNvPr>
          <p:cNvGraphicFramePr>
            <a:graphicFrameLocks noGrp="1"/>
          </p:cNvGraphicFramePr>
          <p:nvPr>
            <p:ph type="chart" sz="quarter" idx="13"/>
            <p:extLst>
              <p:ext uri="{D42A27DB-BD31-4B8C-83A1-F6EECF244321}">
                <p14:modId xmlns:p14="http://schemas.microsoft.com/office/powerpoint/2010/main" val="480897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E0B075-7013-4527-85A2-86BA32A404E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3E7ADE2-6202-487D-B0CE-5F4A0FE996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6223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331F1-7A75-4CDB-B2EA-A51D7E3A2D90}"/>
              </a:ext>
            </a:extLst>
          </p:cNvPr>
          <p:cNvSpPr>
            <a:spLocks noGrp="1"/>
          </p:cNvSpPr>
          <p:nvPr>
            <p:ph type="title"/>
          </p:nvPr>
        </p:nvSpPr>
        <p:spPr/>
        <p:txBody>
          <a:bodyPr/>
          <a:lstStyle/>
          <a:p>
            <a:r>
              <a:rPr lang="de-DE"/>
              <a:t>Eigene Beiträge (Postings) | Familienhotel Gasthof Hinteregger - 1 of 7</a:t>
            </a:r>
            <a:endParaRPr lang="en-US"/>
          </a:p>
        </p:txBody>
      </p:sp>
      <p:graphicFrame>
        <p:nvGraphicFramePr>
          <p:cNvPr id="5" name="Table Placeholder 4">
            <a:extLst>
              <a:ext uri="{FF2B5EF4-FFF2-40B4-BE49-F238E27FC236}">
                <a16:creationId xmlns:a16="http://schemas.microsoft.com/office/drawing/2014/main" id="{2A029E64-AD09-4025-B45F-D6B210467A93}"/>
              </a:ext>
            </a:extLst>
          </p:cNvPr>
          <p:cNvGraphicFramePr>
            <a:graphicFrameLocks noGrp="1"/>
          </p:cNvGraphicFramePr>
          <p:nvPr>
            <p:ph type="tbl" sz="quarter" idx="13"/>
            <p:extLst>
              <p:ext uri="{D42A27DB-BD31-4B8C-83A1-F6EECF244321}">
                <p14:modId xmlns:p14="http://schemas.microsoft.com/office/powerpoint/2010/main" val="4081170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85319376"/>
                    </a:ext>
                  </a:extLst>
                </a:gridCol>
                <a:gridCol w="658368">
                  <a:extLst>
                    <a:ext uri="{9D8B030D-6E8A-4147-A177-3AD203B41FA5}">
                      <a16:colId xmlns:a16="http://schemas.microsoft.com/office/drawing/2014/main" val="1925329962"/>
                    </a:ext>
                  </a:extLst>
                </a:gridCol>
                <a:gridCol w="658368">
                  <a:extLst>
                    <a:ext uri="{9D8B030D-6E8A-4147-A177-3AD203B41FA5}">
                      <a16:colId xmlns:a16="http://schemas.microsoft.com/office/drawing/2014/main" val="2920593447"/>
                    </a:ext>
                  </a:extLst>
                </a:gridCol>
                <a:gridCol w="658368">
                  <a:extLst>
                    <a:ext uri="{9D8B030D-6E8A-4147-A177-3AD203B41FA5}">
                      <a16:colId xmlns:a16="http://schemas.microsoft.com/office/drawing/2014/main" val="641384694"/>
                    </a:ext>
                  </a:extLst>
                </a:gridCol>
                <a:gridCol w="658368">
                  <a:extLst>
                    <a:ext uri="{9D8B030D-6E8A-4147-A177-3AD203B41FA5}">
                      <a16:colId xmlns:a16="http://schemas.microsoft.com/office/drawing/2014/main" val="1789289177"/>
                    </a:ext>
                  </a:extLst>
                </a:gridCol>
                <a:gridCol w="658368">
                  <a:extLst>
                    <a:ext uri="{9D8B030D-6E8A-4147-A177-3AD203B41FA5}">
                      <a16:colId xmlns:a16="http://schemas.microsoft.com/office/drawing/2014/main" val="2678695449"/>
                    </a:ext>
                  </a:extLst>
                </a:gridCol>
                <a:gridCol w="658368">
                  <a:extLst>
                    <a:ext uri="{9D8B030D-6E8A-4147-A177-3AD203B41FA5}">
                      <a16:colId xmlns:a16="http://schemas.microsoft.com/office/drawing/2014/main" val="2241622884"/>
                    </a:ext>
                  </a:extLst>
                </a:gridCol>
                <a:gridCol w="658368">
                  <a:extLst>
                    <a:ext uri="{9D8B030D-6E8A-4147-A177-3AD203B41FA5}">
                      <a16:colId xmlns:a16="http://schemas.microsoft.com/office/drawing/2014/main" val="327620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6447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9878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27946904"/>
                  </a:ext>
                </a:extLst>
              </a:tr>
            </a:tbl>
          </a:graphicData>
        </a:graphic>
      </p:graphicFrame>
      <p:sp>
        <p:nvSpPr>
          <p:cNvPr id="4" name="Text Placeholder 3">
            <a:extLst>
              <a:ext uri="{FF2B5EF4-FFF2-40B4-BE49-F238E27FC236}">
                <a16:creationId xmlns:a16="http://schemas.microsoft.com/office/drawing/2014/main" id="{FF2A2B90-E929-4F5F-9A25-79CE48428B5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03853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EA7CE-B108-4CDB-998B-1DEFCBFD55F8}"/>
              </a:ext>
            </a:extLst>
          </p:cNvPr>
          <p:cNvSpPr>
            <a:spLocks noGrp="1"/>
          </p:cNvSpPr>
          <p:nvPr>
            <p:ph type="title"/>
          </p:nvPr>
        </p:nvSpPr>
        <p:spPr/>
        <p:txBody>
          <a:bodyPr/>
          <a:lstStyle/>
          <a:p>
            <a:r>
              <a:rPr lang="de-DE"/>
              <a:t>Eigene Beiträge (Postings) | Familienhotel Gasthof Hinteregger - 2 of 7</a:t>
            </a:r>
            <a:endParaRPr lang="en-US"/>
          </a:p>
        </p:txBody>
      </p:sp>
      <p:graphicFrame>
        <p:nvGraphicFramePr>
          <p:cNvPr id="5" name="Table Placeholder 4">
            <a:extLst>
              <a:ext uri="{FF2B5EF4-FFF2-40B4-BE49-F238E27FC236}">
                <a16:creationId xmlns:a16="http://schemas.microsoft.com/office/drawing/2014/main" id="{81E4AC49-7A68-4AD5-9359-00040903532D}"/>
              </a:ext>
            </a:extLst>
          </p:cNvPr>
          <p:cNvGraphicFramePr>
            <a:graphicFrameLocks noGrp="1"/>
          </p:cNvGraphicFramePr>
          <p:nvPr>
            <p:ph type="tbl" sz="quarter" idx="13"/>
            <p:extLst>
              <p:ext uri="{D42A27DB-BD31-4B8C-83A1-F6EECF244321}">
                <p14:modId xmlns:p14="http://schemas.microsoft.com/office/powerpoint/2010/main" val="2557596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30190356"/>
                    </a:ext>
                  </a:extLst>
                </a:gridCol>
                <a:gridCol w="658368">
                  <a:extLst>
                    <a:ext uri="{9D8B030D-6E8A-4147-A177-3AD203B41FA5}">
                      <a16:colId xmlns:a16="http://schemas.microsoft.com/office/drawing/2014/main" val="1871324108"/>
                    </a:ext>
                  </a:extLst>
                </a:gridCol>
                <a:gridCol w="658368">
                  <a:extLst>
                    <a:ext uri="{9D8B030D-6E8A-4147-A177-3AD203B41FA5}">
                      <a16:colId xmlns:a16="http://schemas.microsoft.com/office/drawing/2014/main" val="1443748264"/>
                    </a:ext>
                  </a:extLst>
                </a:gridCol>
                <a:gridCol w="658368">
                  <a:extLst>
                    <a:ext uri="{9D8B030D-6E8A-4147-A177-3AD203B41FA5}">
                      <a16:colId xmlns:a16="http://schemas.microsoft.com/office/drawing/2014/main" val="2093124805"/>
                    </a:ext>
                  </a:extLst>
                </a:gridCol>
                <a:gridCol w="658368">
                  <a:extLst>
                    <a:ext uri="{9D8B030D-6E8A-4147-A177-3AD203B41FA5}">
                      <a16:colId xmlns:a16="http://schemas.microsoft.com/office/drawing/2014/main" val="2138517134"/>
                    </a:ext>
                  </a:extLst>
                </a:gridCol>
                <a:gridCol w="658368">
                  <a:extLst>
                    <a:ext uri="{9D8B030D-6E8A-4147-A177-3AD203B41FA5}">
                      <a16:colId xmlns:a16="http://schemas.microsoft.com/office/drawing/2014/main" val="2244462943"/>
                    </a:ext>
                  </a:extLst>
                </a:gridCol>
                <a:gridCol w="658368">
                  <a:extLst>
                    <a:ext uri="{9D8B030D-6E8A-4147-A177-3AD203B41FA5}">
                      <a16:colId xmlns:a16="http://schemas.microsoft.com/office/drawing/2014/main" val="151190437"/>
                    </a:ext>
                  </a:extLst>
                </a:gridCol>
                <a:gridCol w="658368">
                  <a:extLst>
                    <a:ext uri="{9D8B030D-6E8A-4147-A177-3AD203B41FA5}">
                      <a16:colId xmlns:a16="http://schemas.microsoft.com/office/drawing/2014/main" val="3640062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13503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38116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3096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33104306"/>
                  </a:ext>
                </a:extLst>
              </a:tr>
            </a:tbl>
          </a:graphicData>
        </a:graphic>
      </p:graphicFrame>
      <p:sp>
        <p:nvSpPr>
          <p:cNvPr id="4" name="Text Placeholder 3">
            <a:extLst>
              <a:ext uri="{FF2B5EF4-FFF2-40B4-BE49-F238E27FC236}">
                <a16:creationId xmlns:a16="http://schemas.microsoft.com/office/drawing/2014/main" id="{D7060303-5998-41F5-A48F-1EAD485B02B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148336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1A292-C19C-410A-942F-C0048B63ACD6}"/>
              </a:ext>
            </a:extLst>
          </p:cNvPr>
          <p:cNvSpPr>
            <a:spLocks noGrp="1"/>
          </p:cNvSpPr>
          <p:nvPr>
            <p:ph type="title"/>
          </p:nvPr>
        </p:nvSpPr>
        <p:spPr/>
        <p:txBody>
          <a:bodyPr/>
          <a:lstStyle/>
          <a:p>
            <a:r>
              <a:rPr lang="de-DE"/>
              <a:t>Eigene Beiträge (Postings) | Familienhotel Gasthof Hinteregger - 3 of 7</a:t>
            </a:r>
            <a:endParaRPr lang="en-US"/>
          </a:p>
        </p:txBody>
      </p:sp>
      <p:graphicFrame>
        <p:nvGraphicFramePr>
          <p:cNvPr id="5" name="Table Placeholder 4">
            <a:extLst>
              <a:ext uri="{FF2B5EF4-FFF2-40B4-BE49-F238E27FC236}">
                <a16:creationId xmlns:a16="http://schemas.microsoft.com/office/drawing/2014/main" id="{2D567E5C-BF08-4F63-BE4A-F569E7BBFF15}"/>
              </a:ext>
            </a:extLst>
          </p:cNvPr>
          <p:cNvGraphicFramePr>
            <a:graphicFrameLocks noGrp="1"/>
          </p:cNvGraphicFramePr>
          <p:nvPr>
            <p:ph type="tbl" sz="quarter" idx="13"/>
            <p:extLst>
              <p:ext uri="{D42A27DB-BD31-4B8C-83A1-F6EECF244321}">
                <p14:modId xmlns:p14="http://schemas.microsoft.com/office/powerpoint/2010/main" val="485806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231372"/>
                    </a:ext>
                  </a:extLst>
                </a:gridCol>
                <a:gridCol w="658368">
                  <a:extLst>
                    <a:ext uri="{9D8B030D-6E8A-4147-A177-3AD203B41FA5}">
                      <a16:colId xmlns:a16="http://schemas.microsoft.com/office/drawing/2014/main" val="1409596759"/>
                    </a:ext>
                  </a:extLst>
                </a:gridCol>
                <a:gridCol w="658368">
                  <a:extLst>
                    <a:ext uri="{9D8B030D-6E8A-4147-A177-3AD203B41FA5}">
                      <a16:colId xmlns:a16="http://schemas.microsoft.com/office/drawing/2014/main" val="201053308"/>
                    </a:ext>
                  </a:extLst>
                </a:gridCol>
                <a:gridCol w="658368">
                  <a:extLst>
                    <a:ext uri="{9D8B030D-6E8A-4147-A177-3AD203B41FA5}">
                      <a16:colId xmlns:a16="http://schemas.microsoft.com/office/drawing/2014/main" val="2602130475"/>
                    </a:ext>
                  </a:extLst>
                </a:gridCol>
                <a:gridCol w="658368">
                  <a:extLst>
                    <a:ext uri="{9D8B030D-6E8A-4147-A177-3AD203B41FA5}">
                      <a16:colId xmlns:a16="http://schemas.microsoft.com/office/drawing/2014/main" val="2802444445"/>
                    </a:ext>
                  </a:extLst>
                </a:gridCol>
                <a:gridCol w="658368">
                  <a:extLst>
                    <a:ext uri="{9D8B030D-6E8A-4147-A177-3AD203B41FA5}">
                      <a16:colId xmlns:a16="http://schemas.microsoft.com/office/drawing/2014/main" val="4196068765"/>
                    </a:ext>
                  </a:extLst>
                </a:gridCol>
                <a:gridCol w="658368">
                  <a:extLst>
                    <a:ext uri="{9D8B030D-6E8A-4147-A177-3AD203B41FA5}">
                      <a16:colId xmlns:a16="http://schemas.microsoft.com/office/drawing/2014/main" val="2575679023"/>
                    </a:ext>
                  </a:extLst>
                </a:gridCol>
                <a:gridCol w="658368">
                  <a:extLst>
                    <a:ext uri="{9D8B030D-6E8A-4147-A177-3AD203B41FA5}">
                      <a16:colId xmlns:a16="http://schemas.microsoft.com/office/drawing/2014/main" val="1424737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338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5304260"/>
                  </a:ext>
                </a:extLst>
              </a:tr>
            </a:tbl>
          </a:graphicData>
        </a:graphic>
      </p:graphicFrame>
      <p:sp>
        <p:nvSpPr>
          <p:cNvPr id="4" name="Text Placeholder 3">
            <a:extLst>
              <a:ext uri="{FF2B5EF4-FFF2-40B4-BE49-F238E27FC236}">
                <a16:creationId xmlns:a16="http://schemas.microsoft.com/office/drawing/2014/main" id="{4DA378BF-61C7-492C-9867-3227882ED7D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967696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A2505-7C45-496C-BABF-DFF82B6B5EBC}"/>
              </a:ext>
            </a:extLst>
          </p:cNvPr>
          <p:cNvSpPr>
            <a:spLocks noGrp="1"/>
          </p:cNvSpPr>
          <p:nvPr>
            <p:ph type="title"/>
          </p:nvPr>
        </p:nvSpPr>
        <p:spPr/>
        <p:txBody>
          <a:bodyPr/>
          <a:lstStyle/>
          <a:p>
            <a:r>
              <a:rPr lang="de-DE"/>
              <a:t>Eigene Beiträge (Postings) | Familienhotel Gasthof Hinteregger - 4 of 7</a:t>
            </a:r>
            <a:endParaRPr lang="en-US"/>
          </a:p>
        </p:txBody>
      </p:sp>
      <p:graphicFrame>
        <p:nvGraphicFramePr>
          <p:cNvPr id="5" name="Table Placeholder 4">
            <a:extLst>
              <a:ext uri="{FF2B5EF4-FFF2-40B4-BE49-F238E27FC236}">
                <a16:creationId xmlns:a16="http://schemas.microsoft.com/office/drawing/2014/main" id="{DE5CEF06-AF1F-4607-8680-B1097A86475C}"/>
              </a:ext>
            </a:extLst>
          </p:cNvPr>
          <p:cNvGraphicFramePr>
            <a:graphicFrameLocks noGrp="1"/>
          </p:cNvGraphicFramePr>
          <p:nvPr>
            <p:ph type="tbl" sz="quarter" idx="13"/>
            <p:extLst>
              <p:ext uri="{D42A27DB-BD31-4B8C-83A1-F6EECF244321}">
                <p14:modId xmlns:p14="http://schemas.microsoft.com/office/powerpoint/2010/main" val="3444732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6945949"/>
                    </a:ext>
                  </a:extLst>
                </a:gridCol>
                <a:gridCol w="658368">
                  <a:extLst>
                    <a:ext uri="{9D8B030D-6E8A-4147-A177-3AD203B41FA5}">
                      <a16:colId xmlns:a16="http://schemas.microsoft.com/office/drawing/2014/main" val="1570925820"/>
                    </a:ext>
                  </a:extLst>
                </a:gridCol>
                <a:gridCol w="658368">
                  <a:extLst>
                    <a:ext uri="{9D8B030D-6E8A-4147-A177-3AD203B41FA5}">
                      <a16:colId xmlns:a16="http://schemas.microsoft.com/office/drawing/2014/main" val="3663189414"/>
                    </a:ext>
                  </a:extLst>
                </a:gridCol>
                <a:gridCol w="658368">
                  <a:extLst>
                    <a:ext uri="{9D8B030D-6E8A-4147-A177-3AD203B41FA5}">
                      <a16:colId xmlns:a16="http://schemas.microsoft.com/office/drawing/2014/main" val="105051395"/>
                    </a:ext>
                  </a:extLst>
                </a:gridCol>
                <a:gridCol w="658368">
                  <a:extLst>
                    <a:ext uri="{9D8B030D-6E8A-4147-A177-3AD203B41FA5}">
                      <a16:colId xmlns:a16="http://schemas.microsoft.com/office/drawing/2014/main" val="2635601247"/>
                    </a:ext>
                  </a:extLst>
                </a:gridCol>
                <a:gridCol w="658368">
                  <a:extLst>
                    <a:ext uri="{9D8B030D-6E8A-4147-A177-3AD203B41FA5}">
                      <a16:colId xmlns:a16="http://schemas.microsoft.com/office/drawing/2014/main" val="656985108"/>
                    </a:ext>
                  </a:extLst>
                </a:gridCol>
                <a:gridCol w="658368">
                  <a:extLst>
                    <a:ext uri="{9D8B030D-6E8A-4147-A177-3AD203B41FA5}">
                      <a16:colId xmlns:a16="http://schemas.microsoft.com/office/drawing/2014/main" val="379026238"/>
                    </a:ext>
                  </a:extLst>
                </a:gridCol>
                <a:gridCol w="658368">
                  <a:extLst>
                    <a:ext uri="{9D8B030D-6E8A-4147-A177-3AD203B41FA5}">
                      <a16:colId xmlns:a16="http://schemas.microsoft.com/office/drawing/2014/main" val="18279025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470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92675158"/>
                  </a:ext>
                </a:extLst>
              </a:tr>
            </a:tbl>
          </a:graphicData>
        </a:graphic>
      </p:graphicFrame>
      <p:sp>
        <p:nvSpPr>
          <p:cNvPr id="4" name="Text Placeholder 3">
            <a:extLst>
              <a:ext uri="{FF2B5EF4-FFF2-40B4-BE49-F238E27FC236}">
                <a16:creationId xmlns:a16="http://schemas.microsoft.com/office/drawing/2014/main" id="{CB95A684-3E69-41B7-9B41-3A10822E3C4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29087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19592-93B1-44F9-A34A-90BF2E70254D}"/>
              </a:ext>
            </a:extLst>
          </p:cNvPr>
          <p:cNvSpPr>
            <a:spLocks noGrp="1"/>
          </p:cNvSpPr>
          <p:nvPr>
            <p:ph type="title"/>
          </p:nvPr>
        </p:nvSpPr>
        <p:spPr/>
        <p:txBody>
          <a:bodyPr/>
          <a:lstStyle/>
          <a:p>
            <a:r>
              <a:rPr lang="de-DE"/>
              <a:t>Eigene Beiträge (Postings) | Familienhotel Gasthof Hinteregger - 5 of 7</a:t>
            </a:r>
            <a:endParaRPr lang="en-US"/>
          </a:p>
        </p:txBody>
      </p:sp>
      <p:graphicFrame>
        <p:nvGraphicFramePr>
          <p:cNvPr id="5" name="Table Placeholder 4">
            <a:extLst>
              <a:ext uri="{FF2B5EF4-FFF2-40B4-BE49-F238E27FC236}">
                <a16:creationId xmlns:a16="http://schemas.microsoft.com/office/drawing/2014/main" id="{E54F09A2-7013-47B4-957E-9402F0CFC851}"/>
              </a:ext>
            </a:extLst>
          </p:cNvPr>
          <p:cNvGraphicFramePr>
            <a:graphicFrameLocks noGrp="1"/>
          </p:cNvGraphicFramePr>
          <p:nvPr>
            <p:ph type="tbl" sz="quarter" idx="13"/>
            <p:extLst>
              <p:ext uri="{D42A27DB-BD31-4B8C-83A1-F6EECF244321}">
                <p14:modId xmlns:p14="http://schemas.microsoft.com/office/powerpoint/2010/main" val="3821318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33850771"/>
                    </a:ext>
                  </a:extLst>
                </a:gridCol>
                <a:gridCol w="658368">
                  <a:extLst>
                    <a:ext uri="{9D8B030D-6E8A-4147-A177-3AD203B41FA5}">
                      <a16:colId xmlns:a16="http://schemas.microsoft.com/office/drawing/2014/main" val="2488102895"/>
                    </a:ext>
                  </a:extLst>
                </a:gridCol>
                <a:gridCol w="658368">
                  <a:extLst>
                    <a:ext uri="{9D8B030D-6E8A-4147-A177-3AD203B41FA5}">
                      <a16:colId xmlns:a16="http://schemas.microsoft.com/office/drawing/2014/main" val="4469109"/>
                    </a:ext>
                  </a:extLst>
                </a:gridCol>
                <a:gridCol w="658368">
                  <a:extLst>
                    <a:ext uri="{9D8B030D-6E8A-4147-A177-3AD203B41FA5}">
                      <a16:colId xmlns:a16="http://schemas.microsoft.com/office/drawing/2014/main" val="3614800722"/>
                    </a:ext>
                  </a:extLst>
                </a:gridCol>
                <a:gridCol w="658368">
                  <a:extLst>
                    <a:ext uri="{9D8B030D-6E8A-4147-A177-3AD203B41FA5}">
                      <a16:colId xmlns:a16="http://schemas.microsoft.com/office/drawing/2014/main" val="892749588"/>
                    </a:ext>
                  </a:extLst>
                </a:gridCol>
                <a:gridCol w="658368">
                  <a:extLst>
                    <a:ext uri="{9D8B030D-6E8A-4147-A177-3AD203B41FA5}">
                      <a16:colId xmlns:a16="http://schemas.microsoft.com/office/drawing/2014/main" val="732884036"/>
                    </a:ext>
                  </a:extLst>
                </a:gridCol>
                <a:gridCol w="658368">
                  <a:extLst>
                    <a:ext uri="{9D8B030D-6E8A-4147-A177-3AD203B41FA5}">
                      <a16:colId xmlns:a16="http://schemas.microsoft.com/office/drawing/2014/main" val="439711739"/>
                    </a:ext>
                  </a:extLst>
                </a:gridCol>
                <a:gridCol w="658368">
                  <a:extLst>
                    <a:ext uri="{9D8B030D-6E8A-4147-A177-3AD203B41FA5}">
                      <a16:colId xmlns:a16="http://schemas.microsoft.com/office/drawing/2014/main" val="83697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965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0693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2206593"/>
                  </a:ext>
                </a:extLst>
              </a:tr>
            </a:tbl>
          </a:graphicData>
        </a:graphic>
      </p:graphicFrame>
      <p:sp>
        <p:nvSpPr>
          <p:cNvPr id="4" name="Text Placeholder 3">
            <a:extLst>
              <a:ext uri="{FF2B5EF4-FFF2-40B4-BE49-F238E27FC236}">
                <a16:creationId xmlns:a16="http://schemas.microsoft.com/office/drawing/2014/main" id="{795F7E32-1A6C-4FD3-9615-12C020CCD2A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155142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CF168-EB3B-40F7-B5F0-692E82DDA00B}"/>
              </a:ext>
            </a:extLst>
          </p:cNvPr>
          <p:cNvSpPr>
            <a:spLocks noGrp="1"/>
          </p:cNvSpPr>
          <p:nvPr>
            <p:ph type="title"/>
          </p:nvPr>
        </p:nvSpPr>
        <p:spPr/>
        <p:txBody>
          <a:bodyPr/>
          <a:lstStyle/>
          <a:p>
            <a:r>
              <a:rPr lang="de-DE"/>
              <a:t>Eigene Beiträge (Postings) | Familienhotel Gasthof Hinteregger - 6 of 7</a:t>
            </a:r>
            <a:endParaRPr lang="en-US"/>
          </a:p>
        </p:txBody>
      </p:sp>
      <p:graphicFrame>
        <p:nvGraphicFramePr>
          <p:cNvPr id="5" name="Table Placeholder 4">
            <a:extLst>
              <a:ext uri="{FF2B5EF4-FFF2-40B4-BE49-F238E27FC236}">
                <a16:creationId xmlns:a16="http://schemas.microsoft.com/office/drawing/2014/main" id="{0EF77E2B-1FD8-4094-BBE6-F350FB5D1FB2}"/>
              </a:ext>
            </a:extLst>
          </p:cNvPr>
          <p:cNvGraphicFramePr>
            <a:graphicFrameLocks noGrp="1"/>
          </p:cNvGraphicFramePr>
          <p:nvPr>
            <p:ph type="tbl" sz="quarter" idx="13"/>
            <p:extLst>
              <p:ext uri="{D42A27DB-BD31-4B8C-83A1-F6EECF244321}">
                <p14:modId xmlns:p14="http://schemas.microsoft.com/office/powerpoint/2010/main" val="152827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8649797"/>
                    </a:ext>
                  </a:extLst>
                </a:gridCol>
                <a:gridCol w="658368">
                  <a:extLst>
                    <a:ext uri="{9D8B030D-6E8A-4147-A177-3AD203B41FA5}">
                      <a16:colId xmlns:a16="http://schemas.microsoft.com/office/drawing/2014/main" val="3648369987"/>
                    </a:ext>
                  </a:extLst>
                </a:gridCol>
                <a:gridCol w="658368">
                  <a:extLst>
                    <a:ext uri="{9D8B030D-6E8A-4147-A177-3AD203B41FA5}">
                      <a16:colId xmlns:a16="http://schemas.microsoft.com/office/drawing/2014/main" val="2592357509"/>
                    </a:ext>
                  </a:extLst>
                </a:gridCol>
                <a:gridCol w="658368">
                  <a:extLst>
                    <a:ext uri="{9D8B030D-6E8A-4147-A177-3AD203B41FA5}">
                      <a16:colId xmlns:a16="http://schemas.microsoft.com/office/drawing/2014/main" val="2909659384"/>
                    </a:ext>
                  </a:extLst>
                </a:gridCol>
                <a:gridCol w="658368">
                  <a:extLst>
                    <a:ext uri="{9D8B030D-6E8A-4147-A177-3AD203B41FA5}">
                      <a16:colId xmlns:a16="http://schemas.microsoft.com/office/drawing/2014/main" val="1654974246"/>
                    </a:ext>
                  </a:extLst>
                </a:gridCol>
                <a:gridCol w="658368">
                  <a:extLst>
                    <a:ext uri="{9D8B030D-6E8A-4147-A177-3AD203B41FA5}">
                      <a16:colId xmlns:a16="http://schemas.microsoft.com/office/drawing/2014/main" val="2778432244"/>
                    </a:ext>
                  </a:extLst>
                </a:gridCol>
                <a:gridCol w="658368">
                  <a:extLst>
                    <a:ext uri="{9D8B030D-6E8A-4147-A177-3AD203B41FA5}">
                      <a16:colId xmlns:a16="http://schemas.microsoft.com/office/drawing/2014/main" val="2745379464"/>
                    </a:ext>
                  </a:extLst>
                </a:gridCol>
                <a:gridCol w="658368">
                  <a:extLst>
                    <a:ext uri="{9D8B030D-6E8A-4147-A177-3AD203B41FA5}">
                      <a16:colId xmlns:a16="http://schemas.microsoft.com/office/drawing/2014/main" val="138958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6515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8715566"/>
                  </a:ext>
                </a:extLst>
              </a:tr>
            </a:tbl>
          </a:graphicData>
        </a:graphic>
      </p:graphicFrame>
      <p:sp>
        <p:nvSpPr>
          <p:cNvPr id="4" name="Text Placeholder 3">
            <a:extLst>
              <a:ext uri="{FF2B5EF4-FFF2-40B4-BE49-F238E27FC236}">
                <a16:creationId xmlns:a16="http://schemas.microsoft.com/office/drawing/2014/main" id="{7097ADAB-5E59-4577-AD64-51AFCAD699F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72233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F3600-1400-49C3-80B6-C0F2B9ABD64C}"/>
              </a:ext>
            </a:extLst>
          </p:cNvPr>
          <p:cNvSpPr>
            <a:spLocks noGrp="1"/>
          </p:cNvSpPr>
          <p:nvPr>
            <p:ph type="title"/>
          </p:nvPr>
        </p:nvSpPr>
        <p:spPr/>
        <p:txBody>
          <a:bodyPr/>
          <a:lstStyle/>
          <a:p>
            <a:r>
              <a:rPr lang="de-DE"/>
              <a:t>Eigene Beiträge (Postings) | Familienhotel Gasthof Hinteregger - 7 of 7</a:t>
            </a:r>
            <a:endParaRPr lang="en-US"/>
          </a:p>
        </p:txBody>
      </p:sp>
      <p:graphicFrame>
        <p:nvGraphicFramePr>
          <p:cNvPr id="5" name="Table Placeholder 4">
            <a:extLst>
              <a:ext uri="{FF2B5EF4-FFF2-40B4-BE49-F238E27FC236}">
                <a16:creationId xmlns:a16="http://schemas.microsoft.com/office/drawing/2014/main" id="{29E72E82-3CC7-4830-91EC-7D2207EA927F}"/>
              </a:ext>
            </a:extLst>
          </p:cNvPr>
          <p:cNvGraphicFramePr>
            <a:graphicFrameLocks noGrp="1"/>
          </p:cNvGraphicFramePr>
          <p:nvPr>
            <p:ph type="tbl" sz="quarter" idx="13"/>
            <p:extLst>
              <p:ext uri="{D42A27DB-BD31-4B8C-83A1-F6EECF244321}">
                <p14:modId xmlns:p14="http://schemas.microsoft.com/office/powerpoint/2010/main" val="1610867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44149835"/>
                    </a:ext>
                  </a:extLst>
                </a:gridCol>
                <a:gridCol w="658368">
                  <a:extLst>
                    <a:ext uri="{9D8B030D-6E8A-4147-A177-3AD203B41FA5}">
                      <a16:colId xmlns:a16="http://schemas.microsoft.com/office/drawing/2014/main" val="1191126610"/>
                    </a:ext>
                  </a:extLst>
                </a:gridCol>
                <a:gridCol w="658368">
                  <a:extLst>
                    <a:ext uri="{9D8B030D-6E8A-4147-A177-3AD203B41FA5}">
                      <a16:colId xmlns:a16="http://schemas.microsoft.com/office/drawing/2014/main" val="3840872790"/>
                    </a:ext>
                  </a:extLst>
                </a:gridCol>
                <a:gridCol w="658368">
                  <a:extLst>
                    <a:ext uri="{9D8B030D-6E8A-4147-A177-3AD203B41FA5}">
                      <a16:colId xmlns:a16="http://schemas.microsoft.com/office/drawing/2014/main" val="1503598627"/>
                    </a:ext>
                  </a:extLst>
                </a:gridCol>
                <a:gridCol w="658368">
                  <a:extLst>
                    <a:ext uri="{9D8B030D-6E8A-4147-A177-3AD203B41FA5}">
                      <a16:colId xmlns:a16="http://schemas.microsoft.com/office/drawing/2014/main" val="2292438395"/>
                    </a:ext>
                  </a:extLst>
                </a:gridCol>
                <a:gridCol w="658368">
                  <a:extLst>
                    <a:ext uri="{9D8B030D-6E8A-4147-A177-3AD203B41FA5}">
                      <a16:colId xmlns:a16="http://schemas.microsoft.com/office/drawing/2014/main" val="2172547467"/>
                    </a:ext>
                  </a:extLst>
                </a:gridCol>
                <a:gridCol w="658368">
                  <a:extLst>
                    <a:ext uri="{9D8B030D-6E8A-4147-A177-3AD203B41FA5}">
                      <a16:colId xmlns:a16="http://schemas.microsoft.com/office/drawing/2014/main" val="47914996"/>
                    </a:ext>
                  </a:extLst>
                </a:gridCol>
                <a:gridCol w="658368">
                  <a:extLst>
                    <a:ext uri="{9D8B030D-6E8A-4147-A177-3AD203B41FA5}">
                      <a16:colId xmlns:a16="http://schemas.microsoft.com/office/drawing/2014/main" val="42549633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5820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6843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1185641"/>
                  </a:ext>
                </a:extLst>
              </a:tr>
            </a:tbl>
          </a:graphicData>
        </a:graphic>
      </p:graphicFrame>
      <p:sp>
        <p:nvSpPr>
          <p:cNvPr id="4" name="Text Placeholder 3">
            <a:extLst>
              <a:ext uri="{FF2B5EF4-FFF2-40B4-BE49-F238E27FC236}">
                <a16:creationId xmlns:a16="http://schemas.microsoft.com/office/drawing/2014/main" id="{34168C9D-3813-4767-B4F8-FE21794B8FD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973015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A483B-A020-4500-8E9B-761E49E5A288}"/>
              </a:ext>
            </a:extLst>
          </p:cNvPr>
          <p:cNvSpPr>
            <a:spLocks noGrp="1"/>
          </p:cNvSpPr>
          <p:nvPr>
            <p:ph type="title"/>
          </p:nvPr>
        </p:nvSpPr>
        <p:spPr/>
        <p:txBody>
          <a:bodyPr/>
          <a:lstStyle/>
          <a:p>
            <a:r>
              <a:rPr lang="en-US"/>
              <a:t>Eigene Beiträge (Postings) + Reactions | Familienhotel Gasthof Hinteregger - 1 of 8</a:t>
            </a:r>
          </a:p>
        </p:txBody>
      </p:sp>
      <p:graphicFrame>
        <p:nvGraphicFramePr>
          <p:cNvPr id="5" name="Table Placeholder 4">
            <a:extLst>
              <a:ext uri="{FF2B5EF4-FFF2-40B4-BE49-F238E27FC236}">
                <a16:creationId xmlns:a16="http://schemas.microsoft.com/office/drawing/2014/main" id="{C727DB68-143B-443A-B846-25A3139594AB}"/>
              </a:ext>
            </a:extLst>
          </p:cNvPr>
          <p:cNvGraphicFramePr>
            <a:graphicFrameLocks noGrp="1"/>
          </p:cNvGraphicFramePr>
          <p:nvPr>
            <p:ph type="tbl" sz="quarter" idx="13"/>
            <p:extLst>
              <p:ext uri="{D42A27DB-BD31-4B8C-83A1-F6EECF244321}">
                <p14:modId xmlns:p14="http://schemas.microsoft.com/office/powerpoint/2010/main" val="15993737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58705774"/>
                    </a:ext>
                  </a:extLst>
                </a:gridCol>
                <a:gridCol w="822960">
                  <a:extLst>
                    <a:ext uri="{9D8B030D-6E8A-4147-A177-3AD203B41FA5}">
                      <a16:colId xmlns:a16="http://schemas.microsoft.com/office/drawing/2014/main" val="3482570271"/>
                    </a:ext>
                  </a:extLst>
                </a:gridCol>
                <a:gridCol w="822960">
                  <a:extLst>
                    <a:ext uri="{9D8B030D-6E8A-4147-A177-3AD203B41FA5}">
                      <a16:colId xmlns:a16="http://schemas.microsoft.com/office/drawing/2014/main" val="3302560792"/>
                    </a:ext>
                  </a:extLst>
                </a:gridCol>
                <a:gridCol w="822960">
                  <a:extLst>
                    <a:ext uri="{9D8B030D-6E8A-4147-A177-3AD203B41FA5}">
                      <a16:colId xmlns:a16="http://schemas.microsoft.com/office/drawing/2014/main" val="380648522"/>
                    </a:ext>
                  </a:extLst>
                </a:gridCol>
                <a:gridCol w="822960">
                  <a:extLst>
                    <a:ext uri="{9D8B030D-6E8A-4147-A177-3AD203B41FA5}">
                      <a16:colId xmlns:a16="http://schemas.microsoft.com/office/drawing/2014/main" val="2264326008"/>
                    </a:ext>
                  </a:extLst>
                </a:gridCol>
                <a:gridCol w="822960">
                  <a:extLst>
                    <a:ext uri="{9D8B030D-6E8A-4147-A177-3AD203B41FA5}">
                      <a16:colId xmlns:a16="http://schemas.microsoft.com/office/drawing/2014/main" val="3568802617"/>
                    </a:ext>
                  </a:extLst>
                </a:gridCol>
                <a:gridCol w="822960">
                  <a:extLst>
                    <a:ext uri="{9D8B030D-6E8A-4147-A177-3AD203B41FA5}">
                      <a16:colId xmlns:a16="http://schemas.microsoft.com/office/drawing/2014/main" val="1180431128"/>
                    </a:ext>
                  </a:extLst>
                </a:gridCol>
                <a:gridCol w="822960">
                  <a:extLst>
                    <a:ext uri="{9D8B030D-6E8A-4147-A177-3AD203B41FA5}">
                      <a16:colId xmlns:a16="http://schemas.microsoft.com/office/drawing/2014/main" val="2072309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836556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- 2018-05-26 09:14:30 </a:t>
                      </a:r>
                      <a:r>
                        <a:rPr kumimoji="0" lang="de-DE" sz="1000" b="0" i="0" u="none" strike="noStrike" kern="1200" cap="none" spc="0" normalizeH="0" baseline="0" noProof="0">
                          <a:ln>
                            <a:noFill/>
                          </a:ln>
                          <a:solidFill>
                            <a:prstClr val="black"/>
                          </a:solidFill>
                          <a:effectLst/>
                          <a:uLnTx/>
                          <a:uFillTx/>
                          <a:latin typeface="+mn-lt"/>
                          <a:ea typeface="+mn-ea"/>
                          <a:cs typeface="+mn-cs"/>
                        </a:rPr>
                        <a:t> 
 So ein schöner Tag! Wir wünschen euch allen ein wundervolles Wochenende!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466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- 2018-05-24 14:30:00 </a:t>
                      </a:r>
                      <a:r>
                        <a:rPr kumimoji="0" lang="de-DE" sz="1000" b="0" i="0" u="none" strike="noStrike" kern="1200" cap="none" spc="0" normalizeH="0" baseline="0" noProof="0">
                          <a:ln>
                            <a:noFill/>
                          </a:ln>
                          <a:solidFill>
                            <a:prstClr val="black"/>
                          </a:solidFill>
                          <a:effectLst/>
                          <a:uLnTx/>
                          <a:uFillTx/>
                          <a:latin typeface="+mn-lt"/>
                          <a:ea typeface="+mn-ea"/>
                          <a:cs typeface="+mn-cs"/>
                        </a:rPr>
                        <a:t> 
 Wer hat ihn denn heute schon gesehen, den Sepp? :-)
Unter #WieWirLeben erzählt euch unser Sepp Hinteregger etwas über Rückbesinnung auf alte Traditionen und darüber, den Blick auf die Natur nicht zu verlernen...
Vielen Dank an Urlaub am Bauernhof in Österreich für dieses tolle Projekt!
(c) Daniel Gollner - Urlaub am Bauernhof Kärnten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58687355"/>
                  </a:ext>
                </a:extLst>
              </a:tr>
            </a:tbl>
          </a:graphicData>
        </a:graphic>
      </p:graphicFrame>
      <p:sp>
        <p:nvSpPr>
          <p:cNvPr id="4" name="Text Placeholder 3">
            <a:extLst>
              <a:ext uri="{FF2B5EF4-FFF2-40B4-BE49-F238E27FC236}">
                <a16:creationId xmlns:a16="http://schemas.microsoft.com/office/drawing/2014/main" id="{82A60D8D-19F2-458E-9063-F17AAB184B9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6440165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D2044-2733-4DEC-A948-4ACCBF6C20D5}"/>
              </a:ext>
            </a:extLst>
          </p:cNvPr>
          <p:cNvSpPr>
            <a:spLocks noGrp="1"/>
          </p:cNvSpPr>
          <p:nvPr>
            <p:ph type="title"/>
          </p:nvPr>
        </p:nvSpPr>
        <p:spPr/>
        <p:txBody>
          <a:bodyPr/>
          <a:lstStyle/>
          <a:p>
            <a:r>
              <a:rPr lang="en-US"/>
              <a:t>Eigene Beiträge (Postings) + Reactions | Familienhotel Gasthof Hinteregger - 2 of 8</a:t>
            </a:r>
          </a:p>
        </p:txBody>
      </p:sp>
      <p:graphicFrame>
        <p:nvGraphicFramePr>
          <p:cNvPr id="5" name="Table Placeholder 4">
            <a:extLst>
              <a:ext uri="{FF2B5EF4-FFF2-40B4-BE49-F238E27FC236}">
                <a16:creationId xmlns:a16="http://schemas.microsoft.com/office/drawing/2014/main" id="{6477AEFE-6A9B-47E9-AF7F-F7E91DB05879}"/>
              </a:ext>
            </a:extLst>
          </p:cNvPr>
          <p:cNvGraphicFramePr>
            <a:graphicFrameLocks noGrp="1"/>
          </p:cNvGraphicFramePr>
          <p:nvPr>
            <p:ph type="tbl" sz="quarter" idx="13"/>
            <p:extLst>
              <p:ext uri="{D42A27DB-BD31-4B8C-83A1-F6EECF244321}">
                <p14:modId xmlns:p14="http://schemas.microsoft.com/office/powerpoint/2010/main" val="416932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68501592"/>
                    </a:ext>
                  </a:extLst>
                </a:gridCol>
                <a:gridCol w="822960">
                  <a:extLst>
                    <a:ext uri="{9D8B030D-6E8A-4147-A177-3AD203B41FA5}">
                      <a16:colId xmlns:a16="http://schemas.microsoft.com/office/drawing/2014/main" val="998993464"/>
                    </a:ext>
                  </a:extLst>
                </a:gridCol>
                <a:gridCol w="822960">
                  <a:extLst>
                    <a:ext uri="{9D8B030D-6E8A-4147-A177-3AD203B41FA5}">
                      <a16:colId xmlns:a16="http://schemas.microsoft.com/office/drawing/2014/main" val="3926549221"/>
                    </a:ext>
                  </a:extLst>
                </a:gridCol>
                <a:gridCol w="822960">
                  <a:extLst>
                    <a:ext uri="{9D8B030D-6E8A-4147-A177-3AD203B41FA5}">
                      <a16:colId xmlns:a16="http://schemas.microsoft.com/office/drawing/2014/main" val="480925972"/>
                    </a:ext>
                  </a:extLst>
                </a:gridCol>
                <a:gridCol w="822960">
                  <a:extLst>
                    <a:ext uri="{9D8B030D-6E8A-4147-A177-3AD203B41FA5}">
                      <a16:colId xmlns:a16="http://schemas.microsoft.com/office/drawing/2014/main" val="2232795024"/>
                    </a:ext>
                  </a:extLst>
                </a:gridCol>
                <a:gridCol w="822960">
                  <a:extLst>
                    <a:ext uri="{9D8B030D-6E8A-4147-A177-3AD203B41FA5}">
                      <a16:colId xmlns:a16="http://schemas.microsoft.com/office/drawing/2014/main" val="1590915095"/>
                    </a:ext>
                  </a:extLst>
                </a:gridCol>
                <a:gridCol w="822960">
                  <a:extLst>
                    <a:ext uri="{9D8B030D-6E8A-4147-A177-3AD203B41FA5}">
                      <a16:colId xmlns:a16="http://schemas.microsoft.com/office/drawing/2014/main" val="465826892"/>
                    </a:ext>
                  </a:extLst>
                </a:gridCol>
                <a:gridCol w="822960">
                  <a:extLst>
                    <a:ext uri="{9D8B030D-6E8A-4147-A177-3AD203B41FA5}">
                      <a16:colId xmlns:a16="http://schemas.microsoft.com/office/drawing/2014/main" val="41555708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90934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Familienhotel Gasthof Hinteregger - 2018-05-22 18:16:17 </a:t>
                      </a:r>
                      <a:r>
                        <a:rPr kumimoji="0" lang="en-US" sz="1000" b="0" i="0" u="none" strike="noStrike" kern="1200" cap="none" spc="0" normalizeH="0" baseline="0" noProof="0">
                          <a:ln>
                            <a:noFill/>
                          </a:ln>
                          <a:solidFill>
                            <a:prstClr val="black"/>
                          </a:solidFill>
                          <a:effectLst/>
                          <a:uLnTx/>
                          <a:uFillTx/>
                          <a:latin typeface="+mn-lt"/>
                          <a:ea typeface="+mn-ea"/>
                          <a:cs typeface="+mn-cs"/>
                        </a:rPr>
                        <a:t> 
 "Des is jo da Sepp!"
WIE WIR LEBEN...
Bitte fleissig teilen!
#wiewirleben #urlaubambauernhof #hinteregger #nockberge #biosphärenparknockberge #kärnten #carinthia #badkleinkirchheim #stoswald #greencare #auszeithof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29472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- 2018-05-21 11:26:40 </a:t>
                      </a:r>
                      <a:r>
                        <a:rPr kumimoji="0" lang="de-DE" sz="1000" b="0" i="0" u="none" strike="noStrike" kern="1200" cap="none" spc="0" normalizeH="0" baseline="0" noProof="0">
                          <a:ln>
                            <a:noFill/>
                          </a:ln>
                          <a:solidFill>
                            <a:prstClr val="black"/>
                          </a:solidFill>
                          <a:effectLst/>
                          <a:uLnTx/>
                          <a:uFillTx/>
                          <a:latin typeface="+mn-lt"/>
                          <a:ea typeface="+mn-ea"/>
                          <a:cs typeface="+mn-cs"/>
                        </a:rPr>
                        <a:t> 
 Soeben rauscht uns ein Bienenschwarm heraus... jetzt heist es abwarten. Hoffentlich sitzen sie gut zusammen damit wir sie später auch einfach fangen können.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557264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- 2018-05-17 16:59:32 </a:t>
                      </a:r>
                      <a:r>
                        <a:rPr kumimoji="0" lang="de-DE" sz="1000" b="0" i="0" u="none" strike="noStrike" kern="1200" cap="none" spc="0" normalizeH="0" baseline="0" noProof="0">
                          <a:ln>
                            <a:noFill/>
                          </a:ln>
                          <a:solidFill>
                            <a:prstClr val="black"/>
                          </a:solidFill>
                          <a:effectLst/>
                          <a:uLnTx/>
                          <a:uFillTx/>
                          <a:latin typeface="+mn-lt"/>
                          <a:ea typeface="+mn-ea"/>
                          <a:cs typeface="+mn-cs"/>
                        </a:rPr>
                        <a:t> 
 Ihr könnt ein Wochenende bei uns gewinnen!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55883180"/>
                  </a:ext>
                </a:extLst>
              </a:tr>
            </a:tbl>
          </a:graphicData>
        </a:graphic>
      </p:graphicFrame>
      <p:sp>
        <p:nvSpPr>
          <p:cNvPr id="4" name="Text Placeholder 3">
            <a:extLst>
              <a:ext uri="{FF2B5EF4-FFF2-40B4-BE49-F238E27FC236}">
                <a16:creationId xmlns:a16="http://schemas.microsoft.com/office/drawing/2014/main" id="{A571053F-D246-4F0B-9D47-89B26D362C7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648476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47ACE-C6A0-4738-BD17-DE1697B40337}"/>
              </a:ext>
            </a:extLst>
          </p:cNvPr>
          <p:cNvSpPr>
            <a:spLocks noGrp="1"/>
          </p:cNvSpPr>
          <p:nvPr>
            <p:ph type="title"/>
          </p:nvPr>
        </p:nvSpPr>
        <p:spPr/>
        <p:txBody>
          <a:bodyPr/>
          <a:lstStyle/>
          <a:p>
            <a:r>
              <a:rPr lang="en-US"/>
              <a:t>Eigene Beiträge (Postings) + Reactions | Familienhotel Gasthof Hinteregger - 3 of 8</a:t>
            </a:r>
          </a:p>
        </p:txBody>
      </p:sp>
      <p:graphicFrame>
        <p:nvGraphicFramePr>
          <p:cNvPr id="5" name="Table Placeholder 4">
            <a:extLst>
              <a:ext uri="{FF2B5EF4-FFF2-40B4-BE49-F238E27FC236}">
                <a16:creationId xmlns:a16="http://schemas.microsoft.com/office/drawing/2014/main" id="{FAC32355-AE44-4DB9-A672-F27DAFF5560A}"/>
              </a:ext>
            </a:extLst>
          </p:cNvPr>
          <p:cNvGraphicFramePr>
            <a:graphicFrameLocks noGrp="1"/>
          </p:cNvGraphicFramePr>
          <p:nvPr>
            <p:ph type="tbl" sz="quarter" idx="13"/>
            <p:extLst>
              <p:ext uri="{D42A27DB-BD31-4B8C-83A1-F6EECF244321}">
                <p14:modId xmlns:p14="http://schemas.microsoft.com/office/powerpoint/2010/main" val="2538283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01608626"/>
                    </a:ext>
                  </a:extLst>
                </a:gridCol>
                <a:gridCol w="822960">
                  <a:extLst>
                    <a:ext uri="{9D8B030D-6E8A-4147-A177-3AD203B41FA5}">
                      <a16:colId xmlns:a16="http://schemas.microsoft.com/office/drawing/2014/main" val="3739968780"/>
                    </a:ext>
                  </a:extLst>
                </a:gridCol>
                <a:gridCol w="822960">
                  <a:extLst>
                    <a:ext uri="{9D8B030D-6E8A-4147-A177-3AD203B41FA5}">
                      <a16:colId xmlns:a16="http://schemas.microsoft.com/office/drawing/2014/main" val="735618378"/>
                    </a:ext>
                  </a:extLst>
                </a:gridCol>
                <a:gridCol w="822960">
                  <a:extLst>
                    <a:ext uri="{9D8B030D-6E8A-4147-A177-3AD203B41FA5}">
                      <a16:colId xmlns:a16="http://schemas.microsoft.com/office/drawing/2014/main" val="1279609642"/>
                    </a:ext>
                  </a:extLst>
                </a:gridCol>
                <a:gridCol w="822960">
                  <a:extLst>
                    <a:ext uri="{9D8B030D-6E8A-4147-A177-3AD203B41FA5}">
                      <a16:colId xmlns:a16="http://schemas.microsoft.com/office/drawing/2014/main" val="4002727570"/>
                    </a:ext>
                  </a:extLst>
                </a:gridCol>
                <a:gridCol w="822960">
                  <a:extLst>
                    <a:ext uri="{9D8B030D-6E8A-4147-A177-3AD203B41FA5}">
                      <a16:colId xmlns:a16="http://schemas.microsoft.com/office/drawing/2014/main" val="2664830965"/>
                    </a:ext>
                  </a:extLst>
                </a:gridCol>
                <a:gridCol w="822960">
                  <a:extLst>
                    <a:ext uri="{9D8B030D-6E8A-4147-A177-3AD203B41FA5}">
                      <a16:colId xmlns:a16="http://schemas.microsoft.com/office/drawing/2014/main" val="2490787632"/>
                    </a:ext>
                  </a:extLst>
                </a:gridCol>
                <a:gridCol w="822960">
                  <a:extLst>
                    <a:ext uri="{9D8B030D-6E8A-4147-A177-3AD203B41FA5}">
                      <a16:colId xmlns:a16="http://schemas.microsoft.com/office/drawing/2014/main" val="860072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7858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- 2018-05-16 19:06:34 </a:t>
                      </a:r>
                      <a:r>
                        <a:rPr kumimoji="0" lang="de-DE" sz="1000" b="0" i="0" u="none" strike="noStrike" kern="1200" cap="none" spc="0" normalizeH="0" baseline="0" noProof="0">
                          <a:ln>
                            <a:noFill/>
                          </a:ln>
                          <a:solidFill>
                            <a:prstClr val="black"/>
                          </a:solidFill>
                          <a:effectLst/>
                          <a:uLnTx/>
                          <a:uFillTx/>
                          <a:latin typeface="+mn-lt"/>
                          <a:ea typeface="+mn-ea"/>
                          <a:cs typeface="+mn-cs"/>
                        </a:rPr>
                        <a:t> 
 Bald ists soweit und unsere 5 neuen Doppelzimmer für eure persönliche Auszeit sind fertig! Wir sind jetzt schon begeistert von dem was die Handwerker da geleistet haben. Ein bisschen ist aber noch zu tun.
Bleibt gespannt!
Wir wünschen euch noch einen schönen Abend aus St.Oswald!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7542643"/>
                  </a:ext>
                </a:extLst>
              </a:tr>
            </a:tbl>
          </a:graphicData>
        </a:graphic>
      </p:graphicFrame>
      <p:sp>
        <p:nvSpPr>
          <p:cNvPr id="4" name="Text Placeholder 3">
            <a:extLst>
              <a:ext uri="{FF2B5EF4-FFF2-40B4-BE49-F238E27FC236}">
                <a16:creationId xmlns:a16="http://schemas.microsoft.com/office/drawing/2014/main" id="{41CCF7D7-FF7B-4E62-8D86-92172E3F15E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397057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E53CC-C2D3-4FDF-B62B-5C2455925C81}"/>
              </a:ext>
            </a:extLst>
          </p:cNvPr>
          <p:cNvSpPr>
            <a:spLocks noGrp="1"/>
          </p:cNvSpPr>
          <p:nvPr>
            <p:ph type="title"/>
          </p:nvPr>
        </p:nvSpPr>
        <p:spPr/>
        <p:txBody>
          <a:bodyPr/>
          <a:lstStyle/>
          <a:p>
            <a:r>
              <a:rPr lang="en-US"/>
              <a:t>Eigene Beiträge (Postings) + Reactions | Familienhotel Gasthof Hinteregger - 4 of 8</a:t>
            </a:r>
          </a:p>
        </p:txBody>
      </p:sp>
      <p:graphicFrame>
        <p:nvGraphicFramePr>
          <p:cNvPr id="5" name="Table Placeholder 4">
            <a:extLst>
              <a:ext uri="{FF2B5EF4-FFF2-40B4-BE49-F238E27FC236}">
                <a16:creationId xmlns:a16="http://schemas.microsoft.com/office/drawing/2014/main" id="{C6444B1A-883C-448D-B170-60F5E082E801}"/>
              </a:ext>
            </a:extLst>
          </p:cNvPr>
          <p:cNvGraphicFramePr>
            <a:graphicFrameLocks noGrp="1"/>
          </p:cNvGraphicFramePr>
          <p:nvPr>
            <p:ph type="tbl" sz="quarter" idx="13"/>
            <p:extLst>
              <p:ext uri="{D42A27DB-BD31-4B8C-83A1-F6EECF244321}">
                <p14:modId xmlns:p14="http://schemas.microsoft.com/office/powerpoint/2010/main" val="16978356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8993987"/>
                    </a:ext>
                  </a:extLst>
                </a:gridCol>
                <a:gridCol w="822960">
                  <a:extLst>
                    <a:ext uri="{9D8B030D-6E8A-4147-A177-3AD203B41FA5}">
                      <a16:colId xmlns:a16="http://schemas.microsoft.com/office/drawing/2014/main" val="2618255261"/>
                    </a:ext>
                  </a:extLst>
                </a:gridCol>
                <a:gridCol w="822960">
                  <a:extLst>
                    <a:ext uri="{9D8B030D-6E8A-4147-A177-3AD203B41FA5}">
                      <a16:colId xmlns:a16="http://schemas.microsoft.com/office/drawing/2014/main" val="1478430217"/>
                    </a:ext>
                  </a:extLst>
                </a:gridCol>
                <a:gridCol w="822960">
                  <a:extLst>
                    <a:ext uri="{9D8B030D-6E8A-4147-A177-3AD203B41FA5}">
                      <a16:colId xmlns:a16="http://schemas.microsoft.com/office/drawing/2014/main" val="3087219022"/>
                    </a:ext>
                  </a:extLst>
                </a:gridCol>
                <a:gridCol w="822960">
                  <a:extLst>
                    <a:ext uri="{9D8B030D-6E8A-4147-A177-3AD203B41FA5}">
                      <a16:colId xmlns:a16="http://schemas.microsoft.com/office/drawing/2014/main" val="4254503133"/>
                    </a:ext>
                  </a:extLst>
                </a:gridCol>
                <a:gridCol w="822960">
                  <a:extLst>
                    <a:ext uri="{9D8B030D-6E8A-4147-A177-3AD203B41FA5}">
                      <a16:colId xmlns:a16="http://schemas.microsoft.com/office/drawing/2014/main" val="3632480990"/>
                    </a:ext>
                  </a:extLst>
                </a:gridCol>
                <a:gridCol w="822960">
                  <a:extLst>
                    <a:ext uri="{9D8B030D-6E8A-4147-A177-3AD203B41FA5}">
                      <a16:colId xmlns:a16="http://schemas.microsoft.com/office/drawing/2014/main" val="1507583561"/>
                    </a:ext>
                  </a:extLst>
                </a:gridCol>
                <a:gridCol w="822960">
                  <a:extLst>
                    <a:ext uri="{9D8B030D-6E8A-4147-A177-3AD203B41FA5}">
                      <a16:colId xmlns:a16="http://schemas.microsoft.com/office/drawing/2014/main" val="3029632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07134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- 2018-05-15 05:55:13 </a:t>
                      </a:r>
                      <a:r>
                        <a:rPr kumimoji="0" lang="de-DE" sz="1000" b="0" i="0" u="none" strike="noStrike" kern="1200" cap="none" spc="0" normalizeH="0" baseline="0" noProof="0">
                          <a:ln>
                            <a:noFill/>
                          </a:ln>
                          <a:solidFill>
                            <a:prstClr val="black"/>
                          </a:solidFill>
                          <a:effectLst/>
                          <a:uLnTx/>
                          <a:uFillTx/>
                          <a:latin typeface="+mn-lt"/>
                          <a:ea typeface="+mn-ea"/>
                          <a:cs typeface="+mn-cs"/>
                        </a:rPr>
                        <a:t> 
 Guten Morgen liebe Freunde unseres Hauses und unserer Familie!
Bitte teilt diesen Beitrag! Wir sind noch auf der Suche nach Verstärkung für die Sommersaison!
Wir sind ein kleines Familienhotel und Auszeit-Biobauernhof in St.Oswald oberhalb von Bad Kleinkirchheim.
Für die kommende Sommersaison suchen wir noch Verstärkung in unserem Familienhotel.
(auf Wunsch 5 Tage Woche, kein Teildienst, keine Überstunden, angenehmes Betriebsklima, Kost und Logis frei, gute Bezahlung über KV - bei entsprechender Qualifikation)
- An 12 Terminen (Theaterabend im Hinteregger Stadl) zusätzlich Aushilfen Gesucht! Nachmittags-Abends im Juli / August Bezahlung nach Vereinbarung pro Stunde
Wir freuen uns über eure Bewerbung!
https://tinyurl.com/yaba7ur4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475681620"/>
                  </a:ext>
                </a:extLst>
              </a:tr>
            </a:tbl>
          </a:graphicData>
        </a:graphic>
      </p:graphicFrame>
      <p:sp>
        <p:nvSpPr>
          <p:cNvPr id="4" name="Text Placeholder 3">
            <a:extLst>
              <a:ext uri="{FF2B5EF4-FFF2-40B4-BE49-F238E27FC236}">
                <a16:creationId xmlns:a16="http://schemas.microsoft.com/office/drawing/2014/main" id="{AC1D9965-E1A3-41E2-B5BE-DBD9AEE8B70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719889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3A40E-0B28-420B-BDC1-5EA9D85FAA3A}"/>
              </a:ext>
            </a:extLst>
          </p:cNvPr>
          <p:cNvSpPr>
            <a:spLocks noGrp="1"/>
          </p:cNvSpPr>
          <p:nvPr>
            <p:ph type="title"/>
          </p:nvPr>
        </p:nvSpPr>
        <p:spPr/>
        <p:txBody>
          <a:bodyPr/>
          <a:lstStyle/>
          <a:p>
            <a:r>
              <a:rPr lang="en-US"/>
              <a:t>Eigene Beiträge (Postings) + Reactions | Familienhotel Gasthof Hinteregger - 5 of 8</a:t>
            </a:r>
          </a:p>
        </p:txBody>
      </p:sp>
      <p:graphicFrame>
        <p:nvGraphicFramePr>
          <p:cNvPr id="5" name="Table Placeholder 4">
            <a:extLst>
              <a:ext uri="{FF2B5EF4-FFF2-40B4-BE49-F238E27FC236}">
                <a16:creationId xmlns:a16="http://schemas.microsoft.com/office/drawing/2014/main" id="{98CE4AC6-C1D9-41BD-B8C2-C28E2748187C}"/>
              </a:ext>
            </a:extLst>
          </p:cNvPr>
          <p:cNvGraphicFramePr>
            <a:graphicFrameLocks noGrp="1"/>
          </p:cNvGraphicFramePr>
          <p:nvPr>
            <p:ph type="tbl" sz="quarter" idx="13"/>
            <p:extLst>
              <p:ext uri="{D42A27DB-BD31-4B8C-83A1-F6EECF244321}">
                <p14:modId xmlns:p14="http://schemas.microsoft.com/office/powerpoint/2010/main" val="1743761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84245002"/>
                    </a:ext>
                  </a:extLst>
                </a:gridCol>
                <a:gridCol w="822960">
                  <a:extLst>
                    <a:ext uri="{9D8B030D-6E8A-4147-A177-3AD203B41FA5}">
                      <a16:colId xmlns:a16="http://schemas.microsoft.com/office/drawing/2014/main" val="2439689030"/>
                    </a:ext>
                  </a:extLst>
                </a:gridCol>
                <a:gridCol w="822960">
                  <a:extLst>
                    <a:ext uri="{9D8B030D-6E8A-4147-A177-3AD203B41FA5}">
                      <a16:colId xmlns:a16="http://schemas.microsoft.com/office/drawing/2014/main" val="1918899913"/>
                    </a:ext>
                  </a:extLst>
                </a:gridCol>
                <a:gridCol w="822960">
                  <a:extLst>
                    <a:ext uri="{9D8B030D-6E8A-4147-A177-3AD203B41FA5}">
                      <a16:colId xmlns:a16="http://schemas.microsoft.com/office/drawing/2014/main" val="473763310"/>
                    </a:ext>
                  </a:extLst>
                </a:gridCol>
                <a:gridCol w="822960">
                  <a:extLst>
                    <a:ext uri="{9D8B030D-6E8A-4147-A177-3AD203B41FA5}">
                      <a16:colId xmlns:a16="http://schemas.microsoft.com/office/drawing/2014/main" val="4049169453"/>
                    </a:ext>
                  </a:extLst>
                </a:gridCol>
                <a:gridCol w="822960">
                  <a:extLst>
                    <a:ext uri="{9D8B030D-6E8A-4147-A177-3AD203B41FA5}">
                      <a16:colId xmlns:a16="http://schemas.microsoft.com/office/drawing/2014/main" val="3089735671"/>
                    </a:ext>
                  </a:extLst>
                </a:gridCol>
                <a:gridCol w="822960">
                  <a:extLst>
                    <a:ext uri="{9D8B030D-6E8A-4147-A177-3AD203B41FA5}">
                      <a16:colId xmlns:a16="http://schemas.microsoft.com/office/drawing/2014/main" val="1679333655"/>
                    </a:ext>
                  </a:extLst>
                </a:gridCol>
                <a:gridCol w="822960">
                  <a:extLst>
                    <a:ext uri="{9D8B030D-6E8A-4147-A177-3AD203B41FA5}">
                      <a16:colId xmlns:a16="http://schemas.microsoft.com/office/drawing/2014/main" val="40487724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407172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- 2018-05-10 08:58:23 </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euch mit diesen rund 20 Sekunden Auszeit einen wunderschönen Feiertag!
Liebe Grüße von unseren Bienen aus St.Oswald!
Ps. Klickt auf HD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90567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- 2018-05-07 17:43:05 </a:t>
                      </a:r>
                      <a:r>
                        <a:rPr kumimoji="0" lang="de-DE" sz="1000" b="0" i="0" u="none" strike="noStrike" kern="1200" cap="none" spc="0" normalizeH="0" baseline="0" noProof="0">
                          <a:ln>
                            <a:noFill/>
                          </a:ln>
                          <a:solidFill>
                            <a:prstClr val="black"/>
                          </a:solidFill>
                          <a:effectLst/>
                          <a:uLnTx/>
                          <a:uFillTx/>
                          <a:latin typeface="+mn-lt"/>
                          <a:ea typeface="+mn-ea"/>
                          <a:cs typeface="+mn-cs"/>
                        </a:rPr>
                        <a:t> 
 Jetzt ists bei uns auch endlich richtig Frühlingshaft auf unserem Auszeithof!
Wir wünschen euch einen wunderschönen Abend!
Liebe Grüße aus St.Oswald!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9056519"/>
                  </a:ext>
                </a:extLst>
              </a:tr>
            </a:tbl>
          </a:graphicData>
        </a:graphic>
      </p:graphicFrame>
      <p:sp>
        <p:nvSpPr>
          <p:cNvPr id="4" name="Text Placeholder 3">
            <a:extLst>
              <a:ext uri="{FF2B5EF4-FFF2-40B4-BE49-F238E27FC236}">
                <a16:creationId xmlns:a16="http://schemas.microsoft.com/office/drawing/2014/main" id="{58F45EA0-164F-40CE-B3CA-3801133208F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8876993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6D056-C362-4885-A9CF-EFF9FC33A1E0}"/>
              </a:ext>
            </a:extLst>
          </p:cNvPr>
          <p:cNvSpPr>
            <a:spLocks noGrp="1"/>
          </p:cNvSpPr>
          <p:nvPr>
            <p:ph type="title"/>
          </p:nvPr>
        </p:nvSpPr>
        <p:spPr/>
        <p:txBody>
          <a:bodyPr/>
          <a:lstStyle/>
          <a:p>
            <a:r>
              <a:rPr lang="en-US"/>
              <a:t>Eigene Beiträge (Postings) + Reactions | Familienhotel Gasthof Hinteregger - 6 of 8</a:t>
            </a:r>
          </a:p>
        </p:txBody>
      </p:sp>
      <p:graphicFrame>
        <p:nvGraphicFramePr>
          <p:cNvPr id="5" name="Table Placeholder 4">
            <a:extLst>
              <a:ext uri="{FF2B5EF4-FFF2-40B4-BE49-F238E27FC236}">
                <a16:creationId xmlns:a16="http://schemas.microsoft.com/office/drawing/2014/main" id="{CA34E797-FDF7-4771-9BB7-FC21FC9B9146}"/>
              </a:ext>
            </a:extLst>
          </p:cNvPr>
          <p:cNvGraphicFramePr>
            <a:graphicFrameLocks noGrp="1"/>
          </p:cNvGraphicFramePr>
          <p:nvPr>
            <p:ph type="tbl" sz="quarter" idx="13"/>
            <p:extLst>
              <p:ext uri="{D42A27DB-BD31-4B8C-83A1-F6EECF244321}">
                <p14:modId xmlns:p14="http://schemas.microsoft.com/office/powerpoint/2010/main" val="248041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59180633"/>
                    </a:ext>
                  </a:extLst>
                </a:gridCol>
                <a:gridCol w="822960">
                  <a:extLst>
                    <a:ext uri="{9D8B030D-6E8A-4147-A177-3AD203B41FA5}">
                      <a16:colId xmlns:a16="http://schemas.microsoft.com/office/drawing/2014/main" val="1719791782"/>
                    </a:ext>
                  </a:extLst>
                </a:gridCol>
                <a:gridCol w="822960">
                  <a:extLst>
                    <a:ext uri="{9D8B030D-6E8A-4147-A177-3AD203B41FA5}">
                      <a16:colId xmlns:a16="http://schemas.microsoft.com/office/drawing/2014/main" val="2143258360"/>
                    </a:ext>
                  </a:extLst>
                </a:gridCol>
                <a:gridCol w="822960">
                  <a:extLst>
                    <a:ext uri="{9D8B030D-6E8A-4147-A177-3AD203B41FA5}">
                      <a16:colId xmlns:a16="http://schemas.microsoft.com/office/drawing/2014/main" val="2268664575"/>
                    </a:ext>
                  </a:extLst>
                </a:gridCol>
                <a:gridCol w="822960">
                  <a:extLst>
                    <a:ext uri="{9D8B030D-6E8A-4147-A177-3AD203B41FA5}">
                      <a16:colId xmlns:a16="http://schemas.microsoft.com/office/drawing/2014/main" val="2945695195"/>
                    </a:ext>
                  </a:extLst>
                </a:gridCol>
                <a:gridCol w="822960">
                  <a:extLst>
                    <a:ext uri="{9D8B030D-6E8A-4147-A177-3AD203B41FA5}">
                      <a16:colId xmlns:a16="http://schemas.microsoft.com/office/drawing/2014/main" val="3037124549"/>
                    </a:ext>
                  </a:extLst>
                </a:gridCol>
                <a:gridCol w="822960">
                  <a:extLst>
                    <a:ext uri="{9D8B030D-6E8A-4147-A177-3AD203B41FA5}">
                      <a16:colId xmlns:a16="http://schemas.microsoft.com/office/drawing/2014/main" val="1536186737"/>
                    </a:ext>
                  </a:extLst>
                </a:gridCol>
                <a:gridCol w="822960">
                  <a:extLst>
                    <a:ext uri="{9D8B030D-6E8A-4147-A177-3AD203B41FA5}">
                      <a16:colId xmlns:a16="http://schemas.microsoft.com/office/drawing/2014/main" val="41044256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92791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- 2018-05-06 07:53:12 </a:t>
                      </a:r>
                      <a:r>
                        <a:rPr kumimoji="0" lang="de-DE" sz="1000" b="0" i="0" u="none" strike="noStrike" kern="1200" cap="none" spc="0" normalizeH="0" baseline="0" noProof="0">
                          <a:ln>
                            <a:noFill/>
                          </a:ln>
                          <a:solidFill>
                            <a:prstClr val="black"/>
                          </a:solidFill>
                          <a:effectLst/>
                          <a:uLnTx/>
                          <a:uFillTx/>
                          <a:latin typeface="+mn-lt"/>
                          <a:ea typeface="+mn-ea"/>
                          <a:cs typeface="+mn-cs"/>
                        </a:rPr>
                        <a:t> 
 Guten Morgen aus St.Oswald!
Noch herrscht bei uns Baustelle, aber schon bald können unsere Gäste die Morgensonne und den herrlichen Blick in die Bergwelt des Biosphärenpark Nockberge von unseren neu gestalteten Doppelzimmern genießen!
Wir renovieren gerade wieder 5 Doppelzimmer. 
https://tinyurl.com/yaba7ur4
Bei all unseren Projekten setzen wir auf heimische Maßarbeit statt Massenware.
In der kommenden Woche kommt die Tischlerei Rogl aus Pattergassen. Die hand gehobelten Eichenholzböden wurden bereits von der Firma Holz Graf aus Villach verlegt und die Malerarbeiten von der Malerei Ebner aus Spittal erledigt. Die Elektroinstallationen in unserem Haus macht stets die Firma Schiestl aus Pattergassen. Es freut uns, so perfekte und kompetente Partner für unsere Projekte in Kärnten zu haben.
Wir wünschen euch allen einen schönen und sonnigen Sonntag!
Liebe Grüße,
Die Familie Hinteregger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233333867"/>
                  </a:ext>
                </a:extLst>
              </a:tr>
            </a:tbl>
          </a:graphicData>
        </a:graphic>
      </p:graphicFrame>
      <p:sp>
        <p:nvSpPr>
          <p:cNvPr id="4" name="Text Placeholder 3">
            <a:extLst>
              <a:ext uri="{FF2B5EF4-FFF2-40B4-BE49-F238E27FC236}">
                <a16:creationId xmlns:a16="http://schemas.microsoft.com/office/drawing/2014/main" id="{E91C5981-061A-436E-A9FC-94D367E97BD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622532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C8A20-2F7B-4079-9647-1EB992F18119}"/>
              </a:ext>
            </a:extLst>
          </p:cNvPr>
          <p:cNvSpPr>
            <a:spLocks noGrp="1"/>
          </p:cNvSpPr>
          <p:nvPr>
            <p:ph type="title"/>
          </p:nvPr>
        </p:nvSpPr>
        <p:spPr/>
        <p:txBody>
          <a:bodyPr/>
          <a:lstStyle/>
          <a:p>
            <a:r>
              <a:rPr lang="en-US"/>
              <a:t>Eigene Beiträge (Postings) + Reactions | Familienhotel Gasthof Hinteregger - 7 of 8</a:t>
            </a:r>
          </a:p>
        </p:txBody>
      </p:sp>
      <p:graphicFrame>
        <p:nvGraphicFramePr>
          <p:cNvPr id="5" name="Table Placeholder 4">
            <a:extLst>
              <a:ext uri="{FF2B5EF4-FFF2-40B4-BE49-F238E27FC236}">
                <a16:creationId xmlns:a16="http://schemas.microsoft.com/office/drawing/2014/main" id="{4F9CE13F-FFF8-4882-A822-491E67316948}"/>
              </a:ext>
            </a:extLst>
          </p:cNvPr>
          <p:cNvGraphicFramePr>
            <a:graphicFrameLocks noGrp="1"/>
          </p:cNvGraphicFramePr>
          <p:nvPr>
            <p:ph type="tbl" sz="quarter" idx="13"/>
            <p:extLst>
              <p:ext uri="{D42A27DB-BD31-4B8C-83A1-F6EECF244321}">
                <p14:modId xmlns:p14="http://schemas.microsoft.com/office/powerpoint/2010/main" val="11100257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79739707"/>
                    </a:ext>
                  </a:extLst>
                </a:gridCol>
                <a:gridCol w="822960">
                  <a:extLst>
                    <a:ext uri="{9D8B030D-6E8A-4147-A177-3AD203B41FA5}">
                      <a16:colId xmlns:a16="http://schemas.microsoft.com/office/drawing/2014/main" val="3207276343"/>
                    </a:ext>
                  </a:extLst>
                </a:gridCol>
                <a:gridCol w="822960">
                  <a:extLst>
                    <a:ext uri="{9D8B030D-6E8A-4147-A177-3AD203B41FA5}">
                      <a16:colId xmlns:a16="http://schemas.microsoft.com/office/drawing/2014/main" val="779163390"/>
                    </a:ext>
                  </a:extLst>
                </a:gridCol>
                <a:gridCol w="822960">
                  <a:extLst>
                    <a:ext uri="{9D8B030D-6E8A-4147-A177-3AD203B41FA5}">
                      <a16:colId xmlns:a16="http://schemas.microsoft.com/office/drawing/2014/main" val="1395440332"/>
                    </a:ext>
                  </a:extLst>
                </a:gridCol>
                <a:gridCol w="822960">
                  <a:extLst>
                    <a:ext uri="{9D8B030D-6E8A-4147-A177-3AD203B41FA5}">
                      <a16:colId xmlns:a16="http://schemas.microsoft.com/office/drawing/2014/main" val="4216287076"/>
                    </a:ext>
                  </a:extLst>
                </a:gridCol>
                <a:gridCol w="822960">
                  <a:extLst>
                    <a:ext uri="{9D8B030D-6E8A-4147-A177-3AD203B41FA5}">
                      <a16:colId xmlns:a16="http://schemas.microsoft.com/office/drawing/2014/main" val="3557732491"/>
                    </a:ext>
                  </a:extLst>
                </a:gridCol>
                <a:gridCol w="822960">
                  <a:extLst>
                    <a:ext uri="{9D8B030D-6E8A-4147-A177-3AD203B41FA5}">
                      <a16:colId xmlns:a16="http://schemas.microsoft.com/office/drawing/2014/main" val="2388076029"/>
                    </a:ext>
                  </a:extLst>
                </a:gridCol>
                <a:gridCol w="822960">
                  <a:extLst>
                    <a:ext uri="{9D8B030D-6E8A-4147-A177-3AD203B41FA5}">
                      <a16:colId xmlns:a16="http://schemas.microsoft.com/office/drawing/2014/main" val="1039929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5904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- 2018-05-03 18:09:06 </a:t>
                      </a:r>
                      <a:r>
                        <a:rPr kumimoji="0" lang="de-DE" sz="1000" b="0" i="0" u="none" strike="noStrike" kern="1200" cap="none" spc="0" normalizeH="0" baseline="0" noProof="0">
                          <a:ln>
                            <a:noFill/>
                          </a:ln>
                          <a:solidFill>
                            <a:prstClr val="black"/>
                          </a:solidFill>
                          <a:effectLst/>
                          <a:uLnTx/>
                          <a:uFillTx/>
                          <a:latin typeface="+mn-lt"/>
                          <a:ea typeface="+mn-ea"/>
                          <a:cs typeface="+mn-cs"/>
                        </a:rPr>
                        <a:t> 
 THEATER IM HINTEREGGER STADL!
Gerade finden die ersten Proben der Laienspielgruppe Bad Kleinkirchheim LSG BKK zum heurigen Theater in unserem Stadl statt!
Das sieht schon sehr vielversprechend aus oder was meint ihr?
Genauere Informationen dazu findet ihr hier
 👉👉  https://tinyurl.com/y7ocg9xv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22908411"/>
                  </a:ext>
                </a:extLst>
              </a:tr>
            </a:tbl>
          </a:graphicData>
        </a:graphic>
      </p:graphicFrame>
      <p:sp>
        <p:nvSpPr>
          <p:cNvPr id="4" name="Text Placeholder 3">
            <a:extLst>
              <a:ext uri="{FF2B5EF4-FFF2-40B4-BE49-F238E27FC236}">
                <a16:creationId xmlns:a16="http://schemas.microsoft.com/office/drawing/2014/main" id="{7DF63768-A1C1-47CE-998B-765FA8763E4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7024827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508F-134B-4F4A-B81E-E3F7AE90E193}"/>
              </a:ext>
            </a:extLst>
          </p:cNvPr>
          <p:cNvSpPr>
            <a:spLocks noGrp="1"/>
          </p:cNvSpPr>
          <p:nvPr>
            <p:ph type="title"/>
          </p:nvPr>
        </p:nvSpPr>
        <p:spPr/>
        <p:txBody>
          <a:bodyPr/>
          <a:lstStyle/>
          <a:p>
            <a:r>
              <a:rPr lang="en-US"/>
              <a:t>Eigene Beiträge (Postings) + Reactions | Familienhotel Gasthof Hinteregger - 8 of 8</a:t>
            </a:r>
          </a:p>
        </p:txBody>
      </p:sp>
      <p:graphicFrame>
        <p:nvGraphicFramePr>
          <p:cNvPr id="5" name="Table Placeholder 4">
            <a:extLst>
              <a:ext uri="{FF2B5EF4-FFF2-40B4-BE49-F238E27FC236}">
                <a16:creationId xmlns:a16="http://schemas.microsoft.com/office/drawing/2014/main" id="{D255ED92-2F52-4A41-8B7D-F69271A3C88C}"/>
              </a:ext>
            </a:extLst>
          </p:cNvPr>
          <p:cNvGraphicFramePr>
            <a:graphicFrameLocks noGrp="1"/>
          </p:cNvGraphicFramePr>
          <p:nvPr>
            <p:ph type="tbl" sz="quarter" idx="13"/>
            <p:extLst>
              <p:ext uri="{D42A27DB-BD31-4B8C-83A1-F6EECF244321}">
                <p14:modId xmlns:p14="http://schemas.microsoft.com/office/powerpoint/2010/main" val="379643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91274215"/>
                    </a:ext>
                  </a:extLst>
                </a:gridCol>
                <a:gridCol w="822960">
                  <a:extLst>
                    <a:ext uri="{9D8B030D-6E8A-4147-A177-3AD203B41FA5}">
                      <a16:colId xmlns:a16="http://schemas.microsoft.com/office/drawing/2014/main" val="2025171601"/>
                    </a:ext>
                  </a:extLst>
                </a:gridCol>
                <a:gridCol w="822960">
                  <a:extLst>
                    <a:ext uri="{9D8B030D-6E8A-4147-A177-3AD203B41FA5}">
                      <a16:colId xmlns:a16="http://schemas.microsoft.com/office/drawing/2014/main" val="4051973187"/>
                    </a:ext>
                  </a:extLst>
                </a:gridCol>
                <a:gridCol w="822960">
                  <a:extLst>
                    <a:ext uri="{9D8B030D-6E8A-4147-A177-3AD203B41FA5}">
                      <a16:colId xmlns:a16="http://schemas.microsoft.com/office/drawing/2014/main" val="907881009"/>
                    </a:ext>
                  </a:extLst>
                </a:gridCol>
                <a:gridCol w="822960">
                  <a:extLst>
                    <a:ext uri="{9D8B030D-6E8A-4147-A177-3AD203B41FA5}">
                      <a16:colId xmlns:a16="http://schemas.microsoft.com/office/drawing/2014/main" val="2556463252"/>
                    </a:ext>
                  </a:extLst>
                </a:gridCol>
                <a:gridCol w="822960">
                  <a:extLst>
                    <a:ext uri="{9D8B030D-6E8A-4147-A177-3AD203B41FA5}">
                      <a16:colId xmlns:a16="http://schemas.microsoft.com/office/drawing/2014/main" val="3652793131"/>
                    </a:ext>
                  </a:extLst>
                </a:gridCol>
                <a:gridCol w="822960">
                  <a:extLst>
                    <a:ext uri="{9D8B030D-6E8A-4147-A177-3AD203B41FA5}">
                      <a16:colId xmlns:a16="http://schemas.microsoft.com/office/drawing/2014/main" val="3965481915"/>
                    </a:ext>
                  </a:extLst>
                </a:gridCol>
                <a:gridCol w="822960">
                  <a:extLst>
                    <a:ext uri="{9D8B030D-6E8A-4147-A177-3AD203B41FA5}">
                      <a16:colId xmlns:a16="http://schemas.microsoft.com/office/drawing/2014/main" val="7524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07200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Familienhotel Gasthof Hinteregger - 2018-05-01 07:18:52 </a:t>
                      </a:r>
                      <a:r>
                        <a:rPr kumimoji="0" lang="de-DE" sz="1000" b="0" i="0" u="none" strike="noStrike" kern="1200" cap="none" spc="0" normalizeH="0" baseline="0" noProof="0">
                          <a:ln>
                            <a:noFill/>
                          </a:ln>
                          <a:solidFill>
                            <a:prstClr val="black"/>
                          </a:solidFill>
                          <a:effectLst/>
                          <a:uLnTx/>
                          <a:uFillTx/>
                          <a:latin typeface="+mn-lt"/>
                          <a:ea typeface="+mn-ea"/>
                          <a:cs typeface="+mn-cs"/>
                        </a:rPr>
                        <a:t> 
 Was für ein herrlicher Tag für einen Spaziergang!
Wir haben einen Tip für einen Frühlingsspaziergang bzw. eine leichte Wanderung entlang des wunderschönen Millstätter See für euch!
Wir wünschen euch allen einen schönen 1. Mai !
https://www.gasthof-hinteregger.at/sueduferweg-millstaetter-see/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41579370"/>
                  </a:ext>
                </a:extLst>
              </a:tr>
            </a:tbl>
          </a:graphicData>
        </a:graphic>
      </p:graphicFrame>
      <p:sp>
        <p:nvSpPr>
          <p:cNvPr id="4" name="Text Placeholder 3">
            <a:extLst>
              <a:ext uri="{FF2B5EF4-FFF2-40B4-BE49-F238E27FC236}">
                <a16:creationId xmlns:a16="http://schemas.microsoft.com/office/drawing/2014/main" id="{3F5B5D07-0A8D-4C80-9EED-90312C39EE5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53678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40377-AA6B-46BA-B65D-FB4A8B1D9ED1}"/>
              </a:ext>
            </a:extLst>
          </p:cNvPr>
          <p:cNvSpPr>
            <a:spLocks noGrp="1"/>
          </p:cNvSpPr>
          <p:nvPr>
            <p:ph type="title"/>
          </p:nvPr>
        </p:nvSpPr>
        <p:spPr/>
        <p:txBody>
          <a:bodyPr/>
          <a:lstStyle/>
          <a:p>
            <a:r>
              <a:rPr lang="en-US"/>
              <a:t>Postings/Wochentag | Familienhotel Gasthof Hinteregger</a:t>
            </a:r>
          </a:p>
        </p:txBody>
      </p:sp>
      <p:graphicFrame>
        <p:nvGraphicFramePr>
          <p:cNvPr id="6" name="Chart Placeholder 5">
            <a:extLst>
              <a:ext uri="{FF2B5EF4-FFF2-40B4-BE49-F238E27FC236}">
                <a16:creationId xmlns:a16="http://schemas.microsoft.com/office/drawing/2014/main" id="{361F39F1-6BCF-4B67-8320-5F601AFFBDF3}"/>
              </a:ext>
            </a:extLst>
          </p:cNvPr>
          <p:cNvGraphicFramePr>
            <a:graphicFrameLocks noGrp="1"/>
          </p:cNvGraphicFramePr>
          <p:nvPr>
            <p:ph type="chart" sz="quarter" idx="13"/>
            <p:extLst>
              <p:ext uri="{D42A27DB-BD31-4B8C-83A1-F6EECF244321}">
                <p14:modId xmlns:p14="http://schemas.microsoft.com/office/powerpoint/2010/main" val="25788792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9EE8AE-BB57-4125-9ED5-69C16E33E21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7CCFF98-92B2-4078-86F5-7897ED5742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86103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4F346-1A38-473A-B4C9-C7BE7E827287}"/>
              </a:ext>
            </a:extLst>
          </p:cNvPr>
          <p:cNvSpPr>
            <a:spLocks noGrp="1"/>
          </p:cNvSpPr>
          <p:nvPr>
            <p:ph type="title"/>
          </p:nvPr>
        </p:nvSpPr>
        <p:spPr/>
        <p:txBody>
          <a:bodyPr/>
          <a:lstStyle/>
          <a:p>
            <a:r>
              <a:rPr lang="en-US"/>
              <a:t>Interaktionsrate | Familienhotel Gasthof Hinteregger</a:t>
            </a:r>
          </a:p>
        </p:txBody>
      </p:sp>
      <p:graphicFrame>
        <p:nvGraphicFramePr>
          <p:cNvPr id="6" name="Chart Placeholder 5">
            <a:extLst>
              <a:ext uri="{FF2B5EF4-FFF2-40B4-BE49-F238E27FC236}">
                <a16:creationId xmlns:a16="http://schemas.microsoft.com/office/drawing/2014/main" id="{33CEE496-F080-4236-B072-FD6954B088B9}"/>
              </a:ext>
            </a:extLst>
          </p:cNvPr>
          <p:cNvGraphicFramePr>
            <a:graphicFrameLocks noGrp="1"/>
          </p:cNvGraphicFramePr>
          <p:nvPr>
            <p:ph type="chart" sz="quarter" idx="13"/>
            <p:extLst>
              <p:ext uri="{D42A27DB-BD31-4B8C-83A1-F6EECF244321}">
                <p14:modId xmlns:p14="http://schemas.microsoft.com/office/powerpoint/2010/main" val="276966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0F2EFD-6E1C-424F-8F3A-F6B4CB39E8F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2BD1078-BF96-4858-84C8-E57E74C10E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4663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A0AD1-3C6C-42D7-9F19-C35EBDE3EB97}"/>
              </a:ext>
            </a:extLst>
          </p:cNvPr>
          <p:cNvSpPr>
            <a:spLocks noGrp="1"/>
          </p:cNvSpPr>
          <p:nvPr>
            <p:ph type="title"/>
          </p:nvPr>
        </p:nvSpPr>
        <p:spPr/>
        <p:txBody>
          <a:bodyPr/>
          <a:lstStyle/>
          <a:p>
            <a:r>
              <a:rPr lang="en-US"/>
              <a:t>Postingtypen (Verteilung) | Familienhotel Gasthof Hinteregger</a:t>
            </a:r>
          </a:p>
        </p:txBody>
      </p:sp>
      <p:graphicFrame>
        <p:nvGraphicFramePr>
          <p:cNvPr id="6" name="Chart Placeholder 5">
            <a:extLst>
              <a:ext uri="{FF2B5EF4-FFF2-40B4-BE49-F238E27FC236}">
                <a16:creationId xmlns:a16="http://schemas.microsoft.com/office/drawing/2014/main" id="{5265146D-99D0-4B69-A57B-903C46D5A8B9}"/>
              </a:ext>
            </a:extLst>
          </p:cNvPr>
          <p:cNvGraphicFramePr>
            <a:graphicFrameLocks noGrp="1"/>
          </p:cNvGraphicFramePr>
          <p:nvPr>
            <p:ph type="chart" sz="quarter" idx="13"/>
            <p:extLst>
              <p:ext uri="{D42A27DB-BD31-4B8C-83A1-F6EECF244321}">
                <p14:modId xmlns:p14="http://schemas.microsoft.com/office/powerpoint/2010/main" val="13533660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F84761-5449-4478-A79B-026BC203364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F4045B6-7AC6-4E1D-B73F-7D35FAFD77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8128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7F20-9F08-4613-8226-4FE5110A5D29}"/>
              </a:ext>
            </a:extLst>
          </p:cNvPr>
          <p:cNvSpPr>
            <a:spLocks noGrp="1"/>
          </p:cNvSpPr>
          <p:nvPr>
            <p:ph type="title"/>
          </p:nvPr>
        </p:nvSpPr>
        <p:spPr/>
        <p:txBody>
          <a:bodyPr/>
          <a:lstStyle/>
          <a:p>
            <a:r>
              <a:rPr lang="en-US"/>
              <a:t>Interaktionsrate/Postingtyp | Familienhotel Gasthof Hinteregger</a:t>
            </a:r>
          </a:p>
        </p:txBody>
      </p:sp>
      <p:graphicFrame>
        <p:nvGraphicFramePr>
          <p:cNvPr id="6" name="Chart Placeholder 5">
            <a:extLst>
              <a:ext uri="{FF2B5EF4-FFF2-40B4-BE49-F238E27FC236}">
                <a16:creationId xmlns:a16="http://schemas.microsoft.com/office/drawing/2014/main" id="{B68392E4-30CA-479C-8C27-E95BBD94BCDB}"/>
              </a:ext>
            </a:extLst>
          </p:cNvPr>
          <p:cNvGraphicFramePr>
            <a:graphicFrameLocks noGrp="1"/>
          </p:cNvGraphicFramePr>
          <p:nvPr>
            <p:ph type="chart" sz="quarter" idx="13"/>
            <p:extLst>
              <p:ext uri="{D42A27DB-BD31-4B8C-83A1-F6EECF244321}">
                <p14:modId xmlns:p14="http://schemas.microsoft.com/office/powerpoint/2010/main" val="22269131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E7F62A-6960-4F30-A580-523BE7277CC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90E4077-C781-40FC-AB0F-22CC3861BC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49546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CA7CC-AD96-4F34-B2F5-016DA564A297}"/>
              </a:ext>
            </a:extLst>
          </p:cNvPr>
          <p:cNvSpPr>
            <a:spLocks noGrp="1"/>
          </p:cNvSpPr>
          <p:nvPr>
            <p:ph type="title"/>
          </p:nvPr>
        </p:nvSpPr>
        <p:spPr/>
        <p:txBody>
          <a:bodyPr/>
          <a:lstStyle/>
          <a:p>
            <a:r>
              <a:rPr lang="en-US"/>
              <a:t>Antwortzeit | Familienhotel Gasthof Hinteregger</a:t>
            </a:r>
          </a:p>
        </p:txBody>
      </p:sp>
      <p:graphicFrame>
        <p:nvGraphicFramePr>
          <p:cNvPr id="6" name="Chart Placeholder 5">
            <a:extLst>
              <a:ext uri="{FF2B5EF4-FFF2-40B4-BE49-F238E27FC236}">
                <a16:creationId xmlns:a16="http://schemas.microsoft.com/office/drawing/2014/main" id="{4D44D5A4-5CBE-4D95-ABE9-1A5C65225125}"/>
              </a:ext>
            </a:extLst>
          </p:cNvPr>
          <p:cNvGraphicFramePr>
            <a:graphicFrameLocks noGrp="1"/>
          </p:cNvGraphicFramePr>
          <p:nvPr>
            <p:ph type="chart" sz="quarter" idx="13"/>
            <p:extLst>
              <p:ext uri="{D42A27DB-BD31-4B8C-83A1-F6EECF244321}">
                <p14:modId xmlns:p14="http://schemas.microsoft.com/office/powerpoint/2010/main" val="237202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7388D-FFE3-489E-8701-16615CD08815}"/>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B4CA9BCE-8425-4C60-B25F-D6D58C31C0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9815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C1F9B-CFA2-493F-8D71-EF656204FFC3}"/>
              </a:ext>
            </a:extLst>
          </p:cNvPr>
          <p:cNvSpPr>
            <a:spLocks noGrp="1"/>
          </p:cNvSpPr>
          <p:nvPr>
            <p:ph type="title"/>
          </p:nvPr>
        </p:nvSpPr>
        <p:spPr/>
        <p:txBody>
          <a:bodyPr/>
          <a:lstStyle/>
          <a:p>
            <a:r>
              <a:rPr lang="en-US"/>
              <a:t>Facebook Check Ins | Familienhotel Gasthof Hinteregger</a:t>
            </a:r>
          </a:p>
        </p:txBody>
      </p:sp>
      <p:graphicFrame>
        <p:nvGraphicFramePr>
          <p:cNvPr id="6" name="Chart Placeholder 5">
            <a:extLst>
              <a:ext uri="{FF2B5EF4-FFF2-40B4-BE49-F238E27FC236}">
                <a16:creationId xmlns:a16="http://schemas.microsoft.com/office/drawing/2014/main" id="{F90692CF-54AB-479C-8B25-21820E1B4F9D}"/>
              </a:ext>
            </a:extLst>
          </p:cNvPr>
          <p:cNvGraphicFramePr>
            <a:graphicFrameLocks noGrp="1"/>
          </p:cNvGraphicFramePr>
          <p:nvPr>
            <p:ph type="chart" sz="quarter" idx="13"/>
            <p:extLst>
              <p:ext uri="{D42A27DB-BD31-4B8C-83A1-F6EECF244321}">
                <p14:modId xmlns:p14="http://schemas.microsoft.com/office/powerpoint/2010/main" val="982303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755936-DA8E-4E65-93F1-0BD6CB5FED9C}"/>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5A238B6C-6103-4D8F-BAC2-D602696ABC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26698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A0AB6-1890-4B28-8202-2C9D754F1B0D}"/>
              </a:ext>
            </a:extLst>
          </p:cNvPr>
          <p:cNvSpPr>
            <a:spLocks noGrp="1"/>
          </p:cNvSpPr>
          <p:nvPr>
            <p:ph type="title"/>
          </p:nvPr>
        </p:nvSpPr>
        <p:spPr/>
        <p:txBody>
          <a:bodyPr/>
          <a:lstStyle/>
          <a:p>
            <a:r>
              <a:rPr lang="en-US"/>
              <a:t>Fan Demographie | Familienhotel Gasthof Hinteregger</a:t>
            </a:r>
          </a:p>
        </p:txBody>
      </p:sp>
      <p:graphicFrame>
        <p:nvGraphicFramePr>
          <p:cNvPr id="6" name="Chart Placeholder 5">
            <a:extLst>
              <a:ext uri="{FF2B5EF4-FFF2-40B4-BE49-F238E27FC236}">
                <a16:creationId xmlns:a16="http://schemas.microsoft.com/office/drawing/2014/main" id="{D65D2409-759C-4942-9AC9-4B3B76600615}"/>
              </a:ext>
            </a:extLst>
          </p:cNvPr>
          <p:cNvGraphicFramePr>
            <a:graphicFrameLocks noGrp="1"/>
          </p:cNvGraphicFramePr>
          <p:nvPr>
            <p:ph type="chart" sz="quarter" idx="13"/>
            <p:extLst>
              <p:ext uri="{D42A27DB-BD31-4B8C-83A1-F6EECF244321}">
                <p14:modId xmlns:p14="http://schemas.microsoft.com/office/powerpoint/2010/main" val="330567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1FBC9B-B3E6-453E-A5C9-15BB282AED2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A3B8D53A-7DDF-496C-896D-A21BFED49A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426117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80C30-4709-4C6D-AD7B-17E9B3D9BFCF}"/>
              </a:ext>
            </a:extLst>
          </p:cNvPr>
          <p:cNvSpPr>
            <a:spLocks noGrp="1"/>
          </p:cNvSpPr>
          <p:nvPr>
            <p:ph type="title"/>
          </p:nvPr>
        </p:nvSpPr>
        <p:spPr/>
        <p:txBody>
          <a:bodyPr/>
          <a:lstStyle/>
          <a:p>
            <a:r>
              <a:rPr lang="en-US"/>
              <a:t>Impressionen | Familienhotel Gasthof Hinteregger</a:t>
            </a:r>
          </a:p>
        </p:txBody>
      </p:sp>
      <p:graphicFrame>
        <p:nvGraphicFramePr>
          <p:cNvPr id="6" name="Chart Placeholder 5">
            <a:extLst>
              <a:ext uri="{FF2B5EF4-FFF2-40B4-BE49-F238E27FC236}">
                <a16:creationId xmlns:a16="http://schemas.microsoft.com/office/drawing/2014/main" id="{B7284761-52E0-43A3-B617-47F9311AB096}"/>
              </a:ext>
            </a:extLst>
          </p:cNvPr>
          <p:cNvGraphicFramePr>
            <a:graphicFrameLocks noGrp="1"/>
          </p:cNvGraphicFramePr>
          <p:nvPr>
            <p:ph type="chart" sz="quarter" idx="13"/>
            <p:extLst>
              <p:ext uri="{D42A27DB-BD31-4B8C-83A1-F6EECF244321}">
                <p14:modId xmlns:p14="http://schemas.microsoft.com/office/powerpoint/2010/main" val="24015031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7D4C3B-008C-4238-81B7-056746BF38E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AA60521-58FC-4E12-8F1B-BC272FF98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3211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0772C-67F6-4A8E-BAED-15D42634FF9A}"/>
              </a:ext>
            </a:extLst>
          </p:cNvPr>
          <p:cNvSpPr>
            <a:spLocks noGrp="1"/>
          </p:cNvSpPr>
          <p:nvPr>
            <p:ph type="title"/>
          </p:nvPr>
        </p:nvSpPr>
        <p:spPr/>
        <p:txBody>
          <a:bodyPr/>
          <a:lstStyle/>
          <a:p>
            <a:r>
              <a:rPr lang="en-US"/>
              <a:t>Reichweite | Familienhotel Gasthof Hinteregger</a:t>
            </a:r>
          </a:p>
        </p:txBody>
      </p:sp>
      <p:graphicFrame>
        <p:nvGraphicFramePr>
          <p:cNvPr id="6" name="Chart Placeholder 5">
            <a:extLst>
              <a:ext uri="{FF2B5EF4-FFF2-40B4-BE49-F238E27FC236}">
                <a16:creationId xmlns:a16="http://schemas.microsoft.com/office/drawing/2014/main" id="{2C5D9C8F-1289-49E1-9DAA-02F450F6CFC4}"/>
              </a:ext>
            </a:extLst>
          </p:cNvPr>
          <p:cNvGraphicFramePr>
            <a:graphicFrameLocks noGrp="1"/>
          </p:cNvGraphicFramePr>
          <p:nvPr>
            <p:ph type="chart" sz="quarter" idx="13"/>
            <p:extLst>
              <p:ext uri="{D42A27DB-BD31-4B8C-83A1-F6EECF244321}">
                <p14:modId xmlns:p14="http://schemas.microsoft.com/office/powerpoint/2010/main" val="3815363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7820C-CEB7-4E09-83B2-2D147B9ECB3F}"/>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FE18A82-90B6-4D8C-9D1B-A9646ABBB6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8891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517E2-AD95-4EC6-8521-DF4620DC346D}"/>
              </a:ext>
            </a:extLst>
          </p:cNvPr>
          <p:cNvSpPr>
            <a:spLocks noGrp="1"/>
          </p:cNvSpPr>
          <p:nvPr>
            <p:ph type="title"/>
          </p:nvPr>
        </p:nvSpPr>
        <p:spPr/>
        <p:txBody>
          <a:bodyPr/>
          <a:lstStyle/>
          <a:p>
            <a:r>
              <a:rPr lang="en-US"/>
              <a:t>Engagierte User | Familienhotel Gasthof Hinteregger</a:t>
            </a:r>
          </a:p>
        </p:txBody>
      </p:sp>
      <p:graphicFrame>
        <p:nvGraphicFramePr>
          <p:cNvPr id="6" name="Chart Placeholder 5">
            <a:extLst>
              <a:ext uri="{FF2B5EF4-FFF2-40B4-BE49-F238E27FC236}">
                <a16:creationId xmlns:a16="http://schemas.microsoft.com/office/drawing/2014/main" id="{C9E856F8-5177-424B-ADB5-C815CB8DF96F}"/>
              </a:ext>
            </a:extLst>
          </p:cNvPr>
          <p:cNvGraphicFramePr>
            <a:graphicFrameLocks noGrp="1"/>
          </p:cNvGraphicFramePr>
          <p:nvPr>
            <p:ph type="chart" sz="quarter" idx="13"/>
            <p:extLst>
              <p:ext uri="{D42A27DB-BD31-4B8C-83A1-F6EECF244321}">
                <p14:modId xmlns:p14="http://schemas.microsoft.com/office/powerpoint/2010/main" val="2738956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9B35D8-2D12-4E0A-AFDB-BEFC205A600D}"/>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3DA60895-7348-49D3-BE38-F60536EF14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44411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85A389-4C6B-4738-8948-BD7FC6E75159}"/>
              </a:ext>
            </a:extLst>
          </p:cNvPr>
          <p:cNvSpPr>
            <a:spLocks noGrp="1"/>
          </p:cNvSpPr>
          <p:nvPr>
            <p:ph type="title"/>
          </p:nvPr>
        </p:nvSpPr>
        <p:spPr/>
        <p:txBody>
          <a:bodyPr/>
          <a:lstStyle/>
          <a:p>
            <a:r>
              <a:rPr lang="en-US"/>
              <a:t>Page Views | Familienhotel Gasthof Hinteregger</a:t>
            </a:r>
          </a:p>
        </p:txBody>
      </p:sp>
      <p:graphicFrame>
        <p:nvGraphicFramePr>
          <p:cNvPr id="6" name="Chart Placeholder 5">
            <a:extLst>
              <a:ext uri="{FF2B5EF4-FFF2-40B4-BE49-F238E27FC236}">
                <a16:creationId xmlns:a16="http://schemas.microsoft.com/office/drawing/2014/main" id="{2C5E412B-080C-464A-96F1-DEE05CD4478E}"/>
              </a:ext>
            </a:extLst>
          </p:cNvPr>
          <p:cNvGraphicFramePr>
            <a:graphicFrameLocks noGrp="1"/>
          </p:cNvGraphicFramePr>
          <p:nvPr>
            <p:ph type="chart" sz="quarter" idx="13"/>
            <p:extLst>
              <p:ext uri="{D42A27DB-BD31-4B8C-83A1-F6EECF244321}">
                <p14:modId xmlns:p14="http://schemas.microsoft.com/office/powerpoint/2010/main" val="5827739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47C537-D7FE-4C62-B927-B9C14DDF44C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0F4F17CA-DAB9-498A-B4D8-51AE1F43A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496491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C87B52-BA02-48C1-BBBC-1AA4DC9C16E4}"/>
              </a:ext>
            </a:extLst>
          </p:cNvPr>
          <p:cNvSpPr>
            <a:spLocks noGrp="1"/>
          </p:cNvSpPr>
          <p:nvPr>
            <p:ph type="title"/>
          </p:nvPr>
        </p:nvSpPr>
        <p:spPr/>
        <p:txBody>
          <a:bodyPr/>
          <a:lstStyle/>
          <a:p>
            <a:r>
              <a:rPr lang="en-US"/>
              <a:t>Page Fans Online | Familienhotel Gasthof Hinteregger</a:t>
            </a:r>
          </a:p>
        </p:txBody>
      </p:sp>
      <p:graphicFrame>
        <p:nvGraphicFramePr>
          <p:cNvPr id="6" name="Chart Placeholder 5">
            <a:extLst>
              <a:ext uri="{FF2B5EF4-FFF2-40B4-BE49-F238E27FC236}">
                <a16:creationId xmlns:a16="http://schemas.microsoft.com/office/drawing/2014/main" id="{A0DDD7A0-842B-4FEF-9507-00C63BD30C7A}"/>
              </a:ext>
            </a:extLst>
          </p:cNvPr>
          <p:cNvGraphicFramePr>
            <a:graphicFrameLocks noGrp="1"/>
          </p:cNvGraphicFramePr>
          <p:nvPr>
            <p:ph type="chart" sz="quarter" idx="13"/>
            <p:extLst>
              <p:ext uri="{D42A27DB-BD31-4B8C-83A1-F6EECF244321}">
                <p14:modId xmlns:p14="http://schemas.microsoft.com/office/powerpoint/2010/main" val="31766888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47A2F3-26B4-40BD-B57A-1B72B51C6E5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9F70A9A0-5A3E-4A17-AEA0-5537596F84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17569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8D2A5-340B-4B25-85E6-746D897ADFF3}"/>
              </a:ext>
            </a:extLst>
          </p:cNvPr>
          <p:cNvSpPr>
            <a:spLocks noGrp="1"/>
          </p:cNvSpPr>
          <p:nvPr>
            <p:ph type="title"/>
          </p:nvPr>
        </p:nvSpPr>
        <p:spPr/>
        <p:txBody>
          <a:bodyPr/>
          <a:lstStyle/>
          <a:p>
            <a:r>
              <a:rPr lang="en-US"/>
              <a:t>FB Insights - Daily Impressions | Familienhotel Gasthof Hinteregger - 1 of 3</a:t>
            </a:r>
          </a:p>
        </p:txBody>
      </p:sp>
      <p:graphicFrame>
        <p:nvGraphicFramePr>
          <p:cNvPr id="5" name="Table Placeholder 4">
            <a:extLst>
              <a:ext uri="{FF2B5EF4-FFF2-40B4-BE49-F238E27FC236}">
                <a16:creationId xmlns:a16="http://schemas.microsoft.com/office/drawing/2014/main" id="{6FBFA813-F9CC-4BC3-A16E-C384EBF2B72B}"/>
              </a:ext>
            </a:extLst>
          </p:cNvPr>
          <p:cNvGraphicFramePr>
            <a:graphicFrameLocks noGrp="1"/>
          </p:cNvGraphicFramePr>
          <p:nvPr>
            <p:ph type="tbl" sz="quarter" idx="13"/>
            <p:extLst>
              <p:ext uri="{D42A27DB-BD31-4B8C-83A1-F6EECF244321}">
                <p14:modId xmlns:p14="http://schemas.microsoft.com/office/powerpoint/2010/main" val="289200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84218995"/>
                    </a:ext>
                  </a:extLst>
                </a:gridCol>
                <a:gridCol w="2468880">
                  <a:extLst>
                    <a:ext uri="{9D8B030D-6E8A-4147-A177-3AD203B41FA5}">
                      <a16:colId xmlns:a16="http://schemas.microsoft.com/office/drawing/2014/main" val="207207903"/>
                    </a:ext>
                  </a:extLst>
                </a:gridCol>
                <a:gridCol w="2468880">
                  <a:extLst>
                    <a:ext uri="{9D8B030D-6E8A-4147-A177-3AD203B41FA5}">
                      <a16:colId xmlns:a16="http://schemas.microsoft.com/office/drawing/2014/main" val="1786621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53648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3430</a:t>
                      </a:r>
                    </a:p>
                  </a:txBody>
                  <a:tcPr/>
                </a:tc>
                <a:extLst>
                  <a:ext uri="{0D108BD9-81ED-4DB2-BD59-A6C34878D82A}">
                    <a16:rowId xmlns:a16="http://schemas.microsoft.com/office/drawing/2014/main" val="3194435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a:t>
                      </a:r>
                    </a:p>
                  </a:txBody>
                  <a:tcPr/>
                </a:tc>
                <a:extLst>
                  <a:ext uri="{0D108BD9-81ED-4DB2-BD59-A6C34878D82A}">
                    <a16:rowId xmlns:a16="http://schemas.microsoft.com/office/drawing/2014/main" val="281270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a:t>
                      </a:r>
                    </a:p>
                  </a:txBody>
                  <a:tcPr/>
                </a:tc>
                <a:extLst>
                  <a:ext uri="{0D108BD9-81ED-4DB2-BD59-A6C34878D82A}">
                    <a16:rowId xmlns:a16="http://schemas.microsoft.com/office/drawing/2014/main" val="2325562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3781</a:t>
                      </a:r>
                    </a:p>
                  </a:txBody>
                  <a:tcPr/>
                </a:tc>
                <a:extLst>
                  <a:ext uri="{0D108BD9-81ED-4DB2-BD59-A6C34878D82A}">
                    <a16:rowId xmlns:a16="http://schemas.microsoft.com/office/drawing/2014/main" val="2199753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a:t>
                      </a:r>
                    </a:p>
                  </a:txBody>
                  <a:tcPr/>
                </a:tc>
                <a:extLst>
                  <a:ext uri="{0D108BD9-81ED-4DB2-BD59-A6C34878D82A}">
                    <a16:rowId xmlns:a16="http://schemas.microsoft.com/office/drawing/2014/main" val="778906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extLst>
                  <a:ext uri="{0D108BD9-81ED-4DB2-BD59-A6C34878D82A}">
                    <a16:rowId xmlns:a16="http://schemas.microsoft.com/office/drawing/2014/main" val="3004843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3742</a:t>
                      </a:r>
                    </a:p>
                  </a:txBody>
                  <a:tcPr/>
                </a:tc>
                <a:extLst>
                  <a:ext uri="{0D108BD9-81ED-4DB2-BD59-A6C34878D82A}">
                    <a16:rowId xmlns:a16="http://schemas.microsoft.com/office/drawing/2014/main" val="3892937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2870</a:t>
                      </a:r>
                    </a:p>
                  </a:txBody>
                  <a:tcPr/>
                </a:tc>
                <a:extLst>
                  <a:ext uri="{0D108BD9-81ED-4DB2-BD59-A6C34878D82A}">
                    <a16:rowId xmlns:a16="http://schemas.microsoft.com/office/drawing/2014/main" val="2066751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3857</a:t>
                      </a:r>
                    </a:p>
                  </a:txBody>
                  <a:tcPr/>
                </a:tc>
                <a:extLst>
                  <a:ext uri="{0D108BD9-81ED-4DB2-BD59-A6C34878D82A}">
                    <a16:rowId xmlns:a16="http://schemas.microsoft.com/office/drawing/2014/main" val="3953050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4524</a:t>
                      </a:r>
                    </a:p>
                  </a:txBody>
                  <a:tcPr/>
                </a:tc>
                <a:extLst>
                  <a:ext uri="{0D108BD9-81ED-4DB2-BD59-A6C34878D82A}">
                    <a16:rowId xmlns:a16="http://schemas.microsoft.com/office/drawing/2014/main" val="3472298582"/>
                  </a:ext>
                </a:extLst>
              </a:tr>
            </a:tbl>
          </a:graphicData>
        </a:graphic>
      </p:graphicFrame>
      <p:sp>
        <p:nvSpPr>
          <p:cNvPr id="4" name="Text Placeholder 3">
            <a:extLst>
              <a:ext uri="{FF2B5EF4-FFF2-40B4-BE49-F238E27FC236}">
                <a16:creationId xmlns:a16="http://schemas.microsoft.com/office/drawing/2014/main" id="{6E322F6B-088E-4F3B-A077-705E08EA81D1}"/>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051385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A727-8B9D-41C1-9E1F-DEE4FA6208AD}"/>
              </a:ext>
            </a:extLst>
          </p:cNvPr>
          <p:cNvSpPr>
            <a:spLocks noGrp="1"/>
          </p:cNvSpPr>
          <p:nvPr>
            <p:ph type="title"/>
          </p:nvPr>
        </p:nvSpPr>
        <p:spPr/>
        <p:txBody>
          <a:bodyPr/>
          <a:lstStyle/>
          <a:p>
            <a:r>
              <a:rPr lang="en-US"/>
              <a:t>FB Insights - Daily Impressions | Familienhotel Gasthof Hinteregger - 2 of 3</a:t>
            </a:r>
          </a:p>
        </p:txBody>
      </p:sp>
      <p:graphicFrame>
        <p:nvGraphicFramePr>
          <p:cNvPr id="5" name="Table Placeholder 4">
            <a:extLst>
              <a:ext uri="{FF2B5EF4-FFF2-40B4-BE49-F238E27FC236}">
                <a16:creationId xmlns:a16="http://schemas.microsoft.com/office/drawing/2014/main" id="{593D910D-E2D0-4F10-B5A9-A564198DA17D}"/>
              </a:ext>
            </a:extLst>
          </p:cNvPr>
          <p:cNvGraphicFramePr>
            <a:graphicFrameLocks noGrp="1"/>
          </p:cNvGraphicFramePr>
          <p:nvPr>
            <p:ph type="tbl" sz="quarter" idx="13"/>
            <p:extLst>
              <p:ext uri="{D42A27DB-BD31-4B8C-83A1-F6EECF244321}">
                <p14:modId xmlns:p14="http://schemas.microsoft.com/office/powerpoint/2010/main" val="738547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868761375"/>
                    </a:ext>
                  </a:extLst>
                </a:gridCol>
                <a:gridCol w="2468880">
                  <a:extLst>
                    <a:ext uri="{9D8B030D-6E8A-4147-A177-3AD203B41FA5}">
                      <a16:colId xmlns:a16="http://schemas.microsoft.com/office/drawing/2014/main" val="3704675348"/>
                    </a:ext>
                  </a:extLst>
                </a:gridCol>
                <a:gridCol w="2468880">
                  <a:extLst>
                    <a:ext uri="{9D8B030D-6E8A-4147-A177-3AD203B41FA5}">
                      <a16:colId xmlns:a16="http://schemas.microsoft.com/office/drawing/2014/main" val="697241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422927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2638</a:t>
                      </a:r>
                    </a:p>
                  </a:txBody>
                  <a:tcPr/>
                </a:tc>
                <a:extLst>
                  <a:ext uri="{0D108BD9-81ED-4DB2-BD59-A6C34878D82A}">
                    <a16:rowId xmlns:a16="http://schemas.microsoft.com/office/drawing/2014/main" val="2383997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a:t>
                      </a:r>
                    </a:p>
                  </a:txBody>
                  <a:tcPr/>
                </a:tc>
                <a:extLst>
                  <a:ext uri="{0D108BD9-81ED-4DB2-BD59-A6C34878D82A}">
                    <a16:rowId xmlns:a16="http://schemas.microsoft.com/office/drawing/2014/main" val="2699526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3264</a:t>
                      </a:r>
                    </a:p>
                  </a:txBody>
                  <a:tcPr/>
                </a:tc>
                <a:extLst>
                  <a:ext uri="{0D108BD9-81ED-4DB2-BD59-A6C34878D82A}">
                    <a16:rowId xmlns:a16="http://schemas.microsoft.com/office/drawing/2014/main" val="2543456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a:t>
                      </a:r>
                    </a:p>
                  </a:txBody>
                  <a:tcPr/>
                </a:tc>
                <a:extLst>
                  <a:ext uri="{0D108BD9-81ED-4DB2-BD59-A6C34878D82A}">
                    <a16:rowId xmlns:a16="http://schemas.microsoft.com/office/drawing/2014/main" val="4017052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13236</a:t>
                      </a:r>
                    </a:p>
                  </a:txBody>
                  <a:tcPr/>
                </a:tc>
                <a:extLst>
                  <a:ext uri="{0D108BD9-81ED-4DB2-BD59-A6C34878D82A}">
                    <a16:rowId xmlns:a16="http://schemas.microsoft.com/office/drawing/2014/main" val="258340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2784</a:t>
                      </a:r>
                    </a:p>
                  </a:txBody>
                  <a:tcPr/>
                </a:tc>
                <a:extLst>
                  <a:ext uri="{0D108BD9-81ED-4DB2-BD59-A6C34878D82A}">
                    <a16:rowId xmlns:a16="http://schemas.microsoft.com/office/drawing/2014/main" val="2375463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1370</a:t>
                      </a:r>
                    </a:p>
                  </a:txBody>
                  <a:tcPr/>
                </a:tc>
                <a:extLst>
                  <a:ext uri="{0D108BD9-81ED-4DB2-BD59-A6C34878D82A}">
                    <a16:rowId xmlns:a16="http://schemas.microsoft.com/office/drawing/2014/main" val="647221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extLst>
                  <a:ext uri="{0D108BD9-81ED-4DB2-BD59-A6C34878D82A}">
                    <a16:rowId xmlns:a16="http://schemas.microsoft.com/office/drawing/2014/main" val="877543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a:t>
                      </a:r>
                    </a:p>
                  </a:txBody>
                  <a:tcPr/>
                </a:tc>
                <a:extLst>
                  <a:ext uri="{0D108BD9-81ED-4DB2-BD59-A6C34878D82A}">
                    <a16:rowId xmlns:a16="http://schemas.microsoft.com/office/drawing/2014/main" val="196245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1953960545"/>
                  </a:ext>
                </a:extLst>
              </a:tr>
            </a:tbl>
          </a:graphicData>
        </a:graphic>
      </p:graphicFrame>
      <p:sp>
        <p:nvSpPr>
          <p:cNvPr id="4" name="Text Placeholder 3">
            <a:extLst>
              <a:ext uri="{FF2B5EF4-FFF2-40B4-BE49-F238E27FC236}">
                <a16:creationId xmlns:a16="http://schemas.microsoft.com/office/drawing/2014/main" id="{F8C21AC6-397A-4AB0-99E1-F626546ABB8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6008054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2EC06-87E6-404A-95E9-898EC3F18D7D}"/>
              </a:ext>
            </a:extLst>
          </p:cNvPr>
          <p:cNvSpPr>
            <a:spLocks noGrp="1"/>
          </p:cNvSpPr>
          <p:nvPr>
            <p:ph type="title"/>
          </p:nvPr>
        </p:nvSpPr>
        <p:spPr/>
        <p:txBody>
          <a:bodyPr/>
          <a:lstStyle/>
          <a:p>
            <a:r>
              <a:rPr lang="en-US"/>
              <a:t>FB Insights - Daily Impressions | Familienhotel Gasthof Hinteregger - 3 of 3</a:t>
            </a:r>
          </a:p>
        </p:txBody>
      </p:sp>
      <p:graphicFrame>
        <p:nvGraphicFramePr>
          <p:cNvPr id="5" name="Table Placeholder 4">
            <a:extLst>
              <a:ext uri="{FF2B5EF4-FFF2-40B4-BE49-F238E27FC236}">
                <a16:creationId xmlns:a16="http://schemas.microsoft.com/office/drawing/2014/main" id="{71B447BD-85C7-4FB6-81C5-38EF4BFAB2B1}"/>
              </a:ext>
            </a:extLst>
          </p:cNvPr>
          <p:cNvGraphicFramePr>
            <a:graphicFrameLocks noGrp="1"/>
          </p:cNvGraphicFramePr>
          <p:nvPr>
            <p:ph type="tbl" sz="quarter" idx="13"/>
            <p:extLst>
              <p:ext uri="{D42A27DB-BD31-4B8C-83A1-F6EECF244321}">
                <p14:modId xmlns:p14="http://schemas.microsoft.com/office/powerpoint/2010/main" val="1559222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65637250"/>
                    </a:ext>
                  </a:extLst>
                </a:gridCol>
                <a:gridCol w="2468880">
                  <a:extLst>
                    <a:ext uri="{9D8B030D-6E8A-4147-A177-3AD203B41FA5}">
                      <a16:colId xmlns:a16="http://schemas.microsoft.com/office/drawing/2014/main" val="4081455141"/>
                    </a:ext>
                  </a:extLst>
                </a:gridCol>
                <a:gridCol w="2468880">
                  <a:extLst>
                    <a:ext uri="{9D8B030D-6E8A-4147-A177-3AD203B41FA5}">
                      <a16:colId xmlns:a16="http://schemas.microsoft.com/office/drawing/2014/main" val="1878990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1744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5083</a:t>
                      </a:r>
                    </a:p>
                  </a:txBody>
                  <a:tcPr/>
                </a:tc>
                <a:extLst>
                  <a:ext uri="{0D108BD9-81ED-4DB2-BD59-A6C34878D82A}">
                    <a16:rowId xmlns:a16="http://schemas.microsoft.com/office/drawing/2014/main" val="354759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25580</a:t>
                      </a:r>
                    </a:p>
                  </a:txBody>
                  <a:tcPr/>
                </a:tc>
                <a:extLst>
                  <a:ext uri="{0D108BD9-81ED-4DB2-BD59-A6C34878D82A}">
                    <a16:rowId xmlns:a16="http://schemas.microsoft.com/office/drawing/2014/main" val="2172235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22049</a:t>
                      </a:r>
                    </a:p>
                  </a:txBody>
                  <a:tcPr/>
                </a:tc>
                <a:extLst>
                  <a:ext uri="{0D108BD9-81ED-4DB2-BD59-A6C34878D82A}">
                    <a16:rowId xmlns:a16="http://schemas.microsoft.com/office/drawing/2014/main" val="523863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14545</a:t>
                      </a:r>
                    </a:p>
                  </a:txBody>
                  <a:tcPr/>
                </a:tc>
                <a:extLst>
                  <a:ext uri="{0D108BD9-81ED-4DB2-BD59-A6C34878D82A}">
                    <a16:rowId xmlns:a16="http://schemas.microsoft.com/office/drawing/2014/main" val="690241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16816</a:t>
                      </a:r>
                    </a:p>
                  </a:txBody>
                  <a:tcPr/>
                </a:tc>
                <a:extLst>
                  <a:ext uri="{0D108BD9-81ED-4DB2-BD59-A6C34878D82A}">
                    <a16:rowId xmlns:a16="http://schemas.microsoft.com/office/drawing/2014/main" val="914079440"/>
                  </a:ext>
                </a:extLst>
              </a:tr>
            </a:tbl>
          </a:graphicData>
        </a:graphic>
      </p:graphicFrame>
      <p:sp>
        <p:nvSpPr>
          <p:cNvPr id="4" name="Text Placeholder 3">
            <a:extLst>
              <a:ext uri="{FF2B5EF4-FFF2-40B4-BE49-F238E27FC236}">
                <a16:creationId xmlns:a16="http://schemas.microsoft.com/office/drawing/2014/main" id="{B99D8102-D2E1-4479-96DB-85AEDB4703D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8559622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424C52-55DC-4B4D-A3E7-DAD7C882B334}"/>
              </a:ext>
            </a:extLst>
          </p:cNvPr>
          <p:cNvSpPr>
            <a:spLocks noGrp="1"/>
          </p:cNvSpPr>
          <p:nvPr>
            <p:ph type="title"/>
          </p:nvPr>
        </p:nvSpPr>
        <p:spPr/>
        <p:txBody>
          <a:bodyPr/>
          <a:lstStyle/>
          <a:p>
            <a:r>
              <a:rPr lang="en-US"/>
              <a:t>FB Insights - Daily Reach | Familienhotel Gasthof Hinteregger - 1 of 3</a:t>
            </a:r>
          </a:p>
        </p:txBody>
      </p:sp>
      <p:graphicFrame>
        <p:nvGraphicFramePr>
          <p:cNvPr id="5" name="Table Placeholder 4">
            <a:extLst>
              <a:ext uri="{FF2B5EF4-FFF2-40B4-BE49-F238E27FC236}">
                <a16:creationId xmlns:a16="http://schemas.microsoft.com/office/drawing/2014/main" id="{1EF0FED8-B3BE-4C3B-A7AF-36D90625DA9B}"/>
              </a:ext>
            </a:extLst>
          </p:cNvPr>
          <p:cNvGraphicFramePr>
            <a:graphicFrameLocks noGrp="1"/>
          </p:cNvGraphicFramePr>
          <p:nvPr>
            <p:ph type="tbl" sz="quarter" idx="13"/>
            <p:extLst>
              <p:ext uri="{D42A27DB-BD31-4B8C-83A1-F6EECF244321}">
                <p14:modId xmlns:p14="http://schemas.microsoft.com/office/powerpoint/2010/main" val="1592605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82311212"/>
                    </a:ext>
                  </a:extLst>
                </a:gridCol>
                <a:gridCol w="2468880">
                  <a:extLst>
                    <a:ext uri="{9D8B030D-6E8A-4147-A177-3AD203B41FA5}">
                      <a16:colId xmlns:a16="http://schemas.microsoft.com/office/drawing/2014/main" val="1017358945"/>
                    </a:ext>
                  </a:extLst>
                </a:gridCol>
                <a:gridCol w="2468880">
                  <a:extLst>
                    <a:ext uri="{9D8B030D-6E8A-4147-A177-3AD203B41FA5}">
                      <a16:colId xmlns:a16="http://schemas.microsoft.com/office/drawing/2014/main" val="3804149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648855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a:t>
                      </a:r>
                    </a:p>
                  </a:txBody>
                  <a:tcPr/>
                </a:tc>
                <a:extLst>
                  <a:ext uri="{0D108BD9-81ED-4DB2-BD59-A6C34878D82A}">
                    <a16:rowId xmlns:a16="http://schemas.microsoft.com/office/drawing/2014/main" val="50767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1698</a:t>
                      </a:r>
                    </a:p>
                  </a:txBody>
                  <a:tcPr/>
                </a:tc>
                <a:extLst>
                  <a:ext uri="{0D108BD9-81ED-4DB2-BD59-A6C34878D82A}">
                    <a16:rowId xmlns:a16="http://schemas.microsoft.com/office/drawing/2014/main" val="23273858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a:t>
                      </a:r>
                    </a:p>
                  </a:txBody>
                  <a:tcPr/>
                </a:tc>
                <a:extLst>
                  <a:ext uri="{0D108BD9-81ED-4DB2-BD59-A6C34878D82A}">
                    <a16:rowId xmlns:a16="http://schemas.microsoft.com/office/drawing/2014/main" val="1210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2587</a:t>
                      </a:r>
                    </a:p>
                  </a:txBody>
                  <a:tcPr/>
                </a:tc>
                <a:extLst>
                  <a:ext uri="{0D108BD9-81ED-4DB2-BD59-A6C34878D82A}">
                    <a16:rowId xmlns:a16="http://schemas.microsoft.com/office/drawing/2014/main" val="2356838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2867</a:t>
                      </a:r>
                    </a:p>
                  </a:txBody>
                  <a:tcPr/>
                </a:tc>
                <a:extLst>
                  <a:ext uri="{0D108BD9-81ED-4DB2-BD59-A6C34878D82A}">
                    <a16:rowId xmlns:a16="http://schemas.microsoft.com/office/drawing/2014/main" val="391454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3284</a:t>
                      </a:r>
                    </a:p>
                  </a:txBody>
                  <a:tcPr/>
                </a:tc>
                <a:extLst>
                  <a:ext uri="{0D108BD9-81ED-4DB2-BD59-A6C34878D82A}">
                    <a16:rowId xmlns:a16="http://schemas.microsoft.com/office/drawing/2014/main" val="2776173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2959</a:t>
                      </a:r>
                    </a:p>
                  </a:txBody>
                  <a:tcPr/>
                </a:tc>
                <a:extLst>
                  <a:ext uri="{0D108BD9-81ED-4DB2-BD59-A6C34878D82A}">
                    <a16:rowId xmlns:a16="http://schemas.microsoft.com/office/drawing/2014/main" val="101614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2408</a:t>
                      </a:r>
                    </a:p>
                  </a:txBody>
                  <a:tcPr/>
                </a:tc>
                <a:extLst>
                  <a:ext uri="{0D108BD9-81ED-4DB2-BD59-A6C34878D82A}">
                    <a16:rowId xmlns:a16="http://schemas.microsoft.com/office/drawing/2014/main" val="2263551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extLst>
                  <a:ext uri="{0D108BD9-81ED-4DB2-BD59-A6C34878D82A}">
                    <a16:rowId xmlns:a16="http://schemas.microsoft.com/office/drawing/2014/main" val="252395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3612</a:t>
                      </a:r>
                    </a:p>
                  </a:txBody>
                  <a:tcPr/>
                </a:tc>
                <a:extLst>
                  <a:ext uri="{0D108BD9-81ED-4DB2-BD59-A6C34878D82A}">
                    <a16:rowId xmlns:a16="http://schemas.microsoft.com/office/drawing/2014/main" val="744470527"/>
                  </a:ext>
                </a:extLst>
              </a:tr>
            </a:tbl>
          </a:graphicData>
        </a:graphic>
      </p:graphicFrame>
      <p:sp>
        <p:nvSpPr>
          <p:cNvPr id="4" name="Text Placeholder 3">
            <a:extLst>
              <a:ext uri="{FF2B5EF4-FFF2-40B4-BE49-F238E27FC236}">
                <a16:creationId xmlns:a16="http://schemas.microsoft.com/office/drawing/2014/main" id="{D846B60A-2178-42BA-9C7E-1A2EEA8FBED7}"/>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3251115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EAD9E-B00C-4EB3-80A6-31CA9DEED3DA}"/>
              </a:ext>
            </a:extLst>
          </p:cNvPr>
          <p:cNvSpPr>
            <a:spLocks noGrp="1"/>
          </p:cNvSpPr>
          <p:nvPr>
            <p:ph type="title"/>
          </p:nvPr>
        </p:nvSpPr>
        <p:spPr/>
        <p:txBody>
          <a:bodyPr/>
          <a:lstStyle/>
          <a:p>
            <a:r>
              <a:rPr lang="en-US"/>
              <a:t>FB Insights - Daily Reach | Familienhotel Gasthof Hinteregger - 2 of 3</a:t>
            </a:r>
          </a:p>
        </p:txBody>
      </p:sp>
      <p:graphicFrame>
        <p:nvGraphicFramePr>
          <p:cNvPr id="5" name="Table Placeholder 4">
            <a:extLst>
              <a:ext uri="{FF2B5EF4-FFF2-40B4-BE49-F238E27FC236}">
                <a16:creationId xmlns:a16="http://schemas.microsoft.com/office/drawing/2014/main" id="{4A61F405-6111-41FF-A402-9F2DE9059D84}"/>
              </a:ext>
            </a:extLst>
          </p:cNvPr>
          <p:cNvGraphicFramePr>
            <a:graphicFrameLocks noGrp="1"/>
          </p:cNvGraphicFramePr>
          <p:nvPr>
            <p:ph type="tbl" sz="quarter" idx="13"/>
            <p:extLst>
              <p:ext uri="{D42A27DB-BD31-4B8C-83A1-F6EECF244321}">
                <p14:modId xmlns:p14="http://schemas.microsoft.com/office/powerpoint/2010/main" val="4294948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12847884"/>
                    </a:ext>
                  </a:extLst>
                </a:gridCol>
                <a:gridCol w="2468880">
                  <a:extLst>
                    <a:ext uri="{9D8B030D-6E8A-4147-A177-3AD203B41FA5}">
                      <a16:colId xmlns:a16="http://schemas.microsoft.com/office/drawing/2014/main" val="1278034881"/>
                    </a:ext>
                  </a:extLst>
                </a:gridCol>
                <a:gridCol w="2468880">
                  <a:extLst>
                    <a:ext uri="{9D8B030D-6E8A-4147-A177-3AD203B41FA5}">
                      <a16:colId xmlns:a16="http://schemas.microsoft.com/office/drawing/2014/main" val="14448871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64776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a:t>
                      </a:r>
                    </a:p>
                  </a:txBody>
                  <a:tcPr/>
                </a:tc>
                <a:extLst>
                  <a:ext uri="{0D108BD9-81ED-4DB2-BD59-A6C34878D82A}">
                    <a16:rowId xmlns:a16="http://schemas.microsoft.com/office/drawing/2014/main" val="370107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a:t>
                      </a:r>
                    </a:p>
                  </a:txBody>
                  <a:tcPr/>
                </a:tc>
                <a:extLst>
                  <a:ext uri="{0D108BD9-81ED-4DB2-BD59-A6C34878D82A}">
                    <a16:rowId xmlns:a16="http://schemas.microsoft.com/office/drawing/2014/main" val="3056483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a:t>
                      </a:r>
                    </a:p>
                  </a:txBody>
                  <a:tcPr/>
                </a:tc>
                <a:extLst>
                  <a:ext uri="{0D108BD9-81ED-4DB2-BD59-A6C34878D82A}">
                    <a16:rowId xmlns:a16="http://schemas.microsoft.com/office/drawing/2014/main" val="1190877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extLst>
                  <a:ext uri="{0D108BD9-81ED-4DB2-BD59-A6C34878D82A}">
                    <a16:rowId xmlns:a16="http://schemas.microsoft.com/office/drawing/2014/main" val="103207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8710</a:t>
                      </a:r>
                    </a:p>
                  </a:txBody>
                  <a:tcPr/>
                </a:tc>
                <a:extLst>
                  <a:ext uri="{0D108BD9-81ED-4DB2-BD59-A6C34878D82A}">
                    <a16:rowId xmlns:a16="http://schemas.microsoft.com/office/drawing/2014/main" val="158093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1723</a:t>
                      </a:r>
                    </a:p>
                  </a:txBody>
                  <a:tcPr/>
                </a:tc>
                <a:extLst>
                  <a:ext uri="{0D108BD9-81ED-4DB2-BD59-A6C34878D82A}">
                    <a16:rowId xmlns:a16="http://schemas.microsoft.com/office/drawing/2014/main" val="1197866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a:t>
                      </a:r>
                    </a:p>
                  </a:txBody>
                  <a:tcPr/>
                </a:tc>
                <a:extLst>
                  <a:ext uri="{0D108BD9-81ED-4DB2-BD59-A6C34878D82A}">
                    <a16:rowId xmlns:a16="http://schemas.microsoft.com/office/drawing/2014/main" val="193272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extLst>
                  <a:ext uri="{0D108BD9-81ED-4DB2-BD59-A6C34878D82A}">
                    <a16:rowId xmlns:a16="http://schemas.microsoft.com/office/drawing/2014/main" val="360269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extLst>
                  <a:ext uri="{0D108BD9-81ED-4DB2-BD59-A6C34878D82A}">
                    <a16:rowId xmlns:a16="http://schemas.microsoft.com/office/drawing/2014/main" val="298683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extLst>
                  <a:ext uri="{0D108BD9-81ED-4DB2-BD59-A6C34878D82A}">
                    <a16:rowId xmlns:a16="http://schemas.microsoft.com/office/drawing/2014/main" val="489315930"/>
                  </a:ext>
                </a:extLst>
              </a:tr>
            </a:tbl>
          </a:graphicData>
        </a:graphic>
      </p:graphicFrame>
      <p:sp>
        <p:nvSpPr>
          <p:cNvPr id="4" name="Text Placeholder 3">
            <a:extLst>
              <a:ext uri="{FF2B5EF4-FFF2-40B4-BE49-F238E27FC236}">
                <a16:creationId xmlns:a16="http://schemas.microsoft.com/office/drawing/2014/main" id="{B0B0655C-8BFF-4D8D-A5D7-06178067F9C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7948998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75B10-24EF-4D0A-B438-6BE4A3377D83}"/>
              </a:ext>
            </a:extLst>
          </p:cNvPr>
          <p:cNvSpPr>
            <a:spLocks noGrp="1"/>
          </p:cNvSpPr>
          <p:nvPr>
            <p:ph type="title"/>
          </p:nvPr>
        </p:nvSpPr>
        <p:spPr/>
        <p:txBody>
          <a:bodyPr/>
          <a:lstStyle/>
          <a:p>
            <a:r>
              <a:rPr lang="en-US"/>
              <a:t>FB Insights - Daily Reach | Familienhotel Gasthof Hinteregger - 3 of 3</a:t>
            </a:r>
          </a:p>
        </p:txBody>
      </p:sp>
      <p:graphicFrame>
        <p:nvGraphicFramePr>
          <p:cNvPr id="5" name="Table Placeholder 4">
            <a:extLst>
              <a:ext uri="{FF2B5EF4-FFF2-40B4-BE49-F238E27FC236}">
                <a16:creationId xmlns:a16="http://schemas.microsoft.com/office/drawing/2014/main" id="{31F8846F-E3E2-4097-A4E8-372F8F10F5DA}"/>
              </a:ext>
            </a:extLst>
          </p:cNvPr>
          <p:cNvGraphicFramePr>
            <a:graphicFrameLocks noGrp="1"/>
          </p:cNvGraphicFramePr>
          <p:nvPr>
            <p:ph type="tbl" sz="quarter" idx="13"/>
            <p:extLst>
              <p:ext uri="{D42A27DB-BD31-4B8C-83A1-F6EECF244321}">
                <p14:modId xmlns:p14="http://schemas.microsoft.com/office/powerpoint/2010/main" val="2855883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65605146"/>
                    </a:ext>
                  </a:extLst>
                </a:gridCol>
                <a:gridCol w="2468880">
                  <a:extLst>
                    <a:ext uri="{9D8B030D-6E8A-4147-A177-3AD203B41FA5}">
                      <a16:colId xmlns:a16="http://schemas.microsoft.com/office/drawing/2014/main" val="1675567616"/>
                    </a:ext>
                  </a:extLst>
                </a:gridCol>
                <a:gridCol w="2468880">
                  <a:extLst>
                    <a:ext uri="{9D8B030D-6E8A-4147-A177-3AD203B41FA5}">
                      <a16:colId xmlns:a16="http://schemas.microsoft.com/office/drawing/2014/main" val="3690071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0934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3708</a:t>
                      </a:r>
                    </a:p>
                  </a:txBody>
                  <a:tcPr/>
                </a:tc>
                <a:extLst>
                  <a:ext uri="{0D108BD9-81ED-4DB2-BD59-A6C34878D82A}">
                    <a16:rowId xmlns:a16="http://schemas.microsoft.com/office/drawing/2014/main" val="390346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15115</a:t>
                      </a:r>
                    </a:p>
                  </a:txBody>
                  <a:tcPr/>
                </a:tc>
                <a:extLst>
                  <a:ext uri="{0D108BD9-81ED-4DB2-BD59-A6C34878D82A}">
                    <a16:rowId xmlns:a16="http://schemas.microsoft.com/office/drawing/2014/main" val="301001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12515</a:t>
                      </a:r>
                    </a:p>
                  </a:txBody>
                  <a:tcPr/>
                </a:tc>
                <a:extLst>
                  <a:ext uri="{0D108BD9-81ED-4DB2-BD59-A6C34878D82A}">
                    <a16:rowId xmlns:a16="http://schemas.microsoft.com/office/drawing/2014/main" val="1037460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10192</a:t>
                      </a:r>
                    </a:p>
                  </a:txBody>
                  <a:tcPr/>
                </a:tc>
                <a:extLst>
                  <a:ext uri="{0D108BD9-81ED-4DB2-BD59-A6C34878D82A}">
                    <a16:rowId xmlns:a16="http://schemas.microsoft.com/office/drawing/2014/main" val="299206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Familienhotel Gasthof Hinteregger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a:t>
                      </a:r>
                    </a:p>
                  </a:txBody>
                  <a:tcPr/>
                </a:tc>
                <a:extLst>
                  <a:ext uri="{0D108BD9-81ED-4DB2-BD59-A6C34878D82A}">
                    <a16:rowId xmlns:a16="http://schemas.microsoft.com/office/drawing/2014/main" val="4126042673"/>
                  </a:ext>
                </a:extLst>
              </a:tr>
            </a:tbl>
          </a:graphicData>
        </a:graphic>
      </p:graphicFrame>
      <p:sp>
        <p:nvSpPr>
          <p:cNvPr id="4" name="Text Placeholder 3">
            <a:extLst>
              <a:ext uri="{FF2B5EF4-FFF2-40B4-BE49-F238E27FC236}">
                <a16:creationId xmlns:a16="http://schemas.microsoft.com/office/drawing/2014/main" id="{1C250515-E194-4322-BFBB-DE351C46759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1104965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B299E-774F-46AF-8C3A-88A206E796FC}"/>
              </a:ext>
            </a:extLst>
          </p:cNvPr>
          <p:cNvSpPr>
            <a:spLocks noGrp="1"/>
          </p:cNvSpPr>
          <p:nvPr>
            <p:ph type="title"/>
          </p:nvPr>
        </p:nvSpPr>
        <p:spPr/>
        <p:txBody>
          <a:bodyPr/>
          <a:lstStyle/>
          <a:p>
            <a:r>
              <a:rPr lang="en-US"/>
              <a:t>Facebook Reach | Familienhotel Gasthof Hinteregger</a:t>
            </a:r>
          </a:p>
        </p:txBody>
      </p:sp>
      <p:graphicFrame>
        <p:nvGraphicFramePr>
          <p:cNvPr id="6" name="Chart Placeholder 5">
            <a:extLst>
              <a:ext uri="{FF2B5EF4-FFF2-40B4-BE49-F238E27FC236}">
                <a16:creationId xmlns:a16="http://schemas.microsoft.com/office/drawing/2014/main" id="{3C3E5C70-CC46-490B-AC6B-5FB62A512FFF}"/>
              </a:ext>
            </a:extLst>
          </p:cNvPr>
          <p:cNvGraphicFramePr>
            <a:graphicFrameLocks noGrp="1"/>
          </p:cNvGraphicFramePr>
          <p:nvPr>
            <p:ph type="chart" sz="quarter" idx="13"/>
            <p:extLst>
              <p:ext uri="{D42A27DB-BD31-4B8C-83A1-F6EECF244321}">
                <p14:modId xmlns:p14="http://schemas.microsoft.com/office/powerpoint/2010/main" val="2101538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D41CC0-6B16-4B65-B6AB-129D91232021}"/>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3D40432-2179-4418-A498-3EC8BA4E90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310305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1438</Words>
  <Application>Microsoft Office PowerPoint</Application>
  <PresentationFormat>On-screen Show (4:3)</PresentationFormat>
  <Paragraphs>634</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Facebook Page Report</vt:lpstr>
      <vt:lpstr>Wichtigste Werte (KPI's) | Familienhotel Gasthof Hinteregger</vt:lpstr>
      <vt:lpstr>Fans (Übersicht) | Familienhotel Gasthof Hinteregger</vt:lpstr>
      <vt:lpstr>Key Metrics Table w. User Post RR | Familienhotel Gasthof Hinteregger</vt:lpstr>
      <vt:lpstr>Facebook Fans Total | Familienhotel Gasthof Hinteregger</vt:lpstr>
      <vt:lpstr>Fanwachstum | Familienhotel Gasthof Hinteregger</vt:lpstr>
      <vt:lpstr>Verlorene Fans | Familienhotel Gasthof Hinteregger</vt:lpstr>
      <vt:lpstr>Eigene Beiträge (Postings) | Familienhotel Gasthof Hinteregger - 1 of 7</vt:lpstr>
      <vt:lpstr>Eigene Beiträge (Postings) | Familienhotel Gasthof Hinteregger - 2 of 7</vt:lpstr>
      <vt:lpstr>Eigene Beiträge (Postings) | Familienhotel Gasthof Hinteregger - 3 of 7</vt:lpstr>
      <vt:lpstr>Eigene Beiträge (Postings) | Familienhotel Gasthof Hinteregger - 4 of 7</vt:lpstr>
      <vt:lpstr>Eigene Beiträge (Postings) | Familienhotel Gasthof Hinteregger - 5 of 7</vt:lpstr>
      <vt:lpstr>Eigene Beiträge (Postings) | Familienhotel Gasthof Hinteregger - 6 of 7</vt:lpstr>
      <vt:lpstr>Eigene Beiträge (Postings) | Familienhotel Gasthof Hinteregger - 7 of 7</vt:lpstr>
      <vt:lpstr>Eigene Beiträge (Postings) + Reactions | Familienhotel Gasthof Hinteregger - 1 of 8</vt:lpstr>
      <vt:lpstr>Eigene Beiträge (Postings) + Reactions | Familienhotel Gasthof Hinteregger - 2 of 8</vt:lpstr>
      <vt:lpstr>Eigene Beiträge (Postings) + Reactions | Familienhotel Gasthof Hinteregger - 3 of 8</vt:lpstr>
      <vt:lpstr>Eigene Beiträge (Postings) + Reactions | Familienhotel Gasthof Hinteregger - 4 of 8</vt:lpstr>
      <vt:lpstr>Eigene Beiträge (Postings) + Reactions | Familienhotel Gasthof Hinteregger - 5 of 8</vt:lpstr>
      <vt:lpstr>Eigene Beiträge (Postings) + Reactions | Familienhotel Gasthof Hinteregger - 6 of 8</vt:lpstr>
      <vt:lpstr>Eigene Beiträge (Postings) + Reactions | Familienhotel Gasthof Hinteregger - 7 of 8</vt:lpstr>
      <vt:lpstr>Eigene Beiträge (Postings) + Reactions | Familienhotel Gasthof Hinteregger - 8 of 8</vt:lpstr>
      <vt:lpstr>Postings/Wochentag | Familienhotel Gasthof Hinteregger</vt:lpstr>
      <vt:lpstr>Interaktionsrate | Familienhotel Gasthof Hinteregger</vt:lpstr>
      <vt:lpstr>Postingtypen (Verteilung) | Familienhotel Gasthof Hinteregger</vt:lpstr>
      <vt:lpstr>Interaktionsrate/Postingtyp | Familienhotel Gasthof Hinteregger</vt:lpstr>
      <vt:lpstr>Antwortzeit | Familienhotel Gasthof Hinteregger</vt:lpstr>
      <vt:lpstr>Facebook Check Ins | Familienhotel Gasthof Hinteregger</vt:lpstr>
      <vt:lpstr>Fan Demographie | Familienhotel Gasthof Hinteregger</vt:lpstr>
      <vt:lpstr>Impressionen | Familienhotel Gasthof Hinteregger</vt:lpstr>
      <vt:lpstr>Reichweite | Familienhotel Gasthof Hinteregger</vt:lpstr>
      <vt:lpstr>Engagierte User | Familienhotel Gasthof Hinteregger</vt:lpstr>
      <vt:lpstr>Page Views | Familienhotel Gasthof Hinteregger</vt:lpstr>
      <vt:lpstr>Page Fans Online | Familienhotel Gasthof Hinteregger</vt:lpstr>
      <vt:lpstr>FB Insights - Daily Impressions | Familienhotel Gasthof Hinteregger - 1 of 3</vt:lpstr>
      <vt:lpstr>FB Insights - Daily Impressions | Familienhotel Gasthof Hinteregger - 2 of 3</vt:lpstr>
      <vt:lpstr>FB Insights - Daily Impressions | Familienhotel Gasthof Hinteregger - 3 of 3</vt:lpstr>
      <vt:lpstr>FB Insights - Daily Reach | Familienhotel Gasthof Hinteregger - 1 of 3</vt:lpstr>
      <vt:lpstr>FB Insights - Daily Reach | Familienhotel Gasthof Hinteregger - 2 of 3</vt:lpstr>
      <vt:lpstr>FB Insights - Daily Reach | Familienhotel Gasthof Hinteregger - 3 of 3</vt:lpstr>
      <vt:lpstr>Facebook Reach | Familienhotel Gasthof Hinteregger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2018-06-04T11:53:41Z</dcterms:created>
  <dcterms:modified xsi:type="dcterms:W3CDTF">2018-06-04T11:54:40Z</dcterms:modified>
</cp:coreProperties>
</file>