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3" r:id="rId36"/>
    <p:sldId id="294" r:id="rId37"/>
    <p:sldId id="295" r:id="rId38"/>
    <p:sldId id="297" r:id="rId39"/>
    <p:sldId id="298" r:id="rId40"/>
    <p:sldId id="299" r:id="rId41"/>
    <p:sldId id="300" r:id="rId42"/>
  </p:sldIdLst>
  <p:sldSz cx="9144000" cy="6858000" type="screen4x3"/>
  <p:notesSz cx="6858000" cy="9144000"/>
  <p:embeddedFontLst>
    <p:embeddedFont>
      <p:font typeface="Calibri" panose="020F0502020204030204" pitchFamily="34" charset="0"/>
      <p:regular r:id="rId43"/>
      <p:bold r:id="rId44"/>
      <p:italic r:id="rId45"/>
      <p:bold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Familienhotel Gasthof Hinteregger</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1254</c:v>
                </c:pt>
                <c:pt idx="1">
                  <c:v>1255</c:v>
                </c:pt>
                <c:pt idx="2">
                  <c:v>1255</c:v>
                </c:pt>
                <c:pt idx="3">
                  <c:v>1258</c:v>
                </c:pt>
                <c:pt idx="4">
                  <c:v>1259</c:v>
                </c:pt>
                <c:pt idx="5">
                  <c:v>1260</c:v>
                </c:pt>
                <c:pt idx="6">
                  <c:v>1263</c:v>
                </c:pt>
                <c:pt idx="7">
                  <c:v>1265</c:v>
                </c:pt>
                <c:pt idx="8">
                  <c:v>1265</c:v>
                </c:pt>
                <c:pt idx="9">
                  <c:v>1266</c:v>
                </c:pt>
                <c:pt idx="10">
                  <c:v>1266</c:v>
                </c:pt>
                <c:pt idx="11">
                  <c:v>1266</c:v>
                </c:pt>
                <c:pt idx="12">
                  <c:v>1268</c:v>
                </c:pt>
                <c:pt idx="13">
                  <c:v>1270</c:v>
                </c:pt>
                <c:pt idx="14">
                  <c:v>1275</c:v>
                </c:pt>
                <c:pt idx="15">
                  <c:v>1275</c:v>
                </c:pt>
                <c:pt idx="16">
                  <c:v>1278</c:v>
                </c:pt>
                <c:pt idx="17">
                  <c:v>1278</c:v>
                </c:pt>
                <c:pt idx="18">
                  <c:v>1278</c:v>
                </c:pt>
                <c:pt idx="19">
                  <c:v>1279</c:v>
                </c:pt>
                <c:pt idx="20">
                  <c:v>1279</c:v>
                </c:pt>
                <c:pt idx="21">
                  <c:v>1285</c:v>
                </c:pt>
                <c:pt idx="22">
                  <c:v>1292</c:v>
                </c:pt>
                <c:pt idx="23">
                  <c:v>1294</c:v>
                </c:pt>
                <c:pt idx="24">
                  <c:v>1298</c:v>
                </c:pt>
                <c:pt idx="25">
                  <c:v>1297</c:v>
                </c:pt>
                <c:pt idx="26">
                  <c:v>1298</c:v>
                </c:pt>
                <c:pt idx="27">
                  <c:v>1301</c:v>
                </c:pt>
                <c:pt idx="28">
                  <c:v>1300</c:v>
                </c:pt>
                <c:pt idx="29">
                  <c:v>1300</c:v>
                </c:pt>
                <c:pt idx="30">
                  <c:v>1302</c:v>
                </c:pt>
              </c:numCache>
            </c:numRef>
          </c:val>
          <c:smooth val="0"/>
          <c:extLst>
            <c:ext xmlns:c16="http://schemas.microsoft.com/office/drawing/2014/chart" uri="{C3380CC4-5D6E-409C-BE32-E72D297353CC}">
              <c16:uniqueId val="{00000000-0BE2-4BBF-BE1C-D316EEB802FD}"/>
            </c:ext>
          </c:extLst>
        </c:ser>
        <c:dLbls>
          <c:showLegendKey val="0"/>
          <c:showVal val="0"/>
          <c:showCatName val="0"/>
          <c:showSerName val="0"/>
          <c:showPercent val="0"/>
          <c:showBubbleSize val="0"/>
        </c:dLbls>
        <c:smooth val="0"/>
        <c:axId val="346835512"/>
        <c:axId val="346836496"/>
      </c:lineChart>
      <c:dateAx>
        <c:axId val="3468355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836496"/>
        <c:crosses val="autoZero"/>
        <c:auto val="1"/>
        <c:lblOffset val="100"/>
        <c:baseTimeUnit val="days"/>
      </c:dateAx>
      <c:valAx>
        <c:axId val="346836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835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Familienhotel Gasthof Hinteregger</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2">
                  <c:v>-1</c:v>
                </c:pt>
                <c:pt idx="3">
                  <c:v>3</c:v>
                </c:pt>
                <c:pt idx="4">
                  <c:v>2</c:v>
                </c:pt>
                <c:pt idx="5">
                  <c:v>1</c:v>
                </c:pt>
                <c:pt idx="6">
                  <c:v>2</c:v>
                </c:pt>
                <c:pt idx="7">
                  <c:v>1</c:v>
                </c:pt>
                <c:pt idx="8">
                  <c:v>3</c:v>
                </c:pt>
                <c:pt idx="9">
                  <c:v>-1</c:v>
                </c:pt>
                <c:pt idx="10">
                  <c:v>2</c:v>
                </c:pt>
                <c:pt idx="11">
                  <c:v>-1</c:v>
                </c:pt>
                <c:pt idx="12">
                  <c:v>1</c:v>
                </c:pt>
                <c:pt idx="13">
                  <c:v>1</c:v>
                </c:pt>
                <c:pt idx="14">
                  <c:v>5</c:v>
                </c:pt>
                <c:pt idx="15">
                  <c:v>2</c:v>
                </c:pt>
                <c:pt idx="16">
                  <c:v>3</c:v>
                </c:pt>
                <c:pt idx="17">
                  <c:v>0</c:v>
                </c:pt>
                <c:pt idx="18">
                  <c:v>0</c:v>
                </c:pt>
                <c:pt idx="19">
                  <c:v>1</c:v>
                </c:pt>
                <c:pt idx="20">
                  <c:v>0</c:v>
                </c:pt>
                <c:pt idx="21">
                  <c:v>0</c:v>
                </c:pt>
                <c:pt idx="22">
                  <c:v>12</c:v>
                </c:pt>
                <c:pt idx="23">
                  <c:v>3</c:v>
                </c:pt>
                <c:pt idx="24">
                  <c:v>2</c:v>
                </c:pt>
                <c:pt idx="25">
                  <c:v>1</c:v>
                </c:pt>
                <c:pt idx="26">
                  <c:v>1</c:v>
                </c:pt>
                <c:pt idx="27">
                  <c:v>1</c:v>
                </c:pt>
                <c:pt idx="28">
                  <c:v>2</c:v>
                </c:pt>
                <c:pt idx="29">
                  <c:v>-1</c:v>
                </c:pt>
                <c:pt idx="30">
                  <c:v>1</c:v>
                </c:pt>
              </c:numCache>
            </c:numRef>
          </c:val>
          <c:smooth val="0"/>
          <c:extLst>
            <c:ext xmlns:c16="http://schemas.microsoft.com/office/drawing/2014/chart" uri="{C3380CC4-5D6E-409C-BE32-E72D297353CC}">
              <c16:uniqueId val="{00000000-6F26-4E0B-ABD5-559B3F5BA8F2}"/>
            </c:ext>
          </c:extLst>
        </c:ser>
        <c:dLbls>
          <c:showLegendKey val="0"/>
          <c:showVal val="0"/>
          <c:showCatName val="0"/>
          <c:showSerName val="0"/>
          <c:showPercent val="0"/>
          <c:showBubbleSize val="0"/>
        </c:dLbls>
        <c:smooth val="0"/>
        <c:axId val="349016904"/>
        <c:axId val="349019856"/>
      </c:lineChart>
      <c:dateAx>
        <c:axId val="3490169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019856"/>
        <c:crosses val="autoZero"/>
        <c:auto val="1"/>
        <c:lblOffset val="100"/>
        <c:baseTimeUnit val="days"/>
      </c:dateAx>
      <c:valAx>
        <c:axId val="349019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016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Familienhotel Gasthof Hinteregger</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0</c:v>
                </c:pt>
                <c:pt idx="1">
                  <c:v>0</c:v>
                </c:pt>
                <c:pt idx="2">
                  <c:v>1</c:v>
                </c:pt>
                <c:pt idx="3">
                  <c:v>0</c:v>
                </c:pt>
                <c:pt idx="4">
                  <c:v>1</c:v>
                </c:pt>
                <c:pt idx="5">
                  <c:v>0</c:v>
                </c:pt>
                <c:pt idx="6">
                  <c:v>0</c:v>
                </c:pt>
                <c:pt idx="7">
                  <c:v>0</c:v>
                </c:pt>
                <c:pt idx="8">
                  <c:v>1</c:v>
                </c:pt>
                <c:pt idx="9">
                  <c:v>0</c:v>
                </c:pt>
                <c:pt idx="10">
                  <c:v>1</c:v>
                </c:pt>
                <c:pt idx="11">
                  <c:v>0</c:v>
                </c:pt>
                <c:pt idx="12">
                  <c:v>0</c:v>
                </c:pt>
                <c:pt idx="13">
                  <c:v>0</c:v>
                </c:pt>
                <c:pt idx="14">
                  <c:v>0</c:v>
                </c:pt>
                <c:pt idx="15">
                  <c:v>0</c:v>
                </c:pt>
                <c:pt idx="16">
                  <c:v>0</c:v>
                </c:pt>
                <c:pt idx="17">
                  <c:v>0</c:v>
                </c:pt>
                <c:pt idx="18">
                  <c:v>0</c:v>
                </c:pt>
                <c:pt idx="19">
                  <c:v>0</c:v>
                </c:pt>
                <c:pt idx="20">
                  <c:v>0</c:v>
                </c:pt>
                <c:pt idx="21">
                  <c:v>0</c:v>
                </c:pt>
                <c:pt idx="22">
                  <c:v>0</c:v>
                </c:pt>
                <c:pt idx="23">
                  <c:v>1</c:v>
                </c:pt>
                <c:pt idx="24">
                  <c:v>1</c:v>
                </c:pt>
                <c:pt idx="25">
                  <c:v>1</c:v>
                </c:pt>
                <c:pt idx="26">
                  <c:v>0</c:v>
                </c:pt>
                <c:pt idx="27">
                  <c:v>0</c:v>
                </c:pt>
                <c:pt idx="28">
                  <c:v>1</c:v>
                </c:pt>
                <c:pt idx="29">
                  <c:v>0</c:v>
                </c:pt>
                <c:pt idx="30">
                  <c:v>0</c:v>
                </c:pt>
              </c:numCache>
            </c:numRef>
          </c:val>
          <c:smooth val="0"/>
          <c:extLst>
            <c:ext xmlns:c16="http://schemas.microsoft.com/office/drawing/2014/chart" uri="{C3380CC4-5D6E-409C-BE32-E72D297353CC}">
              <c16:uniqueId val="{00000000-E10D-4534-BCD9-45B4946194D9}"/>
            </c:ext>
          </c:extLst>
        </c:ser>
        <c:dLbls>
          <c:showLegendKey val="0"/>
          <c:showVal val="0"/>
          <c:showCatName val="0"/>
          <c:showSerName val="0"/>
          <c:showPercent val="0"/>
          <c:showBubbleSize val="0"/>
        </c:dLbls>
        <c:smooth val="0"/>
        <c:axId val="349019200"/>
        <c:axId val="349021496"/>
      </c:lineChart>
      <c:dateAx>
        <c:axId val="3490192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021496"/>
        <c:crosses val="autoZero"/>
        <c:auto val="1"/>
        <c:lblOffset val="100"/>
        <c:baseTimeUnit val="days"/>
      </c:dateAx>
      <c:valAx>
        <c:axId val="349021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019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Familienhotel Gasthof Hinteregger</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c:v>
                </c:pt>
                <c:pt idx="1">
                  <c:v>3</c:v>
                </c:pt>
                <c:pt idx="2">
                  <c:v>1</c:v>
                </c:pt>
                <c:pt idx="3">
                  <c:v>4</c:v>
                </c:pt>
                <c:pt idx="4">
                  <c:v>0</c:v>
                </c:pt>
                <c:pt idx="5">
                  <c:v>1</c:v>
                </c:pt>
                <c:pt idx="6">
                  <c:v>1</c:v>
                </c:pt>
              </c:numCache>
            </c:numRef>
          </c:val>
          <c:extLst>
            <c:ext xmlns:c16="http://schemas.microsoft.com/office/drawing/2014/chart" uri="{C3380CC4-5D6E-409C-BE32-E72D297353CC}">
              <c16:uniqueId val="{00000000-3546-47BB-9F33-16FCDD3D7AD2}"/>
            </c:ext>
          </c:extLst>
        </c:ser>
        <c:dLbls>
          <c:showLegendKey val="0"/>
          <c:showVal val="0"/>
          <c:showCatName val="0"/>
          <c:showSerName val="0"/>
          <c:showPercent val="0"/>
          <c:showBubbleSize val="0"/>
        </c:dLbls>
        <c:gapWidth val="219"/>
        <c:overlap val="-27"/>
        <c:axId val="432415208"/>
        <c:axId val="432416848"/>
      </c:barChart>
      <c:catAx>
        <c:axId val="432415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2416848"/>
        <c:crosses val="autoZero"/>
        <c:auto val="1"/>
        <c:lblAlgn val="ctr"/>
        <c:lblOffset val="100"/>
        <c:noMultiLvlLbl val="0"/>
      </c:catAx>
      <c:valAx>
        <c:axId val="432416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2415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Familienhotel Gasthof Hinteregger</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0</c:v>
                </c:pt>
                <c:pt idx="1">
                  <c:v>0</c:v>
                </c:pt>
                <c:pt idx="2">
                  <c:v>6.0606060606060996</c:v>
                </c:pt>
                <c:pt idx="3">
                  <c:v>0</c:v>
                </c:pt>
                <c:pt idx="4">
                  <c:v>0</c:v>
                </c:pt>
                <c:pt idx="5">
                  <c:v>4.6068308181096</c:v>
                </c:pt>
                <c:pt idx="6">
                  <c:v>4.5202220459952001</c:v>
                </c:pt>
                <c:pt idx="7">
                  <c:v>0</c:v>
                </c:pt>
                <c:pt idx="8">
                  <c:v>0</c:v>
                </c:pt>
                <c:pt idx="9">
                  <c:v>4.7430830039526004</c:v>
                </c:pt>
                <c:pt idx="10">
                  <c:v>0</c:v>
                </c:pt>
                <c:pt idx="11">
                  <c:v>0</c:v>
                </c:pt>
                <c:pt idx="12">
                  <c:v>0</c:v>
                </c:pt>
                <c:pt idx="13">
                  <c:v>0</c:v>
                </c:pt>
                <c:pt idx="14">
                  <c:v>3.3070866141731998</c:v>
                </c:pt>
                <c:pt idx="15">
                  <c:v>3.3751962323390998</c:v>
                </c:pt>
                <c:pt idx="16">
                  <c:v>0.54858934169278994</c:v>
                </c:pt>
                <c:pt idx="17">
                  <c:v>0</c:v>
                </c:pt>
                <c:pt idx="18">
                  <c:v>0</c:v>
                </c:pt>
                <c:pt idx="19">
                  <c:v>0</c:v>
                </c:pt>
                <c:pt idx="20">
                  <c:v>2.8928850664582</c:v>
                </c:pt>
                <c:pt idx="21">
                  <c:v>7.5058639562157996</c:v>
                </c:pt>
                <c:pt idx="22">
                  <c:v>0</c:v>
                </c:pt>
                <c:pt idx="23">
                  <c:v>8.6687306501547994</c:v>
                </c:pt>
                <c:pt idx="24">
                  <c:v>0</c:v>
                </c:pt>
                <c:pt idx="25">
                  <c:v>3.9351851851852002</c:v>
                </c:pt>
                <c:pt idx="26">
                  <c:v>0</c:v>
                </c:pt>
                <c:pt idx="27">
                  <c:v>0</c:v>
                </c:pt>
                <c:pt idx="28">
                  <c:v>0</c:v>
                </c:pt>
                <c:pt idx="29">
                  <c:v>0</c:v>
                </c:pt>
                <c:pt idx="30">
                  <c:v>0</c:v>
                </c:pt>
              </c:numCache>
            </c:numRef>
          </c:val>
          <c:smooth val="0"/>
          <c:extLst>
            <c:ext xmlns:c16="http://schemas.microsoft.com/office/drawing/2014/chart" uri="{C3380CC4-5D6E-409C-BE32-E72D297353CC}">
              <c16:uniqueId val="{00000000-65A5-4482-ABB9-77BB7C83E3DA}"/>
            </c:ext>
          </c:extLst>
        </c:ser>
        <c:dLbls>
          <c:showLegendKey val="0"/>
          <c:showVal val="0"/>
          <c:showCatName val="0"/>
          <c:showSerName val="0"/>
          <c:showPercent val="0"/>
          <c:showBubbleSize val="0"/>
        </c:dLbls>
        <c:smooth val="0"/>
        <c:axId val="432416192"/>
        <c:axId val="432406680"/>
      </c:lineChart>
      <c:dateAx>
        <c:axId val="4324161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2406680"/>
        <c:crosses val="autoZero"/>
        <c:auto val="1"/>
        <c:lblOffset val="100"/>
        <c:baseTimeUnit val="days"/>
      </c:dateAx>
      <c:valAx>
        <c:axId val="432406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2416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Familienhotel Gasthof Hinteregger</c:v>
                </c:pt>
              </c:strCache>
            </c:strRef>
          </c:cat>
          <c:val>
            <c:numRef>
              <c:f>Sheet1!$B$2</c:f>
              <c:numCache>
                <c:formatCode>General</c:formatCode>
                <c:ptCount val="1"/>
                <c:pt idx="0">
                  <c:v>1</c:v>
                </c:pt>
              </c:numCache>
            </c:numRef>
          </c:val>
          <c:extLst>
            <c:ext xmlns:c16="http://schemas.microsoft.com/office/drawing/2014/chart" uri="{C3380CC4-5D6E-409C-BE32-E72D297353CC}">
              <c16:uniqueId val="{00000000-2577-4645-9034-465530CD2BFC}"/>
            </c:ext>
          </c:extLst>
        </c:ser>
        <c:ser>
          <c:idx val="1"/>
          <c:order val="1"/>
          <c:tx>
            <c:strRef>
              <c:f>Sheet1!$C$1</c:f>
              <c:strCache>
                <c:ptCount val="1"/>
                <c:pt idx="0">
                  <c:v>Live Video</c:v>
                </c:pt>
              </c:strCache>
            </c:strRef>
          </c:tx>
          <c:spPr>
            <a:solidFill>
              <a:schemeClr val="accent2"/>
            </a:solidFill>
            <a:ln>
              <a:noFill/>
            </a:ln>
            <a:effectLst/>
          </c:spPr>
          <c:invertIfNegative val="0"/>
          <c:cat>
            <c:strRef>
              <c:f>Sheet1!$A$2</c:f>
              <c:strCache>
                <c:ptCount val="1"/>
                <c:pt idx="0">
                  <c:v>Familienhotel Gasthof Hinteregger</c:v>
                </c:pt>
              </c:strCache>
            </c:strRef>
          </c:cat>
          <c:val>
            <c:numRef>
              <c:f>Sheet1!$C$2</c:f>
              <c:numCache>
                <c:formatCode>General</c:formatCode>
                <c:ptCount val="1"/>
                <c:pt idx="0">
                  <c:v>1</c:v>
                </c:pt>
              </c:numCache>
            </c:numRef>
          </c:val>
          <c:extLst>
            <c:ext xmlns:c16="http://schemas.microsoft.com/office/drawing/2014/chart" uri="{C3380CC4-5D6E-409C-BE32-E72D297353CC}">
              <c16:uniqueId val="{00000001-2577-4645-9034-465530CD2BFC}"/>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Familienhotel Gasthof Hinteregger</c:v>
                </c:pt>
              </c:strCache>
            </c:strRef>
          </c:cat>
          <c:val>
            <c:numRef>
              <c:f>Sheet1!$D$2</c:f>
              <c:numCache>
                <c:formatCode>General</c:formatCode>
                <c:ptCount val="1"/>
                <c:pt idx="0">
                  <c:v>6</c:v>
                </c:pt>
              </c:numCache>
            </c:numRef>
          </c:val>
          <c:extLst>
            <c:ext xmlns:c16="http://schemas.microsoft.com/office/drawing/2014/chart" uri="{C3380CC4-5D6E-409C-BE32-E72D297353CC}">
              <c16:uniqueId val="{00000002-2577-4645-9034-465530CD2BFC}"/>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Familienhotel Gasthof Hinteregger</c:v>
                </c:pt>
              </c:strCache>
            </c:strRef>
          </c:cat>
          <c:val>
            <c:numRef>
              <c:f>Sheet1!$E$2</c:f>
              <c:numCache>
                <c:formatCode>General</c:formatCode>
                <c:ptCount val="1"/>
                <c:pt idx="0">
                  <c:v>4</c:v>
                </c:pt>
              </c:numCache>
            </c:numRef>
          </c:val>
          <c:extLst>
            <c:ext xmlns:c16="http://schemas.microsoft.com/office/drawing/2014/chart" uri="{C3380CC4-5D6E-409C-BE32-E72D297353CC}">
              <c16:uniqueId val="{00000003-2577-4645-9034-465530CD2BFC}"/>
            </c:ext>
          </c:extLst>
        </c:ser>
        <c:dLbls>
          <c:showLegendKey val="0"/>
          <c:showVal val="0"/>
          <c:showCatName val="0"/>
          <c:showSerName val="0"/>
          <c:showPercent val="0"/>
          <c:showBubbleSize val="0"/>
        </c:dLbls>
        <c:gapWidth val="150"/>
        <c:overlap val="100"/>
        <c:axId val="432414880"/>
        <c:axId val="432413240"/>
      </c:barChart>
      <c:catAx>
        <c:axId val="432414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2413240"/>
        <c:crosses val="autoZero"/>
        <c:auto val="1"/>
        <c:lblAlgn val="ctr"/>
        <c:lblOffset val="100"/>
        <c:noMultiLvlLbl val="0"/>
      </c:catAx>
      <c:valAx>
        <c:axId val="4324132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2414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Familienhotel Gasthof Hinteregger</c:v>
                </c:pt>
              </c:strCache>
            </c:strRef>
          </c:tx>
          <c:spPr>
            <a:solidFill>
              <a:schemeClr val="accent1"/>
            </a:solidFill>
            <a:ln>
              <a:noFill/>
            </a:ln>
            <a:effectLst/>
          </c:spPr>
          <c:invertIfNegative val="0"/>
          <c:cat>
            <c:strRef>
              <c:f>Sheet1!$A$2:$A$5</c:f>
              <c:strCache>
                <c:ptCount val="4"/>
                <c:pt idx="0">
                  <c:v>Link</c:v>
                </c:pt>
                <c:pt idx="1">
                  <c:v>Live Video</c:v>
                </c:pt>
                <c:pt idx="2">
                  <c:v>Photo</c:v>
                </c:pt>
                <c:pt idx="3">
                  <c:v>Video</c:v>
                </c:pt>
              </c:strCache>
            </c:strRef>
          </c:cat>
          <c:val>
            <c:numRef>
              <c:f>Sheet1!$B$2:$B$5</c:f>
              <c:numCache>
                <c:formatCode>General</c:formatCode>
                <c:ptCount val="4"/>
                <c:pt idx="1">
                  <c:v>2.8928850664582</c:v>
                </c:pt>
                <c:pt idx="2">
                  <c:v>3.6359174399024998</c:v>
                </c:pt>
                <c:pt idx="3">
                  <c:v>6.3552298791677</c:v>
                </c:pt>
              </c:numCache>
            </c:numRef>
          </c:val>
          <c:extLst>
            <c:ext xmlns:c16="http://schemas.microsoft.com/office/drawing/2014/chart" uri="{C3380CC4-5D6E-409C-BE32-E72D297353CC}">
              <c16:uniqueId val="{00000000-C926-4804-A209-23B1D099EF46}"/>
            </c:ext>
          </c:extLst>
        </c:ser>
        <c:dLbls>
          <c:showLegendKey val="0"/>
          <c:showVal val="0"/>
          <c:showCatName val="0"/>
          <c:showSerName val="0"/>
          <c:showPercent val="0"/>
          <c:showBubbleSize val="0"/>
        </c:dLbls>
        <c:gapWidth val="219"/>
        <c:overlap val="-27"/>
        <c:axId val="432424064"/>
        <c:axId val="432427344"/>
      </c:barChart>
      <c:catAx>
        <c:axId val="432424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2427344"/>
        <c:crosses val="autoZero"/>
        <c:auto val="1"/>
        <c:lblAlgn val="ctr"/>
        <c:lblOffset val="100"/>
        <c:noMultiLvlLbl val="0"/>
      </c:catAx>
      <c:valAx>
        <c:axId val="432427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2424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Familienhotel Gasthof Hinteregger</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FABE-4626-AB67-75CB24EBF481}"/>
            </c:ext>
          </c:extLst>
        </c:ser>
        <c:dLbls>
          <c:showLegendKey val="0"/>
          <c:showVal val="0"/>
          <c:showCatName val="0"/>
          <c:showSerName val="0"/>
          <c:showPercent val="0"/>
          <c:showBubbleSize val="0"/>
        </c:dLbls>
        <c:gapWidth val="219"/>
        <c:overlap val="-27"/>
        <c:axId val="432420128"/>
        <c:axId val="432421440"/>
      </c:barChart>
      <c:catAx>
        <c:axId val="432420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2421440"/>
        <c:crosses val="autoZero"/>
        <c:auto val="1"/>
        <c:lblAlgn val="ctr"/>
        <c:lblOffset val="100"/>
        <c:noMultiLvlLbl val="0"/>
      </c:catAx>
      <c:valAx>
        <c:axId val="432421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2420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Familienhotel Gasthof Hinteregger</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1">
                  <c:v>308</c:v>
                </c:pt>
                <c:pt idx="2">
                  <c:v>308</c:v>
                </c:pt>
                <c:pt idx="3">
                  <c:v>309</c:v>
                </c:pt>
                <c:pt idx="4">
                  <c:v>309</c:v>
                </c:pt>
                <c:pt idx="5">
                  <c:v>309</c:v>
                </c:pt>
                <c:pt idx="6">
                  <c:v>310</c:v>
                </c:pt>
                <c:pt idx="7">
                  <c:v>310</c:v>
                </c:pt>
                <c:pt idx="8">
                  <c:v>310</c:v>
                </c:pt>
                <c:pt idx="9">
                  <c:v>311</c:v>
                </c:pt>
                <c:pt idx="10">
                  <c:v>310</c:v>
                </c:pt>
                <c:pt idx="11">
                  <c:v>310</c:v>
                </c:pt>
                <c:pt idx="12">
                  <c:v>310</c:v>
                </c:pt>
                <c:pt idx="13">
                  <c:v>310</c:v>
                </c:pt>
                <c:pt idx="14">
                  <c:v>312</c:v>
                </c:pt>
                <c:pt idx="15">
                  <c:v>312</c:v>
                </c:pt>
                <c:pt idx="16">
                  <c:v>312</c:v>
                </c:pt>
                <c:pt idx="17">
                  <c:v>312</c:v>
                </c:pt>
                <c:pt idx="18">
                  <c:v>312</c:v>
                </c:pt>
                <c:pt idx="19">
                  <c:v>313</c:v>
                </c:pt>
                <c:pt idx="20">
                  <c:v>313</c:v>
                </c:pt>
                <c:pt idx="21">
                  <c:v>313</c:v>
                </c:pt>
                <c:pt idx="22">
                  <c:v>319</c:v>
                </c:pt>
                <c:pt idx="23">
                  <c:v>320</c:v>
                </c:pt>
                <c:pt idx="24">
                  <c:v>322</c:v>
                </c:pt>
                <c:pt idx="25">
                  <c:v>322</c:v>
                </c:pt>
                <c:pt idx="26">
                  <c:v>323</c:v>
                </c:pt>
                <c:pt idx="27">
                  <c:v>323</c:v>
                </c:pt>
                <c:pt idx="28">
                  <c:v>323</c:v>
                </c:pt>
                <c:pt idx="29">
                  <c:v>324</c:v>
                </c:pt>
                <c:pt idx="30">
                  <c:v>325</c:v>
                </c:pt>
              </c:numCache>
            </c:numRef>
          </c:val>
          <c:smooth val="0"/>
          <c:extLst>
            <c:ext xmlns:c16="http://schemas.microsoft.com/office/drawing/2014/chart" uri="{C3380CC4-5D6E-409C-BE32-E72D297353CC}">
              <c16:uniqueId val="{00000000-A1CE-4046-9826-F8E7C1EB0944}"/>
            </c:ext>
          </c:extLst>
        </c:ser>
        <c:dLbls>
          <c:showLegendKey val="0"/>
          <c:showVal val="0"/>
          <c:showCatName val="0"/>
          <c:showSerName val="0"/>
          <c:showPercent val="0"/>
          <c:showBubbleSize val="0"/>
        </c:dLbls>
        <c:smooth val="0"/>
        <c:axId val="432425704"/>
        <c:axId val="432420456"/>
      </c:lineChart>
      <c:dateAx>
        <c:axId val="432425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2420456"/>
        <c:crosses val="autoZero"/>
        <c:auto val="1"/>
        <c:lblOffset val="100"/>
        <c:baseTimeUnit val="days"/>
      </c:dateAx>
      <c:valAx>
        <c:axId val="432420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2425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11</c:v>
                </c:pt>
                <c:pt idx="1">
                  <c:v>61</c:v>
                </c:pt>
                <c:pt idx="2">
                  <c:v>184</c:v>
                </c:pt>
                <c:pt idx="3">
                  <c:v>180</c:v>
                </c:pt>
                <c:pt idx="4">
                  <c:v>137</c:v>
                </c:pt>
                <c:pt idx="5">
                  <c:v>114</c:v>
                </c:pt>
                <c:pt idx="6">
                  <c:v>38</c:v>
                </c:pt>
              </c:numCache>
            </c:numRef>
          </c:val>
          <c:extLst>
            <c:ext xmlns:c16="http://schemas.microsoft.com/office/drawing/2014/chart" uri="{C3380CC4-5D6E-409C-BE32-E72D297353CC}">
              <c16:uniqueId val="{00000000-6064-4751-8BD4-79A73181C92B}"/>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11</c:v>
                </c:pt>
                <c:pt idx="1">
                  <c:v>94</c:v>
                </c:pt>
                <c:pt idx="2">
                  <c:v>135</c:v>
                </c:pt>
                <c:pt idx="3">
                  <c:v>115</c:v>
                </c:pt>
                <c:pt idx="4">
                  <c:v>99</c:v>
                </c:pt>
                <c:pt idx="5">
                  <c:v>72</c:v>
                </c:pt>
                <c:pt idx="6">
                  <c:v>44</c:v>
                </c:pt>
              </c:numCache>
            </c:numRef>
          </c:val>
          <c:extLst>
            <c:ext xmlns:c16="http://schemas.microsoft.com/office/drawing/2014/chart" uri="{C3380CC4-5D6E-409C-BE32-E72D297353CC}">
              <c16:uniqueId val="{00000001-6064-4751-8BD4-79A73181C92B}"/>
            </c:ext>
          </c:extLst>
        </c:ser>
        <c:dLbls>
          <c:showLegendKey val="0"/>
          <c:showVal val="0"/>
          <c:showCatName val="0"/>
          <c:showSerName val="0"/>
          <c:showPercent val="0"/>
          <c:showBubbleSize val="0"/>
        </c:dLbls>
        <c:gapWidth val="219"/>
        <c:overlap val="-27"/>
        <c:axId val="432421768"/>
        <c:axId val="432426360"/>
      </c:barChart>
      <c:catAx>
        <c:axId val="432421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2426360"/>
        <c:crosses val="autoZero"/>
        <c:auto val="1"/>
        <c:lblAlgn val="ctr"/>
        <c:lblOffset val="100"/>
        <c:noMultiLvlLbl val="0"/>
      </c:catAx>
      <c:valAx>
        <c:axId val="432426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2421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Familienhotel Gasthof Hinteregger</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3430</c:v>
                </c:pt>
                <c:pt idx="1">
                  <c:v>1958</c:v>
                </c:pt>
                <c:pt idx="2">
                  <c:v>3249</c:v>
                </c:pt>
                <c:pt idx="3">
                  <c:v>3781</c:v>
                </c:pt>
                <c:pt idx="4">
                  <c:v>3531</c:v>
                </c:pt>
                <c:pt idx="5">
                  <c:v>4157</c:v>
                </c:pt>
                <c:pt idx="6">
                  <c:v>3742</c:v>
                </c:pt>
                <c:pt idx="7">
                  <c:v>2870</c:v>
                </c:pt>
                <c:pt idx="8">
                  <c:v>3857</c:v>
                </c:pt>
                <c:pt idx="9">
                  <c:v>4524</c:v>
                </c:pt>
                <c:pt idx="10">
                  <c:v>2638</c:v>
                </c:pt>
                <c:pt idx="11">
                  <c:v>2552</c:v>
                </c:pt>
                <c:pt idx="12">
                  <c:v>3264</c:v>
                </c:pt>
                <c:pt idx="13">
                  <c:v>3671</c:v>
                </c:pt>
                <c:pt idx="14">
                  <c:v>13236</c:v>
                </c:pt>
                <c:pt idx="15">
                  <c:v>2784</c:v>
                </c:pt>
                <c:pt idx="16">
                  <c:v>1370</c:v>
                </c:pt>
                <c:pt idx="17">
                  <c:v>658</c:v>
                </c:pt>
                <c:pt idx="18">
                  <c:v>540</c:v>
                </c:pt>
                <c:pt idx="19">
                  <c:v>797</c:v>
                </c:pt>
                <c:pt idx="20">
                  <c:v>5083</c:v>
                </c:pt>
                <c:pt idx="21">
                  <c:v>25580</c:v>
                </c:pt>
                <c:pt idx="22">
                  <c:v>22049</c:v>
                </c:pt>
                <c:pt idx="23">
                  <c:v>14545</c:v>
                </c:pt>
                <c:pt idx="24">
                  <c:v>16816</c:v>
                </c:pt>
                <c:pt idx="25">
                  <c:v>16406</c:v>
                </c:pt>
                <c:pt idx="26">
                  <c:v>13933</c:v>
                </c:pt>
                <c:pt idx="27">
                  <c:v>9491</c:v>
                </c:pt>
                <c:pt idx="28">
                  <c:v>7326</c:v>
                </c:pt>
                <c:pt idx="29">
                  <c:v>8274</c:v>
                </c:pt>
                <c:pt idx="30">
                  <c:v>7331</c:v>
                </c:pt>
              </c:numCache>
            </c:numRef>
          </c:val>
          <c:smooth val="0"/>
          <c:extLst>
            <c:ext xmlns:c16="http://schemas.microsoft.com/office/drawing/2014/chart" uri="{C3380CC4-5D6E-409C-BE32-E72D297353CC}">
              <c16:uniqueId val="{00000000-6582-44C8-91A2-938F05B2B491}"/>
            </c:ext>
          </c:extLst>
        </c:ser>
        <c:dLbls>
          <c:showLegendKey val="0"/>
          <c:showVal val="0"/>
          <c:showCatName val="0"/>
          <c:showSerName val="0"/>
          <c:showPercent val="0"/>
          <c:showBubbleSize val="0"/>
        </c:dLbls>
        <c:smooth val="0"/>
        <c:axId val="415343712"/>
        <c:axId val="415342072"/>
      </c:lineChart>
      <c:dateAx>
        <c:axId val="4153437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5342072"/>
        <c:crosses val="autoZero"/>
        <c:auto val="1"/>
        <c:lblOffset val="100"/>
        <c:baseTimeUnit val="days"/>
      </c:dateAx>
      <c:valAx>
        <c:axId val="415342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5343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Familienhotel Gasthof Hinteregger</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2360</c:v>
                </c:pt>
                <c:pt idx="1">
                  <c:v>1698</c:v>
                </c:pt>
                <c:pt idx="2">
                  <c:v>2437</c:v>
                </c:pt>
                <c:pt idx="3">
                  <c:v>2587</c:v>
                </c:pt>
                <c:pt idx="4">
                  <c:v>2867</c:v>
                </c:pt>
                <c:pt idx="5">
                  <c:v>3284</c:v>
                </c:pt>
                <c:pt idx="6">
                  <c:v>2959</c:v>
                </c:pt>
                <c:pt idx="7">
                  <c:v>2408</c:v>
                </c:pt>
                <c:pt idx="8">
                  <c:v>3294</c:v>
                </c:pt>
                <c:pt idx="9">
                  <c:v>3612</c:v>
                </c:pt>
                <c:pt idx="10">
                  <c:v>2447</c:v>
                </c:pt>
                <c:pt idx="11">
                  <c:v>2261</c:v>
                </c:pt>
                <c:pt idx="12">
                  <c:v>2993</c:v>
                </c:pt>
                <c:pt idx="13">
                  <c:v>3050</c:v>
                </c:pt>
                <c:pt idx="14">
                  <c:v>8710</c:v>
                </c:pt>
                <c:pt idx="15">
                  <c:v>1723</c:v>
                </c:pt>
                <c:pt idx="16">
                  <c:v>879</c:v>
                </c:pt>
                <c:pt idx="17">
                  <c:v>430</c:v>
                </c:pt>
                <c:pt idx="18">
                  <c:v>329</c:v>
                </c:pt>
                <c:pt idx="19">
                  <c:v>428</c:v>
                </c:pt>
                <c:pt idx="20">
                  <c:v>3708</c:v>
                </c:pt>
                <c:pt idx="21">
                  <c:v>15115</c:v>
                </c:pt>
                <c:pt idx="22">
                  <c:v>12515</c:v>
                </c:pt>
                <c:pt idx="23">
                  <c:v>10192</c:v>
                </c:pt>
                <c:pt idx="24">
                  <c:v>12012</c:v>
                </c:pt>
                <c:pt idx="25">
                  <c:v>11628</c:v>
                </c:pt>
                <c:pt idx="26">
                  <c:v>10403</c:v>
                </c:pt>
                <c:pt idx="27">
                  <c:v>7352</c:v>
                </c:pt>
                <c:pt idx="28">
                  <c:v>6193</c:v>
                </c:pt>
                <c:pt idx="29">
                  <c:v>6515</c:v>
                </c:pt>
                <c:pt idx="30">
                  <c:v>6029</c:v>
                </c:pt>
              </c:numCache>
            </c:numRef>
          </c:val>
          <c:smooth val="0"/>
          <c:extLst>
            <c:ext xmlns:c16="http://schemas.microsoft.com/office/drawing/2014/chart" uri="{C3380CC4-5D6E-409C-BE32-E72D297353CC}">
              <c16:uniqueId val="{00000000-7678-489B-93EA-2D60D9C4E1E5}"/>
            </c:ext>
          </c:extLst>
        </c:ser>
        <c:dLbls>
          <c:showLegendKey val="0"/>
          <c:showVal val="0"/>
          <c:showCatName val="0"/>
          <c:showSerName val="0"/>
          <c:showPercent val="0"/>
          <c:showBubbleSize val="0"/>
        </c:dLbls>
        <c:smooth val="0"/>
        <c:axId val="415344368"/>
        <c:axId val="415342728"/>
      </c:lineChart>
      <c:dateAx>
        <c:axId val="415344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5342728"/>
        <c:crosses val="autoZero"/>
        <c:auto val="1"/>
        <c:lblOffset val="100"/>
        <c:baseTimeUnit val="days"/>
      </c:dateAx>
      <c:valAx>
        <c:axId val="415342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5344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Familienhotel Gasthof Hinteregger</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91</c:v>
                </c:pt>
                <c:pt idx="1">
                  <c:v>40</c:v>
                </c:pt>
                <c:pt idx="2">
                  <c:v>172</c:v>
                </c:pt>
                <c:pt idx="3">
                  <c:v>195</c:v>
                </c:pt>
                <c:pt idx="4">
                  <c:v>78</c:v>
                </c:pt>
                <c:pt idx="5">
                  <c:v>177</c:v>
                </c:pt>
                <c:pt idx="6">
                  <c:v>128</c:v>
                </c:pt>
                <c:pt idx="7">
                  <c:v>69</c:v>
                </c:pt>
                <c:pt idx="8">
                  <c:v>46</c:v>
                </c:pt>
                <c:pt idx="9">
                  <c:v>110</c:v>
                </c:pt>
                <c:pt idx="10">
                  <c:v>50</c:v>
                </c:pt>
                <c:pt idx="11">
                  <c:v>53</c:v>
                </c:pt>
                <c:pt idx="12">
                  <c:v>41</c:v>
                </c:pt>
                <c:pt idx="13">
                  <c:v>69</c:v>
                </c:pt>
                <c:pt idx="14">
                  <c:v>312</c:v>
                </c:pt>
                <c:pt idx="15">
                  <c:v>143</c:v>
                </c:pt>
                <c:pt idx="16">
                  <c:v>80</c:v>
                </c:pt>
                <c:pt idx="17">
                  <c:v>18</c:v>
                </c:pt>
                <c:pt idx="18">
                  <c:v>9</c:v>
                </c:pt>
                <c:pt idx="19">
                  <c:v>9</c:v>
                </c:pt>
                <c:pt idx="20">
                  <c:v>135</c:v>
                </c:pt>
                <c:pt idx="21">
                  <c:v>675</c:v>
                </c:pt>
                <c:pt idx="22">
                  <c:v>551</c:v>
                </c:pt>
                <c:pt idx="23">
                  <c:v>307</c:v>
                </c:pt>
                <c:pt idx="24">
                  <c:v>321</c:v>
                </c:pt>
                <c:pt idx="25">
                  <c:v>335</c:v>
                </c:pt>
                <c:pt idx="26">
                  <c:v>181</c:v>
                </c:pt>
                <c:pt idx="27">
                  <c:v>135</c:v>
                </c:pt>
                <c:pt idx="28">
                  <c:v>98</c:v>
                </c:pt>
                <c:pt idx="29">
                  <c:v>145</c:v>
                </c:pt>
                <c:pt idx="30">
                  <c:v>127</c:v>
                </c:pt>
              </c:numCache>
            </c:numRef>
          </c:val>
          <c:smooth val="0"/>
          <c:extLst>
            <c:ext xmlns:c16="http://schemas.microsoft.com/office/drawing/2014/chart" uri="{C3380CC4-5D6E-409C-BE32-E72D297353CC}">
              <c16:uniqueId val="{00000000-B96F-41D0-9DAD-0D4234C4B46D}"/>
            </c:ext>
          </c:extLst>
        </c:ser>
        <c:dLbls>
          <c:showLegendKey val="0"/>
          <c:showVal val="0"/>
          <c:showCatName val="0"/>
          <c:showSerName val="0"/>
          <c:showPercent val="0"/>
          <c:showBubbleSize val="0"/>
        </c:dLbls>
        <c:smooth val="0"/>
        <c:axId val="415358144"/>
        <c:axId val="415364376"/>
      </c:lineChart>
      <c:dateAx>
        <c:axId val="415358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5364376"/>
        <c:crosses val="autoZero"/>
        <c:auto val="1"/>
        <c:lblOffset val="100"/>
        <c:baseTimeUnit val="days"/>
      </c:dateAx>
      <c:valAx>
        <c:axId val="415364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5358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Familienhotel Gasthof Hinteregger</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16</c:v>
                </c:pt>
                <c:pt idx="1">
                  <c:v>9</c:v>
                </c:pt>
                <c:pt idx="2">
                  <c:v>11</c:v>
                </c:pt>
                <c:pt idx="3">
                  <c:v>14</c:v>
                </c:pt>
                <c:pt idx="4">
                  <c:v>6</c:v>
                </c:pt>
                <c:pt idx="5">
                  <c:v>10</c:v>
                </c:pt>
                <c:pt idx="6">
                  <c:v>11</c:v>
                </c:pt>
                <c:pt idx="7">
                  <c:v>7</c:v>
                </c:pt>
                <c:pt idx="8">
                  <c:v>9</c:v>
                </c:pt>
                <c:pt idx="9">
                  <c:v>3</c:v>
                </c:pt>
                <c:pt idx="10">
                  <c:v>7</c:v>
                </c:pt>
                <c:pt idx="11">
                  <c:v>7</c:v>
                </c:pt>
                <c:pt idx="12">
                  <c:v>10</c:v>
                </c:pt>
                <c:pt idx="13">
                  <c:v>9</c:v>
                </c:pt>
                <c:pt idx="14">
                  <c:v>46</c:v>
                </c:pt>
                <c:pt idx="15">
                  <c:v>4</c:v>
                </c:pt>
                <c:pt idx="16">
                  <c:v>14</c:v>
                </c:pt>
                <c:pt idx="17">
                  <c:v>7</c:v>
                </c:pt>
                <c:pt idx="18">
                  <c:v>2</c:v>
                </c:pt>
                <c:pt idx="19">
                  <c:v>15</c:v>
                </c:pt>
                <c:pt idx="20">
                  <c:v>19</c:v>
                </c:pt>
                <c:pt idx="21">
                  <c:v>38</c:v>
                </c:pt>
                <c:pt idx="22">
                  <c:v>61</c:v>
                </c:pt>
                <c:pt idx="23">
                  <c:v>24</c:v>
                </c:pt>
                <c:pt idx="24">
                  <c:v>16</c:v>
                </c:pt>
                <c:pt idx="25">
                  <c:v>19</c:v>
                </c:pt>
                <c:pt idx="26">
                  <c:v>22</c:v>
                </c:pt>
                <c:pt idx="27">
                  <c:v>18</c:v>
                </c:pt>
                <c:pt idx="28">
                  <c:v>10</c:v>
                </c:pt>
                <c:pt idx="29">
                  <c:v>2</c:v>
                </c:pt>
                <c:pt idx="30">
                  <c:v>16</c:v>
                </c:pt>
              </c:numCache>
            </c:numRef>
          </c:val>
          <c:smooth val="0"/>
          <c:extLst>
            <c:ext xmlns:c16="http://schemas.microsoft.com/office/drawing/2014/chart" uri="{C3380CC4-5D6E-409C-BE32-E72D297353CC}">
              <c16:uniqueId val="{00000000-9C87-45B9-BB8D-D2EDF16CCEB8}"/>
            </c:ext>
          </c:extLst>
        </c:ser>
        <c:dLbls>
          <c:showLegendKey val="0"/>
          <c:showVal val="0"/>
          <c:showCatName val="0"/>
          <c:showSerName val="0"/>
          <c:showPercent val="0"/>
          <c:showBubbleSize val="0"/>
        </c:dLbls>
        <c:smooth val="0"/>
        <c:axId val="415362408"/>
        <c:axId val="415363720"/>
      </c:lineChart>
      <c:dateAx>
        <c:axId val="4153624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5363720"/>
        <c:crosses val="autoZero"/>
        <c:auto val="1"/>
        <c:lblOffset val="100"/>
        <c:baseTimeUnit val="days"/>
      </c:dateAx>
      <c:valAx>
        <c:axId val="415363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5362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Familienhotel Gasthof Hinteregger</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58.666666666666998</c:v>
                </c:pt>
                <c:pt idx="1">
                  <c:v>49.2</c:v>
                </c:pt>
                <c:pt idx="2">
                  <c:v>62.566666666666997</c:v>
                </c:pt>
                <c:pt idx="3">
                  <c:v>146.4</c:v>
                </c:pt>
                <c:pt idx="4">
                  <c:v>315.39999999999998</c:v>
                </c:pt>
                <c:pt idx="5">
                  <c:v>443.6</c:v>
                </c:pt>
                <c:pt idx="6">
                  <c:v>519.03333333333001</c:v>
                </c:pt>
                <c:pt idx="7">
                  <c:v>469.67741935484003</c:v>
                </c:pt>
                <c:pt idx="8">
                  <c:v>453.90322580645</c:v>
                </c:pt>
                <c:pt idx="9">
                  <c:v>453.41935483870998</c:v>
                </c:pt>
                <c:pt idx="10">
                  <c:v>489.41935483870998</c:v>
                </c:pt>
                <c:pt idx="11">
                  <c:v>498</c:v>
                </c:pt>
                <c:pt idx="12">
                  <c:v>483.25806451612999</c:v>
                </c:pt>
                <c:pt idx="13">
                  <c:v>486.54838709677</c:v>
                </c:pt>
                <c:pt idx="14">
                  <c:v>498.45161290323</c:v>
                </c:pt>
                <c:pt idx="15">
                  <c:v>508.51612903225998</c:v>
                </c:pt>
                <c:pt idx="16">
                  <c:v>530.25806451613005</c:v>
                </c:pt>
                <c:pt idx="17">
                  <c:v>551.83870967741996</c:v>
                </c:pt>
                <c:pt idx="18">
                  <c:v>589.03225806451997</c:v>
                </c:pt>
                <c:pt idx="19">
                  <c:v>596.93548387096996</c:v>
                </c:pt>
                <c:pt idx="20">
                  <c:v>506.06451612902998</c:v>
                </c:pt>
                <c:pt idx="21">
                  <c:v>322.64516129032</c:v>
                </c:pt>
                <c:pt idx="22">
                  <c:v>168.67741935484</c:v>
                </c:pt>
                <c:pt idx="23">
                  <c:v>90.064516129032</c:v>
                </c:pt>
              </c:numCache>
            </c:numRef>
          </c:val>
          <c:smooth val="0"/>
          <c:extLst>
            <c:ext xmlns:c16="http://schemas.microsoft.com/office/drawing/2014/chart" uri="{C3380CC4-5D6E-409C-BE32-E72D297353CC}">
              <c16:uniqueId val="{00000000-155C-4A5E-A98D-194FFE595AAA}"/>
            </c:ext>
          </c:extLst>
        </c:ser>
        <c:dLbls>
          <c:showLegendKey val="0"/>
          <c:showVal val="0"/>
          <c:showCatName val="0"/>
          <c:showSerName val="0"/>
          <c:showPercent val="0"/>
          <c:showBubbleSize val="0"/>
        </c:dLbls>
        <c:smooth val="0"/>
        <c:axId val="415360440"/>
        <c:axId val="415355848"/>
      </c:lineChart>
      <c:catAx>
        <c:axId val="415360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5355848"/>
        <c:crosses val="autoZero"/>
        <c:auto val="1"/>
        <c:lblAlgn val="ctr"/>
        <c:lblOffset val="100"/>
        <c:noMultiLvlLbl val="0"/>
      </c:catAx>
      <c:valAx>
        <c:axId val="415355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5360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Familienhotel Gasthof Hinteregger</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2360</c:v>
                </c:pt>
                <c:pt idx="1">
                  <c:v>1698</c:v>
                </c:pt>
                <c:pt idx="2">
                  <c:v>2437</c:v>
                </c:pt>
                <c:pt idx="3">
                  <c:v>2587</c:v>
                </c:pt>
                <c:pt idx="4">
                  <c:v>2867</c:v>
                </c:pt>
                <c:pt idx="5">
                  <c:v>3284</c:v>
                </c:pt>
                <c:pt idx="6">
                  <c:v>2959</c:v>
                </c:pt>
                <c:pt idx="7">
                  <c:v>2408</c:v>
                </c:pt>
                <c:pt idx="8">
                  <c:v>3294</c:v>
                </c:pt>
                <c:pt idx="9">
                  <c:v>3612</c:v>
                </c:pt>
                <c:pt idx="10">
                  <c:v>2447</c:v>
                </c:pt>
                <c:pt idx="11">
                  <c:v>2261</c:v>
                </c:pt>
                <c:pt idx="12">
                  <c:v>2993</c:v>
                </c:pt>
                <c:pt idx="13">
                  <c:v>3050</c:v>
                </c:pt>
                <c:pt idx="14">
                  <c:v>8710</c:v>
                </c:pt>
                <c:pt idx="15">
                  <c:v>1723</c:v>
                </c:pt>
                <c:pt idx="16">
                  <c:v>879</c:v>
                </c:pt>
                <c:pt idx="17">
                  <c:v>430</c:v>
                </c:pt>
                <c:pt idx="18">
                  <c:v>329</c:v>
                </c:pt>
                <c:pt idx="19">
                  <c:v>428</c:v>
                </c:pt>
                <c:pt idx="20">
                  <c:v>3708</c:v>
                </c:pt>
                <c:pt idx="21">
                  <c:v>15115</c:v>
                </c:pt>
                <c:pt idx="22">
                  <c:v>12515</c:v>
                </c:pt>
                <c:pt idx="23">
                  <c:v>10192</c:v>
                </c:pt>
                <c:pt idx="24">
                  <c:v>12012</c:v>
                </c:pt>
                <c:pt idx="25">
                  <c:v>11628</c:v>
                </c:pt>
                <c:pt idx="26">
                  <c:v>10403</c:v>
                </c:pt>
                <c:pt idx="27">
                  <c:v>7352</c:v>
                </c:pt>
                <c:pt idx="28">
                  <c:v>6193</c:v>
                </c:pt>
                <c:pt idx="29">
                  <c:v>6515</c:v>
                </c:pt>
                <c:pt idx="30">
                  <c:v>6029</c:v>
                </c:pt>
              </c:numCache>
            </c:numRef>
          </c:val>
          <c:smooth val="0"/>
          <c:extLst>
            <c:ext xmlns:c16="http://schemas.microsoft.com/office/drawing/2014/chart" uri="{C3380CC4-5D6E-409C-BE32-E72D297353CC}">
              <c16:uniqueId val="{00000000-5A86-46CA-9A8D-141414B3BF9F}"/>
            </c:ext>
          </c:extLst>
        </c:ser>
        <c:dLbls>
          <c:showLegendKey val="0"/>
          <c:showVal val="0"/>
          <c:showCatName val="0"/>
          <c:showSerName val="0"/>
          <c:showPercent val="0"/>
          <c:showBubbleSize val="0"/>
        </c:dLbls>
        <c:smooth val="0"/>
        <c:axId val="346032640"/>
        <c:axId val="346039528"/>
      </c:lineChart>
      <c:dateAx>
        <c:axId val="3460326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039528"/>
        <c:crosses val="autoZero"/>
        <c:auto val="1"/>
        <c:lblOffset val="100"/>
        <c:baseTimeUnit val="days"/>
      </c:dateAx>
      <c:valAx>
        <c:axId val="346039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032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449C01-3214-426A-8BC4-CF650B4761CD}"/>
              </a:ext>
            </a:extLst>
          </p:cNvPr>
          <p:cNvSpPr>
            <a:spLocks noGrp="1"/>
          </p:cNvSpPr>
          <p:nvPr>
            <p:ph type="ctrTitle"/>
          </p:nvPr>
        </p:nvSpPr>
        <p:spPr/>
        <p:txBody>
          <a:bodyPr/>
          <a:lstStyle/>
          <a:p>
            <a:r>
              <a:rPr lang="en-US"/>
              <a:t>Facebook Page Report</a:t>
            </a:r>
          </a:p>
        </p:txBody>
      </p:sp>
      <p:sp>
        <p:nvSpPr>
          <p:cNvPr id="3" name="Subtitle 2">
            <a:extLst>
              <a:ext uri="{FF2B5EF4-FFF2-40B4-BE49-F238E27FC236}">
                <a16:creationId xmlns:a16="http://schemas.microsoft.com/office/drawing/2014/main" id="{8A97B463-63A6-46C9-AFD4-5A5C831BEA08}"/>
              </a:ext>
            </a:extLst>
          </p:cNvPr>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25944518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62F353-59F1-4B97-AC2E-2AA47AFC13BF}"/>
              </a:ext>
            </a:extLst>
          </p:cNvPr>
          <p:cNvSpPr>
            <a:spLocks noGrp="1"/>
          </p:cNvSpPr>
          <p:nvPr>
            <p:ph type="title"/>
          </p:nvPr>
        </p:nvSpPr>
        <p:spPr/>
        <p:txBody>
          <a:bodyPr/>
          <a:lstStyle/>
          <a:p>
            <a:r>
              <a:rPr lang="de-DE"/>
              <a:t>Wichtigste Werte (KPI's) | Familienhotel Gasthof Hinteregger</a:t>
            </a:r>
            <a:endParaRPr lang="en-US"/>
          </a:p>
        </p:txBody>
      </p:sp>
      <p:graphicFrame>
        <p:nvGraphicFramePr>
          <p:cNvPr id="5" name="Table Placeholder 4">
            <a:extLst>
              <a:ext uri="{FF2B5EF4-FFF2-40B4-BE49-F238E27FC236}">
                <a16:creationId xmlns:a16="http://schemas.microsoft.com/office/drawing/2014/main" id="{0670543C-5638-4235-90F1-BB18F280CCE5}"/>
              </a:ext>
            </a:extLst>
          </p:cNvPr>
          <p:cNvGraphicFramePr>
            <a:graphicFrameLocks noGrp="1"/>
          </p:cNvGraphicFramePr>
          <p:nvPr>
            <p:ph type="tbl" sz="quarter" idx="13"/>
            <p:extLst>
              <p:ext uri="{D42A27DB-BD31-4B8C-83A1-F6EECF244321}">
                <p14:modId xmlns:p14="http://schemas.microsoft.com/office/powerpoint/2010/main" val="33330006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587375063"/>
                    </a:ext>
                  </a:extLst>
                </a:gridCol>
                <a:gridCol w="740664">
                  <a:extLst>
                    <a:ext uri="{9D8B030D-6E8A-4147-A177-3AD203B41FA5}">
                      <a16:colId xmlns:a16="http://schemas.microsoft.com/office/drawing/2014/main" val="2792405209"/>
                    </a:ext>
                  </a:extLst>
                </a:gridCol>
                <a:gridCol w="740664">
                  <a:extLst>
                    <a:ext uri="{9D8B030D-6E8A-4147-A177-3AD203B41FA5}">
                      <a16:colId xmlns:a16="http://schemas.microsoft.com/office/drawing/2014/main" val="1253080024"/>
                    </a:ext>
                  </a:extLst>
                </a:gridCol>
                <a:gridCol w="740664">
                  <a:extLst>
                    <a:ext uri="{9D8B030D-6E8A-4147-A177-3AD203B41FA5}">
                      <a16:colId xmlns:a16="http://schemas.microsoft.com/office/drawing/2014/main" val="1408558915"/>
                    </a:ext>
                  </a:extLst>
                </a:gridCol>
                <a:gridCol w="740664">
                  <a:extLst>
                    <a:ext uri="{9D8B030D-6E8A-4147-A177-3AD203B41FA5}">
                      <a16:colId xmlns:a16="http://schemas.microsoft.com/office/drawing/2014/main" val="602785506"/>
                    </a:ext>
                  </a:extLst>
                </a:gridCol>
                <a:gridCol w="740664">
                  <a:extLst>
                    <a:ext uri="{9D8B030D-6E8A-4147-A177-3AD203B41FA5}">
                      <a16:colId xmlns:a16="http://schemas.microsoft.com/office/drawing/2014/main" val="1373758246"/>
                    </a:ext>
                  </a:extLst>
                </a:gridCol>
                <a:gridCol w="740664">
                  <a:extLst>
                    <a:ext uri="{9D8B030D-6E8A-4147-A177-3AD203B41FA5}">
                      <a16:colId xmlns:a16="http://schemas.microsoft.com/office/drawing/2014/main" val="3650443812"/>
                    </a:ext>
                  </a:extLst>
                </a:gridCol>
                <a:gridCol w="740664">
                  <a:extLst>
                    <a:ext uri="{9D8B030D-6E8A-4147-A177-3AD203B41FA5}">
                      <a16:colId xmlns:a16="http://schemas.microsoft.com/office/drawing/2014/main" val="2143950988"/>
                    </a:ext>
                  </a:extLst>
                </a:gridCol>
                <a:gridCol w="740664">
                  <a:extLst>
                    <a:ext uri="{9D8B030D-6E8A-4147-A177-3AD203B41FA5}">
                      <a16:colId xmlns:a16="http://schemas.microsoft.com/office/drawing/2014/main" val="2806758941"/>
                    </a:ext>
                  </a:extLst>
                </a:gridCol>
                <a:gridCol w="740664">
                  <a:extLst>
                    <a:ext uri="{9D8B030D-6E8A-4147-A177-3AD203B41FA5}">
                      <a16:colId xmlns:a16="http://schemas.microsoft.com/office/drawing/2014/main" val="51558471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205929323"/>
                  </a:ext>
                </a:extLst>
              </a:tr>
              <a:tr h="370840">
                <a:tc>
                  <a:txBody>
                    <a:bodyPr/>
                    <a:lstStyle/>
                    <a:p>
                      <a:r>
                        <a:rPr lang="en-US" sz="1000"/>
                        <a:t>Familienhotel Gasthof Hinteregger</a:t>
                      </a:r>
                    </a:p>
                  </a:txBody>
                  <a:tcPr/>
                </a:tc>
                <a:tc>
                  <a:txBody>
                    <a:bodyPr/>
                    <a:lstStyle/>
                    <a:p>
                      <a:r>
                        <a:rPr lang="en-US" sz="1000"/>
                        <a:t>1301</a:t>
                      </a:r>
                    </a:p>
                  </a:txBody>
                  <a:tcPr/>
                </a:tc>
                <a:tc>
                  <a:txBody>
                    <a:bodyPr/>
                    <a:lstStyle/>
                    <a:p>
                      <a:r>
                        <a:rPr lang="en-US" sz="1000"/>
                        <a:t>n/a</a:t>
                      </a:r>
                    </a:p>
                  </a:txBody>
                  <a:tcPr/>
                </a:tc>
                <a:tc>
                  <a:txBody>
                    <a:bodyPr/>
                    <a:lstStyle/>
                    <a:p>
                      <a:r>
                        <a:rPr lang="en-US" sz="1000"/>
                        <a:t>12</a:t>
                      </a:r>
                    </a:p>
                  </a:txBody>
                  <a:tcPr/>
                </a:tc>
                <a:tc>
                  <a:txBody>
                    <a:bodyPr/>
                    <a:lstStyle/>
                    <a:p>
                      <a:r>
                        <a:rPr lang="en-US" sz="1000"/>
                        <a:t>521</a:t>
                      </a:r>
                    </a:p>
                  </a:txBody>
                  <a:tcPr/>
                </a:tc>
                <a:tc>
                  <a:txBody>
                    <a:bodyPr/>
                    <a:lstStyle/>
                    <a:p>
                      <a:r>
                        <a:rPr lang="en-US" sz="1000"/>
                        <a:t>38</a:t>
                      </a:r>
                    </a:p>
                  </a:txBody>
                  <a:tcPr/>
                </a:tc>
                <a:tc>
                  <a:txBody>
                    <a:bodyPr/>
                    <a:lstStyle/>
                    <a:p>
                      <a:r>
                        <a:rPr lang="en-US" sz="1000"/>
                        <a:t>100</a:t>
                      </a:r>
                    </a:p>
                  </a:txBody>
                  <a:tcPr/>
                </a:tc>
                <a:tc>
                  <a:txBody>
                    <a:bodyPr/>
                    <a:lstStyle/>
                    <a:p>
                      <a:r>
                        <a:rPr lang="en-US" sz="1000"/>
                        <a:t>0</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3909488186"/>
                  </a:ext>
                </a:extLst>
              </a:tr>
            </a:tbl>
          </a:graphicData>
        </a:graphic>
      </p:graphicFrame>
      <p:sp>
        <p:nvSpPr>
          <p:cNvPr id="4" name="Text Placeholder 3">
            <a:extLst>
              <a:ext uri="{FF2B5EF4-FFF2-40B4-BE49-F238E27FC236}">
                <a16:creationId xmlns:a16="http://schemas.microsoft.com/office/drawing/2014/main" id="{66BBD157-4FF8-45D2-9218-9143129B1BD4}"/>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7880203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E07FA4-7C13-492A-A79B-CFDAAFFD9780}"/>
              </a:ext>
            </a:extLst>
          </p:cNvPr>
          <p:cNvSpPr>
            <a:spLocks noGrp="1"/>
          </p:cNvSpPr>
          <p:nvPr>
            <p:ph type="title"/>
          </p:nvPr>
        </p:nvSpPr>
        <p:spPr/>
        <p:txBody>
          <a:bodyPr/>
          <a:lstStyle/>
          <a:p>
            <a:r>
              <a:rPr lang="de-DE"/>
              <a:t>Fans (Übersicht) | Familienhotel Gasthof Hinteregger</a:t>
            </a:r>
            <a:endParaRPr lang="en-US"/>
          </a:p>
        </p:txBody>
      </p:sp>
      <p:graphicFrame>
        <p:nvGraphicFramePr>
          <p:cNvPr id="5" name="Table Placeholder 4">
            <a:extLst>
              <a:ext uri="{FF2B5EF4-FFF2-40B4-BE49-F238E27FC236}">
                <a16:creationId xmlns:a16="http://schemas.microsoft.com/office/drawing/2014/main" id="{77B11282-7ABF-47BD-9716-5077B21B21D5}"/>
              </a:ext>
            </a:extLst>
          </p:cNvPr>
          <p:cNvGraphicFramePr>
            <a:graphicFrameLocks noGrp="1"/>
          </p:cNvGraphicFramePr>
          <p:nvPr>
            <p:ph type="tbl" sz="quarter" idx="13"/>
            <p:extLst>
              <p:ext uri="{D42A27DB-BD31-4B8C-83A1-F6EECF244321}">
                <p14:modId xmlns:p14="http://schemas.microsoft.com/office/powerpoint/2010/main" val="18106327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2028240"/>
                    </a:ext>
                  </a:extLst>
                </a:gridCol>
                <a:gridCol w="1234440">
                  <a:extLst>
                    <a:ext uri="{9D8B030D-6E8A-4147-A177-3AD203B41FA5}">
                      <a16:colId xmlns:a16="http://schemas.microsoft.com/office/drawing/2014/main" val="3838218502"/>
                    </a:ext>
                  </a:extLst>
                </a:gridCol>
                <a:gridCol w="822960">
                  <a:extLst>
                    <a:ext uri="{9D8B030D-6E8A-4147-A177-3AD203B41FA5}">
                      <a16:colId xmlns:a16="http://schemas.microsoft.com/office/drawing/2014/main" val="4096778428"/>
                    </a:ext>
                  </a:extLst>
                </a:gridCol>
                <a:gridCol w="822960">
                  <a:extLst>
                    <a:ext uri="{9D8B030D-6E8A-4147-A177-3AD203B41FA5}">
                      <a16:colId xmlns:a16="http://schemas.microsoft.com/office/drawing/2014/main" val="891823352"/>
                    </a:ext>
                  </a:extLst>
                </a:gridCol>
                <a:gridCol w="822960">
                  <a:extLst>
                    <a:ext uri="{9D8B030D-6E8A-4147-A177-3AD203B41FA5}">
                      <a16:colId xmlns:a16="http://schemas.microsoft.com/office/drawing/2014/main" val="2814725132"/>
                    </a:ext>
                  </a:extLst>
                </a:gridCol>
                <a:gridCol w="822960">
                  <a:extLst>
                    <a:ext uri="{9D8B030D-6E8A-4147-A177-3AD203B41FA5}">
                      <a16:colId xmlns:a16="http://schemas.microsoft.com/office/drawing/2014/main" val="2024916387"/>
                    </a:ext>
                  </a:extLst>
                </a:gridCol>
                <a:gridCol w="822960">
                  <a:extLst>
                    <a:ext uri="{9D8B030D-6E8A-4147-A177-3AD203B41FA5}">
                      <a16:colId xmlns:a16="http://schemas.microsoft.com/office/drawing/2014/main" val="4096661189"/>
                    </a:ext>
                  </a:extLst>
                </a:gridCol>
                <a:gridCol w="822960">
                  <a:extLst>
                    <a:ext uri="{9D8B030D-6E8A-4147-A177-3AD203B41FA5}">
                      <a16:colId xmlns:a16="http://schemas.microsoft.com/office/drawing/2014/main" val="173804343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4201681857"/>
                  </a:ext>
                </a:extLst>
              </a:tr>
              <a:tr h="370840">
                <a:tc>
                  <a:txBody>
                    <a:bodyPr/>
                    <a:lstStyle/>
                    <a:p>
                      <a:r>
                        <a:rPr lang="en-US" sz="1000"/>
                        <a:t>Familienhotel Gasthof Hinteregger</a:t>
                      </a:r>
                    </a:p>
                  </a:txBody>
                  <a:tcPr/>
                </a:tc>
                <a:tc>
                  <a:txBody>
                    <a:bodyPr/>
                    <a:lstStyle/>
                    <a:p>
                      <a:r>
                        <a:rPr lang="en-US" sz="1000"/>
                        <a:t>1301</a:t>
                      </a:r>
                    </a:p>
                  </a:txBody>
                  <a:tcPr/>
                </a:tc>
                <a:tc>
                  <a:txBody>
                    <a:bodyPr/>
                    <a:lstStyle/>
                    <a:p>
                      <a:r>
                        <a:rPr lang="en-US" sz="1000"/>
                        <a:t>2</a:t>
                      </a:r>
                    </a:p>
                  </a:txBody>
                  <a:tcPr/>
                </a:tc>
                <a:tc>
                  <a:txBody>
                    <a:bodyPr/>
                    <a:lstStyle/>
                    <a:p>
                      <a:r>
                        <a:rPr lang="en-US" sz="1000"/>
                        <a:t>0.2 %</a:t>
                      </a:r>
                    </a:p>
                  </a:txBody>
                  <a:tcPr/>
                </a:tc>
                <a:tc>
                  <a:txBody>
                    <a:bodyPr/>
                    <a:lstStyle/>
                    <a:p>
                      <a:r>
                        <a:rPr lang="en-US" sz="1000"/>
                        <a:t>7</a:t>
                      </a:r>
                    </a:p>
                  </a:txBody>
                  <a:tcPr/>
                </a:tc>
                <a:tc>
                  <a:txBody>
                    <a:bodyPr/>
                    <a:lstStyle/>
                    <a:p>
                      <a:r>
                        <a:rPr lang="en-US" sz="1000"/>
                        <a:t>0.5 %</a:t>
                      </a:r>
                    </a:p>
                  </a:txBody>
                  <a:tcPr/>
                </a:tc>
                <a:tc>
                  <a:txBody>
                    <a:bodyPr/>
                    <a:lstStyle/>
                    <a:p>
                      <a:r>
                        <a:rPr lang="en-US" sz="1000"/>
                        <a:t>46</a:t>
                      </a:r>
                    </a:p>
                  </a:txBody>
                  <a:tcPr/>
                </a:tc>
                <a:tc>
                  <a:txBody>
                    <a:bodyPr/>
                    <a:lstStyle/>
                    <a:p>
                      <a:r>
                        <a:rPr lang="en-US" sz="1000"/>
                        <a:t>3.7 %</a:t>
                      </a:r>
                    </a:p>
                  </a:txBody>
                  <a:tcPr/>
                </a:tc>
                <a:extLst>
                  <a:ext uri="{0D108BD9-81ED-4DB2-BD59-A6C34878D82A}">
                    <a16:rowId xmlns:a16="http://schemas.microsoft.com/office/drawing/2014/main" val="3416753236"/>
                  </a:ext>
                </a:extLst>
              </a:tr>
            </a:tbl>
          </a:graphicData>
        </a:graphic>
      </p:graphicFrame>
      <p:sp>
        <p:nvSpPr>
          <p:cNvPr id="4" name="Text Placeholder 3">
            <a:extLst>
              <a:ext uri="{FF2B5EF4-FFF2-40B4-BE49-F238E27FC236}">
                <a16:creationId xmlns:a16="http://schemas.microsoft.com/office/drawing/2014/main" id="{6AE157A8-0419-4D69-9408-23BF7101B037}"/>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1677985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46BFBF-3E53-4BB8-AEE7-04B5B34715F5}"/>
              </a:ext>
            </a:extLst>
          </p:cNvPr>
          <p:cNvSpPr>
            <a:spLocks noGrp="1"/>
          </p:cNvSpPr>
          <p:nvPr>
            <p:ph type="title"/>
          </p:nvPr>
        </p:nvSpPr>
        <p:spPr/>
        <p:txBody>
          <a:bodyPr/>
          <a:lstStyle/>
          <a:p>
            <a:r>
              <a:rPr lang="en-US"/>
              <a:t>Key Metrics Table w. User Post RR | Familienhotel Gasthof Hinteregger</a:t>
            </a:r>
          </a:p>
        </p:txBody>
      </p:sp>
      <p:graphicFrame>
        <p:nvGraphicFramePr>
          <p:cNvPr id="5" name="Table Placeholder 4">
            <a:extLst>
              <a:ext uri="{FF2B5EF4-FFF2-40B4-BE49-F238E27FC236}">
                <a16:creationId xmlns:a16="http://schemas.microsoft.com/office/drawing/2014/main" id="{A490152E-846E-4760-BEC6-9E16B04C5F85}"/>
              </a:ext>
            </a:extLst>
          </p:cNvPr>
          <p:cNvGraphicFramePr>
            <a:graphicFrameLocks noGrp="1"/>
          </p:cNvGraphicFramePr>
          <p:nvPr>
            <p:ph type="tbl" sz="quarter" idx="13"/>
            <p:extLst>
              <p:ext uri="{D42A27DB-BD31-4B8C-83A1-F6EECF244321}">
                <p14:modId xmlns:p14="http://schemas.microsoft.com/office/powerpoint/2010/main" val="41457541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703970044"/>
                    </a:ext>
                  </a:extLst>
                </a:gridCol>
                <a:gridCol w="740664">
                  <a:extLst>
                    <a:ext uri="{9D8B030D-6E8A-4147-A177-3AD203B41FA5}">
                      <a16:colId xmlns:a16="http://schemas.microsoft.com/office/drawing/2014/main" val="459915372"/>
                    </a:ext>
                  </a:extLst>
                </a:gridCol>
                <a:gridCol w="740664">
                  <a:extLst>
                    <a:ext uri="{9D8B030D-6E8A-4147-A177-3AD203B41FA5}">
                      <a16:colId xmlns:a16="http://schemas.microsoft.com/office/drawing/2014/main" val="2165096617"/>
                    </a:ext>
                  </a:extLst>
                </a:gridCol>
                <a:gridCol w="740664">
                  <a:extLst>
                    <a:ext uri="{9D8B030D-6E8A-4147-A177-3AD203B41FA5}">
                      <a16:colId xmlns:a16="http://schemas.microsoft.com/office/drawing/2014/main" val="2360133656"/>
                    </a:ext>
                  </a:extLst>
                </a:gridCol>
                <a:gridCol w="740664">
                  <a:extLst>
                    <a:ext uri="{9D8B030D-6E8A-4147-A177-3AD203B41FA5}">
                      <a16:colId xmlns:a16="http://schemas.microsoft.com/office/drawing/2014/main" val="724781560"/>
                    </a:ext>
                  </a:extLst>
                </a:gridCol>
                <a:gridCol w="740664">
                  <a:extLst>
                    <a:ext uri="{9D8B030D-6E8A-4147-A177-3AD203B41FA5}">
                      <a16:colId xmlns:a16="http://schemas.microsoft.com/office/drawing/2014/main" val="3226765872"/>
                    </a:ext>
                  </a:extLst>
                </a:gridCol>
                <a:gridCol w="740664">
                  <a:extLst>
                    <a:ext uri="{9D8B030D-6E8A-4147-A177-3AD203B41FA5}">
                      <a16:colId xmlns:a16="http://schemas.microsoft.com/office/drawing/2014/main" val="2125868289"/>
                    </a:ext>
                  </a:extLst>
                </a:gridCol>
                <a:gridCol w="740664">
                  <a:extLst>
                    <a:ext uri="{9D8B030D-6E8A-4147-A177-3AD203B41FA5}">
                      <a16:colId xmlns:a16="http://schemas.microsoft.com/office/drawing/2014/main" val="4185509511"/>
                    </a:ext>
                  </a:extLst>
                </a:gridCol>
                <a:gridCol w="740664">
                  <a:extLst>
                    <a:ext uri="{9D8B030D-6E8A-4147-A177-3AD203B41FA5}">
                      <a16:colId xmlns:a16="http://schemas.microsoft.com/office/drawing/2014/main" val="1844347152"/>
                    </a:ext>
                  </a:extLst>
                </a:gridCol>
                <a:gridCol w="740664">
                  <a:extLst>
                    <a:ext uri="{9D8B030D-6E8A-4147-A177-3AD203B41FA5}">
                      <a16:colId xmlns:a16="http://schemas.microsoft.com/office/drawing/2014/main" val="39360004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914612516"/>
                  </a:ext>
                </a:extLst>
              </a:tr>
              <a:tr h="370840">
                <a:tc>
                  <a:txBody>
                    <a:bodyPr/>
                    <a:lstStyle/>
                    <a:p>
                      <a:r>
                        <a:rPr lang="en-US" sz="1000"/>
                        <a:t>Familienhotel Gasthof Hinteregger</a:t>
                      </a:r>
                    </a:p>
                  </a:txBody>
                  <a:tcPr/>
                </a:tc>
                <a:tc>
                  <a:txBody>
                    <a:bodyPr/>
                    <a:lstStyle/>
                    <a:p>
                      <a:r>
                        <a:rPr lang="en-US" sz="1000"/>
                        <a:t>1301</a:t>
                      </a:r>
                    </a:p>
                  </a:txBody>
                  <a:tcPr/>
                </a:tc>
                <a:tc>
                  <a:txBody>
                    <a:bodyPr/>
                    <a:lstStyle/>
                    <a:p>
                      <a:r>
                        <a:rPr lang="en-US" sz="1000"/>
                        <a:t>n/a</a:t>
                      </a:r>
                    </a:p>
                  </a:txBody>
                  <a:tcPr/>
                </a:tc>
                <a:tc>
                  <a:txBody>
                    <a:bodyPr/>
                    <a:lstStyle/>
                    <a:p>
                      <a:r>
                        <a:rPr lang="en-US" sz="1000"/>
                        <a:t>12</a:t>
                      </a:r>
                    </a:p>
                  </a:txBody>
                  <a:tcPr/>
                </a:tc>
                <a:tc>
                  <a:txBody>
                    <a:bodyPr/>
                    <a:lstStyle/>
                    <a:p>
                      <a:r>
                        <a:rPr lang="en-US" sz="1000"/>
                        <a:t>521</a:t>
                      </a:r>
                    </a:p>
                  </a:txBody>
                  <a:tcPr/>
                </a:tc>
                <a:tc>
                  <a:txBody>
                    <a:bodyPr/>
                    <a:lstStyle/>
                    <a:p>
                      <a:r>
                        <a:rPr lang="en-US" sz="1000"/>
                        <a:t>38</a:t>
                      </a:r>
                    </a:p>
                  </a:txBody>
                  <a:tcPr/>
                </a:tc>
                <a:tc>
                  <a:txBody>
                    <a:bodyPr/>
                    <a:lstStyle/>
                    <a:p>
                      <a:r>
                        <a:rPr lang="en-US" sz="1000"/>
                        <a:t>100</a:t>
                      </a:r>
                    </a:p>
                  </a:txBody>
                  <a:tcPr/>
                </a:tc>
                <a:tc>
                  <a:txBody>
                    <a:bodyPr/>
                    <a:lstStyle/>
                    <a:p>
                      <a:r>
                        <a:rPr lang="en-US" sz="1000"/>
                        <a:t>0</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2691057053"/>
                  </a:ext>
                </a:extLst>
              </a:tr>
            </a:tbl>
          </a:graphicData>
        </a:graphic>
      </p:graphicFrame>
      <p:sp>
        <p:nvSpPr>
          <p:cNvPr id="4" name="Text Placeholder 3">
            <a:extLst>
              <a:ext uri="{FF2B5EF4-FFF2-40B4-BE49-F238E27FC236}">
                <a16:creationId xmlns:a16="http://schemas.microsoft.com/office/drawing/2014/main" id="{334D4304-BC73-4A4A-8A79-6B908A4AE94F}"/>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40301700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95D3BD-376E-4479-BA85-DCE11B222425}"/>
              </a:ext>
            </a:extLst>
          </p:cNvPr>
          <p:cNvSpPr>
            <a:spLocks noGrp="1"/>
          </p:cNvSpPr>
          <p:nvPr>
            <p:ph type="title"/>
          </p:nvPr>
        </p:nvSpPr>
        <p:spPr/>
        <p:txBody>
          <a:bodyPr/>
          <a:lstStyle/>
          <a:p>
            <a:r>
              <a:rPr lang="en-US"/>
              <a:t>Facebook Fans Total | Familienhotel Gasthof Hinteregger</a:t>
            </a:r>
          </a:p>
        </p:txBody>
      </p:sp>
      <p:graphicFrame>
        <p:nvGraphicFramePr>
          <p:cNvPr id="6" name="Chart Placeholder 5">
            <a:extLst>
              <a:ext uri="{FF2B5EF4-FFF2-40B4-BE49-F238E27FC236}">
                <a16:creationId xmlns:a16="http://schemas.microsoft.com/office/drawing/2014/main" id="{E42C75E9-B804-46CD-8861-C9FC257A3643}"/>
              </a:ext>
            </a:extLst>
          </p:cNvPr>
          <p:cNvGraphicFramePr>
            <a:graphicFrameLocks noGrp="1"/>
          </p:cNvGraphicFramePr>
          <p:nvPr>
            <p:ph type="chart" sz="quarter" idx="13"/>
            <p:extLst>
              <p:ext uri="{D42A27DB-BD31-4B8C-83A1-F6EECF244321}">
                <p14:modId xmlns:p14="http://schemas.microsoft.com/office/powerpoint/2010/main" val="13674685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8332ADC-9C57-46E5-86E8-9B7BB7BD476A}"/>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22D1DE91-A45D-43B4-A9B2-A4A9D6E0C47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561104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49EB3F-C24D-4AAA-AC24-D1CF792C50D7}"/>
              </a:ext>
            </a:extLst>
          </p:cNvPr>
          <p:cNvSpPr>
            <a:spLocks noGrp="1"/>
          </p:cNvSpPr>
          <p:nvPr>
            <p:ph type="title"/>
          </p:nvPr>
        </p:nvSpPr>
        <p:spPr/>
        <p:txBody>
          <a:bodyPr/>
          <a:lstStyle/>
          <a:p>
            <a:r>
              <a:rPr lang="en-US"/>
              <a:t>Fanwachstum | Familienhotel Gasthof Hinteregger</a:t>
            </a:r>
          </a:p>
        </p:txBody>
      </p:sp>
      <p:graphicFrame>
        <p:nvGraphicFramePr>
          <p:cNvPr id="6" name="Chart Placeholder 5">
            <a:extLst>
              <a:ext uri="{FF2B5EF4-FFF2-40B4-BE49-F238E27FC236}">
                <a16:creationId xmlns:a16="http://schemas.microsoft.com/office/drawing/2014/main" id="{ED7CDD60-1F7E-4894-A69D-B8DBF4124C30}"/>
              </a:ext>
            </a:extLst>
          </p:cNvPr>
          <p:cNvGraphicFramePr>
            <a:graphicFrameLocks noGrp="1"/>
          </p:cNvGraphicFramePr>
          <p:nvPr>
            <p:ph type="chart" sz="quarter" idx="13"/>
            <p:extLst>
              <p:ext uri="{D42A27DB-BD31-4B8C-83A1-F6EECF244321}">
                <p14:modId xmlns:p14="http://schemas.microsoft.com/office/powerpoint/2010/main" val="6310601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3394DCF-6CC5-422F-8BEC-E9947883CC74}"/>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C36BC623-0A18-4D03-A84A-D436F4D915D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137876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48E0B5-D3B6-4ACC-85EC-006DD6161DA2}"/>
              </a:ext>
            </a:extLst>
          </p:cNvPr>
          <p:cNvSpPr>
            <a:spLocks noGrp="1"/>
          </p:cNvSpPr>
          <p:nvPr>
            <p:ph type="title"/>
          </p:nvPr>
        </p:nvSpPr>
        <p:spPr/>
        <p:txBody>
          <a:bodyPr/>
          <a:lstStyle/>
          <a:p>
            <a:r>
              <a:rPr lang="en-US"/>
              <a:t>Verlorene Fans | Familienhotel Gasthof Hinteregger</a:t>
            </a:r>
          </a:p>
        </p:txBody>
      </p:sp>
      <p:graphicFrame>
        <p:nvGraphicFramePr>
          <p:cNvPr id="6" name="Chart Placeholder 5">
            <a:extLst>
              <a:ext uri="{FF2B5EF4-FFF2-40B4-BE49-F238E27FC236}">
                <a16:creationId xmlns:a16="http://schemas.microsoft.com/office/drawing/2014/main" id="{CF83E932-A28B-4852-AD20-14C034CE7FBF}"/>
              </a:ext>
            </a:extLst>
          </p:cNvPr>
          <p:cNvGraphicFramePr>
            <a:graphicFrameLocks noGrp="1"/>
          </p:cNvGraphicFramePr>
          <p:nvPr>
            <p:ph type="chart" sz="quarter" idx="13"/>
            <p:extLst>
              <p:ext uri="{D42A27DB-BD31-4B8C-83A1-F6EECF244321}">
                <p14:modId xmlns:p14="http://schemas.microsoft.com/office/powerpoint/2010/main" val="3588793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3E5BB2E-A284-4B59-8641-869C344C4B1D}"/>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AEFFC24E-4A44-4783-BC03-EC4684FF787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284049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DFB2C8-ECF0-4DC5-8809-BED1FB23A9A3}"/>
              </a:ext>
            </a:extLst>
          </p:cNvPr>
          <p:cNvSpPr>
            <a:spLocks noGrp="1"/>
          </p:cNvSpPr>
          <p:nvPr>
            <p:ph type="title"/>
          </p:nvPr>
        </p:nvSpPr>
        <p:spPr/>
        <p:txBody>
          <a:bodyPr/>
          <a:lstStyle/>
          <a:p>
            <a:r>
              <a:rPr lang="de-DE"/>
              <a:t>Eigene Beiträge (Postings) | Familienhotel Gasthof Hinteregger - 1 of 7</a:t>
            </a:r>
            <a:endParaRPr lang="en-US"/>
          </a:p>
        </p:txBody>
      </p:sp>
      <p:graphicFrame>
        <p:nvGraphicFramePr>
          <p:cNvPr id="5" name="Table Placeholder 4">
            <a:extLst>
              <a:ext uri="{FF2B5EF4-FFF2-40B4-BE49-F238E27FC236}">
                <a16:creationId xmlns:a16="http://schemas.microsoft.com/office/drawing/2014/main" id="{7A2BCB40-92CF-4491-AF61-B63C735A6E7B}"/>
              </a:ext>
            </a:extLst>
          </p:cNvPr>
          <p:cNvGraphicFramePr>
            <a:graphicFrameLocks noGrp="1"/>
          </p:cNvGraphicFramePr>
          <p:nvPr>
            <p:ph type="tbl" sz="quarter" idx="13"/>
            <p:extLst>
              <p:ext uri="{D42A27DB-BD31-4B8C-83A1-F6EECF244321}">
                <p14:modId xmlns:p14="http://schemas.microsoft.com/office/powerpoint/2010/main" val="21477454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16148467"/>
                    </a:ext>
                  </a:extLst>
                </a:gridCol>
                <a:gridCol w="658368">
                  <a:extLst>
                    <a:ext uri="{9D8B030D-6E8A-4147-A177-3AD203B41FA5}">
                      <a16:colId xmlns:a16="http://schemas.microsoft.com/office/drawing/2014/main" val="2008394449"/>
                    </a:ext>
                  </a:extLst>
                </a:gridCol>
                <a:gridCol w="658368">
                  <a:extLst>
                    <a:ext uri="{9D8B030D-6E8A-4147-A177-3AD203B41FA5}">
                      <a16:colId xmlns:a16="http://schemas.microsoft.com/office/drawing/2014/main" val="1597075899"/>
                    </a:ext>
                  </a:extLst>
                </a:gridCol>
                <a:gridCol w="658368">
                  <a:extLst>
                    <a:ext uri="{9D8B030D-6E8A-4147-A177-3AD203B41FA5}">
                      <a16:colId xmlns:a16="http://schemas.microsoft.com/office/drawing/2014/main" val="1872696426"/>
                    </a:ext>
                  </a:extLst>
                </a:gridCol>
                <a:gridCol w="658368">
                  <a:extLst>
                    <a:ext uri="{9D8B030D-6E8A-4147-A177-3AD203B41FA5}">
                      <a16:colId xmlns:a16="http://schemas.microsoft.com/office/drawing/2014/main" val="2016119241"/>
                    </a:ext>
                  </a:extLst>
                </a:gridCol>
                <a:gridCol w="658368">
                  <a:extLst>
                    <a:ext uri="{9D8B030D-6E8A-4147-A177-3AD203B41FA5}">
                      <a16:colId xmlns:a16="http://schemas.microsoft.com/office/drawing/2014/main" val="3536865539"/>
                    </a:ext>
                  </a:extLst>
                </a:gridCol>
                <a:gridCol w="658368">
                  <a:extLst>
                    <a:ext uri="{9D8B030D-6E8A-4147-A177-3AD203B41FA5}">
                      <a16:colId xmlns:a16="http://schemas.microsoft.com/office/drawing/2014/main" val="984556330"/>
                    </a:ext>
                  </a:extLst>
                </a:gridCol>
                <a:gridCol w="658368">
                  <a:extLst>
                    <a:ext uri="{9D8B030D-6E8A-4147-A177-3AD203B41FA5}">
                      <a16:colId xmlns:a16="http://schemas.microsoft.com/office/drawing/2014/main" val="22686210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788140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- 2018-05-26 09:14:30 </a:t>
                      </a:r>
                      <a:r>
                        <a:rPr kumimoji="0" lang="de-DE" sz="1000" b="0" i="0" u="none" strike="noStrike" kern="1200" cap="none" spc="0" normalizeH="0" baseline="0" noProof="0">
                          <a:ln>
                            <a:noFill/>
                          </a:ln>
                          <a:solidFill>
                            <a:prstClr val="black"/>
                          </a:solidFill>
                          <a:effectLst/>
                          <a:uLnTx/>
                          <a:uFillTx/>
                          <a:latin typeface="+mn-lt"/>
                          <a:ea typeface="+mn-ea"/>
                          <a:cs typeface="+mn-cs"/>
                        </a:rPr>
                        <a:t> 
 So ein schöner Tag! Wir wünschen euch allen ein wundervolles Wochenende!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110761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- 2018-05-24 14:30:00 </a:t>
                      </a:r>
                      <a:r>
                        <a:rPr kumimoji="0" lang="de-DE" sz="1000" b="0" i="0" u="none" strike="noStrike" kern="1200" cap="none" spc="0" normalizeH="0" baseline="0" noProof="0">
                          <a:ln>
                            <a:noFill/>
                          </a:ln>
                          <a:solidFill>
                            <a:prstClr val="black"/>
                          </a:solidFill>
                          <a:effectLst/>
                          <a:uLnTx/>
                          <a:uFillTx/>
                          <a:latin typeface="+mn-lt"/>
                          <a:ea typeface="+mn-ea"/>
                          <a:cs typeface="+mn-cs"/>
                        </a:rPr>
                        <a:t> 
 Wer hat ihn denn heute schon gesehen, den Sepp? :-)
Unter #WieWirLeben erzählt euch unser Sepp Hinteregger etwas über Rückbesinnung auf alte Traditionen und darüber, den Blick auf die Natur nicht zu verlernen...
Vielen Dank an Urlaub am Bauernhof in Österreich für dieses tolle Projekt!
(c) Daniel Gollner - Urlaub am Bauernhof Kärnten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8.6553 %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95995307"/>
                  </a:ext>
                </a:extLst>
              </a:tr>
            </a:tbl>
          </a:graphicData>
        </a:graphic>
      </p:graphicFrame>
      <p:sp>
        <p:nvSpPr>
          <p:cNvPr id="4" name="Text Placeholder 3">
            <a:extLst>
              <a:ext uri="{FF2B5EF4-FFF2-40B4-BE49-F238E27FC236}">
                <a16:creationId xmlns:a16="http://schemas.microsoft.com/office/drawing/2014/main" id="{0A43DF80-8B72-4E2B-BDB7-B559E7F9A568}"/>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595123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0CB020-1460-4004-9F57-07B8B048E185}"/>
              </a:ext>
            </a:extLst>
          </p:cNvPr>
          <p:cNvSpPr>
            <a:spLocks noGrp="1"/>
          </p:cNvSpPr>
          <p:nvPr>
            <p:ph type="title"/>
          </p:nvPr>
        </p:nvSpPr>
        <p:spPr/>
        <p:txBody>
          <a:bodyPr/>
          <a:lstStyle/>
          <a:p>
            <a:r>
              <a:rPr lang="de-DE"/>
              <a:t>Eigene Beiträge (Postings) | Familienhotel Gasthof Hinteregger - 2 of 7</a:t>
            </a:r>
            <a:endParaRPr lang="en-US"/>
          </a:p>
        </p:txBody>
      </p:sp>
      <p:graphicFrame>
        <p:nvGraphicFramePr>
          <p:cNvPr id="5" name="Table Placeholder 4">
            <a:extLst>
              <a:ext uri="{FF2B5EF4-FFF2-40B4-BE49-F238E27FC236}">
                <a16:creationId xmlns:a16="http://schemas.microsoft.com/office/drawing/2014/main" id="{62052022-DBB2-47ED-997E-F21781677341}"/>
              </a:ext>
            </a:extLst>
          </p:cNvPr>
          <p:cNvGraphicFramePr>
            <a:graphicFrameLocks noGrp="1"/>
          </p:cNvGraphicFramePr>
          <p:nvPr>
            <p:ph type="tbl" sz="quarter" idx="13"/>
            <p:extLst>
              <p:ext uri="{D42A27DB-BD31-4B8C-83A1-F6EECF244321}">
                <p14:modId xmlns:p14="http://schemas.microsoft.com/office/powerpoint/2010/main" val="32225292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91525389"/>
                    </a:ext>
                  </a:extLst>
                </a:gridCol>
                <a:gridCol w="658368">
                  <a:extLst>
                    <a:ext uri="{9D8B030D-6E8A-4147-A177-3AD203B41FA5}">
                      <a16:colId xmlns:a16="http://schemas.microsoft.com/office/drawing/2014/main" val="759977771"/>
                    </a:ext>
                  </a:extLst>
                </a:gridCol>
                <a:gridCol w="658368">
                  <a:extLst>
                    <a:ext uri="{9D8B030D-6E8A-4147-A177-3AD203B41FA5}">
                      <a16:colId xmlns:a16="http://schemas.microsoft.com/office/drawing/2014/main" val="1901320248"/>
                    </a:ext>
                  </a:extLst>
                </a:gridCol>
                <a:gridCol w="658368">
                  <a:extLst>
                    <a:ext uri="{9D8B030D-6E8A-4147-A177-3AD203B41FA5}">
                      <a16:colId xmlns:a16="http://schemas.microsoft.com/office/drawing/2014/main" val="3055343354"/>
                    </a:ext>
                  </a:extLst>
                </a:gridCol>
                <a:gridCol w="658368">
                  <a:extLst>
                    <a:ext uri="{9D8B030D-6E8A-4147-A177-3AD203B41FA5}">
                      <a16:colId xmlns:a16="http://schemas.microsoft.com/office/drawing/2014/main" val="3842521078"/>
                    </a:ext>
                  </a:extLst>
                </a:gridCol>
                <a:gridCol w="658368">
                  <a:extLst>
                    <a:ext uri="{9D8B030D-6E8A-4147-A177-3AD203B41FA5}">
                      <a16:colId xmlns:a16="http://schemas.microsoft.com/office/drawing/2014/main" val="2632443415"/>
                    </a:ext>
                  </a:extLst>
                </a:gridCol>
                <a:gridCol w="658368">
                  <a:extLst>
                    <a:ext uri="{9D8B030D-6E8A-4147-A177-3AD203B41FA5}">
                      <a16:colId xmlns:a16="http://schemas.microsoft.com/office/drawing/2014/main" val="648452058"/>
                    </a:ext>
                  </a:extLst>
                </a:gridCol>
                <a:gridCol w="658368">
                  <a:extLst>
                    <a:ext uri="{9D8B030D-6E8A-4147-A177-3AD203B41FA5}">
                      <a16:colId xmlns:a16="http://schemas.microsoft.com/office/drawing/2014/main" val="15524414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49973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Familienhotel Gasthof Hinteregger - 2018-05-22 18:16:17 </a:t>
                      </a:r>
                      <a:r>
                        <a:rPr kumimoji="0" lang="en-US" sz="1000" b="0" i="0" u="none" strike="noStrike" kern="1200" cap="none" spc="0" normalizeH="0" baseline="0" noProof="0">
                          <a:ln>
                            <a:noFill/>
                          </a:ln>
                          <a:solidFill>
                            <a:prstClr val="black"/>
                          </a:solidFill>
                          <a:effectLst/>
                          <a:uLnTx/>
                          <a:uFillTx/>
                          <a:latin typeface="+mn-lt"/>
                          <a:ea typeface="+mn-ea"/>
                          <a:cs typeface="+mn-cs"/>
                        </a:rPr>
                        <a:t> 
 "Des is jo da Sepp!"
WIE WIR LEBEN...
Bitte fleissig teilen!
#wiewirleben #urlaubambauernhof #hinteregger #nockberge #biosphärenparknockberge #kärnten #carinthia #badkleinkirchheim #stoswald #greencare #auszeithof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7.5059 %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1348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- 2018-05-21 11:26:40 </a:t>
                      </a:r>
                      <a:r>
                        <a:rPr kumimoji="0" lang="de-DE" sz="1000" b="0" i="0" u="none" strike="noStrike" kern="1200" cap="none" spc="0" normalizeH="0" baseline="0" noProof="0">
                          <a:ln>
                            <a:noFill/>
                          </a:ln>
                          <a:solidFill>
                            <a:prstClr val="black"/>
                          </a:solidFill>
                          <a:effectLst/>
                          <a:uLnTx/>
                          <a:uFillTx/>
                          <a:latin typeface="+mn-lt"/>
                          <a:ea typeface="+mn-ea"/>
                          <a:cs typeface="+mn-cs"/>
                        </a:rPr>
                        <a:t> 
 Soeben rauscht uns ein Bienenschwarm heraus... jetzt heist es abwarten. Hoffentlich sitzen sie gut zusammen damit wir sie später auch einfach fangen können.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9363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- 2018-05-17 16:59:32 </a:t>
                      </a:r>
                      <a:r>
                        <a:rPr kumimoji="0" lang="de-DE" sz="1000" b="0" i="0" u="none" strike="noStrike" kern="1200" cap="none" spc="0" normalizeH="0" baseline="0" noProof="0">
                          <a:ln>
                            <a:noFill/>
                          </a:ln>
                          <a:solidFill>
                            <a:prstClr val="black"/>
                          </a:solidFill>
                          <a:effectLst/>
                          <a:uLnTx/>
                          <a:uFillTx/>
                          <a:latin typeface="+mn-lt"/>
                          <a:ea typeface="+mn-ea"/>
                          <a:cs typeface="+mn-cs"/>
                        </a:rPr>
                        <a:t> 
 Ihr könnt ein Wochenende bei uns gewinnen!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29868971"/>
                  </a:ext>
                </a:extLst>
              </a:tr>
            </a:tbl>
          </a:graphicData>
        </a:graphic>
      </p:graphicFrame>
      <p:sp>
        <p:nvSpPr>
          <p:cNvPr id="4" name="Text Placeholder 3">
            <a:extLst>
              <a:ext uri="{FF2B5EF4-FFF2-40B4-BE49-F238E27FC236}">
                <a16:creationId xmlns:a16="http://schemas.microsoft.com/office/drawing/2014/main" id="{BCADAC1E-F12E-43CC-8FD9-E4C2A7F41269}"/>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3086981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E779A-EC22-4EFC-AD91-98C629B15422}"/>
              </a:ext>
            </a:extLst>
          </p:cNvPr>
          <p:cNvSpPr>
            <a:spLocks noGrp="1"/>
          </p:cNvSpPr>
          <p:nvPr>
            <p:ph type="title"/>
          </p:nvPr>
        </p:nvSpPr>
        <p:spPr/>
        <p:txBody>
          <a:bodyPr/>
          <a:lstStyle/>
          <a:p>
            <a:r>
              <a:rPr lang="de-DE"/>
              <a:t>Eigene Beiträge (Postings) | Familienhotel Gasthof Hinteregger - 3 of 7</a:t>
            </a:r>
            <a:endParaRPr lang="en-US"/>
          </a:p>
        </p:txBody>
      </p:sp>
      <p:graphicFrame>
        <p:nvGraphicFramePr>
          <p:cNvPr id="5" name="Table Placeholder 4">
            <a:extLst>
              <a:ext uri="{FF2B5EF4-FFF2-40B4-BE49-F238E27FC236}">
                <a16:creationId xmlns:a16="http://schemas.microsoft.com/office/drawing/2014/main" id="{15D46490-4648-4D02-99AB-94BB4DA85225}"/>
              </a:ext>
            </a:extLst>
          </p:cNvPr>
          <p:cNvGraphicFramePr>
            <a:graphicFrameLocks noGrp="1"/>
          </p:cNvGraphicFramePr>
          <p:nvPr>
            <p:ph type="tbl" sz="quarter" idx="13"/>
            <p:extLst>
              <p:ext uri="{D42A27DB-BD31-4B8C-83A1-F6EECF244321}">
                <p14:modId xmlns:p14="http://schemas.microsoft.com/office/powerpoint/2010/main" val="32964709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48108135"/>
                    </a:ext>
                  </a:extLst>
                </a:gridCol>
                <a:gridCol w="658368">
                  <a:extLst>
                    <a:ext uri="{9D8B030D-6E8A-4147-A177-3AD203B41FA5}">
                      <a16:colId xmlns:a16="http://schemas.microsoft.com/office/drawing/2014/main" val="2408479"/>
                    </a:ext>
                  </a:extLst>
                </a:gridCol>
                <a:gridCol w="658368">
                  <a:extLst>
                    <a:ext uri="{9D8B030D-6E8A-4147-A177-3AD203B41FA5}">
                      <a16:colId xmlns:a16="http://schemas.microsoft.com/office/drawing/2014/main" val="2352686134"/>
                    </a:ext>
                  </a:extLst>
                </a:gridCol>
                <a:gridCol w="658368">
                  <a:extLst>
                    <a:ext uri="{9D8B030D-6E8A-4147-A177-3AD203B41FA5}">
                      <a16:colId xmlns:a16="http://schemas.microsoft.com/office/drawing/2014/main" val="1465768097"/>
                    </a:ext>
                  </a:extLst>
                </a:gridCol>
                <a:gridCol w="658368">
                  <a:extLst>
                    <a:ext uri="{9D8B030D-6E8A-4147-A177-3AD203B41FA5}">
                      <a16:colId xmlns:a16="http://schemas.microsoft.com/office/drawing/2014/main" val="2117305405"/>
                    </a:ext>
                  </a:extLst>
                </a:gridCol>
                <a:gridCol w="658368">
                  <a:extLst>
                    <a:ext uri="{9D8B030D-6E8A-4147-A177-3AD203B41FA5}">
                      <a16:colId xmlns:a16="http://schemas.microsoft.com/office/drawing/2014/main" val="2991234865"/>
                    </a:ext>
                  </a:extLst>
                </a:gridCol>
                <a:gridCol w="658368">
                  <a:extLst>
                    <a:ext uri="{9D8B030D-6E8A-4147-A177-3AD203B41FA5}">
                      <a16:colId xmlns:a16="http://schemas.microsoft.com/office/drawing/2014/main" val="2913965916"/>
                    </a:ext>
                  </a:extLst>
                </a:gridCol>
                <a:gridCol w="658368">
                  <a:extLst>
                    <a:ext uri="{9D8B030D-6E8A-4147-A177-3AD203B41FA5}">
                      <a16:colId xmlns:a16="http://schemas.microsoft.com/office/drawing/2014/main" val="40342378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468869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- 2018-05-16 19:06:34 </a:t>
                      </a:r>
                      <a:r>
                        <a:rPr kumimoji="0" lang="de-DE" sz="1000" b="0" i="0" u="none" strike="noStrike" kern="1200" cap="none" spc="0" normalizeH="0" baseline="0" noProof="0">
                          <a:ln>
                            <a:noFill/>
                          </a:ln>
                          <a:solidFill>
                            <a:prstClr val="black"/>
                          </a:solidFill>
                          <a:effectLst/>
                          <a:uLnTx/>
                          <a:uFillTx/>
                          <a:latin typeface="+mn-lt"/>
                          <a:ea typeface="+mn-ea"/>
                          <a:cs typeface="+mn-cs"/>
                        </a:rPr>
                        <a:t> 
 Bald ists soweit und unsere 5 neuen Doppelzimmer für eure persönliche Auszeit sind fertig! Wir sind jetzt schon begeistert von dem was die Handwerker da geleistet haben. Ein bisschen ist aber noch zu tun.
Bleibt gespannt!
Wir wünschen euch noch einen schönen Abend aus St.Oswald!
Die Familie Hinteregger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68335789"/>
                  </a:ext>
                </a:extLst>
              </a:tr>
            </a:tbl>
          </a:graphicData>
        </a:graphic>
      </p:graphicFrame>
      <p:sp>
        <p:nvSpPr>
          <p:cNvPr id="4" name="Text Placeholder 3">
            <a:extLst>
              <a:ext uri="{FF2B5EF4-FFF2-40B4-BE49-F238E27FC236}">
                <a16:creationId xmlns:a16="http://schemas.microsoft.com/office/drawing/2014/main" id="{501481B9-F016-4552-B386-15A61352A92C}"/>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7628032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5D00A6-BE40-49C6-B424-6F91626C70B6}"/>
              </a:ext>
            </a:extLst>
          </p:cNvPr>
          <p:cNvSpPr>
            <a:spLocks noGrp="1"/>
          </p:cNvSpPr>
          <p:nvPr>
            <p:ph type="title"/>
          </p:nvPr>
        </p:nvSpPr>
        <p:spPr/>
        <p:txBody>
          <a:bodyPr/>
          <a:lstStyle/>
          <a:p>
            <a:r>
              <a:rPr lang="de-DE"/>
              <a:t>Eigene Beiträge (Postings) | Familienhotel Gasthof Hinteregger - 4 of 7</a:t>
            </a:r>
            <a:endParaRPr lang="en-US"/>
          </a:p>
        </p:txBody>
      </p:sp>
      <p:graphicFrame>
        <p:nvGraphicFramePr>
          <p:cNvPr id="5" name="Table Placeholder 4">
            <a:extLst>
              <a:ext uri="{FF2B5EF4-FFF2-40B4-BE49-F238E27FC236}">
                <a16:creationId xmlns:a16="http://schemas.microsoft.com/office/drawing/2014/main" id="{3E276E01-63AC-413A-BAA7-3EDFD7873DE5}"/>
              </a:ext>
            </a:extLst>
          </p:cNvPr>
          <p:cNvGraphicFramePr>
            <a:graphicFrameLocks noGrp="1"/>
          </p:cNvGraphicFramePr>
          <p:nvPr>
            <p:ph type="tbl" sz="quarter" idx="13"/>
            <p:extLst>
              <p:ext uri="{D42A27DB-BD31-4B8C-83A1-F6EECF244321}">
                <p14:modId xmlns:p14="http://schemas.microsoft.com/office/powerpoint/2010/main" val="10081428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87358169"/>
                    </a:ext>
                  </a:extLst>
                </a:gridCol>
                <a:gridCol w="658368">
                  <a:extLst>
                    <a:ext uri="{9D8B030D-6E8A-4147-A177-3AD203B41FA5}">
                      <a16:colId xmlns:a16="http://schemas.microsoft.com/office/drawing/2014/main" val="403337329"/>
                    </a:ext>
                  </a:extLst>
                </a:gridCol>
                <a:gridCol w="658368">
                  <a:extLst>
                    <a:ext uri="{9D8B030D-6E8A-4147-A177-3AD203B41FA5}">
                      <a16:colId xmlns:a16="http://schemas.microsoft.com/office/drawing/2014/main" val="4024752152"/>
                    </a:ext>
                  </a:extLst>
                </a:gridCol>
                <a:gridCol w="658368">
                  <a:extLst>
                    <a:ext uri="{9D8B030D-6E8A-4147-A177-3AD203B41FA5}">
                      <a16:colId xmlns:a16="http://schemas.microsoft.com/office/drawing/2014/main" val="3386372571"/>
                    </a:ext>
                  </a:extLst>
                </a:gridCol>
                <a:gridCol w="658368">
                  <a:extLst>
                    <a:ext uri="{9D8B030D-6E8A-4147-A177-3AD203B41FA5}">
                      <a16:colId xmlns:a16="http://schemas.microsoft.com/office/drawing/2014/main" val="2190559409"/>
                    </a:ext>
                  </a:extLst>
                </a:gridCol>
                <a:gridCol w="658368">
                  <a:extLst>
                    <a:ext uri="{9D8B030D-6E8A-4147-A177-3AD203B41FA5}">
                      <a16:colId xmlns:a16="http://schemas.microsoft.com/office/drawing/2014/main" val="2400639714"/>
                    </a:ext>
                  </a:extLst>
                </a:gridCol>
                <a:gridCol w="658368">
                  <a:extLst>
                    <a:ext uri="{9D8B030D-6E8A-4147-A177-3AD203B41FA5}">
                      <a16:colId xmlns:a16="http://schemas.microsoft.com/office/drawing/2014/main" val="3501374210"/>
                    </a:ext>
                  </a:extLst>
                </a:gridCol>
                <a:gridCol w="658368">
                  <a:extLst>
                    <a:ext uri="{9D8B030D-6E8A-4147-A177-3AD203B41FA5}">
                      <a16:colId xmlns:a16="http://schemas.microsoft.com/office/drawing/2014/main" val="10463329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37415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- 2018-05-15 05:55:13 </a:t>
                      </a:r>
                      <a:r>
                        <a:rPr kumimoji="0" lang="de-DE" sz="1000" b="0" i="0" u="none" strike="noStrike" kern="1200" cap="none" spc="0" normalizeH="0" baseline="0" noProof="0">
                          <a:ln>
                            <a:noFill/>
                          </a:ln>
                          <a:solidFill>
                            <a:prstClr val="black"/>
                          </a:solidFill>
                          <a:effectLst/>
                          <a:uLnTx/>
                          <a:uFillTx/>
                          <a:latin typeface="+mn-lt"/>
                          <a:ea typeface="+mn-ea"/>
                          <a:cs typeface="+mn-cs"/>
                        </a:rPr>
                        <a:t> 
 Guten Morgen liebe Freunde unseres Hauses und unserer Familie!
Bitte teilt diesen Beitrag! Wir sind noch auf der Suche nach Verstärkung für die Sommersaison!
Wir sind ein kleines Familienhotel und Auszeit-Biobauernhof in St.Oswald oberhalb von Bad Kleinkirchheim.
Für die kommende Sommersaison suchen wir noch Verstärkung in unserem Familienhotel.
(auf Wunsch 5 Tage Woche, kein Teildienst, keine Überstunden, angenehmes Betriebsklima, Kost und Logis frei, gute Bezahlung über KV - bei entsprechender Qualifikation)
- An 12 Terminen (Theaterabend im Hinteregger Stadl) zusätzlich Aushilfen Gesucht! Nachmittags-Abends im Juli / August Bezahlung nach Vereinbarung pro Stunde
Wir freuen uns über eure Bewerbung!
https://tinyurl.com/yaba7ur4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38992570"/>
                  </a:ext>
                </a:extLst>
              </a:tr>
            </a:tbl>
          </a:graphicData>
        </a:graphic>
      </p:graphicFrame>
      <p:sp>
        <p:nvSpPr>
          <p:cNvPr id="4" name="Text Placeholder 3">
            <a:extLst>
              <a:ext uri="{FF2B5EF4-FFF2-40B4-BE49-F238E27FC236}">
                <a16:creationId xmlns:a16="http://schemas.microsoft.com/office/drawing/2014/main" id="{699D047D-34E5-44FF-AF01-5D25F9B25CC7}"/>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6492709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B6F5AE-D60F-4476-8909-E36002F9F8AE}"/>
              </a:ext>
            </a:extLst>
          </p:cNvPr>
          <p:cNvSpPr>
            <a:spLocks noGrp="1"/>
          </p:cNvSpPr>
          <p:nvPr>
            <p:ph type="title"/>
          </p:nvPr>
        </p:nvSpPr>
        <p:spPr/>
        <p:txBody>
          <a:bodyPr/>
          <a:lstStyle/>
          <a:p>
            <a:r>
              <a:rPr lang="de-DE"/>
              <a:t>Eigene Beiträge (Postings) | Familienhotel Gasthof Hinteregger - 5 of 7</a:t>
            </a:r>
            <a:endParaRPr lang="en-US"/>
          </a:p>
        </p:txBody>
      </p:sp>
      <p:graphicFrame>
        <p:nvGraphicFramePr>
          <p:cNvPr id="5" name="Table Placeholder 4">
            <a:extLst>
              <a:ext uri="{FF2B5EF4-FFF2-40B4-BE49-F238E27FC236}">
                <a16:creationId xmlns:a16="http://schemas.microsoft.com/office/drawing/2014/main" id="{C9088748-57CE-4AEC-8376-5FBB3BE75D70}"/>
              </a:ext>
            </a:extLst>
          </p:cNvPr>
          <p:cNvGraphicFramePr>
            <a:graphicFrameLocks noGrp="1"/>
          </p:cNvGraphicFramePr>
          <p:nvPr>
            <p:ph type="tbl" sz="quarter" idx="13"/>
            <p:extLst>
              <p:ext uri="{D42A27DB-BD31-4B8C-83A1-F6EECF244321}">
                <p14:modId xmlns:p14="http://schemas.microsoft.com/office/powerpoint/2010/main" val="23934392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23480764"/>
                    </a:ext>
                  </a:extLst>
                </a:gridCol>
                <a:gridCol w="658368">
                  <a:extLst>
                    <a:ext uri="{9D8B030D-6E8A-4147-A177-3AD203B41FA5}">
                      <a16:colId xmlns:a16="http://schemas.microsoft.com/office/drawing/2014/main" val="3489656681"/>
                    </a:ext>
                  </a:extLst>
                </a:gridCol>
                <a:gridCol w="658368">
                  <a:extLst>
                    <a:ext uri="{9D8B030D-6E8A-4147-A177-3AD203B41FA5}">
                      <a16:colId xmlns:a16="http://schemas.microsoft.com/office/drawing/2014/main" val="1740826087"/>
                    </a:ext>
                  </a:extLst>
                </a:gridCol>
                <a:gridCol w="658368">
                  <a:extLst>
                    <a:ext uri="{9D8B030D-6E8A-4147-A177-3AD203B41FA5}">
                      <a16:colId xmlns:a16="http://schemas.microsoft.com/office/drawing/2014/main" val="4273363051"/>
                    </a:ext>
                  </a:extLst>
                </a:gridCol>
                <a:gridCol w="658368">
                  <a:extLst>
                    <a:ext uri="{9D8B030D-6E8A-4147-A177-3AD203B41FA5}">
                      <a16:colId xmlns:a16="http://schemas.microsoft.com/office/drawing/2014/main" val="1075849054"/>
                    </a:ext>
                  </a:extLst>
                </a:gridCol>
                <a:gridCol w="658368">
                  <a:extLst>
                    <a:ext uri="{9D8B030D-6E8A-4147-A177-3AD203B41FA5}">
                      <a16:colId xmlns:a16="http://schemas.microsoft.com/office/drawing/2014/main" val="1018106246"/>
                    </a:ext>
                  </a:extLst>
                </a:gridCol>
                <a:gridCol w="658368">
                  <a:extLst>
                    <a:ext uri="{9D8B030D-6E8A-4147-A177-3AD203B41FA5}">
                      <a16:colId xmlns:a16="http://schemas.microsoft.com/office/drawing/2014/main" val="960643423"/>
                    </a:ext>
                  </a:extLst>
                </a:gridCol>
                <a:gridCol w="658368">
                  <a:extLst>
                    <a:ext uri="{9D8B030D-6E8A-4147-A177-3AD203B41FA5}">
                      <a16:colId xmlns:a16="http://schemas.microsoft.com/office/drawing/2014/main" val="16196215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841692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- 2018-05-10 08:58:23 </a:t>
                      </a:r>
                      <a:r>
                        <a:rPr kumimoji="0" lang="de-DE" sz="1000" b="0" i="0" u="none" strike="noStrike" kern="1200" cap="none" spc="0" normalizeH="0" baseline="0" noProof="0">
                          <a:ln>
                            <a:noFill/>
                          </a:ln>
                          <a:solidFill>
                            <a:prstClr val="black"/>
                          </a:solidFill>
                          <a:effectLst/>
                          <a:uLnTx/>
                          <a:uFillTx/>
                          <a:latin typeface="+mn-lt"/>
                          <a:ea typeface="+mn-ea"/>
                          <a:cs typeface="+mn-cs"/>
                        </a:rPr>
                        <a:t> 
 Wir wünschen euch mit diesen rund 20 Sekunden Auszeit einen wunderschönen Feiertag!
Liebe Grüße von unseren Bienen aus St.Oswald!
Ps. Klickt auf HD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37676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- 2018-05-07 17:43:05 </a:t>
                      </a:r>
                      <a:r>
                        <a:rPr kumimoji="0" lang="de-DE" sz="1000" b="0" i="0" u="none" strike="noStrike" kern="1200" cap="none" spc="0" normalizeH="0" baseline="0" noProof="0">
                          <a:ln>
                            <a:noFill/>
                          </a:ln>
                          <a:solidFill>
                            <a:prstClr val="black"/>
                          </a:solidFill>
                          <a:effectLst/>
                          <a:uLnTx/>
                          <a:uFillTx/>
                          <a:latin typeface="+mn-lt"/>
                          <a:ea typeface="+mn-ea"/>
                          <a:cs typeface="+mn-cs"/>
                        </a:rPr>
                        <a:t> 
 Jetzt ists bei uns auch endlich richtig Frühlingshaft auf unserem Auszeithof!
Wir wünschen euch einen wunderschönen Abend!
Liebe Grüße aus St.Oswald!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87371223"/>
                  </a:ext>
                </a:extLst>
              </a:tr>
            </a:tbl>
          </a:graphicData>
        </a:graphic>
      </p:graphicFrame>
      <p:sp>
        <p:nvSpPr>
          <p:cNvPr id="4" name="Text Placeholder 3">
            <a:extLst>
              <a:ext uri="{FF2B5EF4-FFF2-40B4-BE49-F238E27FC236}">
                <a16:creationId xmlns:a16="http://schemas.microsoft.com/office/drawing/2014/main" id="{59BCD224-A1B5-4712-B8D0-9618ED6FE936}"/>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0883835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C6E5AB-E240-41B7-8E92-D918AC49A31B}"/>
              </a:ext>
            </a:extLst>
          </p:cNvPr>
          <p:cNvSpPr>
            <a:spLocks noGrp="1"/>
          </p:cNvSpPr>
          <p:nvPr>
            <p:ph type="title"/>
          </p:nvPr>
        </p:nvSpPr>
        <p:spPr/>
        <p:txBody>
          <a:bodyPr/>
          <a:lstStyle/>
          <a:p>
            <a:r>
              <a:rPr lang="de-DE"/>
              <a:t>Eigene Beiträge (Postings) | Familienhotel Gasthof Hinteregger - 6 of 7</a:t>
            </a:r>
            <a:endParaRPr lang="en-US"/>
          </a:p>
        </p:txBody>
      </p:sp>
      <p:graphicFrame>
        <p:nvGraphicFramePr>
          <p:cNvPr id="5" name="Table Placeholder 4">
            <a:extLst>
              <a:ext uri="{FF2B5EF4-FFF2-40B4-BE49-F238E27FC236}">
                <a16:creationId xmlns:a16="http://schemas.microsoft.com/office/drawing/2014/main" id="{E8101208-6BA0-4EB2-A462-85D025718913}"/>
              </a:ext>
            </a:extLst>
          </p:cNvPr>
          <p:cNvGraphicFramePr>
            <a:graphicFrameLocks noGrp="1"/>
          </p:cNvGraphicFramePr>
          <p:nvPr>
            <p:ph type="tbl" sz="quarter" idx="13"/>
            <p:extLst>
              <p:ext uri="{D42A27DB-BD31-4B8C-83A1-F6EECF244321}">
                <p14:modId xmlns:p14="http://schemas.microsoft.com/office/powerpoint/2010/main" val="33692582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89341441"/>
                    </a:ext>
                  </a:extLst>
                </a:gridCol>
                <a:gridCol w="658368">
                  <a:extLst>
                    <a:ext uri="{9D8B030D-6E8A-4147-A177-3AD203B41FA5}">
                      <a16:colId xmlns:a16="http://schemas.microsoft.com/office/drawing/2014/main" val="2235419491"/>
                    </a:ext>
                  </a:extLst>
                </a:gridCol>
                <a:gridCol w="658368">
                  <a:extLst>
                    <a:ext uri="{9D8B030D-6E8A-4147-A177-3AD203B41FA5}">
                      <a16:colId xmlns:a16="http://schemas.microsoft.com/office/drawing/2014/main" val="43228426"/>
                    </a:ext>
                  </a:extLst>
                </a:gridCol>
                <a:gridCol w="658368">
                  <a:extLst>
                    <a:ext uri="{9D8B030D-6E8A-4147-A177-3AD203B41FA5}">
                      <a16:colId xmlns:a16="http://schemas.microsoft.com/office/drawing/2014/main" val="360938169"/>
                    </a:ext>
                  </a:extLst>
                </a:gridCol>
                <a:gridCol w="658368">
                  <a:extLst>
                    <a:ext uri="{9D8B030D-6E8A-4147-A177-3AD203B41FA5}">
                      <a16:colId xmlns:a16="http://schemas.microsoft.com/office/drawing/2014/main" val="3354688150"/>
                    </a:ext>
                  </a:extLst>
                </a:gridCol>
                <a:gridCol w="658368">
                  <a:extLst>
                    <a:ext uri="{9D8B030D-6E8A-4147-A177-3AD203B41FA5}">
                      <a16:colId xmlns:a16="http://schemas.microsoft.com/office/drawing/2014/main" val="4031753589"/>
                    </a:ext>
                  </a:extLst>
                </a:gridCol>
                <a:gridCol w="658368">
                  <a:extLst>
                    <a:ext uri="{9D8B030D-6E8A-4147-A177-3AD203B41FA5}">
                      <a16:colId xmlns:a16="http://schemas.microsoft.com/office/drawing/2014/main" val="2531237747"/>
                    </a:ext>
                  </a:extLst>
                </a:gridCol>
                <a:gridCol w="658368">
                  <a:extLst>
                    <a:ext uri="{9D8B030D-6E8A-4147-A177-3AD203B41FA5}">
                      <a16:colId xmlns:a16="http://schemas.microsoft.com/office/drawing/2014/main" val="11692396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801805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- 2018-05-06 07:53:12 </a:t>
                      </a:r>
                      <a:r>
                        <a:rPr kumimoji="0" lang="de-DE" sz="1000" b="0" i="0" u="none" strike="noStrike" kern="1200" cap="none" spc="0" normalizeH="0" baseline="0" noProof="0">
                          <a:ln>
                            <a:noFill/>
                          </a:ln>
                          <a:solidFill>
                            <a:prstClr val="black"/>
                          </a:solidFill>
                          <a:effectLst/>
                          <a:uLnTx/>
                          <a:uFillTx/>
                          <a:latin typeface="+mn-lt"/>
                          <a:ea typeface="+mn-ea"/>
                          <a:cs typeface="+mn-cs"/>
                        </a:rPr>
                        <a:t> 
 Guten Morgen aus St.Oswald!
Noch herrscht bei uns Baustelle, aber schon bald können unsere Gäste die Morgensonne und den herrlichen Blick in die Bergwelt des Biosphärenpark Nockberge von unseren neu gestalteten Doppelzimmern genießen!
Wir renovieren gerade wieder 5 Doppelzimmer. 
https://tinyurl.com/yaba7ur4
Bei all unseren Projekten setzen wir auf heimische Maßarbeit statt Massenware.
In der kommenden Woche kommt die Tischlerei Rogl aus Pattergassen. Die hand gehobelten Eichenholzböden wurden bereits von der Firma Holz Graf aus Villach verlegt und die Malerarbeiten von der Malerei Ebner aus Spittal erledigt. Die Elektroinstallationen in unserem Haus macht stets die Firma Schiestl aus Pattergassen. Es freut uns, so perfekte und kompetente Partner für unsere Projekte in Kärnten zu haben.
Wir wünschen euch allen einen schönen und sonnigen Sonntag!
Liebe Grüße,
Die Familie Hinteregger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77768181"/>
                  </a:ext>
                </a:extLst>
              </a:tr>
            </a:tbl>
          </a:graphicData>
        </a:graphic>
      </p:graphicFrame>
      <p:sp>
        <p:nvSpPr>
          <p:cNvPr id="4" name="Text Placeholder 3">
            <a:extLst>
              <a:ext uri="{FF2B5EF4-FFF2-40B4-BE49-F238E27FC236}">
                <a16:creationId xmlns:a16="http://schemas.microsoft.com/office/drawing/2014/main" id="{61F22178-05EC-48B2-B62B-FC7D347D0A99}"/>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5615322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1C64B-D22B-4C66-99F0-6731BD90385A}"/>
              </a:ext>
            </a:extLst>
          </p:cNvPr>
          <p:cNvSpPr>
            <a:spLocks noGrp="1"/>
          </p:cNvSpPr>
          <p:nvPr>
            <p:ph type="title"/>
          </p:nvPr>
        </p:nvSpPr>
        <p:spPr/>
        <p:txBody>
          <a:bodyPr/>
          <a:lstStyle/>
          <a:p>
            <a:r>
              <a:rPr lang="de-DE"/>
              <a:t>Eigene Beiträge (Postings) | Familienhotel Gasthof Hinteregger - 7 of 7</a:t>
            </a:r>
            <a:endParaRPr lang="en-US"/>
          </a:p>
        </p:txBody>
      </p:sp>
      <p:graphicFrame>
        <p:nvGraphicFramePr>
          <p:cNvPr id="5" name="Table Placeholder 4">
            <a:extLst>
              <a:ext uri="{FF2B5EF4-FFF2-40B4-BE49-F238E27FC236}">
                <a16:creationId xmlns:a16="http://schemas.microsoft.com/office/drawing/2014/main" id="{2B6FCA4F-2732-47FF-8F66-71CC1F4B98C6}"/>
              </a:ext>
            </a:extLst>
          </p:cNvPr>
          <p:cNvGraphicFramePr>
            <a:graphicFrameLocks noGrp="1"/>
          </p:cNvGraphicFramePr>
          <p:nvPr>
            <p:ph type="tbl" sz="quarter" idx="13"/>
            <p:extLst>
              <p:ext uri="{D42A27DB-BD31-4B8C-83A1-F6EECF244321}">
                <p14:modId xmlns:p14="http://schemas.microsoft.com/office/powerpoint/2010/main" val="18164553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95790569"/>
                    </a:ext>
                  </a:extLst>
                </a:gridCol>
                <a:gridCol w="658368">
                  <a:extLst>
                    <a:ext uri="{9D8B030D-6E8A-4147-A177-3AD203B41FA5}">
                      <a16:colId xmlns:a16="http://schemas.microsoft.com/office/drawing/2014/main" val="2413847500"/>
                    </a:ext>
                  </a:extLst>
                </a:gridCol>
                <a:gridCol w="658368">
                  <a:extLst>
                    <a:ext uri="{9D8B030D-6E8A-4147-A177-3AD203B41FA5}">
                      <a16:colId xmlns:a16="http://schemas.microsoft.com/office/drawing/2014/main" val="2206105376"/>
                    </a:ext>
                  </a:extLst>
                </a:gridCol>
                <a:gridCol w="658368">
                  <a:extLst>
                    <a:ext uri="{9D8B030D-6E8A-4147-A177-3AD203B41FA5}">
                      <a16:colId xmlns:a16="http://schemas.microsoft.com/office/drawing/2014/main" val="2452168472"/>
                    </a:ext>
                  </a:extLst>
                </a:gridCol>
                <a:gridCol w="658368">
                  <a:extLst>
                    <a:ext uri="{9D8B030D-6E8A-4147-A177-3AD203B41FA5}">
                      <a16:colId xmlns:a16="http://schemas.microsoft.com/office/drawing/2014/main" val="142961425"/>
                    </a:ext>
                  </a:extLst>
                </a:gridCol>
                <a:gridCol w="658368">
                  <a:extLst>
                    <a:ext uri="{9D8B030D-6E8A-4147-A177-3AD203B41FA5}">
                      <a16:colId xmlns:a16="http://schemas.microsoft.com/office/drawing/2014/main" val="963148958"/>
                    </a:ext>
                  </a:extLst>
                </a:gridCol>
                <a:gridCol w="658368">
                  <a:extLst>
                    <a:ext uri="{9D8B030D-6E8A-4147-A177-3AD203B41FA5}">
                      <a16:colId xmlns:a16="http://schemas.microsoft.com/office/drawing/2014/main" val="2447865327"/>
                    </a:ext>
                  </a:extLst>
                </a:gridCol>
                <a:gridCol w="658368">
                  <a:extLst>
                    <a:ext uri="{9D8B030D-6E8A-4147-A177-3AD203B41FA5}">
                      <a16:colId xmlns:a16="http://schemas.microsoft.com/office/drawing/2014/main" val="2675045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452762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- 2018-05-03 18:09:06 </a:t>
                      </a:r>
                      <a:r>
                        <a:rPr kumimoji="0" lang="de-DE" sz="1000" b="0" i="0" u="none" strike="noStrike" kern="1200" cap="none" spc="0" normalizeH="0" baseline="0" noProof="0">
                          <a:ln>
                            <a:noFill/>
                          </a:ln>
                          <a:solidFill>
                            <a:prstClr val="black"/>
                          </a:solidFill>
                          <a:effectLst/>
                          <a:uLnTx/>
                          <a:uFillTx/>
                          <a:latin typeface="+mn-lt"/>
                          <a:ea typeface="+mn-ea"/>
                          <a:cs typeface="+mn-cs"/>
                        </a:rPr>
                        <a:t> 
 THEATER IM HINTEREGGER STADL!
Gerade finden die ersten Proben der Laienspielgruppe Bad Kleinkirchheim LSG BKK zum heurigen Theater in unserem Stadl statt!
Das sieht schon sehr vielversprechend aus oder was meint ihr?
Genauere Informationen dazu findet ihr hier
 👉👉  https://tinyurl.com/y7ocg9xv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5701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- 2018-05-01 07:18:52 </a:t>
                      </a:r>
                      <a:r>
                        <a:rPr kumimoji="0" lang="de-DE" sz="1000" b="0" i="0" u="none" strike="noStrike" kern="1200" cap="none" spc="0" normalizeH="0" baseline="0" noProof="0">
                          <a:ln>
                            <a:noFill/>
                          </a:ln>
                          <a:solidFill>
                            <a:prstClr val="black"/>
                          </a:solidFill>
                          <a:effectLst/>
                          <a:uLnTx/>
                          <a:uFillTx/>
                          <a:latin typeface="+mn-lt"/>
                          <a:ea typeface="+mn-ea"/>
                          <a:cs typeface="+mn-cs"/>
                        </a:rPr>
                        <a:t> 
 Was für ein herrlicher Tag für einen Spaziergang!
Wir haben einen Tip für einen Frühlingsspaziergang bzw. eine leichte Wanderung entlang des wunderschönen Millstätter See für euch!
Wir wünschen euch allen einen schönen 1. Mai !
https://www.gasthof-hinteregger.at/sueduferweg-millstaetter-see/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40152891"/>
                  </a:ext>
                </a:extLst>
              </a:tr>
            </a:tbl>
          </a:graphicData>
        </a:graphic>
      </p:graphicFrame>
      <p:sp>
        <p:nvSpPr>
          <p:cNvPr id="4" name="Text Placeholder 3">
            <a:extLst>
              <a:ext uri="{FF2B5EF4-FFF2-40B4-BE49-F238E27FC236}">
                <a16:creationId xmlns:a16="http://schemas.microsoft.com/office/drawing/2014/main" id="{01C033F1-2FE5-4B0C-B68D-153242FE48C4}"/>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0034160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363C79-9A85-4721-96F0-605CAF0C6A42}"/>
              </a:ext>
            </a:extLst>
          </p:cNvPr>
          <p:cNvSpPr>
            <a:spLocks noGrp="1"/>
          </p:cNvSpPr>
          <p:nvPr>
            <p:ph type="title"/>
          </p:nvPr>
        </p:nvSpPr>
        <p:spPr/>
        <p:txBody>
          <a:bodyPr/>
          <a:lstStyle/>
          <a:p>
            <a:r>
              <a:rPr lang="en-US"/>
              <a:t>Eigene Beiträge (Postings) + Reactions | Familienhotel Gasthof Hinteregger - 1 of 8</a:t>
            </a:r>
          </a:p>
        </p:txBody>
      </p:sp>
      <p:graphicFrame>
        <p:nvGraphicFramePr>
          <p:cNvPr id="5" name="Table Placeholder 4">
            <a:extLst>
              <a:ext uri="{FF2B5EF4-FFF2-40B4-BE49-F238E27FC236}">
                <a16:creationId xmlns:a16="http://schemas.microsoft.com/office/drawing/2014/main" id="{A532099C-95BA-4C42-8DBD-7DA4DCD6687E}"/>
              </a:ext>
            </a:extLst>
          </p:cNvPr>
          <p:cNvGraphicFramePr>
            <a:graphicFrameLocks noGrp="1"/>
          </p:cNvGraphicFramePr>
          <p:nvPr>
            <p:ph type="tbl" sz="quarter" idx="13"/>
            <p:extLst>
              <p:ext uri="{D42A27DB-BD31-4B8C-83A1-F6EECF244321}">
                <p14:modId xmlns:p14="http://schemas.microsoft.com/office/powerpoint/2010/main" val="17292013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914761743"/>
                    </a:ext>
                  </a:extLst>
                </a:gridCol>
                <a:gridCol w="822960">
                  <a:extLst>
                    <a:ext uri="{9D8B030D-6E8A-4147-A177-3AD203B41FA5}">
                      <a16:colId xmlns:a16="http://schemas.microsoft.com/office/drawing/2014/main" val="3272078544"/>
                    </a:ext>
                  </a:extLst>
                </a:gridCol>
                <a:gridCol w="822960">
                  <a:extLst>
                    <a:ext uri="{9D8B030D-6E8A-4147-A177-3AD203B41FA5}">
                      <a16:colId xmlns:a16="http://schemas.microsoft.com/office/drawing/2014/main" val="1153141049"/>
                    </a:ext>
                  </a:extLst>
                </a:gridCol>
                <a:gridCol w="822960">
                  <a:extLst>
                    <a:ext uri="{9D8B030D-6E8A-4147-A177-3AD203B41FA5}">
                      <a16:colId xmlns:a16="http://schemas.microsoft.com/office/drawing/2014/main" val="4165909787"/>
                    </a:ext>
                  </a:extLst>
                </a:gridCol>
                <a:gridCol w="822960">
                  <a:extLst>
                    <a:ext uri="{9D8B030D-6E8A-4147-A177-3AD203B41FA5}">
                      <a16:colId xmlns:a16="http://schemas.microsoft.com/office/drawing/2014/main" val="3281589830"/>
                    </a:ext>
                  </a:extLst>
                </a:gridCol>
                <a:gridCol w="822960">
                  <a:extLst>
                    <a:ext uri="{9D8B030D-6E8A-4147-A177-3AD203B41FA5}">
                      <a16:colId xmlns:a16="http://schemas.microsoft.com/office/drawing/2014/main" val="845391861"/>
                    </a:ext>
                  </a:extLst>
                </a:gridCol>
                <a:gridCol w="822960">
                  <a:extLst>
                    <a:ext uri="{9D8B030D-6E8A-4147-A177-3AD203B41FA5}">
                      <a16:colId xmlns:a16="http://schemas.microsoft.com/office/drawing/2014/main" val="16000595"/>
                    </a:ext>
                  </a:extLst>
                </a:gridCol>
                <a:gridCol w="822960">
                  <a:extLst>
                    <a:ext uri="{9D8B030D-6E8A-4147-A177-3AD203B41FA5}">
                      <a16:colId xmlns:a16="http://schemas.microsoft.com/office/drawing/2014/main" val="6695131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21370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- 2018-05-26 09:14:30 </a:t>
                      </a:r>
                      <a:r>
                        <a:rPr kumimoji="0" lang="de-DE" sz="1000" b="0" i="0" u="none" strike="noStrike" kern="1200" cap="none" spc="0" normalizeH="0" baseline="0" noProof="0">
                          <a:ln>
                            <a:noFill/>
                          </a:ln>
                          <a:solidFill>
                            <a:prstClr val="black"/>
                          </a:solidFill>
                          <a:effectLst/>
                          <a:uLnTx/>
                          <a:uFillTx/>
                          <a:latin typeface="+mn-lt"/>
                          <a:ea typeface="+mn-ea"/>
                          <a:cs typeface="+mn-cs"/>
                        </a:rPr>
                        <a:t> 
 So ein schöner Tag! Wir wünschen euch allen ein wundervolles Wochenende!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66594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- 2018-05-24 14:30:00 </a:t>
                      </a:r>
                      <a:r>
                        <a:rPr kumimoji="0" lang="de-DE" sz="1000" b="0" i="0" u="none" strike="noStrike" kern="1200" cap="none" spc="0" normalizeH="0" baseline="0" noProof="0">
                          <a:ln>
                            <a:noFill/>
                          </a:ln>
                          <a:solidFill>
                            <a:prstClr val="black"/>
                          </a:solidFill>
                          <a:effectLst/>
                          <a:uLnTx/>
                          <a:uFillTx/>
                          <a:latin typeface="+mn-lt"/>
                          <a:ea typeface="+mn-ea"/>
                          <a:cs typeface="+mn-cs"/>
                        </a:rPr>
                        <a:t> 
 Wer hat ihn denn heute schon gesehen, den Sepp? :-)
Unter #WieWirLeben erzählt euch unser Sepp Hinteregger etwas über Rückbesinnung auf alte Traditionen und darüber, den Blick auf die Natur nicht zu verlernen...
Vielen Dank an Urlaub am Bauernhof in Österreich für dieses tolle Projekt!
(c) Daniel Gollner - Urlaub am Bauernhof Kärnten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249059540"/>
                  </a:ext>
                </a:extLst>
              </a:tr>
            </a:tbl>
          </a:graphicData>
        </a:graphic>
      </p:graphicFrame>
      <p:sp>
        <p:nvSpPr>
          <p:cNvPr id="4" name="Text Placeholder 3">
            <a:extLst>
              <a:ext uri="{FF2B5EF4-FFF2-40B4-BE49-F238E27FC236}">
                <a16:creationId xmlns:a16="http://schemas.microsoft.com/office/drawing/2014/main" id="{3A2D9D6A-9426-46D7-A16F-A7C8E10B3711}"/>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775735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3AA7BF-72FD-4636-87EC-A2B1535208FD}"/>
              </a:ext>
            </a:extLst>
          </p:cNvPr>
          <p:cNvSpPr>
            <a:spLocks noGrp="1"/>
          </p:cNvSpPr>
          <p:nvPr>
            <p:ph type="title"/>
          </p:nvPr>
        </p:nvSpPr>
        <p:spPr/>
        <p:txBody>
          <a:bodyPr/>
          <a:lstStyle/>
          <a:p>
            <a:r>
              <a:rPr lang="en-US"/>
              <a:t>Eigene Beiträge (Postings) + Reactions | Familienhotel Gasthof Hinteregger - 2 of 8</a:t>
            </a:r>
          </a:p>
        </p:txBody>
      </p:sp>
      <p:graphicFrame>
        <p:nvGraphicFramePr>
          <p:cNvPr id="5" name="Table Placeholder 4">
            <a:extLst>
              <a:ext uri="{FF2B5EF4-FFF2-40B4-BE49-F238E27FC236}">
                <a16:creationId xmlns:a16="http://schemas.microsoft.com/office/drawing/2014/main" id="{6081E026-B49E-49FD-83B0-A3D4467DA7A4}"/>
              </a:ext>
            </a:extLst>
          </p:cNvPr>
          <p:cNvGraphicFramePr>
            <a:graphicFrameLocks noGrp="1"/>
          </p:cNvGraphicFramePr>
          <p:nvPr>
            <p:ph type="tbl" sz="quarter" idx="13"/>
            <p:extLst>
              <p:ext uri="{D42A27DB-BD31-4B8C-83A1-F6EECF244321}">
                <p14:modId xmlns:p14="http://schemas.microsoft.com/office/powerpoint/2010/main" val="7735283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581928708"/>
                    </a:ext>
                  </a:extLst>
                </a:gridCol>
                <a:gridCol w="822960">
                  <a:extLst>
                    <a:ext uri="{9D8B030D-6E8A-4147-A177-3AD203B41FA5}">
                      <a16:colId xmlns:a16="http://schemas.microsoft.com/office/drawing/2014/main" val="1445336802"/>
                    </a:ext>
                  </a:extLst>
                </a:gridCol>
                <a:gridCol w="822960">
                  <a:extLst>
                    <a:ext uri="{9D8B030D-6E8A-4147-A177-3AD203B41FA5}">
                      <a16:colId xmlns:a16="http://schemas.microsoft.com/office/drawing/2014/main" val="2961218423"/>
                    </a:ext>
                  </a:extLst>
                </a:gridCol>
                <a:gridCol w="822960">
                  <a:extLst>
                    <a:ext uri="{9D8B030D-6E8A-4147-A177-3AD203B41FA5}">
                      <a16:colId xmlns:a16="http://schemas.microsoft.com/office/drawing/2014/main" val="2786931494"/>
                    </a:ext>
                  </a:extLst>
                </a:gridCol>
                <a:gridCol w="822960">
                  <a:extLst>
                    <a:ext uri="{9D8B030D-6E8A-4147-A177-3AD203B41FA5}">
                      <a16:colId xmlns:a16="http://schemas.microsoft.com/office/drawing/2014/main" val="1226999951"/>
                    </a:ext>
                  </a:extLst>
                </a:gridCol>
                <a:gridCol w="822960">
                  <a:extLst>
                    <a:ext uri="{9D8B030D-6E8A-4147-A177-3AD203B41FA5}">
                      <a16:colId xmlns:a16="http://schemas.microsoft.com/office/drawing/2014/main" val="3082209974"/>
                    </a:ext>
                  </a:extLst>
                </a:gridCol>
                <a:gridCol w="822960">
                  <a:extLst>
                    <a:ext uri="{9D8B030D-6E8A-4147-A177-3AD203B41FA5}">
                      <a16:colId xmlns:a16="http://schemas.microsoft.com/office/drawing/2014/main" val="494604133"/>
                    </a:ext>
                  </a:extLst>
                </a:gridCol>
                <a:gridCol w="822960">
                  <a:extLst>
                    <a:ext uri="{9D8B030D-6E8A-4147-A177-3AD203B41FA5}">
                      <a16:colId xmlns:a16="http://schemas.microsoft.com/office/drawing/2014/main" val="38316489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3301502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Familienhotel Gasthof Hinteregger - 2018-05-22 18:16:17 </a:t>
                      </a:r>
                      <a:r>
                        <a:rPr kumimoji="0" lang="en-US" sz="1000" b="0" i="0" u="none" strike="noStrike" kern="1200" cap="none" spc="0" normalizeH="0" baseline="0" noProof="0">
                          <a:ln>
                            <a:noFill/>
                          </a:ln>
                          <a:solidFill>
                            <a:prstClr val="black"/>
                          </a:solidFill>
                          <a:effectLst/>
                          <a:uLnTx/>
                          <a:uFillTx/>
                          <a:latin typeface="+mn-lt"/>
                          <a:ea typeface="+mn-ea"/>
                          <a:cs typeface="+mn-cs"/>
                        </a:rPr>
                        <a:t> 
 "Des is jo da Sepp!"
WIE WIR LEBEN...
Bitte fleissig teilen!
#wiewirleben #urlaubambauernhof #hinteregger #nockberge #biosphärenparknockberge #kärnten #carinthia #badkleinkirchheim #stoswald #greencare #auszeithof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437198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- 2018-05-21 11:26:40 </a:t>
                      </a:r>
                      <a:r>
                        <a:rPr kumimoji="0" lang="de-DE" sz="1000" b="0" i="0" u="none" strike="noStrike" kern="1200" cap="none" spc="0" normalizeH="0" baseline="0" noProof="0">
                          <a:ln>
                            <a:noFill/>
                          </a:ln>
                          <a:solidFill>
                            <a:prstClr val="black"/>
                          </a:solidFill>
                          <a:effectLst/>
                          <a:uLnTx/>
                          <a:uFillTx/>
                          <a:latin typeface="+mn-lt"/>
                          <a:ea typeface="+mn-ea"/>
                          <a:cs typeface="+mn-cs"/>
                        </a:rPr>
                        <a:t> 
 Soeben rauscht uns ein Bienenschwarm heraus... jetzt heist es abwarten. Hoffentlich sitzen sie gut zusammen damit wir sie später auch einfach fangen können.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24187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- 2018-05-17 16:59:32 </a:t>
                      </a:r>
                      <a:r>
                        <a:rPr kumimoji="0" lang="de-DE" sz="1000" b="0" i="0" u="none" strike="noStrike" kern="1200" cap="none" spc="0" normalizeH="0" baseline="0" noProof="0">
                          <a:ln>
                            <a:noFill/>
                          </a:ln>
                          <a:solidFill>
                            <a:prstClr val="black"/>
                          </a:solidFill>
                          <a:effectLst/>
                          <a:uLnTx/>
                          <a:uFillTx/>
                          <a:latin typeface="+mn-lt"/>
                          <a:ea typeface="+mn-ea"/>
                          <a:cs typeface="+mn-cs"/>
                        </a:rPr>
                        <a:t> 
 Ihr könnt ein Wochenende bei uns gewinnen!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037604493"/>
                  </a:ext>
                </a:extLst>
              </a:tr>
            </a:tbl>
          </a:graphicData>
        </a:graphic>
      </p:graphicFrame>
      <p:sp>
        <p:nvSpPr>
          <p:cNvPr id="4" name="Text Placeholder 3">
            <a:extLst>
              <a:ext uri="{FF2B5EF4-FFF2-40B4-BE49-F238E27FC236}">
                <a16:creationId xmlns:a16="http://schemas.microsoft.com/office/drawing/2014/main" id="{00A132A8-5A29-4878-9FFF-1979D9700155}"/>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7656583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1CF102-571A-439B-9358-72C125921A3A}"/>
              </a:ext>
            </a:extLst>
          </p:cNvPr>
          <p:cNvSpPr>
            <a:spLocks noGrp="1"/>
          </p:cNvSpPr>
          <p:nvPr>
            <p:ph type="title"/>
          </p:nvPr>
        </p:nvSpPr>
        <p:spPr/>
        <p:txBody>
          <a:bodyPr/>
          <a:lstStyle/>
          <a:p>
            <a:r>
              <a:rPr lang="en-US"/>
              <a:t>Eigene Beiträge (Postings) + Reactions | Familienhotel Gasthof Hinteregger - 3 of 8</a:t>
            </a:r>
          </a:p>
        </p:txBody>
      </p:sp>
      <p:graphicFrame>
        <p:nvGraphicFramePr>
          <p:cNvPr id="5" name="Table Placeholder 4">
            <a:extLst>
              <a:ext uri="{FF2B5EF4-FFF2-40B4-BE49-F238E27FC236}">
                <a16:creationId xmlns:a16="http://schemas.microsoft.com/office/drawing/2014/main" id="{5BA96D24-771A-4624-8B67-FD5DEFBB2A59}"/>
              </a:ext>
            </a:extLst>
          </p:cNvPr>
          <p:cNvGraphicFramePr>
            <a:graphicFrameLocks noGrp="1"/>
          </p:cNvGraphicFramePr>
          <p:nvPr>
            <p:ph type="tbl" sz="quarter" idx="13"/>
            <p:extLst>
              <p:ext uri="{D42A27DB-BD31-4B8C-83A1-F6EECF244321}">
                <p14:modId xmlns:p14="http://schemas.microsoft.com/office/powerpoint/2010/main" val="829189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955389450"/>
                    </a:ext>
                  </a:extLst>
                </a:gridCol>
                <a:gridCol w="822960">
                  <a:extLst>
                    <a:ext uri="{9D8B030D-6E8A-4147-A177-3AD203B41FA5}">
                      <a16:colId xmlns:a16="http://schemas.microsoft.com/office/drawing/2014/main" val="1194499030"/>
                    </a:ext>
                  </a:extLst>
                </a:gridCol>
                <a:gridCol w="822960">
                  <a:extLst>
                    <a:ext uri="{9D8B030D-6E8A-4147-A177-3AD203B41FA5}">
                      <a16:colId xmlns:a16="http://schemas.microsoft.com/office/drawing/2014/main" val="3712447245"/>
                    </a:ext>
                  </a:extLst>
                </a:gridCol>
                <a:gridCol w="822960">
                  <a:extLst>
                    <a:ext uri="{9D8B030D-6E8A-4147-A177-3AD203B41FA5}">
                      <a16:colId xmlns:a16="http://schemas.microsoft.com/office/drawing/2014/main" val="904820445"/>
                    </a:ext>
                  </a:extLst>
                </a:gridCol>
                <a:gridCol w="822960">
                  <a:extLst>
                    <a:ext uri="{9D8B030D-6E8A-4147-A177-3AD203B41FA5}">
                      <a16:colId xmlns:a16="http://schemas.microsoft.com/office/drawing/2014/main" val="4018608025"/>
                    </a:ext>
                  </a:extLst>
                </a:gridCol>
                <a:gridCol w="822960">
                  <a:extLst>
                    <a:ext uri="{9D8B030D-6E8A-4147-A177-3AD203B41FA5}">
                      <a16:colId xmlns:a16="http://schemas.microsoft.com/office/drawing/2014/main" val="3876035349"/>
                    </a:ext>
                  </a:extLst>
                </a:gridCol>
                <a:gridCol w="822960">
                  <a:extLst>
                    <a:ext uri="{9D8B030D-6E8A-4147-A177-3AD203B41FA5}">
                      <a16:colId xmlns:a16="http://schemas.microsoft.com/office/drawing/2014/main" val="861964654"/>
                    </a:ext>
                  </a:extLst>
                </a:gridCol>
                <a:gridCol w="822960">
                  <a:extLst>
                    <a:ext uri="{9D8B030D-6E8A-4147-A177-3AD203B41FA5}">
                      <a16:colId xmlns:a16="http://schemas.microsoft.com/office/drawing/2014/main" val="37896023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389041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- 2018-05-16 19:06:34 </a:t>
                      </a:r>
                      <a:r>
                        <a:rPr kumimoji="0" lang="de-DE" sz="1000" b="0" i="0" u="none" strike="noStrike" kern="1200" cap="none" spc="0" normalizeH="0" baseline="0" noProof="0">
                          <a:ln>
                            <a:noFill/>
                          </a:ln>
                          <a:solidFill>
                            <a:prstClr val="black"/>
                          </a:solidFill>
                          <a:effectLst/>
                          <a:uLnTx/>
                          <a:uFillTx/>
                          <a:latin typeface="+mn-lt"/>
                          <a:ea typeface="+mn-ea"/>
                          <a:cs typeface="+mn-cs"/>
                        </a:rPr>
                        <a:t> 
 Bald ists soweit und unsere 5 neuen Doppelzimmer für eure persönliche Auszeit sind fertig! Wir sind jetzt schon begeistert von dem was die Handwerker da geleistet haben. Ein bisschen ist aber noch zu tun.
Bleibt gespannt!
Wir wünschen euch noch einen schönen Abend aus St.Oswald!
Die Familie Hinteregger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508055754"/>
                  </a:ext>
                </a:extLst>
              </a:tr>
            </a:tbl>
          </a:graphicData>
        </a:graphic>
      </p:graphicFrame>
      <p:sp>
        <p:nvSpPr>
          <p:cNvPr id="4" name="Text Placeholder 3">
            <a:extLst>
              <a:ext uri="{FF2B5EF4-FFF2-40B4-BE49-F238E27FC236}">
                <a16:creationId xmlns:a16="http://schemas.microsoft.com/office/drawing/2014/main" id="{D7A15908-0485-43F2-844E-7FF6E584F387}"/>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7365545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AB209F-7357-48E7-AD82-186F67F442C0}"/>
              </a:ext>
            </a:extLst>
          </p:cNvPr>
          <p:cNvSpPr>
            <a:spLocks noGrp="1"/>
          </p:cNvSpPr>
          <p:nvPr>
            <p:ph type="title"/>
          </p:nvPr>
        </p:nvSpPr>
        <p:spPr/>
        <p:txBody>
          <a:bodyPr/>
          <a:lstStyle/>
          <a:p>
            <a:r>
              <a:rPr lang="en-US"/>
              <a:t>Eigene Beiträge (Postings) + Reactions | Familienhotel Gasthof Hinteregger - 4 of 8</a:t>
            </a:r>
          </a:p>
        </p:txBody>
      </p:sp>
      <p:graphicFrame>
        <p:nvGraphicFramePr>
          <p:cNvPr id="5" name="Table Placeholder 4">
            <a:extLst>
              <a:ext uri="{FF2B5EF4-FFF2-40B4-BE49-F238E27FC236}">
                <a16:creationId xmlns:a16="http://schemas.microsoft.com/office/drawing/2014/main" id="{54A094D1-E8C8-4760-A24C-680B70B44D43}"/>
              </a:ext>
            </a:extLst>
          </p:cNvPr>
          <p:cNvGraphicFramePr>
            <a:graphicFrameLocks noGrp="1"/>
          </p:cNvGraphicFramePr>
          <p:nvPr>
            <p:ph type="tbl" sz="quarter" idx="13"/>
            <p:extLst>
              <p:ext uri="{D42A27DB-BD31-4B8C-83A1-F6EECF244321}">
                <p14:modId xmlns:p14="http://schemas.microsoft.com/office/powerpoint/2010/main" val="27414194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390860665"/>
                    </a:ext>
                  </a:extLst>
                </a:gridCol>
                <a:gridCol w="822960">
                  <a:extLst>
                    <a:ext uri="{9D8B030D-6E8A-4147-A177-3AD203B41FA5}">
                      <a16:colId xmlns:a16="http://schemas.microsoft.com/office/drawing/2014/main" val="994345114"/>
                    </a:ext>
                  </a:extLst>
                </a:gridCol>
                <a:gridCol w="822960">
                  <a:extLst>
                    <a:ext uri="{9D8B030D-6E8A-4147-A177-3AD203B41FA5}">
                      <a16:colId xmlns:a16="http://schemas.microsoft.com/office/drawing/2014/main" val="743833275"/>
                    </a:ext>
                  </a:extLst>
                </a:gridCol>
                <a:gridCol w="822960">
                  <a:extLst>
                    <a:ext uri="{9D8B030D-6E8A-4147-A177-3AD203B41FA5}">
                      <a16:colId xmlns:a16="http://schemas.microsoft.com/office/drawing/2014/main" val="585767750"/>
                    </a:ext>
                  </a:extLst>
                </a:gridCol>
                <a:gridCol w="822960">
                  <a:extLst>
                    <a:ext uri="{9D8B030D-6E8A-4147-A177-3AD203B41FA5}">
                      <a16:colId xmlns:a16="http://schemas.microsoft.com/office/drawing/2014/main" val="2861178200"/>
                    </a:ext>
                  </a:extLst>
                </a:gridCol>
                <a:gridCol w="822960">
                  <a:extLst>
                    <a:ext uri="{9D8B030D-6E8A-4147-A177-3AD203B41FA5}">
                      <a16:colId xmlns:a16="http://schemas.microsoft.com/office/drawing/2014/main" val="1690857340"/>
                    </a:ext>
                  </a:extLst>
                </a:gridCol>
                <a:gridCol w="822960">
                  <a:extLst>
                    <a:ext uri="{9D8B030D-6E8A-4147-A177-3AD203B41FA5}">
                      <a16:colId xmlns:a16="http://schemas.microsoft.com/office/drawing/2014/main" val="3392793445"/>
                    </a:ext>
                  </a:extLst>
                </a:gridCol>
                <a:gridCol w="822960">
                  <a:extLst>
                    <a:ext uri="{9D8B030D-6E8A-4147-A177-3AD203B41FA5}">
                      <a16:colId xmlns:a16="http://schemas.microsoft.com/office/drawing/2014/main" val="41869958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561946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- 2018-05-15 05:55:13 </a:t>
                      </a:r>
                      <a:r>
                        <a:rPr kumimoji="0" lang="de-DE" sz="1000" b="0" i="0" u="none" strike="noStrike" kern="1200" cap="none" spc="0" normalizeH="0" baseline="0" noProof="0">
                          <a:ln>
                            <a:noFill/>
                          </a:ln>
                          <a:solidFill>
                            <a:prstClr val="black"/>
                          </a:solidFill>
                          <a:effectLst/>
                          <a:uLnTx/>
                          <a:uFillTx/>
                          <a:latin typeface="+mn-lt"/>
                          <a:ea typeface="+mn-ea"/>
                          <a:cs typeface="+mn-cs"/>
                        </a:rPr>
                        <a:t> 
 Guten Morgen liebe Freunde unseres Hauses und unserer Familie!
Bitte teilt diesen Beitrag! Wir sind noch auf der Suche nach Verstärkung für die Sommersaison!
Wir sind ein kleines Familienhotel und Auszeit-Biobauernhof in St.Oswald oberhalb von Bad Kleinkirchheim.
Für die kommende Sommersaison suchen wir noch Verstärkung in unserem Familienhotel.
(auf Wunsch 5 Tage Woche, kein Teildienst, keine Überstunden, angenehmes Betriebsklima, Kost und Logis frei, gute Bezahlung über KV - bei entsprechender Qualifikation)
- An 12 Terminen (Theaterabend im Hinteregger Stadl) zusätzlich Aushilfen Gesucht! Nachmittags-Abends im Juli / August Bezahlung nach Vereinbarung pro Stunde
Wir freuen uns über eure Bewerbung!
https://tinyurl.com/yaba7ur4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774996769"/>
                  </a:ext>
                </a:extLst>
              </a:tr>
            </a:tbl>
          </a:graphicData>
        </a:graphic>
      </p:graphicFrame>
      <p:sp>
        <p:nvSpPr>
          <p:cNvPr id="4" name="Text Placeholder 3">
            <a:extLst>
              <a:ext uri="{FF2B5EF4-FFF2-40B4-BE49-F238E27FC236}">
                <a16:creationId xmlns:a16="http://schemas.microsoft.com/office/drawing/2014/main" id="{20EE9732-DCD9-4169-8009-A2D403A67770}"/>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0580002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89C5CC-27D7-49C3-BF72-F3966E2CEED0}"/>
              </a:ext>
            </a:extLst>
          </p:cNvPr>
          <p:cNvSpPr>
            <a:spLocks noGrp="1"/>
          </p:cNvSpPr>
          <p:nvPr>
            <p:ph type="title"/>
          </p:nvPr>
        </p:nvSpPr>
        <p:spPr/>
        <p:txBody>
          <a:bodyPr/>
          <a:lstStyle/>
          <a:p>
            <a:r>
              <a:rPr lang="en-US"/>
              <a:t>Eigene Beiträge (Postings) + Reactions | Familienhotel Gasthof Hinteregger - 5 of 8</a:t>
            </a:r>
          </a:p>
        </p:txBody>
      </p:sp>
      <p:graphicFrame>
        <p:nvGraphicFramePr>
          <p:cNvPr id="5" name="Table Placeholder 4">
            <a:extLst>
              <a:ext uri="{FF2B5EF4-FFF2-40B4-BE49-F238E27FC236}">
                <a16:creationId xmlns:a16="http://schemas.microsoft.com/office/drawing/2014/main" id="{7AF19769-A2C7-4BE7-90E5-DDC470EA239E}"/>
              </a:ext>
            </a:extLst>
          </p:cNvPr>
          <p:cNvGraphicFramePr>
            <a:graphicFrameLocks noGrp="1"/>
          </p:cNvGraphicFramePr>
          <p:nvPr>
            <p:ph type="tbl" sz="quarter" idx="13"/>
            <p:extLst>
              <p:ext uri="{D42A27DB-BD31-4B8C-83A1-F6EECF244321}">
                <p14:modId xmlns:p14="http://schemas.microsoft.com/office/powerpoint/2010/main" val="5426205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999309979"/>
                    </a:ext>
                  </a:extLst>
                </a:gridCol>
                <a:gridCol w="822960">
                  <a:extLst>
                    <a:ext uri="{9D8B030D-6E8A-4147-A177-3AD203B41FA5}">
                      <a16:colId xmlns:a16="http://schemas.microsoft.com/office/drawing/2014/main" val="1664798912"/>
                    </a:ext>
                  </a:extLst>
                </a:gridCol>
                <a:gridCol w="822960">
                  <a:extLst>
                    <a:ext uri="{9D8B030D-6E8A-4147-A177-3AD203B41FA5}">
                      <a16:colId xmlns:a16="http://schemas.microsoft.com/office/drawing/2014/main" val="808395725"/>
                    </a:ext>
                  </a:extLst>
                </a:gridCol>
                <a:gridCol w="822960">
                  <a:extLst>
                    <a:ext uri="{9D8B030D-6E8A-4147-A177-3AD203B41FA5}">
                      <a16:colId xmlns:a16="http://schemas.microsoft.com/office/drawing/2014/main" val="3232163574"/>
                    </a:ext>
                  </a:extLst>
                </a:gridCol>
                <a:gridCol w="822960">
                  <a:extLst>
                    <a:ext uri="{9D8B030D-6E8A-4147-A177-3AD203B41FA5}">
                      <a16:colId xmlns:a16="http://schemas.microsoft.com/office/drawing/2014/main" val="810859313"/>
                    </a:ext>
                  </a:extLst>
                </a:gridCol>
                <a:gridCol w="822960">
                  <a:extLst>
                    <a:ext uri="{9D8B030D-6E8A-4147-A177-3AD203B41FA5}">
                      <a16:colId xmlns:a16="http://schemas.microsoft.com/office/drawing/2014/main" val="934547110"/>
                    </a:ext>
                  </a:extLst>
                </a:gridCol>
                <a:gridCol w="822960">
                  <a:extLst>
                    <a:ext uri="{9D8B030D-6E8A-4147-A177-3AD203B41FA5}">
                      <a16:colId xmlns:a16="http://schemas.microsoft.com/office/drawing/2014/main" val="1753174537"/>
                    </a:ext>
                  </a:extLst>
                </a:gridCol>
                <a:gridCol w="822960">
                  <a:extLst>
                    <a:ext uri="{9D8B030D-6E8A-4147-A177-3AD203B41FA5}">
                      <a16:colId xmlns:a16="http://schemas.microsoft.com/office/drawing/2014/main" val="5120526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78766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- 2018-05-10 08:58:23 </a:t>
                      </a:r>
                      <a:r>
                        <a:rPr kumimoji="0" lang="de-DE" sz="1000" b="0" i="0" u="none" strike="noStrike" kern="1200" cap="none" spc="0" normalizeH="0" baseline="0" noProof="0">
                          <a:ln>
                            <a:noFill/>
                          </a:ln>
                          <a:solidFill>
                            <a:prstClr val="black"/>
                          </a:solidFill>
                          <a:effectLst/>
                          <a:uLnTx/>
                          <a:uFillTx/>
                          <a:latin typeface="+mn-lt"/>
                          <a:ea typeface="+mn-ea"/>
                          <a:cs typeface="+mn-cs"/>
                        </a:rPr>
                        <a:t> 
 Wir wünschen euch mit diesen rund 20 Sekunden Auszeit einen wunderschönen Feiertag!
Liebe Grüße von unseren Bienen aus St.Oswald!
Ps. Klickt auf HD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5017741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- 2018-05-07 17:43:05 </a:t>
                      </a:r>
                      <a:r>
                        <a:rPr kumimoji="0" lang="de-DE" sz="1000" b="0" i="0" u="none" strike="noStrike" kern="1200" cap="none" spc="0" normalizeH="0" baseline="0" noProof="0">
                          <a:ln>
                            <a:noFill/>
                          </a:ln>
                          <a:solidFill>
                            <a:prstClr val="black"/>
                          </a:solidFill>
                          <a:effectLst/>
                          <a:uLnTx/>
                          <a:uFillTx/>
                          <a:latin typeface="+mn-lt"/>
                          <a:ea typeface="+mn-ea"/>
                          <a:cs typeface="+mn-cs"/>
                        </a:rPr>
                        <a:t> 
 Jetzt ists bei uns auch endlich richtig Frühlingshaft auf unserem Auszeithof!
Wir wünschen euch einen wunderschönen Abend!
Liebe Grüße aus St.Oswald!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090017139"/>
                  </a:ext>
                </a:extLst>
              </a:tr>
            </a:tbl>
          </a:graphicData>
        </a:graphic>
      </p:graphicFrame>
      <p:sp>
        <p:nvSpPr>
          <p:cNvPr id="4" name="Text Placeholder 3">
            <a:extLst>
              <a:ext uri="{FF2B5EF4-FFF2-40B4-BE49-F238E27FC236}">
                <a16:creationId xmlns:a16="http://schemas.microsoft.com/office/drawing/2014/main" id="{9904B874-C079-4A68-ABA9-2D21EC77AA89}"/>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9899662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7C7B5-B040-4486-8B75-74A2127DD38A}"/>
              </a:ext>
            </a:extLst>
          </p:cNvPr>
          <p:cNvSpPr>
            <a:spLocks noGrp="1"/>
          </p:cNvSpPr>
          <p:nvPr>
            <p:ph type="title"/>
          </p:nvPr>
        </p:nvSpPr>
        <p:spPr/>
        <p:txBody>
          <a:bodyPr/>
          <a:lstStyle/>
          <a:p>
            <a:r>
              <a:rPr lang="en-US"/>
              <a:t>Eigene Beiträge (Postings) + Reactions | Familienhotel Gasthof Hinteregger - 6 of 8</a:t>
            </a:r>
          </a:p>
        </p:txBody>
      </p:sp>
      <p:graphicFrame>
        <p:nvGraphicFramePr>
          <p:cNvPr id="5" name="Table Placeholder 4">
            <a:extLst>
              <a:ext uri="{FF2B5EF4-FFF2-40B4-BE49-F238E27FC236}">
                <a16:creationId xmlns:a16="http://schemas.microsoft.com/office/drawing/2014/main" id="{3BA04578-235B-4749-B11F-5C3AAC04FCB9}"/>
              </a:ext>
            </a:extLst>
          </p:cNvPr>
          <p:cNvGraphicFramePr>
            <a:graphicFrameLocks noGrp="1"/>
          </p:cNvGraphicFramePr>
          <p:nvPr>
            <p:ph type="tbl" sz="quarter" idx="13"/>
            <p:extLst>
              <p:ext uri="{D42A27DB-BD31-4B8C-83A1-F6EECF244321}">
                <p14:modId xmlns:p14="http://schemas.microsoft.com/office/powerpoint/2010/main" val="23615370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455285844"/>
                    </a:ext>
                  </a:extLst>
                </a:gridCol>
                <a:gridCol w="822960">
                  <a:extLst>
                    <a:ext uri="{9D8B030D-6E8A-4147-A177-3AD203B41FA5}">
                      <a16:colId xmlns:a16="http://schemas.microsoft.com/office/drawing/2014/main" val="1023866855"/>
                    </a:ext>
                  </a:extLst>
                </a:gridCol>
                <a:gridCol w="822960">
                  <a:extLst>
                    <a:ext uri="{9D8B030D-6E8A-4147-A177-3AD203B41FA5}">
                      <a16:colId xmlns:a16="http://schemas.microsoft.com/office/drawing/2014/main" val="3634702175"/>
                    </a:ext>
                  </a:extLst>
                </a:gridCol>
                <a:gridCol w="822960">
                  <a:extLst>
                    <a:ext uri="{9D8B030D-6E8A-4147-A177-3AD203B41FA5}">
                      <a16:colId xmlns:a16="http://schemas.microsoft.com/office/drawing/2014/main" val="1705893865"/>
                    </a:ext>
                  </a:extLst>
                </a:gridCol>
                <a:gridCol w="822960">
                  <a:extLst>
                    <a:ext uri="{9D8B030D-6E8A-4147-A177-3AD203B41FA5}">
                      <a16:colId xmlns:a16="http://schemas.microsoft.com/office/drawing/2014/main" val="1699349329"/>
                    </a:ext>
                  </a:extLst>
                </a:gridCol>
                <a:gridCol w="822960">
                  <a:extLst>
                    <a:ext uri="{9D8B030D-6E8A-4147-A177-3AD203B41FA5}">
                      <a16:colId xmlns:a16="http://schemas.microsoft.com/office/drawing/2014/main" val="3838439600"/>
                    </a:ext>
                  </a:extLst>
                </a:gridCol>
                <a:gridCol w="822960">
                  <a:extLst>
                    <a:ext uri="{9D8B030D-6E8A-4147-A177-3AD203B41FA5}">
                      <a16:colId xmlns:a16="http://schemas.microsoft.com/office/drawing/2014/main" val="428659439"/>
                    </a:ext>
                  </a:extLst>
                </a:gridCol>
                <a:gridCol w="822960">
                  <a:extLst>
                    <a:ext uri="{9D8B030D-6E8A-4147-A177-3AD203B41FA5}">
                      <a16:colId xmlns:a16="http://schemas.microsoft.com/office/drawing/2014/main" val="32766870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628553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- 2018-05-06 07:53:12 </a:t>
                      </a:r>
                      <a:r>
                        <a:rPr kumimoji="0" lang="de-DE" sz="1000" b="0" i="0" u="none" strike="noStrike" kern="1200" cap="none" spc="0" normalizeH="0" baseline="0" noProof="0">
                          <a:ln>
                            <a:noFill/>
                          </a:ln>
                          <a:solidFill>
                            <a:prstClr val="black"/>
                          </a:solidFill>
                          <a:effectLst/>
                          <a:uLnTx/>
                          <a:uFillTx/>
                          <a:latin typeface="+mn-lt"/>
                          <a:ea typeface="+mn-ea"/>
                          <a:cs typeface="+mn-cs"/>
                        </a:rPr>
                        <a:t> 
 Guten Morgen aus St.Oswald!
Noch herrscht bei uns Baustelle, aber schon bald können unsere Gäste die Morgensonne und den herrlichen Blick in die Bergwelt des Biosphärenpark Nockberge von unseren neu gestalteten Doppelzimmern genießen!
Wir renovieren gerade wieder 5 Doppelzimmer. 
https://tinyurl.com/yaba7ur4
Bei all unseren Projekten setzen wir auf heimische Maßarbeit statt Massenware.
In der kommenden Woche kommt die Tischlerei Rogl aus Pattergassen. Die hand gehobelten Eichenholzböden wurden bereits von der Firma Holz Graf aus Villach verlegt und die Malerarbeiten von der Malerei Ebner aus Spittal erledigt. Die Elektroinstallationen in unserem Haus macht stets die Firma Schiestl aus Pattergassen. Es freut uns, so perfekte und kompetente Partner für unsere Projekte in Kärnten zu haben.
Wir wünschen euch allen einen schönen und sonnigen Sonntag!
Liebe Grüße,
Die Familie Hinteregger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066933660"/>
                  </a:ext>
                </a:extLst>
              </a:tr>
            </a:tbl>
          </a:graphicData>
        </a:graphic>
      </p:graphicFrame>
      <p:sp>
        <p:nvSpPr>
          <p:cNvPr id="4" name="Text Placeholder 3">
            <a:extLst>
              <a:ext uri="{FF2B5EF4-FFF2-40B4-BE49-F238E27FC236}">
                <a16:creationId xmlns:a16="http://schemas.microsoft.com/office/drawing/2014/main" id="{AF8F19B2-6752-497C-9B97-7AED5EB65E50}"/>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5456585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16CEDF-0A3B-40E9-8689-427B1AC02C73}"/>
              </a:ext>
            </a:extLst>
          </p:cNvPr>
          <p:cNvSpPr>
            <a:spLocks noGrp="1"/>
          </p:cNvSpPr>
          <p:nvPr>
            <p:ph type="title"/>
          </p:nvPr>
        </p:nvSpPr>
        <p:spPr/>
        <p:txBody>
          <a:bodyPr/>
          <a:lstStyle/>
          <a:p>
            <a:r>
              <a:rPr lang="en-US"/>
              <a:t>Eigene Beiträge (Postings) + Reactions | Familienhotel Gasthof Hinteregger - 7 of 8</a:t>
            </a:r>
          </a:p>
        </p:txBody>
      </p:sp>
      <p:graphicFrame>
        <p:nvGraphicFramePr>
          <p:cNvPr id="5" name="Table Placeholder 4">
            <a:extLst>
              <a:ext uri="{FF2B5EF4-FFF2-40B4-BE49-F238E27FC236}">
                <a16:creationId xmlns:a16="http://schemas.microsoft.com/office/drawing/2014/main" id="{7E3A33B8-5C46-4C36-A64C-B1FFDAA913EA}"/>
              </a:ext>
            </a:extLst>
          </p:cNvPr>
          <p:cNvGraphicFramePr>
            <a:graphicFrameLocks noGrp="1"/>
          </p:cNvGraphicFramePr>
          <p:nvPr>
            <p:ph type="tbl" sz="quarter" idx="13"/>
            <p:extLst>
              <p:ext uri="{D42A27DB-BD31-4B8C-83A1-F6EECF244321}">
                <p14:modId xmlns:p14="http://schemas.microsoft.com/office/powerpoint/2010/main" val="4298329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895355175"/>
                    </a:ext>
                  </a:extLst>
                </a:gridCol>
                <a:gridCol w="822960">
                  <a:extLst>
                    <a:ext uri="{9D8B030D-6E8A-4147-A177-3AD203B41FA5}">
                      <a16:colId xmlns:a16="http://schemas.microsoft.com/office/drawing/2014/main" val="1274742554"/>
                    </a:ext>
                  </a:extLst>
                </a:gridCol>
                <a:gridCol w="822960">
                  <a:extLst>
                    <a:ext uri="{9D8B030D-6E8A-4147-A177-3AD203B41FA5}">
                      <a16:colId xmlns:a16="http://schemas.microsoft.com/office/drawing/2014/main" val="2934628347"/>
                    </a:ext>
                  </a:extLst>
                </a:gridCol>
                <a:gridCol w="822960">
                  <a:extLst>
                    <a:ext uri="{9D8B030D-6E8A-4147-A177-3AD203B41FA5}">
                      <a16:colId xmlns:a16="http://schemas.microsoft.com/office/drawing/2014/main" val="1492063908"/>
                    </a:ext>
                  </a:extLst>
                </a:gridCol>
                <a:gridCol w="822960">
                  <a:extLst>
                    <a:ext uri="{9D8B030D-6E8A-4147-A177-3AD203B41FA5}">
                      <a16:colId xmlns:a16="http://schemas.microsoft.com/office/drawing/2014/main" val="3086555417"/>
                    </a:ext>
                  </a:extLst>
                </a:gridCol>
                <a:gridCol w="822960">
                  <a:extLst>
                    <a:ext uri="{9D8B030D-6E8A-4147-A177-3AD203B41FA5}">
                      <a16:colId xmlns:a16="http://schemas.microsoft.com/office/drawing/2014/main" val="2549833605"/>
                    </a:ext>
                  </a:extLst>
                </a:gridCol>
                <a:gridCol w="822960">
                  <a:extLst>
                    <a:ext uri="{9D8B030D-6E8A-4147-A177-3AD203B41FA5}">
                      <a16:colId xmlns:a16="http://schemas.microsoft.com/office/drawing/2014/main" val="3463539427"/>
                    </a:ext>
                  </a:extLst>
                </a:gridCol>
                <a:gridCol w="822960">
                  <a:extLst>
                    <a:ext uri="{9D8B030D-6E8A-4147-A177-3AD203B41FA5}">
                      <a16:colId xmlns:a16="http://schemas.microsoft.com/office/drawing/2014/main" val="26717124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691147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- 2018-05-03 18:09:06 </a:t>
                      </a:r>
                      <a:r>
                        <a:rPr kumimoji="0" lang="de-DE" sz="1000" b="0" i="0" u="none" strike="noStrike" kern="1200" cap="none" spc="0" normalizeH="0" baseline="0" noProof="0">
                          <a:ln>
                            <a:noFill/>
                          </a:ln>
                          <a:solidFill>
                            <a:prstClr val="black"/>
                          </a:solidFill>
                          <a:effectLst/>
                          <a:uLnTx/>
                          <a:uFillTx/>
                          <a:latin typeface="+mn-lt"/>
                          <a:ea typeface="+mn-ea"/>
                          <a:cs typeface="+mn-cs"/>
                        </a:rPr>
                        <a:t> 
 THEATER IM HINTEREGGER STADL!
Gerade finden die ersten Proben der Laienspielgruppe Bad Kleinkirchheim LSG BKK zum heurigen Theater in unserem Stadl statt!
Das sieht schon sehr vielversprechend aus oder was meint ihr?
Genauere Informationen dazu findet ihr hier
 👉👉  https://tinyurl.com/y7ocg9xv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306526827"/>
                  </a:ext>
                </a:extLst>
              </a:tr>
            </a:tbl>
          </a:graphicData>
        </a:graphic>
      </p:graphicFrame>
      <p:sp>
        <p:nvSpPr>
          <p:cNvPr id="4" name="Text Placeholder 3">
            <a:extLst>
              <a:ext uri="{FF2B5EF4-FFF2-40B4-BE49-F238E27FC236}">
                <a16:creationId xmlns:a16="http://schemas.microsoft.com/office/drawing/2014/main" id="{3D317AD4-E932-47CF-AE86-AF4BD20B8178}"/>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5982420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A4D12-CF4E-48E1-A294-162C70688719}"/>
              </a:ext>
            </a:extLst>
          </p:cNvPr>
          <p:cNvSpPr>
            <a:spLocks noGrp="1"/>
          </p:cNvSpPr>
          <p:nvPr>
            <p:ph type="title"/>
          </p:nvPr>
        </p:nvSpPr>
        <p:spPr/>
        <p:txBody>
          <a:bodyPr/>
          <a:lstStyle/>
          <a:p>
            <a:r>
              <a:rPr lang="en-US"/>
              <a:t>Eigene Beiträge (Postings) + Reactions | Familienhotel Gasthof Hinteregger - 8 of 8</a:t>
            </a:r>
          </a:p>
        </p:txBody>
      </p:sp>
      <p:graphicFrame>
        <p:nvGraphicFramePr>
          <p:cNvPr id="5" name="Table Placeholder 4">
            <a:extLst>
              <a:ext uri="{FF2B5EF4-FFF2-40B4-BE49-F238E27FC236}">
                <a16:creationId xmlns:a16="http://schemas.microsoft.com/office/drawing/2014/main" id="{1B20E9AE-E4E4-4CFB-9CF8-E5D683AD6C5D}"/>
              </a:ext>
            </a:extLst>
          </p:cNvPr>
          <p:cNvGraphicFramePr>
            <a:graphicFrameLocks noGrp="1"/>
          </p:cNvGraphicFramePr>
          <p:nvPr>
            <p:ph type="tbl" sz="quarter" idx="13"/>
            <p:extLst>
              <p:ext uri="{D42A27DB-BD31-4B8C-83A1-F6EECF244321}">
                <p14:modId xmlns:p14="http://schemas.microsoft.com/office/powerpoint/2010/main" val="8843130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667841010"/>
                    </a:ext>
                  </a:extLst>
                </a:gridCol>
                <a:gridCol w="822960">
                  <a:extLst>
                    <a:ext uri="{9D8B030D-6E8A-4147-A177-3AD203B41FA5}">
                      <a16:colId xmlns:a16="http://schemas.microsoft.com/office/drawing/2014/main" val="2757965443"/>
                    </a:ext>
                  </a:extLst>
                </a:gridCol>
                <a:gridCol w="822960">
                  <a:extLst>
                    <a:ext uri="{9D8B030D-6E8A-4147-A177-3AD203B41FA5}">
                      <a16:colId xmlns:a16="http://schemas.microsoft.com/office/drawing/2014/main" val="1059978785"/>
                    </a:ext>
                  </a:extLst>
                </a:gridCol>
                <a:gridCol w="822960">
                  <a:extLst>
                    <a:ext uri="{9D8B030D-6E8A-4147-A177-3AD203B41FA5}">
                      <a16:colId xmlns:a16="http://schemas.microsoft.com/office/drawing/2014/main" val="140853516"/>
                    </a:ext>
                  </a:extLst>
                </a:gridCol>
                <a:gridCol w="822960">
                  <a:extLst>
                    <a:ext uri="{9D8B030D-6E8A-4147-A177-3AD203B41FA5}">
                      <a16:colId xmlns:a16="http://schemas.microsoft.com/office/drawing/2014/main" val="2295250991"/>
                    </a:ext>
                  </a:extLst>
                </a:gridCol>
                <a:gridCol w="822960">
                  <a:extLst>
                    <a:ext uri="{9D8B030D-6E8A-4147-A177-3AD203B41FA5}">
                      <a16:colId xmlns:a16="http://schemas.microsoft.com/office/drawing/2014/main" val="720680824"/>
                    </a:ext>
                  </a:extLst>
                </a:gridCol>
                <a:gridCol w="822960">
                  <a:extLst>
                    <a:ext uri="{9D8B030D-6E8A-4147-A177-3AD203B41FA5}">
                      <a16:colId xmlns:a16="http://schemas.microsoft.com/office/drawing/2014/main" val="2234038853"/>
                    </a:ext>
                  </a:extLst>
                </a:gridCol>
                <a:gridCol w="822960">
                  <a:extLst>
                    <a:ext uri="{9D8B030D-6E8A-4147-A177-3AD203B41FA5}">
                      <a16:colId xmlns:a16="http://schemas.microsoft.com/office/drawing/2014/main" val="34351387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6714915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- 2018-05-01 07:18:52 </a:t>
                      </a:r>
                      <a:r>
                        <a:rPr kumimoji="0" lang="de-DE" sz="1000" b="0" i="0" u="none" strike="noStrike" kern="1200" cap="none" spc="0" normalizeH="0" baseline="0" noProof="0">
                          <a:ln>
                            <a:noFill/>
                          </a:ln>
                          <a:solidFill>
                            <a:prstClr val="black"/>
                          </a:solidFill>
                          <a:effectLst/>
                          <a:uLnTx/>
                          <a:uFillTx/>
                          <a:latin typeface="+mn-lt"/>
                          <a:ea typeface="+mn-ea"/>
                          <a:cs typeface="+mn-cs"/>
                        </a:rPr>
                        <a:t> 
 Was für ein herrlicher Tag für einen Spaziergang!
Wir haben einen Tip für einen Frühlingsspaziergang bzw. eine leichte Wanderung entlang des wunderschönen Millstätter See für euch!
Wir wünschen euch allen einen schönen 1. Mai !
https://www.gasthof-hinteregger.at/sueduferweg-millstaetter-see/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711078601"/>
                  </a:ext>
                </a:extLst>
              </a:tr>
            </a:tbl>
          </a:graphicData>
        </a:graphic>
      </p:graphicFrame>
      <p:sp>
        <p:nvSpPr>
          <p:cNvPr id="4" name="Text Placeholder 3">
            <a:extLst>
              <a:ext uri="{FF2B5EF4-FFF2-40B4-BE49-F238E27FC236}">
                <a16:creationId xmlns:a16="http://schemas.microsoft.com/office/drawing/2014/main" id="{2399CE22-BC1D-4429-AA0D-348859132FBD}"/>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2228228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50C94-8E0F-4D87-91C5-2A126D7B6355}"/>
              </a:ext>
            </a:extLst>
          </p:cNvPr>
          <p:cNvSpPr>
            <a:spLocks noGrp="1"/>
          </p:cNvSpPr>
          <p:nvPr>
            <p:ph type="title"/>
          </p:nvPr>
        </p:nvSpPr>
        <p:spPr/>
        <p:txBody>
          <a:bodyPr/>
          <a:lstStyle/>
          <a:p>
            <a:r>
              <a:rPr lang="en-US"/>
              <a:t>Postings/Wochentag | Familienhotel Gasthof Hinteregger</a:t>
            </a:r>
          </a:p>
        </p:txBody>
      </p:sp>
      <p:graphicFrame>
        <p:nvGraphicFramePr>
          <p:cNvPr id="6" name="Chart Placeholder 5">
            <a:extLst>
              <a:ext uri="{FF2B5EF4-FFF2-40B4-BE49-F238E27FC236}">
                <a16:creationId xmlns:a16="http://schemas.microsoft.com/office/drawing/2014/main" id="{04B2C1B9-7F55-4564-A52E-A57903DDC264}"/>
              </a:ext>
            </a:extLst>
          </p:cNvPr>
          <p:cNvGraphicFramePr>
            <a:graphicFrameLocks noGrp="1"/>
          </p:cNvGraphicFramePr>
          <p:nvPr>
            <p:ph type="chart" sz="quarter" idx="13"/>
            <p:extLst>
              <p:ext uri="{D42A27DB-BD31-4B8C-83A1-F6EECF244321}">
                <p14:modId xmlns:p14="http://schemas.microsoft.com/office/powerpoint/2010/main" val="40745837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7C6CB52-66A0-4F2A-AFBF-0DA0EE6F7FFB}"/>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A4DEC58B-081F-4478-80E6-CC040030A42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378396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D4B2BA-911D-45F4-939E-D81A314056FF}"/>
              </a:ext>
            </a:extLst>
          </p:cNvPr>
          <p:cNvSpPr>
            <a:spLocks noGrp="1"/>
          </p:cNvSpPr>
          <p:nvPr>
            <p:ph type="title"/>
          </p:nvPr>
        </p:nvSpPr>
        <p:spPr/>
        <p:txBody>
          <a:bodyPr/>
          <a:lstStyle/>
          <a:p>
            <a:r>
              <a:rPr lang="en-US"/>
              <a:t>Interaktionsrate | Familienhotel Gasthof Hinteregger</a:t>
            </a:r>
          </a:p>
        </p:txBody>
      </p:sp>
      <p:graphicFrame>
        <p:nvGraphicFramePr>
          <p:cNvPr id="6" name="Chart Placeholder 5">
            <a:extLst>
              <a:ext uri="{FF2B5EF4-FFF2-40B4-BE49-F238E27FC236}">
                <a16:creationId xmlns:a16="http://schemas.microsoft.com/office/drawing/2014/main" id="{E274DE65-2C3C-4574-920F-08B81CB9DD6A}"/>
              </a:ext>
            </a:extLst>
          </p:cNvPr>
          <p:cNvGraphicFramePr>
            <a:graphicFrameLocks noGrp="1"/>
          </p:cNvGraphicFramePr>
          <p:nvPr>
            <p:ph type="chart" sz="quarter" idx="13"/>
            <p:extLst>
              <p:ext uri="{D42A27DB-BD31-4B8C-83A1-F6EECF244321}">
                <p14:modId xmlns:p14="http://schemas.microsoft.com/office/powerpoint/2010/main" val="26939218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2005E85-4106-40D3-8839-877C0E33E570}"/>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0569890E-EBC3-48BA-B9E1-F979716644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016485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F34CF-BF82-4AEC-8085-C1789136900F}"/>
              </a:ext>
            </a:extLst>
          </p:cNvPr>
          <p:cNvSpPr>
            <a:spLocks noGrp="1"/>
          </p:cNvSpPr>
          <p:nvPr>
            <p:ph type="title"/>
          </p:nvPr>
        </p:nvSpPr>
        <p:spPr/>
        <p:txBody>
          <a:bodyPr/>
          <a:lstStyle/>
          <a:p>
            <a:r>
              <a:rPr lang="en-US"/>
              <a:t>Postingtypen (Verteilung) | Familienhotel Gasthof Hinteregger</a:t>
            </a:r>
          </a:p>
        </p:txBody>
      </p:sp>
      <p:graphicFrame>
        <p:nvGraphicFramePr>
          <p:cNvPr id="6" name="Chart Placeholder 5">
            <a:extLst>
              <a:ext uri="{FF2B5EF4-FFF2-40B4-BE49-F238E27FC236}">
                <a16:creationId xmlns:a16="http://schemas.microsoft.com/office/drawing/2014/main" id="{F9F168EE-08D3-44A7-838F-4AD7628CEA58}"/>
              </a:ext>
            </a:extLst>
          </p:cNvPr>
          <p:cNvGraphicFramePr>
            <a:graphicFrameLocks noGrp="1"/>
          </p:cNvGraphicFramePr>
          <p:nvPr>
            <p:ph type="chart" sz="quarter" idx="13"/>
            <p:extLst>
              <p:ext uri="{D42A27DB-BD31-4B8C-83A1-F6EECF244321}">
                <p14:modId xmlns:p14="http://schemas.microsoft.com/office/powerpoint/2010/main" val="13059965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010A0B0-38DE-4998-B65F-0222342ACDA9}"/>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8982D3B7-D911-4283-9BD8-D59A9C60BE3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696780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2B68F5-8DF3-420E-A45C-A45C479FFF3C}"/>
              </a:ext>
            </a:extLst>
          </p:cNvPr>
          <p:cNvSpPr>
            <a:spLocks noGrp="1"/>
          </p:cNvSpPr>
          <p:nvPr>
            <p:ph type="title"/>
          </p:nvPr>
        </p:nvSpPr>
        <p:spPr/>
        <p:txBody>
          <a:bodyPr/>
          <a:lstStyle/>
          <a:p>
            <a:r>
              <a:rPr lang="en-US"/>
              <a:t>Interaktionsrate/Postingtyp | Familienhotel Gasthof Hinteregger</a:t>
            </a:r>
          </a:p>
        </p:txBody>
      </p:sp>
      <p:graphicFrame>
        <p:nvGraphicFramePr>
          <p:cNvPr id="6" name="Chart Placeholder 5">
            <a:extLst>
              <a:ext uri="{FF2B5EF4-FFF2-40B4-BE49-F238E27FC236}">
                <a16:creationId xmlns:a16="http://schemas.microsoft.com/office/drawing/2014/main" id="{FCBD377E-11A9-4709-9537-073E87608D76}"/>
              </a:ext>
            </a:extLst>
          </p:cNvPr>
          <p:cNvGraphicFramePr>
            <a:graphicFrameLocks noGrp="1"/>
          </p:cNvGraphicFramePr>
          <p:nvPr>
            <p:ph type="chart" sz="quarter" idx="13"/>
            <p:extLst>
              <p:ext uri="{D42A27DB-BD31-4B8C-83A1-F6EECF244321}">
                <p14:modId xmlns:p14="http://schemas.microsoft.com/office/powerpoint/2010/main" val="17203381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E4F97EF-609B-4E97-AD79-99EFE51EAD58}"/>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EFA53CFC-8996-421E-A414-2B012E53730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170307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F9675B-979E-4EC9-956E-726567B2B695}"/>
              </a:ext>
            </a:extLst>
          </p:cNvPr>
          <p:cNvSpPr>
            <a:spLocks noGrp="1"/>
          </p:cNvSpPr>
          <p:nvPr>
            <p:ph type="title"/>
          </p:nvPr>
        </p:nvSpPr>
        <p:spPr/>
        <p:txBody>
          <a:bodyPr/>
          <a:lstStyle/>
          <a:p>
            <a:r>
              <a:rPr lang="en-US"/>
              <a:t>Antwortzeit | Familienhotel Gasthof Hinteregger</a:t>
            </a:r>
          </a:p>
        </p:txBody>
      </p:sp>
      <p:graphicFrame>
        <p:nvGraphicFramePr>
          <p:cNvPr id="6" name="Chart Placeholder 5">
            <a:extLst>
              <a:ext uri="{FF2B5EF4-FFF2-40B4-BE49-F238E27FC236}">
                <a16:creationId xmlns:a16="http://schemas.microsoft.com/office/drawing/2014/main" id="{86537740-29B2-4574-8D05-1E558AE3C873}"/>
              </a:ext>
            </a:extLst>
          </p:cNvPr>
          <p:cNvGraphicFramePr>
            <a:graphicFrameLocks noGrp="1"/>
          </p:cNvGraphicFramePr>
          <p:nvPr>
            <p:ph type="chart" sz="quarter" idx="13"/>
            <p:extLst>
              <p:ext uri="{D42A27DB-BD31-4B8C-83A1-F6EECF244321}">
                <p14:modId xmlns:p14="http://schemas.microsoft.com/office/powerpoint/2010/main" val="42211568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C174D92-167E-4484-B8DE-AE97867E8CD8}"/>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AF43117A-1B91-420E-88CD-B307E2D7DBD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798688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86EA97-439A-4D75-9F94-4208264916A0}"/>
              </a:ext>
            </a:extLst>
          </p:cNvPr>
          <p:cNvSpPr>
            <a:spLocks noGrp="1"/>
          </p:cNvSpPr>
          <p:nvPr>
            <p:ph type="title"/>
          </p:nvPr>
        </p:nvSpPr>
        <p:spPr/>
        <p:txBody>
          <a:bodyPr/>
          <a:lstStyle/>
          <a:p>
            <a:r>
              <a:rPr lang="en-US"/>
              <a:t>Facebook Check Ins | Familienhotel Gasthof Hinteregger</a:t>
            </a:r>
          </a:p>
        </p:txBody>
      </p:sp>
      <p:graphicFrame>
        <p:nvGraphicFramePr>
          <p:cNvPr id="6" name="Chart Placeholder 5">
            <a:extLst>
              <a:ext uri="{FF2B5EF4-FFF2-40B4-BE49-F238E27FC236}">
                <a16:creationId xmlns:a16="http://schemas.microsoft.com/office/drawing/2014/main" id="{21852847-D923-4D30-86D1-81D2DB572478}"/>
              </a:ext>
            </a:extLst>
          </p:cNvPr>
          <p:cNvGraphicFramePr>
            <a:graphicFrameLocks noGrp="1"/>
          </p:cNvGraphicFramePr>
          <p:nvPr>
            <p:ph type="chart" sz="quarter" idx="13"/>
            <p:extLst>
              <p:ext uri="{D42A27DB-BD31-4B8C-83A1-F6EECF244321}">
                <p14:modId xmlns:p14="http://schemas.microsoft.com/office/powerpoint/2010/main" val="34122145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EBFE8C6-C995-4548-94C8-D946F404C748}"/>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CD3E3179-77DB-4333-835A-1F8187CD414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723113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402607-9A0A-417D-922F-CE5AF991801A}"/>
              </a:ext>
            </a:extLst>
          </p:cNvPr>
          <p:cNvSpPr>
            <a:spLocks noGrp="1"/>
          </p:cNvSpPr>
          <p:nvPr>
            <p:ph type="title"/>
          </p:nvPr>
        </p:nvSpPr>
        <p:spPr/>
        <p:txBody>
          <a:bodyPr/>
          <a:lstStyle/>
          <a:p>
            <a:r>
              <a:rPr lang="en-US"/>
              <a:t>Fan Demographie | Familienhotel Gasthof Hinteregger</a:t>
            </a:r>
          </a:p>
        </p:txBody>
      </p:sp>
      <p:graphicFrame>
        <p:nvGraphicFramePr>
          <p:cNvPr id="6" name="Chart Placeholder 5">
            <a:extLst>
              <a:ext uri="{FF2B5EF4-FFF2-40B4-BE49-F238E27FC236}">
                <a16:creationId xmlns:a16="http://schemas.microsoft.com/office/drawing/2014/main" id="{19B4B829-C518-4E30-8DC5-928A8F2E981F}"/>
              </a:ext>
            </a:extLst>
          </p:cNvPr>
          <p:cNvGraphicFramePr>
            <a:graphicFrameLocks noGrp="1"/>
          </p:cNvGraphicFramePr>
          <p:nvPr>
            <p:ph type="chart" sz="quarter" idx="13"/>
            <p:extLst>
              <p:ext uri="{D42A27DB-BD31-4B8C-83A1-F6EECF244321}">
                <p14:modId xmlns:p14="http://schemas.microsoft.com/office/powerpoint/2010/main" val="33799790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53D3306-0A6D-45E3-97EE-6541F7FA7F2B}"/>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726AD706-47B0-4F82-B323-43FE57E362E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865197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9BD1E-6463-4D1B-BE2C-37592A1D0F89}"/>
              </a:ext>
            </a:extLst>
          </p:cNvPr>
          <p:cNvSpPr>
            <a:spLocks noGrp="1"/>
          </p:cNvSpPr>
          <p:nvPr>
            <p:ph type="title"/>
          </p:nvPr>
        </p:nvSpPr>
        <p:spPr/>
        <p:txBody>
          <a:bodyPr/>
          <a:lstStyle/>
          <a:p>
            <a:r>
              <a:rPr lang="en-US"/>
              <a:t>Impressionen | Familienhotel Gasthof Hinteregger</a:t>
            </a:r>
          </a:p>
        </p:txBody>
      </p:sp>
      <p:graphicFrame>
        <p:nvGraphicFramePr>
          <p:cNvPr id="6" name="Chart Placeholder 5">
            <a:extLst>
              <a:ext uri="{FF2B5EF4-FFF2-40B4-BE49-F238E27FC236}">
                <a16:creationId xmlns:a16="http://schemas.microsoft.com/office/drawing/2014/main" id="{3BCDBFFF-F474-481D-A5E3-593191A388A6}"/>
              </a:ext>
            </a:extLst>
          </p:cNvPr>
          <p:cNvGraphicFramePr>
            <a:graphicFrameLocks noGrp="1"/>
          </p:cNvGraphicFramePr>
          <p:nvPr>
            <p:ph type="chart" sz="quarter" idx="13"/>
            <p:extLst>
              <p:ext uri="{D42A27DB-BD31-4B8C-83A1-F6EECF244321}">
                <p14:modId xmlns:p14="http://schemas.microsoft.com/office/powerpoint/2010/main" val="4979340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70E6ABF-67A0-4394-8DB9-1A77C2DEC997}"/>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8BF56484-68D8-4B47-9EFE-70AC37CAE32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793163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E06754-24C9-4E75-A2EF-36D11D123A64}"/>
              </a:ext>
            </a:extLst>
          </p:cNvPr>
          <p:cNvSpPr>
            <a:spLocks noGrp="1"/>
          </p:cNvSpPr>
          <p:nvPr>
            <p:ph type="title"/>
          </p:nvPr>
        </p:nvSpPr>
        <p:spPr/>
        <p:txBody>
          <a:bodyPr/>
          <a:lstStyle/>
          <a:p>
            <a:r>
              <a:rPr lang="en-US"/>
              <a:t>Reichweite | Familienhotel Gasthof Hinteregger</a:t>
            </a:r>
          </a:p>
        </p:txBody>
      </p:sp>
      <p:graphicFrame>
        <p:nvGraphicFramePr>
          <p:cNvPr id="6" name="Chart Placeholder 5">
            <a:extLst>
              <a:ext uri="{FF2B5EF4-FFF2-40B4-BE49-F238E27FC236}">
                <a16:creationId xmlns:a16="http://schemas.microsoft.com/office/drawing/2014/main" id="{99137AC8-00BB-475F-BFD3-AAC6EE4372EE}"/>
              </a:ext>
            </a:extLst>
          </p:cNvPr>
          <p:cNvGraphicFramePr>
            <a:graphicFrameLocks noGrp="1"/>
          </p:cNvGraphicFramePr>
          <p:nvPr>
            <p:ph type="chart" sz="quarter" idx="13"/>
            <p:extLst>
              <p:ext uri="{D42A27DB-BD31-4B8C-83A1-F6EECF244321}">
                <p14:modId xmlns:p14="http://schemas.microsoft.com/office/powerpoint/2010/main" val="12295672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23E8DEC-A049-4616-A891-8F2682862834}"/>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9C009364-F70C-4288-9CB7-B7D297D2AAB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520586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BF47FD-CC1A-4EB9-83A3-73A126F3895A}"/>
              </a:ext>
            </a:extLst>
          </p:cNvPr>
          <p:cNvSpPr>
            <a:spLocks noGrp="1"/>
          </p:cNvSpPr>
          <p:nvPr>
            <p:ph type="title"/>
          </p:nvPr>
        </p:nvSpPr>
        <p:spPr/>
        <p:txBody>
          <a:bodyPr/>
          <a:lstStyle/>
          <a:p>
            <a:r>
              <a:rPr lang="en-US"/>
              <a:t>Engagierte User | Familienhotel Gasthof Hinteregger</a:t>
            </a:r>
          </a:p>
        </p:txBody>
      </p:sp>
      <p:graphicFrame>
        <p:nvGraphicFramePr>
          <p:cNvPr id="6" name="Chart Placeholder 5">
            <a:extLst>
              <a:ext uri="{FF2B5EF4-FFF2-40B4-BE49-F238E27FC236}">
                <a16:creationId xmlns:a16="http://schemas.microsoft.com/office/drawing/2014/main" id="{1B75795C-41F6-4313-B843-B005B51954D3}"/>
              </a:ext>
            </a:extLst>
          </p:cNvPr>
          <p:cNvGraphicFramePr>
            <a:graphicFrameLocks noGrp="1"/>
          </p:cNvGraphicFramePr>
          <p:nvPr>
            <p:ph type="chart" sz="quarter" idx="13"/>
            <p:extLst>
              <p:ext uri="{D42A27DB-BD31-4B8C-83A1-F6EECF244321}">
                <p14:modId xmlns:p14="http://schemas.microsoft.com/office/powerpoint/2010/main" val="28078977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156DE30-9F14-44E9-BD60-00F8D3EFBE9F}"/>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58BA72EA-D783-4EC9-90C8-E832B22FD42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521635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06D0C-7429-48FA-AFC8-B78FCDFE7B42}"/>
              </a:ext>
            </a:extLst>
          </p:cNvPr>
          <p:cNvSpPr>
            <a:spLocks noGrp="1"/>
          </p:cNvSpPr>
          <p:nvPr>
            <p:ph type="title"/>
          </p:nvPr>
        </p:nvSpPr>
        <p:spPr/>
        <p:txBody>
          <a:bodyPr/>
          <a:lstStyle/>
          <a:p>
            <a:r>
              <a:rPr lang="en-US"/>
              <a:t>Page Views | Familienhotel Gasthof Hinteregger</a:t>
            </a:r>
          </a:p>
        </p:txBody>
      </p:sp>
      <p:graphicFrame>
        <p:nvGraphicFramePr>
          <p:cNvPr id="6" name="Chart Placeholder 5">
            <a:extLst>
              <a:ext uri="{FF2B5EF4-FFF2-40B4-BE49-F238E27FC236}">
                <a16:creationId xmlns:a16="http://schemas.microsoft.com/office/drawing/2014/main" id="{550BFA89-D491-48C9-84AB-536FD9C87378}"/>
              </a:ext>
            </a:extLst>
          </p:cNvPr>
          <p:cNvGraphicFramePr>
            <a:graphicFrameLocks noGrp="1"/>
          </p:cNvGraphicFramePr>
          <p:nvPr>
            <p:ph type="chart" sz="quarter" idx="13"/>
            <p:extLst>
              <p:ext uri="{D42A27DB-BD31-4B8C-83A1-F6EECF244321}">
                <p14:modId xmlns:p14="http://schemas.microsoft.com/office/powerpoint/2010/main" val="30556263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805660F-80E4-46EA-8588-3BBA4FDE8E35}"/>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65907559-B34C-4218-8539-CD4C01FBC4D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989163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B73D13-4A5F-4314-B17A-B33FAAD5500E}"/>
              </a:ext>
            </a:extLst>
          </p:cNvPr>
          <p:cNvSpPr>
            <a:spLocks noGrp="1"/>
          </p:cNvSpPr>
          <p:nvPr>
            <p:ph type="title"/>
          </p:nvPr>
        </p:nvSpPr>
        <p:spPr/>
        <p:txBody>
          <a:bodyPr/>
          <a:lstStyle/>
          <a:p>
            <a:r>
              <a:rPr lang="en-US"/>
              <a:t>Page Fans Online | Familienhotel Gasthof Hinteregger</a:t>
            </a:r>
          </a:p>
        </p:txBody>
      </p:sp>
      <p:graphicFrame>
        <p:nvGraphicFramePr>
          <p:cNvPr id="6" name="Chart Placeholder 5">
            <a:extLst>
              <a:ext uri="{FF2B5EF4-FFF2-40B4-BE49-F238E27FC236}">
                <a16:creationId xmlns:a16="http://schemas.microsoft.com/office/drawing/2014/main" id="{F4865956-B971-4857-AA10-8ED4EEB19A03}"/>
              </a:ext>
            </a:extLst>
          </p:cNvPr>
          <p:cNvGraphicFramePr>
            <a:graphicFrameLocks noGrp="1"/>
          </p:cNvGraphicFramePr>
          <p:nvPr>
            <p:ph type="chart" sz="quarter" idx="13"/>
            <p:extLst>
              <p:ext uri="{D42A27DB-BD31-4B8C-83A1-F6EECF244321}">
                <p14:modId xmlns:p14="http://schemas.microsoft.com/office/powerpoint/2010/main" val="37635089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7BF53F-9BEF-43B2-800F-9671DB9B936A}"/>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407B16C5-F3CC-4662-9662-914BAC3A2BF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6585046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451090-0DEE-40DB-BB15-562C9F18E066}"/>
              </a:ext>
            </a:extLst>
          </p:cNvPr>
          <p:cNvSpPr>
            <a:spLocks noGrp="1"/>
          </p:cNvSpPr>
          <p:nvPr>
            <p:ph type="title"/>
          </p:nvPr>
        </p:nvSpPr>
        <p:spPr/>
        <p:txBody>
          <a:bodyPr/>
          <a:lstStyle/>
          <a:p>
            <a:r>
              <a:rPr lang="en-US"/>
              <a:t>FB Insights - Daily Impressions | Familienhotel Gasthof Hinteregger - 1 of 3</a:t>
            </a:r>
          </a:p>
        </p:txBody>
      </p:sp>
      <p:graphicFrame>
        <p:nvGraphicFramePr>
          <p:cNvPr id="5" name="Table Placeholder 4">
            <a:extLst>
              <a:ext uri="{FF2B5EF4-FFF2-40B4-BE49-F238E27FC236}">
                <a16:creationId xmlns:a16="http://schemas.microsoft.com/office/drawing/2014/main" id="{93BE858C-62E1-4352-B280-CD14CBDB6AF1}"/>
              </a:ext>
            </a:extLst>
          </p:cNvPr>
          <p:cNvGraphicFramePr>
            <a:graphicFrameLocks noGrp="1"/>
          </p:cNvGraphicFramePr>
          <p:nvPr>
            <p:ph type="tbl" sz="quarter" idx="13"/>
            <p:extLst>
              <p:ext uri="{D42A27DB-BD31-4B8C-83A1-F6EECF244321}">
                <p14:modId xmlns:p14="http://schemas.microsoft.com/office/powerpoint/2010/main" val="9297230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509127591"/>
                    </a:ext>
                  </a:extLst>
                </a:gridCol>
                <a:gridCol w="2468880">
                  <a:extLst>
                    <a:ext uri="{9D8B030D-6E8A-4147-A177-3AD203B41FA5}">
                      <a16:colId xmlns:a16="http://schemas.microsoft.com/office/drawing/2014/main" val="3242004622"/>
                    </a:ext>
                  </a:extLst>
                </a:gridCol>
                <a:gridCol w="2468880">
                  <a:extLst>
                    <a:ext uri="{9D8B030D-6E8A-4147-A177-3AD203B41FA5}">
                      <a16:colId xmlns:a16="http://schemas.microsoft.com/office/drawing/2014/main" val="30546943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484769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3430</a:t>
                      </a:r>
                    </a:p>
                  </a:txBody>
                  <a:tcPr/>
                </a:tc>
                <a:extLst>
                  <a:ext uri="{0D108BD9-81ED-4DB2-BD59-A6C34878D82A}">
                    <a16:rowId xmlns:a16="http://schemas.microsoft.com/office/drawing/2014/main" val="32244727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1958</a:t>
                      </a:r>
                    </a:p>
                  </a:txBody>
                  <a:tcPr/>
                </a:tc>
                <a:extLst>
                  <a:ext uri="{0D108BD9-81ED-4DB2-BD59-A6C34878D82A}">
                    <a16:rowId xmlns:a16="http://schemas.microsoft.com/office/drawing/2014/main" val="2443007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3249</a:t>
                      </a:r>
                    </a:p>
                  </a:txBody>
                  <a:tcPr/>
                </a:tc>
                <a:extLst>
                  <a:ext uri="{0D108BD9-81ED-4DB2-BD59-A6C34878D82A}">
                    <a16:rowId xmlns:a16="http://schemas.microsoft.com/office/drawing/2014/main" val="416759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3781</a:t>
                      </a:r>
                    </a:p>
                  </a:txBody>
                  <a:tcPr/>
                </a:tc>
                <a:extLst>
                  <a:ext uri="{0D108BD9-81ED-4DB2-BD59-A6C34878D82A}">
                    <a16:rowId xmlns:a16="http://schemas.microsoft.com/office/drawing/2014/main" val="1596457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3531</a:t>
                      </a:r>
                    </a:p>
                  </a:txBody>
                  <a:tcPr/>
                </a:tc>
                <a:extLst>
                  <a:ext uri="{0D108BD9-81ED-4DB2-BD59-A6C34878D82A}">
                    <a16:rowId xmlns:a16="http://schemas.microsoft.com/office/drawing/2014/main" val="781830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4157</a:t>
                      </a:r>
                    </a:p>
                  </a:txBody>
                  <a:tcPr/>
                </a:tc>
                <a:extLst>
                  <a:ext uri="{0D108BD9-81ED-4DB2-BD59-A6C34878D82A}">
                    <a16:rowId xmlns:a16="http://schemas.microsoft.com/office/drawing/2014/main" val="1151672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3742</a:t>
                      </a:r>
                    </a:p>
                  </a:txBody>
                  <a:tcPr/>
                </a:tc>
                <a:extLst>
                  <a:ext uri="{0D108BD9-81ED-4DB2-BD59-A6C34878D82A}">
                    <a16:rowId xmlns:a16="http://schemas.microsoft.com/office/drawing/2014/main" val="282106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2870</a:t>
                      </a:r>
                    </a:p>
                  </a:txBody>
                  <a:tcPr/>
                </a:tc>
                <a:extLst>
                  <a:ext uri="{0D108BD9-81ED-4DB2-BD59-A6C34878D82A}">
                    <a16:rowId xmlns:a16="http://schemas.microsoft.com/office/drawing/2014/main" val="36820904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3857</a:t>
                      </a:r>
                    </a:p>
                  </a:txBody>
                  <a:tcPr/>
                </a:tc>
                <a:extLst>
                  <a:ext uri="{0D108BD9-81ED-4DB2-BD59-A6C34878D82A}">
                    <a16:rowId xmlns:a16="http://schemas.microsoft.com/office/drawing/2014/main" val="454347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4524</a:t>
                      </a:r>
                    </a:p>
                  </a:txBody>
                  <a:tcPr/>
                </a:tc>
                <a:extLst>
                  <a:ext uri="{0D108BD9-81ED-4DB2-BD59-A6C34878D82A}">
                    <a16:rowId xmlns:a16="http://schemas.microsoft.com/office/drawing/2014/main" val="2112754704"/>
                  </a:ext>
                </a:extLst>
              </a:tr>
            </a:tbl>
          </a:graphicData>
        </a:graphic>
      </p:graphicFrame>
      <p:sp>
        <p:nvSpPr>
          <p:cNvPr id="4" name="Text Placeholder 3">
            <a:extLst>
              <a:ext uri="{FF2B5EF4-FFF2-40B4-BE49-F238E27FC236}">
                <a16:creationId xmlns:a16="http://schemas.microsoft.com/office/drawing/2014/main" id="{F164A1BC-30F6-48A6-A186-B40B412BF339}"/>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4832944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C75918-F785-4201-BBB6-6349CDDD1600}"/>
              </a:ext>
            </a:extLst>
          </p:cNvPr>
          <p:cNvSpPr>
            <a:spLocks noGrp="1"/>
          </p:cNvSpPr>
          <p:nvPr>
            <p:ph type="title"/>
          </p:nvPr>
        </p:nvSpPr>
        <p:spPr/>
        <p:txBody>
          <a:bodyPr/>
          <a:lstStyle/>
          <a:p>
            <a:r>
              <a:rPr lang="en-US"/>
              <a:t>FB Insights - Daily Impressions | Familienhotel Gasthof Hinteregger - 2 of 3</a:t>
            </a:r>
          </a:p>
        </p:txBody>
      </p:sp>
      <p:graphicFrame>
        <p:nvGraphicFramePr>
          <p:cNvPr id="5" name="Table Placeholder 4">
            <a:extLst>
              <a:ext uri="{FF2B5EF4-FFF2-40B4-BE49-F238E27FC236}">
                <a16:creationId xmlns:a16="http://schemas.microsoft.com/office/drawing/2014/main" id="{9A5DA56C-7C6E-460C-A3D6-54E1047C6570}"/>
              </a:ext>
            </a:extLst>
          </p:cNvPr>
          <p:cNvGraphicFramePr>
            <a:graphicFrameLocks noGrp="1"/>
          </p:cNvGraphicFramePr>
          <p:nvPr>
            <p:ph type="tbl" sz="quarter" idx="13"/>
            <p:extLst>
              <p:ext uri="{D42A27DB-BD31-4B8C-83A1-F6EECF244321}">
                <p14:modId xmlns:p14="http://schemas.microsoft.com/office/powerpoint/2010/main" val="17317840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76752090"/>
                    </a:ext>
                  </a:extLst>
                </a:gridCol>
                <a:gridCol w="2468880">
                  <a:extLst>
                    <a:ext uri="{9D8B030D-6E8A-4147-A177-3AD203B41FA5}">
                      <a16:colId xmlns:a16="http://schemas.microsoft.com/office/drawing/2014/main" val="3562521240"/>
                    </a:ext>
                  </a:extLst>
                </a:gridCol>
                <a:gridCol w="2468880">
                  <a:extLst>
                    <a:ext uri="{9D8B030D-6E8A-4147-A177-3AD203B41FA5}">
                      <a16:colId xmlns:a16="http://schemas.microsoft.com/office/drawing/2014/main" val="16111517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3631928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2638</a:t>
                      </a:r>
                    </a:p>
                  </a:txBody>
                  <a:tcPr/>
                </a:tc>
                <a:extLst>
                  <a:ext uri="{0D108BD9-81ED-4DB2-BD59-A6C34878D82A}">
                    <a16:rowId xmlns:a16="http://schemas.microsoft.com/office/drawing/2014/main" val="3263904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2552</a:t>
                      </a:r>
                    </a:p>
                  </a:txBody>
                  <a:tcPr/>
                </a:tc>
                <a:extLst>
                  <a:ext uri="{0D108BD9-81ED-4DB2-BD59-A6C34878D82A}">
                    <a16:rowId xmlns:a16="http://schemas.microsoft.com/office/drawing/2014/main" val="2121506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3264</a:t>
                      </a:r>
                    </a:p>
                  </a:txBody>
                  <a:tcPr/>
                </a:tc>
                <a:extLst>
                  <a:ext uri="{0D108BD9-81ED-4DB2-BD59-A6C34878D82A}">
                    <a16:rowId xmlns:a16="http://schemas.microsoft.com/office/drawing/2014/main" val="655843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3671</a:t>
                      </a:r>
                    </a:p>
                  </a:txBody>
                  <a:tcPr/>
                </a:tc>
                <a:extLst>
                  <a:ext uri="{0D108BD9-81ED-4DB2-BD59-A6C34878D82A}">
                    <a16:rowId xmlns:a16="http://schemas.microsoft.com/office/drawing/2014/main" val="2549157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13236</a:t>
                      </a:r>
                    </a:p>
                  </a:txBody>
                  <a:tcPr/>
                </a:tc>
                <a:extLst>
                  <a:ext uri="{0D108BD9-81ED-4DB2-BD59-A6C34878D82A}">
                    <a16:rowId xmlns:a16="http://schemas.microsoft.com/office/drawing/2014/main" val="1552274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2784</a:t>
                      </a:r>
                    </a:p>
                  </a:txBody>
                  <a:tcPr/>
                </a:tc>
                <a:extLst>
                  <a:ext uri="{0D108BD9-81ED-4DB2-BD59-A6C34878D82A}">
                    <a16:rowId xmlns:a16="http://schemas.microsoft.com/office/drawing/2014/main" val="2947083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1370</a:t>
                      </a:r>
                    </a:p>
                  </a:txBody>
                  <a:tcPr/>
                </a:tc>
                <a:extLst>
                  <a:ext uri="{0D108BD9-81ED-4DB2-BD59-A6C34878D82A}">
                    <a16:rowId xmlns:a16="http://schemas.microsoft.com/office/drawing/2014/main" val="16049313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658</a:t>
                      </a:r>
                    </a:p>
                  </a:txBody>
                  <a:tcPr/>
                </a:tc>
                <a:extLst>
                  <a:ext uri="{0D108BD9-81ED-4DB2-BD59-A6C34878D82A}">
                    <a16:rowId xmlns:a16="http://schemas.microsoft.com/office/drawing/2014/main" val="1957807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a:t>
                      </a:r>
                    </a:p>
                  </a:txBody>
                  <a:tcPr/>
                </a:tc>
                <a:extLst>
                  <a:ext uri="{0D108BD9-81ED-4DB2-BD59-A6C34878D82A}">
                    <a16:rowId xmlns:a16="http://schemas.microsoft.com/office/drawing/2014/main" val="2529289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797</a:t>
                      </a:r>
                    </a:p>
                  </a:txBody>
                  <a:tcPr/>
                </a:tc>
                <a:extLst>
                  <a:ext uri="{0D108BD9-81ED-4DB2-BD59-A6C34878D82A}">
                    <a16:rowId xmlns:a16="http://schemas.microsoft.com/office/drawing/2014/main" val="3714743755"/>
                  </a:ext>
                </a:extLst>
              </a:tr>
            </a:tbl>
          </a:graphicData>
        </a:graphic>
      </p:graphicFrame>
      <p:sp>
        <p:nvSpPr>
          <p:cNvPr id="4" name="Text Placeholder 3">
            <a:extLst>
              <a:ext uri="{FF2B5EF4-FFF2-40B4-BE49-F238E27FC236}">
                <a16:creationId xmlns:a16="http://schemas.microsoft.com/office/drawing/2014/main" id="{9F6AF99E-ACF6-4091-92E9-CB97CAD286F0}"/>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123814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85525A-9A68-44CF-82FE-8F46DE603F4A}"/>
              </a:ext>
            </a:extLst>
          </p:cNvPr>
          <p:cNvSpPr>
            <a:spLocks noGrp="1"/>
          </p:cNvSpPr>
          <p:nvPr>
            <p:ph type="title"/>
          </p:nvPr>
        </p:nvSpPr>
        <p:spPr/>
        <p:txBody>
          <a:bodyPr/>
          <a:lstStyle/>
          <a:p>
            <a:r>
              <a:rPr lang="en-US"/>
              <a:t>FB Insights - Daily Impressions | Familienhotel Gasthof Hinteregger - 3 of 3</a:t>
            </a:r>
          </a:p>
        </p:txBody>
      </p:sp>
      <p:graphicFrame>
        <p:nvGraphicFramePr>
          <p:cNvPr id="5" name="Table Placeholder 4">
            <a:extLst>
              <a:ext uri="{FF2B5EF4-FFF2-40B4-BE49-F238E27FC236}">
                <a16:creationId xmlns:a16="http://schemas.microsoft.com/office/drawing/2014/main" id="{04C0C8D9-B213-4F18-9219-8EFC25722482}"/>
              </a:ext>
            </a:extLst>
          </p:cNvPr>
          <p:cNvGraphicFramePr>
            <a:graphicFrameLocks noGrp="1"/>
          </p:cNvGraphicFramePr>
          <p:nvPr>
            <p:ph type="tbl" sz="quarter" idx="13"/>
            <p:extLst>
              <p:ext uri="{D42A27DB-BD31-4B8C-83A1-F6EECF244321}">
                <p14:modId xmlns:p14="http://schemas.microsoft.com/office/powerpoint/2010/main" val="12199665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828055114"/>
                    </a:ext>
                  </a:extLst>
                </a:gridCol>
                <a:gridCol w="2468880">
                  <a:extLst>
                    <a:ext uri="{9D8B030D-6E8A-4147-A177-3AD203B41FA5}">
                      <a16:colId xmlns:a16="http://schemas.microsoft.com/office/drawing/2014/main" val="3119356760"/>
                    </a:ext>
                  </a:extLst>
                </a:gridCol>
                <a:gridCol w="2468880">
                  <a:extLst>
                    <a:ext uri="{9D8B030D-6E8A-4147-A177-3AD203B41FA5}">
                      <a16:colId xmlns:a16="http://schemas.microsoft.com/office/drawing/2014/main" val="26766420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3103436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5083</a:t>
                      </a:r>
                    </a:p>
                  </a:txBody>
                  <a:tcPr/>
                </a:tc>
                <a:extLst>
                  <a:ext uri="{0D108BD9-81ED-4DB2-BD59-A6C34878D82A}">
                    <a16:rowId xmlns:a16="http://schemas.microsoft.com/office/drawing/2014/main" val="1376762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25580</a:t>
                      </a:r>
                    </a:p>
                  </a:txBody>
                  <a:tcPr/>
                </a:tc>
                <a:extLst>
                  <a:ext uri="{0D108BD9-81ED-4DB2-BD59-A6C34878D82A}">
                    <a16:rowId xmlns:a16="http://schemas.microsoft.com/office/drawing/2014/main" val="11403861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22049</a:t>
                      </a:r>
                    </a:p>
                  </a:txBody>
                  <a:tcPr/>
                </a:tc>
                <a:extLst>
                  <a:ext uri="{0D108BD9-81ED-4DB2-BD59-A6C34878D82A}">
                    <a16:rowId xmlns:a16="http://schemas.microsoft.com/office/drawing/2014/main" val="57120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14545</a:t>
                      </a:r>
                    </a:p>
                  </a:txBody>
                  <a:tcPr/>
                </a:tc>
                <a:extLst>
                  <a:ext uri="{0D108BD9-81ED-4DB2-BD59-A6C34878D82A}">
                    <a16:rowId xmlns:a16="http://schemas.microsoft.com/office/drawing/2014/main" val="2700604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16816</a:t>
                      </a:r>
                    </a:p>
                  </a:txBody>
                  <a:tcPr/>
                </a:tc>
                <a:extLst>
                  <a:ext uri="{0D108BD9-81ED-4DB2-BD59-A6C34878D82A}">
                    <a16:rowId xmlns:a16="http://schemas.microsoft.com/office/drawing/2014/main" val="2490877098"/>
                  </a:ext>
                </a:extLst>
              </a:tr>
            </a:tbl>
          </a:graphicData>
        </a:graphic>
      </p:graphicFrame>
      <p:sp>
        <p:nvSpPr>
          <p:cNvPr id="4" name="Text Placeholder 3">
            <a:extLst>
              <a:ext uri="{FF2B5EF4-FFF2-40B4-BE49-F238E27FC236}">
                <a16:creationId xmlns:a16="http://schemas.microsoft.com/office/drawing/2014/main" id="{D5B35A80-C414-4C8B-AA72-C025583679E2}"/>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12228390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2DDCE-0999-4230-B5FC-AE16AF088FBD}"/>
              </a:ext>
            </a:extLst>
          </p:cNvPr>
          <p:cNvSpPr>
            <a:spLocks noGrp="1"/>
          </p:cNvSpPr>
          <p:nvPr>
            <p:ph type="title"/>
          </p:nvPr>
        </p:nvSpPr>
        <p:spPr/>
        <p:txBody>
          <a:bodyPr/>
          <a:lstStyle/>
          <a:p>
            <a:r>
              <a:rPr lang="en-US"/>
              <a:t>FB Insights - Daily Reach | Familienhotel Gasthof Hinteregger - 1 of 3</a:t>
            </a:r>
          </a:p>
        </p:txBody>
      </p:sp>
      <p:graphicFrame>
        <p:nvGraphicFramePr>
          <p:cNvPr id="5" name="Table Placeholder 4">
            <a:extLst>
              <a:ext uri="{FF2B5EF4-FFF2-40B4-BE49-F238E27FC236}">
                <a16:creationId xmlns:a16="http://schemas.microsoft.com/office/drawing/2014/main" id="{E11046EB-0C4C-4FBC-9D62-E25A76550F21}"/>
              </a:ext>
            </a:extLst>
          </p:cNvPr>
          <p:cNvGraphicFramePr>
            <a:graphicFrameLocks noGrp="1"/>
          </p:cNvGraphicFramePr>
          <p:nvPr>
            <p:ph type="tbl" sz="quarter" idx="13"/>
            <p:extLst>
              <p:ext uri="{D42A27DB-BD31-4B8C-83A1-F6EECF244321}">
                <p14:modId xmlns:p14="http://schemas.microsoft.com/office/powerpoint/2010/main" val="4857487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304920131"/>
                    </a:ext>
                  </a:extLst>
                </a:gridCol>
                <a:gridCol w="2468880">
                  <a:extLst>
                    <a:ext uri="{9D8B030D-6E8A-4147-A177-3AD203B41FA5}">
                      <a16:colId xmlns:a16="http://schemas.microsoft.com/office/drawing/2014/main" val="1935985043"/>
                    </a:ext>
                  </a:extLst>
                </a:gridCol>
                <a:gridCol w="2468880">
                  <a:extLst>
                    <a:ext uri="{9D8B030D-6E8A-4147-A177-3AD203B41FA5}">
                      <a16:colId xmlns:a16="http://schemas.microsoft.com/office/drawing/2014/main" val="32783234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381598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2360</a:t>
                      </a:r>
                    </a:p>
                  </a:txBody>
                  <a:tcPr/>
                </a:tc>
                <a:extLst>
                  <a:ext uri="{0D108BD9-81ED-4DB2-BD59-A6C34878D82A}">
                    <a16:rowId xmlns:a16="http://schemas.microsoft.com/office/drawing/2014/main" val="4128474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1698</a:t>
                      </a:r>
                    </a:p>
                  </a:txBody>
                  <a:tcPr/>
                </a:tc>
                <a:extLst>
                  <a:ext uri="{0D108BD9-81ED-4DB2-BD59-A6C34878D82A}">
                    <a16:rowId xmlns:a16="http://schemas.microsoft.com/office/drawing/2014/main" val="24531762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2437</a:t>
                      </a:r>
                    </a:p>
                  </a:txBody>
                  <a:tcPr/>
                </a:tc>
                <a:extLst>
                  <a:ext uri="{0D108BD9-81ED-4DB2-BD59-A6C34878D82A}">
                    <a16:rowId xmlns:a16="http://schemas.microsoft.com/office/drawing/2014/main" val="31040759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2587</a:t>
                      </a:r>
                    </a:p>
                  </a:txBody>
                  <a:tcPr/>
                </a:tc>
                <a:extLst>
                  <a:ext uri="{0D108BD9-81ED-4DB2-BD59-A6C34878D82A}">
                    <a16:rowId xmlns:a16="http://schemas.microsoft.com/office/drawing/2014/main" val="241255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2867</a:t>
                      </a:r>
                    </a:p>
                  </a:txBody>
                  <a:tcPr/>
                </a:tc>
                <a:extLst>
                  <a:ext uri="{0D108BD9-81ED-4DB2-BD59-A6C34878D82A}">
                    <a16:rowId xmlns:a16="http://schemas.microsoft.com/office/drawing/2014/main" val="2532405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3284</a:t>
                      </a:r>
                    </a:p>
                  </a:txBody>
                  <a:tcPr/>
                </a:tc>
                <a:extLst>
                  <a:ext uri="{0D108BD9-81ED-4DB2-BD59-A6C34878D82A}">
                    <a16:rowId xmlns:a16="http://schemas.microsoft.com/office/drawing/2014/main" val="34939798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2959</a:t>
                      </a:r>
                    </a:p>
                  </a:txBody>
                  <a:tcPr/>
                </a:tc>
                <a:extLst>
                  <a:ext uri="{0D108BD9-81ED-4DB2-BD59-A6C34878D82A}">
                    <a16:rowId xmlns:a16="http://schemas.microsoft.com/office/drawing/2014/main" val="32326478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2408</a:t>
                      </a:r>
                    </a:p>
                  </a:txBody>
                  <a:tcPr/>
                </a:tc>
                <a:extLst>
                  <a:ext uri="{0D108BD9-81ED-4DB2-BD59-A6C34878D82A}">
                    <a16:rowId xmlns:a16="http://schemas.microsoft.com/office/drawing/2014/main" val="2120806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3294</a:t>
                      </a:r>
                    </a:p>
                  </a:txBody>
                  <a:tcPr/>
                </a:tc>
                <a:extLst>
                  <a:ext uri="{0D108BD9-81ED-4DB2-BD59-A6C34878D82A}">
                    <a16:rowId xmlns:a16="http://schemas.microsoft.com/office/drawing/2014/main" val="32669403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3612</a:t>
                      </a:r>
                    </a:p>
                  </a:txBody>
                  <a:tcPr/>
                </a:tc>
                <a:extLst>
                  <a:ext uri="{0D108BD9-81ED-4DB2-BD59-A6C34878D82A}">
                    <a16:rowId xmlns:a16="http://schemas.microsoft.com/office/drawing/2014/main" val="475155792"/>
                  </a:ext>
                </a:extLst>
              </a:tr>
            </a:tbl>
          </a:graphicData>
        </a:graphic>
      </p:graphicFrame>
      <p:sp>
        <p:nvSpPr>
          <p:cNvPr id="4" name="Text Placeholder 3">
            <a:extLst>
              <a:ext uri="{FF2B5EF4-FFF2-40B4-BE49-F238E27FC236}">
                <a16:creationId xmlns:a16="http://schemas.microsoft.com/office/drawing/2014/main" id="{0FD80BD8-CBA4-4215-909C-56ECE1535B83}"/>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56673941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81C549-97AF-46A1-85B4-F83C9440591A}"/>
              </a:ext>
            </a:extLst>
          </p:cNvPr>
          <p:cNvSpPr>
            <a:spLocks noGrp="1"/>
          </p:cNvSpPr>
          <p:nvPr>
            <p:ph type="title"/>
          </p:nvPr>
        </p:nvSpPr>
        <p:spPr/>
        <p:txBody>
          <a:bodyPr/>
          <a:lstStyle/>
          <a:p>
            <a:r>
              <a:rPr lang="en-US"/>
              <a:t>FB Insights - Daily Reach | Familienhotel Gasthof Hinteregger - 2 of 3</a:t>
            </a:r>
          </a:p>
        </p:txBody>
      </p:sp>
      <p:graphicFrame>
        <p:nvGraphicFramePr>
          <p:cNvPr id="5" name="Table Placeholder 4">
            <a:extLst>
              <a:ext uri="{FF2B5EF4-FFF2-40B4-BE49-F238E27FC236}">
                <a16:creationId xmlns:a16="http://schemas.microsoft.com/office/drawing/2014/main" id="{E9A50174-FE24-456C-9460-3D37D31BA1E7}"/>
              </a:ext>
            </a:extLst>
          </p:cNvPr>
          <p:cNvGraphicFramePr>
            <a:graphicFrameLocks noGrp="1"/>
          </p:cNvGraphicFramePr>
          <p:nvPr>
            <p:ph type="tbl" sz="quarter" idx="13"/>
            <p:extLst>
              <p:ext uri="{D42A27DB-BD31-4B8C-83A1-F6EECF244321}">
                <p14:modId xmlns:p14="http://schemas.microsoft.com/office/powerpoint/2010/main" val="26860437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916698242"/>
                    </a:ext>
                  </a:extLst>
                </a:gridCol>
                <a:gridCol w="2468880">
                  <a:extLst>
                    <a:ext uri="{9D8B030D-6E8A-4147-A177-3AD203B41FA5}">
                      <a16:colId xmlns:a16="http://schemas.microsoft.com/office/drawing/2014/main" val="572442330"/>
                    </a:ext>
                  </a:extLst>
                </a:gridCol>
                <a:gridCol w="2468880">
                  <a:extLst>
                    <a:ext uri="{9D8B030D-6E8A-4147-A177-3AD203B41FA5}">
                      <a16:colId xmlns:a16="http://schemas.microsoft.com/office/drawing/2014/main" val="22200064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86452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2447</a:t>
                      </a:r>
                    </a:p>
                  </a:txBody>
                  <a:tcPr/>
                </a:tc>
                <a:extLst>
                  <a:ext uri="{0D108BD9-81ED-4DB2-BD59-A6C34878D82A}">
                    <a16:rowId xmlns:a16="http://schemas.microsoft.com/office/drawing/2014/main" val="2627277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2261</a:t>
                      </a:r>
                    </a:p>
                  </a:txBody>
                  <a:tcPr/>
                </a:tc>
                <a:extLst>
                  <a:ext uri="{0D108BD9-81ED-4DB2-BD59-A6C34878D82A}">
                    <a16:rowId xmlns:a16="http://schemas.microsoft.com/office/drawing/2014/main" val="3958719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2993</a:t>
                      </a:r>
                    </a:p>
                  </a:txBody>
                  <a:tcPr/>
                </a:tc>
                <a:extLst>
                  <a:ext uri="{0D108BD9-81ED-4DB2-BD59-A6C34878D82A}">
                    <a16:rowId xmlns:a16="http://schemas.microsoft.com/office/drawing/2014/main" val="7857188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3050</a:t>
                      </a:r>
                    </a:p>
                  </a:txBody>
                  <a:tcPr/>
                </a:tc>
                <a:extLst>
                  <a:ext uri="{0D108BD9-81ED-4DB2-BD59-A6C34878D82A}">
                    <a16:rowId xmlns:a16="http://schemas.microsoft.com/office/drawing/2014/main" val="41505505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8710</a:t>
                      </a:r>
                    </a:p>
                  </a:txBody>
                  <a:tcPr/>
                </a:tc>
                <a:extLst>
                  <a:ext uri="{0D108BD9-81ED-4DB2-BD59-A6C34878D82A}">
                    <a16:rowId xmlns:a16="http://schemas.microsoft.com/office/drawing/2014/main" val="878853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1723</a:t>
                      </a:r>
                    </a:p>
                  </a:txBody>
                  <a:tcPr/>
                </a:tc>
                <a:extLst>
                  <a:ext uri="{0D108BD9-81ED-4DB2-BD59-A6C34878D82A}">
                    <a16:rowId xmlns:a16="http://schemas.microsoft.com/office/drawing/2014/main" val="1336776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879</a:t>
                      </a:r>
                    </a:p>
                  </a:txBody>
                  <a:tcPr/>
                </a:tc>
                <a:extLst>
                  <a:ext uri="{0D108BD9-81ED-4DB2-BD59-A6C34878D82A}">
                    <a16:rowId xmlns:a16="http://schemas.microsoft.com/office/drawing/2014/main" val="2719424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a:t>
                      </a:r>
                    </a:p>
                  </a:txBody>
                  <a:tcPr/>
                </a:tc>
                <a:extLst>
                  <a:ext uri="{0D108BD9-81ED-4DB2-BD59-A6C34878D82A}">
                    <a16:rowId xmlns:a16="http://schemas.microsoft.com/office/drawing/2014/main" val="35826444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a:t>
                      </a:r>
                    </a:p>
                  </a:txBody>
                  <a:tcPr/>
                </a:tc>
                <a:extLst>
                  <a:ext uri="{0D108BD9-81ED-4DB2-BD59-A6C34878D82A}">
                    <a16:rowId xmlns:a16="http://schemas.microsoft.com/office/drawing/2014/main" val="3030176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a:t>
                      </a:r>
                    </a:p>
                  </a:txBody>
                  <a:tcPr/>
                </a:tc>
                <a:extLst>
                  <a:ext uri="{0D108BD9-81ED-4DB2-BD59-A6C34878D82A}">
                    <a16:rowId xmlns:a16="http://schemas.microsoft.com/office/drawing/2014/main" val="4210378066"/>
                  </a:ext>
                </a:extLst>
              </a:tr>
            </a:tbl>
          </a:graphicData>
        </a:graphic>
      </p:graphicFrame>
      <p:sp>
        <p:nvSpPr>
          <p:cNvPr id="4" name="Text Placeholder 3">
            <a:extLst>
              <a:ext uri="{FF2B5EF4-FFF2-40B4-BE49-F238E27FC236}">
                <a16:creationId xmlns:a16="http://schemas.microsoft.com/office/drawing/2014/main" id="{12D23937-3CC5-4BD5-8326-D53AE21D3030}"/>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94338186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5CC2BA-B809-4217-A63E-A68288959DEA}"/>
              </a:ext>
            </a:extLst>
          </p:cNvPr>
          <p:cNvSpPr>
            <a:spLocks noGrp="1"/>
          </p:cNvSpPr>
          <p:nvPr>
            <p:ph type="title"/>
          </p:nvPr>
        </p:nvSpPr>
        <p:spPr/>
        <p:txBody>
          <a:bodyPr/>
          <a:lstStyle/>
          <a:p>
            <a:r>
              <a:rPr lang="en-US"/>
              <a:t>FB Insights - Daily Reach | Familienhotel Gasthof Hinteregger - 3 of 3</a:t>
            </a:r>
          </a:p>
        </p:txBody>
      </p:sp>
      <p:graphicFrame>
        <p:nvGraphicFramePr>
          <p:cNvPr id="5" name="Table Placeholder 4">
            <a:extLst>
              <a:ext uri="{FF2B5EF4-FFF2-40B4-BE49-F238E27FC236}">
                <a16:creationId xmlns:a16="http://schemas.microsoft.com/office/drawing/2014/main" id="{06CAA5D4-2F55-4F93-A47C-7FF4FC568F59}"/>
              </a:ext>
            </a:extLst>
          </p:cNvPr>
          <p:cNvGraphicFramePr>
            <a:graphicFrameLocks noGrp="1"/>
          </p:cNvGraphicFramePr>
          <p:nvPr>
            <p:ph type="tbl" sz="quarter" idx="13"/>
            <p:extLst>
              <p:ext uri="{D42A27DB-BD31-4B8C-83A1-F6EECF244321}">
                <p14:modId xmlns:p14="http://schemas.microsoft.com/office/powerpoint/2010/main" val="10180678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300160292"/>
                    </a:ext>
                  </a:extLst>
                </a:gridCol>
                <a:gridCol w="2468880">
                  <a:extLst>
                    <a:ext uri="{9D8B030D-6E8A-4147-A177-3AD203B41FA5}">
                      <a16:colId xmlns:a16="http://schemas.microsoft.com/office/drawing/2014/main" val="2420626308"/>
                    </a:ext>
                  </a:extLst>
                </a:gridCol>
                <a:gridCol w="2468880">
                  <a:extLst>
                    <a:ext uri="{9D8B030D-6E8A-4147-A177-3AD203B41FA5}">
                      <a16:colId xmlns:a16="http://schemas.microsoft.com/office/drawing/2014/main" val="13086196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650188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3708</a:t>
                      </a:r>
                    </a:p>
                  </a:txBody>
                  <a:tcPr/>
                </a:tc>
                <a:extLst>
                  <a:ext uri="{0D108BD9-81ED-4DB2-BD59-A6C34878D82A}">
                    <a16:rowId xmlns:a16="http://schemas.microsoft.com/office/drawing/2014/main" val="3816628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15115</a:t>
                      </a:r>
                    </a:p>
                  </a:txBody>
                  <a:tcPr/>
                </a:tc>
                <a:extLst>
                  <a:ext uri="{0D108BD9-81ED-4DB2-BD59-A6C34878D82A}">
                    <a16:rowId xmlns:a16="http://schemas.microsoft.com/office/drawing/2014/main" val="35366197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12515</a:t>
                      </a:r>
                    </a:p>
                  </a:txBody>
                  <a:tcPr/>
                </a:tc>
                <a:extLst>
                  <a:ext uri="{0D108BD9-81ED-4DB2-BD59-A6C34878D82A}">
                    <a16:rowId xmlns:a16="http://schemas.microsoft.com/office/drawing/2014/main" val="4110876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10192</a:t>
                      </a:r>
                    </a:p>
                  </a:txBody>
                  <a:tcPr/>
                </a:tc>
                <a:extLst>
                  <a:ext uri="{0D108BD9-81ED-4DB2-BD59-A6C34878D82A}">
                    <a16:rowId xmlns:a16="http://schemas.microsoft.com/office/drawing/2014/main" val="3821697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12012</a:t>
                      </a:r>
                    </a:p>
                  </a:txBody>
                  <a:tcPr/>
                </a:tc>
                <a:extLst>
                  <a:ext uri="{0D108BD9-81ED-4DB2-BD59-A6C34878D82A}">
                    <a16:rowId xmlns:a16="http://schemas.microsoft.com/office/drawing/2014/main" val="146518879"/>
                  </a:ext>
                </a:extLst>
              </a:tr>
            </a:tbl>
          </a:graphicData>
        </a:graphic>
      </p:graphicFrame>
      <p:sp>
        <p:nvSpPr>
          <p:cNvPr id="4" name="Text Placeholder 3">
            <a:extLst>
              <a:ext uri="{FF2B5EF4-FFF2-40B4-BE49-F238E27FC236}">
                <a16:creationId xmlns:a16="http://schemas.microsoft.com/office/drawing/2014/main" id="{D75CF0B8-B250-43B5-AD51-D0406168A89E}"/>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6515789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638DE7-343E-4771-ADA1-88FBC6EF8E97}"/>
              </a:ext>
            </a:extLst>
          </p:cNvPr>
          <p:cNvSpPr>
            <a:spLocks noGrp="1"/>
          </p:cNvSpPr>
          <p:nvPr>
            <p:ph type="title"/>
          </p:nvPr>
        </p:nvSpPr>
        <p:spPr/>
        <p:txBody>
          <a:bodyPr/>
          <a:lstStyle/>
          <a:p>
            <a:r>
              <a:rPr lang="en-US"/>
              <a:t>Facebook Reach | Familienhotel Gasthof Hinteregger</a:t>
            </a:r>
          </a:p>
        </p:txBody>
      </p:sp>
      <p:graphicFrame>
        <p:nvGraphicFramePr>
          <p:cNvPr id="6" name="Chart Placeholder 5">
            <a:extLst>
              <a:ext uri="{FF2B5EF4-FFF2-40B4-BE49-F238E27FC236}">
                <a16:creationId xmlns:a16="http://schemas.microsoft.com/office/drawing/2014/main" id="{386FCC8D-5100-49A5-8A15-80403A976798}"/>
              </a:ext>
            </a:extLst>
          </p:cNvPr>
          <p:cNvGraphicFramePr>
            <a:graphicFrameLocks noGrp="1"/>
          </p:cNvGraphicFramePr>
          <p:nvPr>
            <p:ph type="chart" sz="quarter" idx="13"/>
            <p:extLst>
              <p:ext uri="{D42A27DB-BD31-4B8C-83A1-F6EECF244321}">
                <p14:modId xmlns:p14="http://schemas.microsoft.com/office/powerpoint/2010/main" val="30615424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D27EDD1-4A5C-4463-9D98-1EF67A2A2D72}"/>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6A5DF8E2-0368-4671-A581-688C7DA915C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8937104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1438</Words>
  <Application>Microsoft Office PowerPoint</Application>
  <PresentationFormat>On-screen Show (4:3)</PresentationFormat>
  <Paragraphs>634</Paragraphs>
  <Slides>41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Calibri</vt:lpstr>
      <vt:lpstr>Arial</vt:lpstr>
      <vt:lpstr>quintly_template</vt:lpstr>
      <vt:lpstr>Facebook Page Report</vt:lpstr>
      <vt:lpstr>Wichtigste Werte (KPI's) | Familienhotel Gasthof Hinteregger</vt:lpstr>
      <vt:lpstr>Fans (Übersicht) | Familienhotel Gasthof Hinteregger</vt:lpstr>
      <vt:lpstr>Key Metrics Table w. User Post RR | Familienhotel Gasthof Hinteregger</vt:lpstr>
      <vt:lpstr>Facebook Fans Total | Familienhotel Gasthof Hinteregger</vt:lpstr>
      <vt:lpstr>Fanwachstum | Familienhotel Gasthof Hinteregger</vt:lpstr>
      <vt:lpstr>Verlorene Fans | Familienhotel Gasthof Hinteregger</vt:lpstr>
      <vt:lpstr>Eigene Beiträge (Postings) | Familienhotel Gasthof Hinteregger - 1 of 7</vt:lpstr>
      <vt:lpstr>Eigene Beiträge (Postings) | Familienhotel Gasthof Hinteregger - 2 of 7</vt:lpstr>
      <vt:lpstr>Eigene Beiträge (Postings) | Familienhotel Gasthof Hinteregger - 3 of 7</vt:lpstr>
      <vt:lpstr>Eigene Beiträge (Postings) | Familienhotel Gasthof Hinteregger - 4 of 7</vt:lpstr>
      <vt:lpstr>Eigene Beiträge (Postings) | Familienhotel Gasthof Hinteregger - 5 of 7</vt:lpstr>
      <vt:lpstr>Eigene Beiträge (Postings) | Familienhotel Gasthof Hinteregger - 6 of 7</vt:lpstr>
      <vt:lpstr>Eigene Beiträge (Postings) | Familienhotel Gasthof Hinteregger - 7 of 7</vt:lpstr>
      <vt:lpstr>Eigene Beiträge (Postings) + Reactions | Familienhotel Gasthof Hinteregger - 1 of 8</vt:lpstr>
      <vt:lpstr>Eigene Beiträge (Postings) + Reactions | Familienhotel Gasthof Hinteregger - 2 of 8</vt:lpstr>
      <vt:lpstr>Eigene Beiträge (Postings) + Reactions | Familienhotel Gasthof Hinteregger - 3 of 8</vt:lpstr>
      <vt:lpstr>Eigene Beiträge (Postings) + Reactions | Familienhotel Gasthof Hinteregger - 4 of 8</vt:lpstr>
      <vt:lpstr>Eigene Beiträge (Postings) + Reactions | Familienhotel Gasthof Hinteregger - 5 of 8</vt:lpstr>
      <vt:lpstr>Eigene Beiträge (Postings) + Reactions | Familienhotel Gasthof Hinteregger - 6 of 8</vt:lpstr>
      <vt:lpstr>Eigene Beiträge (Postings) + Reactions | Familienhotel Gasthof Hinteregger - 7 of 8</vt:lpstr>
      <vt:lpstr>Eigene Beiträge (Postings) + Reactions | Familienhotel Gasthof Hinteregger - 8 of 8</vt:lpstr>
      <vt:lpstr>Postings/Wochentag | Familienhotel Gasthof Hinteregger</vt:lpstr>
      <vt:lpstr>Interaktionsrate | Familienhotel Gasthof Hinteregger</vt:lpstr>
      <vt:lpstr>Postingtypen (Verteilung) | Familienhotel Gasthof Hinteregger</vt:lpstr>
      <vt:lpstr>Interaktionsrate/Postingtyp | Familienhotel Gasthof Hinteregger</vt:lpstr>
      <vt:lpstr>Antwortzeit | Familienhotel Gasthof Hinteregger</vt:lpstr>
      <vt:lpstr>Facebook Check Ins | Familienhotel Gasthof Hinteregger</vt:lpstr>
      <vt:lpstr>Fan Demographie | Familienhotel Gasthof Hinteregger</vt:lpstr>
      <vt:lpstr>Impressionen | Familienhotel Gasthof Hinteregger</vt:lpstr>
      <vt:lpstr>Reichweite | Familienhotel Gasthof Hinteregger</vt:lpstr>
      <vt:lpstr>Engagierte User | Familienhotel Gasthof Hinteregger</vt:lpstr>
      <vt:lpstr>Page Views | Familienhotel Gasthof Hinteregger</vt:lpstr>
      <vt:lpstr>Page Fans Online | Familienhotel Gasthof Hinteregger</vt:lpstr>
      <vt:lpstr>FB Insights - Daily Impressions | Familienhotel Gasthof Hinteregger - 1 of 3</vt:lpstr>
      <vt:lpstr>FB Insights - Daily Impressions | Familienhotel Gasthof Hinteregger - 2 of 3</vt:lpstr>
      <vt:lpstr>FB Insights - Daily Impressions | Familienhotel Gasthof Hinteregger - 3 of 3</vt:lpstr>
      <vt:lpstr>FB Insights - Daily Reach | Familienhotel Gasthof Hinteregger - 1 of 3</vt:lpstr>
      <vt:lpstr>FB Insights - Daily Reach | Familienhotel Gasthof Hinteregger - 2 of 3</vt:lpstr>
      <vt:lpstr>FB Insights - Daily Reach | Familienhotel Gasthof Hinteregger - 3 of 3</vt:lpstr>
      <vt:lpstr>Facebook Reach | Familienhotel Gasthof Hinteregger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2018-06-04T11:52:36Z</dcterms:created>
  <dcterms:modified xsi:type="dcterms:W3CDTF">2018-06-04T11:53:38Z</dcterms:modified>
</cp:coreProperties>
</file>