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142</c:v>
                </c:pt>
                <c:pt idx="1">
                  <c:v>142</c:v>
                </c:pt>
                <c:pt idx="2">
                  <c:v>142</c:v>
                </c:pt>
                <c:pt idx="3">
                  <c:v>142</c:v>
                </c:pt>
                <c:pt idx="4">
                  <c:v>142</c:v>
                </c:pt>
                <c:pt idx="5">
                  <c:v>142</c:v>
                </c:pt>
                <c:pt idx="6">
                  <c:v>142</c:v>
                </c:pt>
                <c:pt idx="7">
                  <c:v>142</c:v>
                </c:pt>
                <c:pt idx="8">
                  <c:v>142</c:v>
                </c:pt>
                <c:pt idx="9">
                  <c:v>142</c:v>
                </c:pt>
                <c:pt idx="10">
                  <c:v>142</c:v>
                </c:pt>
                <c:pt idx="11">
                  <c:v>142</c:v>
                </c:pt>
                <c:pt idx="12">
                  <c:v>142</c:v>
                </c:pt>
                <c:pt idx="13">
                  <c:v>142</c:v>
                </c:pt>
                <c:pt idx="14">
                  <c:v>142</c:v>
                </c:pt>
                <c:pt idx="15">
                  <c:v>142</c:v>
                </c:pt>
                <c:pt idx="16">
                  <c:v>142</c:v>
                </c:pt>
                <c:pt idx="17">
                  <c:v>142</c:v>
                </c:pt>
                <c:pt idx="18">
                  <c:v>142</c:v>
                </c:pt>
                <c:pt idx="19">
                  <c:v>142</c:v>
                </c:pt>
                <c:pt idx="20">
                  <c:v>142</c:v>
                </c:pt>
                <c:pt idx="21">
                  <c:v>142</c:v>
                </c:pt>
                <c:pt idx="22">
                  <c:v>141</c:v>
                </c:pt>
                <c:pt idx="23">
                  <c:v>141</c:v>
                </c:pt>
                <c:pt idx="24">
                  <c:v>141</c:v>
                </c:pt>
                <c:pt idx="25">
                  <c:v>141</c:v>
                </c:pt>
                <c:pt idx="26">
                  <c:v>141</c:v>
                </c:pt>
                <c:pt idx="27">
                  <c:v>141</c:v>
                </c:pt>
                <c:pt idx="28">
                  <c:v>141</c:v>
                </c:pt>
                <c:pt idx="29">
                  <c:v>141</c:v>
                </c:pt>
              </c:numCache>
            </c:numRef>
          </c:val>
          <c:smooth val="0"/>
          <c:extLst>
            <c:ext xmlns:c16="http://schemas.microsoft.com/office/drawing/2014/chart" uri="{C3380CC4-5D6E-409C-BE32-E72D297353CC}">
              <c16:uniqueId val="{00000000-DFCF-4BF4-8172-99F02BC92D52}"/>
            </c:ext>
          </c:extLst>
        </c:ser>
        <c:dLbls>
          <c:showLegendKey val="0"/>
          <c:showVal val="0"/>
          <c:showCatName val="0"/>
          <c:showSerName val="0"/>
          <c:showPercent val="0"/>
          <c:showBubbleSize val="0"/>
        </c:dLbls>
        <c:smooth val="0"/>
        <c:axId val="343413288"/>
        <c:axId val="343416568"/>
      </c:lineChart>
      <c:dateAx>
        <c:axId val="34341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16568"/>
        <c:crosses val="autoZero"/>
        <c:auto val="1"/>
        <c:lblOffset val="100"/>
        <c:baseTimeUnit val="days"/>
      </c:dateAx>
      <c:valAx>
        <c:axId val="34341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1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231E-41A5-B9B1-8C1A94D7D803}"/>
            </c:ext>
          </c:extLst>
        </c:ser>
        <c:dLbls>
          <c:showLegendKey val="0"/>
          <c:showVal val="0"/>
          <c:showCatName val="0"/>
          <c:showSerName val="0"/>
          <c:showPercent val="0"/>
          <c:showBubbleSize val="0"/>
        </c:dLbls>
        <c:smooth val="0"/>
        <c:axId val="343411320"/>
        <c:axId val="343417552"/>
      </c:lineChart>
      <c:dateAx>
        <c:axId val="34341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17552"/>
        <c:crosses val="autoZero"/>
        <c:auto val="1"/>
        <c:lblOffset val="100"/>
        <c:baseTimeUnit val="days"/>
      </c:dateAx>
      <c:valAx>
        <c:axId val="34341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1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83FC-41D8-BFB3-7F7751306622}"/>
            </c:ext>
          </c:extLst>
        </c:ser>
        <c:dLbls>
          <c:showLegendKey val="0"/>
          <c:showVal val="0"/>
          <c:showCatName val="0"/>
          <c:showSerName val="0"/>
          <c:showPercent val="0"/>
          <c:showBubbleSize val="0"/>
        </c:dLbls>
        <c:smooth val="0"/>
        <c:axId val="346253888"/>
        <c:axId val="346256512"/>
      </c:lineChart>
      <c:dateAx>
        <c:axId val="34625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56512"/>
        <c:crosses val="autoZero"/>
        <c:auto val="1"/>
        <c:lblOffset val="100"/>
        <c:baseTimeUnit val="days"/>
      </c:dateAx>
      <c:valAx>
        <c:axId val="34625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5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Hefter Systemform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4</c:v>
                </c:pt>
                <c:pt idx="3">
                  <c:v>0</c:v>
                </c:pt>
                <c:pt idx="4">
                  <c:v>3</c:v>
                </c:pt>
                <c:pt idx="5">
                  <c:v>1</c:v>
                </c:pt>
                <c:pt idx="6">
                  <c:v>1</c:v>
                </c:pt>
              </c:numCache>
            </c:numRef>
          </c:val>
          <c:extLst>
            <c:ext xmlns:c16="http://schemas.microsoft.com/office/drawing/2014/chart" uri="{C3380CC4-5D6E-409C-BE32-E72D297353CC}">
              <c16:uniqueId val="{00000000-1799-4E34-A4E6-057AC3174A14}"/>
            </c:ext>
          </c:extLst>
        </c:ser>
        <c:dLbls>
          <c:showLegendKey val="0"/>
          <c:showVal val="0"/>
          <c:showCatName val="0"/>
          <c:showSerName val="0"/>
          <c:showPercent val="0"/>
          <c:showBubbleSize val="0"/>
        </c:dLbls>
        <c:gapWidth val="219"/>
        <c:overlap val="-27"/>
        <c:axId val="429118160"/>
        <c:axId val="429110944"/>
      </c:barChart>
      <c:catAx>
        <c:axId val="42911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0944"/>
        <c:crosses val="autoZero"/>
        <c:auto val="1"/>
        <c:lblAlgn val="ctr"/>
        <c:lblOffset val="100"/>
        <c:noMultiLvlLbl val="0"/>
      </c:catAx>
      <c:valAx>
        <c:axId val="42911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1.4084507042254</c:v>
                </c:pt>
                <c:pt idx="4">
                  <c:v>0</c:v>
                </c:pt>
                <c:pt idx="5">
                  <c:v>2.8169014084507</c:v>
                </c:pt>
                <c:pt idx="6">
                  <c:v>0</c:v>
                </c:pt>
                <c:pt idx="7">
                  <c:v>1.4084507042254</c:v>
                </c:pt>
                <c:pt idx="8">
                  <c:v>2.112676056338</c:v>
                </c:pt>
                <c:pt idx="9">
                  <c:v>0</c:v>
                </c:pt>
                <c:pt idx="10">
                  <c:v>1.4084507042254</c:v>
                </c:pt>
                <c:pt idx="11">
                  <c:v>0</c:v>
                </c:pt>
                <c:pt idx="12">
                  <c:v>2.112676056338</c:v>
                </c:pt>
                <c:pt idx="13">
                  <c:v>0</c:v>
                </c:pt>
                <c:pt idx="14">
                  <c:v>0</c:v>
                </c:pt>
                <c:pt idx="15">
                  <c:v>2.112676056338</c:v>
                </c:pt>
                <c:pt idx="16">
                  <c:v>0</c:v>
                </c:pt>
                <c:pt idx="17">
                  <c:v>2.112676056338</c:v>
                </c:pt>
                <c:pt idx="18">
                  <c:v>0</c:v>
                </c:pt>
                <c:pt idx="19">
                  <c:v>2.8169014084507</c:v>
                </c:pt>
                <c:pt idx="20">
                  <c:v>0</c:v>
                </c:pt>
                <c:pt idx="21">
                  <c:v>0</c:v>
                </c:pt>
                <c:pt idx="22">
                  <c:v>3.5460992907800999</c:v>
                </c:pt>
                <c:pt idx="23">
                  <c:v>2.8368794326240998</c:v>
                </c:pt>
                <c:pt idx="24">
                  <c:v>1.4184397163121001</c:v>
                </c:pt>
                <c:pt idx="25">
                  <c:v>0</c:v>
                </c:pt>
                <c:pt idx="26">
                  <c:v>0</c:v>
                </c:pt>
                <c:pt idx="27">
                  <c:v>2.8368794326240998</c:v>
                </c:pt>
                <c:pt idx="28">
                  <c:v>0</c:v>
                </c:pt>
                <c:pt idx="29">
                  <c:v>0</c:v>
                </c:pt>
              </c:numCache>
            </c:numRef>
          </c:val>
          <c:smooth val="0"/>
          <c:extLst>
            <c:ext xmlns:c16="http://schemas.microsoft.com/office/drawing/2014/chart" uri="{C3380CC4-5D6E-409C-BE32-E72D297353CC}">
              <c16:uniqueId val="{00000000-8146-4BED-9BAC-BB1CB8B6F28D}"/>
            </c:ext>
          </c:extLst>
        </c:ser>
        <c:dLbls>
          <c:showLegendKey val="0"/>
          <c:showVal val="0"/>
          <c:showCatName val="0"/>
          <c:showSerName val="0"/>
          <c:showPercent val="0"/>
          <c:showBubbleSize val="0"/>
        </c:dLbls>
        <c:smooth val="0"/>
        <c:axId val="429118488"/>
        <c:axId val="429112912"/>
      </c:lineChart>
      <c:dateAx>
        <c:axId val="42911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2912"/>
        <c:crosses val="autoZero"/>
        <c:auto val="1"/>
        <c:lblOffset val="100"/>
        <c:baseTimeUnit val="days"/>
      </c:dateAx>
      <c:valAx>
        <c:axId val="42911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Hefter Systemform</c:v>
                </c:pt>
              </c:strCache>
            </c:strRef>
          </c:cat>
          <c:val>
            <c:numRef>
              <c:f>Sheet1!$B$2</c:f>
              <c:numCache>
                <c:formatCode>General</c:formatCode>
                <c:ptCount val="1"/>
                <c:pt idx="0">
                  <c:v>3</c:v>
                </c:pt>
              </c:numCache>
            </c:numRef>
          </c:val>
          <c:extLst>
            <c:ext xmlns:c16="http://schemas.microsoft.com/office/drawing/2014/chart" uri="{C3380CC4-5D6E-409C-BE32-E72D297353CC}">
              <c16:uniqueId val="{00000000-7454-4F14-8457-01743AB6A2A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Hefter Systemform</c:v>
                </c:pt>
              </c:strCache>
            </c:strRef>
          </c:cat>
          <c:val>
            <c:numRef>
              <c:f>Sheet1!$C$2</c:f>
              <c:numCache>
                <c:formatCode>General</c:formatCode>
                <c:ptCount val="1"/>
                <c:pt idx="0">
                  <c:v>7</c:v>
                </c:pt>
              </c:numCache>
            </c:numRef>
          </c:val>
          <c:extLst>
            <c:ext xmlns:c16="http://schemas.microsoft.com/office/drawing/2014/chart" uri="{C3380CC4-5D6E-409C-BE32-E72D297353CC}">
              <c16:uniqueId val="{00000001-7454-4F14-8457-01743AB6A2A9}"/>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Hefter Systemform</c:v>
                </c:pt>
              </c:strCache>
            </c:strRef>
          </c:cat>
          <c:val>
            <c:numRef>
              <c:f>Sheet1!$D$2</c:f>
              <c:numCache>
                <c:formatCode>General</c:formatCode>
                <c:ptCount val="1"/>
                <c:pt idx="0">
                  <c:v>1</c:v>
                </c:pt>
              </c:numCache>
            </c:numRef>
          </c:val>
          <c:extLst>
            <c:ext xmlns:c16="http://schemas.microsoft.com/office/drawing/2014/chart" uri="{C3380CC4-5D6E-409C-BE32-E72D297353CC}">
              <c16:uniqueId val="{00000002-7454-4F14-8457-01743AB6A2A9}"/>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Hefter Systemform</c:v>
                </c:pt>
              </c:strCache>
            </c:strRef>
          </c:cat>
          <c:val>
            <c:numRef>
              <c:f>Sheet1!$E$2</c:f>
              <c:numCache>
                <c:formatCode>General</c:formatCode>
                <c:ptCount val="1"/>
                <c:pt idx="0">
                  <c:v>2</c:v>
                </c:pt>
              </c:numCache>
            </c:numRef>
          </c:val>
          <c:extLst>
            <c:ext xmlns:c16="http://schemas.microsoft.com/office/drawing/2014/chart" uri="{C3380CC4-5D6E-409C-BE32-E72D297353CC}">
              <c16:uniqueId val="{00000003-7454-4F14-8457-01743AB6A2A9}"/>
            </c:ext>
          </c:extLst>
        </c:ser>
        <c:dLbls>
          <c:showLegendKey val="0"/>
          <c:showVal val="0"/>
          <c:showCatName val="0"/>
          <c:showSerName val="0"/>
          <c:showPercent val="0"/>
          <c:showBubbleSize val="0"/>
        </c:dLbls>
        <c:gapWidth val="150"/>
        <c:overlap val="100"/>
        <c:axId val="429119472"/>
        <c:axId val="429114224"/>
      </c:barChart>
      <c:catAx>
        <c:axId val="42911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4224"/>
        <c:crosses val="autoZero"/>
        <c:auto val="1"/>
        <c:lblAlgn val="ctr"/>
        <c:lblOffset val="100"/>
        <c:noMultiLvlLbl val="0"/>
      </c:catAx>
      <c:valAx>
        <c:axId val="429114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Hefter Systemform</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1.8779342723004999</c:v>
                </c:pt>
                <c:pt idx="1">
                  <c:v>2.2204146867018002</c:v>
                </c:pt>
                <c:pt idx="2">
                  <c:v>1.4084507042254</c:v>
                </c:pt>
                <c:pt idx="3">
                  <c:v>3.1815003496154</c:v>
                </c:pt>
              </c:numCache>
            </c:numRef>
          </c:val>
          <c:extLst>
            <c:ext xmlns:c16="http://schemas.microsoft.com/office/drawing/2014/chart" uri="{C3380CC4-5D6E-409C-BE32-E72D297353CC}">
              <c16:uniqueId val="{00000000-96B5-490C-A6D3-087433416484}"/>
            </c:ext>
          </c:extLst>
        </c:ser>
        <c:dLbls>
          <c:showLegendKey val="0"/>
          <c:showVal val="0"/>
          <c:showCatName val="0"/>
          <c:showSerName val="0"/>
          <c:showPercent val="0"/>
          <c:showBubbleSize val="0"/>
        </c:dLbls>
        <c:gapWidth val="219"/>
        <c:overlap val="-27"/>
        <c:axId val="429123408"/>
        <c:axId val="429120784"/>
      </c:barChart>
      <c:catAx>
        <c:axId val="42912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20784"/>
        <c:crosses val="autoZero"/>
        <c:auto val="1"/>
        <c:lblAlgn val="ctr"/>
        <c:lblOffset val="100"/>
        <c:noMultiLvlLbl val="0"/>
      </c:catAx>
      <c:valAx>
        <c:axId val="42912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2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Hefter Systemform</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409-4023-ADF1-5EEF40375F72}"/>
            </c:ext>
          </c:extLst>
        </c:ser>
        <c:dLbls>
          <c:showLegendKey val="0"/>
          <c:showVal val="0"/>
          <c:showCatName val="0"/>
          <c:showSerName val="0"/>
          <c:showPercent val="0"/>
          <c:showBubbleSize val="0"/>
        </c:dLbls>
        <c:gapWidth val="219"/>
        <c:overlap val="-27"/>
        <c:axId val="429125048"/>
        <c:axId val="429123736"/>
      </c:barChart>
      <c:catAx>
        <c:axId val="42912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23736"/>
        <c:crosses val="autoZero"/>
        <c:auto val="1"/>
        <c:lblAlgn val="ctr"/>
        <c:lblOffset val="100"/>
        <c:noMultiLvlLbl val="0"/>
      </c:catAx>
      <c:valAx>
        <c:axId val="42912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2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4</c:v>
                </c:pt>
                <c:pt idx="19">
                  <c:v>4</c:v>
                </c:pt>
                <c:pt idx="20">
                  <c:v>4</c:v>
                </c:pt>
                <c:pt idx="21">
                  <c:v>4</c:v>
                </c:pt>
                <c:pt idx="22">
                  <c:v>4</c:v>
                </c:pt>
                <c:pt idx="23">
                  <c:v>4</c:v>
                </c:pt>
                <c:pt idx="24">
                  <c:v>4</c:v>
                </c:pt>
                <c:pt idx="25">
                  <c:v>4</c:v>
                </c:pt>
                <c:pt idx="26">
                  <c:v>4</c:v>
                </c:pt>
                <c:pt idx="27">
                  <c:v>4</c:v>
                </c:pt>
                <c:pt idx="28">
                  <c:v>4</c:v>
                </c:pt>
                <c:pt idx="29">
                  <c:v>4</c:v>
                </c:pt>
              </c:numCache>
            </c:numRef>
          </c:val>
          <c:smooth val="0"/>
          <c:extLst>
            <c:ext xmlns:c16="http://schemas.microsoft.com/office/drawing/2014/chart" uri="{C3380CC4-5D6E-409C-BE32-E72D297353CC}">
              <c16:uniqueId val="{00000000-5646-463C-943D-A6995A63E2A5}"/>
            </c:ext>
          </c:extLst>
        </c:ser>
        <c:dLbls>
          <c:showLegendKey val="0"/>
          <c:showVal val="0"/>
          <c:showCatName val="0"/>
          <c:showSerName val="0"/>
          <c:showPercent val="0"/>
          <c:showBubbleSize val="0"/>
        </c:dLbls>
        <c:smooth val="0"/>
        <c:axId val="429124064"/>
        <c:axId val="343441808"/>
      </c:lineChart>
      <c:dateAx>
        <c:axId val="42912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41808"/>
        <c:crosses val="autoZero"/>
        <c:auto val="1"/>
        <c:lblOffset val="100"/>
        <c:baseTimeUnit val="days"/>
      </c:dateAx>
      <c:valAx>
        <c:axId val="34344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2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c:v>
                </c:pt>
                <c:pt idx="1">
                  <c:v>10</c:v>
                </c:pt>
                <c:pt idx="2">
                  <c:v>11</c:v>
                </c:pt>
                <c:pt idx="3">
                  <c:v>10</c:v>
                </c:pt>
                <c:pt idx="4">
                  <c:v>11</c:v>
                </c:pt>
                <c:pt idx="5">
                  <c:v>3</c:v>
                </c:pt>
              </c:numCache>
            </c:numRef>
          </c:val>
          <c:extLst>
            <c:ext xmlns:c16="http://schemas.microsoft.com/office/drawing/2014/chart" uri="{C3380CC4-5D6E-409C-BE32-E72D297353CC}">
              <c16:uniqueId val="{00000000-B8C2-42FF-A480-C486AE9899B1}"/>
            </c:ext>
          </c:extLst>
        </c:ser>
        <c:ser>
          <c:idx val="1"/>
          <c:order val="1"/>
          <c:tx>
            <c:strRef>
              <c:f>Sheet1!$C$1</c:f>
              <c:strCache>
                <c:ptCount val="1"/>
                <c:pt idx="0">
                  <c:v>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5</c:v>
                </c:pt>
                <c:pt idx="1">
                  <c:v>26</c:v>
                </c:pt>
                <c:pt idx="2">
                  <c:v>27</c:v>
                </c:pt>
                <c:pt idx="3">
                  <c:v>15</c:v>
                </c:pt>
                <c:pt idx="4">
                  <c:v>13</c:v>
                </c:pt>
                <c:pt idx="5">
                  <c:v>7</c:v>
                </c:pt>
              </c:numCache>
            </c:numRef>
          </c:val>
          <c:extLst>
            <c:ext xmlns:c16="http://schemas.microsoft.com/office/drawing/2014/chart" uri="{C3380CC4-5D6E-409C-BE32-E72D297353CC}">
              <c16:uniqueId val="{00000001-B8C2-42FF-A480-C486AE9899B1}"/>
            </c:ext>
          </c:extLst>
        </c:ser>
        <c:dLbls>
          <c:showLegendKey val="0"/>
          <c:showVal val="0"/>
          <c:showCatName val="0"/>
          <c:showSerName val="0"/>
          <c:showPercent val="0"/>
          <c:showBubbleSize val="0"/>
        </c:dLbls>
        <c:gapWidth val="219"/>
        <c:overlap val="-27"/>
        <c:axId val="343436888"/>
        <c:axId val="343436560"/>
      </c:barChart>
      <c:catAx>
        <c:axId val="34343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6560"/>
        <c:crosses val="autoZero"/>
        <c:auto val="1"/>
        <c:lblAlgn val="ctr"/>
        <c:lblOffset val="100"/>
        <c:noMultiLvlLbl val="0"/>
      </c:catAx>
      <c:valAx>
        <c:axId val="34343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c:v>
                </c:pt>
                <c:pt idx="1">
                  <c:v>1</c:v>
                </c:pt>
                <c:pt idx="2">
                  <c:v>4</c:v>
                </c:pt>
                <c:pt idx="3">
                  <c:v>116</c:v>
                </c:pt>
                <c:pt idx="4">
                  <c:v>50</c:v>
                </c:pt>
                <c:pt idx="5">
                  <c:v>24</c:v>
                </c:pt>
                <c:pt idx="6">
                  <c:v>1</c:v>
                </c:pt>
                <c:pt idx="7">
                  <c:v>21</c:v>
                </c:pt>
                <c:pt idx="8">
                  <c:v>43</c:v>
                </c:pt>
                <c:pt idx="9">
                  <c:v>1</c:v>
                </c:pt>
                <c:pt idx="10">
                  <c:v>26</c:v>
                </c:pt>
                <c:pt idx="11">
                  <c:v>4806</c:v>
                </c:pt>
                <c:pt idx="12">
                  <c:v>3025</c:v>
                </c:pt>
                <c:pt idx="13">
                  <c:v>2993</c:v>
                </c:pt>
                <c:pt idx="14">
                  <c:v>2975</c:v>
                </c:pt>
                <c:pt idx="15">
                  <c:v>2416</c:v>
                </c:pt>
                <c:pt idx="16">
                  <c:v>3168</c:v>
                </c:pt>
                <c:pt idx="17">
                  <c:v>2525</c:v>
                </c:pt>
                <c:pt idx="18">
                  <c:v>2683</c:v>
                </c:pt>
                <c:pt idx="19">
                  <c:v>2290</c:v>
                </c:pt>
                <c:pt idx="20">
                  <c:v>2586</c:v>
                </c:pt>
                <c:pt idx="21">
                  <c:v>2801</c:v>
                </c:pt>
                <c:pt idx="22">
                  <c:v>3133</c:v>
                </c:pt>
                <c:pt idx="23">
                  <c:v>3223</c:v>
                </c:pt>
                <c:pt idx="24">
                  <c:v>1943</c:v>
                </c:pt>
                <c:pt idx="25">
                  <c:v>548</c:v>
                </c:pt>
                <c:pt idx="26">
                  <c:v>2</c:v>
                </c:pt>
                <c:pt idx="27">
                  <c:v>23</c:v>
                </c:pt>
                <c:pt idx="28">
                  <c:v>13</c:v>
                </c:pt>
                <c:pt idx="29">
                  <c:v>0</c:v>
                </c:pt>
              </c:numCache>
            </c:numRef>
          </c:val>
          <c:smooth val="0"/>
          <c:extLst>
            <c:ext xmlns:c16="http://schemas.microsoft.com/office/drawing/2014/chart" uri="{C3380CC4-5D6E-409C-BE32-E72D297353CC}">
              <c16:uniqueId val="{00000000-EE4F-4FF5-A26D-C759B8D01E21}"/>
            </c:ext>
          </c:extLst>
        </c:ser>
        <c:dLbls>
          <c:showLegendKey val="0"/>
          <c:showVal val="0"/>
          <c:showCatName val="0"/>
          <c:showSerName val="0"/>
          <c:showPercent val="0"/>
          <c:showBubbleSize val="0"/>
        </c:dLbls>
        <c:smooth val="0"/>
        <c:axId val="343435576"/>
        <c:axId val="343440824"/>
      </c:lineChart>
      <c:dateAx>
        <c:axId val="34343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40824"/>
        <c:crosses val="autoZero"/>
        <c:auto val="1"/>
        <c:lblOffset val="100"/>
        <c:baseTimeUnit val="days"/>
      </c:dateAx>
      <c:valAx>
        <c:axId val="34344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c:v>
                </c:pt>
                <c:pt idx="1">
                  <c:v>1</c:v>
                </c:pt>
                <c:pt idx="2">
                  <c:v>2</c:v>
                </c:pt>
                <c:pt idx="3">
                  <c:v>20</c:v>
                </c:pt>
                <c:pt idx="4">
                  <c:v>14</c:v>
                </c:pt>
                <c:pt idx="5">
                  <c:v>13</c:v>
                </c:pt>
                <c:pt idx="6">
                  <c:v>1</c:v>
                </c:pt>
                <c:pt idx="7">
                  <c:v>13</c:v>
                </c:pt>
                <c:pt idx="8">
                  <c:v>17</c:v>
                </c:pt>
                <c:pt idx="9">
                  <c:v>1</c:v>
                </c:pt>
                <c:pt idx="10">
                  <c:v>13</c:v>
                </c:pt>
                <c:pt idx="11">
                  <c:v>4227</c:v>
                </c:pt>
                <c:pt idx="12">
                  <c:v>2765</c:v>
                </c:pt>
                <c:pt idx="13">
                  <c:v>2888</c:v>
                </c:pt>
                <c:pt idx="14">
                  <c:v>2784</c:v>
                </c:pt>
                <c:pt idx="15">
                  <c:v>2158</c:v>
                </c:pt>
                <c:pt idx="16">
                  <c:v>2984</c:v>
                </c:pt>
                <c:pt idx="17">
                  <c:v>2357</c:v>
                </c:pt>
                <c:pt idx="18">
                  <c:v>2401</c:v>
                </c:pt>
                <c:pt idx="19">
                  <c:v>2149</c:v>
                </c:pt>
                <c:pt idx="20">
                  <c:v>2418</c:v>
                </c:pt>
                <c:pt idx="21">
                  <c:v>2623</c:v>
                </c:pt>
                <c:pt idx="22">
                  <c:v>2800</c:v>
                </c:pt>
                <c:pt idx="23">
                  <c:v>3192</c:v>
                </c:pt>
                <c:pt idx="24">
                  <c:v>1801</c:v>
                </c:pt>
                <c:pt idx="25">
                  <c:v>498</c:v>
                </c:pt>
                <c:pt idx="26">
                  <c:v>2</c:v>
                </c:pt>
                <c:pt idx="27">
                  <c:v>16</c:v>
                </c:pt>
                <c:pt idx="28">
                  <c:v>9</c:v>
                </c:pt>
                <c:pt idx="29">
                  <c:v>0</c:v>
                </c:pt>
              </c:numCache>
            </c:numRef>
          </c:val>
          <c:smooth val="0"/>
          <c:extLst>
            <c:ext xmlns:c16="http://schemas.microsoft.com/office/drawing/2014/chart" uri="{C3380CC4-5D6E-409C-BE32-E72D297353CC}">
              <c16:uniqueId val="{00000000-477E-4F58-9B6D-AE90350F9319}"/>
            </c:ext>
          </c:extLst>
        </c:ser>
        <c:dLbls>
          <c:showLegendKey val="0"/>
          <c:showVal val="0"/>
          <c:showCatName val="0"/>
          <c:showSerName val="0"/>
          <c:showPercent val="0"/>
          <c:showBubbleSize val="0"/>
        </c:dLbls>
        <c:smooth val="0"/>
        <c:axId val="343439184"/>
        <c:axId val="343439512"/>
      </c:lineChart>
      <c:dateAx>
        <c:axId val="34343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9512"/>
        <c:crosses val="autoZero"/>
        <c:auto val="1"/>
        <c:lblOffset val="100"/>
        <c:baseTimeUnit val="days"/>
      </c:dateAx>
      <c:valAx>
        <c:axId val="34343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c:v>
                </c:pt>
                <c:pt idx="1">
                  <c:v>0</c:v>
                </c:pt>
                <c:pt idx="2">
                  <c:v>1</c:v>
                </c:pt>
                <c:pt idx="3">
                  <c:v>4</c:v>
                </c:pt>
                <c:pt idx="4">
                  <c:v>4</c:v>
                </c:pt>
                <c:pt idx="5">
                  <c:v>2</c:v>
                </c:pt>
                <c:pt idx="6">
                  <c:v>0</c:v>
                </c:pt>
                <c:pt idx="7">
                  <c:v>3</c:v>
                </c:pt>
                <c:pt idx="8">
                  <c:v>4</c:v>
                </c:pt>
                <c:pt idx="9">
                  <c:v>0</c:v>
                </c:pt>
                <c:pt idx="10">
                  <c:v>3</c:v>
                </c:pt>
                <c:pt idx="11">
                  <c:v>9</c:v>
                </c:pt>
                <c:pt idx="12">
                  <c:v>3</c:v>
                </c:pt>
                <c:pt idx="13">
                  <c:v>6</c:v>
                </c:pt>
                <c:pt idx="14">
                  <c:v>5</c:v>
                </c:pt>
                <c:pt idx="15">
                  <c:v>7</c:v>
                </c:pt>
                <c:pt idx="16">
                  <c:v>7</c:v>
                </c:pt>
                <c:pt idx="17">
                  <c:v>6</c:v>
                </c:pt>
                <c:pt idx="18">
                  <c:v>7</c:v>
                </c:pt>
                <c:pt idx="19">
                  <c:v>5</c:v>
                </c:pt>
                <c:pt idx="20">
                  <c:v>5</c:v>
                </c:pt>
                <c:pt idx="21">
                  <c:v>5</c:v>
                </c:pt>
                <c:pt idx="22">
                  <c:v>12</c:v>
                </c:pt>
                <c:pt idx="23">
                  <c:v>9</c:v>
                </c:pt>
                <c:pt idx="24">
                  <c:v>7</c:v>
                </c:pt>
                <c:pt idx="25">
                  <c:v>2</c:v>
                </c:pt>
                <c:pt idx="26">
                  <c:v>0</c:v>
                </c:pt>
                <c:pt idx="27">
                  <c:v>5</c:v>
                </c:pt>
                <c:pt idx="28">
                  <c:v>0</c:v>
                </c:pt>
                <c:pt idx="29">
                  <c:v>0</c:v>
                </c:pt>
              </c:numCache>
            </c:numRef>
          </c:val>
          <c:smooth val="0"/>
          <c:extLst>
            <c:ext xmlns:c16="http://schemas.microsoft.com/office/drawing/2014/chart" uri="{C3380CC4-5D6E-409C-BE32-E72D297353CC}">
              <c16:uniqueId val="{00000000-9994-4B9A-BA3C-256A1990CFE9}"/>
            </c:ext>
          </c:extLst>
        </c:ser>
        <c:dLbls>
          <c:showLegendKey val="0"/>
          <c:showVal val="0"/>
          <c:showCatName val="0"/>
          <c:showSerName val="0"/>
          <c:showPercent val="0"/>
          <c:showBubbleSize val="0"/>
        </c:dLbls>
        <c:smooth val="0"/>
        <c:axId val="343436232"/>
        <c:axId val="343455256"/>
      </c:lineChart>
      <c:dateAx>
        <c:axId val="34343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55256"/>
        <c:crosses val="autoZero"/>
        <c:auto val="1"/>
        <c:lblOffset val="100"/>
        <c:baseTimeUnit val="days"/>
      </c:dateAx>
      <c:valAx>
        <c:axId val="34345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c:v>
                </c:pt>
                <c:pt idx="2">
                  <c:v>1</c:v>
                </c:pt>
                <c:pt idx="3">
                  <c:v>2</c:v>
                </c:pt>
                <c:pt idx="4">
                  <c:v>2</c:v>
                </c:pt>
                <c:pt idx="5">
                  <c:v>1</c:v>
                </c:pt>
                <c:pt idx="6">
                  <c:v>0</c:v>
                </c:pt>
                <c:pt idx="7">
                  <c:v>0</c:v>
                </c:pt>
                <c:pt idx="8">
                  <c:v>3</c:v>
                </c:pt>
                <c:pt idx="9">
                  <c:v>0</c:v>
                </c:pt>
                <c:pt idx="10">
                  <c:v>0</c:v>
                </c:pt>
                <c:pt idx="11">
                  <c:v>5</c:v>
                </c:pt>
                <c:pt idx="12">
                  <c:v>7</c:v>
                </c:pt>
                <c:pt idx="13">
                  <c:v>6</c:v>
                </c:pt>
                <c:pt idx="14">
                  <c:v>4</c:v>
                </c:pt>
                <c:pt idx="15">
                  <c:v>1</c:v>
                </c:pt>
                <c:pt idx="16">
                  <c:v>15</c:v>
                </c:pt>
                <c:pt idx="17">
                  <c:v>3</c:v>
                </c:pt>
                <c:pt idx="18">
                  <c:v>0</c:v>
                </c:pt>
                <c:pt idx="19">
                  <c:v>3</c:v>
                </c:pt>
                <c:pt idx="20">
                  <c:v>0</c:v>
                </c:pt>
                <c:pt idx="21">
                  <c:v>5</c:v>
                </c:pt>
                <c:pt idx="22">
                  <c:v>3</c:v>
                </c:pt>
                <c:pt idx="23">
                  <c:v>2</c:v>
                </c:pt>
                <c:pt idx="24">
                  <c:v>0</c:v>
                </c:pt>
                <c:pt idx="25">
                  <c:v>2</c:v>
                </c:pt>
                <c:pt idx="26">
                  <c:v>0</c:v>
                </c:pt>
                <c:pt idx="27">
                  <c:v>1</c:v>
                </c:pt>
                <c:pt idx="28">
                  <c:v>1</c:v>
                </c:pt>
                <c:pt idx="29">
                  <c:v>0</c:v>
                </c:pt>
              </c:numCache>
            </c:numRef>
          </c:val>
          <c:smooth val="0"/>
          <c:extLst>
            <c:ext xmlns:c16="http://schemas.microsoft.com/office/drawing/2014/chart" uri="{C3380CC4-5D6E-409C-BE32-E72D297353CC}">
              <c16:uniqueId val="{00000000-1B0E-43D4-8BF1-AD2EA2A57A04}"/>
            </c:ext>
          </c:extLst>
        </c:ser>
        <c:dLbls>
          <c:showLegendKey val="0"/>
          <c:showVal val="0"/>
          <c:showCatName val="0"/>
          <c:showSerName val="0"/>
          <c:showPercent val="0"/>
          <c:showBubbleSize val="0"/>
        </c:dLbls>
        <c:smooth val="0"/>
        <c:axId val="343446400"/>
        <c:axId val="343452304"/>
      </c:lineChart>
      <c:dateAx>
        <c:axId val="34344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52304"/>
        <c:crosses val="autoZero"/>
        <c:auto val="1"/>
        <c:lblOffset val="100"/>
        <c:baseTimeUnit val="days"/>
      </c:dateAx>
      <c:valAx>
        <c:axId val="34345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4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8.1034482758620996</c:v>
                </c:pt>
                <c:pt idx="1">
                  <c:v>7.2068965517240997</c:v>
                </c:pt>
                <c:pt idx="2">
                  <c:v>6.7931034482759003</c:v>
                </c:pt>
                <c:pt idx="3">
                  <c:v>11.620689655172001</c:v>
                </c:pt>
                <c:pt idx="4">
                  <c:v>25.310344827586</c:v>
                </c:pt>
                <c:pt idx="5">
                  <c:v>39.862068965516997</c:v>
                </c:pt>
                <c:pt idx="6">
                  <c:v>50.172413793102997</c:v>
                </c:pt>
                <c:pt idx="7">
                  <c:v>47.1</c:v>
                </c:pt>
                <c:pt idx="8">
                  <c:v>48.366666666667001</c:v>
                </c:pt>
                <c:pt idx="9">
                  <c:v>46.6</c:v>
                </c:pt>
                <c:pt idx="10">
                  <c:v>49.533333333332997</c:v>
                </c:pt>
                <c:pt idx="11">
                  <c:v>50.466666666667003</c:v>
                </c:pt>
                <c:pt idx="12">
                  <c:v>50.533333333332997</c:v>
                </c:pt>
                <c:pt idx="13">
                  <c:v>50.066666666666997</c:v>
                </c:pt>
                <c:pt idx="14">
                  <c:v>51.4</c:v>
                </c:pt>
                <c:pt idx="15">
                  <c:v>50.033333333332997</c:v>
                </c:pt>
                <c:pt idx="16">
                  <c:v>55.766666666667</c:v>
                </c:pt>
                <c:pt idx="17">
                  <c:v>57.966666666667003</c:v>
                </c:pt>
                <c:pt idx="18">
                  <c:v>57.466666666667003</c:v>
                </c:pt>
                <c:pt idx="19">
                  <c:v>58.733333333333</c:v>
                </c:pt>
                <c:pt idx="20">
                  <c:v>52.966666666667003</c:v>
                </c:pt>
                <c:pt idx="21">
                  <c:v>37.700000000000003</c:v>
                </c:pt>
                <c:pt idx="22">
                  <c:v>22.033333333333001</c:v>
                </c:pt>
                <c:pt idx="23">
                  <c:v>13.2</c:v>
                </c:pt>
              </c:numCache>
            </c:numRef>
          </c:val>
          <c:smooth val="0"/>
          <c:extLst>
            <c:ext xmlns:c16="http://schemas.microsoft.com/office/drawing/2014/chart" uri="{C3380CC4-5D6E-409C-BE32-E72D297353CC}">
              <c16:uniqueId val="{00000000-2DEE-431A-8D0B-B98D56B1E836}"/>
            </c:ext>
          </c:extLst>
        </c:ser>
        <c:dLbls>
          <c:showLegendKey val="0"/>
          <c:showVal val="0"/>
          <c:showCatName val="0"/>
          <c:showSerName val="0"/>
          <c:showPercent val="0"/>
          <c:showBubbleSize val="0"/>
        </c:dLbls>
        <c:smooth val="0"/>
        <c:axId val="343454928"/>
        <c:axId val="343446072"/>
      </c:lineChart>
      <c:catAx>
        <c:axId val="34345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46072"/>
        <c:crosses val="autoZero"/>
        <c:auto val="1"/>
        <c:lblAlgn val="ctr"/>
        <c:lblOffset val="100"/>
        <c:noMultiLvlLbl val="0"/>
      </c:catAx>
      <c:valAx>
        <c:axId val="34344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5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Hefter Systemform</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c:v>
                </c:pt>
                <c:pt idx="1">
                  <c:v>1</c:v>
                </c:pt>
                <c:pt idx="2">
                  <c:v>2</c:v>
                </c:pt>
                <c:pt idx="3">
                  <c:v>20</c:v>
                </c:pt>
                <c:pt idx="4">
                  <c:v>14</c:v>
                </c:pt>
                <c:pt idx="5">
                  <c:v>13</c:v>
                </c:pt>
                <c:pt idx="6">
                  <c:v>1</c:v>
                </c:pt>
                <c:pt idx="7">
                  <c:v>13</c:v>
                </c:pt>
                <c:pt idx="8">
                  <c:v>17</c:v>
                </c:pt>
                <c:pt idx="9">
                  <c:v>1</c:v>
                </c:pt>
                <c:pt idx="10">
                  <c:v>13</c:v>
                </c:pt>
                <c:pt idx="11">
                  <c:v>4227</c:v>
                </c:pt>
                <c:pt idx="12">
                  <c:v>2765</c:v>
                </c:pt>
                <c:pt idx="13">
                  <c:v>2888</c:v>
                </c:pt>
                <c:pt idx="14">
                  <c:v>2784</c:v>
                </c:pt>
                <c:pt idx="15">
                  <c:v>2158</c:v>
                </c:pt>
                <c:pt idx="16">
                  <c:v>2984</c:v>
                </c:pt>
                <c:pt idx="17">
                  <c:v>2357</c:v>
                </c:pt>
                <c:pt idx="18">
                  <c:v>2401</c:v>
                </c:pt>
                <c:pt idx="19">
                  <c:v>2149</c:v>
                </c:pt>
                <c:pt idx="20">
                  <c:v>2418</c:v>
                </c:pt>
                <c:pt idx="21">
                  <c:v>2623</c:v>
                </c:pt>
                <c:pt idx="22">
                  <c:v>2800</c:v>
                </c:pt>
                <c:pt idx="23">
                  <c:v>3192</c:v>
                </c:pt>
                <c:pt idx="24">
                  <c:v>1801</c:v>
                </c:pt>
                <c:pt idx="25">
                  <c:v>498</c:v>
                </c:pt>
                <c:pt idx="26">
                  <c:v>2</c:v>
                </c:pt>
                <c:pt idx="27">
                  <c:v>16</c:v>
                </c:pt>
                <c:pt idx="28">
                  <c:v>9</c:v>
                </c:pt>
                <c:pt idx="29">
                  <c:v>0</c:v>
                </c:pt>
              </c:numCache>
            </c:numRef>
          </c:val>
          <c:smooth val="0"/>
          <c:extLst>
            <c:ext xmlns:c16="http://schemas.microsoft.com/office/drawing/2014/chart" uri="{C3380CC4-5D6E-409C-BE32-E72D297353CC}">
              <c16:uniqueId val="{00000000-53F7-4097-811E-0C3FBAAF120B}"/>
            </c:ext>
          </c:extLst>
        </c:ser>
        <c:dLbls>
          <c:showLegendKey val="0"/>
          <c:showVal val="0"/>
          <c:showCatName val="0"/>
          <c:showSerName val="0"/>
          <c:showPercent val="0"/>
          <c:showBubbleSize val="0"/>
        </c:dLbls>
        <c:smooth val="0"/>
        <c:axId val="448097936"/>
        <c:axId val="448103184"/>
      </c:lineChart>
      <c:dateAx>
        <c:axId val="44809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03184"/>
        <c:crosses val="autoZero"/>
        <c:auto val="1"/>
        <c:lblOffset val="100"/>
        <c:baseTimeUnit val="days"/>
      </c:dateAx>
      <c:valAx>
        <c:axId val="44810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9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E9E61-9A34-4635-A25C-1B9E34A3FD1D}"/>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1A6A747-037C-4601-A08F-17CD0EF512FE}"/>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95821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E31A6-54AA-413F-98C8-987FD9881597}"/>
              </a:ext>
            </a:extLst>
          </p:cNvPr>
          <p:cNvSpPr>
            <a:spLocks noGrp="1"/>
          </p:cNvSpPr>
          <p:nvPr>
            <p:ph type="title"/>
          </p:nvPr>
        </p:nvSpPr>
        <p:spPr/>
        <p:txBody>
          <a:bodyPr/>
          <a:lstStyle/>
          <a:p>
            <a:r>
              <a:rPr lang="de-DE"/>
              <a:t>Wichtigste Werte (KPI's) | Hefter Systemform</a:t>
            </a:r>
            <a:endParaRPr lang="en-US"/>
          </a:p>
        </p:txBody>
      </p:sp>
      <p:graphicFrame>
        <p:nvGraphicFramePr>
          <p:cNvPr id="5" name="Table Placeholder 4">
            <a:extLst>
              <a:ext uri="{FF2B5EF4-FFF2-40B4-BE49-F238E27FC236}">
                <a16:creationId xmlns:a16="http://schemas.microsoft.com/office/drawing/2014/main" id="{3DF5DF80-7D44-4A8F-BAAC-C8EA65CC060C}"/>
              </a:ext>
            </a:extLst>
          </p:cNvPr>
          <p:cNvGraphicFramePr>
            <a:graphicFrameLocks noGrp="1"/>
          </p:cNvGraphicFramePr>
          <p:nvPr>
            <p:ph type="tbl" sz="quarter" idx="13"/>
            <p:extLst>
              <p:ext uri="{D42A27DB-BD31-4B8C-83A1-F6EECF244321}">
                <p14:modId xmlns:p14="http://schemas.microsoft.com/office/powerpoint/2010/main" val="293834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6166534"/>
                    </a:ext>
                  </a:extLst>
                </a:gridCol>
                <a:gridCol w="740664">
                  <a:extLst>
                    <a:ext uri="{9D8B030D-6E8A-4147-A177-3AD203B41FA5}">
                      <a16:colId xmlns:a16="http://schemas.microsoft.com/office/drawing/2014/main" val="3652853593"/>
                    </a:ext>
                  </a:extLst>
                </a:gridCol>
                <a:gridCol w="740664">
                  <a:extLst>
                    <a:ext uri="{9D8B030D-6E8A-4147-A177-3AD203B41FA5}">
                      <a16:colId xmlns:a16="http://schemas.microsoft.com/office/drawing/2014/main" val="2370772761"/>
                    </a:ext>
                  </a:extLst>
                </a:gridCol>
                <a:gridCol w="740664">
                  <a:extLst>
                    <a:ext uri="{9D8B030D-6E8A-4147-A177-3AD203B41FA5}">
                      <a16:colId xmlns:a16="http://schemas.microsoft.com/office/drawing/2014/main" val="3983934000"/>
                    </a:ext>
                  </a:extLst>
                </a:gridCol>
                <a:gridCol w="740664">
                  <a:extLst>
                    <a:ext uri="{9D8B030D-6E8A-4147-A177-3AD203B41FA5}">
                      <a16:colId xmlns:a16="http://schemas.microsoft.com/office/drawing/2014/main" val="1138799517"/>
                    </a:ext>
                  </a:extLst>
                </a:gridCol>
                <a:gridCol w="740664">
                  <a:extLst>
                    <a:ext uri="{9D8B030D-6E8A-4147-A177-3AD203B41FA5}">
                      <a16:colId xmlns:a16="http://schemas.microsoft.com/office/drawing/2014/main" val="2672975010"/>
                    </a:ext>
                  </a:extLst>
                </a:gridCol>
                <a:gridCol w="740664">
                  <a:extLst>
                    <a:ext uri="{9D8B030D-6E8A-4147-A177-3AD203B41FA5}">
                      <a16:colId xmlns:a16="http://schemas.microsoft.com/office/drawing/2014/main" val="3157391477"/>
                    </a:ext>
                  </a:extLst>
                </a:gridCol>
                <a:gridCol w="740664">
                  <a:extLst>
                    <a:ext uri="{9D8B030D-6E8A-4147-A177-3AD203B41FA5}">
                      <a16:colId xmlns:a16="http://schemas.microsoft.com/office/drawing/2014/main" val="2711347665"/>
                    </a:ext>
                  </a:extLst>
                </a:gridCol>
                <a:gridCol w="740664">
                  <a:extLst>
                    <a:ext uri="{9D8B030D-6E8A-4147-A177-3AD203B41FA5}">
                      <a16:colId xmlns:a16="http://schemas.microsoft.com/office/drawing/2014/main" val="32763200"/>
                    </a:ext>
                  </a:extLst>
                </a:gridCol>
                <a:gridCol w="740664">
                  <a:extLst>
                    <a:ext uri="{9D8B030D-6E8A-4147-A177-3AD203B41FA5}">
                      <a16:colId xmlns:a16="http://schemas.microsoft.com/office/drawing/2014/main" val="33354703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56103254"/>
                  </a:ext>
                </a:extLst>
              </a:tr>
              <a:tr h="370840">
                <a:tc>
                  <a:txBody>
                    <a:bodyPr/>
                    <a:lstStyle/>
                    <a:p>
                      <a:r>
                        <a:rPr lang="en-US" sz="1000"/>
                        <a:t>Hefter Systemform</a:t>
                      </a:r>
                    </a:p>
                  </a:txBody>
                  <a:tcPr/>
                </a:tc>
                <a:tc>
                  <a:txBody>
                    <a:bodyPr/>
                    <a:lstStyle/>
                    <a:p>
                      <a:r>
                        <a:rPr lang="en-US" sz="1000"/>
                        <a:t>141</a:t>
                      </a:r>
                    </a:p>
                  </a:txBody>
                  <a:tcPr/>
                </a:tc>
                <a:tc>
                  <a:txBody>
                    <a:bodyPr/>
                    <a:lstStyle/>
                    <a:p>
                      <a:r>
                        <a:rPr lang="en-US" sz="1000"/>
                        <a:t>-1</a:t>
                      </a:r>
                    </a:p>
                  </a:txBody>
                  <a:tcPr/>
                </a:tc>
                <a:tc>
                  <a:txBody>
                    <a:bodyPr/>
                    <a:lstStyle/>
                    <a:p>
                      <a:r>
                        <a:rPr lang="en-US" sz="1000"/>
                        <a:t>13</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2.2368 %</a:t>
                      </a:r>
                    </a:p>
                  </a:txBody>
                  <a:tcPr/>
                </a:tc>
                <a:tc>
                  <a:txBody>
                    <a:bodyPr/>
                    <a:lstStyle/>
                    <a:p>
                      <a:r>
                        <a:rPr lang="en-US" sz="1000"/>
                        <a:t>0.0 %</a:t>
                      </a:r>
                    </a:p>
                  </a:txBody>
                  <a:tcPr/>
                </a:tc>
                <a:extLst>
                  <a:ext uri="{0D108BD9-81ED-4DB2-BD59-A6C34878D82A}">
                    <a16:rowId xmlns:a16="http://schemas.microsoft.com/office/drawing/2014/main" val="2498997724"/>
                  </a:ext>
                </a:extLst>
              </a:tr>
            </a:tbl>
          </a:graphicData>
        </a:graphic>
      </p:graphicFrame>
      <p:sp>
        <p:nvSpPr>
          <p:cNvPr id="4" name="Text Placeholder 3">
            <a:extLst>
              <a:ext uri="{FF2B5EF4-FFF2-40B4-BE49-F238E27FC236}">
                <a16:creationId xmlns:a16="http://schemas.microsoft.com/office/drawing/2014/main" id="{9151599C-28A6-46F4-8AD2-820830A2237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81560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7D8D3-0870-4D43-89FE-FDD58069A97C}"/>
              </a:ext>
            </a:extLst>
          </p:cNvPr>
          <p:cNvSpPr>
            <a:spLocks noGrp="1"/>
          </p:cNvSpPr>
          <p:nvPr>
            <p:ph type="title"/>
          </p:nvPr>
        </p:nvSpPr>
        <p:spPr/>
        <p:txBody>
          <a:bodyPr/>
          <a:lstStyle/>
          <a:p>
            <a:r>
              <a:rPr lang="en-US"/>
              <a:t>Fans (Übersicht) | Hefter Systemform</a:t>
            </a:r>
          </a:p>
        </p:txBody>
      </p:sp>
      <p:graphicFrame>
        <p:nvGraphicFramePr>
          <p:cNvPr id="5" name="Table Placeholder 4">
            <a:extLst>
              <a:ext uri="{FF2B5EF4-FFF2-40B4-BE49-F238E27FC236}">
                <a16:creationId xmlns:a16="http://schemas.microsoft.com/office/drawing/2014/main" id="{727AC327-895F-4E13-9867-2BBD7F4F1642}"/>
              </a:ext>
            </a:extLst>
          </p:cNvPr>
          <p:cNvGraphicFramePr>
            <a:graphicFrameLocks noGrp="1"/>
          </p:cNvGraphicFramePr>
          <p:nvPr>
            <p:ph type="tbl" sz="quarter" idx="13"/>
            <p:extLst>
              <p:ext uri="{D42A27DB-BD31-4B8C-83A1-F6EECF244321}">
                <p14:modId xmlns:p14="http://schemas.microsoft.com/office/powerpoint/2010/main" val="346485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0795725"/>
                    </a:ext>
                  </a:extLst>
                </a:gridCol>
                <a:gridCol w="1234440">
                  <a:extLst>
                    <a:ext uri="{9D8B030D-6E8A-4147-A177-3AD203B41FA5}">
                      <a16:colId xmlns:a16="http://schemas.microsoft.com/office/drawing/2014/main" val="4281593706"/>
                    </a:ext>
                  </a:extLst>
                </a:gridCol>
                <a:gridCol w="822960">
                  <a:extLst>
                    <a:ext uri="{9D8B030D-6E8A-4147-A177-3AD203B41FA5}">
                      <a16:colId xmlns:a16="http://schemas.microsoft.com/office/drawing/2014/main" val="4188535096"/>
                    </a:ext>
                  </a:extLst>
                </a:gridCol>
                <a:gridCol w="822960">
                  <a:extLst>
                    <a:ext uri="{9D8B030D-6E8A-4147-A177-3AD203B41FA5}">
                      <a16:colId xmlns:a16="http://schemas.microsoft.com/office/drawing/2014/main" val="1606402888"/>
                    </a:ext>
                  </a:extLst>
                </a:gridCol>
                <a:gridCol w="822960">
                  <a:extLst>
                    <a:ext uri="{9D8B030D-6E8A-4147-A177-3AD203B41FA5}">
                      <a16:colId xmlns:a16="http://schemas.microsoft.com/office/drawing/2014/main" val="3080143139"/>
                    </a:ext>
                  </a:extLst>
                </a:gridCol>
                <a:gridCol w="822960">
                  <a:extLst>
                    <a:ext uri="{9D8B030D-6E8A-4147-A177-3AD203B41FA5}">
                      <a16:colId xmlns:a16="http://schemas.microsoft.com/office/drawing/2014/main" val="491108655"/>
                    </a:ext>
                  </a:extLst>
                </a:gridCol>
                <a:gridCol w="822960">
                  <a:extLst>
                    <a:ext uri="{9D8B030D-6E8A-4147-A177-3AD203B41FA5}">
                      <a16:colId xmlns:a16="http://schemas.microsoft.com/office/drawing/2014/main" val="265121953"/>
                    </a:ext>
                  </a:extLst>
                </a:gridCol>
                <a:gridCol w="822960">
                  <a:extLst>
                    <a:ext uri="{9D8B030D-6E8A-4147-A177-3AD203B41FA5}">
                      <a16:colId xmlns:a16="http://schemas.microsoft.com/office/drawing/2014/main" val="12430689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59145962"/>
                  </a:ext>
                </a:extLst>
              </a:tr>
              <a:tr h="370840">
                <a:tc>
                  <a:txBody>
                    <a:bodyPr/>
                    <a:lstStyle/>
                    <a:p>
                      <a:r>
                        <a:rPr lang="en-US" sz="1000"/>
                        <a:t>Hefter Systemform</a:t>
                      </a:r>
                    </a:p>
                  </a:txBody>
                  <a:tcPr/>
                </a:tc>
                <a:tc>
                  <a:txBody>
                    <a:bodyPr/>
                    <a:lstStyle/>
                    <a:p>
                      <a:r>
                        <a:rPr lang="en-US" sz="1000"/>
                        <a:t>141</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-0.7 %</a:t>
                      </a:r>
                    </a:p>
                  </a:txBody>
                  <a:tcPr/>
                </a:tc>
                <a:extLst>
                  <a:ext uri="{0D108BD9-81ED-4DB2-BD59-A6C34878D82A}">
                    <a16:rowId xmlns:a16="http://schemas.microsoft.com/office/drawing/2014/main" val="2767477855"/>
                  </a:ext>
                </a:extLst>
              </a:tr>
            </a:tbl>
          </a:graphicData>
        </a:graphic>
      </p:graphicFrame>
      <p:sp>
        <p:nvSpPr>
          <p:cNvPr id="4" name="Text Placeholder 3">
            <a:extLst>
              <a:ext uri="{FF2B5EF4-FFF2-40B4-BE49-F238E27FC236}">
                <a16:creationId xmlns:a16="http://schemas.microsoft.com/office/drawing/2014/main" id="{946732BE-937F-42D7-9BB1-8F912EA664CA}"/>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1074627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D5ECB-A6F8-4EE1-84FA-504C084DEB6A}"/>
              </a:ext>
            </a:extLst>
          </p:cNvPr>
          <p:cNvSpPr>
            <a:spLocks noGrp="1"/>
          </p:cNvSpPr>
          <p:nvPr>
            <p:ph type="title"/>
          </p:nvPr>
        </p:nvSpPr>
        <p:spPr/>
        <p:txBody>
          <a:bodyPr/>
          <a:lstStyle/>
          <a:p>
            <a:r>
              <a:rPr lang="en-US"/>
              <a:t>Key Metrics Table w. User Post RR | Hefter Systemform</a:t>
            </a:r>
          </a:p>
        </p:txBody>
      </p:sp>
      <p:graphicFrame>
        <p:nvGraphicFramePr>
          <p:cNvPr id="5" name="Table Placeholder 4">
            <a:extLst>
              <a:ext uri="{FF2B5EF4-FFF2-40B4-BE49-F238E27FC236}">
                <a16:creationId xmlns:a16="http://schemas.microsoft.com/office/drawing/2014/main" id="{C790B816-0443-4CE3-8AB3-57F09CA497AF}"/>
              </a:ext>
            </a:extLst>
          </p:cNvPr>
          <p:cNvGraphicFramePr>
            <a:graphicFrameLocks noGrp="1"/>
          </p:cNvGraphicFramePr>
          <p:nvPr>
            <p:ph type="tbl" sz="quarter" idx="13"/>
            <p:extLst>
              <p:ext uri="{D42A27DB-BD31-4B8C-83A1-F6EECF244321}">
                <p14:modId xmlns:p14="http://schemas.microsoft.com/office/powerpoint/2010/main" val="731531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18319937"/>
                    </a:ext>
                  </a:extLst>
                </a:gridCol>
                <a:gridCol w="740664">
                  <a:extLst>
                    <a:ext uri="{9D8B030D-6E8A-4147-A177-3AD203B41FA5}">
                      <a16:colId xmlns:a16="http://schemas.microsoft.com/office/drawing/2014/main" val="2548944252"/>
                    </a:ext>
                  </a:extLst>
                </a:gridCol>
                <a:gridCol w="740664">
                  <a:extLst>
                    <a:ext uri="{9D8B030D-6E8A-4147-A177-3AD203B41FA5}">
                      <a16:colId xmlns:a16="http://schemas.microsoft.com/office/drawing/2014/main" val="3769597011"/>
                    </a:ext>
                  </a:extLst>
                </a:gridCol>
                <a:gridCol w="740664">
                  <a:extLst>
                    <a:ext uri="{9D8B030D-6E8A-4147-A177-3AD203B41FA5}">
                      <a16:colId xmlns:a16="http://schemas.microsoft.com/office/drawing/2014/main" val="2642295856"/>
                    </a:ext>
                  </a:extLst>
                </a:gridCol>
                <a:gridCol w="740664">
                  <a:extLst>
                    <a:ext uri="{9D8B030D-6E8A-4147-A177-3AD203B41FA5}">
                      <a16:colId xmlns:a16="http://schemas.microsoft.com/office/drawing/2014/main" val="731397331"/>
                    </a:ext>
                  </a:extLst>
                </a:gridCol>
                <a:gridCol w="740664">
                  <a:extLst>
                    <a:ext uri="{9D8B030D-6E8A-4147-A177-3AD203B41FA5}">
                      <a16:colId xmlns:a16="http://schemas.microsoft.com/office/drawing/2014/main" val="1628704026"/>
                    </a:ext>
                  </a:extLst>
                </a:gridCol>
                <a:gridCol w="740664">
                  <a:extLst>
                    <a:ext uri="{9D8B030D-6E8A-4147-A177-3AD203B41FA5}">
                      <a16:colId xmlns:a16="http://schemas.microsoft.com/office/drawing/2014/main" val="1636593851"/>
                    </a:ext>
                  </a:extLst>
                </a:gridCol>
                <a:gridCol w="740664">
                  <a:extLst>
                    <a:ext uri="{9D8B030D-6E8A-4147-A177-3AD203B41FA5}">
                      <a16:colId xmlns:a16="http://schemas.microsoft.com/office/drawing/2014/main" val="708032703"/>
                    </a:ext>
                  </a:extLst>
                </a:gridCol>
                <a:gridCol w="740664">
                  <a:extLst>
                    <a:ext uri="{9D8B030D-6E8A-4147-A177-3AD203B41FA5}">
                      <a16:colId xmlns:a16="http://schemas.microsoft.com/office/drawing/2014/main" val="667171556"/>
                    </a:ext>
                  </a:extLst>
                </a:gridCol>
                <a:gridCol w="740664">
                  <a:extLst>
                    <a:ext uri="{9D8B030D-6E8A-4147-A177-3AD203B41FA5}">
                      <a16:colId xmlns:a16="http://schemas.microsoft.com/office/drawing/2014/main" val="40043608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45111668"/>
                  </a:ext>
                </a:extLst>
              </a:tr>
              <a:tr h="370840">
                <a:tc>
                  <a:txBody>
                    <a:bodyPr/>
                    <a:lstStyle/>
                    <a:p>
                      <a:r>
                        <a:rPr lang="en-US" sz="1000"/>
                        <a:t>Hefter Systemform</a:t>
                      </a:r>
                    </a:p>
                  </a:txBody>
                  <a:tcPr/>
                </a:tc>
                <a:tc>
                  <a:txBody>
                    <a:bodyPr/>
                    <a:lstStyle/>
                    <a:p>
                      <a:r>
                        <a:rPr lang="en-US" sz="1000"/>
                        <a:t>141</a:t>
                      </a:r>
                    </a:p>
                  </a:txBody>
                  <a:tcPr/>
                </a:tc>
                <a:tc>
                  <a:txBody>
                    <a:bodyPr/>
                    <a:lstStyle/>
                    <a:p>
                      <a:r>
                        <a:rPr lang="en-US" sz="1000"/>
                        <a:t>-1</a:t>
                      </a:r>
                    </a:p>
                  </a:txBody>
                  <a:tcPr/>
                </a:tc>
                <a:tc>
                  <a:txBody>
                    <a:bodyPr/>
                    <a:lstStyle/>
                    <a:p>
                      <a:r>
                        <a:rPr lang="en-US" sz="1000"/>
                        <a:t>13</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2.2368 %</a:t>
                      </a:r>
                    </a:p>
                  </a:txBody>
                  <a:tcPr/>
                </a:tc>
                <a:tc>
                  <a:txBody>
                    <a:bodyPr/>
                    <a:lstStyle/>
                    <a:p>
                      <a:r>
                        <a:rPr lang="en-US" sz="1000"/>
                        <a:t>0.0 %</a:t>
                      </a:r>
                    </a:p>
                  </a:txBody>
                  <a:tcPr/>
                </a:tc>
                <a:extLst>
                  <a:ext uri="{0D108BD9-81ED-4DB2-BD59-A6C34878D82A}">
                    <a16:rowId xmlns:a16="http://schemas.microsoft.com/office/drawing/2014/main" val="3645644566"/>
                  </a:ext>
                </a:extLst>
              </a:tr>
            </a:tbl>
          </a:graphicData>
        </a:graphic>
      </p:graphicFrame>
      <p:sp>
        <p:nvSpPr>
          <p:cNvPr id="4" name="Text Placeholder 3">
            <a:extLst>
              <a:ext uri="{FF2B5EF4-FFF2-40B4-BE49-F238E27FC236}">
                <a16:creationId xmlns:a16="http://schemas.microsoft.com/office/drawing/2014/main" id="{4EA46865-2B65-480A-9FFD-C730DDC4B6E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11852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E3B0D-8AA6-4185-AC56-13091E8430C8}"/>
              </a:ext>
            </a:extLst>
          </p:cNvPr>
          <p:cNvSpPr>
            <a:spLocks noGrp="1"/>
          </p:cNvSpPr>
          <p:nvPr>
            <p:ph type="title"/>
          </p:nvPr>
        </p:nvSpPr>
        <p:spPr/>
        <p:txBody>
          <a:bodyPr/>
          <a:lstStyle/>
          <a:p>
            <a:r>
              <a:rPr lang="en-US"/>
              <a:t>Facebook Fans Total | Hefter Systemform</a:t>
            </a:r>
          </a:p>
        </p:txBody>
      </p:sp>
      <p:graphicFrame>
        <p:nvGraphicFramePr>
          <p:cNvPr id="6" name="Chart Placeholder 5">
            <a:extLst>
              <a:ext uri="{FF2B5EF4-FFF2-40B4-BE49-F238E27FC236}">
                <a16:creationId xmlns:a16="http://schemas.microsoft.com/office/drawing/2014/main" id="{338FDBBC-5C1D-43C4-B313-21F4ED83614D}"/>
              </a:ext>
            </a:extLst>
          </p:cNvPr>
          <p:cNvGraphicFramePr>
            <a:graphicFrameLocks noGrp="1"/>
          </p:cNvGraphicFramePr>
          <p:nvPr>
            <p:ph type="chart" sz="quarter" idx="13"/>
            <p:extLst>
              <p:ext uri="{D42A27DB-BD31-4B8C-83A1-F6EECF244321}">
                <p14:modId xmlns:p14="http://schemas.microsoft.com/office/powerpoint/2010/main" val="3827752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10896F-0C9F-4C66-91CE-8983675FD41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E647AFC-349C-4106-849B-E62FE982E0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2280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1EAD1-5FE2-4794-89E4-D7A2C8921021}"/>
              </a:ext>
            </a:extLst>
          </p:cNvPr>
          <p:cNvSpPr>
            <a:spLocks noGrp="1"/>
          </p:cNvSpPr>
          <p:nvPr>
            <p:ph type="title"/>
          </p:nvPr>
        </p:nvSpPr>
        <p:spPr/>
        <p:txBody>
          <a:bodyPr/>
          <a:lstStyle/>
          <a:p>
            <a:r>
              <a:rPr lang="en-US"/>
              <a:t>Fanwachstum | Hefter Systemform</a:t>
            </a:r>
          </a:p>
        </p:txBody>
      </p:sp>
      <p:graphicFrame>
        <p:nvGraphicFramePr>
          <p:cNvPr id="6" name="Chart Placeholder 5">
            <a:extLst>
              <a:ext uri="{FF2B5EF4-FFF2-40B4-BE49-F238E27FC236}">
                <a16:creationId xmlns:a16="http://schemas.microsoft.com/office/drawing/2014/main" id="{1DE5BB04-0275-4C5E-AA16-3723ECDC16DA}"/>
              </a:ext>
            </a:extLst>
          </p:cNvPr>
          <p:cNvGraphicFramePr>
            <a:graphicFrameLocks noGrp="1"/>
          </p:cNvGraphicFramePr>
          <p:nvPr>
            <p:ph type="chart" sz="quarter" idx="13"/>
            <p:extLst>
              <p:ext uri="{D42A27DB-BD31-4B8C-83A1-F6EECF244321}">
                <p14:modId xmlns:p14="http://schemas.microsoft.com/office/powerpoint/2010/main" val="507593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311EBB-E25B-4353-B34B-7F4BF380B46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8F8ACE0-FBE3-4013-B37A-7AC23D5EED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144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89801-BFC9-4EF2-89BA-43D5B705E146}"/>
              </a:ext>
            </a:extLst>
          </p:cNvPr>
          <p:cNvSpPr>
            <a:spLocks noGrp="1"/>
          </p:cNvSpPr>
          <p:nvPr>
            <p:ph type="title"/>
          </p:nvPr>
        </p:nvSpPr>
        <p:spPr/>
        <p:txBody>
          <a:bodyPr/>
          <a:lstStyle/>
          <a:p>
            <a:r>
              <a:rPr lang="en-US"/>
              <a:t>Verlorene Fans | Hefter Systemform</a:t>
            </a:r>
          </a:p>
        </p:txBody>
      </p:sp>
      <p:graphicFrame>
        <p:nvGraphicFramePr>
          <p:cNvPr id="6" name="Chart Placeholder 5">
            <a:extLst>
              <a:ext uri="{FF2B5EF4-FFF2-40B4-BE49-F238E27FC236}">
                <a16:creationId xmlns:a16="http://schemas.microsoft.com/office/drawing/2014/main" id="{86838A53-9412-4438-AB24-2E4D49568F46}"/>
              </a:ext>
            </a:extLst>
          </p:cNvPr>
          <p:cNvGraphicFramePr>
            <a:graphicFrameLocks noGrp="1"/>
          </p:cNvGraphicFramePr>
          <p:nvPr>
            <p:ph type="chart" sz="quarter" idx="13"/>
            <p:extLst>
              <p:ext uri="{D42A27DB-BD31-4B8C-83A1-F6EECF244321}">
                <p14:modId xmlns:p14="http://schemas.microsoft.com/office/powerpoint/2010/main" val="638851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DD3DB0-1CF6-4847-BF05-78D715E391D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6A94D09-2152-4437-B0B8-D16CFA600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606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B2322-A4BC-4B18-AF31-62346F31AA5F}"/>
              </a:ext>
            </a:extLst>
          </p:cNvPr>
          <p:cNvSpPr>
            <a:spLocks noGrp="1"/>
          </p:cNvSpPr>
          <p:nvPr>
            <p:ph type="title"/>
          </p:nvPr>
        </p:nvSpPr>
        <p:spPr/>
        <p:txBody>
          <a:bodyPr/>
          <a:lstStyle/>
          <a:p>
            <a:r>
              <a:rPr lang="de-DE"/>
              <a:t>Eigene Beiträge (Postings) | Hefter Systemform - 1 of 3</a:t>
            </a:r>
            <a:endParaRPr lang="en-US"/>
          </a:p>
        </p:txBody>
      </p:sp>
      <p:graphicFrame>
        <p:nvGraphicFramePr>
          <p:cNvPr id="5" name="Table Placeholder 4">
            <a:extLst>
              <a:ext uri="{FF2B5EF4-FFF2-40B4-BE49-F238E27FC236}">
                <a16:creationId xmlns:a16="http://schemas.microsoft.com/office/drawing/2014/main" id="{9E5AEF05-A603-4778-8EFC-05FE6371FBD4}"/>
              </a:ext>
            </a:extLst>
          </p:cNvPr>
          <p:cNvGraphicFramePr>
            <a:graphicFrameLocks noGrp="1"/>
          </p:cNvGraphicFramePr>
          <p:nvPr>
            <p:ph type="tbl" sz="quarter" idx="13"/>
            <p:extLst>
              <p:ext uri="{D42A27DB-BD31-4B8C-83A1-F6EECF244321}">
                <p14:modId xmlns:p14="http://schemas.microsoft.com/office/powerpoint/2010/main" val="3888936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6490776"/>
                    </a:ext>
                  </a:extLst>
                </a:gridCol>
                <a:gridCol w="658368">
                  <a:extLst>
                    <a:ext uri="{9D8B030D-6E8A-4147-A177-3AD203B41FA5}">
                      <a16:colId xmlns:a16="http://schemas.microsoft.com/office/drawing/2014/main" val="2153797564"/>
                    </a:ext>
                  </a:extLst>
                </a:gridCol>
                <a:gridCol w="658368">
                  <a:extLst>
                    <a:ext uri="{9D8B030D-6E8A-4147-A177-3AD203B41FA5}">
                      <a16:colId xmlns:a16="http://schemas.microsoft.com/office/drawing/2014/main" val="1592806462"/>
                    </a:ext>
                  </a:extLst>
                </a:gridCol>
                <a:gridCol w="658368">
                  <a:extLst>
                    <a:ext uri="{9D8B030D-6E8A-4147-A177-3AD203B41FA5}">
                      <a16:colId xmlns:a16="http://schemas.microsoft.com/office/drawing/2014/main" val="1688243627"/>
                    </a:ext>
                  </a:extLst>
                </a:gridCol>
                <a:gridCol w="658368">
                  <a:extLst>
                    <a:ext uri="{9D8B030D-6E8A-4147-A177-3AD203B41FA5}">
                      <a16:colId xmlns:a16="http://schemas.microsoft.com/office/drawing/2014/main" val="2270654862"/>
                    </a:ext>
                  </a:extLst>
                </a:gridCol>
                <a:gridCol w="658368">
                  <a:extLst>
                    <a:ext uri="{9D8B030D-6E8A-4147-A177-3AD203B41FA5}">
                      <a16:colId xmlns:a16="http://schemas.microsoft.com/office/drawing/2014/main" val="52069785"/>
                    </a:ext>
                  </a:extLst>
                </a:gridCol>
                <a:gridCol w="658368">
                  <a:extLst>
                    <a:ext uri="{9D8B030D-6E8A-4147-A177-3AD203B41FA5}">
                      <a16:colId xmlns:a16="http://schemas.microsoft.com/office/drawing/2014/main" val="220411023"/>
                    </a:ext>
                  </a:extLst>
                </a:gridCol>
                <a:gridCol w="658368">
                  <a:extLst>
                    <a:ext uri="{9D8B030D-6E8A-4147-A177-3AD203B41FA5}">
                      <a16:colId xmlns:a16="http://schemas.microsoft.com/office/drawing/2014/main" val="1877705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763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- 2018-04-28 11:38:00 </a:t>
                      </a:r>
                      <a:r>
                        <a:rPr kumimoji="0" lang="de-DE" sz="1000" b="0" i="0" u="none" strike="noStrike" kern="1200" cap="none" spc="0" normalizeH="0" baseline="0" noProof="0">
                          <a:ln>
                            <a:noFill/>
                          </a:ln>
                          <a:solidFill>
                            <a:prstClr val="black"/>
                          </a:solidFill>
                          <a:effectLst/>
                          <a:uLnTx/>
                          <a:uFillTx/>
                          <a:latin typeface="+mn-lt"/>
                          <a:ea typeface="+mn-ea"/>
                          <a:cs typeface="+mn-cs"/>
                        </a:rPr>
                        <a:t> 
 Unsere Produkte sind ausschließlich über autorisierte Fachhändler erhältlich. Unsere Partner gewährleisten flächendeckenden Kundenservice.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390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- 2018-04-25 06:31:00 </a:t>
                      </a:r>
                      <a:r>
                        <a:rPr kumimoji="0" lang="de-DE" sz="1000" b="0" i="0" u="none" strike="noStrike" kern="1200" cap="none" spc="0" normalizeH="0" baseline="0" noProof="0">
                          <a:ln>
                            <a:noFill/>
                          </a:ln>
                          <a:solidFill>
                            <a:prstClr val="black"/>
                          </a:solidFill>
                          <a:effectLst/>
                          <a:uLnTx/>
                          <a:uFillTx/>
                          <a:latin typeface="+mn-lt"/>
                          <a:ea typeface="+mn-ea"/>
                          <a:cs typeface="+mn-cs"/>
                        </a:rPr>
                        <a:t> 
 Der Mai steht vor der Türe! 
Zur Wochenmitte senden wir euch einen herzlichen Gruß vom #Chiemsee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01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- 2018-04-24 17:28:00 </a:t>
                      </a:r>
                      <a:r>
                        <a:rPr kumimoji="0" lang="de-DE" sz="1000" b="0" i="0" u="none" strike="noStrike" kern="1200" cap="none" spc="0" normalizeH="0" baseline="0" noProof="0">
                          <a:ln>
                            <a:noFill/>
                          </a:ln>
                          <a:solidFill>
                            <a:prstClr val="black"/>
                          </a:solidFill>
                          <a:effectLst/>
                          <a:uLnTx/>
                          <a:uFillTx/>
                          <a:latin typeface="+mn-lt"/>
                          <a:ea typeface="+mn-ea"/>
                          <a:cs typeface="+mn-cs"/>
                        </a:rPr>
                        <a:t> 
 Nichts ist inspirierender als ein weißes Blatt Papier. 
Es ist die Chance etwas einzigartiges zu kuvertieren 😅 
👉🏻 https://goo.gl/Fo7wLW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794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- 2018-04-23 15:13:00 </a:t>
                      </a:r>
                      <a:r>
                        <a:rPr kumimoji="0" lang="de-DE" sz="1000" b="0" i="0" u="none" strike="noStrike" kern="1200" cap="none" spc="0" normalizeH="0" baseline="0" noProof="0">
                          <a:ln>
                            <a:noFill/>
                          </a:ln>
                          <a:solidFill>
                            <a:prstClr val="black"/>
                          </a:solidFill>
                          <a:effectLst/>
                          <a:uLnTx/>
                          <a:uFillTx/>
                          <a:latin typeface="+mn-lt"/>
                          <a:ea typeface="+mn-ea"/>
                          <a:cs typeface="+mn-cs"/>
                        </a:rPr>
                        <a:t> 
 Neues Video 📹 
Die vielseitige Kuvertiermaschine SI 1050 erledigt Kuvertierarbeiten schnell und zuverlässig, verlässlich und praktisch!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123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- 2018-04-20 09:07:00 </a:t>
                      </a:r>
                      <a:r>
                        <a:rPr kumimoji="0" lang="de-DE" sz="1000" b="0" i="0" u="none" strike="noStrike" kern="1200" cap="none" spc="0" normalizeH="0" baseline="0" noProof="0">
                          <a:ln>
                            <a:noFill/>
                          </a:ln>
                          <a:solidFill>
                            <a:prstClr val="black"/>
                          </a:solidFill>
                          <a:effectLst/>
                          <a:uLnTx/>
                          <a:uFillTx/>
                          <a:latin typeface="+mn-lt"/>
                          <a:ea typeface="+mn-ea"/>
                          <a:cs typeface="+mn-cs"/>
                        </a:rPr>
                        <a:t> 
 Noch nicht lange am Markt, aber schon ein absoluter Stern am Grafiker-Himmel... unsere kleine Visitenkarten- und Digitaldruckschneidemaschine CC150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0663056"/>
                  </a:ext>
                </a:extLst>
              </a:tr>
            </a:tbl>
          </a:graphicData>
        </a:graphic>
      </p:graphicFrame>
      <p:sp>
        <p:nvSpPr>
          <p:cNvPr id="4" name="Text Placeholder 3">
            <a:extLst>
              <a:ext uri="{FF2B5EF4-FFF2-40B4-BE49-F238E27FC236}">
                <a16:creationId xmlns:a16="http://schemas.microsoft.com/office/drawing/2014/main" id="{F8B89BA2-011B-4A0F-AAAA-993A06A14D7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34270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3DC17-2B3B-470D-9211-41A5BFC80021}"/>
              </a:ext>
            </a:extLst>
          </p:cNvPr>
          <p:cNvSpPr>
            <a:spLocks noGrp="1"/>
          </p:cNvSpPr>
          <p:nvPr>
            <p:ph type="title"/>
          </p:nvPr>
        </p:nvSpPr>
        <p:spPr/>
        <p:txBody>
          <a:bodyPr/>
          <a:lstStyle/>
          <a:p>
            <a:r>
              <a:rPr lang="de-DE"/>
              <a:t>Eigene Beiträge (Postings) | Hefter Systemform - 2 of 3</a:t>
            </a:r>
            <a:endParaRPr lang="en-US"/>
          </a:p>
        </p:txBody>
      </p:sp>
      <p:graphicFrame>
        <p:nvGraphicFramePr>
          <p:cNvPr id="5" name="Table Placeholder 4">
            <a:extLst>
              <a:ext uri="{FF2B5EF4-FFF2-40B4-BE49-F238E27FC236}">
                <a16:creationId xmlns:a16="http://schemas.microsoft.com/office/drawing/2014/main" id="{F54B2312-6462-4A28-91E1-11060B1CD310}"/>
              </a:ext>
            </a:extLst>
          </p:cNvPr>
          <p:cNvGraphicFramePr>
            <a:graphicFrameLocks noGrp="1"/>
          </p:cNvGraphicFramePr>
          <p:nvPr>
            <p:ph type="tbl" sz="quarter" idx="13"/>
            <p:extLst>
              <p:ext uri="{D42A27DB-BD31-4B8C-83A1-F6EECF244321}">
                <p14:modId xmlns:p14="http://schemas.microsoft.com/office/powerpoint/2010/main" val="822405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8585460"/>
                    </a:ext>
                  </a:extLst>
                </a:gridCol>
                <a:gridCol w="658368">
                  <a:extLst>
                    <a:ext uri="{9D8B030D-6E8A-4147-A177-3AD203B41FA5}">
                      <a16:colId xmlns:a16="http://schemas.microsoft.com/office/drawing/2014/main" val="4071036119"/>
                    </a:ext>
                  </a:extLst>
                </a:gridCol>
                <a:gridCol w="658368">
                  <a:extLst>
                    <a:ext uri="{9D8B030D-6E8A-4147-A177-3AD203B41FA5}">
                      <a16:colId xmlns:a16="http://schemas.microsoft.com/office/drawing/2014/main" val="4033446265"/>
                    </a:ext>
                  </a:extLst>
                </a:gridCol>
                <a:gridCol w="658368">
                  <a:extLst>
                    <a:ext uri="{9D8B030D-6E8A-4147-A177-3AD203B41FA5}">
                      <a16:colId xmlns:a16="http://schemas.microsoft.com/office/drawing/2014/main" val="4024820903"/>
                    </a:ext>
                  </a:extLst>
                </a:gridCol>
                <a:gridCol w="658368">
                  <a:extLst>
                    <a:ext uri="{9D8B030D-6E8A-4147-A177-3AD203B41FA5}">
                      <a16:colId xmlns:a16="http://schemas.microsoft.com/office/drawing/2014/main" val="1202465255"/>
                    </a:ext>
                  </a:extLst>
                </a:gridCol>
                <a:gridCol w="658368">
                  <a:extLst>
                    <a:ext uri="{9D8B030D-6E8A-4147-A177-3AD203B41FA5}">
                      <a16:colId xmlns:a16="http://schemas.microsoft.com/office/drawing/2014/main" val="3512732012"/>
                    </a:ext>
                  </a:extLst>
                </a:gridCol>
                <a:gridCol w="658368">
                  <a:extLst>
                    <a:ext uri="{9D8B030D-6E8A-4147-A177-3AD203B41FA5}">
                      <a16:colId xmlns:a16="http://schemas.microsoft.com/office/drawing/2014/main" val="1221429817"/>
                    </a:ext>
                  </a:extLst>
                </a:gridCol>
                <a:gridCol w="658368">
                  <a:extLst>
                    <a:ext uri="{9D8B030D-6E8A-4147-A177-3AD203B41FA5}">
                      <a16:colId xmlns:a16="http://schemas.microsoft.com/office/drawing/2014/main" val="307923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919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- 2018-04-18 06:20:00 </a:t>
                      </a:r>
                      <a:r>
                        <a:rPr kumimoji="0" lang="de-DE" sz="1000" b="0" i="0" u="none" strike="noStrike" kern="1200" cap="none" spc="0" normalizeH="0" baseline="0" noProof="0">
                          <a:ln>
                            <a:noFill/>
                          </a:ln>
                          <a:solidFill>
                            <a:prstClr val="black"/>
                          </a:solidFill>
                          <a:effectLst/>
                          <a:uLnTx/>
                          <a:uFillTx/>
                          <a:latin typeface="+mn-lt"/>
                          <a:ea typeface="+mn-ea"/>
                          <a:cs typeface="+mn-cs"/>
                        </a:rPr>
                        <a:t> 
 Unerreicht. Die Kuvertiermaschine SI 3350. Der ideale Partner für Zuverlässigkeit und Produktivität im Postversand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350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- 2018-04-16 15:14:00 </a:t>
                      </a:r>
                      <a:r>
                        <a:rPr kumimoji="0" lang="de-DE" sz="1000" b="0" i="0" u="none" strike="noStrike" kern="1200" cap="none" spc="0" normalizeH="0" baseline="0" noProof="0">
                          <a:ln>
                            <a:noFill/>
                          </a:ln>
                          <a:solidFill>
                            <a:prstClr val="black"/>
                          </a:solidFill>
                          <a:effectLst/>
                          <a:uLnTx/>
                          <a:uFillTx/>
                          <a:latin typeface="+mn-lt"/>
                          <a:ea typeface="+mn-ea"/>
                          <a:cs typeface="+mn-cs"/>
                        </a:rPr>
                        <a:t> 
 #Ruck-Zuck öffnet unser OL 1000 plus mit seiner innovativen Frästechnik eure Briefe mit bis zu 12 mm Dicke!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342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- 2018-04-13 05:55:00 </a:t>
                      </a:r>
                      <a:r>
                        <a:rPr kumimoji="0" lang="de-DE" sz="1000" b="0" i="0" u="none" strike="noStrike" kern="1200" cap="none" spc="0" normalizeH="0" baseline="0" noProof="0">
                          <a:ln>
                            <a:noFill/>
                          </a:ln>
                          <a:solidFill>
                            <a:prstClr val="black"/>
                          </a:solidFill>
                          <a:effectLst/>
                          <a:uLnTx/>
                          <a:uFillTx/>
                          <a:latin typeface="+mn-lt"/>
                          <a:ea typeface="+mn-ea"/>
                          <a:cs typeface="+mn-cs"/>
                        </a:rPr>
                        <a:t> 
 ▪️◾️⚫️ Wir wünschen euch einen schönen Freitag den 13.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133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- 2018-04-11 10:12:00 </a:t>
                      </a:r>
                      <a:r>
                        <a:rPr kumimoji="0" lang="de-DE" sz="1000" b="0" i="0" u="none" strike="noStrike" kern="1200" cap="none" spc="0" normalizeH="0" baseline="0" noProof="0">
                          <a:ln>
                            <a:noFill/>
                          </a:ln>
                          <a:solidFill>
                            <a:prstClr val="black"/>
                          </a:solidFill>
                          <a:effectLst/>
                          <a:uLnTx/>
                          <a:uFillTx/>
                          <a:latin typeface="+mn-lt"/>
                          <a:ea typeface="+mn-ea"/>
                          <a:cs typeface="+mn-cs"/>
                        </a:rPr>
                        <a:t> 
 Mit unseren #Newslettern informieren wir euch in regelmäßigen Abständen über die wichtigsten Neuigkeiten in der Post- und Druckweiterverarbeitung. Schon angemeldet? 👉🏻 https://goo.gl/S76TSV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9314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- 2018-04-09 06:10:00 </a:t>
                      </a:r>
                      <a:r>
                        <a:rPr kumimoji="0" lang="de-DE" sz="1000" b="0" i="0" u="none" strike="noStrike" kern="1200" cap="none" spc="0" normalizeH="0" baseline="0" noProof="0">
                          <a:ln>
                            <a:noFill/>
                          </a:ln>
                          <a:solidFill>
                            <a:prstClr val="black"/>
                          </a:solidFill>
                          <a:effectLst/>
                          <a:uLnTx/>
                          <a:uFillTx/>
                          <a:latin typeface="+mn-lt"/>
                          <a:ea typeface="+mn-ea"/>
                          <a:cs typeface="+mn-cs"/>
                        </a:rPr>
                        <a:t> 
 Altdeutsch: “Brief verschicken”
Neudeutsch: “sending a message”
Hefter: "SI 5450"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0213066"/>
                  </a:ext>
                </a:extLst>
              </a:tr>
            </a:tbl>
          </a:graphicData>
        </a:graphic>
      </p:graphicFrame>
      <p:sp>
        <p:nvSpPr>
          <p:cNvPr id="4" name="Text Placeholder 3">
            <a:extLst>
              <a:ext uri="{FF2B5EF4-FFF2-40B4-BE49-F238E27FC236}">
                <a16:creationId xmlns:a16="http://schemas.microsoft.com/office/drawing/2014/main" id="{466F674D-0AC7-4661-9153-E3781CA854F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52210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3D336-92B0-4316-8B5F-171E21ED3774}"/>
              </a:ext>
            </a:extLst>
          </p:cNvPr>
          <p:cNvSpPr>
            <a:spLocks noGrp="1"/>
          </p:cNvSpPr>
          <p:nvPr>
            <p:ph type="title"/>
          </p:nvPr>
        </p:nvSpPr>
        <p:spPr/>
        <p:txBody>
          <a:bodyPr/>
          <a:lstStyle/>
          <a:p>
            <a:r>
              <a:rPr lang="de-DE"/>
              <a:t>Eigene Beiträge (Postings) | Hefter Systemform - 3 of 3</a:t>
            </a:r>
            <a:endParaRPr lang="en-US"/>
          </a:p>
        </p:txBody>
      </p:sp>
      <p:graphicFrame>
        <p:nvGraphicFramePr>
          <p:cNvPr id="5" name="Table Placeholder 4">
            <a:extLst>
              <a:ext uri="{FF2B5EF4-FFF2-40B4-BE49-F238E27FC236}">
                <a16:creationId xmlns:a16="http://schemas.microsoft.com/office/drawing/2014/main" id="{C2B7B8E5-EF24-49D2-A6DD-6E6556381D44}"/>
              </a:ext>
            </a:extLst>
          </p:cNvPr>
          <p:cNvGraphicFramePr>
            <a:graphicFrameLocks noGrp="1"/>
          </p:cNvGraphicFramePr>
          <p:nvPr>
            <p:ph type="tbl" sz="quarter" idx="13"/>
            <p:extLst>
              <p:ext uri="{D42A27DB-BD31-4B8C-83A1-F6EECF244321}">
                <p14:modId xmlns:p14="http://schemas.microsoft.com/office/powerpoint/2010/main" val="994978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0582413"/>
                    </a:ext>
                  </a:extLst>
                </a:gridCol>
                <a:gridCol w="658368">
                  <a:extLst>
                    <a:ext uri="{9D8B030D-6E8A-4147-A177-3AD203B41FA5}">
                      <a16:colId xmlns:a16="http://schemas.microsoft.com/office/drawing/2014/main" val="2379962831"/>
                    </a:ext>
                  </a:extLst>
                </a:gridCol>
                <a:gridCol w="658368">
                  <a:extLst>
                    <a:ext uri="{9D8B030D-6E8A-4147-A177-3AD203B41FA5}">
                      <a16:colId xmlns:a16="http://schemas.microsoft.com/office/drawing/2014/main" val="473385416"/>
                    </a:ext>
                  </a:extLst>
                </a:gridCol>
                <a:gridCol w="658368">
                  <a:extLst>
                    <a:ext uri="{9D8B030D-6E8A-4147-A177-3AD203B41FA5}">
                      <a16:colId xmlns:a16="http://schemas.microsoft.com/office/drawing/2014/main" val="3327043515"/>
                    </a:ext>
                  </a:extLst>
                </a:gridCol>
                <a:gridCol w="658368">
                  <a:extLst>
                    <a:ext uri="{9D8B030D-6E8A-4147-A177-3AD203B41FA5}">
                      <a16:colId xmlns:a16="http://schemas.microsoft.com/office/drawing/2014/main" val="1009635176"/>
                    </a:ext>
                  </a:extLst>
                </a:gridCol>
                <a:gridCol w="658368">
                  <a:extLst>
                    <a:ext uri="{9D8B030D-6E8A-4147-A177-3AD203B41FA5}">
                      <a16:colId xmlns:a16="http://schemas.microsoft.com/office/drawing/2014/main" val="1290885989"/>
                    </a:ext>
                  </a:extLst>
                </a:gridCol>
                <a:gridCol w="658368">
                  <a:extLst>
                    <a:ext uri="{9D8B030D-6E8A-4147-A177-3AD203B41FA5}">
                      <a16:colId xmlns:a16="http://schemas.microsoft.com/office/drawing/2014/main" val="2009908377"/>
                    </a:ext>
                  </a:extLst>
                </a:gridCol>
                <a:gridCol w="658368">
                  <a:extLst>
                    <a:ext uri="{9D8B030D-6E8A-4147-A177-3AD203B41FA5}">
                      <a16:colId xmlns:a16="http://schemas.microsoft.com/office/drawing/2014/main" val="3417795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910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- 2018-04-08 18:07:00 </a:t>
                      </a:r>
                      <a:r>
                        <a:rPr kumimoji="0" lang="de-DE" sz="1000" b="0" i="0" u="none" strike="noStrike" kern="1200" cap="none" spc="0" normalizeH="0" baseline="0" noProof="0">
                          <a:ln>
                            <a:noFill/>
                          </a:ln>
                          <a:solidFill>
                            <a:prstClr val="black"/>
                          </a:solidFill>
                          <a:effectLst/>
                          <a:uLnTx/>
                          <a:uFillTx/>
                          <a:latin typeface="+mn-lt"/>
                          <a:ea typeface="+mn-ea"/>
                          <a:cs typeface="+mn-cs"/>
                        </a:rPr>
                        <a:t> 
 "Einige Postsachen erledigen sich durch Weiterleiten, andere wiederum durch Liegenlassen." Da hat der gute alte Joachim Panten, ein deutscher Aphoristiker und Publizist, absolut recht. Mit unseren Kuvertiermaschien könnte er noch mehr liegen lassen  😅📩
Mehr dazu: https://goo.gl/eXt8QA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820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- 2018-04-06 06:03:00 </a:t>
                      </a:r>
                      <a:r>
                        <a:rPr kumimoji="0" lang="de-DE" sz="1000" b="0" i="0" u="none" strike="noStrike" kern="1200" cap="none" spc="0" normalizeH="0" baseline="0" noProof="0">
                          <a:ln>
                            <a:noFill/>
                          </a:ln>
                          <a:solidFill>
                            <a:prstClr val="black"/>
                          </a:solidFill>
                          <a:effectLst/>
                          <a:uLnTx/>
                          <a:uFillTx/>
                          <a:latin typeface="+mn-lt"/>
                          <a:ea typeface="+mn-ea"/>
                          <a:cs typeface="+mn-cs"/>
                        </a:rPr>
                        <a:t> 
 Der Frühling ist jetzt endlich auch bei uns zu Gast. Wir wünschen allen Freunden, Partnern und Kunden ein herrliches Wochenende und freuen uns schon auf spannende Projekte in der nächsten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188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- 2018-04-04 17:43:00 </a:t>
                      </a:r>
                      <a:r>
                        <a:rPr kumimoji="0" lang="de-DE" sz="1000" b="0" i="0" u="none" strike="noStrike" kern="1200" cap="none" spc="0" normalizeH="0" baseline="0" noProof="0">
                          <a:ln>
                            <a:noFill/>
                          </a:ln>
                          <a:solidFill>
                            <a:prstClr val="black"/>
                          </a:solidFill>
                          <a:effectLst/>
                          <a:uLnTx/>
                          <a:uFillTx/>
                          <a:latin typeface="+mn-lt"/>
                          <a:ea typeface="+mn-ea"/>
                          <a:cs typeface="+mn-cs"/>
                        </a:rPr>
                        <a:t> 
 Geld sparen mit einer gebrauchten Maschine aus unserem Sortiment? Gute Idee 😉
Unsere gebrauchten Maschinen werden von unseren Technikern komplett überarbeitet und alle Verschleißteile erneuert. Selbstverständlich geben wir auf werksüberholten Maschinen eine Garantie von 12 Monaten!
https://www.hefter-systemform.com/gebrauchtmaschinen.html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3076963"/>
                  </a:ext>
                </a:extLst>
              </a:tr>
            </a:tbl>
          </a:graphicData>
        </a:graphic>
      </p:graphicFrame>
      <p:sp>
        <p:nvSpPr>
          <p:cNvPr id="4" name="Text Placeholder 3">
            <a:extLst>
              <a:ext uri="{FF2B5EF4-FFF2-40B4-BE49-F238E27FC236}">
                <a16:creationId xmlns:a16="http://schemas.microsoft.com/office/drawing/2014/main" id="{8491CB65-DE48-4BAF-9CC6-E5E63B746C2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0461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92BFA-36C3-4451-9CAB-2BB57950B124}"/>
              </a:ext>
            </a:extLst>
          </p:cNvPr>
          <p:cNvSpPr>
            <a:spLocks noGrp="1"/>
          </p:cNvSpPr>
          <p:nvPr>
            <p:ph type="title"/>
          </p:nvPr>
        </p:nvSpPr>
        <p:spPr/>
        <p:txBody>
          <a:bodyPr/>
          <a:lstStyle/>
          <a:p>
            <a:r>
              <a:rPr lang="de-DE"/>
              <a:t>Eigene Beiträge (Postings) + Reactions | Hefter Systemform - 1 of 4</a:t>
            </a:r>
            <a:endParaRPr lang="en-US"/>
          </a:p>
        </p:txBody>
      </p:sp>
      <p:graphicFrame>
        <p:nvGraphicFramePr>
          <p:cNvPr id="5" name="Table Placeholder 4">
            <a:extLst>
              <a:ext uri="{FF2B5EF4-FFF2-40B4-BE49-F238E27FC236}">
                <a16:creationId xmlns:a16="http://schemas.microsoft.com/office/drawing/2014/main" id="{BD2E75E3-8E85-4500-8031-7B769C96C74A}"/>
              </a:ext>
            </a:extLst>
          </p:cNvPr>
          <p:cNvGraphicFramePr>
            <a:graphicFrameLocks noGrp="1"/>
          </p:cNvGraphicFramePr>
          <p:nvPr>
            <p:ph type="tbl" sz="quarter" idx="13"/>
            <p:extLst>
              <p:ext uri="{D42A27DB-BD31-4B8C-83A1-F6EECF244321}">
                <p14:modId xmlns:p14="http://schemas.microsoft.com/office/powerpoint/2010/main" val="318204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8551946"/>
                    </a:ext>
                  </a:extLst>
                </a:gridCol>
                <a:gridCol w="822960">
                  <a:extLst>
                    <a:ext uri="{9D8B030D-6E8A-4147-A177-3AD203B41FA5}">
                      <a16:colId xmlns:a16="http://schemas.microsoft.com/office/drawing/2014/main" val="2689377164"/>
                    </a:ext>
                  </a:extLst>
                </a:gridCol>
                <a:gridCol w="822960">
                  <a:extLst>
                    <a:ext uri="{9D8B030D-6E8A-4147-A177-3AD203B41FA5}">
                      <a16:colId xmlns:a16="http://schemas.microsoft.com/office/drawing/2014/main" val="548570243"/>
                    </a:ext>
                  </a:extLst>
                </a:gridCol>
                <a:gridCol w="822960">
                  <a:extLst>
                    <a:ext uri="{9D8B030D-6E8A-4147-A177-3AD203B41FA5}">
                      <a16:colId xmlns:a16="http://schemas.microsoft.com/office/drawing/2014/main" val="166716105"/>
                    </a:ext>
                  </a:extLst>
                </a:gridCol>
                <a:gridCol w="822960">
                  <a:extLst>
                    <a:ext uri="{9D8B030D-6E8A-4147-A177-3AD203B41FA5}">
                      <a16:colId xmlns:a16="http://schemas.microsoft.com/office/drawing/2014/main" val="2988870944"/>
                    </a:ext>
                  </a:extLst>
                </a:gridCol>
                <a:gridCol w="822960">
                  <a:extLst>
                    <a:ext uri="{9D8B030D-6E8A-4147-A177-3AD203B41FA5}">
                      <a16:colId xmlns:a16="http://schemas.microsoft.com/office/drawing/2014/main" val="213712125"/>
                    </a:ext>
                  </a:extLst>
                </a:gridCol>
                <a:gridCol w="822960">
                  <a:extLst>
                    <a:ext uri="{9D8B030D-6E8A-4147-A177-3AD203B41FA5}">
                      <a16:colId xmlns:a16="http://schemas.microsoft.com/office/drawing/2014/main" val="1259626220"/>
                    </a:ext>
                  </a:extLst>
                </a:gridCol>
                <a:gridCol w="822960">
                  <a:extLst>
                    <a:ext uri="{9D8B030D-6E8A-4147-A177-3AD203B41FA5}">
                      <a16:colId xmlns:a16="http://schemas.microsoft.com/office/drawing/2014/main" val="1177324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9392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- 2018-04-28 11:38:00 </a:t>
                      </a:r>
                      <a:r>
                        <a:rPr kumimoji="0" lang="de-DE" sz="1000" b="0" i="0" u="none" strike="noStrike" kern="1200" cap="none" spc="0" normalizeH="0" baseline="0" noProof="0">
                          <a:ln>
                            <a:noFill/>
                          </a:ln>
                          <a:solidFill>
                            <a:prstClr val="black"/>
                          </a:solidFill>
                          <a:effectLst/>
                          <a:uLnTx/>
                          <a:uFillTx/>
                          <a:latin typeface="+mn-lt"/>
                          <a:ea typeface="+mn-ea"/>
                          <a:cs typeface="+mn-cs"/>
                        </a:rPr>
                        <a:t> 
 Unsere Produkte sind ausschließlich über autorisierte Fachhändler erhältlich. Unsere Partner gewährleisten flächendeckenden Kundenservice.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379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- 2018-04-25 06:31:00 </a:t>
                      </a:r>
                      <a:r>
                        <a:rPr kumimoji="0" lang="de-DE" sz="1000" b="0" i="0" u="none" strike="noStrike" kern="1200" cap="none" spc="0" normalizeH="0" baseline="0" noProof="0">
                          <a:ln>
                            <a:noFill/>
                          </a:ln>
                          <a:solidFill>
                            <a:prstClr val="black"/>
                          </a:solidFill>
                          <a:effectLst/>
                          <a:uLnTx/>
                          <a:uFillTx/>
                          <a:latin typeface="+mn-lt"/>
                          <a:ea typeface="+mn-ea"/>
                          <a:cs typeface="+mn-cs"/>
                        </a:rPr>
                        <a:t> 
 Der Mai steht vor der Türe! 
Zur Wochenmitte senden wir euch einen herzlichen Gruß vom #Chiemsee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543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- 2018-04-24 17:28:00 </a:t>
                      </a:r>
                      <a:r>
                        <a:rPr kumimoji="0" lang="de-DE" sz="1000" b="0" i="0" u="none" strike="noStrike" kern="1200" cap="none" spc="0" normalizeH="0" baseline="0" noProof="0">
                          <a:ln>
                            <a:noFill/>
                          </a:ln>
                          <a:solidFill>
                            <a:prstClr val="black"/>
                          </a:solidFill>
                          <a:effectLst/>
                          <a:uLnTx/>
                          <a:uFillTx/>
                          <a:latin typeface="+mn-lt"/>
                          <a:ea typeface="+mn-ea"/>
                          <a:cs typeface="+mn-cs"/>
                        </a:rPr>
                        <a:t> 
 Nichts ist inspirierender als ein weißes Blatt Papier. 
Es ist die Chance etwas einzigartiges zu kuvertieren 😅 
👉🏻 https://goo.gl/Fo7wLW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320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- 2018-04-23 15:13:00 </a:t>
                      </a:r>
                      <a:r>
                        <a:rPr kumimoji="0" lang="de-DE" sz="1000" b="0" i="0" u="none" strike="noStrike" kern="1200" cap="none" spc="0" normalizeH="0" baseline="0" noProof="0">
                          <a:ln>
                            <a:noFill/>
                          </a:ln>
                          <a:solidFill>
                            <a:prstClr val="black"/>
                          </a:solidFill>
                          <a:effectLst/>
                          <a:uLnTx/>
                          <a:uFillTx/>
                          <a:latin typeface="+mn-lt"/>
                          <a:ea typeface="+mn-ea"/>
                          <a:cs typeface="+mn-cs"/>
                        </a:rPr>
                        <a:t> 
 Neues Video 📹 
Die vielseitige Kuvertiermaschine SI 1050 erledigt Kuvertierarbeiten schnell und zuverlässig, verlässlich und praktisch!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7142904"/>
                  </a:ext>
                </a:extLst>
              </a:tr>
            </a:tbl>
          </a:graphicData>
        </a:graphic>
      </p:graphicFrame>
      <p:sp>
        <p:nvSpPr>
          <p:cNvPr id="4" name="Text Placeholder 3">
            <a:extLst>
              <a:ext uri="{FF2B5EF4-FFF2-40B4-BE49-F238E27FC236}">
                <a16:creationId xmlns:a16="http://schemas.microsoft.com/office/drawing/2014/main" id="{EE5CA3DB-C6FD-454E-A8F5-B6F2AEA042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55590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7C68-F6E3-4389-9524-D88B61E1FFB4}"/>
              </a:ext>
            </a:extLst>
          </p:cNvPr>
          <p:cNvSpPr>
            <a:spLocks noGrp="1"/>
          </p:cNvSpPr>
          <p:nvPr>
            <p:ph type="title"/>
          </p:nvPr>
        </p:nvSpPr>
        <p:spPr/>
        <p:txBody>
          <a:bodyPr/>
          <a:lstStyle/>
          <a:p>
            <a:r>
              <a:rPr lang="de-DE"/>
              <a:t>Eigene Beiträge (Postings) + Reactions | Hefter Systemform - 2 of 4</a:t>
            </a:r>
            <a:endParaRPr lang="en-US"/>
          </a:p>
        </p:txBody>
      </p:sp>
      <p:graphicFrame>
        <p:nvGraphicFramePr>
          <p:cNvPr id="5" name="Table Placeholder 4">
            <a:extLst>
              <a:ext uri="{FF2B5EF4-FFF2-40B4-BE49-F238E27FC236}">
                <a16:creationId xmlns:a16="http://schemas.microsoft.com/office/drawing/2014/main" id="{4BC87E87-8D44-4C48-89EE-E1AE4B0C22DE}"/>
              </a:ext>
            </a:extLst>
          </p:cNvPr>
          <p:cNvGraphicFramePr>
            <a:graphicFrameLocks noGrp="1"/>
          </p:cNvGraphicFramePr>
          <p:nvPr>
            <p:ph type="tbl" sz="quarter" idx="13"/>
            <p:extLst>
              <p:ext uri="{D42A27DB-BD31-4B8C-83A1-F6EECF244321}">
                <p14:modId xmlns:p14="http://schemas.microsoft.com/office/powerpoint/2010/main" val="191722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25018425"/>
                    </a:ext>
                  </a:extLst>
                </a:gridCol>
                <a:gridCol w="822960">
                  <a:extLst>
                    <a:ext uri="{9D8B030D-6E8A-4147-A177-3AD203B41FA5}">
                      <a16:colId xmlns:a16="http://schemas.microsoft.com/office/drawing/2014/main" val="1557045221"/>
                    </a:ext>
                  </a:extLst>
                </a:gridCol>
                <a:gridCol w="822960">
                  <a:extLst>
                    <a:ext uri="{9D8B030D-6E8A-4147-A177-3AD203B41FA5}">
                      <a16:colId xmlns:a16="http://schemas.microsoft.com/office/drawing/2014/main" val="1294710670"/>
                    </a:ext>
                  </a:extLst>
                </a:gridCol>
                <a:gridCol w="822960">
                  <a:extLst>
                    <a:ext uri="{9D8B030D-6E8A-4147-A177-3AD203B41FA5}">
                      <a16:colId xmlns:a16="http://schemas.microsoft.com/office/drawing/2014/main" val="2781470170"/>
                    </a:ext>
                  </a:extLst>
                </a:gridCol>
                <a:gridCol w="822960">
                  <a:extLst>
                    <a:ext uri="{9D8B030D-6E8A-4147-A177-3AD203B41FA5}">
                      <a16:colId xmlns:a16="http://schemas.microsoft.com/office/drawing/2014/main" val="2681851351"/>
                    </a:ext>
                  </a:extLst>
                </a:gridCol>
                <a:gridCol w="822960">
                  <a:extLst>
                    <a:ext uri="{9D8B030D-6E8A-4147-A177-3AD203B41FA5}">
                      <a16:colId xmlns:a16="http://schemas.microsoft.com/office/drawing/2014/main" val="1210375049"/>
                    </a:ext>
                  </a:extLst>
                </a:gridCol>
                <a:gridCol w="822960">
                  <a:extLst>
                    <a:ext uri="{9D8B030D-6E8A-4147-A177-3AD203B41FA5}">
                      <a16:colId xmlns:a16="http://schemas.microsoft.com/office/drawing/2014/main" val="3064327385"/>
                    </a:ext>
                  </a:extLst>
                </a:gridCol>
                <a:gridCol w="822960">
                  <a:extLst>
                    <a:ext uri="{9D8B030D-6E8A-4147-A177-3AD203B41FA5}">
                      <a16:colId xmlns:a16="http://schemas.microsoft.com/office/drawing/2014/main" val="1546018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2365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- 2018-04-20 09:07:00 </a:t>
                      </a:r>
                      <a:r>
                        <a:rPr kumimoji="0" lang="de-DE" sz="1000" b="0" i="0" u="none" strike="noStrike" kern="1200" cap="none" spc="0" normalizeH="0" baseline="0" noProof="0">
                          <a:ln>
                            <a:noFill/>
                          </a:ln>
                          <a:solidFill>
                            <a:prstClr val="black"/>
                          </a:solidFill>
                          <a:effectLst/>
                          <a:uLnTx/>
                          <a:uFillTx/>
                          <a:latin typeface="+mn-lt"/>
                          <a:ea typeface="+mn-ea"/>
                          <a:cs typeface="+mn-cs"/>
                        </a:rPr>
                        <a:t> 
 Noch nicht lange am Markt, aber schon ein absoluter Stern am Grafiker-Himmel... unsere kleine Visitenkarten- und Digitaldruckschneidemaschine CC150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9744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- 2018-04-18 06:20:00 </a:t>
                      </a:r>
                      <a:r>
                        <a:rPr kumimoji="0" lang="de-DE" sz="1000" b="0" i="0" u="none" strike="noStrike" kern="1200" cap="none" spc="0" normalizeH="0" baseline="0" noProof="0">
                          <a:ln>
                            <a:noFill/>
                          </a:ln>
                          <a:solidFill>
                            <a:prstClr val="black"/>
                          </a:solidFill>
                          <a:effectLst/>
                          <a:uLnTx/>
                          <a:uFillTx/>
                          <a:latin typeface="+mn-lt"/>
                          <a:ea typeface="+mn-ea"/>
                          <a:cs typeface="+mn-cs"/>
                        </a:rPr>
                        <a:t> 
 Unerreicht. Die Kuvertiermaschine SI 3350. Der ideale Partner für Zuverlässigkeit und Produktivität im Postversand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5364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- 2018-04-16 15:14:00 </a:t>
                      </a:r>
                      <a:r>
                        <a:rPr kumimoji="0" lang="de-DE" sz="1000" b="0" i="0" u="none" strike="noStrike" kern="1200" cap="none" spc="0" normalizeH="0" baseline="0" noProof="0">
                          <a:ln>
                            <a:noFill/>
                          </a:ln>
                          <a:solidFill>
                            <a:prstClr val="black"/>
                          </a:solidFill>
                          <a:effectLst/>
                          <a:uLnTx/>
                          <a:uFillTx/>
                          <a:latin typeface="+mn-lt"/>
                          <a:ea typeface="+mn-ea"/>
                          <a:cs typeface="+mn-cs"/>
                        </a:rPr>
                        <a:t> 
 #Ruck-Zuck öffnet unser OL 1000 plus mit seiner innovativen Frästechnik eure Briefe mit bis zu 12 mm Dicke!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741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- 2018-04-13 05:55:00 </a:t>
                      </a:r>
                      <a:r>
                        <a:rPr kumimoji="0" lang="de-DE" sz="1000" b="0" i="0" u="none" strike="noStrike" kern="1200" cap="none" spc="0" normalizeH="0" baseline="0" noProof="0">
                          <a:ln>
                            <a:noFill/>
                          </a:ln>
                          <a:solidFill>
                            <a:prstClr val="black"/>
                          </a:solidFill>
                          <a:effectLst/>
                          <a:uLnTx/>
                          <a:uFillTx/>
                          <a:latin typeface="+mn-lt"/>
                          <a:ea typeface="+mn-ea"/>
                          <a:cs typeface="+mn-cs"/>
                        </a:rPr>
                        <a:t> 
 ▪️◾️⚫️ Wir wünschen euch einen schönen Freitag den 13.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51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- 2018-04-11 10:12:00 </a:t>
                      </a:r>
                      <a:r>
                        <a:rPr kumimoji="0" lang="de-DE" sz="1000" b="0" i="0" u="none" strike="noStrike" kern="1200" cap="none" spc="0" normalizeH="0" baseline="0" noProof="0">
                          <a:ln>
                            <a:noFill/>
                          </a:ln>
                          <a:solidFill>
                            <a:prstClr val="black"/>
                          </a:solidFill>
                          <a:effectLst/>
                          <a:uLnTx/>
                          <a:uFillTx/>
                          <a:latin typeface="+mn-lt"/>
                          <a:ea typeface="+mn-ea"/>
                          <a:cs typeface="+mn-cs"/>
                        </a:rPr>
                        <a:t> 
 Mit unseren #Newslettern informieren wir euch in regelmäßigen Abständen über die wichtigsten Neuigkeiten in der Post- und Druckweiterverarbeitung. Schon angemeldet? 👉🏻 https://goo.gl/S76TSV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06851125"/>
                  </a:ext>
                </a:extLst>
              </a:tr>
            </a:tbl>
          </a:graphicData>
        </a:graphic>
      </p:graphicFrame>
      <p:sp>
        <p:nvSpPr>
          <p:cNvPr id="4" name="Text Placeholder 3">
            <a:extLst>
              <a:ext uri="{FF2B5EF4-FFF2-40B4-BE49-F238E27FC236}">
                <a16:creationId xmlns:a16="http://schemas.microsoft.com/office/drawing/2014/main" id="{D0E2D1D4-D78E-4C49-9185-7129CD242C8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9172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787B7-6E36-466A-8074-965AE286324E}"/>
              </a:ext>
            </a:extLst>
          </p:cNvPr>
          <p:cNvSpPr>
            <a:spLocks noGrp="1"/>
          </p:cNvSpPr>
          <p:nvPr>
            <p:ph type="title"/>
          </p:nvPr>
        </p:nvSpPr>
        <p:spPr/>
        <p:txBody>
          <a:bodyPr/>
          <a:lstStyle/>
          <a:p>
            <a:r>
              <a:rPr lang="de-DE"/>
              <a:t>Eigene Beiträge (Postings) + Reactions | Hefter Systemform - 3 of 4</a:t>
            </a:r>
            <a:endParaRPr lang="en-US"/>
          </a:p>
        </p:txBody>
      </p:sp>
      <p:graphicFrame>
        <p:nvGraphicFramePr>
          <p:cNvPr id="5" name="Table Placeholder 4">
            <a:extLst>
              <a:ext uri="{FF2B5EF4-FFF2-40B4-BE49-F238E27FC236}">
                <a16:creationId xmlns:a16="http://schemas.microsoft.com/office/drawing/2014/main" id="{2DD2F365-FCB1-48E7-9BC5-41D3848DA9FB}"/>
              </a:ext>
            </a:extLst>
          </p:cNvPr>
          <p:cNvGraphicFramePr>
            <a:graphicFrameLocks noGrp="1"/>
          </p:cNvGraphicFramePr>
          <p:nvPr>
            <p:ph type="tbl" sz="quarter" idx="13"/>
            <p:extLst>
              <p:ext uri="{D42A27DB-BD31-4B8C-83A1-F6EECF244321}">
                <p14:modId xmlns:p14="http://schemas.microsoft.com/office/powerpoint/2010/main" val="2320516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6431406"/>
                    </a:ext>
                  </a:extLst>
                </a:gridCol>
                <a:gridCol w="822960">
                  <a:extLst>
                    <a:ext uri="{9D8B030D-6E8A-4147-A177-3AD203B41FA5}">
                      <a16:colId xmlns:a16="http://schemas.microsoft.com/office/drawing/2014/main" val="1986817663"/>
                    </a:ext>
                  </a:extLst>
                </a:gridCol>
                <a:gridCol w="822960">
                  <a:extLst>
                    <a:ext uri="{9D8B030D-6E8A-4147-A177-3AD203B41FA5}">
                      <a16:colId xmlns:a16="http://schemas.microsoft.com/office/drawing/2014/main" val="1751858854"/>
                    </a:ext>
                  </a:extLst>
                </a:gridCol>
                <a:gridCol w="822960">
                  <a:extLst>
                    <a:ext uri="{9D8B030D-6E8A-4147-A177-3AD203B41FA5}">
                      <a16:colId xmlns:a16="http://schemas.microsoft.com/office/drawing/2014/main" val="3649787386"/>
                    </a:ext>
                  </a:extLst>
                </a:gridCol>
                <a:gridCol w="822960">
                  <a:extLst>
                    <a:ext uri="{9D8B030D-6E8A-4147-A177-3AD203B41FA5}">
                      <a16:colId xmlns:a16="http://schemas.microsoft.com/office/drawing/2014/main" val="1335292515"/>
                    </a:ext>
                  </a:extLst>
                </a:gridCol>
                <a:gridCol w="822960">
                  <a:extLst>
                    <a:ext uri="{9D8B030D-6E8A-4147-A177-3AD203B41FA5}">
                      <a16:colId xmlns:a16="http://schemas.microsoft.com/office/drawing/2014/main" val="795634963"/>
                    </a:ext>
                  </a:extLst>
                </a:gridCol>
                <a:gridCol w="822960">
                  <a:extLst>
                    <a:ext uri="{9D8B030D-6E8A-4147-A177-3AD203B41FA5}">
                      <a16:colId xmlns:a16="http://schemas.microsoft.com/office/drawing/2014/main" val="4164285841"/>
                    </a:ext>
                  </a:extLst>
                </a:gridCol>
                <a:gridCol w="822960">
                  <a:extLst>
                    <a:ext uri="{9D8B030D-6E8A-4147-A177-3AD203B41FA5}">
                      <a16:colId xmlns:a16="http://schemas.microsoft.com/office/drawing/2014/main" val="175105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9399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- 2018-04-09 06:10:00 </a:t>
                      </a:r>
                      <a:r>
                        <a:rPr kumimoji="0" lang="de-DE" sz="1000" b="0" i="0" u="none" strike="noStrike" kern="1200" cap="none" spc="0" normalizeH="0" baseline="0" noProof="0">
                          <a:ln>
                            <a:noFill/>
                          </a:ln>
                          <a:solidFill>
                            <a:prstClr val="black"/>
                          </a:solidFill>
                          <a:effectLst/>
                          <a:uLnTx/>
                          <a:uFillTx/>
                          <a:latin typeface="+mn-lt"/>
                          <a:ea typeface="+mn-ea"/>
                          <a:cs typeface="+mn-cs"/>
                        </a:rPr>
                        <a:t> 
 Altdeutsch: “Brief verschicken”
Neudeutsch: “sending a message”
Hefter: "SI 5450"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2982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- 2018-04-08 18:07:00 </a:t>
                      </a:r>
                      <a:r>
                        <a:rPr kumimoji="0" lang="de-DE" sz="1000" b="0" i="0" u="none" strike="noStrike" kern="1200" cap="none" spc="0" normalizeH="0" baseline="0" noProof="0">
                          <a:ln>
                            <a:noFill/>
                          </a:ln>
                          <a:solidFill>
                            <a:prstClr val="black"/>
                          </a:solidFill>
                          <a:effectLst/>
                          <a:uLnTx/>
                          <a:uFillTx/>
                          <a:latin typeface="+mn-lt"/>
                          <a:ea typeface="+mn-ea"/>
                          <a:cs typeface="+mn-cs"/>
                        </a:rPr>
                        <a:t> 
 "Einige Postsachen erledigen sich durch Weiterleiten, andere wiederum durch Liegenlassen." Da hat der gute alte Joachim Panten, ein deutscher Aphoristiker und Publizist, absolut recht. Mit unseren Kuvertiermaschien könnte er noch mehr liegen lassen  😅📩
Mehr dazu: https://goo.gl/eXt8QA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2941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- 2018-04-06 06:03:00 </a:t>
                      </a:r>
                      <a:r>
                        <a:rPr kumimoji="0" lang="de-DE" sz="1000" b="0" i="0" u="none" strike="noStrike" kern="1200" cap="none" spc="0" normalizeH="0" baseline="0" noProof="0">
                          <a:ln>
                            <a:noFill/>
                          </a:ln>
                          <a:solidFill>
                            <a:prstClr val="black"/>
                          </a:solidFill>
                          <a:effectLst/>
                          <a:uLnTx/>
                          <a:uFillTx/>
                          <a:latin typeface="+mn-lt"/>
                          <a:ea typeface="+mn-ea"/>
                          <a:cs typeface="+mn-cs"/>
                        </a:rPr>
                        <a:t> 
 Der Frühling ist jetzt endlich auch bei uns zu Gast. Wir wünschen allen Freunden, Partnern und Kunden ein herrliches Wochenende und freuen uns schon auf spannende Projekte in der nächsten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3817129"/>
                  </a:ext>
                </a:extLst>
              </a:tr>
            </a:tbl>
          </a:graphicData>
        </a:graphic>
      </p:graphicFrame>
      <p:sp>
        <p:nvSpPr>
          <p:cNvPr id="4" name="Text Placeholder 3">
            <a:extLst>
              <a:ext uri="{FF2B5EF4-FFF2-40B4-BE49-F238E27FC236}">
                <a16:creationId xmlns:a16="http://schemas.microsoft.com/office/drawing/2014/main" id="{FB7B9597-2E39-41EC-9C3A-33F0D4CAEA4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10662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08FE-481B-4F4F-8965-DEBD8EACD31C}"/>
              </a:ext>
            </a:extLst>
          </p:cNvPr>
          <p:cNvSpPr>
            <a:spLocks noGrp="1"/>
          </p:cNvSpPr>
          <p:nvPr>
            <p:ph type="title"/>
          </p:nvPr>
        </p:nvSpPr>
        <p:spPr/>
        <p:txBody>
          <a:bodyPr/>
          <a:lstStyle/>
          <a:p>
            <a:r>
              <a:rPr lang="de-DE"/>
              <a:t>Eigene Beiträge (Postings) + Reactions | Hefter Systemform - 4 of 4</a:t>
            </a:r>
            <a:endParaRPr lang="en-US"/>
          </a:p>
        </p:txBody>
      </p:sp>
      <p:graphicFrame>
        <p:nvGraphicFramePr>
          <p:cNvPr id="5" name="Table Placeholder 4">
            <a:extLst>
              <a:ext uri="{FF2B5EF4-FFF2-40B4-BE49-F238E27FC236}">
                <a16:creationId xmlns:a16="http://schemas.microsoft.com/office/drawing/2014/main" id="{A264B53B-427B-4FA9-B689-EA117536EF32}"/>
              </a:ext>
            </a:extLst>
          </p:cNvPr>
          <p:cNvGraphicFramePr>
            <a:graphicFrameLocks noGrp="1"/>
          </p:cNvGraphicFramePr>
          <p:nvPr>
            <p:ph type="tbl" sz="quarter" idx="13"/>
            <p:extLst>
              <p:ext uri="{D42A27DB-BD31-4B8C-83A1-F6EECF244321}">
                <p14:modId xmlns:p14="http://schemas.microsoft.com/office/powerpoint/2010/main" val="318177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37512764"/>
                    </a:ext>
                  </a:extLst>
                </a:gridCol>
                <a:gridCol w="822960">
                  <a:extLst>
                    <a:ext uri="{9D8B030D-6E8A-4147-A177-3AD203B41FA5}">
                      <a16:colId xmlns:a16="http://schemas.microsoft.com/office/drawing/2014/main" val="1980038497"/>
                    </a:ext>
                  </a:extLst>
                </a:gridCol>
                <a:gridCol w="822960">
                  <a:extLst>
                    <a:ext uri="{9D8B030D-6E8A-4147-A177-3AD203B41FA5}">
                      <a16:colId xmlns:a16="http://schemas.microsoft.com/office/drawing/2014/main" val="2696474168"/>
                    </a:ext>
                  </a:extLst>
                </a:gridCol>
                <a:gridCol w="822960">
                  <a:extLst>
                    <a:ext uri="{9D8B030D-6E8A-4147-A177-3AD203B41FA5}">
                      <a16:colId xmlns:a16="http://schemas.microsoft.com/office/drawing/2014/main" val="1215140397"/>
                    </a:ext>
                  </a:extLst>
                </a:gridCol>
                <a:gridCol w="822960">
                  <a:extLst>
                    <a:ext uri="{9D8B030D-6E8A-4147-A177-3AD203B41FA5}">
                      <a16:colId xmlns:a16="http://schemas.microsoft.com/office/drawing/2014/main" val="1054567869"/>
                    </a:ext>
                  </a:extLst>
                </a:gridCol>
                <a:gridCol w="822960">
                  <a:extLst>
                    <a:ext uri="{9D8B030D-6E8A-4147-A177-3AD203B41FA5}">
                      <a16:colId xmlns:a16="http://schemas.microsoft.com/office/drawing/2014/main" val="4116701777"/>
                    </a:ext>
                  </a:extLst>
                </a:gridCol>
                <a:gridCol w="822960">
                  <a:extLst>
                    <a:ext uri="{9D8B030D-6E8A-4147-A177-3AD203B41FA5}">
                      <a16:colId xmlns:a16="http://schemas.microsoft.com/office/drawing/2014/main" val="2640033545"/>
                    </a:ext>
                  </a:extLst>
                </a:gridCol>
                <a:gridCol w="822960">
                  <a:extLst>
                    <a:ext uri="{9D8B030D-6E8A-4147-A177-3AD203B41FA5}">
                      <a16:colId xmlns:a16="http://schemas.microsoft.com/office/drawing/2014/main" val="422799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165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Hefter Systemform - 2018-04-04 17:43:00 </a:t>
                      </a:r>
                      <a:r>
                        <a:rPr kumimoji="0" lang="de-DE" sz="1000" b="0" i="0" u="none" strike="noStrike" kern="1200" cap="none" spc="0" normalizeH="0" baseline="0" noProof="0">
                          <a:ln>
                            <a:noFill/>
                          </a:ln>
                          <a:solidFill>
                            <a:prstClr val="black"/>
                          </a:solidFill>
                          <a:effectLst/>
                          <a:uLnTx/>
                          <a:uFillTx/>
                          <a:latin typeface="+mn-lt"/>
                          <a:ea typeface="+mn-ea"/>
                          <a:cs typeface="+mn-cs"/>
                        </a:rPr>
                        <a:t> 
 Geld sparen mit einer gebrauchten Maschine aus unserem Sortiment? Gute Idee 😉
Unsere gebrauchten Maschinen werden von unseren Technikern komplett überarbeitet und alle Verschleißteile erneuert. Selbstverständlich geben wir auf werksüberholten Maschinen eine Garantie von 12 Monaten!
https://www.hefter-systemform.com/gebrauchtmaschinen.html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2712375"/>
                  </a:ext>
                </a:extLst>
              </a:tr>
            </a:tbl>
          </a:graphicData>
        </a:graphic>
      </p:graphicFrame>
      <p:sp>
        <p:nvSpPr>
          <p:cNvPr id="4" name="Text Placeholder 3">
            <a:extLst>
              <a:ext uri="{FF2B5EF4-FFF2-40B4-BE49-F238E27FC236}">
                <a16:creationId xmlns:a16="http://schemas.microsoft.com/office/drawing/2014/main" id="{FB6089AD-613F-4C44-84D9-7FAB54DA435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87582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E513-26C9-49C3-B008-EC5B1E6AC2E5}"/>
              </a:ext>
            </a:extLst>
          </p:cNvPr>
          <p:cNvSpPr>
            <a:spLocks noGrp="1"/>
          </p:cNvSpPr>
          <p:nvPr>
            <p:ph type="title"/>
          </p:nvPr>
        </p:nvSpPr>
        <p:spPr/>
        <p:txBody>
          <a:bodyPr/>
          <a:lstStyle/>
          <a:p>
            <a:r>
              <a:rPr lang="en-US"/>
              <a:t>Postings/Wochentag | Hefter Systemform</a:t>
            </a:r>
          </a:p>
        </p:txBody>
      </p:sp>
      <p:graphicFrame>
        <p:nvGraphicFramePr>
          <p:cNvPr id="6" name="Chart Placeholder 5">
            <a:extLst>
              <a:ext uri="{FF2B5EF4-FFF2-40B4-BE49-F238E27FC236}">
                <a16:creationId xmlns:a16="http://schemas.microsoft.com/office/drawing/2014/main" id="{BC270AE2-8D43-4A33-9A4E-30A106F7F83C}"/>
              </a:ext>
            </a:extLst>
          </p:cNvPr>
          <p:cNvGraphicFramePr>
            <a:graphicFrameLocks noGrp="1"/>
          </p:cNvGraphicFramePr>
          <p:nvPr>
            <p:ph type="chart" sz="quarter" idx="13"/>
            <p:extLst>
              <p:ext uri="{D42A27DB-BD31-4B8C-83A1-F6EECF244321}">
                <p14:modId xmlns:p14="http://schemas.microsoft.com/office/powerpoint/2010/main" val="3679482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8627BF-ECDC-4871-B092-DB84BD477A7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D5F3165-303A-490C-80C7-BC20537D7E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5691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66E0E-5085-460F-B186-91422FF34D7F}"/>
              </a:ext>
            </a:extLst>
          </p:cNvPr>
          <p:cNvSpPr>
            <a:spLocks noGrp="1"/>
          </p:cNvSpPr>
          <p:nvPr>
            <p:ph type="title"/>
          </p:nvPr>
        </p:nvSpPr>
        <p:spPr/>
        <p:txBody>
          <a:bodyPr/>
          <a:lstStyle/>
          <a:p>
            <a:r>
              <a:rPr lang="en-US"/>
              <a:t>Interaktionsrate | Hefter Systemform</a:t>
            </a:r>
          </a:p>
        </p:txBody>
      </p:sp>
      <p:graphicFrame>
        <p:nvGraphicFramePr>
          <p:cNvPr id="6" name="Chart Placeholder 5">
            <a:extLst>
              <a:ext uri="{FF2B5EF4-FFF2-40B4-BE49-F238E27FC236}">
                <a16:creationId xmlns:a16="http://schemas.microsoft.com/office/drawing/2014/main" id="{77699B18-411E-4609-9B89-C3F79164923D}"/>
              </a:ext>
            </a:extLst>
          </p:cNvPr>
          <p:cNvGraphicFramePr>
            <a:graphicFrameLocks noGrp="1"/>
          </p:cNvGraphicFramePr>
          <p:nvPr>
            <p:ph type="chart" sz="quarter" idx="13"/>
            <p:extLst>
              <p:ext uri="{D42A27DB-BD31-4B8C-83A1-F6EECF244321}">
                <p14:modId xmlns:p14="http://schemas.microsoft.com/office/powerpoint/2010/main" val="1312653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AA9BA8-3C61-4577-B380-91DA419B0B2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59605F0-0517-477A-B2B7-1B2BC1DA64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0818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812B-D26C-4CAF-87F9-07EA8E85B883}"/>
              </a:ext>
            </a:extLst>
          </p:cNvPr>
          <p:cNvSpPr>
            <a:spLocks noGrp="1"/>
          </p:cNvSpPr>
          <p:nvPr>
            <p:ph type="title"/>
          </p:nvPr>
        </p:nvSpPr>
        <p:spPr/>
        <p:txBody>
          <a:bodyPr/>
          <a:lstStyle/>
          <a:p>
            <a:r>
              <a:rPr lang="en-US"/>
              <a:t>Postingtypen (Verteilung) | Hefter Systemform</a:t>
            </a:r>
          </a:p>
        </p:txBody>
      </p:sp>
      <p:graphicFrame>
        <p:nvGraphicFramePr>
          <p:cNvPr id="6" name="Chart Placeholder 5">
            <a:extLst>
              <a:ext uri="{FF2B5EF4-FFF2-40B4-BE49-F238E27FC236}">
                <a16:creationId xmlns:a16="http://schemas.microsoft.com/office/drawing/2014/main" id="{6CD10657-FF38-4054-B61D-5CBDFD9CB937}"/>
              </a:ext>
            </a:extLst>
          </p:cNvPr>
          <p:cNvGraphicFramePr>
            <a:graphicFrameLocks noGrp="1"/>
          </p:cNvGraphicFramePr>
          <p:nvPr>
            <p:ph type="chart" sz="quarter" idx="13"/>
            <p:extLst>
              <p:ext uri="{D42A27DB-BD31-4B8C-83A1-F6EECF244321}">
                <p14:modId xmlns:p14="http://schemas.microsoft.com/office/powerpoint/2010/main" val="3425817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0A9E2-E998-4232-8278-42EBCCCC456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FF88813-C5D5-4DA1-A511-A3647CDAD0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3522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37FD1-A715-4B24-B1C4-60EDAF630652}"/>
              </a:ext>
            </a:extLst>
          </p:cNvPr>
          <p:cNvSpPr>
            <a:spLocks noGrp="1"/>
          </p:cNvSpPr>
          <p:nvPr>
            <p:ph type="title"/>
          </p:nvPr>
        </p:nvSpPr>
        <p:spPr/>
        <p:txBody>
          <a:bodyPr/>
          <a:lstStyle/>
          <a:p>
            <a:r>
              <a:rPr lang="en-US"/>
              <a:t>Interaktionsrate/Postingtyp | Hefter Systemform</a:t>
            </a:r>
          </a:p>
        </p:txBody>
      </p:sp>
      <p:graphicFrame>
        <p:nvGraphicFramePr>
          <p:cNvPr id="6" name="Chart Placeholder 5">
            <a:extLst>
              <a:ext uri="{FF2B5EF4-FFF2-40B4-BE49-F238E27FC236}">
                <a16:creationId xmlns:a16="http://schemas.microsoft.com/office/drawing/2014/main" id="{A7F03DE2-3468-43C8-B345-1FE897CC33FE}"/>
              </a:ext>
            </a:extLst>
          </p:cNvPr>
          <p:cNvGraphicFramePr>
            <a:graphicFrameLocks noGrp="1"/>
          </p:cNvGraphicFramePr>
          <p:nvPr>
            <p:ph type="chart" sz="quarter" idx="13"/>
            <p:extLst>
              <p:ext uri="{D42A27DB-BD31-4B8C-83A1-F6EECF244321}">
                <p14:modId xmlns:p14="http://schemas.microsoft.com/office/powerpoint/2010/main" val="1842377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B9A8C7-E967-444D-9E43-5C378BFFE19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5C6C015-0BA7-47F0-852A-8E5068627E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99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20EC6-9ABC-484E-AAAD-C8A4059694C9}"/>
              </a:ext>
            </a:extLst>
          </p:cNvPr>
          <p:cNvSpPr>
            <a:spLocks noGrp="1"/>
          </p:cNvSpPr>
          <p:nvPr>
            <p:ph type="title"/>
          </p:nvPr>
        </p:nvSpPr>
        <p:spPr/>
        <p:txBody>
          <a:bodyPr/>
          <a:lstStyle/>
          <a:p>
            <a:r>
              <a:rPr lang="en-US"/>
              <a:t>Antwortzeit | Hefter Systemform</a:t>
            </a:r>
          </a:p>
        </p:txBody>
      </p:sp>
      <p:graphicFrame>
        <p:nvGraphicFramePr>
          <p:cNvPr id="6" name="Chart Placeholder 5">
            <a:extLst>
              <a:ext uri="{FF2B5EF4-FFF2-40B4-BE49-F238E27FC236}">
                <a16:creationId xmlns:a16="http://schemas.microsoft.com/office/drawing/2014/main" id="{2A1946DA-9633-4F5D-8C20-ED08A8FE2F9B}"/>
              </a:ext>
            </a:extLst>
          </p:cNvPr>
          <p:cNvGraphicFramePr>
            <a:graphicFrameLocks noGrp="1"/>
          </p:cNvGraphicFramePr>
          <p:nvPr>
            <p:ph type="chart" sz="quarter" idx="13"/>
            <p:extLst>
              <p:ext uri="{D42A27DB-BD31-4B8C-83A1-F6EECF244321}">
                <p14:modId xmlns:p14="http://schemas.microsoft.com/office/powerpoint/2010/main" val="380411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1FE812-8853-4189-BDC3-1D3A84F3987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CF97E25-0CAF-42E8-B641-F080B9FFE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128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D1C1E-40CD-433A-8FD1-AECFFAAB529E}"/>
              </a:ext>
            </a:extLst>
          </p:cNvPr>
          <p:cNvSpPr>
            <a:spLocks noGrp="1"/>
          </p:cNvSpPr>
          <p:nvPr>
            <p:ph type="title"/>
          </p:nvPr>
        </p:nvSpPr>
        <p:spPr/>
        <p:txBody>
          <a:bodyPr/>
          <a:lstStyle/>
          <a:p>
            <a:r>
              <a:rPr lang="en-US"/>
              <a:t>Facebook Check Ins | Hefter Systemform</a:t>
            </a:r>
          </a:p>
        </p:txBody>
      </p:sp>
      <p:graphicFrame>
        <p:nvGraphicFramePr>
          <p:cNvPr id="6" name="Chart Placeholder 5">
            <a:extLst>
              <a:ext uri="{FF2B5EF4-FFF2-40B4-BE49-F238E27FC236}">
                <a16:creationId xmlns:a16="http://schemas.microsoft.com/office/drawing/2014/main" id="{DBF29FA5-E97A-4430-AC90-591B121023FE}"/>
              </a:ext>
            </a:extLst>
          </p:cNvPr>
          <p:cNvGraphicFramePr>
            <a:graphicFrameLocks noGrp="1"/>
          </p:cNvGraphicFramePr>
          <p:nvPr>
            <p:ph type="chart" sz="quarter" idx="13"/>
            <p:extLst>
              <p:ext uri="{D42A27DB-BD31-4B8C-83A1-F6EECF244321}">
                <p14:modId xmlns:p14="http://schemas.microsoft.com/office/powerpoint/2010/main" val="133389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833E42-449E-46F7-9890-942139C3742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E35754C-6835-4528-8678-70B727658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5521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0B317-E7EB-464D-8C2E-754608DC0A0A}"/>
              </a:ext>
            </a:extLst>
          </p:cNvPr>
          <p:cNvSpPr>
            <a:spLocks noGrp="1"/>
          </p:cNvSpPr>
          <p:nvPr>
            <p:ph type="title"/>
          </p:nvPr>
        </p:nvSpPr>
        <p:spPr/>
        <p:txBody>
          <a:bodyPr/>
          <a:lstStyle/>
          <a:p>
            <a:r>
              <a:rPr lang="en-US"/>
              <a:t>Fan Demographie | Hefter Systemform</a:t>
            </a:r>
          </a:p>
        </p:txBody>
      </p:sp>
      <p:graphicFrame>
        <p:nvGraphicFramePr>
          <p:cNvPr id="6" name="Chart Placeholder 5">
            <a:extLst>
              <a:ext uri="{FF2B5EF4-FFF2-40B4-BE49-F238E27FC236}">
                <a16:creationId xmlns:a16="http://schemas.microsoft.com/office/drawing/2014/main" id="{DE8FC29B-4F0A-4252-86E5-C2A5AEFBF168}"/>
              </a:ext>
            </a:extLst>
          </p:cNvPr>
          <p:cNvGraphicFramePr>
            <a:graphicFrameLocks noGrp="1"/>
          </p:cNvGraphicFramePr>
          <p:nvPr>
            <p:ph type="chart" sz="quarter" idx="13"/>
            <p:extLst>
              <p:ext uri="{D42A27DB-BD31-4B8C-83A1-F6EECF244321}">
                <p14:modId xmlns:p14="http://schemas.microsoft.com/office/powerpoint/2010/main" val="3372817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26D358-BC04-4F43-9503-BFEE7ABA5CF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0586450-7C4D-4185-A9C7-58290F7D6A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101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8F25-3D02-4599-BB37-846B711DB4A5}"/>
              </a:ext>
            </a:extLst>
          </p:cNvPr>
          <p:cNvSpPr>
            <a:spLocks noGrp="1"/>
          </p:cNvSpPr>
          <p:nvPr>
            <p:ph type="title"/>
          </p:nvPr>
        </p:nvSpPr>
        <p:spPr/>
        <p:txBody>
          <a:bodyPr/>
          <a:lstStyle/>
          <a:p>
            <a:r>
              <a:rPr lang="en-US"/>
              <a:t>Impressionen | Hefter Systemform</a:t>
            </a:r>
          </a:p>
        </p:txBody>
      </p:sp>
      <p:graphicFrame>
        <p:nvGraphicFramePr>
          <p:cNvPr id="6" name="Chart Placeholder 5">
            <a:extLst>
              <a:ext uri="{FF2B5EF4-FFF2-40B4-BE49-F238E27FC236}">
                <a16:creationId xmlns:a16="http://schemas.microsoft.com/office/drawing/2014/main" id="{5F65A89D-C66B-4CF6-B695-3BE4AE7268CD}"/>
              </a:ext>
            </a:extLst>
          </p:cNvPr>
          <p:cNvGraphicFramePr>
            <a:graphicFrameLocks noGrp="1"/>
          </p:cNvGraphicFramePr>
          <p:nvPr>
            <p:ph type="chart" sz="quarter" idx="13"/>
            <p:extLst>
              <p:ext uri="{D42A27DB-BD31-4B8C-83A1-F6EECF244321}">
                <p14:modId xmlns:p14="http://schemas.microsoft.com/office/powerpoint/2010/main" val="317603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2E3112-624B-4544-B1D4-2A2F1838A8F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8F7758F-A47E-4656-B300-CF0DD5EAA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8307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AC19F-FC51-4531-A7CF-2681B88FDEE3}"/>
              </a:ext>
            </a:extLst>
          </p:cNvPr>
          <p:cNvSpPr>
            <a:spLocks noGrp="1"/>
          </p:cNvSpPr>
          <p:nvPr>
            <p:ph type="title"/>
          </p:nvPr>
        </p:nvSpPr>
        <p:spPr/>
        <p:txBody>
          <a:bodyPr/>
          <a:lstStyle/>
          <a:p>
            <a:r>
              <a:rPr lang="en-US"/>
              <a:t>Reichweite | Hefter Systemform</a:t>
            </a:r>
          </a:p>
        </p:txBody>
      </p:sp>
      <p:graphicFrame>
        <p:nvGraphicFramePr>
          <p:cNvPr id="6" name="Chart Placeholder 5">
            <a:extLst>
              <a:ext uri="{FF2B5EF4-FFF2-40B4-BE49-F238E27FC236}">
                <a16:creationId xmlns:a16="http://schemas.microsoft.com/office/drawing/2014/main" id="{FB475B77-D6D2-4E98-831E-CD6E1A68B589}"/>
              </a:ext>
            </a:extLst>
          </p:cNvPr>
          <p:cNvGraphicFramePr>
            <a:graphicFrameLocks noGrp="1"/>
          </p:cNvGraphicFramePr>
          <p:nvPr>
            <p:ph type="chart" sz="quarter" idx="13"/>
            <p:extLst>
              <p:ext uri="{D42A27DB-BD31-4B8C-83A1-F6EECF244321}">
                <p14:modId xmlns:p14="http://schemas.microsoft.com/office/powerpoint/2010/main" val="1015262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26BB6A-ED21-4651-83C1-3A0DC9F99F2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B059A32-EE1C-4636-A145-18DC364700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934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1EC40-D86F-4C67-8E23-6225FBC2E7BD}"/>
              </a:ext>
            </a:extLst>
          </p:cNvPr>
          <p:cNvSpPr>
            <a:spLocks noGrp="1"/>
          </p:cNvSpPr>
          <p:nvPr>
            <p:ph type="title"/>
          </p:nvPr>
        </p:nvSpPr>
        <p:spPr/>
        <p:txBody>
          <a:bodyPr/>
          <a:lstStyle/>
          <a:p>
            <a:r>
              <a:rPr lang="en-US"/>
              <a:t>Engagierte User | Hefter Systemform</a:t>
            </a:r>
          </a:p>
        </p:txBody>
      </p:sp>
      <p:graphicFrame>
        <p:nvGraphicFramePr>
          <p:cNvPr id="6" name="Chart Placeholder 5">
            <a:extLst>
              <a:ext uri="{FF2B5EF4-FFF2-40B4-BE49-F238E27FC236}">
                <a16:creationId xmlns:a16="http://schemas.microsoft.com/office/drawing/2014/main" id="{D84C4D33-C163-4279-A22B-7B3E5D069D85}"/>
              </a:ext>
            </a:extLst>
          </p:cNvPr>
          <p:cNvGraphicFramePr>
            <a:graphicFrameLocks noGrp="1"/>
          </p:cNvGraphicFramePr>
          <p:nvPr>
            <p:ph type="chart" sz="quarter" idx="13"/>
            <p:extLst>
              <p:ext uri="{D42A27DB-BD31-4B8C-83A1-F6EECF244321}">
                <p14:modId xmlns:p14="http://schemas.microsoft.com/office/powerpoint/2010/main" val="1624742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6032DA-ECF2-4FC3-ACAD-D7F34852598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E093511-F7A2-47A2-A79D-0444B3C85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558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DDDA-CE0B-4546-B5FE-DC644C62B9FA}"/>
              </a:ext>
            </a:extLst>
          </p:cNvPr>
          <p:cNvSpPr>
            <a:spLocks noGrp="1"/>
          </p:cNvSpPr>
          <p:nvPr>
            <p:ph type="title"/>
          </p:nvPr>
        </p:nvSpPr>
        <p:spPr/>
        <p:txBody>
          <a:bodyPr/>
          <a:lstStyle/>
          <a:p>
            <a:r>
              <a:rPr lang="en-US"/>
              <a:t>Page Views | Hefter Systemform</a:t>
            </a:r>
          </a:p>
        </p:txBody>
      </p:sp>
      <p:graphicFrame>
        <p:nvGraphicFramePr>
          <p:cNvPr id="6" name="Chart Placeholder 5">
            <a:extLst>
              <a:ext uri="{FF2B5EF4-FFF2-40B4-BE49-F238E27FC236}">
                <a16:creationId xmlns:a16="http://schemas.microsoft.com/office/drawing/2014/main" id="{07427777-B72C-4DC5-AB6A-EF6FF8E20542}"/>
              </a:ext>
            </a:extLst>
          </p:cNvPr>
          <p:cNvGraphicFramePr>
            <a:graphicFrameLocks noGrp="1"/>
          </p:cNvGraphicFramePr>
          <p:nvPr>
            <p:ph type="chart" sz="quarter" idx="13"/>
            <p:extLst>
              <p:ext uri="{D42A27DB-BD31-4B8C-83A1-F6EECF244321}">
                <p14:modId xmlns:p14="http://schemas.microsoft.com/office/powerpoint/2010/main" val="1110159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7ED6F0-9427-4162-8928-81B5B9D0E4E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9BEEA1A-196A-4104-9C88-F5FC15C3A6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1279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3F015-D70D-4B4A-9570-46AA3D5AB094}"/>
              </a:ext>
            </a:extLst>
          </p:cNvPr>
          <p:cNvSpPr>
            <a:spLocks noGrp="1"/>
          </p:cNvSpPr>
          <p:nvPr>
            <p:ph type="title"/>
          </p:nvPr>
        </p:nvSpPr>
        <p:spPr/>
        <p:txBody>
          <a:bodyPr/>
          <a:lstStyle/>
          <a:p>
            <a:r>
              <a:rPr lang="en-US"/>
              <a:t>Page Fans Online | Hefter Systemform</a:t>
            </a:r>
          </a:p>
        </p:txBody>
      </p:sp>
      <p:graphicFrame>
        <p:nvGraphicFramePr>
          <p:cNvPr id="6" name="Chart Placeholder 5">
            <a:extLst>
              <a:ext uri="{FF2B5EF4-FFF2-40B4-BE49-F238E27FC236}">
                <a16:creationId xmlns:a16="http://schemas.microsoft.com/office/drawing/2014/main" id="{1D4F5B61-BB30-4CC0-B6B7-8A4981B54C39}"/>
              </a:ext>
            </a:extLst>
          </p:cNvPr>
          <p:cNvGraphicFramePr>
            <a:graphicFrameLocks noGrp="1"/>
          </p:cNvGraphicFramePr>
          <p:nvPr>
            <p:ph type="chart" sz="quarter" idx="13"/>
            <p:extLst>
              <p:ext uri="{D42A27DB-BD31-4B8C-83A1-F6EECF244321}">
                <p14:modId xmlns:p14="http://schemas.microsoft.com/office/powerpoint/2010/main" val="1749979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6E03CF-6C80-48FB-9EB0-A5BABB11E6A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FC7716F-E614-4745-9419-E7B67BFD7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8793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A6D59-6487-4D19-A7AD-78E92FF65F9F}"/>
              </a:ext>
            </a:extLst>
          </p:cNvPr>
          <p:cNvSpPr>
            <a:spLocks noGrp="1"/>
          </p:cNvSpPr>
          <p:nvPr>
            <p:ph type="title"/>
          </p:nvPr>
        </p:nvSpPr>
        <p:spPr/>
        <p:txBody>
          <a:bodyPr/>
          <a:lstStyle/>
          <a:p>
            <a:r>
              <a:rPr lang="en-US"/>
              <a:t>FB Insights - Daily Impressions | Hefter Systemform - 1 of 3</a:t>
            </a:r>
          </a:p>
        </p:txBody>
      </p:sp>
      <p:graphicFrame>
        <p:nvGraphicFramePr>
          <p:cNvPr id="5" name="Table Placeholder 4">
            <a:extLst>
              <a:ext uri="{FF2B5EF4-FFF2-40B4-BE49-F238E27FC236}">
                <a16:creationId xmlns:a16="http://schemas.microsoft.com/office/drawing/2014/main" id="{917B581D-F09D-42BF-9305-C7B1C5164DD4}"/>
              </a:ext>
            </a:extLst>
          </p:cNvPr>
          <p:cNvGraphicFramePr>
            <a:graphicFrameLocks noGrp="1"/>
          </p:cNvGraphicFramePr>
          <p:nvPr>
            <p:ph type="tbl" sz="quarter" idx="13"/>
            <p:extLst>
              <p:ext uri="{D42A27DB-BD31-4B8C-83A1-F6EECF244321}">
                <p14:modId xmlns:p14="http://schemas.microsoft.com/office/powerpoint/2010/main" val="213879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7765621"/>
                    </a:ext>
                  </a:extLst>
                </a:gridCol>
                <a:gridCol w="2468880">
                  <a:extLst>
                    <a:ext uri="{9D8B030D-6E8A-4147-A177-3AD203B41FA5}">
                      <a16:colId xmlns:a16="http://schemas.microsoft.com/office/drawing/2014/main" val="2271406954"/>
                    </a:ext>
                  </a:extLst>
                </a:gridCol>
                <a:gridCol w="2468880">
                  <a:extLst>
                    <a:ext uri="{9D8B030D-6E8A-4147-A177-3AD203B41FA5}">
                      <a16:colId xmlns:a16="http://schemas.microsoft.com/office/drawing/2014/main" val="624899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44083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26466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5434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0645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43894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51153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7084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694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91418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62511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81147913"/>
                  </a:ext>
                </a:extLst>
              </a:tr>
            </a:tbl>
          </a:graphicData>
        </a:graphic>
      </p:graphicFrame>
      <p:sp>
        <p:nvSpPr>
          <p:cNvPr id="4" name="Text Placeholder 3">
            <a:extLst>
              <a:ext uri="{FF2B5EF4-FFF2-40B4-BE49-F238E27FC236}">
                <a16:creationId xmlns:a16="http://schemas.microsoft.com/office/drawing/2014/main" id="{C548ABE4-5B95-4CD7-86D4-B814E6E2D24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84231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AD0E6-293C-431B-8026-6637C95D1A5E}"/>
              </a:ext>
            </a:extLst>
          </p:cNvPr>
          <p:cNvSpPr>
            <a:spLocks noGrp="1"/>
          </p:cNvSpPr>
          <p:nvPr>
            <p:ph type="title"/>
          </p:nvPr>
        </p:nvSpPr>
        <p:spPr/>
        <p:txBody>
          <a:bodyPr/>
          <a:lstStyle/>
          <a:p>
            <a:r>
              <a:rPr lang="en-US"/>
              <a:t>FB Insights - Daily Impressions | Hefter Systemform - 2 of 3</a:t>
            </a:r>
          </a:p>
        </p:txBody>
      </p:sp>
      <p:graphicFrame>
        <p:nvGraphicFramePr>
          <p:cNvPr id="5" name="Table Placeholder 4">
            <a:extLst>
              <a:ext uri="{FF2B5EF4-FFF2-40B4-BE49-F238E27FC236}">
                <a16:creationId xmlns:a16="http://schemas.microsoft.com/office/drawing/2014/main" id="{A6362E9D-D6D2-4398-9853-7B618BFC9C6F}"/>
              </a:ext>
            </a:extLst>
          </p:cNvPr>
          <p:cNvGraphicFramePr>
            <a:graphicFrameLocks noGrp="1"/>
          </p:cNvGraphicFramePr>
          <p:nvPr>
            <p:ph type="tbl" sz="quarter" idx="13"/>
            <p:extLst>
              <p:ext uri="{D42A27DB-BD31-4B8C-83A1-F6EECF244321}">
                <p14:modId xmlns:p14="http://schemas.microsoft.com/office/powerpoint/2010/main" val="1126975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9274385"/>
                    </a:ext>
                  </a:extLst>
                </a:gridCol>
                <a:gridCol w="2468880">
                  <a:extLst>
                    <a:ext uri="{9D8B030D-6E8A-4147-A177-3AD203B41FA5}">
                      <a16:colId xmlns:a16="http://schemas.microsoft.com/office/drawing/2014/main" val="1898239775"/>
                    </a:ext>
                  </a:extLst>
                </a:gridCol>
                <a:gridCol w="2468880">
                  <a:extLst>
                    <a:ext uri="{9D8B030D-6E8A-4147-A177-3AD203B41FA5}">
                      <a16:colId xmlns:a16="http://schemas.microsoft.com/office/drawing/2014/main" val="1409736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3206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66027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extLst>
                  <a:ext uri="{0D108BD9-81ED-4DB2-BD59-A6C34878D82A}">
                    <a16:rowId xmlns:a16="http://schemas.microsoft.com/office/drawing/2014/main" val="147500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a:t>
                      </a:r>
                    </a:p>
                  </a:txBody>
                  <a:tcPr/>
                </a:tc>
                <a:extLst>
                  <a:ext uri="{0D108BD9-81ED-4DB2-BD59-A6C34878D82A}">
                    <a16:rowId xmlns:a16="http://schemas.microsoft.com/office/drawing/2014/main" val="409749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extLst>
                  <a:ext uri="{0D108BD9-81ED-4DB2-BD59-A6C34878D82A}">
                    <a16:rowId xmlns:a16="http://schemas.microsoft.com/office/drawing/2014/main" val="85804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extLst>
                  <a:ext uri="{0D108BD9-81ED-4DB2-BD59-A6C34878D82A}">
                    <a16:rowId xmlns:a16="http://schemas.microsoft.com/office/drawing/2014/main" val="44116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a:t>
                      </a:r>
                    </a:p>
                  </a:txBody>
                  <a:tcPr/>
                </a:tc>
                <a:extLst>
                  <a:ext uri="{0D108BD9-81ED-4DB2-BD59-A6C34878D82A}">
                    <a16:rowId xmlns:a16="http://schemas.microsoft.com/office/drawing/2014/main" val="122050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extLst>
                  <a:ext uri="{0D108BD9-81ED-4DB2-BD59-A6C34878D82A}">
                    <a16:rowId xmlns:a16="http://schemas.microsoft.com/office/drawing/2014/main" val="206420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extLst>
                  <a:ext uri="{0D108BD9-81ED-4DB2-BD59-A6C34878D82A}">
                    <a16:rowId xmlns:a16="http://schemas.microsoft.com/office/drawing/2014/main" val="260756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a:t>
                      </a:r>
                    </a:p>
                  </a:txBody>
                  <a:tcPr/>
                </a:tc>
                <a:extLst>
                  <a:ext uri="{0D108BD9-81ED-4DB2-BD59-A6C34878D82A}">
                    <a16:rowId xmlns:a16="http://schemas.microsoft.com/office/drawing/2014/main" val="2703982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a:t>
                      </a:r>
                    </a:p>
                  </a:txBody>
                  <a:tcPr/>
                </a:tc>
                <a:extLst>
                  <a:ext uri="{0D108BD9-81ED-4DB2-BD59-A6C34878D82A}">
                    <a16:rowId xmlns:a16="http://schemas.microsoft.com/office/drawing/2014/main" val="3956434729"/>
                  </a:ext>
                </a:extLst>
              </a:tr>
            </a:tbl>
          </a:graphicData>
        </a:graphic>
      </p:graphicFrame>
      <p:sp>
        <p:nvSpPr>
          <p:cNvPr id="4" name="Text Placeholder 3">
            <a:extLst>
              <a:ext uri="{FF2B5EF4-FFF2-40B4-BE49-F238E27FC236}">
                <a16:creationId xmlns:a16="http://schemas.microsoft.com/office/drawing/2014/main" id="{29785FCE-6B7E-403C-94C4-35816BD3560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69446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2FCA-A70B-45A7-B5E3-77407ED24A40}"/>
              </a:ext>
            </a:extLst>
          </p:cNvPr>
          <p:cNvSpPr>
            <a:spLocks noGrp="1"/>
          </p:cNvSpPr>
          <p:nvPr>
            <p:ph type="title"/>
          </p:nvPr>
        </p:nvSpPr>
        <p:spPr/>
        <p:txBody>
          <a:bodyPr/>
          <a:lstStyle/>
          <a:p>
            <a:r>
              <a:rPr lang="en-US"/>
              <a:t>FB Insights - Daily Impressions | Hefter Systemform - 3 of 3</a:t>
            </a:r>
          </a:p>
        </p:txBody>
      </p:sp>
      <p:graphicFrame>
        <p:nvGraphicFramePr>
          <p:cNvPr id="5" name="Table Placeholder 4">
            <a:extLst>
              <a:ext uri="{FF2B5EF4-FFF2-40B4-BE49-F238E27FC236}">
                <a16:creationId xmlns:a16="http://schemas.microsoft.com/office/drawing/2014/main" id="{8E7A132C-F8A1-4B0B-A2D9-85A94143E1C5}"/>
              </a:ext>
            </a:extLst>
          </p:cNvPr>
          <p:cNvGraphicFramePr>
            <a:graphicFrameLocks noGrp="1"/>
          </p:cNvGraphicFramePr>
          <p:nvPr>
            <p:ph type="tbl" sz="quarter" idx="13"/>
            <p:extLst>
              <p:ext uri="{D42A27DB-BD31-4B8C-83A1-F6EECF244321}">
                <p14:modId xmlns:p14="http://schemas.microsoft.com/office/powerpoint/2010/main" val="1955100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8050340"/>
                    </a:ext>
                  </a:extLst>
                </a:gridCol>
                <a:gridCol w="2468880">
                  <a:extLst>
                    <a:ext uri="{9D8B030D-6E8A-4147-A177-3AD203B41FA5}">
                      <a16:colId xmlns:a16="http://schemas.microsoft.com/office/drawing/2014/main" val="713320861"/>
                    </a:ext>
                  </a:extLst>
                </a:gridCol>
                <a:gridCol w="2468880">
                  <a:extLst>
                    <a:ext uri="{9D8B030D-6E8A-4147-A177-3AD203B41FA5}">
                      <a16:colId xmlns:a16="http://schemas.microsoft.com/office/drawing/2014/main" val="214209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74307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2586</a:t>
                      </a:r>
                    </a:p>
                  </a:txBody>
                  <a:tcPr/>
                </a:tc>
                <a:extLst>
                  <a:ext uri="{0D108BD9-81ED-4DB2-BD59-A6C34878D82A}">
                    <a16:rowId xmlns:a16="http://schemas.microsoft.com/office/drawing/2014/main" val="138126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extLst>
                  <a:ext uri="{0D108BD9-81ED-4DB2-BD59-A6C34878D82A}">
                    <a16:rowId xmlns:a16="http://schemas.microsoft.com/office/drawing/2014/main" val="165144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a:t>
                      </a:r>
                    </a:p>
                  </a:txBody>
                  <a:tcPr/>
                </a:tc>
                <a:extLst>
                  <a:ext uri="{0D108BD9-81ED-4DB2-BD59-A6C34878D82A}">
                    <a16:rowId xmlns:a16="http://schemas.microsoft.com/office/drawing/2014/main" val="25326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a:t>
                      </a:r>
                    </a:p>
                  </a:txBody>
                  <a:tcPr/>
                </a:tc>
                <a:extLst>
                  <a:ext uri="{0D108BD9-81ED-4DB2-BD59-A6C34878D82A}">
                    <a16:rowId xmlns:a16="http://schemas.microsoft.com/office/drawing/2014/main" val="273029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extLst>
                  <a:ext uri="{0D108BD9-81ED-4DB2-BD59-A6C34878D82A}">
                    <a16:rowId xmlns:a16="http://schemas.microsoft.com/office/drawing/2014/main" val="776308474"/>
                  </a:ext>
                </a:extLst>
              </a:tr>
            </a:tbl>
          </a:graphicData>
        </a:graphic>
      </p:graphicFrame>
      <p:sp>
        <p:nvSpPr>
          <p:cNvPr id="4" name="Text Placeholder 3">
            <a:extLst>
              <a:ext uri="{FF2B5EF4-FFF2-40B4-BE49-F238E27FC236}">
                <a16:creationId xmlns:a16="http://schemas.microsoft.com/office/drawing/2014/main" id="{C4064236-7715-4DCF-83A0-823F79A742B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90247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354B9-6DA6-4250-AEFF-470999F1AEC6}"/>
              </a:ext>
            </a:extLst>
          </p:cNvPr>
          <p:cNvSpPr>
            <a:spLocks noGrp="1"/>
          </p:cNvSpPr>
          <p:nvPr>
            <p:ph type="title"/>
          </p:nvPr>
        </p:nvSpPr>
        <p:spPr/>
        <p:txBody>
          <a:bodyPr/>
          <a:lstStyle/>
          <a:p>
            <a:r>
              <a:rPr lang="en-US"/>
              <a:t>FB Insights - Daily Reach | Hefter Systemform - 1 of 3</a:t>
            </a:r>
          </a:p>
        </p:txBody>
      </p:sp>
      <p:graphicFrame>
        <p:nvGraphicFramePr>
          <p:cNvPr id="5" name="Table Placeholder 4">
            <a:extLst>
              <a:ext uri="{FF2B5EF4-FFF2-40B4-BE49-F238E27FC236}">
                <a16:creationId xmlns:a16="http://schemas.microsoft.com/office/drawing/2014/main" id="{0CA33FB4-481A-4F99-83C2-22373E929A2B}"/>
              </a:ext>
            </a:extLst>
          </p:cNvPr>
          <p:cNvGraphicFramePr>
            <a:graphicFrameLocks noGrp="1"/>
          </p:cNvGraphicFramePr>
          <p:nvPr>
            <p:ph type="tbl" sz="quarter" idx="13"/>
            <p:extLst>
              <p:ext uri="{D42A27DB-BD31-4B8C-83A1-F6EECF244321}">
                <p14:modId xmlns:p14="http://schemas.microsoft.com/office/powerpoint/2010/main" val="2978533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74966792"/>
                    </a:ext>
                  </a:extLst>
                </a:gridCol>
                <a:gridCol w="2468880">
                  <a:extLst>
                    <a:ext uri="{9D8B030D-6E8A-4147-A177-3AD203B41FA5}">
                      <a16:colId xmlns:a16="http://schemas.microsoft.com/office/drawing/2014/main" val="2703550869"/>
                    </a:ext>
                  </a:extLst>
                </a:gridCol>
                <a:gridCol w="2468880">
                  <a:extLst>
                    <a:ext uri="{9D8B030D-6E8A-4147-A177-3AD203B41FA5}">
                      <a16:colId xmlns:a16="http://schemas.microsoft.com/office/drawing/2014/main" val="1349100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7009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1295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0977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4474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89953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28847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66438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2958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69788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76075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19057124"/>
                  </a:ext>
                </a:extLst>
              </a:tr>
            </a:tbl>
          </a:graphicData>
        </a:graphic>
      </p:graphicFrame>
      <p:sp>
        <p:nvSpPr>
          <p:cNvPr id="4" name="Text Placeholder 3">
            <a:extLst>
              <a:ext uri="{FF2B5EF4-FFF2-40B4-BE49-F238E27FC236}">
                <a16:creationId xmlns:a16="http://schemas.microsoft.com/office/drawing/2014/main" id="{1CA55E8E-D604-4519-85AD-53B5399ACDD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06615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B52D4-0921-422F-B1D3-914A6793630C}"/>
              </a:ext>
            </a:extLst>
          </p:cNvPr>
          <p:cNvSpPr>
            <a:spLocks noGrp="1"/>
          </p:cNvSpPr>
          <p:nvPr>
            <p:ph type="title"/>
          </p:nvPr>
        </p:nvSpPr>
        <p:spPr/>
        <p:txBody>
          <a:bodyPr/>
          <a:lstStyle/>
          <a:p>
            <a:r>
              <a:rPr lang="en-US"/>
              <a:t>FB Insights - Daily Reach | Hefter Systemform - 2 of 3</a:t>
            </a:r>
          </a:p>
        </p:txBody>
      </p:sp>
      <p:graphicFrame>
        <p:nvGraphicFramePr>
          <p:cNvPr id="5" name="Table Placeholder 4">
            <a:extLst>
              <a:ext uri="{FF2B5EF4-FFF2-40B4-BE49-F238E27FC236}">
                <a16:creationId xmlns:a16="http://schemas.microsoft.com/office/drawing/2014/main" id="{1FB07176-8F77-4FF5-8819-8DF23037A8E3}"/>
              </a:ext>
            </a:extLst>
          </p:cNvPr>
          <p:cNvGraphicFramePr>
            <a:graphicFrameLocks noGrp="1"/>
          </p:cNvGraphicFramePr>
          <p:nvPr>
            <p:ph type="tbl" sz="quarter" idx="13"/>
            <p:extLst>
              <p:ext uri="{D42A27DB-BD31-4B8C-83A1-F6EECF244321}">
                <p14:modId xmlns:p14="http://schemas.microsoft.com/office/powerpoint/2010/main" val="59405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7642758"/>
                    </a:ext>
                  </a:extLst>
                </a:gridCol>
                <a:gridCol w="2468880">
                  <a:extLst>
                    <a:ext uri="{9D8B030D-6E8A-4147-A177-3AD203B41FA5}">
                      <a16:colId xmlns:a16="http://schemas.microsoft.com/office/drawing/2014/main" val="3429202048"/>
                    </a:ext>
                  </a:extLst>
                </a:gridCol>
                <a:gridCol w="2468880">
                  <a:extLst>
                    <a:ext uri="{9D8B030D-6E8A-4147-A177-3AD203B41FA5}">
                      <a16:colId xmlns:a16="http://schemas.microsoft.com/office/drawing/2014/main" val="3540767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830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60064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extLst>
                  <a:ext uri="{0D108BD9-81ED-4DB2-BD59-A6C34878D82A}">
                    <a16:rowId xmlns:a16="http://schemas.microsoft.com/office/drawing/2014/main" val="327181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extLst>
                  <a:ext uri="{0D108BD9-81ED-4DB2-BD59-A6C34878D82A}">
                    <a16:rowId xmlns:a16="http://schemas.microsoft.com/office/drawing/2014/main" val="178600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extLst>
                  <a:ext uri="{0D108BD9-81ED-4DB2-BD59-A6C34878D82A}">
                    <a16:rowId xmlns:a16="http://schemas.microsoft.com/office/drawing/2014/main" val="317323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extLst>
                  <a:ext uri="{0D108BD9-81ED-4DB2-BD59-A6C34878D82A}">
                    <a16:rowId xmlns:a16="http://schemas.microsoft.com/office/drawing/2014/main" val="193069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extLst>
                  <a:ext uri="{0D108BD9-81ED-4DB2-BD59-A6C34878D82A}">
                    <a16:rowId xmlns:a16="http://schemas.microsoft.com/office/drawing/2014/main" val="49418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extLst>
                  <a:ext uri="{0D108BD9-81ED-4DB2-BD59-A6C34878D82A}">
                    <a16:rowId xmlns:a16="http://schemas.microsoft.com/office/drawing/2014/main" val="1638777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extLst>
                  <a:ext uri="{0D108BD9-81ED-4DB2-BD59-A6C34878D82A}">
                    <a16:rowId xmlns:a16="http://schemas.microsoft.com/office/drawing/2014/main" val="212584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extLst>
                  <a:ext uri="{0D108BD9-81ED-4DB2-BD59-A6C34878D82A}">
                    <a16:rowId xmlns:a16="http://schemas.microsoft.com/office/drawing/2014/main" val="174009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extLst>
                  <a:ext uri="{0D108BD9-81ED-4DB2-BD59-A6C34878D82A}">
                    <a16:rowId xmlns:a16="http://schemas.microsoft.com/office/drawing/2014/main" val="1223713094"/>
                  </a:ext>
                </a:extLst>
              </a:tr>
            </a:tbl>
          </a:graphicData>
        </a:graphic>
      </p:graphicFrame>
      <p:sp>
        <p:nvSpPr>
          <p:cNvPr id="4" name="Text Placeholder 3">
            <a:extLst>
              <a:ext uri="{FF2B5EF4-FFF2-40B4-BE49-F238E27FC236}">
                <a16:creationId xmlns:a16="http://schemas.microsoft.com/office/drawing/2014/main" id="{CE17DC8C-DBEE-4272-A7FA-86A33A337FC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68420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90B73-365B-4753-B980-8F30F5C43E0C}"/>
              </a:ext>
            </a:extLst>
          </p:cNvPr>
          <p:cNvSpPr>
            <a:spLocks noGrp="1"/>
          </p:cNvSpPr>
          <p:nvPr>
            <p:ph type="title"/>
          </p:nvPr>
        </p:nvSpPr>
        <p:spPr/>
        <p:txBody>
          <a:bodyPr/>
          <a:lstStyle/>
          <a:p>
            <a:r>
              <a:rPr lang="en-US"/>
              <a:t>FB Insights - Daily Reach | Hefter Systemform - 3 of 3</a:t>
            </a:r>
          </a:p>
        </p:txBody>
      </p:sp>
      <p:graphicFrame>
        <p:nvGraphicFramePr>
          <p:cNvPr id="5" name="Table Placeholder 4">
            <a:extLst>
              <a:ext uri="{FF2B5EF4-FFF2-40B4-BE49-F238E27FC236}">
                <a16:creationId xmlns:a16="http://schemas.microsoft.com/office/drawing/2014/main" id="{12499BC4-A326-4BEA-B874-5F0137A85368}"/>
              </a:ext>
            </a:extLst>
          </p:cNvPr>
          <p:cNvGraphicFramePr>
            <a:graphicFrameLocks noGrp="1"/>
          </p:cNvGraphicFramePr>
          <p:nvPr>
            <p:ph type="tbl" sz="quarter" idx="13"/>
            <p:extLst>
              <p:ext uri="{D42A27DB-BD31-4B8C-83A1-F6EECF244321}">
                <p14:modId xmlns:p14="http://schemas.microsoft.com/office/powerpoint/2010/main" val="2602860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8613380"/>
                    </a:ext>
                  </a:extLst>
                </a:gridCol>
                <a:gridCol w="2468880">
                  <a:extLst>
                    <a:ext uri="{9D8B030D-6E8A-4147-A177-3AD203B41FA5}">
                      <a16:colId xmlns:a16="http://schemas.microsoft.com/office/drawing/2014/main" val="115562054"/>
                    </a:ext>
                  </a:extLst>
                </a:gridCol>
                <a:gridCol w="2468880">
                  <a:extLst>
                    <a:ext uri="{9D8B030D-6E8A-4147-A177-3AD203B41FA5}">
                      <a16:colId xmlns:a16="http://schemas.microsoft.com/office/drawing/2014/main" val="1480252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7390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extLst>
                  <a:ext uri="{0D108BD9-81ED-4DB2-BD59-A6C34878D82A}">
                    <a16:rowId xmlns:a16="http://schemas.microsoft.com/office/drawing/2014/main" val="368925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extLst>
                  <a:ext uri="{0D108BD9-81ED-4DB2-BD59-A6C34878D82A}">
                    <a16:rowId xmlns:a16="http://schemas.microsoft.com/office/drawing/2014/main" val="237617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extLst>
                  <a:ext uri="{0D108BD9-81ED-4DB2-BD59-A6C34878D82A}">
                    <a16:rowId xmlns:a16="http://schemas.microsoft.com/office/drawing/2014/main" val="425520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extLst>
                  <a:ext uri="{0D108BD9-81ED-4DB2-BD59-A6C34878D82A}">
                    <a16:rowId xmlns:a16="http://schemas.microsoft.com/office/drawing/2014/main" val="306264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Hefter Systemform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extLst>
                  <a:ext uri="{0D108BD9-81ED-4DB2-BD59-A6C34878D82A}">
                    <a16:rowId xmlns:a16="http://schemas.microsoft.com/office/drawing/2014/main" val="1541933786"/>
                  </a:ext>
                </a:extLst>
              </a:tr>
            </a:tbl>
          </a:graphicData>
        </a:graphic>
      </p:graphicFrame>
      <p:sp>
        <p:nvSpPr>
          <p:cNvPr id="4" name="Text Placeholder 3">
            <a:extLst>
              <a:ext uri="{FF2B5EF4-FFF2-40B4-BE49-F238E27FC236}">
                <a16:creationId xmlns:a16="http://schemas.microsoft.com/office/drawing/2014/main" id="{50B71270-9601-499A-966C-BB5F6E106B9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60165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9DB28-6198-4C44-A14E-8FF3051CE2DF}"/>
              </a:ext>
            </a:extLst>
          </p:cNvPr>
          <p:cNvSpPr>
            <a:spLocks noGrp="1"/>
          </p:cNvSpPr>
          <p:nvPr>
            <p:ph type="title"/>
          </p:nvPr>
        </p:nvSpPr>
        <p:spPr/>
        <p:txBody>
          <a:bodyPr/>
          <a:lstStyle/>
          <a:p>
            <a:r>
              <a:rPr lang="en-US"/>
              <a:t>Facebook Reach | Hefter Systemform</a:t>
            </a:r>
          </a:p>
        </p:txBody>
      </p:sp>
      <p:graphicFrame>
        <p:nvGraphicFramePr>
          <p:cNvPr id="6" name="Chart Placeholder 5">
            <a:extLst>
              <a:ext uri="{FF2B5EF4-FFF2-40B4-BE49-F238E27FC236}">
                <a16:creationId xmlns:a16="http://schemas.microsoft.com/office/drawing/2014/main" id="{88EE6471-699A-4491-B922-D9FA18784124}"/>
              </a:ext>
            </a:extLst>
          </p:cNvPr>
          <p:cNvGraphicFramePr>
            <a:graphicFrameLocks noGrp="1"/>
          </p:cNvGraphicFramePr>
          <p:nvPr>
            <p:ph type="chart" sz="quarter" idx="13"/>
            <p:extLst>
              <p:ext uri="{D42A27DB-BD31-4B8C-83A1-F6EECF244321}">
                <p14:modId xmlns:p14="http://schemas.microsoft.com/office/powerpoint/2010/main" val="335903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63696A-2122-4E38-87A2-CA62D26D6C1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50F7C47-2D4C-4F7E-ACF6-F9DB0D2241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08182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1145</Words>
  <Application>Microsoft Office PowerPoint</Application>
  <PresentationFormat>On-screen Show (4:3)</PresentationFormat>
  <Paragraphs>570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Facebook Page Report</vt:lpstr>
      <vt:lpstr>Wichtigste Werte (KPI's) | Hefter Systemform</vt:lpstr>
      <vt:lpstr>Fans (Übersicht) | Hefter Systemform</vt:lpstr>
      <vt:lpstr>Key Metrics Table w. User Post RR | Hefter Systemform</vt:lpstr>
      <vt:lpstr>Facebook Fans Total | Hefter Systemform</vt:lpstr>
      <vt:lpstr>Fanwachstum | Hefter Systemform</vt:lpstr>
      <vt:lpstr>Verlorene Fans | Hefter Systemform</vt:lpstr>
      <vt:lpstr>Eigene Beiträge (Postings) | Hefter Systemform - 1 of 3</vt:lpstr>
      <vt:lpstr>Eigene Beiträge (Postings) | Hefter Systemform - 2 of 3</vt:lpstr>
      <vt:lpstr>Eigene Beiträge (Postings) | Hefter Systemform - 3 of 3</vt:lpstr>
      <vt:lpstr>Eigene Beiträge (Postings) + Reactions | Hefter Systemform - 1 of 4</vt:lpstr>
      <vt:lpstr>Eigene Beiträge (Postings) + Reactions | Hefter Systemform - 2 of 4</vt:lpstr>
      <vt:lpstr>Eigene Beiträge (Postings) + Reactions | Hefter Systemform - 3 of 4</vt:lpstr>
      <vt:lpstr>Eigene Beiträge (Postings) + Reactions | Hefter Systemform - 4 of 4</vt:lpstr>
      <vt:lpstr>Postings/Wochentag | Hefter Systemform</vt:lpstr>
      <vt:lpstr>Interaktionsrate | Hefter Systemform</vt:lpstr>
      <vt:lpstr>Postingtypen (Verteilung) | Hefter Systemform</vt:lpstr>
      <vt:lpstr>Interaktionsrate/Postingtyp | Hefter Systemform</vt:lpstr>
      <vt:lpstr>Antwortzeit | Hefter Systemform</vt:lpstr>
      <vt:lpstr>Facebook Check Ins | Hefter Systemform</vt:lpstr>
      <vt:lpstr>Fan Demographie | Hefter Systemform</vt:lpstr>
      <vt:lpstr>Impressionen | Hefter Systemform</vt:lpstr>
      <vt:lpstr>Reichweite | Hefter Systemform</vt:lpstr>
      <vt:lpstr>Engagierte User | Hefter Systemform</vt:lpstr>
      <vt:lpstr>Page Views | Hefter Systemform</vt:lpstr>
      <vt:lpstr>Page Fans Online | Hefter Systemform</vt:lpstr>
      <vt:lpstr>FB Insights - Daily Impressions | Hefter Systemform - 1 of 3</vt:lpstr>
      <vt:lpstr>FB Insights - Daily Impressions | Hefter Systemform - 2 of 3</vt:lpstr>
      <vt:lpstr>FB Insights - Daily Impressions | Hefter Systemform - 3 of 3</vt:lpstr>
      <vt:lpstr>FB Insights - Daily Reach | Hefter Systemform - 1 of 3</vt:lpstr>
      <vt:lpstr>FB Insights - Daily Reach | Hefter Systemform - 2 of 3</vt:lpstr>
      <vt:lpstr>FB Insights - Daily Reach | Hefter Systemform - 3 of 3</vt:lpstr>
      <vt:lpstr>Facebook Reach | Hefter Systemform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2018-06-04T08:57:48Z</dcterms:created>
  <dcterms:modified xsi:type="dcterms:W3CDTF">2018-06-04T08:58:50Z</dcterms:modified>
</cp:coreProperties>
</file>