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8" r:id="rId31"/>
    <p:sldId id="289" r:id="rId32"/>
    <p:sldId id="290" r:id="rId33"/>
    <p:sldId id="292" r:id="rId34"/>
    <p:sldId id="293"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92" autoAdjust="0"/>
  </p:normalViewPr>
  <p:slideViewPr>
    <p:cSldViewPr snapToGrid="0">
      <p:cViewPr varScale="1">
        <p:scale>
          <a:sx n="113" d="100"/>
          <a:sy n="113" d="100"/>
        </p:scale>
        <p:origin x="1296"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16690</c:v>
                </c:pt>
                <c:pt idx="1">
                  <c:v>16699</c:v>
                </c:pt>
                <c:pt idx="2">
                  <c:v>16708</c:v>
                </c:pt>
                <c:pt idx="3">
                  <c:v>16720</c:v>
                </c:pt>
                <c:pt idx="4">
                  <c:v>16728</c:v>
                </c:pt>
                <c:pt idx="5">
                  <c:v>16734</c:v>
                </c:pt>
                <c:pt idx="6">
                  <c:v>16738</c:v>
                </c:pt>
                <c:pt idx="7">
                  <c:v>16740</c:v>
                </c:pt>
                <c:pt idx="8">
                  <c:v>16743</c:v>
                </c:pt>
                <c:pt idx="9">
                  <c:v>16750</c:v>
                </c:pt>
                <c:pt idx="10">
                  <c:v>16754</c:v>
                </c:pt>
                <c:pt idx="11">
                  <c:v>16759</c:v>
                </c:pt>
                <c:pt idx="12">
                  <c:v>16767</c:v>
                </c:pt>
                <c:pt idx="13">
                  <c:v>16770</c:v>
                </c:pt>
                <c:pt idx="14">
                  <c:v>16786</c:v>
                </c:pt>
                <c:pt idx="15">
                  <c:v>16790</c:v>
                </c:pt>
                <c:pt idx="16">
                  <c:v>16794</c:v>
                </c:pt>
                <c:pt idx="17">
                  <c:v>16812</c:v>
                </c:pt>
                <c:pt idx="18">
                  <c:v>16825</c:v>
                </c:pt>
                <c:pt idx="19">
                  <c:v>16861</c:v>
                </c:pt>
                <c:pt idx="20">
                  <c:v>16885</c:v>
                </c:pt>
                <c:pt idx="21">
                  <c:v>16912</c:v>
                </c:pt>
                <c:pt idx="22">
                  <c:v>16921</c:v>
                </c:pt>
                <c:pt idx="23">
                  <c:v>16939</c:v>
                </c:pt>
                <c:pt idx="24">
                  <c:v>16958</c:v>
                </c:pt>
                <c:pt idx="25">
                  <c:v>16977</c:v>
                </c:pt>
                <c:pt idx="26">
                  <c:v>17000</c:v>
                </c:pt>
                <c:pt idx="27">
                  <c:v>17026</c:v>
                </c:pt>
                <c:pt idx="28">
                  <c:v>17039</c:v>
                </c:pt>
                <c:pt idx="29">
                  <c:v>17058</c:v>
                </c:pt>
                <c:pt idx="30">
                  <c:v>17071</c:v>
                </c:pt>
              </c:numCache>
            </c:numRef>
          </c:val>
          <c:smooth val="0"/>
          <c:extLst>
            <c:ext xmlns:c16="http://schemas.microsoft.com/office/drawing/2014/chart" uri="{C3380CC4-5D6E-409C-BE32-E72D297353CC}">
              <c16:uniqueId val="{00000000-2B26-41A3-85B8-FDE55D20A6B2}"/>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925</c:v>
                </c:pt>
                <c:pt idx="1">
                  <c:v>925</c:v>
                </c:pt>
                <c:pt idx="2">
                  <c:v>925</c:v>
                </c:pt>
                <c:pt idx="3">
                  <c:v>928</c:v>
                </c:pt>
                <c:pt idx="4">
                  <c:v>928</c:v>
                </c:pt>
                <c:pt idx="5">
                  <c:v>934</c:v>
                </c:pt>
                <c:pt idx="6">
                  <c:v>934</c:v>
                </c:pt>
                <c:pt idx="7">
                  <c:v>934</c:v>
                </c:pt>
                <c:pt idx="8">
                  <c:v>934</c:v>
                </c:pt>
                <c:pt idx="9">
                  <c:v>934</c:v>
                </c:pt>
                <c:pt idx="10">
                  <c:v>934</c:v>
                </c:pt>
                <c:pt idx="11">
                  <c:v>934</c:v>
                </c:pt>
                <c:pt idx="12">
                  <c:v>934</c:v>
                </c:pt>
                <c:pt idx="13">
                  <c:v>934</c:v>
                </c:pt>
                <c:pt idx="14">
                  <c:v>934</c:v>
                </c:pt>
                <c:pt idx="15">
                  <c:v>934</c:v>
                </c:pt>
                <c:pt idx="16">
                  <c:v>934</c:v>
                </c:pt>
                <c:pt idx="17">
                  <c:v>934</c:v>
                </c:pt>
                <c:pt idx="18">
                  <c:v>934</c:v>
                </c:pt>
                <c:pt idx="19">
                  <c:v>934</c:v>
                </c:pt>
                <c:pt idx="20">
                  <c:v>933</c:v>
                </c:pt>
                <c:pt idx="21">
                  <c:v>933</c:v>
                </c:pt>
                <c:pt idx="22">
                  <c:v>933</c:v>
                </c:pt>
                <c:pt idx="23">
                  <c:v>933</c:v>
                </c:pt>
                <c:pt idx="24">
                  <c:v>935</c:v>
                </c:pt>
                <c:pt idx="25">
                  <c:v>936</c:v>
                </c:pt>
                <c:pt idx="26">
                  <c:v>937</c:v>
                </c:pt>
                <c:pt idx="27">
                  <c:v>937</c:v>
                </c:pt>
                <c:pt idx="28">
                  <c:v>937</c:v>
                </c:pt>
                <c:pt idx="29">
                  <c:v>937</c:v>
                </c:pt>
                <c:pt idx="30">
                  <c:v>937</c:v>
                </c:pt>
              </c:numCache>
            </c:numRef>
          </c:val>
          <c:smooth val="0"/>
          <c:extLst>
            <c:ext xmlns:c16="http://schemas.microsoft.com/office/drawing/2014/chart" uri="{C3380CC4-5D6E-409C-BE32-E72D297353CC}">
              <c16:uniqueId val="{00000001-2B26-41A3-85B8-FDE55D20A6B2}"/>
            </c:ext>
          </c:extLst>
        </c:ser>
        <c:dLbls>
          <c:showLegendKey val="0"/>
          <c:showVal val="0"/>
          <c:showCatName val="0"/>
          <c:showSerName val="0"/>
          <c:showPercent val="0"/>
          <c:showBubbleSize val="0"/>
        </c:dLbls>
        <c:smooth val="0"/>
        <c:axId val="344542464"/>
        <c:axId val="344539840"/>
      </c:lineChart>
      <c:dateAx>
        <c:axId val="344542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539840"/>
        <c:crosses val="autoZero"/>
        <c:auto val="1"/>
        <c:lblOffset val="100"/>
        <c:baseTimeUnit val="days"/>
      </c:dateAx>
      <c:valAx>
        <c:axId val="34453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542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8</c:v>
                </c:pt>
                <c:pt idx="1">
                  <c:v>4</c:v>
                </c:pt>
                <c:pt idx="2">
                  <c:v>10</c:v>
                </c:pt>
                <c:pt idx="3">
                  <c:v>11</c:v>
                </c:pt>
                <c:pt idx="4">
                  <c:v>11</c:v>
                </c:pt>
                <c:pt idx="5">
                  <c:v>5</c:v>
                </c:pt>
                <c:pt idx="6">
                  <c:v>7</c:v>
                </c:pt>
                <c:pt idx="7">
                  <c:v>3</c:v>
                </c:pt>
                <c:pt idx="8">
                  <c:v>2</c:v>
                </c:pt>
                <c:pt idx="9">
                  <c:v>1</c:v>
                </c:pt>
                <c:pt idx="10">
                  <c:v>10</c:v>
                </c:pt>
                <c:pt idx="11">
                  <c:v>6</c:v>
                </c:pt>
                <c:pt idx="12">
                  <c:v>1</c:v>
                </c:pt>
                <c:pt idx="13">
                  <c:v>8</c:v>
                </c:pt>
                <c:pt idx="14">
                  <c:v>15</c:v>
                </c:pt>
                <c:pt idx="15">
                  <c:v>6</c:v>
                </c:pt>
                <c:pt idx="16">
                  <c:v>2</c:v>
                </c:pt>
                <c:pt idx="17">
                  <c:v>8</c:v>
                </c:pt>
                <c:pt idx="18">
                  <c:v>23</c:v>
                </c:pt>
                <c:pt idx="19">
                  <c:v>21</c:v>
                </c:pt>
                <c:pt idx="20">
                  <c:v>31</c:v>
                </c:pt>
                <c:pt idx="21">
                  <c:v>24</c:v>
                </c:pt>
                <c:pt idx="22">
                  <c:v>19</c:v>
                </c:pt>
                <c:pt idx="23">
                  <c:v>3</c:v>
                </c:pt>
                <c:pt idx="24">
                  <c:v>27</c:v>
                </c:pt>
                <c:pt idx="25">
                  <c:v>26</c:v>
                </c:pt>
                <c:pt idx="26">
                  <c:v>16</c:v>
                </c:pt>
                <c:pt idx="27">
                  <c:v>22</c:v>
                </c:pt>
                <c:pt idx="28">
                  <c:v>25</c:v>
                </c:pt>
                <c:pt idx="29">
                  <c:v>16</c:v>
                </c:pt>
                <c:pt idx="30">
                  <c:v>19</c:v>
                </c:pt>
              </c:numCache>
            </c:numRef>
          </c:val>
          <c:smooth val="0"/>
          <c:extLst>
            <c:ext xmlns:c16="http://schemas.microsoft.com/office/drawing/2014/chart" uri="{C3380CC4-5D6E-409C-BE32-E72D297353CC}">
              <c16:uniqueId val="{00000000-51D1-4D24-B636-6D3110B53D44}"/>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3</c:v>
                </c:pt>
                <c:pt idx="1">
                  <c:v>-1</c:v>
                </c:pt>
                <c:pt idx="2">
                  <c:v>0</c:v>
                </c:pt>
                <c:pt idx="3">
                  <c:v>1</c:v>
                </c:pt>
                <c:pt idx="4">
                  <c:v>2</c:v>
                </c:pt>
                <c:pt idx="5">
                  <c:v>4</c:v>
                </c:pt>
                <c:pt idx="6">
                  <c:v>2</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3</c:v>
                </c:pt>
                <c:pt idx="26">
                  <c:v>-1</c:v>
                </c:pt>
                <c:pt idx="27">
                  <c:v>2</c:v>
                </c:pt>
                <c:pt idx="28">
                  <c:v>-1</c:v>
                </c:pt>
                <c:pt idx="29">
                  <c:v>1</c:v>
                </c:pt>
                <c:pt idx="30">
                  <c:v>-1</c:v>
                </c:pt>
              </c:numCache>
            </c:numRef>
          </c:val>
          <c:smooth val="0"/>
          <c:extLst>
            <c:ext xmlns:c16="http://schemas.microsoft.com/office/drawing/2014/chart" uri="{C3380CC4-5D6E-409C-BE32-E72D297353CC}">
              <c16:uniqueId val="{00000001-51D1-4D24-B636-6D3110B53D44}"/>
            </c:ext>
          </c:extLst>
        </c:ser>
        <c:dLbls>
          <c:showLegendKey val="0"/>
          <c:showVal val="0"/>
          <c:showCatName val="0"/>
          <c:showSerName val="0"/>
          <c:showPercent val="0"/>
          <c:showBubbleSize val="0"/>
        </c:dLbls>
        <c:smooth val="0"/>
        <c:axId val="344539184"/>
        <c:axId val="344545416"/>
      </c:lineChart>
      <c:dateAx>
        <c:axId val="344539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545416"/>
        <c:crosses val="autoZero"/>
        <c:auto val="1"/>
        <c:lblOffset val="100"/>
        <c:baseTimeUnit val="days"/>
      </c:dateAx>
      <c:valAx>
        <c:axId val="344545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53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5</c:v>
                </c:pt>
                <c:pt idx="1">
                  <c:v>5</c:v>
                </c:pt>
                <c:pt idx="2">
                  <c:v>1</c:v>
                </c:pt>
                <c:pt idx="3">
                  <c:v>3</c:v>
                </c:pt>
                <c:pt idx="4">
                  <c:v>2</c:v>
                </c:pt>
                <c:pt idx="5">
                  <c:v>2</c:v>
                </c:pt>
                <c:pt idx="6">
                  <c:v>3</c:v>
                </c:pt>
                <c:pt idx="7">
                  <c:v>6</c:v>
                </c:pt>
                <c:pt idx="8">
                  <c:v>1</c:v>
                </c:pt>
                <c:pt idx="9">
                  <c:v>1</c:v>
                </c:pt>
                <c:pt idx="10">
                  <c:v>4</c:v>
                </c:pt>
                <c:pt idx="11">
                  <c:v>2</c:v>
                </c:pt>
                <c:pt idx="12">
                  <c:v>3</c:v>
                </c:pt>
                <c:pt idx="13">
                  <c:v>4</c:v>
                </c:pt>
                <c:pt idx="14">
                  <c:v>6</c:v>
                </c:pt>
                <c:pt idx="15">
                  <c:v>6</c:v>
                </c:pt>
                <c:pt idx="16">
                  <c:v>2</c:v>
                </c:pt>
                <c:pt idx="17">
                  <c:v>3</c:v>
                </c:pt>
                <c:pt idx="18">
                  <c:v>4</c:v>
                </c:pt>
                <c:pt idx="19">
                  <c:v>2</c:v>
                </c:pt>
                <c:pt idx="20">
                  <c:v>3</c:v>
                </c:pt>
                <c:pt idx="21">
                  <c:v>4</c:v>
                </c:pt>
                <c:pt idx="22">
                  <c:v>3</c:v>
                </c:pt>
                <c:pt idx="23">
                  <c:v>2</c:v>
                </c:pt>
                <c:pt idx="24">
                  <c:v>1</c:v>
                </c:pt>
                <c:pt idx="25">
                  <c:v>3</c:v>
                </c:pt>
                <c:pt idx="26">
                  <c:v>2</c:v>
                </c:pt>
                <c:pt idx="27">
                  <c:v>1</c:v>
                </c:pt>
                <c:pt idx="28">
                  <c:v>1</c:v>
                </c:pt>
                <c:pt idx="29">
                  <c:v>3</c:v>
                </c:pt>
                <c:pt idx="30">
                  <c:v>3</c:v>
                </c:pt>
              </c:numCache>
            </c:numRef>
          </c:val>
          <c:smooth val="0"/>
          <c:extLst>
            <c:ext xmlns:c16="http://schemas.microsoft.com/office/drawing/2014/chart" uri="{C3380CC4-5D6E-409C-BE32-E72D297353CC}">
              <c16:uniqueId val="{00000000-EB0F-4EAB-9BC1-AF12CE83AC3A}"/>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2</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1</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EB0F-4EAB-9BC1-AF12CE83AC3A}"/>
            </c:ext>
          </c:extLst>
        </c:ser>
        <c:dLbls>
          <c:showLegendKey val="0"/>
          <c:showVal val="0"/>
          <c:showCatName val="0"/>
          <c:showSerName val="0"/>
          <c:showPercent val="0"/>
          <c:showBubbleSize val="0"/>
        </c:dLbls>
        <c:smooth val="0"/>
        <c:axId val="347530288"/>
        <c:axId val="347525368"/>
      </c:lineChart>
      <c:dateAx>
        <c:axId val="347530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525368"/>
        <c:crosses val="autoZero"/>
        <c:auto val="1"/>
        <c:lblOffset val="100"/>
        <c:baseTimeUnit val="days"/>
      </c:dateAx>
      <c:valAx>
        <c:axId val="347525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53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6</c:v>
                </c:pt>
                <c:pt idx="2">
                  <c:v>0</c:v>
                </c:pt>
                <c:pt idx="3">
                  <c:v>0</c:v>
                </c:pt>
                <c:pt idx="4">
                  <c:v>4</c:v>
                </c:pt>
                <c:pt idx="5">
                  <c:v>0</c:v>
                </c:pt>
                <c:pt idx="6">
                  <c:v>0</c:v>
                </c:pt>
              </c:numCache>
            </c:numRef>
          </c:val>
          <c:extLst>
            <c:ext xmlns:c16="http://schemas.microsoft.com/office/drawing/2014/chart" uri="{C3380CC4-5D6E-409C-BE32-E72D297353CC}">
              <c16:uniqueId val="{00000000-E784-484C-A74C-FEF11624E8E1}"/>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2</c:v>
                </c:pt>
                <c:pt idx="2">
                  <c:v>0</c:v>
                </c:pt>
                <c:pt idx="3">
                  <c:v>0</c:v>
                </c:pt>
                <c:pt idx="4">
                  <c:v>1</c:v>
                </c:pt>
                <c:pt idx="5">
                  <c:v>0</c:v>
                </c:pt>
                <c:pt idx="6">
                  <c:v>0</c:v>
                </c:pt>
              </c:numCache>
            </c:numRef>
          </c:val>
          <c:extLst>
            <c:ext xmlns:c16="http://schemas.microsoft.com/office/drawing/2014/chart" uri="{C3380CC4-5D6E-409C-BE32-E72D297353CC}">
              <c16:uniqueId val="{00000001-E784-484C-A74C-FEF11624E8E1}"/>
            </c:ext>
          </c:extLst>
        </c:ser>
        <c:dLbls>
          <c:showLegendKey val="0"/>
          <c:showVal val="0"/>
          <c:showCatName val="0"/>
          <c:showSerName val="0"/>
          <c:showPercent val="0"/>
          <c:showBubbleSize val="0"/>
        </c:dLbls>
        <c:gapWidth val="219"/>
        <c:overlap val="-27"/>
        <c:axId val="434544080"/>
        <c:axId val="434543424"/>
      </c:barChart>
      <c:catAx>
        <c:axId val="434544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543424"/>
        <c:crosses val="autoZero"/>
        <c:auto val="1"/>
        <c:lblAlgn val="ctr"/>
        <c:lblOffset val="100"/>
        <c:noMultiLvlLbl val="0"/>
      </c:catAx>
      <c:valAx>
        <c:axId val="43454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54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0.28763183125599001</c:v>
                </c:pt>
                <c:pt idx="1">
                  <c:v>0</c:v>
                </c:pt>
                <c:pt idx="2">
                  <c:v>0</c:v>
                </c:pt>
                <c:pt idx="3">
                  <c:v>0.79189356312210002</c:v>
                </c:pt>
                <c:pt idx="4">
                  <c:v>0</c:v>
                </c:pt>
                <c:pt idx="5">
                  <c:v>0</c:v>
                </c:pt>
                <c:pt idx="6">
                  <c:v>1.4639101338431999</c:v>
                </c:pt>
                <c:pt idx="7">
                  <c:v>0.39424168209784</c:v>
                </c:pt>
                <c:pt idx="8">
                  <c:v>0</c:v>
                </c:pt>
                <c:pt idx="9">
                  <c:v>0</c:v>
                </c:pt>
                <c:pt idx="10">
                  <c:v>0</c:v>
                </c:pt>
                <c:pt idx="11">
                  <c:v>0</c:v>
                </c:pt>
                <c:pt idx="12">
                  <c:v>0</c:v>
                </c:pt>
                <c:pt idx="13">
                  <c:v>0</c:v>
                </c:pt>
                <c:pt idx="14">
                  <c:v>0.26224818214328</c:v>
                </c:pt>
                <c:pt idx="15">
                  <c:v>0</c:v>
                </c:pt>
                <c:pt idx="16">
                  <c:v>0</c:v>
                </c:pt>
                <c:pt idx="17">
                  <c:v>0</c:v>
                </c:pt>
                <c:pt idx="18">
                  <c:v>0</c:v>
                </c:pt>
                <c:pt idx="19">
                  <c:v>0</c:v>
                </c:pt>
                <c:pt idx="20">
                  <c:v>0</c:v>
                </c:pt>
                <c:pt idx="21">
                  <c:v>0</c:v>
                </c:pt>
                <c:pt idx="22">
                  <c:v>0</c:v>
                </c:pt>
                <c:pt idx="23">
                  <c:v>0</c:v>
                </c:pt>
                <c:pt idx="24">
                  <c:v>0.37198866320265001</c:v>
                </c:pt>
                <c:pt idx="25">
                  <c:v>0</c:v>
                </c:pt>
                <c:pt idx="26">
                  <c:v>0</c:v>
                </c:pt>
                <c:pt idx="27">
                  <c:v>0</c:v>
                </c:pt>
                <c:pt idx="28">
                  <c:v>9.9847292376365998E-2</c:v>
                </c:pt>
                <c:pt idx="29">
                  <c:v>0</c:v>
                </c:pt>
                <c:pt idx="30">
                  <c:v>0</c:v>
                </c:pt>
              </c:numCache>
            </c:numRef>
          </c:val>
          <c:smooth val="0"/>
          <c:extLst>
            <c:ext xmlns:c16="http://schemas.microsoft.com/office/drawing/2014/chart" uri="{C3380CC4-5D6E-409C-BE32-E72D297353CC}">
              <c16:uniqueId val="{00000000-3297-4F42-BAAD-80F0A0F05D10}"/>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10.822510822510999</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0.85744908896034</c:v>
                </c:pt>
                <c:pt idx="22">
                  <c:v>0</c:v>
                </c:pt>
                <c:pt idx="23">
                  <c:v>0</c:v>
                </c:pt>
                <c:pt idx="24">
                  <c:v>2.7867095391210999</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3297-4F42-BAAD-80F0A0F05D10}"/>
            </c:ext>
          </c:extLst>
        </c:ser>
        <c:dLbls>
          <c:showLegendKey val="0"/>
          <c:showVal val="0"/>
          <c:showCatName val="0"/>
          <c:showSerName val="0"/>
          <c:showPercent val="0"/>
          <c:showBubbleSize val="0"/>
        </c:dLbls>
        <c:smooth val="0"/>
        <c:axId val="434522104"/>
        <c:axId val="434514560"/>
      </c:lineChart>
      <c:dateAx>
        <c:axId val="434522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514560"/>
        <c:crosses val="autoZero"/>
        <c:auto val="1"/>
        <c:lblOffset val="100"/>
        <c:baseTimeUnit val="days"/>
      </c:dateAx>
      <c:valAx>
        <c:axId val="434514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522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 Hotel Winzer Wellness und Kuscheln</c:v>
                </c:pt>
                <c:pt idx="1">
                  <c:v>Mark's New York Bar</c:v>
                </c:pt>
              </c:strCache>
            </c:strRef>
          </c:cat>
          <c:val>
            <c:numRef>
              <c:f>Sheet1!$B$2:$B$3</c:f>
              <c:numCache>
                <c:formatCode>General</c:formatCode>
                <c:ptCount val="2"/>
                <c:pt idx="0">
                  <c:v>4</c:v>
                </c:pt>
                <c:pt idx="1">
                  <c:v>1</c:v>
                </c:pt>
              </c:numCache>
            </c:numRef>
          </c:val>
          <c:extLst>
            <c:ext xmlns:c16="http://schemas.microsoft.com/office/drawing/2014/chart" uri="{C3380CC4-5D6E-409C-BE32-E72D297353CC}">
              <c16:uniqueId val="{00000000-3B76-4E39-B843-0ED2A6125F36}"/>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 Hotel Winzer Wellness und Kuscheln</c:v>
                </c:pt>
                <c:pt idx="1">
                  <c:v>Mark's New York Bar</c:v>
                </c:pt>
              </c:strCache>
            </c:strRef>
          </c:cat>
          <c:val>
            <c:numRef>
              <c:f>Sheet1!$C$2:$C$3</c:f>
              <c:numCache>
                <c:formatCode>General</c:formatCode>
                <c:ptCount val="2"/>
                <c:pt idx="0">
                  <c:v>5</c:v>
                </c:pt>
                <c:pt idx="1">
                  <c:v>1</c:v>
                </c:pt>
              </c:numCache>
            </c:numRef>
          </c:val>
          <c:extLst>
            <c:ext xmlns:c16="http://schemas.microsoft.com/office/drawing/2014/chart" uri="{C3380CC4-5D6E-409C-BE32-E72D297353CC}">
              <c16:uniqueId val="{00000001-3B76-4E39-B843-0ED2A6125F36}"/>
            </c:ext>
          </c:extLst>
        </c:ser>
        <c:ser>
          <c:idx val="2"/>
          <c:order val="2"/>
          <c:tx>
            <c:strRef>
              <c:f>Sheet1!$D$1</c:f>
              <c:strCache>
                <c:ptCount val="1"/>
                <c:pt idx="0">
                  <c:v>Status</c:v>
                </c:pt>
              </c:strCache>
            </c:strRef>
          </c:tx>
          <c:spPr>
            <a:solidFill>
              <a:schemeClr val="accent3"/>
            </a:solidFill>
            <a:ln>
              <a:noFill/>
            </a:ln>
            <a:effectLst/>
          </c:spPr>
          <c:invertIfNegative val="0"/>
          <c:cat>
            <c:strRef>
              <c:f>Sheet1!$A$2:$A$3</c:f>
              <c:strCache>
                <c:ptCount val="2"/>
                <c:pt idx="0">
                  <c:v>**** Hotel Winzer Wellness und Kuscheln</c:v>
                </c:pt>
                <c:pt idx="1">
                  <c:v>Mark's New York Bar</c:v>
                </c:pt>
              </c:strCache>
            </c:strRef>
          </c:cat>
          <c:val>
            <c:numRef>
              <c:f>Sheet1!$D$2:$D$3</c:f>
              <c:numCache>
                <c:formatCode>General</c:formatCode>
                <c:ptCount val="2"/>
                <c:pt idx="0">
                  <c:v>1</c:v>
                </c:pt>
                <c:pt idx="1">
                  <c:v>0</c:v>
                </c:pt>
              </c:numCache>
            </c:numRef>
          </c:val>
          <c:extLst>
            <c:ext xmlns:c16="http://schemas.microsoft.com/office/drawing/2014/chart" uri="{C3380CC4-5D6E-409C-BE32-E72D297353CC}">
              <c16:uniqueId val="{00000002-3B76-4E39-B843-0ED2A6125F36}"/>
            </c:ext>
          </c:extLst>
        </c:ser>
        <c:ser>
          <c:idx val="3"/>
          <c:order val="3"/>
          <c:tx>
            <c:strRef>
              <c:f>Sheet1!$E$1</c:f>
              <c:strCache>
                <c:ptCount val="1"/>
                <c:pt idx="0">
                  <c:v>YouTube Video</c:v>
                </c:pt>
              </c:strCache>
            </c:strRef>
          </c:tx>
          <c:spPr>
            <a:solidFill>
              <a:schemeClr val="accent4"/>
            </a:solidFill>
            <a:ln>
              <a:noFill/>
            </a:ln>
            <a:effectLst/>
          </c:spPr>
          <c:invertIfNegative val="0"/>
          <c:cat>
            <c:strRef>
              <c:f>Sheet1!$A$2:$A$3</c:f>
              <c:strCache>
                <c:ptCount val="2"/>
                <c:pt idx="0">
                  <c:v>**** Hotel Winzer Wellness und Kuscheln</c:v>
                </c:pt>
                <c:pt idx="1">
                  <c:v>Mark's New York Bar</c:v>
                </c:pt>
              </c:strCache>
            </c:strRef>
          </c:cat>
          <c:val>
            <c:numRef>
              <c:f>Sheet1!$E$2:$E$3</c:f>
              <c:numCache>
                <c:formatCode>General</c:formatCode>
                <c:ptCount val="2"/>
                <c:pt idx="0">
                  <c:v>1</c:v>
                </c:pt>
                <c:pt idx="1">
                  <c:v>1</c:v>
                </c:pt>
              </c:numCache>
            </c:numRef>
          </c:val>
          <c:extLst>
            <c:ext xmlns:c16="http://schemas.microsoft.com/office/drawing/2014/chart" uri="{C3380CC4-5D6E-409C-BE32-E72D297353CC}">
              <c16:uniqueId val="{00000003-3B76-4E39-B843-0ED2A6125F36}"/>
            </c:ext>
          </c:extLst>
        </c:ser>
        <c:dLbls>
          <c:showLegendKey val="0"/>
          <c:showVal val="0"/>
          <c:showCatName val="0"/>
          <c:showSerName val="0"/>
          <c:showPercent val="0"/>
          <c:showBubbleSize val="0"/>
        </c:dLbls>
        <c:gapWidth val="150"/>
        <c:overlap val="100"/>
        <c:axId val="439185664"/>
        <c:axId val="439186648"/>
      </c:barChart>
      <c:catAx>
        <c:axId val="43918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86648"/>
        <c:crosses val="autoZero"/>
        <c:auto val="1"/>
        <c:lblAlgn val="ctr"/>
        <c:lblOffset val="100"/>
        <c:noMultiLvlLbl val="0"/>
      </c:catAx>
      <c:valAx>
        <c:axId val="439186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8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Sheet1!$A$2:$A$5</c:f>
              <c:strCache>
                <c:ptCount val="4"/>
                <c:pt idx="0">
                  <c:v>Link</c:v>
                </c:pt>
                <c:pt idx="1">
                  <c:v>Photo</c:v>
                </c:pt>
                <c:pt idx="2">
                  <c:v>Status</c:v>
                </c:pt>
                <c:pt idx="3">
                  <c:v>YouTube Video</c:v>
                </c:pt>
              </c:strCache>
            </c:strRef>
          </c:cat>
          <c:val>
            <c:numRef>
              <c:f>Sheet1!$B$2:$B$5</c:f>
              <c:numCache>
                <c:formatCode>General</c:formatCode>
                <c:ptCount val="4"/>
                <c:pt idx="0">
                  <c:v>0.27421633296205999</c:v>
                </c:pt>
                <c:pt idx="1">
                  <c:v>0.85022276898853999</c:v>
                </c:pt>
                <c:pt idx="2">
                  <c:v>8.3747083806903003E-2</c:v>
                </c:pt>
                <c:pt idx="3">
                  <c:v>0.37168141592920001</c:v>
                </c:pt>
              </c:numCache>
            </c:numRef>
          </c:val>
          <c:extLst>
            <c:ext xmlns:c16="http://schemas.microsoft.com/office/drawing/2014/chart" uri="{C3380CC4-5D6E-409C-BE32-E72D297353CC}">
              <c16:uniqueId val="{00000000-D4AA-4805-9F61-D90F5660E275}"/>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Sheet1!$A$2:$A$5</c:f>
              <c:strCache>
                <c:ptCount val="4"/>
                <c:pt idx="0">
                  <c:v>Link</c:v>
                </c:pt>
                <c:pt idx="1">
                  <c:v>Photo</c:v>
                </c:pt>
                <c:pt idx="2">
                  <c:v>Status</c:v>
                </c:pt>
                <c:pt idx="3">
                  <c:v>YouTube Video</c:v>
                </c:pt>
              </c:strCache>
            </c:strRef>
          </c:cat>
          <c:val>
            <c:numRef>
              <c:f>Sheet1!$C$2:$C$5</c:f>
              <c:numCache>
                <c:formatCode>General</c:formatCode>
                <c:ptCount val="4"/>
                <c:pt idx="0">
                  <c:v>0.85744908896034</c:v>
                </c:pt>
                <c:pt idx="1">
                  <c:v>10.799136069114001</c:v>
                </c:pt>
                <c:pt idx="2">
                  <c:v>0</c:v>
                </c:pt>
                <c:pt idx="3">
                  <c:v>2.7867095391210999</c:v>
                </c:pt>
              </c:numCache>
            </c:numRef>
          </c:val>
          <c:extLst>
            <c:ext xmlns:c16="http://schemas.microsoft.com/office/drawing/2014/chart" uri="{C3380CC4-5D6E-409C-BE32-E72D297353CC}">
              <c16:uniqueId val="{00000001-D4AA-4805-9F61-D90F5660E275}"/>
            </c:ext>
          </c:extLst>
        </c:ser>
        <c:dLbls>
          <c:showLegendKey val="0"/>
          <c:showVal val="0"/>
          <c:showCatName val="0"/>
          <c:showSerName val="0"/>
          <c:showPercent val="0"/>
          <c:showBubbleSize val="0"/>
        </c:dLbls>
        <c:gapWidth val="219"/>
        <c:overlap val="-27"/>
        <c:axId val="439180088"/>
        <c:axId val="439186976"/>
      </c:barChart>
      <c:catAx>
        <c:axId val="439180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86976"/>
        <c:crosses val="autoZero"/>
        <c:auto val="1"/>
        <c:lblAlgn val="ctr"/>
        <c:lblOffset val="100"/>
        <c:noMultiLvlLbl val="0"/>
      </c:catAx>
      <c:valAx>
        <c:axId val="439186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8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5AA-47C4-AC6D-10E35D09F27A}"/>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F5AA-47C4-AC6D-10E35D09F27A}"/>
            </c:ext>
          </c:extLst>
        </c:ser>
        <c:dLbls>
          <c:showLegendKey val="0"/>
          <c:showVal val="0"/>
          <c:showCatName val="0"/>
          <c:showSerName val="0"/>
          <c:showPercent val="0"/>
          <c:showBubbleSize val="0"/>
        </c:dLbls>
        <c:gapWidth val="219"/>
        <c:overlap val="-27"/>
        <c:axId val="439187304"/>
        <c:axId val="439185008"/>
      </c:barChart>
      <c:catAx>
        <c:axId val="439187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85008"/>
        <c:crosses val="autoZero"/>
        <c:auto val="1"/>
        <c:lblAlgn val="ctr"/>
        <c:lblOffset val="100"/>
        <c:noMultiLvlLbl val="0"/>
      </c:catAx>
      <c:valAx>
        <c:axId val="439185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87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7457</c:v>
                </c:pt>
                <c:pt idx="1">
                  <c:v>7458</c:v>
                </c:pt>
                <c:pt idx="2">
                  <c:v>7459</c:v>
                </c:pt>
                <c:pt idx="3">
                  <c:v>7465</c:v>
                </c:pt>
                <c:pt idx="4">
                  <c:v>7466</c:v>
                </c:pt>
                <c:pt idx="5">
                  <c:v>7469</c:v>
                </c:pt>
                <c:pt idx="6">
                  <c:v>7470</c:v>
                </c:pt>
                <c:pt idx="7">
                  <c:v>7468</c:v>
                </c:pt>
                <c:pt idx="8">
                  <c:v>7468</c:v>
                </c:pt>
                <c:pt idx="9">
                  <c:v>7472</c:v>
                </c:pt>
                <c:pt idx="10">
                  <c:v>7476</c:v>
                </c:pt>
                <c:pt idx="11">
                  <c:v>7484</c:v>
                </c:pt>
                <c:pt idx="12">
                  <c:v>7490</c:v>
                </c:pt>
                <c:pt idx="13">
                  <c:v>7490</c:v>
                </c:pt>
                <c:pt idx="14">
                  <c:v>7487</c:v>
                </c:pt>
                <c:pt idx="15">
                  <c:v>7487</c:v>
                </c:pt>
                <c:pt idx="16">
                  <c:v>7487</c:v>
                </c:pt>
                <c:pt idx="17">
                  <c:v>7487</c:v>
                </c:pt>
                <c:pt idx="18">
                  <c:v>7493</c:v>
                </c:pt>
                <c:pt idx="19">
                  <c:v>7496</c:v>
                </c:pt>
                <c:pt idx="20">
                  <c:v>7499</c:v>
                </c:pt>
                <c:pt idx="21">
                  <c:v>7501</c:v>
                </c:pt>
                <c:pt idx="22">
                  <c:v>7502</c:v>
                </c:pt>
                <c:pt idx="23">
                  <c:v>7502</c:v>
                </c:pt>
                <c:pt idx="24">
                  <c:v>7507</c:v>
                </c:pt>
                <c:pt idx="25">
                  <c:v>7507</c:v>
                </c:pt>
                <c:pt idx="26">
                  <c:v>7509</c:v>
                </c:pt>
                <c:pt idx="27">
                  <c:v>7506</c:v>
                </c:pt>
                <c:pt idx="28">
                  <c:v>7507</c:v>
                </c:pt>
                <c:pt idx="29">
                  <c:v>7508</c:v>
                </c:pt>
                <c:pt idx="30">
                  <c:v>7509</c:v>
                </c:pt>
              </c:numCache>
            </c:numRef>
          </c:val>
          <c:smooth val="0"/>
          <c:extLst>
            <c:ext xmlns:c16="http://schemas.microsoft.com/office/drawing/2014/chart" uri="{C3380CC4-5D6E-409C-BE32-E72D297353CC}">
              <c16:uniqueId val="{00000000-CE3D-49D5-9B1A-40880D6C7EF4}"/>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247</c:v>
                </c:pt>
                <c:pt idx="1">
                  <c:v>247</c:v>
                </c:pt>
                <c:pt idx="2">
                  <c:v>246</c:v>
                </c:pt>
                <c:pt idx="3">
                  <c:v>246</c:v>
                </c:pt>
                <c:pt idx="4">
                  <c:v>248</c:v>
                </c:pt>
                <c:pt idx="5">
                  <c:v>248</c:v>
                </c:pt>
                <c:pt idx="6">
                  <c:v>248</c:v>
                </c:pt>
                <c:pt idx="7">
                  <c:v>248</c:v>
                </c:pt>
                <c:pt idx="8">
                  <c:v>248</c:v>
                </c:pt>
                <c:pt idx="9">
                  <c:v>248</c:v>
                </c:pt>
                <c:pt idx="10">
                  <c:v>248</c:v>
                </c:pt>
                <c:pt idx="11">
                  <c:v>248</c:v>
                </c:pt>
                <c:pt idx="12">
                  <c:v>248</c:v>
                </c:pt>
                <c:pt idx="13">
                  <c:v>248</c:v>
                </c:pt>
                <c:pt idx="14">
                  <c:v>248</c:v>
                </c:pt>
                <c:pt idx="15">
                  <c:v>248</c:v>
                </c:pt>
                <c:pt idx="16">
                  <c:v>248</c:v>
                </c:pt>
                <c:pt idx="17">
                  <c:v>248</c:v>
                </c:pt>
                <c:pt idx="18">
                  <c:v>248</c:v>
                </c:pt>
                <c:pt idx="19">
                  <c:v>248</c:v>
                </c:pt>
                <c:pt idx="20">
                  <c:v>250</c:v>
                </c:pt>
                <c:pt idx="21">
                  <c:v>250</c:v>
                </c:pt>
                <c:pt idx="22">
                  <c:v>250</c:v>
                </c:pt>
                <c:pt idx="23">
                  <c:v>250</c:v>
                </c:pt>
                <c:pt idx="24">
                  <c:v>250</c:v>
                </c:pt>
                <c:pt idx="25">
                  <c:v>250</c:v>
                </c:pt>
                <c:pt idx="26">
                  <c:v>250</c:v>
                </c:pt>
                <c:pt idx="27">
                  <c:v>250</c:v>
                </c:pt>
                <c:pt idx="28">
                  <c:v>250</c:v>
                </c:pt>
                <c:pt idx="29">
                  <c:v>250</c:v>
                </c:pt>
                <c:pt idx="30">
                  <c:v>250</c:v>
                </c:pt>
              </c:numCache>
            </c:numRef>
          </c:val>
          <c:smooth val="0"/>
          <c:extLst>
            <c:ext xmlns:c16="http://schemas.microsoft.com/office/drawing/2014/chart" uri="{C3380CC4-5D6E-409C-BE32-E72D297353CC}">
              <c16:uniqueId val="{00000001-CE3D-49D5-9B1A-40880D6C7EF4}"/>
            </c:ext>
          </c:extLst>
        </c:ser>
        <c:dLbls>
          <c:showLegendKey val="0"/>
          <c:showVal val="0"/>
          <c:showCatName val="0"/>
          <c:showSerName val="0"/>
          <c:showPercent val="0"/>
          <c:showBubbleSize val="0"/>
        </c:dLbls>
        <c:smooth val="0"/>
        <c:axId val="439183696"/>
        <c:axId val="439179104"/>
      </c:lineChart>
      <c:dateAx>
        <c:axId val="439183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79104"/>
        <c:crosses val="autoZero"/>
        <c:auto val="1"/>
        <c:lblOffset val="100"/>
        <c:baseTimeUnit val="days"/>
      </c:dateAx>
      <c:valAx>
        <c:axId val="43917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83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CDED-4ACE-8517-58FB5D05C3BD}"/>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CDED-4ACE-8517-58FB5D05C3BD}"/>
            </c:ext>
          </c:extLst>
        </c:ser>
        <c:dLbls>
          <c:showLegendKey val="0"/>
          <c:showVal val="0"/>
          <c:showCatName val="0"/>
          <c:showSerName val="0"/>
          <c:showPercent val="0"/>
          <c:showBubbleSize val="0"/>
        </c:dLbls>
        <c:gapWidth val="219"/>
        <c:overlap val="-27"/>
        <c:axId val="439160408"/>
        <c:axId val="439160736"/>
      </c:barChart>
      <c:catAx>
        <c:axId val="439160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60736"/>
        <c:crosses val="autoZero"/>
        <c:auto val="1"/>
        <c:lblAlgn val="ctr"/>
        <c:lblOffset val="100"/>
        <c:noMultiLvlLbl val="0"/>
      </c:catAx>
      <c:valAx>
        <c:axId val="439160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60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25476</c:v>
                </c:pt>
                <c:pt idx="1">
                  <c:v>20819</c:v>
                </c:pt>
                <c:pt idx="2">
                  <c:v>18224</c:v>
                </c:pt>
                <c:pt idx="3">
                  <c:v>33901</c:v>
                </c:pt>
                <c:pt idx="4">
                  <c:v>24989</c:v>
                </c:pt>
                <c:pt idx="5">
                  <c:v>20156</c:v>
                </c:pt>
                <c:pt idx="6">
                  <c:v>23643</c:v>
                </c:pt>
                <c:pt idx="7">
                  <c:v>18888</c:v>
                </c:pt>
                <c:pt idx="8">
                  <c:v>16983</c:v>
                </c:pt>
                <c:pt idx="9">
                  <c:v>18911</c:v>
                </c:pt>
                <c:pt idx="10">
                  <c:v>16375</c:v>
                </c:pt>
                <c:pt idx="11">
                  <c:v>17644</c:v>
                </c:pt>
                <c:pt idx="12">
                  <c:v>16738</c:v>
                </c:pt>
                <c:pt idx="13">
                  <c:v>18313</c:v>
                </c:pt>
                <c:pt idx="14">
                  <c:v>25981</c:v>
                </c:pt>
                <c:pt idx="15">
                  <c:v>20547</c:v>
                </c:pt>
                <c:pt idx="16">
                  <c:v>15898</c:v>
                </c:pt>
                <c:pt idx="17">
                  <c:v>25522</c:v>
                </c:pt>
                <c:pt idx="18">
                  <c:v>29311</c:v>
                </c:pt>
                <c:pt idx="19">
                  <c:v>33662</c:v>
                </c:pt>
                <c:pt idx="20">
                  <c:v>31251</c:v>
                </c:pt>
                <c:pt idx="21">
                  <c:v>30162</c:v>
                </c:pt>
                <c:pt idx="22">
                  <c:v>26700</c:v>
                </c:pt>
                <c:pt idx="23">
                  <c:v>29823</c:v>
                </c:pt>
                <c:pt idx="24">
                  <c:v>29356</c:v>
                </c:pt>
                <c:pt idx="25">
                  <c:v>25966</c:v>
                </c:pt>
                <c:pt idx="26">
                  <c:v>30250</c:v>
                </c:pt>
                <c:pt idx="27">
                  <c:v>28365</c:v>
                </c:pt>
                <c:pt idx="28">
                  <c:v>26332</c:v>
                </c:pt>
                <c:pt idx="29">
                  <c:v>25186</c:v>
                </c:pt>
                <c:pt idx="30">
                  <c:v>22545</c:v>
                </c:pt>
              </c:numCache>
            </c:numRef>
          </c:val>
          <c:smooth val="0"/>
          <c:extLst>
            <c:ext xmlns:c16="http://schemas.microsoft.com/office/drawing/2014/chart" uri="{C3380CC4-5D6E-409C-BE32-E72D297353CC}">
              <c16:uniqueId val="{00000000-E593-4EB8-AECD-79B2C95B8A1D}"/>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4491</c:v>
                </c:pt>
                <c:pt idx="1">
                  <c:v>3782</c:v>
                </c:pt>
                <c:pt idx="2">
                  <c:v>3247</c:v>
                </c:pt>
                <c:pt idx="3">
                  <c:v>2505</c:v>
                </c:pt>
                <c:pt idx="4">
                  <c:v>2720</c:v>
                </c:pt>
                <c:pt idx="5">
                  <c:v>2386</c:v>
                </c:pt>
                <c:pt idx="6">
                  <c:v>844</c:v>
                </c:pt>
                <c:pt idx="7">
                  <c:v>70</c:v>
                </c:pt>
                <c:pt idx="8">
                  <c:v>65</c:v>
                </c:pt>
                <c:pt idx="9">
                  <c:v>75</c:v>
                </c:pt>
                <c:pt idx="10">
                  <c:v>27</c:v>
                </c:pt>
                <c:pt idx="11">
                  <c:v>37</c:v>
                </c:pt>
                <c:pt idx="12">
                  <c:v>44</c:v>
                </c:pt>
                <c:pt idx="13">
                  <c:v>82</c:v>
                </c:pt>
                <c:pt idx="14">
                  <c:v>46</c:v>
                </c:pt>
                <c:pt idx="15">
                  <c:v>35</c:v>
                </c:pt>
                <c:pt idx="16">
                  <c:v>29</c:v>
                </c:pt>
                <c:pt idx="17">
                  <c:v>49</c:v>
                </c:pt>
                <c:pt idx="18">
                  <c:v>29</c:v>
                </c:pt>
                <c:pt idx="19">
                  <c:v>292</c:v>
                </c:pt>
                <c:pt idx="20">
                  <c:v>204</c:v>
                </c:pt>
                <c:pt idx="21">
                  <c:v>277</c:v>
                </c:pt>
                <c:pt idx="22">
                  <c:v>329</c:v>
                </c:pt>
                <c:pt idx="23">
                  <c:v>134</c:v>
                </c:pt>
                <c:pt idx="24">
                  <c:v>5513</c:v>
                </c:pt>
                <c:pt idx="25">
                  <c:v>2332</c:v>
                </c:pt>
                <c:pt idx="26">
                  <c:v>823</c:v>
                </c:pt>
                <c:pt idx="27">
                  <c:v>247</c:v>
                </c:pt>
                <c:pt idx="28">
                  <c:v>133</c:v>
                </c:pt>
                <c:pt idx="29">
                  <c:v>67</c:v>
                </c:pt>
                <c:pt idx="30">
                  <c:v>419</c:v>
                </c:pt>
              </c:numCache>
            </c:numRef>
          </c:val>
          <c:smooth val="0"/>
          <c:extLst>
            <c:ext xmlns:c16="http://schemas.microsoft.com/office/drawing/2014/chart" uri="{C3380CC4-5D6E-409C-BE32-E72D297353CC}">
              <c16:uniqueId val="{00000001-E593-4EB8-AECD-79B2C95B8A1D}"/>
            </c:ext>
          </c:extLst>
        </c:ser>
        <c:dLbls>
          <c:showLegendKey val="0"/>
          <c:showVal val="0"/>
          <c:showCatName val="0"/>
          <c:showSerName val="0"/>
          <c:showPercent val="0"/>
          <c:showBubbleSize val="0"/>
        </c:dLbls>
        <c:smooth val="0"/>
        <c:axId val="439164016"/>
        <c:axId val="439164344"/>
      </c:lineChart>
      <c:dateAx>
        <c:axId val="439164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64344"/>
        <c:crosses val="autoZero"/>
        <c:auto val="1"/>
        <c:lblOffset val="100"/>
        <c:baseTimeUnit val="days"/>
      </c:dateAx>
      <c:valAx>
        <c:axId val="43916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6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17409</c:v>
                </c:pt>
                <c:pt idx="1">
                  <c:v>16155</c:v>
                </c:pt>
                <c:pt idx="2">
                  <c:v>13613</c:v>
                </c:pt>
                <c:pt idx="3">
                  <c:v>18950</c:v>
                </c:pt>
                <c:pt idx="4">
                  <c:v>16836</c:v>
                </c:pt>
                <c:pt idx="5">
                  <c:v>14985</c:v>
                </c:pt>
                <c:pt idx="6">
                  <c:v>16740</c:v>
                </c:pt>
                <c:pt idx="7">
                  <c:v>15255</c:v>
                </c:pt>
                <c:pt idx="8">
                  <c:v>14098</c:v>
                </c:pt>
                <c:pt idx="9">
                  <c:v>14718</c:v>
                </c:pt>
                <c:pt idx="10">
                  <c:v>13533</c:v>
                </c:pt>
                <c:pt idx="11">
                  <c:v>14711</c:v>
                </c:pt>
                <c:pt idx="12">
                  <c:v>14245</c:v>
                </c:pt>
                <c:pt idx="13">
                  <c:v>14772</c:v>
                </c:pt>
                <c:pt idx="14">
                  <c:v>16981</c:v>
                </c:pt>
                <c:pt idx="15">
                  <c:v>17120</c:v>
                </c:pt>
                <c:pt idx="16">
                  <c:v>13726</c:v>
                </c:pt>
                <c:pt idx="17">
                  <c:v>22618</c:v>
                </c:pt>
                <c:pt idx="18">
                  <c:v>24615</c:v>
                </c:pt>
                <c:pt idx="19">
                  <c:v>29820</c:v>
                </c:pt>
                <c:pt idx="20">
                  <c:v>27483</c:v>
                </c:pt>
                <c:pt idx="21">
                  <c:v>24963</c:v>
                </c:pt>
                <c:pt idx="22">
                  <c:v>23785</c:v>
                </c:pt>
                <c:pt idx="23">
                  <c:v>25488</c:v>
                </c:pt>
                <c:pt idx="24">
                  <c:v>26366</c:v>
                </c:pt>
                <c:pt idx="25">
                  <c:v>22780</c:v>
                </c:pt>
                <c:pt idx="26">
                  <c:v>25947</c:v>
                </c:pt>
                <c:pt idx="27">
                  <c:v>25269</c:v>
                </c:pt>
                <c:pt idx="28">
                  <c:v>23312</c:v>
                </c:pt>
                <c:pt idx="29">
                  <c:v>21257</c:v>
                </c:pt>
                <c:pt idx="30">
                  <c:v>19210</c:v>
                </c:pt>
              </c:numCache>
            </c:numRef>
          </c:val>
          <c:smooth val="0"/>
          <c:extLst>
            <c:ext xmlns:c16="http://schemas.microsoft.com/office/drawing/2014/chart" uri="{C3380CC4-5D6E-409C-BE32-E72D297353CC}">
              <c16:uniqueId val="{00000000-7FB6-4FEC-9400-01DFDC3ACB98}"/>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2726</c:v>
                </c:pt>
                <c:pt idx="1">
                  <c:v>2908</c:v>
                </c:pt>
                <c:pt idx="2">
                  <c:v>2501</c:v>
                </c:pt>
                <c:pt idx="3">
                  <c:v>2152</c:v>
                </c:pt>
                <c:pt idx="4">
                  <c:v>2178</c:v>
                </c:pt>
                <c:pt idx="5">
                  <c:v>1964</c:v>
                </c:pt>
                <c:pt idx="6">
                  <c:v>707</c:v>
                </c:pt>
                <c:pt idx="7">
                  <c:v>40</c:v>
                </c:pt>
                <c:pt idx="8">
                  <c:v>33</c:v>
                </c:pt>
                <c:pt idx="9">
                  <c:v>35</c:v>
                </c:pt>
                <c:pt idx="10">
                  <c:v>18</c:v>
                </c:pt>
                <c:pt idx="11">
                  <c:v>27</c:v>
                </c:pt>
                <c:pt idx="12">
                  <c:v>23</c:v>
                </c:pt>
                <c:pt idx="13">
                  <c:v>24</c:v>
                </c:pt>
                <c:pt idx="14">
                  <c:v>22</c:v>
                </c:pt>
                <c:pt idx="15">
                  <c:v>16</c:v>
                </c:pt>
                <c:pt idx="16">
                  <c:v>18</c:v>
                </c:pt>
                <c:pt idx="17">
                  <c:v>31</c:v>
                </c:pt>
                <c:pt idx="18">
                  <c:v>19</c:v>
                </c:pt>
                <c:pt idx="19">
                  <c:v>131</c:v>
                </c:pt>
                <c:pt idx="20">
                  <c:v>113</c:v>
                </c:pt>
                <c:pt idx="21">
                  <c:v>182</c:v>
                </c:pt>
                <c:pt idx="22">
                  <c:v>131</c:v>
                </c:pt>
                <c:pt idx="23">
                  <c:v>67</c:v>
                </c:pt>
                <c:pt idx="24">
                  <c:v>3595</c:v>
                </c:pt>
                <c:pt idx="25">
                  <c:v>1709</c:v>
                </c:pt>
                <c:pt idx="26">
                  <c:v>616</c:v>
                </c:pt>
                <c:pt idx="27">
                  <c:v>164</c:v>
                </c:pt>
                <c:pt idx="28">
                  <c:v>78</c:v>
                </c:pt>
                <c:pt idx="29">
                  <c:v>38</c:v>
                </c:pt>
                <c:pt idx="30">
                  <c:v>209</c:v>
                </c:pt>
              </c:numCache>
            </c:numRef>
          </c:val>
          <c:smooth val="0"/>
          <c:extLst>
            <c:ext xmlns:c16="http://schemas.microsoft.com/office/drawing/2014/chart" uri="{C3380CC4-5D6E-409C-BE32-E72D297353CC}">
              <c16:uniqueId val="{00000001-7FB6-4FEC-9400-01DFDC3ACB98}"/>
            </c:ext>
          </c:extLst>
        </c:ser>
        <c:dLbls>
          <c:showLegendKey val="0"/>
          <c:showVal val="0"/>
          <c:showCatName val="0"/>
          <c:showSerName val="0"/>
          <c:showPercent val="0"/>
          <c:showBubbleSize val="0"/>
        </c:dLbls>
        <c:smooth val="0"/>
        <c:axId val="439160080"/>
        <c:axId val="439162376"/>
      </c:lineChart>
      <c:dateAx>
        <c:axId val="439160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62376"/>
        <c:crosses val="autoZero"/>
        <c:auto val="1"/>
        <c:lblOffset val="100"/>
        <c:baseTimeUnit val="days"/>
      </c:dateAx>
      <c:valAx>
        <c:axId val="439162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60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947</c:v>
                </c:pt>
                <c:pt idx="1">
                  <c:v>363</c:v>
                </c:pt>
                <c:pt idx="2">
                  <c:v>183</c:v>
                </c:pt>
                <c:pt idx="3">
                  <c:v>1053</c:v>
                </c:pt>
                <c:pt idx="4">
                  <c:v>551</c:v>
                </c:pt>
                <c:pt idx="5">
                  <c:v>298</c:v>
                </c:pt>
                <c:pt idx="6">
                  <c:v>724</c:v>
                </c:pt>
                <c:pt idx="7">
                  <c:v>316</c:v>
                </c:pt>
                <c:pt idx="8">
                  <c:v>291</c:v>
                </c:pt>
                <c:pt idx="9">
                  <c:v>379</c:v>
                </c:pt>
                <c:pt idx="10">
                  <c:v>220</c:v>
                </c:pt>
                <c:pt idx="11">
                  <c:v>310</c:v>
                </c:pt>
                <c:pt idx="12">
                  <c:v>271</c:v>
                </c:pt>
                <c:pt idx="13">
                  <c:v>271</c:v>
                </c:pt>
                <c:pt idx="14">
                  <c:v>538</c:v>
                </c:pt>
                <c:pt idx="15">
                  <c:v>253</c:v>
                </c:pt>
                <c:pt idx="16">
                  <c:v>210</c:v>
                </c:pt>
                <c:pt idx="17">
                  <c:v>513</c:v>
                </c:pt>
                <c:pt idx="18">
                  <c:v>567</c:v>
                </c:pt>
                <c:pt idx="19">
                  <c:v>772</c:v>
                </c:pt>
                <c:pt idx="20">
                  <c:v>621</c:v>
                </c:pt>
                <c:pt idx="21">
                  <c:v>587</c:v>
                </c:pt>
                <c:pt idx="22">
                  <c:v>430</c:v>
                </c:pt>
                <c:pt idx="23">
                  <c:v>509</c:v>
                </c:pt>
                <c:pt idx="24">
                  <c:v>724</c:v>
                </c:pt>
                <c:pt idx="25">
                  <c:v>533</c:v>
                </c:pt>
                <c:pt idx="26">
                  <c:v>548</c:v>
                </c:pt>
                <c:pt idx="27">
                  <c:v>402</c:v>
                </c:pt>
                <c:pt idx="28">
                  <c:v>417</c:v>
                </c:pt>
                <c:pt idx="29">
                  <c:v>533</c:v>
                </c:pt>
                <c:pt idx="30">
                  <c:v>475</c:v>
                </c:pt>
              </c:numCache>
            </c:numRef>
          </c:val>
          <c:smooth val="0"/>
          <c:extLst>
            <c:ext xmlns:c16="http://schemas.microsoft.com/office/drawing/2014/chart" uri="{C3380CC4-5D6E-409C-BE32-E72D297353CC}">
              <c16:uniqueId val="{00000000-8724-4D14-ADA7-3EE083E2AB16}"/>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360</c:v>
                </c:pt>
                <c:pt idx="1">
                  <c:v>116</c:v>
                </c:pt>
                <c:pt idx="2">
                  <c:v>66</c:v>
                </c:pt>
                <c:pt idx="3">
                  <c:v>28</c:v>
                </c:pt>
                <c:pt idx="4">
                  <c:v>51</c:v>
                </c:pt>
                <c:pt idx="5">
                  <c:v>40</c:v>
                </c:pt>
                <c:pt idx="6">
                  <c:v>14</c:v>
                </c:pt>
                <c:pt idx="7">
                  <c:v>0</c:v>
                </c:pt>
                <c:pt idx="8">
                  <c:v>1</c:v>
                </c:pt>
                <c:pt idx="9">
                  <c:v>2</c:v>
                </c:pt>
                <c:pt idx="10">
                  <c:v>0</c:v>
                </c:pt>
                <c:pt idx="11">
                  <c:v>0</c:v>
                </c:pt>
                <c:pt idx="12">
                  <c:v>1</c:v>
                </c:pt>
                <c:pt idx="13">
                  <c:v>3</c:v>
                </c:pt>
                <c:pt idx="14">
                  <c:v>0</c:v>
                </c:pt>
                <c:pt idx="15">
                  <c:v>0</c:v>
                </c:pt>
                <c:pt idx="16">
                  <c:v>0</c:v>
                </c:pt>
                <c:pt idx="17">
                  <c:v>2</c:v>
                </c:pt>
                <c:pt idx="18">
                  <c:v>0</c:v>
                </c:pt>
                <c:pt idx="19">
                  <c:v>17</c:v>
                </c:pt>
                <c:pt idx="20">
                  <c:v>12</c:v>
                </c:pt>
                <c:pt idx="21">
                  <c:v>10</c:v>
                </c:pt>
                <c:pt idx="22">
                  <c:v>11</c:v>
                </c:pt>
                <c:pt idx="23">
                  <c:v>3</c:v>
                </c:pt>
                <c:pt idx="24">
                  <c:v>250</c:v>
                </c:pt>
                <c:pt idx="25">
                  <c:v>81</c:v>
                </c:pt>
                <c:pt idx="26">
                  <c:v>26</c:v>
                </c:pt>
                <c:pt idx="27">
                  <c:v>8</c:v>
                </c:pt>
                <c:pt idx="28">
                  <c:v>4</c:v>
                </c:pt>
                <c:pt idx="29">
                  <c:v>0</c:v>
                </c:pt>
                <c:pt idx="30">
                  <c:v>28</c:v>
                </c:pt>
              </c:numCache>
            </c:numRef>
          </c:val>
          <c:smooth val="0"/>
          <c:extLst>
            <c:ext xmlns:c16="http://schemas.microsoft.com/office/drawing/2014/chart" uri="{C3380CC4-5D6E-409C-BE32-E72D297353CC}">
              <c16:uniqueId val="{00000001-8724-4D14-ADA7-3EE083E2AB16}"/>
            </c:ext>
          </c:extLst>
        </c:ser>
        <c:dLbls>
          <c:showLegendKey val="0"/>
          <c:showVal val="0"/>
          <c:showCatName val="0"/>
          <c:showSerName val="0"/>
          <c:showPercent val="0"/>
          <c:showBubbleSize val="0"/>
        </c:dLbls>
        <c:smooth val="0"/>
        <c:axId val="439162704"/>
        <c:axId val="439165000"/>
      </c:lineChart>
      <c:dateAx>
        <c:axId val="439162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65000"/>
        <c:crosses val="autoZero"/>
        <c:auto val="1"/>
        <c:lblOffset val="100"/>
        <c:baseTimeUnit val="days"/>
      </c:dateAx>
      <c:valAx>
        <c:axId val="439165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6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123</c:v>
                </c:pt>
                <c:pt idx="1">
                  <c:v>82</c:v>
                </c:pt>
                <c:pt idx="2">
                  <c:v>105</c:v>
                </c:pt>
                <c:pt idx="3">
                  <c:v>172</c:v>
                </c:pt>
                <c:pt idx="4">
                  <c:v>124</c:v>
                </c:pt>
                <c:pt idx="5">
                  <c:v>87</c:v>
                </c:pt>
                <c:pt idx="6">
                  <c:v>85</c:v>
                </c:pt>
                <c:pt idx="7">
                  <c:v>73</c:v>
                </c:pt>
                <c:pt idx="8">
                  <c:v>64</c:v>
                </c:pt>
                <c:pt idx="9">
                  <c:v>101</c:v>
                </c:pt>
                <c:pt idx="10">
                  <c:v>65</c:v>
                </c:pt>
                <c:pt idx="11">
                  <c:v>70</c:v>
                </c:pt>
                <c:pt idx="12">
                  <c:v>59</c:v>
                </c:pt>
                <c:pt idx="13">
                  <c:v>83</c:v>
                </c:pt>
                <c:pt idx="14">
                  <c:v>76</c:v>
                </c:pt>
                <c:pt idx="15">
                  <c:v>57</c:v>
                </c:pt>
                <c:pt idx="16">
                  <c:v>64</c:v>
                </c:pt>
                <c:pt idx="17">
                  <c:v>80</c:v>
                </c:pt>
                <c:pt idx="18">
                  <c:v>100</c:v>
                </c:pt>
                <c:pt idx="19">
                  <c:v>145</c:v>
                </c:pt>
                <c:pt idx="20">
                  <c:v>142</c:v>
                </c:pt>
                <c:pt idx="21">
                  <c:v>123</c:v>
                </c:pt>
                <c:pt idx="22">
                  <c:v>104</c:v>
                </c:pt>
                <c:pt idx="23">
                  <c:v>107</c:v>
                </c:pt>
                <c:pt idx="24">
                  <c:v>129</c:v>
                </c:pt>
                <c:pt idx="25">
                  <c:v>106</c:v>
                </c:pt>
                <c:pt idx="26">
                  <c:v>135</c:v>
                </c:pt>
                <c:pt idx="27">
                  <c:v>112</c:v>
                </c:pt>
                <c:pt idx="28">
                  <c:v>96</c:v>
                </c:pt>
                <c:pt idx="29">
                  <c:v>117</c:v>
                </c:pt>
                <c:pt idx="30">
                  <c:v>88</c:v>
                </c:pt>
              </c:numCache>
            </c:numRef>
          </c:val>
          <c:smooth val="0"/>
          <c:extLst>
            <c:ext xmlns:c16="http://schemas.microsoft.com/office/drawing/2014/chart" uri="{C3380CC4-5D6E-409C-BE32-E72D297353CC}">
              <c16:uniqueId val="{00000000-FD69-4726-911B-51720CF3EFCE}"/>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29</c:v>
                </c:pt>
                <c:pt idx="1">
                  <c:v>6</c:v>
                </c:pt>
                <c:pt idx="2">
                  <c:v>10</c:v>
                </c:pt>
                <c:pt idx="3">
                  <c:v>4</c:v>
                </c:pt>
                <c:pt idx="4">
                  <c:v>15</c:v>
                </c:pt>
                <c:pt idx="5">
                  <c:v>11</c:v>
                </c:pt>
                <c:pt idx="6">
                  <c:v>6</c:v>
                </c:pt>
                <c:pt idx="7">
                  <c:v>0</c:v>
                </c:pt>
                <c:pt idx="8">
                  <c:v>0</c:v>
                </c:pt>
                <c:pt idx="9">
                  <c:v>0</c:v>
                </c:pt>
                <c:pt idx="10">
                  <c:v>0</c:v>
                </c:pt>
                <c:pt idx="11">
                  <c:v>0</c:v>
                </c:pt>
                <c:pt idx="12">
                  <c:v>1</c:v>
                </c:pt>
                <c:pt idx="13">
                  <c:v>1</c:v>
                </c:pt>
                <c:pt idx="14">
                  <c:v>0</c:v>
                </c:pt>
                <c:pt idx="15">
                  <c:v>1</c:v>
                </c:pt>
                <c:pt idx="16">
                  <c:v>0</c:v>
                </c:pt>
                <c:pt idx="17">
                  <c:v>0</c:v>
                </c:pt>
                <c:pt idx="18">
                  <c:v>0</c:v>
                </c:pt>
                <c:pt idx="19">
                  <c:v>8</c:v>
                </c:pt>
                <c:pt idx="20">
                  <c:v>2</c:v>
                </c:pt>
                <c:pt idx="21">
                  <c:v>0</c:v>
                </c:pt>
                <c:pt idx="22">
                  <c:v>2</c:v>
                </c:pt>
                <c:pt idx="23">
                  <c:v>2</c:v>
                </c:pt>
                <c:pt idx="24">
                  <c:v>7</c:v>
                </c:pt>
                <c:pt idx="25">
                  <c:v>4</c:v>
                </c:pt>
                <c:pt idx="26">
                  <c:v>5</c:v>
                </c:pt>
                <c:pt idx="27">
                  <c:v>2</c:v>
                </c:pt>
                <c:pt idx="28">
                  <c:v>4</c:v>
                </c:pt>
                <c:pt idx="29">
                  <c:v>0</c:v>
                </c:pt>
                <c:pt idx="30">
                  <c:v>5</c:v>
                </c:pt>
              </c:numCache>
            </c:numRef>
          </c:val>
          <c:smooth val="0"/>
          <c:extLst>
            <c:ext xmlns:c16="http://schemas.microsoft.com/office/drawing/2014/chart" uri="{C3380CC4-5D6E-409C-BE32-E72D297353CC}">
              <c16:uniqueId val="{00000001-FD69-4726-911B-51720CF3EFCE}"/>
            </c:ext>
          </c:extLst>
        </c:ser>
        <c:dLbls>
          <c:showLegendKey val="0"/>
          <c:showVal val="0"/>
          <c:showCatName val="0"/>
          <c:showSerName val="0"/>
          <c:showPercent val="0"/>
          <c:showBubbleSize val="0"/>
        </c:dLbls>
        <c:smooth val="0"/>
        <c:axId val="439169920"/>
        <c:axId val="439171888"/>
      </c:lineChart>
      <c:dateAx>
        <c:axId val="439169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71888"/>
        <c:crosses val="autoZero"/>
        <c:auto val="1"/>
        <c:lblOffset val="100"/>
        <c:baseTimeUnit val="days"/>
      </c:dateAx>
      <c:valAx>
        <c:axId val="43917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6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9175-42D3-97D5-C99FBC0E124B}"/>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147.66666666667001</c:v>
                </c:pt>
                <c:pt idx="1">
                  <c:v>86.166666666666998</c:v>
                </c:pt>
                <c:pt idx="2">
                  <c:v>56.3</c:v>
                </c:pt>
                <c:pt idx="3">
                  <c:v>42.833333333333002</c:v>
                </c:pt>
                <c:pt idx="4">
                  <c:v>49.433333333333003</c:v>
                </c:pt>
                <c:pt idx="5">
                  <c:v>107.56666666667</c:v>
                </c:pt>
                <c:pt idx="6">
                  <c:v>222.66666666667001</c:v>
                </c:pt>
                <c:pt idx="7">
                  <c:v>319.63333333332997</c:v>
                </c:pt>
                <c:pt idx="8">
                  <c:v>375.83333333333002</c:v>
                </c:pt>
                <c:pt idx="9">
                  <c:v>355.63333333332997</c:v>
                </c:pt>
                <c:pt idx="10">
                  <c:v>359.3</c:v>
                </c:pt>
                <c:pt idx="11">
                  <c:v>361.13333333332997</c:v>
                </c:pt>
                <c:pt idx="12">
                  <c:v>386.76666666667001</c:v>
                </c:pt>
                <c:pt idx="13">
                  <c:v>384.3</c:v>
                </c:pt>
                <c:pt idx="14">
                  <c:v>374.63333333332997</c:v>
                </c:pt>
                <c:pt idx="15">
                  <c:v>376.3</c:v>
                </c:pt>
                <c:pt idx="16">
                  <c:v>384.3</c:v>
                </c:pt>
                <c:pt idx="17">
                  <c:v>394.86666666667003</c:v>
                </c:pt>
                <c:pt idx="18">
                  <c:v>407.8</c:v>
                </c:pt>
                <c:pt idx="19">
                  <c:v>425.2</c:v>
                </c:pt>
                <c:pt idx="20">
                  <c:v>445.16666666666998</c:v>
                </c:pt>
                <c:pt idx="21">
                  <c:v>450.73333333332999</c:v>
                </c:pt>
                <c:pt idx="22">
                  <c:v>391.3</c:v>
                </c:pt>
                <c:pt idx="23">
                  <c:v>254.86666666667</c:v>
                </c:pt>
              </c:numCache>
            </c:numRef>
          </c:val>
          <c:smooth val="0"/>
          <c:extLst>
            <c:ext xmlns:c16="http://schemas.microsoft.com/office/drawing/2014/chart" uri="{C3380CC4-5D6E-409C-BE32-E72D297353CC}">
              <c16:uniqueId val="{00000001-9175-42D3-97D5-C99FBC0E124B}"/>
            </c:ext>
          </c:extLst>
        </c:ser>
        <c:dLbls>
          <c:showLegendKey val="0"/>
          <c:showVal val="0"/>
          <c:showCatName val="0"/>
          <c:showSerName val="0"/>
          <c:showPercent val="0"/>
          <c:showBubbleSize val="0"/>
        </c:dLbls>
        <c:smooth val="0"/>
        <c:axId val="439175168"/>
        <c:axId val="439175496"/>
      </c:lineChart>
      <c:catAx>
        <c:axId val="439175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75496"/>
        <c:crosses val="autoZero"/>
        <c:auto val="1"/>
        <c:lblAlgn val="ctr"/>
        <c:lblOffset val="100"/>
        <c:noMultiLvlLbl val="0"/>
      </c:catAx>
      <c:valAx>
        <c:axId val="439175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175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17409</c:v>
                </c:pt>
                <c:pt idx="1">
                  <c:v>16155</c:v>
                </c:pt>
                <c:pt idx="2">
                  <c:v>13613</c:v>
                </c:pt>
                <c:pt idx="3">
                  <c:v>18950</c:v>
                </c:pt>
                <c:pt idx="4">
                  <c:v>16836</c:v>
                </c:pt>
                <c:pt idx="5">
                  <c:v>14985</c:v>
                </c:pt>
                <c:pt idx="6">
                  <c:v>16740</c:v>
                </c:pt>
                <c:pt idx="7">
                  <c:v>15255</c:v>
                </c:pt>
                <c:pt idx="8">
                  <c:v>14098</c:v>
                </c:pt>
                <c:pt idx="9">
                  <c:v>14718</c:v>
                </c:pt>
                <c:pt idx="10">
                  <c:v>13533</c:v>
                </c:pt>
                <c:pt idx="11">
                  <c:v>14711</c:v>
                </c:pt>
                <c:pt idx="12">
                  <c:v>14245</c:v>
                </c:pt>
                <c:pt idx="13">
                  <c:v>14772</c:v>
                </c:pt>
                <c:pt idx="14">
                  <c:v>16981</c:v>
                </c:pt>
                <c:pt idx="15">
                  <c:v>17120</c:v>
                </c:pt>
                <c:pt idx="16">
                  <c:v>13726</c:v>
                </c:pt>
                <c:pt idx="17">
                  <c:v>22618</c:v>
                </c:pt>
                <c:pt idx="18">
                  <c:v>24615</c:v>
                </c:pt>
                <c:pt idx="19">
                  <c:v>29820</c:v>
                </c:pt>
                <c:pt idx="20">
                  <c:v>27483</c:v>
                </c:pt>
                <c:pt idx="21">
                  <c:v>24963</c:v>
                </c:pt>
                <c:pt idx="22">
                  <c:v>23785</c:v>
                </c:pt>
                <c:pt idx="23">
                  <c:v>25488</c:v>
                </c:pt>
                <c:pt idx="24">
                  <c:v>26366</c:v>
                </c:pt>
                <c:pt idx="25">
                  <c:v>22780</c:v>
                </c:pt>
                <c:pt idx="26">
                  <c:v>25947</c:v>
                </c:pt>
                <c:pt idx="27">
                  <c:v>25269</c:v>
                </c:pt>
                <c:pt idx="28">
                  <c:v>23312</c:v>
                </c:pt>
                <c:pt idx="29">
                  <c:v>21257</c:v>
                </c:pt>
                <c:pt idx="30">
                  <c:v>19210</c:v>
                </c:pt>
              </c:numCache>
            </c:numRef>
          </c:val>
          <c:smooth val="0"/>
          <c:extLst>
            <c:ext xmlns:c16="http://schemas.microsoft.com/office/drawing/2014/chart" uri="{C3380CC4-5D6E-409C-BE32-E72D297353CC}">
              <c16:uniqueId val="{00000000-1F8D-4414-816D-AFA5C0FE316B}"/>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2726</c:v>
                </c:pt>
                <c:pt idx="1">
                  <c:v>2908</c:v>
                </c:pt>
                <c:pt idx="2">
                  <c:v>2501</c:v>
                </c:pt>
                <c:pt idx="3">
                  <c:v>2152</c:v>
                </c:pt>
                <c:pt idx="4">
                  <c:v>2178</c:v>
                </c:pt>
                <c:pt idx="5">
                  <c:v>1964</c:v>
                </c:pt>
                <c:pt idx="6">
                  <c:v>707</c:v>
                </c:pt>
                <c:pt idx="7">
                  <c:v>40</c:v>
                </c:pt>
                <c:pt idx="8">
                  <c:v>33</c:v>
                </c:pt>
                <c:pt idx="9">
                  <c:v>35</c:v>
                </c:pt>
                <c:pt idx="10">
                  <c:v>18</c:v>
                </c:pt>
                <c:pt idx="11">
                  <c:v>27</c:v>
                </c:pt>
                <c:pt idx="12">
                  <c:v>23</c:v>
                </c:pt>
                <c:pt idx="13">
                  <c:v>24</c:v>
                </c:pt>
                <c:pt idx="14">
                  <c:v>22</c:v>
                </c:pt>
                <c:pt idx="15">
                  <c:v>16</c:v>
                </c:pt>
                <c:pt idx="16">
                  <c:v>18</c:v>
                </c:pt>
                <c:pt idx="17">
                  <c:v>31</c:v>
                </c:pt>
                <c:pt idx="18">
                  <c:v>19</c:v>
                </c:pt>
                <c:pt idx="19">
                  <c:v>131</c:v>
                </c:pt>
                <c:pt idx="20">
                  <c:v>113</c:v>
                </c:pt>
                <c:pt idx="21">
                  <c:v>182</c:v>
                </c:pt>
                <c:pt idx="22">
                  <c:v>131</c:v>
                </c:pt>
                <c:pt idx="23">
                  <c:v>67</c:v>
                </c:pt>
                <c:pt idx="24">
                  <c:v>3595</c:v>
                </c:pt>
                <c:pt idx="25">
                  <c:v>1709</c:v>
                </c:pt>
                <c:pt idx="26">
                  <c:v>616</c:v>
                </c:pt>
                <c:pt idx="27">
                  <c:v>164</c:v>
                </c:pt>
                <c:pt idx="28">
                  <c:v>78</c:v>
                </c:pt>
                <c:pt idx="29">
                  <c:v>38</c:v>
                </c:pt>
                <c:pt idx="30">
                  <c:v>209</c:v>
                </c:pt>
              </c:numCache>
            </c:numRef>
          </c:val>
          <c:smooth val="0"/>
          <c:extLst>
            <c:ext xmlns:c16="http://schemas.microsoft.com/office/drawing/2014/chart" uri="{C3380CC4-5D6E-409C-BE32-E72D297353CC}">
              <c16:uniqueId val="{00000001-1F8D-4414-816D-AFA5C0FE316B}"/>
            </c:ext>
          </c:extLst>
        </c:ser>
        <c:dLbls>
          <c:showLegendKey val="0"/>
          <c:showVal val="0"/>
          <c:showCatName val="0"/>
          <c:showSerName val="0"/>
          <c:showPercent val="0"/>
          <c:showBubbleSize val="0"/>
        </c:dLbls>
        <c:smooth val="0"/>
        <c:axId val="424892088"/>
        <c:axId val="424891432"/>
      </c:lineChart>
      <c:dateAx>
        <c:axId val="424892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891432"/>
        <c:crosses val="autoZero"/>
        <c:auto val="1"/>
        <c:lblOffset val="100"/>
        <c:baseTimeUnit val="days"/>
      </c:dateAx>
      <c:valAx>
        <c:axId val="42489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892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A4D1B-E3B7-4D95-9B8E-9FE1D16B0498}"/>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AB8960AB-F23F-4054-9318-AB4C11E57A2D}"/>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481299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DD65A-FAC8-488B-901F-9DB7C51D3DC5}"/>
              </a:ext>
            </a:extLst>
          </p:cNvPr>
          <p:cNvSpPr>
            <a:spLocks noGrp="1"/>
          </p:cNvSpPr>
          <p:nvPr>
            <p:ph type="title"/>
          </p:nvPr>
        </p:nvSpPr>
        <p:spPr/>
        <p:txBody>
          <a:bodyPr/>
          <a:lstStyle/>
          <a:p>
            <a:r>
              <a:rPr lang="en-US"/>
              <a:t>Wichtigste Werte (KPI's) | Winzer</a:t>
            </a:r>
          </a:p>
        </p:txBody>
      </p:sp>
      <p:graphicFrame>
        <p:nvGraphicFramePr>
          <p:cNvPr id="5" name="Table Placeholder 4">
            <a:extLst>
              <a:ext uri="{FF2B5EF4-FFF2-40B4-BE49-F238E27FC236}">
                <a16:creationId xmlns:a16="http://schemas.microsoft.com/office/drawing/2014/main" id="{95FADB2A-4E52-447F-82A1-577665FFF18E}"/>
              </a:ext>
            </a:extLst>
          </p:cNvPr>
          <p:cNvGraphicFramePr>
            <a:graphicFrameLocks noGrp="1"/>
          </p:cNvGraphicFramePr>
          <p:nvPr>
            <p:ph type="tbl" sz="quarter" idx="13"/>
            <p:extLst>
              <p:ext uri="{D42A27DB-BD31-4B8C-83A1-F6EECF244321}">
                <p14:modId xmlns:p14="http://schemas.microsoft.com/office/powerpoint/2010/main" val="2696491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49618047"/>
                    </a:ext>
                  </a:extLst>
                </a:gridCol>
                <a:gridCol w="740664">
                  <a:extLst>
                    <a:ext uri="{9D8B030D-6E8A-4147-A177-3AD203B41FA5}">
                      <a16:colId xmlns:a16="http://schemas.microsoft.com/office/drawing/2014/main" val="827805968"/>
                    </a:ext>
                  </a:extLst>
                </a:gridCol>
                <a:gridCol w="740664">
                  <a:extLst>
                    <a:ext uri="{9D8B030D-6E8A-4147-A177-3AD203B41FA5}">
                      <a16:colId xmlns:a16="http://schemas.microsoft.com/office/drawing/2014/main" val="1860901363"/>
                    </a:ext>
                  </a:extLst>
                </a:gridCol>
                <a:gridCol w="740664">
                  <a:extLst>
                    <a:ext uri="{9D8B030D-6E8A-4147-A177-3AD203B41FA5}">
                      <a16:colId xmlns:a16="http://schemas.microsoft.com/office/drawing/2014/main" val="2253616509"/>
                    </a:ext>
                  </a:extLst>
                </a:gridCol>
                <a:gridCol w="740664">
                  <a:extLst>
                    <a:ext uri="{9D8B030D-6E8A-4147-A177-3AD203B41FA5}">
                      <a16:colId xmlns:a16="http://schemas.microsoft.com/office/drawing/2014/main" val="753097578"/>
                    </a:ext>
                  </a:extLst>
                </a:gridCol>
                <a:gridCol w="740664">
                  <a:extLst>
                    <a:ext uri="{9D8B030D-6E8A-4147-A177-3AD203B41FA5}">
                      <a16:colId xmlns:a16="http://schemas.microsoft.com/office/drawing/2014/main" val="1732603834"/>
                    </a:ext>
                  </a:extLst>
                </a:gridCol>
                <a:gridCol w="740664">
                  <a:extLst>
                    <a:ext uri="{9D8B030D-6E8A-4147-A177-3AD203B41FA5}">
                      <a16:colId xmlns:a16="http://schemas.microsoft.com/office/drawing/2014/main" val="4116509704"/>
                    </a:ext>
                  </a:extLst>
                </a:gridCol>
                <a:gridCol w="740664">
                  <a:extLst>
                    <a:ext uri="{9D8B030D-6E8A-4147-A177-3AD203B41FA5}">
                      <a16:colId xmlns:a16="http://schemas.microsoft.com/office/drawing/2014/main" val="1772240502"/>
                    </a:ext>
                  </a:extLst>
                </a:gridCol>
                <a:gridCol w="740664">
                  <a:extLst>
                    <a:ext uri="{9D8B030D-6E8A-4147-A177-3AD203B41FA5}">
                      <a16:colId xmlns:a16="http://schemas.microsoft.com/office/drawing/2014/main" val="1220735614"/>
                    </a:ext>
                  </a:extLst>
                </a:gridCol>
                <a:gridCol w="740664">
                  <a:extLst>
                    <a:ext uri="{9D8B030D-6E8A-4147-A177-3AD203B41FA5}">
                      <a16:colId xmlns:a16="http://schemas.microsoft.com/office/drawing/2014/main" val="21665492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2259624"/>
                  </a:ext>
                </a:extLst>
              </a:tr>
              <a:tr h="370840">
                <a:tc>
                  <a:txBody>
                    <a:bodyPr/>
                    <a:lstStyle/>
                    <a:p>
                      <a:r>
                        <a:rPr lang="de-DE" sz="1000"/>
                        <a:t>**** Hotel Winzer Wellness und Kuscheln</a:t>
                      </a:r>
                      <a:endParaRPr lang="en-US" sz="1000"/>
                    </a:p>
                  </a:txBody>
                  <a:tcPr/>
                </a:tc>
                <a:tc>
                  <a:txBody>
                    <a:bodyPr/>
                    <a:lstStyle/>
                    <a:p>
                      <a:r>
                        <a:rPr lang="en-US" sz="1000"/>
                        <a:t>17074</a:t>
                      </a:r>
                    </a:p>
                  </a:txBody>
                  <a:tcPr/>
                </a:tc>
                <a:tc>
                  <a:txBody>
                    <a:bodyPr/>
                    <a:lstStyle/>
                    <a:p>
                      <a:r>
                        <a:rPr lang="en-US" sz="1000"/>
                        <a:t>390</a:t>
                      </a:r>
                    </a:p>
                  </a:txBody>
                  <a:tcPr/>
                </a:tc>
                <a:tc>
                  <a:txBody>
                    <a:bodyPr/>
                    <a:lstStyle/>
                    <a:p>
                      <a:r>
                        <a:rPr lang="en-US" sz="1000"/>
                        <a:t>11</a:t>
                      </a:r>
                    </a:p>
                  </a:txBody>
                  <a:tcPr/>
                </a:tc>
                <a:tc>
                  <a:txBody>
                    <a:bodyPr/>
                    <a:lstStyle/>
                    <a:p>
                      <a:r>
                        <a:rPr lang="en-US" sz="1000"/>
                        <a:t>711</a:t>
                      </a:r>
                    </a:p>
                  </a:txBody>
                  <a:tcPr/>
                </a:tc>
                <a:tc>
                  <a:txBody>
                    <a:bodyPr/>
                    <a:lstStyle/>
                    <a:p>
                      <a:r>
                        <a:rPr lang="en-US" sz="1000"/>
                        <a:t>232</a:t>
                      </a:r>
                    </a:p>
                  </a:txBody>
                  <a:tcPr/>
                </a:tc>
                <a:tc>
                  <a:txBody>
                    <a:bodyPr/>
                    <a:lstStyle/>
                    <a:p>
                      <a:r>
                        <a:rPr lang="en-US" sz="1000"/>
                        <a:t>29</a:t>
                      </a:r>
                    </a:p>
                  </a:txBody>
                  <a:tcPr/>
                </a:tc>
                <a:tc>
                  <a:txBody>
                    <a:bodyPr/>
                    <a:lstStyle/>
                    <a:p>
                      <a:r>
                        <a:rPr lang="en-US" sz="1000"/>
                        <a:t>0</a:t>
                      </a:r>
                    </a:p>
                  </a:txBody>
                  <a:tcPr/>
                </a:tc>
                <a:tc>
                  <a:txBody>
                    <a:bodyPr/>
                    <a:lstStyle/>
                    <a:p>
                      <a:r>
                        <a:rPr lang="en-US" sz="1000"/>
                        <a:t>0.5235 %</a:t>
                      </a:r>
                    </a:p>
                  </a:txBody>
                  <a:tcPr/>
                </a:tc>
                <a:tc>
                  <a:txBody>
                    <a:bodyPr/>
                    <a:lstStyle/>
                    <a:p>
                      <a:r>
                        <a:rPr lang="en-US" sz="1000"/>
                        <a:t>0.0 %</a:t>
                      </a:r>
                    </a:p>
                  </a:txBody>
                  <a:tcPr/>
                </a:tc>
                <a:extLst>
                  <a:ext uri="{0D108BD9-81ED-4DB2-BD59-A6C34878D82A}">
                    <a16:rowId xmlns:a16="http://schemas.microsoft.com/office/drawing/2014/main" val="2005043898"/>
                  </a:ext>
                </a:extLst>
              </a:tr>
              <a:tr h="370840">
                <a:tc>
                  <a:txBody>
                    <a:bodyPr/>
                    <a:lstStyle/>
                    <a:p>
                      <a:r>
                        <a:rPr lang="en-US" sz="1000"/>
                        <a:t>Mark's New York Bar</a:t>
                      </a:r>
                    </a:p>
                  </a:txBody>
                  <a:tcPr/>
                </a:tc>
                <a:tc>
                  <a:txBody>
                    <a:bodyPr/>
                    <a:lstStyle/>
                    <a:p>
                      <a:r>
                        <a:rPr lang="en-US" sz="1000"/>
                        <a:t>936</a:t>
                      </a:r>
                    </a:p>
                  </a:txBody>
                  <a:tcPr/>
                </a:tc>
                <a:tc>
                  <a:txBody>
                    <a:bodyPr/>
                    <a:lstStyle/>
                    <a:p>
                      <a:r>
                        <a:rPr lang="en-US" sz="1000"/>
                        <a:t>13</a:t>
                      </a:r>
                    </a:p>
                  </a:txBody>
                  <a:tcPr/>
                </a:tc>
                <a:tc>
                  <a:txBody>
                    <a:bodyPr/>
                    <a:lstStyle/>
                    <a:p>
                      <a:r>
                        <a:rPr lang="en-US" sz="1000"/>
                        <a:t>3</a:t>
                      </a:r>
                    </a:p>
                  </a:txBody>
                  <a:tcPr/>
                </a:tc>
                <a:tc>
                  <a:txBody>
                    <a:bodyPr/>
                    <a:lstStyle/>
                    <a:p>
                      <a:r>
                        <a:rPr lang="en-US" sz="1000"/>
                        <a:t>100</a:t>
                      </a:r>
                    </a:p>
                  </a:txBody>
                  <a:tcPr/>
                </a:tc>
                <a:tc>
                  <a:txBody>
                    <a:bodyPr/>
                    <a:lstStyle/>
                    <a:p>
                      <a:r>
                        <a:rPr lang="en-US" sz="1000"/>
                        <a:t>23</a:t>
                      </a:r>
                    </a:p>
                  </a:txBody>
                  <a:tcPr/>
                </a:tc>
                <a:tc>
                  <a:txBody>
                    <a:bodyPr/>
                    <a:lstStyle/>
                    <a:p>
                      <a:r>
                        <a:rPr lang="en-US" sz="1000"/>
                        <a:t>11</a:t>
                      </a:r>
                    </a:p>
                  </a:txBody>
                  <a:tcPr/>
                </a:tc>
                <a:tc>
                  <a:txBody>
                    <a:bodyPr/>
                    <a:lstStyle/>
                    <a:p>
                      <a:r>
                        <a:rPr lang="en-US" sz="1000"/>
                        <a:t>0</a:t>
                      </a:r>
                    </a:p>
                  </a:txBody>
                  <a:tcPr/>
                </a:tc>
                <a:tc>
                  <a:txBody>
                    <a:bodyPr/>
                    <a:lstStyle/>
                    <a:p>
                      <a:r>
                        <a:rPr lang="en-US" sz="1000"/>
                        <a:t>4.8080 %</a:t>
                      </a:r>
                    </a:p>
                  </a:txBody>
                  <a:tcPr/>
                </a:tc>
                <a:tc>
                  <a:txBody>
                    <a:bodyPr/>
                    <a:lstStyle/>
                    <a:p>
                      <a:r>
                        <a:rPr lang="en-US" sz="1000"/>
                        <a:t>0.0 %</a:t>
                      </a:r>
                    </a:p>
                  </a:txBody>
                  <a:tcPr/>
                </a:tc>
                <a:extLst>
                  <a:ext uri="{0D108BD9-81ED-4DB2-BD59-A6C34878D82A}">
                    <a16:rowId xmlns:a16="http://schemas.microsoft.com/office/drawing/2014/main" val="3367628590"/>
                  </a:ext>
                </a:extLst>
              </a:tr>
            </a:tbl>
          </a:graphicData>
        </a:graphic>
      </p:graphicFrame>
      <p:sp>
        <p:nvSpPr>
          <p:cNvPr id="4" name="Text Placeholder 3">
            <a:extLst>
              <a:ext uri="{FF2B5EF4-FFF2-40B4-BE49-F238E27FC236}">
                <a16:creationId xmlns:a16="http://schemas.microsoft.com/office/drawing/2014/main" id="{1E9ED904-7775-4517-ABD0-EA89A61955D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72531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7A49A-5858-455B-9073-638296457A6E}"/>
              </a:ext>
            </a:extLst>
          </p:cNvPr>
          <p:cNvSpPr>
            <a:spLocks noGrp="1"/>
          </p:cNvSpPr>
          <p:nvPr>
            <p:ph type="title"/>
          </p:nvPr>
        </p:nvSpPr>
        <p:spPr/>
        <p:txBody>
          <a:bodyPr/>
          <a:lstStyle/>
          <a:p>
            <a:r>
              <a:rPr lang="en-US"/>
              <a:t>Fans (Übersicht) | Winzer</a:t>
            </a:r>
          </a:p>
        </p:txBody>
      </p:sp>
      <p:graphicFrame>
        <p:nvGraphicFramePr>
          <p:cNvPr id="5" name="Table Placeholder 4">
            <a:extLst>
              <a:ext uri="{FF2B5EF4-FFF2-40B4-BE49-F238E27FC236}">
                <a16:creationId xmlns:a16="http://schemas.microsoft.com/office/drawing/2014/main" id="{CF4B3E25-E5B5-4556-9C68-045C534C183D}"/>
              </a:ext>
            </a:extLst>
          </p:cNvPr>
          <p:cNvGraphicFramePr>
            <a:graphicFrameLocks noGrp="1"/>
          </p:cNvGraphicFramePr>
          <p:nvPr>
            <p:ph type="tbl" sz="quarter" idx="13"/>
            <p:extLst>
              <p:ext uri="{D42A27DB-BD31-4B8C-83A1-F6EECF244321}">
                <p14:modId xmlns:p14="http://schemas.microsoft.com/office/powerpoint/2010/main" val="2117039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66817027"/>
                    </a:ext>
                  </a:extLst>
                </a:gridCol>
                <a:gridCol w="1234440">
                  <a:extLst>
                    <a:ext uri="{9D8B030D-6E8A-4147-A177-3AD203B41FA5}">
                      <a16:colId xmlns:a16="http://schemas.microsoft.com/office/drawing/2014/main" val="2585327070"/>
                    </a:ext>
                  </a:extLst>
                </a:gridCol>
                <a:gridCol w="822960">
                  <a:extLst>
                    <a:ext uri="{9D8B030D-6E8A-4147-A177-3AD203B41FA5}">
                      <a16:colId xmlns:a16="http://schemas.microsoft.com/office/drawing/2014/main" val="51512920"/>
                    </a:ext>
                  </a:extLst>
                </a:gridCol>
                <a:gridCol w="822960">
                  <a:extLst>
                    <a:ext uri="{9D8B030D-6E8A-4147-A177-3AD203B41FA5}">
                      <a16:colId xmlns:a16="http://schemas.microsoft.com/office/drawing/2014/main" val="3783906517"/>
                    </a:ext>
                  </a:extLst>
                </a:gridCol>
                <a:gridCol w="822960">
                  <a:extLst>
                    <a:ext uri="{9D8B030D-6E8A-4147-A177-3AD203B41FA5}">
                      <a16:colId xmlns:a16="http://schemas.microsoft.com/office/drawing/2014/main" val="1344770844"/>
                    </a:ext>
                  </a:extLst>
                </a:gridCol>
                <a:gridCol w="822960">
                  <a:extLst>
                    <a:ext uri="{9D8B030D-6E8A-4147-A177-3AD203B41FA5}">
                      <a16:colId xmlns:a16="http://schemas.microsoft.com/office/drawing/2014/main" val="4189659080"/>
                    </a:ext>
                  </a:extLst>
                </a:gridCol>
                <a:gridCol w="822960">
                  <a:extLst>
                    <a:ext uri="{9D8B030D-6E8A-4147-A177-3AD203B41FA5}">
                      <a16:colId xmlns:a16="http://schemas.microsoft.com/office/drawing/2014/main" val="1870384252"/>
                    </a:ext>
                  </a:extLst>
                </a:gridCol>
                <a:gridCol w="822960">
                  <a:extLst>
                    <a:ext uri="{9D8B030D-6E8A-4147-A177-3AD203B41FA5}">
                      <a16:colId xmlns:a16="http://schemas.microsoft.com/office/drawing/2014/main" val="323546881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526601339"/>
                  </a:ext>
                </a:extLst>
              </a:tr>
              <a:tr h="370840">
                <a:tc>
                  <a:txBody>
                    <a:bodyPr/>
                    <a:lstStyle/>
                    <a:p>
                      <a:r>
                        <a:rPr lang="de-DE" sz="1000"/>
                        <a:t>**** Hotel Winzer Wellness und Kuscheln</a:t>
                      </a:r>
                      <a:endParaRPr lang="en-US" sz="1000"/>
                    </a:p>
                  </a:txBody>
                  <a:tcPr/>
                </a:tc>
                <a:tc>
                  <a:txBody>
                    <a:bodyPr/>
                    <a:lstStyle/>
                    <a:p>
                      <a:r>
                        <a:rPr lang="en-US" sz="1000"/>
                        <a:t>17074</a:t>
                      </a:r>
                    </a:p>
                  </a:txBody>
                  <a:tcPr/>
                </a:tc>
                <a:tc>
                  <a:txBody>
                    <a:bodyPr/>
                    <a:lstStyle/>
                    <a:p>
                      <a:r>
                        <a:rPr lang="en-US" sz="1000"/>
                        <a:t>60</a:t>
                      </a:r>
                    </a:p>
                  </a:txBody>
                  <a:tcPr/>
                </a:tc>
                <a:tc>
                  <a:txBody>
                    <a:bodyPr/>
                    <a:lstStyle/>
                    <a:p>
                      <a:r>
                        <a:rPr lang="en-US" sz="1000"/>
                        <a:t>0.4 %</a:t>
                      </a:r>
                    </a:p>
                  </a:txBody>
                  <a:tcPr/>
                </a:tc>
                <a:tc>
                  <a:txBody>
                    <a:bodyPr/>
                    <a:lstStyle/>
                    <a:p>
                      <a:r>
                        <a:rPr lang="en-US" sz="1000"/>
                        <a:t>151</a:t>
                      </a:r>
                    </a:p>
                  </a:txBody>
                  <a:tcPr/>
                </a:tc>
                <a:tc>
                  <a:txBody>
                    <a:bodyPr/>
                    <a:lstStyle/>
                    <a:p>
                      <a:r>
                        <a:rPr lang="en-US" sz="1000"/>
                        <a:t>0.9 %</a:t>
                      </a:r>
                    </a:p>
                  </a:txBody>
                  <a:tcPr/>
                </a:tc>
                <a:tc>
                  <a:txBody>
                    <a:bodyPr/>
                    <a:lstStyle/>
                    <a:p>
                      <a:r>
                        <a:rPr lang="en-US" sz="1000"/>
                        <a:t>382</a:t>
                      </a:r>
                    </a:p>
                  </a:txBody>
                  <a:tcPr/>
                </a:tc>
                <a:tc>
                  <a:txBody>
                    <a:bodyPr/>
                    <a:lstStyle/>
                    <a:p>
                      <a:r>
                        <a:rPr lang="en-US" sz="1000"/>
                        <a:t>2.3 %</a:t>
                      </a:r>
                    </a:p>
                  </a:txBody>
                  <a:tcPr/>
                </a:tc>
                <a:extLst>
                  <a:ext uri="{0D108BD9-81ED-4DB2-BD59-A6C34878D82A}">
                    <a16:rowId xmlns:a16="http://schemas.microsoft.com/office/drawing/2014/main" val="3364087149"/>
                  </a:ext>
                </a:extLst>
              </a:tr>
              <a:tr h="370840">
                <a:tc>
                  <a:txBody>
                    <a:bodyPr/>
                    <a:lstStyle/>
                    <a:p>
                      <a:r>
                        <a:rPr lang="en-US" sz="1000"/>
                        <a:t>Mark's New York Bar</a:t>
                      </a:r>
                    </a:p>
                  </a:txBody>
                  <a:tcPr/>
                </a:tc>
                <a:tc>
                  <a:txBody>
                    <a:bodyPr/>
                    <a:lstStyle/>
                    <a:p>
                      <a:r>
                        <a:rPr lang="en-US" sz="1000"/>
                        <a:t>936</a:t>
                      </a:r>
                    </a:p>
                  </a:txBody>
                  <a:tcPr/>
                </a:tc>
                <a:tc>
                  <a:txBody>
                    <a:bodyPr/>
                    <a:lstStyle/>
                    <a:p>
                      <a:r>
                        <a:rPr lang="en-US" sz="1000"/>
                        <a:t>-1</a:t>
                      </a:r>
                    </a:p>
                  </a:txBody>
                  <a:tcPr/>
                </a:tc>
                <a:tc>
                  <a:txBody>
                    <a:bodyPr/>
                    <a:lstStyle/>
                    <a:p>
                      <a:r>
                        <a:rPr lang="en-US" sz="1000"/>
                        <a:t>-0.1 %</a:t>
                      </a:r>
                    </a:p>
                  </a:txBody>
                  <a:tcPr/>
                </a:tc>
                <a:tc>
                  <a:txBody>
                    <a:bodyPr/>
                    <a:lstStyle/>
                    <a:p>
                      <a:r>
                        <a:rPr lang="en-US" sz="1000"/>
                        <a:t>3</a:t>
                      </a:r>
                    </a:p>
                  </a:txBody>
                  <a:tcPr/>
                </a:tc>
                <a:tc>
                  <a:txBody>
                    <a:bodyPr/>
                    <a:lstStyle/>
                    <a:p>
                      <a:r>
                        <a:rPr lang="en-US" sz="1000"/>
                        <a:t>0.3 %</a:t>
                      </a:r>
                    </a:p>
                  </a:txBody>
                  <a:tcPr/>
                </a:tc>
                <a:tc>
                  <a:txBody>
                    <a:bodyPr/>
                    <a:lstStyle/>
                    <a:p>
                      <a:r>
                        <a:rPr lang="en-US" sz="1000"/>
                        <a:t>10</a:t>
                      </a:r>
                    </a:p>
                  </a:txBody>
                  <a:tcPr/>
                </a:tc>
                <a:tc>
                  <a:txBody>
                    <a:bodyPr/>
                    <a:lstStyle/>
                    <a:p>
                      <a:r>
                        <a:rPr lang="en-US" sz="1000"/>
                        <a:t>1.1 %</a:t>
                      </a:r>
                    </a:p>
                  </a:txBody>
                  <a:tcPr/>
                </a:tc>
                <a:extLst>
                  <a:ext uri="{0D108BD9-81ED-4DB2-BD59-A6C34878D82A}">
                    <a16:rowId xmlns:a16="http://schemas.microsoft.com/office/drawing/2014/main" val="1851360874"/>
                  </a:ext>
                </a:extLst>
              </a:tr>
            </a:tbl>
          </a:graphicData>
        </a:graphic>
      </p:graphicFrame>
      <p:sp>
        <p:nvSpPr>
          <p:cNvPr id="4" name="Text Placeholder 3">
            <a:extLst>
              <a:ext uri="{FF2B5EF4-FFF2-40B4-BE49-F238E27FC236}">
                <a16:creationId xmlns:a16="http://schemas.microsoft.com/office/drawing/2014/main" id="{C52014A1-88C8-41EB-B3B1-1CC59298040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25774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D529C-A039-4DF8-AC9E-20727B3FFE0F}"/>
              </a:ext>
            </a:extLst>
          </p:cNvPr>
          <p:cNvSpPr>
            <a:spLocks noGrp="1"/>
          </p:cNvSpPr>
          <p:nvPr>
            <p:ph type="title"/>
          </p:nvPr>
        </p:nvSpPr>
        <p:spPr/>
        <p:txBody>
          <a:bodyPr/>
          <a:lstStyle/>
          <a:p>
            <a:r>
              <a:rPr lang="en-US"/>
              <a:t>Key Metrics Table w. User Post RR | Winzer</a:t>
            </a:r>
          </a:p>
        </p:txBody>
      </p:sp>
      <p:graphicFrame>
        <p:nvGraphicFramePr>
          <p:cNvPr id="5" name="Table Placeholder 4">
            <a:extLst>
              <a:ext uri="{FF2B5EF4-FFF2-40B4-BE49-F238E27FC236}">
                <a16:creationId xmlns:a16="http://schemas.microsoft.com/office/drawing/2014/main" id="{82B7444B-3B2C-43B7-8E91-C6A10516C93E}"/>
              </a:ext>
            </a:extLst>
          </p:cNvPr>
          <p:cNvGraphicFramePr>
            <a:graphicFrameLocks noGrp="1"/>
          </p:cNvGraphicFramePr>
          <p:nvPr>
            <p:ph type="tbl" sz="quarter" idx="13"/>
            <p:extLst>
              <p:ext uri="{D42A27DB-BD31-4B8C-83A1-F6EECF244321}">
                <p14:modId xmlns:p14="http://schemas.microsoft.com/office/powerpoint/2010/main" val="2544467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49118922"/>
                    </a:ext>
                  </a:extLst>
                </a:gridCol>
                <a:gridCol w="740664">
                  <a:extLst>
                    <a:ext uri="{9D8B030D-6E8A-4147-A177-3AD203B41FA5}">
                      <a16:colId xmlns:a16="http://schemas.microsoft.com/office/drawing/2014/main" val="3611630810"/>
                    </a:ext>
                  </a:extLst>
                </a:gridCol>
                <a:gridCol w="740664">
                  <a:extLst>
                    <a:ext uri="{9D8B030D-6E8A-4147-A177-3AD203B41FA5}">
                      <a16:colId xmlns:a16="http://schemas.microsoft.com/office/drawing/2014/main" val="2806114836"/>
                    </a:ext>
                  </a:extLst>
                </a:gridCol>
                <a:gridCol w="740664">
                  <a:extLst>
                    <a:ext uri="{9D8B030D-6E8A-4147-A177-3AD203B41FA5}">
                      <a16:colId xmlns:a16="http://schemas.microsoft.com/office/drawing/2014/main" val="2547916362"/>
                    </a:ext>
                  </a:extLst>
                </a:gridCol>
                <a:gridCol w="740664">
                  <a:extLst>
                    <a:ext uri="{9D8B030D-6E8A-4147-A177-3AD203B41FA5}">
                      <a16:colId xmlns:a16="http://schemas.microsoft.com/office/drawing/2014/main" val="1932286173"/>
                    </a:ext>
                  </a:extLst>
                </a:gridCol>
                <a:gridCol w="740664">
                  <a:extLst>
                    <a:ext uri="{9D8B030D-6E8A-4147-A177-3AD203B41FA5}">
                      <a16:colId xmlns:a16="http://schemas.microsoft.com/office/drawing/2014/main" val="1439866085"/>
                    </a:ext>
                  </a:extLst>
                </a:gridCol>
                <a:gridCol w="740664">
                  <a:extLst>
                    <a:ext uri="{9D8B030D-6E8A-4147-A177-3AD203B41FA5}">
                      <a16:colId xmlns:a16="http://schemas.microsoft.com/office/drawing/2014/main" val="3994023453"/>
                    </a:ext>
                  </a:extLst>
                </a:gridCol>
                <a:gridCol w="740664">
                  <a:extLst>
                    <a:ext uri="{9D8B030D-6E8A-4147-A177-3AD203B41FA5}">
                      <a16:colId xmlns:a16="http://schemas.microsoft.com/office/drawing/2014/main" val="3471609202"/>
                    </a:ext>
                  </a:extLst>
                </a:gridCol>
                <a:gridCol w="740664">
                  <a:extLst>
                    <a:ext uri="{9D8B030D-6E8A-4147-A177-3AD203B41FA5}">
                      <a16:colId xmlns:a16="http://schemas.microsoft.com/office/drawing/2014/main" val="1944637316"/>
                    </a:ext>
                  </a:extLst>
                </a:gridCol>
                <a:gridCol w="740664">
                  <a:extLst>
                    <a:ext uri="{9D8B030D-6E8A-4147-A177-3AD203B41FA5}">
                      <a16:colId xmlns:a16="http://schemas.microsoft.com/office/drawing/2014/main" val="120605497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3543599"/>
                  </a:ext>
                </a:extLst>
              </a:tr>
              <a:tr h="370840">
                <a:tc>
                  <a:txBody>
                    <a:bodyPr/>
                    <a:lstStyle/>
                    <a:p>
                      <a:r>
                        <a:rPr lang="de-DE" sz="1000"/>
                        <a:t>**** Hotel Winzer Wellness und Kuscheln</a:t>
                      </a:r>
                      <a:endParaRPr lang="en-US" sz="1000"/>
                    </a:p>
                  </a:txBody>
                  <a:tcPr/>
                </a:tc>
                <a:tc>
                  <a:txBody>
                    <a:bodyPr/>
                    <a:lstStyle/>
                    <a:p>
                      <a:r>
                        <a:rPr lang="en-US" sz="1000"/>
                        <a:t>17074</a:t>
                      </a:r>
                    </a:p>
                  </a:txBody>
                  <a:tcPr/>
                </a:tc>
                <a:tc>
                  <a:txBody>
                    <a:bodyPr/>
                    <a:lstStyle/>
                    <a:p>
                      <a:r>
                        <a:rPr lang="en-US" sz="1000"/>
                        <a:t>390</a:t>
                      </a:r>
                    </a:p>
                  </a:txBody>
                  <a:tcPr/>
                </a:tc>
                <a:tc>
                  <a:txBody>
                    <a:bodyPr/>
                    <a:lstStyle/>
                    <a:p>
                      <a:r>
                        <a:rPr lang="en-US" sz="1000"/>
                        <a:t>11</a:t>
                      </a:r>
                    </a:p>
                  </a:txBody>
                  <a:tcPr/>
                </a:tc>
                <a:tc>
                  <a:txBody>
                    <a:bodyPr/>
                    <a:lstStyle/>
                    <a:p>
                      <a:r>
                        <a:rPr lang="en-US" sz="1000"/>
                        <a:t>711</a:t>
                      </a:r>
                    </a:p>
                  </a:txBody>
                  <a:tcPr/>
                </a:tc>
                <a:tc>
                  <a:txBody>
                    <a:bodyPr/>
                    <a:lstStyle/>
                    <a:p>
                      <a:r>
                        <a:rPr lang="en-US" sz="1000"/>
                        <a:t>232</a:t>
                      </a:r>
                    </a:p>
                  </a:txBody>
                  <a:tcPr/>
                </a:tc>
                <a:tc>
                  <a:txBody>
                    <a:bodyPr/>
                    <a:lstStyle/>
                    <a:p>
                      <a:r>
                        <a:rPr lang="en-US" sz="1000"/>
                        <a:t>29</a:t>
                      </a:r>
                    </a:p>
                  </a:txBody>
                  <a:tcPr/>
                </a:tc>
                <a:tc>
                  <a:txBody>
                    <a:bodyPr/>
                    <a:lstStyle/>
                    <a:p>
                      <a:r>
                        <a:rPr lang="en-US" sz="1000"/>
                        <a:t>0</a:t>
                      </a:r>
                    </a:p>
                  </a:txBody>
                  <a:tcPr/>
                </a:tc>
                <a:tc>
                  <a:txBody>
                    <a:bodyPr/>
                    <a:lstStyle/>
                    <a:p>
                      <a:r>
                        <a:rPr lang="en-US" sz="1000"/>
                        <a:t>0.5235 %</a:t>
                      </a:r>
                    </a:p>
                  </a:txBody>
                  <a:tcPr/>
                </a:tc>
                <a:tc>
                  <a:txBody>
                    <a:bodyPr/>
                    <a:lstStyle/>
                    <a:p>
                      <a:r>
                        <a:rPr lang="en-US" sz="1000"/>
                        <a:t>0.0 %</a:t>
                      </a:r>
                    </a:p>
                  </a:txBody>
                  <a:tcPr/>
                </a:tc>
                <a:extLst>
                  <a:ext uri="{0D108BD9-81ED-4DB2-BD59-A6C34878D82A}">
                    <a16:rowId xmlns:a16="http://schemas.microsoft.com/office/drawing/2014/main" val="3397235404"/>
                  </a:ext>
                </a:extLst>
              </a:tr>
              <a:tr h="370840">
                <a:tc>
                  <a:txBody>
                    <a:bodyPr/>
                    <a:lstStyle/>
                    <a:p>
                      <a:r>
                        <a:rPr lang="en-US" sz="1000"/>
                        <a:t>Mark's New York Bar</a:t>
                      </a:r>
                    </a:p>
                  </a:txBody>
                  <a:tcPr/>
                </a:tc>
                <a:tc>
                  <a:txBody>
                    <a:bodyPr/>
                    <a:lstStyle/>
                    <a:p>
                      <a:r>
                        <a:rPr lang="en-US" sz="1000"/>
                        <a:t>936</a:t>
                      </a:r>
                    </a:p>
                  </a:txBody>
                  <a:tcPr/>
                </a:tc>
                <a:tc>
                  <a:txBody>
                    <a:bodyPr/>
                    <a:lstStyle/>
                    <a:p>
                      <a:r>
                        <a:rPr lang="en-US" sz="1000"/>
                        <a:t>13</a:t>
                      </a:r>
                    </a:p>
                  </a:txBody>
                  <a:tcPr/>
                </a:tc>
                <a:tc>
                  <a:txBody>
                    <a:bodyPr/>
                    <a:lstStyle/>
                    <a:p>
                      <a:r>
                        <a:rPr lang="en-US" sz="1000"/>
                        <a:t>3</a:t>
                      </a:r>
                    </a:p>
                  </a:txBody>
                  <a:tcPr/>
                </a:tc>
                <a:tc>
                  <a:txBody>
                    <a:bodyPr/>
                    <a:lstStyle/>
                    <a:p>
                      <a:r>
                        <a:rPr lang="en-US" sz="1000"/>
                        <a:t>100</a:t>
                      </a:r>
                    </a:p>
                  </a:txBody>
                  <a:tcPr/>
                </a:tc>
                <a:tc>
                  <a:txBody>
                    <a:bodyPr/>
                    <a:lstStyle/>
                    <a:p>
                      <a:r>
                        <a:rPr lang="en-US" sz="1000"/>
                        <a:t>23</a:t>
                      </a:r>
                    </a:p>
                  </a:txBody>
                  <a:tcPr/>
                </a:tc>
                <a:tc>
                  <a:txBody>
                    <a:bodyPr/>
                    <a:lstStyle/>
                    <a:p>
                      <a:r>
                        <a:rPr lang="en-US" sz="1000"/>
                        <a:t>11</a:t>
                      </a:r>
                    </a:p>
                  </a:txBody>
                  <a:tcPr/>
                </a:tc>
                <a:tc>
                  <a:txBody>
                    <a:bodyPr/>
                    <a:lstStyle/>
                    <a:p>
                      <a:r>
                        <a:rPr lang="en-US" sz="1000"/>
                        <a:t>0</a:t>
                      </a:r>
                    </a:p>
                  </a:txBody>
                  <a:tcPr/>
                </a:tc>
                <a:tc>
                  <a:txBody>
                    <a:bodyPr/>
                    <a:lstStyle/>
                    <a:p>
                      <a:r>
                        <a:rPr lang="en-US" sz="1000"/>
                        <a:t>4.8080 %</a:t>
                      </a:r>
                    </a:p>
                  </a:txBody>
                  <a:tcPr/>
                </a:tc>
                <a:tc>
                  <a:txBody>
                    <a:bodyPr/>
                    <a:lstStyle/>
                    <a:p>
                      <a:r>
                        <a:rPr lang="en-US" sz="1000"/>
                        <a:t>0.0 %</a:t>
                      </a:r>
                    </a:p>
                  </a:txBody>
                  <a:tcPr/>
                </a:tc>
                <a:extLst>
                  <a:ext uri="{0D108BD9-81ED-4DB2-BD59-A6C34878D82A}">
                    <a16:rowId xmlns:a16="http://schemas.microsoft.com/office/drawing/2014/main" val="2678916225"/>
                  </a:ext>
                </a:extLst>
              </a:tr>
            </a:tbl>
          </a:graphicData>
        </a:graphic>
      </p:graphicFrame>
      <p:sp>
        <p:nvSpPr>
          <p:cNvPr id="4" name="Text Placeholder 3">
            <a:extLst>
              <a:ext uri="{FF2B5EF4-FFF2-40B4-BE49-F238E27FC236}">
                <a16:creationId xmlns:a16="http://schemas.microsoft.com/office/drawing/2014/main" id="{2C60DFD8-0DF0-4956-9F66-48D4658B1A5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374508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CCB7F-9AF5-489A-A3E6-2E74F12F894E}"/>
              </a:ext>
            </a:extLst>
          </p:cNvPr>
          <p:cNvSpPr>
            <a:spLocks noGrp="1"/>
          </p:cNvSpPr>
          <p:nvPr>
            <p:ph type="title"/>
          </p:nvPr>
        </p:nvSpPr>
        <p:spPr/>
        <p:txBody>
          <a:bodyPr/>
          <a:lstStyle/>
          <a:p>
            <a:r>
              <a:rPr lang="en-US"/>
              <a:t>Facebook Fans Total | Winzer</a:t>
            </a:r>
          </a:p>
        </p:txBody>
      </p:sp>
      <p:graphicFrame>
        <p:nvGraphicFramePr>
          <p:cNvPr id="6" name="Chart Placeholder 5">
            <a:extLst>
              <a:ext uri="{FF2B5EF4-FFF2-40B4-BE49-F238E27FC236}">
                <a16:creationId xmlns:a16="http://schemas.microsoft.com/office/drawing/2014/main" id="{C23E0465-AB80-4434-AFC7-27B890EC7927}"/>
              </a:ext>
            </a:extLst>
          </p:cNvPr>
          <p:cNvGraphicFramePr>
            <a:graphicFrameLocks noGrp="1"/>
          </p:cNvGraphicFramePr>
          <p:nvPr>
            <p:ph type="chart" sz="quarter" idx="13"/>
            <p:extLst>
              <p:ext uri="{D42A27DB-BD31-4B8C-83A1-F6EECF244321}">
                <p14:modId xmlns:p14="http://schemas.microsoft.com/office/powerpoint/2010/main" val="6031268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391076-5D58-4C61-98A0-3B037CE8D33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CA019F0-8E9F-416C-B4AE-F093F8A312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1695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C4125-309C-4CA1-88C9-96CDF499D88E}"/>
              </a:ext>
            </a:extLst>
          </p:cNvPr>
          <p:cNvSpPr>
            <a:spLocks noGrp="1"/>
          </p:cNvSpPr>
          <p:nvPr>
            <p:ph type="title"/>
          </p:nvPr>
        </p:nvSpPr>
        <p:spPr/>
        <p:txBody>
          <a:bodyPr/>
          <a:lstStyle/>
          <a:p>
            <a:r>
              <a:rPr lang="en-US"/>
              <a:t>Fanwachstum | Winzer</a:t>
            </a:r>
          </a:p>
        </p:txBody>
      </p:sp>
      <p:graphicFrame>
        <p:nvGraphicFramePr>
          <p:cNvPr id="6" name="Chart Placeholder 5">
            <a:extLst>
              <a:ext uri="{FF2B5EF4-FFF2-40B4-BE49-F238E27FC236}">
                <a16:creationId xmlns:a16="http://schemas.microsoft.com/office/drawing/2014/main" id="{F4B16B58-3888-4E2A-8045-4C6E1B4DAB4C}"/>
              </a:ext>
            </a:extLst>
          </p:cNvPr>
          <p:cNvGraphicFramePr>
            <a:graphicFrameLocks noGrp="1"/>
          </p:cNvGraphicFramePr>
          <p:nvPr>
            <p:ph type="chart" sz="quarter" idx="13"/>
            <p:extLst>
              <p:ext uri="{D42A27DB-BD31-4B8C-83A1-F6EECF244321}">
                <p14:modId xmlns:p14="http://schemas.microsoft.com/office/powerpoint/2010/main" val="153582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17D1BA-2E06-4F73-8CE0-2E72D5A73156}"/>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C183F86-F6E9-4BF9-B0B5-4831723D14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2770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D9E8D-3B31-41B9-96B9-D8521B211116}"/>
              </a:ext>
            </a:extLst>
          </p:cNvPr>
          <p:cNvSpPr>
            <a:spLocks noGrp="1"/>
          </p:cNvSpPr>
          <p:nvPr>
            <p:ph type="title"/>
          </p:nvPr>
        </p:nvSpPr>
        <p:spPr/>
        <p:txBody>
          <a:bodyPr/>
          <a:lstStyle/>
          <a:p>
            <a:r>
              <a:rPr lang="en-US"/>
              <a:t>Verlorene Fans | Winzer</a:t>
            </a:r>
          </a:p>
        </p:txBody>
      </p:sp>
      <p:graphicFrame>
        <p:nvGraphicFramePr>
          <p:cNvPr id="6" name="Chart Placeholder 5">
            <a:extLst>
              <a:ext uri="{FF2B5EF4-FFF2-40B4-BE49-F238E27FC236}">
                <a16:creationId xmlns:a16="http://schemas.microsoft.com/office/drawing/2014/main" id="{DC7FFBCA-8B6F-46AB-ADF8-250B7E511576}"/>
              </a:ext>
            </a:extLst>
          </p:cNvPr>
          <p:cNvGraphicFramePr>
            <a:graphicFrameLocks noGrp="1"/>
          </p:cNvGraphicFramePr>
          <p:nvPr>
            <p:ph type="chart" sz="quarter" idx="13"/>
            <p:extLst>
              <p:ext uri="{D42A27DB-BD31-4B8C-83A1-F6EECF244321}">
                <p14:modId xmlns:p14="http://schemas.microsoft.com/office/powerpoint/2010/main" val="4226370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3532D5-1060-4BD5-A8A5-D3AC0649C9E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86E2A4E-FD94-489C-B173-60BD18601C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0603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C0BB1-7AB2-4032-94B7-5E89D728735B}"/>
              </a:ext>
            </a:extLst>
          </p:cNvPr>
          <p:cNvSpPr>
            <a:spLocks noGrp="1"/>
          </p:cNvSpPr>
          <p:nvPr>
            <p:ph type="title"/>
          </p:nvPr>
        </p:nvSpPr>
        <p:spPr/>
        <p:txBody>
          <a:bodyPr/>
          <a:lstStyle/>
          <a:p>
            <a:r>
              <a:rPr lang="de-DE"/>
              <a:t>Eigene Beiträge (Postings) | Winzer - 1 of 4</a:t>
            </a:r>
            <a:endParaRPr lang="en-US"/>
          </a:p>
        </p:txBody>
      </p:sp>
      <p:graphicFrame>
        <p:nvGraphicFramePr>
          <p:cNvPr id="5" name="Table Placeholder 4">
            <a:extLst>
              <a:ext uri="{FF2B5EF4-FFF2-40B4-BE49-F238E27FC236}">
                <a16:creationId xmlns:a16="http://schemas.microsoft.com/office/drawing/2014/main" id="{1582556B-3BCA-4E2F-BA27-F530809CCE6E}"/>
              </a:ext>
            </a:extLst>
          </p:cNvPr>
          <p:cNvGraphicFramePr>
            <a:graphicFrameLocks noGrp="1"/>
          </p:cNvGraphicFramePr>
          <p:nvPr>
            <p:ph type="tbl" sz="quarter" idx="13"/>
            <p:extLst>
              <p:ext uri="{D42A27DB-BD31-4B8C-83A1-F6EECF244321}">
                <p14:modId xmlns:p14="http://schemas.microsoft.com/office/powerpoint/2010/main" val="689357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5902826"/>
                    </a:ext>
                  </a:extLst>
                </a:gridCol>
                <a:gridCol w="658368">
                  <a:extLst>
                    <a:ext uri="{9D8B030D-6E8A-4147-A177-3AD203B41FA5}">
                      <a16:colId xmlns:a16="http://schemas.microsoft.com/office/drawing/2014/main" val="3854423292"/>
                    </a:ext>
                  </a:extLst>
                </a:gridCol>
                <a:gridCol w="658368">
                  <a:extLst>
                    <a:ext uri="{9D8B030D-6E8A-4147-A177-3AD203B41FA5}">
                      <a16:colId xmlns:a16="http://schemas.microsoft.com/office/drawing/2014/main" val="2318435324"/>
                    </a:ext>
                  </a:extLst>
                </a:gridCol>
                <a:gridCol w="658368">
                  <a:extLst>
                    <a:ext uri="{9D8B030D-6E8A-4147-A177-3AD203B41FA5}">
                      <a16:colId xmlns:a16="http://schemas.microsoft.com/office/drawing/2014/main" val="1208509577"/>
                    </a:ext>
                  </a:extLst>
                </a:gridCol>
                <a:gridCol w="658368">
                  <a:extLst>
                    <a:ext uri="{9D8B030D-6E8A-4147-A177-3AD203B41FA5}">
                      <a16:colId xmlns:a16="http://schemas.microsoft.com/office/drawing/2014/main" val="819226547"/>
                    </a:ext>
                  </a:extLst>
                </a:gridCol>
                <a:gridCol w="658368">
                  <a:extLst>
                    <a:ext uri="{9D8B030D-6E8A-4147-A177-3AD203B41FA5}">
                      <a16:colId xmlns:a16="http://schemas.microsoft.com/office/drawing/2014/main" val="4274698871"/>
                    </a:ext>
                  </a:extLst>
                </a:gridCol>
                <a:gridCol w="658368">
                  <a:extLst>
                    <a:ext uri="{9D8B030D-6E8A-4147-A177-3AD203B41FA5}">
                      <a16:colId xmlns:a16="http://schemas.microsoft.com/office/drawing/2014/main" val="2256990021"/>
                    </a:ext>
                  </a:extLst>
                </a:gridCol>
                <a:gridCol w="658368">
                  <a:extLst>
                    <a:ext uri="{9D8B030D-6E8A-4147-A177-3AD203B41FA5}">
                      <a16:colId xmlns:a16="http://schemas.microsoft.com/office/drawing/2014/main" val="3760504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5811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- 2018-05-29 18:30:01 </a:t>
                      </a:r>
                      <a:r>
                        <a:rPr kumimoji="0" lang="de-DE" sz="1000" b="0" i="0" u="none" strike="noStrike" kern="1200" cap="none" spc="0" normalizeH="0" baseline="0" noProof="0">
                          <a:ln>
                            <a:noFill/>
                          </a:ln>
                          <a:solidFill>
                            <a:prstClr val="black"/>
                          </a:solidFill>
                          <a:effectLst/>
                          <a:uLnTx/>
                          <a:uFillTx/>
                          <a:latin typeface="+mn-lt"/>
                          <a:ea typeface="+mn-ea"/>
                          <a:cs typeface="+mn-cs"/>
                        </a:rPr>
                        <a:t> 
 Seerunden zum Genießen 🚴🏻‍♂️ 
Die Seen des Salzkammerguts lassen sich auch mit dem Rad gut erkunden. Wir haben für Sie einige schöne Seen ausgesucht, die man auf dem Fahrradsitz gemütlich umrunden kann.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8634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 Hotel Winzer Wellness und Kuscheln - 2018-05-25 19:44:15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4915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Mark's New York Bar - 2018-05-25 19:43:47 </a:t>
                      </a:r>
                      <a:r>
                        <a:rPr kumimoji="0" lang="de-DE" sz="1000" b="0" i="0" u="none" strike="noStrike" kern="1200" cap="none" spc="0" normalizeH="0" baseline="0" noProof="0">
                          <a:ln>
                            <a:noFill/>
                          </a:ln>
                          <a:solidFill>
                            <a:prstClr val="black"/>
                          </a:solidFill>
                          <a:effectLst/>
                          <a:uLnTx/>
                          <a:uFillTx/>
                          <a:latin typeface="+mn-lt"/>
                          <a:ea typeface="+mn-ea"/>
                          <a:cs typeface="+mn-cs"/>
                        </a:rPr>
                        <a:t> 
 Zum Geburtstag haben wir uns für unseren Chef etwas ganz besonderes ausgedacht, und zwar haben wir dieses Jahr zum ersten mal eine Garagenparty veranstaltet. Das Motto lautete Flower Power - Die wilden 70er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504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Mark's New York Bar - 2018-05-22 18:30:00 </a:t>
                      </a:r>
                      <a:r>
                        <a:rPr kumimoji="0" lang="de-DE" sz="1000" b="0" i="0" u="none" strike="noStrike" kern="1200" cap="none" spc="0" normalizeH="0" baseline="0" noProof="0">
                          <a:ln>
                            <a:noFill/>
                          </a:ln>
                          <a:solidFill>
                            <a:prstClr val="black"/>
                          </a:solidFill>
                          <a:effectLst/>
                          <a:uLnTx/>
                          <a:uFillTx/>
                          <a:latin typeface="+mn-lt"/>
                          <a:ea typeface="+mn-ea"/>
                          <a:cs typeface="+mn-cs"/>
                        </a:rPr>
                        <a:t> 
 Besonders gut oder nur besonders exotisch? 🥃
Bei Japan denkt man erstmal nicht unbedingt an Whisky. Das hat sich inzwischen geändert. Japanische Whiskys sind bei Kennern sehr beliebt und gewinnen regelmäßig Preise für die besten Whiskys. Warum ist das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3513676"/>
                  </a:ext>
                </a:extLst>
              </a:tr>
            </a:tbl>
          </a:graphicData>
        </a:graphic>
      </p:graphicFrame>
      <p:sp>
        <p:nvSpPr>
          <p:cNvPr id="4" name="Text Placeholder 3">
            <a:extLst>
              <a:ext uri="{FF2B5EF4-FFF2-40B4-BE49-F238E27FC236}">
                <a16:creationId xmlns:a16="http://schemas.microsoft.com/office/drawing/2014/main" id="{31F572D5-127A-4E16-95D2-B5CE2F2039D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418498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2F87F-3CBB-416E-972A-CF468623DA31}"/>
              </a:ext>
            </a:extLst>
          </p:cNvPr>
          <p:cNvSpPr>
            <a:spLocks noGrp="1"/>
          </p:cNvSpPr>
          <p:nvPr>
            <p:ph type="title"/>
          </p:nvPr>
        </p:nvSpPr>
        <p:spPr/>
        <p:txBody>
          <a:bodyPr/>
          <a:lstStyle/>
          <a:p>
            <a:r>
              <a:rPr lang="de-DE"/>
              <a:t>Eigene Beiträge (Postings) | Winzer - 2 of 4</a:t>
            </a:r>
            <a:endParaRPr lang="en-US"/>
          </a:p>
        </p:txBody>
      </p:sp>
      <p:graphicFrame>
        <p:nvGraphicFramePr>
          <p:cNvPr id="5" name="Table Placeholder 4">
            <a:extLst>
              <a:ext uri="{FF2B5EF4-FFF2-40B4-BE49-F238E27FC236}">
                <a16:creationId xmlns:a16="http://schemas.microsoft.com/office/drawing/2014/main" id="{AA95EC36-9B91-472C-982A-83CFC729AF95}"/>
              </a:ext>
            </a:extLst>
          </p:cNvPr>
          <p:cNvGraphicFramePr>
            <a:graphicFrameLocks noGrp="1"/>
          </p:cNvGraphicFramePr>
          <p:nvPr>
            <p:ph type="tbl" sz="quarter" idx="13"/>
            <p:extLst>
              <p:ext uri="{D42A27DB-BD31-4B8C-83A1-F6EECF244321}">
                <p14:modId xmlns:p14="http://schemas.microsoft.com/office/powerpoint/2010/main" val="3631617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00711727"/>
                    </a:ext>
                  </a:extLst>
                </a:gridCol>
                <a:gridCol w="658368">
                  <a:extLst>
                    <a:ext uri="{9D8B030D-6E8A-4147-A177-3AD203B41FA5}">
                      <a16:colId xmlns:a16="http://schemas.microsoft.com/office/drawing/2014/main" val="4325543"/>
                    </a:ext>
                  </a:extLst>
                </a:gridCol>
                <a:gridCol w="658368">
                  <a:extLst>
                    <a:ext uri="{9D8B030D-6E8A-4147-A177-3AD203B41FA5}">
                      <a16:colId xmlns:a16="http://schemas.microsoft.com/office/drawing/2014/main" val="281493604"/>
                    </a:ext>
                  </a:extLst>
                </a:gridCol>
                <a:gridCol w="658368">
                  <a:extLst>
                    <a:ext uri="{9D8B030D-6E8A-4147-A177-3AD203B41FA5}">
                      <a16:colId xmlns:a16="http://schemas.microsoft.com/office/drawing/2014/main" val="1323675694"/>
                    </a:ext>
                  </a:extLst>
                </a:gridCol>
                <a:gridCol w="658368">
                  <a:extLst>
                    <a:ext uri="{9D8B030D-6E8A-4147-A177-3AD203B41FA5}">
                      <a16:colId xmlns:a16="http://schemas.microsoft.com/office/drawing/2014/main" val="144361539"/>
                    </a:ext>
                  </a:extLst>
                </a:gridCol>
                <a:gridCol w="658368">
                  <a:extLst>
                    <a:ext uri="{9D8B030D-6E8A-4147-A177-3AD203B41FA5}">
                      <a16:colId xmlns:a16="http://schemas.microsoft.com/office/drawing/2014/main" val="1321841515"/>
                    </a:ext>
                  </a:extLst>
                </a:gridCol>
                <a:gridCol w="658368">
                  <a:extLst>
                    <a:ext uri="{9D8B030D-6E8A-4147-A177-3AD203B41FA5}">
                      <a16:colId xmlns:a16="http://schemas.microsoft.com/office/drawing/2014/main" val="2586263675"/>
                    </a:ext>
                  </a:extLst>
                </a:gridCol>
                <a:gridCol w="658368">
                  <a:extLst>
                    <a:ext uri="{9D8B030D-6E8A-4147-A177-3AD203B41FA5}">
                      <a16:colId xmlns:a16="http://schemas.microsoft.com/office/drawing/2014/main" val="3486305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8968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- 2018-05-15 18:30:01 </a:t>
                      </a:r>
                      <a:r>
                        <a:rPr kumimoji="0" lang="de-DE" sz="1000" b="0" i="0" u="none" strike="noStrike" kern="1200" cap="none" spc="0" normalizeH="0" baseline="0" noProof="0">
                          <a:ln>
                            <a:noFill/>
                          </a:ln>
                          <a:solidFill>
                            <a:prstClr val="black"/>
                          </a:solidFill>
                          <a:effectLst/>
                          <a:uLnTx/>
                          <a:uFillTx/>
                          <a:latin typeface="+mn-lt"/>
                          <a:ea typeface="+mn-ea"/>
                          <a:cs typeface="+mn-cs"/>
                        </a:rPr>
                        <a:t> 
 Winzer´s Highlights...
Im Hotel Winzer stehen Entspannung, Romantik und Gaumenfreuden am Programm. Wer bei uns eincheckt, der darf sich auf Hochgefühle für alle Sinne freuen. Das Leben kann ja so herrlich schön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6990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- 2018-05-15 08:52:00 </a:t>
                      </a:r>
                      <a:r>
                        <a:rPr kumimoji="0" lang="de-DE" sz="1000" b="0" i="0" u="none" strike="noStrike" kern="1200" cap="none" spc="0" normalizeH="0" baseline="0" noProof="0">
                          <a:ln>
                            <a:noFill/>
                          </a:ln>
                          <a:solidFill>
                            <a:prstClr val="black"/>
                          </a:solidFill>
                          <a:effectLst/>
                          <a:uLnTx/>
                          <a:uFillTx/>
                          <a:latin typeface="+mn-lt"/>
                          <a:ea typeface="+mn-ea"/>
                          <a:cs typeface="+mn-cs"/>
                        </a:rPr>
                        <a:t> 
 Heute ist Seminartag der ÖHV!! 🤞Housekeeping Management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7655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- 2018-05-08 18:30:01 </a:t>
                      </a:r>
                      <a:r>
                        <a:rPr kumimoji="0" lang="de-DE" sz="1000" b="0" i="0" u="none" strike="noStrike" kern="1200" cap="none" spc="0" normalizeH="0" baseline="0" noProof="0">
                          <a:ln>
                            <a:noFill/>
                          </a:ln>
                          <a:solidFill>
                            <a:prstClr val="black"/>
                          </a:solidFill>
                          <a:effectLst/>
                          <a:uLnTx/>
                          <a:uFillTx/>
                          <a:latin typeface="+mn-lt"/>
                          <a:ea typeface="+mn-ea"/>
                          <a:cs typeface="+mn-cs"/>
                        </a:rPr>
                        <a:t> 
 🎒 Wandern im Attergau 🎒
Rund um St. Georgen im Attergau gibt es jede Menge Kulturlandschaft, intakte Natur und herrliche Aussichtspunkte. Ein perfektes Wandergebiet. Wir haben für Sie die schönsten Wanderwege in unserer Region herausgesucht...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7483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- 2018-05-07 10:45:26 </a:t>
                      </a:r>
                      <a:r>
                        <a:rPr kumimoji="0" lang="de-DE" sz="1000" b="0" i="0" u="none" strike="noStrike" kern="1200" cap="none" spc="0" normalizeH="0" baseline="0" noProof="0">
                          <a:ln>
                            <a:noFill/>
                          </a:ln>
                          <a:solidFill>
                            <a:prstClr val="black"/>
                          </a:solidFill>
                          <a:effectLst/>
                          <a:uLnTx/>
                          <a:uFillTx/>
                          <a:latin typeface="+mn-lt"/>
                          <a:ea typeface="+mn-ea"/>
                          <a:cs typeface="+mn-cs"/>
                        </a:rPr>
                        <a:t> 
 Es ist soweit, auch unser lieber Chef hat den 50er erreicht!
Das ganze Team wünscht alles gute zum Geburtstag! Viel Gesundheit, Liebe und Erfolg im neuen Lebensjahr.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8534674"/>
                  </a:ext>
                </a:extLst>
              </a:tr>
            </a:tbl>
          </a:graphicData>
        </a:graphic>
      </p:graphicFrame>
      <p:sp>
        <p:nvSpPr>
          <p:cNvPr id="4" name="Text Placeholder 3">
            <a:extLst>
              <a:ext uri="{FF2B5EF4-FFF2-40B4-BE49-F238E27FC236}">
                <a16:creationId xmlns:a16="http://schemas.microsoft.com/office/drawing/2014/main" id="{70B67596-2AE1-4243-9B56-D404A978D81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56110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3ACEE-CB67-47CB-BD1F-B3D4EE0866C9}"/>
              </a:ext>
            </a:extLst>
          </p:cNvPr>
          <p:cNvSpPr>
            <a:spLocks noGrp="1"/>
          </p:cNvSpPr>
          <p:nvPr>
            <p:ph type="title"/>
          </p:nvPr>
        </p:nvSpPr>
        <p:spPr/>
        <p:txBody>
          <a:bodyPr/>
          <a:lstStyle/>
          <a:p>
            <a:r>
              <a:rPr lang="de-DE"/>
              <a:t>Eigene Beiträge (Postings) | Winzer - 3 of 4</a:t>
            </a:r>
            <a:endParaRPr lang="en-US"/>
          </a:p>
        </p:txBody>
      </p:sp>
      <p:graphicFrame>
        <p:nvGraphicFramePr>
          <p:cNvPr id="5" name="Table Placeholder 4">
            <a:extLst>
              <a:ext uri="{FF2B5EF4-FFF2-40B4-BE49-F238E27FC236}">
                <a16:creationId xmlns:a16="http://schemas.microsoft.com/office/drawing/2014/main" id="{F1B2D27F-DEB2-44DD-B9DC-F8405EBEF0E3}"/>
              </a:ext>
            </a:extLst>
          </p:cNvPr>
          <p:cNvGraphicFramePr>
            <a:graphicFrameLocks noGrp="1"/>
          </p:cNvGraphicFramePr>
          <p:nvPr>
            <p:ph type="tbl" sz="quarter" idx="13"/>
            <p:extLst>
              <p:ext uri="{D42A27DB-BD31-4B8C-83A1-F6EECF244321}">
                <p14:modId xmlns:p14="http://schemas.microsoft.com/office/powerpoint/2010/main" val="4112708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71443513"/>
                    </a:ext>
                  </a:extLst>
                </a:gridCol>
                <a:gridCol w="658368">
                  <a:extLst>
                    <a:ext uri="{9D8B030D-6E8A-4147-A177-3AD203B41FA5}">
                      <a16:colId xmlns:a16="http://schemas.microsoft.com/office/drawing/2014/main" val="3684349374"/>
                    </a:ext>
                  </a:extLst>
                </a:gridCol>
                <a:gridCol w="658368">
                  <a:extLst>
                    <a:ext uri="{9D8B030D-6E8A-4147-A177-3AD203B41FA5}">
                      <a16:colId xmlns:a16="http://schemas.microsoft.com/office/drawing/2014/main" val="628574915"/>
                    </a:ext>
                  </a:extLst>
                </a:gridCol>
                <a:gridCol w="658368">
                  <a:extLst>
                    <a:ext uri="{9D8B030D-6E8A-4147-A177-3AD203B41FA5}">
                      <a16:colId xmlns:a16="http://schemas.microsoft.com/office/drawing/2014/main" val="990337745"/>
                    </a:ext>
                  </a:extLst>
                </a:gridCol>
                <a:gridCol w="658368">
                  <a:extLst>
                    <a:ext uri="{9D8B030D-6E8A-4147-A177-3AD203B41FA5}">
                      <a16:colId xmlns:a16="http://schemas.microsoft.com/office/drawing/2014/main" val="985203655"/>
                    </a:ext>
                  </a:extLst>
                </a:gridCol>
                <a:gridCol w="658368">
                  <a:extLst>
                    <a:ext uri="{9D8B030D-6E8A-4147-A177-3AD203B41FA5}">
                      <a16:colId xmlns:a16="http://schemas.microsoft.com/office/drawing/2014/main" val="4028133107"/>
                    </a:ext>
                  </a:extLst>
                </a:gridCol>
                <a:gridCol w="658368">
                  <a:extLst>
                    <a:ext uri="{9D8B030D-6E8A-4147-A177-3AD203B41FA5}">
                      <a16:colId xmlns:a16="http://schemas.microsoft.com/office/drawing/2014/main" val="1076318447"/>
                    </a:ext>
                  </a:extLst>
                </a:gridCol>
                <a:gridCol w="658368">
                  <a:extLst>
                    <a:ext uri="{9D8B030D-6E8A-4147-A177-3AD203B41FA5}">
                      <a16:colId xmlns:a16="http://schemas.microsoft.com/office/drawing/2014/main" val="1813872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4287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- 2018-05-04 17:30:09 </a:t>
                      </a:r>
                      <a:r>
                        <a:rPr kumimoji="0" lang="de-DE" sz="1000" b="0" i="0" u="none" strike="noStrike" kern="1200" cap="none" spc="0" normalizeH="0" baseline="0" noProof="0">
                          <a:ln>
                            <a:noFill/>
                          </a:ln>
                          <a:solidFill>
                            <a:prstClr val="black"/>
                          </a:solidFill>
                          <a:effectLst/>
                          <a:uLnTx/>
                          <a:uFillTx/>
                          <a:latin typeface="+mn-lt"/>
                          <a:ea typeface="+mn-ea"/>
                          <a:cs typeface="+mn-cs"/>
                        </a:rPr>
                        <a:t> 
 Heute ist es nun soweit, jetzt steht der 5er vorne! 🎉🎂 
Liebe Andrea, wir wünschen Dir alles gute zum Geburtstag! 
Lass dich zum 50er sooo richtig feiern!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03192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- 2018-05-04 12:42:02 </a:t>
                      </a:r>
                      <a:r>
                        <a:rPr kumimoji="0" lang="de-DE" sz="1000" b="0" i="0" u="none" strike="noStrike" kern="1200" cap="none" spc="0" normalizeH="0" baseline="0" noProof="0">
                          <a:ln>
                            <a:noFill/>
                          </a:ln>
                          <a:solidFill>
                            <a:prstClr val="black"/>
                          </a:solidFill>
                          <a:effectLst/>
                          <a:uLnTx/>
                          <a:uFillTx/>
                          <a:latin typeface="+mn-lt"/>
                          <a:ea typeface="+mn-ea"/>
                          <a:cs typeface="+mn-cs"/>
                        </a:rPr>
                        <a:t> 
 Yeah, die Vorbereitungen für unsere erste Garagenparty sind im vollen Gange!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4933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- 2018-05-04 09:59:21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7482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- 2018-05-01 12:19:14 </a:t>
                      </a:r>
                      <a:r>
                        <a:rPr kumimoji="0" lang="de-DE" sz="1000" b="0" i="0" u="none" strike="noStrike" kern="1200" cap="none" spc="0" normalizeH="0" baseline="0" noProof="0">
                          <a:ln>
                            <a:noFill/>
                          </a:ln>
                          <a:solidFill>
                            <a:prstClr val="black"/>
                          </a:solidFill>
                          <a:effectLst/>
                          <a:uLnTx/>
                          <a:uFillTx/>
                          <a:latin typeface="+mn-lt"/>
                          <a:ea typeface="+mn-ea"/>
                          <a:cs typeface="+mn-cs"/>
                        </a:rPr>
                        <a:t> 
 Unser Bartender Harald hat es wie Ihr sicher schon wisst in das Global Semi Final der Bacardí Legacy Global Cocktail Competition geschafft. Leider nicht ins Grand-Final aber immerhin hat er sich unter den 34 besten Bartender Weltweit behaupten dürfen und das alleine ist ihm so wie uns eine große Ehre.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5552827"/>
                  </a:ext>
                </a:extLst>
              </a:tr>
            </a:tbl>
          </a:graphicData>
        </a:graphic>
      </p:graphicFrame>
      <p:sp>
        <p:nvSpPr>
          <p:cNvPr id="4" name="Text Placeholder 3">
            <a:extLst>
              <a:ext uri="{FF2B5EF4-FFF2-40B4-BE49-F238E27FC236}">
                <a16:creationId xmlns:a16="http://schemas.microsoft.com/office/drawing/2014/main" id="{2AF7BDA8-E30E-4CE5-8EEE-325603BDFD6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6151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D4A16-1224-458B-BDC0-D691E8A7C1ED}"/>
              </a:ext>
            </a:extLst>
          </p:cNvPr>
          <p:cNvSpPr>
            <a:spLocks noGrp="1"/>
          </p:cNvSpPr>
          <p:nvPr>
            <p:ph type="title"/>
          </p:nvPr>
        </p:nvSpPr>
        <p:spPr/>
        <p:txBody>
          <a:bodyPr/>
          <a:lstStyle/>
          <a:p>
            <a:r>
              <a:rPr lang="de-DE"/>
              <a:t>Eigene Beiträge (Postings) | Winzer - 4 of 4</a:t>
            </a:r>
            <a:endParaRPr lang="en-US"/>
          </a:p>
        </p:txBody>
      </p:sp>
      <p:graphicFrame>
        <p:nvGraphicFramePr>
          <p:cNvPr id="5" name="Table Placeholder 4">
            <a:extLst>
              <a:ext uri="{FF2B5EF4-FFF2-40B4-BE49-F238E27FC236}">
                <a16:creationId xmlns:a16="http://schemas.microsoft.com/office/drawing/2014/main" id="{0E64797C-F72B-49A1-875C-E514FE5CACEE}"/>
              </a:ext>
            </a:extLst>
          </p:cNvPr>
          <p:cNvGraphicFramePr>
            <a:graphicFrameLocks noGrp="1"/>
          </p:cNvGraphicFramePr>
          <p:nvPr>
            <p:ph type="tbl" sz="quarter" idx="13"/>
            <p:extLst>
              <p:ext uri="{D42A27DB-BD31-4B8C-83A1-F6EECF244321}">
                <p14:modId xmlns:p14="http://schemas.microsoft.com/office/powerpoint/2010/main" val="2234139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7658075"/>
                    </a:ext>
                  </a:extLst>
                </a:gridCol>
                <a:gridCol w="658368">
                  <a:extLst>
                    <a:ext uri="{9D8B030D-6E8A-4147-A177-3AD203B41FA5}">
                      <a16:colId xmlns:a16="http://schemas.microsoft.com/office/drawing/2014/main" val="1955229343"/>
                    </a:ext>
                  </a:extLst>
                </a:gridCol>
                <a:gridCol w="658368">
                  <a:extLst>
                    <a:ext uri="{9D8B030D-6E8A-4147-A177-3AD203B41FA5}">
                      <a16:colId xmlns:a16="http://schemas.microsoft.com/office/drawing/2014/main" val="4149768340"/>
                    </a:ext>
                  </a:extLst>
                </a:gridCol>
                <a:gridCol w="658368">
                  <a:extLst>
                    <a:ext uri="{9D8B030D-6E8A-4147-A177-3AD203B41FA5}">
                      <a16:colId xmlns:a16="http://schemas.microsoft.com/office/drawing/2014/main" val="746106915"/>
                    </a:ext>
                  </a:extLst>
                </a:gridCol>
                <a:gridCol w="658368">
                  <a:extLst>
                    <a:ext uri="{9D8B030D-6E8A-4147-A177-3AD203B41FA5}">
                      <a16:colId xmlns:a16="http://schemas.microsoft.com/office/drawing/2014/main" val="3378784854"/>
                    </a:ext>
                  </a:extLst>
                </a:gridCol>
                <a:gridCol w="658368">
                  <a:extLst>
                    <a:ext uri="{9D8B030D-6E8A-4147-A177-3AD203B41FA5}">
                      <a16:colId xmlns:a16="http://schemas.microsoft.com/office/drawing/2014/main" val="3691189438"/>
                    </a:ext>
                  </a:extLst>
                </a:gridCol>
                <a:gridCol w="658368">
                  <a:extLst>
                    <a:ext uri="{9D8B030D-6E8A-4147-A177-3AD203B41FA5}">
                      <a16:colId xmlns:a16="http://schemas.microsoft.com/office/drawing/2014/main" val="1147284931"/>
                    </a:ext>
                  </a:extLst>
                </a:gridCol>
                <a:gridCol w="658368">
                  <a:extLst>
                    <a:ext uri="{9D8B030D-6E8A-4147-A177-3AD203B41FA5}">
                      <a16:colId xmlns:a16="http://schemas.microsoft.com/office/drawing/2014/main" val="432121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6324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Mark's New York Bar - 2018-05-01 12:15:48 </a:t>
                      </a:r>
                      <a:r>
                        <a:rPr kumimoji="0" lang="de-DE" sz="1000" b="0" i="0" u="none" strike="noStrike" kern="1200" cap="none" spc="0" normalizeH="0" baseline="0" noProof="0">
                          <a:ln>
                            <a:noFill/>
                          </a:ln>
                          <a:solidFill>
                            <a:prstClr val="black"/>
                          </a:solidFill>
                          <a:effectLst/>
                          <a:uLnTx/>
                          <a:uFillTx/>
                          <a:latin typeface="+mn-lt"/>
                          <a:ea typeface="+mn-ea"/>
                          <a:cs typeface="+mn-cs"/>
                        </a:rPr>
                        <a:t> 
 Unser Bartender Harald hat es wie Ihr sicher schon wisst in das Global Semi Final der Bacardí Legacy Global Cocktail Competition geschafft. Leider nicht ins Grand-Final aber immerhin hat er sich unter den 34 besten Bartender Weltweit behaupten dürfen und das alleine ist ihm so wie uns eine große Ehre.
Für alle Interessierten gebe ich das Video von seinem Auftritt in die Kommentare.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262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- 2018-05-01 09:30:00 </a:t>
                      </a:r>
                      <a:r>
                        <a:rPr kumimoji="0" lang="de-DE" sz="1000" b="0" i="0" u="none" strike="noStrike" kern="1200" cap="none" spc="0" normalizeH="0" baseline="0" noProof="0">
                          <a:ln>
                            <a:noFill/>
                          </a:ln>
                          <a:solidFill>
                            <a:prstClr val="black"/>
                          </a:solidFill>
                          <a:effectLst/>
                          <a:uLnTx/>
                          <a:uFillTx/>
                          <a:latin typeface="+mn-lt"/>
                          <a:ea typeface="+mn-ea"/>
                          <a:cs typeface="+mn-cs"/>
                        </a:rPr>
                        <a:t> 
 Feiern am 1. Mai!
Am ersten Mai gibt es in Österreich gleich Dreierlei zu feiern: Maibaumaufstellen, Tag der Arbeit und Staatsfeiertag. Was es mit diesen Feiertagen so alles auf sich hat, erfahren Sie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3067471"/>
                  </a:ext>
                </a:extLst>
              </a:tr>
            </a:tbl>
          </a:graphicData>
        </a:graphic>
      </p:graphicFrame>
      <p:sp>
        <p:nvSpPr>
          <p:cNvPr id="4" name="Text Placeholder 3">
            <a:extLst>
              <a:ext uri="{FF2B5EF4-FFF2-40B4-BE49-F238E27FC236}">
                <a16:creationId xmlns:a16="http://schemas.microsoft.com/office/drawing/2014/main" id="{B09DDE0D-4A28-44AD-A9BA-287B41AD8B4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035537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45618-E9A1-48AC-9CF0-6AAD40BB1D6B}"/>
              </a:ext>
            </a:extLst>
          </p:cNvPr>
          <p:cNvSpPr>
            <a:spLocks noGrp="1"/>
          </p:cNvSpPr>
          <p:nvPr>
            <p:ph type="title"/>
          </p:nvPr>
        </p:nvSpPr>
        <p:spPr/>
        <p:txBody>
          <a:bodyPr/>
          <a:lstStyle/>
          <a:p>
            <a:r>
              <a:rPr lang="de-DE"/>
              <a:t>Eigene Beiträge (Postings) + Reactions | Winzer - 1 of 5</a:t>
            </a:r>
            <a:endParaRPr lang="en-US"/>
          </a:p>
        </p:txBody>
      </p:sp>
      <p:graphicFrame>
        <p:nvGraphicFramePr>
          <p:cNvPr id="5" name="Table Placeholder 4">
            <a:extLst>
              <a:ext uri="{FF2B5EF4-FFF2-40B4-BE49-F238E27FC236}">
                <a16:creationId xmlns:a16="http://schemas.microsoft.com/office/drawing/2014/main" id="{E77FAD28-CF71-4FA4-B8C4-1EF4BDC0EDFD}"/>
              </a:ext>
            </a:extLst>
          </p:cNvPr>
          <p:cNvGraphicFramePr>
            <a:graphicFrameLocks noGrp="1"/>
          </p:cNvGraphicFramePr>
          <p:nvPr>
            <p:ph type="tbl" sz="quarter" idx="13"/>
            <p:extLst>
              <p:ext uri="{D42A27DB-BD31-4B8C-83A1-F6EECF244321}">
                <p14:modId xmlns:p14="http://schemas.microsoft.com/office/powerpoint/2010/main" val="361868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4840115"/>
                    </a:ext>
                  </a:extLst>
                </a:gridCol>
                <a:gridCol w="822960">
                  <a:extLst>
                    <a:ext uri="{9D8B030D-6E8A-4147-A177-3AD203B41FA5}">
                      <a16:colId xmlns:a16="http://schemas.microsoft.com/office/drawing/2014/main" val="3599462824"/>
                    </a:ext>
                  </a:extLst>
                </a:gridCol>
                <a:gridCol w="822960">
                  <a:extLst>
                    <a:ext uri="{9D8B030D-6E8A-4147-A177-3AD203B41FA5}">
                      <a16:colId xmlns:a16="http://schemas.microsoft.com/office/drawing/2014/main" val="41606376"/>
                    </a:ext>
                  </a:extLst>
                </a:gridCol>
                <a:gridCol w="822960">
                  <a:extLst>
                    <a:ext uri="{9D8B030D-6E8A-4147-A177-3AD203B41FA5}">
                      <a16:colId xmlns:a16="http://schemas.microsoft.com/office/drawing/2014/main" val="1728980178"/>
                    </a:ext>
                  </a:extLst>
                </a:gridCol>
                <a:gridCol w="822960">
                  <a:extLst>
                    <a:ext uri="{9D8B030D-6E8A-4147-A177-3AD203B41FA5}">
                      <a16:colId xmlns:a16="http://schemas.microsoft.com/office/drawing/2014/main" val="1430875774"/>
                    </a:ext>
                  </a:extLst>
                </a:gridCol>
                <a:gridCol w="822960">
                  <a:extLst>
                    <a:ext uri="{9D8B030D-6E8A-4147-A177-3AD203B41FA5}">
                      <a16:colId xmlns:a16="http://schemas.microsoft.com/office/drawing/2014/main" val="2901733259"/>
                    </a:ext>
                  </a:extLst>
                </a:gridCol>
                <a:gridCol w="822960">
                  <a:extLst>
                    <a:ext uri="{9D8B030D-6E8A-4147-A177-3AD203B41FA5}">
                      <a16:colId xmlns:a16="http://schemas.microsoft.com/office/drawing/2014/main" val="1128251352"/>
                    </a:ext>
                  </a:extLst>
                </a:gridCol>
                <a:gridCol w="822960">
                  <a:extLst>
                    <a:ext uri="{9D8B030D-6E8A-4147-A177-3AD203B41FA5}">
                      <a16:colId xmlns:a16="http://schemas.microsoft.com/office/drawing/2014/main" val="101170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48937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- 2018-05-29 18:30:01 </a:t>
                      </a:r>
                      <a:r>
                        <a:rPr kumimoji="0" lang="de-DE" sz="1000" b="0" i="0" u="none" strike="noStrike" kern="1200" cap="none" spc="0" normalizeH="0" baseline="0" noProof="0">
                          <a:ln>
                            <a:noFill/>
                          </a:ln>
                          <a:solidFill>
                            <a:prstClr val="black"/>
                          </a:solidFill>
                          <a:effectLst/>
                          <a:uLnTx/>
                          <a:uFillTx/>
                          <a:latin typeface="+mn-lt"/>
                          <a:ea typeface="+mn-ea"/>
                          <a:cs typeface="+mn-cs"/>
                        </a:rPr>
                        <a:t> 
 Seerunden zum Genießen 🚴🏻‍♂️ 
Die Seen des Salzkammerguts lassen sich auch mit dem Rad gut erkunden. Wir haben für Sie einige schöne Seen ausgesucht, die man auf dem Fahrradsitz gemütlich umrunden kann.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25715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 Hotel Winzer Wellness und Kuscheln - 2018-05-25 19:44:15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11302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Mark's New York Bar - 2018-05-25 19:43:47 </a:t>
                      </a:r>
                      <a:r>
                        <a:rPr kumimoji="0" lang="de-DE" sz="1000" b="0" i="0" u="none" strike="noStrike" kern="1200" cap="none" spc="0" normalizeH="0" baseline="0" noProof="0">
                          <a:ln>
                            <a:noFill/>
                          </a:ln>
                          <a:solidFill>
                            <a:prstClr val="black"/>
                          </a:solidFill>
                          <a:effectLst/>
                          <a:uLnTx/>
                          <a:uFillTx/>
                          <a:latin typeface="+mn-lt"/>
                          <a:ea typeface="+mn-ea"/>
                          <a:cs typeface="+mn-cs"/>
                        </a:rPr>
                        <a:t> 
 Zum Geburtstag haben wir uns für unseren Chef etwas ganz besonderes ausgedacht, und zwar haben wir dieses Jahr zum ersten mal eine Garagenparty veranstaltet. Das Motto lautete Flower Power - Die wilden 70er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24370746"/>
                  </a:ext>
                </a:extLst>
              </a:tr>
            </a:tbl>
          </a:graphicData>
        </a:graphic>
      </p:graphicFrame>
      <p:sp>
        <p:nvSpPr>
          <p:cNvPr id="4" name="Text Placeholder 3">
            <a:extLst>
              <a:ext uri="{FF2B5EF4-FFF2-40B4-BE49-F238E27FC236}">
                <a16:creationId xmlns:a16="http://schemas.microsoft.com/office/drawing/2014/main" id="{9F849791-6EDA-4FAC-8E87-E0F6D042DEA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06707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90ECE-E28C-4DCC-BA0D-4C76D64BE5A4}"/>
              </a:ext>
            </a:extLst>
          </p:cNvPr>
          <p:cNvSpPr>
            <a:spLocks noGrp="1"/>
          </p:cNvSpPr>
          <p:nvPr>
            <p:ph type="title"/>
          </p:nvPr>
        </p:nvSpPr>
        <p:spPr/>
        <p:txBody>
          <a:bodyPr/>
          <a:lstStyle/>
          <a:p>
            <a:r>
              <a:rPr lang="de-DE"/>
              <a:t>Eigene Beiträge (Postings) + Reactions | Winzer - 2 of 5</a:t>
            </a:r>
            <a:endParaRPr lang="en-US"/>
          </a:p>
        </p:txBody>
      </p:sp>
      <p:graphicFrame>
        <p:nvGraphicFramePr>
          <p:cNvPr id="5" name="Table Placeholder 4">
            <a:extLst>
              <a:ext uri="{FF2B5EF4-FFF2-40B4-BE49-F238E27FC236}">
                <a16:creationId xmlns:a16="http://schemas.microsoft.com/office/drawing/2014/main" id="{C1A6FE58-90F3-465C-99A7-15B8D6A07750}"/>
              </a:ext>
            </a:extLst>
          </p:cNvPr>
          <p:cNvGraphicFramePr>
            <a:graphicFrameLocks noGrp="1"/>
          </p:cNvGraphicFramePr>
          <p:nvPr>
            <p:ph type="tbl" sz="quarter" idx="13"/>
            <p:extLst>
              <p:ext uri="{D42A27DB-BD31-4B8C-83A1-F6EECF244321}">
                <p14:modId xmlns:p14="http://schemas.microsoft.com/office/powerpoint/2010/main" val="3196670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66388807"/>
                    </a:ext>
                  </a:extLst>
                </a:gridCol>
                <a:gridCol w="822960">
                  <a:extLst>
                    <a:ext uri="{9D8B030D-6E8A-4147-A177-3AD203B41FA5}">
                      <a16:colId xmlns:a16="http://schemas.microsoft.com/office/drawing/2014/main" val="3058892428"/>
                    </a:ext>
                  </a:extLst>
                </a:gridCol>
                <a:gridCol w="822960">
                  <a:extLst>
                    <a:ext uri="{9D8B030D-6E8A-4147-A177-3AD203B41FA5}">
                      <a16:colId xmlns:a16="http://schemas.microsoft.com/office/drawing/2014/main" val="3012868259"/>
                    </a:ext>
                  </a:extLst>
                </a:gridCol>
                <a:gridCol w="822960">
                  <a:extLst>
                    <a:ext uri="{9D8B030D-6E8A-4147-A177-3AD203B41FA5}">
                      <a16:colId xmlns:a16="http://schemas.microsoft.com/office/drawing/2014/main" val="1074721271"/>
                    </a:ext>
                  </a:extLst>
                </a:gridCol>
                <a:gridCol w="822960">
                  <a:extLst>
                    <a:ext uri="{9D8B030D-6E8A-4147-A177-3AD203B41FA5}">
                      <a16:colId xmlns:a16="http://schemas.microsoft.com/office/drawing/2014/main" val="1659213173"/>
                    </a:ext>
                  </a:extLst>
                </a:gridCol>
                <a:gridCol w="822960">
                  <a:extLst>
                    <a:ext uri="{9D8B030D-6E8A-4147-A177-3AD203B41FA5}">
                      <a16:colId xmlns:a16="http://schemas.microsoft.com/office/drawing/2014/main" val="1808079941"/>
                    </a:ext>
                  </a:extLst>
                </a:gridCol>
                <a:gridCol w="822960">
                  <a:extLst>
                    <a:ext uri="{9D8B030D-6E8A-4147-A177-3AD203B41FA5}">
                      <a16:colId xmlns:a16="http://schemas.microsoft.com/office/drawing/2014/main" val="3735116066"/>
                    </a:ext>
                  </a:extLst>
                </a:gridCol>
                <a:gridCol w="822960">
                  <a:extLst>
                    <a:ext uri="{9D8B030D-6E8A-4147-A177-3AD203B41FA5}">
                      <a16:colId xmlns:a16="http://schemas.microsoft.com/office/drawing/2014/main" val="2111766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11345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Mark's New York Bar - 2018-05-22 18:30:00 </a:t>
                      </a:r>
                      <a:r>
                        <a:rPr kumimoji="0" lang="de-DE" sz="1000" b="0" i="0" u="none" strike="noStrike" kern="1200" cap="none" spc="0" normalizeH="0" baseline="0" noProof="0">
                          <a:ln>
                            <a:noFill/>
                          </a:ln>
                          <a:solidFill>
                            <a:prstClr val="black"/>
                          </a:solidFill>
                          <a:effectLst/>
                          <a:uLnTx/>
                          <a:uFillTx/>
                          <a:latin typeface="+mn-lt"/>
                          <a:ea typeface="+mn-ea"/>
                          <a:cs typeface="+mn-cs"/>
                        </a:rPr>
                        <a:t> 
 Besonders gut oder nur besonders exotisch? 🥃
Bei Japan denkt man erstmal nicht unbedingt an Whisky. Das hat sich inzwischen geändert. Japanische Whiskys sind bei Kennern sehr beliebt und gewinnen regelmäßig Preise für die besten Whiskys. Warum ist das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98526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- 2018-05-15 18:30:01 </a:t>
                      </a:r>
                      <a:r>
                        <a:rPr kumimoji="0" lang="de-DE" sz="1000" b="0" i="0" u="none" strike="noStrike" kern="1200" cap="none" spc="0" normalizeH="0" baseline="0" noProof="0">
                          <a:ln>
                            <a:noFill/>
                          </a:ln>
                          <a:solidFill>
                            <a:prstClr val="black"/>
                          </a:solidFill>
                          <a:effectLst/>
                          <a:uLnTx/>
                          <a:uFillTx/>
                          <a:latin typeface="+mn-lt"/>
                          <a:ea typeface="+mn-ea"/>
                          <a:cs typeface="+mn-cs"/>
                        </a:rPr>
                        <a:t> 
 Winzer´s Highlights...
Im Hotel Winzer stehen Entspannung, Romantik und Gaumenfreuden am Programm. Wer bei uns eincheckt, der darf sich auf Hochgefühle für alle Sinne freuen. Das Leben kann ja so herrlich schön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26791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- 2018-05-15 08:52:00 </a:t>
                      </a:r>
                      <a:r>
                        <a:rPr kumimoji="0" lang="de-DE" sz="1000" b="0" i="0" u="none" strike="noStrike" kern="1200" cap="none" spc="0" normalizeH="0" baseline="0" noProof="0">
                          <a:ln>
                            <a:noFill/>
                          </a:ln>
                          <a:solidFill>
                            <a:prstClr val="black"/>
                          </a:solidFill>
                          <a:effectLst/>
                          <a:uLnTx/>
                          <a:uFillTx/>
                          <a:latin typeface="+mn-lt"/>
                          <a:ea typeface="+mn-ea"/>
                          <a:cs typeface="+mn-cs"/>
                        </a:rPr>
                        <a:t> 
 Heute ist Seminartag der ÖHV!! 🤞Housekeeping Management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90659533"/>
                  </a:ext>
                </a:extLst>
              </a:tr>
            </a:tbl>
          </a:graphicData>
        </a:graphic>
      </p:graphicFrame>
      <p:sp>
        <p:nvSpPr>
          <p:cNvPr id="4" name="Text Placeholder 3">
            <a:extLst>
              <a:ext uri="{FF2B5EF4-FFF2-40B4-BE49-F238E27FC236}">
                <a16:creationId xmlns:a16="http://schemas.microsoft.com/office/drawing/2014/main" id="{48167DD8-17BB-43BB-805D-D495570DADA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12566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A8951-1970-4C80-86D0-4DE37400F487}"/>
              </a:ext>
            </a:extLst>
          </p:cNvPr>
          <p:cNvSpPr>
            <a:spLocks noGrp="1"/>
          </p:cNvSpPr>
          <p:nvPr>
            <p:ph type="title"/>
          </p:nvPr>
        </p:nvSpPr>
        <p:spPr/>
        <p:txBody>
          <a:bodyPr/>
          <a:lstStyle/>
          <a:p>
            <a:r>
              <a:rPr lang="de-DE"/>
              <a:t>Eigene Beiträge (Postings) + Reactions | Winzer - 3 of 5</a:t>
            </a:r>
            <a:endParaRPr lang="en-US"/>
          </a:p>
        </p:txBody>
      </p:sp>
      <p:graphicFrame>
        <p:nvGraphicFramePr>
          <p:cNvPr id="5" name="Table Placeholder 4">
            <a:extLst>
              <a:ext uri="{FF2B5EF4-FFF2-40B4-BE49-F238E27FC236}">
                <a16:creationId xmlns:a16="http://schemas.microsoft.com/office/drawing/2014/main" id="{336483CE-E055-4786-A202-6F9B20E1D8D7}"/>
              </a:ext>
            </a:extLst>
          </p:cNvPr>
          <p:cNvGraphicFramePr>
            <a:graphicFrameLocks noGrp="1"/>
          </p:cNvGraphicFramePr>
          <p:nvPr>
            <p:ph type="tbl" sz="quarter" idx="13"/>
            <p:extLst>
              <p:ext uri="{D42A27DB-BD31-4B8C-83A1-F6EECF244321}">
                <p14:modId xmlns:p14="http://schemas.microsoft.com/office/powerpoint/2010/main" val="3982740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43470522"/>
                    </a:ext>
                  </a:extLst>
                </a:gridCol>
                <a:gridCol w="822960">
                  <a:extLst>
                    <a:ext uri="{9D8B030D-6E8A-4147-A177-3AD203B41FA5}">
                      <a16:colId xmlns:a16="http://schemas.microsoft.com/office/drawing/2014/main" val="765711990"/>
                    </a:ext>
                  </a:extLst>
                </a:gridCol>
                <a:gridCol w="822960">
                  <a:extLst>
                    <a:ext uri="{9D8B030D-6E8A-4147-A177-3AD203B41FA5}">
                      <a16:colId xmlns:a16="http://schemas.microsoft.com/office/drawing/2014/main" val="4138135540"/>
                    </a:ext>
                  </a:extLst>
                </a:gridCol>
                <a:gridCol w="822960">
                  <a:extLst>
                    <a:ext uri="{9D8B030D-6E8A-4147-A177-3AD203B41FA5}">
                      <a16:colId xmlns:a16="http://schemas.microsoft.com/office/drawing/2014/main" val="682352691"/>
                    </a:ext>
                  </a:extLst>
                </a:gridCol>
                <a:gridCol w="822960">
                  <a:extLst>
                    <a:ext uri="{9D8B030D-6E8A-4147-A177-3AD203B41FA5}">
                      <a16:colId xmlns:a16="http://schemas.microsoft.com/office/drawing/2014/main" val="6808881"/>
                    </a:ext>
                  </a:extLst>
                </a:gridCol>
                <a:gridCol w="822960">
                  <a:extLst>
                    <a:ext uri="{9D8B030D-6E8A-4147-A177-3AD203B41FA5}">
                      <a16:colId xmlns:a16="http://schemas.microsoft.com/office/drawing/2014/main" val="3470799470"/>
                    </a:ext>
                  </a:extLst>
                </a:gridCol>
                <a:gridCol w="822960">
                  <a:extLst>
                    <a:ext uri="{9D8B030D-6E8A-4147-A177-3AD203B41FA5}">
                      <a16:colId xmlns:a16="http://schemas.microsoft.com/office/drawing/2014/main" val="4131094464"/>
                    </a:ext>
                  </a:extLst>
                </a:gridCol>
                <a:gridCol w="822960">
                  <a:extLst>
                    <a:ext uri="{9D8B030D-6E8A-4147-A177-3AD203B41FA5}">
                      <a16:colId xmlns:a16="http://schemas.microsoft.com/office/drawing/2014/main" val="1545308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64270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- 2018-05-08 18:30:01 </a:t>
                      </a:r>
                      <a:r>
                        <a:rPr kumimoji="0" lang="de-DE" sz="1000" b="0" i="0" u="none" strike="noStrike" kern="1200" cap="none" spc="0" normalizeH="0" baseline="0" noProof="0">
                          <a:ln>
                            <a:noFill/>
                          </a:ln>
                          <a:solidFill>
                            <a:prstClr val="black"/>
                          </a:solidFill>
                          <a:effectLst/>
                          <a:uLnTx/>
                          <a:uFillTx/>
                          <a:latin typeface="+mn-lt"/>
                          <a:ea typeface="+mn-ea"/>
                          <a:cs typeface="+mn-cs"/>
                        </a:rPr>
                        <a:t> 
 🎒 Wandern im Attergau 🎒
Rund um St. Georgen im Attergau gibt es jede Menge Kulturlandschaft, intakte Natur und herrliche Aussichtspunkte. Ein perfektes Wandergebiet. Wir haben für Sie die schönsten Wanderwege in unserer Region herausgesucht...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63999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- 2018-05-07 10:45:26 </a:t>
                      </a:r>
                      <a:r>
                        <a:rPr kumimoji="0" lang="de-DE" sz="1000" b="0" i="0" u="none" strike="noStrike" kern="1200" cap="none" spc="0" normalizeH="0" baseline="0" noProof="0">
                          <a:ln>
                            <a:noFill/>
                          </a:ln>
                          <a:solidFill>
                            <a:prstClr val="black"/>
                          </a:solidFill>
                          <a:effectLst/>
                          <a:uLnTx/>
                          <a:uFillTx/>
                          <a:latin typeface="+mn-lt"/>
                          <a:ea typeface="+mn-ea"/>
                          <a:cs typeface="+mn-cs"/>
                        </a:rPr>
                        <a:t> 
 Es ist soweit, auch unser lieber Chef hat den 50er erreicht!
Das ganze Team wünscht alles gute zum Geburtstag! Viel Gesundheit, Liebe und Erfolg im neuen Lebensjahr.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36724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- 2018-05-04 17:30:09 </a:t>
                      </a:r>
                      <a:r>
                        <a:rPr kumimoji="0" lang="de-DE" sz="1000" b="0" i="0" u="none" strike="noStrike" kern="1200" cap="none" spc="0" normalizeH="0" baseline="0" noProof="0">
                          <a:ln>
                            <a:noFill/>
                          </a:ln>
                          <a:solidFill>
                            <a:prstClr val="black"/>
                          </a:solidFill>
                          <a:effectLst/>
                          <a:uLnTx/>
                          <a:uFillTx/>
                          <a:latin typeface="+mn-lt"/>
                          <a:ea typeface="+mn-ea"/>
                          <a:cs typeface="+mn-cs"/>
                        </a:rPr>
                        <a:t> 
 Heute ist es nun soweit, jetzt steht der 5er vorne! 🎉🎂 
Liebe Andrea, wir wünschen Dir alles gute zum Geburtstag! 
Lass dich zum 50er sooo richtig feiern!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66468534"/>
                  </a:ext>
                </a:extLst>
              </a:tr>
            </a:tbl>
          </a:graphicData>
        </a:graphic>
      </p:graphicFrame>
      <p:sp>
        <p:nvSpPr>
          <p:cNvPr id="4" name="Text Placeholder 3">
            <a:extLst>
              <a:ext uri="{FF2B5EF4-FFF2-40B4-BE49-F238E27FC236}">
                <a16:creationId xmlns:a16="http://schemas.microsoft.com/office/drawing/2014/main" id="{92016910-9C54-4E6B-A2ED-DCBCF7DA0B6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47648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254AB-694C-4A79-82BC-443123047D46}"/>
              </a:ext>
            </a:extLst>
          </p:cNvPr>
          <p:cNvSpPr>
            <a:spLocks noGrp="1"/>
          </p:cNvSpPr>
          <p:nvPr>
            <p:ph type="title"/>
          </p:nvPr>
        </p:nvSpPr>
        <p:spPr/>
        <p:txBody>
          <a:bodyPr/>
          <a:lstStyle/>
          <a:p>
            <a:r>
              <a:rPr lang="de-DE"/>
              <a:t>Eigene Beiträge (Postings) + Reactions | Winzer - 4 of 5</a:t>
            </a:r>
            <a:endParaRPr lang="en-US"/>
          </a:p>
        </p:txBody>
      </p:sp>
      <p:graphicFrame>
        <p:nvGraphicFramePr>
          <p:cNvPr id="5" name="Table Placeholder 4">
            <a:extLst>
              <a:ext uri="{FF2B5EF4-FFF2-40B4-BE49-F238E27FC236}">
                <a16:creationId xmlns:a16="http://schemas.microsoft.com/office/drawing/2014/main" id="{46927E35-1F9D-42FD-9AFC-E8F8E75925CB}"/>
              </a:ext>
            </a:extLst>
          </p:cNvPr>
          <p:cNvGraphicFramePr>
            <a:graphicFrameLocks noGrp="1"/>
          </p:cNvGraphicFramePr>
          <p:nvPr>
            <p:ph type="tbl" sz="quarter" idx="13"/>
            <p:extLst>
              <p:ext uri="{D42A27DB-BD31-4B8C-83A1-F6EECF244321}">
                <p14:modId xmlns:p14="http://schemas.microsoft.com/office/powerpoint/2010/main" val="474879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49704309"/>
                    </a:ext>
                  </a:extLst>
                </a:gridCol>
                <a:gridCol w="822960">
                  <a:extLst>
                    <a:ext uri="{9D8B030D-6E8A-4147-A177-3AD203B41FA5}">
                      <a16:colId xmlns:a16="http://schemas.microsoft.com/office/drawing/2014/main" val="4213389756"/>
                    </a:ext>
                  </a:extLst>
                </a:gridCol>
                <a:gridCol w="822960">
                  <a:extLst>
                    <a:ext uri="{9D8B030D-6E8A-4147-A177-3AD203B41FA5}">
                      <a16:colId xmlns:a16="http://schemas.microsoft.com/office/drawing/2014/main" val="2239566879"/>
                    </a:ext>
                  </a:extLst>
                </a:gridCol>
                <a:gridCol w="822960">
                  <a:extLst>
                    <a:ext uri="{9D8B030D-6E8A-4147-A177-3AD203B41FA5}">
                      <a16:colId xmlns:a16="http://schemas.microsoft.com/office/drawing/2014/main" val="3195116326"/>
                    </a:ext>
                  </a:extLst>
                </a:gridCol>
                <a:gridCol w="822960">
                  <a:extLst>
                    <a:ext uri="{9D8B030D-6E8A-4147-A177-3AD203B41FA5}">
                      <a16:colId xmlns:a16="http://schemas.microsoft.com/office/drawing/2014/main" val="1936157719"/>
                    </a:ext>
                  </a:extLst>
                </a:gridCol>
                <a:gridCol w="822960">
                  <a:extLst>
                    <a:ext uri="{9D8B030D-6E8A-4147-A177-3AD203B41FA5}">
                      <a16:colId xmlns:a16="http://schemas.microsoft.com/office/drawing/2014/main" val="3292795111"/>
                    </a:ext>
                  </a:extLst>
                </a:gridCol>
                <a:gridCol w="822960">
                  <a:extLst>
                    <a:ext uri="{9D8B030D-6E8A-4147-A177-3AD203B41FA5}">
                      <a16:colId xmlns:a16="http://schemas.microsoft.com/office/drawing/2014/main" val="1471011817"/>
                    </a:ext>
                  </a:extLst>
                </a:gridCol>
                <a:gridCol w="822960">
                  <a:extLst>
                    <a:ext uri="{9D8B030D-6E8A-4147-A177-3AD203B41FA5}">
                      <a16:colId xmlns:a16="http://schemas.microsoft.com/office/drawing/2014/main" val="1532427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32909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- 2018-05-04 12:42:02 </a:t>
                      </a:r>
                      <a:r>
                        <a:rPr kumimoji="0" lang="de-DE" sz="1000" b="0" i="0" u="none" strike="noStrike" kern="1200" cap="none" spc="0" normalizeH="0" baseline="0" noProof="0">
                          <a:ln>
                            <a:noFill/>
                          </a:ln>
                          <a:solidFill>
                            <a:prstClr val="black"/>
                          </a:solidFill>
                          <a:effectLst/>
                          <a:uLnTx/>
                          <a:uFillTx/>
                          <a:latin typeface="+mn-lt"/>
                          <a:ea typeface="+mn-ea"/>
                          <a:cs typeface="+mn-cs"/>
                        </a:rPr>
                        <a:t> 
 Yeah, die Vorbereitungen für unsere erste Garagenparty sind im vollen Gange!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54128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- 2018-05-04 09:59:21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04212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- 2018-05-01 12:19:14 </a:t>
                      </a:r>
                      <a:r>
                        <a:rPr kumimoji="0" lang="de-DE" sz="1000" b="0" i="0" u="none" strike="noStrike" kern="1200" cap="none" spc="0" normalizeH="0" baseline="0" noProof="0">
                          <a:ln>
                            <a:noFill/>
                          </a:ln>
                          <a:solidFill>
                            <a:prstClr val="black"/>
                          </a:solidFill>
                          <a:effectLst/>
                          <a:uLnTx/>
                          <a:uFillTx/>
                          <a:latin typeface="+mn-lt"/>
                          <a:ea typeface="+mn-ea"/>
                          <a:cs typeface="+mn-cs"/>
                        </a:rPr>
                        <a:t> 
 Unser Bartender Harald hat es wie Ihr sicher schon wisst in das Global Semi Final der Bacardí Legacy Global Cocktail Competition geschafft. Leider nicht ins Grand-Final aber immerhin hat er sich unter den 34 besten Bartender Weltweit behaupten dürfen und das alleine ist ihm so wie uns eine große Ehre.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97302353"/>
                  </a:ext>
                </a:extLst>
              </a:tr>
            </a:tbl>
          </a:graphicData>
        </a:graphic>
      </p:graphicFrame>
      <p:sp>
        <p:nvSpPr>
          <p:cNvPr id="4" name="Text Placeholder 3">
            <a:extLst>
              <a:ext uri="{FF2B5EF4-FFF2-40B4-BE49-F238E27FC236}">
                <a16:creationId xmlns:a16="http://schemas.microsoft.com/office/drawing/2014/main" id="{6A1D6FEC-5E5C-4A01-A05D-95985A1BE93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9105773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8EB67-CE6D-4960-A60B-C45A63D8F49C}"/>
              </a:ext>
            </a:extLst>
          </p:cNvPr>
          <p:cNvSpPr>
            <a:spLocks noGrp="1"/>
          </p:cNvSpPr>
          <p:nvPr>
            <p:ph type="title"/>
          </p:nvPr>
        </p:nvSpPr>
        <p:spPr/>
        <p:txBody>
          <a:bodyPr/>
          <a:lstStyle/>
          <a:p>
            <a:r>
              <a:rPr lang="de-DE"/>
              <a:t>Eigene Beiträge (Postings) + Reactions | Winzer - 5 of 5</a:t>
            </a:r>
            <a:endParaRPr lang="en-US"/>
          </a:p>
        </p:txBody>
      </p:sp>
      <p:graphicFrame>
        <p:nvGraphicFramePr>
          <p:cNvPr id="5" name="Table Placeholder 4">
            <a:extLst>
              <a:ext uri="{FF2B5EF4-FFF2-40B4-BE49-F238E27FC236}">
                <a16:creationId xmlns:a16="http://schemas.microsoft.com/office/drawing/2014/main" id="{EE78A097-379A-4207-A22A-620C3670A3BA}"/>
              </a:ext>
            </a:extLst>
          </p:cNvPr>
          <p:cNvGraphicFramePr>
            <a:graphicFrameLocks noGrp="1"/>
          </p:cNvGraphicFramePr>
          <p:nvPr>
            <p:ph type="tbl" sz="quarter" idx="13"/>
            <p:extLst>
              <p:ext uri="{D42A27DB-BD31-4B8C-83A1-F6EECF244321}">
                <p14:modId xmlns:p14="http://schemas.microsoft.com/office/powerpoint/2010/main" val="4176785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50756728"/>
                    </a:ext>
                  </a:extLst>
                </a:gridCol>
                <a:gridCol w="822960">
                  <a:extLst>
                    <a:ext uri="{9D8B030D-6E8A-4147-A177-3AD203B41FA5}">
                      <a16:colId xmlns:a16="http://schemas.microsoft.com/office/drawing/2014/main" val="3544965182"/>
                    </a:ext>
                  </a:extLst>
                </a:gridCol>
                <a:gridCol w="822960">
                  <a:extLst>
                    <a:ext uri="{9D8B030D-6E8A-4147-A177-3AD203B41FA5}">
                      <a16:colId xmlns:a16="http://schemas.microsoft.com/office/drawing/2014/main" val="488292952"/>
                    </a:ext>
                  </a:extLst>
                </a:gridCol>
                <a:gridCol w="822960">
                  <a:extLst>
                    <a:ext uri="{9D8B030D-6E8A-4147-A177-3AD203B41FA5}">
                      <a16:colId xmlns:a16="http://schemas.microsoft.com/office/drawing/2014/main" val="1903437887"/>
                    </a:ext>
                  </a:extLst>
                </a:gridCol>
                <a:gridCol w="822960">
                  <a:extLst>
                    <a:ext uri="{9D8B030D-6E8A-4147-A177-3AD203B41FA5}">
                      <a16:colId xmlns:a16="http://schemas.microsoft.com/office/drawing/2014/main" val="3048867079"/>
                    </a:ext>
                  </a:extLst>
                </a:gridCol>
                <a:gridCol w="822960">
                  <a:extLst>
                    <a:ext uri="{9D8B030D-6E8A-4147-A177-3AD203B41FA5}">
                      <a16:colId xmlns:a16="http://schemas.microsoft.com/office/drawing/2014/main" val="3678172376"/>
                    </a:ext>
                  </a:extLst>
                </a:gridCol>
                <a:gridCol w="822960">
                  <a:extLst>
                    <a:ext uri="{9D8B030D-6E8A-4147-A177-3AD203B41FA5}">
                      <a16:colId xmlns:a16="http://schemas.microsoft.com/office/drawing/2014/main" val="388249601"/>
                    </a:ext>
                  </a:extLst>
                </a:gridCol>
                <a:gridCol w="822960">
                  <a:extLst>
                    <a:ext uri="{9D8B030D-6E8A-4147-A177-3AD203B41FA5}">
                      <a16:colId xmlns:a16="http://schemas.microsoft.com/office/drawing/2014/main" val="1913410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13995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Mark's New York Bar - 2018-05-01 12:15:48 </a:t>
                      </a:r>
                      <a:r>
                        <a:rPr kumimoji="0" lang="de-DE" sz="1000" b="0" i="0" u="none" strike="noStrike" kern="1200" cap="none" spc="0" normalizeH="0" baseline="0" noProof="0">
                          <a:ln>
                            <a:noFill/>
                          </a:ln>
                          <a:solidFill>
                            <a:prstClr val="black"/>
                          </a:solidFill>
                          <a:effectLst/>
                          <a:uLnTx/>
                          <a:uFillTx/>
                          <a:latin typeface="+mn-lt"/>
                          <a:ea typeface="+mn-ea"/>
                          <a:cs typeface="+mn-cs"/>
                        </a:rPr>
                        <a:t> 
 Unser Bartender Harald hat es wie Ihr sicher schon wisst in das Global Semi Final der Bacardí Legacy Global Cocktail Competition geschafft. Leider nicht ins Grand-Final aber immerhin hat er sich unter den 34 besten Bartender Weltweit behaupten dürfen und das alleine ist ihm so wie uns eine große Ehre.
Für alle Interessierten gebe ich das Video von seinem Auftritt in die Kommentare.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52103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 Hotel Winzer Wellness und Kuscheln - 2018-05-01 09:30:00 </a:t>
                      </a:r>
                      <a:r>
                        <a:rPr kumimoji="0" lang="de-DE" sz="1000" b="0" i="0" u="none" strike="noStrike" kern="1200" cap="none" spc="0" normalizeH="0" baseline="0" noProof="0">
                          <a:ln>
                            <a:noFill/>
                          </a:ln>
                          <a:solidFill>
                            <a:prstClr val="black"/>
                          </a:solidFill>
                          <a:effectLst/>
                          <a:uLnTx/>
                          <a:uFillTx/>
                          <a:latin typeface="+mn-lt"/>
                          <a:ea typeface="+mn-ea"/>
                          <a:cs typeface="+mn-cs"/>
                        </a:rPr>
                        <a:t> 
 Feiern am 1. Mai!
Am ersten Mai gibt es in Österreich gleich Dreierlei zu feiern: Maibaumaufstellen, Tag der Arbeit und Staatsfeiertag. Was es mit diesen Feiertagen so alles auf sich hat, erfahren Sie hier...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70151381"/>
                  </a:ext>
                </a:extLst>
              </a:tr>
            </a:tbl>
          </a:graphicData>
        </a:graphic>
      </p:graphicFrame>
      <p:sp>
        <p:nvSpPr>
          <p:cNvPr id="4" name="Text Placeholder 3">
            <a:extLst>
              <a:ext uri="{FF2B5EF4-FFF2-40B4-BE49-F238E27FC236}">
                <a16:creationId xmlns:a16="http://schemas.microsoft.com/office/drawing/2014/main" id="{54172FC9-B5EB-41E1-93C1-2A092A8995C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59372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C8723-3788-4467-9EFF-83D1871396FC}"/>
              </a:ext>
            </a:extLst>
          </p:cNvPr>
          <p:cNvSpPr>
            <a:spLocks noGrp="1"/>
          </p:cNvSpPr>
          <p:nvPr>
            <p:ph type="title"/>
          </p:nvPr>
        </p:nvSpPr>
        <p:spPr/>
        <p:txBody>
          <a:bodyPr/>
          <a:lstStyle/>
          <a:p>
            <a:r>
              <a:rPr lang="en-US"/>
              <a:t>Postings/Wochentag | Winzer</a:t>
            </a:r>
          </a:p>
        </p:txBody>
      </p:sp>
      <p:graphicFrame>
        <p:nvGraphicFramePr>
          <p:cNvPr id="6" name="Chart Placeholder 5">
            <a:extLst>
              <a:ext uri="{FF2B5EF4-FFF2-40B4-BE49-F238E27FC236}">
                <a16:creationId xmlns:a16="http://schemas.microsoft.com/office/drawing/2014/main" id="{1B22E0FA-FB65-4667-A94B-11208DD98B1A}"/>
              </a:ext>
            </a:extLst>
          </p:cNvPr>
          <p:cNvGraphicFramePr>
            <a:graphicFrameLocks noGrp="1"/>
          </p:cNvGraphicFramePr>
          <p:nvPr>
            <p:ph type="chart" sz="quarter" idx="13"/>
            <p:extLst>
              <p:ext uri="{D42A27DB-BD31-4B8C-83A1-F6EECF244321}">
                <p14:modId xmlns:p14="http://schemas.microsoft.com/office/powerpoint/2010/main" val="943219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BCA0C0-2D21-4396-962A-1987EDDA59D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B77B370-72C0-430F-BB98-1AF050980A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7009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D5B6B-E26B-4B83-855C-C6C9DBCC33C6}"/>
              </a:ext>
            </a:extLst>
          </p:cNvPr>
          <p:cNvSpPr>
            <a:spLocks noGrp="1"/>
          </p:cNvSpPr>
          <p:nvPr>
            <p:ph type="title"/>
          </p:nvPr>
        </p:nvSpPr>
        <p:spPr/>
        <p:txBody>
          <a:bodyPr/>
          <a:lstStyle/>
          <a:p>
            <a:r>
              <a:rPr lang="en-US"/>
              <a:t>Interaktionsrate | Winzer</a:t>
            </a:r>
          </a:p>
        </p:txBody>
      </p:sp>
      <p:graphicFrame>
        <p:nvGraphicFramePr>
          <p:cNvPr id="6" name="Chart Placeholder 5">
            <a:extLst>
              <a:ext uri="{FF2B5EF4-FFF2-40B4-BE49-F238E27FC236}">
                <a16:creationId xmlns:a16="http://schemas.microsoft.com/office/drawing/2014/main" id="{915D4B3C-64AC-4877-8D3B-963146E9B956}"/>
              </a:ext>
            </a:extLst>
          </p:cNvPr>
          <p:cNvGraphicFramePr>
            <a:graphicFrameLocks noGrp="1"/>
          </p:cNvGraphicFramePr>
          <p:nvPr>
            <p:ph type="chart" sz="quarter" idx="13"/>
            <p:extLst>
              <p:ext uri="{D42A27DB-BD31-4B8C-83A1-F6EECF244321}">
                <p14:modId xmlns:p14="http://schemas.microsoft.com/office/powerpoint/2010/main" val="1394279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9CB680-3677-443D-9FA2-FEDD96E0A31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D37E959-C840-4CF8-A6A1-057765FA26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44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FB4A3-FE8D-4194-864B-D1374C4D6E8E}"/>
              </a:ext>
            </a:extLst>
          </p:cNvPr>
          <p:cNvSpPr>
            <a:spLocks noGrp="1"/>
          </p:cNvSpPr>
          <p:nvPr>
            <p:ph type="title"/>
          </p:nvPr>
        </p:nvSpPr>
        <p:spPr/>
        <p:txBody>
          <a:bodyPr/>
          <a:lstStyle/>
          <a:p>
            <a:r>
              <a:rPr lang="en-US"/>
              <a:t>Postingtypen (Verteilung) | Winzer</a:t>
            </a:r>
          </a:p>
        </p:txBody>
      </p:sp>
      <p:graphicFrame>
        <p:nvGraphicFramePr>
          <p:cNvPr id="6" name="Chart Placeholder 5">
            <a:extLst>
              <a:ext uri="{FF2B5EF4-FFF2-40B4-BE49-F238E27FC236}">
                <a16:creationId xmlns:a16="http://schemas.microsoft.com/office/drawing/2014/main" id="{97D9A2B7-7811-475A-839E-C2BDB1AE4EA5}"/>
              </a:ext>
            </a:extLst>
          </p:cNvPr>
          <p:cNvGraphicFramePr>
            <a:graphicFrameLocks noGrp="1"/>
          </p:cNvGraphicFramePr>
          <p:nvPr>
            <p:ph type="chart" sz="quarter" idx="13"/>
            <p:extLst>
              <p:ext uri="{D42A27DB-BD31-4B8C-83A1-F6EECF244321}">
                <p14:modId xmlns:p14="http://schemas.microsoft.com/office/powerpoint/2010/main" val="4174985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33ECE9-F57D-43E8-890D-4588F54D612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EA245FB-5F1E-45AD-AFD3-F607A8BBF7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6922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F8998-1949-47FA-B30F-642BD397C4C2}"/>
              </a:ext>
            </a:extLst>
          </p:cNvPr>
          <p:cNvSpPr>
            <a:spLocks noGrp="1"/>
          </p:cNvSpPr>
          <p:nvPr>
            <p:ph type="title"/>
          </p:nvPr>
        </p:nvSpPr>
        <p:spPr/>
        <p:txBody>
          <a:bodyPr/>
          <a:lstStyle/>
          <a:p>
            <a:r>
              <a:rPr lang="en-US"/>
              <a:t>Interaktionsrate/Postingtyp | Winzer</a:t>
            </a:r>
          </a:p>
        </p:txBody>
      </p:sp>
      <p:graphicFrame>
        <p:nvGraphicFramePr>
          <p:cNvPr id="6" name="Chart Placeholder 5">
            <a:extLst>
              <a:ext uri="{FF2B5EF4-FFF2-40B4-BE49-F238E27FC236}">
                <a16:creationId xmlns:a16="http://schemas.microsoft.com/office/drawing/2014/main" id="{99318CB5-A7D9-48BD-9923-1A3E9025CF74}"/>
              </a:ext>
            </a:extLst>
          </p:cNvPr>
          <p:cNvGraphicFramePr>
            <a:graphicFrameLocks noGrp="1"/>
          </p:cNvGraphicFramePr>
          <p:nvPr>
            <p:ph type="chart" sz="quarter" idx="13"/>
            <p:extLst>
              <p:ext uri="{D42A27DB-BD31-4B8C-83A1-F6EECF244321}">
                <p14:modId xmlns:p14="http://schemas.microsoft.com/office/powerpoint/2010/main" val="1319451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41FC67-8952-4803-8281-03975AF9194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AB93F01-633F-4B0D-89BC-50ADD484B5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4898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397E9-1242-491E-AB97-F85C7042A894}"/>
              </a:ext>
            </a:extLst>
          </p:cNvPr>
          <p:cNvSpPr>
            <a:spLocks noGrp="1"/>
          </p:cNvSpPr>
          <p:nvPr>
            <p:ph type="title"/>
          </p:nvPr>
        </p:nvSpPr>
        <p:spPr/>
        <p:txBody>
          <a:bodyPr/>
          <a:lstStyle/>
          <a:p>
            <a:r>
              <a:rPr lang="en-US"/>
              <a:t>Antwortzeit | Winzer</a:t>
            </a:r>
          </a:p>
        </p:txBody>
      </p:sp>
      <p:graphicFrame>
        <p:nvGraphicFramePr>
          <p:cNvPr id="6" name="Chart Placeholder 5">
            <a:extLst>
              <a:ext uri="{FF2B5EF4-FFF2-40B4-BE49-F238E27FC236}">
                <a16:creationId xmlns:a16="http://schemas.microsoft.com/office/drawing/2014/main" id="{B1AA3E50-6704-4EE2-8B3F-FDFCFAC04892}"/>
              </a:ext>
            </a:extLst>
          </p:cNvPr>
          <p:cNvGraphicFramePr>
            <a:graphicFrameLocks noGrp="1"/>
          </p:cNvGraphicFramePr>
          <p:nvPr>
            <p:ph type="chart" sz="quarter" idx="13"/>
            <p:extLst>
              <p:ext uri="{D42A27DB-BD31-4B8C-83A1-F6EECF244321}">
                <p14:modId xmlns:p14="http://schemas.microsoft.com/office/powerpoint/2010/main" val="41019861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123738-9B7F-4CF2-A1FE-BC3150826CE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591050E-0E3F-46CC-A063-EEE6C168E9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54216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CEED4-3ECC-4E0B-9487-7B3E5739E7A2}"/>
              </a:ext>
            </a:extLst>
          </p:cNvPr>
          <p:cNvSpPr>
            <a:spLocks noGrp="1"/>
          </p:cNvSpPr>
          <p:nvPr>
            <p:ph type="title"/>
          </p:nvPr>
        </p:nvSpPr>
        <p:spPr/>
        <p:txBody>
          <a:bodyPr/>
          <a:lstStyle/>
          <a:p>
            <a:r>
              <a:rPr lang="en-US"/>
              <a:t>Facebook Check Ins | Winzer</a:t>
            </a:r>
          </a:p>
        </p:txBody>
      </p:sp>
      <p:graphicFrame>
        <p:nvGraphicFramePr>
          <p:cNvPr id="6" name="Chart Placeholder 5">
            <a:extLst>
              <a:ext uri="{FF2B5EF4-FFF2-40B4-BE49-F238E27FC236}">
                <a16:creationId xmlns:a16="http://schemas.microsoft.com/office/drawing/2014/main" id="{1ADE2B09-8E26-4B6E-A320-843ADC1CA057}"/>
              </a:ext>
            </a:extLst>
          </p:cNvPr>
          <p:cNvGraphicFramePr>
            <a:graphicFrameLocks noGrp="1"/>
          </p:cNvGraphicFramePr>
          <p:nvPr>
            <p:ph type="chart" sz="quarter" idx="13"/>
            <p:extLst>
              <p:ext uri="{D42A27DB-BD31-4B8C-83A1-F6EECF244321}">
                <p14:modId xmlns:p14="http://schemas.microsoft.com/office/powerpoint/2010/main" val="18428136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1A577B-63B0-4137-8F37-2823A3E9469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776D09D-9498-4060-96C6-B8C1E9146B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4217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7B463-97AC-446A-BC90-BE9F9CA194E8}"/>
              </a:ext>
            </a:extLst>
          </p:cNvPr>
          <p:cNvSpPr>
            <a:spLocks noGrp="1"/>
          </p:cNvSpPr>
          <p:nvPr>
            <p:ph type="title"/>
          </p:nvPr>
        </p:nvSpPr>
        <p:spPr/>
        <p:txBody>
          <a:bodyPr/>
          <a:lstStyle/>
          <a:p>
            <a:r>
              <a:rPr lang="en-US"/>
              <a:t>Fan Demographie | Winzer</a:t>
            </a:r>
          </a:p>
        </p:txBody>
      </p:sp>
      <p:graphicFrame>
        <p:nvGraphicFramePr>
          <p:cNvPr id="6" name="Chart Placeholder 5">
            <a:extLst>
              <a:ext uri="{FF2B5EF4-FFF2-40B4-BE49-F238E27FC236}">
                <a16:creationId xmlns:a16="http://schemas.microsoft.com/office/drawing/2014/main" id="{A25C079F-CB70-40CF-97AD-6E1B0568592D}"/>
              </a:ext>
            </a:extLst>
          </p:cNvPr>
          <p:cNvGraphicFramePr>
            <a:graphicFrameLocks noGrp="1"/>
          </p:cNvGraphicFramePr>
          <p:nvPr>
            <p:ph type="chart" sz="quarter" idx="13"/>
            <p:extLst>
              <p:ext uri="{D42A27DB-BD31-4B8C-83A1-F6EECF244321}">
                <p14:modId xmlns:p14="http://schemas.microsoft.com/office/powerpoint/2010/main" val="472500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7D84BA-77E3-4EF5-B180-32D3C519BF3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7D5F65E-8D2E-43CA-8B1A-AF3ED89DFE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41921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409ED-D154-4A58-A76A-AE501806C5C9}"/>
              </a:ext>
            </a:extLst>
          </p:cNvPr>
          <p:cNvSpPr>
            <a:spLocks noGrp="1"/>
          </p:cNvSpPr>
          <p:nvPr>
            <p:ph type="title"/>
          </p:nvPr>
        </p:nvSpPr>
        <p:spPr/>
        <p:txBody>
          <a:bodyPr/>
          <a:lstStyle/>
          <a:p>
            <a:r>
              <a:rPr lang="en-US"/>
              <a:t>Impressionen | Winzer</a:t>
            </a:r>
          </a:p>
        </p:txBody>
      </p:sp>
      <p:graphicFrame>
        <p:nvGraphicFramePr>
          <p:cNvPr id="6" name="Chart Placeholder 5">
            <a:extLst>
              <a:ext uri="{FF2B5EF4-FFF2-40B4-BE49-F238E27FC236}">
                <a16:creationId xmlns:a16="http://schemas.microsoft.com/office/drawing/2014/main" id="{42E13553-24E9-4542-ADA4-1B8C1029517C}"/>
              </a:ext>
            </a:extLst>
          </p:cNvPr>
          <p:cNvGraphicFramePr>
            <a:graphicFrameLocks noGrp="1"/>
          </p:cNvGraphicFramePr>
          <p:nvPr>
            <p:ph type="chart" sz="quarter" idx="13"/>
            <p:extLst>
              <p:ext uri="{D42A27DB-BD31-4B8C-83A1-F6EECF244321}">
                <p14:modId xmlns:p14="http://schemas.microsoft.com/office/powerpoint/2010/main" val="696846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4F0252-E2EC-4440-BB4B-1AFAEB2DA00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F561E69-A88A-4B84-B024-0A82376000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81371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0DF21-DA17-4D06-879F-AEA31C36B606}"/>
              </a:ext>
            </a:extLst>
          </p:cNvPr>
          <p:cNvSpPr>
            <a:spLocks noGrp="1"/>
          </p:cNvSpPr>
          <p:nvPr>
            <p:ph type="title"/>
          </p:nvPr>
        </p:nvSpPr>
        <p:spPr/>
        <p:txBody>
          <a:bodyPr/>
          <a:lstStyle/>
          <a:p>
            <a:r>
              <a:rPr lang="en-US"/>
              <a:t>Reichweite | Winzer</a:t>
            </a:r>
          </a:p>
        </p:txBody>
      </p:sp>
      <p:graphicFrame>
        <p:nvGraphicFramePr>
          <p:cNvPr id="6" name="Chart Placeholder 5">
            <a:extLst>
              <a:ext uri="{FF2B5EF4-FFF2-40B4-BE49-F238E27FC236}">
                <a16:creationId xmlns:a16="http://schemas.microsoft.com/office/drawing/2014/main" id="{A8366424-8F22-4A29-A04E-622E8978811D}"/>
              </a:ext>
            </a:extLst>
          </p:cNvPr>
          <p:cNvGraphicFramePr>
            <a:graphicFrameLocks noGrp="1"/>
          </p:cNvGraphicFramePr>
          <p:nvPr>
            <p:ph type="chart" sz="quarter" idx="13"/>
            <p:extLst>
              <p:ext uri="{D42A27DB-BD31-4B8C-83A1-F6EECF244321}">
                <p14:modId xmlns:p14="http://schemas.microsoft.com/office/powerpoint/2010/main" val="2683633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525353-ED8D-4EF0-9CA7-51DE69A07FE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0C2A478-900C-49A5-8E1C-6D60ED7B1D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70808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AA9E4-1E81-489E-B009-4C5F1694A91B}"/>
              </a:ext>
            </a:extLst>
          </p:cNvPr>
          <p:cNvSpPr>
            <a:spLocks noGrp="1"/>
          </p:cNvSpPr>
          <p:nvPr>
            <p:ph type="title"/>
          </p:nvPr>
        </p:nvSpPr>
        <p:spPr/>
        <p:txBody>
          <a:bodyPr/>
          <a:lstStyle/>
          <a:p>
            <a:r>
              <a:rPr lang="en-US"/>
              <a:t>Engagierte User | Winzer</a:t>
            </a:r>
          </a:p>
        </p:txBody>
      </p:sp>
      <p:graphicFrame>
        <p:nvGraphicFramePr>
          <p:cNvPr id="6" name="Chart Placeholder 5">
            <a:extLst>
              <a:ext uri="{FF2B5EF4-FFF2-40B4-BE49-F238E27FC236}">
                <a16:creationId xmlns:a16="http://schemas.microsoft.com/office/drawing/2014/main" id="{2FDE8923-F1C4-4A4D-BE5D-39E063089FDA}"/>
              </a:ext>
            </a:extLst>
          </p:cNvPr>
          <p:cNvGraphicFramePr>
            <a:graphicFrameLocks noGrp="1"/>
          </p:cNvGraphicFramePr>
          <p:nvPr>
            <p:ph type="chart" sz="quarter" idx="13"/>
            <p:extLst>
              <p:ext uri="{D42A27DB-BD31-4B8C-83A1-F6EECF244321}">
                <p14:modId xmlns:p14="http://schemas.microsoft.com/office/powerpoint/2010/main" val="24444570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5366B8-7DC6-483C-AF5C-060230033F9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E82DCC4-5BC5-496A-8802-95D0C18A3E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54830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EFFD2-4E13-4A57-A116-76D3FA765F2E}"/>
              </a:ext>
            </a:extLst>
          </p:cNvPr>
          <p:cNvSpPr>
            <a:spLocks noGrp="1"/>
          </p:cNvSpPr>
          <p:nvPr>
            <p:ph type="title"/>
          </p:nvPr>
        </p:nvSpPr>
        <p:spPr/>
        <p:txBody>
          <a:bodyPr/>
          <a:lstStyle/>
          <a:p>
            <a:r>
              <a:rPr lang="en-US"/>
              <a:t>Page Views | Winzer</a:t>
            </a:r>
          </a:p>
        </p:txBody>
      </p:sp>
      <p:graphicFrame>
        <p:nvGraphicFramePr>
          <p:cNvPr id="6" name="Chart Placeholder 5">
            <a:extLst>
              <a:ext uri="{FF2B5EF4-FFF2-40B4-BE49-F238E27FC236}">
                <a16:creationId xmlns:a16="http://schemas.microsoft.com/office/drawing/2014/main" id="{D984C903-911D-40C6-AE72-ED06F20B97F8}"/>
              </a:ext>
            </a:extLst>
          </p:cNvPr>
          <p:cNvGraphicFramePr>
            <a:graphicFrameLocks noGrp="1"/>
          </p:cNvGraphicFramePr>
          <p:nvPr>
            <p:ph type="chart" sz="quarter" idx="13"/>
            <p:extLst>
              <p:ext uri="{D42A27DB-BD31-4B8C-83A1-F6EECF244321}">
                <p14:modId xmlns:p14="http://schemas.microsoft.com/office/powerpoint/2010/main" val="2853386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B90C8A-6E33-41D0-A3B3-D064BF54B5F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773D4A3-1425-41F8-808C-BE77074664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1429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0F8A2-17C7-472F-BE32-5F67915A7B50}"/>
              </a:ext>
            </a:extLst>
          </p:cNvPr>
          <p:cNvSpPr>
            <a:spLocks noGrp="1"/>
          </p:cNvSpPr>
          <p:nvPr>
            <p:ph type="title"/>
          </p:nvPr>
        </p:nvSpPr>
        <p:spPr/>
        <p:txBody>
          <a:bodyPr/>
          <a:lstStyle/>
          <a:p>
            <a:r>
              <a:rPr lang="en-US"/>
              <a:t>Direktnachrichten von Usern | Winzer</a:t>
            </a:r>
          </a:p>
        </p:txBody>
      </p:sp>
      <p:graphicFrame>
        <p:nvGraphicFramePr>
          <p:cNvPr id="5" name="Table Placeholder 4">
            <a:extLst>
              <a:ext uri="{FF2B5EF4-FFF2-40B4-BE49-F238E27FC236}">
                <a16:creationId xmlns:a16="http://schemas.microsoft.com/office/drawing/2014/main" id="{7268BE27-3A73-4D57-BE1D-2AC06BED6598}"/>
              </a:ext>
            </a:extLst>
          </p:cNvPr>
          <p:cNvGraphicFramePr>
            <a:graphicFrameLocks noGrp="1"/>
          </p:cNvGraphicFramePr>
          <p:nvPr>
            <p:ph type="tbl" sz="quarter" idx="13"/>
            <p:extLst>
              <p:ext uri="{D42A27DB-BD31-4B8C-83A1-F6EECF244321}">
                <p14:modId xmlns:p14="http://schemas.microsoft.com/office/powerpoint/2010/main" val="4280309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94371530"/>
                    </a:ext>
                  </a:extLst>
                </a:gridCol>
                <a:gridCol w="2057400">
                  <a:extLst>
                    <a:ext uri="{9D8B030D-6E8A-4147-A177-3AD203B41FA5}">
                      <a16:colId xmlns:a16="http://schemas.microsoft.com/office/drawing/2014/main" val="3719343166"/>
                    </a:ext>
                  </a:extLst>
                </a:gridCol>
                <a:gridCol w="822960">
                  <a:extLst>
                    <a:ext uri="{9D8B030D-6E8A-4147-A177-3AD203B41FA5}">
                      <a16:colId xmlns:a16="http://schemas.microsoft.com/office/drawing/2014/main" val="3181815770"/>
                    </a:ext>
                  </a:extLst>
                </a:gridCol>
                <a:gridCol w="1234440">
                  <a:extLst>
                    <a:ext uri="{9D8B030D-6E8A-4147-A177-3AD203B41FA5}">
                      <a16:colId xmlns:a16="http://schemas.microsoft.com/office/drawing/2014/main" val="203405654"/>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3255878704"/>
                  </a:ext>
                </a:extLst>
              </a:tr>
              <a:tr h="370840">
                <a:tc>
                  <a:txBody>
                    <a:bodyPr/>
                    <a:lstStyle/>
                    <a:p>
                      <a:r>
                        <a:rPr lang="en-US" sz="1000" b="1"/>
                        <a:t> **** Hotel Winzer Wellness und Kuscheln </a:t>
                      </a:r>
                      <a:r>
                        <a:rPr lang="en-US" sz="1000"/>
                        <a:t> got a message by </a:t>
                      </a:r>
                      <a:r>
                        <a:rPr lang="en-US" sz="1000" b="1"/>
                        <a:t> Dragan Zovko - 2018-05-16 17:21:19 .</a:t>
                      </a:r>
                      <a:r>
                        <a:rPr lang="en-US" sz="1000"/>
                        <a:t>
 {message}</a:t>
                      </a:r>
                    </a:p>
                  </a:txBody>
                  <a:tcPr/>
                </a:tc>
                <a:tc>
                  <a:txBody>
                    <a:bodyPr/>
                    <a:lstStyle/>
                    <a:p>
                      <a:r>
                        <a:rPr lang="en-US" sz="1000"/>
                        <a:t>n/a</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3476366808"/>
                  </a:ext>
                </a:extLst>
              </a:tr>
              <a:tr h="370840">
                <a:tc>
                  <a:txBody>
                    <a:bodyPr/>
                    <a:lstStyle/>
                    <a:p>
                      <a:r>
                        <a:rPr lang="en-US" sz="1000" b="1"/>
                        <a:t> Mark's New York Bar </a:t>
                      </a:r>
                      <a:r>
                        <a:rPr lang="en-US" sz="1000"/>
                        <a:t> got a message by </a:t>
                      </a:r>
                      <a:r>
                        <a:rPr lang="en-US" sz="1000" b="1"/>
                        <a:t> Stanley Hausmann - 2018-05-05 21:39:20 .</a:t>
                      </a:r>
                      <a:r>
                        <a:rPr lang="en-US" sz="1000"/>
                        <a:t>
 {message}</a:t>
                      </a:r>
                    </a:p>
                  </a:txBody>
                  <a:tcPr/>
                </a:tc>
                <a:tc>
                  <a:txBody>
                    <a:bodyPr/>
                    <a:lstStyle/>
                    <a:p>
                      <a:r>
                        <a:rPr lang="de-DE" sz="1000"/>
                        <a:t>Hi, ja kannst du mir Infos dazu senden. Sehe ich mir bei Gelegenheit an.</a:t>
                      </a:r>
                      <a:endParaRPr lang="en-US" sz="1000"/>
                    </a:p>
                  </a:txBody>
                  <a:tcPr/>
                </a:tc>
                <a:tc>
                  <a:txBody>
                    <a:bodyPr/>
                    <a:lstStyle/>
                    <a:p>
                      <a:r>
                        <a:rPr lang="en-US" sz="1000"/>
                        <a:t>4</a:t>
                      </a:r>
                    </a:p>
                  </a:txBody>
                  <a:tcPr/>
                </a:tc>
                <a:tc>
                  <a:txBody>
                    <a:bodyPr/>
                    <a:lstStyle/>
                    <a:p>
                      <a:r>
                        <a:rPr lang="en-US" sz="1000"/>
                        <a:t>05/05/2018 21:42:12</a:t>
                      </a:r>
                    </a:p>
                  </a:txBody>
                  <a:tcPr/>
                </a:tc>
                <a:extLst>
                  <a:ext uri="{0D108BD9-81ED-4DB2-BD59-A6C34878D82A}">
                    <a16:rowId xmlns:a16="http://schemas.microsoft.com/office/drawing/2014/main" val="1622967811"/>
                  </a:ext>
                </a:extLst>
              </a:tr>
            </a:tbl>
          </a:graphicData>
        </a:graphic>
      </p:graphicFrame>
      <p:sp>
        <p:nvSpPr>
          <p:cNvPr id="4" name="Text Placeholder 3">
            <a:extLst>
              <a:ext uri="{FF2B5EF4-FFF2-40B4-BE49-F238E27FC236}">
                <a16:creationId xmlns:a16="http://schemas.microsoft.com/office/drawing/2014/main" id="{F680F66B-5FDE-49AC-9F0A-2B8FEE8CD33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5208751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5466D-490F-4D38-8755-3A93E4DC7292}"/>
              </a:ext>
            </a:extLst>
          </p:cNvPr>
          <p:cNvSpPr>
            <a:spLocks noGrp="1"/>
          </p:cNvSpPr>
          <p:nvPr>
            <p:ph type="title"/>
          </p:nvPr>
        </p:nvSpPr>
        <p:spPr/>
        <p:txBody>
          <a:bodyPr/>
          <a:lstStyle/>
          <a:p>
            <a:r>
              <a:rPr lang="en-US"/>
              <a:t>Page Fans Online | Winzer</a:t>
            </a:r>
          </a:p>
        </p:txBody>
      </p:sp>
      <p:graphicFrame>
        <p:nvGraphicFramePr>
          <p:cNvPr id="6" name="Chart Placeholder 5">
            <a:extLst>
              <a:ext uri="{FF2B5EF4-FFF2-40B4-BE49-F238E27FC236}">
                <a16:creationId xmlns:a16="http://schemas.microsoft.com/office/drawing/2014/main" id="{1CAF2D43-5BEC-4FC0-A3C4-17C78677FD63}"/>
              </a:ext>
            </a:extLst>
          </p:cNvPr>
          <p:cNvGraphicFramePr>
            <a:graphicFrameLocks noGrp="1"/>
          </p:cNvGraphicFramePr>
          <p:nvPr>
            <p:ph type="chart" sz="quarter" idx="13"/>
            <p:extLst>
              <p:ext uri="{D42A27DB-BD31-4B8C-83A1-F6EECF244321}">
                <p14:modId xmlns:p14="http://schemas.microsoft.com/office/powerpoint/2010/main" val="3716427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52EF4C-78DD-48D5-AB31-FAC1D9C7B32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6E211B7-4DA6-491F-9EE6-0832332139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18869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EAA9F-93E5-4AFB-9536-F232C79B2C7B}"/>
              </a:ext>
            </a:extLst>
          </p:cNvPr>
          <p:cNvSpPr>
            <a:spLocks noGrp="1"/>
          </p:cNvSpPr>
          <p:nvPr>
            <p:ph type="title"/>
          </p:nvPr>
        </p:nvSpPr>
        <p:spPr/>
        <p:txBody>
          <a:bodyPr/>
          <a:lstStyle/>
          <a:p>
            <a:r>
              <a:rPr lang="en-US"/>
              <a:t>FB Insights - Daily Impressions | Winzer - 1 of 3</a:t>
            </a:r>
          </a:p>
        </p:txBody>
      </p:sp>
      <p:graphicFrame>
        <p:nvGraphicFramePr>
          <p:cNvPr id="5" name="Table Placeholder 4">
            <a:extLst>
              <a:ext uri="{FF2B5EF4-FFF2-40B4-BE49-F238E27FC236}">
                <a16:creationId xmlns:a16="http://schemas.microsoft.com/office/drawing/2014/main" id="{0EDAE5A2-1363-4F53-94AE-09999E163C1B}"/>
              </a:ext>
            </a:extLst>
          </p:cNvPr>
          <p:cNvGraphicFramePr>
            <a:graphicFrameLocks noGrp="1"/>
          </p:cNvGraphicFramePr>
          <p:nvPr>
            <p:ph type="tbl" sz="quarter" idx="13"/>
            <p:extLst>
              <p:ext uri="{D42A27DB-BD31-4B8C-83A1-F6EECF244321}">
                <p14:modId xmlns:p14="http://schemas.microsoft.com/office/powerpoint/2010/main" val="3585136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52686433"/>
                    </a:ext>
                  </a:extLst>
                </a:gridCol>
                <a:gridCol w="2468880">
                  <a:extLst>
                    <a:ext uri="{9D8B030D-6E8A-4147-A177-3AD203B41FA5}">
                      <a16:colId xmlns:a16="http://schemas.microsoft.com/office/drawing/2014/main" val="3947943290"/>
                    </a:ext>
                  </a:extLst>
                </a:gridCol>
                <a:gridCol w="2468880">
                  <a:extLst>
                    <a:ext uri="{9D8B030D-6E8A-4147-A177-3AD203B41FA5}">
                      <a16:colId xmlns:a16="http://schemas.microsoft.com/office/drawing/2014/main" val="1168464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345089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25476</a:t>
                      </a:r>
                    </a:p>
                  </a:txBody>
                  <a:tcPr/>
                </a:tc>
                <a:extLst>
                  <a:ext uri="{0D108BD9-81ED-4DB2-BD59-A6C34878D82A}">
                    <a16:rowId xmlns:a16="http://schemas.microsoft.com/office/drawing/2014/main" val="2818418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20819</a:t>
                      </a:r>
                    </a:p>
                  </a:txBody>
                  <a:tcPr/>
                </a:tc>
                <a:extLst>
                  <a:ext uri="{0D108BD9-81ED-4DB2-BD59-A6C34878D82A}">
                    <a16:rowId xmlns:a16="http://schemas.microsoft.com/office/drawing/2014/main" val="3855538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18224</a:t>
                      </a:r>
                    </a:p>
                  </a:txBody>
                  <a:tcPr/>
                </a:tc>
                <a:extLst>
                  <a:ext uri="{0D108BD9-81ED-4DB2-BD59-A6C34878D82A}">
                    <a16:rowId xmlns:a16="http://schemas.microsoft.com/office/drawing/2014/main" val="3422857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33901</a:t>
                      </a:r>
                    </a:p>
                  </a:txBody>
                  <a:tcPr/>
                </a:tc>
                <a:extLst>
                  <a:ext uri="{0D108BD9-81ED-4DB2-BD59-A6C34878D82A}">
                    <a16:rowId xmlns:a16="http://schemas.microsoft.com/office/drawing/2014/main" val="967787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24989</a:t>
                      </a:r>
                    </a:p>
                  </a:txBody>
                  <a:tcPr/>
                </a:tc>
                <a:extLst>
                  <a:ext uri="{0D108BD9-81ED-4DB2-BD59-A6C34878D82A}">
                    <a16:rowId xmlns:a16="http://schemas.microsoft.com/office/drawing/2014/main" val="637076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20156</a:t>
                      </a:r>
                    </a:p>
                  </a:txBody>
                  <a:tcPr/>
                </a:tc>
                <a:extLst>
                  <a:ext uri="{0D108BD9-81ED-4DB2-BD59-A6C34878D82A}">
                    <a16:rowId xmlns:a16="http://schemas.microsoft.com/office/drawing/2014/main" val="2866975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23643</a:t>
                      </a:r>
                    </a:p>
                  </a:txBody>
                  <a:tcPr/>
                </a:tc>
                <a:extLst>
                  <a:ext uri="{0D108BD9-81ED-4DB2-BD59-A6C34878D82A}">
                    <a16:rowId xmlns:a16="http://schemas.microsoft.com/office/drawing/2014/main" val="1798695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18888</a:t>
                      </a:r>
                    </a:p>
                  </a:txBody>
                  <a:tcPr/>
                </a:tc>
                <a:extLst>
                  <a:ext uri="{0D108BD9-81ED-4DB2-BD59-A6C34878D82A}">
                    <a16:rowId xmlns:a16="http://schemas.microsoft.com/office/drawing/2014/main" val="3175480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16983</a:t>
                      </a:r>
                    </a:p>
                  </a:txBody>
                  <a:tcPr/>
                </a:tc>
                <a:extLst>
                  <a:ext uri="{0D108BD9-81ED-4DB2-BD59-A6C34878D82A}">
                    <a16:rowId xmlns:a16="http://schemas.microsoft.com/office/drawing/2014/main" val="4078203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18911</a:t>
                      </a:r>
                    </a:p>
                  </a:txBody>
                  <a:tcPr/>
                </a:tc>
                <a:extLst>
                  <a:ext uri="{0D108BD9-81ED-4DB2-BD59-A6C34878D82A}">
                    <a16:rowId xmlns:a16="http://schemas.microsoft.com/office/drawing/2014/main" val="2133868514"/>
                  </a:ext>
                </a:extLst>
              </a:tr>
            </a:tbl>
          </a:graphicData>
        </a:graphic>
      </p:graphicFrame>
      <p:sp>
        <p:nvSpPr>
          <p:cNvPr id="4" name="Text Placeholder 3">
            <a:extLst>
              <a:ext uri="{FF2B5EF4-FFF2-40B4-BE49-F238E27FC236}">
                <a16:creationId xmlns:a16="http://schemas.microsoft.com/office/drawing/2014/main" id="{7A1C836C-E26F-4B65-8258-BFC5A5CCEBA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104253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D01AD-EA6D-4144-8708-976C0D0582E3}"/>
              </a:ext>
            </a:extLst>
          </p:cNvPr>
          <p:cNvSpPr>
            <a:spLocks noGrp="1"/>
          </p:cNvSpPr>
          <p:nvPr>
            <p:ph type="title"/>
          </p:nvPr>
        </p:nvSpPr>
        <p:spPr/>
        <p:txBody>
          <a:bodyPr/>
          <a:lstStyle/>
          <a:p>
            <a:r>
              <a:rPr lang="en-US"/>
              <a:t>FB Insights - Daily Impressions | Winzer - 2 of 3</a:t>
            </a:r>
          </a:p>
        </p:txBody>
      </p:sp>
      <p:graphicFrame>
        <p:nvGraphicFramePr>
          <p:cNvPr id="5" name="Table Placeholder 4">
            <a:extLst>
              <a:ext uri="{FF2B5EF4-FFF2-40B4-BE49-F238E27FC236}">
                <a16:creationId xmlns:a16="http://schemas.microsoft.com/office/drawing/2014/main" id="{35DFE181-8148-4C6F-BD89-6FCC16695A91}"/>
              </a:ext>
            </a:extLst>
          </p:cNvPr>
          <p:cNvGraphicFramePr>
            <a:graphicFrameLocks noGrp="1"/>
          </p:cNvGraphicFramePr>
          <p:nvPr>
            <p:ph type="tbl" sz="quarter" idx="13"/>
            <p:extLst>
              <p:ext uri="{D42A27DB-BD31-4B8C-83A1-F6EECF244321}">
                <p14:modId xmlns:p14="http://schemas.microsoft.com/office/powerpoint/2010/main" val="3626087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21714193"/>
                    </a:ext>
                  </a:extLst>
                </a:gridCol>
                <a:gridCol w="2468880">
                  <a:extLst>
                    <a:ext uri="{9D8B030D-6E8A-4147-A177-3AD203B41FA5}">
                      <a16:colId xmlns:a16="http://schemas.microsoft.com/office/drawing/2014/main" val="2710764186"/>
                    </a:ext>
                  </a:extLst>
                </a:gridCol>
                <a:gridCol w="2468880">
                  <a:extLst>
                    <a:ext uri="{9D8B030D-6E8A-4147-A177-3AD203B41FA5}">
                      <a16:colId xmlns:a16="http://schemas.microsoft.com/office/drawing/2014/main" val="2869903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629360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16375</a:t>
                      </a:r>
                    </a:p>
                  </a:txBody>
                  <a:tcPr/>
                </a:tc>
                <a:extLst>
                  <a:ext uri="{0D108BD9-81ED-4DB2-BD59-A6C34878D82A}">
                    <a16:rowId xmlns:a16="http://schemas.microsoft.com/office/drawing/2014/main" val="2077751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17644</a:t>
                      </a:r>
                    </a:p>
                  </a:txBody>
                  <a:tcPr/>
                </a:tc>
                <a:extLst>
                  <a:ext uri="{0D108BD9-81ED-4DB2-BD59-A6C34878D82A}">
                    <a16:rowId xmlns:a16="http://schemas.microsoft.com/office/drawing/2014/main" val="2492789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16738</a:t>
                      </a:r>
                    </a:p>
                  </a:txBody>
                  <a:tcPr/>
                </a:tc>
                <a:extLst>
                  <a:ext uri="{0D108BD9-81ED-4DB2-BD59-A6C34878D82A}">
                    <a16:rowId xmlns:a16="http://schemas.microsoft.com/office/drawing/2014/main" val="1214805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18313</a:t>
                      </a:r>
                    </a:p>
                  </a:txBody>
                  <a:tcPr/>
                </a:tc>
                <a:extLst>
                  <a:ext uri="{0D108BD9-81ED-4DB2-BD59-A6C34878D82A}">
                    <a16:rowId xmlns:a16="http://schemas.microsoft.com/office/drawing/2014/main" val="3311445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25981</a:t>
                      </a:r>
                    </a:p>
                  </a:txBody>
                  <a:tcPr/>
                </a:tc>
                <a:extLst>
                  <a:ext uri="{0D108BD9-81ED-4DB2-BD59-A6C34878D82A}">
                    <a16:rowId xmlns:a16="http://schemas.microsoft.com/office/drawing/2014/main" val="1546411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20547</a:t>
                      </a:r>
                    </a:p>
                  </a:txBody>
                  <a:tcPr/>
                </a:tc>
                <a:extLst>
                  <a:ext uri="{0D108BD9-81ED-4DB2-BD59-A6C34878D82A}">
                    <a16:rowId xmlns:a16="http://schemas.microsoft.com/office/drawing/2014/main" val="2857054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15898</a:t>
                      </a:r>
                    </a:p>
                  </a:txBody>
                  <a:tcPr/>
                </a:tc>
                <a:extLst>
                  <a:ext uri="{0D108BD9-81ED-4DB2-BD59-A6C34878D82A}">
                    <a16:rowId xmlns:a16="http://schemas.microsoft.com/office/drawing/2014/main" val="51011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25522</a:t>
                      </a:r>
                    </a:p>
                  </a:txBody>
                  <a:tcPr/>
                </a:tc>
                <a:extLst>
                  <a:ext uri="{0D108BD9-81ED-4DB2-BD59-A6C34878D82A}">
                    <a16:rowId xmlns:a16="http://schemas.microsoft.com/office/drawing/2014/main" val="435001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29311</a:t>
                      </a:r>
                    </a:p>
                  </a:txBody>
                  <a:tcPr/>
                </a:tc>
                <a:extLst>
                  <a:ext uri="{0D108BD9-81ED-4DB2-BD59-A6C34878D82A}">
                    <a16:rowId xmlns:a16="http://schemas.microsoft.com/office/drawing/2014/main" val="3997798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33662</a:t>
                      </a:r>
                    </a:p>
                  </a:txBody>
                  <a:tcPr/>
                </a:tc>
                <a:extLst>
                  <a:ext uri="{0D108BD9-81ED-4DB2-BD59-A6C34878D82A}">
                    <a16:rowId xmlns:a16="http://schemas.microsoft.com/office/drawing/2014/main" val="2495025682"/>
                  </a:ext>
                </a:extLst>
              </a:tr>
            </a:tbl>
          </a:graphicData>
        </a:graphic>
      </p:graphicFrame>
      <p:sp>
        <p:nvSpPr>
          <p:cNvPr id="4" name="Text Placeholder 3">
            <a:extLst>
              <a:ext uri="{FF2B5EF4-FFF2-40B4-BE49-F238E27FC236}">
                <a16:creationId xmlns:a16="http://schemas.microsoft.com/office/drawing/2014/main" id="{E8E76818-7E69-43DB-B4E0-AF8127A2E27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926434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5236C-AFC6-4FB0-A3A5-5E9CF84709B2}"/>
              </a:ext>
            </a:extLst>
          </p:cNvPr>
          <p:cNvSpPr>
            <a:spLocks noGrp="1"/>
          </p:cNvSpPr>
          <p:nvPr>
            <p:ph type="title"/>
          </p:nvPr>
        </p:nvSpPr>
        <p:spPr/>
        <p:txBody>
          <a:bodyPr/>
          <a:lstStyle/>
          <a:p>
            <a:r>
              <a:rPr lang="en-US"/>
              <a:t>FB Insights - Daily Impressions | Winzer - 3 of 3</a:t>
            </a:r>
          </a:p>
        </p:txBody>
      </p:sp>
      <p:graphicFrame>
        <p:nvGraphicFramePr>
          <p:cNvPr id="5" name="Table Placeholder 4">
            <a:extLst>
              <a:ext uri="{FF2B5EF4-FFF2-40B4-BE49-F238E27FC236}">
                <a16:creationId xmlns:a16="http://schemas.microsoft.com/office/drawing/2014/main" id="{D5E98936-719C-446C-95FC-5518E9322218}"/>
              </a:ext>
            </a:extLst>
          </p:cNvPr>
          <p:cNvGraphicFramePr>
            <a:graphicFrameLocks noGrp="1"/>
          </p:cNvGraphicFramePr>
          <p:nvPr>
            <p:ph type="tbl" sz="quarter" idx="13"/>
            <p:extLst>
              <p:ext uri="{D42A27DB-BD31-4B8C-83A1-F6EECF244321}">
                <p14:modId xmlns:p14="http://schemas.microsoft.com/office/powerpoint/2010/main" val="874659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44724917"/>
                    </a:ext>
                  </a:extLst>
                </a:gridCol>
                <a:gridCol w="2468880">
                  <a:extLst>
                    <a:ext uri="{9D8B030D-6E8A-4147-A177-3AD203B41FA5}">
                      <a16:colId xmlns:a16="http://schemas.microsoft.com/office/drawing/2014/main" val="1771959524"/>
                    </a:ext>
                  </a:extLst>
                </a:gridCol>
                <a:gridCol w="2468880">
                  <a:extLst>
                    <a:ext uri="{9D8B030D-6E8A-4147-A177-3AD203B41FA5}">
                      <a16:colId xmlns:a16="http://schemas.microsoft.com/office/drawing/2014/main" val="3006972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993107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31251</a:t>
                      </a:r>
                    </a:p>
                  </a:txBody>
                  <a:tcPr/>
                </a:tc>
                <a:extLst>
                  <a:ext uri="{0D108BD9-81ED-4DB2-BD59-A6C34878D82A}">
                    <a16:rowId xmlns:a16="http://schemas.microsoft.com/office/drawing/2014/main" val="2740952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30162</a:t>
                      </a:r>
                    </a:p>
                  </a:txBody>
                  <a:tcPr/>
                </a:tc>
                <a:extLst>
                  <a:ext uri="{0D108BD9-81ED-4DB2-BD59-A6C34878D82A}">
                    <a16:rowId xmlns:a16="http://schemas.microsoft.com/office/drawing/2014/main" val="434008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26700</a:t>
                      </a:r>
                    </a:p>
                  </a:txBody>
                  <a:tcPr/>
                </a:tc>
                <a:extLst>
                  <a:ext uri="{0D108BD9-81ED-4DB2-BD59-A6C34878D82A}">
                    <a16:rowId xmlns:a16="http://schemas.microsoft.com/office/drawing/2014/main" val="696073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29823</a:t>
                      </a:r>
                    </a:p>
                  </a:txBody>
                  <a:tcPr/>
                </a:tc>
                <a:extLst>
                  <a:ext uri="{0D108BD9-81ED-4DB2-BD59-A6C34878D82A}">
                    <a16:rowId xmlns:a16="http://schemas.microsoft.com/office/drawing/2014/main" val="1441376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29356</a:t>
                      </a:r>
                    </a:p>
                  </a:txBody>
                  <a:tcPr/>
                </a:tc>
                <a:extLst>
                  <a:ext uri="{0D108BD9-81ED-4DB2-BD59-A6C34878D82A}">
                    <a16:rowId xmlns:a16="http://schemas.microsoft.com/office/drawing/2014/main" val="1060235222"/>
                  </a:ext>
                </a:extLst>
              </a:tr>
            </a:tbl>
          </a:graphicData>
        </a:graphic>
      </p:graphicFrame>
      <p:sp>
        <p:nvSpPr>
          <p:cNvPr id="4" name="Text Placeholder 3">
            <a:extLst>
              <a:ext uri="{FF2B5EF4-FFF2-40B4-BE49-F238E27FC236}">
                <a16:creationId xmlns:a16="http://schemas.microsoft.com/office/drawing/2014/main" id="{689CE8D7-65B5-4A74-ADD4-828A6C46F9C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7454887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49CB1-0E13-4E4C-A088-A51E5F4FE9F5}"/>
              </a:ext>
            </a:extLst>
          </p:cNvPr>
          <p:cNvSpPr>
            <a:spLocks noGrp="1"/>
          </p:cNvSpPr>
          <p:nvPr>
            <p:ph type="title"/>
          </p:nvPr>
        </p:nvSpPr>
        <p:spPr/>
        <p:txBody>
          <a:bodyPr/>
          <a:lstStyle/>
          <a:p>
            <a:r>
              <a:rPr lang="en-US"/>
              <a:t>FB Insights - Daily Reach | Winzer - 1 of 3</a:t>
            </a:r>
          </a:p>
        </p:txBody>
      </p:sp>
      <p:graphicFrame>
        <p:nvGraphicFramePr>
          <p:cNvPr id="5" name="Table Placeholder 4">
            <a:extLst>
              <a:ext uri="{FF2B5EF4-FFF2-40B4-BE49-F238E27FC236}">
                <a16:creationId xmlns:a16="http://schemas.microsoft.com/office/drawing/2014/main" id="{F28A54F6-3944-42A0-AF07-6E7422888891}"/>
              </a:ext>
            </a:extLst>
          </p:cNvPr>
          <p:cNvGraphicFramePr>
            <a:graphicFrameLocks noGrp="1"/>
          </p:cNvGraphicFramePr>
          <p:nvPr>
            <p:ph type="tbl" sz="quarter" idx="13"/>
            <p:extLst>
              <p:ext uri="{D42A27DB-BD31-4B8C-83A1-F6EECF244321}">
                <p14:modId xmlns:p14="http://schemas.microsoft.com/office/powerpoint/2010/main" val="1759793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20912864"/>
                    </a:ext>
                  </a:extLst>
                </a:gridCol>
                <a:gridCol w="2468880">
                  <a:extLst>
                    <a:ext uri="{9D8B030D-6E8A-4147-A177-3AD203B41FA5}">
                      <a16:colId xmlns:a16="http://schemas.microsoft.com/office/drawing/2014/main" val="356122136"/>
                    </a:ext>
                  </a:extLst>
                </a:gridCol>
                <a:gridCol w="2468880">
                  <a:extLst>
                    <a:ext uri="{9D8B030D-6E8A-4147-A177-3AD203B41FA5}">
                      <a16:colId xmlns:a16="http://schemas.microsoft.com/office/drawing/2014/main" val="419668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44525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17409</a:t>
                      </a:r>
                    </a:p>
                  </a:txBody>
                  <a:tcPr/>
                </a:tc>
                <a:extLst>
                  <a:ext uri="{0D108BD9-81ED-4DB2-BD59-A6C34878D82A}">
                    <a16:rowId xmlns:a16="http://schemas.microsoft.com/office/drawing/2014/main" val="3885644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16155</a:t>
                      </a:r>
                    </a:p>
                  </a:txBody>
                  <a:tcPr/>
                </a:tc>
                <a:extLst>
                  <a:ext uri="{0D108BD9-81ED-4DB2-BD59-A6C34878D82A}">
                    <a16:rowId xmlns:a16="http://schemas.microsoft.com/office/drawing/2014/main" val="3722975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13613</a:t>
                      </a:r>
                    </a:p>
                  </a:txBody>
                  <a:tcPr/>
                </a:tc>
                <a:extLst>
                  <a:ext uri="{0D108BD9-81ED-4DB2-BD59-A6C34878D82A}">
                    <a16:rowId xmlns:a16="http://schemas.microsoft.com/office/drawing/2014/main" val="1298005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18950</a:t>
                      </a:r>
                    </a:p>
                  </a:txBody>
                  <a:tcPr/>
                </a:tc>
                <a:extLst>
                  <a:ext uri="{0D108BD9-81ED-4DB2-BD59-A6C34878D82A}">
                    <a16:rowId xmlns:a16="http://schemas.microsoft.com/office/drawing/2014/main" val="1949550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16836</a:t>
                      </a:r>
                    </a:p>
                  </a:txBody>
                  <a:tcPr/>
                </a:tc>
                <a:extLst>
                  <a:ext uri="{0D108BD9-81ED-4DB2-BD59-A6C34878D82A}">
                    <a16:rowId xmlns:a16="http://schemas.microsoft.com/office/drawing/2014/main" val="2887604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14985</a:t>
                      </a:r>
                    </a:p>
                  </a:txBody>
                  <a:tcPr/>
                </a:tc>
                <a:extLst>
                  <a:ext uri="{0D108BD9-81ED-4DB2-BD59-A6C34878D82A}">
                    <a16:rowId xmlns:a16="http://schemas.microsoft.com/office/drawing/2014/main" val="4148460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16740</a:t>
                      </a:r>
                    </a:p>
                  </a:txBody>
                  <a:tcPr/>
                </a:tc>
                <a:extLst>
                  <a:ext uri="{0D108BD9-81ED-4DB2-BD59-A6C34878D82A}">
                    <a16:rowId xmlns:a16="http://schemas.microsoft.com/office/drawing/2014/main" val="2184531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15255</a:t>
                      </a:r>
                    </a:p>
                  </a:txBody>
                  <a:tcPr/>
                </a:tc>
                <a:extLst>
                  <a:ext uri="{0D108BD9-81ED-4DB2-BD59-A6C34878D82A}">
                    <a16:rowId xmlns:a16="http://schemas.microsoft.com/office/drawing/2014/main" val="1510749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14098</a:t>
                      </a:r>
                    </a:p>
                  </a:txBody>
                  <a:tcPr/>
                </a:tc>
                <a:extLst>
                  <a:ext uri="{0D108BD9-81ED-4DB2-BD59-A6C34878D82A}">
                    <a16:rowId xmlns:a16="http://schemas.microsoft.com/office/drawing/2014/main" val="3346490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14718</a:t>
                      </a:r>
                    </a:p>
                  </a:txBody>
                  <a:tcPr/>
                </a:tc>
                <a:extLst>
                  <a:ext uri="{0D108BD9-81ED-4DB2-BD59-A6C34878D82A}">
                    <a16:rowId xmlns:a16="http://schemas.microsoft.com/office/drawing/2014/main" val="3348115602"/>
                  </a:ext>
                </a:extLst>
              </a:tr>
            </a:tbl>
          </a:graphicData>
        </a:graphic>
      </p:graphicFrame>
      <p:sp>
        <p:nvSpPr>
          <p:cNvPr id="4" name="Text Placeholder 3">
            <a:extLst>
              <a:ext uri="{FF2B5EF4-FFF2-40B4-BE49-F238E27FC236}">
                <a16:creationId xmlns:a16="http://schemas.microsoft.com/office/drawing/2014/main" id="{13F23464-D7A8-4B43-8D3C-579264D2D89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196865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299E4-FB50-4CFF-A3E3-0B1D8C64F230}"/>
              </a:ext>
            </a:extLst>
          </p:cNvPr>
          <p:cNvSpPr>
            <a:spLocks noGrp="1"/>
          </p:cNvSpPr>
          <p:nvPr>
            <p:ph type="title"/>
          </p:nvPr>
        </p:nvSpPr>
        <p:spPr/>
        <p:txBody>
          <a:bodyPr/>
          <a:lstStyle/>
          <a:p>
            <a:r>
              <a:rPr lang="en-US"/>
              <a:t>FB Insights - Daily Reach | Winzer - 2 of 3</a:t>
            </a:r>
          </a:p>
        </p:txBody>
      </p:sp>
      <p:graphicFrame>
        <p:nvGraphicFramePr>
          <p:cNvPr id="5" name="Table Placeholder 4">
            <a:extLst>
              <a:ext uri="{FF2B5EF4-FFF2-40B4-BE49-F238E27FC236}">
                <a16:creationId xmlns:a16="http://schemas.microsoft.com/office/drawing/2014/main" id="{8B294BC9-D1E3-4FBD-93C2-517F282E4A6D}"/>
              </a:ext>
            </a:extLst>
          </p:cNvPr>
          <p:cNvGraphicFramePr>
            <a:graphicFrameLocks noGrp="1"/>
          </p:cNvGraphicFramePr>
          <p:nvPr>
            <p:ph type="tbl" sz="quarter" idx="13"/>
            <p:extLst>
              <p:ext uri="{D42A27DB-BD31-4B8C-83A1-F6EECF244321}">
                <p14:modId xmlns:p14="http://schemas.microsoft.com/office/powerpoint/2010/main" val="2871949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65409733"/>
                    </a:ext>
                  </a:extLst>
                </a:gridCol>
                <a:gridCol w="2468880">
                  <a:extLst>
                    <a:ext uri="{9D8B030D-6E8A-4147-A177-3AD203B41FA5}">
                      <a16:colId xmlns:a16="http://schemas.microsoft.com/office/drawing/2014/main" val="1363340832"/>
                    </a:ext>
                  </a:extLst>
                </a:gridCol>
                <a:gridCol w="2468880">
                  <a:extLst>
                    <a:ext uri="{9D8B030D-6E8A-4147-A177-3AD203B41FA5}">
                      <a16:colId xmlns:a16="http://schemas.microsoft.com/office/drawing/2014/main" val="1331320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3639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13533</a:t>
                      </a:r>
                    </a:p>
                  </a:txBody>
                  <a:tcPr/>
                </a:tc>
                <a:extLst>
                  <a:ext uri="{0D108BD9-81ED-4DB2-BD59-A6C34878D82A}">
                    <a16:rowId xmlns:a16="http://schemas.microsoft.com/office/drawing/2014/main" val="3468664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14711</a:t>
                      </a:r>
                    </a:p>
                  </a:txBody>
                  <a:tcPr/>
                </a:tc>
                <a:extLst>
                  <a:ext uri="{0D108BD9-81ED-4DB2-BD59-A6C34878D82A}">
                    <a16:rowId xmlns:a16="http://schemas.microsoft.com/office/drawing/2014/main" val="3746393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14245</a:t>
                      </a:r>
                    </a:p>
                  </a:txBody>
                  <a:tcPr/>
                </a:tc>
                <a:extLst>
                  <a:ext uri="{0D108BD9-81ED-4DB2-BD59-A6C34878D82A}">
                    <a16:rowId xmlns:a16="http://schemas.microsoft.com/office/drawing/2014/main" val="1757749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14772</a:t>
                      </a:r>
                    </a:p>
                  </a:txBody>
                  <a:tcPr/>
                </a:tc>
                <a:extLst>
                  <a:ext uri="{0D108BD9-81ED-4DB2-BD59-A6C34878D82A}">
                    <a16:rowId xmlns:a16="http://schemas.microsoft.com/office/drawing/2014/main" val="1129757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16981</a:t>
                      </a:r>
                    </a:p>
                  </a:txBody>
                  <a:tcPr/>
                </a:tc>
                <a:extLst>
                  <a:ext uri="{0D108BD9-81ED-4DB2-BD59-A6C34878D82A}">
                    <a16:rowId xmlns:a16="http://schemas.microsoft.com/office/drawing/2014/main" val="2621425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17120</a:t>
                      </a:r>
                    </a:p>
                  </a:txBody>
                  <a:tcPr/>
                </a:tc>
                <a:extLst>
                  <a:ext uri="{0D108BD9-81ED-4DB2-BD59-A6C34878D82A}">
                    <a16:rowId xmlns:a16="http://schemas.microsoft.com/office/drawing/2014/main" val="4009589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13726</a:t>
                      </a:r>
                    </a:p>
                  </a:txBody>
                  <a:tcPr/>
                </a:tc>
                <a:extLst>
                  <a:ext uri="{0D108BD9-81ED-4DB2-BD59-A6C34878D82A}">
                    <a16:rowId xmlns:a16="http://schemas.microsoft.com/office/drawing/2014/main" val="2439943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22618</a:t>
                      </a:r>
                    </a:p>
                  </a:txBody>
                  <a:tcPr/>
                </a:tc>
                <a:extLst>
                  <a:ext uri="{0D108BD9-81ED-4DB2-BD59-A6C34878D82A}">
                    <a16:rowId xmlns:a16="http://schemas.microsoft.com/office/drawing/2014/main" val="1156887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24615</a:t>
                      </a:r>
                    </a:p>
                  </a:txBody>
                  <a:tcPr/>
                </a:tc>
                <a:extLst>
                  <a:ext uri="{0D108BD9-81ED-4DB2-BD59-A6C34878D82A}">
                    <a16:rowId xmlns:a16="http://schemas.microsoft.com/office/drawing/2014/main" val="3020377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29820</a:t>
                      </a:r>
                    </a:p>
                  </a:txBody>
                  <a:tcPr/>
                </a:tc>
                <a:extLst>
                  <a:ext uri="{0D108BD9-81ED-4DB2-BD59-A6C34878D82A}">
                    <a16:rowId xmlns:a16="http://schemas.microsoft.com/office/drawing/2014/main" val="3029059491"/>
                  </a:ext>
                </a:extLst>
              </a:tr>
            </a:tbl>
          </a:graphicData>
        </a:graphic>
      </p:graphicFrame>
      <p:sp>
        <p:nvSpPr>
          <p:cNvPr id="4" name="Text Placeholder 3">
            <a:extLst>
              <a:ext uri="{FF2B5EF4-FFF2-40B4-BE49-F238E27FC236}">
                <a16:creationId xmlns:a16="http://schemas.microsoft.com/office/drawing/2014/main" id="{28DDD8CE-8BCF-4A17-A3CF-6F5A02F6182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316559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466A4-A407-4812-BF49-03B6F37CF8D7}"/>
              </a:ext>
            </a:extLst>
          </p:cNvPr>
          <p:cNvSpPr>
            <a:spLocks noGrp="1"/>
          </p:cNvSpPr>
          <p:nvPr>
            <p:ph type="title"/>
          </p:nvPr>
        </p:nvSpPr>
        <p:spPr/>
        <p:txBody>
          <a:bodyPr/>
          <a:lstStyle/>
          <a:p>
            <a:r>
              <a:rPr lang="en-US"/>
              <a:t>FB Insights - Daily Reach | Winzer - 3 of 3</a:t>
            </a:r>
          </a:p>
        </p:txBody>
      </p:sp>
      <p:graphicFrame>
        <p:nvGraphicFramePr>
          <p:cNvPr id="5" name="Table Placeholder 4">
            <a:extLst>
              <a:ext uri="{FF2B5EF4-FFF2-40B4-BE49-F238E27FC236}">
                <a16:creationId xmlns:a16="http://schemas.microsoft.com/office/drawing/2014/main" id="{7780C565-AC01-4513-8D99-9D6119662DED}"/>
              </a:ext>
            </a:extLst>
          </p:cNvPr>
          <p:cNvGraphicFramePr>
            <a:graphicFrameLocks noGrp="1"/>
          </p:cNvGraphicFramePr>
          <p:nvPr>
            <p:ph type="tbl" sz="quarter" idx="13"/>
            <p:extLst>
              <p:ext uri="{D42A27DB-BD31-4B8C-83A1-F6EECF244321}">
                <p14:modId xmlns:p14="http://schemas.microsoft.com/office/powerpoint/2010/main" val="3978429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32535787"/>
                    </a:ext>
                  </a:extLst>
                </a:gridCol>
                <a:gridCol w="2468880">
                  <a:extLst>
                    <a:ext uri="{9D8B030D-6E8A-4147-A177-3AD203B41FA5}">
                      <a16:colId xmlns:a16="http://schemas.microsoft.com/office/drawing/2014/main" val="790261534"/>
                    </a:ext>
                  </a:extLst>
                </a:gridCol>
                <a:gridCol w="2468880">
                  <a:extLst>
                    <a:ext uri="{9D8B030D-6E8A-4147-A177-3AD203B41FA5}">
                      <a16:colId xmlns:a16="http://schemas.microsoft.com/office/drawing/2014/main" val="551930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5320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27483</a:t>
                      </a:r>
                    </a:p>
                  </a:txBody>
                  <a:tcPr/>
                </a:tc>
                <a:extLst>
                  <a:ext uri="{0D108BD9-81ED-4DB2-BD59-A6C34878D82A}">
                    <a16:rowId xmlns:a16="http://schemas.microsoft.com/office/drawing/2014/main" val="1530227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24963</a:t>
                      </a:r>
                    </a:p>
                  </a:txBody>
                  <a:tcPr/>
                </a:tc>
                <a:extLst>
                  <a:ext uri="{0D108BD9-81ED-4DB2-BD59-A6C34878D82A}">
                    <a16:rowId xmlns:a16="http://schemas.microsoft.com/office/drawing/2014/main" val="1153238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23785</a:t>
                      </a:r>
                    </a:p>
                  </a:txBody>
                  <a:tcPr/>
                </a:tc>
                <a:extLst>
                  <a:ext uri="{0D108BD9-81ED-4DB2-BD59-A6C34878D82A}">
                    <a16:rowId xmlns:a16="http://schemas.microsoft.com/office/drawing/2014/main" val="1156818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25488</a:t>
                      </a:r>
                    </a:p>
                  </a:txBody>
                  <a:tcPr/>
                </a:tc>
                <a:extLst>
                  <a:ext uri="{0D108BD9-81ED-4DB2-BD59-A6C34878D82A}">
                    <a16:rowId xmlns:a16="http://schemas.microsoft.com/office/drawing/2014/main" val="3203111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26366</a:t>
                      </a:r>
                    </a:p>
                  </a:txBody>
                  <a:tcPr/>
                </a:tc>
                <a:extLst>
                  <a:ext uri="{0D108BD9-81ED-4DB2-BD59-A6C34878D82A}">
                    <a16:rowId xmlns:a16="http://schemas.microsoft.com/office/drawing/2014/main" val="167324608"/>
                  </a:ext>
                </a:extLst>
              </a:tr>
            </a:tbl>
          </a:graphicData>
        </a:graphic>
      </p:graphicFrame>
      <p:sp>
        <p:nvSpPr>
          <p:cNvPr id="4" name="Text Placeholder 3">
            <a:extLst>
              <a:ext uri="{FF2B5EF4-FFF2-40B4-BE49-F238E27FC236}">
                <a16:creationId xmlns:a16="http://schemas.microsoft.com/office/drawing/2014/main" id="{230AFB5C-9265-4D91-A685-4F037A4F62A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107189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309E6-8A9E-468A-BA25-FDA23D389D09}"/>
              </a:ext>
            </a:extLst>
          </p:cNvPr>
          <p:cNvSpPr>
            <a:spLocks noGrp="1"/>
          </p:cNvSpPr>
          <p:nvPr>
            <p:ph type="title"/>
          </p:nvPr>
        </p:nvSpPr>
        <p:spPr/>
        <p:txBody>
          <a:bodyPr/>
          <a:lstStyle/>
          <a:p>
            <a:r>
              <a:rPr lang="en-US"/>
              <a:t>Facebook Reach | Winzer</a:t>
            </a:r>
          </a:p>
        </p:txBody>
      </p:sp>
      <p:graphicFrame>
        <p:nvGraphicFramePr>
          <p:cNvPr id="6" name="Chart Placeholder 5">
            <a:extLst>
              <a:ext uri="{FF2B5EF4-FFF2-40B4-BE49-F238E27FC236}">
                <a16:creationId xmlns:a16="http://schemas.microsoft.com/office/drawing/2014/main" id="{A50ACAFF-54B0-462E-94C4-275CE30EE348}"/>
              </a:ext>
            </a:extLst>
          </p:cNvPr>
          <p:cNvGraphicFramePr>
            <a:graphicFrameLocks noGrp="1"/>
          </p:cNvGraphicFramePr>
          <p:nvPr>
            <p:ph type="chart" sz="quarter" idx="13"/>
            <p:extLst>
              <p:ext uri="{D42A27DB-BD31-4B8C-83A1-F6EECF244321}">
                <p14:modId xmlns:p14="http://schemas.microsoft.com/office/powerpoint/2010/main" val="3222578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133D07-F8FA-4517-A674-3BEF6C85099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434F9D8-E971-4C8B-8D5D-2581094EA8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85920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1619</Words>
  <Application>Microsoft Office PowerPoint</Application>
  <PresentationFormat>On-screen Show (4:3)</PresentationFormat>
  <Paragraphs>648</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Facebook Page Report</vt:lpstr>
      <vt:lpstr>Wichtigste Werte (KPI's) | Winzer</vt:lpstr>
      <vt:lpstr>Fans (Übersicht) | Winzer</vt:lpstr>
      <vt:lpstr>Key Metrics Table w. User Post RR | Winzer</vt:lpstr>
      <vt:lpstr>Facebook Fans Total | Winzer</vt:lpstr>
      <vt:lpstr>Fanwachstum | Winzer</vt:lpstr>
      <vt:lpstr>Verlorene Fans | Winzer</vt:lpstr>
      <vt:lpstr>Eigene Beiträge (Postings) | Winzer - 1 of 4</vt:lpstr>
      <vt:lpstr>Eigene Beiträge (Postings) | Winzer - 2 of 4</vt:lpstr>
      <vt:lpstr>Eigene Beiträge (Postings) | Winzer - 3 of 4</vt:lpstr>
      <vt:lpstr>Eigene Beiträge (Postings) | Winzer - 4 of 4</vt:lpstr>
      <vt:lpstr>Eigene Beiträge (Postings) + Reactions | Winzer - 1 of 5</vt:lpstr>
      <vt:lpstr>Eigene Beiträge (Postings) + Reactions | Winzer - 2 of 5</vt:lpstr>
      <vt:lpstr>Eigene Beiträge (Postings) + Reactions | Winzer - 3 of 5</vt:lpstr>
      <vt:lpstr>Eigene Beiträge (Postings) + Reactions | Winzer - 4 of 5</vt:lpstr>
      <vt:lpstr>Eigene Beiträge (Postings) + Reactions | Winzer - 5 of 5</vt:lpstr>
      <vt:lpstr>Postings/Wochentag | Winzer</vt:lpstr>
      <vt:lpstr>Interaktionsrate | Winzer</vt:lpstr>
      <vt:lpstr>Postingtypen (Verteilung) | Winzer</vt:lpstr>
      <vt:lpstr>Interaktionsrate/Postingtyp | Winzer</vt:lpstr>
      <vt:lpstr>Antwortzeit | Winzer</vt:lpstr>
      <vt:lpstr>Facebook Check Ins | Winzer</vt:lpstr>
      <vt:lpstr>Fan Demographie | Winzer</vt:lpstr>
      <vt:lpstr>Impressionen | Winzer</vt:lpstr>
      <vt:lpstr>Reichweite | Winzer</vt:lpstr>
      <vt:lpstr>Engagierte User | Winzer</vt:lpstr>
      <vt:lpstr>Page Views | Winzer</vt:lpstr>
      <vt:lpstr>Direktnachrichten von Usern | Winzer</vt:lpstr>
      <vt:lpstr>Page Fans Online | Winzer</vt:lpstr>
      <vt:lpstr>FB Insights - Daily Impressions | Winzer - 1 of 3</vt:lpstr>
      <vt:lpstr>FB Insights - Daily Impressions | Winzer - 2 of 3</vt:lpstr>
      <vt:lpstr>FB Insights - Daily Impressions | Winzer - 3 of 3</vt:lpstr>
      <vt:lpstr>FB Insights - Daily Reach | Winzer - 1 of 3</vt:lpstr>
      <vt:lpstr>FB Insights - Daily Reach | Winzer - 2 of 3</vt:lpstr>
      <vt:lpstr>FB Insights - Daily Reach | Winzer - 3 of 3</vt:lpstr>
      <vt:lpstr>Facebook Reach | Winzer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2018-06-01T16:50:37Z</dcterms:created>
  <dcterms:modified xsi:type="dcterms:W3CDTF">2018-06-01T16:51:48Z</dcterms:modified>
</cp:coreProperties>
</file>