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4" r:id="rId27"/>
    <p:sldId id="285" r:id="rId28"/>
    <p:sldId id="286" r:id="rId29"/>
    <p:sldId id="288" r:id="rId30"/>
    <p:sldId id="289" r:id="rId31"/>
    <p:sldId id="290" r:id="rId32"/>
    <p:sldId id="291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Hefter Systemform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141</c:v>
                </c:pt>
                <c:pt idx="1">
                  <c:v>141</c:v>
                </c:pt>
                <c:pt idx="2">
                  <c:v>141</c:v>
                </c:pt>
                <c:pt idx="3">
                  <c:v>141</c:v>
                </c:pt>
                <c:pt idx="4">
                  <c:v>142</c:v>
                </c:pt>
                <c:pt idx="5">
                  <c:v>142</c:v>
                </c:pt>
                <c:pt idx="6">
                  <c:v>142</c:v>
                </c:pt>
                <c:pt idx="7">
                  <c:v>142</c:v>
                </c:pt>
                <c:pt idx="8">
                  <c:v>142</c:v>
                </c:pt>
                <c:pt idx="9">
                  <c:v>142</c:v>
                </c:pt>
                <c:pt idx="10">
                  <c:v>142</c:v>
                </c:pt>
                <c:pt idx="11">
                  <c:v>142</c:v>
                </c:pt>
                <c:pt idx="12">
                  <c:v>142</c:v>
                </c:pt>
                <c:pt idx="13">
                  <c:v>142</c:v>
                </c:pt>
                <c:pt idx="14">
                  <c:v>142</c:v>
                </c:pt>
                <c:pt idx="15">
                  <c:v>142</c:v>
                </c:pt>
                <c:pt idx="16">
                  <c:v>142</c:v>
                </c:pt>
                <c:pt idx="17">
                  <c:v>142</c:v>
                </c:pt>
                <c:pt idx="18">
                  <c:v>142</c:v>
                </c:pt>
                <c:pt idx="19">
                  <c:v>142</c:v>
                </c:pt>
                <c:pt idx="20">
                  <c:v>142</c:v>
                </c:pt>
                <c:pt idx="21">
                  <c:v>142</c:v>
                </c:pt>
                <c:pt idx="22">
                  <c:v>142</c:v>
                </c:pt>
                <c:pt idx="23">
                  <c:v>141</c:v>
                </c:pt>
                <c:pt idx="24">
                  <c:v>141</c:v>
                </c:pt>
                <c:pt idx="25">
                  <c:v>141</c:v>
                </c:pt>
                <c:pt idx="26">
                  <c:v>141</c:v>
                </c:pt>
                <c:pt idx="27">
                  <c:v>141</c:v>
                </c:pt>
                <c:pt idx="28">
                  <c:v>141</c:v>
                </c:pt>
                <c:pt idx="29">
                  <c:v>141</c:v>
                </c:pt>
                <c:pt idx="30">
                  <c:v>141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0F-4549-AF1A-1EF9DF7913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126536"/>
        <c:axId val="339127848"/>
      </c:lineChart>
      <c:dateAx>
        <c:axId val="339126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127848"/>
        <c:crosses val="autoZero"/>
        <c:auto val="1"/>
        <c:lblOffset val="100"/>
        <c:baseTimeUnit val="days"/>
      </c:dateAx>
      <c:valAx>
        <c:axId val="339127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126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Hefter Systemform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-1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34-48D8-8537-6FF07432E1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538776"/>
        <c:axId val="272535168"/>
      </c:lineChart>
      <c:dateAx>
        <c:axId val="272538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535168"/>
        <c:crosses val="autoZero"/>
        <c:auto val="1"/>
        <c:lblOffset val="100"/>
        <c:baseTimeUnit val="days"/>
      </c:dateAx>
      <c:valAx>
        <c:axId val="27253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538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Hefter Systemform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EF-4AD9-BDAF-172CA20575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407104"/>
        <c:axId val="342407432"/>
      </c:lineChart>
      <c:dateAx>
        <c:axId val="342407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07432"/>
        <c:crosses val="autoZero"/>
        <c:auto val="1"/>
        <c:lblOffset val="100"/>
        <c:baseTimeUnit val="days"/>
      </c:dateAx>
      <c:valAx>
        <c:axId val="342407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07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Hefter Systemform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81-46A8-A437-4E9F545E8E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7334776"/>
        <c:axId val="427338056"/>
      </c:barChart>
      <c:catAx>
        <c:axId val="427334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338056"/>
        <c:crosses val="autoZero"/>
        <c:auto val="1"/>
        <c:lblAlgn val="ctr"/>
        <c:lblOffset val="100"/>
        <c:noMultiLvlLbl val="0"/>
      </c:catAx>
      <c:valAx>
        <c:axId val="427338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334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Hefter Systemform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2.8169014084507</c:v>
                </c:pt>
                <c:pt idx="7">
                  <c:v>2.112676056338</c:v>
                </c:pt>
                <c:pt idx="8">
                  <c:v>0.70422535211268</c:v>
                </c:pt>
                <c:pt idx="9">
                  <c:v>0</c:v>
                </c:pt>
                <c:pt idx="10">
                  <c:v>0.70422535211268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2.112676056338</c:v>
                </c:pt>
                <c:pt idx="15">
                  <c:v>2.112676056338</c:v>
                </c:pt>
                <c:pt idx="16">
                  <c:v>0</c:v>
                </c:pt>
                <c:pt idx="17">
                  <c:v>4.2253521126760996</c:v>
                </c:pt>
                <c:pt idx="18">
                  <c:v>0</c:v>
                </c:pt>
                <c:pt idx="19">
                  <c:v>0</c:v>
                </c:pt>
                <c:pt idx="20">
                  <c:v>2.8169014084507</c:v>
                </c:pt>
                <c:pt idx="21">
                  <c:v>2.112676056338</c:v>
                </c:pt>
                <c:pt idx="22">
                  <c:v>0</c:v>
                </c:pt>
                <c:pt idx="23">
                  <c:v>2.4647887323944002</c:v>
                </c:pt>
                <c:pt idx="24">
                  <c:v>0</c:v>
                </c:pt>
                <c:pt idx="25">
                  <c:v>2.1276595744681002</c:v>
                </c:pt>
                <c:pt idx="26">
                  <c:v>2.1276595744681002</c:v>
                </c:pt>
                <c:pt idx="27">
                  <c:v>0</c:v>
                </c:pt>
                <c:pt idx="28">
                  <c:v>0</c:v>
                </c:pt>
                <c:pt idx="29">
                  <c:v>2.8368794326240998</c:v>
                </c:pt>
                <c:pt idx="30">
                  <c:v>2.1276595744681002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ED-4571-90D0-C9641B8F59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335760"/>
        <c:axId val="427329856"/>
      </c:lineChart>
      <c:dateAx>
        <c:axId val="427335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329856"/>
        <c:crosses val="autoZero"/>
        <c:auto val="1"/>
        <c:lblOffset val="100"/>
        <c:baseTimeUnit val="days"/>
      </c:dateAx>
      <c:valAx>
        <c:axId val="427329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33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Hefter Systemform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C6-4FAF-B0DD-E1F96587AF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Hefter Systemform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C6-4FAF-B0DD-E1F96587AF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Hefter Systemform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9C6-4FAF-B0DD-E1F96587AF9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Hefter Systemform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9C6-4FAF-B0DD-E1F96587AF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7333464"/>
        <c:axId val="427334120"/>
      </c:barChart>
      <c:catAx>
        <c:axId val="427333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334120"/>
        <c:crosses val="autoZero"/>
        <c:auto val="1"/>
        <c:lblAlgn val="ctr"/>
        <c:lblOffset val="100"/>
        <c:noMultiLvlLbl val="0"/>
      </c:catAx>
      <c:valAx>
        <c:axId val="427334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333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Hefter Systemform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2.2154201806584002</c:v>
                </c:pt>
                <c:pt idx="1">
                  <c:v>2.2350414544002</c:v>
                </c:pt>
                <c:pt idx="2">
                  <c:v>2.112676056338</c:v>
                </c:pt>
                <c:pt idx="3">
                  <c:v>2.8368794326240998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6F-4B8D-9A4A-8970BC06BF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7341008"/>
        <c:axId val="427341992"/>
      </c:barChart>
      <c:catAx>
        <c:axId val="427341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341992"/>
        <c:crosses val="autoZero"/>
        <c:auto val="1"/>
        <c:lblAlgn val="ctr"/>
        <c:lblOffset val="100"/>
        <c:noMultiLvlLbl val="0"/>
      </c:catAx>
      <c:valAx>
        <c:axId val="427341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341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Hefter Systemform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C2-4F78-A844-365480217C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7342320"/>
        <c:axId val="427347896"/>
      </c:barChart>
      <c:catAx>
        <c:axId val="427342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347896"/>
        <c:crosses val="autoZero"/>
        <c:auto val="1"/>
        <c:lblAlgn val="ctr"/>
        <c:lblOffset val="100"/>
        <c:noMultiLvlLbl val="0"/>
      </c:catAx>
      <c:valAx>
        <c:axId val="427347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342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Hefter Systemform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  <c:pt idx="12">
                  <c:v>4</c:v>
                </c:pt>
                <c:pt idx="13">
                  <c:v>4</c:v>
                </c:pt>
                <c:pt idx="14">
                  <c:v>4</c:v>
                </c:pt>
                <c:pt idx="15">
                  <c:v>4</c:v>
                </c:pt>
                <c:pt idx="16">
                  <c:v>4</c:v>
                </c:pt>
                <c:pt idx="17">
                  <c:v>4</c:v>
                </c:pt>
                <c:pt idx="18">
                  <c:v>4</c:v>
                </c:pt>
                <c:pt idx="19">
                  <c:v>4</c:v>
                </c:pt>
                <c:pt idx="20">
                  <c:v>4</c:v>
                </c:pt>
                <c:pt idx="21">
                  <c:v>4</c:v>
                </c:pt>
                <c:pt idx="22">
                  <c:v>4</c:v>
                </c:pt>
                <c:pt idx="23">
                  <c:v>4</c:v>
                </c:pt>
                <c:pt idx="24">
                  <c:v>4</c:v>
                </c:pt>
                <c:pt idx="25">
                  <c:v>4</c:v>
                </c:pt>
                <c:pt idx="26">
                  <c:v>4</c:v>
                </c:pt>
                <c:pt idx="27">
                  <c:v>4</c:v>
                </c:pt>
                <c:pt idx="28">
                  <c:v>4</c:v>
                </c:pt>
                <c:pt idx="29">
                  <c:v>4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AA-4D98-B98F-C20F393F77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343632"/>
        <c:axId val="427344288"/>
      </c:lineChart>
      <c:dateAx>
        <c:axId val="427343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344288"/>
        <c:crosses val="autoZero"/>
        <c:auto val="1"/>
        <c:lblOffset val="100"/>
        <c:baseTimeUnit val="days"/>
      </c:dateAx>
      <c:valAx>
        <c:axId val="42734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343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0-9840-44CB-AE6F-1C81C44654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9840-44CB-AE6F-1C81C44654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874568"/>
        <c:axId val="275871288"/>
      </c:barChart>
      <c:catAx>
        <c:axId val="275874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71288"/>
        <c:crosses val="autoZero"/>
        <c:auto val="1"/>
        <c:lblAlgn val="ctr"/>
        <c:lblOffset val="100"/>
        <c:noMultiLvlLbl val="0"/>
      </c:catAx>
      <c:valAx>
        <c:axId val="275871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74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Hefter Systemform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10</c:v>
                </c:pt>
                <c:pt idx="4">
                  <c:v>0</c:v>
                </c:pt>
                <c:pt idx="5">
                  <c:v>41</c:v>
                </c:pt>
                <c:pt idx="6">
                  <c:v>93</c:v>
                </c:pt>
                <c:pt idx="7">
                  <c:v>38</c:v>
                </c:pt>
                <c:pt idx="8">
                  <c:v>47</c:v>
                </c:pt>
                <c:pt idx="9">
                  <c:v>9</c:v>
                </c:pt>
                <c:pt idx="10">
                  <c:v>30</c:v>
                </c:pt>
                <c:pt idx="11">
                  <c:v>7</c:v>
                </c:pt>
                <c:pt idx="12">
                  <c:v>2</c:v>
                </c:pt>
                <c:pt idx="13">
                  <c:v>30</c:v>
                </c:pt>
                <c:pt idx="14">
                  <c:v>18</c:v>
                </c:pt>
                <c:pt idx="15">
                  <c:v>29</c:v>
                </c:pt>
                <c:pt idx="16">
                  <c:v>4</c:v>
                </c:pt>
                <c:pt idx="17">
                  <c:v>31</c:v>
                </c:pt>
                <c:pt idx="18">
                  <c:v>14</c:v>
                </c:pt>
                <c:pt idx="19">
                  <c:v>12</c:v>
                </c:pt>
                <c:pt idx="20">
                  <c:v>29</c:v>
                </c:pt>
                <c:pt idx="21">
                  <c:v>31</c:v>
                </c:pt>
                <c:pt idx="22">
                  <c:v>5</c:v>
                </c:pt>
                <c:pt idx="23">
                  <c:v>71</c:v>
                </c:pt>
                <c:pt idx="24">
                  <c:v>20</c:v>
                </c:pt>
                <c:pt idx="25">
                  <c:v>19</c:v>
                </c:pt>
                <c:pt idx="26">
                  <c:v>38</c:v>
                </c:pt>
                <c:pt idx="27">
                  <c:v>15</c:v>
                </c:pt>
                <c:pt idx="28">
                  <c:v>19</c:v>
                </c:pt>
                <c:pt idx="29">
                  <c:v>38</c:v>
                </c:pt>
                <c:pt idx="30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39-4E25-A481-7B5210FCE8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909160"/>
        <c:axId val="408899976"/>
      </c:lineChart>
      <c:dateAx>
        <c:axId val="408909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899976"/>
        <c:crosses val="autoZero"/>
        <c:auto val="1"/>
        <c:lblOffset val="100"/>
        <c:baseTimeUnit val="days"/>
      </c:dateAx>
      <c:valAx>
        <c:axId val="408899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909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Hefter Systemform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5</c:v>
                </c:pt>
                <c:pt idx="6">
                  <c:v>28</c:v>
                </c:pt>
                <c:pt idx="7">
                  <c:v>21</c:v>
                </c:pt>
                <c:pt idx="8">
                  <c:v>19</c:v>
                </c:pt>
                <c:pt idx="9">
                  <c:v>8</c:v>
                </c:pt>
                <c:pt idx="10">
                  <c:v>19</c:v>
                </c:pt>
                <c:pt idx="11">
                  <c:v>4</c:v>
                </c:pt>
                <c:pt idx="12">
                  <c:v>2</c:v>
                </c:pt>
                <c:pt idx="13">
                  <c:v>9</c:v>
                </c:pt>
                <c:pt idx="14">
                  <c:v>13</c:v>
                </c:pt>
                <c:pt idx="15">
                  <c:v>17</c:v>
                </c:pt>
                <c:pt idx="16">
                  <c:v>4</c:v>
                </c:pt>
                <c:pt idx="17">
                  <c:v>21</c:v>
                </c:pt>
                <c:pt idx="18">
                  <c:v>8</c:v>
                </c:pt>
                <c:pt idx="19">
                  <c:v>10</c:v>
                </c:pt>
                <c:pt idx="20">
                  <c:v>13</c:v>
                </c:pt>
                <c:pt idx="21">
                  <c:v>20</c:v>
                </c:pt>
                <c:pt idx="22">
                  <c:v>4</c:v>
                </c:pt>
                <c:pt idx="23">
                  <c:v>23</c:v>
                </c:pt>
                <c:pt idx="24">
                  <c:v>9</c:v>
                </c:pt>
                <c:pt idx="25">
                  <c:v>13</c:v>
                </c:pt>
                <c:pt idx="26">
                  <c:v>24</c:v>
                </c:pt>
                <c:pt idx="27">
                  <c:v>9</c:v>
                </c:pt>
                <c:pt idx="28">
                  <c:v>10</c:v>
                </c:pt>
                <c:pt idx="29">
                  <c:v>21</c:v>
                </c:pt>
                <c:pt idx="30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AB-443F-BBBB-13EF0486D2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904896"/>
        <c:axId val="408909488"/>
      </c:lineChart>
      <c:dateAx>
        <c:axId val="408904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909488"/>
        <c:crosses val="autoZero"/>
        <c:auto val="1"/>
        <c:lblOffset val="100"/>
        <c:baseTimeUnit val="days"/>
      </c:dateAx>
      <c:valAx>
        <c:axId val="408909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90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Hefter Systemform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7</c:v>
                </c:pt>
                <c:pt idx="7">
                  <c:v>4</c:v>
                </c:pt>
                <c:pt idx="8">
                  <c:v>4</c:v>
                </c:pt>
                <c:pt idx="9">
                  <c:v>1</c:v>
                </c:pt>
                <c:pt idx="10">
                  <c:v>4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2</c:v>
                </c:pt>
                <c:pt idx="15">
                  <c:v>5</c:v>
                </c:pt>
                <c:pt idx="16">
                  <c:v>1</c:v>
                </c:pt>
                <c:pt idx="17">
                  <c:v>7</c:v>
                </c:pt>
                <c:pt idx="18">
                  <c:v>2</c:v>
                </c:pt>
                <c:pt idx="19">
                  <c:v>1</c:v>
                </c:pt>
                <c:pt idx="20">
                  <c:v>4</c:v>
                </c:pt>
                <c:pt idx="21">
                  <c:v>5</c:v>
                </c:pt>
                <c:pt idx="22">
                  <c:v>0</c:v>
                </c:pt>
                <c:pt idx="23">
                  <c:v>6</c:v>
                </c:pt>
                <c:pt idx="24">
                  <c:v>2</c:v>
                </c:pt>
                <c:pt idx="25">
                  <c:v>1</c:v>
                </c:pt>
                <c:pt idx="26">
                  <c:v>4</c:v>
                </c:pt>
                <c:pt idx="27">
                  <c:v>0</c:v>
                </c:pt>
                <c:pt idx="28">
                  <c:v>3</c:v>
                </c:pt>
                <c:pt idx="29">
                  <c:v>2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82-4B95-8E4D-64BF677A2A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900960"/>
        <c:axId val="408901288"/>
      </c:lineChart>
      <c:dateAx>
        <c:axId val="408900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901288"/>
        <c:crosses val="autoZero"/>
        <c:auto val="1"/>
        <c:lblOffset val="100"/>
        <c:baseTimeUnit val="days"/>
      </c:dateAx>
      <c:valAx>
        <c:axId val="408901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90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Hefter Systemform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3</c:v>
                </c:pt>
                <c:pt idx="7">
                  <c:v>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3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14</c:v>
                </c:pt>
                <c:pt idx="28">
                  <c:v>0</c:v>
                </c:pt>
                <c:pt idx="29">
                  <c:v>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58-45F5-8133-7CFD3DA349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915720"/>
        <c:axId val="408918344"/>
      </c:lineChart>
      <c:dateAx>
        <c:axId val="408915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918344"/>
        <c:crosses val="autoZero"/>
        <c:auto val="1"/>
        <c:lblOffset val="100"/>
        <c:baseTimeUnit val="days"/>
      </c:dateAx>
      <c:valAx>
        <c:axId val="408918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91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Hefter Systemform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8.7666666666666995</c:v>
                </c:pt>
                <c:pt idx="1">
                  <c:v>6.3666666666667</c:v>
                </c:pt>
                <c:pt idx="2">
                  <c:v>6.1666666666666998</c:v>
                </c:pt>
                <c:pt idx="3">
                  <c:v>11.266666666667</c:v>
                </c:pt>
                <c:pt idx="4">
                  <c:v>22.8</c:v>
                </c:pt>
                <c:pt idx="5">
                  <c:v>38.133333333332999</c:v>
                </c:pt>
                <c:pt idx="6">
                  <c:v>47.8</c:v>
                </c:pt>
                <c:pt idx="7">
                  <c:v>44.3</c:v>
                </c:pt>
                <c:pt idx="8">
                  <c:v>45</c:v>
                </c:pt>
                <c:pt idx="9">
                  <c:v>44.8</c:v>
                </c:pt>
                <c:pt idx="10">
                  <c:v>47.5</c:v>
                </c:pt>
                <c:pt idx="11">
                  <c:v>47.466666666667003</c:v>
                </c:pt>
                <c:pt idx="12">
                  <c:v>47.433333333333003</c:v>
                </c:pt>
                <c:pt idx="13">
                  <c:v>47.133333333332999</c:v>
                </c:pt>
                <c:pt idx="14">
                  <c:v>48.733333333333</c:v>
                </c:pt>
                <c:pt idx="15">
                  <c:v>48.266666666667</c:v>
                </c:pt>
                <c:pt idx="16">
                  <c:v>52.766666666667</c:v>
                </c:pt>
                <c:pt idx="17">
                  <c:v>56.433333333333003</c:v>
                </c:pt>
                <c:pt idx="18">
                  <c:v>55.433333333333003</c:v>
                </c:pt>
                <c:pt idx="19">
                  <c:v>57.1</c:v>
                </c:pt>
                <c:pt idx="20">
                  <c:v>53</c:v>
                </c:pt>
                <c:pt idx="21">
                  <c:v>39.299999999999997</c:v>
                </c:pt>
                <c:pt idx="22">
                  <c:v>22.366666666667001</c:v>
                </c:pt>
                <c:pt idx="23">
                  <c:v>13.066666666667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0C-443A-9DF9-27B666400E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912112"/>
        <c:axId val="408916704"/>
      </c:lineChart>
      <c:catAx>
        <c:axId val="40891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916704"/>
        <c:crosses val="autoZero"/>
        <c:auto val="1"/>
        <c:lblAlgn val="ctr"/>
        <c:lblOffset val="100"/>
        <c:noMultiLvlLbl val="0"/>
      </c:catAx>
      <c:valAx>
        <c:axId val="408916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912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Hefter Systemform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5</c:v>
                </c:pt>
                <c:pt idx="6">
                  <c:v>28</c:v>
                </c:pt>
                <c:pt idx="7">
                  <c:v>21</c:v>
                </c:pt>
                <c:pt idx="8">
                  <c:v>19</c:v>
                </c:pt>
                <c:pt idx="9">
                  <c:v>8</c:v>
                </c:pt>
                <c:pt idx="10">
                  <c:v>19</c:v>
                </c:pt>
                <c:pt idx="11">
                  <c:v>4</c:v>
                </c:pt>
                <c:pt idx="12">
                  <c:v>2</c:v>
                </c:pt>
                <c:pt idx="13">
                  <c:v>9</c:v>
                </c:pt>
                <c:pt idx="14">
                  <c:v>13</c:v>
                </c:pt>
                <c:pt idx="15">
                  <c:v>17</c:v>
                </c:pt>
                <c:pt idx="16">
                  <c:v>4</c:v>
                </c:pt>
                <c:pt idx="17">
                  <c:v>21</c:v>
                </c:pt>
                <c:pt idx="18">
                  <c:v>8</c:v>
                </c:pt>
                <c:pt idx="19">
                  <c:v>10</c:v>
                </c:pt>
                <c:pt idx="20">
                  <c:v>13</c:v>
                </c:pt>
                <c:pt idx="21">
                  <c:v>20</c:v>
                </c:pt>
                <c:pt idx="22">
                  <c:v>4</c:v>
                </c:pt>
                <c:pt idx="23">
                  <c:v>23</c:v>
                </c:pt>
                <c:pt idx="24">
                  <c:v>9</c:v>
                </c:pt>
                <c:pt idx="25">
                  <c:v>13</c:v>
                </c:pt>
                <c:pt idx="26">
                  <c:v>24</c:v>
                </c:pt>
                <c:pt idx="27">
                  <c:v>9</c:v>
                </c:pt>
                <c:pt idx="28">
                  <c:v>10</c:v>
                </c:pt>
                <c:pt idx="29">
                  <c:v>21</c:v>
                </c:pt>
                <c:pt idx="30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23-4349-A974-93B35F0409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729104"/>
        <c:axId val="346735664"/>
      </c:lineChart>
      <c:dateAx>
        <c:axId val="346729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735664"/>
        <c:crosses val="autoZero"/>
        <c:auto val="1"/>
        <c:lblOffset val="100"/>
        <c:baseTimeUnit val="days"/>
      </c:dateAx>
      <c:valAx>
        <c:axId val="34673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729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053D5-1B78-4037-9F20-7E8D88FC59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3ADA99-8827-4234-8CB6-1570FDBF19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2483790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9D36F-C21F-460D-8337-AC0D98DA0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Wichtigste Werte (KPI's) | Hefter Systemform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A99684-FF96-40B3-939A-2667EB6AD5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547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978763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02937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771093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75781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481127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499034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75243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66748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168434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764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97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2.2695 %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582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1C2F2-3CEA-4666-8D6B-F74E68CF84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05164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8CC5B-E567-4619-BEF7-113BF6142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 | Hefter Systemform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903120-3DC4-4FF8-8C27-A36BD7F957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6195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087662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99863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8663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8571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2634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1043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7039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2007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610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841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687D0-B5A5-46D0-9D21-289C47D18E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89725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2F38F-3A26-49A1-9FA4-4F8486901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 | Hefter Systemform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D9C0E1-0D05-4194-B450-4F4B42CC95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01563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2916383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819331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76073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65232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417656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751180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329262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471666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772944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07720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916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2.2695 %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0864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3C2C80-C372-4036-8AAB-8D42E59673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67180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E1012-5515-4A96-84DF-D91F8BAC0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Hefter Systemform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A0E81A-341C-4BC1-A723-532420E9F6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60704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BBC733-15FF-4459-A2F5-8B931FD22C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13DC3-FEF4-4848-9458-5E606EEC9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56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98C5C-C937-40FE-88A8-615ACD34C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Fanwachstum | Hefter Systemform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2A5229-6C5D-4E9E-85D3-0DD3C7A71C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70816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17FD17-F4C2-4C51-B05D-29A7428FF2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29523E-C330-4A2C-83C7-2F434C61B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219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E683C-0873-4917-8B03-20FB9E4C5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Verlorene Fans | Hefter Systemform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722C1D-9F01-4D0D-B8D4-B1B8891125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30949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752A8A-69F4-4A93-9DBF-DB87DB2D0E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E6E279-BC35-40EA-993E-ECC26166E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987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BB109-160A-49F7-BC8F-B258169AD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Hefter Systemform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F5D005-A4CF-4536-9F2B-94EA38F8BC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86859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30230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6087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655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4778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0119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4651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8306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7004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503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- 2018-05-31 15:07:00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Sag dem Wonnemonat Mai ganz leise Servus... 👋🏻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514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- 2018-05-30 06:06:00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Unsere CC150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237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- 2018-05-27 16:01:00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Verschickt mehr Briefe! 📨 Eine E-Mail kann man nicht so herrlich zerknüllen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069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- 2018-05-26 05:58:00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Ausgedruckte Rechnungen sind bares Geld, das so schnell wie möglich zurückfließen sollte. Deshalb müssen sie auch schnell und zugleich wirtschaftlich postfertig gemacht werden 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596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- 2018-05-24 17:55:00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Bayern dahoam ☺️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882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- 2018-05-24 09:57:00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Lesepause mit unserem Online Magazin lohnt sich immer 👉🏻 http://bit.ly/hefter-online-magazin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3.5211 %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737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- 2018-05-22 09:53:00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SI 5250 Kuvertiersysteme sind bärenstark 🐻 in der Leistung und blitzschnell bei den Rüstzeiten ⚡️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374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72319-0E47-4B51-9BB1-B5978CE62D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639484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0B541-A3A9-4EDA-B528-E0A5D87CD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Hefter Systemform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229CC4-2C21-436E-869F-F196A22B4C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1527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63513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0744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6373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7192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6340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8775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0709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1512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402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- 2018-05-21 05:50:00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Praktisch, verlässlich, gut. Unser Rückrufservice 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2.8169 %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72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- 2018-05-18 10:48:00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Menschen warten die ganze Woche auf Freitag, das ganze Jahr auf Sommer und das ganze Leben auf Glück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4.2254 %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512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- 2018-05-16 09:45:00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Seit über 50 Jahren zählen wir zu den führenden Unternehmen für die Optimierung der Post-, Mailing- und Druckweiterverarbeitung 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032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- 2018-05-15 05:41:00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Michelin ist einer unserer bekanntesten IsiTrac Kunden. Das System hilft dem Konzern seine Pakete und sensiblen Waren- und Postsendungen nachzuverfolgen.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6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- 2018-05-11 14:33:00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Auf ins Wochenende! Geniesst den Frühling ☺️
Und wer noch etwas Zeit übrig hat 👉🏻 https://www.hefter-systemform.com/magazin/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66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7B790-421A-4EDC-A54B-92A750959D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897849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5F6FA-637F-46BB-BF18-8A2167070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Hefter Systemform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72E4F3-0D6E-4FDB-8B4B-BBC13C3354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3500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55358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3813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8645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9454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5045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8070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4641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1911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194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- 2018-05-09 17:39:00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bieten viele Modelle auch als werksüberholte Maschinen mit voller Gewährleistung an. Die Maschinen werden von unseren Technikern komplett überarbeitet und alle Verschleißteile erneuert.  👇🏻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211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- 2018-05-08 09:44:46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schon mal in unserem Online Magazin reingeschaut? 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81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- 2018-05-07 06:31:00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#montag 🔥
Wir sind bereit für die neue Woche 💪🏻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2.8169 %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947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6F8357-9DA6-4FAC-8ED7-38DDBA3369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140868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A5718-D21E-41CA-9993-C6BDA70B6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Hefter Systemform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7655CE-D2B2-457A-8837-77EB7540D4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8341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40105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7593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0408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654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7859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8439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0948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8631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860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- 2018-05-31 15:07:00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Sag dem Wonnemonat Mai ganz leise Servus... 👋🏻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782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- 2018-05-30 06:06:00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Unsere CC150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986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- 2018-05-27 16:01:00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Verschickt mehr Briefe! 📨 Eine E-Mail kann man nicht so herrlich zerknüllen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412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- 2018-05-26 05:58:00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Ausgedruckte Rechnungen sind bares Geld, das so schnell wie möglich zurückfließen sollte. Deshalb müssen sie auch schnell und zugleich wirtschaftlich postfertig gemacht werden 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772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- 2018-05-24 17:55:00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Bayern dahoam ☺️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37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- 2018-05-24 09:57:00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Lesepause mit unserem Online Magazin lohnt sich immer 👉🏻 http://bit.ly/hefter-online-magazin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521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02178C-A46E-4B5C-91E9-2E280DC63F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313390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C91BB-EC09-4502-897D-070521CBB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Hefter Systemform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C02805-9058-4663-B373-C1259B2BF4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8202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93420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3987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3288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9168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6503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5927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4621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3875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522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- 2018-05-22 09:53:00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SI 5250 Kuvertiersysteme sind bärenstark 🐻 in der Leistung und blitzschnell bei den Rüstzeiten ⚡️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973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- 2018-05-21 05:50:00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Praktisch, verlässlich, gut. Unser Rückrufservice 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468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- 2018-05-18 10:48:00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Menschen warten die ganze Woche auf Freitag, das ganze Jahr auf Sommer und das ganze Leben auf Glück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964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- 2018-05-16 09:45:00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Seit über 50 Jahren zählen wir zu den führenden Unternehmen für die Optimierung der Post-, Mailing- und Druckweiterverarbeitung 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465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- 2018-05-15 05:41:00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Michelin ist einer unserer bekanntesten IsiTrac Kunden. Das System hilft dem Konzern seine Pakete und sensiblen Waren- und Postsendungen nachzuverfolgen.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700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FE9D6D-FFC1-4CE1-A695-9FAFB31893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474587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F9EA6-CA88-4B3F-8232-C4D3AC48F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Hefter Systemform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7996FF-07C0-4D9B-9541-3E43CE7E4D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2186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72254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3270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0422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4383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3632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4661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0979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5930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044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- 2018-05-11 14:33:00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Auf ins Wochenende! Geniesst den Frühling ☺️
Und wer noch etwas Zeit übrig hat 👉🏻 https://www.hefter-systemform.com/magazin/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272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- 2018-05-09 17:39:00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bieten viele Modelle auch als werksüberholte Maschinen mit voller Gewährleistung an. Die Maschinen werden von unseren Technikern komplett überarbeitet und alle Verschleißteile erneuert.  👇🏻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305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- 2018-05-08 09:44:46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schon mal in unserem Online Magazin reingeschaut? 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516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Hefter Systemform - 2018-05-07 06:31:00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#montag 🔥
Wir sind bereit für die neue Woche 💪🏻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021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0EB511-A0E8-4D1D-AB55-A8390C3476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192630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7CDB6-C00B-47CA-88E2-384A54DF2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 | Hefter Systemform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8990CF-30A7-4DD6-A14D-43708A4AA2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8826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00A8B-3CAD-4DBA-8AAC-BA66D72C35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0606A-262B-4049-A04B-4D2CD036E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7143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7C8F7-00CF-42A8-887C-3162258FC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 | Hefter Systemform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DEEC7B-1A7C-441D-9748-025DCED13B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30298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919E3-6D73-4B5D-91D8-6D0CC8F1CC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6A687-5D7A-4434-B61C-13D8A224B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3552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7C956-B52F-481A-8119-33F2627B7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 | Hefter Systemform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A9BD4E-964D-4F01-82E2-314F91DE1E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78717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6A1228-9375-46BA-A744-1FE0DD3905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5AFD7-6207-4E0F-BF09-5DC384F8B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152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0A187-E77B-4FE7-A700-0608A3D29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 | Hefter Systemform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E8B4C4-B744-448D-A7FF-4F0D2314EB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30014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E8DB94-A1E2-4304-B6E2-6E3881E44D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7DA72-F15E-4812-AAA7-5CB9FAA9E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513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840D8-161A-4A71-BDFD-79AE48456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Hefter Systemform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B3626A-18BD-4682-9610-535EC41D4A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43230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09696-318E-43EB-B0AC-9D2677DE0F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76FB7-D3B5-4436-9058-F18A24443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1548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2F32F-D54C-4258-97CD-4F6A4E6CE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 | Hefter Systemform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D4D30A-36A4-4F4C-96BB-BDDAC32055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04645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37DEA-8694-45C5-9F4E-B0062F5B76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C4EB6-C0A7-401F-A2B8-3D6AEDED3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4914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237ED-4CA2-4189-9CAA-36186550E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 | Hefter Systemform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B95D4B-5648-4603-9DC9-7C3961496E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95066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25018B-FCD1-4503-8CB2-D1977B099E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E1CA67-E3AE-440F-B611-3ACD971E5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2830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E40FE-053C-4901-B11E-E1BE6316C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Impressionen | Hefter Systemform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D63719-D756-4A9E-8C55-C489F5CF62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02712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CBC48-A01B-4FB8-AE02-C6D3CAD60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61D71-9915-4D41-8376-057CBD94F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0777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BE597-8078-45D3-AD4B-BA3D417CC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Reichweite | Hefter Systemform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B34604-DA06-458D-A368-53D882C5F9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41811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FE940C-210A-408E-BAB7-128F44E734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655DFF-074A-422C-AD96-AF5DC2790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7097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64BF1-5668-43B7-965F-4AD5E4F69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Engagierte User | Hefter Systemform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2F7BDB-83F8-4B41-A763-AC3F1C2C45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76373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B9FD3B-C2B3-4738-8E27-935B6914C8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55476-D5DD-49B5-83A3-122B0D373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4281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53661-70C3-4527-9F65-6E8CFC03D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Views | Hefter Systemform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BE7537-21B7-4419-A85F-8822572328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68784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3FA80-00DE-4924-ABBC-95FC72A570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21B9BD-E7F8-48CF-A420-4E18909CE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4942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8FF9C-A8E4-4E45-B743-FCA092E9A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 | Hefter Systemform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BC8D4D-415A-43ED-A253-BC83130156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22593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7B047E-8902-429B-92ED-E8B6C103B7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944F9E-1D59-4957-9ECD-A7AC90E06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4596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EE673-F491-41AE-9515-8288E1F6C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Hefter Systemform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E6F4EE-607B-431D-AB0D-3CB2A02B37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24989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71144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873681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45437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284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259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080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868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933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144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500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375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693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118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129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665BD2-C8AD-490B-80D4-483A68A8AF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6526906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0F36F-E719-41E0-A4EA-714F4C684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Hefter Systemform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8DDFC9-DF57-47D3-B7B3-0AAAF3AE28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4943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600073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671707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42927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873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57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138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635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289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829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503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74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599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847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631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A8A58C-8DBF-41CC-B3F6-0A3E445D3B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296662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B835D-1A8F-4F09-9135-9D46B3368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Hefter Systemform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932D08-DA41-4A7B-8757-EFB89DA538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9039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972465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376823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4316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411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634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39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41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599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361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75D76-B033-4C59-9017-38FDEBA2A2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5463954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5647F-B3BA-48C8-A21E-0E45DD3CF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Hefter Systemform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6311D7-9C04-4C34-BE85-72065F21F9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8148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992944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304592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30116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032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854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463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387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713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240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344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172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500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557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072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AD8E7-F857-45A9-8309-D36E38AFB9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9731388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B68F2-8A0A-49F8-A488-54E025365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Hefter Systemform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E6CD5E-08B0-4644-BAF0-3A25168697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269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481272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579900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10400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266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607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651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032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604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0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934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117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683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763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2591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F7D60D-BBDE-4CBF-A4BA-EAB76342B3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3644000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438F6-035B-4B1A-A3EB-32637C6C4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Hefter Systemform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9B3641-39CA-4E95-8043-83A2A23C1B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705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949382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838016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55802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83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716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494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818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248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524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655B5-5568-4E9E-9C2E-4A346A230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317116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7613F-D4CB-425A-8E2B-B3F8A3748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Hefter Systemform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E82B82-378E-41BF-8D29-74CD3AC5DE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02949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4CEA41-3FEB-4FC9-BE74-B9C3DA1C0E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9F8457-0EE9-4219-90BB-98098D717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0765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1176</Words>
  <Application>Microsoft Office PowerPoint</Application>
  <PresentationFormat>On-screen Show (4:3)</PresentationFormat>
  <Paragraphs>592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Calibri</vt:lpstr>
      <vt:lpstr>Arial</vt:lpstr>
      <vt:lpstr>quintly_template</vt:lpstr>
      <vt:lpstr>Facebook Page Report</vt:lpstr>
      <vt:lpstr>Wichtigste Werte (KPI's) | Hefter Systemform</vt:lpstr>
      <vt:lpstr>Fans (Übersicht) | Hefter Systemform</vt:lpstr>
      <vt:lpstr>Key Metrics Table w. User Post RR | Hefter Systemform</vt:lpstr>
      <vt:lpstr>Facebook Fans Total | Hefter Systemform</vt:lpstr>
      <vt:lpstr>Fanwachstum | Hefter Systemform</vt:lpstr>
      <vt:lpstr>Verlorene Fans | Hefter Systemform</vt:lpstr>
      <vt:lpstr>Eigene Beiträge (Postings) | Hefter Systemform - 1 of 3</vt:lpstr>
      <vt:lpstr>Eigene Beiträge (Postings) | Hefter Systemform - 2 of 3</vt:lpstr>
      <vt:lpstr>Eigene Beiträge (Postings) | Hefter Systemform - 3 of 3</vt:lpstr>
      <vt:lpstr>Eigene Beiträge (Postings) + Reactions | Hefter Systemform - 1 of 3</vt:lpstr>
      <vt:lpstr>Eigene Beiträge (Postings) + Reactions | Hefter Systemform - 2 of 3</vt:lpstr>
      <vt:lpstr>Eigene Beiträge (Postings) + Reactions | Hefter Systemform - 3 of 3</vt:lpstr>
      <vt:lpstr>Postings/Wochentag | Hefter Systemform</vt:lpstr>
      <vt:lpstr>Interaktionsrate | Hefter Systemform</vt:lpstr>
      <vt:lpstr>Postingtypen (Verteilung) | Hefter Systemform</vt:lpstr>
      <vt:lpstr>Interaktionsrate/Postingtyp | Hefter Systemform</vt:lpstr>
      <vt:lpstr>Antwortzeit | Hefter Systemform</vt:lpstr>
      <vt:lpstr>Facebook Check Ins | Hefter Systemform</vt:lpstr>
      <vt:lpstr>Fan Demographie | Hefter Systemform</vt:lpstr>
      <vt:lpstr>Impressionen | Hefter Systemform</vt:lpstr>
      <vt:lpstr>Reichweite | Hefter Systemform</vt:lpstr>
      <vt:lpstr>Engagierte User | Hefter Systemform</vt:lpstr>
      <vt:lpstr>Page Views | Hefter Systemform</vt:lpstr>
      <vt:lpstr>Page Fans Online | Hefter Systemform</vt:lpstr>
      <vt:lpstr>FB Insights - Daily Impressions | Hefter Systemform - 1 of 3</vt:lpstr>
      <vt:lpstr>FB Insights - Daily Impressions | Hefter Systemform - 2 of 3</vt:lpstr>
      <vt:lpstr>FB Insights - Daily Impressions | Hefter Systemform - 3 of 3</vt:lpstr>
      <vt:lpstr>FB Insights - Daily Reach | Hefter Systemform - 1 of 3</vt:lpstr>
      <vt:lpstr>FB Insights - Daily Reach | Hefter Systemform - 2 of 3</vt:lpstr>
      <vt:lpstr>FB Insights - Daily Reach | Hefter Systemform - 3 of 3</vt:lpstr>
      <vt:lpstr>Facebook Reach | Hefter Systemform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2018-06-01T14:00:52Z</dcterms:created>
  <dcterms:modified xsi:type="dcterms:W3CDTF">2018-06-01T14:01:59Z</dcterms:modified>
</cp:coreProperties>
</file>