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5" r:id="rId28"/>
    <p:sldId id="286" r:id="rId29"/>
    <p:sldId id="287" r:id="rId30"/>
    <p:sldId id="288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732</c:v>
                </c:pt>
                <c:pt idx="1">
                  <c:v>732</c:v>
                </c:pt>
                <c:pt idx="2">
                  <c:v>732</c:v>
                </c:pt>
                <c:pt idx="3">
                  <c:v>732</c:v>
                </c:pt>
                <c:pt idx="4">
                  <c:v>732</c:v>
                </c:pt>
                <c:pt idx="5">
                  <c:v>732</c:v>
                </c:pt>
                <c:pt idx="6">
                  <c:v>732</c:v>
                </c:pt>
                <c:pt idx="7">
                  <c:v>732</c:v>
                </c:pt>
                <c:pt idx="8">
                  <c:v>732</c:v>
                </c:pt>
                <c:pt idx="9">
                  <c:v>732</c:v>
                </c:pt>
                <c:pt idx="10">
                  <c:v>732</c:v>
                </c:pt>
                <c:pt idx="11">
                  <c:v>732</c:v>
                </c:pt>
                <c:pt idx="12">
                  <c:v>732</c:v>
                </c:pt>
                <c:pt idx="13">
                  <c:v>732</c:v>
                </c:pt>
                <c:pt idx="14">
                  <c:v>732</c:v>
                </c:pt>
                <c:pt idx="15">
                  <c:v>732</c:v>
                </c:pt>
                <c:pt idx="16">
                  <c:v>732</c:v>
                </c:pt>
                <c:pt idx="17">
                  <c:v>732</c:v>
                </c:pt>
                <c:pt idx="18">
                  <c:v>732</c:v>
                </c:pt>
                <c:pt idx="19">
                  <c:v>732</c:v>
                </c:pt>
                <c:pt idx="20">
                  <c:v>732</c:v>
                </c:pt>
                <c:pt idx="21">
                  <c:v>733</c:v>
                </c:pt>
                <c:pt idx="22">
                  <c:v>733</c:v>
                </c:pt>
                <c:pt idx="23">
                  <c:v>733</c:v>
                </c:pt>
                <c:pt idx="24">
                  <c:v>734</c:v>
                </c:pt>
                <c:pt idx="25">
                  <c:v>734</c:v>
                </c:pt>
                <c:pt idx="26">
                  <c:v>735</c:v>
                </c:pt>
                <c:pt idx="27">
                  <c:v>735</c:v>
                </c:pt>
                <c:pt idx="28">
                  <c:v>736</c:v>
                </c:pt>
                <c:pt idx="29">
                  <c:v>738</c:v>
                </c:pt>
                <c:pt idx="30">
                  <c:v>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60-40F7-8C05-CD63610B6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080616"/>
        <c:axId val="341082912"/>
      </c:lineChart>
      <c:dateAx>
        <c:axId val="341080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82912"/>
        <c:crosses val="autoZero"/>
        <c:auto val="1"/>
        <c:lblOffset val="100"/>
        <c:baseTimeUnit val="days"/>
      </c:dateAx>
      <c:valAx>
        <c:axId val="34108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8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-1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-1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DD-4BF5-B6CC-69D473D12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792048"/>
        <c:axId val="339792376"/>
      </c:lineChart>
      <c:dateAx>
        <c:axId val="33979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92376"/>
        <c:crosses val="autoZero"/>
        <c:auto val="1"/>
        <c:lblOffset val="100"/>
        <c:baseTimeUnit val="days"/>
      </c:dateAx>
      <c:valAx>
        <c:axId val="33979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9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18-42D0-9606-205FF85483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55072"/>
        <c:axId val="344560976"/>
      </c:lineChart>
      <c:dateAx>
        <c:axId val="34455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60976"/>
        <c:crosses val="autoZero"/>
        <c:auto val="1"/>
        <c:lblOffset val="100"/>
        <c:baseTimeUnit val="days"/>
      </c:dateAx>
      <c:valAx>
        <c:axId val="34456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5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D4-4788-8A1D-F719F17FC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437488"/>
        <c:axId val="398435520"/>
      </c:barChart>
      <c:catAx>
        <c:axId val="39843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35520"/>
        <c:crosses val="autoZero"/>
        <c:auto val="1"/>
        <c:lblAlgn val="ctr"/>
        <c:lblOffset val="100"/>
        <c:noMultiLvlLbl val="0"/>
      </c:catAx>
      <c:valAx>
        <c:axId val="39843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3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6.1475409836066</c:v>
                </c:pt>
                <c:pt idx="11">
                  <c:v>1.9125683060109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2.7967257844475002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D7-4B59-ADFB-EA682C296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433224"/>
        <c:axId val="398434864"/>
      </c:lineChart>
      <c:dateAx>
        <c:axId val="39843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34864"/>
        <c:crosses val="autoZero"/>
        <c:auto val="1"/>
        <c:lblOffset val="100"/>
        <c:baseTimeUnit val="days"/>
      </c:dateAx>
      <c:valAx>
        <c:axId val="39843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3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Schmidt Automobile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CE-400B-BBC4-9BBF4B8DFC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Schmidt Automobile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CE-400B-BBC4-9BBF4B8DF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431584"/>
        <c:axId val="398436176"/>
      </c:barChart>
      <c:catAx>
        <c:axId val="39843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36176"/>
        <c:crosses val="autoZero"/>
        <c:auto val="1"/>
        <c:lblAlgn val="ctr"/>
        <c:lblOffset val="100"/>
        <c:noMultiLvlLbl val="0"/>
      </c:catAx>
      <c:valAx>
        <c:axId val="39843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3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1.9099590723055999</c:v>
                </c:pt>
                <c:pt idx="1">
                  <c:v>3.9136641841672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A-4F60-99D9-3534449BD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441096"/>
        <c:axId val="398443064"/>
      </c:barChart>
      <c:catAx>
        <c:axId val="39844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43064"/>
        <c:crosses val="autoZero"/>
        <c:auto val="1"/>
        <c:lblAlgn val="ctr"/>
        <c:lblOffset val="100"/>
        <c:noMultiLvlLbl val="0"/>
      </c:catAx>
      <c:valAx>
        <c:axId val="39844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4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98-41FF-A34C-2708F60EB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445688"/>
        <c:axId val="398444048"/>
      </c:barChart>
      <c:catAx>
        <c:axId val="39844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44048"/>
        <c:crosses val="autoZero"/>
        <c:auto val="1"/>
        <c:lblAlgn val="ctr"/>
        <c:lblOffset val="100"/>
        <c:noMultiLvlLbl val="0"/>
      </c:catAx>
      <c:valAx>
        <c:axId val="398444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44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10-45A6-B966-5E8F874A8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19424"/>
        <c:axId val="278120080"/>
      </c:lineChart>
      <c:dateAx>
        <c:axId val="278119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20080"/>
        <c:crosses val="autoZero"/>
        <c:auto val="1"/>
        <c:lblOffset val="100"/>
        <c:baseTimeUnit val="days"/>
      </c:dateAx>
      <c:valAx>
        <c:axId val="27812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1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641A-4D62-9B93-C0EEDB9E91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641A-4D62-9B93-C0EEDB9E91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624512"/>
        <c:axId val="397626480"/>
      </c:barChart>
      <c:catAx>
        <c:axId val="39762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26480"/>
        <c:crosses val="autoZero"/>
        <c:auto val="1"/>
        <c:lblAlgn val="ctr"/>
        <c:lblOffset val="100"/>
        <c:noMultiLvlLbl val="0"/>
      </c:catAx>
      <c:valAx>
        <c:axId val="39762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2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</c:v>
                </c:pt>
                <c:pt idx="1">
                  <c:v>29</c:v>
                </c:pt>
                <c:pt idx="2">
                  <c:v>41</c:v>
                </c:pt>
                <c:pt idx="3">
                  <c:v>22</c:v>
                </c:pt>
                <c:pt idx="4">
                  <c:v>26</c:v>
                </c:pt>
                <c:pt idx="5">
                  <c:v>19</c:v>
                </c:pt>
                <c:pt idx="6">
                  <c:v>247</c:v>
                </c:pt>
                <c:pt idx="7">
                  <c:v>147</c:v>
                </c:pt>
                <c:pt idx="8">
                  <c:v>56</c:v>
                </c:pt>
                <c:pt idx="9">
                  <c:v>60</c:v>
                </c:pt>
                <c:pt idx="10">
                  <c:v>1152</c:v>
                </c:pt>
                <c:pt idx="11">
                  <c:v>1179</c:v>
                </c:pt>
                <c:pt idx="12">
                  <c:v>1183</c:v>
                </c:pt>
                <c:pt idx="13">
                  <c:v>773</c:v>
                </c:pt>
                <c:pt idx="14">
                  <c:v>714</c:v>
                </c:pt>
                <c:pt idx="15">
                  <c:v>698</c:v>
                </c:pt>
                <c:pt idx="16">
                  <c:v>655</c:v>
                </c:pt>
                <c:pt idx="17">
                  <c:v>778</c:v>
                </c:pt>
                <c:pt idx="18">
                  <c:v>594</c:v>
                </c:pt>
                <c:pt idx="19">
                  <c:v>855</c:v>
                </c:pt>
                <c:pt idx="20">
                  <c:v>900</c:v>
                </c:pt>
                <c:pt idx="21">
                  <c:v>2210</c:v>
                </c:pt>
                <c:pt idx="22">
                  <c:v>862</c:v>
                </c:pt>
                <c:pt idx="23">
                  <c:v>1275</c:v>
                </c:pt>
                <c:pt idx="24">
                  <c:v>829</c:v>
                </c:pt>
                <c:pt idx="25">
                  <c:v>776</c:v>
                </c:pt>
                <c:pt idx="26">
                  <c:v>1004</c:v>
                </c:pt>
                <c:pt idx="27">
                  <c:v>804</c:v>
                </c:pt>
                <c:pt idx="28">
                  <c:v>925</c:v>
                </c:pt>
                <c:pt idx="29">
                  <c:v>902</c:v>
                </c:pt>
                <c:pt idx="30">
                  <c:v>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63-46AB-A7BB-98465830F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21888"/>
        <c:axId val="397624840"/>
      </c:lineChart>
      <c:dateAx>
        <c:axId val="397621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24840"/>
        <c:crosses val="autoZero"/>
        <c:auto val="1"/>
        <c:lblOffset val="100"/>
        <c:baseTimeUnit val="days"/>
      </c:dateAx>
      <c:valAx>
        <c:axId val="39762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2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</c:v>
                </c:pt>
                <c:pt idx="1">
                  <c:v>16</c:v>
                </c:pt>
                <c:pt idx="2">
                  <c:v>19</c:v>
                </c:pt>
                <c:pt idx="3">
                  <c:v>13</c:v>
                </c:pt>
                <c:pt idx="4">
                  <c:v>15</c:v>
                </c:pt>
                <c:pt idx="5">
                  <c:v>12</c:v>
                </c:pt>
                <c:pt idx="6">
                  <c:v>14</c:v>
                </c:pt>
                <c:pt idx="7">
                  <c:v>21</c:v>
                </c:pt>
                <c:pt idx="8">
                  <c:v>18</c:v>
                </c:pt>
                <c:pt idx="9">
                  <c:v>13</c:v>
                </c:pt>
                <c:pt idx="10">
                  <c:v>795</c:v>
                </c:pt>
                <c:pt idx="11">
                  <c:v>893</c:v>
                </c:pt>
                <c:pt idx="12">
                  <c:v>937</c:v>
                </c:pt>
                <c:pt idx="13">
                  <c:v>662</c:v>
                </c:pt>
                <c:pt idx="14">
                  <c:v>546</c:v>
                </c:pt>
                <c:pt idx="15">
                  <c:v>619</c:v>
                </c:pt>
                <c:pt idx="16">
                  <c:v>577</c:v>
                </c:pt>
                <c:pt idx="17">
                  <c:v>660</c:v>
                </c:pt>
                <c:pt idx="18">
                  <c:v>516</c:v>
                </c:pt>
                <c:pt idx="19">
                  <c:v>773</c:v>
                </c:pt>
                <c:pt idx="20">
                  <c:v>797</c:v>
                </c:pt>
                <c:pt idx="21">
                  <c:v>1169</c:v>
                </c:pt>
                <c:pt idx="22">
                  <c:v>723</c:v>
                </c:pt>
                <c:pt idx="23">
                  <c:v>936</c:v>
                </c:pt>
                <c:pt idx="24">
                  <c:v>700</c:v>
                </c:pt>
                <c:pt idx="25">
                  <c:v>700</c:v>
                </c:pt>
                <c:pt idx="26">
                  <c:v>864</c:v>
                </c:pt>
                <c:pt idx="27">
                  <c:v>723</c:v>
                </c:pt>
                <c:pt idx="28">
                  <c:v>766</c:v>
                </c:pt>
                <c:pt idx="29">
                  <c:v>849</c:v>
                </c:pt>
                <c:pt idx="30">
                  <c:v>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04-46D4-93FA-DF0AFA5D8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13688"/>
        <c:axId val="397615000"/>
      </c:lineChart>
      <c:dateAx>
        <c:axId val="397613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5000"/>
        <c:crosses val="autoZero"/>
        <c:auto val="1"/>
        <c:lblOffset val="100"/>
        <c:baseTimeUnit val="days"/>
      </c:dateAx>
      <c:valAx>
        <c:axId val="39761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6</c:v>
                </c:pt>
                <c:pt idx="8">
                  <c:v>3</c:v>
                </c:pt>
                <c:pt idx="9">
                  <c:v>6</c:v>
                </c:pt>
                <c:pt idx="10">
                  <c:v>26</c:v>
                </c:pt>
                <c:pt idx="11">
                  <c:v>21</c:v>
                </c:pt>
                <c:pt idx="12">
                  <c:v>7</c:v>
                </c:pt>
                <c:pt idx="13">
                  <c:v>13</c:v>
                </c:pt>
                <c:pt idx="14">
                  <c:v>6</c:v>
                </c:pt>
                <c:pt idx="15">
                  <c:v>13</c:v>
                </c:pt>
                <c:pt idx="16">
                  <c:v>8</c:v>
                </c:pt>
                <c:pt idx="17">
                  <c:v>8</c:v>
                </c:pt>
                <c:pt idx="18">
                  <c:v>2</c:v>
                </c:pt>
                <c:pt idx="19">
                  <c:v>10</c:v>
                </c:pt>
                <c:pt idx="20">
                  <c:v>6</c:v>
                </c:pt>
                <c:pt idx="21">
                  <c:v>83</c:v>
                </c:pt>
                <c:pt idx="22">
                  <c:v>8</c:v>
                </c:pt>
                <c:pt idx="23">
                  <c:v>23</c:v>
                </c:pt>
                <c:pt idx="24">
                  <c:v>8</c:v>
                </c:pt>
                <c:pt idx="25">
                  <c:v>4</c:v>
                </c:pt>
                <c:pt idx="26">
                  <c:v>11</c:v>
                </c:pt>
                <c:pt idx="27">
                  <c:v>10</c:v>
                </c:pt>
                <c:pt idx="28">
                  <c:v>13</c:v>
                </c:pt>
                <c:pt idx="29">
                  <c:v>14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96-409A-B12D-0289CE03D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15328"/>
        <c:axId val="397618608"/>
      </c:lineChart>
      <c:dateAx>
        <c:axId val="397615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8608"/>
        <c:crosses val="autoZero"/>
        <c:auto val="1"/>
        <c:lblOffset val="100"/>
        <c:baseTimeUnit val="days"/>
      </c:dateAx>
      <c:valAx>
        <c:axId val="39761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4</c:v>
                </c:pt>
                <c:pt idx="8">
                  <c:v>10</c:v>
                </c:pt>
                <c:pt idx="9">
                  <c:v>5</c:v>
                </c:pt>
                <c:pt idx="10">
                  <c:v>11</c:v>
                </c:pt>
                <c:pt idx="11">
                  <c:v>4</c:v>
                </c:pt>
                <c:pt idx="12">
                  <c:v>4</c:v>
                </c:pt>
                <c:pt idx="13">
                  <c:v>13</c:v>
                </c:pt>
                <c:pt idx="14">
                  <c:v>7</c:v>
                </c:pt>
                <c:pt idx="15">
                  <c:v>24</c:v>
                </c:pt>
                <c:pt idx="16">
                  <c:v>13</c:v>
                </c:pt>
                <c:pt idx="17">
                  <c:v>5</c:v>
                </c:pt>
                <c:pt idx="18">
                  <c:v>1</c:v>
                </c:pt>
                <c:pt idx="19">
                  <c:v>3</c:v>
                </c:pt>
                <c:pt idx="20">
                  <c:v>7</c:v>
                </c:pt>
                <c:pt idx="21">
                  <c:v>13</c:v>
                </c:pt>
                <c:pt idx="22">
                  <c:v>2</c:v>
                </c:pt>
                <c:pt idx="23">
                  <c:v>3</c:v>
                </c:pt>
                <c:pt idx="24">
                  <c:v>5</c:v>
                </c:pt>
                <c:pt idx="25">
                  <c:v>3</c:v>
                </c:pt>
                <c:pt idx="26">
                  <c:v>4</c:v>
                </c:pt>
                <c:pt idx="27">
                  <c:v>8</c:v>
                </c:pt>
                <c:pt idx="28">
                  <c:v>2</c:v>
                </c:pt>
                <c:pt idx="29">
                  <c:v>6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6C-4DAA-A5E6-9233DECA79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619264"/>
        <c:axId val="397616640"/>
      </c:lineChart>
      <c:dateAx>
        <c:axId val="39761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6640"/>
        <c:crosses val="autoZero"/>
        <c:auto val="1"/>
        <c:lblOffset val="100"/>
        <c:baseTimeUnit val="days"/>
      </c:dateAx>
      <c:valAx>
        <c:axId val="39761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6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39.733333333333</c:v>
                </c:pt>
                <c:pt idx="1">
                  <c:v>32.566666666666997</c:v>
                </c:pt>
                <c:pt idx="2">
                  <c:v>36.9</c:v>
                </c:pt>
                <c:pt idx="3">
                  <c:v>85.066666666667004</c:v>
                </c:pt>
                <c:pt idx="4">
                  <c:v>185.33333333332999</c:v>
                </c:pt>
                <c:pt idx="5">
                  <c:v>243.23333333332999</c:v>
                </c:pt>
                <c:pt idx="6">
                  <c:v>286.39999999999998</c:v>
                </c:pt>
                <c:pt idx="7">
                  <c:v>276.73333333332999</c:v>
                </c:pt>
                <c:pt idx="8">
                  <c:v>270.7</c:v>
                </c:pt>
                <c:pt idx="9">
                  <c:v>281.53333333333001</c:v>
                </c:pt>
                <c:pt idx="10">
                  <c:v>307.16666666666998</c:v>
                </c:pt>
                <c:pt idx="11">
                  <c:v>284.03333333333001</c:v>
                </c:pt>
                <c:pt idx="12">
                  <c:v>284.56666666667002</c:v>
                </c:pt>
                <c:pt idx="13">
                  <c:v>284.86666666667003</c:v>
                </c:pt>
                <c:pt idx="14">
                  <c:v>294.3</c:v>
                </c:pt>
                <c:pt idx="15">
                  <c:v>308.73333333332999</c:v>
                </c:pt>
                <c:pt idx="16">
                  <c:v>318.5</c:v>
                </c:pt>
                <c:pt idx="17">
                  <c:v>332.86666666667003</c:v>
                </c:pt>
                <c:pt idx="18">
                  <c:v>344.76666666667001</c:v>
                </c:pt>
                <c:pt idx="19">
                  <c:v>339.4</c:v>
                </c:pt>
                <c:pt idx="20">
                  <c:v>296.26666666667001</c:v>
                </c:pt>
                <c:pt idx="21">
                  <c:v>202.9</c:v>
                </c:pt>
                <c:pt idx="22">
                  <c:v>113.96666666666999</c:v>
                </c:pt>
                <c:pt idx="23">
                  <c:v>61.1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95-43DA-AD52-7DF5DDFE7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149376"/>
        <c:axId val="336150688"/>
      </c:lineChart>
      <c:catAx>
        <c:axId val="33614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50688"/>
        <c:crosses val="autoZero"/>
        <c:auto val="1"/>
        <c:lblAlgn val="ctr"/>
        <c:lblOffset val="100"/>
        <c:noMultiLvlLbl val="0"/>
      </c:catAx>
      <c:valAx>
        <c:axId val="33615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4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Schmidt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</c:v>
                </c:pt>
                <c:pt idx="1">
                  <c:v>16</c:v>
                </c:pt>
                <c:pt idx="2">
                  <c:v>19</c:v>
                </c:pt>
                <c:pt idx="3">
                  <c:v>13</c:v>
                </c:pt>
                <c:pt idx="4">
                  <c:v>15</c:v>
                </c:pt>
                <c:pt idx="5">
                  <c:v>12</c:v>
                </c:pt>
                <c:pt idx="6">
                  <c:v>14</c:v>
                </c:pt>
                <c:pt idx="7">
                  <c:v>21</c:v>
                </c:pt>
                <c:pt idx="8">
                  <c:v>18</c:v>
                </c:pt>
                <c:pt idx="9">
                  <c:v>13</c:v>
                </c:pt>
                <c:pt idx="10">
                  <c:v>795</c:v>
                </c:pt>
                <c:pt idx="11">
                  <c:v>893</c:v>
                </c:pt>
                <c:pt idx="12">
                  <c:v>937</c:v>
                </c:pt>
                <c:pt idx="13">
                  <c:v>662</c:v>
                </c:pt>
                <c:pt idx="14">
                  <c:v>546</c:v>
                </c:pt>
                <c:pt idx="15">
                  <c:v>619</c:v>
                </c:pt>
                <c:pt idx="16">
                  <c:v>577</c:v>
                </c:pt>
                <c:pt idx="17">
                  <c:v>660</c:v>
                </c:pt>
                <c:pt idx="18">
                  <c:v>516</c:v>
                </c:pt>
                <c:pt idx="19">
                  <c:v>773</c:v>
                </c:pt>
                <c:pt idx="20">
                  <c:v>797</c:v>
                </c:pt>
                <c:pt idx="21">
                  <c:v>1169</c:v>
                </c:pt>
                <c:pt idx="22">
                  <c:v>723</c:v>
                </c:pt>
                <c:pt idx="23">
                  <c:v>936</c:v>
                </c:pt>
                <c:pt idx="24">
                  <c:v>700</c:v>
                </c:pt>
                <c:pt idx="25">
                  <c:v>700</c:v>
                </c:pt>
                <c:pt idx="26">
                  <c:v>864</c:v>
                </c:pt>
                <c:pt idx="27">
                  <c:v>723</c:v>
                </c:pt>
                <c:pt idx="28">
                  <c:v>766</c:v>
                </c:pt>
                <c:pt idx="29">
                  <c:v>849</c:v>
                </c:pt>
                <c:pt idx="30">
                  <c:v>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2C-4E10-8E4F-E7D9EC00C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185608"/>
        <c:axId val="225604648"/>
      </c:lineChart>
      <c:dateAx>
        <c:axId val="22218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04648"/>
        <c:crosses val="autoZero"/>
        <c:auto val="1"/>
        <c:lblOffset val="100"/>
        <c:baseTimeUnit val="days"/>
      </c:dateAx>
      <c:valAx>
        <c:axId val="22560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18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2DB37-AA23-49A8-B950-2943466B25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3E411C-3904-4265-8CEC-8F9C5999A9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38621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EBAF0-9967-4735-B92F-20FC1C0C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Schmidt Automobile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34146-BF43-45F7-8BB4-A513B77A26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8943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677033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4147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5025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82400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95973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2040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15050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17524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7265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7712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11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911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D512E-B893-4D7D-9DFB-B12674A028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90326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16F89-7ECC-4AAA-88B4-F17C624D2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Schmidt Automobile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4B6E1D-62D2-468F-A0E4-5534675DC5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002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507412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3660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0190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4188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219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591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731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962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19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984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332A1-E3DA-4D83-96FB-0AB43D0BF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5888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CBF2-EF3A-4D89-8FA1-000666E09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Schmidt Automobile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4DDB2-AA22-4D6C-B6EE-61C97DA83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4004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25313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3347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90354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2195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6915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19165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8029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7409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3000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8879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77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107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67DBB-419D-484A-946F-37AB607C0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7997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19A62-0CF3-4900-B264-3CD9CEA79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D294FB-B07E-4BA1-B99A-B79C3DDCDD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3520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3BC46-9B63-48E8-BEE1-4734FFCF2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DB6B9-5310-4D06-98B3-F5BDDF9F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454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C2BD1-D3DE-4962-9634-BD0DF1B83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08E1F4-7031-410E-9FB1-6F0348D5E4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9342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52D13-D38E-4D93-8C25-B68E0F7C6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56790-94C3-4D55-B8B1-37821BC3C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77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50B96-FAD3-4E87-BF2C-DFE903A2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867864-4F45-431C-9EC0-B7F108B4C6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775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DF37A-084D-41B9-BC4F-FEB77426C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9FABD-5966-4B7A-9359-9124EC3E6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917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CBF9E-5DCC-4460-9871-0B19A2F05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Schmidt Automobile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EFFCA5-B908-42CA-88E6-5BE61AD942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736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67835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28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578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1140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9002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609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3117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664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83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Schmidt Automobile - 2018-05-22 08:40:48 </a:t>
                      </a:r>
                      <a:r>
                        <a:rPr lang="de-DE" sz="1000"/>
                        <a:t> 
 Michael Schlager hat heuten einen Klassiker für Euch. Der 
Volvo V70 D4 Automatik Inscription mit 180 PS, Bi-Xenon Scheinwerfern, Erstzulassung Juli 15, 103.500 Kilometern gefahren, dafür einen sensationellen Preis von nur € 28.680.-!
Gleich bei Michi melden - Alpenstraße 122, Tel: 0662 63930- 170 oder per Mail m.schlager@schmidtauto.at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0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Schmidt Automobile - 2018-05-22 08:35:04 </a:t>
                      </a:r>
                      <a:r>
                        <a:rPr lang="de-DE" sz="1000"/>
                        <a:t> 
 Heute kommt Alexander Boritsch mit einem Jubiläumsmodell. Der Ford Focus Trend 5-türig 1.5 TDCi 95PS, Sitzheizung, erstmals zugelassen im August 2017 und 17.000 Kilometer gefahren gibt es zum Jubiläumspreis von € 14.694.- 
Gleich bei Alex vorbeischauen in der Alpenstraße 122: Tel: 0662/ 63930- 173 oder a.boritsch@schmidtauto.at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99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Schmidt Automobile - 2018-05-12 17:57:00 </a:t>
                      </a:r>
                      <a:r>
                        <a:rPr lang="en-US" sz="1000"/>
                        <a:t> 
 💙 FIESTA ACTIVE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30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Schmidt Automobile - 2018-05-11 07:00:00 </a:t>
                      </a:r>
                      <a:r>
                        <a:rPr lang="de-DE" sz="1000"/>
                        <a:t> 
 Mehr Platz für Familie, Freizeit und Business. Der neue Ford Tourneo Custom! Bei uns schon ab € 30.490,- 💸
Mehr Infos zum Traum-Bus von Ford gibts an unseren 7 Standorten oder hier 👉🏻 http://bit.ly/der-neue-tourneo-custom 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69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9FF57-B900-49EB-B112-9D7E97550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36015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FE039-6EB3-4997-B0D4-71C06DC6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Schmidt Automobile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018471-F326-44CF-8109-FB426C8FD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243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95279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734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468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370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435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045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501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896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301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Schmidt Automobile - 2018-05-22 08:40:48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Michael Schlager hat heuten einen Klassiker für Euch. Der 
Volvo V70 D4 Automatik Inscription mit 180 PS, Bi-Xenon Scheinwerfern, Erstzulassung Juli 15, 103.500 Kilometern gefahren, dafür einen sensationellen Preis von nur € 28.680.-!
Gleich bei Michi melden - Alpenstraße 122, Tel: 0662 63930- 170 oder per Mail m.schlager@schmidtauto.at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31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Schmidt Automobile - 2018-05-22 08:35:04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kommt Alexander Boritsch mit einem Jubiläumsmodell. Der Ford Focus Trend 5-türig 1.5 TDCi 95PS, Sitzheizung, erstmals zugelassen im August 2017 und 17.000 Kilometer gefahren gibt es zum Jubiläumspreis von € 14.694.- 
Gleich bei Alex vorbeischauen in der Alpenstraße 122: Tel: 0662/ 63930- 173 oder a.boritsch@schmidtauto.at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27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678A3-E627-410E-AD0E-116E52034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0118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3270D-E73D-4288-9551-9E9FEDE35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Schmidt Automobile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AA2F46-95BF-47B7-AB9D-96886C8CBA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587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96506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426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604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712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811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0831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105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1733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1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Schmidt Automobile - 2018-05-12 17:57:00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💙 FIESTA ACTIVE 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813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Schmidt Automobile - 2018-05-11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Platz für Familie, Freizeit und Business. Der neue Ford Tourneo Custom! Bei uns schon ab € 30.490,- 💸
Mehr Infos zum Traum-Bus von Ford gibts an unseren 7 Standorten oder hier 👉🏻 http://bit.ly/der-neue-tourneo-custom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16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A9215-7EC4-4D1D-9539-CED0C4F11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18491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2875-C1C9-4E87-9CD6-CCDFA0461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8387BD-EA49-40CF-9C2C-0781D0B861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1499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5666C-FB4A-4BF1-81DF-B5711F152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C4071-C10B-4932-AD4C-5FB4C0F5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501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FC946-DBB5-46C5-9482-BB196444E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F3D8F-A3F7-4523-B987-8B1EBC4F75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4642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93A9B-F084-4FFF-9E19-1F7160312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59800-0369-4024-9EB0-E6D988473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989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DEB0A-5977-48AD-AF8B-E2AA8328E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0A33E2-B507-413D-852F-65B165BAAA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9816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0F30E-0D9F-455F-BFF2-400870605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E3514-B4A6-4B7A-8D9E-EFA1A1436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64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21846-9964-4AEE-9D9E-D3850F1F2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A4F280-95FD-46FC-A741-149B85178E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1270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1418D-B9DC-4A3F-81F9-3D8A7B1D8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DC3F1-8DE9-4359-A7E7-386212076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386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0F838-FD87-4733-9DEC-ECACC71FF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85C2B0-0202-4B6E-B016-1778B2C2CE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7085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AA7F8-E994-455E-8E3C-4BE8894C6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FA84C-563E-4A17-860A-C3119AB3C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903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60F2A-3067-411E-BB99-E703DE584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Schmidt Automobile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C4ED4-902E-46AE-81A7-AE4935B4DA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1746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9A6A0-B457-4270-A95C-E4858B8D0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0EFE-E884-4DE8-B93C-84FFD0A29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28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45237-1A28-4049-BE3E-204385C7A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B5AED5-2436-4E04-ACAE-A6845F76FC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600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430AD-765C-4147-A971-6A904A62C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86388-3F7F-4652-AA20-45C27167C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4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F3684-8226-46F6-9550-F37828123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3DA872-77CB-45E5-A0DA-CD059B66FA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9077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CBD09-7F32-4CED-B119-3CA8604DA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C2388-7D0C-4B4B-95FE-19B812CF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55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32631-FCBB-4FEB-8109-698BA051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00E610-2DD8-485E-9B16-3B5F064C22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2884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155F9-1E6B-4005-A53E-F1DB68680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7F85E-B071-4B1F-91DC-D2F06F4C8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159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DD387-78DD-4726-B5E0-DD39D1D0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C61ABB-DD9D-4EE3-9972-C45BD2B97A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182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FC4B4-421A-4D6F-A1B3-ACB290F6A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78A0B-3800-4686-B2AD-C5C9556B9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174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10BAB-6C3E-4031-8802-AB9A34D42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9F8248-ADED-465F-9A3E-1767C43437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5195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43538-A6D1-4962-9800-9E793673A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8E3C89-14AC-4AF7-8DEB-E00D600C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239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B063-2867-4DBE-A385-36248C0FC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Direktnachrichten von Usern | Schmidt Automobile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D30022-7B6E-4EC2-A59E-70E3F2D85A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8827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553712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59384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5521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7932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01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Schmidt Automobile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Wolfgang Gschaider - 2018-05-25 09:55:30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05/25/2018 09:55:30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01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Schmidt Automobile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Bernd Tscharre - 2018-05-01 16:47:01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Vielen Dank für deine Nachricht. Wir versuchen so gut und so schnell wie möglich zu antworten.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05/01/2018 16:47:02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447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76599-F76F-45F1-83B6-D791997DC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02261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1068-7A64-4810-B791-491EDC59F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8C63EB-E64B-4581-BE02-3212D0F502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6088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D364A-B7F6-499A-8AFD-83FBD5535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D4C10-EF44-4391-A81D-3742CD8A5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8310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3F42F-BC90-4541-8605-33E0E605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Schmidt Automobile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1C012-EBA9-4895-ADD0-7EE4BFC54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770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611582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65558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4475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25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04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3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90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0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36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81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95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33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15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387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6243B-09A7-461B-A3F9-BE9389BB6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36253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DD2F3-55EB-47A4-99EB-2E4A4E33A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Schmidt Automobile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BC41D1-63F0-4338-9E2F-4AE7410CC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8778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56635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82667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7796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2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15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4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12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72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1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77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2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28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87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616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9EF33-278D-40C5-A1D1-0BE525AEC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970911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E880C-90C0-4871-B09D-636F99D4F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Schmidt Automobile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3BD7B0-E6BA-4340-A3F1-CF1F525AEC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10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74937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90796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1863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55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82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660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62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101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121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C3F3F-ED2C-4268-8C11-B339CF41A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84526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F4F83-A61F-4FF8-BDE3-C4D23B86D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Schmidt Automobile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C57C6-7CD5-4365-B9B6-F25A1FB2EE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0529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85938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44296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48219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59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7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56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8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86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57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72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36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2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49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269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95B62-827A-4781-AEE8-76D095CA8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70076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B4A48-C544-4DB0-B68C-CF4B881E7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Schmidt Automobile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503193-D909-4A08-92C0-D292BFAFF0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517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4281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38774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62552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23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15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77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43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35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29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8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9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51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79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262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957C8-DF24-4EBD-8323-2341C6BC3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351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247F-CEAC-4B52-8E2F-983C63217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Schmidt Automobile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03ECD-FD8D-4BD5-9DAF-390B0475AB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2057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067509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74713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5154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1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04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15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65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70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Schmidt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878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4DF7D-F2D4-4E04-A94F-919017B52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667347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2EA64-2C47-403D-9B0C-5B1FA8AA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Schmidt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D23DB6-5DB3-47DE-9058-731FB6B3B5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3767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75F4A-4C01-4291-AB19-B17C9D56E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94F6C-111C-4BE3-A5D4-41B1E0BD4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249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851</Words>
  <Application>Microsoft Office PowerPoint</Application>
  <PresentationFormat>On-screen Show (4:3)</PresentationFormat>
  <Paragraphs>399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Calibri</vt:lpstr>
      <vt:lpstr>Arial</vt:lpstr>
      <vt:lpstr>quintly_template</vt:lpstr>
      <vt:lpstr>Facebook Page Report</vt:lpstr>
      <vt:lpstr>Wichtigste Werte (KPI's) | Schmidt Automobile</vt:lpstr>
      <vt:lpstr>Fans (Übersicht) | Schmidt Automobile</vt:lpstr>
      <vt:lpstr>Key Metrics Table w. User Post RR | Schmidt Automobile</vt:lpstr>
      <vt:lpstr>Facebook Fans Total | Schmidt Automobile</vt:lpstr>
      <vt:lpstr>Fanwachstum | Schmidt Automobile</vt:lpstr>
      <vt:lpstr>Verlorene Fans | Schmidt Automobile</vt:lpstr>
      <vt:lpstr>Eigene Beiträge (Postings) | Schmidt Automobile</vt:lpstr>
      <vt:lpstr>Eigene Beiträge (Postings) + Reactions | Schmidt Automobile - 1 of 2</vt:lpstr>
      <vt:lpstr>Eigene Beiträge (Postings) + Reactions | Schmidt Automobile - 2 of 2</vt:lpstr>
      <vt:lpstr>Postings/Wochentag | Schmidt Automobile</vt:lpstr>
      <vt:lpstr>Interaktionsrate | Schmidt Automobile</vt:lpstr>
      <vt:lpstr>Postingtypen (Verteilung) | Schmidt Automobile</vt:lpstr>
      <vt:lpstr>Interaktionsrate/Postingtyp | Schmidt Automobile</vt:lpstr>
      <vt:lpstr>Antwortzeit | Schmidt Automobile</vt:lpstr>
      <vt:lpstr>Facebook Check Ins | Schmidt Automobile</vt:lpstr>
      <vt:lpstr>Fan Demographie | Schmidt Automobile</vt:lpstr>
      <vt:lpstr>Impressionen | Schmidt Automobile</vt:lpstr>
      <vt:lpstr>Reichweite | Schmidt Automobile</vt:lpstr>
      <vt:lpstr>Engagierte User | Schmidt Automobile</vt:lpstr>
      <vt:lpstr>Page Views | Schmidt Automobile</vt:lpstr>
      <vt:lpstr>Direktnachrichten von Usern | Schmidt Automobile</vt:lpstr>
      <vt:lpstr>Page Fans Online | Schmidt Automobile</vt:lpstr>
      <vt:lpstr>FB Insights - Daily Impressions | Schmidt Automobile - 1 of 3</vt:lpstr>
      <vt:lpstr>FB Insights - Daily Impressions | Schmidt Automobile - 2 of 3</vt:lpstr>
      <vt:lpstr>FB Insights - Daily Impressions | Schmidt Automobile - 3 of 3</vt:lpstr>
      <vt:lpstr>FB Insights - Daily Reach | Schmidt Automobile - 1 of 3</vt:lpstr>
      <vt:lpstr>FB Insights - Daily Reach | Schmidt Automobile - 2 of 3</vt:lpstr>
      <vt:lpstr>FB Insights - Daily Reach | Schmidt Automobile - 3 of 3</vt:lpstr>
      <vt:lpstr>Facebook Reach | Schmidt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2018-06-01T13:00:24Z</dcterms:created>
  <dcterms:modified xsi:type="dcterms:W3CDTF">2018-06-01T13:01:19Z</dcterms:modified>
</cp:coreProperties>
</file>