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1343</c:v>
                </c:pt>
                <c:pt idx="1">
                  <c:v>1343</c:v>
                </c:pt>
                <c:pt idx="2">
                  <c:v>1345</c:v>
                </c:pt>
                <c:pt idx="3">
                  <c:v>1345</c:v>
                </c:pt>
                <c:pt idx="4">
                  <c:v>1345</c:v>
                </c:pt>
                <c:pt idx="5">
                  <c:v>1346</c:v>
                </c:pt>
                <c:pt idx="6">
                  <c:v>1346</c:v>
                </c:pt>
                <c:pt idx="7">
                  <c:v>1349</c:v>
                </c:pt>
                <c:pt idx="8">
                  <c:v>1349</c:v>
                </c:pt>
                <c:pt idx="9">
                  <c:v>1349</c:v>
                </c:pt>
                <c:pt idx="10">
                  <c:v>1349</c:v>
                </c:pt>
                <c:pt idx="11">
                  <c:v>1348</c:v>
                </c:pt>
                <c:pt idx="12">
                  <c:v>1349</c:v>
                </c:pt>
                <c:pt idx="13">
                  <c:v>1349</c:v>
                </c:pt>
                <c:pt idx="14">
                  <c:v>1349</c:v>
                </c:pt>
                <c:pt idx="15">
                  <c:v>1351</c:v>
                </c:pt>
                <c:pt idx="16">
                  <c:v>1354</c:v>
                </c:pt>
                <c:pt idx="17">
                  <c:v>1354</c:v>
                </c:pt>
                <c:pt idx="18">
                  <c:v>1354</c:v>
                </c:pt>
                <c:pt idx="19">
                  <c:v>1355</c:v>
                </c:pt>
                <c:pt idx="20">
                  <c:v>1357</c:v>
                </c:pt>
                <c:pt idx="21">
                  <c:v>1356</c:v>
                </c:pt>
                <c:pt idx="22">
                  <c:v>1356</c:v>
                </c:pt>
                <c:pt idx="23">
                  <c:v>1357</c:v>
                </c:pt>
                <c:pt idx="24">
                  <c:v>1358</c:v>
                </c:pt>
                <c:pt idx="25">
                  <c:v>1358</c:v>
                </c:pt>
                <c:pt idx="26">
                  <c:v>1360</c:v>
                </c:pt>
                <c:pt idx="27">
                  <c:v>1360</c:v>
                </c:pt>
                <c:pt idx="28">
                  <c:v>1363</c:v>
                </c:pt>
                <c:pt idx="29">
                  <c:v>1363</c:v>
                </c:pt>
                <c:pt idx="30">
                  <c:v>1366</c:v>
                </c:pt>
              </c:numCache>
            </c:numRef>
          </c:val>
          <c:smooth val="0"/>
          <c:extLst>
            <c:ext xmlns:c16="http://schemas.microsoft.com/office/drawing/2014/chart" uri="{C3380CC4-5D6E-409C-BE32-E72D297353CC}">
              <c16:uniqueId val="{00000000-FD82-4354-8526-24720CF5E9C1}"/>
            </c:ext>
          </c:extLst>
        </c:ser>
        <c:dLbls>
          <c:showLegendKey val="0"/>
          <c:showVal val="0"/>
          <c:showCatName val="0"/>
          <c:showSerName val="0"/>
          <c:showPercent val="0"/>
          <c:showBubbleSize val="0"/>
        </c:dLbls>
        <c:smooth val="0"/>
        <c:axId val="40081816"/>
        <c:axId val="335935960"/>
      </c:lineChart>
      <c:dateAx>
        <c:axId val="4008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35960"/>
        <c:crosses val="autoZero"/>
        <c:auto val="1"/>
        <c:lblOffset val="100"/>
        <c:baseTimeUnit val="days"/>
      </c:dateAx>
      <c:valAx>
        <c:axId val="33593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3</c:v>
                </c:pt>
                <c:pt idx="4">
                  <c:v>0</c:v>
                </c:pt>
                <c:pt idx="5">
                  <c:v>1</c:v>
                </c:pt>
                <c:pt idx="6">
                  <c:v>0</c:v>
                </c:pt>
                <c:pt idx="7">
                  <c:v>4</c:v>
                </c:pt>
                <c:pt idx="8">
                  <c:v>-1</c:v>
                </c:pt>
                <c:pt idx="9">
                  <c:v>0</c:v>
                </c:pt>
                <c:pt idx="10">
                  <c:v>0</c:v>
                </c:pt>
                <c:pt idx="11">
                  <c:v>0</c:v>
                </c:pt>
                <c:pt idx="12">
                  <c:v>0</c:v>
                </c:pt>
                <c:pt idx="13">
                  <c:v>0</c:v>
                </c:pt>
                <c:pt idx="14">
                  <c:v>-1</c:v>
                </c:pt>
                <c:pt idx="15">
                  <c:v>3</c:v>
                </c:pt>
                <c:pt idx="16">
                  <c:v>3</c:v>
                </c:pt>
                <c:pt idx="17">
                  <c:v>0</c:v>
                </c:pt>
                <c:pt idx="18">
                  <c:v>0</c:v>
                </c:pt>
                <c:pt idx="19">
                  <c:v>1</c:v>
                </c:pt>
                <c:pt idx="20">
                  <c:v>2</c:v>
                </c:pt>
                <c:pt idx="21">
                  <c:v>-1</c:v>
                </c:pt>
                <c:pt idx="22">
                  <c:v>0</c:v>
                </c:pt>
                <c:pt idx="23">
                  <c:v>1</c:v>
                </c:pt>
                <c:pt idx="24">
                  <c:v>1</c:v>
                </c:pt>
                <c:pt idx="25">
                  <c:v>1</c:v>
                </c:pt>
                <c:pt idx="26">
                  <c:v>0</c:v>
                </c:pt>
                <c:pt idx="27">
                  <c:v>1</c:v>
                </c:pt>
                <c:pt idx="28">
                  <c:v>3</c:v>
                </c:pt>
                <c:pt idx="29">
                  <c:v>0</c:v>
                </c:pt>
                <c:pt idx="30">
                  <c:v>2</c:v>
                </c:pt>
              </c:numCache>
            </c:numRef>
          </c:val>
          <c:smooth val="0"/>
          <c:extLst>
            <c:ext xmlns:c16="http://schemas.microsoft.com/office/drawing/2014/chart" uri="{C3380CC4-5D6E-409C-BE32-E72D297353CC}">
              <c16:uniqueId val="{00000000-4137-4D98-A65D-F561B5EED35F}"/>
            </c:ext>
          </c:extLst>
        </c:ser>
        <c:dLbls>
          <c:showLegendKey val="0"/>
          <c:showVal val="0"/>
          <c:showCatName val="0"/>
          <c:showSerName val="0"/>
          <c:showPercent val="0"/>
          <c:showBubbleSize val="0"/>
        </c:dLbls>
        <c:smooth val="0"/>
        <c:axId val="335937928"/>
        <c:axId val="335938584"/>
      </c:lineChart>
      <c:dateAx>
        <c:axId val="33593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38584"/>
        <c:crosses val="autoZero"/>
        <c:auto val="1"/>
        <c:lblOffset val="100"/>
        <c:baseTimeUnit val="days"/>
      </c:dateAx>
      <c:valAx>
        <c:axId val="33593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93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0</c:v>
                </c:pt>
                <c:pt idx="4">
                  <c:v>0</c:v>
                </c:pt>
                <c:pt idx="5">
                  <c:v>0</c:v>
                </c:pt>
                <c:pt idx="6">
                  <c:v>1</c:v>
                </c:pt>
                <c:pt idx="7">
                  <c:v>1</c:v>
                </c:pt>
                <c:pt idx="8">
                  <c:v>0</c:v>
                </c:pt>
                <c:pt idx="9">
                  <c:v>0</c:v>
                </c:pt>
                <c:pt idx="10">
                  <c:v>0</c:v>
                </c:pt>
                <c:pt idx="11">
                  <c:v>1</c:v>
                </c:pt>
                <c:pt idx="12">
                  <c:v>0</c:v>
                </c:pt>
                <c:pt idx="13">
                  <c:v>0</c:v>
                </c:pt>
                <c:pt idx="14">
                  <c:v>1</c:v>
                </c:pt>
                <c:pt idx="15">
                  <c:v>0</c:v>
                </c:pt>
                <c:pt idx="16">
                  <c:v>0</c:v>
                </c:pt>
                <c:pt idx="17">
                  <c:v>1</c:v>
                </c:pt>
                <c:pt idx="18">
                  <c:v>0</c:v>
                </c:pt>
                <c:pt idx="19">
                  <c:v>0</c:v>
                </c:pt>
                <c:pt idx="20">
                  <c:v>0</c:v>
                </c:pt>
                <c:pt idx="21">
                  <c:v>1</c:v>
                </c:pt>
                <c:pt idx="22">
                  <c:v>0</c:v>
                </c:pt>
                <c:pt idx="23">
                  <c:v>0</c:v>
                </c:pt>
                <c:pt idx="24">
                  <c:v>1</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C4EE-49AE-8587-23E3F49AA5EE}"/>
            </c:ext>
          </c:extLst>
        </c:ser>
        <c:dLbls>
          <c:showLegendKey val="0"/>
          <c:showVal val="0"/>
          <c:showCatName val="0"/>
          <c:showSerName val="0"/>
          <c:showPercent val="0"/>
          <c:showBubbleSize val="0"/>
        </c:dLbls>
        <c:smooth val="0"/>
        <c:axId val="336753592"/>
        <c:axId val="336748016"/>
      </c:lineChart>
      <c:dateAx>
        <c:axId val="33675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48016"/>
        <c:crosses val="autoZero"/>
        <c:auto val="1"/>
        <c:lblOffset val="100"/>
        <c:baseTimeUnit val="days"/>
      </c:dateAx>
      <c:valAx>
        <c:axId val="33674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75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3</c:v>
                </c:pt>
                <c:pt idx="5">
                  <c:v>1</c:v>
                </c:pt>
                <c:pt idx="6">
                  <c:v>1</c:v>
                </c:pt>
              </c:numCache>
            </c:numRef>
          </c:val>
          <c:extLst>
            <c:ext xmlns:c16="http://schemas.microsoft.com/office/drawing/2014/chart" uri="{C3380CC4-5D6E-409C-BE32-E72D297353CC}">
              <c16:uniqueId val="{00000000-E8B0-469C-9454-3D736ABFB0FB}"/>
            </c:ext>
          </c:extLst>
        </c:ser>
        <c:dLbls>
          <c:showLegendKey val="0"/>
          <c:showVal val="0"/>
          <c:showCatName val="0"/>
          <c:showSerName val="0"/>
          <c:showPercent val="0"/>
          <c:showBubbleSize val="0"/>
        </c:dLbls>
        <c:gapWidth val="219"/>
        <c:overlap val="-27"/>
        <c:axId val="423818128"/>
        <c:axId val="423818456"/>
      </c:barChart>
      <c:catAx>
        <c:axId val="42381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18456"/>
        <c:crosses val="autoZero"/>
        <c:auto val="1"/>
        <c:lblAlgn val="ctr"/>
        <c:lblOffset val="100"/>
        <c:noMultiLvlLbl val="0"/>
      </c:catAx>
      <c:valAx>
        <c:axId val="42381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0.59568131049887996</c:v>
                </c:pt>
                <c:pt idx="1">
                  <c:v>0</c:v>
                </c:pt>
                <c:pt idx="2">
                  <c:v>2.7198211624441</c:v>
                </c:pt>
                <c:pt idx="3">
                  <c:v>7.4460163812359995E-2</c:v>
                </c:pt>
                <c:pt idx="4">
                  <c:v>0</c:v>
                </c:pt>
                <c:pt idx="5">
                  <c:v>0</c:v>
                </c:pt>
                <c:pt idx="6">
                  <c:v>0.52005943536403998</c:v>
                </c:pt>
                <c:pt idx="7">
                  <c:v>7.4183976261128007E-2</c:v>
                </c:pt>
                <c:pt idx="8">
                  <c:v>0</c:v>
                </c:pt>
                <c:pt idx="9">
                  <c:v>0</c:v>
                </c:pt>
                <c:pt idx="10">
                  <c:v>8.8213491475167007</c:v>
                </c:pt>
                <c:pt idx="11">
                  <c:v>0</c:v>
                </c:pt>
                <c:pt idx="12">
                  <c:v>0</c:v>
                </c:pt>
                <c:pt idx="13">
                  <c:v>0</c:v>
                </c:pt>
                <c:pt idx="14">
                  <c:v>7.4183976261128007E-2</c:v>
                </c:pt>
                <c:pt idx="15">
                  <c:v>0</c:v>
                </c:pt>
                <c:pt idx="16">
                  <c:v>0</c:v>
                </c:pt>
                <c:pt idx="17">
                  <c:v>0.51698670605612995</c:v>
                </c:pt>
                <c:pt idx="18">
                  <c:v>0.14771048744460999</c:v>
                </c:pt>
                <c:pt idx="19">
                  <c:v>0.29542097488921998</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2A6-49DE-970B-AFD9E3C2C0EC}"/>
            </c:ext>
          </c:extLst>
        </c:ser>
        <c:dLbls>
          <c:showLegendKey val="0"/>
          <c:showVal val="0"/>
          <c:showCatName val="0"/>
          <c:showSerName val="0"/>
          <c:showPercent val="0"/>
          <c:showBubbleSize val="0"/>
        </c:dLbls>
        <c:smooth val="0"/>
        <c:axId val="423804352"/>
        <c:axId val="423799104"/>
      </c:lineChart>
      <c:dateAx>
        <c:axId val="42380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99104"/>
        <c:crosses val="autoZero"/>
        <c:auto val="1"/>
        <c:lblOffset val="100"/>
        <c:baseTimeUnit val="days"/>
      </c:dateAx>
      <c:valAx>
        <c:axId val="42379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Schirak Automobile</c:v>
                </c:pt>
              </c:strCache>
            </c:strRef>
          </c:cat>
          <c:val>
            <c:numRef>
              <c:f>Sheet1!$B$2</c:f>
              <c:numCache>
                <c:formatCode>General</c:formatCode>
                <c:ptCount val="1"/>
                <c:pt idx="0">
                  <c:v>9</c:v>
                </c:pt>
              </c:numCache>
            </c:numRef>
          </c:val>
          <c:extLst>
            <c:ext xmlns:c16="http://schemas.microsoft.com/office/drawing/2014/chart" uri="{C3380CC4-5D6E-409C-BE32-E72D297353CC}">
              <c16:uniqueId val="{00000000-43DD-431A-B181-886DF85CBDB6}"/>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Schirak Automobile</c:v>
                </c:pt>
              </c:strCache>
            </c:strRef>
          </c:cat>
          <c:val>
            <c:numRef>
              <c:f>Sheet1!$C$2</c:f>
              <c:numCache>
                <c:formatCode>General</c:formatCode>
                <c:ptCount val="1"/>
                <c:pt idx="0">
                  <c:v>3</c:v>
                </c:pt>
              </c:numCache>
            </c:numRef>
          </c:val>
          <c:extLst>
            <c:ext xmlns:c16="http://schemas.microsoft.com/office/drawing/2014/chart" uri="{C3380CC4-5D6E-409C-BE32-E72D297353CC}">
              <c16:uniqueId val="{00000001-43DD-431A-B181-886DF85CBDB6}"/>
            </c:ext>
          </c:extLst>
        </c:ser>
        <c:dLbls>
          <c:showLegendKey val="0"/>
          <c:showVal val="0"/>
          <c:showCatName val="0"/>
          <c:showSerName val="0"/>
          <c:showPercent val="0"/>
          <c:showBubbleSize val="0"/>
        </c:dLbls>
        <c:gapWidth val="150"/>
        <c:overlap val="100"/>
        <c:axId val="416347032"/>
        <c:axId val="416345720"/>
      </c:barChart>
      <c:catAx>
        <c:axId val="41634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5720"/>
        <c:crosses val="autoZero"/>
        <c:auto val="1"/>
        <c:lblAlgn val="ctr"/>
        <c:lblOffset val="100"/>
        <c:noMultiLvlLbl val="0"/>
      </c:catAx>
      <c:valAx>
        <c:axId val="416345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1.7164577378909001</c:v>
                </c:pt>
                <c:pt idx="1">
                  <c:v>0.37037340516474998</c:v>
                </c:pt>
              </c:numCache>
            </c:numRef>
          </c:val>
          <c:extLst>
            <c:ext xmlns:c16="http://schemas.microsoft.com/office/drawing/2014/chart" uri="{C3380CC4-5D6E-409C-BE32-E72D297353CC}">
              <c16:uniqueId val="{00000000-4FC5-4210-B358-887AD5199603}"/>
            </c:ext>
          </c:extLst>
        </c:ser>
        <c:dLbls>
          <c:showLegendKey val="0"/>
          <c:showVal val="0"/>
          <c:showCatName val="0"/>
          <c:showSerName val="0"/>
          <c:showPercent val="0"/>
          <c:showBubbleSize val="0"/>
        </c:dLbls>
        <c:gapWidth val="219"/>
        <c:overlap val="-27"/>
        <c:axId val="416341128"/>
        <c:axId val="416345064"/>
      </c:barChart>
      <c:catAx>
        <c:axId val="41634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5064"/>
        <c:crosses val="autoZero"/>
        <c:auto val="1"/>
        <c:lblAlgn val="ctr"/>
        <c:lblOffset val="100"/>
        <c:noMultiLvlLbl val="0"/>
      </c:catAx>
      <c:valAx>
        <c:axId val="41634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Schirak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301-4BDA-861D-777DC49F1BC8}"/>
            </c:ext>
          </c:extLst>
        </c:ser>
        <c:dLbls>
          <c:showLegendKey val="0"/>
          <c:showVal val="0"/>
          <c:showCatName val="0"/>
          <c:showSerName val="0"/>
          <c:showPercent val="0"/>
          <c:showBubbleSize val="0"/>
        </c:dLbls>
        <c:gapWidth val="219"/>
        <c:overlap val="-27"/>
        <c:axId val="416342440"/>
        <c:axId val="416338504"/>
      </c:barChart>
      <c:catAx>
        <c:axId val="41634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38504"/>
        <c:crosses val="autoZero"/>
        <c:auto val="1"/>
        <c:lblAlgn val="ctr"/>
        <c:lblOffset val="100"/>
        <c:noMultiLvlLbl val="0"/>
      </c:catAx>
      <c:valAx>
        <c:axId val="41633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55</c:v>
                </c:pt>
                <c:pt idx="1">
                  <c:v>56</c:v>
                </c:pt>
                <c:pt idx="2">
                  <c:v>57</c:v>
                </c:pt>
                <c:pt idx="3">
                  <c:v>57</c:v>
                </c:pt>
                <c:pt idx="4">
                  <c:v>57</c:v>
                </c:pt>
                <c:pt idx="5">
                  <c:v>57</c:v>
                </c:pt>
                <c:pt idx="6">
                  <c:v>57</c:v>
                </c:pt>
                <c:pt idx="7">
                  <c:v>57</c:v>
                </c:pt>
                <c:pt idx="8">
                  <c:v>57</c:v>
                </c:pt>
                <c:pt idx="9">
                  <c:v>57</c:v>
                </c:pt>
                <c:pt idx="10">
                  <c:v>57</c:v>
                </c:pt>
                <c:pt idx="11">
                  <c:v>57</c:v>
                </c:pt>
                <c:pt idx="12">
                  <c:v>57</c:v>
                </c:pt>
                <c:pt idx="13">
                  <c:v>58</c:v>
                </c:pt>
                <c:pt idx="14">
                  <c:v>58</c:v>
                </c:pt>
                <c:pt idx="15">
                  <c:v>58</c:v>
                </c:pt>
                <c:pt idx="16">
                  <c:v>58</c:v>
                </c:pt>
                <c:pt idx="17">
                  <c:v>59</c:v>
                </c:pt>
                <c:pt idx="18">
                  <c:v>59</c:v>
                </c:pt>
                <c:pt idx="19">
                  <c:v>59</c:v>
                </c:pt>
                <c:pt idx="20">
                  <c:v>59</c:v>
                </c:pt>
                <c:pt idx="21">
                  <c:v>59</c:v>
                </c:pt>
                <c:pt idx="22">
                  <c:v>59</c:v>
                </c:pt>
                <c:pt idx="23">
                  <c:v>59</c:v>
                </c:pt>
                <c:pt idx="24">
                  <c:v>59</c:v>
                </c:pt>
                <c:pt idx="25">
                  <c:v>59</c:v>
                </c:pt>
                <c:pt idx="26">
                  <c:v>59</c:v>
                </c:pt>
                <c:pt idx="27">
                  <c:v>59</c:v>
                </c:pt>
                <c:pt idx="28">
                  <c:v>59</c:v>
                </c:pt>
                <c:pt idx="29">
                  <c:v>59</c:v>
                </c:pt>
                <c:pt idx="30">
                  <c:v>59</c:v>
                </c:pt>
              </c:numCache>
            </c:numRef>
          </c:val>
          <c:smooth val="0"/>
          <c:extLst>
            <c:ext xmlns:c16="http://schemas.microsoft.com/office/drawing/2014/chart" uri="{C3380CC4-5D6E-409C-BE32-E72D297353CC}">
              <c16:uniqueId val="{00000000-6483-4867-98AA-4F7EF4D1EAD2}"/>
            </c:ext>
          </c:extLst>
        </c:ser>
        <c:dLbls>
          <c:showLegendKey val="0"/>
          <c:showVal val="0"/>
          <c:showCatName val="0"/>
          <c:showSerName val="0"/>
          <c:showPercent val="0"/>
          <c:showBubbleSize val="0"/>
        </c:dLbls>
        <c:smooth val="0"/>
        <c:axId val="416346704"/>
        <c:axId val="416345392"/>
      </c:lineChart>
      <c:dateAx>
        <c:axId val="416346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5392"/>
        <c:crosses val="autoZero"/>
        <c:auto val="1"/>
        <c:lblOffset val="100"/>
        <c:baseTimeUnit val="days"/>
      </c:dateAx>
      <c:valAx>
        <c:axId val="41634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4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503C-4F48-81D7-9D9803A2E19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503C-4F48-81D7-9D9803A2E190}"/>
            </c:ext>
          </c:extLst>
        </c:ser>
        <c:dLbls>
          <c:showLegendKey val="0"/>
          <c:showVal val="0"/>
          <c:showCatName val="0"/>
          <c:showSerName val="0"/>
          <c:showPercent val="0"/>
          <c:showBubbleSize val="0"/>
        </c:dLbls>
        <c:gapWidth val="219"/>
        <c:overlap val="-27"/>
        <c:axId val="416320792"/>
        <c:axId val="416321120"/>
      </c:barChart>
      <c:catAx>
        <c:axId val="416320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1120"/>
        <c:crosses val="autoZero"/>
        <c:auto val="1"/>
        <c:lblAlgn val="ctr"/>
        <c:lblOffset val="100"/>
        <c:noMultiLvlLbl val="0"/>
      </c:catAx>
      <c:valAx>
        <c:axId val="41632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3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2674</c:v>
                </c:pt>
                <c:pt idx="1">
                  <c:v>2501</c:v>
                </c:pt>
                <c:pt idx="2">
                  <c:v>3927</c:v>
                </c:pt>
                <c:pt idx="3">
                  <c:v>3938</c:v>
                </c:pt>
                <c:pt idx="4">
                  <c:v>3436</c:v>
                </c:pt>
                <c:pt idx="5">
                  <c:v>3708</c:v>
                </c:pt>
                <c:pt idx="6">
                  <c:v>4210</c:v>
                </c:pt>
                <c:pt idx="7">
                  <c:v>3685</c:v>
                </c:pt>
                <c:pt idx="8">
                  <c:v>2115</c:v>
                </c:pt>
                <c:pt idx="9">
                  <c:v>2427</c:v>
                </c:pt>
                <c:pt idx="10">
                  <c:v>1273</c:v>
                </c:pt>
                <c:pt idx="11">
                  <c:v>203</c:v>
                </c:pt>
                <c:pt idx="12">
                  <c:v>293</c:v>
                </c:pt>
                <c:pt idx="13">
                  <c:v>2192</c:v>
                </c:pt>
                <c:pt idx="14">
                  <c:v>3423</c:v>
                </c:pt>
                <c:pt idx="15">
                  <c:v>2944</c:v>
                </c:pt>
                <c:pt idx="16">
                  <c:v>2748</c:v>
                </c:pt>
                <c:pt idx="17">
                  <c:v>4191</c:v>
                </c:pt>
                <c:pt idx="18">
                  <c:v>3625</c:v>
                </c:pt>
                <c:pt idx="19">
                  <c:v>3249</c:v>
                </c:pt>
                <c:pt idx="20">
                  <c:v>2942</c:v>
                </c:pt>
                <c:pt idx="21">
                  <c:v>2591</c:v>
                </c:pt>
                <c:pt idx="22">
                  <c:v>2820</c:v>
                </c:pt>
                <c:pt idx="23">
                  <c:v>3041</c:v>
                </c:pt>
                <c:pt idx="24">
                  <c:v>2895</c:v>
                </c:pt>
                <c:pt idx="25">
                  <c:v>2524</c:v>
                </c:pt>
                <c:pt idx="26">
                  <c:v>3096</c:v>
                </c:pt>
                <c:pt idx="27">
                  <c:v>2547</c:v>
                </c:pt>
                <c:pt idx="28">
                  <c:v>2668</c:v>
                </c:pt>
                <c:pt idx="29">
                  <c:v>2250</c:v>
                </c:pt>
                <c:pt idx="30">
                  <c:v>1966</c:v>
                </c:pt>
              </c:numCache>
            </c:numRef>
          </c:val>
          <c:smooth val="0"/>
          <c:extLst>
            <c:ext xmlns:c16="http://schemas.microsoft.com/office/drawing/2014/chart" uri="{C3380CC4-5D6E-409C-BE32-E72D297353CC}">
              <c16:uniqueId val="{00000000-1913-42BE-A579-04E7D3DEF762}"/>
            </c:ext>
          </c:extLst>
        </c:ser>
        <c:dLbls>
          <c:showLegendKey val="0"/>
          <c:showVal val="0"/>
          <c:showCatName val="0"/>
          <c:showSerName val="0"/>
          <c:showPercent val="0"/>
          <c:showBubbleSize val="0"/>
        </c:dLbls>
        <c:smooth val="0"/>
        <c:axId val="408294832"/>
        <c:axId val="408295488"/>
      </c:lineChart>
      <c:dateAx>
        <c:axId val="40829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5488"/>
        <c:crosses val="autoZero"/>
        <c:auto val="1"/>
        <c:lblOffset val="100"/>
        <c:baseTimeUnit val="days"/>
      </c:dateAx>
      <c:valAx>
        <c:axId val="40829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2535</c:v>
                </c:pt>
                <c:pt idx="1">
                  <c:v>2199</c:v>
                </c:pt>
                <c:pt idx="2">
                  <c:v>3058</c:v>
                </c:pt>
                <c:pt idx="3">
                  <c:v>3527</c:v>
                </c:pt>
                <c:pt idx="4">
                  <c:v>3173</c:v>
                </c:pt>
                <c:pt idx="5">
                  <c:v>3538</c:v>
                </c:pt>
                <c:pt idx="6">
                  <c:v>3648</c:v>
                </c:pt>
                <c:pt idx="7">
                  <c:v>3350</c:v>
                </c:pt>
                <c:pt idx="8">
                  <c:v>1988</c:v>
                </c:pt>
                <c:pt idx="9">
                  <c:v>2398</c:v>
                </c:pt>
                <c:pt idx="10">
                  <c:v>950</c:v>
                </c:pt>
                <c:pt idx="11">
                  <c:v>118</c:v>
                </c:pt>
                <c:pt idx="12">
                  <c:v>188</c:v>
                </c:pt>
                <c:pt idx="13">
                  <c:v>1855</c:v>
                </c:pt>
                <c:pt idx="14">
                  <c:v>2681</c:v>
                </c:pt>
                <c:pt idx="15">
                  <c:v>2605</c:v>
                </c:pt>
                <c:pt idx="16">
                  <c:v>2418</c:v>
                </c:pt>
                <c:pt idx="17">
                  <c:v>3381</c:v>
                </c:pt>
                <c:pt idx="18">
                  <c:v>3150</c:v>
                </c:pt>
                <c:pt idx="19">
                  <c:v>2730</c:v>
                </c:pt>
                <c:pt idx="20">
                  <c:v>2670</c:v>
                </c:pt>
                <c:pt idx="21">
                  <c:v>2434</c:v>
                </c:pt>
                <c:pt idx="22">
                  <c:v>2645</c:v>
                </c:pt>
                <c:pt idx="23">
                  <c:v>2711</c:v>
                </c:pt>
                <c:pt idx="24">
                  <c:v>2587</c:v>
                </c:pt>
                <c:pt idx="25">
                  <c:v>2379</c:v>
                </c:pt>
                <c:pt idx="26">
                  <c:v>2929</c:v>
                </c:pt>
                <c:pt idx="27">
                  <c:v>2470</c:v>
                </c:pt>
                <c:pt idx="28">
                  <c:v>2528</c:v>
                </c:pt>
                <c:pt idx="29">
                  <c:v>2222</c:v>
                </c:pt>
                <c:pt idx="30">
                  <c:v>1865</c:v>
                </c:pt>
              </c:numCache>
            </c:numRef>
          </c:val>
          <c:smooth val="0"/>
          <c:extLst>
            <c:ext xmlns:c16="http://schemas.microsoft.com/office/drawing/2014/chart" uri="{C3380CC4-5D6E-409C-BE32-E72D297353CC}">
              <c16:uniqueId val="{00000000-CD76-4766-BDB7-E56AA5812FB5}"/>
            </c:ext>
          </c:extLst>
        </c:ser>
        <c:dLbls>
          <c:showLegendKey val="0"/>
          <c:showVal val="0"/>
          <c:showCatName val="0"/>
          <c:showSerName val="0"/>
          <c:showPercent val="0"/>
          <c:showBubbleSize val="0"/>
        </c:dLbls>
        <c:smooth val="0"/>
        <c:axId val="408285648"/>
        <c:axId val="408290896"/>
      </c:lineChart>
      <c:dateAx>
        <c:axId val="40828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0896"/>
        <c:crosses val="autoZero"/>
        <c:auto val="1"/>
        <c:lblOffset val="100"/>
        <c:baseTimeUnit val="days"/>
      </c:dateAx>
      <c:valAx>
        <c:axId val="40829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27</c:v>
                </c:pt>
                <c:pt idx="1">
                  <c:v>12</c:v>
                </c:pt>
                <c:pt idx="2">
                  <c:v>57</c:v>
                </c:pt>
                <c:pt idx="3">
                  <c:v>26</c:v>
                </c:pt>
                <c:pt idx="4">
                  <c:v>20</c:v>
                </c:pt>
                <c:pt idx="5">
                  <c:v>16</c:v>
                </c:pt>
                <c:pt idx="6">
                  <c:v>33</c:v>
                </c:pt>
                <c:pt idx="7">
                  <c:v>41</c:v>
                </c:pt>
                <c:pt idx="8">
                  <c:v>19</c:v>
                </c:pt>
                <c:pt idx="9">
                  <c:v>12</c:v>
                </c:pt>
                <c:pt idx="10">
                  <c:v>35</c:v>
                </c:pt>
                <c:pt idx="11">
                  <c:v>14</c:v>
                </c:pt>
                <c:pt idx="12">
                  <c:v>6</c:v>
                </c:pt>
                <c:pt idx="13">
                  <c:v>108</c:v>
                </c:pt>
                <c:pt idx="14">
                  <c:v>175</c:v>
                </c:pt>
                <c:pt idx="15">
                  <c:v>138</c:v>
                </c:pt>
                <c:pt idx="16">
                  <c:v>142</c:v>
                </c:pt>
                <c:pt idx="17">
                  <c:v>209</c:v>
                </c:pt>
                <c:pt idx="18">
                  <c:v>129</c:v>
                </c:pt>
                <c:pt idx="19">
                  <c:v>146</c:v>
                </c:pt>
                <c:pt idx="20">
                  <c:v>110</c:v>
                </c:pt>
                <c:pt idx="21">
                  <c:v>100</c:v>
                </c:pt>
                <c:pt idx="22">
                  <c:v>95</c:v>
                </c:pt>
                <c:pt idx="23">
                  <c:v>115</c:v>
                </c:pt>
                <c:pt idx="24">
                  <c:v>92</c:v>
                </c:pt>
                <c:pt idx="25">
                  <c:v>90</c:v>
                </c:pt>
                <c:pt idx="26">
                  <c:v>98</c:v>
                </c:pt>
                <c:pt idx="27">
                  <c:v>63</c:v>
                </c:pt>
                <c:pt idx="28">
                  <c:v>80</c:v>
                </c:pt>
                <c:pt idx="29">
                  <c:v>61</c:v>
                </c:pt>
                <c:pt idx="30">
                  <c:v>58</c:v>
                </c:pt>
              </c:numCache>
            </c:numRef>
          </c:val>
          <c:smooth val="0"/>
          <c:extLst>
            <c:ext xmlns:c16="http://schemas.microsoft.com/office/drawing/2014/chart" uri="{C3380CC4-5D6E-409C-BE32-E72D297353CC}">
              <c16:uniqueId val="{00000000-BDA6-4874-B496-AF41B98A4BE6}"/>
            </c:ext>
          </c:extLst>
        </c:ser>
        <c:dLbls>
          <c:showLegendKey val="0"/>
          <c:showVal val="0"/>
          <c:showCatName val="0"/>
          <c:showSerName val="0"/>
          <c:showPercent val="0"/>
          <c:showBubbleSize val="0"/>
        </c:dLbls>
        <c:smooth val="0"/>
        <c:axId val="408286960"/>
        <c:axId val="408287288"/>
      </c:lineChart>
      <c:dateAx>
        <c:axId val="40828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7288"/>
        <c:crosses val="autoZero"/>
        <c:auto val="1"/>
        <c:lblOffset val="100"/>
        <c:baseTimeUnit val="days"/>
      </c:dateAx>
      <c:valAx>
        <c:axId val="40828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4</c:v>
                </c:pt>
                <c:pt idx="1">
                  <c:v>6</c:v>
                </c:pt>
                <c:pt idx="2">
                  <c:v>10</c:v>
                </c:pt>
                <c:pt idx="3">
                  <c:v>3</c:v>
                </c:pt>
                <c:pt idx="4">
                  <c:v>4</c:v>
                </c:pt>
                <c:pt idx="5">
                  <c:v>2</c:v>
                </c:pt>
                <c:pt idx="6">
                  <c:v>4</c:v>
                </c:pt>
                <c:pt idx="7">
                  <c:v>25</c:v>
                </c:pt>
                <c:pt idx="8">
                  <c:v>10</c:v>
                </c:pt>
                <c:pt idx="9">
                  <c:v>5</c:v>
                </c:pt>
                <c:pt idx="10">
                  <c:v>4</c:v>
                </c:pt>
                <c:pt idx="11">
                  <c:v>2</c:v>
                </c:pt>
                <c:pt idx="12">
                  <c:v>3</c:v>
                </c:pt>
                <c:pt idx="13">
                  <c:v>10</c:v>
                </c:pt>
                <c:pt idx="14">
                  <c:v>7</c:v>
                </c:pt>
                <c:pt idx="15">
                  <c:v>11</c:v>
                </c:pt>
                <c:pt idx="16">
                  <c:v>8</c:v>
                </c:pt>
                <c:pt idx="17">
                  <c:v>10</c:v>
                </c:pt>
                <c:pt idx="18">
                  <c:v>4</c:v>
                </c:pt>
                <c:pt idx="19">
                  <c:v>7</c:v>
                </c:pt>
                <c:pt idx="20">
                  <c:v>9</c:v>
                </c:pt>
                <c:pt idx="21">
                  <c:v>7</c:v>
                </c:pt>
                <c:pt idx="22">
                  <c:v>4</c:v>
                </c:pt>
                <c:pt idx="23">
                  <c:v>5</c:v>
                </c:pt>
                <c:pt idx="24">
                  <c:v>9</c:v>
                </c:pt>
                <c:pt idx="25">
                  <c:v>3</c:v>
                </c:pt>
                <c:pt idx="26">
                  <c:v>3</c:v>
                </c:pt>
                <c:pt idx="27">
                  <c:v>5</c:v>
                </c:pt>
                <c:pt idx="28">
                  <c:v>2</c:v>
                </c:pt>
                <c:pt idx="29">
                  <c:v>1</c:v>
                </c:pt>
                <c:pt idx="30">
                  <c:v>2</c:v>
                </c:pt>
              </c:numCache>
            </c:numRef>
          </c:val>
          <c:smooth val="0"/>
          <c:extLst>
            <c:ext xmlns:c16="http://schemas.microsoft.com/office/drawing/2014/chart" uri="{C3380CC4-5D6E-409C-BE32-E72D297353CC}">
              <c16:uniqueId val="{00000000-3BBF-45B2-B688-FE5D69AD1F4F}"/>
            </c:ext>
          </c:extLst>
        </c:ser>
        <c:dLbls>
          <c:showLegendKey val="0"/>
          <c:showVal val="0"/>
          <c:showCatName val="0"/>
          <c:showSerName val="0"/>
          <c:showPercent val="0"/>
          <c:showBubbleSize val="0"/>
        </c:dLbls>
        <c:smooth val="0"/>
        <c:axId val="408292536"/>
        <c:axId val="408292864"/>
      </c:lineChart>
      <c:dateAx>
        <c:axId val="40829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2864"/>
        <c:crosses val="autoZero"/>
        <c:auto val="1"/>
        <c:lblOffset val="100"/>
        <c:baseTimeUnit val="days"/>
      </c:dateAx>
      <c:valAx>
        <c:axId val="40829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9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94.666666666666998</c:v>
                </c:pt>
                <c:pt idx="1">
                  <c:v>80.033333333333005</c:v>
                </c:pt>
                <c:pt idx="2">
                  <c:v>84.433333333332996</c:v>
                </c:pt>
                <c:pt idx="3">
                  <c:v>174.36666666667</c:v>
                </c:pt>
                <c:pt idx="4">
                  <c:v>313.7</c:v>
                </c:pt>
                <c:pt idx="5">
                  <c:v>420.93333333332998</c:v>
                </c:pt>
                <c:pt idx="6">
                  <c:v>494.2</c:v>
                </c:pt>
                <c:pt idx="7">
                  <c:v>476.73333333332999</c:v>
                </c:pt>
                <c:pt idx="8">
                  <c:v>485.96666666666999</c:v>
                </c:pt>
                <c:pt idx="9">
                  <c:v>504.3</c:v>
                </c:pt>
                <c:pt idx="10">
                  <c:v>554.23333333333005</c:v>
                </c:pt>
                <c:pt idx="11">
                  <c:v>523.20000000000005</c:v>
                </c:pt>
                <c:pt idx="12">
                  <c:v>519.13333333333003</c:v>
                </c:pt>
                <c:pt idx="13">
                  <c:v>525.79999999999995</c:v>
                </c:pt>
                <c:pt idx="14">
                  <c:v>537.96666666666999</c:v>
                </c:pt>
                <c:pt idx="15">
                  <c:v>554.63333333333003</c:v>
                </c:pt>
                <c:pt idx="16">
                  <c:v>561</c:v>
                </c:pt>
                <c:pt idx="17">
                  <c:v>586.16666666667004</c:v>
                </c:pt>
                <c:pt idx="18">
                  <c:v>620.9</c:v>
                </c:pt>
                <c:pt idx="19">
                  <c:v>612.93333333332998</c:v>
                </c:pt>
                <c:pt idx="20">
                  <c:v>547.5</c:v>
                </c:pt>
                <c:pt idx="21">
                  <c:v>382.76666666667001</c:v>
                </c:pt>
                <c:pt idx="22">
                  <c:v>237.5</c:v>
                </c:pt>
                <c:pt idx="23">
                  <c:v>138.5</c:v>
                </c:pt>
              </c:numCache>
            </c:numRef>
          </c:val>
          <c:smooth val="0"/>
          <c:extLst>
            <c:ext xmlns:c16="http://schemas.microsoft.com/office/drawing/2014/chart" uri="{C3380CC4-5D6E-409C-BE32-E72D297353CC}">
              <c16:uniqueId val="{00000000-6744-4F51-B07F-CBAC3C90369C}"/>
            </c:ext>
          </c:extLst>
        </c:ser>
        <c:dLbls>
          <c:showLegendKey val="0"/>
          <c:showVal val="0"/>
          <c:showCatName val="0"/>
          <c:showSerName val="0"/>
          <c:showPercent val="0"/>
          <c:showBubbleSize val="0"/>
        </c:dLbls>
        <c:smooth val="0"/>
        <c:axId val="408284336"/>
        <c:axId val="408283352"/>
      </c:lineChart>
      <c:catAx>
        <c:axId val="40828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3352"/>
        <c:crosses val="autoZero"/>
        <c:auto val="1"/>
        <c:lblAlgn val="ctr"/>
        <c:lblOffset val="100"/>
        <c:noMultiLvlLbl val="0"/>
      </c:catAx>
      <c:valAx>
        <c:axId val="4082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28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Schirak Automobile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2535</c:v>
                </c:pt>
                <c:pt idx="1">
                  <c:v>2199</c:v>
                </c:pt>
                <c:pt idx="2">
                  <c:v>3058</c:v>
                </c:pt>
                <c:pt idx="3">
                  <c:v>3527</c:v>
                </c:pt>
                <c:pt idx="4">
                  <c:v>3173</c:v>
                </c:pt>
                <c:pt idx="5">
                  <c:v>3538</c:v>
                </c:pt>
                <c:pt idx="6">
                  <c:v>3648</c:v>
                </c:pt>
                <c:pt idx="7">
                  <c:v>3350</c:v>
                </c:pt>
                <c:pt idx="8">
                  <c:v>1988</c:v>
                </c:pt>
                <c:pt idx="9">
                  <c:v>2398</c:v>
                </c:pt>
                <c:pt idx="10">
                  <c:v>950</c:v>
                </c:pt>
                <c:pt idx="11">
                  <c:v>118</c:v>
                </c:pt>
                <c:pt idx="12">
                  <c:v>188</c:v>
                </c:pt>
                <c:pt idx="13">
                  <c:v>1855</c:v>
                </c:pt>
                <c:pt idx="14">
                  <c:v>2681</c:v>
                </c:pt>
                <c:pt idx="15">
                  <c:v>2605</c:v>
                </c:pt>
                <c:pt idx="16">
                  <c:v>2418</c:v>
                </c:pt>
                <c:pt idx="17">
                  <c:v>3381</c:v>
                </c:pt>
                <c:pt idx="18">
                  <c:v>3150</c:v>
                </c:pt>
                <c:pt idx="19">
                  <c:v>2730</c:v>
                </c:pt>
                <c:pt idx="20">
                  <c:v>2670</c:v>
                </c:pt>
                <c:pt idx="21">
                  <c:v>2434</c:v>
                </c:pt>
                <c:pt idx="22">
                  <c:v>2645</c:v>
                </c:pt>
                <c:pt idx="23">
                  <c:v>2711</c:v>
                </c:pt>
                <c:pt idx="24">
                  <c:v>2587</c:v>
                </c:pt>
                <c:pt idx="25">
                  <c:v>2379</c:v>
                </c:pt>
                <c:pt idx="26">
                  <c:v>2929</c:v>
                </c:pt>
                <c:pt idx="27">
                  <c:v>2470</c:v>
                </c:pt>
                <c:pt idx="28">
                  <c:v>2528</c:v>
                </c:pt>
                <c:pt idx="29">
                  <c:v>2222</c:v>
                </c:pt>
                <c:pt idx="30">
                  <c:v>1865</c:v>
                </c:pt>
              </c:numCache>
            </c:numRef>
          </c:val>
          <c:smooth val="0"/>
          <c:extLst>
            <c:ext xmlns:c16="http://schemas.microsoft.com/office/drawing/2014/chart" uri="{C3380CC4-5D6E-409C-BE32-E72D297353CC}">
              <c16:uniqueId val="{00000000-EBC3-4E15-9EFC-338B75C7A765}"/>
            </c:ext>
          </c:extLst>
        </c:ser>
        <c:dLbls>
          <c:showLegendKey val="0"/>
          <c:showVal val="0"/>
          <c:showCatName val="0"/>
          <c:showSerName val="0"/>
          <c:showPercent val="0"/>
          <c:showBubbleSize val="0"/>
        </c:dLbls>
        <c:smooth val="0"/>
        <c:axId val="413803936"/>
        <c:axId val="413806888"/>
      </c:lineChart>
      <c:dateAx>
        <c:axId val="41380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806888"/>
        <c:crosses val="autoZero"/>
        <c:auto val="1"/>
        <c:lblOffset val="100"/>
        <c:baseTimeUnit val="days"/>
      </c:dateAx>
      <c:valAx>
        <c:axId val="41380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80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3DE16-F20F-4911-965A-E02A83705D24}"/>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B0A2CBEC-0D87-4692-A049-39ADC9F324E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79631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9B25-7D59-4AD4-BD83-93DAA25DF697}"/>
              </a:ext>
            </a:extLst>
          </p:cNvPr>
          <p:cNvSpPr>
            <a:spLocks noGrp="1"/>
          </p:cNvSpPr>
          <p:nvPr>
            <p:ph type="title"/>
          </p:nvPr>
        </p:nvSpPr>
        <p:spPr/>
        <p:txBody>
          <a:bodyPr/>
          <a:lstStyle/>
          <a:p>
            <a:r>
              <a:rPr lang="de-DE"/>
              <a:t>Wichtigste Werte (KPI's) | Schirak Automobile</a:t>
            </a:r>
            <a:endParaRPr lang="en-US"/>
          </a:p>
        </p:txBody>
      </p:sp>
      <p:graphicFrame>
        <p:nvGraphicFramePr>
          <p:cNvPr id="5" name="Table Placeholder 4">
            <a:extLst>
              <a:ext uri="{FF2B5EF4-FFF2-40B4-BE49-F238E27FC236}">
                <a16:creationId xmlns:a16="http://schemas.microsoft.com/office/drawing/2014/main" id="{FD349607-855C-48B6-8791-BFB79E19506D}"/>
              </a:ext>
            </a:extLst>
          </p:cNvPr>
          <p:cNvGraphicFramePr>
            <a:graphicFrameLocks noGrp="1"/>
          </p:cNvGraphicFramePr>
          <p:nvPr>
            <p:ph type="tbl" sz="quarter" idx="13"/>
            <p:extLst>
              <p:ext uri="{D42A27DB-BD31-4B8C-83A1-F6EECF244321}">
                <p14:modId xmlns:p14="http://schemas.microsoft.com/office/powerpoint/2010/main" val="23442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7631799"/>
                    </a:ext>
                  </a:extLst>
                </a:gridCol>
                <a:gridCol w="740664">
                  <a:extLst>
                    <a:ext uri="{9D8B030D-6E8A-4147-A177-3AD203B41FA5}">
                      <a16:colId xmlns:a16="http://schemas.microsoft.com/office/drawing/2014/main" val="3749476169"/>
                    </a:ext>
                  </a:extLst>
                </a:gridCol>
                <a:gridCol w="740664">
                  <a:extLst>
                    <a:ext uri="{9D8B030D-6E8A-4147-A177-3AD203B41FA5}">
                      <a16:colId xmlns:a16="http://schemas.microsoft.com/office/drawing/2014/main" val="3489034373"/>
                    </a:ext>
                  </a:extLst>
                </a:gridCol>
                <a:gridCol w="740664">
                  <a:extLst>
                    <a:ext uri="{9D8B030D-6E8A-4147-A177-3AD203B41FA5}">
                      <a16:colId xmlns:a16="http://schemas.microsoft.com/office/drawing/2014/main" val="3036664044"/>
                    </a:ext>
                  </a:extLst>
                </a:gridCol>
                <a:gridCol w="740664">
                  <a:extLst>
                    <a:ext uri="{9D8B030D-6E8A-4147-A177-3AD203B41FA5}">
                      <a16:colId xmlns:a16="http://schemas.microsoft.com/office/drawing/2014/main" val="3848882112"/>
                    </a:ext>
                  </a:extLst>
                </a:gridCol>
                <a:gridCol w="740664">
                  <a:extLst>
                    <a:ext uri="{9D8B030D-6E8A-4147-A177-3AD203B41FA5}">
                      <a16:colId xmlns:a16="http://schemas.microsoft.com/office/drawing/2014/main" val="1265072544"/>
                    </a:ext>
                  </a:extLst>
                </a:gridCol>
                <a:gridCol w="740664">
                  <a:extLst>
                    <a:ext uri="{9D8B030D-6E8A-4147-A177-3AD203B41FA5}">
                      <a16:colId xmlns:a16="http://schemas.microsoft.com/office/drawing/2014/main" val="306175177"/>
                    </a:ext>
                  </a:extLst>
                </a:gridCol>
                <a:gridCol w="740664">
                  <a:extLst>
                    <a:ext uri="{9D8B030D-6E8A-4147-A177-3AD203B41FA5}">
                      <a16:colId xmlns:a16="http://schemas.microsoft.com/office/drawing/2014/main" val="1422307842"/>
                    </a:ext>
                  </a:extLst>
                </a:gridCol>
                <a:gridCol w="740664">
                  <a:extLst>
                    <a:ext uri="{9D8B030D-6E8A-4147-A177-3AD203B41FA5}">
                      <a16:colId xmlns:a16="http://schemas.microsoft.com/office/drawing/2014/main" val="4282355086"/>
                    </a:ext>
                  </a:extLst>
                </a:gridCol>
                <a:gridCol w="740664">
                  <a:extLst>
                    <a:ext uri="{9D8B030D-6E8A-4147-A177-3AD203B41FA5}">
                      <a16:colId xmlns:a16="http://schemas.microsoft.com/office/drawing/2014/main" val="38513035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3955907"/>
                  </a:ext>
                </a:extLst>
              </a:tr>
              <a:tr h="370840">
                <a:tc>
                  <a:txBody>
                    <a:bodyPr/>
                    <a:lstStyle/>
                    <a:p>
                      <a:r>
                        <a:rPr lang="en-US" sz="1000"/>
                        <a:t>Schirak Automobile</a:t>
                      </a:r>
                    </a:p>
                  </a:txBody>
                  <a:tcPr/>
                </a:tc>
                <a:tc>
                  <a:txBody>
                    <a:bodyPr/>
                    <a:lstStyle/>
                    <a:p>
                      <a:r>
                        <a:rPr lang="en-US" sz="1000"/>
                        <a:t>1365</a:t>
                      </a:r>
                    </a:p>
                  </a:txBody>
                  <a:tcPr/>
                </a:tc>
                <a:tc>
                  <a:txBody>
                    <a:bodyPr/>
                    <a:lstStyle/>
                    <a:p>
                      <a:r>
                        <a:rPr lang="en-US" sz="1000"/>
                        <a:t>22</a:t>
                      </a:r>
                    </a:p>
                  </a:txBody>
                  <a:tcPr/>
                </a:tc>
                <a:tc>
                  <a:txBody>
                    <a:bodyPr/>
                    <a:lstStyle/>
                    <a:p>
                      <a:r>
                        <a:rPr lang="en-US" sz="1000"/>
                        <a:t>12</a:t>
                      </a:r>
                    </a:p>
                  </a:txBody>
                  <a:tcPr/>
                </a:tc>
                <a:tc>
                  <a:txBody>
                    <a:bodyPr/>
                    <a:lstStyle/>
                    <a:p>
                      <a:r>
                        <a:rPr lang="en-US" sz="1000"/>
                        <a:t>171</a:t>
                      </a:r>
                    </a:p>
                  </a:txBody>
                  <a:tcPr/>
                </a:tc>
                <a:tc>
                  <a:txBody>
                    <a:bodyPr/>
                    <a:lstStyle/>
                    <a:p>
                      <a:r>
                        <a:rPr lang="en-US" sz="1000"/>
                        <a:t>40</a:t>
                      </a:r>
                    </a:p>
                  </a:txBody>
                  <a:tcPr/>
                </a:tc>
                <a:tc>
                  <a:txBody>
                    <a:bodyPr/>
                    <a:lstStyle/>
                    <a:p>
                      <a:r>
                        <a:rPr lang="en-US" sz="1000"/>
                        <a:t>12</a:t>
                      </a:r>
                    </a:p>
                  </a:txBody>
                  <a:tcPr/>
                </a:tc>
                <a:tc>
                  <a:txBody>
                    <a:bodyPr/>
                    <a:lstStyle/>
                    <a:p>
                      <a:r>
                        <a:rPr lang="en-US" sz="1000"/>
                        <a:t>0</a:t>
                      </a:r>
                    </a:p>
                  </a:txBody>
                  <a:tcPr/>
                </a:tc>
                <a:tc>
                  <a:txBody>
                    <a:bodyPr/>
                    <a:lstStyle/>
                    <a:p>
                      <a:r>
                        <a:rPr lang="en-US" sz="1000"/>
                        <a:t>1.3725 %</a:t>
                      </a:r>
                    </a:p>
                  </a:txBody>
                  <a:tcPr/>
                </a:tc>
                <a:tc>
                  <a:txBody>
                    <a:bodyPr/>
                    <a:lstStyle/>
                    <a:p>
                      <a:r>
                        <a:rPr lang="en-US" sz="1000"/>
                        <a:t>0.0 %</a:t>
                      </a:r>
                    </a:p>
                  </a:txBody>
                  <a:tcPr/>
                </a:tc>
                <a:extLst>
                  <a:ext uri="{0D108BD9-81ED-4DB2-BD59-A6C34878D82A}">
                    <a16:rowId xmlns:a16="http://schemas.microsoft.com/office/drawing/2014/main" val="2658344133"/>
                  </a:ext>
                </a:extLst>
              </a:tr>
            </a:tbl>
          </a:graphicData>
        </a:graphic>
      </p:graphicFrame>
      <p:sp>
        <p:nvSpPr>
          <p:cNvPr id="4" name="Text Placeholder 3">
            <a:extLst>
              <a:ext uri="{FF2B5EF4-FFF2-40B4-BE49-F238E27FC236}">
                <a16:creationId xmlns:a16="http://schemas.microsoft.com/office/drawing/2014/main" id="{53E0D5CC-F1B9-406B-A48A-F7DAA0FD2B8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4773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50546-26AA-4201-BD41-B2F7ED56BDA8}"/>
              </a:ext>
            </a:extLst>
          </p:cNvPr>
          <p:cNvSpPr>
            <a:spLocks noGrp="1"/>
          </p:cNvSpPr>
          <p:nvPr>
            <p:ph type="title"/>
          </p:nvPr>
        </p:nvSpPr>
        <p:spPr/>
        <p:txBody>
          <a:bodyPr/>
          <a:lstStyle/>
          <a:p>
            <a:r>
              <a:rPr lang="en-US"/>
              <a:t>Fans (Übersicht) | Schirak Automobile</a:t>
            </a:r>
          </a:p>
        </p:txBody>
      </p:sp>
      <p:graphicFrame>
        <p:nvGraphicFramePr>
          <p:cNvPr id="5" name="Table Placeholder 4">
            <a:extLst>
              <a:ext uri="{FF2B5EF4-FFF2-40B4-BE49-F238E27FC236}">
                <a16:creationId xmlns:a16="http://schemas.microsoft.com/office/drawing/2014/main" id="{92B31819-BA33-408D-9869-0ECEE8DDA2EF}"/>
              </a:ext>
            </a:extLst>
          </p:cNvPr>
          <p:cNvGraphicFramePr>
            <a:graphicFrameLocks noGrp="1"/>
          </p:cNvGraphicFramePr>
          <p:nvPr>
            <p:ph type="tbl" sz="quarter" idx="13"/>
            <p:extLst>
              <p:ext uri="{D42A27DB-BD31-4B8C-83A1-F6EECF244321}">
                <p14:modId xmlns:p14="http://schemas.microsoft.com/office/powerpoint/2010/main" val="2750563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5844795"/>
                    </a:ext>
                  </a:extLst>
                </a:gridCol>
                <a:gridCol w="1234440">
                  <a:extLst>
                    <a:ext uri="{9D8B030D-6E8A-4147-A177-3AD203B41FA5}">
                      <a16:colId xmlns:a16="http://schemas.microsoft.com/office/drawing/2014/main" val="1828546103"/>
                    </a:ext>
                  </a:extLst>
                </a:gridCol>
                <a:gridCol w="822960">
                  <a:extLst>
                    <a:ext uri="{9D8B030D-6E8A-4147-A177-3AD203B41FA5}">
                      <a16:colId xmlns:a16="http://schemas.microsoft.com/office/drawing/2014/main" val="774617210"/>
                    </a:ext>
                  </a:extLst>
                </a:gridCol>
                <a:gridCol w="822960">
                  <a:extLst>
                    <a:ext uri="{9D8B030D-6E8A-4147-A177-3AD203B41FA5}">
                      <a16:colId xmlns:a16="http://schemas.microsoft.com/office/drawing/2014/main" val="1908834095"/>
                    </a:ext>
                  </a:extLst>
                </a:gridCol>
                <a:gridCol w="822960">
                  <a:extLst>
                    <a:ext uri="{9D8B030D-6E8A-4147-A177-3AD203B41FA5}">
                      <a16:colId xmlns:a16="http://schemas.microsoft.com/office/drawing/2014/main" val="3163904034"/>
                    </a:ext>
                  </a:extLst>
                </a:gridCol>
                <a:gridCol w="822960">
                  <a:extLst>
                    <a:ext uri="{9D8B030D-6E8A-4147-A177-3AD203B41FA5}">
                      <a16:colId xmlns:a16="http://schemas.microsoft.com/office/drawing/2014/main" val="3821054857"/>
                    </a:ext>
                  </a:extLst>
                </a:gridCol>
                <a:gridCol w="822960">
                  <a:extLst>
                    <a:ext uri="{9D8B030D-6E8A-4147-A177-3AD203B41FA5}">
                      <a16:colId xmlns:a16="http://schemas.microsoft.com/office/drawing/2014/main" val="1044657896"/>
                    </a:ext>
                  </a:extLst>
                </a:gridCol>
                <a:gridCol w="822960">
                  <a:extLst>
                    <a:ext uri="{9D8B030D-6E8A-4147-A177-3AD203B41FA5}">
                      <a16:colId xmlns:a16="http://schemas.microsoft.com/office/drawing/2014/main" val="29853432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931451"/>
                  </a:ext>
                </a:extLst>
              </a:tr>
              <a:tr h="370840">
                <a:tc>
                  <a:txBody>
                    <a:bodyPr/>
                    <a:lstStyle/>
                    <a:p>
                      <a:r>
                        <a:rPr lang="en-US" sz="1000"/>
                        <a:t>Schirak Automobile</a:t>
                      </a:r>
                    </a:p>
                  </a:txBody>
                  <a:tcPr/>
                </a:tc>
                <a:tc>
                  <a:txBody>
                    <a:bodyPr/>
                    <a:lstStyle/>
                    <a:p>
                      <a:r>
                        <a:rPr lang="en-US" sz="1000"/>
                        <a:t>1365</a:t>
                      </a:r>
                    </a:p>
                  </a:txBody>
                  <a:tcPr/>
                </a:tc>
                <a:tc>
                  <a:txBody>
                    <a:bodyPr/>
                    <a:lstStyle/>
                    <a:p>
                      <a:r>
                        <a:rPr lang="en-US" sz="1000"/>
                        <a:t>5</a:t>
                      </a:r>
                    </a:p>
                  </a:txBody>
                  <a:tcPr/>
                </a:tc>
                <a:tc>
                  <a:txBody>
                    <a:bodyPr/>
                    <a:lstStyle/>
                    <a:p>
                      <a:r>
                        <a:rPr lang="en-US" sz="1000"/>
                        <a:t>0.4 %</a:t>
                      </a:r>
                    </a:p>
                  </a:txBody>
                  <a:tcPr/>
                </a:tc>
                <a:tc>
                  <a:txBody>
                    <a:bodyPr/>
                    <a:lstStyle/>
                    <a:p>
                      <a:r>
                        <a:rPr lang="en-US" sz="1000"/>
                        <a:t>8</a:t>
                      </a:r>
                    </a:p>
                  </a:txBody>
                  <a:tcPr/>
                </a:tc>
                <a:tc>
                  <a:txBody>
                    <a:bodyPr/>
                    <a:lstStyle/>
                    <a:p>
                      <a:r>
                        <a:rPr lang="en-US" sz="1000"/>
                        <a:t>0.6 %</a:t>
                      </a:r>
                    </a:p>
                  </a:txBody>
                  <a:tcPr/>
                </a:tc>
                <a:tc>
                  <a:txBody>
                    <a:bodyPr/>
                    <a:lstStyle/>
                    <a:p>
                      <a:r>
                        <a:rPr lang="en-US" sz="1000"/>
                        <a:t>22</a:t>
                      </a:r>
                    </a:p>
                  </a:txBody>
                  <a:tcPr/>
                </a:tc>
                <a:tc>
                  <a:txBody>
                    <a:bodyPr/>
                    <a:lstStyle/>
                    <a:p>
                      <a:r>
                        <a:rPr lang="en-US" sz="1000"/>
                        <a:t>1.6 %</a:t>
                      </a:r>
                    </a:p>
                  </a:txBody>
                  <a:tcPr/>
                </a:tc>
                <a:extLst>
                  <a:ext uri="{0D108BD9-81ED-4DB2-BD59-A6C34878D82A}">
                    <a16:rowId xmlns:a16="http://schemas.microsoft.com/office/drawing/2014/main" val="1364861390"/>
                  </a:ext>
                </a:extLst>
              </a:tr>
            </a:tbl>
          </a:graphicData>
        </a:graphic>
      </p:graphicFrame>
      <p:sp>
        <p:nvSpPr>
          <p:cNvPr id="4" name="Text Placeholder 3">
            <a:extLst>
              <a:ext uri="{FF2B5EF4-FFF2-40B4-BE49-F238E27FC236}">
                <a16:creationId xmlns:a16="http://schemas.microsoft.com/office/drawing/2014/main" id="{5E5E3CD6-2BE2-418F-B03C-827DD992304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64968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2AD23-4386-4205-843B-7CA218C69BA8}"/>
              </a:ext>
            </a:extLst>
          </p:cNvPr>
          <p:cNvSpPr>
            <a:spLocks noGrp="1"/>
          </p:cNvSpPr>
          <p:nvPr>
            <p:ph type="title"/>
          </p:nvPr>
        </p:nvSpPr>
        <p:spPr/>
        <p:txBody>
          <a:bodyPr/>
          <a:lstStyle/>
          <a:p>
            <a:r>
              <a:rPr lang="en-US"/>
              <a:t>Key Metrics Table w. User Post RR | Schirak Automobile</a:t>
            </a:r>
          </a:p>
        </p:txBody>
      </p:sp>
      <p:graphicFrame>
        <p:nvGraphicFramePr>
          <p:cNvPr id="5" name="Table Placeholder 4">
            <a:extLst>
              <a:ext uri="{FF2B5EF4-FFF2-40B4-BE49-F238E27FC236}">
                <a16:creationId xmlns:a16="http://schemas.microsoft.com/office/drawing/2014/main" id="{644BBCCA-0352-4874-AE25-A1D548D71B98}"/>
              </a:ext>
            </a:extLst>
          </p:cNvPr>
          <p:cNvGraphicFramePr>
            <a:graphicFrameLocks noGrp="1"/>
          </p:cNvGraphicFramePr>
          <p:nvPr>
            <p:ph type="tbl" sz="quarter" idx="13"/>
            <p:extLst>
              <p:ext uri="{D42A27DB-BD31-4B8C-83A1-F6EECF244321}">
                <p14:modId xmlns:p14="http://schemas.microsoft.com/office/powerpoint/2010/main" val="189655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0111460"/>
                    </a:ext>
                  </a:extLst>
                </a:gridCol>
                <a:gridCol w="740664">
                  <a:extLst>
                    <a:ext uri="{9D8B030D-6E8A-4147-A177-3AD203B41FA5}">
                      <a16:colId xmlns:a16="http://schemas.microsoft.com/office/drawing/2014/main" val="3216306745"/>
                    </a:ext>
                  </a:extLst>
                </a:gridCol>
                <a:gridCol w="740664">
                  <a:extLst>
                    <a:ext uri="{9D8B030D-6E8A-4147-A177-3AD203B41FA5}">
                      <a16:colId xmlns:a16="http://schemas.microsoft.com/office/drawing/2014/main" val="2467203358"/>
                    </a:ext>
                  </a:extLst>
                </a:gridCol>
                <a:gridCol w="740664">
                  <a:extLst>
                    <a:ext uri="{9D8B030D-6E8A-4147-A177-3AD203B41FA5}">
                      <a16:colId xmlns:a16="http://schemas.microsoft.com/office/drawing/2014/main" val="331714282"/>
                    </a:ext>
                  </a:extLst>
                </a:gridCol>
                <a:gridCol w="740664">
                  <a:extLst>
                    <a:ext uri="{9D8B030D-6E8A-4147-A177-3AD203B41FA5}">
                      <a16:colId xmlns:a16="http://schemas.microsoft.com/office/drawing/2014/main" val="3815868585"/>
                    </a:ext>
                  </a:extLst>
                </a:gridCol>
                <a:gridCol w="740664">
                  <a:extLst>
                    <a:ext uri="{9D8B030D-6E8A-4147-A177-3AD203B41FA5}">
                      <a16:colId xmlns:a16="http://schemas.microsoft.com/office/drawing/2014/main" val="4164382617"/>
                    </a:ext>
                  </a:extLst>
                </a:gridCol>
                <a:gridCol w="740664">
                  <a:extLst>
                    <a:ext uri="{9D8B030D-6E8A-4147-A177-3AD203B41FA5}">
                      <a16:colId xmlns:a16="http://schemas.microsoft.com/office/drawing/2014/main" val="2152567340"/>
                    </a:ext>
                  </a:extLst>
                </a:gridCol>
                <a:gridCol w="740664">
                  <a:extLst>
                    <a:ext uri="{9D8B030D-6E8A-4147-A177-3AD203B41FA5}">
                      <a16:colId xmlns:a16="http://schemas.microsoft.com/office/drawing/2014/main" val="2446342316"/>
                    </a:ext>
                  </a:extLst>
                </a:gridCol>
                <a:gridCol w="740664">
                  <a:extLst>
                    <a:ext uri="{9D8B030D-6E8A-4147-A177-3AD203B41FA5}">
                      <a16:colId xmlns:a16="http://schemas.microsoft.com/office/drawing/2014/main" val="3369372794"/>
                    </a:ext>
                  </a:extLst>
                </a:gridCol>
                <a:gridCol w="740664">
                  <a:extLst>
                    <a:ext uri="{9D8B030D-6E8A-4147-A177-3AD203B41FA5}">
                      <a16:colId xmlns:a16="http://schemas.microsoft.com/office/drawing/2014/main" val="29205272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82764845"/>
                  </a:ext>
                </a:extLst>
              </a:tr>
              <a:tr h="370840">
                <a:tc>
                  <a:txBody>
                    <a:bodyPr/>
                    <a:lstStyle/>
                    <a:p>
                      <a:r>
                        <a:rPr lang="en-US" sz="1000"/>
                        <a:t>Schirak Automobile</a:t>
                      </a:r>
                    </a:p>
                  </a:txBody>
                  <a:tcPr/>
                </a:tc>
                <a:tc>
                  <a:txBody>
                    <a:bodyPr/>
                    <a:lstStyle/>
                    <a:p>
                      <a:r>
                        <a:rPr lang="en-US" sz="1000"/>
                        <a:t>1365</a:t>
                      </a:r>
                    </a:p>
                  </a:txBody>
                  <a:tcPr/>
                </a:tc>
                <a:tc>
                  <a:txBody>
                    <a:bodyPr/>
                    <a:lstStyle/>
                    <a:p>
                      <a:r>
                        <a:rPr lang="en-US" sz="1000"/>
                        <a:t>22</a:t>
                      </a:r>
                    </a:p>
                  </a:txBody>
                  <a:tcPr/>
                </a:tc>
                <a:tc>
                  <a:txBody>
                    <a:bodyPr/>
                    <a:lstStyle/>
                    <a:p>
                      <a:r>
                        <a:rPr lang="en-US" sz="1000"/>
                        <a:t>12</a:t>
                      </a:r>
                    </a:p>
                  </a:txBody>
                  <a:tcPr/>
                </a:tc>
                <a:tc>
                  <a:txBody>
                    <a:bodyPr/>
                    <a:lstStyle/>
                    <a:p>
                      <a:r>
                        <a:rPr lang="en-US" sz="1000"/>
                        <a:t>171</a:t>
                      </a:r>
                    </a:p>
                  </a:txBody>
                  <a:tcPr/>
                </a:tc>
                <a:tc>
                  <a:txBody>
                    <a:bodyPr/>
                    <a:lstStyle/>
                    <a:p>
                      <a:r>
                        <a:rPr lang="en-US" sz="1000"/>
                        <a:t>40</a:t>
                      </a:r>
                    </a:p>
                  </a:txBody>
                  <a:tcPr/>
                </a:tc>
                <a:tc>
                  <a:txBody>
                    <a:bodyPr/>
                    <a:lstStyle/>
                    <a:p>
                      <a:r>
                        <a:rPr lang="en-US" sz="1000"/>
                        <a:t>12</a:t>
                      </a:r>
                    </a:p>
                  </a:txBody>
                  <a:tcPr/>
                </a:tc>
                <a:tc>
                  <a:txBody>
                    <a:bodyPr/>
                    <a:lstStyle/>
                    <a:p>
                      <a:r>
                        <a:rPr lang="en-US" sz="1000"/>
                        <a:t>0</a:t>
                      </a:r>
                    </a:p>
                  </a:txBody>
                  <a:tcPr/>
                </a:tc>
                <a:tc>
                  <a:txBody>
                    <a:bodyPr/>
                    <a:lstStyle/>
                    <a:p>
                      <a:r>
                        <a:rPr lang="en-US" sz="1000"/>
                        <a:t>1.3725 %</a:t>
                      </a:r>
                    </a:p>
                  </a:txBody>
                  <a:tcPr/>
                </a:tc>
                <a:tc>
                  <a:txBody>
                    <a:bodyPr/>
                    <a:lstStyle/>
                    <a:p>
                      <a:r>
                        <a:rPr lang="en-US" sz="1000"/>
                        <a:t>0.0 %</a:t>
                      </a:r>
                    </a:p>
                  </a:txBody>
                  <a:tcPr/>
                </a:tc>
                <a:extLst>
                  <a:ext uri="{0D108BD9-81ED-4DB2-BD59-A6C34878D82A}">
                    <a16:rowId xmlns:a16="http://schemas.microsoft.com/office/drawing/2014/main" val="368234584"/>
                  </a:ext>
                </a:extLst>
              </a:tr>
            </a:tbl>
          </a:graphicData>
        </a:graphic>
      </p:graphicFrame>
      <p:sp>
        <p:nvSpPr>
          <p:cNvPr id="4" name="Text Placeholder 3">
            <a:extLst>
              <a:ext uri="{FF2B5EF4-FFF2-40B4-BE49-F238E27FC236}">
                <a16:creationId xmlns:a16="http://schemas.microsoft.com/office/drawing/2014/main" id="{2E8CA20E-8BDF-4D91-96C6-278BC1122A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73707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F43F5-B020-46CD-9E1D-0C6F9D493ADB}"/>
              </a:ext>
            </a:extLst>
          </p:cNvPr>
          <p:cNvSpPr>
            <a:spLocks noGrp="1"/>
          </p:cNvSpPr>
          <p:nvPr>
            <p:ph type="title"/>
          </p:nvPr>
        </p:nvSpPr>
        <p:spPr/>
        <p:txBody>
          <a:bodyPr/>
          <a:lstStyle/>
          <a:p>
            <a:r>
              <a:rPr lang="en-US"/>
              <a:t>Facebook Fans Total | Schirak Automobile</a:t>
            </a:r>
          </a:p>
        </p:txBody>
      </p:sp>
      <p:graphicFrame>
        <p:nvGraphicFramePr>
          <p:cNvPr id="6" name="Chart Placeholder 5">
            <a:extLst>
              <a:ext uri="{FF2B5EF4-FFF2-40B4-BE49-F238E27FC236}">
                <a16:creationId xmlns:a16="http://schemas.microsoft.com/office/drawing/2014/main" id="{965F7885-45B3-4B5D-AA37-9328F213FAE7}"/>
              </a:ext>
            </a:extLst>
          </p:cNvPr>
          <p:cNvGraphicFramePr>
            <a:graphicFrameLocks noGrp="1"/>
          </p:cNvGraphicFramePr>
          <p:nvPr>
            <p:ph type="chart" sz="quarter" idx="13"/>
            <p:extLst>
              <p:ext uri="{D42A27DB-BD31-4B8C-83A1-F6EECF244321}">
                <p14:modId xmlns:p14="http://schemas.microsoft.com/office/powerpoint/2010/main" val="2032054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56AED-7DF6-45CC-A829-5C2344ED621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4D4A4C2-B2CF-4BCF-AB67-2D6EBD097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6465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8761-76BD-44EE-ADFE-981C6412287A}"/>
              </a:ext>
            </a:extLst>
          </p:cNvPr>
          <p:cNvSpPr>
            <a:spLocks noGrp="1"/>
          </p:cNvSpPr>
          <p:nvPr>
            <p:ph type="title"/>
          </p:nvPr>
        </p:nvSpPr>
        <p:spPr/>
        <p:txBody>
          <a:bodyPr/>
          <a:lstStyle/>
          <a:p>
            <a:r>
              <a:rPr lang="en-US"/>
              <a:t>Fanwachstum | Schirak Automobile</a:t>
            </a:r>
          </a:p>
        </p:txBody>
      </p:sp>
      <p:graphicFrame>
        <p:nvGraphicFramePr>
          <p:cNvPr id="6" name="Chart Placeholder 5">
            <a:extLst>
              <a:ext uri="{FF2B5EF4-FFF2-40B4-BE49-F238E27FC236}">
                <a16:creationId xmlns:a16="http://schemas.microsoft.com/office/drawing/2014/main" id="{50BCE2A9-1AE3-4FCF-8CCA-3E9DC2F45D18}"/>
              </a:ext>
            </a:extLst>
          </p:cNvPr>
          <p:cNvGraphicFramePr>
            <a:graphicFrameLocks noGrp="1"/>
          </p:cNvGraphicFramePr>
          <p:nvPr>
            <p:ph type="chart" sz="quarter" idx="13"/>
            <p:extLst>
              <p:ext uri="{D42A27DB-BD31-4B8C-83A1-F6EECF244321}">
                <p14:modId xmlns:p14="http://schemas.microsoft.com/office/powerpoint/2010/main" val="1340115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1D5097-AE25-499F-B146-3ABDE14C25A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AA9A2F3-B2DF-41BB-AC15-177B713309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867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675A8-9170-4514-A8E5-F4706707EBCD}"/>
              </a:ext>
            </a:extLst>
          </p:cNvPr>
          <p:cNvSpPr>
            <a:spLocks noGrp="1"/>
          </p:cNvSpPr>
          <p:nvPr>
            <p:ph type="title"/>
          </p:nvPr>
        </p:nvSpPr>
        <p:spPr/>
        <p:txBody>
          <a:bodyPr/>
          <a:lstStyle/>
          <a:p>
            <a:r>
              <a:rPr lang="en-US"/>
              <a:t>Verlorene Fans | Schirak Automobile</a:t>
            </a:r>
          </a:p>
        </p:txBody>
      </p:sp>
      <p:graphicFrame>
        <p:nvGraphicFramePr>
          <p:cNvPr id="6" name="Chart Placeholder 5">
            <a:extLst>
              <a:ext uri="{FF2B5EF4-FFF2-40B4-BE49-F238E27FC236}">
                <a16:creationId xmlns:a16="http://schemas.microsoft.com/office/drawing/2014/main" id="{02E40B7B-25E4-4E98-809D-1FC8705B2ECB}"/>
              </a:ext>
            </a:extLst>
          </p:cNvPr>
          <p:cNvGraphicFramePr>
            <a:graphicFrameLocks noGrp="1"/>
          </p:cNvGraphicFramePr>
          <p:nvPr>
            <p:ph type="chart" sz="quarter" idx="13"/>
            <p:extLst>
              <p:ext uri="{D42A27DB-BD31-4B8C-83A1-F6EECF244321}">
                <p14:modId xmlns:p14="http://schemas.microsoft.com/office/powerpoint/2010/main" val="1472936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9F4EA-61E0-49B4-A9FF-37C2FC97D2D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0074D3F-2148-436E-92B5-CDE5CC0DE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7087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C1BB-4447-44A3-A6F2-88A0C2A226C2}"/>
              </a:ext>
            </a:extLst>
          </p:cNvPr>
          <p:cNvSpPr>
            <a:spLocks noGrp="1"/>
          </p:cNvSpPr>
          <p:nvPr>
            <p:ph type="title"/>
          </p:nvPr>
        </p:nvSpPr>
        <p:spPr/>
        <p:txBody>
          <a:bodyPr/>
          <a:lstStyle/>
          <a:p>
            <a:r>
              <a:rPr lang="de-DE"/>
              <a:t>Eigene Beiträge (Postings) | Schirak Automobile - 1 of 5</a:t>
            </a:r>
            <a:endParaRPr lang="en-US"/>
          </a:p>
        </p:txBody>
      </p:sp>
      <p:graphicFrame>
        <p:nvGraphicFramePr>
          <p:cNvPr id="5" name="Table Placeholder 4">
            <a:extLst>
              <a:ext uri="{FF2B5EF4-FFF2-40B4-BE49-F238E27FC236}">
                <a16:creationId xmlns:a16="http://schemas.microsoft.com/office/drawing/2014/main" id="{B4F35212-CE9B-4AC7-B6E8-61CD6070C506}"/>
              </a:ext>
            </a:extLst>
          </p:cNvPr>
          <p:cNvGraphicFramePr>
            <a:graphicFrameLocks noGrp="1"/>
          </p:cNvGraphicFramePr>
          <p:nvPr>
            <p:ph type="tbl" sz="quarter" idx="13"/>
            <p:extLst>
              <p:ext uri="{D42A27DB-BD31-4B8C-83A1-F6EECF244321}">
                <p14:modId xmlns:p14="http://schemas.microsoft.com/office/powerpoint/2010/main" val="269885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9559602"/>
                    </a:ext>
                  </a:extLst>
                </a:gridCol>
                <a:gridCol w="658368">
                  <a:extLst>
                    <a:ext uri="{9D8B030D-6E8A-4147-A177-3AD203B41FA5}">
                      <a16:colId xmlns:a16="http://schemas.microsoft.com/office/drawing/2014/main" val="2486025820"/>
                    </a:ext>
                  </a:extLst>
                </a:gridCol>
                <a:gridCol w="658368">
                  <a:extLst>
                    <a:ext uri="{9D8B030D-6E8A-4147-A177-3AD203B41FA5}">
                      <a16:colId xmlns:a16="http://schemas.microsoft.com/office/drawing/2014/main" val="2864728675"/>
                    </a:ext>
                  </a:extLst>
                </a:gridCol>
                <a:gridCol w="658368">
                  <a:extLst>
                    <a:ext uri="{9D8B030D-6E8A-4147-A177-3AD203B41FA5}">
                      <a16:colId xmlns:a16="http://schemas.microsoft.com/office/drawing/2014/main" val="3373296096"/>
                    </a:ext>
                  </a:extLst>
                </a:gridCol>
                <a:gridCol w="658368">
                  <a:extLst>
                    <a:ext uri="{9D8B030D-6E8A-4147-A177-3AD203B41FA5}">
                      <a16:colId xmlns:a16="http://schemas.microsoft.com/office/drawing/2014/main" val="1827379019"/>
                    </a:ext>
                  </a:extLst>
                </a:gridCol>
                <a:gridCol w="658368">
                  <a:extLst>
                    <a:ext uri="{9D8B030D-6E8A-4147-A177-3AD203B41FA5}">
                      <a16:colId xmlns:a16="http://schemas.microsoft.com/office/drawing/2014/main" val="2174650015"/>
                    </a:ext>
                  </a:extLst>
                </a:gridCol>
                <a:gridCol w="658368">
                  <a:extLst>
                    <a:ext uri="{9D8B030D-6E8A-4147-A177-3AD203B41FA5}">
                      <a16:colId xmlns:a16="http://schemas.microsoft.com/office/drawing/2014/main" val="1296995485"/>
                    </a:ext>
                  </a:extLst>
                </a:gridCol>
                <a:gridCol w="658368">
                  <a:extLst>
                    <a:ext uri="{9D8B030D-6E8A-4147-A177-3AD203B41FA5}">
                      <a16:colId xmlns:a16="http://schemas.microsoft.com/office/drawing/2014/main" val="340196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05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- 2018-05-20 14:19:01 </a:t>
                      </a:r>
                      <a:r>
                        <a:rPr kumimoji="0" lang="de-DE" sz="1000" b="0" i="0" u="none" strike="noStrike" kern="1200" cap="none" spc="0" normalizeH="0" baseline="0" noProof="0">
                          <a:ln>
                            <a:noFill/>
                          </a:ln>
                          <a:solidFill>
                            <a:prstClr val="black"/>
                          </a:solidFill>
                          <a:effectLst/>
                          <a:uLnTx/>
                          <a:uFillTx/>
                          <a:latin typeface="+mn-lt"/>
                          <a:ea typeface="+mn-ea"/>
                          <a:cs typeface="+mn-cs"/>
                        </a:rPr>
                        <a:t> 
 Wir haben ihn zwar nicht im Showroom, müssen ihn euch aber unbedingt zeigen: Der I-TYPE 3 von Panasonic Jaguar Racing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630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- 2018-05-19 08:34:18 </a:t>
                      </a:r>
                      <a:r>
                        <a:rPr kumimoji="0" lang="de-DE" sz="1000" b="0" i="0" u="none" strike="noStrike" kern="1200" cap="none" spc="0" normalizeH="0" baseline="0" noProof="0">
                          <a:ln>
                            <a:noFill/>
                          </a:ln>
                          <a:solidFill>
                            <a:prstClr val="black"/>
                          </a:solidFill>
                          <a:effectLst/>
                          <a:uLnTx/>
                          <a:uFillTx/>
                          <a:latin typeface="+mn-lt"/>
                          <a:ea typeface="+mn-ea"/>
                          <a:cs typeface="+mn-cs"/>
                        </a:rPr>
                        <a:t> 
 Volvo on Call Notrufsystem jetzt serienmäßig!
- Schnelle Hilfe bei Unfall und Panne sowie volle Konnektivität
- Funktionen gehen weit über gesetzliche eCall-Anforderungen hinaus
- Standort ihres Volvos per App abrufbar
Für weitere Informationen besuchen Sie:
👉 https://bit.ly/2Iy9VYP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478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- 2018-05-18 17:05:00 </a:t>
                      </a:r>
                      <a:r>
                        <a:rPr kumimoji="0" lang="de-DE" sz="1000" b="0" i="0" u="none" strike="noStrike" kern="1200" cap="none" spc="0" normalizeH="0" baseline="0" noProof="0">
                          <a:ln>
                            <a:noFill/>
                          </a:ln>
                          <a:solidFill>
                            <a:prstClr val="black"/>
                          </a:solidFill>
                          <a:effectLst/>
                          <a:uLnTx/>
                          <a:uFillTx/>
                          <a:latin typeface="+mn-lt"/>
                          <a:ea typeface="+mn-ea"/>
                          <a:cs typeface="+mn-cs"/>
                        </a:rPr>
                        <a:t> 
 Charmanter kann man die elektronische Luftfederung im Discovery nicht kommunizieren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540935"/>
                  </a:ext>
                </a:extLst>
              </a:tr>
            </a:tbl>
          </a:graphicData>
        </a:graphic>
      </p:graphicFrame>
      <p:sp>
        <p:nvSpPr>
          <p:cNvPr id="4" name="Text Placeholder 3">
            <a:extLst>
              <a:ext uri="{FF2B5EF4-FFF2-40B4-BE49-F238E27FC236}">
                <a16:creationId xmlns:a16="http://schemas.microsoft.com/office/drawing/2014/main" id="{702E5EBA-B81A-4134-BABB-97E9D20BE98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73648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84212-903F-4681-A556-1E7FE6679F28}"/>
              </a:ext>
            </a:extLst>
          </p:cNvPr>
          <p:cNvSpPr>
            <a:spLocks noGrp="1"/>
          </p:cNvSpPr>
          <p:nvPr>
            <p:ph type="title"/>
          </p:nvPr>
        </p:nvSpPr>
        <p:spPr/>
        <p:txBody>
          <a:bodyPr/>
          <a:lstStyle/>
          <a:p>
            <a:r>
              <a:rPr lang="de-DE"/>
              <a:t>Eigene Beiträge (Postings) | Schirak Automobile - 2 of 5</a:t>
            </a:r>
            <a:endParaRPr lang="en-US"/>
          </a:p>
        </p:txBody>
      </p:sp>
      <p:graphicFrame>
        <p:nvGraphicFramePr>
          <p:cNvPr id="5" name="Table Placeholder 4">
            <a:extLst>
              <a:ext uri="{FF2B5EF4-FFF2-40B4-BE49-F238E27FC236}">
                <a16:creationId xmlns:a16="http://schemas.microsoft.com/office/drawing/2014/main" id="{EAFE8132-C983-4C5C-AD08-8EB6FC97986B}"/>
              </a:ext>
            </a:extLst>
          </p:cNvPr>
          <p:cNvGraphicFramePr>
            <a:graphicFrameLocks noGrp="1"/>
          </p:cNvGraphicFramePr>
          <p:nvPr>
            <p:ph type="tbl" sz="quarter" idx="13"/>
            <p:extLst>
              <p:ext uri="{D42A27DB-BD31-4B8C-83A1-F6EECF244321}">
                <p14:modId xmlns:p14="http://schemas.microsoft.com/office/powerpoint/2010/main" val="379102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09439850"/>
                    </a:ext>
                  </a:extLst>
                </a:gridCol>
                <a:gridCol w="658368">
                  <a:extLst>
                    <a:ext uri="{9D8B030D-6E8A-4147-A177-3AD203B41FA5}">
                      <a16:colId xmlns:a16="http://schemas.microsoft.com/office/drawing/2014/main" val="1370249207"/>
                    </a:ext>
                  </a:extLst>
                </a:gridCol>
                <a:gridCol w="658368">
                  <a:extLst>
                    <a:ext uri="{9D8B030D-6E8A-4147-A177-3AD203B41FA5}">
                      <a16:colId xmlns:a16="http://schemas.microsoft.com/office/drawing/2014/main" val="2732453965"/>
                    </a:ext>
                  </a:extLst>
                </a:gridCol>
                <a:gridCol w="658368">
                  <a:extLst>
                    <a:ext uri="{9D8B030D-6E8A-4147-A177-3AD203B41FA5}">
                      <a16:colId xmlns:a16="http://schemas.microsoft.com/office/drawing/2014/main" val="1786175669"/>
                    </a:ext>
                  </a:extLst>
                </a:gridCol>
                <a:gridCol w="658368">
                  <a:extLst>
                    <a:ext uri="{9D8B030D-6E8A-4147-A177-3AD203B41FA5}">
                      <a16:colId xmlns:a16="http://schemas.microsoft.com/office/drawing/2014/main" val="960435489"/>
                    </a:ext>
                  </a:extLst>
                </a:gridCol>
                <a:gridCol w="658368">
                  <a:extLst>
                    <a:ext uri="{9D8B030D-6E8A-4147-A177-3AD203B41FA5}">
                      <a16:colId xmlns:a16="http://schemas.microsoft.com/office/drawing/2014/main" val="751043065"/>
                    </a:ext>
                  </a:extLst>
                </a:gridCol>
                <a:gridCol w="658368">
                  <a:extLst>
                    <a:ext uri="{9D8B030D-6E8A-4147-A177-3AD203B41FA5}">
                      <a16:colId xmlns:a16="http://schemas.microsoft.com/office/drawing/2014/main" val="1857849600"/>
                    </a:ext>
                  </a:extLst>
                </a:gridCol>
                <a:gridCol w="658368">
                  <a:extLst>
                    <a:ext uri="{9D8B030D-6E8A-4147-A177-3AD203B41FA5}">
                      <a16:colId xmlns:a16="http://schemas.microsoft.com/office/drawing/2014/main" val="2249476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181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- 2018-05-15 09:59:03 </a:t>
                      </a:r>
                      <a:r>
                        <a:rPr kumimoji="0" lang="de-DE" sz="1000" b="0" i="0" u="none" strike="noStrike" kern="1200" cap="none" spc="0" normalizeH="0" baseline="0" noProof="0">
                          <a:ln>
                            <a:noFill/>
                          </a:ln>
                          <a:solidFill>
                            <a:prstClr val="black"/>
                          </a:solidFill>
                          <a:effectLst/>
                          <a:uLnTx/>
                          <a:uFillTx/>
                          <a:latin typeface="+mn-lt"/>
                          <a:ea typeface="+mn-ea"/>
                          <a:cs typeface="+mn-cs"/>
                        </a:rPr>
                        <a:t> 
 Zum neuen Modelljahr spendiert Jaguar dem Performance-SUV F-PACE eine Reihe von Verbesserungen. 
Wie zum Beispiel:
- edlere Details im Interieur
- zahlreiche Features für bestmögliche Sicherheit und Komfort
- SVR Modell
Für weitere Informationen besuchen Sie:
👉 https://bit.ly/2rHcPDV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8979129"/>
                  </a:ext>
                </a:extLst>
              </a:tr>
            </a:tbl>
          </a:graphicData>
        </a:graphic>
      </p:graphicFrame>
      <p:sp>
        <p:nvSpPr>
          <p:cNvPr id="4" name="Text Placeholder 3">
            <a:extLst>
              <a:ext uri="{FF2B5EF4-FFF2-40B4-BE49-F238E27FC236}">
                <a16:creationId xmlns:a16="http://schemas.microsoft.com/office/drawing/2014/main" id="{5F782114-8A92-45C0-B178-A44598DF5B4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37770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FFBB7-D48F-4F2C-B054-A3CBEB9F2E48}"/>
              </a:ext>
            </a:extLst>
          </p:cNvPr>
          <p:cNvSpPr>
            <a:spLocks noGrp="1"/>
          </p:cNvSpPr>
          <p:nvPr>
            <p:ph type="title"/>
          </p:nvPr>
        </p:nvSpPr>
        <p:spPr/>
        <p:txBody>
          <a:bodyPr/>
          <a:lstStyle/>
          <a:p>
            <a:r>
              <a:rPr lang="de-DE"/>
              <a:t>Eigene Beiträge (Postings) | Schirak Automobile - 3 of 5</a:t>
            </a:r>
            <a:endParaRPr lang="en-US"/>
          </a:p>
        </p:txBody>
      </p:sp>
      <p:graphicFrame>
        <p:nvGraphicFramePr>
          <p:cNvPr id="5" name="Table Placeholder 4">
            <a:extLst>
              <a:ext uri="{FF2B5EF4-FFF2-40B4-BE49-F238E27FC236}">
                <a16:creationId xmlns:a16="http://schemas.microsoft.com/office/drawing/2014/main" id="{F6A5B201-0C16-435B-A0B6-F5AB5DD01E7C}"/>
              </a:ext>
            </a:extLst>
          </p:cNvPr>
          <p:cNvGraphicFramePr>
            <a:graphicFrameLocks noGrp="1"/>
          </p:cNvGraphicFramePr>
          <p:nvPr>
            <p:ph type="tbl" sz="quarter" idx="13"/>
            <p:extLst>
              <p:ext uri="{D42A27DB-BD31-4B8C-83A1-F6EECF244321}">
                <p14:modId xmlns:p14="http://schemas.microsoft.com/office/powerpoint/2010/main" val="42917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1515193"/>
                    </a:ext>
                  </a:extLst>
                </a:gridCol>
                <a:gridCol w="658368">
                  <a:extLst>
                    <a:ext uri="{9D8B030D-6E8A-4147-A177-3AD203B41FA5}">
                      <a16:colId xmlns:a16="http://schemas.microsoft.com/office/drawing/2014/main" val="1796969704"/>
                    </a:ext>
                  </a:extLst>
                </a:gridCol>
                <a:gridCol w="658368">
                  <a:extLst>
                    <a:ext uri="{9D8B030D-6E8A-4147-A177-3AD203B41FA5}">
                      <a16:colId xmlns:a16="http://schemas.microsoft.com/office/drawing/2014/main" val="2582411638"/>
                    </a:ext>
                  </a:extLst>
                </a:gridCol>
                <a:gridCol w="658368">
                  <a:extLst>
                    <a:ext uri="{9D8B030D-6E8A-4147-A177-3AD203B41FA5}">
                      <a16:colId xmlns:a16="http://schemas.microsoft.com/office/drawing/2014/main" val="1443150328"/>
                    </a:ext>
                  </a:extLst>
                </a:gridCol>
                <a:gridCol w="658368">
                  <a:extLst>
                    <a:ext uri="{9D8B030D-6E8A-4147-A177-3AD203B41FA5}">
                      <a16:colId xmlns:a16="http://schemas.microsoft.com/office/drawing/2014/main" val="679409052"/>
                    </a:ext>
                  </a:extLst>
                </a:gridCol>
                <a:gridCol w="658368">
                  <a:extLst>
                    <a:ext uri="{9D8B030D-6E8A-4147-A177-3AD203B41FA5}">
                      <a16:colId xmlns:a16="http://schemas.microsoft.com/office/drawing/2014/main" val="1207334238"/>
                    </a:ext>
                  </a:extLst>
                </a:gridCol>
                <a:gridCol w="658368">
                  <a:extLst>
                    <a:ext uri="{9D8B030D-6E8A-4147-A177-3AD203B41FA5}">
                      <a16:colId xmlns:a16="http://schemas.microsoft.com/office/drawing/2014/main" val="2618226512"/>
                    </a:ext>
                  </a:extLst>
                </a:gridCol>
                <a:gridCol w="658368">
                  <a:extLst>
                    <a:ext uri="{9D8B030D-6E8A-4147-A177-3AD203B41FA5}">
                      <a16:colId xmlns:a16="http://schemas.microsoft.com/office/drawing/2014/main" val="3766358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733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- 2018-05-11 18:00:02 </a:t>
                      </a:r>
                      <a:r>
                        <a:rPr kumimoji="0" lang="en-US" sz="1000" b="0" i="0" u="none" strike="noStrike" kern="1200" cap="none" spc="0" normalizeH="0" baseline="0" noProof="0">
                          <a:ln>
                            <a:noFill/>
                          </a:ln>
                          <a:solidFill>
                            <a:prstClr val="black"/>
                          </a:solidFill>
                          <a:effectLst/>
                          <a:uLnTx/>
                          <a:uFillTx/>
                          <a:latin typeface="+mn-lt"/>
                          <a:ea typeface="+mn-ea"/>
                          <a:cs typeface="+mn-cs"/>
                        </a:rPr>
                        <a:t> 
 🥇Jetzt bei uns in St.Pölten: Der Volvo XC40, das Auto des Jahres 2018🥇
Schreib uns, wenn du ihn mal Probefahren willst! Er steht schon für dich bereit 👉🏻 http://bit.ly/schirak-volvo-probefahrt
Auf was wartest du noch? 😉
Folgende Highlights erwarten dich im neuen XC40: 
🇸🇪 induktive Ladeﬂäche fürs Smartphone
🇸🇪 Pilot Assist für teilautonomes Fahren bis 130 km/h
🇸🇪 flexibler Kofferraum, je nach Gepäck gestaltbar
🇸🇪 bequem Platz für bis zu 5 Personen 
🇸🇪 jede Menge skandinavische Designkunst
#volvoxc40 #volvocars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845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- 2018-05-08 05:07:00 </a:t>
                      </a:r>
                      <a:r>
                        <a:rPr kumimoji="0" lang="en-US" sz="1000" b="0" i="0" u="none" strike="noStrike" kern="1200" cap="none" spc="0" normalizeH="0" baseline="0" noProof="0">
                          <a:ln>
                            <a:noFill/>
                          </a:ln>
                          <a:solidFill>
                            <a:prstClr val="black"/>
                          </a:solidFill>
                          <a:effectLst/>
                          <a:uLnTx/>
                          <a:uFillTx/>
                          <a:latin typeface="+mn-lt"/>
                          <a:ea typeface="+mn-ea"/>
                          <a:cs typeface="+mn-cs"/>
                        </a:rPr>
                        <a:t> 
 Power 💪🏻 Performance⚡️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212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- 2018-05-07 18:03:00 </a:t>
                      </a:r>
                      <a:r>
                        <a:rPr kumimoji="0" lang="de-DE" sz="1000" b="0" i="0" u="none" strike="noStrike" kern="1200" cap="none" spc="0" normalizeH="0" baseline="0" noProof="0">
                          <a:ln>
                            <a:noFill/>
                          </a:ln>
                          <a:solidFill>
                            <a:prstClr val="black"/>
                          </a:solidFill>
                          <a:effectLst/>
                          <a:uLnTx/>
                          <a:uFillTx/>
                          <a:latin typeface="+mn-lt"/>
                          <a:ea typeface="+mn-ea"/>
                          <a:cs typeface="+mn-cs"/>
                        </a:rPr>
                        <a:t> 
 Im Zuge der Design Days in Grafenegg präsentieren wir den ersten elektrischen Performance-SUV von Jaguar: Der I‑PACE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844457"/>
                  </a:ext>
                </a:extLst>
              </a:tr>
            </a:tbl>
          </a:graphicData>
        </a:graphic>
      </p:graphicFrame>
      <p:sp>
        <p:nvSpPr>
          <p:cNvPr id="4" name="Text Placeholder 3">
            <a:extLst>
              <a:ext uri="{FF2B5EF4-FFF2-40B4-BE49-F238E27FC236}">
                <a16:creationId xmlns:a16="http://schemas.microsoft.com/office/drawing/2014/main" id="{41ED1273-D4F3-494A-9B42-EA895B7367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16992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527D-8352-4362-859F-F3FA28117334}"/>
              </a:ext>
            </a:extLst>
          </p:cNvPr>
          <p:cNvSpPr>
            <a:spLocks noGrp="1"/>
          </p:cNvSpPr>
          <p:nvPr>
            <p:ph type="title"/>
          </p:nvPr>
        </p:nvSpPr>
        <p:spPr/>
        <p:txBody>
          <a:bodyPr/>
          <a:lstStyle/>
          <a:p>
            <a:r>
              <a:rPr lang="de-DE"/>
              <a:t>Eigene Beiträge (Postings) | Schirak Automobile - 4 of 5</a:t>
            </a:r>
            <a:endParaRPr lang="en-US"/>
          </a:p>
        </p:txBody>
      </p:sp>
      <p:graphicFrame>
        <p:nvGraphicFramePr>
          <p:cNvPr id="5" name="Table Placeholder 4">
            <a:extLst>
              <a:ext uri="{FF2B5EF4-FFF2-40B4-BE49-F238E27FC236}">
                <a16:creationId xmlns:a16="http://schemas.microsoft.com/office/drawing/2014/main" id="{9B64A3AE-D567-4B03-999C-C1E1EF078140}"/>
              </a:ext>
            </a:extLst>
          </p:cNvPr>
          <p:cNvGraphicFramePr>
            <a:graphicFrameLocks noGrp="1"/>
          </p:cNvGraphicFramePr>
          <p:nvPr>
            <p:ph type="tbl" sz="quarter" idx="13"/>
            <p:extLst>
              <p:ext uri="{D42A27DB-BD31-4B8C-83A1-F6EECF244321}">
                <p14:modId xmlns:p14="http://schemas.microsoft.com/office/powerpoint/2010/main" val="1981869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34443213"/>
                    </a:ext>
                  </a:extLst>
                </a:gridCol>
                <a:gridCol w="658368">
                  <a:extLst>
                    <a:ext uri="{9D8B030D-6E8A-4147-A177-3AD203B41FA5}">
                      <a16:colId xmlns:a16="http://schemas.microsoft.com/office/drawing/2014/main" val="3453910743"/>
                    </a:ext>
                  </a:extLst>
                </a:gridCol>
                <a:gridCol w="658368">
                  <a:extLst>
                    <a:ext uri="{9D8B030D-6E8A-4147-A177-3AD203B41FA5}">
                      <a16:colId xmlns:a16="http://schemas.microsoft.com/office/drawing/2014/main" val="3323286720"/>
                    </a:ext>
                  </a:extLst>
                </a:gridCol>
                <a:gridCol w="658368">
                  <a:extLst>
                    <a:ext uri="{9D8B030D-6E8A-4147-A177-3AD203B41FA5}">
                      <a16:colId xmlns:a16="http://schemas.microsoft.com/office/drawing/2014/main" val="3865744370"/>
                    </a:ext>
                  </a:extLst>
                </a:gridCol>
                <a:gridCol w="658368">
                  <a:extLst>
                    <a:ext uri="{9D8B030D-6E8A-4147-A177-3AD203B41FA5}">
                      <a16:colId xmlns:a16="http://schemas.microsoft.com/office/drawing/2014/main" val="2794330957"/>
                    </a:ext>
                  </a:extLst>
                </a:gridCol>
                <a:gridCol w="658368">
                  <a:extLst>
                    <a:ext uri="{9D8B030D-6E8A-4147-A177-3AD203B41FA5}">
                      <a16:colId xmlns:a16="http://schemas.microsoft.com/office/drawing/2014/main" val="1536874479"/>
                    </a:ext>
                  </a:extLst>
                </a:gridCol>
                <a:gridCol w="658368">
                  <a:extLst>
                    <a:ext uri="{9D8B030D-6E8A-4147-A177-3AD203B41FA5}">
                      <a16:colId xmlns:a16="http://schemas.microsoft.com/office/drawing/2014/main" val="3951768500"/>
                    </a:ext>
                  </a:extLst>
                </a:gridCol>
                <a:gridCol w="658368">
                  <a:extLst>
                    <a:ext uri="{9D8B030D-6E8A-4147-A177-3AD203B41FA5}">
                      <a16:colId xmlns:a16="http://schemas.microsoft.com/office/drawing/2014/main" val="197784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074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- 2018-05-04 10:48:00 </a:t>
                      </a:r>
                      <a:r>
                        <a:rPr kumimoji="0" lang="de-DE" sz="1000" b="0" i="0" u="none" strike="noStrike" kern="1200" cap="none" spc="0" normalizeH="0" baseline="0" noProof="0">
                          <a:ln>
                            <a:noFill/>
                          </a:ln>
                          <a:solidFill>
                            <a:prstClr val="black"/>
                          </a:solidFill>
                          <a:effectLst/>
                          <a:uLnTx/>
                          <a:uFillTx/>
                          <a:latin typeface="+mn-lt"/>
                          <a:ea typeface="+mn-ea"/>
                          <a:cs typeface="+mn-cs"/>
                        </a:rPr>
                        <a:t> 
 〰️ Der XJ war 1968 als erste große doch schlanke Limousine eine bahnbrechende Erscheinung. Auch heute ist er Ausdruck von Individualität und Stil. Er bietet höchsten Luxus und Komfort, neueste Technologien und souveräne Leistung.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143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- 2018-05-03 12:32:01 </a:t>
                      </a:r>
                      <a:r>
                        <a:rPr kumimoji="0" lang="de-DE" sz="1000" b="0" i="0" u="none" strike="noStrike" kern="1200" cap="none" spc="0" normalizeH="0" baseline="0" noProof="0">
                          <a:ln>
                            <a:noFill/>
                          </a:ln>
                          <a:solidFill>
                            <a:prstClr val="black"/>
                          </a:solidFill>
                          <a:effectLst/>
                          <a:uLnTx/>
                          <a:uFillTx/>
                          <a:latin typeface="+mn-lt"/>
                          <a:ea typeface="+mn-ea"/>
                          <a:cs typeface="+mn-cs"/>
                        </a:rPr>
                        <a:t> 
 〰️ DESIGN DAYS 〰️〰️  GEWINNSPIEL 〰️ 
Wir verlosen 10 x 2 Karten für die Design Days in Grafenegg 〰️ Einfach Beitrag liken 👍🏻 und Du bist dabei 〰️ Markiere deine Begleitung in den Kommentaren ✍🏻, um deine Gewinnchancen zu erhöhen! 
〰️
Facebook steht mit diesem Gewinnspiel in keinerlei Verbindung und steht nicht als Ansprechpartner für das jeweilige Gewinnspiel zur Verfügung. Schirak KG, Impressum: www.schirak.at/impressum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3394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- 2018-05-03 06:41:00 </a:t>
                      </a:r>
                      <a:r>
                        <a:rPr kumimoji="0" lang="de-DE" sz="1000" b="0" i="0" u="none" strike="noStrike" kern="1200" cap="none" spc="0" normalizeH="0" baseline="0" noProof="0">
                          <a:ln>
                            <a:noFill/>
                          </a:ln>
                          <a:solidFill>
                            <a:prstClr val="black"/>
                          </a:solidFill>
                          <a:effectLst/>
                          <a:uLnTx/>
                          <a:uFillTx/>
                          <a:latin typeface="+mn-lt"/>
                          <a:ea typeface="+mn-ea"/>
                          <a:cs typeface="+mn-cs"/>
                        </a:rPr>
                        <a:t> 
 Jaguar feiert 50 Jahre XJ 🎂
Die Edition XJ50 krönt ein halbes Jahrhundert und 8 Generationen des großen Jaguar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2619943"/>
                  </a:ext>
                </a:extLst>
              </a:tr>
            </a:tbl>
          </a:graphicData>
        </a:graphic>
      </p:graphicFrame>
      <p:sp>
        <p:nvSpPr>
          <p:cNvPr id="4" name="Text Placeholder 3">
            <a:extLst>
              <a:ext uri="{FF2B5EF4-FFF2-40B4-BE49-F238E27FC236}">
                <a16:creationId xmlns:a16="http://schemas.microsoft.com/office/drawing/2014/main" id="{02391AAE-218E-4C25-9B4F-72897CABB44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99535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AB6F-9E3A-473C-A55A-827CFEEB80F9}"/>
              </a:ext>
            </a:extLst>
          </p:cNvPr>
          <p:cNvSpPr>
            <a:spLocks noGrp="1"/>
          </p:cNvSpPr>
          <p:nvPr>
            <p:ph type="title"/>
          </p:nvPr>
        </p:nvSpPr>
        <p:spPr/>
        <p:txBody>
          <a:bodyPr/>
          <a:lstStyle/>
          <a:p>
            <a:r>
              <a:rPr lang="de-DE"/>
              <a:t>Eigene Beiträge (Postings) | Schirak Automobile - 5 of 5</a:t>
            </a:r>
            <a:endParaRPr lang="en-US"/>
          </a:p>
        </p:txBody>
      </p:sp>
      <p:graphicFrame>
        <p:nvGraphicFramePr>
          <p:cNvPr id="5" name="Table Placeholder 4">
            <a:extLst>
              <a:ext uri="{FF2B5EF4-FFF2-40B4-BE49-F238E27FC236}">
                <a16:creationId xmlns:a16="http://schemas.microsoft.com/office/drawing/2014/main" id="{3457A3D1-4DF0-4ABA-8C21-85B540EDA448}"/>
              </a:ext>
            </a:extLst>
          </p:cNvPr>
          <p:cNvGraphicFramePr>
            <a:graphicFrameLocks noGrp="1"/>
          </p:cNvGraphicFramePr>
          <p:nvPr>
            <p:ph type="tbl" sz="quarter" idx="13"/>
            <p:extLst>
              <p:ext uri="{D42A27DB-BD31-4B8C-83A1-F6EECF244321}">
                <p14:modId xmlns:p14="http://schemas.microsoft.com/office/powerpoint/2010/main" val="2686537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6342023"/>
                    </a:ext>
                  </a:extLst>
                </a:gridCol>
                <a:gridCol w="658368">
                  <a:extLst>
                    <a:ext uri="{9D8B030D-6E8A-4147-A177-3AD203B41FA5}">
                      <a16:colId xmlns:a16="http://schemas.microsoft.com/office/drawing/2014/main" val="2044420268"/>
                    </a:ext>
                  </a:extLst>
                </a:gridCol>
                <a:gridCol w="658368">
                  <a:extLst>
                    <a:ext uri="{9D8B030D-6E8A-4147-A177-3AD203B41FA5}">
                      <a16:colId xmlns:a16="http://schemas.microsoft.com/office/drawing/2014/main" val="1573264629"/>
                    </a:ext>
                  </a:extLst>
                </a:gridCol>
                <a:gridCol w="658368">
                  <a:extLst>
                    <a:ext uri="{9D8B030D-6E8A-4147-A177-3AD203B41FA5}">
                      <a16:colId xmlns:a16="http://schemas.microsoft.com/office/drawing/2014/main" val="1305996877"/>
                    </a:ext>
                  </a:extLst>
                </a:gridCol>
                <a:gridCol w="658368">
                  <a:extLst>
                    <a:ext uri="{9D8B030D-6E8A-4147-A177-3AD203B41FA5}">
                      <a16:colId xmlns:a16="http://schemas.microsoft.com/office/drawing/2014/main" val="2783688959"/>
                    </a:ext>
                  </a:extLst>
                </a:gridCol>
                <a:gridCol w="658368">
                  <a:extLst>
                    <a:ext uri="{9D8B030D-6E8A-4147-A177-3AD203B41FA5}">
                      <a16:colId xmlns:a16="http://schemas.microsoft.com/office/drawing/2014/main" val="189655977"/>
                    </a:ext>
                  </a:extLst>
                </a:gridCol>
                <a:gridCol w="658368">
                  <a:extLst>
                    <a:ext uri="{9D8B030D-6E8A-4147-A177-3AD203B41FA5}">
                      <a16:colId xmlns:a16="http://schemas.microsoft.com/office/drawing/2014/main" val="3478045515"/>
                    </a:ext>
                  </a:extLst>
                </a:gridCol>
                <a:gridCol w="658368">
                  <a:extLst>
                    <a:ext uri="{9D8B030D-6E8A-4147-A177-3AD203B41FA5}">
                      <a16:colId xmlns:a16="http://schemas.microsoft.com/office/drawing/2014/main" val="344585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062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- 2018-05-02 08:41:37 </a:t>
                      </a:r>
                      <a:r>
                        <a:rPr kumimoji="0" lang="de-DE" sz="1000" b="0" i="0" u="none" strike="noStrike" kern="1200" cap="none" spc="0" normalizeH="0" baseline="0" noProof="0">
                          <a:ln>
                            <a:noFill/>
                          </a:ln>
                          <a:solidFill>
                            <a:prstClr val="black"/>
                          </a:solidFill>
                          <a:effectLst/>
                          <a:uLnTx/>
                          <a:uFillTx/>
                          <a:latin typeface="+mn-lt"/>
                          <a:ea typeface="+mn-ea"/>
                          <a:cs typeface="+mn-cs"/>
                        </a:rPr>
                        <a:t> 
 Der neue Nissan Leaf hat als erstes Fahrzeug unter erweiterten Testbedingungen 5-Sterne beim Euro NCAP Crashtest geholt. Er konnte vor allem im Bereich "Schutz von Erwachsenen und Kindern" Punkten und überzeugte mit seiner innovativen Technologie in Bezug auf Sicherheit.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331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- 2018-05-01 18:39:00 </a:t>
                      </a:r>
                      <a:r>
                        <a:rPr kumimoji="0" lang="en-US" sz="1000" b="0" i="0" u="none" strike="noStrike" kern="1200" cap="none" spc="0" normalizeH="0" baseline="0" noProof="0">
                          <a:ln>
                            <a:noFill/>
                          </a:ln>
                          <a:solidFill>
                            <a:prstClr val="black"/>
                          </a:solidFill>
                          <a:effectLst/>
                          <a:uLnTx/>
                          <a:uFillTx/>
                          <a:latin typeface="+mn-lt"/>
                          <a:ea typeface="+mn-ea"/>
                          <a:cs typeface="+mn-cs"/>
                        </a:rPr>
                        <a:t> 
 Im Interieur des Jaguar XJ50 herrscht Luxus 🇬🇧
Die „50 Jahre XJ Coventry“-Plakette in der umlaufenden Holzleiste erinnert  daran, dass die Insassen hier in einem ganz besonderen Jaguar XJ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4080243"/>
                  </a:ext>
                </a:extLst>
              </a:tr>
            </a:tbl>
          </a:graphicData>
        </a:graphic>
      </p:graphicFrame>
      <p:sp>
        <p:nvSpPr>
          <p:cNvPr id="4" name="Text Placeholder 3">
            <a:extLst>
              <a:ext uri="{FF2B5EF4-FFF2-40B4-BE49-F238E27FC236}">
                <a16:creationId xmlns:a16="http://schemas.microsoft.com/office/drawing/2014/main" id="{55D30B87-F8B6-4564-90B9-11346CFBC5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23526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60EC8-6383-4074-8E3F-6317CF161273}"/>
              </a:ext>
            </a:extLst>
          </p:cNvPr>
          <p:cNvSpPr>
            <a:spLocks noGrp="1"/>
          </p:cNvSpPr>
          <p:nvPr>
            <p:ph type="title"/>
          </p:nvPr>
        </p:nvSpPr>
        <p:spPr/>
        <p:txBody>
          <a:bodyPr/>
          <a:lstStyle/>
          <a:p>
            <a:r>
              <a:rPr lang="de-DE"/>
              <a:t>Eigene Beiträge (Postings) + Reactions | Schirak Automobile - 1 of 6</a:t>
            </a:r>
            <a:endParaRPr lang="en-US"/>
          </a:p>
        </p:txBody>
      </p:sp>
      <p:graphicFrame>
        <p:nvGraphicFramePr>
          <p:cNvPr id="5" name="Table Placeholder 4">
            <a:extLst>
              <a:ext uri="{FF2B5EF4-FFF2-40B4-BE49-F238E27FC236}">
                <a16:creationId xmlns:a16="http://schemas.microsoft.com/office/drawing/2014/main" id="{BE0ED896-9650-44B4-825B-D41AF7322AB8}"/>
              </a:ext>
            </a:extLst>
          </p:cNvPr>
          <p:cNvGraphicFramePr>
            <a:graphicFrameLocks noGrp="1"/>
          </p:cNvGraphicFramePr>
          <p:nvPr>
            <p:ph type="tbl" sz="quarter" idx="13"/>
            <p:extLst>
              <p:ext uri="{D42A27DB-BD31-4B8C-83A1-F6EECF244321}">
                <p14:modId xmlns:p14="http://schemas.microsoft.com/office/powerpoint/2010/main" val="337615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9889945"/>
                    </a:ext>
                  </a:extLst>
                </a:gridCol>
                <a:gridCol w="822960">
                  <a:extLst>
                    <a:ext uri="{9D8B030D-6E8A-4147-A177-3AD203B41FA5}">
                      <a16:colId xmlns:a16="http://schemas.microsoft.com/office/drawing/2014/main" val="961869698"/>
                    </a:ext>
                  </a:extLst>
                </a:gridCol>
                <a:gridCol w="822960">
                  <a:extLst>
                    <a:ext uri="{9D8B030D-6E8A-4147-A177-3AD203B41FA5}">
                      <a16:colId xmlns:a16="http://schemas.microsoft.com/office/drawing/2014/main" val="353356425"/>
                    </a:ext>
                  </a:extLst>
                </a:gridCol>
                <a:gridCol w="822960">
                  <a:extLst>
                    <a:ext uri="{9D8B030D-6E8A-4147-A177-3AD203B41FA5}">
                      <a16:colId xmlns:a16="http://schemas.microsoft.com/office/drawing/2014/main" val="1440985851"/>
                    </a:ext>
                  </a:extLst>
                </a:gridCol>
                <a:gridCol w="822960">
                  <a:extLst>
                    <a:ext uri="{9D8B030D-6E8A-4147-A177-3AD203B41FA5}">
                      <a16:colId xmlns:a16="http://schemas.microsoft.com/office/drawing/2014/main" val="1222731660"/>
                    </a:ext>
                  </a:extLst>
                </a:gridCol>
                <a:gridCol w="822960">
                  <a:extLst>
                    <a:ext uri="{9D8B030D-6E8A-4147-A177-3AD203B41FA5}">
                      <a16:colId xmlns:a16="http://schemas.microsoft.com/office/drawing/2014/main" val="1735700811"/>
                    </a:ext>
                  </a:extLst>
                </a:gridCol>
                <a:gridCol w="822960">
                  <a:extLst>
                    <a:ext uri="{9D8B030D-6E8A-4147-A177-3AD203B41FA5}">
                      <a16:colId xmlns:a16="http://schemas.microsoft.com/office/drawing/2014/main" val="1667031373"/>
                    </a:ext>
                  </a:extLst>
                </a:gridCol>
                <a:gridCol w="822960">
                  <a:extLst>
                    <a:ext uri="{9D8B030D-6E8A-4147-A177-3AD203B41FA5}">
                      <a16:colId xmlns:a16="http://schemas.microsoft.com/office/drawing/2014/main" val="26465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2675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- 2018-05-20 14:19:01 </a:t>
                      </a:r>
                      <a:r>
                        <a:rPr kumimoji="0" lang="de-DE" sz="1000" b="0" i="0" u="none" strike="noStrike" kern="1200" cap="none" spc="0" normalizeH="0" baseline="0" noProof="0">
                          <a:ln>
                            <a:noFill/>
                          </a:ln>
                          <a:solidFill>
                            <a:prstClr val="black"/>
                          </a:solidFill>
                          <a:effectLst/>
                          <a:uLnTx/>
                          <a:uFillTx/>
                          <a:latin typeface="+mn-lt"/>
                          <a:ea typeface="+mn-ea"/>
                          <a:cs typeface="+mn-cs"/>
                        </a:rPr>
                        <a:t> 
 Wir haben ihn zwar nicht im Showroom, müssen ihn euch aber unbedingt zeigen: Der I-TYPE 3 von Panasonic Jaguar Racing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819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- 2018-05-19 08:34:18 </a:t>
                      </a:r>
                      <a:r>
                        <a:rPr kumimoji="0" lang="de-DE" sz="1000" b="0" i="0" u="none" strike="noStrike" kern="1200" cap="none" spc="0" normalizeH="0" baseline="0" noProof="0">
                          <a:ln>
                            <a:noFill/>
                          </a:ln>
                          <a:solidFill>
                            <a:prstClr val="black"/>
                          </a:solidFill>
                          <a:effectLst/>
                          <a:uLnTx/>
                          <a:uFillTx/>
                          <a:latin typeface="+mn-lt"/>
                          <a:ea typeface="+mn-ea"/>
                          <a:cs typeface="+mn-cs"/>
                        </a:rPr>
                        <a:t> 
 Volvo on Call Notrufsystem jetzt serienmäßig!
- Schnelle Hilfe bei Unfall und Panne sowie volle Konnektivität
- Funktionen gehen weit über gesetzliche eCall-Anforderungen hinaus
- Standort ihres Volvos per App abrufbar
Für weitere Informationen besuchen Sie:
👉 https://bit.ly/2Iy9VYP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3030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- 2018-05-18 17:05:00 </a:t>
                      </a:r>
                      <a:r>
                        <a:rPr kumimoji="0" lang="de-DE" sz="1000" b="0" i="0" u="none" strike="noStrike" kern="1200" cap="none" spc="0" normalizeH="0" baseline="0" noProof="0">
                          <a:ln>
                            <a:noFill/>
                          </a:ln>
                          <a:solidFill>
                            <a:prstClr val="black"/>
                          </a:solidFill>
                          <a:effectLst/>
                          <a:uLnTx/>
                          <a:uFillTx/>
                          <a:latin typeface="+mn-lt"/>
                          <a:ea typeface="+mn-ea"/>
                          <a:cs typeface="+mn-cs"/>
                        </a:rPr>
                        <a:t> 
 Charmanter kann man die elektronische Luftfederung im Discovery nicht kommunizieren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1771811"/>
                  </a:ext>
                </a:extLst>
              </a:tr>
            </a:tbl>
          </a:graphicData>
        </a:graphic>
      </p:graphicFrame>
      <p:sp>
        <p:nvSpPr>
          <p:cNvPr id="4" name="Text Placeholder 3">
            <a:extLst>
              <a:ext uri="{FF2B5EF4-FFF2-40B4-BE49-F238E27FC236}">
                <a16:creationId xmlns:a16="http://schemas.microsoft.com/office/drawing/2014/main" id="{ED2E2D3F-4659-4E9A-9BD9-06DC74740EF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44348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95439-D5E4-444D-8725-4F56353B8229}"/>
              </a:ext>
            </a:extLst>
          </p:cNvPr>
          <p:cNvSpPr>
            <a:spLocks noGrp="1"/>
          </p:cNvSpPr>
          <p:nvPr>
            <p:ph type="title"/>
          </p:nvPr>
        </p:nvSpPr>
        <p:spPr/>
        <p:txBody>
          <a:bodyPr/>
          <a:lstStyle/>
          <a:p>
            <a:r>
              <a:rPr lang="de-DE"/>
              <a:t>Eigene Beiträge (Postings) + Reactions | Schirak Automobile - 2 of 6</a:t>
            </a:r>
            <a:endParaRPr lang="en-US"/>
          </a:p>
        </p:txBody>
      </p:sp>
      <p:graphicFrame>
        <p:nvGraphicFramePr>
          <p:cNvPr id="5" name="Table Placeholder 4">
            <a:extLst>
              <a:ext uri="{FF2B5EF4-FFF2-40B4-BE49-F238E27FC236}">
                <a16:creationId xmlns:a16="http://schemas.microsoft.com/office/drawing/2014/main" id="{0EC47027-C743-4051-9B8C-6244C27BDC56}"/>
              </a:ext>
            </a:extLst>
          </p:cNvPr>
          <p:cNvGraphicFramePr>
            <a:graphicFrameLocks noGrp="1"/>
          </p:cNvGraphicFramePr>
          <p:nvPr>
            <p:ph type="tbl" sz="quarter" idx="13"/>
            <p:extLst>
              <p:ext uri="{D42A27DB-BD31-4B8C-83A1-F6EECF244321}">
                <p14:modId xmlns:p14="http://schemas.microsoft.com/office/powerpoint/2010/main" val="3885546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2113792"/>
                    </a:ext>
                  </a:extLst>
                </a:gridCol>
                <a:gridCol w="822960">
                  <a:extLst>
                    <a:ext uri="{9D8B030D-6E8A-4147-A177-3AD203B41FA5}">
                      <a16:colId xmlns:a16="http://schemas.microsoft.com/office/drawing/2014/main" val="2139698893"/>
                    </a:ext>
                  </a:extLst>
                </a:gridCol>
                <a:gridCol w="822960">
                  <a:extLst>
                    <a:ext uri="{9D8B030D-6E8A-4147-A177-3AD203B41FA5}">
                      <a16:colId xmlns:a16="http://schemas.microsoft.com/office/drawing/2014/main" val="1401750237"/>
                    </a:ext>
                  </a:extLst>
                </a:gridCol>
                <a:gridCol w="822960">
                  <a:extLst>
                    <a:ext uri="{9D8B030D-6E8A-4147-A177-3AD203B41FA5}">
                      <a16:colId xmlns:a16="http://schemas.microsoft.com/office/drawing/2014/main" val="4048039558"/>
                    </a:ext>
                  </a:extLst>
                </a:gridCol>
                <a:gridCol w="822960">
                  <a:extLst>
                    <a:ext uri="{9D8B030D-6E8A-4147-A177-3AD203B41FA5}">
                      <a16:colId xmlns:a16="http://schemas.microsoft.com/office/drawing/2014/main" val="1690346512"/>
                    </a:ext>
                  </a:extLst>
                </a:gridCol>
                <a:gridCol w="822960">
                  <a:extLst>
                    <a:ext uri="{9D8B030D-6E8A-4147-A177-3AD203B41FA5}">
                      <a16:colId xmlns:a16="http://schemas.microsoft.com/office/drawing/2014/main" val="107593202"/>
                    </a:ext>
                  </a:extLst>
                </a:gridCol>
                <a:gridCol w="822960">
                  <a:extLst>
                    <a:ext uri="{9D8B030D-6E8A-4147-A177-3AD203B41FA5}">
                      <a16:colId xmlns:a16="http://schemas.microsoft.com/office/drawing/2014/main" val="2911460231"/>
                    </a:ext>
                  </a:extLst>
                </a:gridCol>
                <a:gridCol w="822960">
                  <a:extLst>
                    <a:ext uri="{9D8B030D-6E8A-4147-A177-3AD203B41FA5}">
                      <a16:colId xmlns:a16="http://schemas.microsoft.com/office/drawing/2014/main" val="2659619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2110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- 2018-05-15 09:59:03 </a:t>
                      </a:r>
                      <a:r>
                        <a:rPr kumimoji="0" lang="de-DE" sz="1000" b="0" i="0" u="none" strike="noStrike" kern="1200" cap="none" spc="0" normalizeH="0" baseline="0" noProof="0">
                          <a:ln>
                            <a:noFill/>
                          </a:ln>
                          <a:solidFill>
                            <a:prstClr val="black"/>
                          </a:solidFill>
                          <a:effectLst/>
                          <a:uLnTx/>
                          <a:uFillTx/>
                          <a:latin typeface="+mn-lt"/>
                          <a:ea typeface="+mn-ea"/>
                          <a:cs typeface="+mn-cs"/>
                        </a:rPr>
                        <a:t> 
 Zum neuen Modelljahr spendiert Jaguar dem Performance-SUV F-PACE eine Reihe von Verbesserungen. 
Wie zum Beispiel:
- edlere Details im Interieur
- zahlreiche Features für bestmögliche Sicherheit und Komfort
- SVR Modell
Für weitere Informationen besuchen Sie:
👉 https://bit.ly/2rHcPDV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68928805"/>
                  </a:ext>
                </a:extLst>
              </a:tr>
            </a:tbl>
          </a:graphicData>
        </a:graphic>
      </p:graphicFrame>
      <p:sp>
        <p:nvSpPr>
          <p:cNvPr id="4" name="Text Placeholder 3">
            <a:extLst>
              <a:ext uri="{FF2B5EF4-FFF2-40B4-BE49-F238E27FC236}">
                <a16:creationId xmlns:a16="http://schemas.microsoft.com/office/drawing/2014/main" id="{92BE7C70-B0AC-4A1E-949D-303467054B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76987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8A5E0-711E-449A-8217-A17F13FA1267}"/>
              </a:ext>
            </a:extLst>
          </p:cNvPr>
          <p:cNvSpPr>
            <a:spLocks noGrp="1"/>
          </p:cNvSpPr>
          <p:nvPr>
            <p:ph type="title"/>
          </p:nvPr>
        </p:nvSpPr>
        <p:spPr/>
        <p:txBody>
          <a:bodyPr/>
          <a:lstStyle/>
          <a:p>
            <a:r>
              <a:rPr lang="de-DE"/>
              <a:t>Eigene Beiträge (Postings) + Reactions | Schirak Automobile - 3 of 6</a:t>
            </a:r>
            <a:endParaRPr lang="en-US"/>
          </a:p>
        </p:txBody>
      </p:sp>
      <p:graphicFrame>
        <p:nvGraphicFramePr>
          <p:cNvPr id="5" name="Table Placeholder 4">
            <a:extLst>
              <a:ext uri="{FF2B5EF4-FFF2-40B4-BE49-F238E27FC236}">
                <a16:creationId xmlns:a16="http://schemas.microsoft.com/office/drawing/2014/main" id="{EFFFA1B8-B3CC-4E68-94ED-B545DD6C915C}"/>
              </a:ext>
            </a:extLst>
          </p:cNvPr>
          <p:cNvGraphicFramePr>
            <a:graphicFrameLocks noGrp="1"/>
          </p:cNvGraphicFramePr>
          <p:nvPr>
            <p:ph type="tbl" sz="quarter" idx="13"/>
            <p:extLst>
              <p:ext uri="{D42A27DB-BD31-4B8C-83A1-F6EECF244321}">
                <p14:modId xmlns:p14="http://schemas.microsoft.com/office/powerpoint/2010/main" val="285761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340308"/>
                    </a:ext>
                  </a:extLst>
                </a:gridCol>
                <a:gridCol w="822960">
                  <a:extLst>
                    <a:ext uri="{9D8B030D-6E8A-4147-A177-3AD203B41FA5}">
                      <a16:colId xmlns:a16="http://schemas.microsoft.com/office/drawing/2014/main" val="1502729957"/>
                    </a:ext>
                  </a:extLst>
                </a:gridCol>
                <a:gridCol w="822960">
                  <a:extLst>
                    <a:ext uri="{9D8B030D-6E8A-4147-A177-3AD203B41FA5}">
                      <a16:colId xmlns:a16="http://schemas.microsoft.com/office/drawing/2014/main" val="2256711879"/>
                    </a:ext>
                  </a:extLst>
                </a:gridCol>
                <a:gridCol w="822960">
                  <a:extLst>
                    <a:ext uri="{9D8B030D-6E8A-4147-A177-3AD203B41FA5}">
                      <a16:colId xmlns:a16="http://schemas.microsoft.com/office/drawing/2014/main" val="2286339177"/>
                    </a:ext>
                  </a:extLst>
                </a:gridCol>
                <a:gridCol w="822960">
                  <a:extLst>
                    <a:ext uri="{9D8B030D-6E8A-4147-A177-3AD203B41FA5}">
                      <a16:colId xmlns:a16="http://schemas.microsoft.com/office/drawing/2014/main" val="524901239"/>
                    </a:ext>
                  </a:extLst>
                </a:gridCol>
                <a:gridCol w="822960">
                  <a:extLst>
                    <a:ext uri="{9D8B030D-6E8A-4147-A177-3AD203B41FA5}">
                      <a16:colId xmlns:a16="http://schemas.microsoft.com/office/drawing/2014/main" val="2957933131"/>
                    </a:ext>
                  </a:extLst>
                </a:gridCol>
                <a:gridCol w="822960">
                  <a:extLst>
                    <a:ext uri="{9D8B030D-6E8A-4147-A177-3AD203B41FA5}">
                      <a16:colId xmlns:a16="http://schemas.microsoft.com/office/drawing/2014/main" val="3580052447"/>
                    </a:ext>
                  </a:extLst>
                </a:gridCol>
                <a:gridCol w="822960">
                  <a:extLst>
                    <a:ext uri="{9D8B030D-6E8A-4147-A177-3AD203B41FA5}">
                      <a16:colId xmlns:a16="http://schemas.microsoft.com/office/drawing/2014/main" val="185341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18154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- 2018-05-11 18:00:02 </a:t>
                      </a:r>
                      <a:r>
                        <a:rPr kumimoji="0" lang="en-US" sz="1000" b="0" i="0" u="none" strike="noStrike" kern="1200" cap="none" spc="0" normalizeH="0" baseline="0" noProof="0">
                          <a:ln>
                            <a:noFill/>
                          </a:ln>
                          <a:solidFill>
                            <a:prstClr val="black"/>
                          </a:solidFill>
                          <a:effectLst/>
                          <a:uLnTx/>
                          <a:uFillTx/>
                          <a:latin typeface="+mn-lt"/>
                          <a:ea typeface="+mn-ea"/>
                          <a:cs typeface="+mn-cs"/>
                        </a:rPr>
                        <a:t> 
 🥇Jetzt bei uns in St.Pölten: Der Volvo XC40, das Auto des Jahres 2018🥇
Schreib uns, wenn du ihn mal Probefahren willst! Er steht schon für dich bereit 👉🏻 http://bit.ly/schirak-volvo-probefahrt
Auf was wartest du noch? 😉
Folgende Highlights erwarten dich im neuen XC40: 
🇸🇪 induktive Ladeﬂäche fürs Smartphone
🇸🇪 Pilot Assist für teilautonomes Fahren bis 130 km/h
🇸🇪 flexibler Kofferraum, je nach Gepäck gestaltbar
🇸🇪 bequem Platz für bis zu 5 Personen 
🇸🇪 jede Menge skandinavische Designkunst
#volvoxc40 #volvocars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2496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- 2018-05-08 05:07:00 </a:t>
                      </a:r>
                      <a:r>
                        <a:rPr kumimoji="0" lang="en-US" sz="1000" b="0" i="0" u="none" strike="noStrike" kern="1200" cap="none" spc="0" normalizeH="0" baseline="0" noProof="0">
                          <a:ln>
                            <a:noFill/>
                          </a:ln>
                          <a:solidFill>
                            <a:prstClr val="black"/>
                          </a:solidFill>
                          <a:effectLst/>
                          <a:uLnTx/>
                          <a:uFillTx/>
                          <a:latin typeface="+mn-lt"/>
                          <a:ea typeface="+mn-ea"/>
                          <a:cs typeface="+mn-cs"/>
                        </a:rPr>
                        <a:t> 
 Power 💪🏻 Performance⚡️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82653482"/>
                  </a:ext>
                </a:extLst>
              </a:tr>
            </a:tbl>
          </a:graphicData>
        </a:graphic>
      </p:graphicFrame>
      <p:sp>
        <p:nvSpPr>
          <p:cNvPr id="4" name="Text Placeholder 3">
            <a:extLst>
              <a:ext uri="{FF2B5EF4-FFF2-40B4-BE49-F238E27FC236}">
                <a16:creationId xmlns:a16="http://schemas.microsoft.com/office/drawing/2014/main" id="{AC11F0D3-B05D-4258-9362-DDDB1D7A0BD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72039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F5682-BA63-4550-8060-6AF62270E725}"/>
              </a:ext>
            </a:extLst>
          </p:cNvPr>
          <p:cNvSpPr>
            <a:spLocks noGrp="1"/>
          </p:cNvSpPr>
          <p:nvPr>
            <p:ph type="title"/>
          </p:nvPr>
        </p:nvSpPr>
        <p:spPr/>
        <p:txBody>
          <a:bodyPr/>
          <a:lstStyle/>
          <a:p>
            <a:r>
              <a:rPr lang="de-DE"/>
              <a:t>Eigene Beiträge (Postings) + Reactions | Schirak Automobile - 4 of 6</a:t>
            </a:r>
            <a:endParaRPr lang="en-US"/>
          </a:p>
        </p:txBody>
      </p:sp>
      <p:graphicFrame>
        <p:nvGraphicFramePr>
          <p:cNvPr id="5" name="Table Placeholder 4">
            <a:extLst>
              <a:ext uri="{FF2B5EF4-FFF2-40B4-BE49-F238E27FC236}">
                <a16:creationId xmlns:a16="http://schemas.microsoft.com/office/drawing/2014/main" id="{FD90F80F-1DD5-47E6-A5B7-A3ECA17CBB14}"/>
              </a:ext>
            </a:extLst>
          </p:cNvPr>
          <p:cNvGraphicFramePr>
            <a:graphicFrameLocks noGrp="1"/>
          </p:cNvGraphicFramePr>
          <p:nvPr>
            <p:ph type="tbl" sz="quarter" idx="13"/>
            <p:extLst>
              <p:ext uri="{D42A27DB-BD31-4B8C-83A1-F6EECF244321}">
                <p14:modId xmlns:p14="http://schemas.microsoft.com/office/powerpoint/2010/main" val="207905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8359149"/>
                    </a:ext>
                  </a:extLst>
                </a:gridCol>
                <a:gridCol w="822960">
                  <a:extLst>
                    <a:ext uri="{9D8B030D-6E8A-4147-A177-3AD203B41FA5}">
                      <a16:colId xmlns:a16="http://schemas.microsoft.com/office/drawing/2014/main" val="4187372894"/>
                    </a:ext>
                  </a:extLst>
                </a:gridCol>
                <a:gridCol w="822960">
                  <a:extLst>
                    <a:ext uri="{9D8B030D-6E8A-4147-A177-3AD203B41FA5}">
                      <a16:colId xmlns:a16="http://schemas.microsoft.com/office/drawing/2014/main" val="2137576422"/>
                    </a:ext>
                  </a:extLst>
                </a:gridCol>
                <a:gridCol w="822960">
                  <a:extLst>
                    <a:ext uri="{9D8B030D-6E8A-4147-A177-3AD203B41FA5}">
                      <a16:colId xmlns:a16="http://schemas.microsoft.com/office/drawing/2014/main" val="1988235563"/>
                    </a:ext>
                  </a:extLst>
                </a:gridCol>
                <a:gridCol w="822960">
                  <a:extLst>
                    <a:ext uri="{9D8B030D-6E8A-4147-A177-3AD203B41FA5}">
                      <a16:colId xmlns:a16="http://schemas.microsoft.com/office/drawing/2014/main" val="3724940067"/>
                    </a:ext>
                  </a:extLst>
                </a:gridCol>
                <a:gridCol w="822960">
                  <a:extLst>
                    <a:ext uri="{9D8B030D-6E8A-4147-A177-3AD203B41FA5}">
                      <a16:colId xmlns:a16="http://schemas.microsoft.com/office/drawing/2014/main" val="2561640564"/>
                    </a:ext>
                  </a:extLst>
                </a:gridCol>
                <a:gridCol w="822960">
                  <a:extLst>
                    <a:ext uri="{9D8B030D-6E8A-4147-A177-3AD203B41FA5}">
                      <a16:colId xmlns:a16="http://schemas.microsoft.com/office/drawing/2014/main" val="2073365711"/>
                    </a:ext>
                  </a:extLst>
                </a:gridCol>
                <a:gridCol w="822960">
                  <a:extLst>
                    <a:ext uri="{9D8B030D-6E8A-4147-A177-3AD203B41FA5}">
                      <a16:colId xmlns:a16="http://schemas.microsoft.com/office/drawing/2014/main" val="36949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529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- 2018-05-07 18:03:00 </a:t>
                      </a:r>
                      <a:r>
                        <a:rPr kumimoji="0" lang="de-DE" sz="1000" b="0" i="0" u="none" strike="noStrike" kern="1200" cap="none" spc="0" normalizeH="0" baseline="0" noProof="0">
                          <a:ln>
                            <a:noFill/>
                          </a:ln>
                          <a:solidFill>
                            <a:prstClr val="black"/>
                          </a:solidFill>
                          <a:effectLst/>
                          <a:uLnTx/>
                          <a:uFillTx/>
                          <a:latin typeface="+mn-lt"/>
                          <a:ea typeface="+mn-ea"/>
                          <a:cs typeface="+mn-cs"/>
                        </a:rPr>
                        <a:t> 
 Im Zuge der Design Days in Grafenegg präsentieren wir den ersten elektrischen Performance-SUV von Jaguar: Der I‑PACE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874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- 2018-05-04 10:48:00 </a:t>
                      </a:r>
                      <a:r>
                        <a:rPr kumimoji="0" lang="de-DE" sz="1000" b="0" i="0" u="none" strike="noStrike" kern="1200" cap="none" spc="0" normalizeH="0" baseline="0" noProof="0">
                          <a:ln>
                            <a:noFill/>
                          </a:ln>
                          <a:solidFill>
                            <a:prstClr val="black"/>
                          </a:solidFill>
                          <a:effectLst/>
                          <a:uLnTx/>
                          <a:uFillTx/>
                          <a:latin typeface="+mn-lt"/>
                          <a:ea typeface="+mn-ea"/>
                          <a:cs typeface="+mn-cs"/>
                        </a:rPr>
                        <a:t> 
 〰️ Der XJ war 1968 als erste große doch schlanke Limousine eine bahnbrechende Erscheinung. Auch heute ist er Ausdruck von Individualität und Stil. Er bietet höchsten Luxus und Komfort, neueste Technologien und souveräne Leistung.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9883486"/>
                  </a:ext>
                </a:extLst>
              </a:tr>
            </a:tbl>
          </a:graphicData>
        </a:graphic>
      </p:graphicFrame>
      <p:sp>
        <p:nvSpPr>
          <p:cNvPr id="4" name="Text Placeholder 3">
            <a:extLst>
              <a:ext uri="{FF2B5EF4-FFF2-40B4-BE49-F238E27FC236}">
                <a16:creationId xmlns:a16="http://schemas.microsoft.com/office/drawing/2014/main" id="{FADB0818-BC94-4252-8D6F-7BE2A3E8946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27307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3E2C-A0B0-4A58-9C3C-2B1F8C0DA024}"/>
              </a:ext>
            </a:extLst>
          </p:cNvPr>
          <p:cNvSpPr>
            <a:spLocks noGrp="1"/>
          </p:cNvSpPr>
          <p:nvPr>
            <p:ph type="title"/>
          </p:nvPr>
        </p:nvSpPr>
        <p:spPr/>
        <p:txBody>
          <a:bodyPr/>
          <a:lstStyle/>
          <a:p>
            <a:r>
              <a:rPr lang="de-DE"/>
              <a:t>Eigene Beiträge (Postings) + Reactions | Schirak Automobile - 5 of 6</a:t>
            </a:r>
            <a:endParaRPr lang="en-US"/>
          </a:p>
        </p:txBody>
      </p:sp>
      <p:graphicFrame>
        <p:nvGraphicFramePr>
          <p:cNvPr id="5" name="Table Placeholder 4">
            <a:extLst>
              <a:ext uri="{FF2B5EF4-FFF2-40B4-BE49-F238E27FC236}">
                <a16:creationId xmlns:a16="http://schemas.microsoft.com/office/drawing/2014/main" id="{F32349B1-AEE1-41E3-8058-C2EA118610AB}"/>
              </a:ext>
            </a:extLst>
          </p:cNvPr>
          <p:cNvGraphicFramePr>
            <a:graphicFrameLocks noGrp="1"/>
          </p:cNvGraphicFramePr>
          <p:nvPr>
            <p:ph type="tbl" sz="quarter" idx="13"/>
            <p:extLst>
              <p:ext uri="{D42A27DB-BD31-4B8C-83A1-F6EECF244321}">
                <p14:modId xmlns:p14="http://schemas.microsoft.com/office/powerpoint/2010/main" val="1956832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6534583"/>
                    </a:ext>
                  </a:extLst>
                </a:gridCol>
                <a:gridCol w="822960">
                  <a:extLst>
                    <a:ext uri="{9D8B030D-6E8A-4147-A177-3AD203B41FA5}">
                      <a16:colId xmlns:a16="http://schemas.microsoft.com/office/drawing/2014/main" val="2937538965"/>
                    </a:ext>
                  </a:extLst>
                </a:gridCol>
                <a:gridCol w="822960">
                  <a:extLst>
                    <a:ext uri="{9D8B030D-6E8A-4147-A177-3AD203B41FA5}">
                      <a16:colId xmlns:a16="http://schemas.microsoft.com/office/drawing/2014/main" val="847093571"/>
                    </a:ext>
                  </a:extLst>
                </a:gridCol>
                <a:gridCol w="822960">
                  <a:extLst>
                    <a:ext uri="{9D8B030D-6E8A-4147-A177-3AD203B41FA5}">
                      <a16:colId xmlns:a16="http://schemas.microsoft.com/office/drawing/2014/main" val="1062760584"/>
                    </a:ext>
                  </a:extLst>
                </a:gridCol>
                <a:gridCol w="822960">
                  <a:extLst>
                    <a:ext uri="{9D8B030D-6E8A-4147-A177-3AD203B41FA5}">
                      <a16:colId xmlns:a16="http://schemas.microsoft.com/office/drawing/2014/main" val="2294812165"/>
                    </a:ext>
                  </a:extLst>
                </a:gridCol>
                <a:gridCol w="822960">
                  <a:extLst>
                    <a:ext uri="{9D8B030D-6E8A-4147-A177-3AD203B41FA5}">
                      <a16:colId xmlns:a16="http://schemas.microsoft.com/office/drawing/2014/main" val="1871694728"/>
                    </a:ext>
                  </a:extLst>
                </a:gridCol>
                <a:gridCol w="822960">
                  <a:extLst>
                    <a:ext uri="{9D8B030D-6E8A-4147-A177-3AD203B41FA5}">
                      <a16:colId xmlns:a16="http://schemas.microsoft.com/office/drawing/2014/main" val="1114960798"/>
                    </a:ext>
                  </a:extLst>
                </a:gridCol>
                <a:gridCol w="822960">
                  <a:extLst>
                    <a:ext uri="{9D8B030D-6E8A-4147-A177-3AD203B41FA5}">
                      <a16:colId xmlns:a16="http://schemas.microsoft.com/office/drawing/2014/main" val="3583313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661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- 2018-05-03 12:32:01 </a:t>
                      </a:r>
                      <a:r>
                        <a:rPr kumimoji="0" lang="de-DE" sz="1000" b="0" i="0" u="none" strike="noStrike" kern="1200" cap="none" spc="0" normalizeH="0" baseline="0" noProof="0">
                          <a:ln>
                            <a:noFill/>
                          </a:ln>
                          <a:solidFill>
                            <a:prstClr val="black"/>
                          </a:solidFill>
                          <a:effectLst/>
                          <a:uLnTx/>
                          <a:uFillTx/>
                          <a:latin typeface="+mn-lt"/>
                          <a:ea typeface="+mn-ea"/>
                          <a:cs typeface="+mn-cs"/>
                        </a:rPr>
                        <a:t> 
 〰️ DESIGN DAYS 〰️〰️  GEWINNSPIEL 〰️ 
Wir verlosen 10 x 2 Karten für die Design Days in Grafenegg 〰️ Einfach Beitrag liken 👍🏻 und Du bist dabei 〰️ Markiere deine Begleitung in den Kommentaren ✍🏻, um deine Gewinnchancen zu erhöhen! 
〰️
Facebook steht mit diesem Gewinnspiel in keinerlei Verbindung und steht nicht als Ansprechpartner für das jeweilige Gewinnspiel zur Verfügung. Schirak KG, Impressum: www.schirak.at/impressum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9917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- 2018-05-03 06:41:00 </a:t>
                      </a:r>
                      <a:r>
                        <a:rPr kumimoji="0" lang="de-DE" sz="1000" b="0" i="0" u="none" strike="noStrike" kern="1200" cap="none" spc="0" normalizeH="0" baseline="0" noProof="0">
                          <a:ln>
                            <a:noFill/>
                          </a:ln>
                          <a:solidFill>
                            <a:prstClr val="black"/>
                          </a:solidFill>
                          <a:effectLst/>
                          <a:uLnTx/>
                          <a:uFillTx/>
                          <a:latin typeface="+mn-lt"/>
                          <a:ea typeface="+mn-ea"/>
                          <a:cs typeface="+mn-cs"/>
                        </a:rPr>
                        <a:t> 
 Jaguar feiert 50 Jahre XJ 🎂
Die Edition XJ50 krönt ein halbes Jahrhundert und 8 Generationen des großen Jaguar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4225387"/>
                  </a:ext>
                </a:extLst>
              </a:tr>
            </a:tbl>
          </a:graphicData>
        </a:graphic>
      </p:graphicFrame>
      <p:sp>
        <p:nvSpPr>
          <p:cNvPr id="4" name="Text Placeholder 3">
            <a:extLst>
              <a:ext uri="{FF2B5EF4-FFF2-40B4-BE49-F238E27FC236}">
                <a16:creationId xmlns:a16="http://schemas.microsoft.com/office/drawing/2014/main" id="{2CAC3AE1-68BD-4DBF-9F18-CEDA5A8E085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22511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196DC-6188-4B77-ADC1-12244AA678E0}"/>
              </a:ext>
            </a:extLst>
          </p:cNvPr>
          <p:cNvSpPr>
            <a:spLocks noGrp="1"/>
          </p:cNvSpPr>
          <p:nvPr>
            <p:ph type="title"/>
          </p:nvPr>
        </p:nvSpPr>
        <p:spPr/>
        <p:txBody>
          <a:bodyPr/>
          <a:lstStyle/>
          <a:p>
            <a:r>
              <a:rPr lang="de-DE"/>
              <a:t>Eigene Beiträge (Postings) + Reactions | Schirak Automobile - 6 of 6</a:t>
            </a:r>
            <a:endParaRPr lang="en-US"/>
          </a:p>
        </p:txBody>
      </p:sp>
      <p:graphicFrame>
        <p:nvGraphicFramePr>
          <p:cNvPr id="5" name="Table Placeholder 4">
            <a:extLst>
              <a:ext uri="{FF2B5EF4-FFF2-40B4-BE49-F238E27FC236}">
                <a16:creationId xmlns:a16="http://schemas.microsoft.com/office/drawing/2014/main" id="{33B8AE38-B1ED-4745-B895-1E74EEF7AE1A}"/>
              </a:ext>
            </a:extLst>
          </p:cNvPr>
          <p:cNvGraphicFramePr>
            <a:graphicFrameLocks noGrp="1"/>
          </p:cNvGraphicFramePr>
          <p:nvPr>
            <p:ph type="tbl" sz="quarter" idx="13"/>
            <p:extLst>
              <p:ext uri="{D42A27DB-BD31-4B8C-83A1-F6EECF244321}">
                <p14:modId xmlns:p14="http://schemas.microsoft.com/office/powerpoint/2010/main" val="148756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20551370"/>
                    </a:ext>
                  </a:extLst>
                </a:gridCol>
                <a:gridCol w="822960">
                  <a:extLst>
                    <a:ext uri="{9D8B030D-6E8A-4147-A177-3AD203B41FA5}">
                      <a16:colId xmlns:a16="http://schemas.microsoft.com/office/drawing/2014/main" val="2452565225"/>
                    </a:ext>
                  </a:extLst>
                </a:gridCol>
                <a:gridCol w="822960">
                  <a:extLst>
                    <a:ext uri="{9D8B030D-6E8A-4147-A177-3AD203B41FA5}">
                      <a16:colId xmlns:a16="http://schemas.microsoft.com/office/drawing/2014/main" val="3279459287"/>
                    </a:ext>
                  </a:extLst>
                </a:gridCol>
                <a:gridCol w="822960">
                  <a:extLst>
                    <a:ext uri="{9D8B030D-6E8A-4147-A177-3AD203B41FA5}">
                      <a16:colId xmlns:a16="http://schemas.microsoft.com/office/drawing/2014/main" val="1430888112"/>
                    </a:ext>
                  </a:extLst>
                </a:gridCol>
                <a:gridCol w="822960">
                  <a:extLst>
                    <a:ext uri="{9D8B030D-6E8A-4147-A177-3AD203B41FA5}">
                      <a16:colId xmlns:a16="http://schemas.microsoft.com/office/drawing/2014/main" val="2582813394"/>
                    </a:ext>
                  </a:extLst>
                </a:gridCol>
                <a:gridCol w="822960">
                  <a:extLst>
                    <a:ext uri="{9D8B030D-6E8A-4147-A177-3AD203B41FA5}">
                      <a16:colId xmlns:a16="http://schemas.microsoft.com/office/drawing/2014/main" val="2301956025"/>
                    </a:ext>
                  </a:extLst>
                </a:gridCol>
                <a:gridCol w="822960">
                  <a:extLst>
                    <a:ext uri="{9D8B030D-6E8A-4147-A177-3AD203B41FA5}">
                      <a16:colId xmlns:a16="http://schemas.microsoft.com/office/drawing/2014/main" val="3143259936"/>
                    </a:ext>
                  </a:extLst>
                </a:gridCol>
                <a:gridCol w="822960">
                  <a:extLst>
                    <a:ext uri="{9D8B030D-6E8A-4147-A177-3AD203B41FA5}">
                      <a16:colId xmlns:a16="http://schemas.microsoft.com/office/drawing/2014/main" val="509304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5681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Schirak Automobile - 2018-05-02 08:41:37 </a:t>
                      </a:r>
                      <a:r>
                        <a:rPr kumimoji="0" lang="de-DE" sz="1000" b="0" i="0" u="none" strike="noStrike" kern="1200" cap="none" spc="0" normalizeH="0" baseline="0" noProof="0">
                          <a:ln>
                            <a:noFill/>
                          </a:ln>
                          <a:solidFill>
                            <a:prstClr val="black"/>
                          </a:solidFill>
                          <a:effectLst/>
                          <a:uLnTx/>
                          <a:uFillTx/>
                          <a:latin typeface="+mn-lt"/>
                          <a:ea typeface="+mn-ea"/>
                          <a:cs typeface="+mn-cs"/>
                        </a:rPr>
                        <a:t> 
 Der neue Nissan Leaf hat als erstes Fahrzeug unter erweiterten Testbedingungen 5-Sterne beim Euro NCAP Crashtest geholt. Er konnte vor allem im Bereich "Schutz von Erwachsenen und Kindern" Punkten und überzeugte mit seiner innovativen Technologie in Bezug auf Sicherheit.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94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Schirak Automobile - 2018-05-01 18:39:00 </a:t>
                      </a:r>
                      <a:r>
                        <a:rPr kumimoji="0" lang="en-US" sz="1000" b="0" i="0" u="none" strike="noStrike" kern="1200" cap="none" spc="0" normalizeH="0" baseline="0" noProof="0">
                          <a:ln>
                            <a:noFill/>
                          </a:ln>
                          <a:solidFill>
                            <a:prstClr val="black"/>
                          </a:solidFill>
                          <a:effectLst/>
                          <a:uLnTx/>
                          <a:uFillTx/>
                          <a:latin typeface="+mn-lt"/>
                          <a:ea typeface="+mn-ea"/>
                          <a:cs typeface="+mn-cs"/>
                        </a:rPr>
                        <a:t> 
 Im Interieur des Jaguar XJ50 herrscht Luxus 🇬🇧
Die „50 Jahre XJ Coventry“-Plakette in der umlaufenden Holzleiste erinnert  daran, dass die Insassen hier in einem ganz besonderen Jaguar XJ reisen.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1224184"/>
                  </a:ext>
                </a:extLst>
              </a:tr>
            </a:tbl>
          </a:graphicData>
        </a:graphic>
      </p:graphicFrame>
      <p:sp>
        <p:nvSpPr>
          <p:cNvPr id="4" name="Text Placeholder 3">
            <a:extLst>
              <a:ext uri="{FF2B5EF4-FFF2-40B4-BE49-F238E27FC236}">
                <a16:creationId xmlns:a16="http://schemas.microsoft.com/office/drawing/2014/main" id="{6BC6801A-A012-4060-BF7F-25FEC27D41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892674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9B61-FA7E-41C1-AC6A-0AF413361BA3}"/>
              </a:ext>
            </a:extLst>
          </p:cNvPr>
          <p:cNvSpPr>
            <a:spLocks noGrp="1"/>
          </p:cNvSpPr>
          <p:nvPr>
            <p:ph type="title"/>
          </p:nvPr>
        </p:nvSpPr>
        <p:spPr/>
        <p:txBody>
          <a:bodyPr/>
          <a:lstStyle/>
          <a:p>
            <a:r>
              <a:rPr lang="en-US"/>
              <a:t>Postings/Wochentag | Schirak Automobile</a:t>
            </a:r>
          </a:p>
        </p:txBody>
      </p:sp>
      <p:graphicFrame>
        <p:nvGraphicFramePr>
          <p:cNvPr id="6" name="Chart Placeholder 5">
            <a:extLst>
              <a:ext uri="{FF2B5EF4-FFF2-40B4-BE49-F238E27FC236}">
                <a16:creationId xmlns:a16="http://schemas.microsoft.com/office/drawing/2014/main" id="{01380D48-20E9-44E9-9904-D519867ED151}"/>
              </a:ext>
            </a:extLst>
          </p:cNvPr>
          <p:cNvGraphicFramePr>
            <a:graphicFrameLocks noGrp="1"/>
          </p:cNvGraphicFramePr>
          <p:nvPr>
            <p:ph type="chart" sz="quarter" idx="13"/>
            <p:extLst>
              <p:ext uri="{D42A27DB-BD31-4B8C-83A1-F6EECF244321}">
                <p14:modId xmlns:p14="http://schemas.microsoft.com/office/powerpoint/2010/main" val="2968146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BD651-A042-4506-A22D-0D52D1F6240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AB1833C-1042-4C98-B875-831A63E69A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9789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55181-3816-4548-886C-041A475823B2}"/>
              </a:ext>
            </a:extLst>
          </p:cNvPr>
          <p:cNvSpPr>
            <a:spLocks noGrp="1"/>
          </p:cNvSpPr>
          <p:nvPr>
            <p:ph type="title"/>
          </p:nvPr>
        </p:nvSpPr>
        <p:spPr/>
        <p:txBody>
          <a:bodyPr/>
          <a:lstStyle/>
          <a:p>
            <a:r>
              <a:rPr lang="en-US"/>
              <a:t>Interaktionsrate | Schirak Automobile</a:t>
            </a:r>
          </a:p>
        </p:txBody>
      </p:sp>
      <p:graphicFrame>
        <p:nvGraphicFramePr>
          <p:cNvPr id="6" name="Chart Placeholder 5">
            <a:extLst>
              <a:ext uri="{FF2B5EF4-FFF2-40B4-BE49-F238E27FC236}">
                <a16:creationId xmlns:a16="http://schemas.microsoft.com/office/drawing/2014/main" id="{E2E04F60-E0FA-41CB-AE6E-2689B339925B}"/>
              </a:ext>
            </a:extLst>
          </p:cNvPr>
          <p:cNvGraphicFramePr>
            <a:graphicFrameLocks noGrp="1"/>
          </p:cNvGraphicFramePr>
          <p:nvPr>
            <p:ph type="chart" sz="quarter" idx="13"/>
            <p:extLst>
              <p:ext uri="{D42A27DB-BD31-4B8C-83A1-F6EECF244321}">
                <p14:modId xmlns:p14="http://schemas.microsoft.com/office/powerpoint/2010/main" val="3418994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F2B47B-0FAD-435E-9DD7-3CAB5F6BEC2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6F611D8-69E3-4CCC-90F4-DE7330CDB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7594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32D53-B250-42A8-AD7F-3217F452F476}"/>
              </a:ext>
            </a:extLst>
          </p:cNvPr>
          <p:cNvSpPr>
            <a:spLocks noGrp="1"/>
          </p:cNvSpPr>
          <p:nvPr>
            <p:ph type="title"/>
          </p:nvPr>
        </p:nvSpPr>
        <p:spPr/>
        <p:txBody>
          <a:bodyPr/>
          <a:lstStyle/>
          <a:p>
            <a:r>
              <a:rPr lang="en-US"/>
              <a:t>Postingtypen (Verteilung) | Schirak Automobile</a:t>
            </a:r>
          </a:p>
        </p:txBody>
      </p:sp>
      <p:graphicFrame>
        <p:nvGraphicFramePr>
          <p:cNvPr id="6" name="Chart Placeholder 5">
            <a:extLst>
              <a:ext uri="{FF2B5EF4-FFF2-40B4-BE49-F238E27FC236}">
                <a16:creationId xmlns:a16="http://schemas.microsoft.com/office/drawing/2014/main" id="{E5F40973-521F-40CF-A9F6-4983A265AAAE}"/>
              </a:ext>
            </a:extLst>
          </p:cNvPr>
          <p:cNvGraphicFramePr>
            <a:graphicFrameLocks noGrp="1"/>
          </p:cNvGraphicFramePr>
          <p:nvPr>
            <p:ph type="chart" sz="quarter" idx="13"/>
            <p:extLst>
              <p:ext uri="{D42A27DB-BD31-4B8C-83A1-F6EECF244321}">
                <p14:modId xmlns:p14="http://schemas.microsoft.com/office/powerpoint/2010/main" val="3355652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64F513-81F6-4F08-A91B-E6CCE8A1644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9996598-964E-489F-B034-652212057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61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27446-F429-4B6D-9C93-D07A2B65C08C}"/>
              </a:ext>
            </a:extLst>
          </p:cNvPr>
          <p:cNvSpPr>
            <a:spLocks noGrp="1"/>
          </p:cNvSpPr>
          <p:nvPr>
            <p:ph type="title"/>
          </p:nvPr>
        </p:nvSpPr>
        <p:spPr/>
        <p:txBody>
          <a:bodyPr/>
          <a:lstStyle/>
          <a:p>
            <a:r>
              <a:rPr lang="en-US"/>
              <a:t>Interaktionsrate/Postingtyp | Schirak Automobile</a:t>
            </a:r>
          </a:p>
        </p:txBody>
      </p:sp>
      <p:graphicFrame>
        <p:nvGraphicFramePr>
          <p:cNvPr id="6" name="Chart Placeholder 5">
            <a:extLst>
              <a:ext uri="{FF2B5EF4-FFF2-40B4-BE49-F238E27FC236}">
                <a16:creationId xmlns:a16="http://schemas.microsoft.com/office/drawing/2014/main" id="{6A287363-506D-4AEC-9463-8973A79B4314}"/>
              </a:ext>
            </a:extLst>
          </p:cNvPr>
          <p:cNvGraphicFramePr>
            <a:graphicFrameLocks noGrp="1"/>
          </p:cNvGraphicFramePr>
          <p:nvPr>
            <p:ph type="chart" sz="quarter" idx="13"/>
            <p:extLst>
              <p:ext uri="{D42A27DB-BD31-4B8C-83A1-F6EECF244321}">
                <p14:modId xmlns:p14="http://schemas.microsoft.com/office/powerpoint/2010/main" val="2052900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E5B9C-F05D-4F80-A7D3-3C1CD1D2E35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60C2C10-6750-4D47-A42A-77210323EB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0759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A9AC9-C376-49F9-8919-314707F469F9}"/>
              </a:ext>
            </a:extLst>
          </p:cNvPr>
          <p:cNvSpPr>
            <a:spLocks noGrp="1"/>
          </p:cNvSpPr>
          <p:nvPr>
            <p:ph type="title"/>
          </p:nvPr>
        </p:nvSpPr>
        <p:spPr/>
        <p:txBody>
          <a:bodyPr/>
          <a:lstStyle/>
          <a:p>
            <a:r>
              <a:rPr lang="en-US"/>
              <a:t>Antwortzeit | Schirak Automobile</a:t>
            </a:r>
          </a:p>
        </p:txBody>
      </p:sp>
      <p:graphicFrame>
        <p:nvGraphicFramePr>
          <p:cNvPr id="6" name="Chart Placeholder 5">
            <a:extLst>
              <a:ext uri="{FF2B5EF4-FFF2-40B4-BE49-F238E27FC236}">
                <a16:creationId xmlns:a16="http://schemas.microsoft.com/office/drawing/2014/main" id="{787B5761-EE94-40E4-B8E2-5B50138EFC9C}"/>
              </a:ext>
            </a:extLst>
          </p:cNvPr>
          <p:cNvGraphicFramePr>
            <a:graphicFrameLocks noGrp="1"/>
          </p:cNvGraphicFramePr>
          <p:nvPr>
            <p:ph type="chart" sz="quarter" idx="13"/>
            <p:extLst>
              <p:ext uri="{D42A27DB-BD31-4B8C-83A1-F6EECF244321}">
                <p14:modId xmlns:p14="http://schemas.microsoft.com/office/powerpoint/2010/main" val="2076284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2105F0-25D5-4D64-9D80-DA4ED417CA3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AE26DD1-E434-4083-B683-94391319F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7628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E9649-A995-4810-9A7B-685867AABE51}"/>
              </a:ext>
            </a:extLst>
          </p:cNvPr>
          <p:cNvSpPr>
            <a:spLocks noGrp="1"/>
          </p:cNvSpPr>
          <p:nvPr>
            <p:ph type="title"/>
          </p:nvPr>
        </p:nvSpPr>
        <p:spPr/>
        <p:txBody>
          <a:bodyPr/>
          <a:lstStyle/>
          <a:p>
            <a:r>
              <a:rPr lang="en-US"/>
              <a:t>Facebook Check Ins | Schirak Automobile</a:t>
            </a:r>
          </a:p>
        </p:txBody>
      </p:sp>
      <p:graphicFrame>
        <p:nvGraphicFramePr>
          <p:cNvPr id="6" name="Chart Placeholder 5">
            <a:extLst>
              <a:ext uri="{FF2B5EF4-FFF2-40B4-BE49-F238E27FC236}">
                <a16:creationId xmlns:a16="http://schemas.microsoft.com/office/drawing/2014/main" id="{60703B51-BDC4-4F1D-95B6-83AD9A0CC016}"/>
              </a:ext>
            </a:extLst>
          </p:cNvPr>
          <p:cNvGraphicFramePr>
            <a:graphicFrameLocks noGrp="1"/>
          </p:cNvGraphicFramePr>
          <p:nvPr>
            <p:ph type="chart" sz="quarter" idx="13"/>
            <p:extLst>
              <p:ext uri="{D42A27DB-BD31-4B8C-83A1-F6EECF244321}">
                <p14:modId xmlns:p14="http://schemas.microsoft.com/office/powerpoint/2010/main" val="2639226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E1206-5F25-4A7B-B2F9-B8DDBE61CC8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9DFD3EB-F8CB-4B9B-91FB-DD290D402C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9211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EE52D-205F-4605-B20E-0F21409DA187}"/>
              </a:ext>
            </a:extLst>
          </p:cNvPr>
          <p:cNvSpPr>
            <a:spLocks noGrp="1"/>
          </p:cNvSpPr>
          <p:nvPr>
            <p:ph type="title"/>
          </p:nvPr>
        </p:nvSpPr>
        <p:spPr/>
        <p:txBody>
          <a:bodyPr/>
          <a:lstStyle/>
          <a:p>
            <a:r>
              <a:rPr lang="en-US"/>
              <a:t>Fan Demographie | Schirak Automobile</a:t>
            </a:r>
          </a:p>
        </p:txBody>
      </p:sp>
      <p:graphicFrame>
        <p:nvGraphicFramePr>
          <p:cNvPr id="6" name="Chart Placeholder 5">
            <a:extLst>
              <a:ext uri="{FF2B5EF4-FFF2-40B4-BE49-F238E27FC236}">
                <a16:creationId xmlns:a16="http://schemas.microsoft.com/office/drawing/2014/main" id="{C7104786-7ED2-4A3F-99FF-725DEB72E834}"/>
              </a:ext>
            </a:extLst>
          </p:cNvPr>
          <p:cNvGraphicFramePr>
            <a:graphicFrameLocks noGrp="1"/>
          </p:cNvGraphicFramePr>
          <p:nvPr>
            <p:ph type="chart" sz="quarter" idx="13"/>
            <p:extLst>
              <p:ext uri="{D42A27DB-BD31-4B8C-83A1-F6EECF244321}">
                <p14:modId xmlns:p14="http://schemas.microsoft.com/office/powerpoint/2010/main" val="2856659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84DA0-6318-4CA1-B58A-C888DC93D74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FF9C685-AB50-4B24-A39B-23BD5703B9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61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8364F-0611-4CF2-B031-A33DA6436F19}"/>
              </a:ext>
            </a:extLst>
          </p:cNvPr>
          <p:cNvSpPr>
            <a:spLocks noGrp="1"/>
          </p:cNvSpPr>
          <p:nvPr>
            <p:ph type="title"/>
          </p:nvPr>
        </p:nvSpPr>
        <p:spPr/>
        <p:txBody>
          <a:bodyPr/>
          <a:lstStyle/>
          <a:p>
            <a:r>
              <a:rPr lang="en-US"/>
              <a:t>Impressionen | Schirak Automobile</a:t>
            </a:r>
          </a:p>
        </p:txBody>
      </p:sp>
      <p:graphicFrame>
        <p:nvGraphicFramePr>
          <p:cNvPr id="6" name="Chart Placeholder 5">
            <a:extLst>
              <a:ext uri="{FF2B5EF4-FFF2-40B4-BE49-F238E27FC236}">
                <a16:creationId xmlns:a16="http://schemas.microsoft.com/office/drawing/2014/main" id="{F8F1BE76-42BF-4510-9F4B-819923DBCC7A}"/>
              </a:ext>
            </a:extLst>
          </p:cNvPr>
          <p:cNvGraphicFramePr>
            <a:graphicFrameLocks noGrp="1"/>
          </p:cNvGraphicFramePr>
          <p:nvPr>
            <p:ph type="chart" sz="quarter" idx="13"/>
            <p:extLst>
              <p:ext uri="{D42A27DB-BD31-4B8C-83A1-F6EECF244321}">
                <p14:modId xmlns:p14="http://schemas.microsoft.com/office/powerpoint/2010/main" val="111095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2DBCB0-8E8A-4ACC-982A-9C06A2B383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6DA75FD-8B03-4FEE-9E6B-2AB4832BE5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217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D0F2C-E3C2-4CF6-B2A7-4AA7F4AABB5C}"/>
              </a:ext>
            </a:extLst>
          </p:cNvPr>
          <p:cNvSpPr>
            <a:spLocks noGrp="1"/>
          </p:cNvSpPr>
          <p:nvPr>
            <p:ph type="title"/>
          </p:nvPr>
        </p:nvSpPr>
        <p:spPr/>
        <p:txBody>
          <a:bodyPr/>
          <a:lstStyle/>
          <a:p>
            <a:r>
              <a:rPr lang="en-US"/>
              <a:t>Reichweite | Schirak Automobile</a:t>
            </a:r>
          </a:p>
        </p:txBody>
      </p:sp>
      <p:graphicFrame>
        <p:nvGraphicFramePr>
          <p:cNvPr id="6" name="Chart Placeholder 5">
            <a:extLst>
              <a:ext uri="{FF2B5EF4-FFF2-40B4-BE49-F238E27FC236}">
                <a16:creationId xmlns:a16="http://schemas.microsoft.com/office/drawing/2014/main" id="{254910A8-234B-4FAE-9B29-7F3635736FF4}"/>
              </a:ext>
            </a:extLst>
          </p:cNvPr>
          <p:cNvGraphicFramePr>
            <a:graphicFrameLocks noGrp="1"/>
          </p:cNvGraphicFramePr>
          <p:nvPr>
            <p:ph type="chart" sz="quarter" idx="13"/>
            <p:extLst>
              <p:ext uri="{D42A27DB-BD31-4B8C-83A1-F6EECF244321}">
                <p14:modId xmlns:p14="http://schemas.microsoft.com/office/powerpoint/2010/main" val="1977230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76FD6-52C6-4551-8B2B-44C171E6E3C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17A5616-3DA1-4E1B-B31E-8C97ECD79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60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CA6C-A74C-4525-8594-A855B4F7EC67}"/>
              </a:ext>
            </a:extLst>
          </p:cNvPr>
          <p:cNvSpPr>
            <a:spLocks noGrp="1"/>
          </p:cNvSpPr>
          <p:nvPr>
            <p:ph type="title"/>
          </p:nvPr>
        </p:nvSpPr>
        <p:spPr/>
        <p:txBody>
          <a:bodyPr/>
          <a:lstStyle/>
          <a:p>
            <a:r>
              <a:rPr lang="en-US"/>
              <a:t>Engagierte User | Schirak Automobile</a:t>
            </a:r>
          </a:p>
        </p:txBody>
      </p:sp>
      <p:graphicFrame>
        <p:nvGraphicFramePr>
          <p:cNvPr id="6" name="Chart Placeholder 5">
            <a:extLst>
              <a:ext uri="{FF2B5EF4-FFF2-40B4-BE49-F238E27FC236}">
                <a16:creationId xmlns:a16="http://schemas.microsoft.com/office/drawing/2014/main" id="{FA415784-2196-4E5E-A8C9-57C6B19287B8}"/>
              </a:ext>
            </a:extLst>
          </p:cNvPr>
          <p:cNvGraphicFramePr>
            <a:graphicFrameLocks noGrp="1"/>
          </p:cNvGraphicFramePr>
          <p:nvPr>
            <p:ph type="chart" sz="quarter" idx="13"/>
            <p:extLst>
              <p:ext uri="{D42A27DB-BD31-4B8C-83A1-F6EECF244321}">
                <p14:modId xmlns:p14="http://schemas.microsoft.com/office/powerpoint/2010/main" val="827118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9CF655-FD0A-4F53-97BE-073BD28351A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4AB4D5D-4945-413B-9A6E-3104B33690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6534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1DB25-1A79-4526-A778-8D92CA3967C7}"/>
              </a:ext>
            </a:extLst>
          </p:cNvPr>
          <p:cNvSpPr>
            <a:spLocks noGrp="1"/>
          </p:cNvSpPr>
          <p:nvPr>
            <p:ph type="title"/>
          </p:nvPr>
        </p:nvSpPr>
        <p:spPr/>
        <p:txBody>
          <a:bodyPr/>
          <a:lstStyle/>
          <a:p>
            <a:r>
              <a:rPr lang="en-US"/>
              <a:t>Page Views | Schirak Automobile</a:t>
            </a:r>
          </a:p>
        </p:txBody>
      </p:sp>
      <p:graphicFrame>
        <p:nvGraphicFramePr>
          <p:cNvPr id="6" name="Chart Placeholder 5">
            <a:extLst>
              <a:ext uri="{FF2B5EF4-FFF2-40B4-BE49-F238E27FC236}">
                <a16:creationId xmlns:a16="http://schemas.microsoft.com/office/drawing/2014/main" id="{49C52A04-4189-406B-8C8E-2681577C60C2}"/>
              </a:ext>
            </a:extLst>
          </p:cNvPr>
          <p:cNvGraphicFramePr>
            <a:graphicFrameLocks noGrp="1"/>
          </p:cNvGraphicFramePr>
          <p:nvPr>
            <p:ph type="chart" sz="quarter" idx="13"/>
            <p:extLst>
              <p:ext uri="{D42A27DB-BD31-4B8C-83A1-F6EECF244321}">
                <p14:modId xmlns:p14="http://schemas.microsoft.com/office/powerpoint/2010/main" val="3547938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98CE75-1143-4E89-B21D-83D2317B3C3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0135BCE-42AC-4535-BC25-560D3A42BF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3070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C794-3550-4885-A479-7E444CE295DD}"/>
              </a:ext>
            </a:extLst>
          </p:cNvPr>
          <p:cNvSpPr>
            <a:spLocks noGrp="1"/>
          </p:cNvSpPr>
          <p:nvPr>
            <p:ph type="title"/>
          </p:nvPr>
        </p:nvSpPr>
        <p:spPr/>
        <p:txBody>
          <a:bodyPr/>
          <a:lstStyle/>
          <a:p>
            <a:r>
              <a:rPr lang="de-DE"/>
              <a:t>Direktnachrichten von Usern | Schirak Automobile</a:t>
            </a:r>
            <a:endParaRPr lang="en-US"/>
          </a:p>
        </p:txBody>
      </p:sp>
      <p:graphicFrame>
        <p:nvGraphicFramePr>
          <p:cNvPr id="5" name="Table Placeholder 4">
            <a:extLst>
              <a:ext uri="{FF2B5EF4-FFF2-40B4-BE49-F238E27FC236}">
                <a16:creationId xmlns:a16="http://schemas.microsoft.com/office/drawing/2014/main" id="{EC18D5CE-D83C-486C-93FD-7403F971A008}"/>
              </a:ext>
            </a:extLst>
          </p:cNvPr>
          <p:cNvGraphicFramePr>
            <a:graphicFrameLocks noGrp="1"/>
          </p:cNvGraphicFramePr>
          <p:nvPr>
            <p:ph type="tbl" sz="quarter" idx="13"/>
            <p:extLst>
              <p:ext uri="{D42A27DB-BD31-4B8C-83A1-F6EECF244321}">
                <p14:modId xmlns:p14="http://schemas.microsoft.com/office/powerpoint/2010/main" val="279877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9045551"/>
                    </a:ext>
                  </a:extLst>
                </a:gridCol>
                <a:gridCol w="2057400">
                  <a:extLst>
                    <a:ext uri="{9D8B030D-6E8A-4147-A177-3AD203B41FA5}">
                      <a16:colId xmlns:a16="http://schemas.microsoft.com/office/drawing/2014/main" val="207934439"/>
                    </a:ext>
                  </a:extLst>
                </a:gridCol>
                <a:gridCol w="822960">
                  <a:extLst>
                    <a:ext uri="{9D8B030D-6E8A-4147-A177-3AD203B41FA5}">
                      <a16:colId xmlns:a16="http://schemas.microsoft.com/office/drawing/2014/main" val="3472849694"/>
                    </a:ext>
                  </a:extLst>
                </a:gridCol>
                <a:gridCol w="1234440">
                  <a:extLst>
                    <a:ext uri="{9D8B030D-6E8A-4147-A177-3AD203B41FA5}">
                      <a16:colId xmlns:a16="http://schemas.microsoft.com/office/drawing/2014/main" val="165458586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761053742"/>
                  </a:ext>
                </a:extLst>
              </a:tr>
              <a:tr h="370840">
                <a:tc>
                  <a:txBody>
                    <a:bodyPr/>
                    <a:lstStyle/>
                    <a:p>
                      <a:r>
                        <a:rPr lang="en-US" sz="1000" b="1"/>
                        <a:t> Schirak Automobile </a:t>
                      </a:r>
                      <a:r>
                        <a:rPr lang="en-US" sz="1000"/>
                        <a:t> got a message by </a:t>
                      </a:r>
                      <a:r>
                        <a:rPr lang="en-US" sz="1000" b="1"/>
                        <a:t> Galvin Lorenzo Nudo - 2018-05-21 09:35:26 .</a:t>
                      </a:r>
                      <a:r>
                        <a:rPr lang="en-US" sz="1000"/>
                        <a:t>
 {message}</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369396444"/>
                  </a:ext>
                </a:extLst>
              </a:tr>
              <a:tr h="370840">
                <a:tc>
                  <a:txBody>
                    <a:bodyPr/>
                    <a:lstStyle/>
                    <a:p>
                      <a:r>
                        <a:rPr lang="en-US" sz="1000" b="1"/>
                        <a:t> Schirak Automobile </a:t>
                      </a:r>
                      <a:r>
                        <a:rPr lang="en-US" sz="1000"/>
                        <a:t> got a message by </a:t>
                      </a:r>
                      <a:r>
                        <a:rPr lang="en-US" sz="1000" b="1"/>
                        <a:t> Con Ny - 2018-05-09 14:26:58 .</a:t>
                      </a:r>
                      <a:r>
                        <a:rPr lang="en-US" sz="1000"/>
                        <a:t>
 {message}</a:t>
                      </a:r>
                    </a:p>
                  </a:txBody>
                  <a:tcPr/>
                </a:tc>
                <a:tc>
                  <a:txBody>
                    <a:bodyPr/>
                    <a:lstStyle/>
                    <a:p>
                      <a:r>
                        <a:rPr lang="de-DE" sz="1000"/>
                        <a:t>Hallo, 
wir sind im Moment noch mit dem Veranstalter im Gespräch um die Karten dort hinterlegen zu könne. Wir hoffen, dass wir heute noch eine Antwort erhalten. 
Sollte dies nicht möglich sein, so gibt es für uns leider keine andere Lösung als diese bei uns in St.Pölten zu hinterlegen. 
Sorry für die Umstände und wir hoffen das wir euch heute noch eine Antwort liefern können. 
Liebe Grüße 
Ihr Schirak automobile Team</a:t>
                      </a:r>
                      <a:endParaRPr lang="en-US" sz="1000"/>
                    </a:p>
                  </a:txBody>
                  <a:tcPr/>
                </a:tc>
                <a:tc>
                  <a:txBody>
                    <a:bodyPr/>
                    <a:lstStyle/>
                    <a:p>
                      <a:r>
                        <a:rPr lang="en-US" sz="1000"/>
                        <a:t>3</a:t>
                      </a:r>
                    </a:p>
                  </a:txBody>
                  <a:tcPr/>
                </a:tc>
                <a:tc>
                  <a:txBody>
                    <a:bodyPr/>
                    <a:lstStyle/>
                    <a:p>
                      <a:r>
                        <a:rPr lang="en-US" sz="1000"/>
                        <a:t>05/09/2018 14:41:51</a:t>
                      </a:r>
                    </a:p>
                  </a:txBody>
                  <a:tcPr/>
                </a:tc>
                <a:extLst>
                  <a:ext uri="{0D108BD9-81ED-4DB2-BD59-A6C34878D82A}">
                    <a16:rowId xmlns:a16="http://schemas.microsoft.com/office/drawing/2014/main" val="2560029256"/>
                  </a:ext>
                </a:extLst>
              </a:tr>
              <a:tr h="370840">
                <a:tc>
                  <a:txBody>
                    <a:bodyPr/>
                    <a:lstStyle/>
                    <a:p>
                      <a:r>
                        <a:rPr lang="en-US" sz="1000" b="1"/>
                        <a:t> Schirak Automobile </a:t>
                      </a:r>
                      <a:r>
                        <a:rPr lang="en-US" sz="1000"/>
                        <a:t> got a message by </a:t>
                      </a:r>
                      <a:r>
                        <a:rPr lang="en-US" sz="1000" b="1"/>
                        <a:t> Kathrin Burger - 2018-05-09 13:47:56 .</a:t>
                      </a:r>
                      <a:r>
                        <a:rPr lang="en-US" sz="1000"/>
                        <a:t>
 {message}</a:t>
                      </a:r>
                    </a:p>
                  </a:txBody>
                  <a:tcPr/>
                </a:tc>
                <a:tc>
                  <a:txBody>
                    <a:bodyPr/>
                    <a:lstStyle/>
                    <a:p>
                      <a:r>
                        <a:rPr lang="de-DE" sz="1000"/>
                        <a:t>Liebe Frau Burger, 
im Moment sind wir mit dem Veranstalter in Grafenegg noch am abklären ob eine Kartenhinterlegung an der Kassa doch möglich ist. Sollte dies nicht möglich sein, so würde die von Ihnen vorgeschlagene Variante natürlich in Ordnung gehen. Ein Bestätigung benötigen wir nicht, nur eine Unterschrift von ihrem Freund, dass er die Karten übernommen hat. 
Tut uns leid für die Umstände. 
Wir wünschen trotzdem schöne Design Days und ein schönes Wochende 
Ihr Schirak automobile Team</a:t>
                      </a:r>
                      <a:endParaRPr lang="en-US" sz="1000"/>
                    </a:p>
                  </a:txBody>
                  <a:tcPr/>
                </a:tc>
                <a:tc>
                  <a:txBody>
                    <a:bodyPr/>
                    <a:lstStyle/>
                    <a:p>
                      <a:r>
                        <a:rPr lang="en-US" sz="1000"/>
                        <a:t>3</a:t>
                      </a:r>
                    </a:p>
                  </a:txBody>
                  <a:tcPr/>
                </a:tc>
                <a:tc>
                  <a:txBody>
                    <a:bodyPr/>
                    <a:lstStyle/>
                    <a:p>
                      <a:r>
                        <a:rPr lang="en-US" sz="1000"/>
                        <a:t>05/09/2018 14:26:24</a:t>
                      </a:r>
                    </a:p>
                  </a:txBody>
                  <a:tcPr/>
                </a:tc>
                <a:extLst>
                  <a:ext uri="{0D108BD9-81ED-4DB2-BD59-A6C34878D82A}">
                    <a16:rowId xmlns:a16="http://schemas.microsoft.com/office/drawing/2014/main" val="2177605985"/>
                  </a:ext>
                </a:extLst>
              </a:tr>
            </a:tbl>
          </a:graphicData>
        </a:graphic>
      </p:graphicFrame>
      <p:sp>
        <p:nvSpPr>
          <p:cNvPr id="4" name="Text Placeholder 3">
            <a:extLst>
              <a:ext uri="{FF2B5EF4-FFF2-40B4-BE49-F238E27FC236}">
                <a16:creationId xmlns:a16="http://schemas.microsoft.com/office/drawing/2014/main" id="{F3EE75B6-C369-4CA9-AFDA-3D90181F934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40443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6F9BE-9789-40EF-9D7E-CBE92BBF2F31}"/>
              </a:ext>
            </a:extLst>
          </p:cNvPr>
          <p:cNvSpPr>
            <a:spLocks noGrp="1"/>
          </p:cNvSpPr>
          <p:nvPr>
            <p:ph type="title"/>
          </p:nvPr>
        </p:nvSpPr>
        <p:spPr/>
        <p:txBody>
          <a:bodyPr/>
          <a:lstStyle/>
          <a:p>
            <a:r>
              <a:rPr lang="en-US"/>
              <a:t>Page Fans Online | Schirak Automobile</a:t>
            </a:r>
          </a:p>
        </p:txBody>
      </p:sp>
      <p:graphicFrame>
        <p:nvGraphicFramePr>
          <p:cNvPr id="6" name="Chart Placeholder 5">
            <a:extLst>
              <a:ext uri="{FF2B5EF4-FFF2-40B4-BE49-F238E27FC236}">
                <a16:creationId xmlns:a16="http://schemas.microsoft.com/office/drawing/2014/main" id="{F256F658-5A99-4C6E-8DF3-2E6EAE1943AE}"/>
              </a:ext>
            </a:extLst>
          </p:cNvPr>
          <p:cNvGraphicFramePr>
            <a:graphicFrameLocks noGrp="1"/>
          </p:cNvGraphicFramePr>
          <p:nvPr>
            <p:ph type="chart" sz="quarter" idx="13"/>
            <p:extLst>
              <p:ext uri="{D42A27DB-BD31-4B8C-83A1-F6EECF244321}">
                <p14:modId xmlns:p14="http://schemas.microsoft.com/office/powerpoint/2010/main" val="1113431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71DB3-091F-4A3B-949A-95484ACBA8C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3B8D0CD-F0B5-4689-8B87-914AE59DD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9816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FDF2-8BEE-44DB-A86E-5A015B830AD1}"/>
              </a:ext>
            </a:extLst>
          </p:cNvPr>
          <p:cNvSpPr>
            <a:spLocks noGrp="1"/>
          </p:cNvSpPr>
          <p:nvPr>
            <p:ph type="title"/>
          </p:nvPr>
        </p:nvSpPr>
        <p:spPr/>
        <p:txBody>
          <a:bodyPr/>
          <a:lstStyle/>
          <a:p>
            <a:r>
              <a:rPr lang="en-US"/>
              <a:t>FB Insights - Daily Impressions | Schirak Automobile - 1 of 3</a:t>
            </a:r>
          </a:p>
        </p:txBody>
      </p:sp>
      <p:graphicFrame>
        <p:nvGraphicFramePr>
          <p:cNvPr id="5" name="Table Placeholder 4">
            <a:extLst>
              <a:ext uri="{FF2B5EF4-FFF2-40B4-BE49-F238E27FC236}">
                <a16:creationId xmlns:a16="http://schemas.microsoft.com/office/drawing/2014/main" id="{0B10AD9C-FF0C-4E0D-8058-9E152AFEED8D}"/>
              </a:ext>
            </a:extLst>
          </p:cNvPr>
          <p:cNvGraphicFramePr>
            <a:graphicFrameLocks noGrp="1"/>
          </p:cNvGraphicFramePr>
          <p:nvPr>
            <p:ph type="tbl" sz="quarter" idx="13"/>
            <p:extLst>
              <p:ext uri="{D42A27DB-BD31-4B8C-83A1-F6EECF244321}">
                <p14:modId xmlns:p14="http://schemas.microsoft.com/office/powerpoint/2010/main" val="4226942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825492"/>
                    </a:ext>
                  </a:extLst>
                </a:gridCol>
                <a:gridCol w="2468880">
                  <a:extLst>
                    <a:ext uri="{9D8B030D-6E8A-4147-A177-3AD203B41FA5}">
                      <a16:colId xmlns:a16="http://schemas.microsoft.com/office/drawing/2014/main" val="3698502493"/>
                    </a:ext>
                  </a:extLst>
                </a:gridCol>
                <a:gridCol w="2468880">
                  <a:extLst>
                    <a:ext uri="{9D8B030D-6E8A-4147-A177-3AD203B41FA5}">
                      <a16:colId xmlns:a16="http://schemas.microsoft.com/office/drawing/2014/main" val="82529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03334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extLst>
                  <a:ext uri="{0D108BD9-81ED-4DB2-BD59-A6C34878D82A}">
                    <a16:rowId xmlns:a16="http://schemas.microsoft.com/office/drawing/2014/main" val="324951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extLst>
                  <a:ext uri="{0D108BD9-81ED-4DB2-BD59-A6C34878D82A}">
                    <a16:rowId xmlns:a16="http://schemas.microsoft.com/office/drawing/2014/main" val="390400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extLst>
                  <a:ext uri="{0D108BD9-81ED-4DB2-BD59-A6C34878D82A}">
                    <a16:rowId xmlns:a16="http://schemas.microsoft.com/office/drawing/2014/main" val="214036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a:t>
                      </a:r>
                    </a:p>
                  </a:txBody>
                  <a:tcPr/>
                </a:tc>
                <a:extLst>
                  <a:ext uri="{0D108BD9-81ED-4DB2-BD59-A6C34878D82A}">
                    <a16:rowId xmlns:a16="http://schemas.microsoft.com/office/drawing/2014/main" val="3199576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a:t>
                      </a:r>
                    </a:p>
                  </a:txBody>
                  <a:tcPr/>
                </a:tc>
                <a:extLst>
                  <a:ext uri="{0D108BD9-81ED-4DB2-BD59-A6C34878D82A}">
                    <a16:rowId xmlns:a16="http://schemas.microsoft.com/office/drawing/2014/main" val="283739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145383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extLst>
                  <a:ext uri="{0D108BD9-81ED-4DB2-BD59-A6C34878D82A}">
                    <a16:rowId xmlns:a16="http://schemas.microsoft.com/office/drawing/2014/main" val="263304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a:t>
                      </a:r>
                    </a:p>
                  </a:txBody>
                  <a:tcPr/>
                </a:tc>
                <a:extLst>
                  <a:ext uri="{0D108BD9-81ED-4DB2-BD59-A6C34878D82A}">
                    <a16:rowId xmlns:a16="http://schemas.microsoft.com/office/drawing/2014/main" val="346990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extLst>
                  <a:ext uri="{0D108BD9-81ED-4DB2-BD59-A6C34878D82A}">
                    <a16:rowId xmlns:a16="http://schemas.microsoft.com/office/drawing/2014/main" val="31346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extLst>
                  <a:ext uri="{0D108BD9-81ED-4DB2-BD59-A6C34878D82A}">
                    <a16:rowId xmlns:a16="http://schemas.microsoft.com/office/drawing/2014/main" val="2005501308"/>
                  </a:ext>
                </a:extLst>
              </a:tr>
            </a:tbl>
          </a:graphicData>
        </a:graphic>
      </p:graphicFrame>
      <p:sp>
        <p:nvSpPr>
          <p:cNvPr id="4" name="Text Placeholder 3">
            <a:extLst>
              <a:ext uri="{FF2B5EF4-FFF2-40B4-BE49-F238E27FC236}">
                <a16:creationId xmlns:a16="http://schemas.microsoft.com/office/drawing/2014/main" id="{7C75561C-7545-463D-A51D-B9D578E2FD1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244103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BD6E-369D-4D80-8EF0-D3617CF465EB}"/>
              </a:ext>
            </a:extLst>
          </p:cNvPr>
          <p:cNvSpPr>
            <a:spLocks noGrp="1"/>
          </p:cNvSpPr>
          <p:nvPr>
            <p:ph type="title"/>
          </p:nvPr>
        </p:nvSpPr>
        <p:spPr/>
        <p:txBody>
          <a:bodyPr/>
          <a:lstStyle/>
          <a:p>
            <a:r>
              <a:rPr lang="en-US"/>
              <a:t>FB Insights - Daily Impressions | Schirak Automobile - 2 of 3</a:t>
            </a:r>
          </a:p>
        </p:txBody>
      </p:sp>
      <p:graphicFrame>
        <p:nvGraphicFramePr>
          <p:cNvPr id="5" name="Table Placeholder 4">
            <a:extLst>
              <a:ext uri="{FF2B5EF4-FFF2-40B4-BE49-F238E27FC236}">
                <a16:creationId xmlns:a16="http://schemas.microsoft.com/office/drawing/2014/main" id="{017255AD-7157-4744-A442-09A39756E2EA}"/>
              </a:ext>
            </a:extLst>
          </p:cNvPr>
          <p:cNvGraphicFramePr>
            <a:graphicFrameLocks noGrp="1"/>
          </p:cNvGraphicFramePr>
          <p:nvPr>
            <p:ph type="tbl" sz="quarter" idx="13"/>
            <p:extLst>
              <p:ext uri="{D42A27DB-BD31-4B8C-83A1-F6EECF244321}">
                <p14:modId xmlns:p14="http://schemas.microsoft.com/office/powerpoint/2010/main" val="367542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3902895"/>
                    </a:ext>
                  </a:extLst>
                </a:gridCol>
                <a:gridCol w="2468880">
                  <a:extLst>
                    <a:ext uri="{9D8B030D-6E8A-4147-A177-3AD203B41FA5}">
                      <a16:colId xmlns:a16="http://schemas.microsoft.com/office/drawing/2014/main" val="1567339232"/>
                    </a:ext>
                  </a:extLst>
                </a:gridCol>
                <a:gridCol w="2468880">
                  <a:extLst>
                    <a:ext uri="{9D8B030D-6E8A-4147-A177-3AD203B41FA5}">
                      <a16:colId xmlns:a16="http://schemas.microsoft.com/office/drawing/2014/main" val="780953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9209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extLst>
                  <a:ext uri="{0D108BD9-81ED-4DB2-BD59-A6C34878D82A}">
                    <a16:rowId xmlns:a16="http://schemas.microsoft.com/office/drawing/2014/main" val="390414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51598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extLst>
                  <a:ext uri="{0D108BD9-81ED-4DB2-BD59-A6C34878D82A}">
                    <a16:rowId xmlns:a16="http://schemas.microsoft.com/office/drawing/2014/main" val="244038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extLst>
                  <a:ext uri="{0D108BD9-81ED-4DB2-BD59-A6C34878D82A}">
                    <a16:rowId xmlns:a16="http://schemas.microsoft.com/office/drawing/2014/main" val="320202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extLst>
                  <a:ext uri="{0D108BD9-81ED-4DB2-BD59-A6C34878D82A}">
                    <a16:rowId xmlns:a16="http://schemas.microsoft.com/office/drawing/2014/main" val="2999974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extLst>
                  <a:ext uri="{0D108BD9-81ED-4DB2-BD59-A6C34878D82A}">
                    <a16:rowId xmlns:a16="http://schemas.microsoft.com/office/drawing/2014/main" val="3923344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a:t>
                      </a:r>
                    </a:p>
                  </a:txBody>
                  <a:tcPr/>
                </a:tc>
                <a:extLst>
                  <a:ext uri="{0D108BD9-81ED-4DB2-BD59-A6C34878D82A}">
                    <a16:rowId xmlns:a16="http://schemas.microsoft.com/office/drawing/2014/main" val="320739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extLst>
                  <a:ext uri="{0D108BD9-81ED-4DB2-BD59-A6C34878D82A}">
                    <a16:rowId xmlns:a16="http://schemas.microsoft.com/office/drawing/2014/main" val="63066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extLst>
                  <a:ext uri="{0D108BD9-81ED-4DB2-BD59-A6C34878D82A}">
                    <a16:rowId xmlns:a16="http://schemas.microsoft.com/office/drawing/2014/main" val="371657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extLst>
                  <a:ext uri="{0D108BD9-81ED-4DB2-BD59-A6C34878D82A}">
                    <a16:rowId xmlns:a16="http://schemas.microsoft.com/office/drawing/2014/main" val="1246527775"/>
                  </a:ext>
                </a:extLst>
              </a:tr>
            </a:tbl>
          </a:graphicData>
        </a:graphic>
      </p:graphicFrame>
      <p:sp>
        <p:nvSpPr>
          <p:cNvPr id="4" name="Text Placeholder 3">
            <a:extLst>
              <a:ext uri="{FF2B5EF4-FFF2-40B4-BE49-F238E27FC236}">
                <a16:creationId xmlns:a16="http://schemas.microsoft.com/office/drawing/2014/main" id="{331AA631-B997-4058-8DDE-0F5B2D2167F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14965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B0624-9932-4B11-9EE2-DF90AC541E81}"/>
              </a:ext>
            </a:extLst>
          </p:cNvPr>
          <p:cNvSpPr>
            <a:spLocks noGrp="1"/>
          </p:cNvSpPr>
          <p:nvPr>
            <p:ph type="title"/>
          </p:nvPr>
        </p:nvSpPr>
        <p:spPr/>
        <p:txBody>
          <a:bodyPr/>
          <a:lstStyle/>
          <a:p>
            <a:r>
              <a:rPr lang="en-US"/>
              <a:t>FB Insights - Daily Impressions | Schirak Automobile - 3 of 3</a:t>
            </a:r>
          </a:p>
        </p:txBody>
      </p:sp>
      <p:graphicFrame>
        <p:nvGraphicFramePr>
          <p:cNvPr id="5" name="Table Placeholder 4">
            <a:extLst>
              <a:ext uri="{FF2B5EF4-FFF2-40B4-BE49-F238E27FC236}">
                <a16:creationId xmlns:a16="http://schemas.microsoft.com/office/drawing/2014/main" id="{B20AF92A-FDCE-4F2B-AFE6-747776935635}"/>
              </a:ext>
            </a:extLst>
          </p:cNvPr>
          <p:cNvGraphicFramePr>
            <a:graphicFrameLocks noGrp="1"/>
          </p:cNvGraphicFramePr>
          <p:nvPr>
            <p:ph type="tbl" sz="quarter" idx="13"/>
            <p:extLst>
              <p:ext uri="{D42A27DB-BD31-4B8C-83A1-F6EECF244321}">
                <p14:modId xmlns:p14="http://schemas.microsoft.com/office/powerpoint/2010/main" val="338026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70581557"/>
                    </a:ext>
                  </a:extLst>
                </a:gridCol>
                <a:gridCol w="2468880">
                  <a:extLst>
                    <a:ext uri="{9D8B030D-6E8A-4147-A177-3AD203B41FA5}">
                      <a16:colId xmlns:a16="http://schemas.microsoft.com/office/drawing/2014/main" val="3785567448"/>
                    </a:ext>
                  </a:extLst>
                </a:gridCol>
                <a:gridCol w="2468880">
                  <a:extLst>
                    <a:ext uri="{9D8B030D-6E8A-4147-A177-3AD203B41FA5}">
                      <a16:colId xmlns:a16="http://schemas.microsoft.com/office/drawing/2014/main" val="301064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29174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a:t>
                      </a:r>
                    </a:p>
                  </a:txBody>
                  <a:tcPr/>
                </a:tc>
                <a:extLst>
                  <a:ext uri="{0D108BD9-81ED-4DB2-BD59-A6C34878D82A}">
                    <a16:rowId xmlns:a16="http://schemas.microsoft.com/office/drawing/2014/main" val="426917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extLst>
                  <a:ext uri="{0D108BD9-81ED-4DB2-BD59-A6C34878D82A}">
                    <a16:rowId xmlns:a16="http://schemas.microsoft.com/office/drawing/2014/main" val="3888326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extLst>
                  <a:ext uri="{0D108BD9-81ED-4DB2-BD59-A6C34878D82A}">
                    <a16:rowId xmlns:a16="http://schemas.microsoft.com/office/drawing/2014/main" val="320643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extLst>
                  <a:ext uri="{0D108BD9-81ED-4DB2-BD59-A6C34878D82A}">
                    <a16:rowId xmlns:a16="http://schemas.microsoft.com/office/drawing/2014/main" val="253322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a:t>
                      </a:r>
                    </a:p>
                  </a:txBody>
                  <a:tcPr/>
                </a:tc>
                <a:extLst>
                  <a:ext uri="{0D108BD9-81ED-4DB2-BD59-A6C34878D82A}">
                    <a16:rowId xmlns:a16="http://schemas.microsoft.com/office/drawing/2014/main" val="2028118036"/>
                  </a:ext>
                </a:extLst>
              </a:tr>
            </a:tbl>
          </a:graphicData>
        </a:graphic>
      </p:graphicFrame>
      <p:sp>
        <p:nvSpPr>
          <p:cNvPr id="4" name="Text Placeholder 3">
            <a:extLst>
              <a:ext uri="{FF2B5EF4-FFF2-40B4-BE49-F238E27FC236}">
                <a16:creationId xmlns:a16="http://schemas.microsoft.com/office/drawing/2014/main" id="{A4791342-D215-4B74-BE7B-DC3D3D1C301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56602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CDB17-E0B1-478C-A687-40B9FC2F49C4}"/>
              </a:ext>
            </a:extLst>
          </p:cNvPr>
          <p:cNvSpPr>
            <a:spLocks noGrp="1"/>
          </p:cNvSpPr>
          <p:nvPr>
            <p:ph type="title"/>
          </p:nvPr>
        </p:nvSpPr>
        <p:spPr/>
        <p:txBody>
          <a:bodyPr/>
          <a:lstStyle/>
          <a:p>
            <a:r>
              <a:rPr lang="en-US"/>
              <a:t>FB Insights - Daily Reach | Schirak Automobile - 1 of 3</a:t>
            </a:r>
          </a:p>
        </p:txBody>
      </p:sp>
      <p:graphicFrame>
        <p:nvGraphicFramePr>
          <p:cNvPr id="5" name="Table Placeholder 4">
            <a:extLst>
              <a:ext uri="{FF2B5EF4-FFF2-40B4-BE49-F238E27FC236}">
                <a16:creationId xmlns:a16="http://schemas.microsoft.com/office/drawing/2014/main" id="{2859C16B-E902-4275-A36A-64F3BCABD667}"/>
              </a:ext>
            </a:extLst>
          </p:cNvPr>
          <p:cNvGraphicFramePr>
            <a:graphicFrameLocks noGrp="1"/>
          </p:cNvGraphicFramePr>
          <p:nvPr>
            <p:ph type="tbl" sz="quarter" idx="13"/>
            <p:extLst>
              <p:ext uri="{D42A27DB-BD31-4B8C-83A1-F6EECF244321}">
                <p14:modId xmlns:p14="http://schemas.microsoft.com/office/powerpoint/2010/main" val="7918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0844707"/>
                    </a:ext>
                  </a:extLst>
                </a:gridCol>
                <a:gridCol w="2468880">
                  <a:extLst>
                    <a:ext uri="{9D8B030D-6E8A-4147-A177-3AD203B41FA5}">
                      <a16:colId xmlns:a16="http://schemas.microsoft.com/office/drawing/2014/main" val="882829240"/>
                    </a:ext>
                  </a:extLst>
                </a:gridCol>
                <a:gridCol w="2468880">
                  <a:extLst>
                    <a:ext uri="{9D8B030D-6E8A-4147-A177-3AD203B41FA5}">
                      <a16:colId xmlns:a16="http://schemas.microsoft.com/office/drawing/2014/main" val="3324823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5490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extLst>
                  <a:ext uri="{0D108BD9-81ED-4DB2-BD59-A6C34878D82A}">
                    <a16:rowId xmlns:a16="http://schemas.microsoft.com/office/drawing/2014/main" val="78194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264722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extLst>
                  <a:ext uri="{0D108BD9-81ED-4DB2-BD59-A6C34878D82A}">
                    <a16:rowId xmlns:a16="http://schemas.microsoft.com/office/drawing/2014/main" val="20078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extLst>
                  <a:ext uri="{0D108BD9-81ED-4DB2-BD59-A6C34878D82A}">
                    <a16:rowId xmlns:a16="http://schemas.microsoft.com/office/drawing/2014/main" val="3251167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extLst>
                  <a:ext uri="{0D108BD9-81ED-4DB2-BD59-A6C34878D82A}">
                    <a16:rowId xmlns:a16="http://schemas.microsoft.com/office/drawing/2014/main" val="367256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3538</a:t>
                      </a:r>
                    </a:p>
                  </a:txBody>
                  <a:tcPr/>
                </a:tc>
                <a:extLst>
                  <a:ext uri="{0D108BD9-81ED-4DB2-BD59-A6C34878D82A}">
                    <a16:rowId xmlns:a16="http://schemas.microsoft.com/office/drawing/2014/main" val="14240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extLst>
                  <a:ext uri="{0D108BD9-81ED-4DB2-BD59-A6C34878D82A}">
                    <a16:rowId xmlns:a16="http://schemas.microsoft.com/office/drawing/2014/main" val="374486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extLst>
                  <a:ext uri="{0D108BD9-81ED-4DB2-BD59-A6C34878D82A}">
                    <a16:rowId xmlns:a16="http://schemas.microsoft.com/office/drawing/2014/main" val="321014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extLst>
                  <a:ext uri="{0D108BD9-81ED-4DB2-BD59-A6C34878D82A}">
                    <a16:rowId xmlns:a16="http://schemas.microsoft.com/office/drawing/2014/main" val="318941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extLst>
                  <a:ext uri="{0D108BD9-81ED-4DB2-BD59-A6C34878D82A}">
                    <a16:rowId xmlns:a16="http://schemas.microsoft.com/office/drawing/2014/main" val="1513898719"/>
                  </a:ext>
                </a:extLst>
              </a:tr>
            </a:tbl>
          </a:graphicData>
        </a:graphic>
      </p:graphicFrame>
      <p:sp>
        <p:nvSpPr>
          <p:cNvPr id="4" name="Text Placeholder 3">
            <a:extLst>
              <a:ext uri="{FF2B5EF4-FFF2-40B4-BE49-F238E27FC236}">
                <a16:creationId xmlns:a16="http://schemas.microsoft.com/office/drawing/2014/main" id="{24BE45A5-E3BF-4E9F-A63E-1F57052502E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29718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EFA94-A741-46BF-941B-71A009A6A242}"/>
              </a:ext>
            </a:extLst>
          </p:cNvPr>
          <p:cNvSpPr>
            <a:spLocks noGrp="1"/>
          </p:cNvSpPr>
          <p:nvPr>
            <p:ph type="title"/>
          </p:nvPr>
        </p:nvSpPr>
        <p:spPr/>
        <p:txBody>
          <a:bodyPr/>
          <a:lstStyle/>
          <a:p>
            <a:r>
              <a:rPr lang="en-US"/>
              <a:t>FB Insights - Daily Reach | Schirak Automobile - 2 of 3</a:t>
            </a:r>
          </a:p>
        </p:txBody>
      </p:sp>
      <p:graphicFrame>
        <p:nvGraphicFramePr>
          <p:cNvPr id="5" name="Table Placeholder 4">
            <a:extLst>
              <a:ext uri="{FF2B5EF4-FFF2-40B4-BE49-F238E27FC236}">
                <a16:creationId xmlns:a16="http://schemas.microsoft.com/office/drawing/2014/main" id="{96120494-CE7D-41E7-AC90-E6056EFD3D5B}"/>
              </a:ext>
            </a:extLst>
          </p:cNvPr>
          <p:cNvGraphicFramePr>
            <a:graphicFrameLocks noGrp="1"/>
          </p:cNvGraphicFramePr>
          <p:nvPr>
            <p:ph type="tbl" sz="quarter" idx="13"/>
            <p:extLst>
              <p:ext uri="{D42A27DB-BD31-4B8C-83A1-F6EECF244321}">
                <p14:modId xmlns:p14="http://schemas.microsoft.com/office/powerpoint/2010/main" val="7059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2435277"/>
                    </a:ext>
                  </a:extLst>
                </a:gridCol>
                <a:gridCol w="2468880">
                  <a:extLst>
                    <a:ext uri="{9D8B030D-6E8A-4147-A177-3AD203B41FA5}">
                      <a16:colId xmlns:a16="http://schemas.microsoft.com/office/drawing/2014/main" val="2432048339"/>
                    </a:ext>
                  </a:extLst>
                </a:gridCol>
                <a:gridCol w="2468880">
                  <a:extLst>
                    <a:ext uri="{9D8B030D-6E8A-4147-A177-3AD203B41FA5}">
                      <a16:colId xmlns:a16="http://schemas.microsoft.com/office/drawing/2014/main" val="10958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14847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extLst>
                  <a:ext uri="{0D108BD9-81ED-4DB2-BD59-A6C34878D82A}">
                    <a16:rowId xmlns:a16="http://schemas.microsoft.com/office/drawing/2014/main" val="34944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74563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111061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extLst>
                  <a:ext uri="{0D108BD9-81ED-4DB2-BD59-A6C34878D82A}">
                    <a16:rowId xmlns:a16="http://schemas.microsoft.com/office/drawing/2014/main" val="109369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extLst>
                  <a:ext uri="{0D108BD9-81ED-4DB2-BD59-A6C34878D82A}">
                    <a16:rowId xmlns:a16="http://schemas.microsoft.com/office/drawing/2014/main" val="2582449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extLst>
                  <a:ext uri="{0D108BD9-81ED-4DB2-BD59-A6C34878D82A}">
                    <a16:rowId xmlns:a16="http://schemas.microsoft.com/office/drawing/2014/main" val="186239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extLst>
                  <a:ext uri="{0D108BD9-81ED-4DB2-BD59-A6C34878D82A}">
                    <a16:rowId xmlns:a16="http://schemas.microsoft.com/office/drawing/2014/main" val="262951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extLst>
                  <a:ext uri="{0D108BD9-81ED-4DB2-BD59-A6C34878D82A}">
                    <a16:rowId xmlns:a16="http://schemas.microsoft.com/office/drawing/2014/main" val="67806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extLst>
                  <a:ext uri="{0D108BD9-81ED-4DB2-BD59-A6C34878D82A}">
                    <a16:rowId xmlns:a16="http://schemas.microsoft.com/office/drawing/2014/main" val="178082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extLst>
                  <a:ext uri="{0D108BD9-81ED-4DB2-BD59-A6C34878D82A}">
                    <a16:rowId xmlns:a16="http://schemas.microsoft.com/office/drawing/2014/main" val="1142382778"/>
                  </a:ext>
                </a:extLst>
              </a:tr>
            </a:tbl>
          </a:graphicData>
        </a:graphic>
      </p:graphicFrame>
      <p:sp>
        <p:nvSpPr>
          <p:cNvPr id="4" name="Text Placeholder 3">
            <a:extLst>
              <a:ext uri="{FF2B5EF4-FFF2-40B4-BE49-F238E27FC236}">
                <a16:creationId xmlns:a16="http://schemas.microsoft.com/office/drawing/2014/main" id="{BD1FE899-50C6-43AF-9254-3BC8A6393F2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92350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39CB2-7A23-4504-A835-533A58DB1DE2}"/>
              </a:ext>
            </a:extLst>
          </p:cNvPr>
          <p:cNvSpPr>
            <a:spLocks noGrp="1"/>
          </p:cNvSpPr>
          <p:nvPr>
            <p:ph type="title"/>
          </p:nvPr>
        </p:nvSpPr>
        <p:spPr/>
        <p:txBody>
          <a:bodyPr/>
          <a:lstStyle/>
          <a:p>
            <a:r>
              <a:rPr lang="en-US"/>
              <a:t>FB Insights - Daily Reach | Schirak Automobile - 3 of 3</a:t>
            </a:r>
          </a:p>
        </p:txBody>
      </p:sp>
      <p:graphicFrame>
        <p:nvGraphicFramePr>
          <p:cNvPr id="5" name="Table Placeholder 4">
            <a:extLst>
              <a:ext uri="{FF2B5EF4-FFF2-40B4-BE49-F238E27FC236}">
                <a16:creationId xmlns:a16="http://schemas.microsoft.com/office/drawing/2014/main" id="{F11AA4D8-85EC-401C-B90E-5AD5E4D9ACE3}"/>
              </a:ext>
            </a:extLst>
          </p:cNvPr>
          <p:cNvGraphicFramePr>
            <a:graphicFrameLocks noGrp="1"/>
          </p:cNvGraphicFramePr>
          <p:nvPr>
            <p:ph type="tbl" sz="quarter" idx="13"/>
            <p:extLst>
              <p:ext uri="{D42A27DB-BD31-4B8C-83A1-F6EECF244321}">
                <p14:modId xmlns:p14="http://schemas.microsoft.com/office/powerpoint/2010/main" val="100167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0438374"/>
                    </a:ext>
                  </a:extLst>
                </a:gridCol>
                <a:gridCol w="2468880">
                  <a:extLst>
                    <a:ext uri="{9D8B030D-6E8A-4147-A177-3AD203B41FA5}">
                      <a16:colId xmlns:a16="http://schemas.microsoft.com/office/drawing/2014/main" val="2081113626"/>
                    </a:ext>
                  </a:extLst>
                </a:gridCol>
                <a:gridCol w="2468880">
                  <a:extLst>
                    <a:ext uri="{9D8B030D-6E8A-4147-A177-3AD203B41FA5}">
                      <a16:colId xmlns:a16="http://schemas.microsoft.com/office/drawing/2014/main" val="2964053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8609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extLst>
                  <a:ext uri="{0D108BD9-81ED-4DB2-BD59-A6C34878D82A}">
                    <a16:rowId xmlns:a16="http://schemas.microsoft.com/office/drawing/2014/main" val="97255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extLst>
                  <a:ext uri="{0D108BD9-81ED-4DB2-BD59-A6C34878D82A}">
                    <a16:rowId xmlns:a16="http://schemas.microsoft.com/office/drawing/2014/main" val="306902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extLst>
                  <a:ext uri="{0D108BD9-81ED-4DB2-BD59-A6C34878D82A}">
                    <a16:rowId xmlns:a16="http://schemas.microsoft.com/office/drawing/2014/main" val="223885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extLst>
                  <a:ext uri="{0D108BD9-81ED-4DB2-BD59-A6C34878D82A}">
                    <a16:rowId xmlns:a16="http://schemas.microsoft.com/office/drawing/2014/main" val="239576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Schirak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3968413348"/>
                  </a:ext>
                </a:extLst>
              </a:tr>
            </a:tbl>
          </a:graphicData>
        </a:graphic>
      </p:graphicFrame>
      <p:sp>
        <p:nvSpPr>
          <p:cNvPr id="4" name="Text Placeholder 3">
            <a:extLst>
              <a:ext uri="{FF2B5EF4-FFF2-40B4-BE49-F238E27FC236}">
                <a16:creationId xmlns:a16="http://schemas.microsoft.com/office/drawing/2014/main" id="{A5FC331B-984C-4360-87A0-311B574762A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932341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3CF2-39F3-4DE1-93F5-22F70DD9148E}"/>
              </a:ext>
            </a:extLst>
          </p:cNvPr>
          <p:cNvSpPr>
            <a:spLocks noGrp="1"/>
          </p:cNvSpPr>
          <p:nvPr>
            <p:ph type="title"/>
          </p:nvPr>
        </p:nvSpPr>
        <p:spPr/>
        <p:txBody>
          <a:bodyPr/>
          <a:lstStyle/>
          <a:p>
            <a:r>
              <a:rPr lang="en-US"/>
              <a:t>Facebook Reach | Schirak Automobile</a:t>
            </a:r>
          </a:p>
        </p:txBody>
      </p:sp>
      <p:graphicFrame>
        <p:nvGraphicFramePr>
          <p:cNvPr id="6" name="Chart Placeholder 5">
            <a:extLst>
              <a:ext uri="{FF2B5EF4-FFF2-40B4-BE49-F238E27FC236}">
                <a16:creationId xmlns:a16="http://schemas.microsoft.com/office/drawing/2014/main" id="{F4C0CEE5-D924-43CD-BD8B-E169336A2A18}"/>
              </a:ext>
            </a:extLst>
          </p:cNvPr>
          <p:cNvGraphicFramePr>
            <a:graphicFrameLocks noGrp="1"/>
          </p:cNvGraphicFramePr>
          <p:nvPr>
            <p:ph type="chart" sz="quarter" idx="13"/>
            <p:extLst>
              <p:ext uri="{D42A27DB-BD31-4B8C-83A1-F6EECF244321}">
                <p14:modId xmlns:p14="http://schemas.microsoft.com/office/powerpoint/2010/main" val="461922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342CB-57BD-44B4-AE91-626A0A8CD1C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A873EF2-1EA7-4076-ADB4-F8522E9BE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34134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1288</Words>
  <Application>Microsoft Office PowerPoint</Application>
  <PresentationFormat>On-screen Show (4:3)</PresentationFormat>
  <Paragraphs>612</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Facebook Page Report</vt:lpstr>
      <vt:lpstr>Wichtigste Werte (KPI's) | Schirak Automobile</vt:lpstr>
      <vt:lpstr>Fans (Übersicht) | Schirak Automobile</vt:lpstr>
      <vt:lpstr>Key Metrics Table w. User Post RR | Schirak Automobile</vt:lpstr>
      <vt:lpstr>Facebook Fans Total | Schirak Automobile</vt:lpstr>
      <vt:lpstr>Fanwachstum | Schirak Automobile</vt:lpstr>
      <vt:lpstr>Verlorene Fans | Schirak Automobile</vt:lpstr>
      <vt:lpstr>Eigene Beiträge (Postings) | Schirak Automobile - 1 of 5</vt:lpstr>
      <vt:lpstr>Eigene Beiträge (Postings) | Schirak Automobile - 2 of 5</vt:lpstr>
      <vt:lpstr>Eigene Beiträge (Postings) | Schirak Automobile - 3 of 5</vt:lpstr>
      <vt:lpstr>Eigene Beiträge (Postings) | Schirak Automobile - 4 of 5</vt:lpstr>
      <vt:lpstr>Eigene Beiträge (Postings) | Schirak Automobile - 5 of 5</vt:lpstr>
      <vt:lpstr>Eigene Beiträge (Postings) + Reactions | Schirak Automobile - 1 of 6</vt:lpstr>
      <vt:lpstr>Eigene Beiträge (Postings) + Reactions | Schirak Automobile - 2 of 6</vt:lpstr>
      <vt:lpstr>Eigene Beiträge (Postings) + Reactions | Schirak Automobile - 3 of 6</vt:lpstr>
      <vt:lpstr>Eigene Beiträge (Postings) + Reactions | Schirak Automobile - 4 of 6</vt:lpstr>
      <vt:lpstr>Eigene Beiträge (Postings) + Reactions | Schirak Automobile - 5 of 6</vt:lpstr>
      <vt:lpstr>Eigene Beiträge (Postings) + Reactions | Schirak Automobile - 6 of 6</vt:lpstr>
      <vt:lpstr>Postings/Wochentag | Schirak Automobile</vt:lpstr>
      <vt:lpstr>Interaktionsrate | Schirak Automobile</vt:lpstr>
      <vt:lpstr>Postingtypen (Verteilung) | Schirak Automobile</vt:lpstr>
      <vt:lpstr>Interaktionsrate/Postingtyp | Schirak Automobile</vt:lpstr>
      <vt:lpstr>Antwortzeit | Schirak Automobile</vt:lpstr>
      <vt:lpstr>Facebook Check Ins | Schirak Automobile</vt:lpstr>
      <vt:lpstr>Fan Demographie | Schirak Automobile</vt:lpstr>
      <vt:lpstr>Impressionen | Schirak Automobile</vt:lpstr>
      <vt:lpstr>Reichweite | Schirak Automobile</vt:lpstr>
      <vt:lpstr>Engagierte User | Schirak Automobile</vt:lpstr>
      <vt:lpstr>Page Views | Schirak Automobile</vt:lpstr>
      <vt:lpstr>Direktnachrichten von Usern | Schirak Automobile</vt:lpstr>
      <vt:lpstr>Page Fans Online | Schirak Automobile</vt:lpstr>
      <vt:lpstr>FB Insights - Daily Impressions | Schirak Automobile - 1 of 3</vt:lpstr>
      <vt:lpstr>FB Insights - Daily Impressions | Schirak Automobile - 2 of 3</vt:lpstr>
      <vt:lpstr>FB Insights - Daily Impressions | Schirak Automobile - 3 of 3</vt:lpstr>
      <vt:lpstr>FB Insights - Daily Reach | Schirak Automobile - 1 of 3</vt:lpstr>
      <vt:lpstr>FB Insights - Daily Reach | Schirak Automobile - 2 of 3</vt:lpstr>
      <vt:lpstr>FB Insights - Daily Reach | Schirak Automobile - 3 of 3</vt:lpstr>
      <vt:lpstr>Facebook Reach | Schirak Automobile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2018-06-01T12:50:33Z</dcterms:created>
  <dcterms:modified xsi:type="dcterms:W3CDTF">2018-06-01T12:51:41Z</dcterms:modified>
</cp:coreProperties>
</file>