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7" r:id="rId30"/>
    <p:sldId id="288" r:id="rId31"/>
    <p:sldId id="289" r:id="rId32"/>
    <p:sldId id="291" r:id="rId33"/>
    <p:sldId id="292" r:id="rId34"/>
    <p:sldId id="293" r:id="rId35"/>
    <p:sldId id="294"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2480</c:v>
                </c:pt>
                <c:pt idx="1">
                  <c:v>2482</c:v>
                </c:pt>
                <c:pt idx="2">
                  <c:v>2484</c:v>
                </c:pt>
                <c:pt idx="3">
                  <c:v>2487</c:v>
                </c:pt>
                <c:pt idx="4">
                  <c:v>2487</c:v>
                </c:pt>
                <c:pt idx="5">
                  <c:v>2487</c:v>
                </c:pt>
                <c:pt idx="6">
                  <c:v>2487</c:v>
                </c:pt>
                <c:pt idx="7">
                  <c:v>2487</c:v>
                </c:pt>
                <c:pt idx="8">
                  <c:v>2490</c:v>
                </c:pt>
                <c:pt idx="9">
                  <c:v>2491</c:v>
                </c:pt>
                <c:pt idx="10">
                  <c:v>2490</c:v>
                </c:pt>
                <c:pt idx="11">
                  <c:v>2490</c:v>
                </c:pt>
                <c:pt idx="12">
                  <c:v>2489</c:v>
                </c:pt>
                <c:pt idx="13">
                  <c:v>2490</c:v>
                </c:pt>
                <c:pt idx="14">
                  <c:v>2490</c:v>
                </c:pt>
                <c:pt idx="15">
                  <c:v>2489</c:v>
                </c:pt>
                <c:pt idx="16">
                  <c:v>2490</c:v>
                </c:pt>
                <c:pt idx="17">
                  <c:v>2490</c:v>
                </c:pt>
                <c:pt idx="18">
                  <c:v>2490</c:v>
                </c:pt>
                <c:pt idx="19">
                  <c:v>2489</c:v>
                </c:pt>
                <c:pt idx="20">
                  <c:v>2489</c:v>
                </c:pt>
                <c:pt idx="21">
                  <c:v>2490</c:v>
                </c:pt>
                <c:pt idx="22">
                  <c:v>2488</c:v>
                </c:pt>
                <c:pt idx="23">
                  <c:v>2488</c:v>
                </c:pt>
                <c:pt idx="24">
                  <c:v>2489</c:v>
                </c:pt>
                <c:pt idx="25">
                  <c:v>2489</c:v>
                </c:pt>
                <c:pt idx="26">
                  <c:v>2489</c:v>
                </c:pt>
                <c:pt idx="27">
                  <c:v>2489</c:v>
                </c:pt>
                <c:pt idx="28">
                  <c:v>2489</c:v>
                </c:pt>
                <c:pt idx="29">
                  <c:v>2489</c:v>
                </c:pt>
                <c:pt idx="30">
                  <c:v>2489</c:v>
                </c:pt>
              </c:numCache>
            </c:numRef>
          </c:val>
          <c:smooth val="0"/>
          <c:extLst>
            <c:ext xmlns:c16="http://schemas.microsoft.com/office/drawing/2014/chart" uri="{C3380CC4-5D6E-409C-BE32-E72D297353CC}">
              <c16:uniqueId val="{00000000-C04F-4AB5-B39A-9D6E1522020D}"/>
            </c:ext>
          </c:extLst>
        </c:ser>
        <c:dLbls>
          <c:showLegendKey val="0"/>
          <c:showVal val="0"/>
          <c:showCatName val="0"/>
          <c:showSerName val="0"/>
          <c:showPercent val="0"/>
          <c:showBubbleSize val="0"/>
        </c:dLbls>
        <c:smooth val="0"/>
        <c:axId val="348853912"/>
        <c:axId val="348852600"/>
      </c:lineChart>
      <c:dateAx>
        <c:axId val="34885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2600"/>
        <c:crosses val="autoZero"/>
        <c:auto val="1"/>
        <c:lblOffset val="100"/>
        <c:baseTimeUnit val="days"/>
      </c:dateAx>
      <c:valAx>
        <c:axId val="348852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5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2</c:v>
                </c:pt>
                <c:pt idx="3">
                  <c:v>3</c:v>
                </c:pt>
                <c:pt idx="4">
                  <c:v>1</c:v>
                </c:pt>
                <c:pt idx="5">
                  <c:v>0</c:v>
                </c:pt>
                <c:pt idx="6">
                  <c:v>0</c:v>
                </c:pt>
                <c:pt idx="7">
                  <c:v>0</c:v>
                </c:pt>
                <c:pt idx="8">
                  <c:v>2</c:v>
                </c:pt>
                <c:pt idx="9">
                  <c:v>1</c:v>
                </c:pt>
                <c:pt idx="10">
                  <c:v>0</c:v>
                </c:pt>
                <c:pt idx="11">
                  <c:v>0</c:v>
                </c:pt>
                <c:pt idx="12">
                  <c:v>-1</c:v>
                </c:pt>
                <c:pt idx="13">
                  <c:v>0</c:v>
                </c:pt>
                <c:pt idx="14">
                  <c:v>1</c:v>
                </c:pt>
                <c:pt idx="15">
                  <c:v>0</c:v>
                </c:pt>
                <c:pt idx="16">
                  <c:v>-1</c:v>
                </c:pt>
                <c:pt idx="17">
                  <c:v>1</c:v>
                </c:pt>
                <c:pt idx="18">
                  <c:v>0</c:v>
                </c:pt>
                <c:pt idx="19">
                  <c:v>-1</c:v>
                </c:pt>
                <c:pt idx="20">
                  <c:v>0</c:v>
                </c:pt>
                <c:pt idx="21">
                  <c:v>1</c:v>
                </c:pt>
                <c:pt idx="22">
                  <c:v>-1</c:v>
                </c:pt>
                <c:pt idx="23">
                  <c:v>-1</c:v>
                </c:pt>
                <c:pt idx="24">
                  <c:v>1</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172A-4123-9D31-F5E5FF94C5B4}"/>
            </c:ext>
          </c:extLst>
        </c:ser>
        <c:dLbls>
          <c:showLegendKey val="0"/>
          <c:showVal val="0"/>
          <c:showCatName val="0"/>
          <c:showSerName val="0"/>
          <c:showPercent val="0"/>
          <c:showBubbleSize val="0"/>
        </c:dLbls>
        <c:smooth val="0"/>
        <c:axId val="351465880"/>
        <c:axId val="351465224"/>
      </c:lineChart>
      <c:dateAx>
        <c:axId val="35146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5224"/>
        <c:crosses val="autoZero"/>
        <c:auto val="1"/>
        <c:lblOffset val="100"/>
        <c:baseTimeUnit val="days"/>
      </c:dateAx>
      <c:valAx>
        <c:axId val="35146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0</c:v>
                </c:pt>
                <c:pt idx="3">
                  <c:v>0</c:v>
                </c:pt>
                <c:pt idx="4">
                  <c:v>0</c:v>
                </c:pt>
                <c:pt idx="5">
                  <c:v>0</c:v>
                </c:pt>
                <c:pt idx="6">
                  <c:v>1</c:v>
                </c:pt>
                <c:pt idx="7">
                  <c:v>0</c:v>
                </c:pt>
                <c:pt idx="8">
                  <c:v>0</c:v>
                </c:pt>
                <c:pt idx="9">
                  <c:v>0</c:v>
                </c:pt>
                <c:pt idx="10">
                  <c:v>1</c:v>
                </c:pt>
                <c:pt idx="11">
                  <c:v>0</c:v>
                </c:pt>
                <c:pt idx="12">
                  <c:v>1</c:v>
                </c:pt>
                <c:pt idx="13">
                  <c:v>0</c:v>
                </c:pt>
                <c:pt idx="14">
                  <c:v>0</c:v>
                </c:pt>
                <c:pt idx="15">
                  <c:v>1</c:v>
                </c:pt>
                <c:pt idx="16">
                  <c:v>0</c:v>
                </c:pt>
                <c:pt idx="17">
                  <c:v>0</c:v>
                </c:pt>
                <c:pt idx="18">
                  <c:v>0</c:v>
                </c:pt>
                <c:pt idx="19">
                  <c:v>0</c:v>
                </c:pt>
                <c:pt idx="20">
                  <c:v>0</c:v>
                </c:pt>
                <c:pt idx="21">
                  <c:v>0</c:v>
                </c:pt>
                <c:pt idx="22">
                  <c:v>2</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55C4-476C-ADC9-F66C975C1508}"/>
            </c:ext>
          </c:extLst>
        </c:ser>
        <c:dLbls>
          <c:showLegendKey val="0"/>
          <c:showVal val="0"/>
          <c:showCatName val="0"/>
          <c:showSerName val="0"/>
          <c:showPercent val="0"/>
          <c:showBubbleSize val="0"/>
        </c:dLbls>
        <c:smooth val="0"/>
        <c:axId val="351460632"/>
        <c:axId val="351466536"/>
      </c:lineChart>
      <c:dateAx>
        <c:axId val="351460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6536"/>
        <c:crosses val="autoZero"/>
        <c:auto val="1"/>
        <c:lblOffset val="100"/>
        <c:baseTimeUnit val="days"/>
      </c:dateAx>
      <c:valAx>
        <c:axId val="35146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60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2</c:v>
                </c:pt>
                <c:pt idx="2">
                  <c:v>1</c:v>
                </c:pt>
                <c:pt idx="3">
                  <c:v>1</c:v>
                </c:pt>
                <c:pt idx="4">
                  <c:v>3</c:v>
                </c:pt>
                <c:pt idx="5">
                  <c:v>2</c:v>
                </c:pt>
                <c:pt idx="6">
                  <c:v>2</c:v>
                </c:pt>
              </c:numCache>
            </c:numRef>
          </c:val>
          <c:extLst>
            <c:ext xmlns:c16="http://schemas.microsoft.com/office/drawing/2014/chart" uri="{C3380CC4-5D6E-409C-BE32-E72D297353CC}">
              <c16:uniqueId val="{00000000-EF8B-45B0-B32A-3D2F7757B565}"/>
            </c:ext>
          </c:extLst>
        </c:ser>
        <c:dLbls>
          <c:showLegendKey val="0"/>
          <c:showVal val="0"/>
          <c:showCatName val="0"/>
          <c:showSerName val="0"/>
          <c:showPercent val="0"/>
          <c:showBubbleSize val="0"/>
        </c:dLbls>
        <c:gapWidth val="219"/>
        <c:overlap val="-27"/>
        <c:axId val="431389376"/>
        <c:axId val="431390360"/>
      </c:barChart>
      <c:catAx>
        <c:axId val="43138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0360"/>
        <c:crosses val="autoZero"/>
        <c:auto val="1"/>
        <c:lblAlgn val="ctr"/>
        <c:lblOffset val="100"/>
        <c:noMultiLvlLbl val="0"/>
      </c:catAx>
      <c:valAx>
        <c:axId val="43139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9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0.64516129032257996</c:v>
                </c:pt>
                <c:pt idx="1">
                  <c:v>0</c:v>
                </c:pt>
                <c:pt idx="2">
                  <c:v>0.84609186140210002</c:v>
                </c:pt>
                <c:pt idx="3">
                  <c:v>0</c:v>
                </c:pt>
                <c:pt idx="4">
                  <c:v>4.3041029766693004</c:v>
                </c:pt>
                <c:pt idx="5">
                  <c:v>2.4929634097306002</c:v>
                </c:pt>
                <c:pt idx="6">
                  <c:v>0</c:v>
                </c:pt>
                <c:pt idx="7">
                  <c:v>0</c:v>
                </c:pt>
                <c:pt idx="8">
                  <c:v>1.0048231511254</c:v>
                </c:pt>
                <c:pt idx="9">
                  <c:v>0</c:v>
                </c:pt>
                <c:pt idx="10">
                  <c:v>0.44176706827308998</c:v>
                </c:pt>
                <c:pt idx="11">
                  <c:v>0</c:v>
                </c:pt>
                <c:pt idx="12">
                  <c:v>0</c:v>
                </c:pt>
                <c:pt idx="13">
                  <c:v>0</c:v>
                </c:pt>
                <c:pt idx="14">
                  <c:v>0</c:v>
                </c:pt>
                <c:pt idx="15">
                  <c:v>0</c:v>
                </c:pt>
                <c:pt idx="16">
                  <c:v>0</c:v>
                </c:pt>
                <c:pt idx="17">
                  <c:v>0.68300522298111999</c:v>
                </c:pt>
                <c:pt idx="18">
                  <c:v>0</c:v>
                </c:pt>
                <c:pt idx="19">
                  <c:v>0</c:v>
                </c:pt>
                <c:pt idx="20">
                  <c:v>0</c:v>
                </c:pt>
                <c:pt idx="21">
                  <c:v>0</c:v>
                </c:pt>
                <c:pt idx="22">
                  <c:v>0</c:v>
                </c:pt>
                <c:pt idx="23">
                  <c:v>0</c:v>
                </c:pt>
                <c:pt idx="24">
                  <c:v>0.48231511254018999</c:v>
                </c:pt>
                <c:pt idx="25">
                  <c:v>3.9389067524115999</c:v>
                </c:pt>
                <c:pt idx="26">
                  <c:v>1.1254019292605</c:v>
                </c:pt>
                <c:pt idx="27">
                  <c:v>0</c:v>
                </c:pt>
                <c:pt idx="28">
                  <c:v>2.2508038585209</c:v>
                </c:pt>
                <c:pt idx="29">
                  <c:v>0</c:v>
                </c:pt>
                <c:pt idx="30">
                  <c:v>0</c:v>
                </c:pt>
              </c:numCache>
            </c:numRef>
          </c:val>
          <c:smooth val="0"/>
          <c:extLst>
            <c:ext xmlns:c16="http://schemas.microsoft.com/office/drawing/2014/chart" uri="{C3380CC4-5D6E-409C-BE32-E72D297353CC}">
              <c16:uniqueId val="{00000000-C0F5-4C64-AAC4-56671BE0EF6B}"/>
            </c:ext>
          </c:extLst>
        </c:ser>
        <c:dLbls>
          <c:showLegendKey val="0"/>
          <c:showVal val="0"/>
          <c:showCatName val="0"/>
          <c:showSerName val="0"/>
          <c:showPercent val="0"/>
          <c:showBubbleSize val="0"/>
        </c:dLbls>
        <c:smooth val="0"/>
        <c:axId val="431391016"/>
        <c:axId val="431393968"/>
      </c:lineChart>
      <c:dateAx>
        <c:axId val="431391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3968"/>
        <c:crosses val="autoZero"/>
        <c:auto val="1"/>
        <c:lblOffset val="100"/>
        <c:baseTimeUnit val="days"/>
      </c:dateAx>
      <c:valAx>
        <c:axId val="43139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9B70-4CFC-8D6E-66F5967C199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9</c:v>
                </c:pt>
              </c:numCache>
            </c:numRef>
          </c:val>
          <c:extLst>
            <c:ext xmlns:c16="http://schemas.microsoft.com/office/drawing/2014/chart" uri="{C3380CC4-5D6E-409C-BE32-E72D297353CC}">
              <c16:uniqueId val="{00000001-9B70-4CFC-8D6E-66F5967C1998}"/>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9B70-4CFC-8D6E-66F5967C1998}"/>
            </c:ext>
          </c:extLst>
        </c:ser>
        <c:dLbls>
          <c:showLegendKey val="0"/>
          <c:showVal val="0"/>
          <c:showCatName val="0"/>
          <c:showSerName val="0"/>
          <c:showPercent val="0"/>
          <c:showBubbleSize val="0"/>
        </c:dLbls>
        <c:gapWidth val="150"/>
        <c:overlap val="100"/>
        <c:axId val="431392328"/>
        <c:axId val="431394952"/>
      </c:barChart>
      <c:catAx>
        <c:axId val="431392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4952"/>
        <c:crosses val="autoZero"/>
        <c:auto val="1"/>
        <c:lblAlgn val="ctr"/>
        <c:lblOffset val="100"/>
        <c:noMultiLvlLbl val="0"/>
      </c:catAx>
      <c:valAx>
        <c:axId val="431394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Sheet1!$A$2:$A$4</c:f>
              <c:strCache>
                <c:ptCount val="3"/>
                <c:pt idx="0">
                  <c:v>Link</c:v>
                </c:pt>
                <c:pt idx="1">
                  <c:v>Photo</c:v>
                </c:pt>
                <c:pt idx="2">
                  <c:v>Status</c:v>
                </c:pt>
              </c:strCache>
            </c:strRef>
          </c:cat>
          <c:val>
            <c:numRef>
              <c:f>Sheet1!$B$2:$B$4</c:f>
              <c:numCache>
                <c:formatCode>General</c:formatCode>
                <c:ptCount val="3"/>
                <c:pt idx="0">
                  <c:v>0.48212133386902001</c:v>
                </c:pt>
                <c:pt idx="1">
                  <c:v>1.8983463145701001</c:v>
                </c:pt>
                <c:pt idx="2">
                  <c:v>0.64516129032257996</c:v>
                </c:pt>
              </c:numCache>
            </c:numRef>
          </c:val>
          <c:extLst>
            <c:ext xmlns:c16="http://schemas.microsoft.com/office/drawing/2014/chart" uri="{C3380CC4-5D6E-409C-BE32-E72D297353CC}">
              <c16:uniqueId val="{00000000-AE00-41B7-A5F5-1D2269B92D50}"/>
            </c:ext>
          </c:extLst>
        </c:ser>
        <c:dLbls>
          <c:showLegendKey val="0"/>
          <c:showVal val="0"/>
          <c:showCatName val="0"/>
          <c:showSerName val="0"/>
          <c:showPercent val="0"/>
          <c:showBubbleSize val="0"/>
        </c:dLbls>
        <c:gapWidth val="219"/>
        <c:overlap val="-27"/>
        <c:axId val="431402168"/>
        <c:axId val="431398560"/>
      </c:barChart>
      <c:catAx>
        <c:axId val="431402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98560"/>
        <c:crosses val="autoZero"/>
        <c:auto val="1"/>
        <c:lblAlgn val="ctr"/>
        <c:lblOffset val="100"/>
        <c:noMultiLvlLbl val="0"/>
      </c:catAx>
      <c:valAx>
        <c:axId val="43139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2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A786-4BDD-BB8B-E45302CCCA33}"/>
            </c:ext>
          </c:extLst>
        </c:ser>
        <c:dLbls>
          <c:showLegendKey val="0"/>
          <c:showVal val="0"/>
          <c:showCatName val="0"/>
          <c:showSerName val="0"/>
          <c:showPercent val="0"/>
          <c:showBubbleSize val="0"/>
        </c:dLbls>
        <c:gapWidth val="219"/>
        <c:overlap val="-27"/>
        <c:axId val="431404792"/>
        <c:axId val="431402496"/>
      </c:barChart>
      <c:catAx>
        <c:axId val="43140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2496"/>
        <c:crosses val="autoZero"/>
        <c:auto val="1"/>
        <c:lblAlgn val="ctr"/>
        <c:lblOffset val="100"/>
        <c:noMultiLvlLbl val="0"/>
      </c:catAx>
      <c:valAx>
        <c:axId val="43140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184</c:v>
                </c:pt>
                <c:pt idx="1">
                  <c:v>184</c:v>
                </c:pt>
                <c:pt idx="2">
                  <c:v>184</c:v>
                </c:pt>
                <c:pt idx="3">
                  <c:v>184</c:v>
                </c:pt>
                <c:pt idx="4">
                  <c:v>184</c:v>
                </c:pt>
                <c:pt idx="5">
                  <c:v>184</c:v>
                </c:pt>
                <c:pt idx="6">
                  <c:v>185</c:v>
                </c:pt>
                <c:pt idx="7">
                  <c:v>185</c:v>
                </c:pt>
                <c:pt idx="8">
                  <c:v>185</c:v>
                </c:pt>
                <c:pt idx="9">
                  <c:v>185</c:v>
                </c:pt>
                <c:pt idx="10">
                  <c:v>185</c:v>
                </c:pt>
                <c:pt idx="11">
                  <c:v>185</c:v>
                </c:pt>
                <c:pt idx="12">
                  <c:v>185</c:v>
                </c:pt>
                <c:pt idx="13">
                  <c:v>185</c:v>
                </c:pt>
                <c:pt idx="14">
                  <c:v>185</c:v>
                </c:pt>
                <c:pt idx="15">
                  <c:v>185</c:v>
                </c:pt>
                <c:pt idx="16">
                  <c:v>185</c:v>
                </c:pt>
                <c:pt idx="17">
                  <c:v>185</c:v>
                </c:pt>
                <c:pt idx="18">
                  <c:v>185</c:v>
                </c:pt>
                <c:pt idx="19">
                  <c:v>185</c:v>
                </c:pt>
                <c:pt idx="20">
                  <c:v>185</c:v>
                </c:pt>
                <c:pt idx="21">
                  <c:v>185</c:v>
                </c:pt>
                <c:pt idx="22">
                  <c:v>185</c:v>
                </c:pt>
                <c:pt idx="23">
                  <c:v>185</c:v>
                </c:pt>
                <c:pt idx="24">
                  <c:v>185</c:v>
                </c:pt>
                <c:pt idx="25">
                  <c:v>185</c:v>
                </c:pt>
                <c:pt idx="26">
                  <c:v>185</c:v>
                </c:pt>
                <c:pt idx="27">
                  <c:v>186</c:v>
                </c:pt>
                <c:pt idx="28">
                  <c:v>186</c:v>
                </c:pt>
                <c:pt idx="29">
                  <c:v>186</c:v>
                </c:pt>
                <c:pt idx="30">
                  <c:v>186</c:v>
                </c:pt>
              </c:numCache>
            </c:numRef>
          </c:val>
          <c:smooth val="0"/>
          <c:extLst>
            <c:ext xmlns:c16="http://schemas.microsoft.com/office/drawing/2014/chart" uri="{C3380CC4-5D6E-409C-BE32-E72D297353CC}">
              <c16:uniqueId val="{00000000-8DA9-404D-93F2-14E9421A0503}"/>
            </c:ext>
          </c:extLst>
        </c:ser>
        <c:dLbls>
          <c:showLegendKey val="0"/>
          <c:showVal val="0"/>
          <c:showCatName val="0"/>
          <c:showSerName val="0"/>
          <c:showPercent val="0"/>
          <c:showBubbleSize val="0"/>
        </c:dLbls>
        <c:smooth val="0"/>
        <c:axId val="431403152"/>
        <c:axId val="431408072"/>
      </c:lineChart>
      <c:dateAx>
        <c:axId val="43140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8072"/>
        <c:crosses val="autoZero"/>
        <c:auto val="1"/>
        <c:lblOffset val="100"/>
        <c:baseTimeUnit val="days"/>
      </c:dateAx>
      <c:valAx>
        <c:axId val="43140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AF60-4E8D-8EE3-399DC632765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AF60-4E8D-8EE3-399DC632765B}"/>
            </c:ext>
          </c:extLst>
        </c:ser>
        <c:dLbls>
          <c:showLegendKey val="0"/>
          <c:showVal val="0"/>
          <c:showCatName val="0"/>
          <c:showSerName val="0"/>
          <c:showPercent val="0"/>
          <c:showBubbleSize val="0"/>
        </c:dLbls>
        <c:gapWidth val="219"/>
        <c:overlap val="-27"/>
        <c:axId val="431400856"/>
        <c:axId val="431401184"/>
      </c:barChart>
      <c:catAx>
        <c:axId val="431400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1184"/>
        <c:crosses val="autoZero"/>
        <c:auto val="1"/>
        <c:lblAlgn val="ctr"/>
        <c:lblOffset val="100"/>
        <c:noMultiLvlLbl val="0"/>
      </c:catAx>
      <c:valAx>
        <c:axId val="43140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400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1806</c:v>
                </c:pt>
                <c:pt idx="1">
                  <c:v>719</c:v>
                </c:pt>
                <c:pt idx="2">
                  <c:v>1494</c:v>
                </c:pt>
                <c:pt idx="3">
                  <c:v>683</c:v>
                </c:pt>
                <c:pt idx="4">
                  <c:v>3901</c:v>
                </c:pt>
                <c:pt idx="5">
                  <c:v>3541</c:v>
                </c:pt>
                <c:pt idx="6">
                  <c:v>1365</c:v>
                </c:pt>
                <c:pt idx="7">
                  <c:v>1444</c:v>
                </c:pt>
                <c:pt idx="8">
                  <c:v>2946</c:v>
                </c:pt>
                <c:pt idx="9">
                  <c:v>1457</c:v>
                </c:pt>
                <c:pt idx="10">
                  <c:v>2311</c:v>
                </c:pt>
                <c:pt idx="11">
                  <c:v>474</c:v>
                </c:pt>
                <c:pt idx="12">
                  <c:v>332</c:v>
                </c:pt>
                <c:pt idx="13">
                  <c:v>294</c:v>
                </c:pt>
                <c:pt idx="14">
                  <c:v>235</c:v>
                </c:pt>
                <c:pt idx="15">
                  <c:v>112</c:v>
                </c:pt>
                <c:pt idx="16">
                  <c:v>193</c:v>
                </c:pt>
                <c:pt idx="17">
                  <c:v>1128</c:v>
                </c:pt>
                <c:pt idx="18">
                  <c:v>306</c:v>
                </c:pt>
                <c:pt idx="19">
                  <c:v>229</c:v>
                </c:pt>
                <c:pt idx="20">
                  <c:v>106</c:v>
                </c:pt>
                <c:pt idx="21">
                  <c:v>242</c:v>
                </c:pt>
                <c:pt idx="22">
                  <c:v>160</c:v>
                </c:pt>
                <c:pt idx="23">
                  <c:v>174</c:v>
                </c:pt>
                <c:pt idx="24">
                  <c:v>7055</c:v>
                </c:pt>
                <c:pt idx="25">
                  <c:v>8093</c:v>
                </c:pt>
                <c:pt idx="26">
                  <c:v>8557</c:v>
                </c:pt>
                <c:pt idx="27">
                  <c:v>5486</c:v>
                </c:pt>
                <c:pt idx="28">
                  <c:v>3742</c:v>
                </c:pt>
                <c:pt idx="29">
                  <c:v>1011</c:v>
                </c:pt>
                <c:pt idx="30">
                  <c:v>378</c:v>
                </c:pt>
              </c:numCache>
            </c:numRef>
          </c:val>
          <c:smooth val="0"/>
          <c:extLst>
            <c:ext xmlns:c16="http://schemas.microsoft.com/office/drawing/2014/chart" uri="{C3380CC4-5D6E-409C-BE32-E72D297353CC}">
              <c16:uniqueId val="{00000000-EF02-4265-823C-D973D8A11DA0}"/>
            </c:ext>
          </c:extLst>
        </c:ser>
        <c:dLbls>
          <c:showLegendKey val="0"/>
          <c:showVal val="0"/>
          <c:showCatName val="0"/>
          <c:showSerName val="0"/>
          <c:showPercent val="0"/>
          <c:showBubbleSize val="0"/>
        </c:dLbls>
        <c:smooth val="0"/>
        <c:axId val="414278880"/>
        <c:axId val="414277240"/>
      </c:lineChart>
      <c:dateAx>
        <c:axId val="414278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7240"/>
        <c:crosses val="autoZero"/>
        <c:auto val="1"/>
        <c:lblOffset val="100"/>
        <c:baseTimeUnit val="days"/>
      </c:dateAx>
      <c:valAx>
        <c:axId val="414277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879</c:v>
                </c:pt>
                <c:pt idx="1">
                  <c:v>269</c:v>
                </c:pt>
                <c:pt idx="2">
                  <c:v>826</c:v>
                </c:pt>
                <c:pt idx="3">
                  <c:v>333</c:v>
                </c:pt>
                <c:pt idx="4">
                  <c:v>2011</c:v>
                </c:pt>
                <c:pt idx="5">
                  <c:v>1980</c:v>
                </c:pt>
                <c:pt idx="6">
                  <c:v>669</c:v>
                </c:pt>
                <c:pt idx="7">
                  <c:v>720</c:v>
                </c:pt>
                <c:pt idx="8">
                  <c:v>1728</c:v>
                </c:pt>
                <c:pt idx="9">
                  <c:v>716</c:v>
                </c:pt>
                <c:pt idx="10">
                  <c:v>893</c:v>
                </c:pt>
                <c:pt idx="11">
                  <c:v>237</c:v>
                </c:pt>
                <c:pt idx="12">
                  <c:v>179</c:v>
                </c:pt>
                <c:pt idx="13">
                  <c:v>98</c:v>
                </c:pt>
                <c:pt idx="14">
                  <c:v>83</c:v>
                </c:pt>
                <c:pt idx="15">
                  <c:v>50</c:v>
                </c:pt>
                <c:pt idx="16">
                  <c:v>51</c:v>
                </c:pt>
                <c:pt idx="17">
                  <c:v>634</c:v>
                </c:pt>
                <c:pt idx="18">
                  <c:v>193</c:v>
                </c:pt>
                <c:pt idx="19">
                  <c:v>104</c:v>
                </c:pt>
                <c:pt idx="20">
                  <c:v>56</c:v>
                </c:pt>
                <c:pt idx="21">
                  <c:v>59</c:v>
                </c:pt>
                <c:pt idx="22">
                  <c:v>51</c:v>
                </c:pt>
                <c:pt idx="23">
                  <c:v>34</c:v>
                </c:pt>
                <c:pt idx="24">
                  <c:v>5608</c:v>
                </c:pt>
                <c:pt idx="25">
                  <c:v>6304</c:v>
                </c:pt>
                <c:pt idx="26">
                  <c:v>6339</c:v>
                </c:pt>
                <c:pt idx="27">
                  <c:v>4645</c:v>
                </c:pt>
                <c:pt idx="28">
                  <c:v>3014</c:v>
                </c:pt>
                <c:pt idx="29">
                  <c:v>607</c:v>
                </c:pt>
                <c:pt idx="30">
                  <c:v>196</c:v>
                </c:pt>
              </c:numCache>
            </c:numRef>
          </c:val>
          <c:smooth val="0"/>
          <c:extLst>
            <c:ext xmlns:c16="http://schemas.microsoft.com/office/drawing/2014/chart" uri="{C3380CC4-5D6E-409C-BE32-E72D297353CC}">
              <c16:uniqueId val="{00000000-1DA7-491B-8FD8-0A63EFC330C4}"/>
            </c:ext>
          </c:extLst>
        </c:ser>
        <c:dLbls>
          <c:showLegendKey val="0"/>
          <c:showVal val="0"/>
          <c:showCatName val="0"/>
          <c:showSerName val="0"/>
          <c:showPercent val="0"/>
          <c:showBubbleSize val="0"/>
        </c:dLbls>
        <c:smooth val="0"/>
        <c:axId val="414271664"/>
        <c:axId val="414273632"/>
      </c:lineChart>
      <c:dateAx>
        <c:axId val="41427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3632"/>
        <c:crosses val="autoZero"/>
        <c:auto val="1"/>
        <c:lblOffset val="100"/>
        <c:baseTimeUnit val="days"/>
      </c:dateAx>
      <c:valAx>
        <c:axId val="4142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57</c:v>
                </c:pt>
                <c:pt idx="1">
                  <c:v>9</c:v>
                </c:pt>
                <c:pt idx="2">
                  <c:v>63</c:v>
                </c:pt>
                <c:pt idx="3">
                  <c:v>41</c:v>
                </c:pt>
                <c:pt idx="4">
                  <c:v>316</c:v>
                </c:pt>
                <c:pt idx="5">
                  <c:v>142</c:v>
                </c:pt>
                <c:pt idx="6">
                  <c:v>42</c:v>
                </c:pt>
                <c:pt idx="7">
                  <c:v>20</c:v>
                </c:pt>
                <c:pt idx="8">
                  <c:v>214</c:v>
                </c:pt>
                <c:pt idx="9">
                  <c:v>77</c:v>
                </c:pt>
                <c:pt idx="10">
                  <c:v>64</c:v>
                </c:pt>
                <c:pt idx="11">
                  <c:v>9</c:v>
                </c:pt>
                <c:pt idx="12">
                  <c:v>4</c:v>
                </c:pt>
                <c:pt idx="13">
                  <c:v>4</c:v>
                </c:pt>
                <c:pt idx="14">
                  <c:v>2</c:v>
                </c:pt>
                <c:pt idx="15">
                  <c:v>0</c:v>
                </c:pt>
                <c:pt idx="16">
                  <c:v>2</c:v>
                </c:pt>
                <c:pt idx="17">
                  <c:v>39</c:v>
                </c:pt>
                <c:pt idx="18">
                  <c:v>7</c:v>
                </c:pt>
                <c:pt idx="19">
                  <c:v>10</c:v>
                </c:pt>
                <c:pt idx="20">
                  <c:v>4</c:v>
                </c:pt>
                <c:pt idx="21">
                  <c:v>3</c:v>
                </c:pt>
                <c:pt idx="22">
                  <c:v>1</c:v>
                </c:pt>
                <c:pt idx="23">
                  <c:v>2</c:v>
                </c:pt>
                <c:pt idx="24">
                  <c:v>33</c:v>
                </c:pt>
                <c:pt idx="25">
                  <c:v>161</c:v>
                </c:pt>
                <c:pt idx="26">
                  <c:v>292</c:v>
                </c:pt>
                <c:pt idx="27">
                  <c:v>31</c:v>
                </c:pt>
                <c:pt idx="28">
                  <c:v>86</c:v>
                </c:pt>
                <c:pt idx="29">
                  <c:v>38</c:v>
                </c:pt>
                <c:pt idx="30">
                  <c:v>13</c:v>
                </c:pt>
              </c:numCache>
            </c:numRef>
          </c:val>
          <c:smooth val="0"/>
          <c:extLst>
            <c:ext xmlns:c16="http://schemas.microsoft.com/office/drawing/2014/chart" uri="{C3380CC4-5D6E-409C-BE32-E72D297353CC}">
              <c16:uniqueId val="{00000000-EF34-4397-84E1-42E101EE10F8}"/>
            </c:ext>
          </c:extLst>
        </c:ser>
        <c:dLbls>
          <c:showLegendKey val="0"/>
          <c:showVal val="0"/>
          <c:showCatName val="0"/>
          <c:showSerName val="0"/>
          <c:showPercent val="0"/>
          <c:showBubbleSize val="0"/>
        </c:dLbls>
        <c:smooth val="0"/>
        <c:axId val="414274288"/>
        <c:axId val="414280520"/>
      </c:lineChart>
      <c:dateAx>
        <c:axId val="414274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80520"/>
        <c:crosses val="autoZero"/>
        <c:auto val="1"/>
        <c:lblOffset val="100"/>
        <c:baseTimeUnit val="days"/>
      </c:dateAx>
      <c:valAx>
        <c:axId val="41428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4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c:v>
                </c:pt>
                <c:pt idx="1">
                  <c:v>20</c:v>
                </c:pt>
                <c:pt idx="2">
                  <c:v>18</c:v>
                </c:pt>
                <c:pt idx="3">
                  <c:v>21</c:v>
                </c:pt>
                <c:pt idx="4">
                  <c:v>37</c:v>
                </c:pt>
                <c:pt idx="5">
                  <c:v>28</c:v>
                </c:pt>
                <c:pt idx="6">
                  <c:v>23</c:v>
                </c:pt>
                <c:pt idx="7">
                  <c:v>16</c:v>
                </c:pt>
                <c:pt idx="8">
                  <c:v>37</c:v>
                </c:pt>
                <c:pt idx="9">
                  <c:v>9</c:v>
                </c:pt>
                <c:pt idx="10">
                  <c:v>8</c:v>
                </c:pt>
                <c:pt idx="11">
                  <c:v>6</c:v>
                </c:pt>
                <c:pt idx="12">
                  <c:v>12</c:v>
                </c:pt>
                <c:pt idx="13">
                  <c:v>3</c:v>
                </c:pt>
                <c:pt idx="14">
                  <c:v>17</c:v>
                </c:pt>
                <c:pt idx="15">
                  <c:v>1</c:v>
                </c:pt>
                <c:pt idx="16">
                  <c:v>18</c:v>
                </c:pt>
                <c:pt idx="17">
                  <c:v>27</c:v>
                </c:pt>
                <c:pt idx="18">
                  <c:v>17</c:v>
                </c:pt>
                <c:pt idx="19">
                  <c:v>9</c:v>
                </c:pt>
                <c:pt idx="20">
                  <c:v>7</c:v>
                </c:pt>
                <c:pt idx="21">
                  <c:v>13</c:v>
                </c:pt>
                <c:pt idx="22">
                  <c:v>4</c:v>
                </c:pt>
                <c:pt idx="23">
                  <c:v>15</c:v>
                </c:pt>
                <c:pt idx="24">
                  <c:v>13</c:v>
                </c:pt>
                <c:pt idx="25">
                  <c:v>30</c:v>
                </c:pt>
                <c:pt idx="26">
                  <c:v>16</c:v>
                </c:pt>
                <c:pt idx="27">
                  <c:v>8</c:v>
                </c:pt>
                <c:pt idx="28">
                  <c:v>4</c:v>
                </c:pt>
                <c:pt idx="29">
                  <c:v>24</c:v>
                </c:pt>
                <c:pt idx="30">
                  <c:v>4</c:v>
                </c:pt>
              </c:numCache>
            </c:numRef>
          </c:val>
          <c:smooth val="0"/>
          <c:extLst>
            <c:ext xmlns:c16="http://schemas.microsoft.com/office/drawing/2014/chart" uri="{C3380CC4-5D6E-409C-BE32-E72D297353CC}">
              <c16:uniqueId val="{00000000-C758-4F9E-A59E-2F32038F6120}"/>
            </c:ext>
          </c:extLst>
        </c:ser>
        <c:dLbls>
          <c:showLegendKey val="0"/>
          <c:showVal val="0"/>
          <c:showCatName val="0"/>
          <c:showSerName val="0"/>
          <c:showPercent val="0"/>
          <c:showBubbleSize val="0"/>
        </c:dLbls>
        <c:smooth val="0"/>
        <c:axId val="414276256"/>
        <c:axId val="414271992"/>
      </c:lineChart>
      <c:dateAx>
        <c:axId val="41427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1992"/>
        <c:crosses val="autoZero"/>
        <c:auto val="1"/>
        <c:lblOffset val="100"/>
        <c:baseTimeUnit val="days"/>
      </c:dateAx>
      <c:valAx>
        <c:axId val="414271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7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163.80000000000001</c:v>
                </c:pt>
                <c:pt idx="1">
                  <c:v>143.73333333332999</c:v>
                </c:pt>
                <c:pt idx="2">
                  <c:v>190.1</c:v>
                </c:pt>
                <c:pt idx="3">
                  <c:v>381.03333333333001</c:v>
                </c:pt>
                <c:pt idx="4">
                  <c:v>698.33333333332996</c:v>
                </c:pt>
                <c:pt idx="5">
                  <c:v>901.03333333333001</c:v>
                </c:pt>
                <c:pt idx="6">
                  <c:v>1059.2333333332999</c:v>
                </c:pt>
                <c:pt idx="7">
                  <c:v>1001.8666666667</c:v>
                </c:pt>
                <c:pt idx="8">
                  <c:v>997.36666666666997</c:v>
                </c:pt>
                <c:pt idx="9">
                  <c:v>1024.4666666666999</c:v>
                </c:pt>
                <c:pt idx="10">
                  <c:v>1126.2666666667001</c:v>
                </c:pt>
                <c:pt idx="11">
                  <c:v>1077</c:v>
                </c:pt>
                <c:pt idx="12">
                  <c:v>1050.0999999999999</c:v>
                </c:pt>
                <c:pt idx="13">
                  <c:v>1046.0999999999999</c:v>
                </c:pt>
                <c:pt idx="14">
                  <c:v>1076.8</c:v>
                </c:pt>
                <c:pt idx="15">
                  <c:v>1105.5666666667</c:v>
                </c:pt>
                <c:pt idx="16">
                  <c:v>1145.4666666666999</c:v>
                </c:pt>
                <c:pt idx="17">
                  <c:v>1216.0666666667</c:v>
                </c:pt>
                <c:pt idx="18">
                  <c:v>1298.9333333333</c:v>
                </c:pt>
                <c:pt idx="19">
                  <c:v>1293.0333333333001</c:v>
                </c:pt>
                <c:pt idx="20">
                  <c:v>1098.6666666666999</c:v>
                </c:pt>
                <c:pt idx="21">
                  <c:v>721.4</c:v>
                </c:pt>
                <c:pt idx="22">
                  <c:v>415.43333333332998</c:v>
                </c:pt>
                <c:pt idx="23">
                  <c:v>238.5</c:v>
                </c:pt>
              </c:numCache>
            </c:numRef>
          </c:val>
          <c:smooth val="0"/>
          <c:extLst>
            <c:ext xmlns:c16="http://schemas.microsoft.com/office/drawing/2014/chart" uri="{C3380CC4-5D6E-409C-BE32-E72D297353CC}">
              <c16:uniqueId val="{00000000-74A7-4891-8373-8FF20B49618B}"/>
            </c:ext>
          </c:extLst>
        </c:ser>
        <c:dLbls>
          <c:showLegendKey val="0"/>
          <c:showVal val="0"/>
          <c:showCatName val="0"/>
          <c:showSerName val="0"/>
          <c:showPercent val="0"/>
          <c:showBubbleSize val="0"/>
        </c:dLbls>
        <c:smooth val="0"/>
        <c:axId val="414288392"/>
        <c:axId val="414284128"/>
      </c:lineChart>
      <c:catAx>
        <c:axId val="41428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84128"/>
        <c:crosses val="autoZero"/>
        <c:auto val="1"/>
        <c:lblAlgn val="ctr"/>
        <c:lblOffset val="100"/>
        <c:noMultiLvlLbl val="0"/>
      </c:catAx>
      <c:valAx>
        <c:axId val="41428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8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879</c:v>
                </c:pt>
                <c:pt idx="1">
                  <c:v>269</c:v>
                </c:pt>
                <c:pt idx="2">
                  <c:v>826</c:v>
                </c:pt>
                <c:pt idx="3">
                  <c:v>333</c:v>
                </c:pt>
                <c:pt idx="4">
                  <c:v>2011</c:v>
                </c:pt>
                <c:pt idx="5">
                  <c:v>1980</c:v>
                </c:pt>
                <c:pt idx="6">
                  <c:v>669</c:v>
                </c:pt>
                <c:pt idx="7">
                  <c:v>720</c:v>
                </c:pt>
                <c:pt idx="8">
                  <c:v>1728</c:v>
                </c:pt>
                <c:pt idx="9">
                  <c:v>716</c:v>
                </c:pt>
                <c:pt idx="10">
                  <c:v>893</c:v>
                </c:pt>
                <c:pt idx="11">
                  <c:v>237</c:v>
                </c:pt>
                <c:pt idx="12">
                  <c:v>179</c:v>
                </c:pt>
                <c:pt idx="13">
                  <c:v>98</c:v>
                </c:pt>
                <c:pt idx="14">
                  <c:v>83</c:v>
                </c:pt>
                <c:pt idx="15">
                  <c:v>50</c:v>
                </c:pt>
                <c:pt idx="16">
                  <c:v>51</c:v>
                </c:pt>
                <c:pt idx="17">
                  <c:v>634</c:v>
                </c:pt>
                <c:pt idx="18">
                  <c:v>193</c:v>
                </c:pt>
                <c:pt idx="19">
                  <c:v>104</c:v>
                </c:pt>
                <c:pt idx="20">
                  <c:v>56</c:v>
                </c:pt>
                <c:pt idx="21">
                  <c:v>59</c:v>
                </c:pt>
                <c:pt idx="22">
                  <c:v>51</c:v>
                </c:pt>
                <c:pt idx="23">
                  <c:v>34</c:v>
                </c:pt>
                <c:pt idx="24">
                  <c:v>5608</c:v>
                </c:pt>
                <c:pt idx="25">
                  <c:v>6304</c:v>
                </c:pt>
                <c:pt idx="26">
                  <c:v>6339</c:v>
                </c:pt>
                <c:pt idx="27">
                  <c:v>4645</c:v>
                </c:pt>
                <c:pt idx="28">
                  <c:v>3014</c:v>
                </c:pt>
                <c:pt idx="29">
                  <c:v>607</c:v>
                </c:pt>
                <c:pt idx="30">
                  <c:v>196</c:v>
                </c:pt>
              </c:numCache>
            </c:numRef>
          </c:val>
          <c:smooth val="0"/>
          <c:extLst>
            <c:ext xmlns:c16="http://schemas.microsoft.com/office/drawing/2014/chart" uri="{C3380CC4-5D6E-409C-BE32-E72D297353CC}">
              <c16:uniqueId val="{00000000-7EB4-4BCD-91CE-0803D17D103E}"/>
            </c:ext>
          </c:extLst>
        </c:ser>
        <c:dLbls>
          <c:showLegendKey val="0"/>
          <c:showVal val="0"/>
          <c:showCatName val="0"/>
          <c:showSerName val="0"/>
          <c:showPercent val="0"/>
          <c:showBubbleSize val="0"/>
        </c:dLbls>
        <c:smooth val="0"/>
        <c:axId val="438998416"/>
        <c:axId val="438995464"/>
      </c:lineChart>
      <c:dateAx>
        <c:axId val="43899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95464"/>
        <c:crosses val="autoZero"/>
        <c:auto val="1"/>
        <c:lblOffset val="100"/>
        <c:baseTimeUnit val="days"/>
      </c:dateAx>
      <c:valAx>
        <c:axId val="43899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99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49D12-8EE8-4733-9BF6-794C9246DF5C}"/>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32B98C87-7CA7-4E97-B21D-85C3D0D679AA}"/>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660792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13FEC-9294-4E01-8140-F4CD7562CD7A}"/>
              </a:ext>
            </a:extLst>
          </p:cNvPr>
          <p:cNvSpPr>
            <a:spLocks noGrp="1"/>
          </p:cNvSpPr>
          <p:nvPr>
            <p:ph type="title"/>
          </p:nvPr>
        </p:nvSpPr>
        <p:spPr/>
        <p:txBody>
          <a:bodyPr/>
          <a:lstStyle/>
          <a:p>
            <a:r>
              <a:rPr lang="de-DE"/>
              <a:t>Wichtigste Werte (KPI's) | Autohaus Strauss</a:t>
            </a:r>
            <a:endParaRPr lang="en-US"/>
          </a:p>
        </p:txBody>
      </p:sp>
      <p:graphicFrame>
        <p:nvGraphicFramePr>
          <p:cNvPr id="5" name="Table Placeholder 4">
            <a:extLst>
              <a:ext uri="{FF2B5EF4-FFF2-40B4-BE49-F238E27FC236}">
                <a16:creationId xmlns:a16="http://schemas.microsoft.com/office/drawing/2014/main" id="{E6A2B15C-EFA3-43C6-AAE0-33347DF832C7}"/>
              </a:ext>
            </a:extLst>
          </p:cNvPr>
          <p:cNvGraphicFramePr>
            <a:graphicFrameLocks noGrp="1"/>
          </p:cNvGraphicFramePr>
          <p:nvPr>
            <p:ph type="tbl" sz="quarter" idx="13"/>
            <p:extLst>
              <p:ext uri="{D42A27DB-BD31-4B8C-83A1-F6EECF244321}">
                <p14:modId xmlns:p14="http://schemas.microsoft.com/office/powerpoint/2010/main" val="722248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20654755"/>
                    </a:ext>
                  </a:extLst>
                </a:gridCol>
                <a:gridCol w="740664">
                  <a:extLst>
                    <a:ext uri="{9D8B030D-6E8A-4147-A177-3AD203B41FA5}">
                      <a16:colId xmlns:a16="http://schemas.microsoft.com/office/drawing/2014/main" val="4148065759"/>
                    </a:ext>
                  </a:extLst>
                </a:gridCol>
                <a:gridCol w="740664">
                  <a:extLst>
                    <a:ext uri="{9D8B030D-6E8A-4147-A177-3AD203B41FA5}">
                      <a16:colId xmlns:a16="http://schemas.microsoft.com/office/drawing/2014/main" val="894430772"/>
                    </a:ext>
                  </a:extLst>
                </a:gridCol>
                <a:gridCol w="740664">
                  <a:extLst>
                    <a:ext uri="{9D8B030D-6E8A-4147-A177-3AD203B41FA5}">
                      <a16:colId xmlns:a16="http://schemas.microsoft.com/office/drawing/2014/main" val="3832691783"/>
                    </a:ext>
                  </a:extLst>
                </a:gridCol>
                <a:gridCol w="740664">
                  <a:extLst>
                    <a:ext uri="{9D8B030D-6E8A-4147-A177-3AD203B41FA5}">
                      <a16:colId xmlns:a16="http://schemas.microsoft.com/office/drawing/2014/main" val="127646066"/>
                    </a:ext>
                  </a:extLst>
                </a:gridCol>
                <a:gridCol w="740664">
                  <a:extLst>
                    <a:ext uri="{9D8B030D-6E8A-4147-A177-3AD203B41FA5}">
                      <a16:colId xmlns:a16="http://schemas.microsoft.com/office/drawing/2014/main" val="3144950465"/>
                    </a:ext>
                  </a:extLst>
                </a:gridCol>
                <a:gridCol w="740664">
                  <a:extLst>
                    <a:ext uri="{9D8B030D-6E8A-4147-A177-3AD203B41FA5}">
                      <a16:colId xmlns:a16="http://schemas.microsoft.com/office/drawing/2014/main" val="787524017"/>
                    </a:ext>
                  </a:extLst>
                </a:gridCol>
                <a:gridCol w="740664">
                  <a:extLst>
                    <a:ext uri="{9D8B030D-6E8A-4147-A177-3AD203B41FA5}">
                      <a16:colId xmlns:a16="http://schemas.microsoft.com/office/drawing/2014/main" val="3344225277"/>
                    </a:ext>
                  </a:extLst>
                </a:gridCol>
                <a:gridCol w="740664">
                  <a:extLst>
                    <a:ext uri="{9D8B030D-6E8A-4147-A177-3AD203B41FA5}">
                      <a16:colId xmlns:a16="http://schemas.microsoft.com/office/drawing/2014/main" val="3308979729"/>
                    </a:ext>
                  </a:extLst>
                </a:gridCol>
                <a:gridCol w="740664">
                  <a:extLst>
                    <a:ext uri="{9D8B030D-6E8A-4147-A177-3AD203B41FA5}">
                      <a16:colId xmlns:a16="http://schemas.microsoft.com/office/drawing/2014/main" val="11221044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5485613"/>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8</a:t>
                      </a:r>
                    </a:p>
                  </a:txBody>
                  <a:tcPr/>
                </a:tc>
                <a:tc>
                  <a:txBody>
                    <a:bodyPr/>
                    <a:lstStyle/>
                    <a:p>
                      <a:r>
                        <a:rPr lang="en-US" sz="1000"/>
                        <a:t>11</a:t>
                      </a:r>
                    </a:p>
                  </a:txBody>
                  <a:tcPr/>
                </a:tc>
                <a:tc>
                  <a:txBody>
                    <a:bodyPr/>
                    <a:lstStyle/>
                    <a:p>
                      <a:r>
                        <a:rPr lang="en-US" sz="1000"/>
                        <a:t>342</a:t>
                      </a:r>
                    </a:p>
                  </a:txBody>
                  <a:tcPr/>
                </a:tc>
                <a:tc>
                  <a:txBody>
                    <a:bodyPr/>
                    <a:lstStyle/>
                    <a:p>
                      <a:r>
                        <a:rPr lang="en-US" sz="1000"/>
                        <a:t>46</a:t>
                      </a:r>
                    </a:p>
                  </a:txBody>
                  <a:tcPr/>
                </a:tc>
                <a:tc>
                  <a:txBody>
                    <a:bodyPr/>
                    <a:lstStyle/>
                    <a:p>
                      <a:r>
                        <a:rPr lang="en-US" sz="1000"/>
                        <a:t>65</a:t>
                      </a:r>
                    </a:p>
                  </a:txBody>
                  <a:tcPr/>
                </a:tc>
                <a:tc>
                  <a:txBody>
                    <a:bodyPr/>
                    <a:lstStyle/>
                    <a:p>
                      <a:r>
                        <a:rPr lang="en-US" sz="1000"/>
                        <a:t>0</a:t>
                      </a:r>
                    </a:p>
                  </a:txBody>
                  <a:tcPr/>
                </a:tc>
                <a:tc>
                  <a:txBody>
                    <a:bodyPr/>
                    <a:lstStyle/>
                    <a:p>
                      <a:r>
                        <a:rPr lang="en-US" sz="1000"/>
                        <a:t>1.6579 %</a:t>
                      </a:r>
                    </a:p>
                  </a:txBody>
                  <a:tcPr/>
                </a:tc>
                <a:tc>
                  <a:txBody>
                    <a:bodyPr/>
                    <a:lstStyle/>
                    <a:p>
                      <a:r>
                        <a:rPr lang="en-US" sz="1000"/>
                        <a:t>0.0 %</a:t>
                      </a:r>
                    </a:p>
                  </a:txBody>
                  <a:tcPr/>
                </a:tc>
                <a:extLst>
                  <a:ext uri="{0D108BD9-81ED-4DB2-BD59-A6C34878D82A}">
                    <a16:rowId xmlns:a16="http://schemas.microsoft.com/office/drawing/2014/main" val="1347143585"/>
                  </a:ext>
                </a:extLst>
              </a:tr>
            </a:tbl>
          </a:graphicData>
        </a:graphic>
      </p:graphicFrame>
      <p:sp>
        <p:nvSpPr>
          <p:cNvPr id="4" name="Text Placeholder 3">
            <a:extLst>
              <a:ext uri="{FF2B5EF4-FFF2-40B4-BE49-F238E27FC236}">
                <a16:creationId xmlns:a16="http://schemas.microsoft.com/office/drawing/2014/main" id="{0BAC8401-E523-49BC-842E-5B88ECA97AF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92837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62960-8D8E-46F1-A6D9-AAE96E8292D9}"/>
              </a:ext>
            </a:extLst>
          </p:cNvPr>
          <p:cNvSpPr>
            <a:spLocks noGrp="1"/>
          </p:cNvSpPr>
          <p:nvPr>
            <p:ph type="title"/>
          </p:nvPr>
        </p:nvSpPr>
        <p:spPr/>
        <p:txBody>
          <a:bodyPr/>
          <a:lstStyle/>
          <a:p>
            <a:r>
              <a:rPr lang="en-US"/>
              <a:t>Fans (Übersicht) | Autohaus Strauss</a:t>
            </a:r>
          </a:p>
        </p:txBody>
      </p:sp>
      <p:graphicFrame>
        <p:nvGraphicFramePr>
          <p:cNvPr id="5" name="Table Placeholder 4">
            <a:extLst>
              <a:ext uri="{FF2B5EF4-FFF2-40B4-BE49-F238E27FC236}">
                <a16:creationId xmlns:a16="http://schemas.microsoft.com/office/drawing/2014/main" id="{9F5C2AA2-08DA-4CA3-BCF0-E01E560F8DE7}"/>
              </a:ext>
            </a:extLst>
          </p:cNvPr>
          <p:cNvGraphicFramePr>
            <a:graphicFrameLocks noGrp="1"/>
          </p:cNvGraphicFramePr>
          <p:nvPr>
            <p:ph type="tbl" sz="quarter" idx="13"/>
            <p:extLst>
              <p:ext uri="{D42A27DB-BD31-4B8C-83A1-F6EECF244321}">
                <p14:modId xmlns:p14="http://schemas.microsoft.com/office/powerpoint/2010/main" val="2206597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8436035"/>
                    </a:ext>
                  </a:extLst>
                </a:gridCol>
                <a:gridCol w="1234440">
                  <a:extLst>
                    <a:ext uri="{9D8B030D-6E8A-4147-A177-3AD203B41FA5}">
                      <a16:colId xmlns:a16="http://schemas.microsoft.com/office/drawing/2014/main" val="209631771"/>
                    </a:ext>
                  </a:extLst>
                </a:gridCol>
                <a:gridCol w="822960">
                  <a:extLst>
                    <a:ext uri="{9D8B030D-6E8A-4147-A177-3AD203B41FA5}">
                      <a16:colId xmlns:a16="http://schemas.microsoft.com/office/drawing/2014/main" val="3226080247"/>
                    </a:ext>
                  </a:extLst>
                </a:gridCol>
                <a:gridCol w="822960">
                  <a:extLst>
                    <a:ext uri="{9D8B030D-6E8A-4147-A177-3AD203B41FA5}">
                      <a16:colId xmlns:a16="http://schemas.microsoft.com/office/drawing/2014/main" val="3337187048"/>
                    </a:ext>
                  </a:extLst>
                </a:gridCol>
                <a:gridCol w="822960">
                  <a:extLst>
                    <a:ext uri="{9D8B030D-6E8A-4147-A177-3AD203B41FA5}">
                      <a16:colId xmlns:a16="http://schemas.microsoft.com/office/drawing/2014/main" val="596408960"/>
                    </a:ext>
                  </a:extLst>
                </a:gridCol>
                <a:gridCol w="822960">
                  <a:extLst>
                    <a:ext uri="{9D8B030D-6E8A-4147-A177-3AD203B41FA5}">
                      <a16:colId xmlns:a16="http://schemas.microsoft.com/office/drawing/2014/main" val="766511678"/>
                    </a:ext>
                  </a:extLst>
                </a:gridCol>
                <a:gridCol w="822960">
                  <a:extLst>
                    <a:ext uri="{9D8B030D-6E8A-4147-A177-3AD203B41FA5}">
                      <a16:colId xmlns:a16="http://schemas.microsoft.com/office/drawing/2014/main" val="2543299600"/>
                    </a:ext>
                  </a:extLst>
                </a:gridCol>
                <a:gridCol w="822960">
                  <a:extLst>
                    <a:ext uri="{9D8B030D-6E8A-4147-A177-3AD203B41FA5}">
                      <a16:colId xmlns:a16="http://schemas.microsoft.com/office/drawing/2014/main" val="242537822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562144315"/>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8</a:t>
                      </a:r>
                    </a:p>
                  </a:txBody>
                  <a:tcPr/>
                </a:tc>
                <a:tc>
                  <a:txBody>
                    <a:bodyPr/>
                    <a:lstStyle/>
                    <a:p>
                      <a:r>
                        <a:rPr lang="en-US" sz="1000"/>
                        <a:t>0.3 %</a:t>
                      </a:r>
                    </a:p>
                  </a:txBody>
                  <a:tcPr/>
                </a:tc>
                <a:extLst>
                  <a:ext uri="{0D108BD9-81ED-4DB2-BD59-A6C34878D82A}">
                    <a16:rowId xmlns:a16="http://schemas.microsoft.com/office/drawing/2014/main" val="964379207"/>
                  </a:ext>
                </a:extLst>
              </a:tr>
            </a:tbl>
          </a:graphicData>
        </a:graphic>
      </p:graphicFrame>
      <p:sp>
        <p:nvSpPr>
          <p:cNvPr id="4" name="Text Placeholder 3">
            <a:extLst>
              <a:ext uri="{FF2B5EF4-FFF2-40B4-BE49-F238E27FC236}">
                <a16:creationId xmlns:a16="http://schemas.microsoft.com/office/drawing/2014/main" id="{280B9909-AD28-4E6D-ADAC-787032B5941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86226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7A1B6-0424-4017-A6BC-AFAD156A0563}"/>
              </a:ext>
            </a:extLst>
          </p:cNvPr>
          <p:cNvSpPr>
            <a:spLocks noGrp="1"/>
          </p:cNvSpPr>
          <p:nvPr>
            <p:ph type="title"/>
          </p:nvPr>
        </p:nvSpPr>
        <p:spPr/>
        <p:txBody>
          <a:bodyPr/>
          <a:lstStyle/>
          <a:p>
            <a:r>
              <a:rPr lang="en-US"/>
              <a:t>Key Metrics Table w. User Post RR | Autohaus Strauss</a:t>
            </a:r>
          </a:p>
        </p:txBody>
      </p:sp>
      <p:graphicFrame>
        <p:nvGraphicFramePr>
          <p:cNvPr id="5" name="Table Placeholder 4">
            <a:extLst>
              <a:ext uri="{FF2B5EF4-FFF2-40B4-BE49-F238E27FC236}">
                <a16:creationId xmlns:a16="http://schemas.microsoft.com/office/drawing/2014/main" id="{6010E55F-B975-4E80-BF32-8E82AB7B1C48}"/>
              </a:ext>
            </a:extLst>
          </p:cNvPr>
          <p:cNvGraphicFramePr>
            <a:graphicFrameLocks noGrp="1"/>
          </p:cNvGraphicFramePr>
          <p:nvPr>
            <p:ph type="tbl" sz="quarter" idx="13"/>
            <p:extLst>
              <p:ext uri="{D42A27DB-BD31-4B8C-83A1-F6EECF244321}">
                <p14:modId xmlns:p14="http://schemas.microsoft.com/office/powerpoint/2010/main" val="3595529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6423836"/>
                    </a:ext>
                  </a:extLst>
                </a:gridCol>
                <a:gridCol w="740664">
                  <a:extLst>
                    <a:ext uri="{9D8B030D-6E8A-4147-A177-3AD203B41FA5}">
                      <a16:colId xmlns:a16="http://schemas.microsoft.com/office/drawing/2014/main" val="3495385994"/>
                    </a:ext>
                  </a:extLst>
                </a:gridCol>
                <a:gridCol w="740664">
                  <a:extLst>
                    <a:ext uri="{9D8B030D-6E8A-4147-A177-3AD203B41FA5}">
                      <a16:colId xmlns:a16="http://schemas.microsoft.com/office/drawing/2014/main" val="3748583587"/>
                    </a:ext>
                  </a:extLst>
                </a:gridCol>
                <a:gridCol w="740664">
                  <a:extLst>
                    <a:ext uri="{9D8B030D-6E8A-4147-A177-3AD203B41FA5}">
                      <a16:colId xmlns:a16="http://schemas.microsoft.com/office/drawing/2014/main" val="1225008616"/>
                    </a:ext>
                  </a:extLst>
                </a:gridCol>
                <a:gridCol w="740664">
                  <a:extLst>
                    <a:ext uri="{9D8B030D-6E8A-4147-A177-3AD203B41FA5}">
                      <a16:colId xmlns:a16="http://schemas.microsoft.com/office/drawing/2014/main" val="1526993449"/>
                    </a:ext>
                  </a:extLst>
                </a:gridCol>
                <a:gridCol w="740664">
                  <a:extLst>
                    <a:ext uri="{9D8B030D-6E8A-4147-A177-3AD203B41FA5}">
                      <a16:colId xmlns:a16="http://schemas.microsoft.com/office/drawing/2014/main" val="2665585650"/>
                    </a:ext>
                  </a:extLst>
                </a:gridCol>
                <a:gridCol w="740664">
                  <a:extLst>
                    <a:ext uri="{9D8B030D-6E8A-4147-A177-3AD203B41FA5}">
                      <a16:colId xmlns:a16="http://schemas.microsoft.com/office/drawing/2014/main" val="1285561765"/>
                    </a:ext>
                  </a:extLst>
                </a:gridCol>
                <a:gridCol w="740664">
                  <a:extLst>
                    <a:ext uri="{9D8B030D-6E8A-4147-A177-3AD203B41FA5}">
                      <a16:colId xmlns:a16="http://schemas.microsoft.com/office/drawing/2014/main" val="2151626617"/>
                    </a:ext>
                  </a:extLst>
                </a:gridCol>
                <a:gridCol w="740664">
                  <a:extLst>
                    <a:ext uri="{9D8B030D-6E8A-4147-A177-3AD203B41FA5}">
                      <a16:colId xmlns:a16="http://schemas.microsoft.com/office/drawing/2014/main" val="3345985301"/>
                    </a:ext>
                  </a:extLst>
                </a:gridCol>
                <a:gridCol w="740664">
                  <a:extLst>
                    <a:ext uri="{9D8B030D-6E8A-4147-A177-3AD203B41FA5}">
                      <a16:colId xmlns:a16="http://schemas.microsoft.com/office/drawing/2014/main" val="15627607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52081434"/>
                  </a:ext>
                </a:extLst>
              </a:tr>
              <a:tr h="370840">
                <a:tc>
                  <a:txBody>
                    <a:bodyPr/>
                    <a:lstStyle/>
                    <a:p>
                      <a:r>
                        <a:rPr lang="en-US" sz="1000"/>
                        <a:t>Autohaus Strauss</a:t>
                      </a:r>
                    </a:p>
                  </a:txBody>
                  <a:tcPr/>
                </a:tc>
                <a:tc>
                  <a:txBody>
                    <a:bodyPr/>
                    <a:lstStyle/>
                    <a:p>
                      <a:r>
                        <a:rPr lang="en-US" sz="1000"/>
                        <a:t>2488</a:t>
                      </a:r>
                    </a:p>
                  </a:txBody>
                  <a:tcPr/>
                </a:tc>
                <a:tc>
                  <a:txBody>
                    <a:bodyPr/>
                    <a:lstStyle/>
                    <a:p>
                      <a:r>
                        <a:rPr lang="en-US" sz="1000"/>
                        <a:t>8</a:t>
                      </a:r>
                    </a:p>
                  </a:txBody>
                  <a:tcPr/>
                </a:tc>
                <a:tc>
                  <a:txBody>
                    <a:bodyPr/>
                    <a:lstStyle/>
                    <a:p>
                      <a:r>
                        <a:rPr lang="en-US" sz="1000"/>
                        <a:t>11</a:t>
                      </a:r>
                    </a:p>
                  </a:txBody>
                  <a:tcPr/>
                </a:tc>
                <a:tc>
                  <a:txBody>
                    <a:bodyPr/>
                    <a:lstStyle/>
                    <a:p>
                      <a:r>
                        <a:rPr lang="en-US" sz="1000"/>
                        <a:t>342</a:t>
                      </a:r>
                    </a:p>
                  </a:txBody>
                  <a:tcPr/>
                </a:tc>
                <a:tc>
                  <a:txBody>
                    <a:bodyPr/>
                    <a:lstStyle/>
                    <a:p>
                      <a:r>
                        <a:rPr lang="en-US" sz="1000"/>
                        <a:t>46</a:t>
                      </a:r>
                    </a:p>
                  </a:txBody>
                  <a:tcPr/>
                </a:tc>
                <a:tc>
                  <a:txBody>
                    <a:bodyPr/>
                    <a:lstStyle/>
                    <a:p>
                      <a:r>
                        <a:rPr lang="en-US" sz="1000"/>
                        <a:t>65</a:t>
                      </a:r>
                    </a:p>
                  </a:txBody>
                  <a:tcPr/>
                </a:tc>
                <a:tc>
                  <a:txBody>
                    <a:bodyPr/>
                    <a:lstStyle/>
                    <a:p>
                      <a:r>
                        <a:rPr lang="en-US" sz="1000"/>
                        <a:t>0</a:t>
                      </a:r>
                    </a:p>
                  </a:txBody>
                  <a:tcPr/>
                </a:tc>
                <a:tc>
                  <a:txBody>
                    <a:bodyPr/>
                    <a:lstStyle/>
                    <a:p>
                      <a:r>
                        <a:rPr lang="en-US" sz="1000"/>
                        <a:t>1.6579 %</a:t>
                      </a:r>
                    </a:p>
                  </a:txBody>
                  <a:tcPr/>
                </a:tc>
                <a:tc>
                  <a:txBody>
                    <a:bodyPr/>
                    <a:lstStyle/>
                    <a:p>
                      <a:r>
                        <a:rPr lang="en-US" sz="1000"/>
                        <a:t>0.0 %</a:t>
                      </a:r>
                    </a:p>
                  </a:txBody>
                  <a:tcPr/>
                </a:tc>
                <a:extLst>
                  <a:ext uri="{0D108BD9-81ED-4DB2-BD59-A6C34878D82A}">
                    <a16:rowId xmlns:a16="http://schemas.microsoft.com/office/drawing/2014/main" val="2847851184"/>
                  </a:ext>
                </a:extLst>
              </a:tr>
            </a:tbl>
          </a:graphicData>
        </a:graphic>
      </p:graphicFrame>
      <p:sp>
        <p:nvSpPr>
          <p:cNvPr id="4" name="Text Placeholder 3">
            <a:extLst>
              <a:ext uri="{FF2B5EF4-FFF2-40B4-BE49-F238E27FC236}">
                <a16:creationId xmlns:a16="http://schemas.microsoft.com/office/drawing/2014/main" id="{F19A688C-0A66-4F5A-8CC3-820B767342F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94286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8CF33-8F7F-4067-B80D-DB5FD93B5C2A}"/>
              </a:ext>
            </a:extLst>
          </p:cNvPr>
          <p:cNvSpPr>
            <a:spLocks noGrp="1"/>
          </p:cNvSpPr>
          <p:nvPr>
            <p:ph type="title"/>
          </p:nvPr>
        </p:nvSpPr>
        <p:spPr/>
        <p:txBody>
          <a:bodyPr/>
          <a:lstStyle/>
          <a:p>
            <a:r>
              <a:rPr lang="en-US"/>
              <a:t>Facebook Fans Total | Autohaus Strauss</a:t>
            </a:r>
          </a:p>
        </p:txBody>
      </p:sp>
      <p:graphicFrame>
        <p:nvGraphicFramePr>
          <p:cNvPr id="6" name="Chart Placeholder 5">
            <a:extLst>
              <a:ext uri="{FF2B5EF4-FFF2-40B4-BE49-F238E27FC236}">
                <a16:creationId xmlns:a16="http://schemas.microsoft.com/office/drawing/2014/main" id="{A9109A5A-C317-4B99-937D-FE21E8AC0129}"/>
              </a:ext>
            </a:extLst>
          </p:cNvPr>
          <p:cNvGraphicFramePr>
            <a:graphicFrameLocks noGrp="1"/>
          </p:cNvGraphicFramePr>
          <p:nvPr>
            <p:ph type="chart" sz="quarter" idx="13"/>
            <p:extLst>
              <p:ext uri="{D42A27DB-BD31-4B8C-83A1-F6EECF244321}">
                <p14:modId xmlns:p14="http://schemas.microsoft.com/office/powerpoint/2010/main" val="558196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3BF62-C2F4-4900-9F7C-2F08236CEB53}"/>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439ECD8-E236-40C4-AB80-8405620771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110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BE7C8-F375-4EE2-95B6-C5CCAE8236E1}"/>
              </a:ext>
            </a:extLst>
          </p:cNvPr>
          <p:cNvSpPr>
            <a:spLocks noGrp="1"/>
          </p:cNvSpPr>
          <p:nvPr>
            <p:ph type="title"/>
          </p:nvPr>
        </p:nvSpPr>
        <p:spPr/>
        <p:txBody>
          <a:bodyPr/>
          <a:lstStyle/>
          <a:p>
            <a:r>
              <a:rPr lang="en-US"/>
              <a:t>Fanwachstum | Autohaus Strauss</a:t>
            </a:r>
          </a:p>
        </p:txBody>
      </p:sp>
      <p:graphicFrame>
        <p:nvGraphicFramePr>
          <p:cNvPr id="6" name="Chart Placeholder 5">
            <a:extLst>
              <a:ext uri="{FF2B5EF4-FFF2-40B4-BE49-F238E27FC236}">
                <a16:creationId xmlns:a16="http://schemas.microsoft.com/office/drawing/2014/main" id="{D09B3509-1B22-4058-995E-28AD6E15A211}"/>
              </a:ext>
            </a:extLst>
          </p:cNvPr>
          <p:cNvGraphicFramePr>
            <a:graphicFrameLocks noGrp="1"/>
          </p:cNvGraphicFramePr>
          <p:nvPr>
            <p:ph type="chart" sz="quarter" idx="13"/>
            <p:extLst>
              <p:ext uri="{D42A27DB-BD31-4B8C-83A1-F6EECF244321}">
                <p14:modId xmlns:p14="http://schemas.microsoft.com/office/powerpoint/2010/main" val="3712331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49A5D-003C-4898-B535-C84C8151618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E10D617-0C5A-4BEA-B0A5-885C117AC6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9538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5F163-007C-4782-913F-608D6B9400BB}"/>
              </a:ext>
            </a:extLst>
          </p:cNvPr>
          <p:cNvSpPr>
            <a:spLocks noGrp="1"/>
          </p:cNvSpPr>
          <p:nvPr>
            <p:ph type="title"/>
          </p:nvPr>
        </p:nvSpPr>
        <p:spPr/>
        <p:txBody>
          <a:bodyPr/>
          <a:lstStyle/>
          <a:p>
            <a:r>
              <a:rPr lang="en-US"/>
              <a:t>Verlorene Fans | Autohaus Strauss</a:t>
            </a:r>
          </a:p>
        </p:txBody>
      </p:sp>
      <p:graphicFrame>
        <p:nvGraphicFramePr>
          <p:cNvPr id="6" name="Chart Placeholder 5">
            <a:extLst>
              <a:ext uri="{FF2B5EF4-FFF2-40B4-BE49-F238E27FC236}">
                <a16:creationId xmlns:a16="http://schemas.microsoft.com/office/drawing/2014/main" id="{11BD920A-AAC2-4FC0-B2E0-83AC697DE14B}"/>
              </a:ext>
            </a:extLst>
          </p:cNvPr>
          <p:cNvGraphicFramePr>
            <a:graphicFrameLocks noGrp="1"/>
          </p:cNvGraphicFramePr>
          <p:nvPr>
            <p:ph type="chart" sz="quarter" idx="13"/>
            <p:extLst>
              <p:ext uri="{D42A27DB-BD31-4B8C-83A1-F6EECF244321}">
                <p14:modId xmlns:p14="http://schemas.microsoft.com/office/powerpoint/2010/main" val="368960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12BCBC-77DB-4D73-94D6-CE313ABE0F7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B92CEDE-0C93-44C2-A22F-2EB5224BD7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854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9218-1CA1-42AF-B39B-9C0C33273332}"/>
              </a:ext>
            </a:extLst>
          </p:cNvPr>
          <p:cNvSpPr>
            <a:spLocks noGrp="1"/>
          </p:cNvSpPr>
          <p:nvPr>
            <p:ph type="title"/>
          </p:nvPr>
        </p:nvSpPr>
        <p:spPr/>
        <p:txBody>
          <a:bodyPr/>
          <a:lstStyle/>
          <a:p>
            <a:r>
              <a:rPr lang="de-DE"/>
              <a:t>Eigene Beiträge (Postings) | Autohaus Strauss - 1 of 4</a:t>
            </a:r>
            <a:endParaRPr lang="en-US"/>
          </a:p>
        </p:txBody>
      </p:sp>
      <p:graphicFrame>
        <p:nvGraphicFramePr>
          <p:cNvPr id="5" name="Table Placeholder 4">
            <a:extLst>
              <a:ext uri="{FF2B5EF4-FFF2-40B4-BE49-F238E27FC236}">
                <a16:creationId xmlns:a16="http://schemas.microsoft.com/office/drawing/2014/main" id="{55723C0E-4484-4EFB-AC18-D1ED62B8B01B}"/>
              </a:ext>
            </a:extLst>
          </p:cNvPr>
          <p:cNvGraphicFramePr>
            <a:graphicFrameLocks noGrp="1"/>
          </p:cNvGraphicFramePr>
          <p:nvPr>
            <p:ph type="tbl" sz="quarter" idx="13"/>
            <p:extLst>
              <p:ext uri="{D42A27DB-BD31-4B8C-83A1-F6EECF244321}">
                <p14:modId xmlns:p14="http://schemas.microsoft.com/office/powerpoint/2010/main" val="2488148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29705776"/>
                    </a:ext>
                  </a:extLst>
                </a:gridCol>
                <a:gridCol w="658368">
                  <a:extLst>
                    <a:ext uri="{9D8B030D-6E8A-4147-A177-3AD203B41FA5}">
                      <a16:colId xmlns:a16="http://schemas.microsoft.com/office/drawing/2014/main" val="2502694646"/>
                    </a:ext>
                  </a:extLst>
                </a:gridCol>
                <a:gridCol w="658368">
                  <a:extLst>
                    <a:ext uri="{9D8B030D-6E8A-4147-A177-3AD203B41FA5}">
                      <a16:colId xmlns:a16="http://schemas.microsoft.com/office/drawing/2014/main" val="2018543061"/>
                    </a:ext>
                  </a:extLst>
                </a:gridCol>
                <a:gridCol w="658368">
                  <a:extLst>
                    <a:ext uri="{9D8B030D-6E8A-4147-A177-3AD203B41FA5}">
                      <a16:colId xmlns:a16="http://schemas.microsoft.com/office/drawing/2014/main" val="3867966103"/>
                    </a:ext>
                  </a:extLst>
                </a:gridCol>
                <a:gridCol w="658368">
                  <a:extLst>
                    <a:ext uri="{9D8B030D-6E8A-4147-A177-3AD203B41FA5}">
                      <a16:colId xmlns:a16="http://schemas.microsoft.com/office/drawing/2014/main" val="3794490898"/>
                    </a:ext>
                  </a:extLst>
                </a:gridCol>
                <a:gridCol w="658368">
                  <a:extLst>
                    <a:ext uri="{9D8B030D-6E8A-4147-A177-3AD203B41FA5}">
                      <a16:colId xmlns:a16="http://schemas.microsoft.com/office/drawing/2014/main" val="393574940"/>
                    </a:ext>
                  </a:extLst>
                </a:gridCol>
                <a:gridCol w="658368">
                  <a:extLst>
                    <a:ext uri="{9D8B030D-6E8A-4147-A177-3AD203B41FA5}">
                      <a16:colId xmlns:a16="http://schemas.microsoft.com/office/drawing/2014/main" val="604055460"/>
                    </a:ext>
                  </a:extLst>
                </a:gridCol>
                <a:gridCol w="658368">
                  <a:extLst>
                    <a:ext uri="{9D8B030D-6E8A-4147-A177-3AD203B41FA5}">
                      <a16:colId xmlns:a16="http://schemas.microsoft.com/office/drawing/2014/main" val="72398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396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- 2018-05-29 11:49:54 </a:t>
                      </a:r>
                      <a:r>
                        <a:rPr kumimoji="0" lang="de-DE" sz="1000" b="0" i="0" u="none" strike="noStrike" kern="1200" cap="none" spc="0" normalizeH="0" baseline="0" noProof="0">
                          <a:ln>
                            <a:noFill/>
                          </a:ln>
                          <a:solidFill>
                            <a:prstClr val="black"/>
                          </a:solidFill>
                          <a:effectLst/>
                          <a:uLnTx/>
                          <a:uFillTx/>
                          <a:latin typeface="+mn-lt"/>
                          <a:ea typeface="+mn-ea"/>
                          <a:cs typeface="+mn-cs"/>
                        </a:rPr>
                        <a:t> 
 Der erste Range Rover Sport P400e Hybrid ist bei uns eingetroffen! 😎💪
Spannungsgeladen wartet er auf die ersten Testfahrten!!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865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- 2018-05-27 09:23:00 </a:t>
                      </a:r>
                      <a:r>
                        <a:rPr kumimoji="0" lang="en-US" sz="1000" b="0" i="0" u="none" strike="noStrike" kern="1200" cap="none" spc="0" normalizeH="0" baseline="0" noProof="0">
                          <a:ln>
                            <a:noFill/>
                          </a:ln>
                          <a:solidFill>
                            <a:prstClr val="black"/>
                          </a:solidFill>
                          <a:effectLst/>
                          <a:uLnTx/>
                          <a:uFillTx/>
                          <a:latin typeface="+mn-lt"/>
                          <a:ea typeface="+mn-ea"/>
                          <a:cs typeface="+mn-cs"/>
                        </a:rPr>
                        <a:t> 
 Ein Fiesta, der keine Wünsche offen lässt! Vom ST-Line Paket bis zum Winter Paket ist alles dabei! Wir gratulieren Alexandra Csenkei zu ihrem neuen Ford Fiesta ST-Line mit 100PS in Magnetic Grau Metallic!! 😁😎
Liebe Alexandra, unser Ford Verkaufsberater Armin Bauer und das gesamte Team wünscht dir viel Freude mit deinem neuen, feschen Fiesta ST-Line!!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779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- 2018-05-26 09:37:01 </a:t>
                      </a:r>
                      <a:r>
                        <a:rPr kumimoji="0" lang="en-US" sz="1000" b="0" i="0" u="none" strike="noStrike" kern="1200" cap="none" spc="0" normalizeH="0" baseline="0" noProof="0">
                          <a:ln>
                            <a:noFill/>
                          </a:ln>
                          <a:solidFill>
                            <a:prstClr val="black"/>
                          </a:solidFill>
                          <a:effectLst/>
                          <a:uLnTx/>
                          <a:uFillTx/>
                          <a:latin typeface="+mn-lt"/>
                          <a:ea typeface="+mn-ea"/>
                          <a:cs typeface="+mn-cs"/>
                        </a:rPr>
                        <a:t> 
 HAPPY HAPPY BIRTHDAY lieber Daniel!😁🎂
Wir wünschen unserem, nicht mehr von unserem Team wegzudenkenden😉, Ford-Verkaufsberater Daniel Pausch nur das Allerbeste zu seinem 3️⃣️0️⃣️.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191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- 2018-05-25 13:03:45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Fiesta Active im Test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4068260"/>
                  </a:ext>
                </a:extLst>
              </a:tr>
            </a:tbl>
          </a:graphicData>
        </a:graphic>
      </p:graphicFrame>
      <p:sp>
        <p:nvSpPr>
          <p:cNvPr id="4" name="Text Placeholder 3">
            <a:extLst>
              <a:ext uri="{FF2B5EF4-FFF2-40B4-BE49-F238E27FC236}">
                <a16:creationId xmlns:a16="http://schemas.microsoft.com/office/drawing/2014/main" id="{AD740E9A-43B6-4765-AC10-75292A1B5E6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12036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0982B-C298-4ADD-A284-C8F482EA5A96}"/>
              </a:ext>
            </a:extLst>
          </p:cNvPr>
          <p:cNvSpPr>
            <a:spLocks noGrp="1"/>
          </p:cNvSpPr>
          <p:nvPr>
            <p:ph type="title"/>
          </p:nvPr>
        </p:nvSpPr>
        <p:spPr/>
        <p:txBody>
          <a:bodyPr/>
          <a:lstStyle/>
          <a:p>
            <a:r>
              <a:rPr lang="de-DE"/>
              <a:t>Eigene Beiträge (Postings) | Autohaus Strauss - 2 of 4</a:t>
            </a:r>
            <a:endParaRPr lang="en-US"/>
          </a:p>
        </p:txBody>
      </p:sp>
      <p:graphicFrame>
        <p:nvGraphicFramePr>
          <p:cNvPr id="5" name="Table Placeholder 4">
            <a:extLst>
              <a:ext uri="{FF2B5EF4-FFF2-40B4-BE49-F238E27FC236}">
                <a16:creationId xmlns:a16="http://schemas.microsoft.com/office/drawing/2014/main" id="{1108E846-EAE7-41D2-826E-3FA566B5A46F}"/>
              </a:ext>
            </a:extLst>
          </p:cNvPr>
          <p:cNvGraphicFramePr>
            <a:graphicFrameLocks noGrp="1"/>
          </p:cNvGraphicFramePr>
          <p:nvPr>
            <p:ph type="tbl" sz="quarter" idx="13"/>
            <p:extLst>
              <p:ext uri="{D42A27DB-BD31-4B8C-83A1-F6EECF244321}">
                <p14:modId xmlns:p14="http://schemas.microsoft.com/office/powerpoint/2010/main" val="23243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6330172"/>
                    </a:ext>
                  </a:extLst>
                </a:gridCol>
                <a:gridCol w="658368">
                  <a:extLst>
                    <a:ext uri="{9D8B030D-6E8A-4147-A177-3AD203B41FA5}">
                      <a16:colId xmlns:a16="http://schemas.microsoft.com/office/drawing/2014/main" val="4236999095"/>
                    </a:ext>
                  </a:extLst>
                </a:gridCol>
                <a:gridCol w="658368">
                  <a:extLst>
                    <a:ext uri="{9D8B030D-6E8A-4147-A177-3AD203B41FA5}">
                      <a16:colId xmlns:a16="http://schemas.microsoft.com/office/drawing/2014/main" val="2147376829"/>
                    </a:ext>
                  </a:extLst>
                </a:gridCol>
                <a:gridCol w="658368">
                  <a:extLst>
                    <a:ext uri="{9D8B030D-6E8A-4147-A177-3AD203B41FA5}">
                      <a16:colId xmlns:a16="http://schemas.microsoft.com/office/drawing/2014/main" val="1023050700"/>
                    </a:ext>
                  </a:extLst>
                </a:gridCol>
                <a:gridCol w="658368">
                  <a:extLst>
                    <a:ext uri="{9D8B030D-6E8A-4147-A177-3AD203B41FA5}">
                      <a16:colId xmlns:a16="http://schemas.microsoft.com/office/drawing/2014/main" val="1923557453"/>
                    </a:ext>
                  </a:extLst>
                </a:gridCol>
                <a:gridCol w="658368">
                  <a:extLst>
                    <a:ext uri="{9D8B030D-6E8A-4147-A177-3AD203B41FA5}">
                      <a16:colId xmlns:a16="http://schemas.microsoft.com/office/drawing/2014/main" val="4100939298"/>
                    </a:ext>
                  </a:extLst>
                </a:gridCol>
                <a:gridCol w="658368">
                  <a:extLst>
                    <a:ext uri="{9D8B030D-6E8A-4147-A177-3AD203B41FA5}">
                      <a16:colId xmlns:a16="http://schemas.microsoft.com/office/drawing/2014/main" val="3211810109"/>
                    </a:ext>
                  </a:extLst>
                </a:gridCol>
                <a:gridCol w="658368">
                  <a:extLst>
                    <a:ext uri="{9D8B030D-6E8A-4147-A177-3AD203B41FA5}">
                      <a16:colId xmlns:a16="http://schemas.microsoft.com/office/drawing/2014/main" val="503551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5822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- 2018-05-18 12:28:54 </a:t>
                      </a:r>
                      <a:r>
                        <a:rPr kumimoji="0" lang="en-US" sz="1000" b="0" i="0" u="none" strike="noStrike" kern="1200" cap="none" spc="0" normalizeH="0" baseline="0" noProof="0">
                          <a:ln>
                            <a:noFill/>
                          </a:ln>
                          <a:solidFill>
                            <a:prstClr val="black"/>
                          </a:solidFill>
                          <a:effectLst/>
                          <a:uLnTx/>
                          <a:uFillTx/>
                          <a:latin typeface="+mn-lt"/>
                          <a:ea typeface="+mn-ea"/>
                          <a:cs typeface="+mn-cs"/>
                        </a:rPr>
                        <a:t> 
 Hans Mikolics übernimmt heute seinen neuen Ford Fiesta Vignale mit 100PS in der Spezial-Metallic Lackierung Milano Grigio, mit Easy Driver Paket, Winter Paket, Premium Leder Polsterung in Black Ruby uvm. 👍🙂
Armin Bauer und das Team vom Autohaus Strauss wünscht eine gute Fahrt und viel Freude mit dem neuen Fiesta Vignale.🙂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364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- 2018-05-11 06:00:02 </a:t>
                      </a:r>
                      <a:r>
                        <a:rPr kumimoji="0" lang="en-US" sz="1000" b="0" i="0" u="none" strike="noStrike" kern="1200" cap="none" spc="0" normalizeH="0" baseline="0" noProof="0">
                          <a:ln>
                            <a:noFill/>
                          </a:ln>
                          <a:solidFill>
                            <a:prstClr val="black"/>
                          </a:solidFill>
                          <a:effectLst/>
                          <a:uLnTx/>
                          <a:uFillTx/>
                          <a:latin typeface="+mn-lt"/>
                          <a:ea typeface="+mn-ea"/>
                          <a:cs typeface="+mn-cs"/>
                        </a:rPr>
                        <a:t> 
 👉🏻 Autohaus Strauss goes XXL 🚀 😎
Egal ob Familienkutsche, Vereinsmobil oder Firmenauto mit Extraplatz!  Schaut mal bei uns in St. Michael vorbei! Armin Bauer und Daniel Pausch beraten euch gerne! Infos zu den Fahrzeugen findet ihr neben den Bildern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0868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- 2018-05-09 08:30:00 </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Armin Bauer übergibt Marc- Philipp Jandrisits seinen neuen, sportlichen und dynamischen Ford Focus Traveller ST-LINE mit 120PS in Magnetic Grau Metallic! 💪😁
Lieber Marc-Philipp, wir gratulieren dir zu dieser, absolut vollkommenen, Wahl 😉👍 und wünschen dir viel Freude mit deinem neuen 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1346179"/>
                  </a:ext>
                </a:extLst>
              </a:tr>
            </a:tbl>
          </a:graphicData>
        </a:graphic>
      </p:graphicFrame>
      <p:sp>
        <p:nvSpPr>
          <p:cNvPr id="4" name="Text Placeholder 3">
            <a:extLst>
              <a:ext uri="{FF2B5EF4-FFF2-40B4-BE49-F238E27FC236}">
                <a16:creationId xmlns:a16="http://schemas.microsoft.com/office/drawing/2014/main" id="{24163AD0-D97B-46BB-9D0D-AE6919DC4C3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194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AA3B2-91FE-4DF5-A719-F1616245C7D2}"/>
              </a:ext>
            </a:extLst>
          </p:cNvPr>
          <p:cNvSpPr>
            <a:spLocks noGrp="1"/>
          </p:cNvSpPr>
          <p:nvPr>
            <p:ph type="title"/>
          </p:nvPr>
        </p:nvSpPr>
        <p:spPr/>
        <p:txBody>
          <a:bodyPr/>
          <a:lstStyle/>
          <a:p>
            <a:r>
              <a:rPr lang="de-DE"/>
              <a:t>Eigene Beiträge (Postings) | Autohaus Strauss - 3 of 4</a:t>
            </a:r>
            <a:endParaRPr lang="en-US"/>
          </a:p>
        </p:txBody>
      </p:sp>
      <p:graphicFrame>
        <p:nvGraphicFramePr>
          <p:cNvPr id="5" name="Table Placeholder 4">
            <a:extLst>
              <a:ext uri="{FF2B5EF4-FFF2-40B4-BE49-F238E27FC236}">
                <a16:creationId xmlns:a16="http://schemas.microsoft.com/office/drawing/2014/main" id="{71E23D90-6BDB-4EB9-8542-85F77E953FCC}"/>
              </a:ext>
            </a:extLst>
          </p:cNvPr>
          <p:cNvGraphicFramePr>
            <a:graphicFrameLocks noGrp="1"/>
          </p:cNvGraphicFramePr>
          <p:nvPr>
            <p:ph type="tbl" sz="quarter" idx="13"/>
            <p:extLst>
              <p:ext uri="{D42A27DB-BD31-4B8C-83A1-F6EECF244321}">
                <p14:modId xmlns:p14="http://schemas.microsoft.com/office/powerpoint/2010/main" val="1655346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8739239"/>
                    </a:ext>
                  </a:extLst>
                </a:gridCol>
                <a:gridCol w="658368">
                  <a:extLst>
                    <a:ext uri="{9D8B030D-6E8A-4147-A177-3AD203B41FA5}">
                      <a16:colId xmlns:a16="http://schemas.microsoft.com/office/drawing/2014/main" val="424669015"/>
                    </a:ext>
                  </a:extLst>
                </a:gridCol>
                <a:gridCol w="658368">
                  <a:extLst>
                    <a:ext uri="{9D8B030D-6E8A-4147-A177-3AD203B41FA5}">
                      <a16:colId xmlns:a16="http://schemas.microsoft.com/office/drawing/2014/main" val="2178656482"/>
                    </a:ext>
                  </a:extLst>
                </a:gridCol>
                <a:gridCol w="658368">
                  <a:extLst>
                    <a:ext uri="{9D8B030D-6E8A-4147-A177-3AD203B41FA5}">
                      <a16:colId xmlns:a16="http://schemas.microsoft.com/office/drawing/2014/main" val="4026304470"/>
                    </a:ext>
                  </a:extLst>
                </a:gridCol>
                <a:gridCol w="658368">
                  <a:extLst>
                    <a:ext uri="{9D8B030D-6E8A-4147-A177-3AD203B41FA5}">
                      <a16:colId xmlns:a16="http://schemas.microsoft.com/office/drawing/2014/main" val="3844522174"/>
                    </a:ext>
                  </a:extLst>
                </a:gridCol>
                <a:gridCol w="658368">
                  <a:extLst>
                    <a:ext uri="{9D8B030D-6E8A-4147-A177-3AD203B41FA5}">
                      <a16:colId xmlns:a16="http://schemas.microsoft.com/office/drawing/2014/main" val="2478207379"/>
                    </a:ext>
                  </a:extLst>
                </a:gridCol>
                <a:gridCol w="658368">
                  <a:extLst>
                    <a:ext uri="{9D8B030D-6E8A-4147-A177-3AD203B41FA5}">
                      <a16:colId xmlns:a16="http://schemas.microsoft.com/office/drawing/2014/main" val="1521980596"/>
                    </a:ext>
                  </a:extLst>
                </a:gridCol>
                <a:gridCol w="658368">
                  <a:extLst>
                    <a:ext uri="{9D8B030D-6E8A-4147-A177-3AD203B41FA5}">
                      <a16:colId xmlns:a16="http://schemas.microsoft.com/office/drawing/2014/main" val="159169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686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- 2018-05-06 09:04:00 </a:t>
                      </a:r>
                      <a:r>
                        <a:rPr kumimoji="0" lang="de-DE" sz="1000" b="0" i="0" u="none" strike="noStrike" kern="1200" cap="none" spc="0" normalizeH="0" baseline="0" noProof="0">
                          <a:ln>
                            <a:noFill/>
                          </a:ln>
                          <a:solidFill>
                            <a:prstClr val="black"/>
                          </a:solidFill>
                          <a:effectLst/>
                          <a:uLnTx/>
                          <a:uFillTx/>
                          <a:latin typeface="+mn-lt"/>
                          <a:ea typeface="+mn-ea"/>
                          <a:cs typeface="+mn-cs"/>
                        </a:rPr>
                        <a:t> 
 Teilen, teilen, teilen‼️ 🙂
Das Autohaus Strauss ist auf der Suche nach einem erfahrenen KFZ-Mechaniker!!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6256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- 2018-05-05 08:00:01 </a:t>
                      </a:r>
                      <a:r>
                        <a:rPr kumimoji="0" lang="de-DE" sz="1000" b="0" i="0" u="none" strike="noStrike" kern="1200" cap="none" spc="0" normalizeH="0" baseline="0" noProof="0">
                          <a:ln>
                            <a:noFill/>
                          </a:ln>
                          <a:solidFill>
                            <a:prstClr val="black"/>
                          </a:solidFill>
                          <a:effectLst/>
                          <a:uLnTx/>
                          <a:uFillTx/>
                          <a:latin typeface="+mn-lt"/>
                          <a:ea typeface="+mn-ea"/>
                          <a:cs typeface="+mn-cs"/>
                        </a:rPr>
                        <a:t> 
 Um auf dem neuesten Stand der Technik zu bleiben, tauscht Bernd Breinsberger "Alt" gegen Neu! 😎🚘
Die Wahl fiel auf den neuen 100 PS-igen Ford Fiesta ST-Line in Magnetic Grau Metallic und einer Ausstattung, die sich sehen lassen kann! 😁
Lieber Bernd, wir wünschen dir eine gute Fahrt und viel Freude mit deinem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957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- 2018-05-03 08:58:18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Titanium in der Spezial Metallic Lackierung Ruby-Rot mit schwarzer Dachlackierung und 100PS für Andrea Heckenberg! 😃 Liebe Andrea, mit Rückfahrkamera, Fahrer-Assistenz-Paket uvm. ist dein neuer Fiesta optimal für das Fahren in der Stadt ausgestattet! 👍
Unser Verkaufsberater Daniel Pausch und das Team vom Autohaus Strauss wünscht dir viel Freude mit deinem neuen Ford Fiesta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2846517"/>
                  </a:ext>
                </a:extLst>
              </a:tr>
            </a:tbl>
          </a:graphicData>
        </a:graphic>
      </p:graphicFrame>
      <p:sp>
        <p:nvSpPr>
          <p:cNvPr id="4" name="Text Placeholder 3">
            <a:extLst>
              <a:ext uri="{FF2B5EF4-FFF2-40B4-BE49-F238E27FC236}">
                <a16:creationId xmlns:a16="http://schemas.microsoft.com/office/drawing/2014/main" id="{ED09DE4A-01CC-415C-9871-10DCC48699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15503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F7A06-9D29-422B-8B4F-3690EAD9C547}"/>
              </a:ext>
            </a:extLst>
          </p:cNvPr>
          <p:cNvSpPr>
            <a:spLocks noGrp="1"/>
          </p:cNvSpPr>
          <p:nvPr>
            <p:ph type="title"/>
          </p:nvPr>
        </p:nvSpPr>
        <p:spPr/>
        <p:txBody>
          <a:bodyPr/>
          <a:lstStyle/>
          <a:p>
            <a:r>
              <a:rPr lang="de-DE"/>
              <a:t>Eigene Beiträge (Postings) | Autohaus Strauss - 4 of 4</a:t>
            </a:r>
            <a:endParaRPr lang="en-US"/>
          </a:p>
        </p:txBody>
      </p:sp>
      <p:graphicFrame>
        <p:nvGraphicFramePr>
          <p:cNvPr id="5" name="Table Placeholder 4">
            <a:extLst>
              <a:ext uri="{FF2B5EF4-FFF2-40B4-BE49-F238E27FC236}">
                <a16:creationId xmlns:a16="http://schemas.microsoft.com/office/drawing/2014/main" id="{98D905BA-36F2-4FC1-A2EF-70981F28D5B2}"/>
              </a:ext>
            </a:extLst>
          </p:cNvPr>
          <p:cNvGraphicFramePr>
            <a:graphicFrameLocks noGrp="1"/>
          </p:cNvGraphicFramePr>
          <p:nvPr>
            <p:ph type="tbl" sz="quarter" idx="13"/>
            <p:extLst>
              <p:ext uri="{D42A27DB-BD31-4B8C-83A1-F6EECF244321}">
                <p14:modId xmlns:p14="http://schemas.microsoft.com/office/powerpoint/2010/main" val="249684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7817893"/>
                    </a:ext>
                  </a:extLst>
                </a:gridCol>
                <a:gridCol w="658368">
                  <a:extLst>
                    <a:ext uri="{9D8B030D-6E8A-4147-A177-3AD203B41FA5}">
                      <a16:colId xmlns:a16="http://schemas.microsoft.com/office/drawing/2014/main" val="4286168308"/>
                    </a:ext>
                  </a:extLst>
                </a:gridCol>
                <a:gridCol w="658368">
                  <a:extLst>
                    <a:ext uri="{9D8B030D-6E8A-4147-A177-3AD203B41FA5}">
                      <a16:colId xmlns:a16="http://schemas.microsoft.com/office/drawing/2014/main" val="1127557428"/>
                    </a:ext>
                  </a:extLst>
                </a:gridCol>
                <a:gridCol w="658368">
                  <a:extLst>
                    <a:ext uri="{9D8B030D-6E8A-4147-A177-3AD203B41FA5}">
                      <a16:colId xmlns:a16="http://schemas.microsoft.com/office/drawing/2014/main" val="1446138240"/>
                    </a:ext>
                  </a:extLst>
                </a:gridCol>
                <a:gridCol w="658368">
                  <a:extLst>
                    <a:ext uri="{9D8B030D-6E8A-4147-A177-3AD203B41FA5}">
                      <a16:colId xmlns:a16="http://schemas.microsoft.com/office/drawing/2014/main" val="4253691933"/>
                    </a:ext>
                  </a:extLst>
                </a:gridCol>
                <a:gridCol w="658368">
                  <a:extLst>
                    <a:ext uri="{9D8B030D-6E8A-4147-A177-3AD203B41FA5}">
                      <a16:colId xmlns:a16="http://schemas.microsoft.com/office/drawing/2014/main" val="1063216737"/>
                    </a:ext>
                  </a:extLst>
                </a:gridCol>
                <a:gridCol w="658368">
                  <a:extLst>
                    <a:ext uri="{9D8B030D-6E8A-4147-A177-3AD203B41FA5}">
                      <a16:colId xmlns:a16="http://schemas.microsoft.com/office/drawing/2014/main" val="1910871698"/>
                    </a:ext>
                  </a:extLst>
                </a:gridCol>
                <a:gridCol w="658368">
                  <a:extLst>
                    <a:ext uri="{9D8B030D-6E8A-4147-A177-3AD203B41FA5}">
                      <a16:colId xmlns:a16="http://schemas.microsoft.com/office/drawing/2014/main" val="2046689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534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- 2018-05-01 07:33:00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ruhigen und erholsamen 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0430628"/>
                  </a:ext>
                </a:extLst>
              </a:tr>
            </a:tbl>
          </a:graphicData>
        </a:graphic>
      </p:graphicFrame>
      <p:sp>
        <p:nvSpPr>
          <p:cNvPr id="4" name="Text Placeholder 3">
            <a:extLst>
              <a:ext uri="{FF2B5EF4-FFF2-40B4-BE49-F238E27FC236}">
                <a16:creationId xmlns:a16="http://schemas.microsoft.com/office/drawing/2014/main" id="{0845AE3D-770D-4928-8E5A-BE080A20818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501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BC65-4317-40FE-8786-102431820F6A}"/>
              </a:ext>
            </a:extLst>
          </p:cNvPr>
          <p:cNvSpPr>
            <a:spLocks noGrp="1"/>
          </p:cNvSpPr>
          <p:nvPr>
            <p:ph type="title"/>
          </p:nvPr>
        </p:nvSpPr>
        <p:spPr/>
        <p:txBody>
          <a:bodyPr/>
          <a:lstStyle/>
          <a:p>
            <a:r>
              <a:rPr lang="de-DE"/>
              <a:t>Eigene Beiträge (Postings) + Reactions | Autohaus Strauss - 1 of 5</a:t>
            </a:r>
            <a:endParaRPr lang="en-US"/>
          </a:p>
        </p:txBody>
      </p:sp>
      <p:graphicFrame>
        <p:nvGraphicFramePr>
          <p:cNvPr id="5" name="Table Placeholder 4">
            <a:extLst>
              <a:ext uri="{FF2B5EF4-FFF2-40B4-BE49-F238E27FC236}">
                <a16:creationId xmlns:a16="http://schemas.microsoft.com/office/drawing/2014/main" id="{62864577-198B-43AC-9387-DFB2BF32614A}"/>
              </a:ext>
            </a:extLst>
          </p:cNvPr>
          <p:cNvGraphicFramePr>
            <a:graphicFrameLocks noGrp="1"/>
          </p:cNvGraphicFramePr>
          <p:nvPr>
            <p:ph type="tbl" sz="quarter" idx="13"/>
            <p:extLst>
              <p:ext uri="{D42A27DB-BD31-4B8C-83A1-F6EECF244321}">
                <p14:modId xmlns:p14="http://schemas.microsoft.com/office/powerpoint/2010/main" val="1923156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0504727"/>
                    </a:ext>
                  </a:extLst>
                </a:gridCol>
                <a:gridCol w="822960">
                  <a:extLst>
                    <a:ext uri="{9D8B030D-6E8A-4147-A177-3AD203B41FA5}">
                      <a16:colId xmlns:a16="http://schemas.microsoft.com/office/drawing/2014/main" val="3097874183"/>
                    </a:ext>
                  </a:extLst>
                </a:gridCol>
                <a:gridCol w="822960">
                  <a:extLst>
                    <a:ext uri="{9D8B030D-6E8A-4147-A177-3AD203B41FA5}">
                      <a16:colId xmlns:a16="http://schemas.microsoft.com/office/drawing/2014/main" val="2597952706"/>
                    </a:ext>
                  </a:extLst>
                </a:gridCol>
                <a:gridCol w="822960">
                  <a:extLst>
                    <a:ext uri="{9D8B030D-6E8A-4147-A177-3AD203B41FA5}">
                      <a16:colId xmlns:a16="http://schemas.microsoft.com/office/drawing/2014/main" val="1996995139"/>
                    </a:ext>
                  </a:extLst>
                </a:gridCol>
                <a:gridCol w="822960">
                  <a:extLst>
                    <a:ext uri="{9D8B030D-6E8A-4147-A177-3AD203B41FA5}">
                      <a16:colId xmlns:a16="http://schemas.microsoft.com/office/drawing/2014/main" val="1343141286"/>
                    </a:ext>
                  </a:extLst>
                </a:gridCol>
                <a:gridCol w="822960">
                  <a:extLst>
                    <a:ext uri="{9D8B030D-6E8A-4147-A177-3AD203B41FA5}">
                      <a16:colId xmlns:a16="http://schemas.microsoft.com/office/drawing/2014/main" val="2711348892"/>
                    </a:ext>
                  </a:extLst>
                </a:gridCol>
                <a:gridCol w="822960">
                  <a:extLst>
                    <a:ext uri="{9D8B030D-6E8A-4147-A177-3AD203B41FA5}">
                      <a16:colId xmlns:a16="http://schemas.microsoft.com/office/drawing/2014/main" val="4253552927"/>
                    </a:ext>
                  </a:extLst>
                </a:gridCol>
                <a:gridCol w="822960">
                  <a:extLst>
                    <a:ext uri="{9D8B030D-6E8A-4147-A177-3AD203B41FA5}">
                      <a16:colId xmlns:a16="http://schemas.microsoft.com/office/drawing/2014/main" val="1364029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11812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- 2018-05-29 11:49:54 </a:t>
                      </a:r>
                      <a:r>
                        <a:rPr kumimoji="0" lang="de-DE" sz="1000" b="0" i="0" u="none" strike="noStrike" kern="1200" cap="none" spc="0" normalizeH="0" baseline="0" noProof="0">
                          <a:ln>
                            <a:noFill/>
                          </a:ln>
                          <a:solidFill>
                            <a:prstClr val="black"/>
                          </a:solidFill>
                          <a:effectLst/>
                          <a:uLnTx/>
                          <a:uFillTx/>
                          <a:latin typeface="+mn-lt"/>
                          <a:ea typeface="+mn-ea"/>
                          <a:cs typeface="+mn-cs"/>
                        </a:rPr>
                        <a:t> 
 Der erste Range Rover Sport P400e Hybrid ist bei uns eingetroffen! 😎💪
Spannungsgeladen wartet er auf die ersten Testfahrten!!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031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- 2018-05-27 09:23:00 </a:t>
                      </a:r>
                      <a:r>
                        <a:rPr kumimoji="0" lang="en-US" sz="1000" b="0" i="0" u="none" strike="noStrike" kern="1200" cap="none" spc="0" normalizeH="0" baseline="0" noProof="0">
                          <a:ln>
                            <a:noFill/>
                          </a:ln>
                          <a:solidFill>
                            <a:prstClr val="black"/>
                          </a:solidFill>
                          <a:effectLst/>
                          <a:uLnTx/>
                          <a:uFillTx/>
                          <a:latin typeface="+mn-lt"/>
                          <a:ea typeface="+mn-ea"/>
                          <a:cs typeface="+mn-cs"/>
                        </a:rPr>
                        <a:t> 
 Ein Fiesta, der keine Wünsche offen lässt! Vom ST-Line Paket bis zum Winter Paket ist alles dabei! Wir gratulieren Alexandra Csenkei zu ihrem neuen Ford Fiesta ST-Line mit 100PS in Magnetic Grau Metallic!! 😁😎
Liebe Alexandra, unser Ford Verkaufsberater Armin Bauer und das gesamte Team wünscht dir viel Freude mit deinem neuen, feschen Fiesta ST-Line!!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0615384"/>
                  </a:ext>
                </a:extLst>
              </a:tr>
            </a:tbl>
          </a:graphicData>
        </a:graphic>
      </p:graphicFrame>
      <p:sp>
        <p:nvSpPr>
          <p:cNvPr id="4" name="Text Placeholder 3">
            <a:extLst>
              <a:ext uri="{FF2B5EF4-FFF2-40B4-BE49-F238E27FC236}">
                <a16:creationId xmlns:a16="http://schemas.microsoft.com/office/drawing/2014/main" id="{C4E82668-02DA-42C9-9A33-46015CF43D7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67437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CE30-320F-4125-B2B0-25199C20A6F6}"/>
              </a:ext>
            </a:extLst>
          </p:cNvPr>
          <p:cNvSpPr>
            <a:spLocks noGrp="1"/>
          </p:cNvSpPr>
          <p:nvPr>
            <p:ph type="title"/>
          </p:nvPr>
        </p:nvSpPr>
        <p:spPr/>
        <p:txBody>
          <a:bodyPr/>
          <a:lstStyle/>
          <a:p>
            <a:r>
              <a:rPr lang="de-DE"/>
              <a:t>Eigene Beiträge (Postings) + Reactions | Autohaus Strauss - 2 of 5</a:t>
            </a:r>
            <a:endParaRPr lang="en-US"/>
          </a:p>
        </p:txBody>
      </p:sp>
      <p:graphicFrame>
        <p:nvGraphicFramePr>
          <p:cNvPr id="5" name="Table Placeholder 4">
            <a:extLst>
              <a:ext uri="{FF2B5EF4-FFF2-40B4-BE49-F238E27FC236}">
                <a16:creationId xmlns:a16="http://schemas.microsoft.com/office/drawing/2014/main" id="{69B22D53-8ADA-4B4C-8C35-14471AA8DF27}"/>
              </a:ext>
            </a:extLst>
          </p:cNvPr>
          <p:cNvGraphicFramePr>
            <a:graphicFrameLocks noGrp="1"/>
          </p:cNvGraphicFramePr>
          <p:nvPr>
            <p:ph type="tbl" sz="quarter" idx="13"/>
            <p:extLst>
              <p:ext uri="{D42A27DB-BD31-4B8C-83A1-F6EECF244321}">
                <p14:modId xmlns:p14="http://schemas.microsoft.com/office/powerpoint/2010/main" val="281901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8296636"/>
                    </a:ext>
                  </a:extLst>
                </a:gridCol>
                <a:gridCol w="822960">
                  <a:extLst>
                    <a:ext uri="{9D8B030D-6E8A-4147-A177-3AD203B41FA5}">
                      <a16:colId xmlns:a16="http://schemas.microsoft.com/office/drawing/2014/main" val="1666427886"/>
                    </a:ext>
                  </a:extLst>
                </a:gridCol>
                <a:gridCol w="822960">
                  <a:extLst>
                    <a:ext uri="{9D8B030D-6E8A-4147-A177-3AD203B41FA5}">
                      <a16:colId xmlns:a16="http://schemas.microsoft.com/office/drawing/2014/main" val="2039304473"/>
                    </a:ext>
                  </a:extLst>
                </a:gridCol>
                <a:gridCol w="822960">
                  <a:extLst>
                    <a:ext uri="{9D8B030D-6E8A-4147-A177-3AD203B41FA5}">
                      <a16:colId xmlns:a16="http://schemas.microsoft.com/office/drawing/2014/main" val="1032204958"/>
                    </a:ext>
                  </a:extLst>
                </a:gridCol>
                <a:gridCol w="822960">
                  <a:extLst>
                    <a:ext uri="{9D8B030D-6E8A-4147-A177-3AD203B41FA5}">
                      <a16:colId xmlns:a16="http://schemas.microsoft.com/office/drawing/2014/main" val="1899192685"/>
                    </a:ext>
                  </a:extLst>
                </a:gridCol>
                <a:gridCol w="822960">
                  <a:extLst>
                    <a:ext uri="{9D8B030D-6E8A-4147-A177-3AD203B41FA5}">
                      <a16:colId xmlns:a16="http://schemas.microsoft.com/office/drawing/2014/main" val="471261149"/>
                    </a:ext>
                  </a:extLst>
                </a:gridCol>
                <a:gridCol w="822960">
                  <a:extLst>
                    <a:ext uri="{9D8B030D-6E8A-4147-A177-3AD203B41FA5}">
                      <a16:colId xmlns:a16="http://schemas.microsoft.com/office/drawing/2014/main" val="3589848102"/>
                    </a:ext>
                  </a:extLst>
                </a:gridCol>
                <a:gridCol w="822960">
                  <a:extLst>
                    <a:ext uri="{9D8B030D-6E8A-4147-A177-3AD203B41FA5}">
                      <a16:colId xmlns:a16="http://schemas.microsoft.com/office/drawing/2014/main" val="1216435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698993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- 2018-05-26 09:37:01 </a:t>
                      </a:r>
                      <a:r>
                        <a:rPr kumimoji="0" lang="en-US" sz="1000" b="0" i="0" u="none" strike="noStrike" kern="1200" cap="none" spc="0" normalizeH="0" baseline="0" noProof="0">
                          <a:ln>
                            <a:noFill/>
                          </a:ln>
                          <a:solidFill>
                            <a:prstClr val="black"/>
                          </a:solidFill>
                          <a:effectLst/>
                          <a:uLnTx/>
                          <a:uFillTx/>
                          <a:latin typeface="+mn-lt"/>
                          <a:ea typeface="+mn-ea"/>
                          <a:cs typeface="+mn-cs"/>
                        </a:rPr>
                        <a:t> 
 HAPPY HAPPY BIRTHDAY lieber Daniel!😁🎂
Wir wünschen unserem, nicht mehr von unserem Team wegzudenkenden😉, Ford-Verkaufsberater Daniel Pausch nur das Allerbeste zu seinem 3️⃣️0️⃣️. Geburtstag!!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9669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- 2018-05-25 13:03:45 </a:t>
                      </a:r>
                      <a:r>
                        <a:rPr kumimoji="0" lang="en-US" sz="1000" b="0" i="0" u="none" strike="noStrike" kern="1200" cap="none" spc="0" normalizeH="0" baseline="0" noProof="0">
                          <a:ln>
                            <a:noFill/>
                          </a:ln>
                          <a:solidFill>
                            <a:prstClr val="black"/>
                          </a:solidFill>
                          <a:effectLst/>
                          <a:uLnTx/>
                          <a:uFillTx/>
                          <a:latin typeface="+mn-lt"/>
                          <a:ea typeface="+mn-ea"/>
                          <a:cs typeface="+mn-cs"/>
                        </a:rPr>
                        <a:t> 
 Der neue Ford Fiesta Active im Test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3371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- 2018-05-18 12:28:54 </a:t>
                      </a:r>
                      <a:r>
                        <a:rPr kumimoji="0" lang="en-US" sz="1000" b="0" i="0" u="none" strike="noStrike" kern="1200" cap="none" spc="0" normalizeH="0" baseline="0" noProof="0">
                          <a:ln>
                            <a:noFill/>
                          </a:ln>
                          <a:solidFill>
                            <a:prstClr val="black"/>
                          </a:solidFill>
                          <a:effectLst/>
                          <a:uLnTx/>
                          <a:uFillTx/>
                          <a:latin typeface="+mn-lt"/>
                          <a:ea typeface="+mn-ea"/>
                          <a:cs typeface="+mn-cs"/>
                        </a:rPr>
                        <a:t> 
 Hans Mikolics übernimmt heute seinen neuen Ford Fiesta Vignale mit 100PS in der Spezial-Metallic Lackierung Milano Grigio, mit Easy Driver Paket, Winter Paket, Premium Leder Polsterung in Black Ruby uvm. 👍🙂
Armin Bauer und das Team vom Autohaus Strauss wünscht eine gute Fahrt und viel Freude mit dem neuen Fiesta Vignale.🙂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09197642"/>
                  </a:ext>
                </a:extLst>
              </a:tr>
            </a:tbl>
          </a:graphicData>
        </a:graphic>
      </p:graphicFrame>
      <p:sp>
        <p:nvSpPr>
          <p:cNvPr id="4" name="Text Placeholder 3">
            <a:extLst>
              <a:ext uri="{FF2B5EF4-FFF2-40B4-BE49-F238E27FC236}">
                <a16:creationId xmlns:a16="http://schemas.microsoft.com/office/drawing/2014/main" id="{48D6162F-07F6-4293-A814-43A5DF6DF84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733905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4D792-C28C-4946-9044-99154D661959}"/>
              </a:ext>
            </a:extLst>
          </p:cNvPr>
          <p:cNvSpPr>
            <a:spLocks noGrp="1"/>
          </p:cNvSpPr>
          <p:nvPr>
            <p:ph type="title"/>
          </p:nvPr>
        </p:nvSpPr>
        <p:spPr/>
        <p:txBody>
          <a:bodyPr/>
          <a:lstStyle/>
          <a:p>
            <a:r>
              <a:rPr lang="de-DE"/>
              <a:t>Eigene Beiträge (Postings) + Reactions | Autohaus Strauss - 3 of 5</a:t>
            </a:r>
            <a:endParaRPr lang="en-US"/>
          </a:p>
        </p:txBody>
      </p:sp>
      <p:graphicFrame>
        <p:nvGraphicFramePr>
          <p:cNvPr id="5" name="Table Placeholder 4">
            <a:extLst>
              <a:ext uri="{FF2B5EF4-FFF2-40B4-BE49-F238E27FC236}">
                <a16:creationId xmlns:a16="http://schemas.microsoft.com/office/drawing/2014/main" id="{9BE5B687-D075-4E17-A241-5D816EDBD2D7}"/>
              </a:ext>
            </a:extLst>
          </p:cNvPr>
          <p:cNvGraphicFramePr>
            <a:graphicFrameLocks noGrp="1"/>
          </p:cNvGraphicFramePr>
          <p:nvPr>
            <p:ph type="tbl" sz="quarter" idx="13"/>
            <p:extLst>
              <p:ext uri="{D42A27DB-BD31-4B8C-83A1-F6EECF244321}">
                <p14:modId xmlns:p14="http://schemas.microsoft.com/office/powerpoint/2010/main" val="3286370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77755567"/>
                    </a:ext>
                  </a:extLst>
                </a:gridCol>
                <a:gridCol w="822960">
                  <a:extLst>
                    <a:ext uri="{9D8B030D-6E8A-4147-A177-3AD203B41FA5}">
                      <a16:colId xmlns:a16="http://schemas.microsoft.com/office/drawing/2014/main" val="2308253154"/>
                    </a:ext>
                  </a:extLst>
                </a:gridCol>
                <a:gridCol w="822960">
                  <a:extLst>
                    <a:ext uri="{9D8B030D-6E8A-4147-A177-3AD203B41FA5}">
                      <a16:colId xmlns:a16="http://schemas.microsoft.com/office/drawing/2014/main" val="3195708465"/>
                    </a:ext>
                  </a:extLst>
                </a:gridCol>
                <a:gridCol w="822960">
                  <a:extLst>
                    <a:ext uri="{9D8B030D-6E8A-4147-A177-3AD203B41FA5}">
                      <a16:colId xmlns:a16="http://schemas.microsoft.com/office/drawing/2014/main" val="3547504037"/>
                    </a:ext>
                  </a:extLst>
                </a:gridCol>
                <a:gridCol w="822960">
                  <a:extLst>
                    <a:ext uri="{9D8B030D-6E8A-4147-A177-3AD203B41FA5}">
                      <a16:colId xmlns:a16="http://schemas.microsoft.com/office/drawing/2014/main" val="784759011"/>
                    </a:ext>
                  </a:extLst>
                </a:gridCol>
                <a:gridCol w="822960">
                  <a:extLst>
                    <a:ext uri="{9D8B030D-6E8A-4147-A177-3AD203B41FA5}">
                      <a16:colId xmlns:a16="http://schemas.microsoft.com/office/drawing/2014/main" val="3000289148"/>
                    </a:ext>
                  </a:extLst>
                </a:gridCol>
                <a:gridCol w="822960">
                  <a:extLst>
                    <a:ext uri="{9D8B030D-6E8A-4147-A177-3AD203B41FA5}">
                      <a16:colId xmlns:a16="http://schemas.microsoft.com/office/drawing/2014/main" val="4224803602"/>
                    </a:ext>
                  </a:extLst>
                </a:gridCol>
                <a:gridCol w="822960">
                  <a:extLst>
                    <a:ext uri="{9D8B030D-6E8A-4147-A177-3AD203B41FA5}">
                      <a16:colId xmlns:a16="http://schemas.microsoft.com/office/drawing/2014/main" val="3231514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51591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- 2018-05-11 06:00:02 </a:t>
                      </a:r>
                      <a:r>
                        <a:rPr kumimoji="0" lang="en-US" sz="1000" b="0" i="0" u="none" strike="noStrike" kern="1200" cap="none" spc="0" normalizeH="0" baseline="0" noProof="0">
                          <a:ln>
                            <a:noFill/>
                          </a:ln>
                          <a:solidFill>
                            <a:prstClr val="black"/>
                          </a:solidFill>
                          <a:effectLst/>
                          <a:uLnTx/>
                          <a:uFillTx/>
                          <a:latin typeface="+mn-lt"/>
                          <a:ea typeface="+mn-ea"/>
                          <a:cs typeface="+mn-cs"/>
                        </a:rPr>
                        <a:t> 
 👉🏻 Autohaus Strauss goes XXL 🚀 😎
Egal ob Familienkutsche, Vereinsmobil oder Firmenauto mit Extraplatz!  Schaut mal bei uns in St. Michael vorbei! Armin Bauer und Daniel Pausch beraten euch gerne! Infos zu den Fahrzeugen findet ihr neben den Bildern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680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Autohaus Strauss - 2018-05-09 08:30:00 </a:t>
                      </a:r>
                      <a:r>
                        <a:rPr kumimoji="0" lang="en-US" sz="1000" b="0" i="0" u="none" strike="noStrike" kern="1200" cap="none" spc="0" normalizeH="0" baseline="0" noProof="0">
                          <a:ln>
                            <a:noFill/>
                          </a:ln>
                          <a:solidFill>
                            <a:prstClr val="black"/>
                          </a:solidFill>
                          <a:effectLst/>
                          <a:uLnTx/>
                          <a:uFillTx/>
                          <a:latin typeface="+mn-lt"/>
                          <a:ea typeface="+mn-ea"/>
                          <a:cs typeface="+mn-cs"/>
                        </a:rPr>
                        <a:t> 
 Unser Ford-Verkaufsberater Armin Bauer übergibt Marc- Philipp Jandrisits seinen neuen, sportlichen und dynamischen Ford Focus Traveller ST-LINE mit 120PS in Magnetic Grau Metallic! 💪😁
Lieber Marc-Philipp, wir gratulieren dir zu dieser, absolut vollkommenen, Wahl 😉👍 und wünschen dir viel Freude mit deinem neuen Focus!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93698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- 2018-05-06 09:04:00 </a:t>
                      </a:r>
                      <a:r>
                        <a:rPr kumimoji="0" lang="de-DE" sz="1000" b="0" i="0" u="none" strike="noStrike" kern="1200" cap="none" spc="0" normalizeH="0" baseline="0" noProof="0">
                          <a:ln>
                            <a:noFill/>
                          </a:ln>
                          <a:solidFill>
                            <a:prstClr val="black"/>
                          </a:solidFill>
                          <a:effectLst/>
                          <a:uLnTx/>
                          <a:uFillTx/>
                          <a:latin typeface="+mn-lt"/>
                          <a:ea typeface="+mn-ea"/>
                          <a:cs typeface="+mn-cs"/>
                        </a:rPr>
                        <a:t> 
 Teilen, teilen, teilen‼️ 🙂
Das Autohaus Strauss ist auf der Suche nach einem erfahrenen KFZ-Mechaniker!!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7767734"/>
                  </a:ext>
                </a:extLst>
              </a:tr>
            </a:tbl>
          </a:graphicData>
        </a:graphic>
      </p:graphicFrame>
      <p:sp>
        <p:nvSpPr>
          <p:cNvPr id="4" name="Text Placeholder 3">
            <a:extLst>
              <a:ext uri="{FF2B5EF4-FFF2-40B4-BE49-F238E27FC236}">
                <a16:creationId xmlns:a16="http://schemas.microsoft.com/office/drawing/2014/main" id="{843439AA-97BF-4C64-872B-24505FE29D3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37828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CC36A-44ED-4FFC-A176-EBDB2B16CC29}"/>
              </a:ext>
            </a:extLst>
          </p:cNvPr>
          <p:cNvSpPr>
            <a:spLocks noGrp="1"/>
          </p:cNvSpPr>
          <p:nvPr>
            <p:ph type="title"/>
          </p:nvPr>
        </p:nvSpPr>
        <p:spPr/>
        <p:txBody>
          <a:bodyPr/>
          <a:lstStyle/>
          <a:p>
            <a:r>
              <a:rPr lang="de-DE"/>
              <a:t>Eigene Beiträge (Postings) + Reactions | Autohaus Strauss - 4 of 5</a:t>
            </a:r>
            <a:endParaRPr lang="en-US"/>
          </a:p>
        </p:txBody>
      </p:sp>
      <p:graphicFrame>
        <p:nvGraphicFramePr>
          <p:cNvPr id="5" name="Table Placeholder 4">
            <a:extLst>
              <a:ext uri="{FF2B5EF4-FFF2-40B4-BE49-F238E27FC236}">
                <a16:creationId xmlns:a16="http://schemas.microsoft.com/office/drawing/2014/main" id="{A6E14B95-78A0-4552-BF47-1A0F0FA9A8F8}"/>
              </a:ext>
            </a:extLst>
          </p:cNvPr>
          <p:cNvGraphicFramePr>
            <a:graphicFrameLocks noGrp="1"/>
          </p:cNvGraphicFramePr>
          <p:nvPr>
            <p:ph type="tbl" sz="quarter" idx="13"/>
            <p:extLst>
              <p:ext uri="{D42A27DB-BD31-4B8C-83A1-F6EECF244321}">
                <p14:modId xmlns:p14="http://schemas.microsoft.com/office/powerpoint/2010/main" val="2175900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84393947"/>
                    </a:ext>
                  </a:extLst>
                </a:gridCol>
                <a:gridCol w="822960">
                  <a:extLst>
                    <a:ext uri="{9D8B030D-6E8A-4147-A177-3AD203B41FA5}">
                      <a16:colId xmlns:a16="http://schemas.microsoft.com/office/drawing/2014/main" val="3868192548"/>
                    </a:ext>
                  </a:extLst>
                </a:gridCol>
                <a:gridCol w="822960">
                  <a:extLst>
                    <a:ext uri="{9D8B030D-6E8A-4147-A177-3AD203B41FA5}">
                      <a16:colId xmlns:a16="http://schemas.microsoft.com/office/drawing/2014/main" val="1875426779"/>
                    </a:ext>
                  </a:extLst>
                </a:gridCol>
                <a:gridCol w="822960">
                  <a:extLst>
                    <a:ext uri="{9D8B030D-6E8A-4147-A177-3AD203B41FA5}">
                      <a16:colId xmlns:a16="http://schemas.microsoft.com/office/drawing/2014/main" val="2129995397"/>
                    </a:ext>
                  </a:extLst>
                </a:gridCol>
                <a:gridCol w="822960">
                  <a:extLst>
                    <a:ext uri="{9D8B030D-6E8A-4147-A177-3AD203B41FA5}">
                      <a16:colId xmlns:a16="http://schemas.microsoft.com/office/drawing/2014/main" val="1785033564"/>
                    </a:ext>
                  </a:extLst>
                </a:gridCol>
                <a:gridCol w="822960">
                  <a:extLst>
                    <a:ext uri="{9D8B030D-6E8A-4147-A177-3AD203B41FA5}">
                      <a16:colId xmlns:a16="http://schemas.microsoft.com/office/drawing/2014/main" val="2646350020"/>
                    </a:ext>
                  </a:extLst>
                </a:gridCol>
                <a:gridCol w="822960">
                  <a:extLst>
                    <a:ext uri="{9D8B030D-6E8A-4147-A177-3AD203B41FA5}">
                      <a16:colId xmlns:a16="http://schemas.microsoft.com/office/drawing/2014/main" val="2525446352"/>
                    </a:ext>
                  </a:extLst>
                </a:gridCol>
                <a:gridCol w="822960">
                  <a:extLst>
                    <a:ext uri="{9D8B030D-6E8A-4147-A177-3AD203B41FA5}">
                      <a16:colId xmlns:a16="http://schemas.microsoft.com/office/drawing/2014/main" val="71919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4676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- 2018-05-05 08:00:01 </a:t>
                      </a:r>
                      <a:r>
                        <a:rPr kumimoji="0" lang="de-DE" sz="1000" b="0" i="0" u="none" strike="noStrike" kern="1200" cap="none" spc="0" normalizeH="0" baseline="0" noProof="0">
                          <a:ln>
                            <a:noFill/>
                          </a:ln>
                          <a:solidFill>
                            <a:prstClr val="black"/>
                          </a:solidFill>
                          <a:effectLst/>
                          <a:uLnTx/>
                          <a:uFillTx/>
                          <a:latin typeface="+mn-lt"/>
                          <a:ea typeface="+mn-ea"/>
                          <a:cs typeface="+mn-cs"/>
                        </a:rPr>
                        <a:t> 
 Um auf dem neuesten Stand der Technik zu bleiben, tauscht Bernd Breinsberger "Alt" gegen Neu! 😎🚘
Die Wahl fiel auf den neuen 100 PS-igen Ford Fiesta ST-Line in Magnetic Grau Metallic und einer Ausstattung, die sich sehen lassen kann! 😁
Lieber Bernd, wir wünschen dir eine gute Fahrt und viel Freude mit deinem neuen Fiesta!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4401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- 2018-05-03 08:58:18 </a:t>
                      </a:r>
                      <a:r>
                        <a:rPr kumimoji="0" lang="de-DE" sz="1000" b="0" i="0" u="none" strike="noStrike" kern="1200" cap="none" spc="0" normalizeH="0" baseline="0" noProof="0">
                          <a:ln>
                            <a:noFill/>
                          </a:ln>
                          <a:solidFill>
                            <a:prstClr val="black"/>
                          </a:solidFill>
                          <a:effectLst/>
                          <a:uLnTx/>
                          <a:uFillTx/>
                          <a:latin typeface="+mn-lt"/>
                          <a:ea typeface="+mn-ea"/>
                          <a:cs typeface="+mn-cs"/>
                        </a:rPr>
                        <a:t> 
 Ein neuer Ford Fiesta Titanium in der Spezial Metallic Lackierung Ruby-Rot mit schwarzer Dachlackierung und 100PS für Andrea Heckenberg! 😃 Liebe Andrea, mit Rückfahrkamera, Fahrer-Assistenz-Paket uvm. ist dein neuer Fiesta optimal für das Fahren in der Stadt ausgestattet! 👍
Unser Verkaufsberater Daniel Pausch und das Team vom Autohaus Strauss wünscht dir viel Freude mit deinem neuen Ford Fiesta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77739214"/>
                  </a:ext>
                </a:extLst>
              </a:tr>
            </a:tbl>
          </a:graphicData>
        </a:graphic>
      </p:graphicFrame>
      <p:sp>
        <p:nvSpPr>
          <p:cNvPr id="4" name="Text Placeholder 3">
            <a:extLst>
              <a:ext uri="{FF2B5EF4-FFF2-40B4-BE49-F238E27FC236}">
                <a16:creationId xmlns:a16="http://schemas.microsoft.com/office/drawing/2014/main" id="{C7EE6D26-D8E7-4C86-81A3-789F5518A69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126174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C17CF-1AFA-4BDA-9BCD-19FB48FC5049}"/>
              </a:ext>
            </a:extLst>
          </p:cNvPr>
          <p:cNvSpPr>
            <a:spLocks noGrp="1"/>
          </p:cNvSpPr>
          <p:nvPr>
            <p:ph type="title"/>
          </p:nvPr>
        </p:nvSpPr>
        <p:spPr/>
        <p:txBody>
          <a:bodyPr/>
          <a:lstStyle/>
          <a:p>
            <a:r>
              <a:rPr lang="de-DE"/>
              <a:t>Eigene Beiträge (Postings) + Reactions | Autohaus Strauss - 5 of 5</a:t>
            </a:r>
            <a:endParaRPr lang="en-US"/>
          </a:p>
        </p:txBody>
      </p:sp>
      <p:graphicFrame>
        <p:nvGraphicFramePr>
          <p:cNvPr id="5" name="Table Placeholder 4">
            <a:extLst>
              <a:ext uri="{FF2B5EF4-FFF2-40B4-BE49-F238E27FC236}">
                <a16:creationId xmlns:a16="http://schemas.microsoft.com/office/drawing/2014/main" id="{68DC4645-CE35-4788-9A16-D07C9E915A2A}"/>
              </a:ext>
            </a:extLst>
          </p:cNvPr>
          <p:cNvGraphicFramePr>
            <a:graphicFrameLocks noGrp="1"/>
          </p:cNvGraphicFramePr>
          <p:nvPr>
            <p:ph type="tbl" sz="quarter" idx="13"/>
            <p:extLst>
              <p:ext uri="{D42A27DB-BD31-4B8C-83A1-F6EECF244321}">
                <p14:modId xmlns:p14="http://schemas.microsoft.com/office/powerpoint/2010/main" val="278807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31351300"/>
                    </a:ext>
                  </a:extLst>
                </a:gridCol>
                <a:gridCol w="822960">
                  <a:extLst>
                    <a:ext uri="{9D8B030D-6E8A-4147-A177-3AD203B41FA5}">
                      <a16:colId xmlns:a16="http://schemas.microsoft.com/office/drawing/2014/main" val="3063292066"/>
                    </a:ext>
                  </a:extLst>
                </a:gridCol>
                <a:gridCol w="822960">
                  <a:extLst>
                    <a:ext uri="{9D8B030D-6E8A-4147-A177-3AD203B41FA5}">
                      <a16:colId xmlns:a16="http://schemas.microsoft.com/office/drawing/2014/main" val="2545616304"/>
                    </a:ext>
                  </a:extLst>
                </a:gridCol>
                <a:gridCol w="822960">
                  <a:extLst>
                    <a:ext uri="{9D8B030D-6E8A-4147-A177-3AD203B41FA5}">
                      <a16:colId xmlns:a16="http://schemas.microsoft.com/office/drawing/2014/main" val="3257455999"/>
                    </a:ext>
                  </a:extLst>
                </a:gridCol>
                <a:gridCol w="822960">
                  <a:extLst>
                    <a:ext uri="{9D8B030D-6E8A-4147-A177-3AD203B41FA5}">
                      <a16:colId xmlns:a16="http://schemas.microsoft.com/office/drawing/2014/main" val="3703894935"/>
                    </a:ext>
                  </a:extLst>
                </a:gridCol>
                <a:gridCol w="822960">
                  <a:extLst>
                    <a:ext uri="{9D8B030D-6E8A-4147-A177-3AD203B41FA5}">
                      <a16:colId xmlns:a16="http://schemas.microsoft.com/office/drawing/2014/main" val="1842290691"/>
                    </a:ext>
                  </a:extLst>
                </a:gridCol>
                <a:gridCol w="822960">
                  <a:extLst>
                    <a:ext uri="{9D8B030D-6E8A-4147-A177-3AD203B41FA5}">
                      <a16:colId xmlns:a16="http://schemas.microsoft.com/office/drawing/2014/main" val="688589305"/>
                    </a:ext>
                  </a:extLst>
                </a:gridCol>
                <a:gridCol w="822960">
                  <a:extLst>
                    <a:ext uri="{9D8B030D-6E8A-4147-A177-3AD203B41FA5}">
                      <a16:colId xmlns:a16="http://schemas.microsoft.com/office/drawing/2014/main" val="2995993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067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Strauss - 2018-05-01 07:33:00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ruhigen und erholsamen Feiertag!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76386665"/>
                  </a:ext>
                </a:extLst>
              </a:tr>
            </a:tbl>
          </a:graphicData>
        </a:graphic>
      </p:graphicFrame>
      <p:sp>
        <p:nvSpPr>
          <p:cNvPr id="4" name="Text Placeholder 3">
            <a:extLst>
              <a:ext uri="{FF2B5EF4-FFF2-40B4-BE49-F238E27FC236}">
                <a16:creationId xmlns:a16="http://schemas.microsoft.com/office/drawing/2014/main" id="{0F65246E-C743-4377-9CD7-BBEEB27D7C7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56759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436B-129D-40C4-AA67-CF04E65EE102}"/>
              </a:ext>
            </a:extLst>
          </p:cNvPr>
          <p:cNvSpPr>
            <a:spLocks noGrp="1"/>
          </p:cNvSpPr>
          <p:nvPr>
            <p:ph type="title"/>
          </p:nvPr>
        </p:nvSpPr>
        <p:spPr/>
        <p:txBody>
          <a:bodyPr/>
          <a:lstStyle/>
          <a:p>
            <a:r>
              <a:rPr lang="en-US"/>
              <a:t>Postings/Wochentag | Autohaus Strauss</a:t>
            </a:r>
          </a:p>
        </p:txBody>
      </p:sp>
      <p:graphicFrame>
        <p:nvGraphicFramePr>
          <p:cNvPr id="6" name="Chart Placeholder 5">
            <a:extLst>
              <a:ext uri="{FF2B5EF4-FFF2-40B4-BE49-F238E27FC236}">
                <a16:creationId xmlns:a16="http://schemas.microsoft.com/office/drawing/2014/main" id="{38A940D9-1BA5-4ECC-B7C6-C59D3F26D6C7}"/>
              </a:ext>
            </a:extLst>
          </p:cNvPr>
          <p:cNvGraphicFramePr>
            <a:graphicFrameLocks noGrp="1"/>
          </p:cNvGraphicFramePr>
          <p:nvPr>
            <p:ph type="chart" sz="quarter" idx="13"/>
            <p:extLst>
              <p:ext uri="{D42A27DB-BD31-4B8C-83A1-F6EECF244321}">
                <p14:modId xmlns:p14="http://schemas.microsoft.com/office/powerpoint/2010/main" val="4049034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C4B01-73C6-45CB-8B6E-DDB4242AFEC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CDCBA582-63D1-4FF1-BBA2-27A15C469F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857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2691-E800-47A0-A177-42414B044A74}"/>
              </a:ext>
            </a:extLst>
          </p:cNvPr>
          <p:cNvSpPr>
            <a:spLocks noGrp="1"/>
          </p:cNvSpPr>
          <p:nvPr>
            <p:ph type="title"/>
          </p:nvPr>
        </p:nvSpPr>
        <p:spPr/>
        <p:txBody>
          <a:bodyPr/>
          <a:lstStyle/>
          <a:p>
            <a:r>
              <a:rPr lang="en-US"/>
              <a:t>Interaktionsrate | Autohaus Strauss</a:t>
            </a:r>
          </a:p>
        </p:txBody>
      </p:sp>
      <p:graphicFrame>
        <p:nvGraphicFramePr>
          <p:cNvPr id="6" name="Chart Placeholder 5">
            <a:extLst>
              <a:ext uri="{FF2B5EF4-FFF2-40B4-BE49-F238E27FC236}">
                <a16:creationId xmlns:a16="http://schemas.microsoft.com/office/drawing/2014/main" id="{3D6F614F-DF27-4263-AD6E-B7B9D601250E}"/>
              </a:ext>
            </a:extLst>
          </p:cNvPr>
          <p:cNvGraphicFramePr>
            <a:graphicFrameLocks noGrp="1"/>
          </p:cNvGraphicFramePr>
          <p:nvPr>
            <p:ph type="chart" sz="quarter" idx="13"/>
            <p:extLst>
              <p:ext uri="{D42A27DB-BD31-4B8C-83A1-F6EECF244321}">
                <p14:modId xmlns:p14="http://schemas.microsoft.com/office/powerpoint/2010/main" val="2547692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D6ED1-E001-4CC4-BE6D-61CC9C0CF90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4E03F2D-0C7C-4540-AEB6-053024CB7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2812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BA95F-5EAC-462C-9976-2CD3E2511CF0}"/>
              </a:ext>
            </a:extLst>
          </p:cNvPr>
          <p:cNvSpPr>
            <a:spLocks noGrp="1"/>
          </p:cNvSpPr>
          <p:nvPr>
            <p:ph type="title"/>
          </p:nvPr>
        </p:nvSpPr>
        <p:spPr/>
        <p:txBody>
          <a:bodyPr/>
          <a:lstStyle/>
          <a:p>
            <a:r>
              <a:rPr lang="en-US"/>
              <a:t>Postingtypen (Verteilung) | Autohaus Strauss</a:t>
            </a:r>
          </a:p>
        </p:txBody>
      </p:sp>
      <p:graphicFrame>
        <p:nvGraphicFramePr>
          <p:cNvPr id="6" name="Chart Placeholder 5">
            <a:extLst>
              <a:ext uri="{FF2B5EF4-FFF2-40B4-BE49-F238E27FC236}">
                <a16:creationId xmlns:a16="http://schemas.microsoft.com/office/drawing/2014/main" id="{BFC51C66-D7EB-4A51-ACBA-F14223AF08AD}"/>
              </a:ext>
            </a:extLst>
          </p:cNvPr>
          <p:cNvGraphicFramePr>
            <a:graphicFrameLocks noGrp="1"/>
          </p:cNvGraphicFramePr>
          <p:nvPr>
            <p:ph type="chart" sz="quarter" idx="13"/>
            <p:extLst>
              <p:ext uri="{D42A27DB-BD31-4B8C-83A1-F6EECF244321}">
                <p14:modId xmlns:p14="http://schemas.microsoft.com/office/powerpoint/2010/main" val="4229397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E0517-E617-47C7-93F7-0F77A0BEC968}"/>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423E933-721A-431B-8DB0-60143297B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190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44B0B-5007-43AF-A3F7-990D7FAFA3EA}"/>
              </a:ext>
            </a:extLst>
          </p:cNvPr>
          <p:cNvSpPr>
            <a:spLocks noGrp="1"/>
          </p:cNvSpPr>
          <p:nvPr>
            <p:ph type="title"/>
          </p:nvPr>
        </p:nvSpPr>
        <p:spPr/>
        <p:txBody>
          <a:bodyPr/>
          <a:lstStyle/>
          <a:p>
            <a:r>
              <a:rPr lang="en-US"/>
              <a:t>Interaktionsrate/Postingtyp | Autohaus Strauss</a:t>
            </a:r>
          </a:p>
        </p:txBody>
      </p:sp>
      <p:graphicFrame>
        <p:nvGraphicFramePr>
          <p:cNvPr id="6" name="Chart Placeholder 5">
            <a:extLst>
              <a:ext uri="{FF2B5EF4-FFF2-40B4-BE49-F238E27FC236}">
                <a16:creationId xmlns:a16="http://schemas.microsoft.com/office/drawing/2014/main" id="{B86AD378-D293-4F8D-8219-99C7F4C7A25B}"/>
              </a:ext>
            </a:extLst>
          </p:cNvPr>
          <p:cNvGraphicFramePr>
            <a:graphicFrameLocks noGrp="1"/>
          </p:cNvGraphicFramePr>
          <p:nvPr>
            <p:ph type="chart" sz="quarter" idx="13"/>
            <p:extLst>
              <p:ext uri="{D42A27DB-BD31-4B8C-83A1-F6EECF244321}">
                <p14:modId xmlns:p14="http://schemas.microsoft.com/office/powerpoint/2010/main" val="2932446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40A769-2FB1-4394-8E83-4240C3637B1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F5421A6-0FEB-42CF-A9FD-D1A39C35AD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61169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EC74C-060F-4E1D-A49D-62D7F9ECDE68}"/>
              </a:ext>
            </a:extLst>
          </p:cNvPr>
          <p:cNvSpPr>
            <a:spLocks noGrp="1"/>
          </p:cNvSpPr>
          <p:nvPr>
            <p:ph type="title"/>
          </p:nvPr>
        </p:nvSpPr>
        <p:spPr/>
        <p:txBody>
          <a:bodyPr/>
          <a:lstStyle/>
          <a:p>
            <a:r>
              <a:rPr lang="en-US"/>
              <a:t>Antwortzeit | Autohaus Strauss</a:t>
            </a:r>
          </a:p>
        </p:txBody>
      </p:sp>
      <p:graphicFrame>
        <p:nvGraphicFramePr>
          <p:cNvPr id="6" name="Chart Placeholder 5">
            <a:extLst>
              <a:ext uri="{FF2B5EF4-FFF2-40B4-BE49-F238E27FC236}">
                <a16:creationId xmlns:a16="http://schemas.microsoft.com/office/drawing/2014/main" id="{F5374077-E047-441F-8C37-E7B19597BEC6}"/>
              </a:ext>
            </a:extLst>
          </p:cNvPr>
          <p:cNvGraphicFramePr>
            <a:graphicFrameLocks noGrp="1"/>
          </p:cNvGraphicFramePr>
          <p:nvPr>
            <p:ph type="chart" sz="quarter" idx="13"/>
            <p:extLst>
              <p:ext uri="{D42A27DB-BD31-4B8C-83A1-F6EECF244321}">
                <p14:modId xmlns:p14="http://schemas.microsoft.com/office/powerpoint/2010/main" val="2306818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542E10-6377-4694-9DEE-D5291553165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AA10527-31C1-43D7-BE5A-E4FC4812C2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46892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F57F3-E037-4F1F-9157-0C6C80F16E85}"/>
              </a:ext>
            </a:extLst>
          </p:cNvPr>
          <p:cNvSpPr>
            <a:spLocks noGrp="1"/>
          </p:cNvSpPr>
          <p:nvPr>
            <p:ph type="title"/>
          </p:nvPr>
        </p:nvSpPr>
        <p:spPr/>
        <p:txBody>
          <a:bodyPr/>
          <a:lstStyle/>
          <a:p>
            <a:r>
              <a:rPr lang="de-DE"/>
              <a:t>Facebook Check Ins | Autohaus Strauss</a:t>
            </a:r>
            <a:endParaRPr lang="en-US"/>
          </a:p>
        </p:txBody>
      </p:sp>
      <p:graphicFrame>
        <p:nvGraphicFramePr>
          <p:cNvPr id="6" name="Chart Placeholder 5">
            <a:extLst>
              <a:ext uri="{FF2B5EF4-FFF2-40B4-BE49-F238E27FC236}">
                <a16:creationId xmlns:a16="http://schemas.microsoft.com/office/drawing/2014/main" id="{3BCA6CFF-B683-4104-9642-A25F3C0C6689}"/>
              </a:ext>
            </a:extLst>
          </p:cNvPr>
          <p:cNvGraphicFramePr>
            <a:graphicFrameLocks noGrp="1"/>
          </p:cNvGraphicFramePr>
          <p:nvPr>
            <p:ph type="chart" sz="quarter" idx="13"/>
            <p:extLst>
              <p:ext uri="{D42A27DB-BD31-4B8C-83A1-F6EECF244321}">
                <p14:modId xmlns:p14="http://schemas.microsoft.com/office/powerpoint/2010/main" val="1388437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131576-1AA4-4D70-B9AE-396D6EE01CE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CAE2741-C8EF-49D9-B88E-A43F7C788A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4026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75E6-2BDC-4E6A-B2F0-3122B86835CA}"/>
              </a:ext>
            </a:extLst>
          </p:cNvPr>
          <p:cNvSpPr>
            <a:spLocks noGrp="1"/>
          </p:cNvSpPr>
          <p:nvPr>
            <p:ph type="title"/>
          </p:nvPr>
        </p:nvSpPr>
        <p:spPr/>
        <p:txBody>
          <a:bodyPr/>
          <a:lstStyle/>
          <a:p>
            <a:r>
              <a:rPr lang="en-US"/>
              <a:t>Fan Demographie | Autohaus Strauss</a:t>
            </a:r>
          </a:p>
        </p:txBody>
      </p:sp>
      <p:graphicFrame>
        <p:nvGraphicFramePr>
          <p:cNvPr id="6" name="Chart Placeholder 5">
            <a:extLst>
              <a:ext uri="{FF2B5EF4-FFF2-40B4-BE49-F238E27FC236}">
                <a16:creationId xmlns:a16="http://schemas.microsoft.com/office/drawing/2014/main" id="{05E1ACA1-19F8-4CCD-BFE1-12C2C4F622B5}"/>
              </a:ext>
            </a:extLst>
          </p:cNvPr>
          <p:cNvGraphicFramePr>
            <a:graphicFrameLocks noGrp="1"/>
          </p:cNvGraphicFramePr>
          <p:nvPr>
            <p:ph type="chart" sz="quarter" idx="13"/>
            <p:extLst>
              <p:ext uri="{D42A27DB-BD31-4B8C-83A1-F6EECF244321}">
                <p14:modId xmlns:p14="http://schemas.microsoft.com/office/powerpoint/2010/main" val="1549406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15DBF-CC62-4436-B2D2-C7D2FC67E8E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86A02A0-3E88-4BAD-B8A1-236DE86187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49601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3CD16-07DA-4816-8864-6C92F2AB4445}"/>
              </a:ext>
            </a:extLst>
          </p:cNvPr>
          <p:cNvSpPr>
            <a:spLocks noGrp="1"/>
          </p:cNvSpPr>
          <p:nvPr>
            <p:ph type="title"/>
          </p:nvPr>
        </p:nvSpPr>
        <p:spPr/>
        <p:txBody>
          <a:bodyPr/>
          <a:lstStyle/>
          <a:p>
            <a:r>
              <a:rPr lang="en-US"/>
              <a:t>Impressionen | Autohaus Strauss</a:t>
            </a:r>
          </a:p>
        </p:txBody>
      </p:sp>
      <p:graphicFrame>
        <p:nvGraphicFramePr>
          <p:cNvPr id="6" name="Chart Placeholder 5">
            <a:extLst>
              <a:ext uri="{FF2B5EF4-FFF2-40B4-BE49-F238E27FC236}">
                <a16:creationId xmlns:a16="http://schemas.microsoft.com/office/drawing/2014/main" id="{944A4E76-478A-4C32-A0A5-12A42869EF81}"/>
              </a:ext>
            </a:extLst>
          </p:cNvPr>
          <p:cNvGraphicFramePr>
            <a:graphicFrameLocks noGrp="1"/>
          </p:cNvGraphicFramePr>
          <p:nvPr>
            <p:ph type="chart" sz="quarter" idx="13"/>
            <p:extLst>
              <p:ext uri="{D42A27DB-BD31-4B8C-83A1-F6EECF244321}">
                <p14:modId xmlns:p14="http://schemas.microsoft.com/office/powerpoint/2010/main" val="348384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38D231-8FCC-41C8-B2FE-B7380A9FC22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FFD0DA4-A981-439C-B553-AB805EC06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2105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1163E-98AC-47D5-86F1-6DF1EFCD065D}"/>
              </a:ext>
            </a:extLst>
          </p:cNvPr>
          <p:cNvSpPr>
            <a:spLocks noGrp="1"/>
          </p:cNvSpPr>
          <p:nvPr>
            <p:ph type="title"/>
          </p:nvPr>
        </p:nvSpPr>
        <p:spPr/>
        <p:txBody>
          <a:bodyPr/>
          <a:lstStyle/>
          <a:p>
            <a:r>
              <a:rPr lang="en-US"/>
              <a:t>Reichweite | Autohaus Strauss</a:t>
            </a:r>
          </a:p>
        </p:txBody>
      </p:sp>
      <p:graphicFrame>
        <p:nvGraphicFramePr>
          <p:cNvPr id="6" name="Chart Placeholder 5">
            <a:extLst>
              <a:ext uri="{FF2B5EF4-FFF2-40B4-BE49-F238E27FC236}">
                <a16:creationId xmlns:a16="http://schemas.microsoft.com/office/drawing/2014/main" id="{A3305D31-3D25-47A2-9E02-B33FC259CD8E}"/>
              </a:ext>
            </a:extLst>
          </p:cNvPr>
          <p:cNvGraphicFramePr>
            <a:graphicFrameLocks noGrp="1"/>
          </p:cNvGraphicFramePr>
          <p:nvPr>
            <p:ph type="chart" sz="quarter" idx="13"/>
            <p:extLst>
              <p:ext uri="{D42A27DB-BD31-4B8C-83A1-F6EECF244321}">
                <p14:modId xmlns:p14="http://schemas.microsoft.com/office/powerpoint/2010/main" val="16239010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9BE690-C815-4E70-9E8D-FD4AC081C91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E233E21-F2AC-4944-A8A0-0EF38847B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3702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96B56-0ADC-4C9A-AEA3-7DCD36F96455}"/>
              </a:ext>
            </a:extLst>
          </p:cNvPr>
          <p:cNvSpPr>
            <a:spLocks noGrp="1"/>
          </p:cNvSpPr>
          <p:nvPr>
            <p:ph type="title"/>
          </p:nvPr>
        </p:nvSpPr>
        <p:spPr/>
        <p:txBody>
          <a:bodyPr/>
          <a:lstStyle/>
          <a:p>
            <a:r>
              <a:rPr lang="en-US"/>
              <a:t>Engagierte User | Autohaus Strauss</a:t>
            </a:r>
          </a:p>
        </p:txBody>
      </p:sp>
      <p:graphicFrame>
        <p:nvGraphicFramePr>
          <p:cNvPr id="6" name="Chart Placeholder 5">
            <a:extLst>
              <a:ext uri="{FF2B5EF4-FFF2-40B4-BE49-F238E27FC236}">
                <a16:creationId xmlns:a16="http://schemas.microsoft.com/office/drawing/2014/main" id="{C967A101-AC2C-435F-A79F-AEEFB3F7C468}"/>
              </a:ext>
            </a:extLst>
          </p:cNvPr>
          <p:cNvGraphicFramePr>
            <a:graphicFrameLocks noGrp="1"/>
          </p:cNvGraphicFramePr>
          <p:nvPr>
            <p:ph type="chart" sz="quarter" idx="13"/>
            <p:extLst>
              <p:ext uri="{D42A27DB-BD31-4B8C-83A1-F6EECF244321}">
                <p14:modId xmlns:p14="http://schemas.microsoft.com/office/powerpoint/2010/main" val="3551245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9464B-11CC-4077-A548-6BF87C32E376}"/>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4365F80-DAB4-4C61-8A90-2AA1D99548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41406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D4A75-F5EE-4F58-B290-B3C74B5D0157}"/>
              </a:ext>
            </a:extLst>
          </p:cNvPr>
          <p:cNvSpPr>
            <a:spLocks noGrp="1"/>
          </p:cNvSpPr>
          <p:nvPr>
            <p:ph type="title"/>
          </p:nvPr>
        </p:nvSpPr>
        <p:spPr/>
        <p:txBody>
          <a:bodyPr/>
          <a:lstStyle/>
          <a:p>
            <a:r>
              <a:rPr lang="en-US"/>
              <a:t>Page Views | Autohaus Strauss</a:t>
            </a:r>
          </a:p>
        </p:txBody>
      </p:sp>
      <p:graphicFrame>
        <p:nvGraphicFramePr>
          <p:cNvPr id="6" name="Chart Placeholder 5">
            <a:extLst>
              <a:ext uri="{FF2B5EF4-FFF2-40B4-BE49-F238E27FC236}">
                <a16:creationId xmlns:a16="http://schemas.microsoft.com/office/drawing/2014/main" id="{B5AAF657-273D-4DDF-807D-083F8EC4ED5E}"/>
              </a:ext>
            </a:extLst>
          </p:cNvPr>
          <p:cNvGraphicFramePr>
            <a:graphicFrameLocks noGrp="1"/>
          </p:cNvGraphicFramePr>
          <p:nvPr>
            <p:ph type="chart" sz="quarter" idx="13"/>
            <p:extLst>
              <p:ext uri="{D42A27DB-BD31-4B8C-83A1-F6EECF244321}">
                <p14:modId xmlns:p14="http://schemas.microsoft.com/office/powerpoint/2010/main" val="2025373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2FB39-81E2-411B-81F0-1018AE7F864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47C23F4-3057-4DE6-983B-3CE5417556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124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9E861-91E9-4E7A-BE9E-DAF450D99502}"/>
              </a:ext>
            </a:extLst>
          </p:cNvPr>
          <p:cNvSpPr>
            <a:spLocks noGrp="1"/>
          </p:cNvSpPr>
          <p:nvPr>
            <p:ph type="title"/>
          </p:nvPr>
        </p:nvSpPr>
        <p:spPr/>
        <p:txBody>
          <a:bodyPr/>
          <a:lstStyle/>
          <a:p>
            <a:r>
              <a:rPr lang="de-DE"/>
              <a:t>Page Fans Online | Autohaus Strauss</a:t>
            </a:r>
            <a:endParaRPr lang="en-US"/>
          </a:p>
        </p:txBody>
      </p:sp>
      <p:graphicFrame>
        <p:nvGraphicFramePr>
          <p:cNvPr id="6" name="Chart Placeholder 5">
            <a:extLst>
              <a:ext uri="{FF2B5EF4-FFF2-40B4-BE49-F238E27FC236}">
                <a16:creationId xmlns:a16="http://schemas.microsoft.com/office/drawing/2014/main" id="{34A17870-2C2A-4579-85B9-08E70CF2725A}"/>
              </a:ext>
            </a:extLst>
          </p:cNvPr>
          <p:cNvGraphicFramePr>
            <a:graphicFrameLocks noGrp="1"/>
          </p:cNvGraphicFramePr>
          <p:nvPr>
            <p:ph type="chart" sz="quarter" idx="13"/>
            <p:extLst>
              <p:ext uri="{D42A27DB-BD31-4B8C-83A1-F6EECF244321}">
                <p14:modId xmlns:p14="http://schemas.microsoft.com/office/powerpoint/2010/main" val="1940071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424ECB-47A2-4385-A185-B961FC30E58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EB0FCE0-5700-4E37-83E8-55CF8F844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13120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64DE5-D89E-44A4-9E10-F09FF53B5B0E}"/>
              </a:ext>
            </a:extLst>
          </p:cNvPr>
          <p:cNvSpPr>
            <a:spLocks noGrp="1"/>
          </p:cNvSpPr>
          <p:nvPr>
            <p:ph type="title"/>
          </p:nvPr>
        </p:nvSpPr>
        <p:spPr/>
        <p:txBody>
          <a:bodyPr/>
          <a:lstStyle/>
          <a:p>
            <a:r>
              <a:rPr lang="en-US"/>
              <a:t>FB Insights - Daily Impressions | Autohaus Strauss - 1 of 3</a:t>
            </a:r>
          </a:p>
        </p:txBody>
      </p:sp>
      <p:graphicFrame>
        <p:nvGraphicFramePr>
          <p:cNvPr id="5" name="Table Placeholder 4">
            <a:extLst>
              <a:ext uri="{FF2B5EF4-FFF2-40B4-BE49-F238E27FC236}">
                <a16:creationId xmlns:a16="http://schemas.microsoft.com/office/drawing/2014/main" id="{6D26C71B-E25B-4358-8F4C-679CB8A3A255}"/>
              </a:ext>
            </a:extLst>
          </p:cNvPr>
          <p:cNvGraphicFramePr>
            <a:graphicFrameLocks noGrp="1"/>
          </p:cNvGraphicFramePr>
          <p:nvPr>
            <p:ph type="tbl" sz="quarter" idx="13"/>
            <p:extLst>
              <p:ext uri="{D42A27DB-BD31-4B8C-83A1-F6EECF244321}">
                <p14:modId xmlns:p14="http://schemas.microsoft.com/office/powerpoint/2010/main" val="286770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57027711"/>
                    </a:ext>
                  </a:extLst>
                </a:gridCol>
                <a:gridCol w="2468880">
                  <a:extLst>
                    <a:ext uri="{9D8B030D-6E8A-4147-A177-3AD203B41FA5}">
                      <a16:colId xmlns:a16="http://schemas.microsoft.com/office/drawing/2014/main" val="3239642645"/>
                    </a:ext>
                  </a:extLst>
                </a:gridCol>
                <a:gridCol w="2468880">
                  <a:extLst>
                    <a:ext uri="{9D8B030D-6E8A-4147-A177-3AD203B41FA5}">
                      <a16:colId xmlns:a16="http://schemas.microsoft.com/office/drawing/2014/main" val="2358217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06492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a:t>
                      </a:r>
                    </a:p>
                  </a:txBody>
                  <a:tcPr/>
                </a:tc>
                <a:extLst>
                  <a:ext uri="{0D108BD9-81ED-4DB2-BD59-A6C34878D82A}">
                    <a16:rowId xmlns:a16="http://schemas.microsoft.com/office/drawing/2014/main" val="53623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83878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a:t>
                      </a:r>
                    </a:p>
                  </a:txBody>
                  <a:tcPr/>
                </a:tc>
                <a:extLst>
                  <a:ext uri="{0D108BD9-81ED-4DB2-BD59-A6C34878D82A}">
                    <a16:rowId xmlns:a16="http://schemas.microsoft.com/office/drawing/2014/main" val="238135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extLst>
                  <a:ext uri="{0D108BD9-81ED-4DB2-BD59-A6C34878D82A}">
                    <a16:rowId xmlns:a16="http://schemas.microsoft.com/office/drawing/2014/main" val="1814374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3901</a:t>
                      </a:r>
                    </a:p>
                  </a:txBody>
                  <a:tcPr/>
                </a:tc>
                <a:extLst>
                  <a:ext uri="{0D108BD9-81ED-4DB2-BD59-A6C34878D82A}">
                    <a16:rowId xmlns:a16="http://schemas.microsoft.com/office/drawing/2014/main" val="3875443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3541</a:t>
                      </a:r>
                    </a:p>
                  </a:txBody>
                  <a:tcPr/>
                </a:tc>
                <a:extLst>
                  <a:ext uri="{0D108BD9-81ED-4DB2-BD59-A6C34878D82A}">
                    <a16:rowId xmlns:a16="http://schemas.microsoft.com/office/drawing/2014/main" val="413739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extLst>
                  <a:ext uri="{0D108BD9-81ED-4DB2-BD59-A6C34878D82A}">
                    <a16:rowId xmlns:a16="http://schemas.microsoft.com/office/drawing/2014/main" val="388330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1444</a:t>
                      </a:r>
                    </a:p>
                  </a:txBody>
                  <a:tcPr/>
                </a:tc>
                <a:extLst>
                  <a:ext uri="{0D108BD9-81ED-4DB2-BD59-A6C34878D82A}">
                    <a16:rowId xmlns:a16="http://schemas.microsoft.com/office/drawing/2014/main" val="1511139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extLst>
                  <a:ext uri="{0D108BD9-81ED-4DB2-BD59-A6C34878D82A}">
                    <a16:rowId xmlns:a16="http://schemas.microsoft.com/office/drawing/2014/main" val="37523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extLst>
                  <a:ext uri="{0D108BD9-81ED-4DB2-BD59-A6C34878D82A}">
                    <a16:rowId xmlns:a16="http://schemas.microsoft.com/office/drawing/2014/main" val="1231873249"/>
                  </a:ext>
                </a:extLst>
              </a:tr>
            </a:tbl>
          </a:graphicData>
        </a:graphic>
      </p:graphicFrame>
      <p:sp>
        <p:nvSpPr>
          <p:cNvPr id="4" name="Text Placeholder 3">
            <a:extLst>
              <a:ext uri="{FF2B5EF4-FFF2-40B4-BE49-F238E27FC236}">
                <a16:creationId xmlns:a16="http://schemas.microsoft.com/office/drawing/2014/main" id="{29357311-3936-4A9E-BB14-F747AA7876D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0235597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7B150-1560-43D2-BC49-B31EEDECD54F}"/>
              </a:ext>
            </a:extLst>
          </p:cNvPr>
          <p:cNvSpPr>
            <a:spLocks noGrp="1"/>
          </p:cNvSpPr>
          <p:nvPr>
            <p:ph type="title"/>
          </p:nvPr>
        </p:nvSpPr>
        <p:spPr/>
        <p:txBody>
          <a:bodyPr/>
          <a:lstStyle/>
          <a:p>
            <a:r>
              <a:rPr lang="en-US"/>
              <a:t>FB Insights - Daily Impressions | Autohaus Strauss - 2 of 3</a:t>
            </a:r>
          </a:p>
        </p:txBody>
      </p:sp>
      <p:graphicFrame>
        <p:nvGraphicFramePr>
          <p:cNvPr id="5" name="Table Placeholder 4">
            <a:extLst>
              <a:ext uri="{FF2B5EF4-FFF2-40B4-BE49-F238E27FC236}">
                <a16:creationId xmlns:a16="http://schemas.microsoft.com/office/drawing/2014/main" id="{E0705D1E-178D-4A0F-99D4-B8CD9A6560FE}"/>
              </a:ext>
            </a:extLst>
          </p:cNvPr>
          <p:cNvGraphicFramePr>
            <a:graphicFrameLocks noGrp="1"/>
          </p:cNvGraphicFramePr>
          <p:nvPr>
            <p:ph type="tbl" sz="quarter" idx="13"/>
            <p:extLst>
              <p:ext uri="{D42A27DB-BD31-4B8C-83A1-F6EECF244321}">
                <p14:modId xmlns:p14="http://schemas.microsoft.com/office/powerpoint/2010/main" val="277174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6127427"/>
                    </a:ext>
                  </a:extLst>
                </a:gridCol>
                <a:gridCol w="2468880">
                  <a:extLst>
                    <a:ext uri="{9D8B030D-6E8A-4147-A177-3AD203B41FA5}">
                      <a16:colId xmlns:a16="http://schemas.microsoft.com/office/drawing/2014/main" val="4057132681"/>
                    </a:ext>
                  </a:extLst>
                </a:gridCol>
                <a:gridCol w="2468880">
                  <a:extLst>
                    <a:ext uri="{9D8B030D-6E8A-4147-A177-3AD203B41FA5}">
                      <a16:colId xmlns:a16="http://schemas.microsoft.com/office/drawing/2014/main" val="4008740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02628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a:t>
                      </a:r>
                    </a:p>
                  </a:txBody>
                  <a:tcPr/>
                </a:tc>
                <a:extLst>
                  <a:ext uri="{0D108BD9-81ED-4DB2-BD59-A6C34878D82A}">
                    <a16:rowId xmlns:a16="http://schemas.microsoft.com/office/drawing/2014/main" val="146976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extLst>
                  <a:ext uri="{0D108BD9-81ED-4DB2-BD59-A6C34878D82A}">
                    <a16:rowId xmlns:a16="http://schemas.microsoft.com/office/drawing/2014/main" val="224294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extLst>
                  <a:ext uri="{0D108BD9-81ED-4DB2-BD59-A6C34878D82A}">
                    <a16:rowId xmlns:a16="http://schemas.microsoft.com/office/drawing/2014/main" val="3586763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extLst>
                  <a:ext uri="{0D108BD9-81ED-4DB2-BD59-A6C34878D82A}">
                    <a16:rowId xmlns:a16="http://schemas.microsoft.com/office/drawing/2014/main" val="1163271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extLst>
                  <a:ext uri="{0D108BD9-81ED-4DB2-BD59-A6C34878D82A}">
                    <a16:rowId xmlns:a16="http://schemas.microsoft.com/office/drawing/2014/main" val="2590578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extLst>
                  <a:ext uri="{0D108BD9-81ED-4DB2-BD59-A6C34878D82A}">
                    <a16:rowId xmlns:a16="http://schemas.microsoft.com/office/drawing/2014/main" val="3490340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67272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extLst>
                  <a:ext uri="{0D108BD9-81ED-4DB2-BD59-A6C34878D82A}">
                    <a16:rowId xmlns:a16="http://schemas.microsoft.com/office/drawing/2014/main" val="422114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extLst>
                  <a:ext uri="{0D108BD9-81ED-4DB2-BD59-A6C34878D82A}">
                    <a16:rowId xmlns:a16="http://schemas.microsoft.com/office/drawing/2014/main" val="4608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extLst>
                  <a:ext uri="{0D108BD9-81ED-4DB2-BD59-A6C34878D82A}">
                    <a16:rowId xmlns:a16="http://schemas.microsoft.com/office/drawing/2014/main" val="3241716800"/>
                  </a:ext>
                </a:extLst>
              </a:tr>
            </a:tbl>
          </a:graphicData>
        </a:graphic>
      </p:graphicFrame>
      <p:sp>
        <p:nvSpPr>
          <p:cNvPr id="4" name="Text Placeholder 3">
            <a:extLst>
              <a:ext uri="{FF2B5EF4-FFF2-40B4-BE49-F238E27FC236}">
                <a16:creationId xmlns:a16="http://schemas.microsoft.com/office/drawing/2014/main" id="{A969D0C1-FFFD-48A8-BAEB-20AD1EF32CC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35885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B1615-17C5-4138-8849-B0B768EA7BCE}"/>
              </a:ext>
            </a:extLst>
          </p:cNvPr>
          <p:cNvSpPr>
            <a:spLocks noGrp="1"/>
          </p:cNvSpPr>
          <p:nvPr>
            <p:ph type="title"/>
          </p:nvPr>
        </p:nvSpPr>
        <p:spPr/>
        <p:txBody>
          <a:bodyPr/>
          <a:lstStyle/>
          <a:p>
            <a:r>
              <a:rPr lang="en-US"/>
              <a:t>FB Insights - Daily Impressions | Autohaus Strauss - 3 of 3</a:t>
            </a:r>
          </a:p>
        </p:txBody>
      </p:sp>
      <p:graphicFrame>
        <p:nvGraphicFramePr>
          <p:cNvPr id="5" name="Table Placeholder 4">
            <a:extLst>
              <a:ext uri="{FF2B5EF4-FFF2-40B4-BE49-F238E27FC236}">
                <a16:creationId xmlns:a16="http://schemas.microsoft.com/office/drawing/2014/main" id="{EB8522F3-E6A1-480F-98BD-34CB1DE9170B}"/>
              </a:ext>
            </a:extLst>
          </p:cNvPr>
          <p:cNvGraphicFramePr>
            <a:graphicFrameLocks noGrp="1"/>
          </p:cNvGraphicFramePr>
          <p:nvPr>
            <p:ph type="tbl" sz="quarter" idx="13"/>
            <p:extLst>
              <p:ext uri="{D42A27DB-BD31-4B8C-83A1-F6EECF244321}">
                <p14:modId xmlns:p14="http://schemas.microsoft.com/office/powerpoint/2010/main" val="2305671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8019651"/>
                    </a:ext>
                  </a:extLst>
                </a:gridCol>
                <a:gridCol w="2468880">
                  <a:extLst>
                    <a:ext uri="{9D8B030D-6E8A-4147-A177-3AD203B41FA5}">
                      <a16:colId xmlns:a16="http://schemas.microsoft.com/office/drawing/2014/main" val="1226738148"/>
                    </a:ext>
                  </a:extLst>
                </a:gridCol>
                <a:gridCol w="2468880">
                  <a:extLst>
                    <a:ext uri="{9D8B030D-6E8A-4147-A177-3AD203B41FA5}">
                      <a16:colId xmlns:a16="http://schemas.microsoft.com/office/drawing/2014/main" val="4081411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0077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3682990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extLst>
                  <a:ext uri="{0D108BD9-81ED-4DB2-BD59-A6C34878D82A}">
                    <a16:rowId xmlns:a16="http://schemas.microsoft.com/office/drawing/2014/main" val="402742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296915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extLst>
                  <a:ext uri="{0D108BD9-81ED-4DB2-BD59-A6C34878D82A}">
                    <a16:rowId xmlns:a16="http://schemas.microsoft.com/office/drawing/2014/main" val="2022680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7055</a:t>
                      </a:r>
                    </a:p>
                  </a:txBody>
                  <a:tcPr/>
                </a:tc>
                <a:extLst>
                  <a:ext uri="{0D108BD9-81ED-4DB2-BD59-A6C34878D82A}">
                    <a16:rowId xmlns:a16="http://schemas.microsoft.com/office/drawing/2014/main" val="4000858561"/>
                  </a:ext>
                </a:extLst>
              </a:tr>
            </a:tbl>
          </a:graphicData>
        </a:graphic>
      </p:graphicFrame>
      <p:sp>
        <p:nvSpPr>
          <p:cNvPr id="4" name="Text Placeholder 3">
            <a:extLst>
              <a:ext uri="{FF2B5EF4-FFF2-40B4-BE49-F238E27FC236}">
                <a16:creationId xmlns:a16="http://schemas.microsoft.com/office/drawing/2014/main" id="{B984AF6D-5AE7-4E27-AF96-7043A0EA35C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211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C0299-22D6-44DD-81C5-A986375B750B}"/>
              </a:ext>
            </a:extLst>
          </p:cNvPr>
          <p:cNvSpPr>
            <a:spLocks noGrp="1"/>
          </p:cNvSpPr>
          <p:nvPr>
            <p:ph type="title"/>
          </p:nvPr>
        </p:nvSpPr>
        <p:spPr/>
        <p:txBody>
          <a:bodyPr/>
          <a:lstStyle/>
          <a:p>
            <a:r>
              <a:rPr lang="en-US"/>
              <a:t>FB Insights - Daily Reach | Autohaus Strauss - 1 of 3</a:t>
            </a:r>
          </a:p>
        </p:txBody>
      </p:sp>
      <p:graphicFrame>
        <p:nvGraphicFramePr>
          <p:cNvPr id="5" name="Table Placeholder 4">
            <a:extLst>
              <a:ext uri="{FF2B5EF4-FFF2-40B4-BE49-F238E27FC236}">
                <a16:creationId xmlns:a16="http://schemas.microsoft.com/office/drawing/2014/main" id="{106CC52D-9DF5-4C2A-957B-D869A088D530}"/>
              </a:ext>
            </a:extLst>
          </p:cNvPr>
          <p:cNvGraphicFramePr>
            <a:graphicFrameLocks noGrp="1"/>
          </p:cNvGraphicFramePr>
          <p:nvPr>
            <p:ph type="tbl" sz="quarter" idx="13"/>
            <p:extLst>
              <p:ext uri="{D42A27DB-BD31-4B8C-83A1-F6EECF244321}">
                <p14:modId xmlns:p14="http://schemas.microsoft.com/office/powerpoint/2010/main" val="2510322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51031036"/>
                    </a:ext>
                  </a:extLst>
                </a:gridCol>
                <a:gridCol w="2468880">
                  <a:extLst>
                    <a:ext uri="{9D8B030D-6E8A-4147-A177-3AD203B41FA5}">
                      <a16:colId xmlns:a16="http://schemas.microsoft.com/office/drawing/2014/main" val="627904435"/>
                    </a:ext>
                  </a:extLst>
                </a:gridCol>
                <a:gridCol w="2468880">
                  <a:extLst>
                    <a:ext uri="{9D8B030D-6E8A-4147-A177-3AD203B41FA5}">
                      <a16:colId xmlns:a16="http://schemas.microsoft.com/office/drawing/2014/main" val="1002382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52837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18452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extLst>
                  <a:ext uri="{0D108BD9-81ED-4DB2-BD59-A6C34878D82A}">
                    <a16:rowId xmlns:a16="http://schemas.microsoft.com/office/drawing/2014/main" val="4248628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extLst>
                  <a:ext uri="{0D108BD9-81ED-4DB2-BD59-A6C34878D82A}">
                    <a16:rowId xmlns:a16="http://schemas.microsoft.com/office/drawing/2014/main" val="181999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43758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a:t>
                      </a:r>
                    </a:p>
                  </a:txBody>
                  <a:tcPr/>
                </a:tc>
                <a:extLst>
                  <a:ext uri="{0D108BD9-81ED-4DB2-BD59-A6C34878D82A}">
                    <a16:rowId xmlns:a16="http://schemas.microsoft.com/office/drawing/2014/main" val="58060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1980</a:t>
                      </a:r>
                    </a:p>
                  </a:txBody>
                  <a:tcPr/>
                </a:tc>
                <a:extLst>
                  <a:ext uri="{0D108BD9-81ED-4DB2-BD59-A6C34878D82A}">
                    <a16:rowId xmlns:a16="http://schemas.microsoft.com/office/drawing/2014/main" val="262627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extLst>
                  <a:ext uri="{0D108BD9-81ED-4DB2-BD59-A6C34878D82A}">
                    <a16:rowId xmlns:a16="http://schemas.microsoft.com/office/drawing/2014/main" val="1374482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extLst>
                  <a:ext uri="{0D108BD9-81ED-4DB2-BD59-A6C34878D82A}">
                    <a16:rowId xmlns:a16="http://schemas.microsoft.com/office/drawing/2014/main" val="305024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1728</a:t>
                      </a:r>
                    </a:p>
                  </a:txBody>
                  <a:tcPr/>
                </a:tc>
                <a:extLst>
                  <a:ext uri="{0D108BD9-81ED-4DB2-BD59-A6C34878D82A}">
                    <a16:rowId xmlns:a16="http://schemas.microsoft.com/office/drawing/2014/main" val="359693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1730865599"/>
                  </a:ext>
                </a:extLst>
              </a:tr>
            </a:tbl>
          </a:graphicData>
        </a:graphic>
      </p:graphicFrame>
      <p:sp>
        <p:nvSpPr>
          <p:cNvPr id="4" name="Text Placeholder 3">
            <a:extLst>
              <a:ext uri="{FF2B5EF4-FFF2-40B4-BE49-F238E27FC236}">
                <a16:creationId xmlns:a16="http://schemas.microsoft.com/office/drawing/2014/main" id="{3C4CD88F-0FCE-40BA-8BC6-2C0CFDED023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93069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AEF9A-53CF-491E-A3EB-EF26B4261275}"/>
              </a:ext>
            </a:extLst>
          </p:cNvPr>
          <p:cNvSpPr>
            <a:spLocks noGrp="1"/>
          </p:cNvSpPr>
          <p:nvPr>
            <p:ph type="title"/>
          </p:nvPr>
        </p:nvSpPr>
        <p:spPr/>
        <p:txBody>
          <a:bodyPr/>
          <a:lstStyle/>
          <a:p>
            <a:r>
              <a:rPr lang="en-US"/>
              <a:t>FB Insights - Daily Reach | Autohaus Strauss - 2 of 3</a:t>
            </a:r>
          </a:p>
        </p:txBody>
      </p:sp>
      <p:graphicFrame>
        <p:nvGraphicFramePr>
          <p:cNvPr id="5" name="Table Placeholder 4">
            <a:extLst>
              <a:ext uri="{FF2B5EF4-FFF2-40B4-BE49-F238E27FC236}">
                <a16:creationId xmlns:a16="http://schemas.microsoft.com/office/drawing/2014/main" id="{89ED4778-E091-483C-8282-0071FC7BF718}"/>
              </a:ext>
            </a:extLst>
          </p:cNvPr>
          <p:cNvGraphicFramePr>
            <a:graphicFrameLocks noGrp="1"/>
          </p:cNvGraphicFramePr>
          <p:nvPr>
            <p:ph type="tbl" sz="quarter" idx="13"/>
            <p:extLst>
              <p:ext uri="{D42A27DB-BD31-4B8C-83A1-F6EECF244321}">
                <p14:modId xmlns:p14="http://schemas.microsoft.com/office/powerpoint/2010/main" val="289504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40775040"/>
                    </a:ext>
                  </a:extLst>
                </a:gridCol>
                <a:gridCol w="2468880">
                  <a:extLst>
                    <a:ext uri="{9D8B030D-6E8A-4147-A177-3AD203B41FA5}">
                      <a16:colId xmlns:a16="http://schemas.microsoft.com/office/drawing/2014/main" val="1806637985"/>
                    </a:ext>
                  </a:extLst>
                </a:gridCol>
                <a:gridCol w="2468880">
                  <a:extLst>
                    <a:ext uri="{9D8B030D-6E8A-4147-A177-3AD203B41FA5}">
                      <a16:colId xmlns:a16="http://schemas.microsoft.com/office/drawing/2014/main" val="3924675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82495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a:t>
                      </a:r>
                    </a:p>
                  </a:txBody>
                  <a:tcPr/>
                </a:tc>
                <a:extLst>
                  <a:ext uri="{0D108BD9-81ED-4DB2-BD59-A6C34878D82A}">
                    <a16:rowId xmlns:a16="http://schemas.microsoft.com/office/drawing/2014/main" val="329320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extLst>
                  <a:ext uri="{0D108BD9-81ED-4DB2-BD59-A6C34878D82A}">
                    <a16:rowId xmlns:a16="http://schemas.microsoft.com/office/drawing/2014/main" val="2179026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extLst>
                  <a:ext uri="{0D108BD9-81ED-4DB2-BD59-A6C34878D82A}">
                    <a16:rowId xmlns:a16="http://schemas.microsoft.com/office/drawing/2014/main" val="3628570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274426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47776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27262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39732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extLst>
                  <a:ext uri="{0D108BD9-81ED-4DB2-BD59-A6C34878D82A}">
                    <a16:rowId xmlns:a16="http://schemas.microsoft.com/office/drawing/2014/main" val="429209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417852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720863636"/>
                  </a:ext>
                </a:extLst>
              </a:tr>
            </a:tbl>
          </a:graphicData>
        </a:graphic>
      </p:graphicFrame>
      <p:sp>
        <p:nvSpPr>
          <p:cNvPr id="4" name="Text Placeholder 3">
            <a:extLst>
              <a:ext uri="{FF2B5EF4-FFF2-40B4-BE49-F238E27FC236}">
                <a16:creationId xmlns:a16="http://schemas.microsoft.com/office/drawing/2014/main" id="{7E1435D4-908F-4F93-8F2A-9098986CC15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388623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3150-855F-47CC-A91B-DA0AA9805362}"/>
              </a:ext>
            </a:extLst>
          </p:cNvPr>
          <p:cNvSpPr>
            <a:spLocks noGrp="1"/>
          </p:cNvSpPr>
          <p:nvPr>
            <p:ph type="title"/>
          </p:nvPr>
        </p:nvSpPr>
        <p:spPr/>
        <p:txBody>
          <a:bodyPr/>
          <a:lstStyle/>
          <a:p>
            <a:r>
              <a:rPr lang="en-US"/>
              <a:t>FB Insights - Daily Reach | Autohaus Strauss - 3 of 3</a:t>
            </a:r>
          </a:p>
        </p:txBody>
      </p:sp>
      <p:graphicFrame>
        <p:nvGraphicFramePr>
          <p:cNvPr id="5" name="Table Placeholder 4">
            <a:extLst>
              <a:ext uri="{FF2B5EF4-FFF2-40B4-BE49-F238E27FC236}">
                <a16:creationId xmlns:a16="http://schemas.microsoft.com/office/drawing/2014/main" id="{3B038C33-66CB-4AC7-A40A-8D41AD7EE412}"/>
              </a:ext>
            </a:extLst>
          </p:cNvPr>
          <p:cNvGraphicFramePr>
            <a:graphicFrameLocks noGrp="1"/>
          </p:cNvGraphicFramePr>
          <p:nvPr>
            <p:ph type="tbl" sz="quarter" idx="13"/>
            <p:extLst>
              <p:ext uri="{D42A27DB-BD31-4B8C-83A1-F6EECF244321}">
                <p14:modId xmlns:p14="http://schemas.microsoft.com/office/powerpoint/2010/main" val="195176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10307482"/>
                    </a:ext>
                  </a:extLst>
                </a:gridCol>
                <a:gridCol w="2468880">
                  <a:extLst>
                    <a:ext uri="{9D8B030D-6E8A-4147-A177-3AD203B41FA5}">
                      <a16:colId xmlns:a16="http://schemas.microsoft.com/office/drawing/2014/main" val="2255976257"/>
                    </a:ext>
                  </a:extLst>
                </a:gridCol>
                <a:gridCol w="2468880">
                  <a:extLst>
                    <a:ext uri="{9D8B030D-6E8A-4147-A177-3AD203B41FA5}">
                      <a16:colId xmlns:a16="http://schemas.microsoft.com/office/drawing/2014/main" val="2609537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09055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072207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156795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1039972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19519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5608</a:t>
                      </a:r>
                    </a:p>
                  </a:txBody>
                  <a:tcPr/>
                </a:tc>
                <a:extLst>
                  <a:ext uri="{0D108BD9-81ED-4DB2-BD59-A6C34878D82A}">
                    <a16:rowId xmlns:a16="http://schemas.microsoft.com/office/drawing/2014/main" val="1142472747"/>
                  </a:ext>
                </a:extLst>
              </a:tr>
            </a:tbl>
          </a:graphicData>
        </a:graphic>
      </p:graphicFrame>
      <p:sp>
        <p:nvSpPr>
          <p:cNvPr id="4" name="Text Placeholder 3">
            <a:extLst>
              <a:ext uri="{FF2B5EF4-FFF2-40B4-BE49-F238E27FC236}">
                <a16:creationId xmlns:a16="http://schemas.microsoft.com/office/drawing/2014/main" id="{6E423362-3545-4A35-8D7F-D2EEC25EA80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510813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1637D-1F39-417D-ACB3-EC2E2F8C5594}"/>
              </a:ext>
            </a:extLst>
          </p:cNvPr>
          <p:cNvSpPr>
            <a:spLocks noGrp="1"/>
          </p:cNvSpPr>
          <p:nvPr>
            <p:ph type="title"/>
          </p:nvPr>
        </p:nvSpPr>
        <p:spPr/>
        <p:txBody>
          <a:bodyPr/>
          <a:lstStyle/>
          <a:p>
            <a:r>
              <a:rPr lang="en-US"/>
              <a:t>Facebook Reach | Autohaus Strauss</a:t>
            </a:r>
          </a:p>
        </p:txBody>
      </p:sp>
      <p:graphicFrame>
        <p:nvGraphicFramePr>
          <p:cNvPr id="6" name="Chart Placeholder 5">
            <a:extLst>
              <a:ext uri="{FF2B5EF4-FFF2-40B4-BE49-F238E27FC236}">
                <a16:creationId xmlns:a16="http://schemas.microsoft.com/office/drawing/2014/main" id="{FBBFF722-EECA-40FB-B2A5-431FC948F27E}"/>
              </a:ext>
            </a:extLst>
          </p:cNvPr>
          <p:cNvGraphicFramePr>
            <a:graphicFrameLocks noGrp="1"/>
          </p:cNvGraphicFramePr>
          <p:nvPr>
            <p:ph type="chart" sz="quarter" idx="13"/>
            <p:extLst>
              <p:ext uri="{D42A27DB-BD31-4B8C-83A1-F6EECF244321}">
                <p14:modId xmlns:p14="http://schemas.microsoft.com/office/powerpoint/2010/main" val="2341449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4D293-AE1D-41C9-9137-3DDB9DDED6B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12A64324-257A-4EC0-A9E0-A2A0255125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70335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1135</Words>
  <Application>Microsoft Office PowerPoint</Application>
  <PresentationFormat>On-screen Show (4:3)</PresentationFormat>
  <Paragraphs>558</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Facebook Page Report</vt:lpstr>
      <vt:lpstr>Wichtigste Werte (KPI's) | Autohaus Strauss</vt:lpstr>
      <vt:lpstr>Fans (Übersicht) | Autohaus Strauss</vt:lpstr>
      <vt:lpstr>Key Metrics Table w. User Post RR | Autohaus Strauss</vt:lpstr>
      <vt:lpstr>Facebook Fans Total | Autohaus Strauss</vt:lpstr>
      <vt:lpstr>Fanwachstum | Autohaus Strauss</vt:lpstr>
      <vt:lpstr>Verlorene Fans | Autohaus Strauss</vt:lpstr>
      <vt:lpstr>Eigene Beiträge (Postings) | Autohaus Strauss - 1 of 4</vt:lpstr>
      <vt:lpstr>Eigene Beiträge (Postings) | Autohaus Strauss - 2 of 4</vt:lpstr>
      <vt:lpstr>Eigene Beiträge (Postings) | Autohaus Strauss - 3 of 4</vt:lpstr>
      <vt:lpstr>Eigene Beiträge (Postings) | Autohaus Strauss - 4 of 4</vt:lpstr>
      <vt:lpstr>Eigene Beiträge (Postings) + Reactions | Autohaus Strauss - 1 of 5</vt:lpstr>
      <vt:lpstr>Eigene Beiträge (Postings) + Reactions | Autohaus Strauss - 2 of 5</vt:lpstr>
      <vt:lpstr>Eigene Beiträge (Postings) + Reactions | Autohaus Strauss - 3 of 5</vt:lpstr>
      <vt:lpstr>Eigene Beiträge (Postings) + Reactions | Autohaus Strauss - 4 of 5</vt:lpstr>
      <vt:lpstr>Eigene Beiträge (Postings) + Reactions | Autohaus Strauss - 5 of 5</vt:lpstr>
      <vt:lpstr>Postings/Wochentag | Autohaus Strauss</vt:lpstr>
      <vt:lpstr>Interaktionsrate | Autohaus Strauss</vt:lpstr>
      <vt:lpstr>Postingtypen (Verteilung) | Autohaus Strauss</vt:lpstr>
      <vt:lpstr>Interaktionsrate/Postingtyp | Autohaus Strauss</vt:lpstr>
      <vt:lpstr>Antwortzeit | Autohaus Strauss</vt:lpstr>
      <vt:lpstr>Facebook Check Ins | Autohaus Strauss</vt:lpstr>
      <vt:lpstr>Fan Demographie | Autohaus Strauss</vt:lpstr>
      <vt:lpstr>Impressionen | Autohaus Strauss</vt:lpstr>
      <vt:lpstr>Reichweite | Autohaus Strauss</vt:lpstr>
      <vt:lpstr>Engagierte User | Autohaus Strauss</vt:lpstr>
      <vt:lpstr>Page Views | Autohaus Strauss</vt:lpstr>
      <vt:lpstr>Page Fans Online | Autohaus Strauss</vt:lpstr>
      <vt:lpstr>FB Insights - Daily Impressions | Autohaus Strauss - 1 of 3</vt:lpstr>
      <vt:lpstr>FB Insights - Daily Impressions | Autohaus Strauss - 2 of 3</vt:lpstr>
      <vt:lpstr>FB Insights - Daily Impressions | Autohaus Strauss - 3 of 3</vt:lpstr>
      <vt:lpstr>FB Insights - Daily Reach | Autohaus Strauss - 1 of 3</vt:lpstr>
      <vt:lpstr>FB Insights - Daily Reach | Autohaus Strauss - 2 of 3</vt:lpstr>
      <vt:lpstr>FB Insights - Daily Reach | Autohaus Strauss - 3 of 3</vt:lpstr>
      <vt:lpstr>Facebook Reach | Autohaus Strauss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2018-06-01T12:33:21Z</dcterms:created>
  <dcterms:modified xsi:type="dcterms:W3CDTF">2018-06-01T12:34:20Z</dcterms:modified>
</cp:coreProperties>
</file>