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2480</c:v>
                </c:pt>
                <c:pt idx="1">
                  <c:v>2482</c:v>
                </c:pt>
                <c:pt idx="2">
                  <c:v>2484</c:v>
                </c:pt>
                <c:pt idx="3">
                  <c:v>2487</c:v>
                </c:pt>
                <c:pt idx="4">
                  <c:v>2487</c:v>
                </c:pt>
                <c:pt idx="5">
                  <c:v>2487</c:v>
                </c:pt>
                <c:pt idx="6">
                  <c:v>2487</c:v>
                </c:pt>
                <c:pt idx="7">
                  <c:v>2487</c:v>
                </c:pt>
                <c:pt idx="8">
                  <c:v>2490</c:v>
                </c:pt>
                <c:pt idx="9">
                  <c:v>2491</c:v>
                </c:pt>
                <c:pt idx="10">
                  <c:v>2490</c:v>
                </c:pt>
                <c:pt idx="11">
                  <c:v>2490</c:v>
                </c:pt>
                <c:pt idx="12">
                  <c:v>2489</c:v>
                </c:pt>
                <c:pt idx="13">
                  <c:v>2490</c:v>
                </c:pt>
                <c:pt idx="14">
                  <c:v>2490</c:v>
                </c:pt>
                <c:pt idx="15">
                  <c:v>2489</c:v>
                </c:pt>
                <c:pt idx="16">
                  <c:v>2490</c:v>
                </c:pt>
                <c:pt idx="17">
                  <c:v>2490</c:v>
                </c:pt>
                <c:pt idx="18">
                  <c:v>2490</c:v>
                </c:pt>
                <c:pt idx="19">
                  <c:v>2489</c:v>
                </c:pt>
                <c:pt idx="20">
                  <c:v>2489</c:v>
                </c:pt>
                <c:pt idx="21">
                  <c:v>2490</c:v>
                </c:pt>
                <c:pt idx="22">
                  <c:v>2488</c:v>
                </c:pt>
                <c:pt idx="23">
                  <c:v>2488</c:v>
                </c:pt>
                <c:pt idx="24">
                  <c:v>2489</c:v>
                </c:pt>
                <c:pt idx="25">
                  <c:v>2489</c:v>
                </c:pt>
                <c:pt idx="26">
                  <c:v>2489</c:v>
                </c:pt>
                <c:pt idx="27">
                  <c:v>2489</c:v>
                </c:pt>
                <c:pt idx="28">
                  <c:v>2489</c:v>
                </c:pt>
                <c:pt idx="29">
                  <c:v>2489</c:v>
                </c:pt>
                <c:pt idx="30">
                  <c:v>2489</c:v>
                </c:pt>
              </c:numCache>
            </c:numRef>
          </c:val>
          <c:smooth val="0"/>
          <c:extLst>
            <c:ext xmlns:c16="http://schemas.microsoft.com/office/drawing/2014/chart" uri="{C3380CC4-5D6E-409C-BE32-E72D297353CC}">
              <c16:uniqueId val="{00000000-6D96-40AA-AB40-18BF46D11ABA}"/>
            </c:ext>
          </c:extLst>
        </c:ser>
        <c:dLbls>
          <c:showLegendKey val="0"/>
          <c:showVal val="0"/>
          <c:showCatName val="0"/>
          <c:showSerName val="0"/>
          <c:showPercent val="0"/>
          <c:showBubbleSize val="0"/>
        </c:dLbls>
        <c:smooth val="0"/>
        <c:axId val="345954744"/>
        <c:axId val="345957696"/>
      </c:lineChart>
      <c:dateAx>
        <c:axId val="34595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57696"/>
        <c:crosses val="autoZero"/>
        <c:auto val="1"/>
        <c:lblOffset val="100"/>
        <c:baseTimeUnit val="days"/>
      </c:dateAx>
      <c:valAx>
        <c:axId val="3459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5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2</c:v>
                </c:pt>
                <c:pt idx="3">
                  <c:v>3</c:v>
                </c:pt>
                <c:pt idx="4">
                  <c:v>1</c:v>
                </c:pt>
                <c:pt idx="5">
                  <c:v>0</c:v>
                </c:pt>
                <c:pt idx="6">
                  <c:v>0</c:v>
                </c:pt>
                <c:pt idx="7">
                  <c:v>0</c:v>
                </c:pt>
                <c:pt idx="8">
                  <c:v>2</c:v>
                </c:pt>
                <c:pt idx="9">
                  <c:v>1</c:v>
                </c:pt>
                <c:pt idx="10">
                  <c:v>0</c:v>
                </c:pt>
                <c:pt idx="11">
                  <c:v>0</c:v>
                </c:pt>
                <c:pt idx="12">
                  <c:v>-1</c:v>
                </c:pt>
                <c:pt idx="13">
                  <c:v>0</c:v>
                </c:pt>
                <c:pt idx="14">
                  <c:v>1</c:v>
                </c:pt>
                <c:pt idx="15">
                  <c:v>0</c:v>
                </c:pt>
                <c:pt idx="16">
                  <c:v>-1</c:v>
                </c:pt>
                <c:pt idx="17">
                  <c:v>1</c:v>
                </c:pt>
                <c:pt idx="18">
                  <c:v>0</c:v>
                </c:pt>
                <c:pt idx="19">
                  <c:v>-1</c:v>
                </c:pt>
                <c:pt idx="20">
                  <c:v>0</c:v>
                </c:pt>
                <c:pt idx="21">
                  <c:v>1</c:v>
                </c:pt>
                <c:pt idx="22">
                  <c:v>-1</c:v>
                </c:pt>
                <c:pt idx="23">
                  <c:v>-1</c:v>
                </c:pt>
                <c:pt idx="24">
                  <c:v>1</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BD77-4479-AAD5-DC051C0BB67A}"/>
            </c:ext>
          </c:extLst>
        </c:ser>
        <c:dLbls>
          <c:showLegendKey val="0"/>
          <c:showVal val="0"/>
          <c:showCatName val="0"/>
          <c:showSerName val="0"/>
          <c:showPercent val="0"/>
          <c:showBubbleSize val="0"/>
        </c:dLbls>
        <c:smooth val="0"/>
        <c:axId val="282554416"/>
        <c:axId val="343916016"/>
      </c:lineChart>
      <c:dateAx>
        <c:axId val="28255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16016"/>
        <c:crosses val="autoZero"/>
        <c:auto val="1"/>
        <c:lblOffset val="100"/>
        <c:baseTimeUnit val="days"/>
      </c:dateAx>
      <c:valAx>
        <c:axId val="34391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5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1</c:v>
                </c:pt>
                <c:pt idx="7">
                  <c:v>0</c:v>
                </c:pt>
                <c:pt idx="8">
                  <c:v>0</c:v>
                </c:pt>
                <c:pt idx="9">
                  <c:v>0</c:v>
                </c:pt>
                <c:pt idx="10">
                  <c:v>1</c:v>
                </c:pt>
                <c:pt idx="11">
                  <c:v>0</c:v>
                </c:pt>
                <c:pt idx="12">
                  <c:v>1</c:v>
                </c:pt>
                <c:pt idx="13">
                  <c:v>0</c:v>
                </c:pt>
                <c:pt idx="14">
                  <c:v>0</c:v>
                </c:pt>
                <c:pt idx="15">
                  <c:v>1</c:v>
                </c:pt>
                <c:pt idx="16">
                  <c:v>0</c:v>
                </c:pt>
                <c:pt idx="17">
                  <c:v>0</c:v>
                </c:pt>
                <c:pt idx="18">
                  <c:v>0</c:v>
                </c:pt>
                <c:pt idx="19">
                  <c:v>0</c:v>
                </c:pt>
                <c:pt idx="20">
                  <c:v>0</c:v>
                </c:pt>
                <c:pt idx="21">
                  <c:v>0</c:v>
                </c:pt>
                <c:pt idx="22">
                  <c:v>2</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380-4625-BD69-780E42A6FB4D}"/>
            </c:ext>
          </c:extLst>
        </c:ser>
        <c:dLbls>
          <c:showLegendKey val="0"/>
          <c:showVal val="0"/>
          <c:showCatName val="0"/>
          <c:showSerName val="0"/>
          <c:showPercent val="0"/>
          <c:showBubbleSize val="0"/>
        </c:dLbls>
        <c:smooth val="0"/>
        <c:axId val="348692360"/>
        <c:axId val="348690720"/>
      </c:lineChart>
      <c:dateAx>
        <c:axId val="34869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90720"/>
        <c:crosses val="autoZero"/>
        <c:auto val="1"/>
        <c:lblOffset val="100"/>
        <c:baseTimeUnit val="days"/>
      </c:dateAx>
      <c:valAx>
        <c:axId val="34869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9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1</c:v>
                </c:pt>
                <c:pt idx="4">
                  <c:v>3</c:v>
                </c:pt>
                <c:pt idx="5">
                  <c:v>2</c:v>
                </c:pt>
                <c:pt idx="6">
                  <c:v>2</c:v>
                </c:pt>
              </c:numCache>
            </c:numRef>
          </c:val>
          <c:extLst>
            <c:ext xmlns:c16="http://schemas.microsoft.com/office/drawing/2014/chart" uri="{C3380CC4-5D6E-409C-BE32-E72D297353CC}">
              <c16:uniqueId val="{00000000-084F-4FBA-8CFE-734102253FA1}"/>
            </c:ext>
          </c:extLst>
        </c:ser>
        <c:dLbls>
          <c:showLegendKey val="0"/>
          <c:showVal val="0"/>
          <c:showCatName val="0"/>
          <c:showSerName val="0"/>
          <c:showPercent val="0"/>
          <c:showBubbleSize val="0"/>
        </c:dLbls>
        <c:gapWidth val="219"/>
        <c:overlap val="-27"/>
        <c:axId val="431938936"/>
        <c:axId val="431931064"/>
      </c:barChart>
      <c:catAx>
        <c:axId val="43193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1064"/>
        <c:crosses val="autoZero"/>
        <c:auto val="1"/>
        <c:lblAlgn val="ctr"/>
        <c:lblOffset val="100"/>
        <c:noMultiLvlLbl val="0"/>
      </c:catAx>
      <c:valAx>
        <c:axId val="43193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0.64516129032257996</c:v>
                </c:pt>
                <c:pt idx="1">
                  <c:v>0</c:v>
                </c:pt>
                <c:pt idx="2">
                  <c:v>0.84609186140210002</c:v>
                </c:pt>
                <c:pt idx="3">
                  <c:v>0</c:v>
                </c:pt>
                <c:pt idx="4">
                  <c:v>4.3041029766693004</c:v>
                </c:pt>
                <c:pt idx="5">
                  <c:v>2.4929634097306002</c:v>
                </c:pt>
                <c:pt idx="6">
                  <c:v>0</c:v>
                </c:pt>
                <c:pt idx="7">
                  <c:v>0</c:v>
                </c:pt>
                <c:pt idx="8">
                  <c:v>1.0048231511254</c:v>
                </c:pt>
                <c:pt idx="9">
                  <c:v>0</c:v>
                </c:pt>
                <c:pt idx="10">
                  <c:v>0.44176706827308998</c:v>
                </c:pt>
                <c:pt idx="11">
                  <c:v>0</c:v>
                </c:pt>
                <c:pt idx="12">
                  <c:v>0</c:v>
                </c:pt>
                <c:pt idx="13">
                  <c:v>0</c:v>
                </c:pt>
                <c:pt idx="14">
                  <c:v>0</c:v>
                </c:pt>
                <c:pt idx="15">
                  <c:v>0</c:v>
                </c:pt>
                <c:pt idx="16">
                  <c:v>0</c:v>
                </c:pt>
                <c:pt idx="17">
                  <c:v>0.68300522298111999</c:v>
                </c:pt>
                <c:pt idx="18">
                  <c:v>0</c:v>
                </c:pt>
                <c:pt idx="19">
                  <c:v>0</c:v>
                </c:pt>
                <c:pt idx="20">
                  <c:v>0</c:v>
                </c:pt>
                <c:pt idx="21">
                  <c:v>0</c:v>
                </c:pt>
                <c:pt idx="22">
                  <c:v>0</c:v>
                </c:pt>
                <c:pt idx="23">
                  <c:v>0</c:v>
                </c:pt>
                <c:pt idx="24">
                  <c:v>0.48231511254018999</c:v>
                </c:pt>
                <c:pt idx="25">
                  <c:v>3.9389067524115999</c:v>
                </c:pt>
                <c:pt idx="26">
                  <c:v>1.1254019292605</c:v>
                </c:pt>
                <c:pt idx="27">
                  <c:v>0</c:v>
                </c:pt>
                <c:pt idx="28">
                  <c:v>2.2508038585209</c:v>
                </c:pt>
                <c:pt idx="29">
                  <c:v>0</c:v>
                </c:pt>
                <c:pt idx="30">
                  <c:v>0</c:v>
                </c:pt>
              </c:numCache>
            </c:numRef>
          </c:val>
          <c:smooth val="0"/>
          <c:extLst>
            <c:ext xmlns:c16="http://schemas.microsoft.com/office/drawing/2014/chart" uri="{C3380CC4-5D6E-409C-BE32-E72D297353CC}">
              <c16:uniqueId val="{00000000-E2B9-47A4-A6F8-C79F3593557F}"/>
            </c:ext>
          </c:extLst>
        </c:ser>
        <c:dLbls>
          <c:showLegendKey val="0"/>
          <c:showVal val="0"/>
          <c:showCatName val="0"/>
          <c:showSerName val="0"/>
          <c:showPercent val="0"/>
          <c:showBubbleSize val="0"/>
        </c:dLbls>
        <c:smooth val="0"/>
        <c:axId val="431936968"/>
        <c:axId val="431931392"/>
      </c:lineChart>
      <c:dateAx>
        <c:axId val="43193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1392"/>
        <c:crosses val="autoZero"/>
        <c:auto val="1"/>
        <c:lblOffset val="100"/>
        <c:baseTimeUnit val="days"/>
      </c:dateAx>
      <c:valAx>
        <c:axId val="43193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46F5-4D51-A0FE-E5603454C93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9</c:v>
                </c:pt>
              </c:numCache>
            </c:numRef>
          </c:val>
          <c:extLst>
            <c:ext xmlns:c16="http://schemas.microsoft.com/office/drawing/2014/chart" uri="{C3380CC4-5D6E-409C-BE32-E72D297353CC}">
              <c16:uniqueId val="{00000001-46F5-4D51-A0FE-E5603454C93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46F5-4D51-A0FE-E5603454C932}"/>
            </c:ext>
          </c:extLst>
        </c:ser>
        <c:dLbls>
          <c:showLegendKey val="0"/>
          <c:showVal val="0"/>
          <c:showCatName val="0"/>
          <c:showSerName val="0"/>
          <c:showPercent val="0"/>
          <c:showBubbleSize val="0"/>
        </c:dLbls>
        <c:gapWidth val="150"/>
        <c:overlap val="100"/>
        <c:axId val="431933032"/>
        <c:axId val="431934016"/>
      </c:barChart>
      <c:catAx>
        <c:axId val="43193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4016"/>
        <c:crosses val="autoZero"/>
        <c:auto val="1"/>
        <c:lblAlgn val="ctr"/>
        <c:lblOffset val="100"/>
        <c:noMultiLvlLbl val="0"/>
      </c:catAx>
      <c:valAx>
        <c:axId val="431934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0.48212133386902001</c:v>
                </c:pt>
                <c:pt idx="1">
                  <c:v>1.8983463145701001</c:v>
                </c:pt>
                <c:pt idx="2">
                  <c:v>0.64516129032257996</c:v>
                </c:pt>
              </c:numCache>
            </c:numRef>
          </c:val>
          <c:extLst>
            <c:ext xmlns:c16="http://schemas.microsoft.com/office/drawing/2014/chart" uri="{C3380CC4-5D6E-409C-BE32-E72D297353CC}">
              <c16:uniqueId val="{00000000-052A-45A0-8625-1212FD334993}"/>
            </c:ext>
          </c:extLst>
        </c:ser>
        <c:dLbls>
          <c:showLegendKey val="0"/>
          <c:showVal val="0"/>
          <c:showCatName val="0"/>
          <c:showSerName val="0"/>
          <c:showPercent val="0"/>
          <c:showBubbleSize val="0"/>
        </c:dLbls>
        <c:gapWidth val="219"/>
        <c:overlap val="-27"/>
        <c:axId val="431914992"/>
        <c:axId val="431918272"/>
      </c:barChart>
      <c:catAx>
        <c:axId val="43191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8272"/>
        <c:crosses val="autoZero"/>
        <c:auto val="1"/>
        <c:lblAlgn val="ctr"/>
        <c:lblOffset val="100"/>
        <c:noMultiLvlLbl val="0"/>
      </c:catAx>
      <c:valAx>
        <c:axId val="43191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59A-49C2-8EE6-B1B3C40DB327}"/>
            </c:ext>
          </c:extLst>
        </c:ser>
        <c:dLbls>
          <c:showLegendKey val="0"/>
          <c:showVal val="0"/>
          <c:showCatName val="0"/>
          <c:showSerName val="0"/>
          <c:showPercent val="0"/>
          <c:showBubbleSize val="0"/>
        </c:dLbls>
        <c:gapWidth val="219"/>
        <c:overlap val="-27"/>
        <c:axId val="431911384"/>
        <c:axId val="431916632"/>
      </c:barChart>
      <c:catAx>
        <c:axId val="43191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6632"/>
        <c:crosses val="autoZero"/>
        <c:auto val="1"/>
        <c:lblAlgn val="ctr"/>
        <c:lblOffset val="100"/>
        <c:noMultiLvlLbl val="0"/>
      </c:catAx>
      <c:valAx>
        <c:axId val="43191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184</c:v>
                </c:pt>
                <c:pt idx="1">
                  <c:v>184</c:v>
                </c:pt>
                <c:pt idx="2">
                  <c:v>184</c:v>
                </c:pt>
                <c:pt idx="3">
                  <c:v>184</c:v>
                </c:pt>
                <c:pt idx="4">
                  <c:v>184</c:v>
                </c:pt>
                <c:pt idx="5">
                  <c:v>184</c:v>
                </c:pt>
                <c:pt idx="6">
                  <c:v>185</c:v>
                </c:pt>
                <c:pt idx="7">
                  <c:v>185</c:v>
                </c:pt>
                <c:pt idx="8">
                  <c:v>185</c:v>
                </c:pt>
                <c:pt idx="9">
                  <c:v>185</c:v>
                </c:pt>
                <c:pt idx="10">
                  <c:v>185</c:v>
                </c:pt>
                <c:pt idx="11">
                  <c:v>185</c:v>
                </c:pt>
                <c:pt idx="12">
                  <c:v>185</c:v>
                </c:pt>
                <c:pt idx="13">
                  <c:v>185</c:v>
                </c:pt>
                <c:pt idx="14">
                  <c:v>185</c:v>
                </c:pt>
                <c:pt idx="15">
                  <c:v>185</c:v>
                </c:pt>
                <c:pt idx="16">
                  <c:v>185</c:v>
                </c:pt>
                <c:pt idx="17">
                  <c:v>185</c:v>
                </c:pt>
                <c:pt idx="18">
                  <c:v>185</c:v>
                </c:pt>
                <c:pt idx="19">
                  <c:v>185</c:v>
                </c:pt>
                <c:pt idx="20">
                  <c:v>185</c:v>
                </c:pt>
                <c:pt idx="21">
                  <c:v>185</c:v>
                </c:pt>
                <c:pt idx="22">
                  <c:v>185</c:v>
                </c:pt>
                <c:pt idx="23">
                  <c:v>185</c:v>
                </c:pt>
                <c:pt idx="24">
                  <c:v>185</c:v>
                </c:pt>
                <c:pt idx="25">
                  <c:v>185</c:v>
                </c:pt>
                <c:pt idx="26">
                  <c:v>185</c:v>
                </c:pt>
                <c:pt idx="27">
                  <c:v>186</c:v>
                </c:pt>
                <c:pt idx="28">
                  <c:v>186</c:v>
                </c:pt>
                <c:pt idx="29">
                  <c:v>186</c:v>
                </c:pt>
                <c:pt idx="30">
                  <c:v>186</c:v>
                </c:pt>
              </c:numCache>
            </c:numRef>
          </c:val>
          <c:smooth val="0"/>
          <c:extLst>
            <c:ext xmlns:c16="http://schemas.microsoft.com/office/drawing/2014/chart" uri="{C3380CC4-5D6E-409C-BE32-E72D297353CC}">
              <c16:uniqueId val="{00000000-692F-4D70-8249-97882EAD7BC4}"/>
            </c:ext>
          </c:extLst>
        </c:ser>
        <c:dLbls>
          <c:showLegendKey val="0"/>
          <c:showVal val="0"/>
          <c:showCatName val="0"/>
          <c:showSerName val="0"/>
          <c:showPercent val="0"/>
          <c:showBubbleSize val="0"/>
        </c:dLbls>
        <c:smooth val="0"/>
        <c:axId val="431914664"/>
        <c:axId val="431916304"/>
      </c:lineChart>
      <c:dateAx>
        <c:axId val="43191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6304"/>
        <c:crosses val="autoZero"/>
        <c:auto val="1"/>
        <c:lblOffset val="100"/>
        <c:baseTimeUnit val="days"/>
      </c:dateAx>
      <c:valAx>
        <c:axId val="43191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F07-4335-9785-73ACCC9D248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F07-4335-9785-73ACCC9D2488}"/>
            </c:ext>
          </c:extLst>
        </c:ser>
        <c:dLbls>
          <c:showLegendKey val="0"/>
          <c:showVal val="0"/>
          <c:showCatName val="0"/>
          <c:showSerName val="0"/>
          <c:showPercent val="0"/>
          <c:showBubbleSize val="0"/>
        </c:dLbls>
        <c:gapWidth val="219"/>
        <c:overlap val="-27"/>
        <c:axId val="431919256"/>
        <c:axId val="431910072"/>
      </c:barChart>
      <c:catAx>
        <c:axId val="431919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0072"/>
        <c:crosses val="autoZero"/>
        <c:auto val="1"/>
        <c:lblAlgn val="ctr"/>
        <c:lblOffset val="100"/>
        <c:noMultiLvlLbl val="0"/>
      </c:catAx>
      <c:valAx>
        <c:axId val="43191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1806</c:v>
                </c:pt>
                <c:pt idx="1">
                  <c:v>719</c:v>
                </c:pt>
                <c:pt idx="2">
                  <c:v>1494</c:v>
                </c:pt>
                <c:pt idx="3">
                  <c:v>683</c:v>
                </c:pt>
                <c:pt idx="4">
                  <c:v>3901</c:v>
                </c:pt>
                <c:pt idx="5">
                  <c:v>3541</c:v>
                </c:pt>
                <c:pt idx="6">
                  <c:v>1365</c:v>
                </c:pt>
                <c:pt idx="7">
                  <c:v>1444</c:v>
                </c:pt>
                <c:pt idx="8">
                  <c:v>2946</c:v>
                </c:pt>
                <c:pt idx="9">
                  <c:v>1457</c:v>
                </c:pt>
                <c:pt idx="10">
                  <c:v>2311</c:v>
                </c:pt>
                <c:pt idx="11">
                  <c:v>474</c:v>
                </c:pt>
                <c:pt idx="12">
                  <c:v>332</c:v>
                </c:pt>
                <c:pt idx="13">
                  <c:v>294</c:v>
                </c:pt>
                <c:pt idx="14">
                  <c:v>235</c:v>
                </c:pt>
                <c:pt idx="15">
                  <c:v>112</c:v>
                </c:pt>
                <c:pt idx="16">
                  <c:v>193</c:v>
                </c:pt>
                <c:pt idx="17">
                  <c:v>1128</c:v>
                </c:pt>
                <c:pt idx="18">
                  <c:v>306</c:v>
                </c:pt>
                <c:pt idx="19">
                  <c:v>229</c:v>
                </c:pt>
                <c:pt idx="20">
                  <c:v>106</c:v>
                </c:pt>
                <c:pt idx="21">
                  <c:v>242</c:v>
                </c:pt>
                <c:pt idx="22">
                  <c:v>160</c:v>
                </c:pt>
                <c:pt idx="23">
                  <c:v>174</c:v>
                </c:pt>
                <c:pt idx="24">
                  <c:v>7055</c:v>
                </c:pt>
                <c:pt idx="25">
                  <c:v>8093</c:v>
                </c:pt>
                <c:pt idx="26">
                  <c:v>8557</c:v>
                </c:pt>
                <c:pt idx="27">
                  <c:v>5486</c:v>
                </c:pt>
                <c:pt idx="28">
                  <c:v>3742</c:v>
                </c:pt>
                <c:pt idx="29">
                  <c:v>1011</c:v>
                </c:pt>
                <c:pt idx="30">
                  <c:v>378</c:v>
                </c:pt>
              </c:numCache>
            </c:numRef>
          </c:val>
          <c:smooth val="0"/>
          <c:extLst>
            <c:ext xmlns:c16="http://schemas.microsoft.com/office/drawing/2014/chart" uri="{C3380CC4-5D6E-409C-BE32-E72D297353CC}">
              <c16:uniqueId val="{00000000-EE74-4F3D-85CF-8BFDD8617605}"/>
            </c:ext>
          </c:extLst>
        </c:ser>
        <c:dLbls>
          <c:showLegendKey val="0"/>
          <c:showVal val="0"/>
          <c:showCatName val="0"/>
          <c:showSerName val="0"/>
          <c:showPercent val="0"/>
          <c:showBubbleSize val="0"/>
        </c:dLbls>
        <c:smooth val="0"/>
        <c:axId val="415467368"/>
        <c:axId val="415459496"/>
      </c:lineChart>
      <c:dateAx>
        <c:axId val="41546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59496"/>
        <c:crosses val="autoZero"/>
        <c:auto val="1"/>
        <c:lblOffset val="100"/>
        <c:baseTimeUnit val="days"/>
      </c:dateAx>
      <c:valAx>
        <c:axId val="41545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879</c:v>
                </c:pt>
                <c:pt idx="1">
                  <c:v>269</c:v>
                </c:pt>
                <c:pt idx="2">
                  <c:v>826</c:v>
                </c:pt>
                <c:pt idx="3">
                  <c:v>333</c:v>
                </c:pt>
                <c:pt idx="4">
                  <c:v>2011</c:v>
                </c:pt>
                <c:pt idx="5">
                  <c:v>1980</c:v>
                </c:pt>
                <c:pt idx="6">
                  <c:v>669</c:v>
                </c:pt>
                <c:pt idx="7">
                  <c:v>720</c:v>
                </c:pt>
                <c:pt idx="8">
                  <c:v>1728</c:v>
                </c:pt>
                <c:pt idx="9">
                  <c:v>716</c:v>
                </c:pt>
                <c:pt idx="10">
                  <c:v>893</c:v>
                </c:pt>
                <c:pt idx="11">
                  <c:v>237</c:v>
                </c:pt>
                <c:pt idx="12">
                  <c:v>179</c:v>
                </c:pt>
                <c:pt idx="13">
                  <c:v>98</c:v>
                </c:pt>
                <c:pt idx="14">
                  <c:v>83</c:v>
                </c:pt>
                <c:pt idx="15">
                  <c:v>50</c:v>
                </c:pt>
                <c:pt idx="16">
                  <c:v>51</c:v>
                </c:pt>
                <c:pt idx="17">
                  <c:v>634</c:v>
                </c:pt>
                <c:pt idx="18">
                  <c:v>193</c:v>
                </c:pt>
                <c:pt idx="19">
                  <c:v>104</c:v>
                </c:pt>
                <c:pt idx="20">
                  <c:v>56</c:v>
                </c:pt>
                <c:pt idx="21">
                  <c:v>59</c:v>
                </c:pt>
                <c:pt idx="22">
                  <c:v>51</c:v>
                </c:pt>
                <c:pt idx="23">
                  <c:v>34</c:v>
                </c:pt>
                <c:pt idx="24">
                  <c:v>5608</c:v>
                </c:pt>
                <c:pt idx="25">
                  <c:v>6304</c:v>
                </c:pt>
                <c:pt idx="26">
                  <c:v>6339</c:v>
                </c:pt>
                <c:pt idx="27">
                  <c:v>4645</c:v>
                </c:pt>
                <c:pt idx="28">
                  <c:v>3014</c:v>
                </c:pt>
                <c:pt idx="29">
                  <c:v>607</c:v>
                </c:pt>
                <c:pt idx="30">
                  <c:v>196</c:v>
                </c:pt>
              </c:numCache>
            </c:numRef>
          </c:val>
          <c:smooth val="0"/>
          <c:extLst>
            <c:ext xmlns:c16="http://schemas.microsoft.com/office/drawing/2014/chart" uri="{C3380CC4-5D6E-409C-BE32-E72D297353CC}">
              <c16:uniqueId val="{00000000-41E2-4AF0-B01E-D194E3E5CF73}"/>
            </c:ext>
          </c:extLst>
        </c:ser>
        <c:dLbls>
          <c:showLegendKey val="0"/>
          <c:showVal val="0"/>
          <c:showCatName val="0"/>
          <c:showSerName val="0"/>
          <c:showPercent val="0"/>
          <c:showBubbleSize val="0"/>
        </c:dLbls>
        <c:smooth val="0"/>
        <c:axId val="415460480"/>
        <c:axId val="415462120"/>
      </c:lineChart>
      <c:dateAx>
        <c:axId val="41546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2120"/>
        <c:crosses val="autoZero"/>
        <c:auto val="1"/>
        <c:lblOffset val="100"/>
        <c:baseTimeUnit val="days"/>
      </c:dateAx>
      <c:valAx>
        <c:axId val="41546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57</c:v>
                </c:pt>
                <c:pt idx="1">
                  <c:v>9</c:v>
                </c:pt>
                <c:pt idx="2">
                  <c:v>63</c:v>
                </c:pt>
                <c:pt idx="3">
                  <c:v>41</c:v>
                </c:pt>
                <c:pt idx="4">
                  <c:v>316</c:v>
                </c:pt>
                <c:pt idx="5">
                  <c:v>142</c:v>
                </c:pt>
                <c:pt idx="6">
                  <c:v>42</c:v>
                </c:pt>
                <c:pt idx="7">
                  <c:v>20</c:v>
                </c:pt>
                <c:pt idx="8">
                  <c:v>214</c:v>
                </c:pt>
                <c:pt idx="9">
                  <c:v>77</c:v>
                </c:pt>
                <c:pt idx="10">
                  <c:v>64</c:v>
                </c:pt>
                <c:pt idx="11">
                  <c:v>9</c:v>
                </c:pt>
                <c:pt idx="12">
                  <c:v>4</c:v>
                </c:pt>
                <c:pt idx="13">
                  <c:v>4</c:v>
                </c:pt>
                <c:pt idx="14">
                  <c:v>2</c:v>
                </c:pt>
                <c:pt idx="15">
                  <c:v>0</c:v>
                </c:pt>
                <c:pt idx="16">
                  <c:v>2</c:v>
                </c:pt>
                <c:pt idx="17">
                  <c:v>39</c:v>
                </c:pt>
                <c:pt idx="18">
                  <c:v>7</c:v>
                </c:pt>
                <c:pt idx="19">
                  <c:v>10</c:v>
                </c:pt>
                <c:pt idx="20">
                  <c:v>4</c:v>
                </c:pt>
                <c:pt idx="21">
                  <c:v>3</c:v>
                </c:pt>
                <c:pt idx="22">
                  <c:v>1</c:v>
                </c:pt>
                <c:pt idx="23">
                  <c:v>2</c:v>
                </c:pt>
                <c:pt idx="24">
                  <c:v>33</c:v>
                </c:pt>
                <c:pt idx="25">
                  <c:v>161</c:v>
                </c:pt>
                <c:pt idx="26">
                  <c:v>292</c:v>
                </c:pt>
                <c:pt idx="27">
                  <c:v>31</c:v>
                </c:pt>
                <c:pt idx="28">
                  <c:v>86</c:v>
                </c:pt>
                <c:pt idx="29">
                  <c:v>38</c:v>
                </c:pt>
                <c:pt idx="30">
                  <c:v>13</c:v>
                </c:pt>
              </c:numCache>
            </c:numRef>
          </c:val>
          <c:smooth val="0"/>
          <c:extLst>
            <c:ext xmlns:c16="http://schemas.microsoft.com/office/drawing/2014/chart" uri="{C3380CC4-5D6E-409C-BE32-E72D297353CC}">
              <c16:uniqueId val="{00000000-86B9-4CA5-926E-E9876F5EB35D}"/>
            </c:ext>
          </c:extLst>
        </c:ser>
        <c:dLbls>
          <c:showLegendKey val="0"/>
          <c:showVal val="0"/>
          <c:showCatName val="0"/>
          <c:showSerName val="0"/>
          <c:showPercent val="0"/>
          <c:showBubbleSize val="0"/>
        </c:dLbls>
        <c:smooth val="0"/>
        <c:axId val="415468024"/>
        <c:axId val="415460808"/>
      </c:lineChart>
      <c:dateAx>
        <c:axId val="41546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0808"/>
        <c:crosses val="autoZero"/>
        <c:auto val="1"/>
        <c:lblOffset val="100"/>
        <c:baseTimeUnit val="days"/>
      </c:dateAx>
      <c:valAx>
        <c:axId val="41546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c:v>
                </c:pt>
                <c:pt idx="1">
                  <c:v>20</c:v>
                </c:pt>
                <c:pt idx="2">
                  <c:v>18</c:v>
                </c:pt>
                <c:pt idx="3">
                  <c:v>21</c:v>
                </c:pt>
                <c:pt idx="4">
                  <c:v>37</c:v>
                </c:pt>
                <c:pt idx="5">
                  <c:v>28</c:v>
                </c:pt>
                <c:pt idx="6">
                  <c:v>23</c:v>
                </c:pt>
                <c:pt idx="7">
                  <c:v>16</c:v>
                </c:pt>
                <c:pt idx="8">
                  <c:v>37</c:v>
                </c:pt>
                <c:pt idx="9">
                  <c:v>9</c:v>
                </c:pt>
                <c:pt idx="10">
                  <c:v>8</c:v>
                </c:pt>
                <c:pt idx="11">
                  <c:v>6</c:v>
                </c:pt>
                <c:pt idx="12">
                  <c:v>12</c:v>
                </c:pt>
                <c:pt idx="13">
                  <c:v>3</c:v>
                </c:pt>
                <c:pt idx="14">
                  <c:v>17</c:v>
                </c:pt>
                <c:pt idx="15">
                  <c:v>1</c:v>
                </c:pt>
                <c:pt idx="16">
                  <c:v>18</c:v>
                </c:pt>
                <c:pt idx="17">
                  <c:v>27</c:v>
                </c:pt>
                <c:pt idx="18">
                  <c:v>17</c:v>
                </c:pt>
                <c:pt idx="19">
                  <c:v>9</c:v>
                </c:pt>
                <c:pt idx="20">
                  <c:v>7</c:v>
                </c:pt>
                <c:pt idx="21">
                  <c:v>13</c:v>
                </c:pt>
                <c:pt idx="22">
                  <c:v>4</c:v>
                </c:pt>
                <c:pt idx="23">
                  <c:v>15</c:v>
                </c:pt>
                <c:pt idx="24">
                  <c:v>13</c:v>
                </c:pt>
                <c:pt idx="25">
                  <c:v>30</c:v>
                </c:pt>
                <c:pt idx="26">
                  <c:v>16</c:v>
                </c:pt>
                <c:pt idx="27">
                  <c:v>8</c:v>
                </c:pt>
                <c:pt idx="28">
                  <c:v>4</c:v>
                </c:pt>
                <c:pt idx="29">
                  <c:v>24</c:v>
                </c:pt>
                <c:pt idx="30">
                  <c:v>4</c:v>
                </c:pt>
              </c:numCache>
            </c:numRef>
          </c:val>
          <c:smooth val="0"/>
          <c:extLst>
            <c:ext xmlns:c16="http://schemas.microsoft.com/office/drawing/2014/chart" uri="{C3380CC4-5D6E-409C-BE32-E72D297353CC}">
              <c16:uniqueId val="{00000000-9B75-41EE-9524-35405F2C189D}"/>
            </c:ext>
          </c:extLst>
        </c:ser>
        <c:dLbls>
          <c:showLegendKey val="0"/>
          <c:showVal val="0"/>
          <c:showCatName val="0"/>
          <c:showSerName val="0"/>
          <c:showPercent val="0"/>
          <c:showBubbleSize val="0"/>
        </c:dLbls>
        <c:smooth val="0"/>
        <c:axId val="415465072"/>
        <c:axId val="415465728"/>
      </c:lineChart>
      <c:dateAx>
        <c:axId val="41546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5728"/>
        <c:crosses val="autoZero"/>
        <c:auto val="1"/>
        <c:lblOffset val="100"/>
        <c:baseTimeUnit val="days"/>
      </c:dateAx>
      <c:valAx>
        <c:axId val="41546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6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163.80000000000001</c:v>
                </c:pt>
                <c:pt idx="1">
                  <c:v>143.73333333332999</c:v>
                </c:pt>
                <c:pt idx="2">
                  <c:v>190.1</c:v>
                </c:pt>
                <c:pt idx="3">
                  <c:v>381.03333333333001</c:v>
                </c:pt>
                <c:pt idx="4">
                  <c:v>698.33333333332996</c:v>
                </c:pt>
                <c:pt idx="5">
                  <c:v>901.03333333333001</c:v>
                </c:pt>
                <c:pt idx="6">
                  <c:v>1059.2333333332999</c:v>
                </c:pt>
                <c:pt idx="7">
                  <c:v>1001.8666666667</c:v>
                </c:pt>
                <c:pt idx="8">
                  <c:v>997.36666666666997</c:v>
                </c:pt>
                <c:pt idx="9">
                  <c:v>1024.4666666666999</c:v>
                </c:pt>
                <c:pt idx="10">
                  <c:v>1126.2666666667001</c:v>
                </c:pt>
                <c:pt idx="11">
                  <c:v>1077</c:v>
                </c:pt>
                <c:pt idx="12">
                  <c:v>1050.0999999999999</c:v>
                </c:pt>
                <c:pt idx="13">
                  <c:v>1046.0999999999999</c:v>
                </c:pt>
                <c:pt idx="14">
                  <c:v>1076.8</c:v>
                </c:pt>
                <c:pt idx="15">
                  <c:v>1105.5666666667</c:v>
                </c:pt>
                <c:pt idx="16">
                  <c:v>1145.4666666666999</c:v>
                </c:pt>
                <c:pt idx="17">
                  <c:v>1216.0666666667</c:v>
                </c:pt>
                <c:pt idx="18">
                  <c:v>1298.9333333333</c:v>
                </c:pt>
                <c:pt idx="19">
                  <c:v>1293.0333333333001</c:v>
                </c:pt>
                <c:pt idx="20">
                  <c:v>1098.6666666666999</c:v>
                </c:pt>
                <c:pt idx="21">
                  <c:v>721.4</c:v>
                </c:pt>
                <c:pt idx="22">
                  <c:v>415.43333333332998</c:v>
                </c:pt>
                <c:pt idx="23">
                  <c:v>238.5</c:v>
                </c:pt>
              </c:numCache>
            </c:numRef>
          </c:val>
          <c:smooth val="0"/>
          <c:extLst>
            <c:ext xmlns:c16="http://schemas.microsoft.com/office/drawing/2014/chart" uri="{C3380CC4-5D6E-409C-BE32-E72D297353CC}">
              <c16:uniqueId val="{00000000-436C-4A85-AB1A-D2068E194ADF}"/>
            </c:ext>
          </c:extLst>
        </c:ser>
        <c:dLbls>
          <c:showLegendKey val="0"/>
          <c:showVal val="0"/>
          <c:showCatName val="0"/>
          <c:showSerName val="0"/>
          <c:showPercent val="0"/>
          <c:showBubbleSize val="0"/>
        </c:dLbls>
        <c:smooth val="0"/>
        <c:axId val="415445064"/>
        <c:axId val="415438176"/>
      </c:lineChart>
      <c:catAx>
        <c:axId val="41544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38176"/>
        <c:crosses val="autoZero"/>
        <c:auto val="1"/>
        <c:lblAlgn val="ctr"/>
        <c:lblOffset val="100"/>
        <c:noMultiLvlLbl val="0"/>
      </c:catAx>
      <c:valAx>
        <c:axId val="41543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4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879</c:v>
                </c:pt>
                <c:pt idx="1">
                  <c:v>269</c:v>
                </c:pt>
                <c:pt idx="2">
                  <c:v>826</c:v>
                </c:pt>
                <c:pt idx="3">
                  <c:v>333</c:v>
                </c:pt>
                <c:pt idx="4">
                  <c:v>2011</c:v>
                </c:pt>
                <c:pt idx="5">
                  <c:v>1980</c:v>
                </c:pt>
                <c:pt idx="6">
                  <c:v>669</c:v>
                </c:pt>
                <c:pt idx="7">
                  <c:v>720</c:v>
                </c:pt>
                <c:pt idx="8">
                  <c:v>1728</c:v>
                </c:pt>
                <c:pt idx="9">
                  <c:v>716</c:v>
                </c:pt>
                <c:pt idx="10">
                  <c:v>893</c:v>
                </c:pt>
                <c:pt idx="11">
                  <c:v>237</c:v>
                </c:pt>
                <c:pt idx="12">
                  <c:v>179</c:v>
                </c:pt>
                <c:pt idx="13">
                  <c:v>98</c:v>
                </c:pt>
                <c:pt idx="14">
                  <c:v>83</c:v>
                </c:pt>
                <c:pt idx="15">
                  <c:v>50</c:v>
                </c:pt>
                <c:pt idx="16">
                  <c:v>51</c:v>
                </c:pt>
                <c:pt idx="17">
                  <c:v>634</c:v>
                </c:pt>
                <c:pt idx="18">
                  <c:v>193</c:v>
                </c:pt>
                <c:pt idx="19">
                  <c:v>104</c:v>
                </c:pt>
                <c:pt idx="20">
                  <c:v>56</c:v>
                </c:pt>
                <c:pt idx="21">
                  <c:v>59</c:v>
                </c:pt>
                <c:pt idx="22">
                  <c:v>51</c:v>
                </c:pt>
                <c:pt idx="23">
                  <c:v>34</c:v>
                </c:pt>
                <c:pt idx="24">
                  <c:v>5608</c:v>
                </c:pt>
                <c:pt idx="25">
                  <c:v>6304</c:v>
                </c:pt>
                <c:pt idx="26">
                  <c:v>6339</c:v>
                </c:pt>
                <c:pt idx="27">
                  <c:v>4645</c:v>
                </c:pt>
                <c:pt idx="28">
                  <c:v>3014</c:v>
                </c:pt>
                <c:pt idx="29">
                  <c:v>607</c:v>
                </c:pt>
                <c:pt idx="30">
                  <c:v>196</c:v>
                </c:pt>
              </c:numCache>
            </c:numRef>
          </c:val>
          <c:smooth val="0"/>
          <c:extLst>
            <c:ext xmlns:c16="http://schemas.microsoft.com/office/drawing/2014/chart" uri="{C3380CC4-5D6E-409C-BE32-E72D297353CC}">
              <c16:uniqueId val="{00000000-A5FA-4709-8B4D-42959C85D837}"/>
            </c:ext>
          </c:extLst>
        </c:ser>
        <c:dLbls>
          <c:showLegendKey val="0"/>
          <c:showVal val="0"/>
          <c:showCatName val="0"/>
          <c:showSerName val="0"/>
          <c:showPercent val="0"/>
          <c:showBubbleSize val="0"/>
        </c:dLbls>
        <c:smooth val="0"/>
        <c:axId val="420842104"/>
        <c:axId val="420842432"/>
      </c:lineChart>
      <c:dateAx>
        <c:axId val="42084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42432"/>
        <c:crosses val="autoZero"/>
        <c:auto val="1"/>
        <c:lblOffset val="100"/>
        <c:baseTimeUnit val="days"/>
      </c:dateAx>
      <c:valAx>
        <c:axId val="42084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4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34C94-CB69-418B-BB04-F6BF4D59DFCB}"/>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CC31808D-719E-4838-BE0D-AEA3DD55F1E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85486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3C1B-575F-4F76-B42C-81FE253E06B2}"/>
              </a:ext>
            </a:extLst>
          </p:cNvPr>
          <p:cNvSpPr>
            <a:spLocks noGrp="1"/>
          </p:cNvSpPr>
          <p:nvPr>
            <p:ph type="title"/>
          </p:nvPr>
        </p:nvSpPr>
        <p:spPr/>
        <p:txBody>
          <a:bodyPr/>
          <a:lstStyle/>
          <a:p>
            <a:r>
              <a:rPr lang="de-DE"/>
              <a:t>Wichtigste Werte (KPI's) | Autohaus Strauss</a:t>
            </a:r>
            <a:endParaRPr lang="en-US"/>
          </a:p>
        </p:txBody>
      </p:sp>
      <p:graphicFrame>
        <p:nvGraphicFramePr>
          <p:cNvPr id="5" name="Table Placeholder 4">
            <a:extLst>
              <a:ext uri="{FF2B5EF4-FFF2-40B4-BE49-F238E27FC236}">
                <a16:creationId xmlns:a16="http://schemas.microsoft.com/office/drawing/2014/main" id="{AE30706B-366B-4D6E-BD8B-9DC6D753F728}"/>
              </a:ext>
            </a:extLst>
          </p:cNvPr>
          <p:cNvGraphicFramePr>
            <a:graphicFrameLocks noGrp="1"/>
          </p:cNvGraphicFramePr>
          <p:nvPr>
            <p:ph type="tbl" sz="quarter" idx="13"/>
            <p:extLst>
              <p:ext uri="{D42A27DB-BD31-4B8C-83A1-F6EECF244321}">
                <p14:modId xmlns:p14="http://schemas.microsoft.com/office/powerpoint/2010/main" val="390024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55251562"/>
                    </a:ext>
                  </a:extLst>
                </a:gridCol>
                <a:gridCol w="740664">
                  <a:extLst>
                    <a:ext uri="{9D8B030D-6E8A-4147-A177-3AD203B41FA5}">
                      <a16:colId xmlns:a16="http://schemas.microsoft.com/office/drawing/2014/main" val="2835376962"/>
                    </a:ext>
                  </a:extLst>
                </a:gridCol>
                <a:gridCol w="740664">
                  <a:extLst>
                    <a:ext uri="{9D8B030D-6E8A-4147-A177-3AD203B41FA5}">
                      <a16:colId xmlns:a16="http://schemas.microsoft.com/office/drawing/2014/main" val="3296719613"/>
                    </a:ext>
                  </a:extLst>
                </a:gridCol>
                <a:gridCol w="740664">
                  <a:extLst>
                    <a:ext uri="{9D8B030D-6E8A-4147-A177-3AD203B41FA5}">
                      <a16:colId xmlns:a16="http://schemas.microsoft.com/office/drawing/2014/main" val="1998247957"/>
                    </a:ext>
                  </a:extLst>
                </a:gridCol>
                <a:gridCol w="740664">
                  <a:extLst>
                    <a:ext uri="{9D8B030D-6E8A-4147-A177-3AD203B41FA5}">
                      <a16:colId xmlns:a16="http://schemas.microsoft.com/office/drawing/2014/main" val="1294212984"/>
                    </a:ext>
                  </a:extLst>
                </a:gridCol>
                <a:gridCol w="740664">
                  <a:extLst>
                    <a:ext uri="{9D8B030D-6E8A-4147-A177-3AD203B41FA5}">
                      <a16:colId xmlns:a16="http://schemas.microsoft.com/office/drawing/2014/main" val="988760813"/>
                    </a:ext>
                  </a:extLst>
                </a:gridCol>
                <a:gridCol w="740664">
                  <a:extLst>
                    <a:ext uri="{9D8B030D-6E8A-4147-A177-3AD203B41FA5}">
                      <a16:colId xmlns:a16="http://schemas.microsoft.com/office/drawing/2014/main" val="1125968919"/>
                    </a:ext>
                  </a:extLst>
                </a:gridCol>
                <a:gridCol w="740664">
                  <a:extLst>
                    <a:ext uri="{9D8B030D-6E8A-4147-A177-3AD203B41FA5}">
                      <a16:colId xmlns:a16="http://schemas.microsoft.com/office/drawing/2014/main" val="607503485"/>
                    </a:ext>
                  </a:extLst>
                </a:gridCol>
                <a:gridCol w="740664">
                  <a:extLst>
                    <a:ext uri="{9D8B030D-6E8A-4147-A177-3AD203B41FA5}">
                      <a16:colId xmlns:a16="http://schemas.microsoft.com/office/drawing/2014/main" val="181257651"/>
                    </a:ext>
                  </a:extLst>
                </a:gridCol>
                <a:gridCol w="740664">
                  <a:extLst>
                    <a:ext uri="{9D8B030D-6E8A-4147-A177-3AD203B41FA5}">
                      <a16:colId xmlns:a16="http://schemas.microsoft.com/office/drawing/2014/main" val="8772103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34292769"/>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8</a:t>
                      </a:r>
                    </a:p>
                  </a:txBody>
                  <a:tcPr/>
                </a:tc>
                <a:tc>
                  <a:txBody>
                    <a:bodyPr/>
                    <a:lstStyle/>
                    <a:p>
                      <a:r>
                        <a:rPr lang="en-US" sz="1000"/>
                        <a:t>11</a:t>
                      </a:r>
                    </a:p>
                  </a:txBody>
                  <a:tcPr/>
                </a:tc>
                <a:tc>
                  <a:txBody>
                    <a:bodyPr/>
                    <a:lstStyle/>
                    <a:p>
                      <a:r>
                        <a:rPr lang="en-US" sz="1000"/>
                        <a:t>342</a:t>
                      </a:r>
                    </a:p>
                  </a:txBody>
                  <a:tcPr/>
                </a:tc>
                <a:tc>
                  <a:txBody>
                    <a:bodyPr/>
                    <a:lstStyle/>
                    <a:p>
                      <a:r>
                        <a:rPr lang="en-US" sz="1000"/>
                        <a:t>46</a:t>
                      </a:r>
                    </a:p>
                  </a:txBody>
                  <a:tcPr/>
                </a:tc>
                <a:tc>
                  <a:txBody>
                    <a:bodyPr/>
                    <a:lstStyle/>
                    <a:p>
                      <a:r>
                        <a:rPr lang="en-US" sz="1000"/>
                        <a:t>65</a:t>
                      </a:r>
                    </a:p>
                  </a:txBody>
                  <a:tcPr/>
                </a:tc>
                <a:tc>
                  <a:txBody>
                    <a:bodyPr/>
                    <a:lstStyle/>
                    <a:p>
                      <a:r>
                        <a:rPr lang="en-US" sz="1000"/>
                        <a:t>0</a:t>
                      </a:r>
                    </a:p>
                  </a:txBody>
                  <a:tcPr/>
                </a:tc>
                <a:tc>
                  <a:txBody>
                    <a:bodyPr/>
                    <a:lstStyle/>
                    <a:p>
                      <a:r>
                        <a:rPr lang="en-US" sz="1000"/>
                        <a:t>1.6579 %</a:t>
                      </a:r>
                    </a:p>
                  </a:txBody>
                  <a:tcPr/>
                </a:tc>
                <a:tc>
                  <a:txBody>
                    <a:bodyPr/>
                    <a:lstStyle/>
                    <a:p>
                      <a:r>
                        <a:rPr lang="en-US" sz="1000"/>
                        <a:t>0.0 %</a:t>
                      </a:r>
                    </a:p>
                  </a:txBody>
                  <a:tcPr/>
                </a:tc>
                <a:extLst>
                  <a:ext uri="{0D108BD9-81ED-4DB2-BD59-A6C34878D82A}">
                    <a16:rowId xmlns:a16="http://schemas.microsoft.com/office/drawing/2014/main" val="2005917418"/>
                  </a:ext>
                </a:extLst>
              </a:tr>
            </a:tbl>
          </a:graphicData>
        </a:graphic>
      </p:graphicFrame>
      <p:sp>
        <p:nvSpPr>
          <p:cNvPr id="4" name="Text Placeholder 3">
            <a:extLst>
              <a:ext uri="{FF2B5EF4-FFF2-40B4-BE49-F238E27FC236}">
                <a16:creationId xmlns:a16="http://schemas.microsoft.com/office/drawing/2014/main" id="{3522E606-687F-428F-9BDC-44CD49FAC7D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08423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ADC9F-1E2B-4610-B970-CEEE556928FD}"/>
              </a:ext>
            </a:extLst>
          </p:cNvPr>
          <p:cNvSpPr>
            <a:spLocks noGrp="1"/>
          </p:cNvSpPr>
          <p:nvPr>
            <p:ph type="title"/>
          </p:nvPr>
        </p:nvSpPr>
        <p:spPr/>
        <p:txBody>
          <a:bodyPr/>
          <a:lstStyle/>
          <a:p>
            <a:r>
              <a:rPr lang="en-US"/>
              <a:t>Fans (Übersicht) | Autohaus Strauss</a:t>
            </a:r>
          </a:p>
        </p:txBody>
      </p:sp>
      <p:graphicFrame>
        <p:nvGraphicFramePr>
          <p:cNvPr id="5" name="Table Placeholder 4">
            <a:extLst>
              <a:ext uri="{FF2B5EF4-FFF2-40B4-BE49-F238E27FC236}">
                <a16:creationId xmlns:a16="http://schemas.microsoft.com/office/drawing/2014/main" id="{B9E42D12-A4B6-4571-B10C-EB0C8FB9EF9D}"/>
              </a:ext>
            </a:extLst>
          </p:cNvPr>
          <p:cNvGraphicFramePr>
            <a:graphicFrameLocks noGrp="1"/>
          </p:cNvGraphicFramePr>
          <p:nvPr>
            <p:ph type="tbl" sz="quarter" idx="13"/>
            <p:extLst>
              <p:ext uri="{D42A27DB-BD31-4B8C-83A1-F6EECF244321}">
                <p14:modId xmlns:p14="http://schemas.microsoft.com/office/powerpoint/2010/main" val="97269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2450431"/>
                    </a:ext>
                  </a:extLst>
                </a:gridCol>
                <a:gridCol w="1234440">
                  <a:extLst>
                    <a:ext uri="{9D8B030D-6E8A-4147-A177-3AD203B41FA5}">
                      <a16:colId xmlns:a16="http://schemas.microsoft.com/office/drawing/2014/main" val="2417973223"/>
                    </a:ext>
                  </a:extLst>
                </a:gridCol>
                <a:gridCol w="822960">
                  <a:extLst>
                    <a:ext uri="{9D8B030D-6E8A-4147-A177-3AD203B41FA5}">
                      <a16:colId xmlns:a16="http://schemas.microsoft.com/office/drawing/2014/main" val="2900367814"/>
                    </a:ext>
                  </a:extLst>
                </a:gridCol>
                <a:gridCol w="822960">
                  <a:extLst>
                    <a:ext uri="{9D8B030D-6E8A-4147-A177-3AD203B41FA5}">
                      <a16:colId xmlns:a16="http://schemas.microsoft.com/office/drawing/2014/main" val="2261921348"/>
                    </a:ext>
                  </a:extLst>
                </a:gridCol>
                <a:gridCol w="822960">
                  <a:extLst>
                    <a:ext uri="{9D8B030D-6E8A-4147-A177-3AD203B41FA5}">
                      <a16:colId xmlns:a16="http://schemas.microsoft.com/office/drawing/2014/main" val="3720306735"/>
                    </a:ext>
                  </a:extLst>
                </a:gridCol>
                <a:gridCol w="822960">
                  <a:extLst>
                    <a:ext uri="{9D8B030D-6E8A-4147-A177-3AD203B41FA5}">
                      <a16:colId xmlns:a16="http://schemas.microsoft.com/office/drawing/2014/main" val="3113937911"/>
                    </a:ext>
                  </a:extLst>
                </a:gridCol>
                <a:gridCol w="822960">
                  <a:extLst>
                    <a:ext uri="{9D8B030D-6E8A-4147-A177-3AD203B41FA5}">
                      <a16:colId xmlns:a16="http://schemas.microsoft.com/office/drawing/2014/main" val="983331446"/>
                    </a:ext>
                  </a:extLst>
                </a:gridCol>
                <a:gridCol w="822960">
                  <a:extLst>
                    <a:ext uri="{9D8B030D-6E8A-4147-A177-3AD203B41FA5}">
                      <a16:colId xmlns:a16="http://schemas.microsoft.com/office/drawing/2014/main" val="23421374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67880332"/>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8</a:t>
                      </a:r>
                    </a:p>
                  </a:txBody>
                  <a:tcPr/>
                </a:tc>
                <a:tc>
                  <a:txBody>
                    <a:bodyPr/>
                    <a:lstStyle/>
                    <a:p>
                      <a:r>
                        <a:rPr lang="en-US" sz="1000"/>
                        <a:t>0.3 %</a:t>
                      </a:r>
                    </a:p>
                  </a:txBody>
                  <a:tcPr/>
                </a:tc>
                <a:extLst>
                  <a:ext uri="{0D108BD9-81ED-4DB2-BD59-A6C34878D82A}">
                    <a16:rowId xmlns:a16="http://schemas.microsoft.com/office/drawing/2014/main" val="4031852237"/>
                  </a:ext>
                </a:extLst>
              </a:tr>
            </a:tbl>
          </a:graphicData>
        </a:graphic>
      </p:graphicFrame>
      <p:sp>
        <p:nvSpPr>
          <p:cNvPr id="4" name="Text Placeholder 3">
            <a:extLst>
              <a:ext uri="{FF2B5EF4-FFF2-40B4-BE49-F238E27FC236}">
                <a16:creationId xmlns:a16="http://schemas.microsoft.com/office/drawing/2014/main" id="{EB8F3A2E-2A61-4542-A4B7-0323DB08036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95623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90CE-29AB-4DA4-B3B2-5CCCCA7DA8D5}"/>
              </a:ext>
            </a:extLst>
          </p:cNvPr>
          <p:cNvSpPr>
            <a:spLocks noGrp="1"/>
          </p:cNvSpPr>
          <p:nvPr>
            <p:ph type="title"/>
          </p:nvPr>
        </p:nvSpPr>
        <p:spPr/>
        <p:txBody>
          <a:bodyPr/>
          <a:lstStyle/>
          <a:p>
            <a:r>
              <a:rPr lang="en-US"/>
              <a:t>Key Metrics Table w. User Post RR | Autohaus Strauss</a:t>
            </a:r>
          </a:p>
        </p:txBody>
      </p:sp>
      <p:graphicFrame>
        <p:nvGraphicFramePr>
          <p:cNvPr id="5" name="Table Placeholder 4">
            <a:extLst>
              <a:ext uri="{FF2B5EF4-FFF2-40B4-BE49-F238E27FC236}">
                <a16:creationId xmlns:a16="http://schemas.microsoft.com/office/drawing/2014/main" id="{806A6842-ED71-4BA8-9ED4-365CA2710A74}"/>
              </a:ext>
            </a:extLst>
          </p:cNvPr>
          <p:cNvGraphicFramePr>
            <a:graphicFrameLocks noGrp="1"/>
          </p:cNvGraphicFramePr>
          <p:nvPr>
            <p:ph type="tbl" sz="quarter" idx="13"/>
            <p:extLst>
              <p:ext uri="{D42A27DB-BD31-4B8C-83A1-F6EECF244321}">
                <p14:modId xmlns:p14="http://schemas.microsoft.com/office/powerpoint/2010/main" val="219605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8928648"/>
                    </a:ext>
                  </a:extLst>
                </a:gridCol>
                <a:gridCol w="740664">
                  <a:extLst>
                    <a:ext uri="{9D8B030D-6E8A-4147-A177-3AD203B41FA5}">
                      <a16:colId xmlns:a16="http://schemas.microsoft.com/office/drawing/2014/main" val="1825683871"/>
                    </a:ext>
                  </a:extLst>
                </a:gridCol>
                <a:gridCol w="740664">
                  <a:extLst>
                    <a:ext uri="{9D8B030D-6E8A-4147-A177-3AD203B41FA5}">
                      <a16:colId xmlns:a16="http://schemas.microsoft.com/office/drawing/2014/main" val="2557362356"/>
                    </a:ext>
                  </a:extLst>
                </a:gridCol>
                <a:gridCol w="740664">
                  <a:extLst>
                    <a:ext uri="{9D8B030D-6E8A-4147-A177-3AD203B41FA5}">
                      <a16:colId xmlns:a16="http://schemas.microsoft.com/office/drawing/2014/main" val="1012013207"/>
                    </a:ext>
                  </a:extLst>
                </a:gridCol>
                <a:gridCol w="740664">
                  <a:extLst>
                    <a:ext uri="{9D8B030D-6E8A-4147-A177-3AD203B41FA5}">
                      <a16:colId xmlns:a16="http://schemas.microsoft.com/office/drawing/2014/main" val="4282575477"/>
                    </a:ext>
                  </a:extLst>
                </a:gridCol>
                <a:gridCol w="740664">
                  <a:extLst>
                    <a:ext uri="{9D8B030D-6E8A-4147-A177-3AD203B41FA5}">
                      <a16:colId xmlns:a16="http://schemas.microsoft.com/office/drawing/2014/main" val="1573325470"/>
                    </a:ext>
                  </a:extLst>
                </a:gridCol>
                <a:gridCol w="740664">
                  <a:extLst>
                    <a:ext uri="{9D8B030D-6E8A-4147-A177-3AD203B41FA5}">
                      <a16:colId xmlns:a16="http://schemas.microsoft.com/office/drawing/2014/main" val="2836045763"/>
                    </a:ext>
                  </a:extLst>
                </a:gridCol>
                <a:gridCol w="740664">
                  <a:extLst>
                    <a:ext uri="{9D8B030D-6E8A-4147-A177-3AD203B41FA5}">
                      <a16:colId xmlns:a16="http://schemas.microsoft.com/office/drawing/2014/main" val="1511548784"/>
                    </a:ext>
                  </a:extLst>
                </a:gridCol>
                <a:gridCol w="740664">
                  <a:extLst>
                    <a:ext uri="{9D8B030D-6E8A-4147-A177-3AD203B41FA5}">
                      <a16:colId xmlns:a16="http://schemas.microsoft.com/office/drawing/2014/main" val="3155196340"/>
                    </a:ext>
                  </a:extLst>
                </a:gridCol>
                <a:gridCol w="740664">
                  <a:extLst>
                    <a:ext uri="{9D8B030D-6E8A-4147-A177-3AD203B41FA5}">
                      <a16:colId xmlns:a16="http://schemas.microsoft.com/office/drawing/2014/main" val="40795306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84937915"/>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8</a:t>
                      </a:r>
                    </a:p>
                  </a:txBody>
                  <a:tcPr/>
                </a:tc>
                <a:tc>
                  <a:txBody>
                    <a:bodyPr/>
                    <a:lstStyle/>
                    <a:p>
                      <a:r>
                        <a:rPr lang="en-US" sz="1000"/>
                        <a:t>11</a:t>
                      </a:r>
                    </a:p>
                  </a:txBody>
                  <a:tcPr/>
                </a:tc>
                <a:tc>
                  <a:txBody>
                    <a:bodyPr/>
                    <a:lstStyle/>
                    <a:p>
                      <a:r>
                        <a:rPr lang="en-US" sz="1000"/>
                        <a:t>342</a:t>
                      </a:r>
                    </a:p>
                  </a:txBody>
                  <a:tcPr/>
                </a:tc>
                <a:tc>
                  <a:txBody>
                    <a:bodyPr/>
                    <a:lstStyle/>
                    <a:p>
                      <a:r>
                        <a:rPr lang="en-US" sz="1000"/>
                        <a:t>46</a:t>
                      </a:r>
                    </a:p>
                  </a:txBody>
                  <a:tcPr/>
                </a:tc>
                <a:tc>
                  <a:txBody>
                    <a:bodyPr/>
                    <a:lstStyle/>
                    <a:p>
                      <a:r>
                        <a:rPr lang="en-US" sz="1000"/>
                        <a:t>65</a:t>
                      </a:r>
                    </a:p>
                  </a:txBody>
                  <a:tcPr/>
                </a:tc>
                <a:tc>
                  <a:txBody>
                    <a:bodyPr/>
                    <a:lstStyle/>
                    <a:p>
                      <a:r>
                        <a:rPr lang="en-US" sz="1000"/>
                        <a:t>0</a:t>
                      </a:r>
                    </a:p>
                  </a:txBody>
                  <a:tcPr/>
                </a:tc>
                <a:tc>
                  <a:txBody>
                    <a:bodyPr/>
                    <a:lstStyle/>
                    <a:p>
                      <a:r>
                        <a:rPr lang="en-US" sz="1000"/>
                        <a:t>1.6579 %</a:t>
                      </a:r>
                    </a:p>
                  </a:txBody>
                  <a:tcPr/>
                </a:tc>
                <a:tc>
                  <a:txBody>
                    <a:bodyPr/>
                    <a:lstStyle/>
                    <a:p>
                      <a:r>
                        <a:rPr lang="en-US" sz="1000"/>
                        <a:t>0.0 %</a:t>
                      </a:r>
                    </a:p>
                  </a:txBody>
                  <a:tcPr/>
                </a:tc>
                <a:extLst>
                  <a:ext uri="{0D108BD9-81ED-4DB2-BD59-A6C34878D82A}">
                    <a16:rowId xmlns:a16="http://schemas.microsoft.com/office/drawing/2014/main" val="2648079885"/>
                  </a:ext>
                </a:extLst>
              </a:tr>
            </a:tbl>
          </a:graphicData>
        </a:graphic>
      </p:graphicFrame>
      <p:sp>
        <p:nvSpPr>
          <p:cNvPr id="4" name="Text Placeholder 3">
            <a:extLst>
              <a:ext uri="{FF2B5EF4-FFF2-40B4-BE49-F238E27FC236}">
                <a16:creationId xmlns:a16="http://schemas.microsoft.com/office/drawing/2014/main" id="{972E7C31-2A2C-4F3A-9A51-2B695D1DA5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47563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006DE-5C88-43C7-B706-F3FB742419A9}"/>
              </a:ext>
            </a:extLst>
          </p:cNvPr>
          <p:cNvSpPr>
            <a:spLocks noGrp="1"/>
          </p:cNvSpPr>
          <p:nvPr>
            <p:ph type="title"/>
          </p:nvPr>
        </p:nvSpPr>
        <p:spPr/>
        <p:txBody>
          <a:bodyPr/>
          <a:lstStyle/>
          <a:p>
            <a:r>
              <a:rPr lang="en-US"/>
              <a:t>Facebook Fans Total | Autohaus Strauss</a:t>
            </a:r>
          </a:p>
        </p:txBody>
      </p:sp>
      <p:graphicFrame>
        <p:nvGraphicFramePr>
          <p:cNvPr id="6" name="Chart Placeholder 5">
            <a:extLst>
              <a:ext uri="{FF2B5EF4-FFF2-40B4-BE49-F238E27FC236}">
                <a16:creationId xmlns:a16="http://schemas.microsoft.com/office/drawing/2014/main" id="{34360BF5-8934-42AE-8718-D2DEECE11849}"/>
              </a:ext>
            </a:extLst>
          </p:cNvPr>
          <p:cNvGraphicFramePr>
            <a:graphicFrameLocks noGrp="1"/>
          </p:cNvGraphicFramePr>
          <p:nvPr>
            <p:ph type="chart" sz="quarter" idx="13"/>
            <p:extLst>
              <p:ext uri="{D42A27DB-BD31-4B8C-83A1-F6EECF244321}">
                <p14:modId xmlns:p14="http://schemas.microsoft.com/office/powerpoint/2010/main" val="403906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35582-BA74-46C7-A11B-9A6E791C0B5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B434653-1201-4F1F-A531-F5F030B1D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5819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5E4D-CC07-4439-8224-7751AF821C5C}"/>
              </a:ext>
            </a:extLst>
          </p:cNvPr>
          <p:cNvSpPr>
            <a:spLocks noGrp="1"/>
          </p:cNvSpPr>
          <p:nvPr>
            <p:ph type="title"/>
          </p:nvPr>
        </p:nvSpPr>
        <p:spPr/>
        <p:txBody>
          <a:bodyPr/>
          <a:lstStyle/>
          <a:p>
            <a:r>
              <a:rPr lang="en-US"/>
              <a:t>Fanwachstum | Autohaus Strauss</a:t>
            </a:r>
          </a:p>
        </p:txBody>
      </p:sp>
      <p:graphicFrame>
        <p:nvGraphicFramePr>
          <p:cNvPr id="6" name="Chart Placeholder 5">
            <a:extLst>
              <a:ext uri="{FF2B5EF4-FFF2-40B4-BE49-F238E27FC236}">
                <a16:creationId xmlns:a16="http://schemas.microsoft.com/office/drawing/2014/main" id="{DD6097A9-A9F2-4B04-9714-C7675BC9C617}"/>
              </a:ext>
            </a:extLst>
          </p:cNvPr>
          <p:cNvGraphicFramePr>
            <a:graphicFrameLocks noGrp="1"/>
          </p:cNvGraphicFramePr>
          <p:nvPr>
            <p:ph type="chart" sz="quarter" idx="13"/>
            <p:extLst>
              <p:ext uri="{D42A27DB-BD31-4B8C-83A1-F6EECF244321}">
                <p14:modId xmlns:p14="http://schemas.microsoft.com/office/powerpoint/2010/main" val="72319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A3435-487E-459D-A0F6-25FC26FA295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2B00206-C127-4CAF-9C8A-CF3B0F25B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079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5D8D-DCD5-4B60-9FDF-6FE8BB9373D0}"/>
              </a:ext>
            </a:extLst>
          </p:cNvPr>
          <p:cNvSpPr>
            <a:spLocks noGrp="1"/>
          </p:cNvSpPr>
          <p:nvPr>
            <p:ph type="title"/>
          </p:nvPr>
        </p:nvSpPr>
        <p:spPr/>
        <p:txBody>
          <a:bodyPr/>
          <a:lstStyle/>
          <a:p>
            <a:r>
              <a:rPr lang="en-US"/>
              <a:t>Verlorene Fans | Autohaus Strauss</a:t>
            </a:r>
          </a:p>
        </p:txBody>
      </p:sp>
      <p:graphicFrame>
        <p:nvGraphicFramePr>
          <p:cNvPr id="6" name="Chart Placeholder 5">
            <a:extLst>
              <a:ext uri="{FF2B5EF4-FFF2-40B4-BE49-F238E27FC236}">
                <a16:creationId xmlns:a16="http://schemas.microsoft.com/office/drawing/2014/main" id="{862A2584-F706-4D52-99DB-C867B30E32FB}"/>
              </a:ext>
            </a:extLst>
          </p:cNvPr>
          <p:cNvGraphicFramePr>
            <a:graphicFrameLocks noGrp="1"/>
          </p:cNvGraphicFramePr>
          <p:nvPr>
            <p:ph type="chart" sz="quarter" idx="13"/>
            <p:extLst>
              <p:ext uri="{D42A27DB-BD31-4B8C-83A1-F6EECF244321}">
                <p14:modId xmlns:p14="http://schemas.microsoft.com/office/powerpoint/2010/main" val="4070856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0882B1-1598-4D90-AA6B-197B41F39DA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E7559BC-2BF4-4335-8873-45269284C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258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4A92A-A866-48BF-82A5-44310109A855}"/>
              </a:ext>
            </a:extLst>
          </p:cNvPr>
          <p:cNvSpPr>
            <a:spLocks noGrp="1"/>
          </p:cNvSpPr>
          <p:nvPr>
            <p:ph type="title"/>
          </p:nvPr>
        </p:nvSpPr>
        <p:spPr/>
        <p:txBody>
          <a:bodyPr/>
          <a:lstStyle/>
          <a:p>
            <a:r>
              <a:rPr lang="de-DE"/>
              <a:t>Eigene Beiträge (Postings) | Autohaus Strauss - 1 of 4</a:t>
            </a:r>
            <a:endParaRPr lang="en-US"/>
          </a:p>
        </p:txBody>
      </p:sp>
      <p:graphicFrame>
        <p:nvGraphicFramePr>
          <p:cNvPr id="5" name="Table Placeholder 4">
            <a:extLst>
              <a:ext uri="{FF2B5EF4-FFF2-40B4-BE49-F238E27FC236}">
                <a16:creationId xmlns:a16="http://schemas.microsoft.com/office/drawing/2014/main" id="{518154CB-131B-493C-9476-6303CA1D91A8}"/>
              </a:ext>
            </a:extLst>
          </p:cNvPr>
          <p:cNvGraphicFramePr>
            <a:graphicFrameLocks noGrp="1"/>
          </p:cNvGraphicFramePr>
          <p:nvPr>
            <p:ph type="tbl" sz="quarter" idx="13"/>
            <p:extLst>
              <p:ext uri="{D42A27DB-BD31-4B8C-83A1-F6EECF244321}">
                <p14:modId xmlns:p14="http://schemas.microsoft.com/office/powerpoint/2010/main" val="405920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3222101"/>
                    </a:ext>
                  </a:extLst>
                </a:gridCol>
                <a:gridCol w="658368">
                  <a:extLst>
                    <a:ext uri="{9D8B030D-6E8A-4147-A177-3AD203B41FA5}">
                      <a16:colId xmlns:a16="http://schemas.microsoft.com/office/drawing/2014/main" val="2517297919"/>
                    </a:ext>
                  </a:extLst>
                </a:gridCol>
                <a:gridCol w="658368">
                  <a:extLst>
                    <a:ext uri="{9D8B030D-6E8A-4147-A177-3AD203B41FA5}">
                      <a16:colId xmlns:a16="http://schemas.microsoft.com/office/drawing/2014/main" val="463363243"/>
                    </a:ext>
                  </a:extLst>
                </a:gridCol>
                <a:gridCol w="658368">
                  <a:extLst>
                    <a:ext uri="{9D8B030D-6E8A-4147-A177-3AD203B41FA5}">
                      <a16:colId xmlns:a16="http://schemas.microsoft.com/office/drawing/2014/main" val="3324490523"/>
                    </a:ext>
                  </a:extLst>
                </a:gridCol>
                <a:gridCol w="658368">
                  <a:extLst>
                    <a:ext uri="{9D8B030D-6E8A-4147-A177-3AD203B41FA5}">
                      <a16:colId xmlns:a16="http://schemas.microsoft.com/office/drawing/2014/main" val="863275446"/>
                    </a:ext>
                  </a:extLst>
                </a:gridCol>
                <a:gridCol w="658368">
                  <a:extLst>
                    <a:ext uri="{9D8B030D-6E8A-4147-A177-3AD203B41FA5}">
                      <a16:colId xmlns:a16="http://schemas.microsoft.com/office/drawing/2014/main" val="4221647328"/>
                    </a:ext>
                  </a:extLst>
                </a:gridCol>
                <a:gridCol w="658368">
                  <a:extLst>
                    <a:ext uri="{9D8B030D-6E8A-4147-A177-3AD203B41FA5}">
                      <a16:colId xmlns:a16="http://schemas.microsoft.com/office/drawing/2014/main" val="2274980701"/>
                    </a:ext>
                  </a:extLst>
                </a:gridCol>
                <a:gridCol w="658368">
                  <a:extLst>
                    <a:ext uri="{9D8B030D-6E8A-4147-A177-3AD203B41FA5}">
                      <a16:colId xmlns:a16="http://schemas.microsoft.com/office/drawing/2014/main" val="114984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050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- 2018-05-29 11:49:54 </a:t>
                      </a:r>
                      <a:r>
                        <a:rPr kumimoji="0" lang="de-DE" sz="1000" b="0" i="0" u="none" strike="noStrike" kern="1200" cap="none" spc="0" normalizeH="0" baseline="0" noProof="0">
                          <a:ln>
                            <a:noFill/>
                          </a:ln>
                          <a:solidFill>
                            <a:prstClr val="black"/>
                          </a:solidFill>
                          <a:effectLst/>
                          <a:uLnTx/>
                          <a:uFillTx/>
                          <a:latin typeface="+mn-lt"/>
                          <a:ea typeface="+mn-ea"/>
                          <a:cs typeface="+mn-cs"/>
                        </a:rPr>
                        <a:t> 
 Der erste Range Rover Sport P400e Hybrid ist bei uns eingetroffen! 😎💪
Spannungsgeladen wartet er auf die ersten Testfahrten!!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15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- 2018-05-27 09:23:00 </a:t>
                      </a:r>
                      <a:r>
                        <a:rPr kumimoji="0" lang="en-US" sz="1000" b="0" i="0" u="none" strike="noStrike" kern="1200" cap="none" spc="0" normalizeH="0" baseline="0" noProof="0">
                          <a:ln>
                            <a:noFill/>
                          </a:ln>
                          <a:solidFill>
                            <a:prstClr val="black"/>
                          </a:solidFill>
                          <a:effectLst/>
                          <a:uLnTx/>
                          <a:uFillTx/>
                          <a:latin typeface="+mn-lt"/>
                          <a:ea typeface="+mn-ea"/>
                          <a:cs typeface="+mn-cs"/>
                        </a:rPr>
                        <a:t> 
 Ein Fiesta, der keine Wünsche offen lässt! Vom ST-Line Paket bis zum Winter Paket ist alles dabei! Wir gratulieren Alexandra Csenkei zu ihrem neuen Ford Fiesta ST-Line mit 100PS in Magnetic Grau Metallic!! 😁😎
Liebe Alexandra, unser Ford Verkaufsberater Armin Bauer und das gesamte Team wünscht dir viel Freude mit deinem neuen, feschen Fiesta ST-Line!!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832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- 2018-05-26 09:37:01 </a:t>
                      </a:r>
                      <a:r>
                        <a:rPr kumimoji="0" lang="en-US" sz="1000" b="0" i="0" u="none" strike="noStrike" kern="1200" cap="none" spc="0" normalizeH="0" baseline="0" noProof="0">
                          <a:ln>
                            <a:noFill/>
                          </a:ln>
                          <a:solidFill>
                            <a:prstClr val="black"/>
                          </a:solidFill>
                          <a:effectLst/>
                          <a:uLnTx/>
                          <a:uFillTx/>
                          <a:latin typeface="+mn-lt"/>
                          <a:ea typeface="+mn-ea"/>
                          <a:cs typeface="+mn-cs"/>
                        </a:rPr>
                        <a:t> 
 HAPPY HAPPY BIRTHDAY lieber Daniel!😁🎂
Wir wünschen unserem, nicht mehr von unserem Team wegzudenkenden😉, Ford-Verkaufsberater Daniel Pausch nur das Allerbeste zu seinem 3️⃣️0️⃣️.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042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- 2018-05-25 13:03:45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Fiesta Active im Test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1234156"/>
                  </a:ext>
                </a:extLst>
              </a:tr>
            </a:tbl>
          </a:graphicData>
        </a:graphic>
      </p:graphicFrame>
      <p:sp>
        <p:nvSpPr>
          <p:cNvPr id="4" name="Text Placeholder 3">
            <a:extLst>
              <a:ext uri="{FF2B5EF4-FFF2-40B4-BE49-F238E27FC236}">
                <a16:creationId xmlns:a16="http://schemas.microsoft.com/office/drawing/2014/main" id="{DF44C8FC-BAB5-451B-9FE2-620B5711CA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07087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F065D-19E8-4FC0-AE9A-47F14404BF78}"/>
              </a:ext>
            </a:extLst>
          </p:cNvPr>
          <p:cNvSpPr>
            <a:spLocks noGrp="1"/>
          </p:cNvSpPr>
          <p:nvPr>
            <p:ph type="title"/>
          </p:nvPr>
        </p:nvSpPr>
        <p:spPr/>
        <p:txBody>
          <a:bodyPr/>
          <a:lstStyle/>
          <a:p>
            <a:r>
              <a:rPr lang="de-DE"/>
              <a:t>Eigene Beiträge (Postings) | Autohaus Strauss - 2 of 4</a:t>
            </a:r>
            <a:endParaRPr lang="en-US"/>
          </a:p>
        </p:txBody>
      </p:sp>
      <p:graphicFrame>
        <p:nvGraphicFramePr>
          <p:cNvPr id="5" name="Table Placeholder 4">
            <a:extLst>
              <a:ext uri="{FF2B5EF4-FFF2-40B4-BE49-F238E27FC236}">
                <a16:creationId xmlns:a16="http://schemas.microsoft.com/office/drawing/2014/main" id="{B839894D-7A02-4354-A71E-2B00CB88F560}"/>
              </a:ext>
            </a:extLst>
          </p:cNvPr>
          <p:cNvGraphicFramePr>
            <a:graphicFrameLocks noGrp="1"/>
          </p:cNvGraphicFramePr>
          <p:nvPr>
            <p:ph type="tbl" sz="quarter" idx="13"/>
            <p:extLst>
              <p:ext uri="{D42A27DB-BD31-4B8C-83A1-F6EECF244321}">
                <p14:modId xmlns:p14="http://schemas.microsoft.com/office/powerpoint/2010/main" val="21766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1422564"/>
                    </a:ext>
                  </a:extLst>
                </a:gridCol>
                <a:gridCol w="658368">
                  <a:extLst>
                    <a:ext uri="{9D8B030D-6E8A-4147-A177-3AD203B41FA5}">
                      <a16:colId xmlns:a16="http://schemas.microsoft.com/office/drawing/2014/main" val="1664895353"/>
                    </a:ext>
                  </a:extLst>
                </a:gridCol>
                <a:gridCol w="658368">
                  <a:extLst>
                    <a:ext uri="{9D8B030D-6E8A-4147-A177-3AD203B41FA5}">
                      <a16:colId xmlns:a16="http://schemas.microsoft.com/office/drawing/2014/main" val="1630528924"/>
                    </a:ext>
                  </a:extLst>
                </a:gridCol>
                <a:gridCol w="658368">
                  <a:extLst>
                    <a:ext uri="{9D8B030D-6E8A-4147-A177-3AD203B41FA5}">
                      <a16:colId xmlns:a16="http://schemas.microsoft.com/office/drawing/2014/main" val="1403044734"/>
                    </a:ext>
                  </a:extLst>
                </a:gridCol>
                <a:gridCol w="658368">
                  <a:extLst>
                    <a:ext uri="{9D8B030D-6E8A-4147-A177-3AD203B41FA5}">
                      <a16:colId xmlns:a16="http://schemas.microsoft.com/office/drawing/2014/main" val="3943642067"/>
                    </a:ext>
                  </a:extLst>
                </a:gridCol>
                <a:gridCol w="658368">
                  <a:extLst>
                    <a:ext uri="{9D8B030D-6E8A-4147-A177-3AD203B41FA5}">
                      <a16:colId xmlns:a16="http://schemas.microsoft.com/office/drawing/2014/main" val="1788344427"/>
                    </a:ext>
                  </a:extLst>
                </a:gridCol>
                <a:gridCol w="658368">
                  <a:extLst>
                    <a:ext uri="{9D8B030D-6E8A-4147-A177-3AD203B41FA5}">
                      <a16:colId xmlns:a16="http://schemas.microsoft.com/office/drawing/2014/main" val="473888664"/>
                    </a:ext>
                  </a:extLst>
                </a:gridCol>
                <a:gridCol w="658368">
                  <a:extLst>
                    <a:ext uri="{9D8B030D-6E8A-4147-A177-3AD203B41FA5}">
                      <a16:colId xmlns:a16="http://schemas.microsoft.com/office/drawing/2014/main" val="2746657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730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- 2018-05-18 12:28:54 </a:t>
                      </a:r>
                      <a:r>
                        <a:rPr kumimoji="0" lang="en-US" sz="1000" b="0" i="0" u="none" strike="noStrike" kern="1200" cap="none" spc="0" normalizeH="0" baseline="0" noProof="0">
                          <a:ln>
                            <a:noFill/>
                          </a:ln>
                          <a:solidFill>
                            <a:prstClr val="black"/>
                          </a:solidFill>
                          <a:effectLst/>
                          <a:uLnTx/>
                          <a:uFillTx/>
                          <a:latin typeface="+mn-lt"/>
                          <a:ea typeface="+mn-ea"/>
                          <a:cs typeface="+mn-cs"/>
                        </a:rPr>
                        <a:t> 
 Hans Mikolics übernimmt heute seinen neuen Ford Fiesta Vignale mit 100PS in der Spezial-Metallic Lackierung Milano Grigio, mit Easy Driver Paket, Winter Paket, Premium Leder Polsterung in Black Ruby uvm. 👍🙂
Armin Bauer und das Team vom Autohaus Strauss wünscht eine gute Fahrt und viel Freude mit dem neuen Fiesta Vignale.🙂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472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- 2018-05-11 06:00:02 </a:t>
                      </a:r>
                      <a:r>
                        <a:rPr kumimoji="0" lang="en-US" sz="1000" b="0" i="0" u="none" strike="noStrike" kern="1200" cap="none" spc="0" normalizeH="0" baseline="0" noProof="0">
                          <a:ln>
                            <a:noFill/>
                          </a:ln>
                          <a:solidFill>
                            <a:prstClr val="black"/>
                          </a:solidFill>
                          <a:effectLst/>
                          <a:uLnTx/>
                          <a:uFillTx/>
                          <a:latin typeface="+mn-lt"/>
                          <a:ea typeface="+mn-ea"/>
                          <a:cs typeface="+mn-cs"/>
                        </a:rPr>
                        <a:t> 
 👉🏻 Autohaus Strauss goes XXL 🚀 😎
Egal ob Familienkutsche, Vereinsmobil oder Firmenauto mit Extraplatz!  Schaut mal bei uns in St. Michael vorbei! Armin Bauer und Daniel Pausch beraten euch gerne! Infos zu den Fahrzeugen findet ihr neben den Bildern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157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- 2018-05-09 08:30:00 </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Armin Bauer übergibt Marc- Philipp Jandrisits seinen neuen, sportlichen und dynamischen Ford Focus Traveller ST-LINE mit 120PS in Magnetic Grau Metallic! 💪😁
Lieber Marc-Philipp, wir gratulieren dir zu dieser, absolut vollkommenen, Wahl 😉👍 und wünschen dir viel Freude mit deinem neuen 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5945435"/>
                  </a:ext>
                </a:extLst>
              </a:tr>
            </a:tbl>
          </a:graphicData>
        </a:graphic>
      </p:graphicFrame>
      <p:sp>
        <p:nvSpPr>
          <p:cNvPr id="4" name="Text Placeholder 3">
            <a:extLst>
              <a:ext uri="{FF2B5EF4-FFF2-40B4-BE49-F238E27FC236}">
                <a16:creationId xmlns:a16="http://schemas.microsoft.com/office/drawing/2014/main" id="{9EE3552E-5CBD-4970-8D51-C63E7BC9DF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63304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E2553-7FAA-4434-9E43-93A12792C315}"/>
              </a:ext>
            </a:extLst>
          </p:cNvPr>
          <p:cNvSpPr>
            <a:spLocks noGrp="1"/>
          </p:cNvSpPr>
          <p:nvPr>
            <p:ph type="title"/>
          </p:nvPr>
        </p:nvSpPr>
        <p:spPr/>
        <p:txBody>
          <a:bodyPr/>
          <a:lstStyle/>
          <a:p>
            <a:r>
              <a:rPr lang="de-DE"/>
              <a:t>Eigene Beiträge (Postings) | Autohaus Strauss - 3 of 4</a:t>
            </a:r>
            <a:endParaRPr lang="en-US"/>
          </a:p>
        </p:txBody>
      </p:sp>
      <p:graphicFrame>
        <p:nvGraphicFramePr>
          <p:cNvPr id="5" name="Table Placeholder 4">
            <a:extLst>
              <a:ext uri="{FF2B5EF4-FFF2-40B4-BE49-F238E27FC236}">
                <a16:creationId xmlns:a16="http://schemas.microsoft.com/office/drawing/2014/main" id="{41CF6524-CEC8-474A-A959-D96D499BD7DF}"/>
              </a:ext>
            </a:extLst>
          </p:cNvPr>
          <p:cNvGraphicFramePr>
            <a:graphicFrameLocks noGrp="1"/>
          </p:cNvGraphicFramePr>
          <p:nvPr>
            <p:ph type="tbl" sz="quarter" idx="13"/>
            <p:extLst>
              <p:ext uri="{D42A27DB-BD31-4B8C-83A1-F6EECF244321}">
                <p14:modId xmlns:p14="http://schemas.microsoft.com/office/powerpoint/2010/main" val="349653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8028787"/>
                    </a:ext>
                  </a:extLst>
                </a:gridCol>
                <a:gridCol w="658368">
                  <a:extLst>
                    <a:ext uri="{9D8B030D-6E8A-4147-A177-3AD203B41FA5}">
                      <a16:colId xmlns:a16="http://schemas.microsoft.com/office/drawing/2014/main" val="764090444"/>
                    </a:ext>
                  </a:extLst>
                </a:gridCol>
                <a:gridCol w="658368">
                  <a:extLst>
                    <a:ext uri="{9D8B030D-6E8A-4147-A177-3AD203B41FA5}">
                      <a16:colId xmlns:a16="http://schemas.microsoft.com/office/drawing/2014/main" val="924168186"/>
                    </a:ext>
                  </a:extLst>
                </a:gridCol>
                <a:gridCol w="658368">
                  <a:extLst>
                    <a:ext uri="{9D8B030D-6E8A-4147-A177-3AD203B41FA5}">
                      <a16:colId xmlns:a16="http://schemas.microsoft.com/office/drawing/2014/main" val="219636031"/>
                    </a:ext>
                  </a:extLst>
                </a:gridCol>
                <a:gridCol w="658368">
                  <a:extLst>
                    <a:ext uri="{9D8B030D-6E8A-4147-A177-3AD203B41FA5}">
                      <a16:colId xmlns:a16="http://schemas.microsoft.com/office/drawing/2014/main" val="1692032778"/>
                    </a:ext>
                  </a:extLst>
                </a:gridCol>
                <a:gridCol w="658368">
                  <a:extLst>
                    <a:ext uri="{9D8B030D-6E8A-4147-A177-3AD203B41FA5}">
                      <a16:colId xmlns:a16="http://schemas.microsoft.com/office/drawing/2014/main" val="1381195432"/>
                    </a:ext>
                  </a:extLst>
                </a:gridCol>
                <a:gridCol w="658368">
                  <a:extLst>
                    <a:ext uri="{9D8B030D-6E8A-4147-A177-3AD203B41FA5}">
                      <a16:colId xmlns:a16="http://schemas.microsoft.com/office/drawing/2014/main" val="1748412785"/>
                    </a:ext>
                  </a:extLst>
                </a:gridCol>
                <a:gridCol w="658368">
                  <a:extLst>
                    <a:ext uri="{9D8B030D-6E8A-4147-A177-3AD203B41FA5}">
                      <a16:colId xmlns:a16="http://schemas.microsoft.com/office/drawing/2014/main" val="369092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185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- 2018-05-06 09:04:00 </a:t>
                      </a:r>
                      <a:r>
                        <a:rPr kumimoji="0" lang="de-DE" sz="1000" b="0" i="0" u="none" strike="noStrike" kern="1200" cap="none" spc="0" normalizeH="0" baseline="0" noProof="0">
                          <a:ln>
                            <a:noFill/>
                          </a:ln>
                          <a:solidFill>
                            <a:prstClr val="black"/>
                          </a:solidFill>
                          <a:effectLst/>
                          <a:uLnTx/>
                          <a:uFillTx/>
                          <a:latin typeface="+mn-lt"/>
                          <a:ea typeface="+mn-ea"/>
                          <a:cs typeface="+mn-cs"/>
                        </a:rPr>
                        <a:t> 
 Teilen, teilen, teilen‼️ 🙂
Das Autohaus Strauss ist auf der Suche nach einem erfahrenen KFZ-Mechaniker!!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404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- 2018-05-05 08:00:01 </a:t>
                      </a:r>
                      <a:r>
                        <a:rPr kumimoji="0" lang="de-DE" sz="1000" b="0" i="0" u="none" strike="noStrike" kern="1200" cap="none" spc="0" normalizeH="0" baseline="0" noProof="0">
                          <a:ln>
                            <a:noFill/>
                          </a:ln>
                          <a:solidFill>
                            <a:prstClr val="black"/>
                          </a:solidFill>
                          <a:effectLst/>
                          <a:uLnTx/>
                          <a:uFillTx/>
                          <a:latin typeface="+mn-lt"/>
                          <a:ea typeface="+mn-ea"/>
                          <a:cs typeface="+mn-cs"/>
                        </a:rPr>
                        <a:t> 
 Um auf dem neuesten Stand der Technik zu bleiben, tauscht Bernd Breinsberger "Alt" gegen Neu! 😎🚘
Die Wahl fiel auf den neuen 100 PS-igen Ford Fiesta ST-Line in Magnetic Grau Metallic und einer Ausstattung, die sich sehen lassen kann! 😁
Lieber Bernd, wir wünschen dir eine gute Fahrt und viel Freude mit deinem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381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- 2018-05-03 08:58:18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Titanium in der Spezial Metallic Lackierung Ruby-Rot mit schwarzer Dachlackierung und 100PS für Andrea Heckenberg! 😃 Liebe Andrea, mit Rückfahrkamera, Fahrer-Assistenz-Paket uvm. ist dein neuer Fiesta optimal für das Fahren in der Stadt ausgestattet! 👍
Unser Verkaufsberater Daniel Pausch und das Team vom Autohaus Strauss wünscht dir viel Freude mit deinem neuen Ford Fiesta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1474134"/>
                  </a:ext>
                </a:extLst>
              </a:tr>
            </a:tbl>
          </a:graphicData>
        </a:graphic>
      </p:graphicFrame>
      <p:sp>
        <p:nvSpPr>
          <p:cNvPr id="4" name="Text Placeholder 3">
            <a:extLst>
              <a:ext uri="{FF2B5EF4-FFF2-40B4-BE49-F238E27FC236}">
                <a16:creationId xmlns:a16="http://schemas.microsoft.com/office/drawing/2014/main" id="{A3746405-1D41-4474-883E-D89332A1508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5526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9AD6D-A1FD-4D62-A8CE-E5520C34203F}"/>
              </a:ext>
            </a:extLst>
          </p:cNvPr>
          <p:cNvSpPr>
            <a:spLocks noGrp="1"/>
          </p:cNvSpPr>
          <p:nvPr>
            <p:ph type="title"/>
          </p:nvPr>
        </p:nvSpPr>
        <p:spPr/>
        <p:txBody>
          <a:bodyPr/>
          <a:lstStyle/>
          <a:p>
            <a:r>
              <a:rPr lang="de-DE"/>
              <a:t>Eigene Beiträge (Postings) | Autohaus Strauss - 4 of 4</a:t>
            </a:r>
            <a:endParaRPr lang="en-US"/>
          </a:p>
        </p:txBody>
      </p:sp>
      <p:graphicFrame>
        <p:nvGraphicFramePr>
          <p:cNvPr id="5" name="Table Placeholder 4">
            <a:extLst>
              <a:ext uri="{FF2B5EF4-FFF2-40B4-BE49-F238E27FC236}">
                <a16:creationId xmlns:a16="http://schemas.microsoft.com/office/drawing/2014/main" id="{216DFB4E-1ADF-45CC-9249-031D90DB2599}"/>
              </a:ext>
            </a:extLst>
          </p:cNvPr>
          <p:cNvGraphicFramePr>
            <a:graphicFrameLocks noGrp="1"/>
          </p:cNvGraphicFramePr>
          <p:nvPr>
            <p:ph type="tbl" sz="quarter" idx="13"/>
            <p:extLst>
              <p:ext uri="{D42A27DB-BD31-4B8C-83A1-F6EECF244321}">
                <p14:modId xmlns:p14="http://schemas.microsoft.com/office/powerpoint/2010/main" val="1929169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8702551"/>
                    </a:ext>
                  </a:extLst>
                </a:gridCol>
                <a:gridCol w="658368">
                  <a:extLst>
                    <a:ext uri="{9D8B030D-6E8A-4147-A177-3AD203B41FA5}">
                      <a16:colId xmlns:a16="http://schemas.microsoft.com/office/drawing/2014/main" val="870839921"/>
                    </a:ext>
                  </a:extLst>
                </a:gridCol>
                <a:gridCol w="658368">
                  <a:extLst>
                    <a:ext uri="{9D8B030D-6E8A-4147-A177-3AD203B41FA5}">
                      <a16:colId xmlns:a16="http://schemas.microsoft.com/office/drawing/2014/main" val="1245079364"/>
                    </a:ext>
                  </a:extLst>
                </a:gridCol>
                <a:gridCol w="658368">
                  <a:extLst>
                    <a:ext uri="{9D8B030D-6E8A-4147-A177-3AD203B41FA5}">
                      <a16:colId xmlns:a16="http://schemas.microsoft.com/office/drawing/2014/main" val="138922599"/>
                    </a:ext>
                  </a:extLst>
                </a:gridCol>
                <a:gridCol w="658368">
                  <a:extLst>
                    <a:ext uri="{9D8B030D-6E8A-4147-A177-3AD203B41FA5}">
                      <a16:colId xmlns:a16="http://schemas.microsoft.com/office/drawing/2014/main" val="1680910512"/>
                    </a:ext>
                  </a:extLst>
                </a:gridCol>
                <a:gridCol w="658368">
                  <a:extLst>
                    <a:ext uri="{9D8B030D-6E8A-4147-A177-3AD203B41FA5}">
                      <a16:colId xmlns:a16="http://schemas.microsoft.com/office/drawing/2014/main" val="1007498687"/>
                    </a:ext>
                  </a:extLst>
                </a:gridCol>
                <a:gridCol w="658368">
                  <a:extLst>
                    <a:ext uri="{9D8B030D-6E8A-4147-A177-3AD203B41FA5}">
                      <a16:colId xmlns:a16="http://schemas.microsoft.com/office/drawing/2014/main" val="1453616747"/>
                    </a:ext>
                  </a:extLst>
                </a:gridCol>
                <a:gridCol w="658368">
                  <a:extLst>
                    <a:ext uri="{9D8B030D-6E8A-4147-A177-3AD203B41FA5}">
                      <a16:colId xmlns:a16="http://schemas.microsoft.com/office/drawing/2014/main" val="319185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577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- 2018-05-01 07:33:00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ruhigen und erholsamen 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5223254"/>
                  </a:ext>
                </a:extLst>
              </a:tr>
            </a:tbl>
          </a:graphicData>
        </a:graphic>
      </p:graphicFrame>
      <p:sp>
        <p:nvSpPr>
          <p:cNvPr id="4" name="Text Placeholder 3">
            <a:extLst>
              <a:ext uri="{FF2B5EF4-FFF2-40B4-BE49-F238E27FC236}">
                <a16:creationId xmlns:a16="http://schemas.microsoft.com/office/drawing/2014/main" id="{4CCA3748-3642-412F-B31F-DBBC3577611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39745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28FA2-05C6-40DF-AA6A-8DE40E48C95A}"/>
              </a:ext>
            </a:extLst>
          </p:cNvPr>
          <p:cNvSpPr>
            <a:spLocks noGrp="1"/>
          </p:cNvSpPr>
          <p:nvPr>
            <p:ph type="title"/>
          </p:nvPr>
        </p:nvSpPr>
        <p:spPr/>
        <p:txBody>
          <a:bodyPr/>
          <a:lstStyle/>
          <a:p>
            <a:r>
              <a:rPr lang="de-DE"/>
              <a:t>Eigene Beiträge (Postings) + Reactions | Autohaus Strauss - 1 of 5</a:t>
            </a:r>
            <a:endParaRPr lang="en-US"/>
          </a:p>
        </p:txBody>
      </p:sp>
      <p:graphicFrame>
        <p:nvGraphicFramePr>
          <p:cNvPr id="5" name="Table Placeholder 4">
            <a:extLst>
              <a:ext uri="{FF2B5EF4-FFF2-40B4-BE49-F238E27FC236}">
                <a16:creationId xmlns:a16="http://schemas.microsoft.com/office/drawing/2014/main" id="{6C0A25FD-88E2-4956-8380-1E2C5880556B}"/>
              </a:ext>
            </a:extLst>
          </p:cNvPr>
          <p:cNvGraphicFramePr>
            <a:graphicFrameLocks noGrp="1"/>
          </p:cNvGraphicFramePr>
          <p:nvPr>
            <p:ph type="tbl" sz="quarter" idx="13"/>
            <p:extLst>
              <p:ext uri="{D42A27DB-BD31-4B8C-83A1-F6EECF244321}">
                <p14:modId xmlns:p14="http://schemas.microsoft.com/office/powerpoint/2010/main" val="121947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543295"/>
                    </a:ext>
                  </a:extLst>
                </a:gridCol>
                <a:gridCol w="822960">
                  <a:extLst>
                    <a:ext uri="{9D8B030D-6E8A-4147-A177-3AD203B41FA5}">
                      <a16:colId xmlns:a16="http://schemas.microsoft.com/office/drawing/2014/main" val="310214747"/>
                    </a:ext>
                  </a:extLst>
                </a:gridCol>
                <a:gridCol w="822960">
                  <a:extLst>
                    <a:ext uri="{9D8B030D-6E8A-4147-A177-3AD203B41FA5}">
                      <a16:colId xmlns:a16="http://schemas.microsoft.com/office/drawing/2014/main" val="982347181"/>
                    </a:ext>
                  </a:extLst>
                </a:gridCol>
                <a:gridCol w="822960">
                  <a:extLst>
                    <a:ext uri="{9D8B030D-6E8A-4147-A177-3AD203B41FA5}">
                      <a16:colId xmlns:a16="http://schemas.microsoft.com/office/drawing/2014/main" val="4213138543"/>
                    </a:ext>
                  </a:extLst>
                </a:gridCol>
                <a:gridCol w="822960">
                  <a:extLst>
                    <a:ext uri="{9D8B030D-6E8A-4147-A177-3AD203B41FA5}">
                      <a16:colId xmlns:a16="http://schemas.microsoft.com/office/drawing/2014/main" val="271833033"/>
                    </a:ext>
                  </a:extLst>
                </a:gridCol>
                <a:gridCol w="822960">
                  <a:extLst>
                    <a:ext uri="{9D8B030D-6E8A-4147-A177-3AD203B41FA5}">
                      <a16:colId xmlns:a16="http://schemas.microsoft.com/office/drawing/2014/main" val="3947740550"/>
                    </a:ext>
                  </a:extLst>
                </a:gridCol>
                <a:gridCol w="822960">
                  <a:extLst>
                    <a:ext uri="{9D8B030D-6E8A-4147-A177-3AD203B41FA5}">
                      <a16:colId xmlns:a16="http://schemas.microsoft.com/office/drawing/2014/main" val="1623180946"/>
                    </a:ext>
                  </a:extLst>
                </a:gridCol>
                <a:gridCol w="822960">
                  <a:extLst>
                    <a:ext uri="{9D8B030D-6E8A-4147-A177-3AD203B41FA5}">
                      <a16:colId xmlns:a16="http://schemas.microsoft.com/office/drawing/2014/main" val="4125866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8675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- 2018-05-29 11:49:54 </a:t>
                      </a:r>
                      <a:r>
                        <a:rPr kumimoji="0" lang="de-DE" sz="1000" b="0" i="0" u="none" strike="noStrike" kern="1200" cap="none" spc="0" normalizeH="0" baseline="0" noProof="0">
                          <a:ln>
                            <a:noFill/>
                          </a:ln>
                          <a:solidFill>
                            <a:prstClr val="black"/>
                          </a:solidFill>
                          <a:effectLst/>
                          <a:uLnTx/>
                          <a:uFillTx/>
                          <a:latin typeface="+mn-lt"/>
                          <a:ea typeface="+mn-ea"/>
                          <a:cs typeface="+mn-cs"/>
                        </a:rPr>
                        <a:t> 
 Der erste Range Rover Sport P400e Hybrid ist bei uns eingetroffen! 😎💪
Spannungsgeladen wartet er auf die ersten Testfahrten!!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233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- 2018-05-27 09:23:00 </a:t>
                      </a:r>
                      <a:r>
                        <a:rPr kumimoji="0" lang="en-US" sz="1000" b="0" i="0" u="none" strike="noStrike" kern="1200" cap="none" spc="0" normalizeH="0" baseline="0" noProof="0">
                          <a:ln>
                            <a:noFill/>
                          </a:ln>
                          <a:solidFill>
                            <a:prstClr val="black"/>
                          </a:solidFill>
                          <a:effectLst/>
                          <a:uLnTx/>
                          <a:uFillTx/>
                          <a:latin typeface="+mn-lt"/>
                          <a:ea typeface="+mn-ea"/>
                          <a:cs typeface="+mn-cs"/>
                        </a:rPr>
                        <a:t> 
 Ein Fiesta, der keine Wünsche offen lässt! Vom ST-Line Paket bis zum Winter Paket ist alles dabei! Wir gratulieren Alexandra Csenkei zu ihrem neuen Ford Fiesta ST-Line mit 100PS in Magnetic Grau Metallic!! 😁😎
Liebe Alexandra, unser Ford Verkaufsberater Armin Bauer und das gesamte Team wünscht dir viel Freude mit deinem neuen, feschen Fiesta ST-Line!!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1564183"/>
                  </a:ext>
                </a:extLst>
              </a:tr>
            </a:tbl>
          </a:graphicData>
        </a:graphic>
      </p:graphicFrame>
      <p:sp>
        <p:nvSpPr>
          <p:cNvPr id="4" name="Text Placeholder 3">
            <a:extLst>
              <a:ext uri="{FF2B5EF4-FFF2-40B4-BE49-F238E27FC236}">
                <a16:creationId xmlns:a16="http://schemas.microsoft.com/office/drawing/2014/main" id="{1469278C-7BDD-4B40-8764-0658F0A7444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1231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95AAC-7F3D-490E-A2E9-80FF2D793A9C}"/>
              </a:ext>
            </a:extLst>
          </p:cNvPr>
          <p:cNvSpPr>
            <a:spLocks noGrp="1"/>
          </p:cNvSpPr>
          <p:nvPr>
            <p:ph type="title"/>
          </p:nvPr>
        </p:nvSpPr>
        <p:spPr/>
        <p:txBody>
          <a:bodyPr/>
          <a:lstStyle/>
          <a:p>
            <a:r>
              <a:rPr lang="de-DE"/>
              <a:t>Eigene Beiträge (Postings) + Reactions | Autohaus Strauss - 2 of 5</a:t>
            </a:r>
            <a:endParaRPr lang="en-US"/>
          </a:p>
        </p:txBody>
      </p:sp>
      <p:graphicFrame>
        <p:nvGraphicFramePr>
          <p:cNvPr id="5" name="Table Placeholder 4">
            <a:extLst>
              <a:ext uri="{FF2B5EF4-FFF2-40B4-BE49-F238E27FC236}">
                <a16:creationId xmlns:a16="http://schemas.microsoft.com/office/drawing/2014/main" id="{67574834-1A0E-4739-A65A-EB2B6BA70AD3}"/>
              </a:ext>
            </a:extLst>
          </p:cNvPr>
          <p:cNvGraphicFramePr>
            <a:graphicFrameLocks noGrp="1"/>
          </p:cNvGraphicFramePr>
          <p:nvPr>
            <p:ph type="tbl" sz="quarter" idx="13"/>
            <p:extLst>
              <p:ext uri="{D42A27DB-BD31-4B8C-83A1-F6EECF244321}">
                <p14:modId xmlns:p14="http://schemas.microsoft.com/office/powerpoint/2010/main" val="170877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1013572"/>
                    </a:ext>
                  </a:extLst>
                </a:gridCol>
                <a:gridCol w="822960">
                  <a:extLst>
                    <a:ext uri="{9D8B030D-6E8A-4147-A177-3AD203B41FA5}">
                      <a16:colId xmlns:a16="http://schemas.microsoft.com/office/drawing/2014/main" val="1779574706"/>
                    </a:ext>
                  </a:extLst>
                </a:gridCol>
                <a:gridCol w="822960">
                  <a:extLst>
                    <a:ext uri="{9D8B030D-6E8A-4147-A177-3AD203B41FA5}">
                      <a16:colId xmlns:a16="http://schemas.microsoft.com/office/drawing/2014/main" val="119827326"/>
                    </a:ext>
                  </a:extLst>
                </a:gridCol>
                <a:gridCol w="822960">
                  <a:extLst>
                    <a:ext uri="{9D8B030D-6E8A-4147-A177-3AD203B41FA5}">
                      <a16:colId xmlns:a16="http://schemas.microsoft.com/office/drawing/2014/main" val="1889261361"/>
                    </a:ext>
                  </a:extLst>
                </a:gridCol>
                <a:gridCol w="822960">
                  <a:extLst>
                    <a:ext uri="{9D8B030D-6E8A-4147-A177-3AD203B41FA5}">
                      <a16:colId xmlns:a16="http://schemas.microsoft.com/office/drawing/2014/main" val="2609875760"/>
                    </a:ext>
                  </a:extLst>
                </a:gridCol>
                <a:gridCol w="822960">
                  <a:extLst>
                    <a:ext uri="{9D8B030D-6E8A-4147-A177-3AD203B41FA5}">
                      <a16:colId xmlns:a16="http://schemas.microsoft.com/office/drawing/2014/main" val="1574373155"/>
                    </a:ext>
                  </a:extLst>
                </a:gridCol>
                <a:gridCol w="822960">
                  <a:extLst>
                    <a:ext uri="{9D8B030D-6E8A-4147-A177-3AD203B41FA5}">
                      <a16:colId xmlns:a16="http://schemas.microsoft.com/office/drawing/2014/main" val="3781882639"/>
                    </a:ext>
                  </a:extLst>
                </a:gridCol>
                <a:gridCol w="822960">
                  <a:extLst>
                    <a:ext uri="{9D8B030D-6E8A-4147-A177-3AD203B41FA5}">
                      <a16:colId xmlns:a16="http://schemas.microsoft.com/office/drawing/2014/main" val="106986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331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- 2018-05-26 09:37:01 </a:t>
                      </a:r>
                      <a:r>
                        <a:rPr kumimoji="0" lang="en-US" sz="1000" b="0" i="0" u="none" strike="noStrike" kern="1200" cap="none" spc="0" normalizeH="0" baseline="0" noProof="0">
                          <a:ln>
                            <a:noFill/>
                          </a:ln>
                          <a:solidFill>
                            <a:prstClr val="black"/>
                          </a:solidFill>
                          <a:effectLst/>
                          <a:uLnTx/>
                          <a:uFillTx/>
                          <a:latin typeface="+mn-lt"/>
                          <a:ea typeface="+mn-ea"/>
                          <a:cs typeface="+mn-cs"/>
                        </a:rPr>
                        <a:t> 
 HAPPY HAPPY BIRTHDAY lieber Daniel!😁🎂
Wir wünschen unserem, nicht mehr von unserem Team wegzudenkenden😉, Ford-Verkaufsberater Daniel Pausch nur das Allerbeste zu seinem 3️⃣️0️⃣️.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800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- 2018-05-25 13:03:45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Fiesta Active im Test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357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- 2018-05-18 12:28:54 </a:t>
                      </a:r>
                      <a:r>
                        <a:rPr kumimoji="0" lang="en-US" sz="1000" b="0" i="0" u="none" strike="noStrike" kern="1200" cap="none" spc="0" normalizeH="0" baseline="0" noProof="0">
                          <a:ln>
                            <a:noFill/>
                          </a:ln>
                          <a:solidFill>
                            <a:prstClr val="black"/>
                          </a:solidFill>
                          <a:effectLst/>
                          <a:uLnTx/>
                          <a:uFillTx/>
                          <a:latin typeface="+mn-lt"/>
                          <a:ea typeface="+mn-ea"/>
                          <a:cs typeface="+mn-cs"/>
                        </a:rPr>
                        <a:t> 
 Hans Mikolics übernimmt heute seinen neuen Ford Fiesta Vignale mit 100PS in der Spezial-Metallic Lackierung Milano Grigio, mit Easy Driver Paket, Winter Paket, Premium Leder Polsterung in Black Ruby uvm. 👍🙂
Armin Bauer und das Team vom Autohaus Strauss wünscht eine gute Fahrt und viel Freude mit dem neuen Fiesta Vignale.🙂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9836332"/>
                  </a:ext>
                </a:extLst>
              </a:tr>
            </a:tbl>
          </a:graphicData>
        </a:graphic>
      </p:graphicFrame>
      <p:sp>
        <p:nvSpPr>
          <p:cNvPr id="4" name="Text Placeholder 3">
            <a:extLst>
              <a:ext uri="{FF2B5EF4-FFF2-40B4-BE49-F238E27FC236}">
                <a16:creationId xmlns:a16="http://schemas.microsoft.com/office/drawing/2014/main" id="{D6A358C4-E2D4-414A-8A65-F2B650D954C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5385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690E2-158C-409B-A8CE-A6EC6533C5FB}"/>
              </a:ext>
            </a:extLst>
          </p:cNvPr>
          <p:cNvSpPr>
            <a:spLocks noGrp="1"/>
          </p:cNvSpPr>
          <p:nvPr>
            <p:ph type="title"/>
          </p:nvPr>
        </p:nvSpPr>
        <p:spPr/>
        <p:txBody>
          <a:bodyPr/>
          <a:lstStyle/>
          <a:p>
            <a:r>
              <a:rPr lang="de-DE"/>
              <a:t>Eigene Beiträge (Postings) + Reactions | Autohaus Strauss - 3 of 5</a:t>
            </a:r>
            <a:endParaRPr lang="en-US"/>
          </a:p>
        </p:txBody>
      </p:sp>
      <p:graphicFrame>
        <p:nvGraphicFramePr>
          <p:cNvPr id="5" name="Table Placeholder 4">
            <a:extLst>
              <a:ext uri="{FF2B5EF4-FFF2-40B4-BE49-F238E27FC236}">
                <a16:creationId xmlns:a16="http://schemas.microsoft.com/office/drawing/2014/main" id="{F0C9E09A-2238-4EE6-B167-907883B6DEE7}"/>
              </a:ext>
            </a:extLst>
          </p:cNvPr>
          <p:cNvGraphicFramePr>
            <a:graphicFrameLocks noGrp="1"/>
          </p:cNvGraphicFramePr>
          <p:nvPr>
            <p:ph type="tbl" sz="quarter" idx="13"/>
            <p:extLst>
              <p:ext uri="{D42A27DB-BD31-4B8C-83A1-F6EECF244321}">
                <p14:modId xmlns:p14="http://schemas.microsoft.com/office/powerpoint/2010/main" val="2394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4096694"/>
                    </a:ext>
                  </a:extLst>
                </a:gridCol>
                <a:gridCol w="822960">
                  <a:extLst>
                    <a:ext uri="{9D8B030D-6E8A-4147-A177-3AD203B41FA5}">
                      <a16:colId xmlns:a16="http://schemas.microsoft.com/office/drawing/2014/main" val="4287467452"/>
                    </a:ext>
                  </a:extLst>
                </a:gridCol>
                <a:gridCol w="822960">
                  <a:extLst>
                    <a:ext uri="{9D8B030D-6E8A-4147-A177-3AD203B41FA5}">
                      <a16:colId xmlns:a16="http://schemas.microsoft.com/office/drawing/2014/main" val="111999920"/>
                    </a:ext>
                  </a:extLst>
                </a:gridCol>
                <a:gridCol w="822960">
                  <a:extLst>
                    <a:ext uri="{9D8B030D-6E8A-4147-A177-3AD203B41FA5}">
                      <a16:colId xmlns:a16="http://schemas.microsoft.com/office/drawing/2014/main" val="1437013905"/>
                    </a:ext>
                  </a:extLst>
                </a:gridCol>
                <a:gridCol w="822960">
                  <a:extLst>
                    <a:ext uri="{9D8B030D-6E8A-4147-A177-3AD203B41FA5}">
                      <a16:colId xmlns:a16="http://schemas.microsoft.com/office/drawing/2014/main" val="1276354554"/>
                    </a:ext>
                  </a:extLst>
                </a:gridCol>
                <a:gridCol w="822960">
                  <a:extLst>
                    <a:ext uri="{9D8B030D-6E8A-4147-A177-3AD203B41FA5}">
                      <a16:colId xmlns:a16="http://schemas.microsoft.com/office/drawing/2014/main" val="3135274179"/>
                    </a:ext>
                  </a:extLst>
                </a:gridCol>
                <a:gridCol w="822960">
                  <a:extLst>
                    <a:ext uri="{9D8B030D-6E8A-4147-A177-3AD203B41FA5}">
                      <a16:colId xmlns:a16="http://schemas.microsoft.com/office/drawing/2014/main" val="1293387930"/>
                    </a:ext>
                  </a:extLst>
                </a:gridCol>
                <a:gridCol w="822960">
                  <a:extLst>
                    <a:ext uri="{9D8B030D-6E8A-4147-A177-3AD203B41FA5}">
                      <a16:colId xmlns:a16="http://schemas.microsoft.com/office/drawing/2014/main" val="2062494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0562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- 2018-05-11 06:00:02 </a:t>
                      </a:r>
                      <a:r>
                        <a:rPr kumimoji="0" lang="en-US" sz="1000" b="0" i="0" u="none" strike="noStrike" kern="1200" cap="none" spc="0" normalizeH="0" baseline="0" noProof="0">
                          <a:ln>
                            <a:noFill/>
                          </a:ln>
                          <a:solidFill>
                            <a:prstClr val="black"/>
                          </a:solidFill>
                          <a:effectLst/>
                          <a:uLnTx/>
                          <a:uFillTx/>
                          <a:latin typeface="+mn-lt"/>
                          <a:ea typeface="+mn-ea"/>
                          <a:cs typeface="+mn-cs"/>
                        </a:rPr>
                        <a:t> 
 👉🏻 Autohaus Strauss goes XXL 🚀 😎
Egal ob Familienkutsche, Vereinsmobil oder Firmenauto mit Extraplatz!  Schaut mal bei uns in St. Michael vorbei! Armin Bauer und Daniel Pausch beraten euch gerne! Infos zu den Fahrzeugen findet ihr neben den Bildern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976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- 2018-05-09 08:30:00 </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Armin Bauer übergibt Marc- Philipp Jandrisits seinen neuen, sportlichen und dynamischen Ford Focus Traveller ST-LINE mit 120PS in Magnetic Grau Metallic! 💪😁
Lieber Marc-Philipp, wir gratulieren dir zu dieser, absolut vollkommenen, Wahl 😉👍 und wünschen dir viel Freude mit deinem neuen 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597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- 2018-05-06 09:04:00 </a:t>
                      </a:r>
                      <a:r>
                        <a:rPr kumimoji="0" lang="de-DE" sz="1000" b="0" i="0" u="none" strike="noStrike" kern="1200" cap="none" spc="0" normalizeH="0" baseline="0" noProof="0">
                          <a:ln>
                            <a:noFill/>
                          </a:ln>
                          <a:solidFill>
                            <a:prstClr val="black"/>
                          </a:solidFill>
                          <a:effectLst/>
                          <a:uLnTx/>
                          <a:uFillTx/>
                          <a:latin typeface="+mn-lt"/>
                          <a:ea typeface="+mn-ea"/>
                          <a:cs typeface="+mn-cs"/>
                        </a:rPr>
                        <a:t> 
 Teilen, teilen, teilen‼️ 🙂
Das Autohaus Strauss ist auf der Suche nach einem erfahrenen KFZ-Mechaniker!!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2268763"/>
                  </a:ext>
                </a:extLst>
              </a:tr>
            </a:tbl>
          </a:graphicData>
        </a:graphic>
      </p:graphicFrame>
      <p:sp>
        <p:nvSpPr>
          <p:cNvPr id="4" name="Text Placeholder 3">
            <a:extLst>
              <a:ext uri="{FF2B5EF4-FFF2-40B4-BE49-F238E27FC236}">
                <a16:creationId xmlns:a16="http://schemas.microsoft.com/office/drawing/2014/main" id="{1027BE42-77EE-47A0-8C09-E1B4731C16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916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8506-7EF8-487C-9E17-8CCA863A3B8C}"/>
              </a:ext>
            </a:extLst>
          </p:cNvPr>
          <p:cNvSpPr>
            <a:spLocks noGrp="1"/>
          </p:cNvSpPr>
          <p:nvPr>
            <p:ph type="title"/>
          </p:nvPr>
        </p:nvSpPr>
        <p:spPr/>
        <p:txBody>
          <a:bodyPr/>
          <a:lstStyle/>
          <a:p>
            <a:r>
              <a:rPr lang="de-DE"/>
              <a:t>Eigene Beiträge (Postings) + Reactions | Autohaus Strauss - 4 of 5</a:t>
            </a:r>
            <a:endParaRPr lang="en-US"/>
          </a:p>
        </p:txBody>
      </p:sp>
      <p:graphicFrame>
        <p:nvGraphicFramePr>
          <p:cNvPr id="5" name="Table Placeholder 4">
            <a:extLst>
              <a:ext uri="{FF2B5EF4-FFF2-40B4-BE49-F238E27FC236}">
                <a16:creationId xmlns:a16="http://schemas.microsoft.com/office/drawing/2014/main" id="{6D4F0D04-34EE-43FF-8B1F-336B6289745C}"/>
              </a:ext>
            </a:extLst>
          </p:cNvPr>
          <p:cNvGraphicFramePr>
            <a:graphicFrameLocks noGrp="1"/>
          </p:cNvGraphicFramePr>
          <p:nvPr>
            <p:ph type="tbl" sz="quarter" idx="13"/>
            <p:extLst>
              <p:ext uri="{D42A27DB-BD31-4B8C-83A1-F6EECF244321}">
                <p14:modId xmlns:p14="http://schemas.microsoft.com/office/powerpoint/2010/main" val="3728649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23391428"/>
                    </a:ext>
                  </a:extLst>
                </a:gridCol>
                <a:gridCol w="822960">
                  <a:extLst>
                    <a:ext uri="{9D8B030D-6E8A-4147-A177-3AD203B41FA5}">
                      <a16:colId xmlns:a16="http://schemas.microsoft.com/office/drawing/2014/main" val="115246178"/>
                    </a:ext>
                  </a:extLst>
                </a:gridCol>
                <a:gridCol w="822960">
                  <a:extLst>
                    <a:ext uri="{9D8B030D-6E8A-4147-A177-3AD203B41FA5}">
                      <a16:colId xmlns:a16="http://schemas.microsoft.com/office/drawing/2014/main" val="3087546254"/>
                    </a:ext>
                  </a:extLst>
                </a:gridCol>
                <a:gridCol w="822960">
                  <a:extLst>
                    <a:ext uri="{9D8B030D-6E8A-4147-A177-3AD203B41FA5}">
                      <a16:colId xmlns:a16="http://schemas.microsoft.com/office/drawing/2014/main" val="175324234"/>
                    </a:ext>
                  </a:extLst>
                </a:gridCol>
                <a:gridCol w="822960">
                  <a:extLst>
                    <a:ext uri="{9D8B030D-6E8A-4147-A177-3AD203B41FA5}">
                      <a16:colId xmlns:a16="http://schemas.microsoft.com/office/drawing/2014/main" val="894730312"/>
                    </a:ext>
                  </a:extLst>
                </a:gridCol>
                <a:gridCol w="822960">
                  <a:extLst>
                    <a:ext uri="{9D8B030D-6E8A-4147-A177-3AD203B41FA5}">
                      <a16:colId xmlns:a16="http://schemas.microsoft.com/office/drawing/2014/main" val="615698325"/>
                    </a:ext>
                  </a:extLst>
                </a:gridCol>
                <a:gridCol w="822960">
                  <a:extLst>
                    <a:ext uri="{9D8B030D-6E8A-4147-A177-3AD203B41FA5}">
                      <a16:colId xmlns:a16="http://schemas.microsoft.com/office/drawing/2014/main" val="3720755083"/>
                    </a:ext>
                  </a:extLst>
                </a:gridCol>
                <a:gridCol w="822960">
                  <a:extLst>
                    <a:ext uri="{9D8B030D-6E8A-4147-A177-3AD203B41FA5}">
                      <a16:colId xmlns:a16="http://schemas.microsoft.com/office/drawing/2014/main" val="70426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614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- 2018-05-05 08:00:01 </a:t>
                      </a:r>
                      <a:r>
                        <a:rPr kumimoji="0" lang="de-DE" sz="1000" b="0" i="0" u="none" strike="noStrike" kern="1200" cap="none" spc="0" normalizeH="0" baseline="0" noProof="0">
                          <a:ln>
                            <a:noFill/>
                          </a:ln>
                          <a:solidFill>
                            <a:prstClr val="black"/>
                          </a:solidFill>
                          <a:effectLst/>
                          <a:uLnTx/>
                          <a:uFillTx/>
                          <a:latin typeface="+mn-lt"/>
                          <a:ea typeface="+mn-ea"/>
                          <a:cs typeface="+mn-cs"/>
                        </a:rPr>
                        <a:t> 
 Um auf dem neuesten Stand der Technik zu bleiben, tauscht Bernd Breinsberger "Alt" gegen Neu! 😎🚘
Die Wahl fiel auf den neuen 100 PS-igen Ford Fiesta ST-Line in Magnetic Grau Metallic und einer Ausstattung, die sich sehen lassen kann! 😁
Lieber Bernd, wir wünschen dir eine gute Fahrt und viel Freude mit deinem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098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- 2018-05-03 08:58:18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Titanium in der Spezial Metallic Lackierung Ruby-Rot mit schwarzer Dachlackierung und 100PS für Andrea Heckenberg! 😃 Liebe Andrea, mit Rückfahrkamera, Fahrer-Assistenz-Paket uvm. ist dein neuer Fiesta optimal für das Fahren in der Stadt ausgestattet! 👍
Unser Verkaufsberater Daniel Pausch und das Team vom Autohaus Strauss wünscht dir viel Freude mit deinem neuen Ford Fiesta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7150547"/>
                  </a:ext>
                </a:extLst>
              </a:tr>
            </a:tbl>
          </a:graphicData>
        </a:graphic>
      </p:graphicFrame>
      <p:sp>
        <p:nvSpPr>
          <p:cNvPr id="4" name="Text Placeholder 3">
            <a:extLst>
              <a:ext uri="{FF2B5EF4-FFF2-40B4-BE49-F238E27FC236}">
                <a16:creationId xmlns:a16="http://schemas.microsoft.com/office/drawing/2014/main" id="{AEC0D531-5522-43F0-9B53-8C524379C3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33505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37C06-36D0-4CE6-BA80-C2F3A074D70B}"/>
              </a:ext>
            </a:extLst>
          </p:cNvPr>
          <p:cNvSpPr>
            <a:spLocks noGrp="1"/>
          </p:cNvSpPr>
          <p:nvPr>
            <p:ph type="title"/>
          </p:nvPr>
        </p:nvSpPr>
        <p:spPr/>
        <p:txBody>
          <a:bodyPr/>
          <a:lstStyle/>
          <a:p>
            <a:r>
              <a:rPr lang="de-DE"/>
              <a:t>Eigene Beiträge (Postings) + Reactions | Autohaus Strauss - 5 of 5</a:t>
            </a:r>
            <a:endParaRPr lang="en-US"/>
          </a:p>
        </p:txBody>
      </p:sp>
      <p:graphicFrame>
        <p:nvGraphicFramePr>
          <p:cNvPr id="5" name="Table Placeholder 4">
            <a:extLst>
              <a:ext uri="{FF2B5EF4-FFF2-40B4-BE49-F238E27FC236}">
                <a16:creationId xmlns:a16="http://schemas.microsoft.com/office/drawing/2014/main" id="{62470985-1AA3-481E-85C3-BB679C28CBDB}"/>
              </a:ext>
            </a:extLst>
          </p:cNvPr>
          <p:cNvGraphicFramePr>
            <a:graphicFrameLocks noGrp="1"/>
          </p:cNvGraphicFramePr>
          <p:nvPr>
            <p:ph type="tbl" sz="quarter" idx="13"/>
            <p:extLst>
              <p:ext uri="{D42A27DB-BD31-4B8C-83A1-F6EECF244321}">
                <p14:modId xmlns:p14="http://schemas.microsoft.com/office/powerpoint/2010/main" val="141717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36256714"/>
                    </a:ext>
                  </a:extLst>
                </a:gridCol>
                <a:gridCol w="822960">
                  <a:extLst>
                    <a:ext uri="{9D8B030D-6E8A-4147-A177-3AD203B41FA5}">
                      <a16:colId xmlns:a16="http://schemas.microsoft.com/office/drawing/2014/main" val="2052137331"/>
                    </a:ext>
                  </a:extLst>
                </a:gridCol>
                <a:gridCol w="822960">
                  <a:extLst>
                    <a:ext uri="{9D8B030D-6E8A-4147-A177-3AD203B41FA5}">
                      <a16:colId xmlns:a16="http://schemas.microsoft.com/office/drawing/2014/main" val="464838110"/>
                    </a:ext>
                  </a:extLst>
                </a:gridCol>
                <a:gridCol w="822960">
                  <a:extLst>
                    <a:ext uri="{9D8B030D-6E8A-4147-A177-3AD203B41FA5}">
                      <a16:colId xmlns:a16="http://schemas.microsoft.com/office/drawing/2014/main" val="3404665442"/>
                    </a:ext>
                  </a:extLst>
                </a:gridCol>
                <a:gridCol w="822960">
                  <a:extLst>
                    <a:ext uri="{9D8B030D-6E8A-4147-A177-3AD203B41FA5}">
                      <a16:colId xmlns:a16="http://schemas.microsoft.com/office/drawing/2014/main" val="2047558867"/>
                    </a:ext>
                  </a:extLst>
                </a:gridCol>
                <a:gridCol w="822960">
                  <a:extLst>
                    <a:ext uri="{9D8B030D-6E8A-4147-A177-3AD203B41FA5}">
                      <a16:colId xmlns:a16="http://schemas.microsoft.com/office/drawing/2014/main" val="2129774922"/>
                    </a:ext>
                  </a:extLst>
                </a:gridCol>
                <a:gridCol w="822960">
                  <a:extLst>
                    <a:ext uri="{9D8B030D-6E8A-4147-A177-3AD203B41FA5}">
                      <a16:colId xmlns:a16="http://schemas.microsoft.com/office/drawing/2014/main" val="2867617155"/>
                    </a:ext>
                  </a:extLst>
                </a:gridCol>
                <a:gridCol w="822960">
                  <a:extLst>
                    <a:ext uri="{9D8B030D-6E8A-4147-A177-3AD203B41FA5}">
                      <a16:colId xmlns:a16="http://schemas.microsoft.com/office/drawing/2014/main" val="294650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2199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- 2018-05-01 07:33:00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ruhigen und erholsamen 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4339257"/>
                  </a:ext>
                </a:extLst>
              </a:tr>
            </a:tbl>
          </a:graphicData>
        </a:graphic>
      </p:graphicFrame>
      <p:sp>
        <p:nvSpPr>
          <p:cNvPr id="4" name="Text Placeholder 3">
            <a:extLst>
              <a:ext uri="{FF2B5EF4-FFF2-40B4-BE49-F238E27FC236}">
                <a16:creationId xmlns:a16="http://schemas.microsoft.com/office/drawing/2014/main" id="{4F81F813-E2A7-44CC-8E93-0833D3CAF4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7761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AB5E-D19D-41C0-A427-64E6126B63D0}"/>
              </a:ext>
            </a:extLst>
          </p:cNvPr>
          <p:cNvSpPr>
            <a:spLocks noGrp="1"/>
          </p:cNvSpPr>
          <p:nvPr>
            <p:ph type="title"/>
          </p:nvPr>
        </p:nvSpPr>
        <p:spPr/>
        <p:txBody>
          <a:bodyPr/>
          <a:lstStyle/>
          <a:p>
            <a:r>
              <a:rPr lang="en-US"/>
              <a:t>Postings/Wochentag | Autohaus Strauss</a:t>
            </a:r>
          </a:p>
        </p:txBody>
      </p:sp>
      <p:graphicFrame>
        <p:nvGraphicFramePr>
          <p:cNvPr id="6" name="Chart Placeholder 5">
            <a:extLst>
              <a:ext uri="{FF2B5EF4-FFF2-40B4-BE49-F238E27FC236}">
                <a16:creationId xmlns:a16="http://schemas.microsoft.com/office/drawing/2014/main" id="{F4167DAB-9CF7-4523-A6FA-87526CAD1A86}"/>
              </a:ext>
            </a:extLst>
          </p:cNvPr>
          <p:cNvGraphicFramePr>
            <a:graphicFrameLocks noGrp="1"/>
          </p:cNvGraphicFramePr>
          <p:nvPr>
            <p:ph type="chart" sz="quarter" idx="13"/>
            <p:extLst>
              <p:ext uri="{D42A27DB-BD31-4B8C-83A1-F6EECF244321}">
                <p14:modId xmlns:p14="http://schemas.microsoft.com/office/powerpoint/2010/main" val="2753567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2AB53-A664-41E2-89A3-809DC011D66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288D570-34EA-4775-99C2-8E8614C16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774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45EEA-E0DA-4F6D-9652-BFA5FC18B869}"/>
              </a:ext>
            </a:extLst>
          </p:cNvPr>
          <p:cNvSpPr>
            <a:spLocks noGrp="1"/>
          </p:cNvSpPr>
          <p:nvPr>
            <p:ph type="title"/>
          </p:nvPr>
        </p:nvSpPr>
        <p:spPr/>
        <p:txBody>
          <a:bodyPr/>
          <a:lstStyle/>
          <a:p>
            <a:r>
              <a:rPr lang="en-US"/>
              <a:t>Interaktionsrate | Autohaus Strauss</a:t>
            </a:r>
          </a:p>
        </p:txBody>
      </p:sp>
      <p:graphicFrame>
        <p:nvGraphicFramePr>
          <p:cNvPr id="6" name="Chart Placeholder 5">
            <a:extLst>
              <a:ext uri="{FF2B5EF4-FFF2-40B4-BE49-F238E27FC236}">
                <a16:creationId xmlns:a16="http://schemas.microsoft.com/office/drawing/2014/main" id="{AC1B87FE-28D6-4AEC-B572-A6EEAD6FCF40}"/>
              </a:ext>
            </a:extLst>
          </p:cNvPr>
          <p:cNvGraphicFramePr>
            <a:graphicFrameLocks noGrp="1"/>
          </p:cNvGraphicFramePr>
          <p:nvPr>
            <p:ph type="chart" sz="quarter" idx="13"/>
            <p:extLst>
              <p:ext uri="{D42A27DB-BD31-4B8C-83A1-F6EECF244321}">
                <p14:modId xmlns:p14="http://schemas.microsoft.com/office/powerpoint/2010/main" val="598121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59A79-91B9-43DE-93F5-A0060865D31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0BCFB70-E69D-4145-9413-1ADFD4325A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355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8F8E-AD20-4AC5-B67C-D77DFC6A2A64}"/>
              </a:ext>
            </a:extLst>
          </p:cNvPr>
          <p:cNvSpPr>
            <a:spLocks noGrp="1"/>
          </p:cNvSpPr>
          <p:nvPr>
            <p:ph type="title"/>
          </p:nvPr>
        </p:nvSpPr>
        <p:spPr/>
        <p:txBody>
          <a:bodyPr/>
          <a:lstStyle/>
          <a:p>
            <a:r>
              <a:rPr lang="en-US"/>
              <a:t>Postingtypen (Verteilung) | Autohaus Strauss</a:t>
            </a:r>
          </a:p>
        </p:txBody>
      </p:sp>
      <p:graphicFrame>
        <p:nvGraphicFramePr>
          <p:cNvPr id="6" name="Chart Placeholder 5">
            <a:extLst>
              <a:ext uri="{FF2B5EF4-FFF2-40B4-BE49-F238E27FC236}">
                <a16:creationId xmlns:a16="http://schemas.microsoft.com/office/drawing/2014/main" id="{1E9896D6-2BED-427C-A67F-D25B90FED0A9}"/>
              </a:ext>
            </a:extLst>
          </p:cNvPr>
          <p:cNvGraphicFramePr>
            <a:graphicFrameLocks noGrp="1"/>
          </p:cNvGraphicFramePr>
          <p:nvPr>
            <p:ph type="chart" sz="quarter" idx="13"/>
            <p:extLst>
              <p:ext uri="{D42A27DB-BD31-4B8C-83A1-F6EECF244321}">
                <p14:modId xmlns:p14="http://schemas.microsoft.com/office/powerpoint/2010/main" val="38492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50595-931C-40D9-898C-54CC3F1C26A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1DC4092-3396-4CD5-BB6E-8B088FB18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861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A675-7A58-48FC-B779-A257C928F084}"/>
              </a:ext>
            </a:extLst>
          </p:cNvPr>
          <p:cNvSpPr>
            <a:spLocks noGrp="1"/>
          </p:cNvSpPr>
          <p:nvPr>
            <p:ph type="title"/>
          </p:nvPr>
        </p:nvSpPr>
        <p:spPr/>
        <p:txBody>
          <a:bodyPr/>
          <a:lstStyle/>
          <a:p>
            <a:r>
              <a:rPr lang="en-US"/>
              <a:t>Interaktionsrate/Postingtyp | Autohaus Strauss</a:t>
            </a:r>
          </a:p>
        </p:txBody>
      </p:sp>
      <p:graphicFrame>
        <p:nvGraphicFramePr>
          <p:cNvPr id="6" name="Chart Placeholder 5">
            <a:extLst>
              <a:ext uri="{FF2B5EF4-FFF2-40B4-BE49-F238E27FC236}">
                <a16:creationId xmlns:a16="http://schemas.microsoft.com/office/drawing/2014/main" id="{1F79C000-F1BA-48E0-B07A-66538E8BC3E0}"/>
              </a:ext>
            </a:extLst>
          </p:cNvPr>
          <p:cNvGraphicFramePr>
            <a:graphicFrameLocks noGrp="1"/>
          </p:cNvGraphicFramePr>
          <p:nvPr>
            <p:ph type="chart" sz="quarter" idx="13"/>
            <p:extLst>
              <p:ext uri="{D42A27DB-BD31-4B8C-83A1-F6EECF244321}">
                <p14:modId xmlns:p14="http://schemas.microsoft.com/office/powerpoint/2010/main" val="54226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1D186-EBEF-43DB-BEB4-25E4B0E9ADC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AF03249-02DD-4D9C-A026-A608DB0395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689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D43BE-B2D1-47BD-A45E-E84EBDEFC6A8}"/>
              </a:ext>
            </a:extLst>
          </p:cNvPr>
          <p:cNvSpPr>
            <a:spLocks noGrp="1"/>
          </p:cNvSpPr>
          <p:nvPr>
            <p:ph type="title"/>
          </p:nvPr>
        </p:nvSpPr>
        <p:spPr/>
        <p:txBody>
          <a:bodyPr/>
          <a:lstStyle/>
          <a:p>
            <a:r>
              <a:rPr lang="en-US"/>
              <a:t>Antwortzeit | Autohaus Strauss</a:t>
            </a:r>
          </a:p>
        </p:txBody>
      </p:sp>
      <p:graphicFrame>
        <p:nvGraphicFramePr>
          <p:cNvPr id="6" name="Chart Placeholder 5">
            <a:extLst>
              <a:ext uri="{FF2B5EF4-FFF2-40B4-BE49-F238E27FC236}">
                <a16:creationId xmlns:a16="http://schemas.microsoft.com/office/drawing/2014/main" id="{18AC2F21-FB14-4012-966F-582627B9148B}"/>
              </a:ext>
            </a:extLst>
          </p:cNvPr>
          <p:cNvGraphicFramePr>
            <a:graphicFrameLocks noGrp="1"/>
          </p:cNvGraphicFramePr>
          <p:nvPr>
            <p:ph type="chart" sz="quarter" idx="13"/>
            <p:extLst>
              <p:ext uri="{D42A27DB-BD31-4B8C-83A1-F6EECF244321}">
                <p14:modId xmlns:p14="http://schemas.microsoft.com/office/powerpoint/2010/main" val="1374175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71B20-83B5-4EB9-A7E6-96E8680F868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432E68B-C9CF-4C5F-94E5-CD6DEDC29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225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7F63-DC73-45CF-84F6-3D043383F5C6}"/>
              </a:ext>
            </a:extLst>
          </p:cNvPr>
          <p:cNvSpPr>
            <a:spLocks noGrp="1"/>
          </p:cNvSpPr>
          <p:nvPr>
            <p:ph type="title"/>
          </p:nvPr>
        </p:nvSpPr>
        <p:spPr/>
        <p:txBody>
          <a:bodyPr/>
          <a:lstStyle/>
          <a:p>
            <a:r>
              <a:rPr lang="de-DE"/>
              <a:t>Facebook Check Ins | Autohaus Strauss</a:t>
            </a:r>
            <a:endParaRPr lang="en-US"/>
          </a:p>
        </p:txBody>
      </p:sp>
      <p:graphicFrame>
        <p:nvGraphicFramePr>
          <p:cNvPr id="6" name="Chart Placeholder 5">
            <a:extLst>
              <a:ext uri="{FF2B5EF4-FFF2-40B4-BE49-F238E27FC236}">
                <a16:creationId xmlns:a16="http://schemas.microsoft.com/office/drawing/2014/main" id="{9B54EF8E-F133-4C60-B3FF-4B726F113E65}"/>
              </a:ext>
            </a:extLst>
          </p:cNvPr>
          <p:cNvGraphicFramePr>
            <a:graphicFrameLocks noGrp="1"/>
          </p:cNvGraphicFramePr>
          <p:nvPr>
            <p:ph type="chart" sz="quarter" idx="13"/>
            <p:extLst>
              <p:ext uri="{D42A27DB-BD31-4B8C-83A1-F6EECF244321}">
                <p14:modId xmlns:p14="http://schemas.microsoft.com/office/powerpoint/2010/main" val="1290188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F02BB4-20DE-4ACA-A0AC-BAC5AF67541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C1DD72A-D596-49C0-9982-7096B915C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78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4F22D-BE28-44E3-950A-A7D4C5651CF0}"/>
              </a:ext>
            </a:extLst>
          </p:cNvPr>
          <p:cNvSpPr>
            <a:spLocks noGrp="1"/>
          </p:cNvSpPr>
          <p:nvPr>
            <p:ph type="title"/>
          </p:nvPr>
        </p:nvSpPr>
        <p:spPr/>
        <p:txBody>
          <a:bodyPr/>
          <a:lstStyle/>
          <a:p>
            <a:r>
              <a:rPr lang="en-US"/>
              <a:t>Fan Demographie | Autohaus Strauss</a:t>
            </a:r>
          </a:p>
        </p:txBody>
      </p:sp>
      <p:graphicFrame>
        <p:nvGraphicFramePr>
          <p:cNvPr id="6" name="Chart Placeholder 5">
            <a:extLst>
              <a:ext uri="{FF2B5EF4-FFF2-40B4-BE49-F238E27FC236}">
                <a16:creationId xmlns:a16="http://schemas.microsoft.com/office/drawing/2014/main" id="{8991E7EF-D6EE-4202-9DF1-ACD26C636AAF}"/>
              </a:ext>
            </a:extLst>
          </p:cNvPr>
          <p:cNvGraphicFramePr>
            <a:graphicFrameLocks noGrp="1"/>
          </p:cNvGraphicFramePr>
          <p:nvPr>
            <p:ph type="chart" sz="quarter" idx="13"/>
            <p:extLst>
              <p:ext uri="{D42A27DB-BD31-4B8C-83A1-F6EECF244321}">
                <p14:modId xmlns:p14="http://schemas.microsoft.com/office/powerpoint/2010/main" val="432115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5B4EA-A71A-48FC-9450-AC652B39FAF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8DE4C61-29DB-4E47-A06F-8350099BD9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62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57923-156D-49BB-991A-0DE93F425AF5}"/>
              </a:ext>
            </a:extLst>
          </p:cNvPr>
          <p:cNvSpPr>
            <a:spLocks noGrp="1"/>
          </p:cNvSpPr>
          <p:nvPr>
            <p:ph type="title"/>
          </p:nvPr>
        </p:nvSpPr>
        <p:spPr/>
        <p:txBody>
          <a:bodyPr/>
          <a:lstStyle/>
          <a:p>
            <a:r>
              <a:rPr lang="en-US"/>
              <a:t>Impressionen | Autohaus Strauss</a:t>
            </a:r>
          </a:p>
        </p:txBody>
      </p:sp>
      <p:graphicFrame>
        <p:nvGraphicFramePr>
          <p:cNvPr id="6" name="Chart Placeholder 5">
            <a:extLst>
              <a:ext uri="{FF2B5EF4-FFF2-40B4-BE49-F238E27FC236}">
                <a16:creationId xmlns:a16="http://schemas.microsoft.com/office/drawing/2014/main" id="{60ADAA60-120D-453A-9D31-90EFBCF9692E}"/>
              </a:ext>
            </a:extLst>
          </p:cNvPr>
          <p:cNvGraphicFramePr>
            <a:graphicFrameLocks noGrp="1"/>
          </p:cNvGraphicFramePr>
          <p:nvPr>
            <p:ph type="chart" sz="quarter" idx="13"/>
            <p:extLst>
              <p:ext uri="{D42A27DB-BD31-4B8C-83A1-F6EECF244321}">
                <p14:modId xmlns:p14="http://schemas.microsoft.com/office/powerpoint/2010/main" val="2248249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F44AD-0AD3-421B-A0BA-95CE36D6FCB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2FFD652-AADD-4370-8998-95B0E1795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836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C329-FF1F-4076-9B28-4BCE33BFD85B}"/>
              </a:ext>
            </a:extLst>
          </p:cNvPr>
          <p:cNvSpPr>
            <a:spLocks noGrp="1"/>
          </p:cNvSpPr>
          <p:nvPr>
            <p:ph type="title"/>
          </p:nvPr>
        </p:nvSpPr>
        <p:spPr/>
        <p:txBody>
          <a:bodyPr/>
          <a:lstStyle/>
          <a:p>
            <a:r>
              <a:rPr lang="en-US"/>
              <a:t>Reichweite | Autohaus Strauss</a:t>
            </a:r>
          </a:p>
        </p:txBody>
      </p:sp>
      <p:graphicFrame>
        <p:nvGraphicFramePr>
          <p:cNvPr id="6" name="Chart Placeholder 5">
            <a:extLst>
              <a:ext uri="{FF2B5EF4-FFF2-40B4-BE49-F238E27FC236}">
                <a16:creationId xmlns:a16="http://schemas.microsoft.com/office/drawing/2014/main" id="{DC281444-A971-4752-AB23-359737D8B1CC}"/>
              </a:ext>
            </a:extLst>
          </p:cNvPr>
          <p:cNvGraphicFramePr>
            <a:graphicFrameLocks noGrp="1"/>
          </p:cNvGraphicFramePr>
          <p:nvPr>
            <p:ph type="chart" sz="quarter" idx="13"/>
            <p:extLst>
              <p:ext uri="{D42A27DB-BD31-4B8C-83A1-F6EECF244321}">
                <p14:modId xmlns:p14="http://schemas.microsoft.com/office/powerpoint/2010/main" val="4229797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14837-008E-4BBB-B9EF-BDE3222D086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69710E4-CF89-4DF2-B999-C3BA64671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6187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9D65A-0218-456E-9A2C-43931A05FED6}"/>
              </a:ext>
            </a:extLst>
          </p:cNvPr>
          <p:cNvSpPr>
            <a:spLocks noGrp="1"/>
          </p:cNvSpPr>
          <p:nvPr>
            <p:ph type="title"/>
          </p:nvPr>
        </p:nvSpPr>
        <p:spPr/>
        <p:txBody>
          <a:bodyPr/>
          <a:lstStyle/>
          <a:p>
            <a:r>
              <a:rPr lang="en-US"/>
              <a:t>Engagierte User | Autohaus Strauss</a:t>
            </a:r>
          </a:p>
        </p:txBody>
      </p:sp>
      <p:graphicFrame>
        <p:nvGraphicFramePr>
          <p:cNvPr id="6" name="Chart Placeholder 5">
            <a:extLst>
              <a:ext uri="{FF2B5EF4-FFF2-40B4-BE49-F238E27FC236}">
                <a16:creationId xmlns:a16="http://schemas.microsoft.com/office/drawing/2014/main" id="{13FCAE50-C373-4DDB-945F-223D002EFBEC}"/>
              </a:ext>
            </a:extLst>
          </p:cNvPr>
          <p:cNvGraphicFramePr>
            <a:graphicFrameLocks noGrp="1"/>
          </p:cNvGraphicFramePr>
          <p:nvPr>
            <p:ph type="chart" sz="quarter" idx="13"/>
            <p:extLst>
              <p:ext uri="{D42A27DB-BD31-4B8C-83A1-F6EECF244321}">
                <p14:modId xmlns:p14="http://schemas.microsoft.com/office/powerpoint/2010/main" val="1328819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9EF59-3E2B-40DE-9389-BF5C67A6B1D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113AF7E-A4CD-4BD7-9E0D-8F4CF8BF0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303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05153-7D2E-4636-A1CA-EF490F9A5758}"/>
              </a:ext>
            </a:extLst>
          </p:cNvPr>
          <p:cNvSpPr>
            <a:spLocks noGrp="1"/>
          </p:cNvSpPr>
          <p:nvPr>
            <p:ph type="title"/>
          </p:nvPr>
        </p:nvSpPr>
        <p:spPr/>
        <p:txBody>
          <a:bodyPr/>
          <a:lstStyle/>
          <a:p>
            <a:r>
              <a:rPr lang="en-US"/>
              <a:t>Page Views | Autohaus Strauss</a:t>
            </a:r>
          </a:p>
        </p:txBody>
      </p:sp>
      <p:graphicFrame>
        <p:nvGraphicFramePr>
          <p:cNvPr id="6" name="Chart Placeholder 5">
            <a:extLst>
              <a:ext uri="{FF2B5EF4-FFF2-40B4-BE49-F238E27FC236}">
                <a16:creationId xmlns:a16="http://schemas.microsoft.com/office/drawing/2014/main" id="{A234D5CF-B121-43D8-AF31-C3E38AB8CFF5}"/>
              </a:ext>
            </a:extLst>
          </p:cNvPr>
          <p:cNvGraphicFramePr>
            <a:graphicFrameLocks noGrp="1"/>
          </p:cNvGraphicFramePr>
          <p:nvPr>
            <p:ph type="chart" sz="quarter" idx="13"/>
            <p:extLst>
              <p:ext uri="{D42A27DB-BD31-4B8C-83A1-F6EECF244321}">
                <p14:modId xmlns:p14="http://schemas.microsoft.com/office/powerpoint/2010/main" val="1477532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39689-BB5C-4990-946F-F30447D36B7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C16EFFA-C128-4382-AB98-C98EC36FB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202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B0EA-3FA3-44E5-8D67-9898D2172386}"/>
              </a:ext>
            </a:extLst>
          </p:cNvPr>
          <p:cNvSpPr>
            <a:spLocks noGrp="1"/>
          </p:cNvSpPr>
          <p:nvPr>
            <p:ph type="title"/>
          </p:nvPr>
        </p:nvSpPr>
        <p:spPr/>
        <p:txBody>
          <a:bodyPr/>
          <a:lstStyle/>
          <a:p>
            <a:r>
              <a:rPr lang="de-DE"/>
              <a:t>Page Fans Online | Autohaus Strauss</a:t>
            </a:r>
            <a:endParaRPr lang="en-US"/>
          </a:p>
        </p:txBody>
      </p:sp>
      <p:graphicFrame>
        <p:nvGraphicFramePr>
          <p:cNvPr id="6" name="Chart Placeholder 5">
            <a:extLst>
              <a:ext uri="{FF2B5EF4-FFF2-40B4-BE49-F238E27FC236}">
                <a16:creationId xmlns:a16="http://schemas.microsoft.com/office/drawing/2014/main" id="{8AA3B56A-A18C-44D6-8EC1-6BD2181394AB}"/>
              </a:ext>
            </a:extLst>
          </p:cNvPr>
          <p:cNvGraphicFramePr>
            <a:graphicFrameLocks noGrp="1"/>
          </p:cNvGraphicFramePr>
          <p:nvPr>
            <p:ph type="chart" sz="quarter" idx="13"/>
            <p:extLst>
              <p:ext uri="{D42A27DB-BD31-4B8C-83A1-F6EECF244321}">
                <p14:modId xmlns:p14="http://schemas.microsoft.com/office/powerpoint/2010/main" val="1877764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741D3-C96B-4AB1-9793-54BE39FEB6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9D5F553-D61E-452D-BEB2-CD21B45F2C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2827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470E-7C0B-45EA-AD38-72FB5E12AB22}"/>
              </a:ext>
            </a:extLst>
          </p:cNvPr>
          <p:cNvSpPr>
            <a:spLocks noGrp="1"/>
          </p:cNvSpPr>
          <p:nvPr>
            <p:ph type="title"/>
          </p:nvPr>
        </p:nvSpPr>
        <p:spPr/>
        <p:txBody>
          <a:bodyPr/>
          <a:lstStyle/>
          <a:p>
            <a:r>
              <a:rPr lang="en-US"/>
              <a:t>FB Insights - Daily Impressions | Autohaus Strauss - 1 of 3</a:t>
            </a:r>
          </a:p>
        </p:txBody>
      </p:sp>
      <p:graphicFrame>
        <p:nvGraphicFramePr>
          <p:cNvPr id="5" name="Table Placeholder 4">
            <a:extLst>
              <a:ext uri="{FF2B5EF4-FFF2-40B4-BE49-F238E27FC236}">
                <a16:creationId xmlns:a16="http://schemas.microsoft.com/office/drawing/2014/main" id="{95079D1D-FB9A-452F-801E-3FCB0067A269}"/>
              </a:ext>
            </a:extLst>
          </p:cNvPr>
          <p:cNvGraphicFramePr>
            <a:graphicFrameLocks noGrp="1"/>
          </p:cNvGraphicFramePr>
          <p:nvPr>
            <p:ph type="tbl" sz="quarter" idx="13"/>
            <p:extLst>
              <p:ext uri="{D42A27DB-BD31-4B8C-83A1-F6EECF244321}">
                <p14:modId xmlns:p14="http://schemas.microsoft.com/office/powerpoint/2010/main" val="319682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41942830"/>
                    </a:ext>
                  </a:extLst>
                </a:gridCol>
                <a:gridCol w="2468880">
                  <a:extLst>
                    <a:ext uri="{9D8B030D-6E8A-4147-A177-3AD203B41FA5}">
                      <a16:colId xmlns:a16="http://schemas.microsoft.com/office/drawing/2014/main" val="3367552454"/>
                    </a:ext>
                  </a:extLst>
                </a:gridCol>
                <a:gridCol w="2468880">
                  <a:extLst>
                    <a:ext uri="{9D8B030D-6E8A-4147-A177-3AD203B41FA5}">
                      <a16:colId xmlns:a16="http://schemas.microsoft.com/office/drawing/2014/main" val="377427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3341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extLst>
                  <a:ext uri="{0D108BD9-81ED-4DB2-BD59-A6C34878D82A}">
                    <a16:rowId xmlns:a16="http://schemas.microsoft.com/office/drawing/2014/main" val="292508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24653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extLst>
                  <a:ext uri="{0D108BD9-81ED-4DB2-BD59-A6C34878D82A}">
                    <a16:rowId xmlns:a16="http://schemas.microsoft.com/office/drawing/2014/main" val="1513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extLst>
                  <a:ext uri="{0D108BD9-81ED-4DB2-BD59-A6C34878D82A}">
                    <a16:rowId xmlns:a16="http://schemas.microsoft.com/office/drawing/2014/main" val="235347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extLst>
                  <a:ext uri="{0D108BD9-81ED-4DB2-BD59-A6C34878D82A}">
                    <a16:rowId xmlns:a16="http://schemas.microsoft.com/office/drawing/2014/main" val="374022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a:t>
                      </a:r>
                    </a:p>
                  </a:txBody>
                  <a:tcPr/>
                </a:tc>
                <a:extLst>
                  <a:ext uri="{0D108BD9-81ED-4DB2-BD59-A6C34878D82A}">
                    <a16:rowId xmlns:a16="http://schemas.microsoft.com/office/drawing/2014/main" val="377001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extLst>
                  <a:ext uri="{0D108BD9-81ED-4DB2-BD59-A6C34878D82A}">
                    <a16:rowId xmlns:a16="http://schemas.microsoft.com/office/drawing/2014/main" val="281911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extLst>
                  <a:ext uri="{0D108BD9-81ED-4DB2-BD59-A6C34878D82A}">
                    <a16:rowId xmlns:a16="http://schemas.microsoft.com/office/drawing/2014/main" val="276664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extLst>
                  <a:ext uri="{0D108BD9-81ED-4DB2-BD59-A6C34878D82A}">
                    <a16:rowId xmlns:a16="http://schemas.microsoft.com/office/drawing/2014/main" val="317226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extLst>
                  <a:ext uri="{0D108BD9-81ED-4DB2-BD59-A6C34878D82A}">
                    <a16:rowId xmlns:a16="http://schemas.microsoft.com/office/drawing/2014/main" val="4012781723"/>
                  </a:ext>
                </a:extLst>
              </a:tr>
            </a:tbl>
          </a:graphicData>
        </a:graphic>
      </p:graphicFrame>
      <p:sp>
        <p:nvSpPr>
          <p:cNvPr id="4" name="Text Placeholder 3">
            <a:extLst>
              <a:ext uri="{FF2B5EF4-FFF2-40B4-BE49-F238E27FC236}">
                <a16:creationId xmlns:a16="http://schemas.microsoft.com/office/drawing/2014/main" id="{1FFA7211-CAF7-417F-AB7B-7BC008D6908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83503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026B-4913-44DF-A62F-E7B3E6A7D112}"/>
              </a:ext>
            </a:extLst>
          </p:cNvPr>
          <p:cNvSpPr>
            <a:spLocks noGrp="1"/>
          </p:cNvSpPr>
          <p:nvPr>
            <p:ph type="title"/>
          </p:nvPr>
        </p:nvSpPr>
        <p:spPr/>
        <p:txBody>
          <a:bodyPr/>
          <a:lstStyle/>
          <a:p>
            <a:r>
              <a:rPr lang="en-US"/>
              <a:t>FB Insights - Daily Impressions | Autohaus Strauss - 2 of 3</a:t>
            </a:r>
          </a:p>
        </p:txBody>
      </p:sp>
      <p:graphicFrame>
        <p:nvGraphicFramePr>
          <p:cNvPr id="5" name="Table Placeholder 4">
            <a:extLst>
              <a:ext uri="{FF2B5EF4-FFF2-40B4-BE49-F238E27FC236}">
                <a16:creationId xmlns:a16="http://schemas.microsoft.com/office/drawing/2014/main" id="{9B36277B-4309-420C-956A-B1955A3913CB}"/>
              </a:ext>
            </a:extLst>
          </p:cNvPr>
          <p:cNvGraphicFramePr>
            <a:graphicFrameLocks noGrp="1"/>
          </p:cNvGraphicFramePr>
          <p:nvPr>
            <p:ph type="tbl" sz="quarter" idx="13"/>
            <p:extLst>
              <p:ext uri="{D42A27DB-BD31-4B8C-83A1-F6EECF244321}">
                <p14:modId xmlns:p14="http://schemas.microsoft.com/office/powerpoint/2010/main" val="1412442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1216910"/>
                    </a:ext>
                  </a:extLst>
                </a:gridCol>
                <a:gridCol w="2468880">
                  <a:extLst>
                    <a:ext uri="{9D8B030D-6E8A-4147-A177-3AD203B41FA5}">
                      <a16:colId xmlns:a16="http://schemas.microsoft.com/office/drawing/2014/main" val="1731232246"/>
                    </a:ext>
                  </a:extLst>
                </a:gridCol>
                <a:gridCol w="2468880">
                  <a:extLst>
                    <a:ext uri="{9D8B030D-6E8A-4147-A177-3AD203B41FA5}">
                      <a16:colId xmlns:a16="http://schemas.microsoft.com/office/drawing/2014/main" val="365898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2025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extLst>
                  <a:ext uri="{0D108BD9-81ED-4DB2-BD59-A6C34878D82A}">
                    <a16:rowId xmlns:a16="http://schemas.microsoft.com/office/drawing/2014/main" val="322959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183795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extLst>
                  <a:ext uri="{0D108BD9-81ED-4DB2-BD59-A6C34878D82A}">
                    <a16:rowId xmlns:a16="http://schemas.microsoft.com/office/drawing/2014/main" val="218717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extLst>
                  <a:ext uri="{0D108BD9-81ED-4DB2-BD59-A6C34878D82A}">
                    <a16:rowId xmlns:a16="http://schemas.microsoft.com/office/drawing/2014/main" val="212697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189696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189047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238185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extLst>
                  <a:ext uri="{0D108BD9-81ED-4DB2-BD59-A6C34878D82A}">
                    <a16:rowId xmlns:a16="http://schemas.microsoft.com/office/drawing/2014/main" val="87330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117477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extLst>
                  <a:ext uri="{0D108BD9-81ED-4DB2-BD59-A6C34878D82A}">
                    <a16:rowId xmlns:a16="http://schemas.microsoft.com/office/drawing/2014/main" val="3581317963"/>
                  </a:ext>
                </a:extLst>
              </a:tr>
            </a:tbl>
          </a:graphicData>
        </a:graphic>
      </p:graphicFrame>
      <p:sp>
        <p:nvSpPr>
          <p:cNvPr id="4" name="Text Placeholder 3">
            <a:extLst>
              <a:ext uri="{FF2B5EF4-FFF2-40B4-BE49-F238E27FC236}">
                <a16:creationId xmlns:a16="http://schemas.microsoft.com/office/drawing/2014/main" id="{86546AA1-6B7A-4F75-BD1B-BDE4C710917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54335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B7D5-FCF0-459F-BA87-85662214D6E0}"/>
              </a:ext>
            </a:extLst>
          </p:cNvPr>
          <p:cNvSpPr>
            <a:spLocks noGrp="1"/>
          </p:cNvSpPr>
          <p:nvPr>
            <p:ph type="title"/>
          </p:nvPr>
        </p:nvSpPr>
        <p:spPr/>
        <p:txBody>
          <a:bodyPr/>
          <a:lstStyle/>
          <a:p>
            <a:r>
              <a:rPr lang="en-US"/>
              <a:t>FB Insights - Daily Impressions | Autohaus Strauss - 3 of 3</a:t>
            </a:r>
          </a:p>
        </p:txBody>
      </p:sp>
      <p:graphicFrame>
        <p:nvGraphicFramePr>
          <p:cNvPr id="5" name="Table Placeholder 4">
            <a:extLst>
              <a:ext uri="{FF2B5EF4-FFF2-40B4-BE49-F238E27FC236}">
                <a16:creationId xmlns:a16="http://schemas.microsoft.com/office/drawing/2014/main" id="{2DF410FA-6D44-4D59-B609-901DC25062EF}"/>
              </a:ext>
            </a:extLst>
          </p:cNvPr>
          <p:cNvGraphicFramePr>
            <a:graphicFrameLocks noGrp="1"/>
          </p:cNvGraphicFramePr>
          <p:nvPr>
            <p:ph type="tbl" sz="quarter" idx="13"/>
            <p:extLst>
              <p:ext uri="{D42A27DB-BD31-4B8C-83A1-F6EECF244321}">
                <p14:modId xmlns:p14="http://schemas.microsoft.com/office/powerpoint/2010/main" val="172711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107938"/>
                    </a:ext>
                  </a:extLst>
                </a:gridCol>
                <a:gridCol w="2468880">
                  <a:extLst>
                    <a:ext uri="{9D8B030D-6E8A-4147-A177-3AD203B41FA5}">
                      <a16:colId xmlns:a16="http://schemas.microsoft.com/office/drawing/2014/main" val="1681624248"/>
                    </a:ext>
                  </a:extLst>
                </a:gridCol>
                <a:gridCol w="2468880">
                  <a:extLst>
                    <a:ext uri="{9D8B030D-6E8A-4147-A177-3AD203B41FA5}">
                      <a16:colId xmlns:a16="http://schemas.microsoft.com/office/drawing/2014/main" val="259849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7286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371466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426184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100599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208356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7055</a:t>
                      </a:r>
                    </a:p>
                  </a:txBody>
                  <a:tcPr/>
                </a:tc>
                <a:extLst>
                  <a:ext uri="{0D108BD9-81ED-4DB2-BD59-A6C34878D82A}">
                    <a16:rowId xmlns:a16="http://schemas.microsoft.com/office/drawing/2014/main" val="4019499455"/>
                  </a:ext>
                </a:extLst>
              </a:tr>
            </a:tbl>
          </a:graphicData>
        </a:graphic>
      </p:graphicFrame>
      <p:sp>
        <p:nvSpPr>
          <p:cNvPr id="4" name="Text Placeholder 3">
            <a:extLst>
              <a:ext uri="{FF2B5EF4-FFF2-40B4-BE49-F238E27FC236}">
                <a16:creationId xmlns:a16="http://schemas.microsoft.com/office/drawing/2014/main" id="{A52FCB40-C622-4C9A-9F09-CFFEB9DDDAC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6494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1F9E-406B-4261-A924-47B597C82F56}"/>
              </a:ext>
            </a:extLst>
          </p:cNvPr>
          <p:cNvSpPr>
            <a:spLocks noGrp="1"/>
          </p:cNvSpPr>
          <p:nvPr>
            <p:ph type="title"/>
          </p:nvPr>
        </p:nvSpPr>
        <p:spPr/>
        <p:txBody>
          <a:bodyPr/>
          <a:lstStyle/>
          <a:p>
            <a:r>
              <a:rPr lang="en-US"/>
              <a:t>FB Insights - Daily Reach | Autohaus Strauss - 1 of 3</a:t>
            </a:r>
          </a:p>
        </p:txBody>
      </p:sp>
      <p:graphicFrame>
        <p:nvGraphicFramePr>
          <p:cNvPr id="5" name="Table Placeholder 4">
            <a:extLst>
              <a:ext uri="{FF2B5EF4-FFF2-40B4-BE49-F238E27FC236}">
                <a16:creationId xmlns:a16="http://schemas.microsoft.com/office/drawing/2014/main" id="{64D84EB4-4BE9-4219-8848-3A9FD57B97E4}"/>
              </a:ext>
            </a:extLst>
          </p:cNvPr>
          <p:cNvGraphicFramePr>
            <a:graphicFrameLocks noGrp="1"/>
          </p:cNvGraphicFramePr>
          <p:nvPr>
            <p:ph type="tbl" sz="quarter" idx="13"/>
            <p:extLst>
              <p:ext uri="{D42A27DB-BD31-4B8C-83A1-F6EECF244321}">
                <p14:modId xmlns:p14="http://schemas.microsoft.com/office/powerpoint/2010/main" val="217819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4658442"/>
                    </a:ext>
                  </a:extLst>
                </a:gridCol>
                <a:gridCol w="2468880">
                  <a:extLst>
                    <a:ext uri="{9D8B030D-6E8A-4147-A177-3AD203B41FA5}">
                      <a16:colId xmlns:a16="http://schemas.microsoft.com/office/drawing/2014/main" val="1247208409"/>
                    </a:ext>
                  </a:extLst>
                </a:gridCol>
                <a:gridCol w="2468880">
                  <a:extLst>
                    <a:ext uri="{9D8B030D-6E8A-4147-A177-3AD203B41FA5}">
                      <a16:colId xmlns:a16="http://schemas.microsoft.com/office/drawing/2014/main" val="101266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294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342424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414882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extLst>
                  <a:ext uri="{0D108BD9-81ED-4DB2-BD59-A6C34878D82A}">
                    <a16:rowId xmlns:a16="http://schemas.microsoft.com/office/drawing/2014/main" val="203528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208787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extLst>
                  <a:ext uri="{0D108BD9-81ED-4DB2-BD59-A6C34878D82A}">
                    <a16:rowId xmlns:a16="http://schemas.microsoft.com/office/drawing/2014/main" val="179845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extLst>
                  <a:ext uri="{0D108BD9-81ED-4DB2-BD59-A6C34878D82A}">
                    <a16:rowId xmlns:a16="http://schemas.microsoft.com/office/drawing/2014/main" val="226098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extLst>
                  <a:ext uri="{0D108BD9-81ED-4DB2-BD59-A6C34878D82A}">
                    <a16:rowId xmlns:a16="http://schemas.microsoft.com/office/drawing/2014/main" val="144949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extLst>
                  <a:ext uri="{0D108BD9-81ED-4DB2-BD59-A6C34878D82A}">
                    <a16:rowId xmlns:a16="http://schemas.microsoft.com/office/drawing/2014/main" val="306284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extLst>
                  <a:ext uri="{0D108BD9-81ED-4DB2-BD59-A6C34878D82A}">
                    <a16:rowId xmlns:a16="http://schemas.microsoft.com/office/drawing/2014/main" val="72113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157463390"/>
                  </a:ext>
                </a:extLst>
              </a:tr>
            </a:tbl>
          </a:graphicData>
        </a:graphic>
      </p:graphicFrame>
      <p:sp>
        <p:nvSpPr>
          <p:cNvPr id="4" name="Text Placeholder 3">
            <a:extLst>
              <a:ext uri="{FF2B5EF4-FFF2-40B4-BE49-F238E27FC236}">
                <a16:creationId xmlns:a16="http://schemas.microsoft.com/office/drawing/2014/main" id="{DE1C978F-B7D1-4168-914C-15AB3E9E4A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21308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2B8E4-AE42-4B7F-A985-658812A4E30A}"/>
              </a:ext>
            </a:extLst>
          </p:cNvPr>
          <p:cNvSpPr>
            <a:spLocks noGrp="1"/>
          </p:cNvSpPr>
          <p:nvPr>
            <p:ph type="title"/>
          </p:nvPr>
        </p:nvSpPr>
        <p:spPr/>
        <p:txBody>
          <a:bodyPr/>
          <a:lstStyle/>
          <a:p>
            <a:r>
              <a:rPr lang="en-US"/>
              <a:t>FB Insights - Daily Reach | Autohaus Strauss - 2 of 3</a:t>
            </a:r>
          </a:p>
        </p:txBody>
      </p:sp>
      <p:graphicFrame>
        <p:nvGraphicFramePr>
          <p:cNvPr id="5" name="Table Placeholder 4">
            <a:extLst>
              <a:ext uri="{FF2B5EF4-FFF2-40B4-BE49-F238E27FC236}">
                <a16:creationId xmlns:a16="http://schemas.microsoft.com/office/drawing/2014/main" id="{CCB57B7A-06D8-4BA3-9D28-804A1092C08F}"/>
              </a:ext>
            </a:extLst>
          </p:cNvPr>
          <p:cNvGraphicFramePr>
            <a:graphicFrameLocks noGrp="1"/>
          </p:cNvGraphicFramePr>
          <p:nvPr>
            <p:ph type="tbl" sz="quarter" idx="13"/>
            <p:extLst>
              <p:ext uri="{D42A27DB-BD31-4B8C-83A1-F6EECF244321}">
                <p14:modId xmlns:p14="http://schemas.microsoft.com/office/powerpoint/2010/main" val="270963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1349148"/>
                    </a:ext>
                  </a:extLst>
                </a:gridCol>
                <a:gridCol w="2468880">
                  <a:extLst>
                    <a:ext uri="{9D8B030D-6E8A-4147-A177-3AD203B41FA5}">
                      <a16:colId xmlns:a16="http://schemas.microsoft.com/office/drawing/2014/main" val="1919542824"/>
                    </a:ext>
                  </a:extLst>
                </a:gridCol>
                <a:gridCol w="2468880">
                  <a:extLst>
                    <a:ext uri="{9D8B030D-6E8A-4147-A177-3AD203B41FA5}">
                      <a16:colId xmlns:a16="http://schemas.microsoft.com/office/drawing/2014/main" val="387578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9769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extLst>
                  <a:ext uri="{0D108BD9-81ED-4DB2-BD59-A6C34878D82A}">
                    <a16:rowId xmlns:a16="http://schemas.microsoft.com/office/drawing/2014/main" val="253876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extLst>
                  <a:ext uri="{0D108BD9-81ED-4DB2-BD59-A6C34878D82A}">
                    <a16:rowId xmlns:a16="http://schemas.microsoft.com/office/drawing/2014/main" val="238367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182496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9434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428331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18344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02021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179528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202827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913809286"/>
                  </a:ext>
                </a:extLst>
              </a:tr>
            </a:tbl>
          </a:graphicData>
        </a:graphic>
      </p:graphicFrame>
      <p:sp>
        <p:nvSpPr>
          <p:cNvPr id="4" name="Text Placeholder 3">
            <a:extLst>
              <a:ext uri="{FF2B5EF4-FFF2-40B4-BE49-F238E27FC236}">
                <a16:creationId xmlns:a16="http://schemas.microsoft.com/office/drawing/2014/main" id="{61075A9C-8F94-445D-93D7-193C0088494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17060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70FE-10FB-415A-95BC-32AF1379361F}"/>
              </a:ext>
            </a:extLst>
          </p:cNvPr>
          <p:cNvSpPr>
            <a:spLocks noGrp="1"/>
          </p:cNvSpPr>
          <p:nvPr>
            <p:ph type="title"/>
          </p:nvPr>
        </p:nvSpPr>
        <p:spPr/>
        <p:txBody>
          <a:bodyPr/>
          <a:lstStyle/>
          <a:p>
            <a:r>
              <a:rPr lang="en-US"/>
              <a:t>FB Insights - Daily Reach | Autohaus Strauss - 3 of 3</a:t>
            </a:r>
          </a:p>
        </p:txBody>
      </p:sp>
      <p:graphicFrame>
        <p:nvGraphicFramePr>
          <p:cNvPr id="5" name="Table Placeholder 4">
            <a:extLst>
              <a:ext uri="{FF2B5EF4-FFF2-40B4-BE49-F238E27FC236}">
                <a16:creationId xmlns:a16="http://schemas.microsoft.com/office/drawing/2014/main" id="{2345E30E-4A5C-4212-B6AA-D40F465F1EB8}"/>
              </a:ext>
            </a:extLst>
          </p:cNvPr>
          <p:cNvGraphicFramePr>
            <a:graphicFrameLocks noGrp="1"/>
          </p:cNvGraphicFramePr>
          <p:nvPr>
            <p:ph type="tbl" sz="quarter" idx="13"/>
            <p:extLst>
              <p:ext uri="{D42A27DB-BD31-4B8C-83A1-F6EECF244321}">
                <p14:modId xmlns:p14="http://schemas.microsoft.com/office/powerpoint/2010/main" val="317833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2416143"/>
                    </a:ext>
                  </a:extLst>
                </a:gridCol>
                <a:gridCol w="2468880">
                  <a:extLst>
                    <a:ext uri="{9D8B030D-6E8A-4147-A177-3AD203B41FA5}">
                      <a16:colId xmlns:a16="http://schemas.microsoft.com/office/drawing/2014/main" val="301476556"/>
                    </a:ext>
                  </a:extLst>
                </a:gridCol>
                <a:gridCol w="2468880">
                  <a:extLst>
                    <a:ext uri="{9D8B030D-6E8A-4147-A177-3AD203B41FA5}">
                      <a16:colId xmlns:a16="http://schemas.microsoft.com/office/drawing/2014/main" val="409656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229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84026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35295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76305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63795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5608</a:t>
                      </a:r>
                    </a:p>
                  </a:txBody>
                  <a:tcPr/>
                </a:tc>
                <a:extLst>
                  <a:ext uri="{0D108BD9-81ED-4DB2-BD59-A6C34878D82A}">
                    <a16:rowId xmlns:a16="http://schemas.microsoft.com/office/drawing/2014/main" val="3711311038"/>
                  </a:ext>
                </a:extLst>
              </a:tr>
            </a:tbl>
          </a:graphicData>
        </a:graphic>
      </p:graphicFrame>
      <p:sp>
        <p:nvSpPr>
          <p:cNvPr id="4" name="Text Placeholder 3">
            <a:extLst>
              <a:ext uri="{FF2B5EF4-FFF2-40B4-BE49-F238E27FC236}">
                <a16:creationId xmlns:a16="http://schemas.microsoft.com/office/drawing/2014/main" id="{0FD83C28-2612-4997-BB39-45D5B1FBB3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96104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D19BC-D1E8-44D3-A944-16BFE162496B}"/>
              </a:ext>
            </a:extLst>
          </p:cNvPr>
          <p:cNvSpPr>
            <a:spLocks noGrp="1"/>
          </p:cNvSpPr>
          <p:nvPr>
            <p:ph type="title"/>
          </p:nvPr>
        </p:nvSpPr>
        <p:spPr/>
        <p:txBody>
          <a:bodyPr/>
          <a:lstStyle/>
          <a:p>
            <a:r>
              <a:rPr lang="en-US"/>
              <a:t>Facebook Reach | Autohaus Strauss</a:t>
            </a:r>
          </a:p>
        </p:txBody>
      </p:sp>
      <p:graphicFrame>
        <p:nvGraphicFramePr>
          <p:cNvPr id="6" name="Chart Placeholder 5">
            <a:extLst>
              <a:ext uri="{FF2B5EF4-FFF2-40B4-BE49-F238E27FC236}">
                <a16:creationId xmlns:a16="http://schemas.microsoft.com/office/drawing/2014/main" id="{4CF5BBB6-8061-4402-AFC6-4B8B999FDBC8}"/>
              </a:ext>
            </a:extLst>
          </p:cNvPr>
          <p:cNvGraphicFramePr>
            <a:graphicFrameLocks noGrp="1"/>
          </p:cNvGraphicFramePr>
          <p:nvPr>
            <p:ph type="chart" sz="quarter" idx="13"/>
            <p:extLst>
              <p:ext uri="{D42A27DB-BD31-4B8C-83A1-F6EECF244321}">
                <p14:modId xmlns:p14="http://schemas.microsoft.com/office/powerpoint/2010/main" val="384222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9AFD1-38A0-4483-B710-6A05E225A80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99B0820-DE84-4AEF-8F82-06C138929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9763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1135</Words>
  <Application>Microsoft Office PowerPoint</Application>
  <PresentationFormat>On-screen Show (4:3)</PresentationFormat>
  <Paragraphs>558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 Page Report</vt:lpstr>
      <vt:lpstr>Wichtigste Werte (KPI's) | Autohaus Strauss</vt:lpstr>
      <vt:lpstr>Fans (Übersicht) | Autohaus Strauss</vt:lpstr>
      <vt:lpstr>Key Metrics Table w. User Post RR | Autohaus Strauss</vt:lpstr>
      <vt:lpstr>Facebook Fans Total | Autohaus Strauss</vt:lpstr>
      <vt:lpstr>Fanwachstum | Autohaus Strauss</vt:lpstr>
      <vt:lpstr>Verlorene Fans | Autohaus Strauss</vt:lpstr>
      <vt:lpstr>Eigene Beiträge (Postings) | Autohaus Strauss - 1 of 4</vt:lpstr>
      <vt:lpstr>Eigene Beiträge (Postings) | Autohaus Strauss - 2 of 4</vt:lpstr>
      <vt:lpstr>Eigene Beiträge (Postings) | Autohaus Strauss - 3 of 4</vt:lpstr>
      <vt:lpstr>Eigene Beiträge (Postings) | Autohaus Strauss - 4 of 4</vt:lpstr>
      <vt:lpstr>Eigene Beiträge (Postings) + Reactions | Autohaus Strauss - 1 of 5</vt:lpstr>
      <vt:lpstr>Eigene Beiträge (Postings) + Reactions | Autohaus Strauss - 2 of 5</vt:lpstr>
      <vt:lpstr>Eigene Beiträge (Postings) + Reactions | Autohaus Strauss - 3 of 5</vt:lpstr>
      <vt:lpstr>Eigene Beiträge (Postings) + Reactions | Autohaus Strauss - 4 of 5</vt:lpstr>
      <vt:lpstr>Eigene Beiträge (Postings) + Reactions | Autohaus Strauss - 5 of 5</vt:lpstr>
      <vt:lpstr>Postings/Wochentag | Autohaus Strauss</vt:lpstr>
      <vt:lpstr>Interaktionsrate | Autohaus Strauss</vt:lpstr>
      <vt:lpstr>Postingtypen (Verteilung) | Autohaus Strauss</vt:lpstr>
      <vt:lpstr>Interaktionsrate/Postingtyp | Autohaus Strauss</vt:lpstr>
      <vt:lpstr>Antwortzeit | Autohaus Strauss</vt:lpstr>
      <vt:lpstr>Facebook Check Ins | Autohaus Strauss</vt:lpstr>
      <vt:lpstr>Fan Demographie | Autohaus Strauss</vt:lpstr>
      <vt:lpstr>Impressionen | Autohaus Strauss</vt:lpstr>
      <vt:lpstr>Reichweite | Autohaus Strauss</vt:lpstr>
      <vt:lpstr>Engagierte User | Autohaus Strauss</vt:lpstr>
      <vt:lpstr>Page Views | Autohaus Strauss</vt:lpstr>
      <vt:lpstr>Page Fans Online | Autohaus Strauss</vt:lpstr>
      <vt:lpstr>FB Insights - Daily Impressions | Autohaus Strauss - 1 of 3</vt:lpstr>
      <vt:lpstr>FB Insights - Daily Impressions | Autohaus Strauss - 2 of 3</vt:lpstr>
      <vt:lpstr>FB Insights - Daily Impressions | Autohaus Strauss - 3 of 3</vt:lpstr>
      <vt:lpstr>FB Insights - Daily Reach | Autohaus Strauss - 1 of 3</vt:lpstr>
      <vt:lpstr>FB Insights - Daily Reach | Autohaus Strauss - 2 of 3</vt:lpstr>
      <vt:lpstr>FB Insights - Daily Reach | Autohaus Strauss - 3 of 3</vt:lpstr>
      <vt:lpstr>Facebook Reach | Autohaus Strauss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2018-06-01T12:32:14Z</dcterms:created>
  <dcterms:modified xsi:type="dcterms:W3CDTF">2018-06-01T12:33:17Z</dcterms:modified>
</cp:coreProperties>
</file>