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1" r:id="rId34"/>
    <p:sldId id="292" r:id="rId35"/>
    <p:sldId id="293" r:id="rId36"/>
    <p:sldId id="295" r:id="rId37"/>
    <p:sldId id="296" r:id="rId38"/>
    <p:sldId id="297" r:id="rId39"/>
    <p:sldId id="298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1590</c:v>
                </c:pt>
                <c:pt idx="1">
                  <c:v>1590</c:v>
                </c:pt>
                <c:pt idx="2">
                  <c:v>1590</c:v>
                </c:pt>
                <c:pt idx="3">
                  <c:v>1590</c:v>
                </c:pt>
                <c:pt idx="4">
                  <c:v>1593</c:v>
                </c:pt>
                <c:pt idx="5">
                  <c:v>1596</c:v>
                </c:pt>
                <c:pt idx="6">
                  <c:v>1601</c:v>
                </c:pt>
                <c:pt idx="7">
                  <c:v>1601</c:v>
                </c:pt>
                <c:pt idx="8">
                  <c:v>1603</c:v>
                </c:pt>
                <c:pt idx="9">
                  <c:v>1603</c:v>
                </c:pt>
                <c:pt idx="10">
                  <c:v>1605</c:v>
                </c:pt>
                <c:pt idx="11">
                  <c:v>1606</c:v>
                </c:pt>
                <c:pt idx="12">
                  <c:v>1606</c:v>
                </c:pt>
                <c:pt idx="13">
                  <c:v>1607</c:v>
                </c:pt>
                <c:pt idx="14">
                  <c:v>1611</c:v>
                </c:pt>
                <c:pt idx="15">
                  <c:v>1614</c:v>
                </c:pt>
                <c:pt idx="16">
                  <c:v>1615</c:v>
                </c:pt>
                <c:pt idx="17">
                  <c:v>1615</c:v>
                </c:pt>
                <c:pt idx="18">
                  <c:v>1614</c:v>
                </c:pt>
                <c:pt idx="19">
                  <c:v>1615</c:v>
                </c:pt>
                <c:pt idx="20">
                  <c:v>1614</c:v>
                </c:pt>
                <c:pt idx="21">
                  <c:v>1615</c:v>
                </c:pt>
                <c:pt idx="22">
                  <c:v>1616</c:v>
                </c:pt>
                <c:pt idx="23">
                  <c:v>1615</c:v>
                </c:pt>
                <c:pt idx="24">
                  <c:v>1615</c:v>
                </c:pt>
                <c:pt idx="25">
                  <c:v>1615</c:v>
                </c:pt>
                <c:pt idx="26">
                  <c:v>1615</c:v>
                </c:pt>
                <c:pt idx="27">
                  <c:v>1615</c:v>
                </c:pt>
                <c:pt idx="28">
                  <c:v>1616</c:v>
                </c:pt>
                <c:pt idx="29">
                  <c:v>1616</c:v>
                </c:pt>
                <c:pt idx="30">
                  <c:v>1615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F8-445A-8A6D-147A5626FE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451408"/>
        <c:axId val="279454032"/>
      </c:lineChart>
      <c:dateAx>
        <c:axId val="279451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454032"/>
        <c:crosses val="autoZero"/>
        <c:auto val="1"/>
        <c:lblOffset val="100"/>
        <c:baseTimeUnit val="days"/>
      </c:dateAx>
      <c:valAx>
        <c:axId val="27945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451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1</c:v>
                </c:pt>
                <c:pt idx="6">
                  <c:v>5</c:v>
                </c:pt>
                <c:pt idx="7">
                  <c:v>2</c:v>
                </c:pt>
                <c:pt idx="8">
                  <c:v>0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-1</c:v>
                </c:pt>
                <c:pt idx="14">
                  <c:v>5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-1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CF-4EF0-B5DB-F8BB537094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451080"/>
        <c:axId val="341805784"/>
      </c:lineChart>
      <c:dateAx>
        <c:axId val="279451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805784"/>
        <c:crosses val="autoZero"/>
        <c:auto val="1"/>
        <c:lblOffset val="100"/>
        <c:baseTimeUnit val="days"/>
      </c:dateAx>
      <c:valAx>
        <c:axId val="341805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451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3E-4F6A-969D-472FF3953C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389416"/>
        <c:axId val="167391712"/>
      </c:lineChart>
      <c:dateAx>
        <c:axId val="167389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391712"/>
        <c:crosses val="autoZero"/>
        <c:auto val="1"/>
        <c:lblOffset val="100"/>
        <c:baseTimeUnit val="days"/>
      </c:dateAx>
      <c:valAx>
        <c:axId val="167391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389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6E-4374-BDED-EA3E625B15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3226944"/>
        <c:axId val="433225960"/>
      </c:barChart>
      <c:catAx>
        <c:axId val="433226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25960"/>
        <c:crosses val="autoZero"/>
        <c:auto val="1"/>
        <c:lblAlgn val="ctr"/>
        <c:lblOffset val="100"/>
        <c:noMultiLvlLbl val="0"/>
      </c:catAx>
      <c:valAx>
        <c:axId val="433225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2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2.5157232704402999</c:v>
                </c:pt>
                <c:pt idx="2">
                  <c:v>0</c:v>
                </c:pt>
                <c:pt idx="3">
                  <c:v>0.18867924528301999</c:v>
                </c:pt>
                <c:pt idx="4">
                  <c:v>0</c:v>
                </c:pt>
                <c:pt idx="5">
                  <c:v>0.62774639045824998</c:v>
                </c:pt>
                <c:pt idx="6">
                  <c:v>0</c:v>
                </c:pt>
                <c:pt idx="7">
                  <c:v>0.4375</c:v>
                </c:pt>
                <c:pt idx="8">
                  <c:v>0</c:v>
                </c:pt>
                <c:pt idx="9">
                  <c:v>1.4357053682895999</c:v>
                </c:pt>
                <c:pt idx="10">
                  <c:v>0</c:v>
                </c:pt>
                <c:pt idx="11">
                  <c:v>0.56074766355140004</c:v>
                </c:pt>
                <c:pt idx="12">
                  <c:v>0</c:v>
                </c:pt>
                <c:pt idx="13">
                  <c:v>1.3698630136986001</c:v>
                </c:pt>
                <c:pt idx="14">
                  <c:v>0</c:v>
                </c:pt>
                <c:pt idx="15">
                  <c:v>1.1793916821849999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0.61919504643962997</c:v>
                </c:pt>
                <c:pt idx="20">
                  <c:v>0</c:v>
                </c:pt>
                <c:pt idx="21">
                  <c:v>0.37151702786377999</c:v>
                </c:pt>
                <c:pt idx="22">
                  <c:v>0</c:v>
                </c:pt>
                <c:pt idx="23">
                  <c:v>1.2383900928792999</c:v>
                </c:pt>
                <c:pt idx="24">
                  <c:v>0</c:v>
                </c:pt>
                <c:pt idx="25">
                  <c:v>0.43343653250774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1.0519801980198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79-437B-B219-C9D1E58545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224976"/>
        <c:axId val="433224320"/>
      </c:lineChart>
      <c:dateAx>
        <c:axId val="433224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24320"/>
        <c:crosses val="autoZero"/>
        <c:auto val="1"/>
        <c:lblOffset val="100"/>
        <c:baseTimeUnit val="days"/>
      </c:dateAx>
      <c:valAx>
        <c:axId val="43322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2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Kohla-Strauss GmbH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D6-4482-ABCA-FB7A3973F3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Kohla-Strauss GmbH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D6-4482-ABCA-FB7A3973F3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Kohla-Strauss GmbH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D6-4482-ABCA-FB7A3973F3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3227928"/>
        <c:axId val="433225632"/>
      </c:barChart>
      <c:catAx>
        <c:axId val="433227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25632"/>
        <c:crosses val="autoZero"/>
        <c:auto val="1"/>
        <c:lblAlgn val="ctr"/>
        <c:lblOffset val="100"/>
        <c:noMultiLvlLbl val="0"/>
      </c:catAx>
      <c:valAx>
        <c:axId val="433225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27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0.56039850560398996</c:v>
                </c:pt>
                <c:pt idx="1">
                  <c:v>1.0409645403715999</c:v>
                </c:pt>
                <c:pt idx="2">
                  <c:v>0.52821088986566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D6-4AA0-AEED-6847B40147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3239736"/>
        <c:axId val="433242032"/>
      </c:barChart>
      <c:catAx>
        <c:axId val="433239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42032"/>
        <c:crosses val="autoZero"/>
        <c:auto val="1"/>
        <c:lblAlgn val="ctr"/>
        <c:lblOffset val="100"/>
        <c:noMultiLvlLbl val="0"/>
      </c:catAx>
      <c:valAx>
        <c:axId val="43324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39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64-4E3C-A811-871547EC4C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3241704"/>
        <c:axId val="433240720"/>
      </c:barChart>
      <c:catAx>
        <c:axId val="433241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40720"/>
        <c:crosses val="autoZero"/>
        <c:auto val="1"/>
        <c:lblAlgn val="ctr"/>
        <c:lblOffset val="100"/>
        <c:noMultiLvlLbl val="0"/>
      </c:catAx>
      <c:valAx>
        <c:axId val="43324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41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120</c:v>
                </c:pt>
                <c:pt idx="1">
                  <c:v>120</c:v>
                </c:pt>
                <c:pt idx="2">
                  <c:v>120</c:v>
                </c:pt>
                <c:pt idx="3">
                  <c:v>120</c:v>
                </c:pt>
                <c:pt idx="4">
                  <c:v>120</c:v>
                </c:pt>
                <c:pt idx="5">
                  <c:v>120</c:v>
                </c:pt>
                <c:pt idx="6">
                  <c:v>120</c:v>
                </c:pt>
                <c:pt idx="7">
                  <c:v>119</c:v>
                </c:pt>
                <c:pt idx="8">
                  <c:v>119</c:v>
                </c:pt>
                <c:pt idx="9">
                  <c:v>119</c:v>
                </c:pt>
                <c:pt idx="10">
                  <c:v>119</c:v>
                </c:pt>
                <c:pt idx="11">
                  <c:v>119</c:v>
                </c:pt>
                <c:pt idx="12">
                  <c:v>120</c:v>
                </c:pt>
                <c:pt idx="13">
                  <c:v>120</c:v>
                </c:pt>
                <c:pt idx="14">
                  <c:v>120</c:v>
                </c:pt>
                <c:pt idx="15">
                  <c:v>120</c:v>
                </c:pt>
                <c:pt idx="16">
                  <c:v>120</c:v>
                </c:pt>
                <c:pt idx="17">
                  <c:v>120</c:v>
                </c:pt>
                <c:pt idx="18">
                  <c:v>122</c:v>
                </c:pt>
                <c:pt idx="19">
                  <c:v>123</c:v>
                </c:pt>
                <c:pt idx="20">
                  <c:v>123</c:v>
                </c:pt>
                <c:pt idx="21">
                  <c:v>123</c:v>
                </c:pt>
                <c:pt idx="22">
                  <c:v>123</c:v>
                </c:pt>
                <c:pt idx="23">
                  <c:v>123</c:v>
                </c:pt>
                <c:pt idx="24">
                  <c:v>123</c:v>
                </c:pt>
                <c:pt idx="25">
                  <c:v>123</c:v>
                </c:pt>
                <c:pt idx="26">
                  <c:v>123</c:v>
                </c:pt>
                <c:pt idx="27">
                  <c:v>123</c:v>
                </c:pt>
                <c:pt idx="28">
                  <c:v>123</c:v>
                </c:pt>
                <c:pt idx="29">
                  <c:v>123</c:v>
                </c:pt>
                <c:pt idx="30">
                  <c:v>123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8E-4C37-A87C-0DECC46591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234816"/>
        <c:axId val="433234488"/>
      </c:lineChart>
      <c:dateAx>
        <c:axId val="433234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34488"/>
        <c:crosses val="autoZero"/>
        <c:auto val="1"/>
        <c:lblOffset val="100"/>
        <c:baseTimeUnit val="days"/>
      </c:dateAx>
      <c:valAx>
        <c:axId val="433234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3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CDA9-4D30-AEF4-861E66684C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CDA9-4D30-AEF4-861E66684C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3237440"/>
        <c:axId val="433233176"/>
      </c:barChart>
      <c:catAx>
        <c:axId val="433237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33176"/>
        <c:crosses val="autoZero"/>
        <c:auto val="1"/>
        <c:lblAlgn val="ctr"/>
        <c:lblOffset val="100"/>
        <c:noMultiLvlLbl val="0"/>
      </c:catAx>
      <c:valAx>
        <c:axId val="433233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3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1588</c:v>
                </c:pt>
                <c:pt idx="1">
                  <c:v>3450</c:v>
                </c:pt>
                <c:pt idx="2">
                  <c:v>2092</c:v>
                </c:pt>
                <c:pt idx="3">
                  <c:v>1689</c:v>
                </c:pt>
                <c:pt idx="4">
                  <c:v>5136</c:v>
                </c:pt>
                <c:pt idx="5">
                  <c:v>5549</c:v>
                </c:pt>
                <c:pt idx="6">
                  <c:v>4815</c:v>
                </c:pt>
                <c:pt idx="7">
                  <c:v>4554</c:v>
                </c:pt>
                <c:pt idx="8">
                  <c:v>4624</c:v>
                </c:pt>
                <c:pt idx="9">
                  <c:v>6102</c:v>
                </c:pt>
                <c:pt idx="10">
                  <c:v>3982</c:v>
                </c:pt>
                <c:pt idx="11">
                  <c:v>4103</c:v>
                </c:pt>
                <c:pt idx="12">
                  <c:v>4435</c:v>
                </c:pt>
                <c:pt idx="13">
                  <c:v>4778</c:v>
                </c:pt>
                <c:pt idx="14">
                  <c:v>4096</c:v>
                </c:pt>
                <c:pt idx="15">
                  <c:v>3700</c:v>
                </c:pt>
                <c:pt idx="16">
                  <c:v>3390</c:v>
                </c:pt>
                <c:pt idx="17">
                  <c:v>3421</c:v>
                </c:pt>
                <c:pt idx="18">
                  <c:v>3726</c:v>
                </c:pt>
                <c:pt idx="19">
                  <c:v>4026</c:v>
                </c:pt>
                <c:pt idx="20">
                  <c:v>3688</c:v>
                </c:pt>
                <c:pt idx="21">
                  <c:v>3843</c:v>
                </c:pt>
                <c:pt idx="22">
                  <c:v>3572</c:v>
                </c:pt>
                <c:pt idx="23">
                  <c:v>4592</c:v>
                </c:pt>
                <c:pt idx="24">
                  <c:v>1623</c:v>
                </c:pt>
                <c:pt idx="25">
                  <c:v>1974</c:v>
                </c:pt>
                <c:pt idx="26">
                  <c:v>1580</c:v>
                </c:pt>
                <c:pt idx="27">
                  <c:v>1422</c:v>
                </c:pt>
                <c:pt idx="28">
                  <c:v>1245</c:v>
                </c:pt>
                <c:pt idx="29">
                  <c:v>3281</c:v>
                </c:pt>
                <c:pt idx="30">
                  <c:v>648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25-4AD6-A9EA-9084042793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3910376"/>
        <c:axId val="413906112"/>
      </c:lineChart>
      <c:dateAx>
        <c:axId val="413910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906112"/>
        <c:crosses val="autoZero"/>
        <c:auto val="1"/>
        <c:lblOffset val="100"/>
        <c:baseTimeUnit val="days"/>
      </c:dateAx>
      <c:valAx>
        <c:axId val="41390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910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1294</c:v>
                </c:pt>
                <c:pt idx="1">
                  <c:v>2231</c:v>
                </c:pt>
                <c:pt idx="2">
                  <c:v>1454</c:v>
                </c:pt>
                <c:pt idx="3">
                  <c:v>1299</c:v>
                </c:pt>
                <c:pt idx="4">
                  <c:v>3543</c:v>
                </c:pt>
                <c:pt idx="5">
                  <c:v>3808</c:v>
                </c:pt>
                <c:pt idx="6">
                  <c:v>3867</c:v>
                </c:pt>
                <c:pt idx="7">
                  <c:v>3618</c:v>
                </c:pt>
                <c:pt idx="8">
                  <c:v>3521</c:v>
                </c:pt>
                <c:pt idx="9">
                  <c:v>4299</c:v>
                </c:pt>
                <c:pt idx="10">
                  <c:v>3182</c:v>
                </c:pt>
                <c:pt idx="11">
                  <c:v>3221</c:v>
                </c:pt>
                <c:pt idx="12">
                  <c:v>3560</c:v>
                </c:pt>
                <c:pt idx="13">
                  <c:v>3444</c:v>
                </c:pt>
                <c:pt idx="14">
                  <c:v>3028</c:v>
                </c:pt>
                <c:pt idx="15">
                  <c:v>2904</c:v>
                </c:pt>
                <c:pt idx="16">
                  <c:v>2693</c:v>
                </c:pt>
                <c:pt idx="17">
                  <c:v>2689</c:v>
                </c:pt>
                <c:pt idx="18">
                  <c:v>2976</c:v>
                </c:pt>
                <c:pt idx="19">
                  <c:v>2967</c:v>
                </c:pt>
                <c:pt idx="20">
                  <c:v>2884</c:v>
                </c:pt>
                <c:pt idx="21">
                  <c:v>2929</c:v>
                </c:pt>
                <c:pt idx="22">
                  <c:v>2942</c:v>
                </c:pt>
                <c:pt idx="23">
                  <c:v>3381</c:v>
                </c:pt>
                <c:pt idx="24">
                  <c:v>1392</c:v>
                </c:pt>
                <c:pt idx="25">
                  <c:v>1410</c:v>
                </c:pt>
                <c:pt idx="26">
                  <c:v>1267</c:v>
                </c:pt>
                <c:pt idx="27">
                  <c:v>1173</c:v>
                </c:pt>
                <c:pt idx="28">
                  <c:v>1053</c:v>
                </c:pt>
                <c:pt idx="29">
                  <c:v>1483</c:v>
                </c:pt>
                <c:pt idx="30">
                  <c:v>453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7E-44DC-8564-DEF1005470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3905784"/>
        <c:axId val="413907752"/>
      </c:lineChart>
      <c:dateAx>
        <c:axId val="413905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907752"/>
        <c:crosses val="autoZero"/>
        <c:auto val="1"/>
        <c:lblOffset val="100"/>
        <c:baseTimeUnit val="days"/>
      </c:dateAx>
      <c:valAx>
        <c:axId val="413907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905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32</c:v>
                </c:pt>
                <c:pt idx="1">
                  <c:v>291</c:v>
                </c:pt>
                <c:pt idx="2">
                  <c:v>103</c:v>
                </c:pt>
                <c:pt idx="3">
                  <c:v>41</c:v>
                </c:pt>
                <c:pt idx="4">
                  <c:v>161</c:v>
                </c:pt>
                <c:pt idx="5">
                  <c:v>144</c:v>
                </c:pt>
                <c:pt idx="6">
                  <c:v>98</c:v>
                </c:pt>
                <c:pt idx="7">
                  <c:v>98</c:v>
                </c:pt>
                <c:pt idx="8">
                  <c:v>103</c:v>
                </c:pt>
                <c:pt idx="9">
                  <c:v>305</c:v>
                </c:pt>
                <c:pt idx="10">
                  <c:v>71</c:v>
                </c:pt>
                <c:pt idx="11">
                  <c:v>67</c:v>
                </c:pt>
                <c:pt idx="12">
                  <c:v>55</c:v>
                </c:pt>
                <c:pt idx="13">
                  <c:v>96</c:v>
                </c:pt>
                <c:pt idx="14">
                  <c:v>56</c:v>
                </c:pt>
                <c:pt idx="15">
                  <c:v>52</c:v>
                </c:pt>
                <c:pt idx="16">
                  <c:v>46</c:v>
                </c:pt>
                <c:pt idx="17">
                  <c:v>41</c:v>
                </c:pt>
                <c:pt idx="18">
                  <c:v>99</c:v>
                </c:pt>
                <c:pt idx="19">
                  <c:v>99</c:v>
                </c:pt>
                <c:pt idx="20">
                  <c:v>68</c:v>
                </c:pt>
                <c:pt idx="21">
                  <c:v>70</c:v>
                </c:pt>
                <c:pt idx="22">
                  <c:v>43</c:v>
                </c:pt>
                <c:pt idx="23">
                  <c:v>74</c:v>
                </c:pt>
                <c:pt idx="24">
                  <c:v>17</c:v>
                </c:pt>
                <c:pt idx="25">
                  <c:v>33</c:v>
                </c:pt>
                <c:pt idx="26">
                  <c:v>18</c:v>
                </c:pt>
                <c:pt idx="27">
                  <c:v>14</c:v>
                </c:pt>
                <c:pt idx="28">
                  <c:v>23</c:v>
                </c:pt>
                <c:pt idx="29">
                  <c:v>106</c:v>
                </c:pt>
                <c:pt idx="30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32-462A-84B7-B13EBB6398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3902504"/>
        <c:axId val="413902832"/>
      </c:lineChart>
      <c:dateAx>
        <c:axId val="413902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902832"/>
        <c:crosses val="autoZero"/>
        <c:auto val="1"/>
        <c:lblOffset val="100"/>
        <c:baseTimeUnit val="days"/>
      </c:dateAx>
      <c:valAx>
        <c:axId val="41390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902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17</c:v>
                </c:pt>
                <c:pt idx="2">
                  <c:v>13</c:v>
                </c:pt>
                <c:pt idx="3">
                  <c:v>12</c:v>
                </c:pt>
                <c:pt idx="4">
                  <c:v>25</c:v>
                </c:pt>
                <c:pt idx="5">
                  <c:v>28</c:v>
                </c:pt>
                <c:pt idx="6">
                  <c:v>20</c:v>
                </c:pt>
                <c:pt idx="7">
                  <c:v>14</c:v>
                </c:pt>
                <c:pt idx="8">
                  <c:v>51</c:v>
                </c:pt>
                <c:pt idx="9">
                  <c:v>27</c:v>
                </c:pt>
                <c:pt idx="10">
                  <c:v>15</c:v>
                </c:pt>
                <c:pt idx="11">
                  <c:v>7</c:v>
                </c:pt>
                <c:pt idx="12">
                  <c:v>11</c:v>
                </c:pt>
                <c:pt idx="13">
                  <c:v>8</c:v>
                </c:pt>
                <c:pt idx="14">
                  <c:v>27</c:v>
                </c:pt>
                <c:pt idx="15">
                  <c:v>10</c:v>
                </c:pt>
                <c:pt idx="16">
                  <c:v>10</c:v>
                </c:pt>
                <c:pt idx="17">
                  <c:v>21</c:v>
                </c:pt>
                <c:pt idx="18">
                  <c:v>6</c:v>
                </c:pt>
                <c:pt idx="19">
                  <c:v>6</c:v>
                </c:pt>
                <c:pt idx="20">
                  <c:v>9</c:v>
                </c:pt>
                <c:pt idx="21">
                  <c:v>16</c:v>
                </c:pt>
                <c:pt idx="22">
                  <c:v>14</c:v>
                </c:pt>
                <c:pt idx="23">
                  <c:v>10</c:v>
                </c:pt>
                <c:pt idx="24">
                  <c:v>7</c:v>
                </c:pt>
                <c:pt idx="25">
                  <c:v>13</c:v>
                </c:pt>
                <c:pt idx="26">
                  <c:v>10</c:v>
                </c:pt>
                <c:pt idx="27">
                  <c:v>10</c:v>
                </c:pt>
                <c:pt idx="28">
                  <c:v>15</c:v>
                </c:pt>
                <c:pt idx="29">
                  <c:v>21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22-4DB4-BBCB-2BC510004D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3931368"/>
        <c:axId val="413922184"/>
      </c:lineChart>
      <c:dateAx>
        <c:axId val="413931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922184"/>
        <c:crosses val="autoZero"/>
        <c:auto val="1"/>
        <c:lblOffset val="100"/>
        <c:baseTimeUnit val="days"/>
      </c:dateAx>
      <c:valAx>
        <c:axId val="413922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93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84.366666666667001</c:v>
                </c:pt>
                <c:pt idx="1">
                  <c:v>73.633333333332999</c:v>
                </c:pt>
                <c:pt idx="2">
                  <c:v>103.8</c:v>
                </c:pt>
                <c:pt idx="3">
                  <c:v>213.93333333333001</c:v>
                </c:pt>
                <c:pt idx="4">
                  <c:v>420.1</c:v>
                </c:pt>
                <c:pt idx="5">
                  <c:v>541.16666666667004</c:v>
                </c:pt>
                <c:pt idx="6">
                  <c:v>628.36666666666997</c:v>
                </c:pt>
                <c:pt idx="7">
                  <c:v>595.53333333333001</c:v>
                </c:pt>
                <c:pt idx="8">
                  <c:v>593.1</c:v>
                </c:pt>
                <c:pt idx="9">
                  <c:v>609.83333333332996</c:v>
                </c:pt>
                <c:pt idx="10">
                  <c:v>674</c:v>
                </c:pt>
                <c:pt idx="11">
                  <c:v>640.13333333333003</c:v>
                </c:pt>
                <c:pt idx="12">
                  <c:v>618.66666666667004</c:v>
                </c:pt>
                <c:pt idx="13">
                  <c:v>627</c:v>
                </c:pt>
                <c:pt idx="14">
                  <c:v>645.20000000000005</c:v>
                </c:pt>
                <c:pt idx="15">
                  <c:v>661.5</c:v>
                </c:pt>
                <c:pt idx="16">
                  <c:v>686.56666666667002</c:v>
                </c:pt>
                <c:pt idx="17">
                  <c:v>721.3</c:v>
                </c:pt>
                <c:pt idx="18">
                  <c:v>786.1</c:v>
                </c:pt>
                <c:pt idx="19">
                  <c:v>780.53333333333001</c:v>
                </c:pt>
                <c:pt idx="20">
                  <c:v>641.66666666667004</c:v>
                </c:pt>
                <c:pt idx="21">
                  <c:v>409.5</c:v>
                </c:pt>
                <c:pt idx="22">
                  <c:v>220.46666666666999</c:v>
                </c:pt>
                <c:pt idx="23">
                  <c:v>125.83333333333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55-4764-B8B3-35AF0EF7F3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3931696"/>
        <c:axId val="413928088"/>
      </c:lineChart>
      <c:catAx>
        <c:axId val="41393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928088"/>
        <c:crosses val="autoZero"/>
        <c:auto val="1"/>
        <c:lblAlgn val="ctr"/>
        <c:lblOffset val="100"/>
        <c:noMultiLvlLbl val="0"/>
      </c:catAx>
      <c:valAx>
        <c:axId val="413928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931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1294</c:v>
                </c:pt>
                <c:pt idx="1">
                  <c:v>2231</c:v>
                </c:pt>
                <c:pt idx="2">
                  <c:v>1454</c:v>
                </c:pt>
                <c:pt idx="3">
                  <c:v>1299</c:v>
                </c:pt>
                <c:pt idx="4">
                  <c:v>3543</c:v>
                </c:pt>
                <c:pt idx="5">
                  <c:v>3808</c:v>
                </c:pt>
                <c:pt idx="6">
                  <c:v>3867</c:v>
                </c:pt>
                <c:pt idx="7">
                  <c:v>3618</c:v>
                </c:pt>
                <c:pt idx="8">
                  <c:v>3521</c:v>
                </c:pt>
                <c:pt idx="9">
                  <c:v>4299</c:v>
                </c:pt>
                <c:pt idx="10">
                  <c:v>3182</c:v>
                </c:pt>
                <c:pt idx="11">
                  <c:v>3221</c:v>
                </c:pt>
                <c:pt idx="12">
                  <c:v>3560</c:v>
                </c:pt>
                <c:pt idx="13">
                  <c:v>3444</c:v>
                </c:pt>
                <c:pt idx="14">
                  <c:v>3028</c:v>
                </c:pt>
                <c:pt idx="15">
                  <c:v>2904</c:v>
                </c:pt>
                <c:pt idx="16">
                  <c:v>2693</c:v>
                </c:pt>
                <c:pt idx="17">
                  <c:v>2689</c:v>
                </c:pt>
                <c:pt idx="18">
                  <c:v>2976</c:v>
                </c:pt>
                <c:pt idx="19">
                  <c:v>2967</c:v>
                </c:pt>
                <c:pt idx="20">
                  <c:v>2884</c:v>
                </c:pt>
                <c:pt idx="21">
                  <c:v>2929</c:v>
                </c:pt>
                <c:pt idx="22">
                  <c:v>2942</c:v>
                </c:pt>
                <c:pt idx="23">
                  <c:v>3381</c:v>
                </c:pt>
                <c:pt idx="24">
                  <c:v>1392</c:v>
                </c:pt>
                <c:pt idx="25">
                  <c:v>1410</c:v>
                </c:pt>
                <c:pt idx="26">
                  <c:v>1267</c:v>
                </c:pt>
                <c:pt idx="27">
                  <c:v>1173</c:v>
                </c:pt>
                <c:pt idx="28">
                  <c:v>1053</c:v>
                </c:pt>
                <c:pt idx="29">
                  <c:v>1483</c:v>
                </c:pt>
                <c:pt idx="30">
                  <c:v>453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92-4B18-AEBE-46871D8698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000152"/>
        <c:axId val="438153288"/>
      </c:lineChart>
      <c:dateAx>
        <c:axId val="436000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8153288"/>
        <c:crosses val="autoZero"/>
        <c:auto val="1"/>
        <c:lblOffset val="100"/>
        <c:baseTimeUnit val="days"/>
      </c:dateAx>
      <c:valAx>
        <c:axId val="43815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000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1BACF-B4E9-4F41-8730-E24A594395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861E2-6D29-4E23-A14D-4D35594EA0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3714428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52E50-21D7-4BAA-A834-58F3064AE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Kohla-Strauss GmbH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891CE1-2D55-470A-8FF9-D718738383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7851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56775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48007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18274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674611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16953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42980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58218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934030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208468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4026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756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0.9261 %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5202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A442B0-8AB1-4907-8B8F-C541FB89CB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516742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6F59C-9DDC-4FE1-8D62-5CF9B3676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 | Kohla-Strauss GmbH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288E32-6556-42D8-980E-7EE6B052D9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0869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377810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85434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798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9595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1941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2385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551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8404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830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594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6A7588-6D07-4E03-A513-CF5CB9E3D0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371108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94884-F6D3-4F35-AAD2-ADE9122EA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Kohla-Strauss GmbH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594FFC-6321-42D5-BAA0-9B7D2B36E6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4456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8941342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233745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33637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01566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973149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33273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30441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113118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44944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629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819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0.9261 %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709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E7715A-6CEB-42AD-A46B-F4539B9976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789407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6688B-2E78-43B8-840A-BCCB56C38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39C428-3606-496D-92F6-0A786F8FAB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96266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BAAC1-3666-4E06-9EFE-C282970AB5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97873-F238-46CE-BB6D-3B3DEA0E5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674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E7437-DA38-4851-9066-84F9608DA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EC6DFF-4F65-4F27-BF27-9EE1BABB05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25435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EBCD3E-667E-456B-BD6F-3D0E54CD8C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7BFC3-80AD-4357-A810-F3A8F7284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132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FE660-3D66-4E41-857A-85598AA9C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Verlorene Fans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8E713B-BE46-4439-90C8-299B116D6F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06081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1BB02-8409-4E9B-B971-642596505B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27728-0584-4107-9A31-C7DDC523F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197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5874A-48A2-43C6-8441-890FA717E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A2C5D8-6068-4A3C-B5CE-1222C83BD2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3145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04998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4903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3133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8135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4992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8115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7371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3182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310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- 2018-05-30 08:07:36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56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- 2018-05-26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findet unser BMW Golfturnier in Bad Tatzmannsdorf statt ⛳
Wir wünschen allen Teilnehmern ein schönes Spiel!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338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- 2018-05-24 06:54:00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STEIGE EIN BEI KOHLA-STRAUSS ⚡
Sind Autos deine Leidenschaft? Dann mache dein Hobby zum Beruf und bewirb dich bei uns als KFZ-Techniker (Standort: Oberpullendorf)!
Wir freuen uns auf dich 😎🚙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963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DADF27-DDFF-4082-B280-34A7EFDEB4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64587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51D2E-8DEF-421C-9D82-167F7CA75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8A8AD3-78EE-4B9B-BD32-70605A4026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6003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832418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5969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9756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8871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6267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7886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6679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2402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282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- 2018-05-22 06:14:00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Wolltest du schon immer mit deinem MINI neue Ecken entdecken? 🤩🚙
Jetzt gibt's ein cooles MINI ALL IN Leasing für die neuen MINI Modelle (MINI 3-Türer, MINI 5-Türer und MINI Cabrio) ‼
⏩ MINI 3-Türer ab € 275,--/Monat
⏩ MINI 5-Türer ab € 285,--/Monat
⏩ MINI Cabrio  ab € 335,--/Monat
Das MINI ALL-IN Leasing beinhaltet:
*⃣ € 0,-- Anzahlung
*⃣ Vollkasko- und Haftpflichtversicherung
*⃣ 4 Jahre MINI Service und vieles mehr...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102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- 2018-05-20 11:50:00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Elektromobilität ist im Kern von BMW angekommen. ⚡
Das erste rein elektrisch angetriebene Modell der Marke BMW wird ein vollwertiges Sports Activity Vehicle (SAV) sein - ohne Einschränkungen bei Funktionalität und Komfort.
Erlebe im Video den BMW Concept iX3.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096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85C124-6AA3-4132-87C0-1BB06A6855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683978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CB443-C785-439F-8A1E-FE1E4AA7B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8B8C1B-F04E-412D-B6B4-7EBB3ADEED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1775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87504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5733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6776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3288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5091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8195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02179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4586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627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- 2018-05-16 06:15:00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extrem stolz und freuen uns über den "BMW Excellence Award" in der Kategorie Kundenbetreuung! 🏆 Teamwork makes the dream work! 😉💎
▪️
▪️
▪️
📷 von links: Christian Morawa (Geschäftsführer BMW Group Austria), Mag. Ernst Kohla (Geschäftsführer BMW Kohla-Strauss), Jean-Philippe Parain (Senior Vice President Sales Region Europe), Michael Bacher (Regionalleiter BMW Group Austria).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956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- 2018-05-14 15:20:01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Programm für unsere MINI Ausfahrt steht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512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- 2018-05-12 10:18:00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BMW M2 Competition: Das Herz des M3 💙
https://www.automobil-industrie.vogel.de/bmw-m2-competition-das-herz-des-m3-a-713450/?cmp=nl-99&amp;uuid=EEE9D59B-F5AC-482D-A788279BCF8E5FFE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463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EBCE22-6D5D-4E13-9702-F84354CFA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085420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66711-EE23-4853-84B6-772593CBD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47E679-2721-4112-AD20-3625A1B062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516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83901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1375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241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0658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8441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349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7127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4006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484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- 2018-05-10 06:16:00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Franz Gmeindl und Martina Fleisch freuen sich über ihre BMW 316d Limousine in saphirschwarz metallic.
Wir danken ihnen für das entgegengebrachte Vertrauen und wünschen viel Freude am Fahren. 🚙⭐😃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653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- 2018-05-08 10:46:00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Suchst du Entspannung?
Lean back and relax ... 😎
Quelle: youtube/BMW.com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192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BC0480-BF9A-4074-AB30-593C236C02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178232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00B1D-7B74-4351-8E1C-C31E7C668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2FFFB6-F4E8-4094-B33F-3853B61EAA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4890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58067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6796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8128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0253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4904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1483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2825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5778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817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- 2018-05-06 07:33:00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Möchtest du bei deinem Fahrzeug Leistung, Drehmoment und Sprintstärke ohne Mehrverbrauch im Normzyklus steigern?
Mit dem BMW M Performance Power Kit ist das möglich 😍😎
Die Power Kits sind verfügbar für die BMW Modelle 20d und 20d xDrive. 
Möchtest du wissen, ob bei deinem Fahrzeug das Power Kit verfügbar ist? Dann melde dich bei uns - wir helfen dir gerne weiter!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804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- 2018-05-04 15:48:00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BMW Golf Cup International 2018.
powered by Kohla-Strauss
✔ 26. Mai 2018
✔ REITERS GOLF &amp; COUNTRY CLUB Bad Tatzmannsdorf
✔ Kanonenstart um 10 Uhr
Weitere Informationen findest du hier:
https://bmw-kohla-strauss-st-michael.at/news-events/#bmw-golf-cup-international-2018-powered-by-kohla-strauss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844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4DA342-DB89-4BB4-8DA6-0F51FC7606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89848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C42AF-79E2-4019-9D70-892230A74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4E4285-E0BC-45D4-8C05-6BE426F1C8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0707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52322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6126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6102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6474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3180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0578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7027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4240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21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- 2018-05-02 10:22:00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GRENZENLOS. KRAFTVOLL. ⚡
Petra Wagner, Abgeordnete zum Nationalrat, übernahm vergangene Woche ihren BMW X6 in carbonschwarz metallic.
Wir danken ihr für das entgegengebrachte Vertrauen in unser Unternehmen und wünschen viel Freude am Fahren. 🚙💙😃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93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BC6D65-5A65-4F4F-A59C-36A581CED1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184732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F3BC8-8BE0-4875-9E19-B90B9926C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- 1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444278-3B3F-453E-AAA7-C377020BF4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2253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20900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3511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0973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2694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0830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9057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3708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9681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715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- 2018-05-30 08:07:36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307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- 2018-05-26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findet unser BMW Golfturnier in Bad Tatzmannsdorf statt ⛳
Wir wünschen allen Teilnehmern ein schönes Spiel!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264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- 2018-05-24 06:54:00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STEIGE EIN BEI KOHLA-STRAUSS ⚡
Sind Autos deine Leidenschaft? Dann mache dein Hobby zum Beruf und bewirb dich bei uns als KFZ-Techniker (Standort: Oberpullendorf)!
Wir freuen uns auf dich 😎🚙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51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15A2F-B629-489C-8928-0E1DCE3984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7543583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96D34-1C14-4992-B67E-5BCC81E94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- 2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6A8D15-4313-4579-A567-9CC68B5CF7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8920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0317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6683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4204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7480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757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6506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5147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5174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958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- 2018-05-22 06:14:00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Wolltest du schon immer mit deinem MINI neue Ecken entdecken? 🤩🚙
Jetzt gibt's ein cooles MINI ALL IN Leasing für die neuen MINI Modelle (MINI 3-Türer, MINI 5-Türer und MINI Cabrio) ‼
⏩ MINI 3-Türer ab € 275,--/Monat
⏩ MINI 5-Türer ab € 285,--/Monat
⏩ MINI Cabrio  ab € 335,--/Monat
Das MINI ALL-IN Leasing beinhaltet:
*⃣ € 0,-- Anzahlung
*⃣ Vollkasko- und Haftpflichtversicherung
*⃣ 4 Jahre MINI Service und vieles mehr...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18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E75D13-9801-4D62-A350-5E3B949242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065737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2F464-9403-4A1B-AC27-EC21B57F8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- 3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560A15-1B42-4E83-BA34-301760F7EF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0631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89137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1584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249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0128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0972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1878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6263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8059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596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- 2018-05-20 11:50:00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Elektromobilität ist im Kern von BMW angekommen. ⚡
Das erste rein elektrisch angetriebene Modell der Marke BMW wird ein vollwertiges Sports Activity Vehicle (SAV) sein - ohne Einschränkungen bei Funktionalität und Komfort.
Erlebe im Video den BMW Concept iX3.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243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- 2018-05-16 06:15:00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extrem stolz und freuen uns über den "BMW Excellence Award" in der Kategorie Kundenbetreuung! 🏆 Teamwork makes the dream work! 😉💎
▪️
▪️
▪️
📷 von links: Christian Morawa (Geschäftsführer BMW Group Austria), Mag. Ernst Kohla (Geschäftsführer BMW Kohla-Strauss), Jean-Philippe Parain (Senior Vice President Sales Region Europe), Michael Bacher (Regionalleiter BMW Group Austria).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103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D54E9F-7E8F-4397-BD56-73DAE78268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006921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98DBC-7527-473E-8ABC-1B2C780F9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- 4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3256F4-FDBA-4E3D-94A4-92B869E7F8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1647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34486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3762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8354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8517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0271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3546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1864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6644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088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- 2018-05-14 15:20:01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Programm für unsere MINI Ausfahrt steht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835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- 2018-05-12 10:18:00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BMW M2 Competition: Das Herz des M3 💙
https://www.automobil-industrie.vogel.de/bmw-m2-competition-das-herz-des-m3-a-713450/?cmp=nl-99&amp;uuid=EEE9D59B-F5AC-482D-A788279BCF8E5FFE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803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- 2018-05-10 06:16:00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Franz Gmeindl und Martina Fleisch freuen sich über ihre BMW 316d Limousine in saphirschwarz metallic.
Wir danken ihnen für das entgegengebrachte Vertrauen und wünschen viel Freude am Fahren. 🚙⭐😃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543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0B6D3-AAF3-4F39-A8DC-9634FFD76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664343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79A4A-2D95-4DAD-B8C3-078FA1B0D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- 5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D2BE6D-6EF5-494D-83F5-6887FA5624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8975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96281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505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2049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805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487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9772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4418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8415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532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- 2018-05-08 10:46:00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Suchst du Entspannung?
Lean back and relax ... 😎
Quelle: youtube/BMW.com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202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- 2018-05-06 07:33:00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Möchtest du bei deinem Fahrzeug Leistung, Drehmoment und Sprintstärke ohne Mehrverbrauch im Normzyklus steigern?
Mit dem BMW M Performance Power Kit ist das möglich 😍😎
Die Power Kits sind verfügbar für die BMW Modelle 20d und 20d xDrive. 
Möchtest du wissen, ob bei deinem Fahrzeug das Power Kit verfügbar ist? Dann melde dich bei uns - wir helfen dir gerne weiter!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224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A49034-290B-4D1B-807C-A5A025D78A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782514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2C8B3-F01E-4353-8EE9-2E96D93C2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- 6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BD1A80-7AC9-47A3-AF19-FC64DC030E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4025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3850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3208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9927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3245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9348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2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9248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1785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863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- 2018-05-04 15:48:00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BMW Golf Cup International 2018.
powered by Kohla-Strauss
✔ 26. Mai 2018
✔ REITERS GOLF &amp; COUNTRY CLUB Bad Tatzmannsdorf
✔ Kanonenstart um 10 Uhr
Weitere Informationen findest du hier:
https://bmw-kohla-strauss-st-michael.at/news-events/#bmw-golf-cup-international-2018-powered-by-kohla-strauss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502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B64A7F-DB9C-47AC-92D8-EF033E32DC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172116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4A32A-5312-4CC7-9A9C-750581749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- 7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BC778A-3D8A-4967-82C0-4567F420FF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3622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90809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4696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5705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5534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5784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7410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3885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9568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693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- 2018-05-02 10:22:00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GRENZENLOS. KRAFTVOLL. ⚡
Petra Wagner, Abgeordnete zum Nationalrat, übernahm vergangene Woche ihren BMW X6 in carbonschwarz metallic.
Wir danken ihr für das entgegengebrachte Vertrauen in unser Unternehmen und wünschen viel Freude am Fahren. 🚙💙😃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875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F82AC-A718-4D3B-AC31-E82EB4C059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4854649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9CEA0-228D-4618-8BBB-67AC09000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26DD59-9D40-47C2-8746-9C06B376E6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60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B2007F-D596-4CA1-95CA-57AA5FA67F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A4A31-4972-42AC-A0F8-C0F5C5628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468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5AB73-2598-47B2-BF00-795302E8D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ABA011-595B-47DE-B57E-E3D9ADAD4E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3149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58CF32-86EA-469E-9E41-BCF4026176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9A15A-64BB-4BF7-895C-1CF9FF6FF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6884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49468-E9EE-459E-B1CF-C81CCA0CD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066A12-109F-45A4-AE1C-D6649C1B2C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13096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16B29-A6EC-4424-8641-B0DD5EFBF7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6F29C-AA53-4E25-9E78-8EB607BA4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8033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983A3-8C0E-48E8-9DBA-05BE5A1D5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95D67E-A79C-4488-8AF0-CCFF60AB6E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66952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8D9C6-850B-4701-8903-AE0187572C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F23CD-0B48-4F61-B151-93701DB35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9331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8298B-A7E0-4329-8515-74CD6EBA7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8342FA-88C8-4A8A-BB80-F491367969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93090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3E115-CC0F-47A0-B552-06A9171E25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AEED8-E374-41B6-AB78-1C5B4A0C5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720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A366E-A861-4EED-88FF-1DA8EE90D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B6CF77-B9DC-4859-97E8-7B66EF1BBA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91944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64EE98-6E89-4CF6-980F-01F66B433C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9B770-3CC1-432F-B183-5A5292095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7718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B5ABA-D543-4A04-800D-EF299D93A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4B3812-F793-4C4E-96A5-7F1E15F607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52906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D3A97E-ABB4-4AC9-858F-BE26C226B0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0DAD46-076D-41AD-8658-0EFD747DC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2481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9F3F7-5A6D-4E43-A965-BDFCA3F11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FDDC0E-5AE0-4AB3-98C4-EE469CA53B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99996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9EA138-C62F-4773-9551-F66F7047DB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EA3B5A-3885-4F7E-8EA9-9DC61C63C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5672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9A9AD-1D9F-49AD-913F-63CA95978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42B846-7400-441B-8A2A-D74DF401F6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1900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0C0CAF-40C2-4D05-AF46-B00F3522EC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93783-AC6E-42E2-BFC8-C8BA7764C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47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A49FE-76FF-4D0F-AE89-2B1A95D89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Engagierte User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C10FC3-4C7D-4AEF-84C6-B4054E7B50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07695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2B28DD-AA08-4466-9BC1-464CFA16D8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D9B1C-1C55-4395-B030-0C3B03D45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2858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EF822-06FE-4927-83CA-EE8EDDC6C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84FF47-4622-4627-B34F-826F36CAD0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65938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71EE0-8BAC-4307-B4C6-B0DEB2CF36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C8866-DB9D-4209-8A76-F9751B09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6350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D6E7E-10D1-4382-9B99-5E7FF1DE8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A5203D-A1BD-427B-81A3-5A2CF9CB3D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31957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2830C-0D4E-47A9-B77B-5688DA5D26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BDC45-2FF5-49D5-A9E6-E7E26EABB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6940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8909A-589A-409D-A2E6-B95BC756C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Kohla-Strauss GmbH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665E52-ED2C-46F0-A182-DA6D09811B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7497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737194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584680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75369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411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937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121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341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07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996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085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33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688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545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205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74DD9-B241-49C6-A9F5-0C6F53162D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4319626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96ACE-C075-4E50-AB1E-4D99C6E65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Kohla-Strauss GmbH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907124-6BAD-4033-82A2-FB24473907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6150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17995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43528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74275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734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51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134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049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424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371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304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584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751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517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247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5F91FE-606C-471F-8A4D-6421ED46BF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5339845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9C722-043E-4DEB-A0DA-8B0F54166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Kohla-Strauss GmbH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F2F463-1ACC-498B-875E-556004623D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4064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098135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853005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98518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370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595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414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094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787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117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3088E3-6780-4506-85A6-B489A94C5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234442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ED9B0-E730-48FF-92DE-E3168B978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Kohla-Strauss GmbH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9D2FA2-A00B-40CC-ACBD-6683DB2C39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1260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476161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289973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75051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012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271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098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079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450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220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192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622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372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48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476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C383CD-36F6-45E9-B775-FA647DCE0F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6049711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FDF6B-05ED-44A4-8C7F-F3935D5BE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Kohla-Strauss GmbH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BDA61C-D514-4DB1-A6FD-A558CC5122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3828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215467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159692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76202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020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622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316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156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773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104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379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546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08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9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55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67198D-A3DD-46A5-A0C5-84B62E5E79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9806186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577B3-3423-4D89-97DC-841D35CF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Kohla-Strauss GmbH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6CB72F-2519-416C-B927-1E1B81656E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666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669765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273928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06402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456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826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725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920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586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90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4700A-19A6-406E-AD52-817090EBD3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0922198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F300F-DAF2-421C-AAFE-E3AC5044A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94BBBD-CD84-435C-A816-62ECA550B0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22743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D7A67-E9A7-4C0E-8214-D707A7B475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A30ED4-D962-464A-BFD7-203C46288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321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1292</Words>
  <Application>Microsoft Office PowerPoint</Application>
  <PresentationFormat>On-screen Show (4:3)</PresentationFormat>
  <Paragraphs>630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Calibri</vt:lpstr>
      <vt:lpstr>Arial</vt:lpstr>
      <vt:lpstr>quintly_template</vt:lpstr>
      <vt:lpstr>Facebook Page Report</vt:lpstr>
      <vt:lpstr>Wichtigste Werte (KPI's) | Kohla-Strauss GmbH</vt:lpstr>
      <vt:lpstr>Fans (Übersicht) | Kohla-Strauss GmbH</vt:lpstr>
      <vt:lpstr>Key Metrics Table w. User Post RR | Kohla-Strauss GmbH</vt:lpstr>
      <vt:lpstr>Facebook Fans Total | Kohla-Strauss GmbH</vt:lpstr>
      <vt:lpstr>Fanwachstum | Kohla-Strauss GmbH</vt:lpstr>
      <vt:lpstr>Verlorene Fans | Kohla-Strauss GmbH</vt:lpstr>
      <vt:lpstr>Eigene Beiträge (Postings) | Kohla-Strauss GmbH - 1 of 6</vt:lpstr>
      <vt:lpstr>Eigene Beiträge (Postings) | Kohla-Strauss GmbH - 2 of 6</vt:lpstr>
      <vt:lpstr>Eigene Beiträge (Postings) | Kohla-Strauss GmbH - 3 of 6</vt:lpstr>
      <vt:lpstr>Eigene Beiträge (Postings) | Kohla-Strauss GmbH - 4 of 6</vt:lpstr>
      <vt:lpstr>Eigene Beiträge (Postings) | Kohla-Strauss GmbH - 5 of 6</vt:lpstr>
      <vt:lpstr>Eigene Beiträge (Postings) | Kohla-Strauss GmbH - 6 of 6</vt:lpstr>
      <vt:lpstr>Eigene Beiträge (Postings) + Reactions | Kohla-Strauss GmbH - 1 of 7</vt:lpstr>
      <vt:lpstr>Eigene Beiträge (Postings) + Reactions | Kohla-Strauss GmbH - 2 of 7</vt:lpstr>
      <vt:lpstr>Eigene Beiträge (Postings) + Reactions | Kohla-Strauss GmbH - 3 of 7</vt:lpstr>
      <vt:lpstr>Eigene Beiträge (Postings) + Reactions | Kohla-Strauss GmbH - 4 of 7</vt:lpstr>
      <vt:lpstr>Eigene Beiträge (Postings) + Reactions | Kohla-Strauss GmbH - 5 of 7</vt:lpstr>
      <vt:lpstr>Eigene Beiträge (Postings) + Reactions | Kohla-Strauss GmbH - 6 of 7</vt:lpstr>
      <vt:lpstr>Eigene Beiträge (Postings) + Reactions | Kohla-Strauss GmbH - 7 of 7</vt:lpstr>
      <vt:lpstr>Postings/Wochentag | Kohla-Strauss GmbH</vt:lpstr>
      <vt:lpstr>Interaktionsrate | Kohla-Strauss GmbH</vt:lpstr>
      <vt:lpstr>Postingtypen (Verteilung) | Kohla-Strauss GmbH</vt:lpstr>
      <vt:lpstr>Interaktionsrate/Postingtyp | Kohla-Strauss GmbH</vt:lpstr>
      <vt:lpstr>Antwortzeit | Kohla-Strauss GmbH</vt:lpstr>
      <vt:lpstr>Facebook Check Ins | Kohla-Strauss GmbH</vt:lpstr>
      <vt:lpstr>Fan Demographie | Kohla-Strauss GmbH</vt:lpstr>
      <vt:lpstr>Impressionen | Kohla-Strauss GmbH</vt:lpstr>
      <vt:lpstr>Reichweite | Kohla-Strauss GmbH</vt:lpstr>
      <vt:lpstr>Engagierte User | Kohla-Strauss GmbH</vt:lpstr>
      <vt:lpstr>Page Views | Kohla-Strauss GmbH</vt:lpstr>
      <vt:lpstr>Page Fans Online | Kohla-Strauss GmbH</vt:lpstr>
      <vt:lpstr>FB Insights - Daily Impressions | Kohla-Strauss GmbH - 1 of 3</vt:lpstr>
      <vt:lpstr>FB Insights - Daily Impressions | Kohla-Strauss GmbH - 2 of 3</vt:lpstr>
      <vt:lpstr>FB Insights - Daily Impressions | Kohla-Strauss GmbH - 3 of 3</vt:lpstr>
      <vt:lpstr>FB Insights - Daily Reach | Kohla-Strauss GmbH - 1 of 3</vt:lpstr>
      <vt:lpstr>FB Insights - Daily Reach | Kohla-Strauss GmbH - 2 of 3</vt:lpstr>
      <vt:lpstr>FB Insights - Daily Reach | Kohla-Strauss GmbH - 3 of 3</vt:lpstr>
      <vt:lpstr>Facebook Reach | Kohla-Strauss GmbH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2018-06-01T12:13:35Z</dcterms:created>
  <dcterms:modified xsi:type="dcterms:W3CDTF">2018-06-01T12:14:39Z</dcterms:modified>
</cp:coreProperties>
</file>