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1" r:id="rId34"/>
    <p:sldId id="292" r:id="rId35"/>
    <p:sldId id="293" r:id="rId36"/>
    <p:sldId id="295" r:id="rId37"/>
    <p:sldId id="296" r:id="rId38"/>
    <p:sldId id="297" r:id="rId39"/>
    <p:sldId id="298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1590</c:v>
                </c:pt>
                <c:pt idx="1">
                  <c:v>1590</c:v>
                </c:pt>
                <c:pt idx="2">
                  <c:v>1590</c:v>
                </c:pt>
                <c:pt idx="3">
                  <c:v>1590</c:v>
                </c:pt>
                <c:pt idx="4">
                  <c:v>1593</c:v>
                </c:pt>
                <c:pt idx="5">
                  <c:v>1596</c:v>
                </c:pt>
                <c:pt idx="6">
                  <c:v>1601</c:v>
                </c:pt>
                <c:pt idx="7">
                  <c:v>1601</c:v>
                </c:pt>
                <c:pt idx="8">
                  <c:v>1603</c:v>
                </c:pt>
                <c:pt idx="9">
                  <c:v>1603</c:v>
                </c:pt>
                <c:pt idx="10">
                  <c:v>1605</c:v>
                </c:pt>
                <c:pt idx="11">
                  <c:v>1606</c:v>
                </c:pt>
                <c:pt idx="12">
                  <c:v>1606</c:v>
                </c:pt>
                <c:pt idx="13">
                  <c:v>1607</c:v>
                </c:pt>
                <c:pt idx="14">
                  <c:v>1611</c:v>
                </c:pt>
                <c:pt idx="15">
                  <c:v>1614</c:v>
                </c:pt>
                <c:pt idx="16">
                  <c:v>1615</c:v>
                </c:pt>
                <c:pt idx="17">
                  <c:v>1615</c:v>
                </c:pt>
                <c:pt idx="18">
                  <c:v>1614</c:v>
                </c:pt>
                <c:pt idx="19">
                  <c:v>1615</c:v>
                </c:pt>
                <c:pt idx="20">
                  <c:v>1614</c:v>
                </c:pt>
                <c:pt idx="21">
                  <c:v>1615</c:v>
                </c:pt>
                <c:pt idx="22">
                  <c:v>1616</c:v>
                </c:pt>
                <c:pt idx="23">
                  <c:v>1615</c:v>
                </c:pt>
                <c:pt idx="24">
                  <c:v>1615</c:v>
                </c:pt>
                <c:pt idx="25">
                  <c:v>1615</c:v>
                </c:pt>
                <c:pt idx="26">
                  <c:v>1615</c:v>
                </c:pt>
                <c:pt idx="27">
                  <c:v>1615</c:v>
                </c:pt>
                <c:pt idx="28">
                  <c:v>1616</c:v>
                </c:pt>
                <c:pt idx="29">
                  <c:v>1616</c:v>
                </c:pt>
                <c:pt idx="30">
                  <c:v>1615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AA-4E4B-808B-E777C06FC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015728"/>
        <c:axId val="339018352"/>
      </c:lineChart>
      <c:dateAx>
        <c:axId val="339015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18352"/>
        <c:crosses val="autoZero"/>
        <c:auto val="1"/>
        <c:lblOffset val="100"/>
        <c:baseTimeUnit val="days"/>
      </c:dateAx>
      <c:valAx>
        <c:axId val="33901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01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1</c:v>
                </c:pt>
                <c:pt idx="6">
                  <c:v>5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-1</c:v>
                </c:pt>
                <c:pt idx="14">
                  <c:v>5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F8-408D-B3DB-5C58763C5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169056"/>
        <c:axId val="339167088"/>
      </c:lineChart>
      <c:dateAx>
        <c:axId val="339169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67088"/>
        <c:crosses val="autoZero"/>
        <c:auto val="1"/>
        <c:lblOffset val="100"/>
        <c:baseTimeUnit val="days"/>
      </c:dateAx>
      <c:valAx>
        <c:axId val="33916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6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96-4DC5-936F-EDB4629E3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349528"/>
        <c:axId val="274351824"/>
      </c:lineChart>
      <c:dateAx>
        <c:axId val="274349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51824"/>
        <c:crosses val="autoZero"/>
        <c:auto val="1"/>
        <c:lblOffset val="100"/>
        <c:baseTimeUnit val="days"/>
      </c:dateAx>
      <c:valAx>
        <c:axId val="27435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4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BE-4E27-8EF4-9611117DE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008080"/>
        <c:axId val="425014968"/>
      </c:barChart>
      <c:catAx>
        <c:axId val="42500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14968"/>
        <c:crosses val="autoZero"/>
        <c:auto val="1"/>
        <c:lblAlgn val="ctr"/>
        <c:lblOffset val="100"/>
        <c:noMultiLvlLbl val="0"/>
      </c:catAx>
      <c:valAx>
        <c:axId val="42501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0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2.5157232704402999</c:v>
                </c:pt>
                <c:pt idx="2">
                  <c:v>0</c:v>
                </c:pt>
                <c:pt idx="3">
                  <c:v>0.18867924528301999</c:v>
                </c:pt>
                <c:pt idx="4">
                  <c:v>0</c:v>
                </c:pt>
                <c:pt idx="5">
                  <c:v>0.62774639045824998</c:v>
                </c:pt>
                <c:pt idx="6">
                  <c:v>0</c:v>
                </c:pt>
                <c:pt idx="7">
                  <c:v>0.4375</c:v>
                </c:pt>
                <c:pt idx="8">
                  <c:v>0</c:v>
                </c:pt>
                <c:pt idx="9">
                  <c:v>1.4357053682895999</c:v>
                </c:pt>
                <c:pt idx="10">
                  <c:v>0</c:v>
                </c:pt>
                <c:pt idx="11">
                  <c:v>0.56074766355140004</c:v>
                </c:pt>
                <c:pt idx="12">
                  <c:v>0</c:v>
                </c:pt>
                <c:pt idx="13">
                  <c:v>1.3698630136986001</c:v>
                </c:pt>
                <c:pt idx="14">
                  <c:v>0</c:v>
                </c:pt>
                <c:pt idx="15">
                  <c:v>1.1793916821849999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0.61919504643962997</c:v>
                </c:pt>
                <c:pt idx="20">
                  <c:v>0</c:v>
                </c:pt>
                <c:pt idx="21">
                  <c:v>0.37151702786377999</c:v>
                </c:pt>
                <c:pt idx="22">
                  <c:v>0</c:v>
                </c:pt>
                <c:pt idx="23">
                  <c:v>1.2383900928792999</c:v>
                </c:pt>
                <c:pt idx="24">
                  <c:v>0</c:v>
                </c:pt>
                <c:pt idx="25">
                  <c:v>0.43343653250774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1.0519801980198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34-4FF5-96D1-50C9FF1F19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010376"/>
        <c:axId val="425011032"/>
      </c:lineChart>
      <c:dateAx>
        <c:axId val="425010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11032"/>
        <c:crosses val="autoZero"/>
        <c:auto val="1"/>
        <c:lblOffset val="100"/>
        <c:baseTimeUnit val="days"/>
      </c:dateAx>
      <c:valAx>
        <c:axId val="42501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1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C-4559-B507-E4C3D0C0EF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DC-4559-B507-E4C3D0C0EF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Kohla-Strauss GmbH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DC-4559-B507-E4C3D0C0EF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026448"/>
        <c:axId val="425027760"/>
      </c:barChart>
      <c:catAx>
        <c:axId val="42502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27760"/>
        <c:crosses val="autoZero"/>
        <c:auto val="1"/>
        <c:lblAlgn val="ctr"/>
        <c:lblOffset val="100"/>
        <c:noMultiLvlLbl val="0"/>
      </c:catAx>
      <c:valAx>
        <c:axId val="425027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2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0.56039850560398996</c:v>
                </c:pt>
                <c:pt idx="1">
                  <c:v>1.0409645403715999</c:v>
                </c:pt>
                <c:pt idx="2">
                  <c:v>0.52821088986566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58-4FBF-981E-3574CB97F7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021856"/>
        <c:axId val="425025464"/>
      </c:barChart>
      <c:catAx>
        <c:axId val="42502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25464"/>
        <c:crosses val="autoZero"/>
        <c:auto val="1"/>
        <c:lblAlgn val="ctr"/>
        <c:lblOffset val="100"/>
        <c:noMultiLvlLbl val="0"/>
      </c:catAx>
      <c:valAx>
        <c:axId val="425025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2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09-4F14-B78F-1C03498667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028088"/>
        <c:axId val="425019560"/>
      </c:barChart>
      <c:catAx>
        <c:axId val="42502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19560"/>
        <c:crosses val="autoZero"/>
        <c:auto val="1"/>
        <c:lblAlgn val="ctr"/>
        <c:lblOffset val="100"/>
        <c:noMultiLvlLbl val="0"/>
      </c:catAx>
      <c:valAx>
        <c:axId val="42501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2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120</c:v>
                </c:pt>
                <c:pt idx="1">
                  <c:v>120</c:v>
                </c:pt>
                <c:pt idx="2">
                  <c:v>120</c:v>
                </c:pt>
                <c:pt idx="3">
                  <c:v>120</c:v>
                </c:pt>
                <c:pt idx="4">
                  <c:v>120</c:v>
                </c:pt>
                <c:pt idx="5">
                  <c:v>120</c:v>
                </c:pt>
                <c:pt idx="6">
                  <c:v>120</c:v>
                </c:pt>
                <c:pt idx="7">
                  <c:v>119</c:v>
                </c:pt>
                <c:pt idx="8">
                  <c:v>119</c:v>
                </c:pt>
                <c:pt idx="9">
                  <c:v>119</c:v>
                </c:pt>
                <c:pt idx="10">
                  <c:v>119</c:v>
                </c:pt>
                <c:pt idx="11">
                  <c:v>119</c:v>
                </c:pt>
                <c:pt idx="12">
                  <c:v>120</c:v>
                </c:pt>
                <c:pt idx="13">
                  <c:v>120</c:v>
                </c:pt>
                <c:pt idx="14">
                  <c:v>120</c:v>
                </c:pt>
                <c:pt idx="15">
                  <c:v>120</c:v>
                </c:pt>
                <c:pt idx="16">
                  <c:v>120</c:v>
                </c:pt>
                <c:pt idx="17">
                  <c:v>120</c:v>
                </c:pt>
                <c:pt idx="18">
                  <c:v>122</c:v>
                </c:pt>
                <c:pt idx="19">
                  <c:v>123</c:v>
                </c:pt>
                <c:pt idx="20">
                  <c:v>123</c:v>
                </c:pt>
                <c:pt idx="21">
                  <c:v>123</c:v>
                </c:pt>
                <c:pt idx="22">
                  <c:v>123</c:v>
                </c:pt>
                <c:pt idx="23">
                  <c:v>123</c:v>
                </c:pt>
                <c:pt idx="24">
                  <c:v>123</c:v>
                </c:pt>
                <c:pt idx="25">
                  <c:v>123</c:v>
                </c:pt>
                <c:pt idx="26">
                  <c:v>123</c:v>
                </c:pt>
                <c:pt idx="27">
                  <c:v>123</c:v>
                </c:pt>
                <c:pt idx="28">
                  <c:v>123</c:v>
                </c:pt>
                <c:pt idx="29">
                  <c:v>123</c:v>
                </c:pt>
                <c:pt idx="30">
                  <c:v>123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30-43EB-9191-F718279058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5020544"/>
        <c:axId val="425024152"/>
      </c:lineChart>
      <c:dateAx>
        <c:axId val="42502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24152"/>
        <c:crosses val="autoZero"/>
        <c:auto val="1"/>
        <c:lblOffset val="100"/>
        <c:baseTimeUnit val="days"/>
      </c:dateAx>
      <c:valAx>
        <c:axId val="42502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02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D8ED-43A6-B5F7-F88B5E85BC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D8ED-43A6-B5F7-F88B5E85B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477864"/>
        <c:axId val="421327080"/>
      </c:barChart>
      <c:catAx>
        <c:axId val="27247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327080"/>
        <c:crosses val="autoZero"/>
        <c:auto val="1"/>
        <c:lblAlgn val="ctr"/>
        <c:lblOffset val="100"/>
        <c:noMultiLvlLbl val="0"/>
      </c:catAx>
      <c:valAx>
        <c:axId val="42132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7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1588</c:v>
                </c:pt>
                <c:pt idx="1">
                  <c:v>3450</c:v>
                </c:pt>
                <c:pt idx="2">
                  <c:v>2092</c:v>
                </c:pt>
                <c:pt idx="3">
                  <c:v>1689</c:v>
                </c:pt>
                <c:pt idx="4">
                  <c:v>5136</c:v>
                </c:pt>
                <c:pt idx="5">
                  <c:v>5549</c:v>
                </c:pt>
                <c:pt idx="6">
                  <c:v>4815</c:v>
                </c:pt>
                <c:pt idx="7">
                  <c:v>4554</c:v>
                </c:pt>
                <c:pt idx="8">
                  <c:v>4624</c:v>
                </c:pt>
                <c:pt idx="9">
                  <c:v>6102</c:v>
                </c:pt>
                <c:pt idx="10">
                  <c:v>3982</c:v>
                </c:pt>
                <c:pt idx="11">
                  <c:v>4103</c:v>
                </c:pt>
                <c:pt idx="12">
                  <c:v>4435</c:v>
                </c:pt>
                <c:pt idx="13">
                  <c:v>4778</c:v>
                </c:pt>
                <c:pt idx="14">
                  <c:v>4096</c:v>
                </c:pt>
                <c:pt idx="15">
                  <c:v>3700</c:v>
                </c:pt>
                <c:pt idx="16">
                  <c:v>3390</c:v>
                </c:pt>
                <c:pt idx="17">
                  <c:v>3421</c:v>
                </c:pt>
                <c:pt idx="18">
                  <c:v>3726</c:v>
                </c:pt>
                <c:pt idx="19">
                  <c:v>4026</c:v>
                </c:pt>
                <c:pt idx="20">
                  <c:v>3688</c:v>
                </c:pt>
                <c:pt idx="21">
                  <c:v>3843</c:v>
                </c:pt>
                <c:pt idx="22">
                  <c:v>3572</c:v>
                </c:pt>
                <c:pt idx="23">
                  <c:v>4592</c:v>
                </c:pt>
                <c:pt idx="24">
                  <c:v>1623</c:v>
                </c:pt>
                <c:pt idx="25">
                  <c:v>1974</c:v>
                </c:pt>
                <c:pt idx="26">
                  <c:v>1580</c:v>
                </c:pt>
                <c:pt idx="27">
                  <c:v>1422</c:v>
                </c:pt>
                <c:pt idx="28">
                  <c:v>1245</c:v>
                </c:pt>
                <c:pt idx="29">
                  <c:v>3281</c:v>
                </c:pt>
                <c:pt idx="30">
                  <c:v>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6F-4619-8842-4DD953E0F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853272"/>
        <c:axId val="407850648"/>
      </c:lineChart>
      <c:dateAx>
        <c:axId val="407853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50648"/>
        <c:crosses val="autoZero"/>
        <c:auto val="1"/>
        <c:lblOffset val="100"/>
        <c:baseTimeUnit val="days"/>
      </c:dateAx>
      <c:valAx>
        <c:axId val="407850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5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1294</c:v>
                </c:pt>
                <c:pt idx="1">
                  <c:v>2231</c:v>
                </c:pt>
                <c:pt idx="2">
                  <c:v>1454</c:v>
                </c:pt>
                <c:pt idx="3">
                  <c:v>1299</c:v>
                </c:pt>
                <c:pt idx="4">
                  <c:v>3543</c:v>
                </c:pt>
                <c:pt idx="5">
                  <c:v>3808</c:v>
                </c:pt>
                <c:pt idx="6">
                  <c:v>3867</c:v>
                </c:pt>
                <c:pt idx="7">
                  <c:v>3618</c:v>
                </c:pt>
                <c:pt idx="8">
                  <c:v>3521</c:v>
                </c:pt>
                <c:pt idx="9">
                  <c:v>4299</c:v>
                </c:pt>
                <c:pt idx="10">
                  <c:v>3182</c:v>
                </c:pt>
                <c:pt idx="11">
                  <c:v>3221</c:v>
                </c:pt>
                <c:pt idx="12">
                  <c:v>3560</c:v>
                </c:pt>
                <c:pt idx="13">
                  <c:v>3444</c:v>
                </c:pt>
                <c:pt idx="14">
                  <c:v>3028</c:v>
                </c:pt>
                <c:pt idx="15">
                  <c:v>2904</c:v>
                </c:pt>
                <c:pt idx="16">
                  <c:v>2693</c:v>
                </c:pt>
                <c:pt idx="17">
                  <c:v>2689</c:v>
                </c:pt>
                <c:pt idx="18">
                  <c:v>2976</c:v>
                </c:pt>
                <c:pt idx="19">
                  <c:v>2967</c:v>
                </c:pt>
                <c:pt idx="20">
                  <c:v>2884</c:v>
                </c:pt>
                <c:pt idx="21">
                  <c:v>2929</c:v>
                </c:pt>
                <c:pt idx="22">
                  <c:v>2942</c:v>
                </c:pt>
                <c:pt idx="23">
                  <c:v>3381</c:v>
                </c:pt>
                <c:pt idx="24">
                  <c:v>1392</c:v>
                </c:pt>
                <c:pt idx="25">
                  <c:v>1410</c:v>
                </c:pt>
                <c:pt idx="26">
                  <c:v>1267</c:v>
                </c:pt>
                <c:pt idx="27">
                  <c:v>1173</c:v>
                </c:pt>
                <c:pt idx="28">
                  <c:v>1053</c:v>
                </c:pt>
                <c:pt idx="29">
                  <c:v>1483</c:v>
                </c:pt>
                <c:pt idx="30">
                  <c:v>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61-42C8-B5DA-0D8DC9EA2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855568"/>
        <c:axId val="407848024"/>
      </c:lineChart>
      <c:dateAx>
        <c:axId val="407855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48024"/>
        <c:crosses val="autoZero"/>
        <c:auto val="1"/>
        <c:lblOffset val="100"/>
        <c:baseTimeUnit val="days"/>
      </c:dateAx>
      <c:valAx>
        <c:axId val="407848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55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</c:v>
                </c:pt>
                <c:pt idx="1">
                  <c:v>291</c:v>
                </c:pt>
                <c:pt idx="2">
                  <c:v>103</c:v>
                </c:pt>
                <c:pt idx="3">
                  <c:v>41</c:v>
                </c:pt>
                <c:pt idx="4">
                  <c:v>161</c:v>
                </c:pt>
                <c:pt idx="5">
                  <c:v>144</c:v>
                </c:pt>
                <c:pt idx="6">
                  <c:v>98</c:v>
                </c:pt>
                <c:pt idx="7">
                  <c:v>98</c:v>
                </c:pt>
                <c:pt idx="8">
                  <c:v>103</c:v>
                </c:pt>
                <c:pt idx="9">
                  <c:v>305</c:v>
                </c:pt>
                <c:pt idx="10">
                  <c:v>71</c:v>
                </c:pt>
                <c:pt idx="11">
                  <c:v>67</c:v>
                </c:pt>
                <c:pt idx="12">
                  <c:v>55</c:v>
                </c:pt>
                <c:pt idx="13">
                  <c:v>96</c:v>
                </c:pt>
                <c:pt idx="14">
                  <c:v>56</c:v>
                </c:pt>
                <c:pt idx="15">
                  <c:v>52</c:v>
                </c:pt>
                <c:pt idx="16">
                  <c:v>46</c:v>
                </c:pt>
                <c:pt idx="17">
                  <c:v>41</c:v>
                </c:pt>
                <c:pt idx="18">
                  <c:v>99</c:v>
                </c:pt>
                <c:pt idx="19">
                  <c:v>99</c:v>
                </c:pt>
                <c:pt idx="20">
                  <c:v>68</c:v>
                </c:pt>
                <c:pt idx="21">
                  <c:v>70</c:v>
                </c:pt>
                <c:pt idx="22">
                  <c:v>43</c:v>
                </c:pt>
                <c:pt idx="23">
                  <c:v>74</c:v>
                </c:pt>
                <c:pt idx="24">
                  <c:v>17</c:v>
                </c:pt>
                <c:pt idx="25">
                  <c:v>33</c:v>
                </c:pt>
                <c:pt idx="26">
                  <c:v>18</c:v>
                </c:pt>
                <c:pt idx="27">
                  <c:v>14</c:v>
                </c:pt>
                <c:pt idx="28">
                  <c:v>23</c:v>
                </c:pt>
                <c:pt idx="29">
                  <c:v>106</c:v>
                </c:pt>
                <c:pt idx="30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CA-414D-90D6-CE5FB7FADA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847696"/>
        <c:axId val="407848680"/>
      </c:lineChart>
      <c:dateAx>
        <c:axId val="40784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48680"/>
        <c:crosses val="autoZero"/>
        <c:auto val="1"/>
        <c:lblOffset val="100"/>
        <c:baseTimeUnit val="days"/>
      </c:dateAx>
      <c:valAx>
        <c:axId val="40784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4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17</c:v>
                </c:pt>
                <c:pt idx="2">
                  <c:v>13</c:v>
                </c:pt>
                <c:pt idx="3">
                  <c:v>12</c:v>
                </c:pt>
                <c:pt idx="4">
                  <c:v>25</c:v>
                </c:pt>
                <c:pt idx="5">
                  <c:v>28</c:v>
                </c:pt>
                <c:pt idx="6">
                  <c:v>20</c:v>
                </c:pt>
                <c:pt idx="7">
                  <c:v>14</c:v>
                </c:pt>
                <c:pt idx="8">
                  <c:v>51</c:v>
                </c:pt>
                <c:pt idx="9">
                  <c:v>27</c:v>
                </c:pt>
                <c:pt idx="10">
                  <c:v>15</c:v>
                </c:pt>
                <c:pt idx="11">
                  <c:v>7</c:v>
                </c:pt>
                <c:pt idx="12">
                  <c:v>11</c:v>
                </c:pt>
                <c:pt idx="13">
                  <c:v>8</c:v>
                </c:pt>
                <c:pt idx="14">
                  <c:v>27</c:v>
                </c:pt>
                <c:pt idx="15">
                  <c:v>10</c:v>
                </c:pt>
                <c:pt idx="16">
                  <c:v>10</c:v>
                </c:pt>
                <c:pt idx="17">
                  <c:v>21</c:v>
                </c:pt>
                <c:pt idx="18">
                  <c:v>6</c:v>
                </c:pt>
                <c:pt idx="19">
                  <c:v>6</c:v>
                </c:pt>
                <c:pt idx="20">
                  <c:v>9</c:v>
                </c:pt>
                <c:pt idx="21">
                  <c:v>16</c:v>
                </c:pt>
                <c:pt idx="22">
                  <c:v>14</c:v>
                </c:pt>
                <c:pt idx="23">
                  <c:v>10</c:v>
                </c:pt>
                <c:pt idx="24">
                  <c:v>7</c:v>
                </c:pt>
                <c:pt idx="25">
                  <c:v>13</c:v>
                </c:pt>
                <c:pt idx="26">
                  <c:v>10</c:v>
                </c:pt>
                <c:pt idx="27">
                  <c:v>10</c:v>
                </c:pt>
                <c:pt idx="28">
                  <c:v>15</c:v>
                </c:pt>
                <c:pt idx="29">
                  <c:v>21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F1-49B9-B32B-A5D8BB4B7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854912"/>
        <c:axId val="407853928"/>
      </c:lineChart>
      <c:dateAx>
        <c:axId val="40785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53928"/>
        <c:crosses val="autoZero"/>
        <c:auto val="1"/>
        <c:lblOffset val="100"/>
        <c:baseTimeUnit val="days"/>
      </c:dateAx>
      <c:valAx>
        <c:axId val="40785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5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84.366666666667001</c:v>
                </c:pt>
                <c:pt idx="1">
                  <c:v>73.633333333332999</c:v>
                </c:pt>
                <c:pt idx="2">
                  <c:v>103.8</c:v>
                </c:pt>
                <c:pt idx="3">
                  <c:v>213.93333333333001</c:v>
                </c:pt>
                <c:pt idx="4">
                  <c:v>420.1</c:v>
                </c:pt>
                <c:pt idx="5">
                  <c:v>541.16666666667004</c:v>
                </c:pt>
                <c:pt idx="6">
                  <c:v>628.36666666666997</c:v>
                </c:pt>
                <c:pt idx="7">
                  <c:v>595.53333333333001</c:v>
                </c:pt>
                <c:pt idx="8">
                  <c:v>593.1</c:v>
                </c:pt>
                <c:pt idx="9">
                  <c:v>609.83333333332996</c:v>
                </c:pt>
                <c:pt idx="10">
                  <c:v>674</c:v>
                </c:pt>
                <c:pt idx="11">
                  <c:v>640.13333333333003</c:v>
                </c:pt>
                <c:pt idx="12">
                  <c:v>618.66666666667004</c:v>
                </c:pt>
                <c:pt idx="13">
                  <c:v>627</c:v>
                </c:pt>
                <c:pt idx="14">
                  <c:v>645.20000000000005</c:v>
                </c:pt>
                <c:pt idx="15">
                  <c:v>661.5</c:v>
                </c:pt>
                <c:pt idx="16">
                  <c:v>686.56666666667002</c:v>
                </c:pt>
                <c:pt idx="17">
                  <c:v>721.3</c:v>
                </c:pt>
                <c:pt idx="18">
                  <c:v>786.1</c:v>
                </c:pt>
                <c:pt idx="19">
                  <c:v>780.53333333333001</c:v>
                </c:pt>
                <c:pt idx="20">
                  <c:v>641.66666666667004</c:v>
                </c:pt>
                <c:pt idx="21">
                  <c:v>409.5</c:v>
                </c:pt>
                <c:pt idx="22">
                  <c:v>220.46666666666999</c:v>
                </c:pt>
                <c:pt idx="23">
                  <c:v>125.83333333333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3E-42B9-AB60-CBD46035C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857864"/>
        <c:axId val="407860160"/>
      </c:lineChart>
      <c:catAx>
        <c:axId val="40785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60160"/>
        <c:crosses val="autoZero"/>
        <c:auto val="1"/>
        <c:lblAlgn val="ctr"/>
        <c:lblOffset val="100"/>
        <c:noMultiLvlLbl val="0"/>
      </c:catAx>
      <c:valAx>
        <c:axId val="40786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85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Kohla-Strauss GmbH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1294</c:v>
                </c:pt>
                <c:pt idx="1">
                  <c:v>2231</c:v>
                </c:pt>
                <c:pt idx="2">
                  <c:v>1454</c:v>
                </c:pt>
                <c:pt idx="3">
                  <c:v>1299</c:v>
                </c:pt>
                <c:pt idx="4">
                  <c:v>3543</c:v>
                </c:pt>
                <c:pt idx="5">
                  <c:v>3808</c:v>
                </c:pt>
                <c:pt idx="6">
                  <c:v>3867</c:v>
                </c:pt>
                <c:pt idx="7">
                  <c:v>3618</c:v>
                </c:pt>
                <c:pt idx="8">
                  <c:v>3521</c:v>
                </c:pt>
                <c:pt idx="9">
                  <c:v>4299</c:v>
                </c:pt>
                <c:pt idx="10">
                  <c:v>3182</c:v>
                </c:pt>
                <c:pt idx="11">
                  <c:v>3221</c:v>
                </c:pt>
                <c:pt idx="12">
                  <c:v>3560</c:v>
                </c:pt>
                <c:pt idx="13">
                  <c:v>3444</c:v>
                </c:pt>
                <c:pt idx="14">
                  <c:v>3028</c:v>
                </c:pt>
                <c:pt idx="15">
                  <c:v>2904</c:v>
                </c:pt>
                <c:pt idx="16">
                  <c:v>2693</c:v>
                </c:pt>
                <c:pt idx="17">
                  <c:v>2689</c:v>
                </c:pt>
                <c:pt idx="18">
                  <c:v>2976</c:v>
                </c:pt>
                <c:pt idx="19">
                  <c:v>2967</c:v>
                </c:pt>
                <c:pt idx="20">
                  <c:v>2884</c:v>
                </c:pt>
                <c:pt idx="21">
                  <c:v>2929</c:v>
                </c:pt>
                <c:pt idx="22">
                  <c:v>2942</c:v>
                </c:pt>
                <c:pt idx="23">
                  <c:v>3381</c:v>
                </c:pt>
                <c:pt idx="24">
                  <c:v>1392</c:v>
                </c:pt>
                <c:pt idx="25">
                  <c:v>1410</c:v>
                </c:pt>
                <c:pt idx="26">
                  <c:v>1267</c:v>
                </c:pt>
                <c:pt idx="27">
                  <c:v>1173</c:v>
                </c:pt>
                <c:pt idx="28">
                  <c:v>1053</c:v>
                </c:pt>
                <c:pt idx="29">
                  <c:v>1483</c:v>
                </c:pt>
                <c:pt idx="30">
                  <c:v>453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88-4A5D-B7C4-01E4404A2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120256"/>
        <c:axId val="436116648"/>
      </c:lineChart>
      <c:dateAx>
        <c:axId val="436120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16648"/>
        <c:crosses val="autoZero"/>
        <c:auto val="1"/>
        <c:lblOffset val="100"/>
        <c:baseTimeUnit val="days"/>
      </c:dateAx>
      <c:valAx>
        <c:axId val="43611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2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9F7B1-77BE-4EAA-9B5C-A5853B05D2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E92673-0C45-45C1-9D24-D2874BE3A0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274420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B849D-B770-4B9D-885E-FA834704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Kohla-Strauss GmbH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FA872-9E4B-4232-A12E-30E1F6B6B2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7831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9219044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1543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9828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1598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561962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8033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59890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25847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609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5054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59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368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D1ACC-F638-4707-9C59-4D5AEEC67F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799787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6C7BD-390F-40FF-B8AF-EE49A3476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Kohla-Strauss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48FD7B-3C59-4438-A78E-E5F637D710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6597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58734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0051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490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665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4735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7203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937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488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30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733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2C71FF-0AAB-4005-B9F1-887C49C67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09402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BBB1C-1EC2-4C3F-A4F6-14ADFA267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Kohla-Strauss GmbH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A867DC-E7D9-470E-BDB8-EE2DE5B7DA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5349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1411934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63085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36676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27137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8188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97554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61296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7013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39168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52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464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07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0E0A2-A2A9-4144-B510-1678A67D5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44217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57C83-B1DC-4568-9F07-10508A682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870B5D-4CFF-4261-B6DC-B7AB7AC1EE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1651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2035F-EF0B-4FBA-8781-7E1FD1832B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4FED-7CCE-47CA-B1A0-728088BF2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747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FD990-F0C5-4A54-89CC-018C8A045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29BFFA-0708-4CAF-A6F8-6ED816314E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7809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06EAF-129C-495F-8992-FE27D64A3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6AD06-332A-47B8-BF78-A971A5F7B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380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3BA2-5437-4C99-8C03-C918FDEE4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A84B45-0C4E-4627-8B66-20604ED85E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353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17AF3-B7FA-40B2-83F8-F216169FE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519CC-ABF2-4C56-AF85-8FDE6FD51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769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DDC82-30F9-43C8-A484-D09499F74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BACBE4-016E-49BC-9DBC-D0DA20F39B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668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21016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1576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083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5049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322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104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932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25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94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- 2018-05-30 08:07:36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915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- 2018-05-26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findet unser BMW Golfturnier in Bad Tatzmannsdorf statt ⛳
Wir wünschen allen Teilnehmern ein schönes Spiel!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409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- 2018-05-24 06:54:00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STEIGE EIN BEI KOHLA-STRAUSS ⚡
Sind Autos deine Leidenschaft? Dann mache dein Hobby zum Beruf und bewirb dich bei uns als KFZ-Techniker (Standort: Oberpullendorf)!
Wir freuen uns auf dich 😎🚙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270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E8A91-B9D4-4F6A-B00C-369DAC09F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596451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3C3E3-5507-4552-B1E1-FD9802CA5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409792-7ABB-47C6-B335-727C628655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6342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98376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335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8672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6988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6064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7430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9553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7317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27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- 2018-05-22 06:14:00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Wolltest du schon immer mit deinem MINI neue Ecken entdecken? 🤩🚙
Jetzt gibt's ein cooles MINI ALL IN Leasing für die neuen MINI Modelle (MINI 3-Türer, MINI 5-Türer und MINI Cabrio) ‼
⏩ MINI 3-Türer ab € 275,--/Monat
⏩ MINI 5-Türer ab € 285,--/Monat
⏩ MINI Cabrio  ab € 335,--/Monat
Das MINI ALL-IN Leasing beinhaltet:
*⃣ € 0,-- Anzahlung
*⃣ Vollkasko- und Haftpflichtversicherung
*⃣ 4 Jahre MINI Service und vieles mehr...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407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- 2018-05-20 11:50:00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Elektromobilität ist im Kern von BMW angekommen. ⚡
Das erste rein elektrisch angetriebene Modell der Marke BMW wird ein vollwertiges Sports Activity Vehicle (SAV) sein - ohne Einschränkungen bei Funktionalität und Komfort.
Erlebe im Video den BMW Concept iX3.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916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CC993-A9C8-4AF3-A373-05C809ADA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62042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20150-AB24-4C77-ACAD-2C67ABEFB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6A02C3-7934-42D6-BB96-F1EC3DAB4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2486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26115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2757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252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6551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125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22008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344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68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- 2018-05-16 06:15:00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extrem stolz und freuen uns über den "BMW Excellence Award" in der Kategorie Kundenbetreuung! 🏆 Teamwork makes the dream work! 😉💎
▪️
▪️
▪️
📷 von links: Christian Morawa (Geschäftsführer BMW Group Austria), Mag. Ernst Kohla (Geschäftsführer BMW Kohla-Strauss), Jean-Philippe Parain (Senior Vice President Sales Region Europe), Michael Bacher (Regionalleiter BMW Group Austria).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15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- 2018-05-14 15:20:01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Programm für unsere MINI Ausfahrt steht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1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- 2018-05-12 10:18:00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M2 Competition: Das Herz des M3 💙
https://www.automobil-industrie.vogel.de/bmw-m2-competition-das-herz-des-m3-a-713450/?cmp=nl-99&amp;uuid=EEE9D59B-F5AC-482D-A788279BCF8E5FFE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863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E3372-4FEA-4ACA-822A-8D60C5DC3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59981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BAE92-7EED-4D36-A2E8-4F1E0733F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BB7013-244B-412E-BA9B-18AF4FADD0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9919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75671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7218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256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71939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882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11315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7162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5505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5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- 2018-05-10 06:16:00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Franz Gmeindl und Martina Fleisch freuen sich über ihre BMW 316d Limousine in saphirschwarz metallic.
Wir danken ihnen für das entgegengebrachte Vertrauen und wünschen viel Freude am Fahren. 🚙⭐😃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929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- 2018-05-08 10:46:00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Suchst du Entspannung?
Lean back and relax ... 😎
Quelle: youtube/BMW.com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3225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81F9E-E07C-438A-98AC-001A7CD0A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5525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FBAA8-D8C9-4F89-95B8-45F7A2396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0FEEB5-5450-4946-9BC8-B084954455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566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22097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980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4876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4013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00743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2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5027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0201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453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- 2018-05-06 07:33:00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Möchtest du bei deinem Fahrzeug Leistung, Drehmoment und Sprintstärke ohne Mehrverbrauch im Normzyklus steigern?
Mit dem BMW M Performance Power Kit ist das möglich 😍😎
Die Power Kits sind verfügbar für die BMW Modelle 20d und 20d xDrive. 
Möchtest du wissen, ob bei deinem Fahrzeug das Power Kit verfügbar ist? Dann melde dich bei uns - wir helfen dir gerne weiter!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315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- 2018-05-04 15:48:00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Golf Cup International 2018.
powered by Kohla-Strauss
✔ 26. Mai 2018
✔ REITERS GOLF &amp; COUNTRY CLUB Bad Tatzmannsdorf
✔ Kanonenstart um 10 Uhr
Weitere Informationen findest du hier:
https://bmw-kohla-strauss-st-michael.at/news-events/#bmw-golf-cup-international-2018-powered-by-kohla-strauss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314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FE0C7-4A7E-43D4-A9BB-7C004F9B66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739745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50CE6-572C-40C4-AE2C-D9A34B026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Kohla-Strauss GmbH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1670E-FDC3-4835-B62F-B96028CEF3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6172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64872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3231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7686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9376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7959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9391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0502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0372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2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- 2018-05-02 10:22:00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GRENZENLOS. KRAFTVOLL. ⚡
Petra Wagner, Abgeordnete zum Nationalrat, übernahm vergangene Woche ihren BMW X6 in carbonschwarz metallic.
Wir danken ihr für das entgegengebrachte Vertrauen in unser Unternehmen und wünschen viel Freude am Fahren. 🚙💙😃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172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4D4FC-53A7-4B8A-AE81-398108A227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658990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33059-3BB2-4F0C-AC0E-5C01FC3F4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- 1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B994C-2C5F-4B06-B1A0-3193BBCE74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5695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77172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868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26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343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8882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9558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124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456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196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- 2018-05-30 08:07:36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7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- 2018-05-26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findet unser BMW Golfturnier in Bad Tatzmannsdorf statt ⛳
Wir wünschen allen Teilnehmern ein schönes Spiel!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36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- 2018-05-24 06:54:00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STEIGE EIN BEI KOHLA-STRAUSS ⚡
Sind Autos deine Leidenschaft? Dann mache dein Hobby zum Beruf und bewirb dich bei uns als KFZ-Techniker (Standort: Oberpullendorf)!
Wir freuen uns auf dich 😎🚙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260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F51F8-0608-49B8-8C78-D3C118498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13939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D37D4-BA4C-46C5-9F17-7FD7171F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- 2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9F20B6-670A-44B8-AA79-B68BEA9A6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5179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72028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636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303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343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299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9244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4597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265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70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- 2018-05-22 06:14:00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Wolltest du schon immer mit deinem MINI neue Ecken entdecken? 🤩🚙
Jetzt gibt's ein cooles MINI ALL IN Leasing für die neuen MINI Modelle (MINI 3-Türer, MINI 5-Türer und MINI Cabrio) ‼
⏩ MINI 3-Türer ab € 275,--/Monat
⏩ MINI 5-Türer ab € 285,--/Monat
⏩ MINI Cabrio  ab € 335,--/Monat
Das MINI ALL-IN Leasing beinhaltet:
*⃣ € 0,-- Anzahlung
*⃣ Vollkasko- und Haftpflichtversicherung
*⃣ 4 Jahre MINI Service und vieles mehr...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078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69A97-C922-4A1D-9B2F-1730FB9E9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941765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4630B-03F2-4132-A474-AF882A52C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- 3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57A6D2-DBE5-46B0-9C6E-20D2260E28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72557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7752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7332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5308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348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9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416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1281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9510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26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- 2018-05-20 11:50:00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Elektromobilität ist im Kern von BMW angekommen. ⚡
Das erste rein elektrisch angetriebene Modell der Marke BMW wird ein vollwertiges Sports Activity Vehicle (SAV) sein - ohne Einschränkungen bei Funktionalität und Komfort.
Erlebe im Video den BMW Concept iX3.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1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- 2018-05-16 06:15:00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sind extrem stolz und freuen uns über den "BMW Excellence Award" in der Kategorie Kundenbetreuung! 🏆 Teamwork makes the dream work! 😉💎
▪️
▪️
▪️
📷 von links: Christian Morawa (Geschäftsführer BMW Group Austria), Mag. Ernst Kohla (Geschäftsführer BMW Kohla-Strauss), Jean-Philippe Parain (Senior Vice President Sales Region Europe), Michael Bacher (Regionalleiter BMW Group Austria).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4454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39CDD0-B258-45D6-8AC8-C48279A87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643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FCF1A-DDCB-4E86-8551-3703A38EA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- 4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15E5C5-D5EF-4100-8616-30868D8B5E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880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650307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271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5725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8323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882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08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954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29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765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- 2018-05-14 15:20:01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Programm für unsere MINI Ausfahrt steht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450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- 2018-05-12 10:18:00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M2 Competition: Das Herz des M3 💙
https://www.automobil-industrie.vogel.de/bmw-m2-competition-das-herz-des-m3-a-713450/?cmp=nl-99&amp;uuid=EEE9D59B-F5AC-482D-A788279BCF8E5FFE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419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- 2018-05-10 06:16:00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Franz Gmeindl und Martina Fleisch freuen sich über ihre BMW 316d Limousine in saphirschwarz metallic.
Wir danken ihnen für das entgegengebrachte Vertrauen und wünschen viel Freude am Fahren. 🚙⭐😃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215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E250C-5EAA-475D-B3A1-25F51454E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39246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ED694-7F54-43A1-9D4F-A036776FC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- 5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254BA1-3DF3-4CEE-B628-1796B8F225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0748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24005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432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307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6424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013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130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4481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382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736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- 2018-05-08 10:46:00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Suchst du Entspannung?
Lean back and relax ... 😎
Quelle: youtube/BMW.com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057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- 2018-05-06 07:33:00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Möchtest du bei deinem Fahrzeug Leistung, Drehmoment und Sprintstärke ohne Mehrverbrauch im Normzyklus steigern?
Mit dem BMW M Performance Power Kit ist das möglich 😍😎
Die Power Kits sind verfügbar für die BMW Modelle 20d und 20d xDrive. 
Möchtest du wissen, ob bei deinem Fahrzeug das Power Kit verfügbar ist? Dann melde dich bei uns - wir helfen dir gerne weiter!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277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6A73DA-5BC6-4693-8C20-77FDF57B06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073950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59A95-B4BF-4571-A722-02B2873F5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- 6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FF3C5B-B892-4C1D-8FD4-8CFECB2C6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3812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66157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8593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7675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0161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3016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411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652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9608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60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- 2018-05-04 15:48:00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BMW Golf Cup International 2018.
powered by Kohla-Strauss
✔ 26. Mai 2018
✔ REITERS GOLF &amp; COUNTRY CLUB Bad Tatzmannsdorf
✔ Kanonenstart um 10 Uhr
Weitere Informationen findest du hier:
https://bmw-kohla-strauss-st-michael.at/news-events/#bmw-golf-cup-international-2018-powered-by-kohla-strauss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6828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AB772-04CA-48D3-A89D-00CB4714D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101869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BB8BA-FA35-42CA-98EE-A1952EB09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Kohla-Strauss GmbH - 7 of 7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DE974-2351-4408-A4FA-D768C6333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1337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48427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6669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1399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508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4609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7213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6070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9755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265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Kohla-Strauss GmbH - 2018-05-02 10:22:00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⚡ GRENZENLOS. KRAFTVOLL. ⚡
Petra Wagner, Abgeordnete zum Nationalrat, übernahm vergangene Woche ihren BMW X6 in carbonschwarz metallic.
Wir danken ihr für das entgegengebrachte Vertrauen in unser Unternehmen und wünschen viel Freude am Fahren. 🚙💙😃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1561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94F8A-7343-469C-9DC7-9779546E1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8967427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4593F-AD0E-42DB-AA08-EF2DD089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9C1E57-8108-4735-8B3B-B3FC98CC79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6261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D600F-C4B9-4B1F-A528-691B47012E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3E233-8FB6-43C2-B5AE-83BD2035C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170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E8E44-172B-4D4F-85FC-01AB92870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E5B91E-0FAD-40A0-AADF-CC63BB000F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5140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E66E7-A1C8-4B72-ACA3-499BCA4230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6A597-9CA9-4E3D-83E5-CB8A05D6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765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9988D-14E5-4E46-A801-D4AF0424A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8B3138-AB0B-47BE-B99B-D6B444092F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6127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12B87-C476-4583-B75D-2348F5FFF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6CF51-1187-41BD-A59F-E0E6CFA5B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55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3D795-CAB5-42EA-B3AC-470FE87B1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97790F-663C-4949-8875-6BD7341CF1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8833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155E5-69E1-4366-8199-BA8740D0A9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A882F-4E95-4E88-AD03-EE39BA945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5660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0B8F0-30BF-4FC0-AA5B-E42014923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015F12-DD62-4C98-8B23-4031863687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16449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843556-D5E5-4C0E-9582-56A99522C0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450CD-A427-4CBB-9F09-E506DD914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3201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5918C-C59B-438D-84AE-8ADA492B9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800886-E2F3-4BC7-9569-44901C6877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964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2DB43-0E12-4228-A565-FB8247F97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3D287-B7D8-4DF7-8283-AC4BD4ECC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692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91AE2-2A3E-4766-9BE5-62959B7D9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A2D89E-F379-497B-A6A1-2AB11AB44F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7490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9529C-4CBE-419B-87F5-B8410C37F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CDD20-308B-4A5E-BEB9-01BD71C91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0344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B7FF1-7BEA-498F-B0D8-A0552C611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9B05D3-25F6-47B8-80C1-29D93BC258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70166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3C824-D595-42FE-8069-D9FD845147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976ABE-ED21-4E00-A263-CBE280592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9328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5E787-B032-4FB3-AD03-8D83F5DB6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471707-777B-4144-80DC-CA606CB87E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1886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046E2-645C-4A51-A80D-2459B62A6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81DD6-A574-4961-8F0C-C2458D80F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079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673C8-4EC3-4469-A646-56DE386D2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88908E-E125-4FDB-B4DE-945E184D7C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0337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F6BEAE-04AF-44AD-921D-9FFD593E3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199AD-0190-4CFD-AF67-CBFC61854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2870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BEB8A-79CD-4113-97BC-9C07C284C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A4DD76-27E4-4956-8227-0A97D62E7F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22452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A8877-58C6-4782-A33C-ECB797E40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185ABA-0604-4ECE-99DD-917D2EC9E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272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F3719-DC37-4277-B825-FA88310EE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0AF5D0-41B3-4D07-BF24-1BE9F099B3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9519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CDD615-FE6C-4DCA-B149-040E0080A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C6C58B-9A80-4BAC-999B-00F92B6D7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995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BDF86-3D65-4FF5-811B-47DD9833A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2261A4-5AD6-4DAA-8659-FD4F5D28CC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613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160030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74953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31990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576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77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18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697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88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05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30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9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08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0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211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85771-B035-4181-AE46-D0391F335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6577603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508BF-3CB8-49F7-A60F-452C8BA7E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FAC346-B26A-4264-A758-D998C47DCF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76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755863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060728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5614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782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57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79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47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42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22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77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870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36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536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151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24929-560E-4B75-ACCB-81A3983609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51260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AE52E-DCC3-4EEE-A183-8D4E933F5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Kohla-Strauss GmbH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4BB69B-7543-4F34-9AA3-CC152CD295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0042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029149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791107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99571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600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65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87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45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52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553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74B49-DAB0-4C0A-9C36-E5D5AA7C3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427120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87030-1497-4D54-BBB1-5134CB342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921FA8-D91F-4A48-B41D-C400B2A0AE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022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706020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925922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00622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311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11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10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56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45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15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06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435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755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24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603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FA990-C064-4267-B60A-597037C6B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3776755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C04A0-CBAF-406A-B429-135981AC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A0F67-6532-4688-A231-335C7D9534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0511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437354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8612399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3677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98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9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02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31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63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7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33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9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51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97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423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81FD0-A800-40F5-9CA2-DE1949DC12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016776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725FA-E3FD-460D-B7EB-5573A956A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Kohla-Strauss GmbH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813BD1-8B4C-4BF6-95CE-65C66E4E1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6748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11988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377494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4129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91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55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09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7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861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Kohla-Strauss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015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9DE14-7662-4B75-9A49-DE1062F925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639094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09889-05A4-4200-9477-DB86BFB0E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Kohla-Strauss GmbH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12288F-6B88-4C03-9535-2AF89A8C73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5903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691BE-F491-4419-B1D0-C2FF093724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47EAC-6295-4F7D-802F-FF076F6F0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734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1292</Words>
  <Application>Microsoft Office PowerPoint</Application>
  <PresentationFormat>On-screen Show (4:3)</PresentationFormat>
  <Paragraphs>630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Calibri</vt:lpstr>
      <vt:lpstr>Arial</vt:lpstr>
      <vt:lpstr>quintly_template</vt:lpstr>
      <vt:lpstr>Facebook Page Report</vt:lpstr>
      <vt:lpstr>Wichtigste Werte (KPI's) | Kohla-Strauss GmbH</vt:lpstr>
      <vt:lpstr>Fans (Übersicht) | Kohla-Strauss GmbH</vt:lpstr>
      <vt:lpstr>Key Metrics Table w. User Post RR | Kohla-Strauss GmbH</vt:lpstr>
      <vt:lpstr>Facebook Fans Total | Kohla-Strauss GmbH</vt:lpstr>
      <vt:lpstr>Fanwachstum | Kohla-Strauss GmbH</vt:lpstr>
      <vt:lpstr>Verlorene Fans | Kohla-Strauss GmbH</vt:lpstr>
      <vt:lpstr>Eigene Beiträge (Postings) | Kohla-Strauss GmbH - 1 of 6</vt:lpstr>
      <vt:lpstr>Eigene Beiträge (Postings) | Kohla-Strauss GmbH - 2 of 6</vt:lpstr>
      <vt:lpstr>Eigene Beiträge (Postings) | Kohla-Strauss GmbH - 3 of 6</vt:lpstr>
      <vt:lpstr>Eigene Beiträge (Postings) | Kohla-Strauss GmbH - 4 of 6</vt:lpstr>
      <vt:lpstr>Eigene Beiträge (Postings) | Kohla-Strauss GmbH - 5 of 6</vt:lpstr>
      <vt:lpstr>Eigene Beiträge (Postings) | Kohla-Strauss GmbH - 6 of 6</vt:lpstr>
      <vt:lpstr>Eigene Beiträge (Postings) + Reactions | Kohla-Strauss GmbH - 1 of 7</vt:lpstr>
      <vt:lpstr>Eigene Beiträge (Postings) + Reactions | Kohla-Strauss GmbH - 2 of 7</vt:lpstr>
      <vt:lpstr>Eigene Beiträge (Postings) + Reactions | Kohla-Strauss GmbH - 3 of 7</vt:lpstr>
      <vt:lpstr>Eigene Beiträge (Postings) + Reactions | Kohla-Strauss GmbH - 4 of 7</vt:lpstr>
      <vt:lpstr>Eigene Beiträge (Postings) + Reactions | Kohla-Strauss GmbH - 5 of 7</vt:lpstr>
      <vt:lpstr>Eigene Beiträge (Postings) + Reactions | Kohla-Strauss GmbH - 6 of 7</vt:lpstr>
      <vt:lpstr>Eigene Beiträge (Postings) + Reactions | Kohla-Strauss GmbH - 7 of 7</vt:lpstr>
      <vt:lpstr>Postings/Wochentag | Kohla-Strauss GmbH</vt:lpstr>
      <vt:lpstr>Interaktionsrate | Kohla-Strauss GmbH</vt:lpstr>
      <vt:lpstr>Postingtypen (Verteilung) | Kohla-Strauss GmbH</vt:lpstr>
      <vt:lpstr>Interaktionsrate/Postingtyp | Kohla-Strauss GmbH</vt:lpstr>
      <vt:lpstr>Antwortzeit | Kohla-Strauss GmbH</vt:lpstr>
      <vt:lpstr>Facebook Check Ins | Kohla-Strauss GmbH</vt:lpstr>
      <vt:lpstr>Fan Demographie | Kohla-Strauss GmbH</vt:lpstr>
      <vt:lpstr>Impressionen | Kohla-Strauss GmbH</vt:lpstr>
      <vt:lpstr>Reichweite | Kohla-Strauss GmbH</vt:lpstr>
      <vt:lpstr>Engagierte User | Kohla-Strauss GmbH</vt:lpstr>
      <vt:lpstr>Page Views | Kohla-Strauss GmbH</vt:lpstr>
      <vt:lpstr>Page Fans Online | Kohla-Strauss GmbH</vt:lpstr>
      <vt:lpstr>FB Insights - Daily Impressions | Kohla-Strauss GmbH - 1 of 3</vt:lpstr>
      <vt:lpstr>FB Insights - Daily Impressions | Kohla-Strauss GmbH - 2 of 3</vt:lpstr>
      <vt:lpstr>FB Insights - Daily Impressions | Kohla-Strauss GmbH - 3 of 3</vt:lpstr>
      <vt:lpstr>FB Insights - Daily Reach | Kohla-Strauss GmbH - 1 of 3</vt:lpstr>
      <vt:lpstr>FB Insights - Daily Reach | Kohla-Strauss GmbH - 2 of 3</vt:lpstr>
      <vt:lpstr>FB Insights - Daily Reach | Kohla-Strauss GmbH - 3 of 3</vt:lpstr>
      <vt:lpstr>Facebook Reach | Kohla-Strauss GmbH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2018-06-01T12:12:28Z</dcterms:created>
  <dcterms:modified xsi:type="dcterms:W3CDTF">2018-06-01T12:13:31Z</dcterms:modified>
</cp:coreProperties>
</file>