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5" r:id="rId37"/>
    <p:sldId id="296" r:id="rId38"/>
    <p:sldId id="297" r:id="rId39"/>
    <p:sldId id="298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1590</c:v>
                </c:pt>
                <c:pt idx="1">
                  <c:v>1590</c:v>
                </c:pt>
                <c:pt idx="2">
                  <c:v>1590</c:v>
                </c:pt>
                <c:pt idx="3">
                  <c:v>1590</c:v>
                </c:pt>
                <c:pt idx="4">
                  <c:v>1593</c:v>
                </c:pt>
                <c:pt idx="5">
                  <c:v>1596</c:v>
                </c:pt>
                <c:pt idx="6">
                  <c:v>1601</c:v>
                </c:pt>
                <c:pt idx="7">
                  <c:v>1601</c:v>
                </c:pt>
                <c:pt idx="8">
                  <c:v>1603</c:v>
                </c:pt>
                <c:pt idx="9">
                  <c:v>1603</c:v>
                </c:pt>
                <c:pt idx="10">
                  <c:v>1605</c:v>
                </c:pt>
                <c:pt idx="11">
                  <c:v>1606</c:v>
                </c:pt>
                <c:pt idx="12">
                  <c:v>1606</c:v>
                </c:pt>
                <c:pt idx="13">
                  <c:v>1607</c:v>
                </c:pt>
                <c:pt idx="14">
                  <c:v>1611</c:v>
                </c:pt>
                <c:pt idx="15">
                  <c:v>1614</c:v>
                </c:pt>
                <c:pt idx="16">
                  <c:v>1615</c:v>
                </c:pt>
                <c:pt idx="17">
                  <c:v>1615</c:v>
                </c:pt>
                <c:pt idx="18">
                  <c:v>1614</c:v>
                </c:pt>
                <c:pt idx="19">
                  <c:v>1615</c:v>
                </c:pt>
                <c:pt idx="20">
                  <c:v>1614</c:v>
                </c:pt>
                <c:pt idx="21">
                  <c:v>1615</c:v>
                </c:pt>
                <c:pt idx="22">
                  <c:v>1616</c:v>
                </c:pt>
                <c:pt idx="23">
                  <c:v>1615</c:v>
                </c:pt>
                <c:pt idx="24">
                  <c:v>1615</c:v>
                </c:pt>
                <c:pt idx="25">
                  <c:v>1615</c:v>
                </c:pt>
                <c:pt idx="26">
                  <c:v>1615</c:v>
                </c:pt>
                <c:pt idx="27">
                  <c:v>1615</c:v>
                </c:pt>
                <c:pt idx="28">
                  <c:v>1616</c:v>
                </c:pt>
                <c:pt idx="29">
                  <c:v>1616</c:v>
                </c:pt>
                <c:pt idx="30">
                  <c:v>1615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7E-4F68-B4E1-E73358D21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213072"/>
        <c:axId val="354213400"/>
      </c:lineChart>
      <c:dateAx>
        <c:axId val="354213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13400"/>
        <c:crosses val="autoZero"/>
        <c:auto val="1"/>
        <c:lblOffset val="100"/>
        <c:baseTimeUnit val="days"/>
      </c:dateAx>
      <c:valAx>
        <c:axId val="35421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1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-1</c:v>
                </c:pt>
                <c:pt idx="14">
                  <c:v>5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63-4F51-88E2-1D4EB4E0D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57408"/>
        <c:axId val="356355440"/>
      </c:lineChart>
      <c:dateAx>
        <c:axId val="356357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5440"/>
        <c:crosses val="autoZero"/>
        <c:auto val="1"/>
        <c:lblOffset val="100"/>
        <c:baseTimeUnit val="days"/>
      </c:dateAx>
      <c:valAx>
        <c:axId val="35635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59-4B73-BAF2-8BD8E266D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70728"/>
        <c:axId val="290971056"/>
      </c:lineChart>
      <c:dateAx>
        <c:axId val="290970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71056"/>
        <c:crosses val="autoZero"/>
        <c:auto val="1"/>
        <c:lblOffset val="100"/>
        <c:baseTimeUnit val="days"/>
      </c:dateAx>
      <c:valAx>
        <c:axId val="29097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7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0D-4833-BEEC-E6E71E8AA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823568"/>
        <c:axId val="436829144"/>
      </c:barChart>
      <c:catAx>
        <c:axId val="43682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829144"/>
        <c:crosses val="autoZero"/>
        <c:auto val="1"/>
        <c:lblAlgn val="ctr"/>
        <c:lblOffset val="100"/>
        <c:noMultiLvlLbl val="0"/>
      </c:catAx>
      <c:valAx>
        <c:axId val="43682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82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2.5157232704402999</c:v>
                </c:pt>
                <c:pt idx="2">
                  <c:v>0</c:v>
                </c:pt>
                <c:pt idx="3">
                  <c:v>0.18867924528301999</c:v>
                </c:pt>
                <c:pt idx="4">
                  <c:v>0</c:v>
                </c:pt>
                <c:pt idx="5">
                  <c:v>0.62774639045824998</c:v>
                </c:pt>
                <c:pt idx="6">
                  <c:v>0</c:v>
                </c:pt>
                <c:pt idx="7">
                  <c:v>0.4375</c:v>
                </c:pt>
                <c:pt idx="8">
                  <c:v>0</c:v>
                </c:pt>
                <c:pt idx="9">
                  <c:v>1.4357053682895999</c:v>
                </c:pt>
                <c:pt idx="10">
                  <c:v>0</c:v>
                </c:pt>
                <c:pt idx="11">
                  <c:v>0.56074766355140004</c:v>
                </c:pt>
                <c:pt idx="12">
                  <c:v>0</c:v>
                </c:pt>
                <c:pt idx="13">
                  <c:v>1.3698630136986001</c:v>
                </c:pt>
                <c:pt idx="14">
                  <c:v>0</c:v>
                </c:pt>
                <c:pt idx="15">
                  <c:v>1.1793916821849999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0.61919504643962997</c:v>
                </c:pt>
                <c:pt idx="20">
                  <c:v>0</c:v>
                </c:pt>
                <c:pt idx="21">
                  <c:v>0.37151702786377999</c:v>
                </c:pt>
                <c:pt idx="22">
                  <c:v>0</c:v>
                </c:pt>
                <c:pt idx="23">
                  <c:v>1.2383900928792999</c:v>
                </c:pt>
                <c:pt idx="24">
                  <c:v>0</c:v>
                </c:pt>
                <c:pt idx="25">
                  <c:v>0.43343653250774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1.0519801980198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34-4BAC-B005-5DCD4CE96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820288"/>
        <c:axId val="436831440"/>
      </c:lineChart>
      <c:dateAx>
        <c:axId val="43682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831440"/>
        <c:crosses val="autoZero"/>
        <c:auto val="1"/>
        <c:lblOffset val="100"/>
        <c:baseTimeUnit val="days"/>
      </c:dateAx>
      <c:valAx>
        <c:axId val="43683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82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E-4F60-98BE-B9369FC031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4E-4F60-98BE-B9369FC031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4E-4F60-98BE-B9369FC03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336392"/>
        <c:axId val="291334224"/>
      </c:barChart>
      <c:catAx>
        <c:axId val="43333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34224"/>
        <c:crosses val="autoZero"/>
        <c:auto val="1"/>
        <c:lblAlgn val="ctr"/>
        <c:lblOffset val="100"/>
        <c:noMultiLvlLbl val="0"/>
      </c:catAx>
      <c:valAx>
        <c:axId val="29133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3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0.56039850560398996</c:v>
                </c:pt>
                <c:pt idx="1">
                  <c:v>1.0409645403715999</c:v>
                </c:pt>
                <c:pt idx="2">
                  <c:v>0.52821088986566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C-467D-BDA2-06CFAEF34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333568"/>
        <c:axId val="291339800"/>
      </c:barChart>
      <c:catAx>
        <c:axId val="29133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39800"/>
        <c:crosses val="autoZero"/>
        <c:auto val="1"/>
        <c:lblAlgn val="ctr"/>
        <c:lblOffset val="100"/>
        <c:noMultiLvlLbl val="0"/>
      </c:catAx>
      <c:valAx>
        <c:axId val="29133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3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42-4CCE-AC77-F24000A8B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341768"/>
        <c:axId val="291335864"/>
      </c:barChart>
      <c:catAx>
        <c:axId val="29134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35864"/>
        <c:crosses val="autoZero"/>
        <c:auto val="1"/>
        <c:lblAlgn val="ctr"/>
        <c:lblOffset val="100"/>
        <c:noMultiLvlLbl val="0"/>
      </c:catAx>
      <c:valAx>
        <c:axId val="29133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4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120</c:v>
                </c:pt>
                <c:pt idx="1">
                  <c:v>120</c:v>
                </c:pt>
                <c:pt idx="2">
                  <c:v>120</c:v>
                </c:pt>
                <c:pt idx="3">
                  <c:v>120</c:v>
                </c:pt>
                <c:pt idx="4">
                  <c:v>120</c:v>
                </c:pt>
                <c:pt idx="5">
                  <c:v>120</c:v>
                </c:pt>
                <c:pt idx="6">
                  <c:v>120</c:v>
                </c:pt>
                <c:pt idx="7">
                  <c:v>119</c:v>
                </c:pt>
                <c:pt idx="8">
                  <c:v>119</c:v>
                </c:pt>
                <c:pt idx="9">
                  <c:v>119</c:v>
                </c:pt>
                <c:pt idx="10">
                  <c:v>119</c:v>
                </c:pt>
                <c:pt idx="11">
                  <c:v>119</c:v>
                </c:pt>
                <c:pt idx="12">
                  <c:v>120</c:v>
                </c:pt>
                <c:pt idx="13">
                  <c:v>120</c:v>
                </c:pt>
                <c:pt idx="14">
                  <c:v>120</c:v>
                </c:pt>
                <c:pt idx="15">
                  <c:v>120</c:v>
                </c:pt>
                <c:pt idx="16">
                  <c:v>120</c:v>
                </c:pt>
                <c:pt idx="17">
                  <c:v>120</c:v>
                </c:pt>
                <c:pt idx="18">
                  <c:v>122</c:v>
                </c:pt>
                <c:pt idx="19">
                  <c:v>123</c:v>
                </c:pt>
                <c:pt idx="20">
                  <c:v>123</c:v>
                </c:pt>
                <c:pt idx="21">
                  <c:v>123</c:v>
                </c:pt>
                <c:pt idx="22">
                  <c:v>123</c:v>
                </c:pt>
                <c:pt idx="23">
                  <c:v>123</c:v>
                </c:pt>
                <c:pt idx="24">
                  <c:v>123</c:v>
                </c:pt>
                <c:pt idx="25">
                  <c:v>123</c:v>
                </c:pt>
                <c:pt idx="26">
                  <c:v>123</c:v>
                </c:pt>
                <c:pt idx="27">
                  <c:v>123</c:v>
                </c:pt>
                <c:pt idx="28">
                  <c:v>123</c:v>
                </c:pt>
                <c:pt idx="29">
                  <c:v>123</c:v>
                </c:pt>
                <c:pt idx="30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8-4671-A22F-18DC56BC3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338816"/>
        <c:axId val="291336848"/>
      </c:lineChart>
      <c:dateAx>
        <c:axId val="29133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36848"/>
        <c:crosses val="autoZero"/>
        <c:auto val="1"/>
        <c:lblOffset val="100"/>
        <c:baseTimeUnit val="days"/>
      </c:dateAx>
      <c:valAx>
        <c:axId val="29133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3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9DC3-4652-81A9-290E3831E4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9DC3-4652-81A9-290E3831E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333896"/>
        <c:axId val="291347672"/>
      </c:barChart>
      <c:catAx>
        <c:axId val="29133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47672"/>
        <c:crosses val="autoZero"/>
        <c:auto val="1"/>
        <c:lblAlgn val="ctr"/>
        <c:lblOffset val="100"/>
        <c:noMultiLvlLbl val="0"/>
      </c:catAx>
      <c:valAx>
        <c:axId val="29134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3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1588</c:v>
                </c:pt>
                <c:pt idx="1">
                  <c:v>3450</c:v>
                </c:pt>
                <c:pt idx="2">
                  <c:v>2092</c:v>
                </c:pt>
                <c:pt idx="3">
                  <c:v>1689</c:v>
                </c:pt>
                <c:pt idx="4">
                  <c:v>5136</c:v>
                </c:pt>
                <c:pt idx="5">
                  <c:v>5549</c:v>
                </c:pt>
                <c:pt idx="6">
                  <c:v>4815</c:v>
                </c:pt>
                <c:pt idx="7">
                  <c:v>4554</c:v>
                </c:pt>
                <c:pt idx="8">
                  <c:v>4624</c:v>
                </c:pt>
                <c:pt idx="9">
                  <c:v>6102</c:v>
                </c:pt>
                <c:pt idx="10">
                  <c:v>3982</c:v>
                </c:pt>
                <c:pt idx="11">
                  <c:v>4103</c:v>
                </c:pt>
                <c:pt idx="12">
                  <c:v>4435</c:v>
                </c:pt>
                <c:pt idx="13">
                  <c:v>4778</c:v>
                </c:pt>
                <c:pt idx="14">
                  <c:v>4096</c:v>
                </c:pt>
                <c:pt idx="15">
                  <c:v>3700</c:v>
                </c:pt>
                <c:pt idx="16">
                  <c:v>3390</c:v>
                </c:pt>
                <c:pt idx="17">
                  <c:v>3421</c:v>
                </c:pt>
                <c:pt idx="18">
                  <c:v>3726</c:v>
                </c:pt>
                <c:pt idx="19">
                  <c:v>4026</c:v>
                </c:pt>
                <c:pt idx="20">
                  <c:v>3688</c:v>
                </c:pt>
                <c:pt idx="21">
                  <c:v>3843</c:v>
                </c:pt>
                <c:pt idx="22">
                  <c:v>3572</c:v>
                </c:pt>
                <c:pt idx="23">
                  <c:v>4592</c:v>
                </c:pt>
                <c:pt idx="24">
                  <c:v>1623</c:v>
                </c:pt>
                <c:pt idx="25">
                  <c:v>1974</c:v>
                </c:pt>
                <c:pt idx="26">
                  <c:v>1580</c:v>
                </c:pt>
                <c:pt idx="27">
                  <c:v>1422</c:v>
                </c:pt>
                <c:pt idx="28">
                  <c:v>1245</c:v>
                </c:pt>
                <c:pt idx="29">
                  <c:v>3281</c:v>
                </c:pt>
                <c:pt idx="30">
                  <c:v>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2F-4625-BEA4-F085194F0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227432"/>
        <c:axId val="423230384"/>
      </c:lineChart>
      <c:dateAx>
        <c:axId val="42322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30384"/>
        <c:crosses val="autoZero"/>
        <c:auto val="1"/>
        <c:lblOffset val="100"/>
        <c:baseTimeUnit val="days"/>
      </c:dateAx>
      <c:valAx>
        <c:axId val="42323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2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1294</c:v>
                </c:pt>
                <c:pt idx="1">
                  <c:v>2231</c:v>
                </c:pt>
                <c:pt idx="2">
                  <c:v>1454</c:v>
                </c:pt>
                <c:pt idx="3">
                  <c:v>1299</c:v>
                </c:pt>
                <c:pt idx="4">
                  <c:v>3543</c:v>
                </c:pt>
                <c:pt idx="5">
                  <c:v>3808</c:v>
                </c:pt>
                <c:pt idx="6">
                  <c:v>3867</c:v>
                </c:pt>
                <c:pt idx="7">
                  <c:v>3618</c:v>
                </c:pt>
                <c:pt idx="8">
                  <c:v>3521</c:v>
                </c:pt>
                <c:pt idx="9">
                  <c:v>4299</c:v>
                </c:pt>
                <c:pt idx="10">
                  <c:v>3182</c:v>
                </c:pt>
                <c:pt idx="11">
                  <c:v>3221</c:v>
                </c:pt>
                <c:pt idx="12">
                  <c:v>3560</c:v>
                </c:pt>
                <c:pt idx="13">
                  <c:v>3444</c:v>
                </c:pt>
                <c:pt idx="14">
                  <c:v>3028</c:v>
                </c:pt>
                <c:pt idx="15">
                  <c:v>2904</c:v>
                </c:pt>
                <c:pt idx="16">
                  <c:v>2693</c:v>
                </c:pt>
                <c:pt idx="17">
                  <c:v>2689</c:v>
                </c:pt>
                <c:pt idx="18">
                  <c:v>2976</c:v>
                </c:pt>
                <c:pt idx="19">
                  <c:v>2967</c:v>
                </c:pt>
                <c:pt idx="20">
                  <c:v>2884</c:v>
                </c:pt>
                <c:pt idx="21">
                  <c:v>2929</c:v>
                </c:pt>
                <c:pt idx="22">
                  <c:v>2942</c:v>
                </c:pt>
                <c:pt idx="23">
                  <c:v>3381</c:v>
                </c:pt>
                <c:pt idx="24">
                  <c:v>1392</c:v>
                </c:pt>
                <c:pt idx="25">
                  <c:v>1410</c:v>
                </c:pt>
                <c:pt idx="26">
                  <c:v>1267</c:v>
                </c:pt>
                <c:pt idx="27">
                  <c:v>1173</c:v>
                </c:pt>
                <c:pt idx="28">
                  <c:v>1053</c:v>
                </c:pt>
                <c:pt idx="29">
                  <c:v>1483</c:v>
                </c:pt>
                <c:pt idx="30">
                  <c:v>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14-48A9-A2D7-BF57CBCCC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230712"/>
        <c:axId val="423232680"/>
      </c:lineChart>
      <c:dateAx>
        <c:axId val="423230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32680"/>
        <c:crosses val="autoZero"/>
        <c:auto val="1"/>
        <c:lblOffset val="100"/>
        <c:baseTimeUnit val="days"/>
      </c:dateAx>
      <c:valAx>
        <c:axId val="42323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3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</c:v>
                </c:pt>
                <c:pt idx="1">
                  <c:v>291</c:v>
                </c:pt>
                <c:pt idx="2">
                  <c:v>103</c:v>
                </c:pt>
                <c:pt idx="3">
                  <c:v>41</c:v>
                </c:pt>
                <c:pt idx="4">
                  <c:v>161</c:v>
                </c:pt>
                <c:pt idx="5">
                  <c:v>144</c:v>
                </c:pt>
                <c:pt idx="6">
                  <c:v>98</c:v>
                </c:pt>
                <c:pt idx="7">
                  <c:v>98</c:v>
                </c:pt>
                <c:pt idx="8">
                  <c:v>103</c:v>
                </c:pt>
                <c:pt idx="9">
                  <c:v>305</c:v>
                </c:pt>
                <c:pt idx="10">
                  <c:v>71</c:v>
                </c:pt>
                <c:pt idx="11">
                  <c:v>67</c:v>
                </c:pt>
                <c:pt idx="12">
                  <c:v>55</c:v>
                </c:pt>
                <c:pt idx="13">
                  <c:v>96</c:v>
                </c:pt>
                <c:pt idx="14">
                  <c:v>56</c:v>
                </c:pt>
                <c:pt idx="15">
                  <c:v>52</c:v>
                </c:pt>
                <c:pt idx="16">
                  <c:v>46</c:v>
                </c:pt>
                <c:pt idx="17">
                  <c:v>41</c:v>
                </c:pt>
                <c:pt idx="18">
                  <c:v>99</c:v>
                </c:pt>
                <c:pt idx="19">
                  <c:v>99</c:v>
                </c:pt>
                <c:pt idx="20">
                  <c:v>68</c:v>
                </c:pt>
                <c:pt idx="21">
                  <c:v>70</c:v>
                </c:pt>
                <c:pt idx="22">
                  <c:v>43</c:v>
                </c:pt>
                <c:pt idx="23">
                  <c:v>74</c:v>
                </c:pt>
                <c:pt idx="24">
                  <c:v>17</c:v>
                </c:pt>
                <c:pt idx="25">
                  <c:v>33</c:v>
                </c:pt>
                <c:pt idx="26">
                  <c:v>18</c:v>
                </c:pt>
                <c:pt idx="27">
                  <c:v>14</c:v>
                </c:pt>
                <c:pt idx="28">
                  <c:v>23</c:v>
                </c:pt>
                <c:pt idx="29">
                  <c:v>106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9F-4B25-A1FD-06B7BDB1E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230056"/>
        <c:axId val="423235304"/>
      </c:lineChart>
      <c:dateAx>
        <c:axId val="423230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35304"/>
        <c:crosses val="autoZero"/>
        <c:auto val="1"/>
        <c:lblOffset val="100"/>
        <c:baseTimeUnit val="days"/>
      </c:dateAx>
      <c:valAx>
        <c:axId val="42323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3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17</c:v>
                </c:pt>
                <c:pt idx="2">
                  <c:v>13</c:v>
                </c:pt>
                <c:pt idx="3">
                  <c:v>12</c:v>
                </c:pt>
                <c:pt idx="4">
                  <c:v>25</c:v>
                </c:pt>
                <c:pt idx="5">
                  <c:v>28</c:v>
                </c:pt>
                <c:pt idx="6">
                  <c:v>20</c:v>
                </c:pt>
                <c:pt idx="7">
                  <c:v>14</c:v>
                </c:pt>
                <c:pt idx="8">
                  <c:v>51</c:v>
                </c:pt>
                <c:pt idx="9">
                  <c:v>27</c:v>
                </c:pt>
                <c:pt idx="10">
                  <c:v>15</c:v>
                </c:pt>
                <c:pt idx="11">
                  <c:v>7</c:v>
                </c:pt>
                <c:pt idx="12">
                  <c:v>11</c:v>
                </c:pt>
                <c:pt idx="13">
                  <c:v>8</c:v>
                </c:pt>
                <c:pt idx="14">
                  <c:v>27</c:v>
                </c:pt>
                <c:pt idx="15">
                  <c:v>10</c:v>
                </c:pt>
                <c:pt idx="16">
                  <c:v>10</c:v>
                </c:pt>
                <c:pt idx="17">
                  <c:v>21</c:v>
                </c:pt>
                <c:pt idx="18">
                  <c:v>6</c:v>
                </c:pt>
                <c:pt idx="19">
                  <c:v>6</c:v>
                </c:pt>
                <c:pt idx="20">
                  <c:v>9</c:v>
                </c:pt>
                <c:pt idx="21">
                  <c:v>16</c:v>
                </c:pt>
                <c:pt idx="22">
                  <c:v>14</c:v>
                </c:pt>
                <c:pt idx="23">
                  <c:v>10</c:v>
                </c:pt>
                <c:pt idx="24">
                  <c:v>7</c:v>
                </c:pt>
                <c:pt idx="25">
                  <c:v>13</c:v>
                </c:pt>
                <c:pt idx="26">
                  <c:v>10</c:v>
                </c:pt>
                <c:pt idx="27">
                  <c:v>10</c:v>
                </c:pt>
                <c:pt idx="28">
                  <c:v>15</c:v>
                </c:pt>
                <c:pt idx="29">
                  <c:v>21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79-453D-82C4-5AAB7983A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228088"/>
        <c:axId val="423240224"/>
      </c:lineChart>
      <c:dateAx>
        <c:axId val="423228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40224"/>
        <c:crosses val="autoZero"/>
        <c:auto val="1"/>
        <c:lblOffset val="100"/>
        <c:baseTimeUnit val="days"/>
      </c:dateAx>
      <c:valAx>
        <c:axId val="42324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2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84.366666666667001</c:v>
                </c:pt>
                <c:pt idx="1">
                  <c:v>73.633333333332999</c:v>
                </c:pt>
                <c:pt idx="2">
                  <c:v>103.8</c:v>
                </c:pt>
                <c:pt idx="3">
                  <c:v>213.93333333333001</c:v>
                </c:pt>
                <c:pt idx="4">
                  <c:v>420.1</c:v>
                </c:pt>
                <c:pt idx="5">
                  <c:v>541.16666666667004</c:v>
                </c:pt>
                <c:pt idx="6">
                  <c:v>628.36666666666997</c:v>
                </c:pt>
                <c:pt idx="7">
                  <c:v>595.53333333333001</c:v>
                </c:pt>
                <c:pt idx="8">
                  <c:v>593.1</c:v>
                </c:pt>
                <c:pt idx="9">
                  <c:v>609.83333333332996</c:v>
                </c:pt>
                <c:pt idx="10">
                  <c:v>674</c:v>
                </c:pt>
                <c:pt idx="11">
                  <c:v>640.13333333333003</c:v>
                </c:pt>
                <c:pt idx="12">
                  <c:v>618.66666666667004</c:v>
                </c:pt>
                <c:pt idx="13">
                  <c:v>627</c:v>
                </c:pt>
                <c:pt idx="14">
                  <c:v>645.20000000000005</c:v>
                </c:pt>
                <c:pt idx="15">
                  <c:v>661.5</c:v>
                </c:pt>
                <c:pt idx="16">
                  <c:v>686.56666666667002</c:v>
                </c:pt>
                <c:pt idx="17">
                  <c:v>721.3</c:v>
                </c:pt>
                <c:pt idx="18">
                  <c:v>786.1</c:v>
                </c:pt>
                <c:pt idx="19">
                  <c:v>780.53333333333001</c:v>
                </c:pt>
                <c:pt idx="20">
                  <c:v>641.66666666667004</c:v>
                </c:pt>
                <c:pt idx="21">
                  <c:v>409.5</c:v>
                </c:pt>
                <c:pt idx="22">
                  <c:v>220.46666666666999</c:v>
                </c:pt>
                <c:pt idx="23">
                  <c:v>125.83333333333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BC-4460-B3E0-611DEF50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244816"/>
        <c:axId val="423240552"/>
      </c:lineChart>
      <c:catAx>
        <c:axId val="42324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40552"/>
        <c:crosses val="autoZero"/>
        <c:auto val="1"/>
        <c:lblAlgn val="ctr"/>
        <c:lblOffset val="100"/>
        <c:noMultiLvlLbl val="0"/>
      </c:catAx>
      <c:valAx>
        <c:axId val="42324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4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1294</c:v>
                </c:pt>
                <c:pt idx="1">
                  <c:v>2231</c:v>
                </c:pt>
                <c:pt idx="2">
                  <c:v>1454</c:v>
                </c:pt>
                <c:pt idx="3">
                  <c:v>1299</c:v>
                </c:pt>
                <c:pt idx="4">
                  <c:v>3543</c:v>
                </c:pt>
                <c:pt idx="5">
                  <c:v>3808</c:v>
                </c:pt>
                <c:pt idx="6">
                  <c:v>3867</c:v>
                </c:pt>
                <c:pt idx="7">
                  <c:v>3618</c:v>
                </c:pt>
                <c:pt idx="8">
                  <c:v>3521</c:v>
                </c:pt>
                <c:pt idx="9">
                  <c:v>4299</c:v>
                </c:pt>
                <c:pt idx="10">
                  <c:v>3182</c:v>
                </c:pt>
                <c:pt idx="11">
                  <c:v>3221</c:v>
                </c:pt>
                <c:pt idx="12">
                  <c:v>3560</c:v>
                </c:pt>
                <c:pt idx="13">
                  <c:v>3444</c:v>
                </c:pt>
                <c:pt idx="14">
                  <c:v>3028</c:v>
                </c:pt>
                <c:pt idx="15">
                  <c:v>2904</c:v>
                </c:pt>
                <c:pt idx="16">
                  <c:v>2693</c:v>
                </c:pt>
                <c:pt idx="17">
                  <c:v>2689</c:v>
                </c:pt>
                <c:pt idx="18">
                  <c:v>2976</c:v>
                </c:pt>
                <c:pt idx="19">
                  <c:v>2967</c:v>
                </c:pt>
                <c:pt idx="20">
                  <c:v>2884</c:v>
                </c:pt>
                <c:pt idx="21">
                  <c:v>2929</c:v>
                </c:pt>
                <c:pt idx="22">
                  <c:v>2942</c:v>
                </c:pt>
                <c:pt idx="23">
                  <c:v>3381</c:v>
                </c:pt>
                <c:pt idx="24">
                  <c:v>1392</c:v>
                </c:pt>
                <c:pt idx="25">
                  <c:v>1410</c:v>
                </c:pt>
                <c:pt idx="26">
                  <c:v>1267</c:v>
                </c:pt>
                <c:pt idx="27">
                  <c:v>1173</c:v>
                </c:pt>
                <c:pt idx="28">
                  <c:v>1053</c:v>
                </c:pt>
                <c:pt idx="29">
                  <c:v>1483</c:v>
                </c:pt>
                <c:pt idx="30">
                  <c:v>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54-4CBE-9E61-065F01109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560424"/>
        <c:axId val="448561080"/>
      </c:lineChart>
      <c:dateAx>
        <c:axId val="448560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561080"/>
        <c:crosses val="autoZero"/>
        <c:auto val="1"/>
        <c:lblOffset val="100"/>
        <c:baseTimeUnit val="days"/>
      </c:dateAx>
      <c:valAx>
        <c:axId val="44856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56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86AEE-63CB-4B73-81B9-90628C0409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FFFF66-67C2-437E-B250-B4E19F845A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422586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89314-81F0-498D-BA90-42CEBD22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Kohla-Strauss GmbH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3CB9B3-6EAE-45DF-8454-805AC04BDB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4872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21077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00318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4808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5393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34197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92605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2116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7973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76626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6885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83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66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A1BD7-C986-487F-8564-A0CBA2ABB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95561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5F18B-1697-4F8F-BEE0-8DBEFBAFB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Kohla-Strauss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A73B9F-9B3E-4568-8D1F-5F4406FD1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0851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10840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0801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787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86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656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5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57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828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21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105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080B9-9322-4DF2-BE53-83A691C5F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46767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5330A-9F01-4EDC-B530-D3F1E22FD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Kohla-Strauss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8AFFB3-3D66-459E-9380-C7DE5A43E4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72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37666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4501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6354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0274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39421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5726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57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8226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9068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69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26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34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34A34-8140-43D1-8819-E9C27DA77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67502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04884-CC9D-49B1-B95A-10A4A1B0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56B39-713E-4525-9948-BB763CF145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77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22934-D3E2-4D37-9854-9D927B9CD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63747-545C-4E31-9E80-FD0200A4B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45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DB9A8-5B36-436B-83DD-F1E251CA1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8F7FB4-1ABD-45C4-825F-D5D9B3DEE7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2887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B9C2C-4B88-4270-94EE-234976561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018F6-6786-4A69-BB31-4187350E9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691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20B3-8757-4707-A16A-EEF689F98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27D741-36C5-447E-A5A8-42B4A5F700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3984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E88B8-083B-47F6-BDC5-246BDE952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5DD24-01D1-4AC0-8479-C01A8DE0C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79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982F0-4ABE-4B06-A2CE-C90E24A21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72601B-A316-4596-BE8A-E00FBA676C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890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4786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247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861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70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748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0524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7149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617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6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- 2018-05-30 08:07:36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48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- 2018-05-26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findet unser BMW Golfturnier in Bad Tatzmannsdorf statt ⛳
Wir wünschen allen Teilnehmern ein schönes Spiel!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03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- 2018-05-24 06:54:00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STEIGE EIN BEI KOHLA-STRAUSS ⚡
Sind Autos deine Leidenschaft? Dann mache dein Hobby zum Beruf und bewirb dich bei uns als KFZ-Techniker (Standort: Oberpullendorf)!
Wir freuen uns auf dich 😎🚙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108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550C8-AFA9-4FE3-A374-47048DBDD7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44812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F6216-92A6-4E32-91A4-4103407F8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ACBEF3-2B02-4B06-90B6-2E45CA9F6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246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66942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975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56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861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724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5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5412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381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70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- 2018-05-22 06:14:00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Wolltest du schon immer mit deinem MINI neue Ecken entdecken? 🤩🚙
Jetzt gibt's ein cooles MINI ALL IN Leasing für die neuen MINI Modelle (MINI 3-Türer, MINI 5-Türer und MINI Cabrio) ‼
⏩ MINI 3-Türer ab € 275,--/Monat
⏩ MINI 5-Türer ab € 285,--/Monat
⏩ MINI Cabrio  ab € 335,--/Monat
Das MINI ALL-IN Leasing beinhaltet:
*⃣ € 0,-- Anzahlung
*⃣ Vollkasko- und Haftpflichtversicherung
*⃣ 4 Jahre MINI Service und vieles mehr...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16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- 2018-05-20 11:50:00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Elektromobilität ist im Kern von BMW angekommen. ⚡
Das erste rein elektrisch angetriebene Modell der Marke BMW wird ein vollwertiges Sports Activity Vehicle (SAV) sein - ohne Einschränkungen bei Funktionalität und Komfort.
Erlebe im Video den BMW Concept iX3.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35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5B3EC-C4DA-40D2-A8E7-22CE12DB0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87175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AF478-16E7-4992-BCFD-93954C029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2BC51D-5636-4FA6-89FB-8F078ACF0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964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3460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0603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670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84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4856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007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1364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03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21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- 2018-05-16 06:15:00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extrem stolz und freuen uns über den "BMW Excellence Award" in der Kategorie Kundenbetreuung! 🏆 Teamwork makes the dream work! 😉💎
▪️
▪️
▪️
📷 von links: Christian Morawa (Geschäftsführer BMW Group Austria), Mag. Ernst Kohla (Geschäftsführer BMW Kohla-Strauss), Jean-Philippe Parain (Senior Vice President Sales Region Europe), Michael Bacher (Regionalleiter BMW Group Austria).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08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- 2018-05-14 15:20:01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Programm für unsere MINI Ausfahrt steht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6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- 2018-05-12 10:18:00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M2 Competition: Das Herz des M3 💙
https://www.automobil-industrie.vogel.de/bmw-m2-competition-das-herz-des-m3-a-713450/?cmp=nl-99&amp;uuid=EEE9D59B-F5AC-482D-A788279BCF8E5FFE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596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424AF-5D0B-4C1B-BB85-F838847D9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5932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45B8-455D-434A-B99B-4680E387E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8831D4-728D-4EAC-BCC5-A32103502A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330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57580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5939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8543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4459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007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9705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4648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2302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93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- 2018-05-10 06:16:00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Franz Gmeindl und Martina Fleisch freuen sich über ihre BMW 316d Limousine in saphirschwarz metallic.
Wir danken ihnen für das entgegengebrachte Vertrauen und wünschen viel Freude am Fahren. 🚙⭐😃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63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- 2018-05-08 10:46:00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Suchst du Entspannung?
Lean back and relax ... 😎
Quelle: youtube/BMW.com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032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6AB34-9C16-42E1-A07D-99CDB80E2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66178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3C3D1-3AEA-45F7-B588-2A023D1A8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776EC7-5BA9-4831-9C1E-C66281A20F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290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798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8489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224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548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9783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076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2331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563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58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- 2018-05-06 07:33:00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Möchtest du bei deinem Fahrzeug Leistung, Drehmoment und Sprintstärke ohne Mehrverbrauch im Normzyklus steigern?
Mit dem BMW M Performance Power Kit ist das möglich 😍😎
Die Power Kits sind verfügbar für die BMW Modelle 20d und 20d xDrive. 
Möchtest du wissen, ob bei deinem Fahrzeug das Power Kit verfügbar ist? Dann melde dich bei uns - wir helfen dir gerne weiter!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82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- 2018-05-04 15:48:00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Golf Cup International 2018.
powered by Kohla-Strauss
✔ 26. Mai 2018
✔ REITERS GOLF &amp; COUNTRY CLUB Bad Tatzmannsdorf
✔ Kanonenstart um 10 Uhr
Weitere Informationen findest du hier:
https://bmw-kohla-strauss-st-michael.at/news-events/#bmw-golf-cup-international-2018-powered-by-kohla-strauss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477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7F669-3810-4EDB-A4BA-C5BBD620E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88240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AB06A-C5D6-4DA5-B780-3117A21AC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0A4549-E7C4-4E6C-880D-9BD40B7B4B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117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21365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1451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234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159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0116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6845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434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729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15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- 2018-05-02 10:22:00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GRENZENLOS. KRAFTVOLL. ⚡
Petra Wagner, Abgeordnete zum Nationalrat, übernahm vergangene Woche ihren BMW X6 in carbonschwarz metallic.
Wir danken ihr für das entgegengebrachte Vertrauen in unser Unternehmen und wünschen viel Freude am Fahren. 🚙💙😃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112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FACE1-1BEB-412F-A30A-EFD653AE6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93681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E5D1A-0887-457A-92FE-4998BE139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726EB-A882-46D1-AC28-BABD5B5261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068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14063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990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1603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9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9861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0793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287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444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1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- 2018-05-30 08:07:36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76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- 2018-05-26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findet unser BMW Golfturnier in Bad Tatzmannsdorf statt ⛳
Wir wünschen allen Teilnehmern ein schönes Spiel!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47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- 2018-05-24 06:54:00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STEIGE EIN BEI KOHLA-STRAUSS ⚡
Sind Autos deine Leidenschaft? Dann mache dein Hobby zum Beruf und bewirb dich bei uns als KFZ-Techniker (Standort: Oberpullendorf)!
Wir freuen uns auf dich 😎🚙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44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42400-D09F-40E3-80A5-28075E698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00622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0368C-49FE-49E4-B93B-73B1702C3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B62183-9C0E-4EBC-BBDF-0CEF62433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858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05527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153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513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9038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569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019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386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67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71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- 2018-05-22 06:14:00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Wolltest du schon immer mit deinem MINI neue Ecken entdecken? 🤩🚙
Jetzt gibt's ein cooles MINI ALL IN Leasing für die neuen MINI Modelle (MINI 3-Türer, MINI 5-Türer und MINI Cabrio) ‼
⏩ MINI 3-Türer ab € 275,--/Monat
⏩ MINI 5-Türer ab € 285,--/Monat
⏩ MINI Cabrio  ab € 335,--/Monat
Das MINI ALL-IN Leasing beinhaltet:
*⃣ € 0,-- Anzahlung
*⃣ Vollkasko- und Haftpflichtversicherung
*⃣ 4 Jahre MINI Service und vieles mehr...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577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F7578-49C7-4DBB-AE8B-C8224D3F7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59459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42EB6-EC00-4B38-A0F1-6761FCE6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219C8-4467-4D2F-AF78-CF12CEAB3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7526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10936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3122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962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4953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952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651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490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039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03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- 2018-05-20 11:50:00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Elektromobilität ist im Kern von BMW angekommen. ⚡
Das erste rein elektrisch angetriebene Modell der Marke BMW wird ein vollwertiges Sports Activity Vehicle (SAV) sein - ohne Einschränkungen bei Funktionalität und Komfort.
Erlebe im Video den BMW Concept iX3.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- 2018-05-16 06:15:00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extrem stolz und freuen uns über den "BMW Excellence Award" in der Kategorie Kundenbetreuung! 🏆 Teamwork makes the dream work! 😉💎
▪️
▪️
▪️
📷 von links: Christian Morawa (Geschäftsführer BMW Group Austria), Mag. Ernst Kohla (Geschäftsführer BMW Kohla-Strauss), Jean-Philippe Parain (Senior Vice President Sales Region Europe), Michael Bacher (Regionalleiter BMW Group Austria).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924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43689-E141-4784-986B-B5C059337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51865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399B2-6CD1-4BC6-B1E6-100F85FD3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47E5DA-CDCF-472A-A2F4-5A24E3C733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0293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52546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5483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265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4747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636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6118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3739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6328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69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- 2018-05-14 15:20:01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Programm für unsere MINI Ausfahrt steht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7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- 2018-05-12 10:18:00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M2 Competition: Das Herz des M3 💙
https://www.automobil-industrie.vogel.de/bmw-m2-competition-das-herz-des-m3-a-713450/?cmp=nl-99&amp;uuid=EEE9D59B-F5AC-482D-A788279BCF8E5FFE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- 2018-05-10 06:16:00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Franz Gmeindl und Martina Fleisch freuen sich über ihre BMW 316d Limousine in saphirschwarz metallic.
Wir danken ihnen für das entgegengebrachte Vertrauen und wünschen viel Freude am Fahren. 🚙⭐😃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42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E8EE7-E5AB-4D58-82A2-2CA2F79A4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7457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C63D-1ACD-4BB8-8E4E-8CADBF5B7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90291-F3EF-4CCA-A370-E1FD4E9C10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3875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33861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656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762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6500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2130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9786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686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372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66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- 2018-05-08 10:46:00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Suchst du Entspannung?
Lean back and relax ... 😎
Quelle: youtube/BMW.com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78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- 2018-05-06 07:33:00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Möchtest du bei deinem Fahrzeug Leistung, Drehmoment und Sprintstärke ohne Mehrverbrauch im Normzyklus steigern?
Mit dem BMW M Performance Power Kit ist das möglich 😍😎
Die Power Kits sind verfügbar für die BMW Modelle 20d und 20d xDrive. 
Möchtest du wissen, ob bei deinem Fahrzeug das Power Kit verfügbar ist? Dann melde dich bei uns - wir helfen dir gerne weiter!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379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5E3C2-69D5-406D-BF76-9262401A9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04355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18D05-7910-4416-B097-BC6C8CF27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31DECE-3A03-46EF-928C-95BED1084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9546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08149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582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3939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35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0864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7891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475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069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5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- 2018-05-04 15:48:00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Golf Cup International 2018.
powered by Kohla-Strauss
✔ 26. Mai 2018
✔ REITERS GOLF &amp; COUNTRY CLUB Bad Tatzmannsdorf
✔ Kanonenstart um 10 Uhr
Weitere Informationen findest du hier:
https://bmw-kohla-strauss-st-michael.at/news-events/#bmw-golf-cup-international-2018-powered-by-kohla-strauss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579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F8154-248C-4711-8689-108C44BAB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80230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0B267-EC3C-4DCB-A5D3-709F41A74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83D31D-A527-4EE4-A3E0-C94E6A109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6392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81858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406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489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1142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268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739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188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802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76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- 2018-05-02 10:22:00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GRENZENLOS. KRAFTVOLL. ⚡
Petra Wagner, Abgeordnete zum Nationalrat, übernahm vergangene Woche ihren BMW X6 in carbonschwarz metallic.
Wir danken ihr für das entgegengebrachte Vertrauen in unser Unternehmen und wünschen viel Freude am Fahren. 🚙💙😃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623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31F73-9B30-4799-842A-72F17D5DC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1569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271E0-F4DC-49DA-9C62-449C99C2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09067E-97E6-4E77-B5E3-670D8A0D44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3341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5A916-4CFD-436B-8E1F-FBCA05323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68711-4899-42F5-AE0B-0CC0073DC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790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78E9D-06AE-40A5-8F8F-733CDCD55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AE1B35-86CF-456F-BF15-9AFF903347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6774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07793-41C9-4E83-A6F5-88AD42AF4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1131D-B257-45A2-B123-5555D38E2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188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ECBBF-CA83-42D8-B421-8DE84137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5F23A4-C1FE-4AAE-AD96-4DA0D5F354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1336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4E1B2-B1F3-4A0E-B6FE-183B30B7D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78989-EB6F-4B5D-8EB1-138C3774B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714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770F-5D51-4700-BC24-5DC55F1A7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A42A20-2E63-49A1-805A-BB39729105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2487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17624-BE10-48F2-9F7D-9E1885391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4B763-04E0-4874-A3DD-5F79FF4B9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320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FE99D-4713-4522-98CF-540BF81A3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39EF12-B3C3-4E45-BE09-258C97ECD1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0726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FBC22-C9B9-469F-8AE7-1AD9E660B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84BB0-E23F-41FE-A8F2-5B002443D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20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02B6-089C-48D1-B917-E871E56FE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AE96A4-34F7-494F-BE12-214C6BCA01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775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4BC12-3049-420C-AACC-405D82859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798BD-1B96-4C44-9BFC-580AFE64D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984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69197-E460-4C9D-9DF6-C59C7825C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F8C9D7-9C51-4F26-BFA6-3C92E32D98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9693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6DE61-FDA4-4FC8-B833-7DA590B6CB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5C154-EF3E-4A5C-8B82-723260CBE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242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30777-B0B7-48FA-A035-60C1DE2C6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E16617-63D3-43E2-8FF2-867EAA9972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3662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FE306-8545-49BD-AB0D-C2414A55B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A5763-2B85-46C2-AF4F-49DAE56C4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19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EE1F1-DB26-4626-8F4D-F0BC8048F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5E706A-0A96-4FB2-8D5F-F040E943C1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9762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814DB-73DF-450F-A0CE-37771A535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E3FEE-FF47-4544-92F4-BE43AEEC3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059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F23A8-86B5-45FF-8A73-573EAB5A4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50B6F4-7CCC-49D5-A829-860D672849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8096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7EBEB-0863-4FAA-8B19-5A3C61806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02A2B-6EDF-46FF-A1CB-725AF027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755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8B1FE-09C9-4F46-ADD5-416C33496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0059B4-7043-4AE1-9F03-D16D56C421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6074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B829F-1173-4AF2-AF72-4270661A9A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BE080-F8EA-44E5-AB9D-5E88FFA40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368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2BA26-B0AF-4764-834C-515EA20B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5355B-DB84-4C0B-AAC5-03803DD38A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9545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1B769-606A-4597-AB91-6A4EE4852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14F3B-8C5B-415A-A5E3-21EBAB228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3587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17F48-12AD-45D0-9751-E342BF72D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507993-2B65-42F2-9009-95979FA397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4404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673359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33817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5861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39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04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21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88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31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51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3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885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21DFE-7D7B-4436-A69F-EB7792658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71503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F8106-3CF0-4D96-BAB3-5B0F16C7A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76E6EA-93ED-4AD7-BC3E-D736B7C64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679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842866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372542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98753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20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9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47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66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00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1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89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9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97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88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169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2389A-D541-423A-B351-FF55577E5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36421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783B7-BF49-4F1E-B154-BD5184F7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867F2-163D-4A76-BB4A-E8D1FAEA8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6628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133012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33663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632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63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55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5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0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8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21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0863C-6C7B-456F-B104-D596A2A23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33250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4C06B-8D67-4E90-9875-0FBF70932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B86B27-61A0-4BD7-8B1F-74858BFEED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779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31171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39127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7083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15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50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15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57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5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53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49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3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42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61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408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AD455-17A2-4826-B2DE-5C797CAC0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32221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D4FC5-7CA2-4AE0-9F9F-F59F2BA81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7AB10D-568D-4177-9E07-0E4AF62B83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8852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508075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51396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5203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41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39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87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26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49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22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68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95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95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358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9330A-8AFE-493F-B252-7ECE351F9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422267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399AD-8429-4D40-AB2C-22AB6AEA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49CD23-7462-403A-9722-9FA0505EB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0313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86184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06826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9229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422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9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32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55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4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402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DC197-2C03-4807-B71D-896A07C96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817672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84F29-DAC7-48EC-8C41-95FAA725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2B5D3E-C722-4222-AE5F-A32EEC38FA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9246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E9332-3306-4E42-9BFF-CBB7F9662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66BBF-3A42-4CA7-8AC4-F7361AF3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5300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1292</Words>
  <Application>Microsoft Office PowerPoint</Application>
  <PresentationFormat>On-screen Show (4:3)</PresentationFormat>
  <Paragraphs>630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Calibri</vt:lpstr>
      <vt:lpstr>Arial</vt:lpstr>
      <vt:lpstr>quintly_template</vt:lpstr>
      <vt:lpstr>Facebook Page Report</vt:lpstr>
      <vt:lpstr>Wichtigste Werte (KPI's) | Kohla-Strauss GmbH</vt:lpstr>
      <vt:lpstr>Fans (Übersicht) | Kohla-Strauss GmbH</vt:lpstr>
      <vt:lpstr>Key Metrics Table w. User Post RR | Kohla-Strauss GmbH</vt:lpstr>
      <vt:lpstr>Facebook Fans Total | Kohla-Strauss GmbH</vt:lpstr>
      <vt:lpstr>Fanwachstum | Kohla-Strauss GmbH</vt:lpstr>
      <vt:lpstr>Verlorene Fans | Kohla-Strauss GmbH</vt:lpstr>
      <vt:lpstr>Eigene Beiträge (Postings) | Kohla-Strauss GmbH - 1 of 6</vt:lpstr>
      <vt:lpstr>Eigene Beiträge (Postings) | Kohla-Strauss GmbH - 2 of 6</vt:lpstr>
      <vt:lpstr>Eigene Beiträge (Postings) | Kohla-Strauss GmbH - 3 of 6</vt:lpstr>
      <vt:lpstr>Eigene Beiträge (Postings) | Kohla-Strauss GmbH - 4 of 6</vt:lpstr>
      <vt:lpstr>Eigene Beiträge (Postings) | Kohla-Strauss GmbH - 5 of 6</vt:lpstr>
      <vt:lpstr>Eigene Beiträge (Postings) | Kohla-Strauss GmbH - 6 of 6</vt:lpstr>
      <vt:lpstr>Eigene Beiträge (Postings) + Reactions | Kohla-Strauss GmbH - 1 of 7</vt:lpstr>
      <vt:lpstr>Eigene Beiträge (Postings) + Reactions | Kohla-Strauss GmbH - 2 of 7</vt:lpstr>
      <vt:lpstr>Eigene Beiträge (Postings) + Reactions | Kohla-Strauss GmbH - 3 of 7</vt:lpstr>
      <vt:lpstr>Eigene Beiträge (Postings) + Reactions | Kohla-Strauss GmbH - 4 of 7</vt:lpstr>
      <vt:lpstr>Eigene Beiträge (Postings) + Reactions | Kohla-Strauss GmbH - 5 of 7</vt:lpstr>
      <vt:lpstr>Eigene Beiträge (Postings) + Reactions | Kohla-Strauss GmbH - 6 of 7</vt:lpstr>
      <vt:lpstr>Eigene Beiträge (Postings) + Reactions | Kohla-Strauss GmbH - 7 of 7</vt:lpstr>
      <vt:lpstr>Postings/Wochentag | Kohla-Strauss GmbH</vt:lpstr>
      <vt:lpstr>Interaktionsrate | Kohla-Strauss GmbH</vt:lpstr>
      <vt:lpstr>Postingtypen (Verteilung) | Kohla-Strauss GmbH</vt:lpstr>
      <vt:lpstr>Interaktionsrate/Postingtyp | Kohla-Strauss GmbH</vt:lpstr>
      <vt:lpstr>Antwortzeit | Kohla-Strauss GmbH</vt:lpstr>
      <vt:lpstr>Facebook Check Ins | Kohla-Strauss GmbH</vt:lpstr>
      <vt:lpstr>Fan Demographie | Kohla-Strauss GmbH</vt:lpstr>
      <vt:lpstr>Impressionen | Kohla-Strauss GmbH</vt:lpstr>
      <vt:lpstr>Reichweite | Kohla-Strauss GmbH</vt:lpstr>
      <vt:lpstr>Engagierte User | Kohla-Strauss GmbH</vt:lpstr>
      <vt:lpstr>Page Views | Kohla-Strauss GmbH</vt:lpstr>
      <vt:lpstr>Page Fans Online | Kohla-Strauss GmbH</vt:lpstr>
      <vt:lpstr>FB Insights - Daily Impressions | Kohla-Strauss GmbH - 1 of 3</vt:lpstr>
      <vt:lpstr>FB Insights - Daily Impressions | Kohla-Strauss GmbH - 2 of 3</vt:lpstr>
      <vt:lpstr>FB Insights - Daily Impressions | Kohla-Strauss GmbH - 3 of 3</vt:lpstr>
      <vt:lpstr>FB Insights - Daily Reach | Kohla-Strauss GmbH - 1 of 3</vt:lpstr>
      <vt:lpstr>FB Insights - Daily Reach | Kohla-Strauss GmbH - 2 of 3</vt:lpstr>
      <vt:lpstr>FB Insights - Daily Reach | Kohla-Strauss GmbH - 3 of 3</vt:lpstr>
      <vt:lpstr>Facebook Reach | Kohla-Strauss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2018-06-01T12:11:12Z</dcterms:created>
  <dcterms:modified xsi:type="dcterms:W3CDTF">2018-06-01T12:12:25Z</dcterms:modified>
</cp:coreProperties>
</file>