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1" r:id="rId34"/>
    <p:sldId id="292" r:id="rId35"/>
    <p:sldId id="293" r:id="rId36"/>
    <p:sldId id="295" r:id="rId37"/>
    <p:sldId id="296" r:id="rId38"/>
    <p:sldId id="297" r:id="rId39"/>
    <p:sldId id="298" r:id="rId4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1590</c:v>
                </c:pt>
                <c:pt idx="1">
                  <c:v>1590</c:v>
                </c:pt>
                <c:pt idx="2">
                  <c:v>1590</c:v>
                </c:pt>
                <c:pt idx="3">
                  <c:v>1590</c:v>
                </c:pt>
                <c:pt idx="4">
                  <c:v>1593</c:v>
                </c:pt>
                <c:pt idx="5">
                  <c:v>1596</c:v>
                </c:pt>
                <c:pt idx="6">
                  <c:v>1601</c:v>
                </c:pt>
                <c:pt idx="7">
                  <c:v>1601</c:v>
                </c:pt>
                <c:pt idx="8">
                  <c:v>1603</c:v>
                </c:pt>
                <c:pt idx="9">
                  <c:v>1603</c:v>
                </c:pt>
                <c:pt idx="10">
                  <c:v>1605</c:v>
                </c:pt>
                <c:pt idx="11">
                  <c:v>1606</c:v>
                </c:pt>
                <c:pt idx="12">
                  <c:v>1606</c:v>
                </c:pt>
                <c:pt idx="13">
                  <c:v>1607</c:v>
                </c:pt>
                <c:pt idx="14">
                  <c:v>1611</c:v>
                </c:pt>
                <c:pt idx="15">
                  <c:v>1614</c:v>
                </c:pt>
                <c:pt idx="16">
                  <c:v>1615</c:v>
                </c:pt>
                <c:pt idx="17">
                  <c:v>1615</c:v>
                </c:pt>
                <c:pt idx="18">
                  <c:v>1614</c:v>
                </c:pt>
                <c:pt idx="19">
                  <c:v>1615</c:v>
                </c:pt>
                <c:pt idx="20">
                  <c:v>1614</c:v>
                </c:pt>
                <c:pt idx="21">
                  <c:v>1615</c:v>
                </c:pt>
                <c:pt idx="22">
                  <c:v>1616</c:v>
                </c:pt>
                <c:pt idx="23">
                  <c:v>1615</c:v>
                </c:pt>
                <c:pt idx="24">
                  <c:v>1615</c:v>
                </c:pt>
                <c:pt idx="25">
                  <c:v>1615</c:v>
                </c:pt>
                <c:pt idx="26">
                  <c:v>1615</c:v>
                </c:pt>
                <c:pt idx="27">
                  <c:v>1615</c:v>
                </c:pt>
                <c:pt idx="28">
                  <c:v>1616</c:v>
                </c:pt>
                <c:pt idx="29">
                  <c:v>1616</c:v>
                </c:pt>
                <c:pt idx="30">
                  <c:v>1615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67-4F10-9F0D-BB5D636FD5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912520"/>
        <c:axId val="277913176"/>
      </c:lineChart>
      <c:dateAx>
        <c:axId val="277912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13176"/>
        <c:crosses val="autoZero"/>
        <c:auto val="1"/>
        <c:lblOffset val="100"/>
        <c:baseTimeUnit val="days"/>
      </c:dateAx>
      <c:valAx>
        <c:axId val="277913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12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1</c:v>
                </c:pt>
                <c:pt idx="6">
                  <c:v>5</c:v>
                </c:pt>
                <c:pt idx="7">
                  <c:v>2</c:v>
                </c:pt>
                <c:pt idx="8">
                  <c:v>0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-1</c:v>
                </c:pt>
                <c:pt idx="14">
                  <c:v>5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-1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2F-47F9-9C2A-098C12B87A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914816"/>
        <c:axId val="277911864"/>
      </c:lineChart>
      <c:dateAx>
        <c:axId val="277914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11864"/>
        <c:crosses val="autoZero"/>
        <c:auto val="1"/>
        <c:lblOffset val="100"/>
        <c:baseTimeUnit val="days"/>
      </c:dateAx>
      <c:valAx>
        <c:axId val="277911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1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33-480F-8589-53435C6573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632312"/>
        <c:axId val="279632640"/>
      </c:lineChart>
      <c:dateAx>
        <c:axId val="279632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632640"/>
        <c:crosses val="autoZero"/>
        <c:auto val="1"/>
        <c:lblOffset val="100"/>
        <c:baseTimeUnit val="days"/>
      </c:dateAx>
      <c:valAx>
        <c:axId val="27963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632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6C-4C8F-AE61-0C364640A6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7442152"/>
        <c:axId val="207444448"/>
      </c:barChart>
      <c:catAx>
        <c:axId val="207442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444448"/>
        <c:crosses val="autoZero"/>
        <c:auto val="1"/>
        <c:lblAlgn val="ctr"/>
        <c:lblOffset val="100"/>
        <c:noMultiLvlLbl val="0"/>
      </c:catAx>
      <c:valAx>
        <c:axId val="20744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44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2.5157232704402999</c:v>
                </c:pt>
                <c:pt idx="2">
                  <c:v>0</c:v>
                </c:pt>
                <c:pt idx="3">
                  <c:v>0.18867924528301999</c:v>
                </c:pt>
                <c:pt idx="4">
                  <c:v>0</c:v>
                </c:pt>
                <c:pt idx="5">
                  <c:v>0.62774639045824998</c:v>
                </c:pt>
                <c:pt idx="6">
                  <c:v>0</c:v>
                </c:pt>
                <c:pt idx="7">
                  <c:v>0.4375</c:v>
                </c:pt>
                <c:pt idx="8">
                  <c:v>0</c:v>
                </c:pt>
                <c:pt idx="9">
                  <c:v>1.4357053682895999</c:v>
                </c:pt>
                <c:pt idx="10">
                  <c:v>0</c:v>
                </c:pt>
                <c:pt idx="11">
                  <c:v>0.56074766355140004</c:v>
                </c:pt>
                <c:pt idx="12">
                  <c:v>0</c:v>
                </c:pt>
                <c:pt idx="13">
                  <c:v>1.3698630136986001</c:v>
                </c:pt>
                <c:pt idx="14">
                  <c:v>0</c:v>
                </c:pt>
                <c:pt idx="15">
                  <c:v>1.1793916821849999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0.61919504643962997</c:v>
                </c:pt>
                <c:pt idx="20">
                  <c:v>0</c:v>
                </c:pt>
                <c:pt idx="21">
                  <c:v>0.37151702786377999</c:v>
                </c:pt>
                <c:pt idx="22">
                  <c:v>0</c:v>
                </c:pt>
                <c:pt idx="23">
                  <c:v>1.2383900928792999</c:v>
                </c:pt>
                <c:pt idx="24">
                  <c:v>0</c:v>
                </c:pt>
                <c:pt idx="25">
                  <c:v>0.43343653250774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1.0519801980198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B0-4F5E-A9DC-2D7D96AAD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7458552"/>
        <c:axId val="207449368"/>
      </c:lineChart>
      <c:dateAx>
        <c:axId val="207458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449368"/>
        <c:crosses val="autoZero"/>
        <c:auto val="1"/>
        <c:lblOffset val="100"/>
        <c:baseTimeUnit val="days"/>
      </c:dateAx>
      <c:valAx>
        <c:axId val="207449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458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Kohla-Strauss GmbH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1E-40C8-B6CD-03C60C1837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Kohla-Strauss GmbH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1E-40C8-B6CD-03C60C1837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Kohla-Strauss GmbH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1E-40C8-B6CD-03C60C1837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7457568"/>
        <c:axId val="207452976"/>
      </c:barChart>
      <c:catAx>
        <c:axId val="20745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452976"/>
        <c:crosses val="autoZero"/>
        <c:auto val="1"/>
        <c:lblAlgn val="ctr"/>
        <c:lblOffset val="100"/>
        <c:noMultiLvlLbl val="0"/>
      </c:catAx>
      <c:valAx>
        <c:axId val="20745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45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0.56039850560398996</c:v>
                </c:pt>
                <c:pt idx="1">
                  <c:v>1.0409645403715999</c:v>
                </c:pt>
                <c:pt idx="2">
                  <c:v>0.52821088986566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49-49C2-8D8D-479E04E811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7450352"/>
        <c:axId val="207450680"/>
      </c:barChart>
      <c:catAx>
        <c:axId val="207450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450680"/>
        <c:crosses val="autoZero"/>
        <c:auto val="1"/>
        <c:lblAlgn val="ctr"/>
        <c:lblOffset val="100"/>
        <c:noMultiLvlLbl val="0"/>
      </c:catAx>
      <c:valAx>
        <c:axId val="20745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45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16-4978-AB38-48B8D4C9A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7454288"/>
        <c:axId val="207454616"/>
      </c:barChart>
      <c:catAx>
        <c:axId val="20745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454616"/>
        <c:crosses val="autoZero"/>
        <c:auto val="1"/>
        <c:lblAlgn val="ctr"/>
        <c:lblOffset val="100"/>
        <c:noMultiLvlLbl val="0"/>
      </c:catAx>
      <c:valAx>
        <c:axId val="20745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45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120</c:v>
                </c:pt>
                <c:pt idx="1">
                  <c:v>120</c:v>
                </c:pt>
                <c:pt idx="2">
                  <c:v>120</c:v>
                </c:pt>
                <c:pt idx="3">
                  <c:v>120</c:v>
                </c:pt>
                <c:pt idx="4">
                  <c:v>120</c:v>
                </c:pt>
                <c:pt idx="5">
                  <c:v>120</c:v>
                </c:pt>
                <c:pt idx="6">
                  <c:v>120</c:v>
                </c:pt>
                <c:pt idx="7">
                  <c:v>119</c:v>
                </c:pt>
                <c:pt idx="8">
                  <c:v>119</c:v>
                </c:pt>
                <c:pt idx="9">
                  <c:v>119</c:v>
                </c:pt>
                <c:pt idx="10">
                  <c:v>119</c:v>
                </c:pt>
                <c:pt idx="11">
                  <c:v>119</c:v>
                </c:pt>
                <c:pt idx="12">
                  <c:v>120</c:v>
                </c:pt>
                <c:pt idx="13">
                  <c:v>120</c:v>
                </c:pt>
                <c:pt idx="14">
                  <c:v>120</c:v>
                </c:pt>
                <c:pt idx="15">
                  <c:v>120</c:v>
                </c:pt>
                <c:pt idx="16">
                  <c:v>120</c:v>
                </c:pt>
                <c:pt idx="17">
                  <c:v>120</c:v>
                </c:pt>
                <c:pt idx="18">
                  <c:v>122</c:v>
                </c:pt>
                <c:pt idx="19">
                  <c:v>123</c:v>
                </c:pt>
                <c:pt idx="20">
                  <c:v>123</c:v>
                </c:pt>
                <c:pt idx="21">
                  <c:v>123</c:v>
                </c:pt>
                <c:pt idx="22">
                  <c:v>123</c:v>
                </c:pt>
                <c:pt idx="23">
                  <c:v>123</c:v>
                </c:pt>
                <c:pt idx="24">
                  <c:v>123</c:v>
                </c:pt>
                <c:pt idx="25">
                  <c:v>123</c:v>
                </c:pt>
                <c:pt idx="26">
                  <c:v>123</c:v>
                </c:pt>
                <c:pt idx="27">
                  <c:v>123</c:v>
                </c:pt>
                <c:pt idx="28">
                  <c:v>123</c:v>
                </c:pt>
                <c:pt idx="29">
                  <c:v>123</c:v>
                </c:pt>
                <c:pt idx="30">
                  <c:v>123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93-4230-A095-2CCD246091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7465112"/>
        <c:axId val="207460520"/>
      </c:lineChart>
      <c:dateAx>
        <c:axId val="207465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460520"/>
        <c:crosses val="autoZero"/>
        <c:auto val="1"/>
        <c:lblOffset val="100"/>
        <c:baseTimeUnit val="days"/>
      </c:dateAx>
      <c:valAx>
        <c:axId val="207460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465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4DF4-422C-84B7-AE018198CD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4DF4-422C-84B7-AE018198CD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7460192"/>
        <c:axId val="207462160"/>
      </c:barChart>
      <c:catAx>
        <c:axId val="20746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462160"/>
        <c:crosses val="autoZero"/>
        <c:auto val="1"/>
        <c:lblAlgn val="ctr"/>
        <c:lblOffset val="100"/>
        <c:noMultiLvlLbl val="0"/>
      </c:catAx>
      <c:valAx>
        <c:axId val="20746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46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1588</c:v>
                </c:pt>
                <c:pt idx="1">
                  <c:v>3450</c:v>
                </c:pt>
                <c:pt idx="2">
                  <c:v>2092</c:v>
                </c:pt>
                <c:pt idx="3">
                  <c:v>1689</c:v>
                </c:pt>
                <c:pt idx="4">
                  <c:v>5136</c:v>
                </c:pt>
                <c:pt idx="5">
                  <c:v>5549</c:v>
                </c:pt>
                <c:pt idx="6">
                  <c:v>4815</c:v>
                </c:pt>
                <c:pt idx="7">
                  <c:v>4554</c:v>
                </c:pt>
                <c:pt idx="8">
                  <c:v>4624</c:v>
                </c:pt>
                <c:pt idx="9">
                  <c:v>6102</c:v>
                </c:pt>
                <c:pt idx="10">
                  <c:v>3982</c:v>
                </c:pt>
                <c:pt idx="11">
                  <c:v>4103</c:v>
                </c:pt>
                <c:pt idx="12">
                  <c:v>4435</c:v>
                </c:pt>
                <c:pt idx="13">
                  <c:v>4778</c:v>
                </c:pt>
                <c:pt idx="14">
                  <c:v>4096</c:v>
                </c:pt>
                <c:pt idx="15">
                  <c:v>3700</c:v>
                </c:pt>
                <c:pt idx="16">
                  <c:v>3390</c:v>
                </c:pt>
                <c:pt idx="17">
                  <c:v>3421</c:v>
                </c:pt>
                <c:pt idx="18">
                  <c:v>3726</c:v>
                </c:pt>
                <c:pt idx="19">
                  <c:v>4026</c:v>
                </c:pt>
                <c:pt idx="20">
                  <c:v>3688</c:v>
                </c:pt>
                <c:pt idx="21">
                  <c:v>3843</c:v>
                </c:pt>
                <c:pt idx="22">
                  <c:v>3572</c:v>
                </c:pt>
                <c:pt idx="23">
                  <c:v>4592</c:v>
                </c:pt>
                <c:pt idx="24">
                  <c:v>1623</c:v>
                </c:pt>
                <c:pt idx="25">
                  <c:v>1974</c:v>
                </c:pt>
                <c:pt idx="26">
                  <c:v>1580</c:v>
                </c:pt>
                <c:pt idx="27">
                  <c:v>1422</c:v>
                </c:pt>
                <c:pt idx="28">
                  <c:v>1245</c:v>
                </c:pt>
                <c:pt idx="29">
                  <c:v>3281</c:v>
                </c:pt>
                <c:pt idx="30">
                  <c:v>648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BC-4DB7-83C3-FAC177BEE8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664336"/>
        <c:axId val="411659416"/>
      </c:lineChart>
      <c:dateAx>
        <c:axId val="411664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659416"/>
        <c:crosses val="autoZero"/>
        <c:auto val="1"/>
        <c:lblOffset val="100"/>
        <c:baseTimeUnit val="days"/>
      </c:dateAx>
      <c:valAx>
        <c:axId val="411659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664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1294</c:v>
                </c:pt>
                <c:pt idx="1">
                  <c:v>2231</c:v>
                </c:pt>
                <c:pt idx="2">
                  <c:v>1454</c:v>
                </c:pt>
                <c:pt idx="3">
                  <c:v>1299</c:v>
                </c:pt>
                <c:pt idx="4">
                  <c:v>3543</c:v>
                </c:pt>
                <c:pt idx="5">
                  <c:v>3808</c:v>
                </c:pt>
                <c:pt idx="6">
                  <c:v>3867</c:v>
                </c:pt>
                <c:pt idx="7">
                  <c:v>3618</c:v>
                </c:pt>
                <c:pt idx="8">
                  <c:v>3521</c:v>
                </c:pt>
                <c:pt idx="9">
                  <c:v>4299</c:v>
                </c:pt>
                <c:pt idx="10">
                  <c:v>3182</c:v>
                </c:pt>
                <c:pt idx="11">
                  <c:v>3221</c:v>
                </c:pt>
                <c:pt idx="12">
                  <c:v>3560</c:v>
                </c:pt>
                <c:pt idx="13">
                  <c:v>3444</c:v>
                </c:pt>
                <c:pt idx="14">
                  <c:v>3028</c:v>
                </c:pt>
                <c:pt idx="15">
                  <c:v>2904</c:v>
                </c:pt>
                <c:pt idx="16">
                  <c:v>2693</c:v>
                </c:pt>
                <c:pt idx="17">
                  <c:v>2689</c:v>
                </c:pt>
                <c:pt idx="18">
                  <c:v>2976</c:v>
                </c:pt>
                <c:pt idx="19">
                  <c:v>2967</c:v>
                </c:pt>
                <c:pt idx="20">
                  <c:v>2884</c:v>
                </c:pt>
                <c:pt idx="21">
                  <c:v>2929</c:v>
                </c:pt>
                <c:pt idx="22">
                  <c:v>2942</c:v>
                </c:pt>
                <c:pt idx="23">
                  <c:v>3381</c:v>
                </c:pt>
                <c:pt idx="24">
                  <c:v>1392</c:v>
                </c:pt>
                <c:pt idx="25">
                  <c:v>1410</c:v>
                </c:pt>
                <c:pt idx="26">
                  <c:v>1267</c:v>
                </c:pt>
                <c:pt idx="27">
                  <c:v>1173</c:v>
                </c:pt>
                <c:pt idx="28">
                  <c:v>1053</c:v>
                </c:pt>
                <c:pt idx="29">
                  <c:v>1483</c:v>
                </c:pt>
                <c:pt idx="30">
                  <c:v>453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11-43A1-B8B5-065E401B27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673520"/>
        <c:axId val="411678768"/>
      </c:lineChart>
      <c:dateAx>
        <c:axId val="411673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678768"/>
        <c:crosses val="autoZero"/>
        <c:auto val="1"/>
        <c:lblOffset val="100"/>
        <c:baseTimeUnit val="days"/>
      </c:dateAx>
      <c:valAx>
        <c:axId val="41167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67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32</c:v>
                </c:pt>
                <c:pt idx="1">
                  <c:v>291</c:v>
                </c:pt>
                <c:pt idx="2">
                  <c:v>103</c:v>
                </c:pt>
                <c:pt idx="3">
                  <c:v>41</c:v>
                </c:pt>
                <c:pt idx="4">
                  <c:v>161</c:v>
                </c:pt>
                <c:pt idx="5">
                  <c:v>144</c:v>
                </c:pt>
                <c:pt idx="6">
                  <c:v>98</c:v>
                </c:pt>
                <c:pt idx="7">
                  <c:v>98</c:v>
                </c:pt>
                <c:pt idx="8">
                  <c:v>103</c:v>
                </c:pt>
                <c:pt idx="9">
                  <c:v>305</c:v>
                </c:pt>
                <c:pt idx="10">
                  <c:v>71</c:v>
                </c:pt>
                <c:pt idx="11">
                  <c:v>67</c:v>
                </c:pt>
                <c:pt idx="12">
                  <c:v>55</c:v>
                </c:pt>
                <c:pt idx="13">
                  <c:v>96</c:v>
                </c:pt>
                <c:pt idx="14">
                  <c:v>56</c:v>
                </c:pt>
                <c:pt idx="15">
                  <c:v>52</c:v>
                </c:pt>
                <c:pt idx="16">
                  <c:v>46</c:v>
                </c:pt>
                <c:pt idx="17">
                  <c:v>41</c:v>
                </c:pt>
                <c:pt idx="18">
                  <c:v>99</c:v>
                </c:pt>
                <c:pt idx="19">
                  <c:v>99</c:v>
                </c:pt>
                <c:pt idx="20">
                  <c:v>68</c:v>
                </c:pt>
                <c:pt idx="21">
                  <c:v>70</c:v>
                </c:pt>
                <c:pt idx="22">
                  <c:v>43</c:v>
                </c:pt>
                <c:pt idx="23">
                  <c:v>74</c:v>
                </c:pt>
                <c:pt idx="24">
                  <c:v>17</c:v>
                </c:pt>
                <c:pt idx="25">
                  <c:v>33</c:v>
                </c:pt>
                <c:pt idx="26">
                  <c:v>18</c:v>
                </c:pt>
                <c:pt idx="27">
                  <c:v>14</c:v>
                </c:pt>
                <c:pt idx="28">
                  <c:v>23</c:v>
                </c:pt>
                <c:pt idx="29">
                  <c:v>106</c:v>
                </c:pt>
                <c:pt idx="30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65-46EE-B786-A1A3112A36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671552"/>
        <c:axId val="411672864"/>
      </c:lineChart>
      <c:dateAx>
        <c:axId val="411671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672864"/>
        <c:crosses val="autoZero"/>
        <c:auto val="1"/>
        <c:lblOffset val="100"/>
        <c:baseTimeUnit val="days"/>
      </c:dateAx>
      <c:valAx>
        <c:axId val="411672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67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17</c:v>
                </c:pt>
                <c:pt idx="2">
                  <c:v>13</c:v>
                </c:pt>
                <c:pt idx="3">
                  <c:v>12</c:v>
                </c:pt>
                <c:pt idx="4">
                  <c:v>25</c:v>
                </c:pt>
                <c:pt idx="5">
                  <c:v>28</c:v>
                </c:pt>
                <c:pt idx="6">
                  <c:v>20</c:v>
                </c:pt>
                <c:pt idx="7">
                  <c:v>14</c:v>
                </c:pt>
                <c:pt idx="8">
                  <c:v>51</c:v>
                </c:pt>
                <c:pt idx="9">
                  <c:v>27</c:v>
                </c:pt>
                <c:pt idx="10">
                  <c:v>15</c:v>
                </c:pt>
                <c:pt idx="11">
                  <c:v>7</c:v>
                </c:pt>
                <c:pt idx="12">
                  <c:v>11</c:v>
                </c:pt>
                <c:pt idx="13">
                  <c:v>8</c:v>
                </c:pt>
                <c:pt idx="14">
                  <c:v>27</c:v>
                </c:pt>
                <c:pt idx="15">
                  <c:v>10</c:v>
                </c:pt>
                <c:pt idx="16">
                  <c:v>10</c:v>
                </c:pt>
                <c:pt idx="17">
                  <c:v>21</c:v>
                </c:pt>
                <c:pt idx="18">
                  <c:v>6</c:v>
                </c:pt>
                <c:pt idx="19">
                  <c:v>6</c:v>
                </c:pt>
                <c:pt idx="20">
                  <c:v>9</c:v>
                </c:pt>
                <c:pt idx="21">
                  <c:v>16</c:v>
                </c:pt>
                <c:pt idx="22">
                  <c:v>14</c:v>
                </c:pt>
                <c:pt idx="23">
                  <c:v>10</c:v>
                </c:pt>
                <c:pt idx="24">
                  <c:v>7</c:v>
                </c:pt>
                <c:pt idx="25">
                  <c:v>13</c:v>
                </c:pt>
                <c:pt idx="26">
                  <c:v>10</c:v>
                </c:pt>
                <c:pt idx="27">
                  <c:v>10</c:v>
                </c:pt>
                <c:pt idx="28">
                  <c:v>15</c:v>
                </c:pt>
                <c:pt idx="29">
                  <c:v>21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FA-44B4-A32C-B45D015A1F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674832"/>
        <c:axId val="411678440"/>
      </c:lineChart>
      <c:dateAx>
        <c:axId val="411674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678440"/>
        <c:crosses val="autoZero"/>
        <c:auto val="1"/>
        <c:lblOffset val="100"/>
        <c:baseTimeUnit val="days"/>
      </c:dateAx>
      <c:valAx>
        <c:axId val="41167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674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84.366666666667001</c:v>
                </c:pt>
                <c:pt idx="1">
                  <c:v>73.633333333332999</c:v>
                </c:pt>
                <c:pt idx="2">
                  <c:v>103.8</c:v>
                </c:pt>
                <c:pt idx="3">
                  <c:v>213.93333333333001</c:v>
                </c:pt>
                <c:pt idx="4">
                  <c:v>420.1</c:v>
                </c:pt>
                <c:pt idx="5">
                  <c:v>541.16666666667004</c:v>
                </c:pt>
                <c:pt idx="6">
                  <c:v>628.36666666666997</c:v>
                </c:pt>
                <c:pt idx="7">
                  <c:v>595.53333333333001</c:v>
                </c:pt>
                <c:pt idx="8">
                  <c:v>593.1</c:v>
                </c:pt>
                <c:pt idx="9">
                  <c:v>609.83333333332996</c:v>
                </c:pt>
                <c:pt idx="10">
                  <c:v>674</c:v>
                </c:pt>
                <c:pt idx="11">
                  <c:v>640.13333333333003</c:v>
                </c:pt>
                <c:pt idx="12">
                  <c:v>618.66666666667004</c:v>
                </c:pt>
                <c:pt idx="13">
                  <c:v>627</c:v>
                </c:pt>
                <c:pt idx="14">
                  <c:v>645.20000000000005</c:v>
                </c:pt>
                <c:pt idx="15">
                  <c:v>661.5</c:v>
                </c:pt>
                <c:pt idx="16">
                  <c:v>686.56666666667002</c:v>
                </c:pt>
                <c:pt idx="17">
                  <c:v>721.3</c:v>
                </c:pt>
                <c:pt idx="18">
                  <c:v>786.1</c:v>
                </c:pt>
                <c:pt idx="19">
                  <c:v>780.53333333333001</c:v>
                </c:pt>
                <c:pt idx="20">
                  <c:v>641.66666666667004</c:v>
                </c:pt>
                <c:pt idx="21">
                  <c:v>409.5</c:v>
                </c:pt>
                <c:pt idx="22">
                  <c:v>220.46666666666999</c:v>
                </c:pt>
                <c:pt idx="23">
                  <c:v>125.83333333333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DB-458D-A439-F1C21C958A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676472"/>
        <c:axId val="411676800"/>
      </c:lineChart>
      <c:catAx>
        <c:axId val="411676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676800"/>
        <c:crosses val="autoZero"/>
        <c:auto val="1"/>
        <c:lblAlgn val="ctr"/>
        <c:lblOffset val="100"/>
        <c:noMultiLvlLbl val="0"/>
      </c:catAx>
      <c:valAx>
        <c:axId val="41167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676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1294</c:v>
                </c:pt>
                <c:pt idx="1">
                  <c:v>2231</c:v>
                </c:pt>
                <c:pt idx="2">
                  <c:v>1454</c:v>
                </c:pt>
                <c:pt idx="3">
                  <c:v>1299</c:v>
                </c:pt>
                <c:pt idx="4">
                  <c:v>3543</c:v>
                </c:pt>
                <c:pt idx="5">
                  <c:v>3808</c:v>
                </c:pt>
                <c:pt idx="6">
                  <c:v>3867</c:v>
                </c:pt>
                <c:pt idx="7">
                  <c:v>3618</c:v>
                </c:pt>
                <c:pt idx="8">
                  <c:v>3521</c:v>
                </c:pt>
                <c:pt idx="9">
                  <c:v>4299</c:v>
                </c:pt>
                <c:pt idx="10">
                  <c:v>3182</c:v>
                </c:pt>
                <c:pt idx="11">
                  <c:v>3221</c:v>
                </c:pt>
                <c:pt idx="12">
                  <c:v>3560</c:v>
                </c:pt>
                <c:pt idx="13">
                  <c:v>3444</c:v>
                </c:pt>
                <c:pt idx="14">
                  <c:v>3028</c:v>
                </c:pt>
                <c:pt idx="15">
                  <c:v>2904</c:v>
                </c:pt>
                <c:pt idx="16">
                  <c:v>2693</c:v>
                </c:pt>
                <c:pt idx="17">
                  <c:v>2689</c:v>
                </c:pt>
                <c:pt idx="18">
                  <c:v>2976</c:v>
                </c:pt>
                <c:pt idx="19">
                  <c:v>2967</c:v>
                </c:pt>
                <c:pt idx="20">
                  <c:v>2884</c:v>
                </c:pt>
                <c:pt idx="21">
                  <c:v>2929</c:v>
                </c:pt>
                <c:pt idx="22">
                  <c:v>2942</c:v>
                </c:pt>
                <c:pt idx="23">
                  <c:v>3381</c:v>
                </c:pt>
                <c:pt idx="24">
                  <c:v>1392</c:v>
                </c:pt>
                <c:pt idx="25">
                  <c:v>1410</c:v>
                </c:pt>
                <c:pt idx="26">
                  <c:v>1267</c:v>
                </c:pt>
                <c:pt idx="27">
                  <c:v>1173</c:v>
                </c:pt>
                <c:pt idx="28">
                  <c:v>1053</c:v>
                </c:pt>
                <c:pt idx="29">
                  <c:v>1483</c:v>
                </c:pt>
                <c:pt idx="30">
                  <c:v>453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4D-43B4-A157-DFDF081B9F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469376"/>
        <c:axId val="345469704"/>
      </c:lineChart>
      <c:dateAx>
        <c:axId val="345469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69704"/>
        <c:crosses val="autoZero"/>
        <c:auto val="1"/>
        <c:lblOffset val="100"/>
        <c:baseTimeUnit val="days"/>
      </c:dateAx>
      <c:valAx>
        <c:axId val="345469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6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2B283-F4CF-4DE0-801E-66EEAB3B5C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7A27A0-2AD8-4F3A-ABA4-98095CA971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1341668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4C359-ACB6-48AE-B470-2C860E6FB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Kohla-Strauss GmbH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5D18F2-D274-4B8A-B864-990D4549AD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46732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350206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554446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02390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292573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670744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19435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180322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54830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697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91701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765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0.9261 %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172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281FF0-55A6-439C-B4D0-C088DE2158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257068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B48A2-149F-4768-A728-7E2DEC605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 | Kohla-Strauss GmbH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BD5671-85BC-4228-BBB9-86F8FB638E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1950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396660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96032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7726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2100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9575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0832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5604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4386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635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213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8EF0BD-1AE7-404F-B452-A52AD6BB4A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038157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B374E-88F3-41DA-92BD-2AF81DBE3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Kohla-Strauss GmbH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B5BB68-14C4-48CE-A113-C6A2FBF93A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6585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9789416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76250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48871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5656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083006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64606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404520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762455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07418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1792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117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0.9261 %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4508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C6177-5A52-4A2C-B0F4-96B5D432C3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466773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9485A-F8BB-4912-B43E-36BCCDFDB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F22402-2718-4180-99B3-8D379E0759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15348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7F381E-E6EB-4A27-9C8A-584A5D7346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27F3D-B428-4AD0-837A-A7849D9A3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541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3C711-B61E-4BD6-BD6C-92A2F4A17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57921F-4A3E-414D-8C7E-48E60487B4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3932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2A0E70-79AA-455E-A5EC-ABE58C4EFA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F62ABB-C29B-4758-A312-CBCB3D2ED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936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B1ECF-90DB-459F-A016-0921B7346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Verlorene Fans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CA0A41-3BD3-4680-8D72-9AAEAC8D2C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00599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E843E0-5C11-4146-8C4E-9DB0D07F21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34C598-B829-46C9-86DD-1AA0853CE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225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03911-90EA-4E88-B992-1947A2A84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619644-8982-4A5A-BC97-614DE98085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3281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81242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0990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1900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9341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9401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1846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2923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0808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840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- 2018-05-30 08:07:36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159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- 2018-05-26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findet unser BMW Golfturnier in Bad Tatzmannsdorf statt ⛳
Wir wünschen allen Teilnehmern ein schönes Spiel!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371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- 2018-05-24 06:54:00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STEIGE EIN BEI KOHLA-STRAUSS ⚡
Sind Autos deine Leidenschaft? Dann mache dein Hobby zum Beruf und bewirb dich bei uns als KFZ-Techniker (Standort: Oberpullendorf)!
Wir freuen uns auf dich 😎🚙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077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DD38EF-657C-4FDB-914A-E14A34A0B4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950064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8F205-B9FD-42CD-9B7D-14E8E0C61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4E777A-7FA0-4056-8BBB-28886A8CE1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1771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728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9825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0520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5294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6133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2300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826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7422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989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- 2018-05-22 06:14:00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Wolltest du schon immer mit deinem MINI neue Ecken entdecken? 🤩🚙
Jetzt gibt's ein cooles MINI ALL IN Leasing für die neuen MINI Modelle (MINI 3-Türer, MINI 5-Türer und MINI Cabrio) ‼
⏩ MINI 3-Türer ab € 275,--/Monat
⏩ MINI 5-Türer ab € 285,--/Monat
⏩ MINI Cabrio  ab € 335,--/Monat
Das MINI ALL-IN Leasing beinhaltet:
*⃣ € 0,-- Anzahlung
*⃣ Vollkasko- und Haftpflichtversicherung
*⃣ 4 Jahre MINI Service und vieles mehr...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390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- 2018-05-20 11:50:00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Elektromobilität ist im Kern von BMW angekommen. ⚡
Das erste rein elektrisch angetriebene Modell der Marke BMW wird ein vollwertiges Sports Activity Vehicle (SAV) sein - ohne Einschränkungen bei Funktionalität und Komfort.
Erlebe im Video den BMW Concept iX3.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319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EF7E5-B0D0-4D70-AB3E-E6E7DEA2F2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192833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C5826-6191-43B9-BABF-0B4EA40D0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6A8D88-795F-435C-A242-BD780433B7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68256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23712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3874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0648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7661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0158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1837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5944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2952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770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- 2018-05-16 06:15:00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extrem stolz und freuen uns über den "BMW Excellence Award" in der Kategorie Kundenbetreuung! 🏆 Teamwork makes the dream work! 😉💎
▪️
▪️
▪️
📷 von links: Christian Morawa (Geschäftsführer BMW Group Austria), Mag. Ernst Kohla (Geschäftsführer BMW Kohla-Strauss), Jean-Philippe Parain (Senior Vice President Sales Region Europe), Michael Bacher (Regionalleiter BMW Group Austria).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939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- 2018-05-14 15:20:01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Programm für unsere MINI Ausfahrt steht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909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- 2018-05-12 10:18:00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BMW M2 Competition: Das Herz des M3 💙
https://www.automobil-industrie.vogel.de/bmw-m2-competition-das-herz-des-m3-a-713450/?cmp=nl-99&amp;uuid=EEE9D59B-F5AC-482D-A788279BCF8E5FFE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398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6069C-088E-4CC3-96DA-977F298524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477505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243B5-B82D-46DD-B043-B64B5D9B6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1261EA-9670-4101-ABA7-8F587D30A1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5322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07202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5008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1172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7106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6831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8112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4256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1065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070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- 2018-05-10 06:16:00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Franz Gmeindl und Martina Fleisch freuen sich über ihre BMW 316d Limousine in saphirschwarz metallic.
Wir danken ihnen für das entgegengebrachte Vertrauen und wünschen viel Freude am Fahren. 🚙⭐😃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792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- 2018-05-08 10:46:00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Suchst du Entspannung?
Lean back and relax ... 😎
Quelle: youtube/BMW.com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688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8C92C6-7EE9-4A59-81AF-986EE2BBB6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078519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EB652-CF37-4F93-9FE8-1ACB8B93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A3CA98-3B34-44FF-BB94-B98A5BFFCD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1135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04111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9181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5001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4312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95774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0957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6287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1541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427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- 2018-05-06 07:33:00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Möchtest du bei deinem Fahrzeug Leistung, Drehmoment und Sprintstärke ohne Mehrverbrauch im Normzyklus steigern?
Mit dem BMW M Performance Power Kit ist das möglich 😍😎
Die Power Kits sind verfügbar für die BMW Modelle 20d und 20d xDrive. 
Möchtest du wissen, ob bei deinem Fahrzeug das Power Kit verfügbar ist? Dann melde dich bei uns - wir helfen dir gerne weiter!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312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- 2018-05-04 15:48:00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BMW Golf Cup International 2018.
powered by Kohla-Strauss
✔ 26. Mai 2018
✔ REITERS GOLF &amp; COUNTRY CLUB Bad Tatzmannsdorf
✔ Kanonenstart um 10 Uhr
Weitere Informationen findest du hier:
https://bmw-kohla-strauss-st-michael.at/news-events/#bmw-golf-cup-international-2018-powered-by-kohla-strauss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212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187E28-A84A-49F2-B4B5-625E432F87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67946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25218-F0CE-4E9F-8496-B18613A81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589B27-DA23-4E0A-8465-107A0A99D8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9576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20647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8947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809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7072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5248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8217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1244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115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66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- 2018-05-02 10:22:00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GRENZENLOS. KRAFTVOLL. ⚡
Petra Wagner, Abgeordnete zum Nationalrat, übernahm vergangene Woche ihren BMW X6 in carbonschwarz metallic.
Wir danken ihr für das entgegengebrachte Vertrauen in unser Unternehmen und wünschen viel Freude am Fahren. 🚙💙😃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437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E1C15D-DE1D-42E0-8E46-005EBE4662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519151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2D303-762E-438F-94AC-F13938F05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- 1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8ABCC1-2D13-42D1-9CAF-1EDF9D818D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6095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62045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1045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5542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4945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4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7336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8473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674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691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- 2018-05-30 08:07:36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079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- 2018-05-26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findet unser BMW Golfturnier in Bad Tatzmannsdorf statt ⛳
Wir wünschen allen Teilnehmern ein schönes Spiel!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410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- 2018-05-24 06:54:00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STEIGE EIN BEI KOHLA-STRAUSS ⚡
Sind Autos deine Leidenschaft? Dann mache dein Hobby zum Beruf und bewirb dich bei uns als KFZ-Techniker (Standort: Oberpullendorf)!
Wir freuen uns auf dich 😎🚙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582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58C1B4-4890-4756-9267-11FE7CAEB5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363033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EB2B4-C57D-4B99-8CFB-7E14C5D74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- 2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EA06E7-AE1E-4FA9-9917-827DA406B2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3971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96121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8042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7681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6149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4839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3058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8531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6287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055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- 2018-05-22 06:14:00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Wolltest du schon immer mit deinem MINI neue Ecken entdecken? 🤩🚙
Jetzt gibt's ein cooles MINI ALL IN Leasing für die neuen MINI Modelle (MINI 3-Türer, MINI 5-Türer und MINI Cabrio) ‼
⏩ MINI 3-Türer ab € 275,--/Monat
⏩ MINI 5-Türer ab € 285,--/Monat
⏩ MINI Cabrio  ab € 335,--/Monat
Das MINI ALL-IN Leasing beinhaltet:
*⃣ € 0,-- Anzahlung
*⃣ Vollkasko- und Haftpflichtversicherung
*⃣ 4 Jahre MINI Service und vieles mehr...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944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320112-7212-4764-8C63-D06817D20E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90827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ED0A9-673C-4188-9355-428769E02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- 3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0AC449-4E91-4727-970B-56FCCCCFF1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6439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8831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388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349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6578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7088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7068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3503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533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86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- 2018-05-20 11:50:00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Elektromobilität ist im Kern von BMW angekommen. ⚡
Das erste rein elektrisch angetriebene Modell der Marke BMW wird ein vollwertiges Sports Activity Vehicle (SAV) sein - ohne Einschränkungen bei Funktionalität und Komfort.
Erlebe im Video den BMW Concept iX3.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452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- 2018-05-16 06:15:00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extrem stolz und freuen uns über den "BMW Excellence Award" in der Kategorie Kundenbetreuung! 🏆 Teamwork makes the dream work! 😉💎
▪️
▪️
▪️
📷 von links: Christian Morawa (Geschäftsführer BMW Group Austria), Mag. Ernst Kohla (Geschäftsführer BMW Kohla-Strauss), Jean-Philippe Parain (Senior Vice President Sales Region Europe), Michael Bacher (Regionalleiter BMW Group Austria).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208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1B0631-92DB-405F-A246-F5D8AE1EDD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730827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3A57D-D7BC-421C-B667-8752E3C9B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- 4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92460B-3F38-4A82-BC19-AEF09B36F1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1240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22755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7039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3735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1081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6131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5946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9294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6798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565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- 2018-05-14 15:20:01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Programm für unsere MINI Ausfahrt steht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061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- 2018-05-12 10:18:00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BMW M2 Competition: Das Herz des M3 💙
https://www.automobil-industrie.vogel.de/bmw-m2-competition-das-herz-des-m3-a-713450/?cmp=nl-99&amp;uuid=EEE9D59B-F5AC-482D-A788279BCF8E5FFE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609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- 2018-05-10 06:16:00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Franz Gmeindl und Martina Fleisch freuen sich über ihre BMW 316d Limousine in saphirschwarz metallic.
Wir danken ihnen für das entgegengebrachte Vertrauen und wünschen viel Freude am Fahren. 🚙⭐😃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180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B56D6-54AF-441A-A023-77ADB87D16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1729264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12AB1-59CF-4F73-BAFE-5C3BD5DCB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- 5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14113B-3A0B-4CB4-A536-D5F4023DD0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102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05365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5202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1454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8209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5757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8349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0690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7295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028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- 2018-05-08 10:46:00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Suchst du Entspannung?
Lean back and relax ... 😎
Quelle: youtube/BMW.com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404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- 2018-05-06 07:33:00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Möchtest du bei deinem Fahrzeug Leistung, Drehmoment und Sprintstärke ohne Mehrverbrauch im Normzyklus steigern?
Mit dem BMW M Performance Power Kit ist das möglich 😍😎
Die Power Kits sind verfügbar für die BMW Modelle 20d und 20d xDrive. 
Möchtest du wissen, ob bei deinem Fahrzeug das Power Kit verfügbar ist? Dann melde dich bei uns - wir helfen dir gerne weiter!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9356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15CEC0-C4E0-4B8A-9B58-E2519F7D77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4236531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DC201-837C-4D3E-AC54-E66F88F0F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- 6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333B67-C294-48BB-A044-4F5DF827CE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7584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32347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5994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1318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5576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8054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7811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5850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3670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399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- 2018-05-04 15:48:00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BMW Golf Cup International 2018.
powered by Kohla-Strauss
✔ 26. Mai 2018
✔ REITERS GOLF &amp; COUNTRY CLUB Bad Tatzmannsdorf
✔ Kanonenstart um 10 Uhr
Weitere Informationen findest du hier:
https://bmw-kohla-strauss-st-michael.at/news-events/#bmw-golf-cup-international-2018-powered-by-kohla-strauss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802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CC6149-F33A-47BE-AE13-B37236D250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381240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4655F-9901-405A-9EF6-50AA55A0D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- 7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780212-4C8D-46DB-AEF6-B5A37D17A1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7396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9181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2463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4054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2013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459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7358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7838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1451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995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- 2018-05-02 10:22:00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GRENZENLOS. KRAFTVOLL. ⚡
Petra Wagner, Abgeordnete zum Nationalrat, übernahm vergangene Woche ihren BMW X6 in carbonschwarz metallic.
Wir danken ihr für das entgegengebrachte Vertrauen in unser Unternehmen und wünschen viel Freude am Fahren. 🚙💙😃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727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5FBE98-0067-4D2F-AA6C-9A55BABEBA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4436829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88AEF-041A-4EBE-8594-50B7D0DAA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34E610-2793-4AB2-9341-1726EED77C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438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031587-8C60-4B68-AB17-562A0604EA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F742E-B4C6-4082-A78D-5ECC3AA00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2209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CCA7B-9E69-4214-81EB-00BDA4E4B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3538C3-0BA4-48D3-B903-006852695E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06565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79B9F-5DD6-42AE-AFE4-A594AC3586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584D3-67CD-489F-B563-007C76077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556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60E7B-AF64-4410-AB9F-7B7AA906F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38D28E-70AB-4ADB-95A8-55077121B5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8273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F182F-BFA5-47A8-BAAA-374551B0F8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2007D-534B-4F26-9BC9-D601208C9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5269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4C8C5-25B5-4E52-8559-212BEDD05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7C670F-1772-4508-A347-7C44F8FFA2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8097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62B3CB-02FF-430B-A233-BC8448ABD5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4EE64-CCED-4B8F-A3D4-A447F817B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2454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B1F29-ECB5-4E96-8DFC-AF5EF6E83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639672-AD26-4578-8392-BB2D248FC8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83813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B078D1-47FE-4775-BF52-610E331CED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AFAC6E-3235-4D77-B5CA-18BC443CA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4046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9664F-8E4A-45B1-92A9-4F150C8CB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A772E6-BAD1-4E32-A216-63CEF998A8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44807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5941D-8B6F-4F7F-8AAA-FC5ED008C5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683E89-9936-4A6A-96BB-8704A609D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924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B3B7D-4A4B-4055-B126-2723A56E8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2D6EFC-1EA4-49DC-971C-58CBF21F3F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38037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A88B3D-DC22-4288-B4D0-39F3BC5D86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08267-B2EF-4187-B5DE-2966A4C57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5986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E69CB-B5FD-454E-B1D2-9E4B7D499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059068-BA97-4095-AFFA-B2B3C5D9B3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5839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4A90AA-462D-44EC-B7F3-49E997FC06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EE66F9-7F06-4D36-817C-AFC010980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4947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D35EE-0407-42A2-8EEA-1CC1BC8E5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087013-7A84-438A-9F43-AD31C9E59E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46864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EDE9D2-BCCB-42EF-A219-D344007F56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D4D88-12D3-4227-8594-27527F3A1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3088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3D777-742E-43BC-AF04-D83AC113B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Engagierte User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1BDF3F-2687-44D1-97AB-A669939130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80046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B1A8CD-A6D6-4798-97C9-3654B292C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8E9B6-44A7-4ED1-AB38-BD4727AA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9066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B7BE7-81D1-4AAF-B3E8-EF42B0343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310A3E-C1A9-4DE5-B781-DA3E89D30A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2309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24A9D8-27F4-41AA-8B5F-A93F7AF5B0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88CC42-B873-4AA2-975B-0FA317CEC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9647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E7E2E-1C76-4C80-88C8-16B944A93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2060C0-97FF-402A-B372-DDCEF4ED19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22669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528DB8-44D8-423A-A316-91EEE0B156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11706-A212-4D67-A373-980295341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222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6BFCD-94EB-4864-AC40-9D6FEAA6D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Kohla-Strauss GmbH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16D032-3E0E-4EE7-B1A0-07FB3E6B48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7625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918303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693870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37234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552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413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567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15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760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283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19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265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353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314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682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BF1760-B98A-4844-B44D-37C79EF99E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8573908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79571-CDD9-4149-B472-44DF8BA00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Kohla-Strauss GmbH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AB146F-AE90-40AE-A72D-21A9FEE5F4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4503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790702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774819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8927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427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02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780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059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656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346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405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018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738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120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763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B0D201-A41B-411E-A70C-6CB750540C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240846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CFC39-1EE9-409C-BEE7-C527D20E3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Kohla-Strauss GmbH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A858E4-6F1F-4D97-B121-C59A33B3DA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0694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138026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940531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43787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422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658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962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176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220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186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DA548-FAB5-4A5B-91A0-756AB74964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1286451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E58F3-1951-4C49-A984-DFF03A103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Kohla-Strauss GmbH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FFC483-EC3A-4CFA-AF84-F810DF4890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660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709316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141350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57084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003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8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550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741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198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568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520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913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596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546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0302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50142-357B-4487-9220-9380B7F70E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78361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04A42-250B-47C8-B9F1-A03D7AAB7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Kohla-Strauss GmbH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13D3B1-0B48-4DAF-B4B0-9EFF1DCB58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53989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150035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414857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56274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97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883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672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965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99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967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95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052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505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89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958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A3C54B-D243-4606-B2E0-525589B320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6638103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78F00-75AB-429F-AC86-5FE68F7DF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Kohla-Strauss GmbH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46032C-3902-4032-828C-9B4222E780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0560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691540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126418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40741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335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328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58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370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257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017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2AE963-8236-446A-A45C-486FDD329D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9260523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92D64-3858-4F48-B36D-A7D6C1030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C003DD-50CC-43CF-8BE6-D82496ACA6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7573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154A5E-23A0-4DFC-8ADD-469DE15376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D92C1-0D91-49B9-9E7E-B46F583D6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0980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1292</Words>
  <Application>Microsoft Office PowerPoint</Application>
  <PresentationFormat>On-screen Show (4:3)</PresentationFormat>
  <Paragraphs>630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Calibri</vt:lpstr>
      <vt:lpstr>Arial</vt:lpstr>
      <vt:lpstr>quintly_template</vt:lpstr>
      <vt:lpstr>Facebook Page Report</vt:lpstr>
      <vt:lpstr>Wichtigste Werte (KPI's) | Kohla-Strauss GmbH</vt:lpstr>
      <vt:lpstr>Fans (Übersicht) | Kohla-Strauss GmbH</vt:lpstr>
      <vt:lpstr>Key Metrics Table w. User Post RR | Kohla-Strauss GmbH</vt:lpstr>
      <vt:lpstr>Facebook Fans Total | Kohla-Strauss GmbH</vt:lpstr>
      <vt:lpstr>Fanwachstum | Kohla-Strauss GmbH</vt:lpstr>
      <vt:lpstr>Verlorene Fans | Kohla-Strauss GmbH</vt:lpstr>
      <vt:lpstr>Eigene Beiträge (Postings) | Kohla-Strauss GmbH - 1 of 6</vt:lpstr>
      <vt:lpstr>Eigene Beiträge (Postings) | Kohla-Strauss GmbH - 2 of 6</vt:lpstr>
      <vt:lpstr>Eigene Beiträge (Postings) | Kohla-Strauss GmbH - 3 of 6</vt:lpstr>
      <vt:lpstr>Eigene Beiträge (Postings) | Kohla-Strauss GmbH - 4 of 6</vt:lpstr>
      <vt:lpstr>Eigene Beiträge (Postings) | Kohla-Strauss GmbH - 5 of 6</vt:lpstr>
      <vt:lpstr>Eigene Beiträge (Postings) | Kohla-Strauss GmbH - 6 of 6</vt:lpstr>
      <vt:lpstr>Eigene Beiträge (Postings) + Reactions | Kohla-Strauss GmbH - 1 of 7</vt:lpstr>
      <vt:lpstr>Eigene Beiträge (Postings) + Reactions | Kohla-Strauss GmbH - 2 of 7</vt:lpstr>
      <vt:lpstr>Eigene Beiträge (Postings) + Reactions | Kohla-Strauss GmbH - 3 of 7</vt:lpstr>
      <vt:lpstr>Eigene Beiträge (Postings) + Reactions | Kohla-Strauss GmbH - 4 of 7</vt:lpstr>
      <vt:lpstr>Eigene Beiträge (Postings) + Reactions | Kohla-Strauss GmbH - 5 of 7</vt:lpstr>
      <vt:lpstr>Eigene Beiträge (Postings) + Reactions | Kohla-Strauss GmbH - 6 of 7</vt:lpstr>
      <vt:lpstr>Eigene Beiträge (Postings) + Reactions | Kohla-Strauss GmbH - 7 of 7</vt:lpstr>
      <vt:lpstr>Postings/Wochentag | Kohla-Strauss GmbH</vt:lpstr>
      <vt:lpstr>Interaktionsrate | Kohla-Strauss GmbH</vt:lpstr>
      <vt:lpstr>Postingtypen (Verteilung) | Kohla-Strauss GmbH</vt:lpstr>
      <vt:lpstr>Interaktionsrate/Postingtyp | Kohla-Strauss GmbH</vt:lpstr>
      <vt:lpstr>Antwortzeit | Kohla-Strauss GmbH</vt:lpstr>
      <vt:lpstr>Facebook Check Ins | Kohla-Strauss GmbH</vt:lpstr>
      <vt:lpstr>Fan Demographie | Kohla-Strauss GmbH</vt:lpstr>
      <vt:lpstr>Impressionen | Kohla-Strauss GmbH</vt:lpstr>
      <vt:lpstr>Reichweite | Kohla-Strauss GmbH</vt:lpstr>
      <vt:lpstr>Engagierte User | Kohla-Strauss GmbH</vt:lpstr>
      <vt:lpstr>Page Views | Kohla-Strauss GmbH</vt:lpstr>
      <vt:lpstr>Page Fans Online | Kohla-Strauss GmbH</vt:lpstr>
      <vt:lpstr>FB Insights - Daily Impressions | Kohla-Strauss GmbH - 1 of 3</vt:lpstr>
      <vt:lpstr>FB Insights - Daily Impressions | Kohla-Strauss GmbH - 2 of 3</vt:lpstr>
      <vt:lpstr>FB Insights - Daily Impressions | Kohla-Strauss GmbH - 3 of 3</vt:lpstr>
      <vt:lpstr>FB Insights - Daily Reach | Kohla-Strauss GmbH - 1 of 3</vt:lpstr>
      <vt:lpstr>FB Insights - Daily Reach | Kohla-Strauss GmbH - 2 of 3</vt:lpstr>
      <vt:lpstr>FB Insights - Daily Reach | Kohla-Strauss GmbH - 3 of 3</vt:lpstr>
      <vt:lpstr>Facebook Reach | Kohla-Strauss GmbH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2018-06-01T12:06:53Z</dcterms:created>
  <dcterms:modified xsi:type="dcterms:W3CDTF">2018-06-01T12:08:07Z</dcterms:modified>
</cp:coreProperties>
</file>