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  <p:sldId id="286" r:id="rId29"/>
    <p:sldId id="288" r:id="rId30"/>
    <p:sldId id="289" r:id="rId31"/>
    <p:sldId id="290" r:id="rId32"/>
    <p:sldId id="291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14899</c:v>
                </c:pt>
                <c:pt idx="1">
                  <c:v>14900</c:v>
                </c:pt>
                <c:pt idx="2">
                  <c:v>14915</c:v>
                </c:pt>
                <c:pt idx="3">
                  <c:v>14928</c:v>
                </c:pt>
                <c:pt idx="4">
                  <c:v>14938</c:v>
                </c:pt>
                <c:pt idx="5">
                  <c:v>14939</c:v>
                </c:pt>
                <c:pt idx="6">
                  <c:v>14946</c:v>
                </c:pt>
                <c:pt idx="7">
                  <c:v>14952</c:v>
                </c:pt>
                <c:pt idx="8">
                  <c:v>14956</c:v>
                </c:pt>
                <c:pt idx="9">
                  <c:v>14954</c:v>
                </c:pt>
                <c:pt idx="10">
                  <c:v>14956</c:v>
                </c:pt>
                <c:pt idx="11">
                  <c:v>14958</c:v>
                </c:pt>
                <c:pt idx="12">
                  <c:v>14958</c:v>
                </c:pt>
                <c:pt idx="13">
                  <c:v>14969</c:v>
                </c:pt>
                <c:pt idx="14">
                  <c:v>14966</c:v>
                </c:pt>
                <c:pt idx="15">
                  <c:v>14968</c:v>
                </c:pt>
                <c:pt idx="16">
                  <c:v>14974</c:v>
                </c:pt>
                <c:pt idx="17">
                  <c:v>14974</c:v>
                </c:pt>
                <c:pt idx="18">
                  <c:v>14975</c:v>
                </c:pt>
                <c:pt idx="19">
                  <c:v>14975</c:v>
                </c:pt>
                <c:pt idx="20">
                  <c:v>14973</c:v>
                </c:pt>
                <c:pt idx="21">
                  <c:v>14972</c:v>
                </c:pt>
                <c:pt idx="22">
                  <c:v>14981</c:v>
                </c:pt>
                <c:pt idx="23">
                  <c:v>14981</c:v>
                </c:pt>
                <c:pt idx="24">
                  <c:v>14979</c:v>
                </c:pt>
                <c:pt idx="25">
                  <c:v>14979</c:v>
                </c:pt>
                <c:pt idx="26">
                  <c:v>14977</c:v>
                </c:pt>
                <c:pt idx="27">
                  <c:v>14978</c:v>
                </c:pt>
                <c:pt idx="28">
                  <c:v>14978</c:v>
                </c:pt>
                <c:pt idx="29">
                  <c:v>14980</c:v>
                </c:pt>
                <c:pt idx="30">
                  <c:v>14978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11-4953-94F7-EC16F9A8E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88992"/>
        <c:axId val="339489320"/>
      </c:lineChart>
      <c:dateAx>
        <c:axId val="339488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89320"/>
        <c:crosses val="autoZero"/>
        <c:auto val="1"/>
        <c:lblOffset val="100"/>
        <c:baseTimeUnit val="days"/>
      </c:dateAx>
      <c:valAx>
        <c:axId val="33948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8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-2</c:v>
                </c:pt>
                <c:pt idx="2">
                  <c:v>14</c:v>
                </c:pt>
                <c:pt idx="3">
                  <c:v>7</c:v>
                </c:pt>
                <c:pt idx="4">
                  <c:v>19</c:v>
                </c:pt>
                <c:pt idx="5">
                  <c:v>1</c:v>
                </c:pt>
                <c:pt idx="6">
                  <c:v>1</c:v>
                </c:pt>
                <c:pt idx="7">
                  <c:v>9</c:v>
                </c:pt>
                <c:pt idx="8">
                  <c:v>6</c:v>
                </c:pt>
                <c:pt idx="9">
                  <c:v>0</c:v>
                </c:pt>
                <c:pt idx="10">
                  <c:v>3</c:v>
                </c:pt>
                <c:pt idx="11">
                  <c:v>-2</c:v>
                </c:pt>
                <c:pt idx="12">
                  <c:v>2</c:v>
                </c:pt>
                <c:pt idx="13">
                  <c:v>1</c:v>
                </c:pt>
                <c:pt idx="14">
                  <c:v>10</c:v>
                </c:pt>
                <c:pt idx="15">
                  <c:v>-3</c:v>
                </c:pt>
                <c:pt idx="16">
                  <c:v>1</c:v>
                </c:pt>
                <c:pt idx="17">
                  <c:v>5</c:v>
                </c:pt>
                <c:pt idx="18">
                  <c:v>1</c:v>
                </c:pt>
                <c:pt idx="19">
                  <c:v>4</c:v>
                </c:pt>
                <c:pt idx="20">
                  <c:v>-3</c:v>
                </c:pt>
                <c:pt idx="21">
                  <c:v>-1</c:v>
                </c:pt>
                <c:pt idx="22">
                  <c:v>4</c:v>
                </c:pt>
                <c:pt idx="23">
                  <c:v>4</c:v>
                </c:pt>
                <c:pt idx="24">
                  <c:v>-2</c:v>
                </c:pt>
                <c:pt idx="25">
                  <c:v>1</c:v>
                </c:pt>
                <c:pt idx="26">
                  <c:v>-6</c:v>
                </c:pt>
                <c:pt idx="27">
                  <c:v>0</c:v>
                </c:pt>
                <c:pt idx="28">
                  <c:v>0</c:v>
                </c:pt>
                <c:pt idx="29">
                  <c:v>-3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9F-4149-AFBA-DE94B3CE7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778560"/>
        <c:axId val="338774624"/>
      </c:lineChart>
      <c:dateAx>
        <c:axId val="338778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74624"/>
        <c:crosses val="autoZero"/>
        <c:auto val="1"/>
        <c:lblOffset val="100"/>
        <c:baseTimeUnit val="days"/>
      </c:dateAx>
      <c:valAx>
        <c:axId val="33877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5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2</c:v>
                </c:pt>
                <c:pt idx="23">
                  <c:v>2</c:v>
                </c:pt>
                <c:pt idx="24">
                  <c:v>4</c:v>
                </c:pt>
                <c:pt idx="25">
                  <c:v>2</c:v>
                </c:pt>
                <c:pt idx="26">
                  <c:v>2</c:v>
                </c:pt>
                <c:pt idx="27">
                  <c:v>0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78-4179-A6CF-F714C0509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790840"/>
        <c:axId val="335787888"/>
      </c:lineChart>
      <c:dateAx>
        <c:axId val="33579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87888"/>
        <c:crosses val="autoZero"/>
        <c:auto val="1"/>
        <c:lblOffset val="100"/>
        <c:baseTimeUnit val="days"/>
      </c:dateAx>
      <c:valAx>
        <c:axId val="33578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9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B-4E55-B645-7080E095B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440144"/>
        <c:axId val="407441456"/>
      </c:barChart>
      <c:catAx>
        <c:axId val="40744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41456"/>
        <c:crosses val="autoZero"/>
        <c:auto val="1"/>
        <c:lblAlgn val="ctr"/>
        <c:lblOffset val="100"/>
        <c:noMultiLvlLbl val="0"/>
      </c:catAx>
      <c:valAx>
        <c:axId val="40744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4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6.3527201985644002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0.30084235860408998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0.26698705112802001</c:v>
                </c:pt>
                <c:pt idx="25">
                  <c:v>0.42053267472131001</c:v>
                </c:pt>
                <c:pt idx="26">
                  <c:v>0</c:v>
                </c:pt>
                <c:pt idx="27">
                  <c:v>0.45405982905983</c:v>
                </c:pt>
                <c:pt idx="28">
                  <c:v>0.19364316239316001</c:v>
                </c:pt>
                <c:pt idx="29">
                  <c:v>0.22706023774542999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81-4BBB-BBB2-C0032BEFFD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120160"/>
        <c:axId val="408122456"/>
      </c:lineChart>
      <c:dateAx>
        <c:axId val="408120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22456"/>
        <c:crosses val="autoZero"/>
        <c:auto val="1"/>
        <c:lblOffset val="100"/>
        <c:baseTimeUnit val="days"/>
      </c:dateAx>
      <c:valAx>
        <c:axId val="40812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2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Clocktower Harley Davidson Graz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40-4A32-B8F4-7B9C754819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Clocktower Harley Davidson Graz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40-4A32-B8F4-7B9C75481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8120816"/>
        <c:axId val="408124096"/>
      </c:barChart>
      <c:catAx>
        <c:axId val="40812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24096"/>
        <c:crosses val="autoZero"/>
        <c:auto val="1"/>
        <c:lblAlgn val="ctr"/>
        <c:lblOffset val="100"/>
        <c:noMultiLvlLbl val="0"/>
      </c:catAx>
      <c:valAx>
        <c:axId val="40812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2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0.31914402244147</c:v>
                </c:pt>
                <c:pt idx="1">
                  <c:v>2.2813946007227002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53-47BC-ABF2-8E7D6A793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112616"/>
        <c:axId val="408117208"/>
      </c:barChart>
      <c:catAx>
        <c:axId val="40811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17208"/>
        <c:crosses val="autoZero"/>
        <c:auto val="1"/>
        <c:lblAlgn val="ctr"/>
        <c:lblOffset val="100"/>
        <c:noMultiLvlLbl val="0"/>
      </c:catAx>
      <c:valAx>
        <c:axId val="40811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1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D7-466C-8F0A-787CCB067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113600"/>
        <c:axId val="408118192"/>
      </c:barChart>
      <c:catAx>
        <c:axId val="40811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18192"/>
        <c:crosses val="autoZero"/>
        <c:auto val="1"/>
        <c:lblAlgn val="ctr"/>
        <c:lblOffset val="100"/>
        <c:noMultiLvlLbl val="0"/>
      </c:catAx>
      <c:valAx>
        <c:axId val="40811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1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31982</c:v>
                </c:pt>
                <c:pt idx="1">
                  <c:v>31980</c:v>
                </c:pt>
                <c:pt idx="2">
                  <c:v>31974</c:v>
                </c:pt>
                <c:pt idx="3">
                  <c:v>31974</c:v>
                </c:pt>
                <c:pt idx="4">
                  <c:v>31970</c:v>
                </c:pt>
                <c:pt idx="5">
                  <c:v>31968</c:v>
                </c:pt>
                <c:pt idx="6">
                  <c:v>31962</c:v>
                </c:pt>
                <c:pt idx="7">
                  <c:v>31957</c:v>
                </c:pt>
                <c:pt idx="8">
                  <c:v>31950</c:v>
                </c:pt>
                <c:pt idx="9">
                  <c:v>31928</c:v>
                </c:pt>
                <c:pt idx="10">
                  <c:v>31921</c:v>
                </c:pt>
                <c:pt idx="11">
                  <c:v>31923</c:v>
                </c:pt>
                <c:pt idx="12">
                  <c:v>31921</c:v>
                </c:pt>
                <c:pt idx="13">
                  <c:v>31915</c:v>
                </c:pt>
                <c:pt idx="14">
                  <c:v>31906</c:v>
                </c:pt>
                <c:pt idx="15">
                  <c:v>31903</c:v>
                </c:pt>
                <c:pt idx="16">
                  <c:v>31895</c:v>
                </c:pt>
                <c:pt idx="17">
                  <c:v>31891</c:v>
                </c:pt>
                <c:pt idx="18">
                  <c:v>31884</c:v>
                </c:pt>
                <c:pt idx="19">
                  <c:v>31873</c:v>
                </c:pt>
                <c:pt idx="20">
                  <c:v>31873</c:v>
                </c:pt>
                <c:pt idx="21">
                  <c:v>31865</c:v>
                </c:pt>
                <c:pt idx="22">
                  <c:v>31865</c:v>
                </c:pt>
                <c:pt idx="23">
                  <c:v>31860</c:v>
                </c:pt>
                <c:pt idx="24">
                  <c:v>31853</c:v>
                </c:pt>
                <c:pt idx="25">
                  <c:v>31853</c:v>
                </c:pt>
                <c:pt idx="26">
                  <c:v>31844</c:v>
                </c:pt>
                <c:pt idx="27">
                  <c:v>31836</c:v>
                </c:pt>
                <c:pt idx="28">
                  <c:v>31835</c:v>
                </c:pt>
                <c:pt idx="29">
                  <c:v>31828</c:v>
                </c:pt>
                <c:pt idx="30">
                  <c:v>31828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F8-4A6C-AF53-00FBD690B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116552"/>
        <c:axId val="408113928"/>
      </c:lineChart>
      <c:dateAx>
        <c:axId val="40811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13928"/>
        <c:crosses val="autoZero"/>
        <c:auto val="1"/>
        <c:lblOffset val="100"/>
        <c:baseTimeUnit val="days"/>
      </c:dateAx>
      <c:valAx>
        <c:axId val="40811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1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7C32-436D-9C90-FE73CA1E32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7C32-436D-9C90-FE73CA1E3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109336"/>
        <c:axId val="408116224"/>
      </c:barChart>
      <c:catAx>
        <c:axId val="40810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16224"/>
        <c:crosses val="autoZero"/>
        <c:auto val="1"/>
        <c:lblAlgn val="ctr"/>
        <c:lblOffset val="100"/>
        <c:noMultiLvlLbl val="0"/>
      </c:catAx>
      <c:valAx>
        <c:axId val="40811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0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6417</c:v>
                </c:pt>
                <c:pt idx="1">
                  <c:v>5677</c:v>
                </c:pt>
                <c:pt idx="2">
                  <c:v>10075</c:v>
                </c:pt>
                <c:pt idx="3">
                  <c:v>13290</c:v>
                </c:pt>
                <c:pt idx="4">
                  <c:v>12235</c:v>
                </c:pt>
                <c:pt idx="5">
                  <c:v>12660</c:v>
                </c:pt>
                <c:pt idx="6">
                  <c:v>10032</c:v>
                </c:pt>
                <c:pt idx="7">
                  <c:v>5356</c:v>
                </c:pt>
                <c:pt idx="8">
                  <c:v>6041</c:v>
                </c:pt>
                <c:pt idx="9">
                  <c:v>5814</c:v>
                </c:pt>
                <c:pt idx="10">
                  <c:v>7119</c:v>
                </c:pt>
                <c:pt idx="11">
                  <c:v>5702</c:v>
                </c:pt>
                <c:pt idx="12">
                  <c:v>5781</c:v>
                </c:pt>
                <c:pt idx="13">
                  <c:v>4884</c:v>
                </c:pt>
                <c:pt idx="14">
                  <c:v>4740</c:v>
                </c:pt>
                <c:pt idx="15">
                  <c:v>4283</c:v>
                </c:pt>
                <c:pt idx="16">
                  <c:v>4643</c:v>
                </c:pt>
                <c:pt idx="17">
                  <c:v>3045</c:v>
                </c:pt>
                <c:pt idx="18">
                  <c:v>2944</c:v>
                </c:pt>
                <c:pt idx="19">
                  <c:v>3503</c:v>
                </c:pt>
                <c:pt idx="20">
                  <c:v>4046</c:v>
                </c:pt>
                <c:pt idx="21">
                  <c:v>2930</c:v>
                </c:pt>
                <c:pt idx="22">
                  <c:v>4866</c:v>
                </c:pt>
                <c:pt idx="23">
                  <c:v>6711</c:v>
                </c:pt>
                <c:pt idx="24">
                  <c:v>16722</c:v>
                </c:pt>
                <c:pt idx="25">
                  <c:v>16387</c:v>
                </c:pt>
                <c:pt idx="26">
                  <c:v>11695</c:v>
                </c:pt>
                <c:pt idx="27">
                  <c:v>12303</c:v>
                </c:pt>
                <c:pt idx="28">
                  <c:v>12849</c:v>
                </c:pt>
                <c:pt idx="29">
                  <c:v>14803</c:v>
                </c:pt>
                <c:pt idx="30">
                  <c:v>11946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1D-479A-B225-FBAD0DAECA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003200"/>
        <c:axId val="401003528"/>
      </c:lineChart>
      <c:dateAx>
        <c:axId val="401003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03528"/>
        <c:crosses val="autoZero"/>
        <c:auto val="1"/>
        <c:lblOffset val="100"/>
        <c:baseTimeUnit val="days"/>
      </c:dateAx>
      <c:valAx>
        <c:axId val="40100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0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5477</c:v>
                </c:pt>
                <c:pt idx="1">
                  <c:v>4935</c:v>
                </c:pt>
                <c:pt idx="2">
                  <c:v>7552</c:v>
                </c:pt>
                <c:pt idx="3">
                  <c:v>10353</c:v>
                </c:pt>
                <c:pt idx="4">
                  <c:v>9378</c:v>
                </c:pt>
                <c:pt idx="5">
                  <c:v>10323</c:v>
                </c:pt>
                <c:pt idx="6">
                  <c:v>8302</c:v>
                </c:pt>
                <c:pt idx="7">
                  <c:v>4704</c:v>
                </c:pt>
                <c:pt idx="8">
                  <c:v>4569</c:v>
                </c:pt>
                <c:pt idx="9">
                  <c:v>4785</c:v>
                </c:pt>
                <c:pt idx="10">
                  <c:v>5142</c:v>
                </c:pt>
                <c:pt idx="11">
                  <c:v>4514</c:v>
                </c:pt>
                <c:pt idx="12">
                  <c:v>4694</c:v>
                </c:pt>
                <c:pt idx="13">
                  <c:v>4039</c:v>
                </c:pt>
                <c:pt idx="14">
                  <c:v>3941</c:v>
                </c:pt>
                <c:pt idx="15">
                  <c:v>3504</c:v>
                </c:pt>
                <c:pt idx="16">
                  <c:v>3714</c:v>
                </c:pt>
                <c:pt idx="17">
                  <c:v>2457</c:v>
                </c:pt>
                <c:pt idx="18">
                  <c:v>2291</c:v>
                </c:pt>
                <c:pt idx="19">
                  <c:v>2917</c:v>
                </c:pt>
                <c:pt idx="20">
                  <c:v>3309</c:v>
                </c:pt>
                <c:pt idx="21">
                  <c:v>2474</c:v>
                </c:pt>
                <c:pt idx="22">
                  <c:v>3601</c:v>
                </c:pt>
                <c:pt idx="23">
                  <c:v>5162</c:v>
                </c:pt>
                <c:pt idx="24">
                  <c:v>8494</c:v>
                </c:pt>
                <c:pt idx="25">
                  <c:v>9083</c:v>
                </c:pt>
                <c:pt idx="26">
                  <c:v>7914</c:v>
                </c:pt>
                <c:pt idx="27">
                  <c:v>8353</c:v>
                </c:pt>
                <c:pt idx="28">
                  <c:v>8405</c:v>
                </c:pt>
                <c:pt idx="29">
                  <c:v>8246</c:v>
                </c:pt>
                <c:pt idx="30">
                  <c:v>7882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34-4644-864E-05DC6D5C2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006152"/>
        <c:axId val="400995656"/>
      </c:lineChart>
      <c:dateAx>
        <c:axId val="401006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95656"/>
        <c:crosses val="autoZero"/>
        <c:auto val="1"/>
        <c:lblOffset val="100"/>
        <c:baseTimeUnit val="days"/>
      </c:dateAx>
      <c:valAx>
        <c:axId val="40099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0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105</c:v>
                </c:pt>
                <c:pt idx="1">
                  <c:v>49</c:v>
                </c:pt>
                <c:pt idx="2">
                  <c:v>407</c:v>
                </c:pt>
                <c:pt idx="3">
                  <c:v>337</c:v>
                </c:pt>
                <c:pt idx="4">
                  <c:v>245</c:v>
                </c:pt>
                <c:pt idx="5">
                  <c:v>228</c:v>
                </c:pt>
                <c:pt idx="6">
                  <c:v>167</c:v>
                </c:pt>
                <c:pt idx="7">
                  <c:v>94</c:v>
                </c:pt>
                <c:pt idx="8">
                  <c:v>118</c:v>
                </c:pt>
                <c:pt idx="9">
                  <c:v>114</c:v>
                </c:pt>
                <c:pt idx="10">
                  <c:v>245</c:v>
                </c:pt>
                <c:pt idx="11">
                  <c:v>130</c:v>
                </c:pt>
                <c:pt idx="12">
                  <c:v>108</c:v>
                </c:pt>
                <c:pt idx="13">
                  <c:v>96</c:v>
                </c:pt>
                <c:pt idx="14">
                  <c:v>116</c:v>
                </c:pt>
                <c:pt idx="15">
                  <c:v>106</c:v>
                </c:pt>
                <c:pt idx="16">
                  <c:v>109</c:v>
                </c:pt>
                <c:pt idx="17">
                  <c:v>63</c:v>
                </c:pt>
                <c:pt idx="18">
                  <c:v>42</c:v>
                </c:pt>
                <c:pt idx="19">
                  <c:v>50</c:v>
                </c:pt>
                <c:pt idx="20">
                  <c:v>39</c:v>
                </c:pt>
                <c:pt idx="21">
                  <c:v>32</c:v>
                </c:pt>
                <c:pt idx="22">
                  <c:v>59</c:v>
                </c:pt>
                <c:pt idx="23">
                  <c:v>84</c:v>
                </c:pt>
                <c:pt idx="24">
                  <c:v>431</c:v>
                </c:pt>
                <c:pt idx="25">
                  <c:v>544</c:v>
                </c:pt>
                <c:pt idx="26">
                  <c:v>187</c:v>
                </c:pt>
                <c:pt idx="27">
                  <c:v>182</c:v>
                </c:pt>
                <c:pt idx="28">
                  <c:v>230</c:v>
                </c:pt>
                <c:pt idx="29">
                  <c:v>290</c:v>
                </c:pt>
                <c:pt idx="30">
                  <c:v>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14-4A9F-AE05-03311F23C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994344"/>
        <c:axId val="401001232"/>
      </c:lineChart>
      <c:dateAx>
        <c:axId val="40099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01232"/>
        <c:crosses val="autoZero"/>
        <c:auto val="1"/>
        <c:lblOffset val="100"/>
        <c:baseTimeUnit val="days"/>
      </c:dateAx>
      <c:valAx>
        <c:axId val="40100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9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</c:v>
                </c:pt>
                <c:pt idx="1">
                  <c:v>26</c:v>
                </c:pt>
                <c:pt idx="2">
                  <c:v>45</c:v>
                </c:pt>
                <c:pt idx="3">
                  <c:v>84</c:v>
                </c:pt>
                <c:pt idx="4">
                  <c:v>21</c:v>
                </c:pt>
                <c:pt idx="5">
                  <c:v>26</c:v>
                </c:pt>
                <c:pt idx="6">
                  <c:v>29</c:v>
                </c:pt>
                <c:pt idx="7">
                  <c:v>25</c:v>
                </c:pt>
                <c:pt idx="8">
                  <c:v>29</c:v>
                </c:pt>
                <c:pt idx="9">
                  <c:v>16</c:v>
                </c:pt>
                <c:pt idx="10">
                  <c:v>28</c:v>
                </c:pt>
                <c:pt idx="11">
                  <c:v>24</c:v>
                </c:pt>
                <c:pt idx="12">
                  <c:v>13</c:v>
                </c:pt>
                <c:pt idx="13">
                  <c:v>46</c:v>
                </c:pt>
                <c:pt idx="14">
                  <c:v>20</c:v>
                </c:pt>
                <c:pt idx="15">
                  <c:v>21</c:v>
                </c:pt>
                <c:pt idx="16">
                  <c:v>29</c:v>
                </c:pt>
                <c:pt idx="17">
                  <c:v>23</c:v>
                </c:pt>
                <c:pt idx="18">
                  <c:v>15</c:v>
                </c:pt>
                <c:pt idx="19">
                  <c:v>7</c:v>
                </c:pt>
                <c:pt idx="20">
                  <c:v>14</c:v>
                </c:pt>
                <c:pt idx="21">
                  <c:v>14</c:v>
                </c:pt>
                <c:pt idx="22">
                  <c:v>22</c:v>
                </c:pt>
                <c:pt idx="23">
                  <c:v>12</c:v>
                </c:pt>
                <c:pt idx="24">
                  <c:v>35</c:v>
                </c:pt>
                <c:pt idx="25">
                  <c:v>40</c:v>
                </c:pt>
                <c:pt idx="26">
                  <c:v>17</c:v>
                </c:pt>
                <c:pt idx="27">
                  <c:v>25</c:v>
                </c:pt>
                <c:pt idx="28">
                  <c:v>18</c:v>
                </c:pt>
                <c:pt idx="29">
                  <c:v>52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AE-489F-B51F-C5714F320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994672"/>
        <c:axId val="400999592"/>
      </c:lineChart>
      <c:dateAx>
        <c:axId val="400994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99592"/>
        <c:crosses val="autoZero"/>
        <c:auto val="1"/>
        <c:lblOffset val="100"/>
        <c:baseTimeUnit val="days"/>
      </c:dateAx>
      <c:valAx>
        <c:axId val="40099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9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904.03333333333001</c:v>
                </c:pt>
                <c:pt idx="1">
                  <c:v>810.7</c:v>
                </c:pt>
                <c:pt idx="2">
                  <c:v>1113.5</c:v>
                </c:pt>
                <c:pt idx="3">
                  <c:v>2275.8666666667</c:v>
                </c:pt>
                <c:pt idx="4">
                  <c:v>3986.6333333333</c:v>
                </c:pt>
                <c:pt idx="5">
                  <c:v>5225.3999999999996</c:v>
                </c:pt>
                <c:pt idx="6">
                  <c:v>6141.1666666666997</c:v>
                </c:pt>
                <c:pt idx="7">
                  <c:v>5768.9666666666999</c:v>
                </c:pt>
                <c:pt idx="8">
                  <c:v>5712.7666666667001</c:v>
                </c:pt>
                <c:pt idx="9">
                  <c:v>5818.5</c:v>
                </c:pt>
                <c:pt idx="10">
                  <c:v>6197.3333333333003</c:v>
                </c:pt>
                <c:pt idx="11">
                  <c:v>6048.8</c:v>
                </c:pt>
                <c:pt idx="12">
                  <c:v>5962.2333333332999</c:v>
                </c:pt>
                <c:pt idx="13">
                  <c:v>5985.8333333333003</c:v>
                </c:pt>
                <c:pt idx="14">
                  <c:v>6105.6</c:v>
                </c:pt>
                <c:pt idx="15">
                  <c:v>6319.4</c:v>
                </c:pt>
                <c:pt idx="16">
                  <c:v>6558.4333333332997</c:v>
                </c:pt>
                <c:pt idx="17">
                  <c:v>6910.3333333333003</c:v>
                </c:pt>
                <c:pt idx="18">
                  <c:v>7279.4</c:v>
                </c:pt>
                <c:pt idx="19">
                  <c:v>7188.6</c:v>
                </c:pt>
                <c:pt idx="20">
                  <c:v>5984.1333333332996</c:v>
                </c:pt>
                <c:pt idx="21">
                  <c:v>3828.9</c:v>
                </c:pt>
                <c:pt idx="22">
                  <c:v>2182.7333333332999</c:v>
                </c:pt>
                <c:pt idx="23">
                  <c:v>1281.5999999999999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9C-4F21-8C76-609716212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002216"/>
        <c:axId val="401002544"/>
      </c:lineChart>
      <c:catAx>
        <c:axId val="40100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02544"/>
        <c:crosses val="autoZero"/>
        <c:auto val="1"/>
        <c:lblAlgn val="ctr"/>
        <c:lblOffset val="100"/>
        <c:noMultiLvlLbl val="0"/>
      </c:catAx>
      <c:valAx>
        <c:axId val="40100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0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5477</c:v>
                </c:pt>
                <c:pt idx="1">
                  <c:v>4935</c:v>
                </c:pt>
                <c:pt idx="2">
                  <c:v>7552</c:v>
                </c:pt>
                <c:pt idx="3">
                  <c:v>10353</c:v>
                </c:pt>
                <c:pt idx="4">
                  <c:v>9378</c:v>
                </c:pt>
                <c:pt idx="5">
                  <c:v>10323</c:v>
                </c:pt>
                <c:pt idx="6">
                  <c:v>8302</c:v>
                </c:pt>
                <c:pt idx="7">
                  <c:v>4704</c:v>
                </c:pt>
                <c:pt idx="8">
                  <c:v>4569</c:v>
                </c:pt>
                <c:pt idx="9">
                  <c:v>4785</c:v>
                </c:pt>
                <c:pt idx="10">
                  <c:v>5142</c:v>
                </c:pt>
                <c:pt idx="11">
                  <c:v>4514</c:v>
                </c:pt>
                <c:pt idx="12">
                  <c:v>4694</c:v>
                </c:pt>
                <c:pt idx="13">
                  <c:v>4039</c:v>
                </c:pt>
                <c:pt idx="14">
                  <c:v>3941</c:v>
                </c:pt>
                <c:pt idx="15">
                  <c:v>3504</c:v>
                </c:pt>
                <c:pt idx="16">
                  <c:v>3714</c:v>
                </c:pt>
                <c:pt idx="17">
                  <c:v>2457</c:v>
                </c:pt>
                <c:pt idx="18">
                  <c:v>2291</c:v>
                </c:pt>
                <c:pt idx="19">
                  <c:v>2917</c:v>
                </c:pt>
                <c:pt idx="20">
                  <c:v>3309</c:v>
                </c:pt>
                <c:pt idx="21">
                  <c:v>2474</c:v>
                </c:pt>
                <c:pt idx="22">
                  <c:v>3601</c:v>
                </c:pt>
                <c:pt idx="23">
                  <c:v>5162</c:v>
                </c:pt>
                <c:pt idx="24">
                  <c:v>8494</c:v>
                </c:pt>
                <c:pt idx="25">
                  <c:v>9083</c:v>
                </c:pt>
                <c:pt idx="26">
                  <c:v>7914</c:v>
                </c:pt>
                <c:pt idx="27">
                  <c:v>8353</c:v>
                </c:pt>
                <c:pt idx="28">
                  <c:v>8405</c:v>
                </c:pt>
                <c:pt idx="29">
                  <c:v>8246</c:v>
                </c:pt>
                <c:pt idx="30">
                  <c:v>7882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1C-4A00-B4ED-913B895AE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703464"/>
        <c:axId val="415704776"/>
      </c:lineChart>
      <c:dateAx>
        <c:axId val="415703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04776"/>
        <c:crosses val="autoZero"/>
        <c:auto val="1"/>
        <c:lblOffset val="100"/>
        <c:baseTimeUnit val="days"/>
      </c:dateAx>
      <c:valAx>
        <c:axId val="41570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0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B678-D4E6-47AF-9226-9BB1A14D90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D2F1D4-C558-4754-AD8D-EF80228A76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4273337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89ED4-ED42-4B96-B941-04F22B213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 | Clocktower Harley Davidson Graz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15E9CC-5D4D-4B40-9CB7-6BCD89711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639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68927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15906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9890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3708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45638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8566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151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88917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5570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9642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47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871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77C91-F553-493B-B9E3-1813D6CF7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67465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633E5-2203-4AE2-A6D7-D61E9A685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Clocktower Harley Davidson Graz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53F30-DC58-4669-B639-9C9DB38DC5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375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309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8555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7070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452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5284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735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086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302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34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543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FD6D6-F335-41D1-8CAE-65AA2FD9A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79503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3025E-C466-47AE-99B6-391BF1A38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Clocktower Harley Davidson Graz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2418F1-D6E1-4E26-9C1D-26F17ABAC4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09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66951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7912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2253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0948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807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994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8864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7899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3616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728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84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50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D46C4-8447-465A-9996-D571EA486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26631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21AE4-FB61-4693-9490-B909FB9B2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14283-7F9C-48C2-A93D-4E5CF25FA7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582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6A6C8-E02A-4A89-8E89-D7A55E3F1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D9A79-B1B8-4ED8-BA33-3E3E5D338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60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E8662-0EA0-4CCF-AEE4-77CF71E04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63C059-A990-4871-A568-9C2DE3D2D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3188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E620F-6D89-46E3-B986-F2C9F32C2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0EBA6-5431-41FD-B8C4-C8B5C725D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471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5551-2346-4A52-9603-03E78E09E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C71193-C40E-4F39-9FEC-0D3916FDF1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884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9E97A-1E60-4B3F-9BFF-DCBC6A0B8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97AC1-95F9-43C7-94BE-70354D8B2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17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84BB5-ED95-4E94-9825-7D0A741B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| Clocktower Harley Davidson Graz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3DB716-83FC-41DA-B17C-E150820EC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950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9658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2924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98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2603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418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6229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149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910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47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- 2018-05-30 16:30:00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Entspannt finanziert, fetzt es einfach noch schöner ;-)
Aktion gültig auf alle lagernden Sportster Modelle:
👉 1% Finanzierung
👉 € 1.000,- Zubehör Gutschein
Hier haben wir ein unwiderstehliches Beispiel einer Forty-Eight mit einem Kaufpreis von € 14.795,- für euch ausgerechnet: 36 Monatsraten à € 148,- (1% vom Kaufpreis) und 65% Restwert.
Und zusätzlich zur 1% Finanzierung gibt es unsere neuen Sportster Modelle jetzt mit einem € 1.000,- Zubehör-Gutschein on Top! Aber nur, solange der Vorrat reicht...
Noch Fragen? 🤘🏻😎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0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- 2018-05-30 07:39:22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Achtung Achtung: neue DealerShirts in the House 🤘Hier ein kleiner Vorgeschmack...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3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B37C7-1909-44F7-B9C2-EC1F65DF8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16501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B669C-64AF-44C1-9CE1-B6E692EF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| Clocktower Harley Davidson Graz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89ECC0-FE3B-4B39-B439-9ED994DBEF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198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63034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479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414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588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851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280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2630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60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70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- 2018-05-29 08:30:00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von euch hat es denn schon gesehen, unser Firmenvideo? ;-)
🤘Lasst uns einen kleinen Blick hinter die Kulissen des Drehs werfen 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35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- 2018-05-28 15:30:00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Scharfe Kurvenlage und scharfe Aktion!
Wenn Du dich jetzt für einen unserer lagernden Tourer entscheidest (ausgenommen CVO's), bekommst du original Harley-Davidson Zubehör im Wert von € 1.500,00 von uns GESCHENKT!
Wenn das kein guter Anlass ist um auf eine ausgiebige Probefahrt vorbeizuschauen - https://bit.ly/2s2ZBSa ;-)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1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- 2018-05-26 10:13:36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Faces Everywhere - danke für euer Vertrauen!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13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- 2018-05-25 11:25:26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gefallen euch unsere neuesten Umbauten?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76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- 2018-05-11 16:00:13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🎉❤️🤘Happy Muttertag 🤘❤️🎊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643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4CE08-243A-4AAF-BDDC-CB9ABBDD5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56365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B4991-6A14-4EF7-A289-E6F05330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| Clocktower Harley Davidson Graz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1EC9DE-A965-49B2-B86A-E688D4A0F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023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08135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135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926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768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290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4655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7846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8007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18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- 2018-05-03 14:22:38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Auf geht's 👉🏻 spendiere unserem neuen Firmenvideo ein LIKE 🤘🏻😎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256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EAE23-9D43-4343-BE34-05587E78B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92690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09A1C-423B-46A2-B468-5D1689082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Clocktower Harley Davidson Graz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B179E-4483-4F47-80EE-4E7E067E9F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559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16005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076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870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416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5173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723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294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888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55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- 2018-05-30 16:30:00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Entspannt finanziert, fetzt es einfach noch schöner ;-)
Aktion gültig auf alle lagernden Sportster Modelle:
👉 1% Finanzierung
👉 € 1.000,- Zubehör Gutschein
Hier haben wir ein unwiderstehliches Beispiel einer Forty-Eight mit einem Kaufpreis von € 14.795,- für euch ausgerechnet: 36 Monatsraten à € 148,- (1% vom Kaufpreis) und 65% Restwert.
Und zusätzlich zur 1% Finanzierung gibt es unsere neuen Sportster Modelle jetzt mit einem € 1.000,- Zubehör-Gutschein on Top! Aber nur, solange der Vorrat reicht...
Noch Fragen? 🤘🏻😎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428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220BB-194C-4D25-B682-C6ABBEC7B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8475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E7788-4534-4FD2-A2AA-740C80126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Clocktower Harley Davidson Graz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1E4C16-C84D-4831-A153-9E5A17E54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2601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59577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282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3319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8974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08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1569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1889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08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76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- 2018-05-30 07:39:22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Achtung Achtung: neue DealerShirts in the House 🤘Hier ein kleiner Vorgeschmack...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74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- 2018-05-29 08:30:00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von euch hat es denn schon gesehen, unser Firmenvideo? ;-)
🤘Lasst uns einen kleinen Blick hinter die Kulissen des Drehs werfen 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06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- 2018-05-28 15:30:00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Scharfe Kurvenlage und scharfe Aktion!
Wenn Du dich jetzt für einen unserer lagernden Tourer entscheidest (ausgenommen CVO's), bekommst du original Harley-Davidson Zubehör im Wert von € 1.500,00 von uns GESCHENKT!
Wenn das kein guter Anlass ist um auf eine ausgiebige Probefahrt vorbeizuschauen - https://bit.ly/2s2ZBSa ;-)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677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C149F-8CF1-4CF4-8341-E3FDB11FE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66286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4B4F3-5001-4276-BAA1-686E84760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Clocktower Harley Davidson Graz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F50EBA-F74B-43FB-95A6-8AA64469F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7541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63326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8348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642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946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592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187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473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513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1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- 2018-05-26 10:13:36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Faces Everywhere - danke für euer Vertrauen!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62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- 2018-05-25 11:25:26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gefallen euch unsere neuesten Umbauten?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81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- 2018-05-11 16:00:13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🎉❤️🤘Happy Muttertag 🤘❤️🎊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0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- 2018-05-03 14:22:38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Auf geht's 👉🏻 spendiere unserem neuen Firmenvideo ein LIKE 🤘🏻😎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258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0FF8B-CD68-4335-A638-280718236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10815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74770-7EA0-44F7-A630-540623C49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57AC3A-3086-4537-9455-A254F4E0A6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500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9CF45-D1A2-4668-9C80-7B7D55810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A5634-366F-410F-A776-E87044F9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772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218B3-2970-404E-9760-AAFE002E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3AEE21-0B55-4BB1-A2CB-1F88AFCDE4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2056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ECAF1-4B9F-492D-A64F-FAD103BDD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9C7BF-8DAC-4BA1-8629-14C8196D8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969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E97E8-4412-4F1C-80E3-0BBCCEA3C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D4512-2272-4C97-9328-EE3105386C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5393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FE8A1-3228-4D75-A64D-68DFD5AC3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BBD5C-9DD4-4F3C-877D-D1C1C58F0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97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E9939-DF85-4CBF-9FED-584B817C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A363AE-0361-42A1-890E-29BD6508A9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226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F30BF-1289-496B-AAF6-A6CA96B9E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AE9F3-8717-423C-9E7D-10C126D77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725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8D35-52E3-4D5C-9D3E-B8A93C8F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C5D8B9-7FE5-4E3A-969D-06EA733F6A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824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0982A-35B4-4F29-87D9-93711C594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111F7-4C46-4F8A-BF7E-C50563A87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466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690B8-CAD0-4429-BC62-59EF18F3E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9CF86B-AD10-470A-883A-8F4E6C8D6D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61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F7AA9-E4C0-42F4-933E-F0CEC6A03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AFABE-1E9F-4FD1-A604-3D91588B5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774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1A1A3-0770-4410-8DAD-20F271D8A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A742BB-F824-4B8D-A839-9FD0FED3FD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654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6B909-EFE2-4926-BF94-445D55C35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74EA6-9B0E-43CE-BEED-1405DCE0E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082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F6A5-9B96-4A83-ACA6-3F6EC863B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675311-DBA6-4C4A-AEF3-804D03998B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9636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E40AC-1B03-45E9-B846-C364D51E9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09646-8A7C-4D39-802E-1D8B20681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945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CA71-B239-4321-92F1-D591DD324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73E88E-5F7D-4715-8A4D-FFE7AB726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175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D690C-C9FD-4685-BE5F-10A7BA7FD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66E71-A295-4F47-B7D9-6363E3554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26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06221-624A-4984-ADAB-6D761BB3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C37D67-DC09-461D-B10D-D9EEB4DD5F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477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4D71E-AE95-4BFC-A3F8-138798DAE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4D5A1-3137-4329-8AC3-5E06FD1A1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967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DDCDA-7CDE-4C0A-9CB7-B7525FF2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523ED2-BB99-44CC-BFD7-2229723477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676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0F2ED-0B09-4F40-9240-2AFAA3364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00F8A-25EB-46CB-B86C-25B2F7547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19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D94F0-D680-496F-B403-D5E85DD9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510996-E1FE-436E-9C6B-D6B4ED001A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7090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511A2-A902-4D4F-886B-17F439232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C330E-1540-48BA-9805-A393AC23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146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7D731-822D-4C6D-8BD8-A5024F984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Clocktower Harley Davidson Graz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B29AE8-7F1A-4EA2-BE5C-48DA6FAE62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2603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976452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37935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4755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13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729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52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6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25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80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6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4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71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474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FC01C-DD43-4E7B-8342-F2938C990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52914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11BF9-E5A0-44B0-9D41-9B16C26AA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Clocktower Harley Davidson Graz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36363-60D4-4C42-8F4F-B588B2DA7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645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73752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32893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690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85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39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78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6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63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5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7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5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34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16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750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25821-AED5-4A5B-8EB2-26543E317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19812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E930F-2C10-4336-B435-5E4373023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Clocktower Harley Davidson Graz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3D93C2-18DB-43B8-A907-4BBDE0961E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237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639362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82447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9439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51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61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88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70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35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357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99F20-84D3-4AD3-BC07-3F01395CD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4183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775F6-D44A-456F-8BC9-971F4D8E0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Clocktower Harley Davidson Graz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4D28A0-E816-4E90-9884-84CFCE4D5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752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909097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09055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193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88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03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37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23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12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87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59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5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36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08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10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D0E73-53A6-4A28-9830-C6838174C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96947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A2B65-1BA7-43F2-85DC-ED3254665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Clocktower Harley Davidson Graz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AD7F4-752A-48BD-A83F-C341B41DBB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42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47482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19732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8978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1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07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65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21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31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5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30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34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39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775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C67D4-BAFC-46C4-A8EA-1D4FDB53C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5489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EB1A0-5F5B-43FB-956F-88B8E2668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Clocktower Harley Davidson Graz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14598-082B-4EAA-8AF4-B99B6BD426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919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554144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69791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3002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34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95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7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59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38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979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83394-4E43-4B99-9C7F-3BBE3A06D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770197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B055F-E4E8-4C44-8F37-A3AAEA266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84893B-9C6C-48F8-BB82-A3540FC92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712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9BD3-183A-43D4-A8F0-512B767FC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C6FE1-54D8-417F-94CD-36A138EC4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24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1182</Words>
  <Application>Microsoft Office PowerPoint</Application>
  <PresentationFormat>On-screen Show (4:3)</PresentationFormat>
  <Paragraphs>480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Calibri</vt:lpstr>
      <vt:lpstr>Arial</vt:lpstr>
      <vt:lpstr>quintly_template</vt:lpstr>
      <vt:lpstr>Facebook Page Report</vt:lpstr>
      <vt:lpstr>Wichtigste Werte (KPI's) | Clocktower Harley Davidson Graz</vt:lpstr>
      <vt:lpstr>Fans (Übersicht) | Clocktower Harley Davidson Graz</vt:lpstr>
      <vt:lpstr>Key Metrics Table w. User Post RR | Clocktower Harley Davidson Graz</vt:lpstr>
      <vt:lpstr>Facebook Fans Total | Clocktower Harley Davidson Graz</vt:lpstr>
      <vt:lpstr>Fanwachstum | Clocktower Harley Davidson Graz</vt:lpstr>
      <vt:lpstr>Verlorene Fans | Clocktower Harley Davidson Graz</vt:lpstr>
      <vt:lpstr>Eigene Beiträge (Postings) | Clocktower Harley Davidson Graz - 1 of 3</vt:lpstr>
      <vt:lpstr>Eigene Beiträge (Postings) | Clocktower Harley Davidson Graz - 2 of 3</vt:lpstr>
      <vt:lpstr>Eigene Beiträge (Postings) | Clocktower Harley Davidson Graz - 3 of 3</vt:lpstr>
      <vt:lpstr>Eigene Beiträge (Postings) + Reactions | Clocktower Harley Davidson Graz - 1 of 3</vt:lpstr>
      <vt:lpstr>Eigene Beiträge (Postings) + Reactions | Clocktower Harley Davidson Graz - 2 of 3</vt:lpstr>
      <vt:lpstr>Eigene Beiträge (Postings) + Reactions | Clocktower Harley Davidson Graz - 3 of 3</vt:lpstr>
      <vt:lpstr>Postings/Wochentag | Clocktower Harley Davidson Graz</vt:lpstr>
      <vt:lpstr>Interaktionsrate | Clocktower Harley Davidson Graz</vt:lpstr>
      <vt:lpstr>Postingtypen (Verteilung) | Clocktower Harley Davidson Graz</vt:lpstr>
      <vt:lpstr>Interaktionsrate/Postingtyp | Clocktower Harley Davidson Graz</vt:lpstr>
      <vt:lpstr>Antwortzeit | Clocktower Harley Davidson Graz</vt:lpstr>
      <vt:lpstr>Facebook Check Ins | Clocktower Harley Davidson Graz</vt:lpstr>
      <vt:lpstr>Fan Demographie | Clocktower Harley Davidson Graz</vt:lpstr>
      <vt:lpstr>Impressionen | Clocktower Harley Davidson Graz</vt:lpstr>
      <vt:lpstr>Reichweite | Clocktower Harley Davidson Graz</vt:lpstr>
      <vt:lpstr>Engagierte User | Clocktower Harley Davidson Graz</vt:lpstr>
      <vt:lpstr>Page Views | Clocktower Harley Davidson Graz</vt:lpstr>
      <vt:lpstr>Page Fans Online | Clocktower Harley Davidson Graz</vt:lpstr>
      <vt:lpstr>FB Insights - Daily Impressions | Clocktower Harley Davidson Graz - 1 of 3</vt:lpstr>
      <vt:lpstr>FB Insights - Daily Impressions | Clocktower Harley Davidson Graz - 2 of 3</vt:lpstr>
      <vt:lpstr>FB Insights - Daily Impressions | Clocktower Harley Davidson Graz - 3 of 3</vt:lpstr>
      <vt:lpstr>FB Insights - Daily Reach | Clocktower Harley Davidson Graz - 1 of 3</vt:lpstr>
      <vt:lpstr>FB Insights - Daily Reach | Clocktower Harley Davidson Graz - 2 of 3</vt:lpstr>
      <vt:lpstr>FB Insights - Daily Reach | Clocktower Harley Davidson Graz - 3 of 3</vt:lpstr>
      <vt:lpstr>Facebook Reach | Clocktower Harley Davidson Graz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2018-06-01T11:53:18Z</dcterms:created>
  <dcterms:modified xsi:type="dcterms:W3CDTF">2018-06-01T11:54:16Z</dcterms:modified>
</cp:coreProperties>
</file>