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4" r:id="rId36"/>
    <p:sldId id="295" r:id="rId37"/>
    <p:sldId id="296" r:id="rId38"/>
    <p:sldId id="297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900</c:v>
                </c:pt>
                <c:pt idx="1">
                  <c:v>901</c:v>
                </c:pt>
                <c:pt idx="2">
                  <c:v>902</c:v>
                </c:pt>
                <c:pt idx="3">
                  <c:v>903</c:v>
                </c:pt>
                <c:pt idx="4">
                  <c:v>904</c:v>
                </c:pt>
                <c:pt idx="5">
                  <c:v>905</c:v>
                </c:pt>
                <c:pt idx="6">
                  <c:v>904</c:v>
                </c:pt>
                <c:pt idx="7">
                  <c:v>904</c:v>
                </c:pt>
                <c:pt idx="8">
                  <c:v>905</c:v>
                </c:pt>
                <c:pt idx="9">
                  <c:v>907</c:v>
                </c:pt>
                <c:pt idx="10">
                  <c:v>907</c:v>
                </c:pt>
                <c:pt idx="11">
                  <c:v>907</c:v>
                </c:pt>
                <c:pt idx="12">
                  <c:v>908</c:v>
                </c:pt>
                <c:pt idx="13">
                  <c:v>907</c:v>
                </c:pt>
                <c:pt idx="14">
                  <c:v>907</c:v>
                </c:pt>
                <c:pt idx="15">
                  <c:v>908</c:v>
                </c:pt>
                <c:pt idx="16">
                  <c:v>909</c:v>
                </c:pt>
                <c:pt idx="17">
                  <c:v>909</c:v>
                </c:pt>
                <c:pt idx="18">
                  <c:v>909</c:v>
                </c:pt>
                <c:pt idx="19">
                  <c:v>909</c:v>
                </c:pt>
                <c:pt idx="20">
                  <c:v>910</c:v>
                </c:pt>
                <c:pt idx="21">
                  <c:v>910</c:v>
                </c:pt>
                <c:pt idx="22">
                  <c:v>909</c:v>
                </c:pt>
                <c:pt idx="23">
                  <c:v>911</c:v>
                </c:pt>
                <c:pt idx="24">
                  <c:v>913</c:v>
                </c:pt>
                <c:pt idx="25">
                  <c:v>914</c:v>
                </c:pt>
                <c:pt idx="26">
                  <c:v>914</c:v>
                </c:pt>
                <c:pt idx="27">
                  <c:v>915</c:v>
                </c:pt>
                <c:pt idx="28">
                  <c:v>916</c:v>
                </c:pt>
                <c:pt idx="29">
                  <c:v>916</c:v>
                </c:pt>
                <c:pt idx="30">
                  <c:v>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45-45CD-95A7-534807834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18384"/>
        <c:axId val="277043424"/>
      </c:lineChart>
      <c:dateAx>
        <c:axId val="34241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43424"/>
        <c:crosses val="autoZero"/>
        <c:auto val="1"/>
        <c:lblOffset val="100"/>
        <c:baseTimeUnit val="days"/>
      </c:dateAx>
      <c:valAx>
        <c:axId val="27704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1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-1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3A-4B42-BC1D-39A2FCF0A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63952"/>
        <c:axId val="278263624"/>
      </c:lineChart>
      <c:dateAx>
        <c:axId val="27826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3624"/>
        <c:crosses val="autoZero"/>
        <c:auto val="1"/>
        <c:lblOffset val="100"/>
        <c:baseTimeUnit val="days"/>
      </c:dateAx>
      <c:valAx>
        <c:axId val="27826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5-4E72-AFC9-470F96256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58704"/>
        <c:axId val="278266576"/>
      </c:lineChart>
      <c:dateAx>
        <c:axId val="27825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66576"/>
        <c:crosses val="autoZero"/>
        <c:auto val="1"/>
        <c:lblOffset val="100"/>
        <c:baseTimeUnit val="days"/>
      </c:dateAx>
      <c:valAx>
        <c:axId val="27826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5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4-4004-9FDA-5BEB3C6BB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98304"/>
        <c:axId val="421797320"/>
      </c:barChart>
      <c:catAx>
        <c:axId val="42179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97320"/>
        <c:crosses val="autoZero"/>
        <c:auto val="1"/>
        <c:lblAlgn val="ctr"/>
        <c:lblOffset val="100"/>
        <c:noMultiLvlLbl val="0"/>
      </c:catAx>
      <c:valAx>
        <c:axId val="42179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9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2.3333333333333002</c:v>
                </c:pt>
                <c:pt idx="2">
                  <c:v>8.1111111111111001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3.4254143646409001</c:v>
                </c:pt>
                <c:pt idx="10">
                  <c:v>5.6229327453142002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2.9768467475192999</c:v>
                </c:pt>
                <c:pt idx="16">
                  <c:v>2.4229074889867999</c:v>
                </c:pt>
                <c:pt idx="17">
                  <c:v>0.22026431718062001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6.2568605927552001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1.7467248908296999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A2-4585-B7CC-9E2E4853C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800928"/>
        <c:axId val="421801912"/>
      </c:lineChart>
      <c:dateAx>
        <c:axId val="42180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01912"/>
        <c:crosses val="autoZero"/>
        <c:auto val="1"/>
        <c:lblOffset val="100"/>
        <c:baseTimeUnit val="days"/>
      </c:dateAx>
      <c:valAx>
        <c:axId val="42180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0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C-422E-B1D9-B7E8FEE7C4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C-422E-B1D9-B7E8FEE7C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794696"/>
        <c:axId val="421795024"/>
      </c:barChart>
      <c:catAx>
        <c:axId val="42179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95024"/>
        <c:crosses val="autoZero"/>
        <c:auto val="1"/>
        <c:lblAlgn val="ctr"/>
        <c:lblOffset val="100"/>
        <c:noMultiLvlLbl val="0"/>
      </c:catAx>
      <c:valAx>
        <c:axId val="42179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9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4.2708383295691998</c:v>
                </c:pt>
                <c:pt idx="1">
                  <c:v>1.5967951420693001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B-42A4-8DC6-AF4226A01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77640"/>
        <c:axId val="421774360"/>
      </c:barChart>
      <c:catAx>
        <c:axId val="42177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4360"/>
        <c:crosses val="autoZero"/>
        <c:auto val="1"/>
        <c:lblAlgn val="ctr"/>
        <c:lblOffset val="100"/>
        <c:noMultiLvlLbl val="0"/>
      </c:catAx>
      <c:valAx>
        <c:axId val="42177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8-4DAE-9C4A-3169B3F9B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76656"/>
        <c:axId val="421778296"/>
      </c:barChart>
      <c:catAx>
        <c:axId val="42177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8296"/>
        <c:crosses val="autoZero"/>
        <c:auto val="1"/>
        <c:lblAlgn val="ctr"/>
        <c:lblOffset val="100"/>
        <c:noMultiLvlLbl val="0"/>
      </c:catAx>
      <c:valAx>
        <c:axId val="42177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149</c:v>
                </c:pt>
                <c:pt idx="1">
                  <c:v>149</c:v>
                </c:pt>
                <c:pt idx="2">
                  <c:v>149</c:v>
                </c:pt>
                <c:pt idx="3">
                  <c:v>149</c:v>
                </c:pt>
                <c:pt idx="4">
                  <c:v>149</c:v>
                </c:pt>
                <c:pt idx="5">
                  <c:v>149</c:v>
                </c:pt>
                <c:pt idx="6">
                  <c:v>149</c:v>
                </c:pt>
                <c:pt idx="7">
                  <c:v>149</c:v>
                </c:pt>
                <c:pt idx="8">
                  <c:v>149</c:v>
                </c:pt>
                <c:pt idx="9">
                  <c:v>149</c:v>
                </c:pt>
                <c:pt idx="10">
                  <c:v>149</c:v>
                </c:pt>
                <c:pt idx="11">
                  <c:v>149</c:v>
                </c:pt>
                <c:pt idx="12">
                  <c:v>149</c:v>
                </c:pt>
                <c:pt idx="13">
                  <c:v>149</c:v>
                </c:pt>
                <c:pt idx="14">
                  <c:v>148</c:v>
                </c:pt>
                <c:pt idx="15">
                  <c:v>148</c:v>
                </c:pt>
                <c:pt idx="16">
                  <c:v>147</c:v>
                </c:pt>
                <c:pt idx="17">
                  <c:v>147</c:v>
                </c:pt>
                <c:pt idx="18">
                  <c:v>147</c:v>
                </c:pt>
                <c:pt idx="19">
                  <c:v>147</c:v>
                </c:pt>
                <c:pt idx="20">
                  <c:v>147</c:v>
                </c:pt>
                <c:pt idx="21">
                  <c:v>147</c:v>
                </c:pt>
                <c:pt idx="22">
                  <c:v>147</c:v>
                </c:pt>
                <c:pt idx="23">
                  <c:v>147</c:v>
                </c:pt>
                <c:pt idx="24">
                  <c:v>147</c:v>
                </c:pt>
                <c:pt idx="25">
                  <c:v>147</c:v>
                </c:pt>
                <c:pt idx="26">
                  <c:v>146</c:v>
                </c:pt>
                <c:pt idx="27">
                  <c:v>146</c:v>
                </c:pt>
                <c:pt idx="28">
                  <c:v>146</c:v>
                </c:pt>
                <c:pt idx="29">
                  <c:v>146</c:v>
                </c:pt>
                <c:pt idx="30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74-4A10-8A31-8C179CEFA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75672"/>
        <c:axId val="421780920"/>
      </c:lineChart>
      <c:dateAx>
        <c:axId val="42177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0920"/>
        <c:crosses val="autoZero"/>
        <c:auto val="1"/>
        <c:lblOffset val="100"/>
        <c:baseTimeUnit val="days"/>
      </c:dateAx>
      <c:valAx>
        <c:axId val="42178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0834-40E7-A4FC-366D1A20F0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834-40E7-A4FC-366D1A20F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74032"/>
        <c:axId val="421781248"/>
      </c:barChart>
      <c:catAx>
        <c:axId val="42177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1248"/>
        <c:crosses val="autoZero"/>
        <c:auto val="1"/>
        <c:lblAlgn val="ctr"/>
        <c:lblOffset val="100"/>
        <c:noMultiLvlLbl val="0"/>
      </c:catAx>
      <c:valAx>
        <c:axId val="42178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1422</c:v>
                </c:pt>
                <c:pt idx="1">
                  <c:v>1833</c:v>
                </c:pt>
                <c:pt idx="2">
                  <c:v>4245</c:v>
                </c:pt>
                <c:pt idx="3">
                  <c:v>2171</c:v>
                </c:pt>
                <c:pt idx="4">
                  <c:v>1732</c:v>
                </c:pt>
                <c:pt idx="5">
                  <c:v>2083</c:v>
                </c:pt>
                <c:pt idx="6">
                  <c:v>1821</c:v>
                </c:pt>
                <c:pt idx="7">
                  <c:v>1685</c:v>
                </c:pt>
                <c:pt idx="8">
                  <c:v>1625</c:v>
                </c:pt>
                <c:pt idx="9">
                  <c:v>1983</c:v>
                </c:pt>
                <c:pt idx="10">
                  <c:v>2416</c:v>
                </c:pt>
                <c:pt idx="11">
                  <c:v>1807</c:v>
                </c:pt>
                <c:pt idx="12">
                  <c:v>2210</c:v>
                </c:pt>
                <c:pt idx="13">
                  <c:v>2019</c:v>
                </c:pt>
                <c:pt idx="14">
                  <c:v>1953</c:v>
                </c:pt>
                <c:pt idx="15">
                  <c:v>2402</c:v>
                </c:pt>
                <c:pt idx="16">
                  <c:v>2140</c:v>
                </c:pt>
                <c:pt idx="17">
                  <c:v>1945</c:v>
                </c:pt>
                <c:pt idx="18">
                  <c:v>1710</c:v>
                </c:pt>
                <c:pt idx="19">
                  <c:v>1819</c:v>
                </c:pt>
                <c:pt idx="20">
                  <c:v>2005</c:v>
                </c:pt>
                <c:pt idx="21">
                  <c:v>1508</c:v>
                </c:pt>
                <c:pt idx="22">
                  <c:v>1549</c:v>
                </c:pt>
                <c:pt idx="23">
                  <c:v>2163</c:v>
                </c:pt>
                <c:pt idx="24">
                  <c:v>2434</c:v>
                </c:pt>
                <c:pt idx="25">
                  <c:v>1836</c:v>
                </c:pt>
                <c:pt idx="26">
                  <c:v>2045</c:v>
                </c:pt>
                <c:pt idx="27">
                  <c:v>1699</c:v>
                </c:pt>
                <c:pt idx="28">
                  <c:v>1505</c:v>
                </c:pt>
                <c:pt idx="29">
                  <c:v>1300</c:v>
                </c:pt>
                <c:pt idx="30">
                  <c:v>1370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D-4C46-8787-69C3A0402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8080"/>
        <c:axId val="404550208"/>
      </c:lineChart>
      <c:dateAx>
        <c:axId val="40455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0208"/>
        <c:crosses val="autoZero"/>
        <c:auto val="1"/>
        <c:lblOffset val="100"/>
        <c:baseTimeUnit val="days"/>
      </c:dateAx>
      <c:valAx>
        <c:axId val="40455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1292</c:v>
                </c:pt>
                <c:pt idx="1">
                  <c:v>1483</c:v>
                </c:pt>
                <c:pt idx="2">
                  <c:v>2518</c:v>
                </c:pt>
                <c:pt idx="3">
                  <c:v>1915</c:v>
                </c:pt>
                <c:pt idx="4">
                  <c:v>1565</c:v>
                </c:pt>
                <c:pt idx="5">
                  <c:v>1867</c:v>
                </c:pt>
                <c:pt idx="6">
                  <c:v>1670</c:v>
                </c:pt>
                <c:pt idx="7">
                  <c:v>1584</c:v>
                </c:pt>
                <c:pt idx="8">
                  <c:v>1294</c:v>
                </c:pt>
                <c:pt idx="9">
                  <c:v>1688</c:v>
                </c:pt>
                <c:pt idx="10">
                  <c:v>1695</c:v>
                </c:pt>
                <c:pt idx="11">
                  <c:v>1537</c:v>
                </c:pt>
                <c:pt idx="12">
                  <c:v>1813</c:v>
                </c:pt>
                <c:pt idx="13">
                  <c:v>1870</c:v>
                </c:pt>
                <c:pt idx="14">
                  <c:v>1855</c:v>
                </c:pt>
                <c:pt idx="15">
                  <c:v>1875</c:v>
                </c:pt>
                <c:pt idx="16">
                  <c:v>1617</c:v>
                </c:pt>
                <c:pt idx="17">
                  <c:v>1571</c:v>
                </c:pt>
                <c:pt idx="18">
                  <c:v>1615</c:v>
                </c:pt>
                <c:pt idx="19">
                  <c:v>1728</c:v>
                </c:pt>
                <c:pt idx="20">
                  <c:v>1852</c:v>
                </c:pt>
                <c:pt idx="21">
                  <c:v>1436</c:v>
                </c:pt>
                <c:pt idx="22">
                  <c:v>1503</c:v>
                </c:pt>
                <c:pt idx="23">
                  <c:v>1686</c:v>
                </c:pt>
                <c:pt idx="24">
                  <c:v>1860</c:v>
                </c:pt>
                <c:pt idx="25">
                  <c:v>1716</c:v>
                </c:pt>
                <c:pt idx="26">
                  <c:v>1977</c:v>
                </c:pt>
                <c:pt idx="27">
                  <c:v>1580</c:v>
                </c:pt>
                <c:pt idx="28">
                  <c:v>1402</c:v>
                </c:pt>
                <c:pt idx="29">
                  <c:v>1254</c:v>
                </c:pt>
                <c:pt idx="30">
                  <c:v>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F-4FAC-8DCC-DDAED356D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6440"/>
        <c:axId val="404553160"/>
      </c:lineChart>
      <c:dateAx>
        <c:axId val="40455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3160"/>
        <c:crosses val="autoZero"/>
        <c:auto val="1"/>
        <c:lblOffset val="100"/>
        <c:baseTimeUnit val="days"/>
      </c:dateAx>
      <c:valAx>
        <c:axId val="40455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65</c:v>
                </c:pt>
                <c:pt idx="2">
                  <c:v>300</c:v>
                </c:pt>
                <c:pt idx="3">
                  <c:v>67</c:v>
                </c:pt>
                <c:pt idx="4">
                  <c:v>31</c:v>
                </c:pt>
                <c:pt idx="5">
                  <c:v>46</c:v>
                </c:pt>
                <c:pt idx="6">
                  <c:v>34</c:v>
                </c:pt>
                <c:pt idx="7">
                  <c:v>25</c:v>
                </c:pt>
                <c:pt idx="8">
                  <c:v>20</c:v>
                </c:pt>
                <c:pt idx="9">
                  <c:v>61</c:v>
                </c:pt>
                <c:pt idx="10">
                  <c:v>114</c:v>
                </c:pt>
                <c:pt idx="11">
                  <c:v>22</c:v>
                </c:pt>
                <c:pt idx="12">
                  <c:v>38</c:v>
                </c:pt>
                <c:pt idx="13">
                  <c:v>31</c:v>
                </c:pt>
                <c:pt idx="14">
                  <c:v>37</c:v>
                </c:pt>
                <c:pt idx="15">
                  <c:v>65</c:v>
                </c:pt>
                <c:pt idx="16">
                  <c:v>46</c:v>
                </c:pt>
                <c:pt idx="17">
                  <c:v>41</c:v>
                </c:pt>
                <c:pt idx="18">
                  <c:v>23</c:v>
                </c:pt>
                <c:pt idx="19">
                  <c:v>25</c:v>
                </c:pt>
                <c:pt idx="20">
                  <c:v>27</c:v>
                </c:pt>
                <c:pt idx="21">
                  <c:v>20</c:v>
                </c:pt>
                <c:pt idx="22">
                  <c:v>16</c:v>
                </c:pt>
                <c:pt idx="23">
                  <c:v>138</c:v>
                </c:pt>
                <c:pt idx="24">
                  <c:v>120</c:v>
                </c:pt>
                <c:pt idx="25">
                  <c:v>39</c:v>
                </c:pt>
                <c:pt idx="26">
                  <c:v>31</c:v>
                </c:pt>
                <c:pt idx="27">
                  <c:v>19</c:v>
                </c:pt>
                <c:pt idx="28">
                  <c:v>23</c:v>
                </c:pt>
                <c:pt idx="29">
                  <c:v>14</c:v>
                </c:pt>
                <c:pt idx="30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7-4410-BABA-D520F7CA1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9064"/>
        <c:axId val="404555456"/>
      </c:lineChart>
      <c:dateAx>
        <c:axId val="40455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5456"/>
        <c:crosses val="autoZero"/>
        <c:auto val="1"/>
        <c:lblOffset val="100"/>
        <c:baseTimeUnit val="days"/>
      </c:dateAx>
      <c:valAx>
        <c:axId val="40455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</c:v>
                </c:pt>
                <c:pt idx="1">
                  <c:v>8</c:v>
                </c:pt>
                <c:pt idx="2">
                  <c:v>28</c:v>
                </c:pt>
                <c:pt idx="3">
                  <c:v>11</c:v>
                </c:pt>
                <c:pt idx="4">
                  <c:v>2</c:v>
                </c:pt>
                <c:pt idx="5">
                  <c:v>9</c:v>
                </c:pt>
                <c:pt idx="6">
                  <c:v>7</c:v>
                </c:pt>
                <c:pt idx="7">
                  <c:v>4</c:v>
                </c:pt>
                <c:pt idx="8">
                  <c:v>11</c:v>
                </c:pt>
                <c:pt idx="9">
                  <c:v>3</c:v>
                </c:pt>
                <c:pt idx="10">
                  <c:v>11</c:v>
                </c:pt>
                <c:pt idx="11">
                  <c:v>3</c:v>
                </c:pt>
                <c:pt idx="12">
                  <c:v>14</c:v>
                </c:pt>
                <c:pt idx="13">
                  <c:v>9</c:v>
                </c:pt>
                <c:pt idx="14">
                  <c:v>2</c:v>
                </c:pt>
                <c:pt idx="15">
                  <c:v>11</c:v>
                </c:pt>
                <c:pt idx="16">
                  <c:v>15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7</c:v>
                </c:pt>
                <c:pt idx="22">
                  <c:v>10</c:v>
                </c:pt>
                <c:pt idx="23">
                  <c:v>31</c:v>
                </c:pt>
                <c:pt idx="24">
                  <c:v>15</c:v>
                </c:pt>
                <c:pt idx="25">
                  <c:v>11</c:v>
                </c:pt>
                <c:pt idx="26">
                  <c:v>16</c:v>
                </c:pt>
                <c:pt idx="27">
                  <c:v>8</c:v>
                </c:pt>
                <c:pt idx="28">
                  <c:v>14</c:v>
                </c:pt>
                <c:pt idx="29">
                  <c:v>0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9D-480A-AECB-9DB3B7D7C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51192"/>
        <c:axId val="404556112"/>
      </c:lineChart>
      <c:dateAx>
        <c:axId val="40455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6112"/>
        <c:crosses val="autoZero"/>
        <c:auto val="1"/>
        <c:lblOffset val="100"/>
        <c:baseTimeUnit val="days"/>
      </c:dateAx>
      <c:valAx>
        <c:axId val="40455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5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51.233333333333</c:v>
                </c:pt>
                <c:pt idx="1">
                  <c:v>44.7</c:v>
                </c:pt>
                <c:pt idx="2">
                  <c:v>63.733333333333</c:v>
                </c:pt>
                <c:pt idx="3">
                  <c:v>136</c:v>
                </c:pt>
                <c:pt idx="4">
                  <c:v>241.23333333332999</c:v>
                </c:pt>
                <c:pt idx="5">
                  <c:v>327.10000000000002</c:v>
                </c:pt>
                <c:pt idx="6">
                  <c:v>381.96666666666999</c:v>
                </c:pt>
                <c:pt idx="7">
                  <c:v>350.8</c:v>
                </c:pt>
                <c:pt idx="8">
                  <c:v>345.23333333332999</c:v>
                </c:pt>
                <c:pt idx="9">
                  <c:v>348.3</c:v>
                </c:pt>
                <c:pt idx="10">
                  <c:v>379.5</c:v>
                </c:pt>
                <c:pt idx="11">
                  <c:v>372.36666666667003</c:v>
                </c:pt>
                <c:pt idx="12">
                  <c:v>364.76666666667001</c:v>
                </c:pt>
                <c:pt idx="13">
                  <c:v>358.4</c:v>
                </c:pt>
                <c:pt idx="14">
                  <c:v>371.2</c:v>
                </c:pt>
                <c:pt idx="15">
                  <c:v>381.83333333333002</c:v>
                </c:pt>
                <c:pt idx="16">
                  <c:v>398.56666666667002</c:v>
                </c:pt>
                <c:pt idx="17">
                  <c:v>420</c:v>
                </c:pt>
                <c:pt idx="18">
                  <c:v>446.46666666666999</c:v>
                </c:pt>
                <c:pt idx="19">
                  <c:v>433.16666666666998</c:v>
                </c:pt>
                <c:pt idx="20">
                  <c:v>367.36666666667003</c:v>
                </c:pt>
                <c:pt idx="21">
                  <c:v>235.3</c:v>
                </c:pt>
                <c:pt idx="22">
                  <c:v>137.6</c:v>
                </c:pt>
                <c:pt idx="23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24-45B9-AF83-9D75C4410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40368"/>
        <c:axId val="404547912"/>
      </c:lineChart>
      <c:catAx>
        <c:axId val="40454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47912"/>
        <c:crosses val="autoZero"/>
        <c:auto val="1"/>
        <c:lblAlgn val="ctr"/>
        <c:lblOffset val="100"/>
        <c:noMultiLvlLbl val="0"/>
      </c:catAx>
      <c:valAx>
        <c:axId val="40454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4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1292</c:v>
                </c:pt>
                <c:pt idx="1">
                  <c:v>1483</c:v>
                </c:pt>
                <c:pt idx="2">
                  <c:v>2518</c:v>
                </c:pt>
                <c:pt idx="3">
                  <c:v>1915</c:v>
                </c:pt>
                <c:pt idx="4">
                  <c:v>1565</c:v>
                </c:pt>
                <c:pt idx="5">
                  <c:v>1867</c:v>
                </c:pt>
                <c:pt idx="6">
                  <c:v>1670</c:v>
                </c:pt>
                <c:pt idx="7">
                  <c:v>1584</c:v>
                </c:pt>
                <c:pt idx="8">
                  <c:v>1294</c:v>
                </c:pt>
                <c:pt idx="9">
                  <c:v>1688</c:v>
                </c:pt>
                <c:pt idx="10">
                  <c:v>1695</c:v>
                </c:pt>
                <c:pt idx="11">
                  <c:v>1537</c:v>
                </c:pt>
                <c:pt idx="12">
                  <c:v>1813</c:v>
                </c:pt>
                <c:pt idx="13">
                  <c:v>1870</c:v>
                </c:pt>
                <c:pt idx="14">
                  <c:v>1855</c:v>
                </c:pt>
                <c:pt idx="15">
                  <c:v>1875</c:v>
                </c:pt>
                <c:pt idx="16">
                  <c:v>1617</c:v>
                </c:pt>
                <c:pt idx="17">
                  <c:v>1571</c:v>
                </c:pt>
                <c:pt idx="18">
                  <c:v>1615</c:v>
                </c:pt>
                <c:pt idx="19">
                  <c:v>1728</c:v>
                </c:pt>
                <c:pt idx="20">
                  <c:v>1852</c:v>
                </c:pt>
                <c:pt idx="21">
                  <c:v>1436</c:v>
                </c:pt>
                <c:pt idx="22">
                  <c:v>1503</c:v>
                </c:pt>
                <c:pt idx="23">
                  <c:v>1686</c:v>
                </c:pt>
                <c:pt idx="24">
                  <c:v>1860</c:v>
                </c:pt>
                <c:pt idx="25">
                  <c:v>1716</c:v>
                </c:pt>
                <c:pt idx="26">
                  <c:v>1977</c:v>
                </c:pt>
                <c:pt idx="27">
                  <c:v>1580</c:v>
                </c:pt>
                <c:pt idx="28">
                  <c:v>1402</c:v>
                </c:pt>
                <c:pt idx="29">
                  <c:v>1254</c:v>
                </c:pt>
                <c:pt idx="30">
                  <c:v>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1-4C01-9938-76C6F58EA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087800"/>
        <c:axId val="440093704"/>
      </c:lineChart>
      <c:dateAx>
        <c:axId val="44008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93704"/>
        <c:crosses val="autoZero"/>
        <c:auto val="1"/>
        <c:lblOffset val="100"/>
        <c:baseTimeUnit val="days"/>
      </c:dateAx>
      <c:valAx>
        <c:axId val="44009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08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9A50-7C00-4509-AAA3-F49A2C419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1742B-FD02-4BB6-B400-E4FB49273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85910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86F3-06B2-4D40-BFB2-59AA5E7B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773E0-4FA8-4488-AD37-44917D86A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479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39936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8355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1540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5073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64577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8699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8148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322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1844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687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5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36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1ABD1-73F5-45CE-BB71-0C1E3ECB8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4781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520D-D792-40AC-8B28-60763FC96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D910A-CA5C-4DE3-AF97-2FFF75825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5326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8974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7177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89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66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168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58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373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14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3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645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56E75-566C-4DC2-8993-4FA2D96A0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2915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E447-A0E3-4C02-BCD7-DCADDBDC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Ford Gaberszik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271E4-1C87-4157-B901-82965C9C6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35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61208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3663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6150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8280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1426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3282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2481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5860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45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7531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3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7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DF64E-1639-46C1-8A78-3F08C9BF1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8808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5A58-B4E6-41B3-BE72-ED030EF09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0AC261-D237-4F68-971B-FB32383EE6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6377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B0786-B1BC-4D76-BAE2-C047025DD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086C6-E784-4B5A-B9CA-7C30513C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74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86C3-9CBE-48EB-B163-D90E31DDE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6D558-0CEA-493E-BBBB-67BA5E7E87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6004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8EAC5-F0A7-4862-8B46-794C4E8AC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CCEC-8A79-4AB4-8522-C9B25E26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956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4B994-6324-409F-AB2E-1FF46A928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Verlorene Fans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F97576-1845-4402-8B83-8A1F9F60B0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941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50114-C1BC-4086-894F-34EF2EA25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6966D-6D70-4A26-B6DA-EE7B0DBD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62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E26A7-061D-4A67-821A-96291BFC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AE76B-EBB7-46AE-AB67-CDAC0C718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465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0072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944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271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75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907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02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515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046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- 2018-05-31 15:00:09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alten Werkstatt in der Steiermark... 😊
Mittlerweile reden wir schon von der 8. Generation des Fiesta aber der Spruch gilt nach wie vor. 😉
Danke an Laura für dieses Fundstück! 👍🏼
#oldbutgold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59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0E00B-9153-4418-9FA8-A23883E32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46267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94BE2-D619-44C6-B267-0DEEDD5E9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6839A-1316-4DE0-8F92-9DA6B93D84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124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85332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037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007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584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313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352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308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632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5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- 2018-05-25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 Mitarbeiter der Woche 👈
Heute stellen wir euch unseren Manuel Schnur vor. 😊
Der KFZ-Techniker ist quasi bei uns groß geworden und mittlerweile schon seit 9 Jahren ein fixer Bestandteil unseres Kollegiums. 💪
Seine Lieblingstätigkeit bei der Arbeit ist ganz klar das Service Machen, wo er auch den Werkstättenzeitrekord hält. 😁🔧
In seiner Freizeit fährt er sehr gerne in den Urlaub, aber wer denn nicht? 😉🌞
Der neue Mustang GT 5,0l ist der erklärte #Lieblingsford des Vaters eines kleinen Sohnes. 😎
Lieber Manuel, danke für deine tatkräftige Unterstützung und deinen Einsatzwillen!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3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- 2018-05-18 13:27:42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Focus...💙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87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D1727-01FD-4A50-9142-3C8FF5260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5157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F16AF-635A-4E15-8CE3-5BE152924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2AABB-730B-46FF-8047-E0EC6D2F6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732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60276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669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8859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800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606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200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70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76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7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- 2018-05-17 15:41:58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Vorhang zu beim Ford Forum 2018. 💙
Wir waren bei diesem informativen und hoch spannenden Event wieder dabei und freuen uns natürlich riesig, dass wir beim Thema Digitalisierung als Vorzeigebetrieb hervorgehoben wurden. 😇
Danke u.a. auch an Autohaus Digital für den interessanten und aufschlussreichen Vortrag!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13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- 2018-05-16 14:30:01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 ein paar Tagen startete die Produktion der vierten Generation Ford Focus in Saarlouis. 👍🏼
Der neue Focus wurde konzipiert, um dein Fahrerlebnis in jeder Hinsicht zu verbessern aber sieh selbst! 😎💙
Alle Details zum neuen Ford Focus findest du unter:
-&gt; https://www.ford.at/pkw-modelle/neue-focus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0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CF205-D4B4-47F5-8921-34DBD7E54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16310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5D61-594F-4123-9A23-766F40C65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612C6-0E90-4500-99F5-A1198DB7B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560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03274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256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489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483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68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629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18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53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3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- 2018-05-11 11:00:01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
Heute stellen wir euch unseren Josef Franz Renner vor. 😊
Er ist vor bald 14 Jahren zu uns gestoßen und hat nun schon seit mehreren Jahren die Verkaufsleitung inne. Ebenfalls kümmert er sich um die Firmen- und Flottenkunden, vor allem wenn es um Nutzfahrzeuge geht. Auf diesem Gebiet, aber auch bei den PKWs, ist er dank langjähriger Erfahrung zum wahren Ford-Experten geworden. 😎
Bevor er unser Team mit seinen Fähigkeiten bereicherte, war er Fahrschullehrer und später Leiter der zugehörigen Fuhrparkabteilung, wo er den ersten Kontakt zu unserer Firma knüpfte. 😊
So kam es, dass er quasi vom Einkäufer zum Verkäufer avancierte. 😉
Sein liebstes Hobby neben den Autos ist wahrscheinlich das Drechseln, dem er sich 1-2 mal in der Woche widmet und tolle Kreationen, angefangen vom individualisierten Kugelschreiber und Ring bis zur Dekoschale, schafft (siehe auch auf instagram: woodturner_jo). 👈🏼
Er ist aber auch ganz schön sportlich, fährt Rad und auch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98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3A153-A450-48E3-86BF-8A21594A3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19501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8032-8F1B-46AF-9620-C6B7D112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812DA-3998-4129-9B55-83E16D0E5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888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1466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375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36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19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682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6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350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461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30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- 2018-05-10 16:00:13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hoffen ihr verbringt den Feiertag ebenso schön wie wir! 😉💙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85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- 2018-05-03 10:00:50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Mahlzeit! 😊
Wir haben das Verkaufsvolumen unseres Ford Kugas von 2016 auf 2017 um fast 300% gesteigert! 😎🔝
Das musste natürlich mit unserem Verkaufsteam und unserer Disposition ordentlich gefeiert werden. 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- 2018-05-02 09:33:20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gestrigen Tag der Arbeit hatten wir zwar frei, aber unser Transit war wieder sehr fleißig! 😉
Gerne unterstützen wir den Musikverein Seiersberg-Pirka, wie gestern beim 1. Mai-Aufmarsch oder zum Osterweckruf, mit einem Fahrzeug für den raschen Transfer der Musiker.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468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E6460-CEF5-4EEC-9966-9DAC36754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30747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1F2C-EFFC-4B61-AE6B-2036F9D9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D4AA4-343F-4EFF-B4AE-16B1FDFEB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523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31039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15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267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227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534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06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743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8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9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- 2018-05-31 15:00:09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alten Werkstatt in der Steiermark... 😊
Mittlerweile reden wir schon von der 8. Generation des Fiesta aber der Spruch gilt nach wie vor. 😉
Danke an Laura für dieses Fundstück! 👍🏼
#oldbutgold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62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CCFF5-04D2-4684-A47B-D53E55508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60623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9830-3BAD-41BF-9D04-7C1302F52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E72B8-6021-4A51-89FD-7229FE2BA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601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758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22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6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221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329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77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57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51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0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- 2018-05-25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 Mitarbeiter der Woche 👈
Heute stellen wir euch unseren Manuel Schnur vor. 😊
Der KFZ-Techniker ist quasi bei uns groß geworden und mittlerweile schon seit 9 Jahren ein fixer Bestandteil unseres Kollegiums. 💪
Seine Lieblingstätigkeit bei der Arbeit ist ganz klar das Service Machen, wo er auch den Werkstättenzeitrekord hält. 😁🔧
In seiner Freizeit fährt er sehr gerne in den Urlaub, aber wer denn nicht? 😉🌞
Der neue Mustang GT 5,0l ist der erklärte #Lieblingsford des Vaters eines kleinen Sohnes. 😎
Lieber Manuel, danke für deine tatkräftige Unterstützung und deinen Einsatzwillen!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87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B06B4-1AE0-4965-A3CF-1699662BC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29490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D946-5378-4A02-846B-F1F89D23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EB9095-AFB0-4DFD-AB3D-3EBB818AB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210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88191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156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947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677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84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572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16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117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5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- 2018-05-18 13:27:42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Ford Focus...💙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53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- 2018-05-17 15:41:58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Vorhang zu beim Ford Forum 2018. 💙
Wir waren bei diesem informativen und hoch spannenden Event wieder dabei und freuen uns natürlich riesig, dass wir beim Thema Digitalisierung als Vorzeigebetrieb hervorgehoben wurden. 😇
Danke u.a. auch an Autohaus Digital für den interessanten und aufschlussreichen Vortrag!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85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2C85D-6C63-4153-AC66-81BE84F88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75279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12955-A469-4496-9C97-0F830722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AD36D-B681-44FC-AF45-7FEE3FDDE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351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12444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091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27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427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93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3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13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3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36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- 2018-05-16 14:30:01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 ein paar Tagen startete die Produktion der vierten Generation Ford Focus in Saarlouis. 👍🏼
Der neue Focus wurde konzipiert, um dein Fahrerlebnis in jeder Hinsicht zu verbessern aber sieh selbst! 😎💙
Alle Details zum neuen Ford Focus findest du unter:
-&gt; https://www.ford.at/pkw-modelle/neue-focus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0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416BB-B6B9-41B1-8EBD-41512D94E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04368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BC7A8-241A-4609-99B4-14334941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F8404-6E36-49BA-A627-5829BD3F69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92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270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60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28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556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334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4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761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415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9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- 2018-05-11 11:00:01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
Heute stellen wir euch unseren Josef Franz Renner vor. 😊
Er ist vor bald 14 Jahren zu uns gestoßen und hat nun schon seit mehreren Jahren die Verkaufsleitung inne. Ebenfalls kümmert er sich um die Firmen- und Flottenkunden, vor allem wenn es um Nutzfahrzeuge geht. Auf diesem Gebiet, aber auch bei den PKWs, ist er dank langjähriger Erfahrung zum wahren Ford-Experten geworden. 😎
Bevor er unser Team mit seinen Fähigkeiten bereicherte, war er Fahrschullehrer und später Leiter der zugehörigen Fuhrparkabteilung, wo er den ersten Kontakt zu unserer Firma knüpfte. 😊
So kam es, dass er quasi vom Einkäufer zum Verkäufer avancierte. 😉
Sein liebstes Hobby neben den Autos ist wahrscheinlich das Drechseln, dem er sich 1-2 mal in der Woche widmet und tolle Kreationen, angefangen vom individualisierten Kugelschreiber und Ring bis zur Dekoschale, schafft (siehe auch auf instagram: woodturner_jo). 👈🏼
Er ist aber auch ganz schön sportlich, fährt Rad und auch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484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85062-BE0B-4323-A198-DF9FDE706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63268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2735-4A5A-402C-A990-1C6B5817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34AB7-2254-4B72-ADA3-60694DEC3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794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99209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61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170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95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087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04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60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58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6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- 2018-05-10 16:00:13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hoffen ihr verbringt den Feiertag ebenso schön wie wir! 😉💙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5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- 2018-05-03 10:00:50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Mahlzeit! 😊
Wir haben das Verkaufsvolumen unseres Ford Kugas von 2016 auf 2017 um fast 300% gesteigert! 😎🔝
Das musste natürlich mit unserem Verkaufsteam und unserer Disposition ordentlich gefeiert werden. 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274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EC4AA-2AA5-442D-A982-26625C0F8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86796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39C2-1F43-4C18-91F5-677CEF57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D24B3-6522-4035-A687-9B07C179F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44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57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74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127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249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74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112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409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108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1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- 2018-05-02 09:33:20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gestrigen Tag der Arbeit hatten wir zwar frei, aber unser Transit war wieder sehr fleißig! 😉
Gerne unterstützen wir den Musikverein Seiersberg-Pirka, wie gestern beim 1. Mai-Aufmarsch oder zum Osterweckruf, mit einem Fahrzeug für den raschen Transfer der Musiker.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355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B26AF-2B4C-450F-AE97-15B80A3D0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8966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FA2C-ADBA-47E2-9DB8-AEEA37F9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160C01-ACE3-4C54-B763-1F63F3FC4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9399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83D81-C324-4811-ACE7-861ED8829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6E80F-0F20-4E82-8843-12DA17FCB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5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59C7-D43D-413F-84EA-6F2F3604C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A20CEF-06AF-4E64-8404-75992CDE1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497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A3482-06BC-474B-AC98-1E3ABEF3E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A3034-2536-4A63-BB0E-E43055B28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74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A3B9-0D53-475C-B82B-F550AD48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C6A49F-6FAA-435B-B97B-1984468810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366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D7CBF-AE81-4B5B-81CC-1E539F4BE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43859-EBA0-4BFE-BF27-A8759A07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984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643-E7D1-4FA3-9246-9AFF23D3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Interaktionsrate/Postingtyp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2DE31-DDB9-4562-A3A5-B3861F84D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191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EAE69-D8CD-4570-992A-A33FA81CA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ED6FF-6A50-4CA3-ACCB-EF3B06528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98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8E040-8EF4-4042-8168-1787C6C2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6BC46-FE12-4109-BCC1-AE387D47E6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919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9288C-0483-4378-A152-52301210F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E6998-F46D-4FBA-BDF6-E53B446F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011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83629-2AAB-4B6C-B8FC-94D0B8F3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A5AE02-EDD8-4043-B5CF-02D2CCBB5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199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59852-EC41-4A87-9F84-534D10D97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A7820-1DA6-42F4-A228-D6432AFF4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27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8BFC-79A6-4441-929A-7D3904BA6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Demographie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9B0FD-4BC3-4342-A640-1068F3AAD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214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2B785-FA6B-4543-BEA3-C58876D53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1AB24-6638-4102-B0F7-6CA7CDBE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57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A4197-2853-40C5-A7DA-75FCF8CCC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C830E-F3B4-4721-B8B2-35A214B66A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139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3991D-6284-4F0F-BF25-41398FC97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CCF74-9663-47F0-9139-51FA251F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3897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1CBB-BF7F-4AF1-952A-08104C80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BAB5E-A4E1-4C06-9F42-8F6BAF3C2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9165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22087-C337-4667-B46F-1A32395D6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0CB6E-32E1-4984-8845-575FF6ED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0863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3F2D-563F-4422-8BCD-8032989C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Engagierte User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4834D-E91E-40F4-ADBC-E0D8343EA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3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B7932-E1C7-4C4B-8EA8-FCA12657D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D8AD1-2EF2-4EA0-9EE2-4380CDF6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76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145D-5F09-48E2-B8AF-CB0C3759A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7005A-4A5B-41E0-937D-03A63C652A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2536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8CFFA-5EDD-4B74-B289-85C60B13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FD977-DA64-4F9B-9912-C737386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306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0A78E-F199-4B3E-82FA-92161A19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D03B63-6BE6-4800-B816-9480741FA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1975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8E453-E023-4535-91D0-BADAF1C29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04CA8-D2DC-4860-83E8-29D7EA521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09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AC97-BAB9-4341-B19C-16385E1C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4B431-E572-4976-9721-F1B92F1CC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375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37994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11624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4286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34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16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6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31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9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43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4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17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80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6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0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418BB-33D3-4AB8-A235-F0046F867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86154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C025F-0DEF-4F49-A594-A94FE0C80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DA0F8-741A-4F52-90CA-519DF5C4A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107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88140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6762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8098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7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7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3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95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2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2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57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99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6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6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70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A0C55-1224-45B6-B1E9-AE5C2FDCC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97443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3983-F7D0-414C-AF16-5A02DAEDB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04B0C-CDF7-490A-8AC7-7B2352F8E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35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97542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8987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690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2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1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61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7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3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17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FCD49-FB37-4184-AFF5-FEE73C461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92133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3CD5-D398-417F-9C68-BE69B34B5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FE3A8-1A7B-4D3F-8466-E3C507B58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124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52048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36171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4442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26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3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0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8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70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26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0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8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50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6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892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8AABA-AFFE-4E3C-8D10-8B4A81E9A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00772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8A634-747A-4162-AEB2-EFE435A90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AFBB2-7545-4283-94E4-5141B6B79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114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1340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6311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322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4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55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1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99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9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5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3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6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3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5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C7C32-47AB-4FCD-9F95-592066387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366169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0DED-FABA-45D2-BE13-D8525742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1EC13-550A-47A8-A357-578A4EAF6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232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8833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04796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0791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5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5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5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3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6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40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10DDA-A368-499E-A9CF-93B88E75F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493701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E826-8F30-480E-81C4-9AA3F455E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AFCF2-6577-4668-9A71-F44CCBFAC8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556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310AA-7EAE-4AAA-A32C-23E69E760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0B8FD-A9A6-4F03-89B6-709F7323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59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1263</Words>
  <Application>Microsoft Office PowerPoint</Application>
  <PresentationFormat>On-screen Show (4:3)</PresentationFormat>
  <Paragraphs>556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Facebook Page Report</vt:lpstr>
      <vt:lpstr>Wichtigste Werte (KPI's) | Autohaus Ford Gaberszik</vt:lpstr>
      <vt:lpstr>Fans (Übersicht) | Autohaus Ford Gaberszik</vt:lpstr>
      <vt:lpstr>Key Metrics Table w. User Post RR | Autohaus Ford Gaberszik</vt:lpstr>
      <vt:lpstr>Facebook Fans Total | Autohaus Ford Gaberszik</vt:lpstr>
      <vt:lpstr>Fanwachstum | Autohaus Ford Gaberszik</vt:lpstr>
      <vt:lpstr>Verlorene Fans | Autohaus Ford Gaberszik</vt:lpstr>
      <vt:lpstr>Eigene Beiträge (Postings) | Autohaus Ford Gaberszik - 1 of 5</vt:lpstr>
      <vt:lpstr>Eigene Beiträge (Postings) | Autohaus Ford Gaberszik - 2 of 5</vt:lpstr>
      <vt:lpstr>Eigene Beiträge (Postings) | Autohaus Ford Gaberszik - 3 of 5</vt:lpstr>
      <vt:lpstr>Eigene Beiträge (Postings) | Autohaus Ford Gaberszik - 4 of 5</vt:lpstr>
      <vt:lpstr>Eigene Beiträge (Postings) | Autohaus Ford Gaberszik - 5 of 5</vt:lpstr>
      <vt:lpstr>Eigene Beiträge (Postings) + Reactions | Autohaus Ford Gaberszik - 1 of 7</vt:lpstr>
      <vt:lpstr>Eigene Beiträge (Postings) + Reactions | Autohaus Ford Gaberszik - 2 of 7</vt:lpstr>
      <vt:lpstr>Eigene Beiträge (Postings) + Reactions | Autohaus Ford Gaberszik - 3 of 7</vt:lpstr>
      <vt:lpstr>Eigene Beiträge (Postings) + Reactions | Autohaus Ford Gaberszik - 4 of 7</vt:lpstr>
      <vt:lpstr>Eigene Beiträge (Postings) + Reactions | Autohaus Ford Gaberszik - 5 of 7</vt:lpstr>
      <vt:lpstr>Eigene Beiträge (Postings) + Reactions | Autohaus Ford Gaberszik - 6 of 7</vt:lpstr>
      <vt:lpstr>Eigene Beiträge (Postings) + Reactions | Autohaus Ford Gaberszik - 7 of 7</vt:lpstr>
      <vt:lpstr>Postings/Wochentag | Autohaus Ford Gaberszik</vt:lpstr>
      <vt:lpstr>Interaktionsrate | Autohaus Ford Gaberszik</vt:lpstr>
      <vt:lpstr>Postingtypen (Verteilung) | Autohaus Ford Gaberszik</vt:lpstr>
      <vt:lpstr>Interaktionsrate/Postingtyp | Autohaus Ford Gaberszik</vt:lpstr>
      <vt:lpstr>Antwortzeit | Autohaus Ford Gaberszik</vt:lpstr>
      <vt:lpstr>Facebook Check Ins | Autohaus Ford Gaberszik</vt:lpstr>
      <vt:lpstr>Fan Demographie | Autohaus Ford Gaberszik</vt:lpstr>
      <vt:lpstr>Impressionen | Autohaus Ford Gaberszik</vt:lpstr>
      <vt:lpstr>Reichweite | Autohaus Ford Gaberszik</vt:lpstr>
      <vt:lpstr>Engagierte User | Autohaus Ford Gaberszik</vt:lpstr>
      <vt:lpstr>Page Views | Autohaus Ford Gaberszik</vt:lpstr>
      <vt:lpstr>Page Fans Online | Autohaus Ford Gaberszik</vt:lpstr>
      <vt:lpstr>FB Insights - Daily Impressions | Autohaus Ford Gaberszik - 1 of 3</vt:lpstr>
      <vt:lpstr>FB Insights - Daily Impressions | Autohaus Ford Gaberszik - 2 of 3</vt:lpstr>
      <vt:lpstr>FB Insights - Daily Impressions | Autohaus Ford Gaberszik - 3 of 3</vt:lpstr>
      <vt:lpstr>FB Insights - Daily Reach | Autohaus Ford Gaberszik - 1 of 3</vt:lpstr>
      <vt:lpstr>FB Insights - Daily Reach | Autohaus Ford Gaberszik - 2 of 3</vt:lpstr>
      <vt:lpstr>FB Insights - Daily Reach | Autohaus Ford Gaberszik - 3 of 3</vt:lpstr>
      <vt:lpstr>Facebook Reach | Autohaus Ford Gaberszik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2018-06-01T11:34:57Z</dcterms:created>
  <dcterms:modified xsi:type="dcterms:W3CDTF">2018-06-01T11:35:59Z</dcterms:modified>
</cp:coreProperties>
</file>