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9" r:id="rId62"/>
    <p:sldId id="320" r:id="rId63"/>
    <p:sldId id="321" r:id="rId64"/>
    <p:sldId id="323" r:id="rId65"/>
    <p:sldId id="324" r:id="rId66"/>
    <p:sldId id="325" r:id="rId67"/>
    <p:sldId id="326" r:id="rId68"/>
  </p:sldIdLst>
  <p:sldSz cx="9144000" cy="6858000" type="screen4x3"/>
  <p:notesSz cx="6858000" cy="9144000"/>
  <p:embeddedFontLst>
    <p:embeddedFont>
      <p:font typeface="Calibri" panose="020F0502020204030204" pitchFamily="34" charset="0"/>
      <p:regular r:id="rId69"/>
      <p:bold r:id="rId70"/>
      <p:italic r:id="rId71"/>
      <p:boldItalic r:id="rId7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1.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4.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2.fntdata"/><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1402</c:v>
                </c:pt>
                <c:pt idx="1">
                  <c:v>1401</c:v>
                </c:pt>
                <c:pt idx="2">
                  <c:v>1402</c:v>
                </c:pt>
                <c:pt idx="3">
                  <c:v>1402</c:v>
                </c:pt>
                <c:pt idx="4">
                  <c:v>1402</c:v>
                </c:pt>
                <c:pt idx="5">
                  <c:v>1402</c:v>
                </c:pt>
                <c:pt idx="6">
                  <c:v>1402</c:v>
                </c:pt>
                <c:pt idx="7">
                  <c:v>1403</c:v>
                </c:pt>
                <c:pt idx="8">
                  <c:v>1402</c:v>
                </c:pt>
                <c:pt idx="9">
                  <c:v>1401</c:v>
                </c:pt>
                <c:pt idx="10">
                  <c:v>1401</c:v>
                </c:pt>
                <c:pt idx="11">
                  <c:v>1405</c:v>
                </c:pt>
                <c:pt idx="12">
                  <c:v>1405</c:v>
                </c:pt>
                <c:pt idx="13">
                  <c:v>1406</c:v>
                </c:pt>
                <c:pt idx="14">
                  <c:v>1406</c:v>
                </c:pt>
                <c:pt idx="15">
                  <c:v>1406</c:v>
                </c:pt>
                <c:pt idx="16">
                  <c:v>1406</c:v>
                </c:pt>
                <c:pt idx="17">
                  <c:v>1408</c:v>
                </c:pt>
                <c:pt idx="18">
                  <c:v>1408</c:v>
                </c:pt>
                <c:pt idx="19">
                  <c:v>1407</c:v>
                </c:pt>
                <c:pt idx="20">
                  <c:v>1407</c:v>
                </c:pt>
                <c:pt idx="21">
                  <c:v>1407</c:v>
                </c:pt>
                <c:pt idx="22">
                  <c:v>1408</c:v>
                </c:pt>
                <c:pt idx="23">
                  <c:v>1409</c:v>
                </c:pt>
                <c:pt idx="24">
                  <c:v>1409</c:v>
                </c:pt>
                <c:pt idx="25">
                  <c:v>1412</c:v>
                </c:pt>
                <c:pt idx="26">
                  <c:v>1412</c:v>
                </c:pt>
                <c:pt idx="27">
                  <c:v>1413</c:v>
                </c:pt>
                <c:pt idx="28">
                  <c:v>1414</c:v>
                </c:pt>
                <c:pt idx="29">
                  <c:v>1414</c:v>
                </c:pt>
                <c:pt idx="30">
                  <c:v>1414</c:v>
                </c:pt>
              </c:numCache>
            </c:numRef>
          </c:val>
          <c:smooth val="0"/>
          <c:extLst>
            <c:ext xmlns:c16="http://schemas.microsoft.com/office/drawing/2014/chart" uri="{C3380CC4-5D6E-409C-BE32-E72D297353CC}">
              <c16:uniqueId val="{00000000-4EBF-488B-99AD-4292B808B1D5}"/>
            </c:ext>
          </c:extLst>
        </c:ser>
        <c:dLbls>
          <c:showLegendKey val="0"/>
          <c:showVal val="0"/>
          <c:showCatName val="0"/>
          <c:showSerName val="0"/>
          <c:showPercent val="0"/>
          <c:showBubbleSize val="0"/>
        </c:dLbls>
        <c:smooth val="0"/>
        <c:axId val="341824200"/>
        <c:axId val="341818296"/>
      </c:lineChart>
      <c:dateAx>
        <c:axId val="341824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818296"/>
        <c:crosses val="autoZero"/>
        <c:auto val="1"/>
        <c:lblOffset val="100"/>
        <c:baseTimeUnit val="days"/>
      </c:dateAx>
      <c:valAx>
        <c:axId val="341818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824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0</c:v>
                </c:pt>
                <c:pt idx="1">
                  <c:v>-1</c:v>
                </c:pt>
                <c:pt idx="2">
                  <c:v>0</c:v>
                </c:pt>
                <c:pt idx="3">
                  <c:v>1</c:v>
                </c:pt>
                <c:pt idx="4">
                  <c:v>0</c:v>
                </c:pt>
                <c:pt idx="5">
                  <c:v>0</c:v>
                </c:pt>
                <c:pt idx="6">
                  <c:v>0</c:v>
                </c:pt>
                <c:pt idx="7">
                  <c:v>0</c:v>
                </c:pt>
                <c:pt idx="8">
                  <c:v>1</c:v>
                </c:pt>
                <c:pt idx="9">
                  <c:v>-2</c:v>
                </c:pt>
                <c:pt idx="10">
                  <c:v>0</c:v>
                </c:pt>
                <c:pt idx="11">
                  <c:v>3</c:v>
                </c:pt>
                <c:pt idx="12">
                  <c:v>1</c:v>
                </c:pt>
                <c:pt idx="13">
                  <c:v>0</c:v>
                </c:pt>
                <c:pt idx="14">
                  <c:v>1</c:v>
                </c:pt>
                <c:pt idx="15">
                  <c:v>0</c:v>
                </c:pt>
                <c:pt idx="16">
                  <c:v>0</c:v>
                </c:pt>
                <c:pt idx="17">
                  <c:v>1</c:v>
                </c:pt>
                <c:pt idx="18">
                  <c:v>1</c:v>
                </c:pt>
                <c:pt idx="19">
                  <c:v>0</c:v>
                </c:pt>
                <c:pt idx="20">
                  <c:v>-1</c:v>
                </c:pt>
                <c:pt idx="21">
                  <c:v>0</c:v>
                </c:pt>
                <c:pt idx="22">
                  <c:v>0</c:v>
                </c:pt>
                <c:pt idx="23">
                  <c:v>2</c:v>
                </c:pt>
                <c:pt idx="24">
                  <c:v>0</c:v>
                </c:pt>
                <c:pt idx="25">
                  <c:v>2</c:v>
                </c:pt>
                <c:pt idx="26">
                  <c:v>1</c:v>
                </c:pt>
                <c:pt idx="27">
                  <c:v>0</c:v>
                </c:pt>
                <c:pt idx="28">
                  <c:v>2</c:v>
                </c:pt>
                <c:pt idx="29">
                  <c:v>0</c:v>
                </c:pt>
                <c:pt idx="30">
                  <c:v>0</c:v>
                </c:pt>
              </c:numCache>
            </c:numRef>
          </c:val>
          <c:smooth val="0"/>
          <c:extLst>
            <c:ext xmlns:c16="http://schemas.microsoft.com/office/drawing/2014/chart" uri="{C3380CC4-5D6E-409C-BE32-E72D297353CC}">
              <c16:uniqueId val="{00000000-0734-4948-938A-B74FF9888218}"/>
            </c:ext>
          </c:extLst>
        </c:ser>
        <c:dLbls>
          <c:showLegendKey val="0"/>
          <c:showVal val="0"/>
          <c:showCatName val="0"/>
          <c:showSerName val="0"/>
          <c:showPercent val="0"/>
          <c:showBubbleSize val="0"/>
        </c:dLbls>
        <c:smooth val="0"/>
        <c:axId val="165844880"/>
        <c:axId val="336362848"/>
      </c:lineChart>
      <c:dateAx>
        <c:axId val="165844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362848"/>
        <c:crosses val="autoZero"/>
        <c:auto val="1"/>
        <c:lblOffset val="100"/>
        <c:baseTimeUnit val="days"/>
      </c:dateAx>
      <c:valAx>
        <c:axId val="336362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5844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0</c:v>
                </c:pt>
                <c:pt idx="1">
                  <c:v>1</c:v>
                </c:pt>
                <c:pt idx="2">
                  <c:v>0</c:v>
                </c:pt>
                <c:pt idx="3">
                  <c:v>0</c:v>
                </c:pt>
                <c:pt idx="4">
                  <c:v>0</c:v>
                </c:pt>
                <c:pt idx="5">
                  <c:v>0</c:v>
                </c:pt>
                <c:pt idx="6">
                  <c:v>0</c:v>
                </c:pt>
                <c:pt idx="7">
                  <c:v>0</c:v>
                </c:pt>
                <c:pt idx="8">
                  <c:v>1</c:v>
                </c:pt>
                <c:pt idx="9">
                  <c:v>1</c:v>
                </c:pt>
                <c:pt idx="10">
                  <c:v>1</c:v>
                </c:pt>
                <c:pt idx="11">
                  <c:v>0</c:v>
                </c:pt>
                <c:pt idx="12">
                  <c:v>0</c:v>
                </c:pt>
                <c:pt idx="13">
                  <c:v>0</c:v>
                </c:pt>
                <c:pt idx="14">
                  <c:v>0</c:v>
                </c:pt>
                <c:pt idx="15">
                  <c:v>1</c:v>
                </c:pt>
                <c:pt idx="16">
                  <c:v>0</c:v>
                </c:pt>
                <c:pt idx="17">
                  <c:v>0</c:v>
                </c:pt>
                <c:pt idx="18">
                  <c:v>0</c:v>
                </c:pt>
                <c:pt idx="19">
                  <c:v>1</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6C6B-40A2-A0F6-1FE145ED68EC}"/>
            </c:ext>
          </c:extLst>
        </c:ser>
        <c:dLbls>
          <c:showLegendKey val="0"/>
          <c:showVal val="0"/>
          <c:showCatName val="0"/>
          <c:showSerName val="0"/>
          <c:showPercent val="0"/>
          <c:showBubbleSize val="0"/>
        </c:dLbls>
        <c:smooth val="0"/>
        <c:axId val="337774056"/>
        <c:axId val="337777008"/>
      </c:lineChart>
      <c:dateAx>
        <c:axId val="337774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777008"/>
        <c:crosses val="autoZero"/>
        <c:auto val="1"/>
        <c:lblOffset val="100"/>
        <c:baseTimeUnit val="days"/>
      </c:dateAx>
      <c:valAx>
        <c:axId val="337777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774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 Doczekal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5</c:v>
                </c:pt>
                <c:pt idx="2">
                  <c:v>7</c:v>
                </c:pt>
                <c:pt idx="3">
                  <c:v>5</c:v>
                </c:pt>
                <c:pt idx="4">
                  <c:v>7</c:v>
                </c:pt>
                <c:pt idx="5">
                  <c:v>4</c:v>
                </c:pt>
                <c:pt idx="6">
                  <c:v>1</c:v>
                </c:pt>
              </c:numCache>
            </c:numRef>
          </c:val>
          <c:extLst>
            <c:ext xmlns:c16="http://schemas.microsoft.com/office/drawing/2014/chart" uri="{C3380CC4-5D6E-409C-BE32-E72D297353CC}">
              <c16:uniqueId val="{00000000-95DB-4B58-85FD-B221FAAD7DED}"/>
            </c:ext>
          </c:extLst>
        </c:ser>
        <c:dLbls>
          <c:showLegendKey val="0"/>
          <c:showVal val="0"/>
          <c:showCatName val="0"/>
          <c:showSerName val="0"/>
          <c:showPercent val="0"/>
          <c:showBubbleSize val="0"/>
        </c:dLbls>
        <c:gapWidth val="219"/>
        <c:overlap val="-27"/>
        <c:axId val="448055240"/>
        <c:axId val="448058192"/>
      </c:barChart>
      <c:catAx>
        <c:axId val="448055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058192"/>
        <c:crosses val="autoZero"/>
        <c:auto val="1"/>
        <c:lblAlgn val="ctr"/>
        <c:lblOffset val="100"/>
        <c:noMultiLvlLbl val="0"/>
      </c:catAx>
      <c:valAx>
        <c:axId val="448058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055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0</c:v>
                </c:pt>
                <c:pt idx="1">
                  <c:v>1.7487508922198001</c:v>
                </c:pt>
                <c:pt idx="2">
                  <c:v>0.89221984296931001</c:v>
                </c:pt>
                <c:pt idx="3">
                  <c:v>0.78515346181298995</c:v>
                </c:pt>
                <c:pt idx="4">
                  <c:v>0.42796005706133999</c:v>
                </c:pt>
                <c:pt idx="5">
                  <c:v>0</c:v>
                </c:pt>
                <c:pt idx="6">
                  <c:v>0</c:v>
                </c:pt>
                <c:pt idx="7">
                  <c:v>0.57061340941511995</c:v>
                </c:pt>
                <c:pt idx="8">
                  <c:v>0</c:v>
                </c:pt>
                <c:pt idx="9">
                  <c:v>0</c:v>
                </c:pt>
                <c:pt idx="10">
                  <c:v>0</c:v>
                </c:pt>
                <c:pt idx="11">
                  <c:v>7.8459343794579004</c:v>
                </c:pt>
                <c:pt idx="12">
                  <c:v>1.1396011396011001</c:v>
                </c:pt>
                <c:pt idx="13">
                  <c:v>0</c:v>
                </c:pt>
                <c:pt idx="14">
                  <c:v>0.68801897983393001</c:v>
                </c:pt>
                <c:pt idx="15">
                  <c:v>0.49786628733997002</c:v>
                </c:pt>
                <c:pt idx="16">
                  <c:v>0</c:v>
                </c:pt>
                <c:pt idx="17">
                  <c:v>0.59269796111900996</c:v>
                </c:pt>
                <c:pt idx="18">
                  <c:v>0.78180525941720003</c:v>
                </c:pt>
                <c:pt idx="19">
                  <c:v>0</c:v>
                </c:pt>
                <c:pt idx="20">
                  <c:v>0</c:v>
                </c:pt>
                <c:pt idx="21">
                  <c:v>0</c:v>
                </c:pt>
                <c:pt idx="22">
                  <c:v>1.8242122719735001</c:v>
                </c:pt>
                <c:pt idx="23">
                  <c:v>0.52083333333333004</c:v>
                </c:pt>
                <c:pt idx="24">
                  <c:v>0.56777856635912005</c:v>
                </c:pt>
                <c:pt idx="25">
                  <c:v>0</c:v>
                </c:pt>
                <c:pt idx="26">
                  <c:v>0</c:v>
                </c:pt>
                <c:pt idx="27">
                  <c:v>0</c:v>
                </c:pt>
                <c:pt idx="28">
                  <c:v>1.8400566171267001</c:v>
                </c:pt>
                <c:pt idx="29">
                  <c:v>0</c:v>
                </c:pt>
                <c:pt idx="30">
                  <c:v>0</c:v>
                </c:pt>
              </c:numCache>
            </c:numRef>
          </c:val>
          <c:smooth val="0"/>
          <c:extLst>
            <c:ext xmlns:c16="http://schemas.microsoft.com/office/drawing/2014/chart" uri="{C3380CC4-5D6E-409C-BE32-E72D297353CC}">
              <c16:uniqueId val="{00000000-FDF2-4274-84B4-287691978263}"/>
            </c:ext>
          </c:extLst>
        </c:ser>
        <c:dLbls>
          <c:showLegendKey val="0"/>
          <c:showVal val="0"/>
          <c:showCatName val="0"/>
          <c:showSerName val="0"/>
          <c:showPercent val="0"/>
          <c:showBubbleSize val="0"/>
        </c:dLbls>
        <c:smooth val="0"/>
        <c:axId val="448054584"/>
        <c:axId val="448054256"/>
      </c:lineChart>
      <c:dateAx>
        <c:axId val="448054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054256"/>
        <c:crosses val="autoZero"/>
        <c:auto val="1"/>
        <c:lblOffset val="100"/>
        <c:baseTimeUnit val="days"/>
      </c:dateAx>
      <c:valAx>
        <c:axId val="448054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054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Auto Doczekal</c:v>
                </c:pt>
              </c:strCache>
            </c:strRef>
          </c:cat>
          <c:val>
            <c:numRef>
              <c:f>Sheet1!$B$2</c:f>
              <c:numCache>
                <c:formatCode>General</c:formatCode>
                <c:ptCount val="1"/>
                <c:pt idx="0">
                  <c:v>29</c:v>
                </c:pt>
              </c:numCache>
            </c:numRef>
          </c:val>
          <c:extLst>
            <c:ext xmlns:c16="http://schemas.microsoft.com/office/drawing/2014/chart" uri="{C3380CC4-5D6E-409C-BE32-E72D297353CC}">
              <c16:uniqueId val="{00000000-4810-4BF3-8572-CFF3DFEBC646}"/>
            </c:ext>
          </c:extLst>
        </c:ser>
        <c:dLbls>
          <c:showLegendKey val="0"/>
          <c:showVal val="0"/>
          <c:showCatName val="0"/>
          <c:showSerName val="0"/>
          <c:showPercent val="0"/>
          <c:showBubbleSize val="0"/>
        </c:dLbls>
        <c:gapWidth val="150"/>
        <c:overlap val="100"/>
        <c:axId val="448055896"/>
        <c:axId val="448056552"/>
      </c:barChart>
      <c:catAx>
        <c:axId val="448055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056552"/>
        <c:crosses val="autoZero"/>
        <c:auto val="1"/>
        <c:lblAlgn val="ctr"/>
        <c:lblOffset val="100"/>
        <c:noMultiLvlLbl val="0"/>
      </c:catAx>
      <c:valAx>
        <c:axId val="4480565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055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 Doczekal</c:v>
                </c:pt>
              </c:strCache>
            </c:strRef>
          </c:tx>
          <c:spPr>
            <a:solidFill>
              <a:schemeClr val="accent1"/>
            </a:solidFill>
            <a:ln>
              <a:noFill/>
            </a:ln>
            <a:effectLst/>
          </c:spPr>
          <c:invertIfNegative val="0"/>
          <c:cat>
            <c:strRef>
              <c:f>Sheet1!$A$2</c:f>
              <c:strCache>
                <c:ptCount val="1"/>
                <c:pt idx="0">
                  <c:v>Photo</c:v>
                </c:pt>
              </c:strCache>
            </c:strRef>
          </c:cat>
          <c:val>
            <c:numRef>
              <c:f>Sheet1!$B$2</c:f>
              <c:numCache>
                <c:formatCode>General</c:formatCode>
                <c:ptCount val="1"/>
                <c:pt idx="0">
                  <c:v>1.1533122923903001</c:v>
                </c:pt>
              </c:numCache>
            </c:numRef>
          </c:val>
          <c:extLst>
            <c:ext xmlns:c16="http://schemas.microsoft.com/office/drawing/2014/chart" uri="{C3380CC4-5D6E-409C-BE32-E72D297353CC}">
              <c16:uniqueId val="{00000000-6E73-481F-8191-FAB372FCCB6A}"/>
            </c:ext>
          </c:extLst>
        </c:ser>
        <c:dLbls>
          <c:showLegendKey val="0"/>
          <c:showVal val="0"/>
          <c:showCatName val="0"/>
          <c:showSerName val="0"/>
          <c:showPercent val="0"/>
          <c:showBubbleSize val="0"/>
        </c:dLbls>
        <c:gapWidth val="219"/>
        <c:overlap val="-27"/>
        <c:axId val="448051960"/>
        <c:axId val="448053600"/>
      </c:barChart>
      <c:catAx>
        <c:axId val="448051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053600"/>
        <c:crosses val="autoZero"/>
        <c:auto val="1"/>
        <c:lblAlgn val="ctr"/>
        <c:lblOffset val="100"/>
        <c:noMultiLvlLbl val="0"/>
      </c:catAx>
      <c:valAx>
        <c:axId val="448053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051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 Doczekal</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9C49-46E5-B4F1-6FED40512A0E}"/>
            </c:ext>
          </c:extLst>
        </c:ser>
        <c:dLbls>
          <c:showLegendKey val="0"/>
          <c:showVal val="0"/>
          <c:showCatName val="0"/>
          <c:showSerName val="0"/>
          <c:showPercent val="0"/>
          <c:showBubbleSize val="0"/>
        </c:dLbls>
        <c:gapWidth val="219"/>
        <c:overlap val="-27"/>
        <c:axId val="448066064"/>
        <c:axId val="448067048"/>
      </c:barChart>
      <c:catAx>
        <c:axId val="448066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067048"/>
        <c:crosses val="autoZero"/>
        <c:auto val="1"/>
        <c:lblAlgn val="ctr"/>
        <c:lblOffset val="100"/>
        <c:noMultiLvlLbl val="0"/>
      </c:catAx>
      <c:valAx>
        <c:axId val="448067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066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260</c:v>
                </c:pt>
                <c:pt idx="1">
                  <c:v>262</c:v>
                </c:pt>
                <c:pt idx="2">
                  <c:v>263</c:v>
                </c:pt>
                <c:pt idx="3">
                  <c:v>264</c:v>
                </c:pt>
                <c:pt idx="4">
                  <c:v>265</c:v>
                </c:pt>
                <c:pt idx="5">
                  <c:v>265</c:v>
                </c:pt>
                <c:pt idx="6">
                  <c:v>265</c:v>
                </c:pt>
                <c:pt idx="7">
                  <c:v>266</c:v>
                </c:pt>
                <c:pt idx="8">
                  <c:v>265</c:v>
                </c:pt>
                <c:pt idx="9">
                  <c:v>265</c:v>
                </c:pt>
                <c:pt idx="10">
                  <c:v>266</c:v>
                </c:pt>
                <c:pt idx="11">
                  <c:v>267</c:v>
                </c:pt>
                <c:pt idx="12">
                  <c:v>267</c:v>
                </c:pt>
                <c:pt idx="13">
                  <c:v>267</c:v>
                </c:pt>
                <c:pt idx="14">
                  <c:v>268</c:v>
                </c:pt>
                <c:pt idx="15">
                  <c:v>268</c:v>
                </c:pt>
                <c:pt idx="16">
                  <c:v>268</c:v>
                </c:pt>
                <c:pt idx="17">
                  <c:v>269</c:v>
                </c:pt>
                <c:pt idx="18">
                  <c:v>270</c:v>
                </c:pt>
                <c:pt idx="19">
                  <c:v>270</c:v>
                </c:pt>
                <c:pt idx="20">
                  <c:v>270</c:v>
                </c:pt>
                <c:pt idx="21">
                  <c:v>270</c:v>
                </c:pt>
                <c:pt idx="22">
                  <c:v>274</c:v>
                </c:pt>
                <c:pt idx="23">
                  <c:v>275</c:v>
                </c:pt>
                <c:pt idx="24">
                  <c:v>276</c:v>
                </c:pt>
                <c:pt idx="25">
                  <c:v>276</c:v>
                </c:pt>
                <c:pt idx="26">
                  <c:v>276</c:v>
                </c:pt>
                <c:pt idx="27">
                  <c:v>276</c:v>
                </c:pt>
                <c:pt idx="28">
                  <c:v>277</c:v>
                </c:pt>
                <c:pt idx="29">
                  <c:v>277</c:v>
                </c:pt>
                <c:pt idx="30">
                  <c:v>277</c:v>
                </c:pt>
              </c:numCache>
            </c:numRef>
          </c:val>
          <c:smooth val="0"/>
          <c:extLst>
            <c:ext xmlns:c16="http://schemas.microsoft.com/office/drawing/2014/chart" uri="{C3380CC4-5D6E-409C-BE32-E72D297353CC}">
              <c16:uniqueId val="{00000000-9965-440F-918A-423A4A074B71}"/>
            </c:ext>
          </c:extLst>
        </c:ser>
        <c:dLbls>
          <c:showLegendKey val="0"/>
          <c:showVal val="0"/>
          <c:showCatName val="0"/>
          <c:showSerName val="0"/>
          <c:showPercent val="0"/>
          <c:showBubbleSize val="0"/>
        </c:dLbls>
        <c:smooth val="0"/>
        <c:axId val="448063440"/>
        <c:axId val="448065080"/>
      </c:lineChart>
      <c:dateAx>
        <c:axId val="448063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065080"/>
        <c:crosses val="autoZero"/>
        <c:auto val="1"/>
        <c:lblOffset val="100"/>
        <c:baseTimeUnit val="days"/>
      </c:dateAx>
      <c:valAx>
        <c:axId val="448065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063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65A1-4E15-A627-DB9327226034}"/>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65A1-4E15-A627-DB9327226034}"/>
            </c:ext>
          </c:extLst>
        </c:ser>
        <c:dLbls>
          <c:showLegendKey val="0"/>
          <c:showVal val="0"/>
          <c:showCatName val="0"/>
          <c:showSerName val="0"/>
          <c:showPercent val="0"/>
          <c:showBubbleSize val="0"/>
        </c:dLbls>
        <c:gapWidth val="219"/>
        <c:overlap val="-27"/>
        <c:axId val="448060488"/>
        <c:axId val="448069016"/>
      </c:barChart>
      <c:catAx>
        <c:axId val="448060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069016"/>
        <c:crosses val="autoZero"/>
        <c:auto val="1"/>
        <c:lblAlgn val="ctr"/>
        <c:lblOffset val="100"/>
        <c:noMultiLvlLbl val="0"/>
      </c:catAx>
      <c:valAx>
        <c:axId val="448069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060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405</c:v>
                </c:pt>
                <c:pt idx="1">
                  <c:v>2923</c:v>
                </c:pt>
                <c:pt idx="2">
                  <c:v>2378</c:v>
                </c:pt>
                <c:pt idx="3">
                  <c:v>3071</c:v>
                </c:pt>
                <c:pt idx="4">
                  <c:v>2015</c:v>
                </c:pt>
                <c:pt idx="5">
                  <c:v>664</c:v>
                </c:pt>
                <c:pt idx="6">
                  <c:v>466</c:v>
                </c:pt>
                <c:pt idx="7">
                  <c:v>1061</c:v>
                </c:pt>
                <c:pt idx="8">
                  <c:v>1293</c:v>
                </c:pt>
                <c:pt idx="9">
                  <c:v>1198</c:v>
                </c:pt>
                <c:pt idx="10">
                  <c:v>4177</c:v>
                </c:pt>
                <c:pt idx="11">
                  <c:v>8599</c:v>
                </c:pt>
                <c:pt idx="12">
                  <c:v>5285</c:v>
                </c:pt>
                <c:pt idx="13">
                  <c:v>4140</c:v>
                </c:pt>
                <c:pt idx="14">
                  <c:v>6092</c:v>
                </c:pt>
                <c:pt idx="15">
                  <c:v>5669</c:v>
                </c:pt>
                <c:pt idx="16">
                  <c:v>3502</c:v>
                </c:pt>
                <c:pt idx="17">
                  <c:v>5310</c:v>
                </c:pt>
                <c:pt idx="18">
                  <c:v>5593</c:v>
                </c:pt>
                <c:pt idx="19">
                  <c:v>3817</c:v>
                </c:pt>
                <c:pt idx="20">
                  <c:v>3224</c:v>
                </c:pt>
                <c:pt idx="21">
                  <c:v>3119</c:v>
                </c:pt>
                <c:pt idx="22">
                  <c:v>9473</c:v>
                </c:pt>
                <c:pt idx="23">
                  <c:v>6846</c:v>
                </c:pt>
                <c:pt idx="24">
                  <c:v>4610</c:v>
                </c:pt>
                <c:pt idx="25">
                  <c:v>3743</c:v>
                </c:pt>
                <c:pt idx="26">
                  <c:v>4315</c:v>
                </c:pt>
                <c:pt idx="27">
                  <c:v>4094</c:v>
                </c:pt>
                <c:pt idx="28">
                  <c:v>6894</c:v>
                </c:pt>
                <c:pt idx="29">
                  <c:v>4333</c:v>
                </c:pt>
                <c:pt idx="30">
                  <c:v>4664</c:v>
                </c:pt>
              </c:numCache>
            </c:numRef>
          </c:val>
          <c:smooth val="0"/>
          <c:extLst>
            <c:ext xmlns:c16="http://schemas.microsoft.com/office/drawing/2014/chart" uri="{C3380CC4-5D6E-409C-BE32-E72D297353CC}">
              <c16:uniqueId val="{00000000-1D40-43BD-94FB-F17DBE3421D3}"/>
            </c:ext>
          </c:extLst>
        </c:ser>
        <c:dLbls>
          <c:showLegendKey val="0"/>
          <c:showVal val="0"/>
          <c:showCatName val="0"/>
          <c:showSerName val="0"/>
          <c:showPercent val="0"/>
          <c:showBubbleSize val="0"/>
        </c:dLbls>
        <c:smooth val="0"/>
        <c:axId val="212932808"/>
        <c:axId val="212936088"/>
      </c:lineChart>
      <c:dateAx>
        <c:axId val="212932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2936088"/>
        <c:crosses val="autoZero"/>
        <c:auto val="1"/>
        <c:lblOffset val="100"/>
        <c:baseTimeUnit val="days"/>
      </c:dateAx>
      <c:valAx>
        <c:axId val="212936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2932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196</c:v>
                </c:pt>
                <c:pt idx="1">
                  <c:v>1266</c:v>
                </c:pt>
                <c:pt idx="2">
                  <c:v>961</c:v>
                </c:pt>
                <c:pt idx="3">
                  <c:v>1074</c:v>
                </c:pt>
                <c:pt idx="4">
                  <c:v>966</c:v>
                </c:pt>
                <c:pt idx="5">
                  <c:v>398</c:v>
                </c:pt>
                <c:pt idx="6">
                  <c:v>239</c:v>
                </c:pt>
                <c:pt idx="7">
                  <c:v>665</c:v>
                </c:pt>
                <c:pt idx="8">
                  <c:v>1039</c:v>
                </c:pt>
                <c:pt idx="9">
                  <c:v>990</c:v>
                </c:pt>
                <c:pt idx="10">
                  <c:v>3019</c:v>
                </c:pt>
                <c:pt idx="11">
                  <c:v>5557</c:v>
                </c:pt>
                <c:pt idx="12">
                  <c:v>3745</c:v>
                </c:pt>
                <c:pt idx="13">
                  <c:v>3019</c:v>
                </c:pt>
                <c:pt idx="14">
                  <c:v>3032</c:v>
                </c:pt>
                <c:pt idx="15">
                  <c:v>3319</c:v>
                </c:pt>
                <c:pt idx="16">
                  <c:v>2525</c:v>
                </c:pt>
                <c:pt idx="17">
                  <c:v>2884</c:v>
                </c:pt>
                <c:pt idx="18">
                  <c:v>3058</c:v>
                </c:pt>
                <c:pt idx="19">
                  <c:v>2538</c:v>
                </c:pt>
                <c:pt idx="20">
                  <c:v>2538</c:v>
                </c:pt>
                <c:pt idx="21">
                  <c:v>2373</c:v>
                </c:pt>
                <c:pt idx="22">
                  <c:v>4714</c:v>
                </c:pt>
                <c:pt idx="23">
                  <c:v>3418</c:v>
                </c:pt>
                <c:pt idx="24">
                  <c:v>3028</c:v>
                </c:pt>
                <c:pt idx="25">
                  <c:v>2685</c:v>
                </c:pt>
                <c:pt idx="26">
                  <c:v>3211</c:v>
                </c:pt>
                <c:pt idx="27">
                  <c:v>3054</c:v>
                </c:pt>
                <c:pt idx="28">
                  <c:v>4315</c:v>
                </c:pt>
                <c:pt idx="29">
                  <c:v>3299</c:v>
                </c:pt>
                <c:pt idx="30">
                  <c:v>3412</c:v>
                </c:pt>
              </c:numCache>
            </c:numRef>
          </c:val>
          <c:smooth val="0"/>
          <c:extLst>
            <c:ext xmlns:c16="http://schemas.microsoft.com/office/drawing/2014/chart" uri="{C3380CC4-5D6E-409C-BE32-E72D297353CC}">
              <c16:uniqueId val="{00000000-40F6-4210-AE11-7465C646413F}"/>
            </c:ext>
          </c:extLst>
        </c:ser>
        <c:dLbls>
          <c:showLegendKey val="0"/>
          <c:showVal val="0"/>
          <c:showCatName val="0"/>
          <c:showSerName val="0"/>
          <c:showPercent val="0"/>
          <c:showBubbleSize val="0"/>
        </c:dLbls>
        <c:smooth val="0"/>
        <c:axId val="212929200"/>
        <c:axId val="212932152"/>
      </c:lineChart>
      <c:dateAx>
        <c:axId val="212929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2932152"/>
        <c:crosses val="autoZero"/>
        <c:auto val="1"/>
        <c:lblOffset val="100"/>
        <c:baseTimeUnit val="days"/>
      </c:dateAx>
      <c:valAx>
        <c:axId val="212932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2929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5</c:v>
                </c:pt>
                <c:pt idx="1">
                  <c:v>182</c:v>
                </c:pt>
                <c:pt idx="2">
                  <c:v>125</c:v>
                </c:pt>
                <c:pt idx="3">
                  <c:v>61</c:v>
                </c:pt>
                <c:pt idx="4">
                  <c:v>57</c:v>
                </c:pt>
                <c:pt idx="5">
                  <c:v>16</c:v>
                </c:pt>
                <c:pt idx="6">
                  <c:v>8</c:v>
                </c:pt>
                <c:pt idx="7">
                  <c:v>49</c:v>
                </c:pt>
                <c:pt idx="8">
                  <c:v>31</c:v>
                </c:pt>
                <c:pt idx="9">
                  <c:v>31</c:v>
                </c:pt>
                <c:pt idx="10">
                  <c:v>343</c:v>
                </c:pt>
                <c:pt idx="11">
                  <c:v>747</c:v>
                </c:pt>
                <c:pt idx="12">
                  <c:v>157</c:v>
                </c:pt>
                <c:pt idx="13">
                  <c:v>75</c:v>
                </c:pt>
                <c:pt idx="14">
                  <c:v>188</c:v>
                </c:pt>
                <c:pt idx="15">
                  <c:v>208</c:v>
                </c:pt>
                <c:pt idx="16">
                  <c:v>54</c:v>
                </c:pt>
                <c:pt idx="17">
                  <c:v>128</c:v>
                </c:pt>
                <c:pt idx="18">
                  <c:v>127</c:v>
                </c:pt>
                <c:pt idx="19">
                  <c:v>46</c:v>
                </c:pt>
                <c:pt idx="20">
                  <c:v>26</c:v>
                </c:pt>
                <c:pt idx="21">
                  <c:v>22</c:v>
                </c:pt>
                <c:pt idx="22">
                  <c:v>349</c:v>
                </c:pt>
                <c:pt idx="23">
                  <c:v>131</c:v>
                </c:pt>
                <c:pt idx="24">
                  <c:v>86</c:v>
                </c:pt>
                <c:pt idx="25">
                  <c:v>44</c:v>
                </c:pt>
                <c:pt idx="26">
                  <c:v>38</c:v>
                </c:pt>
                <c:pt idx="27">
                  <c:v>35</c:v>
                </c:pt>
                <c:pt idx="28">
                  <c:v>250</c:v>
                </c:pt>
                <c:pt idx="29">
                  <c:v>76</c:v>
                </c:pt>
                <c:pt idx="30">
                  <c:v>64</c:v>
                </c:pt>
              </c:numCache>
            </c:numRef>
          </c:val>
          <c:smooth val="0"/>
          <c:extLst>
            <c:ext xmlns:c16="http://schemas.microsoft.com/office/drawing/2014/chart" uri="{C3380CC4-5D6E-409C-BE32-E72D297353CC}">
              <c16:uniqueId val="{00000000-58E1-4954-A390-FF8ED418AAC8}"/>
            </c:ext>
          </c:extLst>
        </c:ser>
        <c:dLbls>
          <c:showLegendKey val="0"/>
          <c:showVal val="0"/>
          <c:showCatName val="0"/>
          <c:showSerName val="0"/>
          <c:showPercent val="0"/>
          <c:showBubbleSize val="0"/>
        </c:dLbls>
        <c:smooth val="0"/>
        <c:axId val="212935432"/>
        <c:axId val="212930184"/>
      </c:lineChart>
      <c:dateAx>
        <c:axId val="212935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2930184"/>
        <c:crosses val="autoZero"/>
        <c:auto val="1"/>
        <c:lblOffset val="100"/>
        <c:baseTimeUnit val="days"/>
      </c:dateAx>
      <c:valAx>
        <c:axId val="212930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2935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2</c:v>
                </c:pt>
                <c:pt idx="1">
                  <c:v>13</c:v>
                </c:pt>
                <c:pt idx="2">
                  <c:v>11</c:v>
                </c:pt>
                <c:pt idx="3">
                  <c:v>12</c:v>
                </c:pt>
                <c:pt idx="4">
                  <c:v>15</c:v>
                </c:pt>
                <c:pt idx="5">
                  <c:v>6</c:v>
                </c:pt>
                <c:pt idx="6">
                  <c:v>16</c:v>
                </c:pt>
                <c:pt idx="7">
                  <c:v>15</c:v>
                </c:pt>
                <c:pt idx="8">
                  <c:v>21</c:v>
                </c:pt>
                <c:pt idx="9">
                  <c:v>2</c:v>
                </c:pt>
                <c:pt idx="10">
                  <c:v>8</c:v>
                </c:pt>
                <c:pt idx="11">
                  <c:v>26</c:v>
                </c:pt>
                <c:pt idx="12">
                  <c:v>9</c:v>
                </c:pt>
                <c:pt idx="13">
                  <c:v>6</c:v>
                </c:pt>
                <c:pt idx="14">
                  <c:v>17</c:v>
                </c:pt>
                <c:pt idx="15">
                  <c:v>7</c:v>
                </c:pt>
                <c:pt idx="16">
                  <c:v>5</c:v>
                </c:pt>
                <c:pt idx="17">
                  <c:v>9</c:v>
                </c:pt>
                <c:pt idx="18">
                  <c:v>2</c:v>
                </c:pt>
                <c:pt idx="19">
                  <c:v>4</c:v>
                </c:pt>
                <c:pt idx="20">
                  <c:v>4</c:v>
                </c:pt>
                <c:pt idx="21">
                  <c:v>5</c:v>
                </c:pt>
                <c:pt idx="22">
                  <c:v>26</c:v>
                </c:pt>
                <c:pt idx="23">
                  <c:v>17</c:v>
                </c:pt>
                <c:pt idx="24">
                  <c:v>8</c:v>
                </c:pt>
                <c:pt idx="25">
                  <c:v>6</c:v>
                </c:pt>
                <c:pt idx="26">
                  <c:v>1</c:v>
                </c:pt>
                <c:pt idx="27">
                  <c:v>10</c:v>
                </c:pt>
                <c:pt idx="28">
                  <c:v>4</c:v>
                </c:pt>
                <c:pt idx="29">
                  <c:v>7</c:v>
                </c:pt>
                <c:pt idx="30">
                  <c:v>2</c:v>
                </c:pt>
              </c:numCache>
            </c:numRef>
          </c:val>
          <c:smooth val="0"/>
          <c:extLst>
            <c:ext xmlns:c16="http://schemas.microsoft.com/office/drawing/2014/chart" uri="{C3380CC4-5D6E-409C-BE32-E72D297353CC}">
              <c16:uniqueId val="{00000000-9141-4571-96F9-B11D047C2B1F}"/>
            </c:ext>
          </c:extLst>
        </c:ser>
        <c:dLbls>
          <c:showLegendKey val="0"/>
          <c:showVal val="0"/>
          <c:showCatName val="0"/>
          <c:showSerName val="0"/>
          <c:showPercent val="0"/>
          <c:showBubbleSize val="0"/>
        </c:dLbls>
        <c:smooth val="0"/>
        <c:axId val="212934448"/>
        <c:axId val="212933136"/>
      </c:lineChart>
      <c:dateAx>
        <c:axId val="212934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2933136"/>
        <c:crosses val="autoZero"/>
        <c:auto val="1"/>
        <c:lblOffset val="100"/>
        <c:baseTimeUnit val="days"/>
      </c:dateAx>
      <c:valAx>
        <c:axId val="212933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2934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60.566666666666997</c:v>
                </c:pt>
                <c:pt idx="1">
                  <c:v>54.8</c:v>
                </c:pt>
                <c:pt idx="2">
                  <c:v>89.433333333332996</c:v>
                </c:pt>
                <c:pt idx="3">
                  <c:v>210.83333333332999</c:v>
                </c:pt>
                <c:pt idx="4">
                  <c:v>418.76666666667001</c:v>
                </c:pt>
                <c:pt idx="5">
                  <c:v>522.86666666666997</c:v>
                </c:pt>
                <c:pt idx="6">
                  <c:v>573.56666666667002</c:v>
                </c:pt>
                <c:pt idx="7">
                  <c:v>517.43333333332998</c:v>
                </c:pt>
                <c:pt idx="8">
                  <c:v>507.63333333332997</c:v>
                </c:pt>
                <c:pt idx="9">
                  <c:v>525.43333333332998</c:v>
                </c:pt>
                <c:pt idx="10">
                  <c:v>587.86666666666997</c:v>
                </c:pt>
                <c:pt idx="11">
                  <c:v>573.53333333333001</c:v>
                </c:pt>
                <c:pt idx="12">
                  <c:v>547.13333333333003</c:v>
                </c:pt>
                <c:pt idx="13">
                  <c:v>541.36666666666997</c:v>
                </c:pt>
                <c:pt idx="14">
                  <c:v>546.83333333332996</c:v>
                </c:pt>
                <c:pt idx="15">
                  <c:v>564.13333333333003</c:v>
                </c:pt>
                <c:pt idx="16">
                  <c:v>587.63333333333003</c:v>
                </c:pt>
                <c:pt idx="17">
                  <c:v>635.03333333333001</c:v>
                </c:pt>
                <c:pt idx="18">
                  <c:v>699.83333333332996</c:v>
                </c:pt>
                <c:pt idx="19">
                  <c:v>692.86666666666997</c:v>
                </c:pt>
                <c:pt idx="20">
                  <c:v>541.70000000000005</c:v>
                </c:pt>
                <c:pt idx="21">
                  <c:v>309.96666666666999</c:v>
                </c:pt>
                <c:pt idx="22">
                  <c:v>154.76666666667001</c:v>
                </c:pt>
                <c:pt idx="23">
                  <c:v>85.7</c:v>
                </c:pt>
              </c:numCache>
            </c:numRef>
          </c:val>
          <c:smooth val="0"/>
          <c:extLst>
            <c:ext xmlns:c16="http://schemas.microsoft.com/office/drawing/2014/chart" uri="{C3380CC4-5D6E-409C-BE32-E72D297353CC}">
              <c16:uniqueId val="{00000000-09AB-4637-A4E2-8494AB617EC3}"/>
            </c:ext>
          </c:extLst>
        </c:ser>
        <c:dLbls>
          <c:showLegendKey val="0"/>
          <c:showVal val="0"/>
          <c:showCatName val="0"/>
          <c:showSerName val="0"/>
          <c:showPercent val="0"/>
          <c:showBubbleSize val="0"/>
        </c:dLbls>
        <c:smooth val="0"/>
        <c:axId val="212940680"/>
        <c:axId val="212941008"/>
      </c:lineChart>
      <c:catAx>
        <c:axId val="212940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2941008"/>
        <c:crosses val="autoZero"/>
        <c:auto val="1"/>
        <c:lblAlgn val="ctr"/>
        <c:lblOffset val="100"/>
        <c:noMultiLvlLbl val="0"/>
      </c:catAx>
      <c:valAx>
        <c:axId val="212941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2940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196</c:v>
                </c:pt>
                <c:pt idx="1">
                  <c:v>1266</c:v>
                </c:pt>
                <c:pt idx="2">
                  <c:v>961</c:v>
                </c:pt>
                <c:pt idx="3">
                  <c:v>1074</c:v>
                </c:pt>
                <c:pt idx="4">
                  <c:v>966</c:v>
                </c:pt>
                <c:pt idx="5">
                  <c:v>398</c:v>
                </c:pt>
                <c:pt idx="6">
                  <c:v>239</c:v>
                </c:pt>
                <c:pt idx="7">
                  <c:v>665</c:v>
                </c:pt>
                <c:pt idx="8">
                  <c:v>1039</c:v>
                </c:pt>
                <c:pt idx="9">
                  <c:v>990</c:v>
                </c:pt>
                <c:pt idx="10">
                  <c:v>3019</c:v>
                </c:pt>
                <c:pt idx="11">
                  <c:v>5557</c:v>
                </c:pt>
                <c:pt idx="12">
                  <c:v>3745</c:v>
                </c:pt>
                <c:pt idx="13">
                  <c:v>3019</c:v>
                </c:pt>
                <c:pt idx="14">
                  <c:v>3032</c:v>
                </c:pt>
                <c:pt idx="15">
                  <c:v>3319</c:v>
                </c:pt>
                <c:pt idx="16">
                  <c:v>2525</c:v>
                </c:pt>
                <c:pt idx="17">
                  <c:v>2884</c:v>
                </c:pt>
                <c:pt idx="18">
                  <c:v>3058</c:v>
                </c:pt>
                <c:pt idx="19">
                  <c:v>2538</c:v>
                </c:pt>
                <c:pt idx="20">
                  <c:v>2538</c:v>
                </c:pt>
                <c:pt idx="21">
                  <c:v>2373</c:v>
                </c:pt>
                <c:pt idx="22">
                  <c:v>4714</c:v>
                </c:pt>
                <c:pt idx="23">
                  <c:v>3418</c:v>
                </c:pt>
                <c:pt idx="24">
                  <c:v>3028</c:v>
                </c:pt>
                <c:pt idx="25">
                  <c:v>2685</c:v>
                </c:pt>
                <c:pt idx="26">
                  <c:v>3211</c:v>
                </c:pt>
                <c:pt idx="27">
                  <c:v>3054</c:v>
                </c:pt>
                <c:pt idx="28">
                  <c:v>4315</c:v>
                </c:pt>
                <c:pt idx="29">
                  <c:v>3299</c:v>
                </c:pt>
                <c:pt idx="30">
                  <c:v>3412</c:v>
                </c:pt>
              </c:numCache>
            </c:numRef>
          </c:val>
          <c:smooth val="0"/>
          <c:extLst>
            <c:ext xmlns:c16="http://schemas.microsoft.com/office/drawing/2014/chart" uri="{C3380CC4-5D6E-409C-BE32-E72D297353CC}">
              <c16:uniqueId val="{00000000-FB5C-439C-A0FA-0FC77F865757}"/>
            </c:ext>
          </c:extLst>
        </c:ser>
        <c:dLbls>
          <c:showLegendKey val="0"/>
          <c:showVal val="0"/>
          <c:showCatName val="0"/>
          <c:showSerName val="0"/>
          <c:showPercent val="0"/>
          <c:showBubbleSize val="0"/>
        </c:dLbls>
        <c:smooth val="0"/>
        <c:axId val="396414776"/>
        <c:axId val="396411496"/>
      </c:lineChart>
      <c:dateAx>
        <c:axId val="396414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411496"/>
        <c:crosses val="autoZero"/>
        <c:auto val="1"/>
        <c:lblOffset val="100"/>
        <c:baseTimeUnit val="days"/>
      </c:dateAx>
      <c:valAx>
        <c:axId val="396411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414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70F5A-4F26-4B04-8F5C-C57E49D93085}"/>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9CE5B5B5-2BB2-4A16-A61B-876306F2E97A}"/>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35037752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48735-50F2-43B6-90D5-6FDD69AF914B}"/>
              </a:ext>
            </a:extLst>
          </p:cNvPr>
          <p:cNvSpPr>
            <a:spLocks noGrp="1"/>
          </p:cNvSpPr>
          <p:nvPr>
            <p:ph type="title"/>
          </p:nvPr>
        </p:nvSpPr>
        <p:spPr/>
        <p:txBody>
          <a:bodyPr/>
          <a:lstStyle/>
          <a:p>
            <a:r>
              <a:rPr lang="de-DE"/>
              <a:t>Wichtigste Werte (KPI's) | Auto Doczekal</a:t>
            </a:r>
            <a:endParaRPr lang="en-US"/>
          </a:p>
        </p:txBody>
      </p:sp>
      <p:graphicFrame>
        <p:nvGraphicFramePr>
          <p:cNvPr id="5" name="Table Placeholder 4">
            <a:extLst>
              <a:ext uri="{FF2B5EF4-FFF2-40B4-BE49-F238E27FC236}">
                <a16:creationId xmlns:a16="http://schemas.microsoft.com/office/drawing/2014/main" id="{14B564BE-E157-4D06-8A11-8E93EF595E75}"/>
              </a:ext>
            </a:extLst>
          </p:cNvPr>
          <p:cNvGraphicFramePr>
            <a:graphicFrameLocks noGrp="1"/>
          </p:cNvGraphicFramePr>
          <p:nvPr>
            <p:ph type="tbl" sz="quarter" idx="13"/>
            <p:extLst>
              <p:ext uri="{D42A27DB-BD31-4B8C-83A1-F6EECF244321}">
                <p14:modId xmlns:p14="http://schemas.microsoft.com/office/powerpoint/2010/main" val="13958491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185006356"/>
                    </a:ext>
                  </a:extLst>
                </a:gridCol>
                <a:gridCol w="740664">
                  <a:extLst>
                    <a:ext uri="{9D8B030D-6E8A-4147-A177-3AD203B41FA5}">
                      <a16:colId xmlns:a16="http://schemas.microsoft.com/office/drawing/2014/main" val="1930767444"/>
                    </a:ext>
                  </a:extLst>
                </a:gridCol>
                <a:gridCol w="740664">
                  <a:extLst>
                    <a:ext uri="{9D8B030D-6E8A-4147-A177-3AD203B41FA5}">
                      <a16:colId xmlns:a16="http://schemas.microsoft.com/office/drawing/2014/main" val="1793666625"/>
                    </a:ext>
                  </a:extLst>
                </a:gridCol>
                <a:gridCol w="740664">
                  <a:extLst>
                    <a:ext uri="{9D8B030D-6E8A-4147-A177-3AD203B41FA5}">
                      <a16:colId xmlns:a16="http://schemas.microsoft.com/office/drawing/2014/main" val="2805351994"/>
                    </a:ext>
                  </a:extLst>
                </a:gridCol>
                <a:gridCol w="740664">
                  <a:extLst>
                    <a:ext uri="{9D8B030D-6E8A-4147-A177-3AD203B41FA5}">
                      <a16:colId xmlns:a16="http://schemas.microsoft.com/office/drawing/2014/main" val="3805537299"/>
                    </a:ext>
                  </a:extLst>
                </a:gridCol>
                <a:gridCol w="740664">
                  <a:extLst>
                    <a:ext uri="{9D8B030D-6E8A-4147-A177-3AD203B41FA5}">
                      <a16:colId xmlns:a16="http://schemas.microsoft.com/office/drawing/2014/main" val="1490469840"/>
                    </a:ext>
                  </a:extLst>
                </a:gridCol>
                <a:gridCol w="740664">
                  <a:extLst>
                    <a:ext uri="{9D8B030D-6E8A-4147-A177-3AD203B41FA5}">
                      <a16:colId xmlns:a16="http://schemas.microsoft.com/office/drawing/2014/main" val="1440374152"/>
                    </a:ext>
                  </a:extLst>
                </a:gridCol>
                <a:gridCol w="740664">
                  <a:extLst>
                    <a:ext uri="{9D8B030D-6E8A-4147-A177-3AD203B41FA5}">
                      <a16:colId xmlns:a16="http://schemas.microsoft.com/office/drawing/2014/main" val="1440612445"/>
                    </a:ext>
                  </a:extLst>
                </a:gridCol>
                <a:gridCol w="740664">
                  <a:extLst>
                    <a:ext uri="{9D8B030D-6E8A-4147-A177-3AD203B41FA5}">
                      <a16:colId xmlns:a16="http://schemas.microsoft.com/office/drawing/2014/main" val="3113192740"/>
                    </a:ext>
                  </a:extLst>
                </a:gridCol>
                <a:gridCol w="740664">
                  <a:extLst>
                    <a:ext uri="{9D8B030D-6E8A-4147-A177-3AD203B41FA5}">
                      <a16:colId xmlns:a16="http://schemas.microsoft.com/office/drawing/2014/main" val="192955347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893158195"/>
                  </a:ext>
                </a:extLst>
              </a:tr>
              <a:tr h="370840">
                <a:tc>
                  <a:txBody>
                    <a:bodyPr/>
                    <a:lstStyle/>
                    <a:p>
                      <a:r>
                        <a:rPr lang="en-US" sz="1000"/>
                        <a:t>Auto Doczekal</a:t>
                      </a:r>
                    </a:p>
                  </a:txBody>
                  <a:tcPr/>
                </a:tc>
                <a:tc>
                  <a:txBody>
                    <a:bodyPr/>
                    <a:lstStyle/>
                    <a:p>
                      <a:r>
                        <a:rPr lang="en-US" sz="1000"/>
                        <a:t>1414</a:t>
                      </a:r>
                    </a:p>
                  </a:txBody>
                  <a:tcPr/>
                </a:tc>
                <a:tc>
                  <a:txBody>
                    <a:bodyPr/>
                    <a:lstStyle/>
                    <a:p>
                      <a:r>
                        <a:rPr lang="en-US" sz="1000"/>
                        <a:t>12</a:t>
                      </a:r>
                    </a:p>
                  </a:txBody>
                  <a:tcPr/>
                </a:tc>
                <a:tc>
                  <a:txBody>
                    <a:bodyPr/>
                    <a:lstStyle/>
                    <a:p>
                      <a:r>
                        <a:rPr lang="en-US" sz="1000"/>
                        <a:t>29</a:t>
                      </a:r>
                    </a:p>
                  </a:txBody>
                  <a:tcPr/>
                </a:tc>
                <a:tc>
                  <a:txBody>
                    <a:bodyPr/>
                    <a:lstStyle/>
                    <a:p>
                      <a:r>
                        <a:rPr lang="en-US" sz="1000"/>
                        <a:t>340</a:t>
                      </a:r>
                    </a:p>
                  </a:txBody>
                  <a:tcPr/>
                </a:tc>
                <a:tc>
                  <a:txBody>
                    <a:bodyPr/>
                    <a:lstStyle/>
                    <a:p>
                      <a:r>
                        <a:rPr lang="en-US" sz="1000"/>
                        <a:t>8</a:t>
                      </a:r>
                    </a:p>
                  </a:txBody>
                  <a:tcPr/>
                </a:tc>
                <a:tc>
                  <a:txBody>
                    <a:bodyPr/>
                    <a:lstStyle/>
                    <a:p>
                      <a:r>
                        <a:rPr lang="en-US" sz="1000"/>
                        <a:t>122</a:t>
                      </a:r>
                    </a:p>
                  </a:txBody>
                  <a:tcPr/>
                </a:tc>
                <a:tc>
                  <a:txBody>
                    <a:bodyPr/>
                    <a:lstStyle/>
                    <a:p>
                      <a:r>
                        <a:rPr lang="en-US" sz="1000"/>
                        <a:t>0</a:t>
                      </a:r>
                    </a:p>
                  </a:txBody>
                  <a:tcPr/>
                </a:tc>
                <a:tc>
                  <a:txBody>
                    <a:bodyPr/>
                    <a:lstStyle/>
                    <a:p>
                      <a:r>
                        <a:rPr lang="en-US" sz="1000"/>
                        <a:t>1.1511 %</a:t>
                      </a:r>
                    </a:p>
                  </a:txBody>
                  <a:tcPr/>
                </a:tc>
                <a:tc>
                  <a:txBody>
                    <a:bodyPr/>
                    <a:lstStyle/>
                    <a:p>
                      <a:r>
                        <a:rPr lang="en-US" sz="1000"/>
                        <a:t>0.0 %</a:t>
                      </a:r>
                    </a:p>
                  </a:txBody>
                  <a:tcPr/>
                </a:tc>
                <a:extLst>
                  <a:ext uri="{0D108BD9-81ED-4DB2-BD59-A6C34878D82A}">
                    <a16:rowId xmlns:a16="http://schemas.microsoft.com/office/drawing/2014/main" val="3313055839"/>
                  </a:ext>
                </a:extLst>
              </a:tr>
            </a:tbl>
          </a:graphicData>
        </a:graphic>
      </p:graphicFrame>
      <p:sp>
        <p:nvSpPr>
          <p:cNvPr id="4" name="Text Placeholder 3">
            <a:extLst>
              <a:ext uri="{FF2B5EF4-FFF2-40B4-BE49-F238E27FC236}">
                <a16:creationId xmlns:a16="http://schemas.microsoft.com/office/drawing/2014/main" id="{D2EDDD40-EB2B-4548-B22D-B3EA92814392}"/>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1405300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41BDD-90E1-42C9-B26E-D05F232AB206}"/>
              </a:ext>
            </a:extLst>
          </p:cNvPr>
          <p:cNvSpPr>
            <a:spLocks noGrp="1"/>
          </p:cNvSpPr>
          <p:nvPr>
            <p:ph type="title"/>
          </p:nvPr>
        </p:nvSpPr>
        <p:spPr/>
        <p:txBody>
          <a:bodyPr/>
          <a:lstStyle/>
          <a:p>
            <a:r>
              <a:rPr lang="en-US"/>
              <a:t>Fans (Übersicht) | Auto Doczekal</a:t>
            </a:r>
          </a:p>
        </p:txBody>
      </p:sp>
      <p:graphicFrame>
        <p:nvGraphicFramePr>
          <p:cNvPr id="5" name="Table Placeholder 4">
            <a:extLst>
              <a:ext uri="{FF2B5EF4-FFF2-40B4-BE49-F238E27FC236}">
                <a16:creationId xmlns:a16="http://schemas.microsoft.com/office/drawing/2014/main" id="{D0875E09-4B67-43F2-A5D8-57E7613D0A26}"/>
              </a:ext>
            </a:extLst>
          </p:cNvPr>
          <p:cNvGraphicFramePr>
            <a:graphicFrameLocks noGrp="1"/>
          </p:cNvGraphicFramePr>
          <p:nvPr>
            <p:ph type="tbl" sz="quarter" idx="13"/>
            <p:extLst>
              <p:ext uri="{D42A27DB-BD31-4B8C-83A1-F6EECF244321}">
                <p14:modId xmlns:p14="http://schemas.microsoft.com/office/powerpoint/2010/main" val="3691421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51126954"/>
                    </a:ext>
                  </a:extLst>
                </a:gridCol>
                <a:gridCol w="1234440">
                  <a:extLst>
                    <a:ext uri="{9D8B030D-6E8A-4147-A177-3AD203B41FA5}">
                      <a16:colId xmlns:a16="http://schemas.microsoft.com/office/drawing/2014/main" val="143008424"/>
                    </a:ext>
                  </a:extLst>
                </a:gridCol>
                <a:gridCol w="822960">
                  <a:extLst>
                    <a:ext uri="{9D8B030D-6E8A-4147-A177-3AD203B41FA5}">
                      <a16:colId xmlns:a16="http://schemas.microsoft.com/office/drawing/2014/main" val="3189400003"/>
                    </a:ext>
                  </a:extLst>
                </a:gridCol>
                <a:gridCol w="822960">
                  <a:extLst>
                    <a:ext uri="{9D8B030D-6E8A-4147-A177-3AD203B41FA5}">
                      <a16:colId xmlns:a16="http://schemas.microsoft.com/office/drawing/2014/main" val="975277932"/>
                    </a:ext>
                  </a:extLst>
                </a:gridCol>
                <a:gridCol w="822960">
                  <a:extLst>
                    <a:ext uri="{9D8B030D-6E8A-4147-A177-3AD203B41FA5}">
                      <a16:colId xmlns:a16="http://schemas.microsoft.com/office/drawing/2014/main" val="726735020"/>
                    </a:ext>
                  </a:extLst>
                </a:gridCol>
                <a:gridCol w="822960">
                  <a:extLst>
                    <a:ext uri="{9D8B030D-6E8A-4147-A177-3AD203B41FA5}">
                      <a16:colId xmlns:a16="http://schemas.microsoft.com/office/drawing/2014/main" val="2132112620"/>
                    </a:ext>
                  </a:extLst>
                </a:gridCol>
                <a:gridCol w="822960">
                  <a:extLst>
                    <a:ext uri="{9D8B030D-6E8A-4147-A177-3AD203B41FA5}">
                      <a16:colId xmlns:a16="http://schemas.microsoft.com/office/drawing/2014/main" val="4252669108"/>
                    </a:ext>
                  </a:extLst>
                </a:gridCol>
                <a:gridCol w="822960">
                  <a:extLst>
                    <a:ext uri="{9D8B030D-6E8A-4147-A177-3AD203B41FA5}">
                      <a16:colId xmlns:a16="http://schemas.microsoft.com/office/drawing/2014/main" val="303792107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971611775"/>
                  </a:ext>
                </a:extLst>
              </a:tr>
              <a:tr h="370840">
                <a:tc>
                  <a:txBody>
                    <a:bodyPr/>
                    <a:lstStyle/>
                    <a:p>
                      <a:r>
                        <a:rPr lang="en-US" sz="1000"/>
                        <a:t>Auto Doczekal</a:t>
                      </a:r>
                    </a:p>
                  </a:txBody>
                  <a:tcPr/>
                </a:tc>
                <a:tc>
                  <a:txBody>
                    <a:bodyPr/>
                    <a:lstStyle/>
                    <a:p>
                      <a:r>
                        <a:rPr lang="en-US" sz="1000"/>
                        <a:t>1414</a:t>
                      </a:r>
                    </a:p>
                  </a:txBody>
                  <a:tcPr/>
                </a:tc>
                <a:tc>
                  <a:txBody>
                    <a:bodyPr/>
                    <a:lstStyle/>
                    <a:p>
                      <a:r>
                        <a:rPr lang="en-US" sz="1000"/>
                        <a:t>2</a:t>
                      </a:r>
                    </a:p>
                  </a:txBody>
                  <a:tcPr/>
                </a:tc>
                <a:tc>
                  <a:txBody>
                    <a:bodyPr/>
                    <a:lstStyle/>
                    <a:p>
                      <a:r>
                        <a:rPr lang="en-US" sz="1000"/>
                        <a:t>0.1 %</a:t>
                      </a:r>
                    </a:p>
                  </a:txBody>
                  <a:tcPr/>
                </a:tc>
                <a:tc>
                  <a:txBody>
                    <a:bodyPr/>
                    <a:lstStyle/>
                    <a:p>
                      <a:r>
                        <a:rPr lang="en-US" sz="1000"/>
                        <a:t>5</a:t>
                      </a:r>
                    </a:p>
                  </a:txBody>
                  <a:tcPr/>
                </a:tc>
                <a:tc>
                  <a:txBody>
                    <a:bodyPr/>
                    <a:lstStyle/>
                    <a:p>
                      <a:r>
                        <a:rPr lang="en-US" sz="1000"/>
                        <a:t>0.4 %</a:t>
                      </a:r>
                    </a:p>
                  </a:txBody>
                  <a:tcPr/>
                </a:tc>
                <a:tc>
                  <a:txBody>
                    <a:bodyPr/>
                    <a:lstStyle/>
                    <a:p>
                      <a:r>
                        <a:rPr lang="en-US" sz="1000"/>
                        <a:t>12</a:t>
                      </a:r>
                    </a:p>
                  </a:txBody>
                  <a:tcPr/>
                </a:tc>
                <a:tc>
                  <a:txBody>
                    <a:bodyPr/>
                    <a:lstStyle/>
                    <a:p>
                      <a:r>
                        <a:rPr lang="en-US" sz="1000"/>
                        <a:t>0.9 %</a:t>
                      </a:r>
                    </a:p>
                  </a:txBody>
                  <a:tcPr/>
                </a:tc>
                <a:extLst>
                  <a:ext uri="{0D108BD9-81ED-4DB2-BD59-A6C34878D82A}">
                    <a16:rowId xmlns:a16="http://schemas.microsoft.com/office/drawing/2014/main" val="663752810"/>
                  </a:ext>
                </a:extLst>
              </a:tr>
            </a:tbl>
          </a:graphicData>
        </a:graphic>
      </p:graphicFrame>
      <p:sp>
        <p:nvSpPr>
          <p:cNvPr id="4" name="Text Placeholder 3">
            <a:extLst>
              <a:ext uri="{FF2B5EF4-FFF2-40B4-BE49-F238E27FC236}">
                <a16:creationId xmlns:a16="http://schemas.microsoft.com/office/drawing/2014/main" id="{0117A489-ED1B-476B-9310-5E6FE6660372}"/>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1113056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B097E-CD54-4F6F-A2E4-66C337967863}"/>
              </a:ext>
            </a:extLst>
          </p:cNvPr>
          <p:cNvSpPr>
            <a:spLocks noGrp="1"/>
          </p:cNvSpPr>
          <p:nvPr>
            <p:ph type="title"/>
          </p:nvPr>
        </p:nvSpPr>
        <p:spPr/>
        <p:txBody>
          <a:bodyPr/>
          <a:lstStyle/>
          <a:p>
            <a:r>
              <a:rPr lang="en-US"/>
              <a:t>Key Metrics Table w. User Post RR | Auto Doczekal</a:t>
            </a:r>
          </a:p>
        </p:txBody>
      </p:sp>
      <p:graphicFrame>
        <p:nvGraphicFramePr>
          <p:cNvPr id="5" name="Table Placeholder 4">
            <a:extLst>
              <a:ext uri="{FF2B5EF4-FFF2-40B4-BE49-F238E27FC236}">
                <a16:creationId xmlns:a16="http://schemas.microsoft.com/office/drawing/2014/main" id="{ECC9AFC7-D5FC-4319-9195-11F7482B383B}"/>
              </a:ext>
            </a:extLst>
          </p:cNvPr>
          <p:cNvGraphicFramePr>
            <a:graphicFrameLocks noGrp="1"/>
          </p:cNvGraphicFramePr>
          <p:nvPr>
            <p:ph type="tbl" sz="quarter" idx="13"/>
            <p:extLst>
              <p:ext uri="{D42A27DB-BD31-4B8C-83A1-F6EECF244321}">
                <p14:modId xmlns:p14="http://schemas.microsoft.com/office/powerpoint/2010/main" val="231937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192190372"/>
                    </a:ext>
                  </a:extLst>
                </a:gridCol>
                <a:gridCol w="740664">
                  <a:extLst>
                    <a:ext uri="{9D8B030D-6E8A-4147-A177-3AD203B41FA5}">
                      <a16:colId xmlns:a16="http://schemas.microsoft.com/office/drawing/2014/main" val="3382520544"/>
                    </a:ext>
                  </a:extLst>
                </a:gridCol>
                <a:gridCol w="740664">
                  <a:extLst>
                    <a:ext uri="{9D8B030D-6E8A-4147-A177-3AD203B41FA5}">
                      <a16:colId xmlns:a16="http://schemas.microsoft.com/office/drawing/2014/main" val="2358324603"/>
                    </a:ext>
                  </a:extLst>
                </a:gridCol>
                <a:gridCol w="740664">
                  <a:extLst>
                    <a:ext uri="{9D8B030D-6E8A-4147-A177-3AD203B41FA5}">
                      <a16:colId xmlns:a16="http://schemas.microsoft.com/office/drawing/2014/main" val="2076421812"/>
                    </a:ext>
                  </a:extLst>
                </a:gridCol>
                <a:gridCol w="740664">
                  <a:extLst>
                    <a:ext uri="{9D8B030D-6E8A-4147-A177-3AD203B41FA5}">
                      <a16:colId xmlns:a16="http://schemas.microsoft.com/office/drawing/2014/main" val="2188688133"/>
                    </a:ext>
                  </a:extLst>
                </a:gridCol>
                <a:gridCol w="740664">
                  <a:extLst>
                    <a:ext uri="{9D8B030D-6E8A-4147-A177-3AD203B41FA5}">
                      <a16:colId xmlns:a16="http://schemas.microsoft.com/office/drawing/2014/main" val="2386420767"/>
                    </a:ext>
                  </a:extLst>
                </a:gridCol>
                <a:gridCol w="740664">
                  <a:extLst>
                    <a:ext uri="{9D8B030D-6E8A-4147-A177-3AD203B41FA5}">
                      <a16:colId xmlns:a16="http://schemas.microsoft.com/office/drawing/2014/main" val="4145845314"/>
                    </a:ext>
                  </a:extLst>
                </a:gridCol>
                <a:gridCol w="740664">
                  <a:extLst>
                    <a:ext uri="{9D8B030D-6E8A-4147-A177-3AD203B41FA5}">
                      <a16:colId xmlns:a16="http://schemas.microsoft.com/office/drawing/2014/main" val="4092791345"/>
                    </a:ext>
                  </a:extLst>
                </a:gridCol>
                <a:gridCol w="740664">
                  <a:extLst>
                    <a:ext uri="{9D8B030D-6E8A-4147-A177-3AD203B41FA5}">
                      <a16:colId xmlns:a16="http://schemas.microsoft.com/office/drawing/2014/main" val="3596933587"/>
                    </a:ext>
                  </a:extLst>
                </a:gridCol>
                <a:gridCol w="740664">
                  <a:extLst>
                    <a:ext uri="{9D8B030D-6E8A-4147-A177-3AD203B41FA5}">
                      <a16:colId xmlns:a16="http://schemas.microsoft.com/office/drawing/2014/main" val="25525244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381879594"/>
                  </a:ext>
                </a:extLst>
              </a:tr>
              <a:tr h="370840">
                <a:tc>
                  <a:txBody>
                    <a:bodyPr/>
                    <a:lstStyle/>
                    <a:p>
                      <a:r>
                        <a:rPr lang="en-US" sz="1000"/>
                        <a:t>Auto Doczekal</a:t>
                      </a:r>
                    </a:p>
                  </a:txBody>
                  <a:tcPr/>
                </a:tc>
                <a:tc>
                  <a:txBody>
                    <a:bodyPr/>
                    <a:lstStyle/>
                    <a:p>
                      <a:r>
                        <a:rPr lang="en-US" sz="1000"/>
                        <a:t>1414</a:t>
                      </a:r>
                    </a:p>
                  </a:txBody>
                  <a:tcPr/>
                </a:tc>
                <a:tc>
                  <a:txBody>
                    <a:bodyPr/>
                    <a:lstStyle/>
                    <a:p>
                      <a:r>
                        <a:rPr lang="en-US" sz="1000"/>
                        <a:t>12</a:t>
                      </a:r>
                    </a:p>
                  </a:txBody>
                  <a:tcPr/>
                </a:tc>
                <a:tc>
                  <a:txBody>
                    <a:bodyPr/>
                    <a:lstStyle/>
                    <a:p>
                      <a:r>
                        <a:rPr lang="en-US" sz="1000"/>
                        <a:t>29</a:t>
                      </a:r>
                    </a:p>
                  </a:txBody>
                  <a:tcPr/>
                </a:tc>
                <a:tc>
                  <a:txBody>
                    <a:bodyPr/>
                    <a:lstStyle/>
                    <a:p>
                      <a:r>
                        <a:rPr lang="en-US" sz="1000"/>
                        <a:t>340</a:t>
                      </a:r>
                    </a:p>
                  </a:txBody>
                  <a:tcPr/>
                </a:tc>
                <a:tc>
                  <a:txBody>
                    <a:bodyPr/>
                    <a:lstStyle/>
                    <a:p>
                      <a:r>
                        <a:rPr lang="en-US" sz="1000"/>
                        <a:t>8</a:t>
                      </a:r>
                    </a:p>
                  </a:txBody>
                  <a:tcPr/>
                </a:tc>
                <a:tc>
                  <a:txBody>
                    <a:bodyPr/>
                    <a:lstStyle/>
                    <a:p>
                      <a:r>
                        <a:rPr lang="en-US" sz="1000"/>
                        <a:t>122</a:t>
                      </a:r>
                    </a:p>
                  </a:txBody>
                  <a:tcPr/>
                </a:tc>
                <a:tc>
                  <a:txBody>
                    <a:bodyPr/>
                    <a:lstStyle/>
                    <a:p>
                      <a:r>
                        <a:rPr lang="en-US" sz="1000"/>
                        <a:t>0</a:t>
                      </a:r>
                    </a:p>
                  </a:txBody>
                  <a:tcPr/>
                </a:tc>
                <a:tc>
                  <a:txBody>
                    <a:bodyPr/>
                    <a:lstStyle/>
                    <a:p>
                      <a:r>
                        <a:rPr lang="en-US" sz="1000"/>
                        <a:t>1.1511 %</a:t>
                      </a:r>
                    </a:p>
                  </a:txBody>
                  <a:tcPr/>
                </a:tc>
                <a:tc>
                  <a:txBody>
                    <a:bodyPr/>
                    <a:lstStyle/>
                    <a:p>
                      <a:r>
                        <a:rPr lang="en-US" sz="1000"/>
                        <a:t>0.0 %</a:t>
                      </a:r>
                    </a:p>
                  </a:txBody>
                  <a:tcPr/>
                </a:tc>
                <a:extLst>
                  <a:ext uri="{0D108BD9-81ED-4DB2-BD59-A6C34878D82A}">
                    <a16:rowId xmlns:a16="http://schemas.microsoft.com/office/drawing/2014/main" val="2453645832"/>
                  </a:ext>
                </a:extLst>
              </a:tr>
            </a:tbl>
          </a:graphicData>
        </a:graphic>
      </p:graphicFrame>
      <p:sp>
        <p:nvSpPr>
          <p:cNvPr id="4" name="Text Placeholder 3">
            <a:extLst>
              <a:ext uri="{FF2B5EF4-FFF2-40B4-BE49-F238E27FC236}">
                <a16:creationId xmlns:a16="http://schemas.microsoft.com/office/drawing/2014/main" id="{4D3754CB-51AF-4201-B58C-F1D3115E27B3}"/>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8188671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29407-496C-4F2A-B038-2C9600C0A70B}"/>
              </a:ext>
            </a:extLst>
          </p:cNvPr>
          <p:cNvSpPr>
            <a:spLocks noGrp="1"/>
          </p:cNvSpPr>
          <p:nvPr>
            <p:ph type="title"/>
          </p:nvPr>
        </p:nvSpPr>
        <p:spPr/>
        <p:txBody>
          <a:bodyPr/>
          <a:lstStyle/>
          <a:p>
            <a:r>
              <a:rPr lang="en-US"/>
              <a:t>Facebook Fans Total | Auto Doczekal</a:t>
            </a:r>
          </a:p>
        </p:txBody>
      </p:sp>
      <p:graphicFrame>
        <p:nvGraphicFramePr>
          <p:cNvPr id="6" name="Chart Placeholder 5">
            <a:extLst>
              <a:ext uri="{FF2B5EF4-FFF2-40B4-BE49-F238E27FC236}">
                <a16:creationId xmlns:a16="http://schemas.microsoft.com/office/drawing/2014/main" id="{A46464B4-818B-4112-B77D-E940F3A369B8}"/>
              </a:ext>
            </a:extLst>
          </p:cNvPr>
          <p:cNvGraphicFramePr>
            <a:graphicFrameLocks noGrp="1"/>
          </p:cNvGraphicFramePr>
          <p:nvPr>
            <p:ph type="chart" sz="quarter" idx="13"/>
            <p:extLst>
              <p:ext uri="{D42A27DB-BD31-4B8C-83A1-F6EECF244321}">
                <p14:modId xmlns:p14="http://schemas.microsoft.com/office/powerpoint/2010/main" val="7455573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5C6D72-38C7-439B-890E-2EE717AEA103}"/>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77E3B1E0-7725-4387-B954-995735C700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9549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F5643-5AE7-4F22-9441-FE8816543755}"/>
              </a:ext>
            </a:extLst>
          </p:cNvPr>
          <p:cNvSpPr>
            <a:spLocks noGrp="1"/>
          </p:cNvSpPr>
          <p:nvPr>
            <p:ph type="title"/>
          </p:nvPr>
        </p:nvSpPr>
        <p:spPr/>
        <p:txBody>
          <a:bodyPr/>
          <a:lstStyle/>
          <a:p>
            <a:r>
              <a:rPr lang="en-US"/>
              <a:t>Fanwachstum | Auto Doczekal</a:t>
            </a:r>
          </a:p>
        </p:txBody>
      </p:sp>
      <p:graphicFrame>
        <p:nvGraphicFramePr>
          <p:cNvPr id="6" name="Chart Placeholder 5">
            <a:extLst>
              <a:ext uri="{FF2B5EF4-FFF2-40B4-BE49-F238E27FC236}">
                <a16:creationId xmlns:a16="http://schemas.microsoft.com/office/drawing/2014/main" id="{E141D294-D2D5-417B-A6DB-F86462AA94F1}"/>
              </a:ext>
            </a:extLst>
          </p:cNvPr>
          <p:cNvGraphicFramePr>
            <a:graphicFrameLocks noGrp="1"/>
          </p:cNvGraphicFramePr>
          <p:nvPr>
            <p:ph type="chart" sz="quarter" idx="13"/>
            <p:extLst>
              <p:ext uri="{D42A27DB-BD31-4B8C-83A1-F6EECF244321}">
                <p14:modId xmlns:p14="http://schemas.microsoft.com/office/powerpoint/2010/main" val="10249742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09B336-295C-43AC-B59C-8F75590CDB90}"/>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B566B0E1-2525-45AC-B58E-980F694CF2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34980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8B61D-D3F0-408E-B645-F389C33E69F9}"/>
              </a:ext>
            </a:extLst>
          </p:cNvPr>
          <p:cNvSpPr>
            <a:spLocks noGrp="1"/>
          </p:cNvSpPr>
          <p:nvPr>
            <p:ph type="title"/>
          </p:nvPr>
        </p:nvSpPr>
        <p:spPr/>
        <p:txBody>
          <a:bodyPr/>
          <a:lstStyle/>
          <a:p>
            <a:r>
              <a:rPr lang="en-US"/>
              <a:t>Verlorene Fans | Auto Doczekal</a:t>
            </a:r>
          </a:p>
        </p:txBody>
      </p:sp>
      <p:graphicFrame>
        <p:nvGraphicFramePr>
          <p:cNvPr id="6" name="Chart Placeholder 5">
            <a:extLst>
              <a:ext uri="{FF2B5EF4-FFF2-40B4-BE49-F238E27FC236}">
                <a16:creationId xmlns:a16="http://schemas.microsoft.com/office/drawing/2014/main" id="{04A5C998-8278-4A78-A7D1-033E191043F1}"/>
              </a:ext>
            </a:extLst>
          </p:cNvPr>
          <p:cNvGraphicFramePr>
            <a:graphicFrameLocks noGrp="1"/>
          </p:cNvGraphicFramePr>
          <p:nvPr>
            <p:ph type="chart" sz="quarter" idx="13"/>
            <p:extLst>
              <p:ext uri="{D42A27DB-BD31-4B8C-83A1-F6EECF244321}">
                <p14:modId xmlns:p14="http://schemas.microsoft.com/office/powerpoint/2010/main" val="32937423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6E16AD-53AE-4377-9DA2-F179193CAD0E}"/>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B23BCACC-101A-4401-B910-8BEF411CDB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453041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34B1D-6410-428F-A0F1-53C230662729}"/>
              </a:ext>
            </a:extLst>
          </p:cNvPr>
          <p:cNvSpPr>
            <a:spLocks noGrp="1"/>
          </p:cNvSpPr>
          <p:nvPr>
            <p:ph type="title"/>
          </p:nvPr>
        </p:nvSpPr>
        <p:spPr/>
        <p:txBody>
          <a:bodyPr/>
          <a:lstStyle/>
          <a:p>
            <a:r>
              <a:rPr lang="de-DE"/>
              <a:t>Eigene Beiträge (Postings) | Auto Doczekal - 1 of 18</a:t>
            </a:r>
            <a:endParaRPr lang="en-US"/>
          </a:p>
        </p:txBody>
      </p:sp>
      <p:graphicFrame>
        <p:nvGraphicFramePr>
          <p:cNvPr id="5" name="Table Placeholder 4">
            <a:extLst>
              <a:ext uri="{FF2B5EF4-FFF2-40B4-BE49-F238E27FC236}">
                <a16:creationId xmlns:a16="http://schemas.microsoft.com/office/drawing/2014/main" id="{FE54A756-A997-4A61-95DE-E9F51515D081}"/>
              </a:ext>
            </a:extLst>
          </p:cNvPr>
          <p:cNvGraphicFramePr>
            <a:graphicFrameLocks noGrp="1"/>
          </p:cNvGraphicFramePr>
          <p:nvPr>
            <p:ph type="tbl" sz="quarter" idx="13"/>
            <p:extLst>
              <p:ext uri="{D42A27DB-BD31-4B8C-83A1-F6EECF244321}">
                <p14:modId xmlns:p14="http://schemas.microsoft.com/office/powerpoint/2010/main" val="20409884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11446514"/>
                    </a:ext>
                  </a:extLst>
                </a:gridCol>
                <a:gridCol w="658368">
                  <a:extLst>
                    <a:ext uri="{9D8B030D-6E8A-4147-A177-3AD203B41FA5}">
                      <a16:colId xmlns:a16="http://schemas.microsoft.com/office/drawing/2014/main" val="2779310327"/>
                    </a:ext>
                  </a:extLst>
                </a:gridCol>
                <a:gridCol w="658368">
                  <a:extLst>
                    <a:ext uri="{9D8B030D-6E8A-4147-A177-3AD203B41FA5}">
                      <a16:colId xmlns:a16="http://schemas.microsoft.com/office/drawing/2014/main" val="3440181512"/>
                    </a:ext>
                  </a:extLst>
                </a:gridCol>
                <a:gridCol w="658368">
                  <a:extLst>
                    <a:ext uri="{9D8B030D-6E8A-4147-A177-3AD203B41FA5}">
                      <a16:colId xmlns:a16="http://schemas.microsoft.com/office/drawing/2014/main" val="3895886328"/>
                    </a:ext>
                  </a:extLst>
                </a:gridCol>
                <a:gridCol w="658368">
                  <a:extLst>
                    <a:ext uri="{9D8B030D-6E8A-4147-A177-3AD203B41FA5}">
                      <a16:colId xmlns:a16="http://schemas.microsoft.com/office/drawing/2014/main" val="94641891"/>
                    </a:ext>
                  </a:extLst>
                </a:gridCol>
                <a:gridCol w="658368">
                  <a:extLst>
                    <a:ext uri="{9D8B030D-6E8A-4147-A177-3AD203B41FA5}">
                      <a16:colId xmlns:a16="http://schemas.microsoft.com/office/drawing/2014/main" val="845184944"/>
                    </a:ext>
                  </a:extLst>
                </a:gridCol>
                <a:gridCol w="658368">
                  <a:extLst>
                    <a:ext uri="{9D8B030D-6E8A-4147-A177-3AD203B41FA5}">
                      <a16:colId xmlns:a16="http://schemas.microsoft.com/office/drawing/2014/main" val="3057585434"/>
                    </a:ext>
                  </a:extLst>
                </a:gridCol>
                <a:gridCol w="658368">
                  <a:extLst>
                    <a:ext uri="{9D8B030D-6E8A-4147-A177-3AD203B41FA5}">
                      <a16:colId xmlns:a16="http://schemas.microsoft.com/office/drawing/2014/main" val="3883163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8744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- 2018-05-29 13:43:50 </a:t>
                      </a:r>
                      <a:r>
                        <a:rPr kumimoji="0" lang="en-US" sz="1000" b="0" i="0" u="none" strike="noStrike" kern="1200" cap="none" spc="0" normalizeH="0" baseline="0" noProof="0">
                          <a:ln>
                            <a:noFill/>
                          </a:ln>
                          <a:solidFill>
                            <a:prstClr val="black"/>
                          </a:solidFill>
                          <a:effectLst/>
                          <a:uLnTx/>
                          <a:uFillTx/>
                          <a:latin typeface="+mn-lt"/>
                          <a:ea typeface="+mn-ea"/>
                          <a:cs typeface="+mn-cs"/>
                        </a:rPr>
                        <a:t> 
 Heute durfte Geschäftsführer Markus Doczekal gemeinsam mit Suzuki Austria Verkaufsdistriktleiter Herrn Fremuth 2 Suzuki S-Cross Allrad in der Farbe cosmic black einer Abordnung des Life Ball übergeben!
#AutoDoczekal #MeinHändlerMeineWerkstatt #Suzuki #SCross #LifeBall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32764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- 2018-05-25 14:57:45 </a:t>
                      </a:r>
                      <a:r>
                        <a:rPr kumimoji="0" lang="en-US" sz="1000" b="0" i="0" u="none" strike="noStrike" kern="1200" cap="none" spc="0" normalizeH="0" baseline="0" noProof="0">
                          <a:ln>
                            <a:noFill/>
                          </a:ln>
                          <a:solidFill>
                            <a:prstClr val="black"/>
                          </a:solidFill>
                          <a:effectLst/>
                          <a:uLnTx/>
                          <a:uFillTx/>
                          <a:latin typeface="+mn-lt"/>
                          <a:ea typeface="+mn-ea"/>
                          <a:cs typeface="+mn-cs"/>
                        </a:rPr>
                        <a:t> 
 Herr Adorjan aus Oberwart durfte heute seinen neuen Suzuki S-Cross Shine Allrad Diesel in silky silver übernehmen.
Verkaufsberater Robert Weinhofer wünscht unserem Neukunden viele spannende Ausflüge und sichere Fahrten mit dem Allradler‼️
#AutoDoczekal #MeinHändlerMeineWerkstatt #Suzuki #SCross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27028401"/>
                  </a:ext>
                </a:extLst>
              </a:tr>
            </a:tbl>
          </a:graphicData>
        </a:graphic>
      </p:graphicFrame>
      <p:sp>
        <p:nvSpPr>
          <p:cNvPr id="4" name="Text Placeholder 3">
            <a:extLst>
              <a:ext uri="{FF2B5EF4-FFF2-40B4-BE49-F238E27FC236}">
                <a16:creationId xmlns:a16="http://schemas.microsoft.com/office/drawing/2014/main" id="{92FD9F73-A6B2-40D3-ADAC-37D585E429FB}"/>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1643351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5FFA8-8DC6-4F68-81F8-F35E8665CE6D}"/>
              </a:ext>
            </a:extLst>
          </p:cNvPr>
          <p:cNvSpPr>
            <a:spLocks noGrp="1"/>
          </p:cNvSpPr>
          <p:nvPr>
            <p:ph type="title"/>
          </p:nvPr>
        </p:nvSpPr>
        <p:spPr/>
        <p:txBody>
          <a:bodyPr/>
          <a:lstStyle/>
          <a:p>
            <a:r>
              <a:rPr lang="de-DE"/>
              <a:t>Eigene Beiträge (Postings) | Auto Doczekal - 2 of 18</a:t>
            </a:r>
            <a:endParaRPr lang="en-US"/>
          </a:p>
        </p:txBody>
      </p:sp>
      <p:graphicFrame>
        <p:nvGraphicFramePr>
          <p:cNvPr id="5" name="Table Placeholder 4">
            <a:extLst>
              <a:ext uri="{FF2B5EF4-FFF2-40B4-BE49-F238E27FC236}">
                <a16:creationId xmlns:a16="http://schemas.microsoft.com/office/drawing/2014/main" id="{08900472-E39D-4F5F-8238-DCEB9004A30C}"/>
              </a:ext>
            </a:extLst>
          </p:cNvPr>
          <p:cNvGraphicFramePr>
            <a:graphicFrameLocks noGrp="1"/>
          </p:cNvGraphicFramePr>
          <p:nvPr>
            <p:ph type="tbl" sz="quarter" idx="13"/>
            <p:extLst>
              <p:ext uri="{D42A27DB-BD31-4B8C-83A1-F6EECF244321}">
                <p14:modId xmlns:p14="http://schemas.microsoft.com/office/powerpoint/2010/main" val="34366288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77382020"/>
                    </a:ext>
                  </a:extLst>
                </a:gridCol>
                <a:gridCol w="658368">
                  <a:extLst>
                    <a:ext uri="{9D8B030D-6E8A-4147-A177-3AD203B41FA5}">
                      <a16:colId xmlns:a16="http://schemas.microsoft.com/office/drawing/2014/main" val="501729689"/>
                    </a:ext>
                  </a:extLst>
                </a:gridCol>
                <a:gridCol w="658368">
                  <a:extLst>
                    <a:ext uri="{9D8B030D-6E8A-4147-A177-3AD203B41FA5}">
                      <a16:colId xmlns:a16="http://schemas.microsoft.com/office/drawing/2014/main" val="3737497907"/>
                    </a:ext>
                  </a:extLst>
                </a:gridCol>
                <a:gridCol w="658368">
                  <a:extLst>
                    <a:ext uri="{9D8B030D-6E8A-4147-A177-3AD203B41FA5}">
                      <a16:colId xmlns:a16="http://schemas.microsoft.com/office/drawing/2014/main" val="4143488675"/>
                    </a:ext>
                  </a:extLst>
                </a:gridCol>
                <a:gridCol w="658368">
                  <a:extLst>
                    <a:ext uri="{9D8B030D-6E8A-4147-A177-3AD203B41FA5}">
                      <a16:colId xmlns:a16="http://schemas.microsoft.com/office/drawing/2014/main" val="2729934166"/>
                    </a:ext>
                  </a:extLst>
                </a:gridCol>
                <a:gridCol w="658368">
                  <a:extLst>
                    <a:ext uri="{9D8B030D-6E8A-4147-A177-3AD203B41FA5}">
                      <a16:colId xmlns:a16="http://schemas.microsoft.com/office/drawing/2014/main" val="2772732784"/>
                    </a:ext>
                  </a:extLst>
                </a:gridCol>
                <a:gridCol w="658368">
                  <a:extLst>
                    <a:ext uri="{9D8B030D-6E8A-4147-A177-3AD203B41FA5}">
                      <a16:colId xmlns:a16="http://schemas.microsoft.com/office/drawing/2014/main" val="1770682591"/>
                    </a:ext>
                  </a:extLst>
                </a:gridCol>
                <a:gridCol w="658368">
                  <a:extLst>
                    <a:ext uri="{9D8B030D-6E8A-4147-A177-3AD203B41FA5}">
                      <a16:colId xmlns:a16="http://schemas.microsoft.com/office/drawing/2014/main" val="3616346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9942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- 2018-05-24 17:45:00 </a:t>
                      </a:r>
                      <a:r>
                        <a:rPr kumimoji="0" lang="en-US" sz="1000" b="0" i="0" u="none" strike="noStrike" kern="1200" cap="none" spc="0" normalizeH="0" baseline="0" noProof="0">
                          <a:ln>
                            <a:noFill/>
                          </a:ln>
                          <a:solidFill>
                            <a:prstClr val="black"/>
                          </a:solidFill>
                          <a:effectLst/>
                          <a:uLnTx/>
                          <a:uFillTx/>
                          <a:latin typeface="+mn-lt"/>
                          <a:ea typeface="+mn-ea"/>
                          <a:cs typeface="+mn-cs"/>
                        </a:rPr>
                        <a:t> 
 ... na ist der nicht wunderschön???
Familie Durlacher aus Stubenberg am See sind die stolzen Besitzer ihres neuen Opel Crossland Innovation in der tollen Farbkombination safran orange/Dach schwarz inkl. einer 🔝-Ausstattung!
Verkaufsberater Mario Hörtner sowie das gesamte Team aus St. Johann wünschen viel Freude und unfallfreie Fahrten‼️
#AutoDoczekal #MeinHändlerMeineWerkstatt #Opel #Crossland #Innovation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79158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- 2018-05-24 17:45:00 </a:t>
                      </a:r>
                      <a:r>
                        <a:rPr kumimoji="0" lang="en-US" sz="1000" b="0" i="0" u="none" strike="noStrike" kern="1200" cap="none" spc="0" normalizeH="0" baseline="0" noProof="0">
                          <a:ln>
                            <a:noFill/>
                          </a:ln>
                          <a:solidFill>
                            <a:prstClr val="black"/>
                          </a:solidFill>
                          <a:effectLst/>
                          <a:uLnTx/>
                          <a:uFillTx/>
                          <a:latin typeface="+mn-lt"/>
                          <a:ea typeface="+mn-ea"/>
                          <a:cs typeface="+mn-cs"/>
                        </a:rPr>
                        <a:t> 
 Mario Hörtner übergibt am Standort St. Johann/Haide an Herrn Manfred Wenzel aus Bad Tatzmannsdorf einen Top-Gebrauchtwagen Opel Mokka Edition in graphtischwarz!
Wir wünschen wie immer viel Freude und Spaß mit dem neuen Flitzer‼️
#AutoDoczekal #MeinHändlerMeineWerkstatt #Opel #Mokka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3581681"/>
                  </a:ext>
                </a:extLst>
              </a:tr>
            </a:tbl>
          </a:graphicData>
        </a:graphic>
      </p:graphicFrame>
      <p:sp>
        <p:nvSpPr>
          <p:cNvPr id="4" name="Text Placeholder 3">
            <a:extLst>
              <a:ext uri="{FF2B5EF4-FFF2-40B4-BE49-F238E27FC236}">
                <a16:creationId xmlns:a16="http://schemas.microsoft.com/office/drawing/2014/main" id="{93CFE8C6-5D10-4D1A-AC64-F2EEDB4BE56F}"/>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8092450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F2D3F-3C7E-4681-9448-5C7E20ACC210}"/>
              </a:ext>
            </a:extLst>
          </p:cNvPr>
          <p:cNvSpPr>
            <a:spLocks noGrp="1"/>
          </p:cNvSpPr>
          <p:nvPr>
            <p:ph type="title"/>
          </p:nvPr>
        </p:nvSpPr>
        <p:spPr/>
        <p:txBody>
          <a:bodyPr/>
          <a:lstStyle/>
          <a:p>
            <a:r>
              <a:rPr lang="de-DE"/>
              <a:t>Eigene Beiträge (Postings) | Auto Doczekal - 3 of 18</a:t>
            </a:r>
            <a:endParaRPr lang="en-US"/>
          </a:p>
        </p:txBody>
      </p:sp>
      <p:graphicFrame>
        <p:nvGraphicFramePr>
          <p:cNvPr id="5" name="Table Placeholder 4">
            <a:extLst>
              <a:ext uri="{FF2B5EF4-FFF2-40B4-BE49-F238E27FC236}">
                <a16:creationId xmlns:a16="http://schemas.microsoft.com/office/drawing/2014/main" id="{1CF9A832-5D17-4F42-8830-251BEB27FAD3}"/>
              </a:ext>
            </a:extLst>
          </p:cNvPr>
          <p:cNvGraphicFramePr>
            <a:graphicFrameLocks noGrp="1"/>
          </p:cNvGraphicFramePr>
          <p:nvPr>
            <p:ph type="tbl" sz="quarter" idx="13"/>
            <p:extLst>
              <p:ext uri="{D42A27DB-BD31-4B8C-83A1-F6EECF244321}">
                <p14:modId xmlns:p14="http://schemas.microsoft.com/office/powerpoint/2010/main" val="3672911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973333"/>
                    </a:ext>
                  </a:extLst>
                </a:gridCol>
                <a:gridCol w="658368">
                  <a:extLst>
                    <a:ext uri="{9D8B030D-6E8A-4147-A177-3AD203B41FA5}">
                      <a16:colId xmlns:a16="http://schemas.microsoft.com/office/drawing/2014/main" val="3921361889"/>
                    </a:ext>
                  </a:extLst>
                </a:gridCol>
                <a:gridCol w="658368">
                  <a:extLst>
                    <a:ext uri="{9D8B030D-6E8A-4147-A177-3AD203B41FA5}">
                      <a16:colId xmlns:a16="http://schemas.microsoft.com/office/drawing/2014/main" val="17772209"/>
                    </a:ext>
                  </a:extLst>
                </a:gridCol>
                <a:gridCol w="658368">
                  <a:extLst>
                    <a:ext uri="{9D8B030D-6E8A-4147-A177-3AD203B41FA5}">
                      <a16:colId xmlns:a16="http://schemas.microsoft.com/office/drawing/2014/main" val="2883048637"/>
                    </a:ext>
                  </a:extLst>
                </a:gridCol>
                <a:gridCol w="658368">
                  <a:extLst>
                    <a:ext uri="{9D8B030D-6E8A-4147-A177-3AD203B41FA5}">
                      <a16:colId xmlns:a16="http://schemas.microsoft.com/office/drawing/2014/main" val="2577190351"/>
                    </a:ext>
                  </a:extLst>
                </a:gridCol>
                <a:gridCol w="658368">
                  <a:extLst>
                    <a:ext uri="{9D8B030D-6E8A-4147-A177-3AD203B41FA5}">
                      <a16:colId xmlns:a16="http://schemas.microsoft.com/office/drawing/2014/main" val="1549596883"/>
                    </a:ext>
                  </a:extLst>
                </a:gridCol>
                <a:gridCol w="658368">
                  <a:extLst>
                    <a:ext uri="{9D8B030D-6E8A-4147-A177-3AD203B41FA5}">
                      <a16:colId xmlns:a16="http://schemas.microsoft.com/office/drawing/2014/main" val="515296950"/>
                    </a:ext>
                  </a:extLst>
                </a:gridCol>
                <a:gridCol w="658368">
                  <a:extLst>
                    <a:ext uri="{9D8B030D-6E8A-4147-A177-3AD203B41FA5}">
                      <a16:colId xmlns:a16="http://schemas.microsoft.com/office/drawing/2014/main" val="24192497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69701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- 2018-05-24 06:56:00 </a:t>
                      </a:r>
                      <a:r>
                        <a:rPr kumimoji="0" lang="en-US" sz="1000" b="0" i="0" u="none" strike="noStrike" kern="1200" cap="none" spc="0" normalizeH="0" baseline="0" noProof="0">
                          <a:ln>
                            <a:noFill/>
                          </a:ln>
                          <a:solidFill>
                            <a:prstClr val="black"/>
                          </a:solidFill>
                          <a:effectLst/>
                          <a:uLnTx/>
                          <a:uFillTx/>
                          <a:latin typeface="+mn-lt"/>
                          <a:ea typeface="+mn-ea"/>
                          <a:cs typeface="+mn-cs"/>
                        </a:rPr>
                        <a:t> 
 ..... und die Fahrzeugauslieferungen in St. Johann/Haide gehen munter weiter! 
Frau Meissl aus Fischbach freut sich über ihren neuen Suzuki Vitara Clear Allrad und Familie Kohlhauser aus Schölbing ist stolz auf ihren topgepflegten Gebrauchtwagen Peugeot 2008.
Das gesamte Team aus St. Johann/Haide wünscht unseren Kunden viel Spaß sowie unfallfreie Fahrten❗
#AutoDoczekal #MeinHändlerMeineWerkstatt #Suzuki #Vitara #Clear #Peugeot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85827235"/>
                  </a:ext>
                </a:extLst>
              </a:tr>
            </a:tbl>
          </a:graphicData>
        </a:graphic>
      </p:graphicFrame>
      <p:sp>
        <p:nvSpPr>
          <p:cNvPr id="4" name="Text Placeholder 3">
            <a:extLst>
              <a:ext uri="{FF2B5EF4-FFF2-40B4-BE49-F238E27FC236}">
                <a16:creationId xmlns:a16="http://schemas.microsoft.com/office/drawing/2014/main" id="{9626DB61-28C0-4C8D-B1F7-6D909F554758}"/>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6522994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F930A-0F97-4B05-A8FC-A09577181DCE}"/>
              </a:ext>
            </a:extLst>
          </p:cNvPr>
          <p:cNvSpPr>
            <a:spLocks noGrp="1"/>
          </p:cNvSpPr>
          <p:nvPr>
            <p:ph type="title"/>
          </p:nvPr>
        </p:nvSpPr>
        <p:spPr/>
        <p:txBody>
          <a:bodyPr/>
          <a:lstStyle/>
          <a:p>
            <a:r>
              <a:rPr lang="de-DE"/>
              <a:t>Eigene Beiträge (Postings) | Auto Doczekal - 4 of 18</a:t>
            </a:r>
            <a:endParaRPr lang="en-US"/>
          </a:p>
        </p:txBody>
      </p:sp>
      <p:graphicFrame>
        <p:nvGraphicFramePr>
          <p:cNvPr id="5" name="Table Placeholder 4">
            <a:extLst>
              <a:ext uri="{FF2B5EF4-FFF2-40B4-BE49-F238E27FC236}">
                <a16:creationId xmlns:a16="http://schemas.microsoft.com/office/drawing/2014/main" id="{1B603DC4-BCDE-42CD-9AA3-C2BC04A3E1C1}"/>
              </a:ext>
            </a:extLst>
          </p:cNvPr>
          <p:cNvGraphicFramePr>
            <a:graphicFrameLocks noGrp="1"/>
          </p:cNvGraphicFramePr>
          <p:nvPr>
            <p:ph type="tbl" sz="quarter" idx="13"/>
            <p:extLst>
              <p:ext uri="{D42A27DB-BD31-4B8C-83A1-F6EECF244321}">
                <p14:modId xmlns:p14="http://schemas.microsoft.com/office/powerpoint/2010/main" val="40931941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72334231"/>
                    </a:ext>
                  </a:extLst>
                </a:gridCol>
                <a:gridCol w="658368">
                  <a:extLst>
                    <a:ext uri="{9D8B030D-6E8A-4147-A177-3AD203B41FA5}">
                      <a16:colId xmlns:a16="http://schemas.microsoft.com/office/drawing/2014/main" val="3030767423"/>
                    </a:ext>
                  </a:extLst>
                </a:gridCol>
                <a:gridCol w="658368">
                  <a:extLst>
                    <a:ext uri="{9D8B030D-6E8A-4147-A177-3AD203B41FA5}">
                      <a16:colId xmlns:a16="http://schemas.microsoft.com/office/drawing/2014/main" val="1541428895"/>
                    </a:ext>
                  </a:extLst>
                </a:gridCol>
                <a:gridCol w="658368">
                  <a:extLst>
                    <a:ext uri="{9D8B030D-6E8A-4147-A177-3AD203B41FA5}">
                      <a16:colId xmlns:a16="http://schemas.microsoft.com/office/drawing/2014/main" val="1945686023"/>
                    </a:ext>
                  </a:extLst>
                </a:gridCol>
                <a:gridCol w="658368">
                  <a:extLst>
                    <a:ext uri="{9D8B030D-6E8A-4147-A177-3AD203B41FA5}">
                      <a16:colId xmlns:a16="http://schemas.microsoft.com/office/drawing/2014/main" val="650365717"/>
                    </a:ext>
                  </a:extLst>
                </a:gridCol>
                <a:gridCol w="658368">
                  <a:extLst>
                    <a:ext uri="{9D8B030D-6E8A-4147-A177-3AD203B41FA5}">
                      <a16:colId xmlns:a16="http://schemas.microsoft.com/office/drawing/2014/main" val="1301994857"/>
                    </a:ext>
                  </a:extLst>
                </a:gridCol>
                <a:gridCol w="658368">
                  <a:extLst>
                    <a:ext uri="{9D8B030D-6E8A-4147-A177-3AD203B41FA5}">
                      <a16:colId xmlns:a16="http://schemas.microsoft.com/office/drawing/2014/main" val="3594833108"/>
                    </a:ext>
                  </a:extLst>
                </a:gridCol>
                <a:gridCol w="658368">
                  <a:extLst>
                    <a:ext uri="{9D8B030D-6E8A-4147-A177-3AD203B41FA5}">
                      <a16:colId xmlns:a16="http://schemas.microsoft.com/office/drawing/2014/main" val="4300904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83570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- 2018-05-23 17:55:00 </a:t>
                      </a:r>
                      <a:r>
                        <a:rPr kumimoji="0" lang="en-US" sz="1000" b="0" i="0" u="none" strike="noStrike" kern="1200" cap="none" spc="0" normalizeH="0" baseline="0" noProof="0">
                          <a:ln>
                            <a:noFill/>
                          </a:ln>
                          <a:solidFill>
                            <a:prstClr val="black"/>
                          </a:solidFill>
                          <a:effectLst/>
                          <a:uLnTx/>
                          <a:uFillTx/>
                          <a:latin typeface="+mn-lt"/>
                          <a:ea typeface="+mn-ea"/>
                          <a:cs typeface="+mn-cs"/>
                        </a:rPr>
                        <a:t> 
 ‼️ GROSSER OPEL ADAM ABVERKAUF ‼️
Im Zuge der Opel Schnäppchentage am 25. &amp; 26. Mai purzeln auch die Preise für unser Sondermodell OPEL ADAM🔥
▶️Opel Adam Unlimited 70PS
Topausstattung inkl. Dachlackierung schwarz, Radio 4.0 IntelliLink, Sitz- u. Lenkradheizung, Citymodus, Alufelgen schwarz, uvm.
Neupreis: € 16.400,--
👉🔝-AKTIONSPREIS: € 12.990,-- inkl. 5 Jahre Garantie‼️
Die Adam sind in den Farben schneeweiß und fire red erhältlich!
ACHTUNG: Begrenzte Stückzahl!!!
Unser Verkaufsteam beratet Sie gerne:
Güssing 03322/421280
Oberwart 03352/323770
St. Johann/H. 03332/665800
Ein Besuch auf unseren Standorten zahlt sich aus, sichern Sie sich noch diese Woche eines ihrer Wunschschnäppchen‼️
DARF NATÜRLICH GERNE GETEILT WERDEN!!
#AutoDoczekal #MeinHändlerMeineWerkstatt #Opel #Adam #Schnäppchen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5136707"/>
                  </a:ext>
                </a:extLst>
              </a:tr>
            </a:tbl>
          </a:graphicData>
        </a:graphic>
      </p:graphicFrame>
      <p:sp>
        <p:nvSpPr>
          <p:cNvPr id="4" name="Text Placeholder 3">
            <a:extLst>
              <a:ext uri="{FF2B5EF4-FFF2-40B4-BE49-F238E27FC236}">
                <a16:creationId xmlns:a16="http://schemas.microsoft.com/office/drawing/2014/main" id="{26536997-1082-42B9-B5F4-1ED909F0B29C}"/>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5344518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551EE-682F-4B74-86D6-2BED2FA6B2FF}"/>
              </a:ext>
            </a:extLst>
          </p:cNvPr>
          <p:cNvSpPr>
            <a:spLocks noGrp="1"/>
          </p:cNvSpPr>
          <p:nvPr>
            <p:ph type="title"/>
          </p:nvPr>
        </p:nvSpPr>
        <p:spPr/>
        <p:txBody>
          <a:bodyPr/>
          <a:lstStyle/>
          <a:p>
            <a:r>
              <a:rPr lang="de-DE"/>
              <a:t>Eigene Beiträge (Postings) | Auto Doczekal - 5 of 18</a:t>
            </a:r>
            <a:endParaRPr lang="en-US"/>
          </a:p>
        </p:txBody>
      </p:sp>
      <p:graphicFrame>
        <p:nvGraphicFramePr>
          <p:cNvPr id="5" name="Table Placeholder 4">
            <a:extLst>
              <a:ext uri="{FF2B5EF4-FFF2-40B4-BE49-F238E27FC236}">
                <a16:creationId xmlns:a16="http://schemas.microsoft.com/office/drawing/2014/main" id="{EC150808-4B4F-4CEE-85D6-140FD3EA1D4C}"/>
              </a:ext>
            </a:extLst>
          </p:cNvPr>
          <p:cNvGraphicFramePr>
            <a:graphicFrameLocks noGrp="1"/>
          </p:cNvGraphicFramePr>
          <p:nvPr>
            <p:ph type="tbl" sz="quarter" idx="13"/>
            <p:extLst>
              <p:ext uri="{D42A27DB-BD31-4B8C-83A1-F6EECF244321}">
                <p14:modId xmlns:p14="http://schemas.microsoft.com/office/powerpoint/2010/main" val="3531160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63727956"/>
                    </a:ext>
                  </a:extLst>
                </a:gridCol>
                <a:gridCol w="658368">
                  <a:extLst>
                    <a:ext uri="{9D8B030D-6E8A-4147-A177-3AD203B41FA5}">
                      <a16:colId xmlns:a16="http://schemas.microsoft.com/office/drawing/2014/main" val="1522041526"/>
                    </a:ext>
                  </a:extLst>
                </a:gridCol>
                <a:gridCol w="658368">
                  <a:extLst>
                    <a:ext uri="{9D8B030D-6E8A-4147-A177-3AD203B41FA5}">
                      <a16:colId xmlns:a16="http://schemas.microsoft.com/office/drawing/2014/main" val="356828972"/>
                    </a:ext>
                  </a:extLst>
                </a:gridCol>
                <a:gridCol w="658368">
                  <a:extLst>
                    <a:ext uri="{9D8B030D-6E8A-4147-A177-3AD203B41FA5}">
                      <a16:colId xmlns:a16="http://schemas.microsoft.com/office/drawing/2014/main" val="3594495737"/>
                    </a:ext>
                  </a:extLst>
                </a:gridCol>
                <a:gridCol w="658368">
                  <a:extLst>
                    <a:ext uri="{9D8B030D-6E8A-4147-A177-3AD203B41FA5}">
                      <a16:colId xmlns:a16="http://schemas.microsoft.com/office/drawing/2014/main" val="1420928483"/>
                    </a:ext>
                  </a:extLst>
                </a:gridCol>
                <a:gridCol w="658368">
                  <a:extLst>
                    <a:ext uri="{9D8B030D-6E8A-4147-A177-3AD203B41FA5}">
                      <a16:colId xmlns:a16="http://schemas.microsoft.com/office/drawing/2014/main" val="1921683592"/>
                    </a:ext>
                  </a:extLst>
                </a:gridCol>
                <a:gridCol w="658368">
                  <a:extLst>
                    <a:ext uri="{9D8B030D-6E8A-4147-A177-3AD203B41FA5}">
                      <a16:colId xmlns:a16="http://schemas.microsoft.com/office/drawing/2014/main" val="2974285203"/>
                    </a:ext>
                  </a:extLst>
                </a:gridCol>
                <a:gridCol w="658368">
                  <a:extLst>
                    <a:ext uri="{9D8B030D-6E8A-4147-A177-3AD203B41FA5}">
                      <a16:colId xmlns:a16="http://schemas.microsoft.com/office/drawing/2014/main" val="25107231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01857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- 2018-05-23 13:50:00 </a:t>
                      </a:r>
                      <a:r>
                        <a:rPr kumimoji="0" lang="en-US" sz="1000" b="0" i="0" u="none" strike="noStrike" kern="1200" cap="none" spc="0" normalizeH="0" baseline="0" noProof="0">
                          <a:ln>
                            <a:noFill/>
                          </a:ln>
                          <a:solidFill>
                            <a:prstClr val="black"/>
                          </a:solidFill>
                          <a:effectLst/>
                          <a:uLnTx/>
                          <a:uFillTx/>
                          <a:latin typeface="+mn-lt"/>
                          <a:ea typeface="+mn-ea"/>
                          <a:cs typeface="+mn-cs"/>
                        </a:rPr>
                        <a:t> 
 Isabella Loppauer aus Markt Allhau übernimmt in St. Johann/Haide ihren neuen Jungwagen Opel Astra Edition mit 125PS.
Verkaufsberater Mario Hörtner wünscht viel Freude mit dem Astra❗
#AutoDoczekal #MeinHändlerMeineWerkstatt #Opel #Astra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10030471"/>
                  </a:ext>
                </a:extLst>
              </a:tr>
            </a:tbl>
          </a:graphicData>
        </a:graphic>
      </p:graphicFrame>
      <p:sp>
        <p:nvSpPr>
          <p:cNvPr id="4" name="Text Placeholder 3">
            <a:extLst>
              <a:ext uri="{FF2B5EF4-FFF2-40B4-BE49-F238E27FC236}">
                <a16:creationId xmlns:a16="http://schemas.microsoft.com/office/drawing/2014/main" id="{ED2705B1-A9C0-49F1-8612-1BC28218D45A}"/>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2715934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992D9-1124-4E3F-A474-BC85CD0C5582}"/>
              </a:ext>
            </a:extLst>
          </p:cNvPr>
          <p:cNvSpPr>
            <a:spLocks noGrp="1"/>
          </p:cNvSpPr>
          <p:nvPr>
            <p:ph type="title"/>
          </p:nvPr>
        </p:nvSpPr>
        <p:spPr/>
        <p:txBody>
          <a:bodyPr/>
          <a:lstStyle/>
          <a:p>
            <a:r>
              <a:rPr lang="de-DE"/>
              <a:t>Eigene Beiträge (Postings) | Auto Doczekal - 6 of 18</a:t>
            </a:r>
            <a:endParaRPr lang="en-US"/>
          </a:p>
        </p:txBody>
      </p:sp>
      <p:graphicFrame>
        <p:nvGraphicFramePr>
          <p:cNvPr id="5" name="Table Placeholder 4">
            <a:extLst>
              <a:ext uri="{FF2B5EF4-FFF2-40B4-BE49-F238E27FC236}">
                <a16:creationId xmlns:a16="http://schemas.microsoft.com/office/drawing/2014/main" id="{DB66690C-85ED-4A14-9A70-3579BD9A7184}"/>
              </a:ext>
            </a:extLst>
          </p:cNvPr>
          <p:cNvGraphicFramePr>
            <a:graphicFrameLocks noGrp="1"/>
          </p:cNvGraphicFramePr>
          <p:nvPr>
            <p:ph type="tbl" sz="quarter" idx="13"/>
            <p:extLst>
              <p:ext uri="{D42A27DB-BD31-4B8C-83A1-F6EECF244321}">
                <p14:modId xmlns:p14="http://schemas.microsoft.com/office/powerpoint/2010/main" val="19322516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73465865"/>
                    </a:ext>
                  </a:extLst>
                </a:gridCol>
                <a:gridCol w="658368">
                  <a:extLst>
                    <a:ext uri="{9D8B030D-6E8A-4147-A177-3AD203B41FA5}">
                      <a16:colId xmlns:a16="http://schemas.microsoft.com/office/drawing/2014/main" val="1958867860"/>
                    </a:ext>
                  </a:extLst>
                </a:gridCol>
                <a:gridCol w="658368">
                  <a:extLst>
                    <a:ext uri="{9D8B030D-6E8A-4147-A177-3AD203B41FA5}">
                      <a16:colId xmlns:a16="http://schemas.microsoft.com/office/drawing/2014/main" val="23964813"/>
                    </a:ext>
                  </a:extLst>
                </a:gridCol>
                <a:gridCol w="658368">
                  <a:extLst>
                    <a:ext uri="{9D8B030D-6E8A-4147-A177-3AD203B41FA5}">
                      <a16:colId xmlns:a16="http://schemas.microsoft.com/office/drawing/2014/main" val="1558813877"/>
                    </a:ext>
                  </a:extLst>
                </a:gridCol>
                <a:gridCol w="658368">
                  <a:extLst>
                    <a:ext uri="{9D8B030D-6E8A-4147-A177-3AD203B41FA5}">
                      <a16:colId xmlns:a16="http://schemas.microsoft.com/office/drawing/2014/main" val="1768882778"/>
                    </a:ext>
                  </a:extLst>
                </a:gridCol>
                <a:gridCol w="658368">
                  <a:extLst>
                    <a:ext uri="{9D8B030D-6E8A-4147-A177-3AD203B41FA5}">
                      <a16:colId xmlns:a16="http://schemas.microsoft.com/office/drawing/2014/main" val="2709493981"/>
                    </a:ext>
                  </a:extLst>
                </a:gridCol>
                <a:gridCol w="658368">
                  <a:extLst>
                    <a:ext uri="{9D8B030D-6E8A-4147-A177-3AD203B41FA5}">
                      <a16:colId xmlns:a16="http://schemas.microsoft.com/office/drawing/2014/main" val="1549451538"/>
                    </a:ext>
                  </a:extLst>
                </a:gridCol>
                <a:gridCol w="658368">
                  <a:extLst>
                    <a:ext uri="{9D8B030D-6E8A-4147-A177-3AD203B41FA5}">
                      <a16:colId xmlns:a16="http://schemas.microsoft.com/office/drawing/2014/main" val="3061146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95838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- 2018-05-23 09:59:08 </a:t>
                      </a:r>
                      <a:r>
                        <a:rPr kumimoji="0" lang="de-DE" sz="1000" b="0" i="0" u="none" strike="noStrike" kern="1200" cap="none" spc="0" normalizeH="0" baseline="0" noProof="0">
                          <a:ln>
                            <a:noFill/>
                          </a:ln>
                          <a:solidFill>
                            <a:prstClr val="black"/>
                          </a:solidFill>
                          <a:effectLst/>
                          <a:uLnTx/>
                          <a:uFillTx/>
                          <a:latin typeface="+mn-lt"/>
                          <a:ea typeface="+mn-ea"/>
                          <a:cs typeface="+mn-cs"/>
                        </a:rPr>
                        <a:t> 
 ‼️ WE WANT YOU ‼️
Zur Verstärkung unseres Teams am Standort OBERWART suchen wir zum sofortigen Eintritt
▶️▶️ 1 Automobilverkäufer m/w
Aufgabengebiet:
- Verkauf von Neuwagen der Marken Opel u. Suzuki
- Verkauf von Gebrauchtwagen
- Betreuung bestehender Kunden
- Akquisition von Neukunden
- Schnittstelle Verkauf/Werkstätte
Ihre Qualifikation:
- Begeisterung für die Automobilbranche
- Erfahrung als Verkäufer
- Engagement und Eigeninitiative
- Einsatzbereitschaft und Fleiß
- Teamorientiert
Wir bieten:
- Die Sicherheit eines erfolgreichen Familienunternehmens
- einen umfangreichen Kundenstamm
- Aus- u. Weiterbildungsmöglichkeiten
- Vollzeitbeschäftigung
- Dienstfahrzeug
- Gehalt laut Kollektivertrag (Überzahlung je nach Qualifikation und Berufserfahrung)
Wenn Sie sich dieser Herausforderung stellen wollen und gerne in einem Familienbetrieb arbeiten möchten, senden Sie bitte Ihre aussagekräftige, schriftliche Bewerbung an ▶️ verkauf@auto-doczekal.at
❗DARF GERNE GETEILT WERDEN❗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8635756"/>
                  </a:ext>
                </a:extLst>
              </a:tr>
            </a:tbl>
          </a:graphicData>
        </a:graphic>
      </p:graphicFrame>
      <p:sp>
        <p:nvSpPr>
          <p:cNvPr id="4" name="Text Placeholder 3">
            <a:extLst>
              <a:ext uri="{FF2B5EF4-FFF2-40B4-BE49-F238E27FC236}">
                <a16:creationId xmlns:a16="http://schemas.microsoft.com/office/drawing/2014/main" id="{C97758A5-4566-410A-9194-B4E8908F0334}"/>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7415721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2A0D1-BF42-4A43-AB68-F71CFDEB0698}"/>
              </a:ext>
            </a:extLst>
          </p:cNvPr>
          <p:cNvSpPr>
            <a:spLocks noGrp="1"/>
          </p:cNvSpPr>
          <p:nvPr>
            <p:ph type="title"/>
          </p:nvPr>
        </p:nvSpPr>
        <p:spPr/>
        <p:txBody>
          <a:bodyPr/>
          <a:lstStyle/>
          <a:p>
            <a:r>
              <a:rPr lang="de-DE"/>
              <a:t>Eigene Beiträge (Postings) | Auto Doczekal - 7 of 18</a:t>
            </a:r>
            <a:endParaRPr lang="en-US"/>
          </a:p>
        </p:txBody>
      </p:sp>
      <p:graphicFrame>
        <p:nvGraphicFramePr>
          <p:cNvPr id="5" name="Table Placeholder 4">
            <a:extLst>
              <a:ext uri="{FF2B5EF4-FFF2-40B4-BE49-F238E27FC236}">
                <a16:creationId xmlns:a16="http://schemas.microsoft.com/office/drawing/2014/main" id="{A352496B-BCA7-4914-A96E-B712A1D07F84}"/>
              </a:ext>
            </a:extLst>
          </p:cNvPr>
          <p:cNvGraphicFramePr>
            <a:graphicFrameLocks noGrp="1"/>
          </p:cNvGraphicFramePr>
          <p:nvPr>
            <p:ph type="tbl" sz="quarter" idx="13"/>
            <p:extLst>
              <p:ext uri="{D42A27DB-BD31-4B8C-83A1-F6EECF244321}">
                <p14:modId xmlns:p14="http://schemas.microsoft.com/office/powerpoint/2010/main" val="28380999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32015882"/>
                    </a:ext>
                  </a:extLst>
                </a:gridCol>
                <a:gridCol w="658368">
                  <a:extLst>
                    <a:ext uri="{9D8B030D-6E8A-4147-A177-3AD203B41FA5}">
                      <a16:colId xmlns:a16="http://schemas.microsoft.com/office/drawing/2014/main" val="3025165431"/>
                    </a:ext>
                  </a:extLst>
                </a:gridCol>
                <a:gridCol w="658368">
                  <a:extLst>
                    <a:ext uri="{9D8B030D-6E8A-4147-A177-3AD203B41FA5}">
                      <a16:colId xmlns:a16="http://schemas.microsoft.com/office/drawing/2014/main" val="831827056"/>
                    </a:ext>
                  </a:extLst>
                </a:gridCol>
                <a:gridCol w="658368">
                  <a:extLst>
                    <a:ext uri="{9D8B030D-6E8A-4147-A177-3AD203B41FA5}">
                      <a16:colId xmlns:a16="http://schemas.microsoft.com/office/drawing/2014/main" val="1267285084"/>
                    </a:ext>
                  </a:extLst>
                </a:gridCol>
                <a:gridCol w="658368">
                  <a:extLst>
                    <a:ext uri="{9D8B030D-6E8A-4147-A177-3AD203B41FA5}">
                      <a16:colId xmlns:a16="http://schemas.microsoft.com/office/drawing/2014/main" val="1676312043"/>
                    </a:ext>
                  </a:extLst>
                </a:gridCol>
                <a:gridCol w="658368">
                  <a:extLst>
                    <a:ext uri="{9D8B030D-6E8A-4147-A177-3AD203B41FA5}">
                      <a16:colId xmlns:a16="http://schemas.microsoft.com/office/drawing/2014/main" val="3650865280"/>
                    </a:ext>
                  </a:extLst>
                </a:gridCol>
                <a:gridCol w="658368">
                  <a:extLst>
                    <a:ext uri="{9D8B030D-6E8A-4147-A177-3AD203B41FA5}">
                      <a16:colId xmlns:a16="http://schemas.microsoft.com/office/drawing/2014/main" val="4099107114"/>
                    </a:ext>
                  </a:extLst>
                </a:gridCol>
                <a:gridCol w="658368">
                  <a:extLst>
                    <a:ext uri="{9D8B030D-6E8A-4147-A177-3AD203B41FA5}">
                      <a16:colId xmlns:a16="http://schemas.microsoft.com/office/drawing/2014/main" val="2791267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66163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- 2018-05-19 10:00:41 </a:t>
                      </a:r>
                      <a:r>
                        <a:rPr kumimoji="0" lang="en-US" sz="1000" b="0" i="0" u="none" strike="noStrike" kern="1200" cap="none" spc="0" normalizeH="0" baseline="0" noProof="0">
                          <a:ln>
                            <a:noFill/>
                          </a:ln>
                          <a:solidFill>
                            <a:prstClr val="black"/>
                          </a:solidFill>
                          <a:effectLst/>
                          <a:uLnTx/>
                          <a:uFillTx/>
                          <a:latin typeface="+mn-lt"/>
                          <a:ea typeface="+mn-ea"/>
                          <a:cs typeface="+mn-cs"/>
                        </a:rPr>
                        <a:t> 
 Gerhard Kirnbauer aus Oberschützen übernimmt einen topgepflegten Gebrauchtwagen Opel Mokka Edition in espressobraun.
Verkaufsberater Alfred Szabo wünscht viel Freude und Spaß mit dem Mokka‼️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78541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- 2018-05-19 09:05:00 </a:t>
                      </a:r>
                      <a:r>
                        <a:rPr kumimoji="0" lang="de-DE" sz="1000" b="0" i="0" u="none" strike="noStrike" kern="1200" cap="none" spc="0" normalizeH="0" baseline="0" noProof="0">
                          <a:ln>
                            <a:noFill/>
                          </a:ln>
                          <a:solidFill>
                            <a:prstClr val="black"/>
                          </a:solidFill>
                          <a:effectLst/>
                          <a:uLnTx/>
                          <a:uFillTx/>
                          <a:latin typeface="+mn-lt"/>
                          <a:ea typeface="+mn-ea"/>
                          <a:cs typeface="+mn-cs"/>
                        </a:rPr>
                        <a:t> 
 Auto Doczekal wünscht allen wunderschöne Pfingsten‼️ ☀️
... und was macht ihr so alles am verlängerten Wochenende??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93037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- 2018-05-18 18:05:00 </a:t>
                      </a:r>
                      <a:r>
                        <a:rPr kumimoji="0" lang="de-DE" sz="1000" b="0" i="0" u="none" strike="noStrike" kern="1200" cap="none" spc="0" normalizeH="0" baseline="0" noProof="0">
                          <a:ln>
                            <a:noFill/>
                          </a:ln>
                          <a:solidFill>
                            <a:prstClr val="black"/>
                          </a:solidFill>
                          <a:effectLst/>
                          <a:uLnTx/>
                          <a:uFillTx/>
                          <a:latin typeface="+mn-lt"/>
                          <a:ea typeface="+mn-ea"/>
                          <a:cs typeface="+mn-cs"/>
                        </a:rPr>
                        <a:t> 
 ... und wieder durften wir an Rettet das Kind Österreich einen neuen Opel Vivaro Combi 9-Sitzer inkl. elektrischer Trittstufe, Standheizung, verstärkter Klimaanlage uvm. übergeben.
Frau Reisner, Leiterin der Förderwerkstätte Mattersburg/Walbersdorf, sowie ihre Mitarbeiter und Klienten freuen sich bereits auf die erste Ausfahrt‼️
Flotten- u. Nutzfahrzeugspezialist Robert Weinhofer bedankt sich für das entgegengebrachte Vertrauen und wünscht der Förderwerkstätte viel Freude mit dem neuen Combi von Opel.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02282532"/>
                  </a:ext>
                </a:extLst>
              </a:tr>
            </a:tbl>
          </a:graphicData>
        </a:graphic>
      </p:graphicFrame>
      <p:sp>
        <p:nvSpPr>
          <p:cNvPr id="4" name="Text Placeholder 3">
            <a:extLst>
              <a:ext uri="{FF2B5EF4-FFF2-40B4-BE49-F238E27FC236}">
                <a16:creationId xmlns:a16="http://schemas.microsoft.com/office/drawing/2014/main" id="{ECEFC3D8-4DB2-4A28-8384-8482CC8878DF}"/>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8894728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7AEB1-F164-42CB-84C2-FBF247115ED8}"/>
              </a:ext>
            </a:extLst>
          </p:cNvPr>
          <p:cNvSpPr>
            <a:spLocks noGrp="1"/>
          </p:cNvSpPr>
          <p:nvPr>
            <p:ph type="title"/>
          </p:nvPr>
        </p:nvSpPr>
        <p:spPr/>
        <p:txBody>
          <a:bodyPr/>
          <a:lstStyle/>
          <a:p>
            <a:r>
              <a:rPr lang="de-DE"/>
              <a:t>Eigene Beiträge (Postings) | Auto Doczekal - 8 of 18</a:t>
            </a:r>
            <a:endParaRPr lang="en-US"/>
          </a:p>
        </p:txBody>
      </p:sp>
      <p:graphicFrame>
        <p:nvGraphicFramePr>
          <p:cNvPr id="5" name="Table Placeholder 4">
            <a:extLst>
              <a:ext uri="{FF2B5EF4-FFF2-40B4-BE49-F238E27FC236}">
                <a16:creationId xmlns:a16="http://schemas.microsoft.com/office/drawing/2014/main" id="{48EA92DE-337D-417B-8F33-2AB8F306E8B6}"/>
              </a:ext>
            </a:extLst>
          </p:cNvPr>
          <p:cNvGraphicFramePr>
            <a:graphicFrameLocks noGrp="1"/>
          </p:cNvGraphicFramePr>
          <p:nvPr>
            <p:ph type="tbl" sz="quarter" idx="13"/>
            <p:extLst>
              <p:ext uri="{D42A27DB-BD31-4B8C-83A1-F6EECF244321}">
                <p14:modId xmlns:p14="http://schemas.microsoft.com/office/powerpoint/2010/main" val="18706109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31847227"/>
                    </a:ext>
                  </a:extLst>
                </a:gridCol>
                <a:gridCol w="658368">
                  <a:extLst>
                    <a:ext uri="{9D8B030D-6E8A-4147-A177-3AD203B41FA5}">
                      <a16:colId xmlns:a16="http://schemas.microsoft.com/office/drawing/2014/main" val="2030660263"/>
                    </a:ext>
                  </a:extLst>
                </a:gridCol>
                <a:gridCol w="658368">
                  <a:extLst>
                    <a:ext uri="{9D8B030D-6E8A-4147-A177-3AD203B41FA5}">
                      <a16:colId xmlns:a16="http://schemas.microsoft.com/office/drawing/2014/main" val="632981668"/>
                    </a:ext>
                  </a:extLst>
                </a:gridCol>
                <a:gridCol w="658368">
                  <a:extLst>
                    <a:ext uri="{9D8B030D-6E8A-4147-A177-3AD203B41FA5}">
                      <a16:colId xmlns:a16="http://schemas.microsoft.com/office/drawing/2014/main" val="1787544920"/>
                    </a:ext>
                  </a:extLst>
                </a:gridCol>
                <a:gridCol w="658368">
                  <a:extLst>
                    <a:ext uri="{9D8B030D-6E8A-4147-A177-3AD203B41FA5}">
                      <a16:colId xmlns:a16="http://schemas.microsoft.com/office/drawing/2014/main" val="2389968132"/>
                    </a:ext>
                  </a:extLst>
                </a:gridCol>
                <a:gridCol w="658368">
                  <a:extLst>
                    <a:ext uri="{9D8B030D-6E8A-4147-A177-3AD203B41FA5}">
                      <a16:colId xmlns:a16="http://schemas.microsoft.com/office/drawing/2014/main" val="1595367693"/>
                    </a:ext>
                  </a:extLst>
                </a:gridCol>
                <a:gridCol w="658368">
                  <a:extLst>
                    <a:ext uri="{9D8B030D-6E8A-4147-A177-3AD203B41FA5}">
                      <a16:colId xmlns:a16="http://schemas.microsoft.com/office/drawing/2014/main" val="239717546"/>
                    </a:ext>
                  </a:extLst>
                </a:gridCol>
                <a:gridCol w="658368">
                  <a:extLst>
                    <a:ext uri="{9D8B030D-6E8A-4147-A177-3AD203B41FA5}">
                      <a16:colId xmlns:a16="http://schemas.microsoft.com/office/drawing/2014/main" val="30253220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47516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- 2018-05-18 12:52:53 </a:t>
                      </a:r>
                      <a:r>
                        <a:rPr kumimoji="0" lang="en-US" sz="1000" b="0" i="0" u="none" strike="noStrike" kern="1200" cap="none" spc="0" normalizeH="0" baseline="0" noProof="0">
                          <a:ln>
                            <a:noFill/>
                          </a:ln>
                          <a:solidFill>
                            <a:prstClr val="black"/>
                          </a:solidFill>
                          <a:effectLst/>
                          <a:uLnTx/>
                          <a:uFillTx/>
                          <a:latin typeface="+mn-lt"/>
                          <a:ea typeface="+mn-ea"/>
                          <a:cs typeface="+mn-cs"/>
                        </a:rPr>
                        <a:t> 
 ‼️SCHNÄPPCHEN-Zugang‼️
Opel Meriva Cosmo 110PS Diesel, argonsilber
TOPAUSSTATTUNG
Erstzulassung: 3/2017
Kilometer: 18.300
Highlights Sonderausstattungen:
▶️ Navi 950 Europa
▶️ Premium Paket
▶️ Solar Protect Heckscheibe
▶️ Solar Protect Windschutzscheibe
▶️ 4 WINTERKOMPLETTRÄDER, uvm.
Neupreis: € 30.065,--
🔝-Schnäppchenpreis: € 17.990,--
👉SPAREN SIE JETZT € 12.075,-- oder 40%❗
Unsere Verkaufsmannschaft auf den Standorten
Güssing, 03322/421280
Oberwart, 03352/323770, Alfred Szabo o. Robert Weinhofer
St. Johann/Haide, 03332/665800
informiert Sie gerne!!!
Weitere Fahrzeugdetails finden Sie hier ▶️ https://bit.ly/2rUJxkN
#AutoDoczekal #MeinHändlerMeineWerkstatt #Opel #Meriva #Schnäppchen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21542977"/>
                  </a:ext>
                </a:extLst>
              </a:tr>
            </a:tbl>
          </a:graphicData>
        </a:graphic>
      </p:graphicFrame>
      <p:sp>
        <p:nvSpPr>
          <p:cNvPr id="4" name="Text Placeholder 3">
            <a:extLst>
              <a:ext uri="{FF2B5EF4-FFF2-40B4-BE49-F238E27FC236}">
                <a16:creationId xmlns:a16="http://schemas.microsoft.com/office/drawing/2014/main" id="{DD89B708-0108-4F84-AB92-92C747F42570}"/>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5503005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A8EDA-9AB6-46D4-B5DD-D95F751C0A41}"/>
              </a:ext>
            </a:extLst>
          </p:cNvPr>
          <p:cNvSpPr>
            <a:spLocks noGrp="1"/>
          </p:cNvSpPr>
          <p:nvPr>
            <p:ph type="title"/>
          </p:nvPr>
        </p:nvSpPr>
        <p:spPr/>
        <p:txBody>
          <a:bodyPr/>
          <a:lstStyle/>
          <a:p>
            <a:r>
              <a:rPr lang="de-DE"/>
              <a:t>Eigene Beiträge (Postings) | Auto Doczekal - 9 of 18</a:t>
            </a:r>
            <a:endParaRPr lang="en-US"/>
          </a:p>
        </p:txBody>
      </p:sp>
      <p:graphicFrame>
        <p:nvGraphicFramePr>
          <p:cNvPr id="5" name="Table Placeholder 4">
            <a:extLst>
              <a:ext uri="{FF2B5EF4-FFF2-40B4-BE49-F238E27FC236}">
                <a16:creationId xmlns:a16="http://schemas.microsoft.com/office/drawing/2014/main" id="{BE390203-8137-4B08-BA26-2DEB9012A780}"/>
              </a:ext>
            </a:extLst>
          </p:cNvPr>
          <p:cNvGraphicFramePr>
            <a:graphicFrameLocks noGrp="1"/>
          </p:cNvGraphicFramePr>
          <p:nvPr>
            <p:ph type="tbl" sz="quarter" idx="13"/>
            <p:extLst>
              <p:ext uri="{D42A27DB-BD31-4B8C-83A1-F6EECF244321}">
                <p14:modId xmlns:p14="http://schemas.microsoft.com/office/powerpoint/2010/main" val="112917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85785547"/>
                    </a:ext>
                  </a:extLst>
                </a:gridCol>
                <a:gridCol w="658368">
                  <a:extLst>
                    <a:ext uri="{9D8B030D-6E8A-4147-A177-3AD203B41FA5}">
                      <a16:colId xmlns:a16="http://schemas.microsoft.com/office/drawing/2014/main" val="2139105688"/>
                    </a:ext>
                  </a:extLst>
                </a:gridCol>
                <a:gridCol w="658368">
                  <a:extLst>
                    <a:ext uri="{9D8B030D-6E8A-4147-A177-3AD203B41FA5}">
                      <a16:colId xmlns:a16="http://schemas.microsoft.com/office/drawing/2014/main" val="560280072"/>
                    </a:ext>
                  </a:extLst>
                </a:gridCol>
                <a:gridCol w="658368">
                  <a:extLst>
                    <a:ext uri="{9D8B030D-6E8A-4147-A177-3AD203B41FA5}">
                      <a16:colId xmlns:a16="http://schemas.microsoft.com/office/drawing/2014/main" val="1310571588"/>
                    </a:ext>
                  </a:extLst>
                </a:gridCol>
                <a:gridCol w="658368">
                  <a:extLst>
                    <a:ext uri="{9D8B030D-6E8A-4147-A177-3AD203B41FA5}">
                      <a16:colId xmlns:a16="http://schemas.microsoft.com/office/drawing/2014/main" val="1990310120"/>
                    </a:ext>
                  </a:extLst>
                </a:gridCol>
                <a:gridCol w="658368">
                  <a:extLst>
                    <a:ext uri="{9D8B030D-6E8A-4147-A177-3AD203B41FA5}">
                      <a16:colId xmlns:a16="http://schemas.microsoft.com/office/drawing/2014/main" val="3633810254"/>
                    </a:ext>
                  </a:extLst>
                </a:gridCol>
                <a:gridCol w="658368">
                  <a:extLst>
                    <a:ext uri="{9D8B030D-6E8A-4147-A177-3AD203B41FA5}">
                      <a16:colId xmlns:a16="http://schemas.microsoft.com/office/drawing/2014/main" val="3698300582"/>
                    </a:ext>
                  </a:extLst>
                </a:gridCol>
                <a:gridCol w="658368">
                  <a:extLst>
                    <a:ext uri="{9D8B030D-6E8A-4147-A177-3AD203B41FA5}">
                      <a16:colId xmlns:a16="http://schemas.microsoft.com/office/drawing/2014/main" val="23330704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94599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- 2018-05-18 10:50:52 </a:t>
                      </a:r>
                      <a:r>
                        <a:rPr kumimoji="0" lang="de-DE" sz="1000" b="0" i="0" u="none" strike="noStrike" kern="1200" cap="none" spc="0" normalizeH="0" baseline="0" noProof="0">
                          <a:ln>
                            <a:noFill/>
                          </a:ln>
                          <a:solidFill>
                            <a:prstClr val="black"/>
                          </a:solidFill>
                          <a:effectLst/>
                          <a:uLnTx/>
                          <a:uFillTx/>
                          <a:latin typeface="+mn-lt"/>
                          <a:ea typeface="+mn-ea"/>
                          <a:cs typeface="+mn-cs"/>
                        </a:rPr>
                        <a:t> 
 Die Firma Sailer Gebäudetechnik aus Loipersdorf durfte heute in Oberwart innerhalb von 2 Monaten ihren 2. Opel Vivaro Kastenwagen L2H1 in magamrot übernehmen.
Verkaufsberater Robert Weinhofer bedankt sich bei unserem Kunden für das Vertrauen und wünscht eine gute und sichere Fahrt❗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43965770"/>
                  </a:ext>
                </a:extLst>
              </a:tr>
            </a:tbl>
          </a:graphicData>
        </a:graphic>
      </p:graphicFrame>
      <p:sp>
        <p:nvSpPr>
          <p:cNvPr id="4" name="Text Placeholder 3">
            <a:extLst>
              <a:ext uri="{FF2B5EF4-FFF2-40B4-BE49-F238E27FC236}">
                <a16:creationId xmlns:a16="http://schemas.microsoft.com/office/drawing/2014/main" id="{F4B402E9-2D60-4D59-AB4E-A90B27D4000F}"/>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2354831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F4CA4-58DE-4BA0-A739-69ED481529C3}"/>
              </a:ext>
            </a:extLst>
          </p:cNvPr>
          <p:cNvSpPr>
            <a:spLocks noGrp="1"/>
          </p:cNvSpPr>
          <p:nvPr>
            <p:ph type="title"/>
          </p:nvPr>
        </p:nvSpPr>
        <p:spPr/>
        <p:txBody>
          <a:bodyPr/>
          <a:lstStyle/>
          <a:p>
            <a:r>
              <a:rPr lang="de-DE"/>
              <a:t>Eigene Beiträge (Postings) | Auto Doczekal - 10 of 18</a:t>
            </a:r>
            <a:endParaRPr lang="en-US"/>
          </a:p>
        </p:txBody>
      </p:sp>
      <p:graphicFrame>
        <p:nvGraphicFramePr>
          <p:cNvPr id="5" name="Table Placeholder 4">
            <a:extLst>
              <a:ext uri="{FF2B5EF4-FFF2-40B4-BE49-F238E27FC236}">
                <a16:creationId xmlns:a16="http://schemas.microsoft.com/office/drawing/2014/main" id="{A789B0DA-E75B-4728-89B3-A7F9B3DBECF7}"/>
              </a:ext>
            </a:extLst>
          </p:cNvPr>
          <p:cNvGraphicFramePr>
            <a:graphicFrameLocks noGrp="1"/>
          </p:cNvGraphicFramePr>
          <p:nvPr>
            <p:ph type="tbl" sz="quarter" idx="13"/>
            <p:extLst>
              <p:ext uri="{D42A27DB-BD31-4B8C-83A1-F6EECF244321}">
                <p14:modId xmlns:p14="http://schemas.microsoft.com/office/powerpoint/2010/main" val="2146655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54908275"/>
                    </a:ext>
                  </a:extLst>
                </a:gridCol>
                <a:gridCol w="658368">
                  <a:extLst>
                    <a:ext uri="{9D8B030D-6E8A-4147-A177-3AD203B41FA5}">
                      <a16:colId xmlns:a16="http://schemas.microsoft.com/office/drawing/2014/main" val="400914013"/>
                    </a:ext>
                  </a:extLst>
                </a:gridCol>
                <a:gridCol w="658368">
                  <a:extLst>
                    <a:ext uri="{9D8B030D-6E8A-4147-A177-3AD203B41FA5}">
                      <a16:colId xmlns:a16="http://schemas.microsoft.com/office/drawing/2014/main" val="4032825304"/>
                    </a:ext>
                  </a:extLst>
                </a:gridCol>
                <a:gridCol w="658368">
                  <a:extLst>
                    <a:ext uri="{9D8B030D-6E8A-4147-A177-3AD203B41FA5}">
                      <a16:colId xmlns:a16="http://schemas.microsoft.com/office/drawing/2014/main" val="737198175"/>
                    </a:ext>
                  </a:extLst>
                </a:gridCol>
                <a:gridCol w="658368">
                  <a:extLst>
                    <a:ext uri="{9D8B030D-6E8A-4147-A177-3AD203B41FA5}">
                      <a16:colId xmlns:a16="http://schemas.microsoft.com/office/drawing/2014/main" val="2261355360"/>
                    </a:ext>
                  </a:extLst>
                </a:gridCol>
                <a:gridCol w="658368">
                  <a:extLst>
                    <a:ext uri="{9D8B030D-6E8A-4147-A177-3AD203B41FA5}">
                      <a16:colId xmlns:a16="http://schemas.microsoft.com/office/drawing/2014/main" val="3090424510"/>
                    </a:ext>
                  </a:extLst>
                </a:gridCol>
                <a:gridCol w="658368">
                  <a:extLst>
                    <a:ext uri="{9D8B030D-6E8A-4147-A177-3AD203B41FA5}">
                      <a16:colId xmlns:a16="http://schemas.microsoft.com/office/drawing/2014/main" val="104854212"/>
                    </a:ext>
                  </a:extLst>
                </a:gridCol>
                <a:gridCol w="658368">
                  <a:extLst>
                    <a:ext uri="{9D8B030D-6E8A-4147-A177-3AD203B41FA5}">
                      <a16:colId xmlns:a16="http://schemas.microsoft.com/office/drawing/2014/main" val="29274216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27030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- 2018-05-16 12:53:00 </a:t>
                      </a:r>
                      <a:r>
                        <a:rPr kumimoji="0" lang="en-US" sz="1000" b="0" i="0" u="none" strike="noStrike" kern="1200" cap="none" spc="0" normalizeH="0" baseline="0" noProof="0">
                          <a:ln>
                            <a:noFill/>
                          </a:ln>
                          <a:solidFill>
                            <a:prstClr val="black"/>
                          </a:solidFill>
                          <a:effectLst/>
                          <a:uLnTx/>
                          <a:uFillTx/>
                          <a:latin typeface="+mn-lt"/>
                          <a:ea typeface="+mn-ea"/>
                          <a:cs typeface="+mn-cs"/>
                        </a:rPr>
                        <a:t> 
 👉 Jungwagen-Neuzugang!
Opel Mokka X Edition, 140PS Benzin
Farbe: onyx schwarz
Erstzulassung: 19.9.2017
Kilometer: 16.100
Neupreis: € 25.363,--
Aktionspreis: € 19.990,-- 🔥
Der topausgestattete Mokka inkl. Radio IntelliLink, Elektro- u. Winterpaket, uvm. steht ab sofort am Standort Güssing zur Probefahrt bereit. Unser Verkaufsberater Herr Unger informiert gerne unter 0664/2068847. Weitere Fahrzeugdetails hier ▶️ https://bit.ly/2rNV71Z
#AutoDoczekal #MeinHändlerMeineWerkstatt #Opel #MokkaX #Jungwagen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24947997"/>
                  </a:ext>
                </a:extLst>
              </a:tr>
            </a:tbl>
          </a:graphicData>
        </a:graphic>
      </p:graphicFrame>
      <p:sp>
        <p:nvSpPr>
          <p:cNvPr id="4" name="Text Placeholder 3">
            <a:extLst>
              <a:ext uri="{FF2B5EF4-FFF2-40B4-BE49-F238E27FC236}">
                <a16:creationId xmlns:a16="http://schemas.microsoft.com/office/drawing/2014/main" id="{625477FA-64B4-4A44-89B9-2AD2273F3380}"/>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1907152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7881D-8765-4EE5-9962-0296E3AB7069}"/>
              </a:ext>
            </a:extLst>
          </p:cNvPr>
          <p:cNvSpPr>
            <a:spLocks noGrp="1"/>
          </p:cNvSpPr>
          <p:nvPr>
            <p:ph type="title"/>
          </p:nvPr>
        </p:nvSpPr>
        <p:spPr/>
        <p:txBody>
          <a:bodyPr/>
          <a:lstStyle/>
          <a:p>
            <a:r>
              <a:rPr lang="de-DE"/>
              <a:t>Eigene Beiträge (Postings) | Auto Doczekal - 11 of 18</a:t>
            </a:r>
            <a:endParaRPr lang="en-US"/>
          </a:p>
        </p:txBody>
      </p:sp>
      <p:graphicFrame>
        <p:nvGraphicFramePr>
          <p:cNvPr id="5" name="Table Placeholder 4">
            <a:extLst>
              <a:ext uri="{FF2B5EF4-FFF2-40B4-BE49-F238E27FC236}">
                <a16:creationId xmlns:a16="http://schemas.microsoft.com/office/drawing/2014/main" id="{485C090B-4BB8-4266-9490-5F9030BC2B03}"/>
              </a:ext>
            </a:extLst>
          </p:cNvPr>
          <p:cNvGraphicFramePr>
            <a:graphicFrameLocks noGrp="1"/>
          </p:cNvGraphicFramePr>
          <p:nvPr>
            <p:ph type="tbl" sz="quarter" idx="13"/>
            <p:extLst>
              <p:ext uri="{D42A27DB-BD31-4B8C-83A1-F6EECF244321}">
                <p14:modId xmlns:p14="http://schemas.microsoft.com/office/powerpoint/2010/main" val="387905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96420468"/>
                    </a:ext>
                  </a:extLst>
                </a:gridCol>
                <a:gridCol w="658368">
                  <a:extLst>
                    <a:ext uri="{9D8B030D-6E8A-4147-A177-3AD203B41FA5}">
                      <a16:colId xmlns:a16="http://schemas.microsoft.com/office/drawing/2014/main" val="3381778945"/>
                    </a:ext>
                  </a:extLst>
                </a:gridCol>
                <a:gridCol w="658368">
                  <a:extLst>
                    <a:ext uri="{9D8B030D-6E8A-4147-A177-3AD203B41FA5}">
                      <a16:colId xmlns:a16="http://schemas.microsoft.com/office/drawing/2014/main" val="3158502426"/>
                    </a:ext>
                  </a:extLst>
                </a:gridCol>
                <a:gridCol w="658368">
                  <a:extLst>
                    <a:ext uri="{9D8B030D-6E8A-4147-A177-3AD203B41FA5}">
                      <a16:colId xmlns:a16="http://schemas.microsoft.com/office/drawing/2014/main" val="3948868532"/>
                    </a:ext>
                  </a:extLst>
                </a:gridCol>
                <a:gridCol w="658368">
                  <a:extLst>
                    <a:ext uri="{9D8B030D-6E8A-4147-A177-3AD203B41FA5}">
                      <a16:colId xmlns:a16="http://schemas.microsoft.com/office/drawing/2014/main" val="2709000215"/>
                    </a:ext>
                  </a:extLst>
                </a:gridCol>
                <a:gridCol w="658368">
                  <a:extLst>
                    <a:ext uri="{9D8B030D-6E8A-4147-A177-3AD203B41FA5}">
                      <a16:colId xmlns:a16="http://schemas.microsoft.com/office/drawing/2014/main" val="1821773414"/>
                    </a:ext>
                  </a:extLst>
                </a:gridCol>
                <a:gridCol w="658368">
                  <a:extLst>
                    <a:ext uri="{9D8B030D-6E8A-4147-A177-3AD203B41FA5}">
                      <a16:colId xmlns:a16="http://schemas.microsoft.com/office/drawing/2014/main" val="2888403198"/>
                    </a:ext>
                  </a:extLst>
                </a:gridCol>
                <a:gridCol w="658368">
                  <a:extLst>
                    <a:ext uri="{9D8B030D-6E8A-4147-A177-3AD203B41FA5}">
                      <a16:colId xmlns:a16="http://schemas.microsoft.com/office/drawing/2014/main" val="29886116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30750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- 2018-05-16 04:40:00 </a:t>
                      </a:r>
                      <a:r>
                        <a:rPr kumimoji="0" lang="en-US" sz="1000" b="0" i="0" u="none" strike="noStrike" kern="1200" cap="none" spc="0" normalizeH="0" baseline="0" noProof="0">
                          <a:ln>
                            <a:noFill/>
                          </a:ln>
                          <a:solidFill>
                            <a:prstClr val="black"/>
                          </a:solidFill>
                          <a:effectLst/>
                          <a:uLnTx/>
                          <a:uFillTx/>
                          <a:latin typeface="+mn-lt"/>
                          <a:ea typeface="+mn-ea"/>
                          <a:cs typeface="+mn-cs"/>
                        </a:rPr>
                        <a:t> 
 👉 Jungwagen-Neuzugang‼️
Opel Corsa Edition, 75PS Benzin
Farbe: onyxschwarz
Erstzulassung: 9.10.2017
Kilometer: 16.559
Neupreis: € 16.397,--
Aktionspreis: € 12.490,-- 🔥
Der topausgestattete Corsa inkl. Radio IntelliLink und beheizbarer Windschutzscheibe steht ab sofort am Standort Güssing zur Probefahrt bereit. Unser Verkaufsberater Herr Unger informiert gerne unter 0664/2068847. Weitere Fahrzeugdetails hier ▶️ https://bit.ly/2KY7O1T
#AutoDoczekal #MeinHändlerMeineWerkstatt #Opel #Corsa #Jungwagen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55078125"/>
                  </a:ext>
                </a:extLst>
              </a:tr>
            </a:tbl>
          </a:graphicData>
        </a:graphic>
      </p:graphicFrame>
      <p:sp>
        <p:nvSpPr>
          <p:cNvPr id="4" name="Text Placeholder 3">
            <a:extLst>
              <a:ext uri="{FF2B5EF4-FFF2-40B4-BE49-F238E27FC236}">
                <a16:creationId xmlns:a16="http://schemas.microsoft.com/office/drawing/2014/main" id="{FBF76435-9126-4D4F-84D4-E61250B556FB}"/>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4338789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4DA99-B4DB-4B2C-8742-66091B38A565}"/>
              </a:ext>
            </a:extLst>
          </p:cNvPr>
          <p:cNvSpPr>
            <a:spLocks noGrp="1"/>
          </p:cNvSpPr>
          <p:nvPr>
            <p:ph type="title"/>
          </p:nvPr>
        </p:nvSpPr>
        <p:spPr/>
        <p:txBody>
          <a:bodyPr/>
          <a:lstStyle/>
          <a:p>
            <a:r>
              <a:rPr lang="de-DE"/>
              <a:t>Eigene Beiträge (Postings) | Auto Doczekal - 12 of 18</a:t>
            </a:r>
            <a:endParaRPr lang="en-US"/>
          </a:p>
        </p:txBody>
      </p:sp>
      <p:graphicFrame>
        <p:nvGraphicFramePr>
          <p:cNvPr id="5" name="Table Placeholder 4">
            <a:extLst>
              <a:ext uri="{FF2B5EF4-FFF2-40B4-BE49-F238E27FC236}">
                <a16:creationId xmlns:a16="http://schemas.microsoft.com/office/drawing/2014/main" id="{347ECE4F-CA4C-431C-872B-23905C0804C7}"/>
              </a:ext>
            </a:extLst>
          </p:cNvPr>
          <p:cNvGraphicFramePr>
            <a:graphicFrameLocks noGrp="1"/>
          </p:cNvGraphicFramePr>
          <p:nvPr>
            <p:ph type="tbl" sz="quarter" idx="13"/>
            <p:extLst>
              <p:ext uri="{D42A27DB-BD31-4B8C-83A1-F6EECF244321}">
                <p14:modId xmlns:p14="http://schemas.microsoft.com/office/powerpoint/2010/main" val="3598128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35630915"/>
                    </a:ext>
                  </a:extLst>
                </a:gridCol>
                <a:gridCol w="658368">
                  <a:extLst>
                    <a:ext uri="{9D8B030D-6E8A-4147-A177-3AD203B41FA5}">
                      <a16:colId xmlns:a16="http://schemas.microsoft.com/office/drawing/2014/main" val="3002014642"/>
                    </a:ext>
                  </a:extLst>
                </a:gridCol>
                <a:gridCol w="658368">
                  <a:extLst>
                    <a:ext uri="{9D8B030D-6E8A-4147-A177-3AD203B41FA5}">
                      <a16:colId xmlns:a16="http://schemas.microsoft.com/office/drawing/2014/main" val="1926840939"/>
                    </a:ext>
                  </a:extLst>
                </a:gridCol>
                <a:gridCol w="658368">
                  <a:extLst>
                    <a:ext uri="{9D8B030D-6E8A-4147-A177-3AD203B41FA5}">
                      <a16:colId xmlns:a16="http://schemas.microsoft.com/office/drawing/2014/main" val="3579342716"/>
                    </a:ext>
                  </a:extLst>
                </a:gridCol>
                <a:gridCol w="658368">
                  <a:extLst>
                    <a:ext uri="{9D8B030D-6E8A-4147-A177-3AD203B41FA5}">
                      <a16:colId xmlns:a16="http://schemas.microsoft.com/office/drawing/2014/main" val="1624996200"/>
                    </a:ext>
                  </a:extLst>
                </a:gridCol>
                <a:gridCol w="658368">
                  <a:extLst>
                    <a:ext uri="{9D8B030D-6E8A-4147-A177-3AD203B41FA5}">
                      <a16:colId xmlns:a16="http://schemas.microsoft.com/office/drawing/2014/main" val="2495519479"/>
                    </a:ext>
                  </a:extLst>
                </a:gridCol>
                <a:gridCol w="658368">
                  <a:extLst>
                    <a:ext uri="{9D8B030D-6E8A-4147-A177-3AD203B41FA5}">
                      <a16:colId xmlns:a16="http://schemas.microsoft.com/office/drawing/2014/main" val="2855286990"/>
                    </a:ext>
                  </a:extLst>
                </a:gridCol>
                <a:gridCol w="658368">
                  <a:extLst>
                    <a:ext uri="{9D8B030D-6E8A-4147-A177-3AD203B41FA5}">
                      <a16:colId xmlns:a16="http://schemas.microsoft.com/office/drawing/2014/main" val="6207052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62258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- 2018-05-15 17:48:00 </a:t>
                      </a:r>
                      <a:r>
                        <a:rPr kumimoji="0" lang="en-US" sz="1000" b="0" i="0" u="none" strike="noStrike" kern="1200" cap="none" spc="0" normalizeH="0" baseline="0" noProof="0">
                          <a:ln>
                            <a:noFill/>
                          </a:ln>
                          <a:solidFill>
                            <a:prstClr val="black"/>
                          </a:solidFill>
                          <a:effectLst/>
                          <a:uLnTx/>
                          <a:uFillTx/>
                          <a:latin typeface="+mn-lt"/>
                          <a:ea typeface="+mn-ea"/>
                          <a:cs typeface="+mn-cs"/>
                        </a:rPr>
                        <a:t> 
 👉 Jungwagen-Neuzugang!
Opel Mokka X Edition ALLRAD, 140PS Benzin
Farbe: argonsilber
Erstzulassung: 10.10.2017
Kilometer: 20.656
Neupreis: € 27.802,--
Aktionspreis: € 21.990,-- 🔥
Der topausgestattete Mokka inkl. Radio IntelliLink, Elektro- u. Komfortpaket, uvm. steht ab sofort am Standort Güssing zur Probefahrt bereit. Unser Verkaufsberater Herr Unger informiert gerne unter 0664/2068847. Weitere Fahrzeugdetails hier ▶️ https://bit.ly/2rHRquq
#AutoDoczekal #MeinHändlerMeineWerkstatt #Opel #MokkaX #Jungwagen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92211213"/>
                  </a:ext>
                </a:extLst>
              </a:tr>
            </a:tbl>
          </a:graphicData>
        </a:graphic>
      </p:graphicFrame>
      <p:sp>
        <p:nvSpPr>
          <p:cNvPr id="4" name="Text Placeholder 3">
            <a:extLst>
              <a:ext uri="{FF2B5EF4-FFF2-40B4-BE49-F238E27FC236}">
                <a16:creationId xmlns:a16="http://schemas.microsoft.com/office/drawing/2014/main" id="{4439AB56-3829-4435-8613-66BED2C61128}"/>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281968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DEDAF-2C50-4D7F-A862-7FEEF5424036}"/>
              </a:ext>
            </a:extLst>
          </p:cNvPr>
          <p:cNvSpPr>
            <a:spLocks noGrp="1"/>
          </p:cNvSpPr>
          <p:nvPr>
            <p:ph type="title"/>
          </p:nvPr>
        </p:nvSpPr>
        <p:spPr/>
        <p:txBody>
          <a:bodyPr/>
          <a:lstStyle/>
          <a:p>
            <a:r>
              <a:rPr lang="de-DE"/>
              <a:t>Eigene Beiträge (Postings) | Auto Doczekal - 13 of 18</a:t>
            </a:r>
            <a:endParaRPr lang="en-US"/>
          </a:p>
        </p:txBody>
      </p:sp>
      <p:graphicFrame>
        <p:nvGraphicFramePr>
          <p:cNvPr id="5" name="Table Placeholder 4">
            <a:extLst>
              <a:ext uri="{FF2B5EF4-FFF2-40B4-BE49-F238E27FC236}">
                <a16:creationId xmlns:a16="http://schemas.microsoft.com/office/drawing/2014/main" id="{12FB9C37-2936-4F38-8258-C2CDD281AB9C}"/>
              </a:ext>
            </a:extLst>
          </p:cNvPr>
          <p:cNvGraphicFramePr>
            <a:graphicFrameLocks noGrp="1"/>
          </p:cNvGraphicFramePr>
          <p:nvPr>
            <p:ph type="tbl" sz="quarter" idx="13"/>
            <p:extLst>
              <p:ext uri="{D42A27DB-BD31-4B8C-83A1-F6EECF244321}">
                <p14:modId xmlns:p14="http://schemas.microsoft.com/office/powerpoint/2010/main" val="1155442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17053002"/>
                    </a:ext>
                  </a:extLst>
                </a:gridCol>
                <a:gridCol w="658368">
                  <a:extLst>
                    <a:ext uri="{9D8B030D-6E8A-4147-A177-3AD203B41FA5}">
                      <a16:colId xmlns:a16="http://schemas.microsoft.com/office/drawing/2014/main" val="2290923283"/>
                    </a:ext>
                  </a:extLst>
                </a:gridCol>
                <a:gridCol w="658368">
                  <a:extLst>
                    <a:ext uri="{9D8B030D-6E8A-4147-A177-3AD203B41FA5}">
                      <a16:colId xmlns:a16="http://schemas.microsoft.com/office/drawing/2014/main" val="2608061752"/>
                    </a:ext>
                  </a:extLst>
                </a:gridCol>
                <a:gridCol w="658368">
                  <a:extLst>
                    <a:ext uri="{9D8B030D-6E8A-4147-A177-3AD203B41FA5}">
                      <a16:colId xmlns:a16="http://schemas.microsoft.com/office/drawing/2014/main" val="456715452"/>
                    </a:ext>
                  </a:extLst>
                </a:gridCol>
                <a:gridCol w="658368">
                  <a:extLst>
                    <a:ext uri="{9D8B030D-6E8A-4147-A177-3AD203B41FA5}">
                      <a16:colId xmlns:a16="http://schemas.microsoft.com/office/drawing/2014/main" val="894765775"/>
                    </a:ext>
                  </a:extLst>
                </a:gridCol>
                <a:gridCol w="658368">
                  <a:extLst>
                    <a:ext uri="{9D8B030D-6E8A-4147-A177-3AD203B41FA5}">
                      <a16:colId xmlns:a16="http://schemas.microsoft.com/office/drawing/2014/main" val="2096058520"/>
                    </a:ext>
                  </a:extLst>
                </a:gridCol>
                <a:gridCol w="658368">
                  <a:extLst>
                    <a:ext uri="{9D8B030D-6E8A-4147-A177-3AD203B41FA5}">
                      <a16:colId xmlns:a16="http://schemas.microsoft.com/office/drawing/2014/main" val="145118455"/>
                    </a:ext>
                  </a:extLst>
                </a:gridCol>
                <a:gridCol w="658368">
                  <a:extLst>
                    <a:ext uri="{9D8B030D-6E8A-4147-A177-3AD203B41FA5}">
                      <a16:colId xmlns:a16="http://schemas.microsoft.com/office/drawing/2014/main" val="41356676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35389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- 2018-05-15 12:05:47 </a:t>
                      </a:r>
                      <a:r>
                        <a:rPr kumimoji="0" lang="de-DE" sz="1000" b="0" i="0" u="none" strike="noStrike" kern="1200" cap="none" spc="0" normalizeH="0" baseline="0" noProof="0">
                          <a:ln>
                            <a:noFill/>
                          </a:ln>
                          <a:solidFill>
                            <a:prstClr val="black"/>
                          </a:solidFill>
                          <a:effectLst/>
                          <a:uLnTx/>
                          <a:uFillTx/>
                          <a:latin typeface="+mn-lt"/>
                          <a:ea typeface="+mn-ea"/>
                          <a:cs typeface="+mn-cs"/>
                        </a:rPr>
                        <a:t> 
 Verkaufsberater Alfred Szabo übergibt am Standort Oberwart an Frau Maringer aus Großpetersdorf einen neuen Opel Corsa Österreich Edition in der wunderschönen Farbe lavarot.
Wir wünschen unserem Stammkunden viel Fahrspaß sowie alles gute mit dem neuen Flitzer❗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90269364"/>
                  </a:ext>
                </a:extLst>
              </a:tr>
            </a:tbl>
          </a:graphicData>
        </a:graphic>
      </p:graphicFrame>
      <p:sp>
        <p:nvSpPr>
          <p:cNvPr id="4" name="Text Placeholder 3">
            <a:extLst>
              <a:ext uri="{FF2B5EF4-FFF2-40B4-BE49-F238E27FC236}">
                <a16:creationId xmlns:a16="http://schemas.microsoft.com/office/drawing/2014/main" id="{AE9A7132-07DB-469F-866B-D076CBBD5BB9}"/>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5762738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70305-6A8D-4A6E-8616-D3AFD96AF895}"/>
              </a:ext>
            </a:extLst>
          </p:cNvPr>
          <p:cNvSpPr>
            <a:spLocks noGrp="1"/>
          </p:cNvSpPr>
          <p:nvPr>
            <p:ph type="title"/>
          </p:nvPr>
        </p:nvSpPr>
        <p:spPr/>
        <p:txBody>
          <a:bodyPr/>
          <a:lstStyle/>
          <a:p>
            <a:r>
              <a:rPr lang="de-DE"/>
              <a:t>Eigene Beiträge (Postings) | Auto Doczekal - 14 of 18</a:t>
            </a:r>
            <a:endParaRPr lang="en-US"/>
          </a:p>
        </p:txBody>
      </p:sp>
      <p:graphicFrame>
        <p:nvGraphicFramePr>
          <p:cNvPr id="5" name="Table Placeholder 4">
            <a:extLst>
              <a:ext uri="{FF2B5EF4-FFF2-40B4-BE49-F238E27FC236}">
                <a16:creationId xmlns:a16="http://schemas.microsoft.com/office/drawing/2014/main" id="{A9C7EFC2-FF01-4A76-9648-0BCF41C46974}"/>
              </a:ext>
            </a:extLst>
          </p:cNvPr>
          <p:cNvGraphicFramePr>
            <a:graphicFrameLocks noGrp="1"/>
          </p:cNvGraphicFramePr>
          <p:nvPr>
            <p:ph type="tbl" sz="quarter" idx="13"/>
            <p:extLst>
              <p:ext uri="{D42A27DB-BD31-4B8C-83A1-F6EECF244321}">
                <p14:modId xmlns:p14="http://schemas.microsoft.com/office/powerpoint/2010/main" val="933523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85198061"/>
                    </a:ext>
                  </a:extLst>
                </a:gridCol>
                <a:gridCol w="658368">
                  <a:extLst>
                    <a:ext uri="{9D8B030D-6E8A-4147-A177-3AD203B41FA5}">
                      <a16:colId xmlns:a16="http://schemas.microsoft.com/office/drawing/2014/main" val="2678364458"/>
                    </a:ext>
                  </a:extLst>
                </a:gridCol>
                <a:gridCol w="658368">
                  <a:extLst>
                    <a:ext uri="{9D8B030D-6E8A-4147-A177-3AD203B41FA5}">
                      <a16:colId xmlns:a16="http://schemas.microsoft.com/office/drawing/2014/main" val="1872915812"/>
                    </a:ext>
                  </a:extLst>
                </a:gridCol>
                <a:gridCol w="658368">
                  <a:extLst>
                    <a:ext uri="{9D8B030D-6E8A-4147-A177-3AD203B41FA5}">
                      <a16:colId xmlns:a16="http://schemas.microsoft.com/office/drawing/2014/main" val="1356939086"/>
                    </a:ext>
                  </a:extLst>
                </a:gridCol>
                <a:gridCol w="658368">
                  <a:extLst>
                    <a:ext uri="{9D8B030D-6E8A-4147-A177-3AD203B41FA5}">
                      <a16:colId xmlns:a16="http://schemas.microsoft.com/office/drawing/2014/main" val="2001652835"/>
                    </a:ext>
                  </a:extLst>
                </a:gridCol>
                <a:gridCol w="658368">
                  <a:extLst>
                    <a:ext uri="{9D8B030D-6E8A-4147-A177-3AD203B41FA5}">
                      <a16:colId xmlns:a16="http://schemas.microsoft.com/office/drawing/2014/main" val="4169553496"/>
                    </a:ext>
                  </a:extLst>
                </a:gridCol>
                <a:gridCol w="658368">
                  <a:extLst>
                    <a:ext uri="{9D8B030D-6E8A-4147-A177-3AD203B41FA5}">
                      <a16:colId xmlns:a16="http://schemas.microsoft.com/office/drawing/2014/main" val="2935947222"/>
                    </a:ext>
                  </a:extLst>
                </a:gridCol>
                <a:gridCol w="658368">
                  <a:extLst>
                    <a:ext uri="{9D8B030D-6E8A-4147-A177-3AD203B41FA5}">
                      <a16:colId xmlns:a16="http://schemas.microsoft.com/office/drawing/2014/main" val="9151378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19029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- 2018-05-15 09:24:40 </a:t>
                      </a:r>
                      <a:r>
                        <a:rPr kumimoji="0" lang="en-US" sz="1000" b="0" i="0" u="none" strike="noStrike" kern="1200" cap="none" spc="0" normalizeH="0" baseline="0" noProof="0">
                          <a:ln>
                            <a:noFill/>
                          </a:ln>
                          <a:solidFill>
                            <a:prstClr val="black"/>
                          </a:solidFill>
                          <a:effectLst/>
                          <a:uLnTx/>
                          <a:uFillTx/>
                          <a:latin typeface="+mn-lt"/>
                          <a:ea typeface="+mn-ea"/>
                          <a:cs typeface="+mn-cs"/>
                        </a:rPr>
                        <a:t> 
 👉 Jungwagen-Neuzugang!
Opel Corsa Österreich Edition, 90PS Benzin
Farbe: graphitgrau
Erstzulassung: 13.6.2017
Kilometer: 21.300
Neupreis: € 18.146,--
Aktionspreis: € 12.990,-- 🔥
Der topausgestattete Corsa inkl. Radio IntelliLink steht ab sofort am Standort Güssing zur Probefahrt bereit. Unser Verkaufsberater Herr Unger informiert gerne unter 0664/2068847. Weitere Fahrzeugdetails hier ▶️ https://bit.ly/2jYZF16
#AutoDoczekal #MeinHändlerMeineWerkstatt #Opel #Corsa #Jungwagen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01146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- 2018-05-13 09:15:00 </a:t>
                      </a:r>
                      <a:r>
                        <a:rPr kumimoji="0" lang="en-US" sz="1000" b="0" i="0" u="none" strike="noStrike" kern="1200" cap="none" spc="0" normalizeH="0" baseline="0" noProof="0">
                          <a:ln>
                            <a:noFill/>
                          </a:ln>
                          <a:solidFill>
                            <a:prstClr val="black"/>
                          </a:solidFill>
                          <a:effectLst/>
                          <a:uLnTx/>
                          <a:uFillTx/>
                          <a:latin typeface="+mn-lt"/>
                          <a:ea typeface="+mn-ea"/>
                          <a:cs typeface="+mn-cs"/>
                        </a:rPr>
                        <a:t> 
 Auto Doczekal wünscht allen Müttern alles Liebe und Gute zum Muttertag‼️
#AutoDoczekal #HappyMothersDay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53567924"/>
                  </a:ext>
                </a:extLst>
              </a:tr>
            </a:tbl>
          </a:graphicData>
        </a:graphic>
      </p:graphicFrame>
      <p:sp>
        <p:nvSpPr>
          <p:cNvPr id="4" name="Text Placeholder 3">
            <a:extLst>
              <a:ext uri="{FF2B5EF4-FFF2-40B4-BE49-F238E27FC236}">
                <a16:creationId xmlns:a16="http://schemas.microsoft.com/office/drawing/2014/main" id="{6170F006-10B3-4506-9FDA-F85D39066743}"/>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9300907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C4638-48B5-4101-8353-1A7277F4FC63}"/>
              </a:ext>
            </a:extLst>
          </p:cNvPr>
          <p:cNvSpPr>
            <a:spLocks noGrp="1"/>
          </p:cNvSpPr>
          <p:nvPr>
            <p:ph type="title"/>
          </p:nvPr>
        </p:nvSpPr>
        <p:spPr/>
        <p:txBody>
          <a:bodyPr/>
          <a:lstStyle/>
          <a:p>
            <a:r>
              <a:rPr lang="de-DE"/>
              <a:t>Eigene Beiträge (Postings) | Auto Doczekal - 15 of 18</a:t>
            </a:r>
            <a:endParaRPr lang="en-US"/>
          </a:p>
        </p:txBody>
      </p:sp>
      <p:graphicFrame>
        <p:nvGraphicFramePr>
          <p:cNvPr id="5" name="Table Placeholder 4">
            <a:extLst>
              <a:ext uri="{FF2B5EF4-FFF2-40B4-BE49-F238E27FC236}">
                <a16:creationId xmlns:a16="http://schemas.microsoft.com/office/drawing/2014/main" id="{7ADFE69A-A461-4A81-818B-D68F0C2E0AD0}"/>
              </a:ext>
            </a:extLst>
          </p:cNvPr>
          <p:cNvGraphicFramePr>
            <a:graphicFrameLocks noGrp="1"/>
          </p:cNvGraphicFramePr>
          <p:nvPr>
            <p:ph type="tbl" sz="quarter" idx="13"/>
            <p:extLst>
              <p:ext uri="{D42A27DB-BD31-4B8C-83A1-F6EECF244321}">
                <p14:modId xmlns:p14="http://schemas.microsoft.com/office/powerpoint/2010/main" val="3472428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23028291"/>
                    </a:ext>
                  </a:extLst>
                </a:gridCol>
                <a:gridCol w="658368">
                  <a:extLst>
                    <a:ext uri="{9D8B030D-6E8A-4147-A177-3AD203B41FA5}">
                      <a16:colId xmlns:a16="http://schemas.microsoft.com/office/drawing/2014/main" val="1948849168"/>
                    </a:ext>
                  </a:extLst>
                </a:gridCol>
                <a:gridCol w="658368">
                  <a:extLst>
                    <a:ext uri="{9D8B030D-6E8A-4147-A177-3AD203B41FA5}">
                      <a16:colId xmlns:a16="http://schemas.microsoft.com/office/drawing/2014/main" val="2091208171"/>
                    </a:ext>
                  </a:extLst>
                </a:gridCol>
                <a:gridCol w="658368">
                  <a:extLst>
                    <a:ext uri="{9D8B030D-6E8A-4147-A177-3AD203B41FA5}">
                      <a16:colId xmlns:a16="http://schemas.microsoft.com/office/drawing/2014/main" val="1627222703"/>
                    </a:ext>
                  </a:extLst>
                </a:gridCol>
                <a:gridCol w="658368">
                  <a:extLst>
                    <a:ext uri="{9D8B030D-6E8A-4147-A177-3AD203B41FA5}">
                      <a16:colId xmlns:a16="http://schemas.microsoft.com/office/drawing/2014/main" val="1926400982"/>
                    </a:ext>
                  </a:extLst>
                </a:gridCol>
                <a:gridCol w="658368">
                  <a:extLst>
                    <a:ext uri="{9D8B030D-6E8A-4147-A177-3AD203B41FA5}">
                      <a16:colId xmlns:a16="http://schemas.microsoft.com/office/drawing/2014/main" val="2976459681"/>
                    </a:ext>
                  </a:extLst>
                </a:gridCol>
                <a:gridCol w="658368">
                  <a:extLst>
                    <a:ext uri="{9D8B030D-6E8A-4147-A177-3AD203B41FA5}">
                      <a16:colId xmlns:a16="http://schemas.microsoft.com/office/drawing/2014/main" val="2552422596"/>
                    </a:ext>
                  </a:extLst>
                </a:gridCol>
                <a:gridCol w="658368">
                  <a:extLst>
                    <a:ext uri="{9D8B030D-6E8A-4147-A177-3AD203B41FA5}">
                      <a16:colId xmlns:a16="http://schemas.microsoft.com/office/drawing/2014/main" val="4072213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73661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- 2018-05-12 05:18:57 </a:t>
                      </a:r>
                      <a:r>
                        <a:rPr kumimoji="0" lang="de-DE" sz="1000" b="0" i="0" u="none" strike="noStrike" kern="1200" cap="none" spc="0" normalizeH="0" baseline="0" noProof="0">
                          <a:ln>
                            <a:noFill/>
                          </a:ln>
                          <a:solidFill>
                            <a:prstClr val="black"/>
                          </a:solidFill>
                          <a:effectLst/>
                          <a:uLnTx/>
                          <a:uFillTx/>
                          <a:latin typeface="+mn-lt"/>
                          <a:ea typeface="+mn-ea"/>
                          <a:cs typeface="+mn-cs"/>
                        </a:rPr>
                        <a:t> 
 🔥🔥 Brand im Ersatzteillager bei Auto Doczekal in Güssing mit mehreren vermissten Personen🔥🔥
So lautete gestern am Abend der Einsatzbefehl der Stadtfeuerwehr Güssing. 3 vermisste Personen konnten aus dem stark verrauchten Ersatzteillager unter schwierigsten Bedingungen gerettet werden. Weiters wurde eine Person unter einem Auto eingeklemmt, welche mit dem Hebekissen gerettet wurde. Der Außenangriff wurde mit der neuen Drehleiter durchgeführt.
Die Geschäftsleitung von Auto Doczekal bedankt sich für die Übung auf unserem Firmengelände und gratuliert der Stadtfeuerwehr für die tolle Ausbildung innerhalb der Wehr.
Nach der Übungsbesprechung lud die Firma noch zu einem gemütlichen Ausklang mit Speiß und Trank!
#AutoDoczekal #MeinHändlerMeineWerkstatt #StadtfeuerwehrGüssing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82153479"/>
                  </a:ext>
                </a:extLst>
              </a:tr>
            </a:tbl>
          </a:graphicData>
        </a:graphic>
      </p:graphicFrame>
      <p:sp>
        <p:nvSpPr>
          <p:cNvPr id="4" name="Text Placeholder 3">
            <a:extLst>
              <a:ext uri="{FF2B5EF4-FFF2-40B4-BE49-F238E27FC236}">
                <a16:creationId xmlns:a16="http://schemas.microsoft.com/office/drawing/2014/main" id="{4210A592-4245-4AE9-B8E9-D0F215B574FC}"/>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4122686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082D0-7B46-492E-BEF2-CEA45D99555C}"/>
              </a:ext>
            </a:extLst>
          </p:cNvPr>
          <p:cNvSpPr>
            <a:spLocks noGrp="1"/>
          </p:cNvSpPr>
          <p:nvPr>
            <p:ph type="title"/>
          </p:nvPr>
        </p:nvSpPr>
        <p:spPr/>
        <p:txBody>
          <a:bodyPr/>
          <a:lstStyle/>
          <a:p>
            <a:r>
              <a:rPr lang="de-DE"/>
              <a:t>Eigene Beiträge (Postings) | Auto Doczekal - 16 of 18</a:t>
            </a:r>
            <a:endParaRPr lang="en-US"/>
          </a:p>
        </p:txBody>
      </p:sp>
      <p:graphicFrame>
        <p:nvGraphicFramePr>
          <p:cNvPr id="5" name="Table Placeholder 4">
            <a:extLst>
              <a:ext uri="{FF2B5EF4-FFF2-40B4-BE49-F238E27FC236}">
                <a16:creationId xmlns:a16="http://schemas.microsoft.com/office/drawing/2014/main" id="{E2DEC04F-8D61-46AF-8DE4-A39E66A32030}"/>
              </a:ext>
            </a:extLst>
          </p:cNvPr>
          <p:cNvGraphicFramePr>
            <a:graphicFrameLocks noGrp="1"/>
          </p:cNvGraphicFramePr>
          <p:nvPr>
            <p:ph type="tbl" sz="quarter" idx="13"/>
            <p:extLst>
              <p:ext uri="{D42A27DB-BD31-4B8C-83A1-F6EECF244321}">
                <p14:modId xmlns:p14="http://schemas.microsoft.com/office/powerpoint/2010/main" val="1647410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62984805"/>
                    </a:ext>
                  </a:extLst>
                </a:gridCol>
                <a:gridCol w="658368">
                  <a:extLst>
                    <a:ext uri="{9D8B030D-6E8A-4147-A177-3AD203B41FA5}">
                      <a16:colId xmlns:a16="http://schemas.microsoft.com/office/drawing/2014/main" val="1747896660"/>
                    </a:ext>
                  </a:extLst>
                </a:gridCol>
                <a:gridCol w="658368">
                  <a:extLst>
                    <a:ext uri="{9D8B030D-6E8A-4147-A177-3AD203B41FA5}">
                      <a16:colId xmlns:a16="http://schemas.microsoft.com/office/drawing/2014/main" val="858555849"/>
                    </a:ext>
                  </a:extLst>
                </a:gridCol>
                <a:gridCol w="658368">
                  <a:extLst>
                    <a:ext uri="{9D8B030D-6E8A-4147-A177-3AD203B41FA5}">
                      <a16:colId xmlns:a16="http://schemas.microsoft.com/office/drawing/2014/main" val="3554092828"/>
                    </a:ext>
                  </a:extLst>
                </a:gridCol>
                <a:gridCol w="658368">
                  <a:extLst>
                    <a:ext uri="{9D8B030D-6E8A-4147-A177-3AD203B41FA5}">
                      <a16:colId xmlns:a16="http://schemas.microsoft.com/office/drawing/2014/main" val="1776472691"/>
                    </a:ext>
                  </a:extLst>
                </a:gridCol>
                <a:gridCol w="658368">
                  <a:extLst>
                    <a:ext uri="{9D8B030D-6E8A-4147-A177-3AD203B41FA5}">
                      <a16:colId xmlns:a16="http://schemas.microsoft.com/office/drawing/2014/main" val="1795641811"/>
                    </a:ext>
                  </a:extLst>
                </a:gridCol>
                <a:gridCol w="658368">
                  <a:extLst>
                    <a:ext uri="{9D8B030D-6E8A-4147-A177-3AD203B41FA5}">
                      <a16:colId xmlns:a16="http://schemas.microsoft.com/office/drawing/2014/main" val="3610712244"/>
                    </a:ext>
                  </a:extLst>
                </a:gridCol>
                <a:gridCol w="658368">
                  <a:extLst>
                    <a:ext uri="{9D8B030D-6E8A-4147-A177-3AD203B41FA5}">
                      <a16:colId xmlns:a16="http://schemas.microsoft.com/office/drawing/2014/main" val="21828076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30400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- 2018-05-08 17:25:01 </a:t>
                      </a:r>
                      <a:r>
                        <a:rPr kumimoji="0" lang="en-US" sz="1000" b="0" i="0" u="none" strike="noStrike" kern="1200" cap="none" spc="0" normalizeH="0" baseline="0" noProof="0">
                          <a:ln>
                            <a:noFill/>
                          </a:ln>
                          <a:solidFill>
                            <a:prstClr val="black"/>
                          </a:solidFill>
                          <a:effectLst/>
                          <a:uLnTx/>
                          <a:uFillTx/>
                          <a:latin typeface="+mn-lt"/>
                          <a:ea typeface="+mn-ea"/>
                          <a:cs typeface="+mn-cs"/>
                        </a:rPr>
                        <a:t> 
 ... heute war es soweit: Jürgen Piller aus #Riedlingsdorf übernimmt seinen neuen Opel Vivaro Doppelkabine 5-Sitzer Sport mit 145PS inkl. Topausstattung wie NAVI, Alarmanlage, Standheizung, Klimaautomatik, Rückfahrkamera uvm.
Verkaufsberater Robert Weinhofer bedankt sich für das Vertrauen und wünscht Herrn Pieler viel Freude für die private und gewerbliche Nutzung seines Vivaros❗
#AutoDoczekal #MeinHändlerMeineWerkstatt #Opel #Vivaro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49742349"/>
                  </a:ext>
                </a:extLst>
              </a:tr>
            </a:tbl>
          </a:graphicData>
        </a:graphic>
      </p:graphicFrame>
      <p:sp>
        <p:nvSpPr>
          <p:cNvPr id="4" name="Text Placeholder 3">
            <a:extLst>
              <a:ext uri="{FF2B5EF4-FFF2-40B4-BE49-F238E27FC236}">
                <a16:creationId xmlns:a16="http://schemas.microsoft.com/office/drawing/2014/main" id="{D4268899-F5F9-4DDF-B177-E36BFBACD623}"/>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2442649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1DCA2-9DC3-4038-87FD-8BE45276CA06}"/>
              </a:ext>
            </a:extLst>
          </p:cNvPr>
          <p:cNvSpPr>
            <a:spLocks noGrp="1"/>
          </p:cNvSpPr>
          <p:nvPr>
            <p:ph type="title"/>
          </p:nvPr>
        </p:nvSpPr>
        <p:spPr/>
        <p:txBody>
          <a:bodyPr/>
          <a:lstStyle/>
          <a:p>
            <a:r>
              <a:rPr lang="de-DE"/>
              <a:t>Eigene Beiträge (Postings) | Auto Doczekal - 17 of 18</a:t>
            </a:r>
            <a:endParaRPr lang="en-US"/>
          </a:p>
        </p:txBody>
      </p:sp>
      <p:graphicFrame>
        <p:nvGraphicFramePr>
          <p:cNvPr id="5" name="Table Placeholder 4">
            <a:extLst>
              <a:ext uri="{FF2B5EF4-FFF2-40B4-BE49-F238E27FC236}">
                <a16:creationId xmlns:a16="http://schemas.microsoft.com/office/drawing/2014/main" id="{521FA1DB-F51A-4E75-9CE5-FAC3628ACA77}"/>
              </a:ext>
            </a:extLst>
          </p:cNvPr>
          <p:cNvGraphicFramePr>
            <a:graphicFrameLocks noGrp="1"/>
          </p:cNvGraphicFramePr>
          <p:nvPr>
            <p:ph type="tbl" sz="quarter" idx="13"/>
            <p:extLst>
              <p:ext uri="{D42A27DB-BD31-4B8C-83A1-F6EECF244321}">
                <p14:modId xmlns:p14="http://schemas.microsoft.com/office/powerpoint/2010/main" val="1342417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4405293"/>
                    </a:ext>
                  </a:extLst>
                </a:gridCol>
                <a:gridCol w="658368">
                  <a:extLst>
                    <a:ext uri="{9D8B030D-6E8A-4147-A177-3AD203B41FA5}">
                      <a16:colId xmlns:a16="http://schemas.microsoft.com/office/drawing/2014/main" val="128758161"/>
                    </a:ext>
                  </a:extLst>
                </a:gridCol>
                <a:gridCol w="658368">
                  <a:extLst>
                    <a:ext uri="{9D8B030D-6E8A-4147-A177-3AD203B41FA5}">
                      <a16:colId xmlns:a16="http://schemas.microsoft.com/office/drawing/2014/main" val="2070813644"/>
                    </a:ext>
                  </a:extLst>
                </a:gridCol>
                <a:gridCol w="658368">
                  <a:extLst>
                    <a:ext uri="{9D8B030D-6E8A-4147-A177-3AD203B41FA5}">
                      <a16:colId xmlns:a16="http://schemas.microsoft.com/office/drawing/2014/main" val="1404735842"/>
                    </a:ext>
                  </a:extLst>
                </a:gridCol>
                <a:gridCol w="658368">
                  <a:extLst>
                    <a:ext uri="{9D8B030D-6E8A-4147-A177-3AD203B41FA5}">
                      <a16:colId xmlns:a16="http://schemas.microsoft.com/office/drawing/2014/main" val="3562109127"/>
                    </a:ext>
                  </a:extLst>
                </a:gridCol>
                <a:gridCol w="658368">
                  <a:extLst>
                    <a:ext uri="{9D8B030D-6E8A-4147-A177-3AD203B41FA5}">
                      <a16:colId xmlns:a16="http://schemas.microsoft.com/office/drawing/2014/main" val="2873901276"/>
                    </a:ext>
                  </a:extLst>
                </a:gridCol>
                <a:gridCol w="658368">
                  <a:extLst>
                    <a:ext uri="{9D8B030D-6E8A-4147-A177-3AD203B41FA5}">
                      <a16:colId xmlns:a16="http://schemas.microsoft.com/office/drawing/2014/main" val="1130771722"/>
                    </a:ext>
                  </a:extLst>
                </a:gridCol>
                <a:gridCol w="658368">
                  <a:extLst>
                    <a:ext uri="{9D8B030D-6E8A-4147-A177-3AD203B41FA5}">
                      <a16:colId xmlns:a16="http://schemas.microsoft.com/office/drawing/2014/main" val="38524505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16893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- 2018-05-05 07:08:20 </a:t>
                      </a:r>
                      <a:r>
                        <a:rPr kumimoji="0" lang="en-US" sz="1000" b="0" i="0" u="none" strike="noStrike" kern="1200" cap="none" spc="0" normalizeH="0" baseline="0" noProof="0">
                          <a:ln>
                            <a:noFill/>
                          </a:ln>
                          <a:solidFill>
                            <a:prstClr val="black"/>
                          </a:solidFill>
                          <a:effectLst/>
                          <a:uLnTx/>
                          <a:uFillTx/>
                          <a:latin typeface="+mn-lt"/>
                          <a:ea typeface="+mn-ea"/>
                          <a:cs typeface="+mn-cs"/>
                        </a:rPr>
                        <a:t> 
 Gebrauchtwagen-Neuzugang‼️
KIA Venga 1,4 CRDi Cool Jackpot, 78PS Diesel
Erstzulassung: 2/2014
Kilometer: 58.100
🔝-Preis: € 8.990,-- 
Der sehr gepflegte Gebrauchtwagen steht ab sofort in Oberwart für Probefahrten bereit. Weitere Fahrzeugdetails hier ▶️ https://bit.ly/2rlMhHv
#AutoDoczekal #MeinHändlerMeineWerkstatt #Kia #Gebrauchtwagen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42935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- 2018-05-04 17:05:00 </a:t>
                      </a:r>
                      <a:r>
                        <a:rPr kumimoji="0" lang="en-US" sz="1000" b="0" i="0" u="none" strike="noStrike" kern="1200" cap="none" spc="0" normalizeH="0" baseline="0" noProof="0">
                          <a:ln>
                            <a:noFill/>
                          </a:ln>
                          <a:solidFill>
                            <a:prstClr val="black"/>
                          </a:solidFill>
                          <a:effectLst/>
                          <a:uLnTx/>
                          <a:uFillTx/>
                          <a:latin typeface="+mn-lt"/>
                          <a:ea typeface="+mn-ea"/>
                          <a:cs typeface="+mn-cs"/>
                        </a:rPr>
                        <a:t> 
 Frau Andrea Dorner aus Rechnitz freut sich über ihren neuen gepflegten Gebrauchtwagen Opel Corsa Österreich Edition.
Alfred Szabo und das Auto Doczekal Team Oberwart wünschen unserer Neukundin viel Freude mit dem Corsa‼️
#AutoDoczekal #MeinHändlerMeineWerkstatt #Opel #Corsa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49853297"/>
                  </a:ext>
                </a:extLst>
              </a:tr>
            </a:tbl>
          </a:graphicData>
        </a:graphic>
      </p:graphicFrame>
      <p:sp>
        <p:nvSpPr>
          <p:cNvPr id="4" name="Text Placeholder 3">
            <a:extLst>
              <a:ext uri="{FF2B5EF4-FFF2-40B4-BE49-F238E27FC236}">
                <a16:creationId xmlns:a16="http://schemas.microsoft.com/office/drawing/2014/main" id="{3CB902B7-EB1D-4644-91AB-ED5D0A5741E9}"/>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0690249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EFD54-2BFC-48F7-BCB5-D10F0A97DEF9}"/>
              </a:ext>
            </a:extLst>
          </p:cNvPr>
          <p:cNvSpPr>
            <a:spLocks noGrp="1"/>
          </p:cNvSpPr>
          <p:nvPr>
            <p:ph type="title"/>
          </p:nvPr>
        </p:nvSpPr>
        <p:spPr/>
        <p:txBody>
          <a:bodyPr/>
          <a:lstStyle/>
          <a:p>
            <a:r>
              <a:rPr lang="de-DE"/>
              <a:t>Eigene Beiträge (Postings) | Auto Doczekal - 18 of 18</a:t>
            </a:r>
            <a:endParaRPr lang="en-US"/>
          </a:p>
        </p:txBody>
      </p:sp>
      <p:graphicFrame>
        <p:nvGraphicFramePr>
          <p:cNvPr id="5" name="Table Placeholder 4">
            <a:extLst>
              <a:ext uri="{FF2B5EF4-FFF2-40B4-BE49-F238E27FC236}">
                <a16:creationId xmlns:a16="http://schemas.microsoft.com/office/drawing/2014/main" id="{FB756C43-FEDA-4038-A777-0EC588BCECA4}"/>
              </a:ext>
            </a:extLst>
          </p:cNvPr>
          <p:cNvGraphicFramePr>
            <a:graphicFrameLocks noGrp="1"/>
          </p:cNvGraphicFramePr>
          <p:nvPr>
            <p:ph type="tbl" sz="quarter" idx="13"/>
            <p:extLst>
              <p:ext uri="{D42A27DB-BD31-4B8C-83A1-F6EECF244321}">
                <p14:modId xmlns:p14="http://schemas.microsoft.com/office/powerpoint/2010/main" val="4152295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70165019"/>
                    </a:ext>
                  </a:extLst>
                </a:gridCol>
                <a:gridCol w="658368">
                  <a:extLst>
                    <a:ext uri="{9D8B030D-6E8A-4147-A177-3AD203B41FA5}">
                      <a16:colId xmlns:a16="http://schemas.microsoft.com/office/drawing/2014/main" val="3319985180"/>
                    </a:ext>
                  </a:extLst>
                </a:gridCol>
                <a:gridCol w="658368">
                  <a:extLst>
                    <a:ext uri="{9D8B030D-6E8A-4147-A177-3AD203B41FA5}">
                      <a16:colId xmlns:a16="http://schemas.microsoft.com/office/drawing/2014/main" val="1974244440"/>
                    </a:ext>
                  </a:extLst>
                </a:gridCol>
                <a:gridCol w="658368">
                  <a:extLst>
                    <a:ext uri="{9D8B030D-6E8A-4147-A177-3AD203B41FA5}">
                      <a16:colId xmlns:a16="http://schemas.microsoft.com/office/drawing/2014/main" val="1655611958"/>
                    </a:ext>
                  </a:extLst>
                </a:gridCol>
                <a:gridCol w="658368">
                  <a:extLst>
                    <a:ext uri="{9D8B030D-6E8A-4147-A177-3AD203B41FA5}">
                      <a16:colId xmlns:a16="http://schemas.microsoft.com/office/drawing/2014/main" val="3355690623"/>
                    </a:ext>
                  </a:extLst>
                </a:gridCol>
                <a:gridCol w="658368">
                  <a:extLst>
                    <a:ext uri="{9D8B030D-6E8A-4147-A177-3AD203B41FA5}">
                      <a16:colId xmlns:a16="http://schemas.microsoft.com/office/drawing/2014/main" val="70750256"/>
                    </a:ext>
                  </a:extLst>
                </a:gridCol>
                <a:gridCol w="658368">
                  <a:extLst>
                    <a:ext uri="{9D8B030D-6E8A-4147-A177-3AD203B41FA5}">
                      <a16:colId xmlns:a16="http://schemas.microsoft.com/office/drawing/2014/main" val="1968850995"/>
                    </a:ext>
                  </a:extLst>
                </a:gridCol>
                <a:gridCol w="658368">
                  <a:extLst>
                    <a:ext uri="{9D8B030D-6E8A-4147-A177-3AD203B41FA5}">
                      <a16:colId xmlns:a16="http://schemas.microsoft.com/office/drawing/2014/main" val="15229990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01324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- 2018-05-04 10:52:32 </a:t>
                      </a:r>
                      <a:r>
                        <a:rPr kumimoji="0" lang="en-US" sz="1000" b="0" i="0" u="none" strike="noStrike" kern="1200" cap="none" spc="0" normalizeH="0" baseline="0" noProof="0">
                          <a:ln>
                            <a:noFill/>
                          </a:ln>
                          <a:solidFill>
                            <a:prstClr val="black"/>
                          </a:solidFill>
                          <a:effectLst/>
                          <a:uLnTx/>
                          <a:uFillTx/>
                          <a:latin typeface="+mn-lt"/>
                          <a:ea typeface="+mn-ea"/>
                          <a:cs typeface="+mn-cs"/>
                        </a:rPr>
                        <a:t> 
 ... und wieder verlässt ein Suzuki unseren Schauraum in Oberwart❗
Walter Csekits aus Großpetersdorf übernimmt einen topausgestatteten Vorführwagen Suzuki Baleno Flash in granite grey. Verkaufsberater Alfred Szabo gratuliert zur tollen Wahl.
#AutoDoczekal #MeinHändlerMeineWerkstatt #Suzuki #Baleno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32059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 Auto Doczekal - 2018-05-04 05:22:38 </a:t>
                      </a:r>
                      <a:r>
                        <a:rPr kumimoji="0" lang="pl-P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8306298"/>
                  </a:ext>
                </a:extLst>
              </a:tr>
            </a:tbl>
          </a:graphicData>
        </a:graphic>
      </p:graphicFrame>
      <p:sp>
        <p:nvSpPr>
          <p:cNvPr id="4" name="Text Placeholder 3">
            <a:extLst>
              <a:ext uri="{FF2B5EF4-FFF2-40B4-BE49-F238E27FC236}">
                <a16:creationId xmlns:a16="http://schemas.microsoft.com/office/drawing/2014/main" id="{52E21D90-01E6-40A6-8B17-16613445F20B}"/>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3741793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04CD4-430A-48D0-B843-22ED53CF8D0A}"/>
              </a:ext>
            </a:extLst>
          </p:cNvPr>
          <p:cNvSpPr>
            <a:spLocks noGrp="1"/>
          </p:cNvSpPr>
          <p:nvPr>
            <p:ph type="title"/>
          </p:nvPr>
        </p:nvSpPr>
        <p:spPr/>
        <p:txBody>
          <a:bodyPr/>
          <a:lstStyle/>
          <a:p>
            <a:r>
              <a:rPr lang="en-US"/>
              <a:t>Eigene Beiträge (Postings) + Reactions | Auto Doczekal - 1 of 22</a:t>
            </a:r>
          </a:p>
        </p:txBody>
      </p:sp>
      <p:graphicFrame>
        <p:nvGraphicFramePr>
          <p:cNvPr id="5" name="Table Placeholder 4">
            <a:extLst>
              <a:ext uri="{FF2B5EF4-FFF2-40B4-BE49-F238E27FC236}">
                <a16:creationId xmlns:a16="http://schemas.microsoft.com/office/drawing/2014/main" id="{77D7F181-652F-4D84-B76B-FB6CD7783345}"/>
              </a:ext>
            </a:extLst>
          </p:cNvPr>
          <p:cNvGraphicFramePr>
            <a:graphicFrameLocks noGrp="1"/>
          </p:cNvGraphicFramePr>
          <p:nvPr>
            <p:ph type="tbl" sz="quarter" idx="13"/>
            <p:extLst>
              <p:ext uri="{D42A27DB-BD31-4B8C-83A1-F6EECF244321}">
                <p14:modId xmlns:p14="http://schemas.microsoft.com/office/powerpoint/2010/main" val="14048883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73823323"/>
                    </a:ext>
                  </a:extLst>
                </a:gridCol>
                <a:gridCol w="822960">
                  <a:extLst>
                    <a:ext uri="{9D8B030D-6E8A-4147-A177-3AD203B41FA5}">
                      <a16:colId xmlns:a16="http://schemas.microsoft.com/office/drawing/2014/main" val="3364832417"/>
                    </a:ext>
                  </a:extLst>
                </a:gridCol>
                <a:gridCol w="822960">
                  <a:extLst>
                    <a:ext uri="{9D8B030D-6E8A-4147-A177-3AD203B41FA5}">
                      <a16:colId xmlns:a16="http://schemas.microsoft.com/office/drawing/2014/main" val="3465507480"/>
                    </a:ext>
                  </a:extLst>
                </a:gridCol>
                <a:gridCol w="822960">
                  <a:extLst>
                    <a:ext uri="{9D8B030D-6E8A-4147-A177-3AD203B41FA5}">
                      <a16:colId xmlns:a16="http://schemas.microsoft.com/office/drawing/2014/main" val="2811220105"/>
                    </a:ext>
                  </a:extLst>
                </a:gridCol>
                <a:gridCol w="822960">
                  <a:extLst>
                    <a:ext uri="{9D8B030D-6E8A-4147-A177-3AD203B41FA5}">
                      <a16:colId xmlns:a16="http://schemas.microsoft.com/office/drawing/2014/main" val="1406229888"/>
                    </a:ext>
                  </a:extLst>
                </a:gridCol>
                <a:gridCol w="822960">
                  <a:extLst>
                    <a:ext uri="{9D8B030D-6E8A-4147-A177-3AD203B41FA5}">
                      <a16:colId xmlns:a16="http://schemas.microsoft.com/office/drawing/2014/main" val="3362679924"/>
                    </a:ext>
                  </a:extLst>
                </a:gridCol>
                <a:gridCol w="822960">
                  <a:extLst>
                    <a:ext uri="{9D8B030D-6E8A-4147-A177-3AD203B41FA5}">
                      <a16:colId xmlns:a16="http://schemas.microsoft.com/office/drawing/2014/main" val="1004106997"/>
                    </a:ext>
                  </a:extLst>
                </a:gridCol>
                <a:gridCol w="822960">
                  <a:extLst>
                    <a:ext uri="{9D8B030D-6E8A-4147-A177-3AD203B41FA5}">
                      <a16:colId xmlns:a16="http://schemas.microsoft.com/office/drawing/2014/main" val="28740030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604248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- 2018-05-29 13:43:50 </a:t>
                      </a:r>
                      <a:r>
                        <a:rPr kumimoji="0" lang="en-US" sz="1000" b="0" i="0" u="none" strike="noStrike" kern="1200" cap="none" spc="0" normalizeH="0" baseline="0" noProof="0">
                          <a:ln>
                            <a:noFill/>
                          </a:ln>
                          <a:solidFill>
                            <a:prstClr val="black"/>
                          </a:solidFill>
                          <a:effectLst/>
                          <a:uLnTx/>
                          <a:uFillTx/>
                          <a:latin typeface="+mn-lt"/>
                          <a:ea typeface="+mn-ea"/>
                          <a:cs typeface="+mn-cs"/>
                        </a:rPr>
                        <a:t> 
 Heute durfte Geschäftsführer Markus Doczekal gemeinsam mit Suzuki Austria Verkaufsdistriktleiter Herrn Fremuth 2 Suzuki S-Cross Allrad in der Farbe cosmic black einer Abordnung des Life Ball übergeben!
#AutoDoczekal #MeinHändlerMeineWerkstatt #Suzuki #SCross #LifeBall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949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- 2018-05-25 14:57:45 </a:t>
                      </a:r>
                      <a:r>
                        <a:rPr kumimoji="0" lang="en-US" sz="1000" b="0" i="0" u="none" strike="noStrike" kern="1200" cap="none" spc="0" normalizeH="0" baseline="0" noProof="0">
                          <a:ln>
                            <a:noFill/>
                          </a:ln>
                          <a:solidFill>
                            <a:prstClr val="black"/>
                          </a:solidFill>
                          <a:effectLst/>
                          <a:uLnTx/>
                          <a:uFillTx/>
                          <a:latin typeface="+mn-lt"/>
                          <a:ea typeface="+mn-ea"/>
                          <a:cs typeface="+mn-cs"/>
                        </a:rPr>
                        <a:t> 
 Herr Adorjan aus Oberwart durfte heute seinen neuen Suzuki S-Cross Shine Allrad Diesel in silky silver übernehmen.
Verkaufsberater Robert Weinhofer wünscht unserem Neukunden viele spannende Ausflüge und sichere Fahrten mit dem Allradler‼️
#AutoDoczekal #MeinHändlerMeineWerkstatt #Suzuki #SCross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33340160"/>
                  </a:ext>
                </a:extLst>
              </a:tr>
            </a:tbl>
          </a:graphicData>
        </a:graphic>
      </p:graphicFrame>
      <p:sp>
        <p:nvSpPr>
          <p:cNvPr id="4" name="Text Placeholder 3">
            <a:extLst>
              <a:ext uri="{FF2B5EF4-FFF2-40B4-BE49-F238E27FC236}">
                <a16:creationId xmlns:a16="http://schemas.microsoft.com/office/drawing/2014/main" id="{B33E075C-F033-4F43-9E81-405EF5E227EE}"/>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4311879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ECC0E-F9DE-4F10-BB7F-9004D2C3C2FB}"/>
              </a:ext>
            </a:extLst>
          </p:cNvPr>
          <p:cNvSpPr>
            <a:spLocks noGrp="1"/>
          </p:cNvSpPr>
          <p:nvPr>
            <p:ph type="title"/>
          </p:nvPr>
        </p:nvSpPr>
        <p:spPr/>
        <p:txBody>
          <a:bodyPr/>
          <a:lstStyle/>
          <a:p>
            <a:r>
              <a:rPr lang="en-US"/>
              <a:t>Eigene Beiträge (Postings) + Reactions | Auto Doczekal - 2 of 22</a:t>
            </a:r>
          </a:p>
        </p:txBody>
      </p:sp>
      <p:graphicFrame>
        <p:nvGraphicFramePr>
          <p:cNvPr id="5" name="Table Placeholder 4">
            <a:extLst>
              <a:ext uri="{FF2B5EF4-FFF2-40B4-BE49-F238E27FC236}">
                <a16:creationId xmlns:a16="http://schemas.microsoft.com/office/drawing/2014/main" id="{61FDF36E-1D5C-4843-B547-3705D11C7C63}"/>
              </a:ext>
            </a:extLst>
          </p:cNvPr>
          <p:cNvGraphicFramePr>
            <a:graphicFrameLocks noGrp="1"/>
          </p:cNvGraphicFramePr>
          <p:nvPr>
            <p:ph type="tbl" sz="quarter" idx="13"/>
            <p:extLst>
              <p:ext uri="{D42A27DB-BD31-4B8C-83A1-F6EECF244321}">
                <p14:modId xmlns:p14="http://schemas.microsoft.com/office/powerpoint/2010/main" val="1917753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92123059"/>
                    </a:ext>
                  </a:extLst>
                </a:gridCol>
                <a:gridCol w="822960">
                  <a:extLst>
                    <a:ext uri="{9D8B030D-6E8A-4147-A177-3AD203B41FA5}">
                      <a16:colId xmlns:a16="http://schemas.microsoft.com/office/drawing/2014/main" val="1783148950"/>
                    </a:ext>
                  </a:extLst>
                </a:gridCol>
                <a:gridCol w="822960">
                  <a:extLst>
                    <a:ext uri="{9D8B030D-6E8A-4147-A177-3AD203B41FA5}">
                      <a16:colId xmlns:a16="http://schemas.microsoft.com/office/drawing/2014/main" val="2699574647"/>
                    </a:ext>
                  </a:extLst>
                </a:gridCol>
                <a:gridCol w="822960">
                  <a:extLst>
                    <a:ext uri="{9D8B030D-6E8A-4147-A177-3AD203B41FA5}">
                      <a16:colId xmlns:a16="http://schemas.microsoft.com/office/drawing/2014/main" val="1064829443"/>
                    </a:ext>
                  </a:extLst>
                </a:gridCol>
                <a:gridCol w="822960">
                  <a:extLst>
                    <a:ext uri="{9D8B030D-6E8A-4147-A177-3AD203B41FA5}">
                      <a16:colId xmlns:a16="http://schemas.microsoft.com/office/drawing/2014/main" val="3771587359"/>
                    </a:ext>
                  </a:extLst>
                </a:gridCol>
                <a:gridCol w="822960">
                  <a:extLst>
                    <a:ext uri="{9D8B030D-6E8A-4147-A177-3AD203B41FA5}">
                      <a16:colId xmlns:a16="http://schemas.microsoft.com/office/drawing/2014/main" val="2513804307"/>
                    </a:ext>
                  </a:extLst>
                </a:gridCol>
                <a:gridCol w="822960">
                  <a:extLst>
                    <a:ext uri="{9D8B030D-6E8A-4147-A177-3AD203B41FA5}">
                      <a16:colId xmlns:a16="http://schemas.microsoft.com/office/drawing/2014/main" val="3497381070"/>
                    </a:ext>
                  </a:extLst>
                </a:gridCol>
                <a:gridCol w="822960">
                  <a:extLst>
                    <a:ext uri="{9D8B030D-6E8A-4147-A177-3AD203B41FA5}">
                      <a16:colId xmlns:a16="http://schemas.microsoft.com/office/drawing/2014/main" val="1204090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385262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- 2018-05-24 17:45:00 </a:t>
                      </a:r>
                      <a:r>
                        <a:rPr kumimoji="0" lang="en-US" sz="1000" b="0" i="0" u="none" strike="noStrike" kern="1200" cap="none" spc="0" normalizeH="0" baseline="0" noProof="0">
                          <a:ln>
                            <a:noFill/>
                          </a:ln>
                          <a:solidFill>
                            <a:prstClr val="black"/>
                          </a:solidFill>
                          <a:effectLst/>
                          <a:uLnTx/>
                          <a:uFillTx/>
                          <a:latin typeface="+mn-lt"/>
                          <a:ea typeface="+mn-ea"/>
                          <a:cs typeface="+mn-cs"/>
                        </a:rPr>
                        <a:t> 
 ... na ist der nicht wunderschön???
Familie Durlacher aus Stubenberg am See sind die stolzen Besitzer ihres neuen Opel Crossland Innovation in der tollen Farbkombination safran orange/Dach schwarz inkl. einer 🔝-Ausstattung!
Verkaufsberater Mario Hörtner sowie das gesamte Team aus St. Johann wünschen viel Freude und unfallfreie Fahrten‼️
#AutoDoczekal #MeinHändlerMeineWerkstatt #Opel #Crossland #Innovation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68253422"/>
                  </a:ext>
                </a:extLst>
              </a:tr>
            </a:tbl>
          </a:graphicData>
        </a:graphic>
      </p:graphicFrame>
      <p:sp>
        <p:nvSpPr>
          <p:cNvPr id="4" name="Text Placeholder 3">
            <a:extLst>
              <a:ext uri="{FF2B5EF4-FFF2-40B4-BE49-F238E27FC236}">
                <a16:creationId xmlns:a16="http://schemas.microsoft.com/office/drawing/2014/main" id="{0661CE98-ADE0-4A08-B3E9-DEBA7A4DD220}"/>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8287445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11B90-786F-440E-9417-472C6C4675BA}"/>
              </a:ext>
            </a:extLst>
          </p:cNvPr>
          <p:cNvSpPr>
            <a:spLocks noGrp="1"/>
          </p:cNvSpPr>
          <p:nvPr>
            <p:ph type="title"/>
          </p:nvPr>
        </p:nvSpPr>
        <p:spPr/>
        <p:txBody>
          <a:bodyPr/>
          <a:lstStyle/>
          <a:p>
            <a:r>
              <a:rPr lang="en-US"/>
              <a:t>Eigene Beiträge (Postings) + Reactions | Auto Doczekal - 3 of 22</a:t>
            </a:r>
          </a:p>
        </p:txBody>
      </p:sp>
      <p:graphicFrame>
        <p:nvGraphicFramePr>
          <p:cNvPr id="5" name="Table Placeholder 4">
            <a:extLst>
              <a:ext uri="{FF2B5EF4-FFF2-40B4-BE49-F238E27FC236}">
                <a16:creationId xmlns:a16="http://schemas.microsoft.com/office/drawing/2014/main" id="{CDF7EC79-8CC5-4313-9683-EF4952E93C67}"/>
              </a:ext>
            </a:extLst>
          </p:cNvPr>
          <p:cNvGraphicFramePr>
            <a:graphicFrameLocks noGrp="1"/>
          </p:cNvGraphicFramePr>
          <p:nvPr>
            <p:ph type="tbl" sz="quarter" idx="13"/>
            <p:extLst>
              <p:ext uri="{D42A27DB-BD31-4B8C-83A1-F6EECF244321}">
                <p14:modId xmlns:p14="http://schemas.microsoft.com/office/powerpoint/2010/main" val="362072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67679715"/>
                    </a:ext>
                  </a:extLst>
                </a:gridCol>
                <a:gridCol w="822960">
                  <a:extLst>
                    <a:ext uri="{9D8B030D-6E8A-4147-A177-3AD203B41FA5}">
                      <a16:colId xmlns:a16="http://schemas.microsoft.com/office/drawing/2014/main" val="4292051275"/>
                    </a:ext>
                  </a:extLst>
                </a:gridCol>
                <a:gridCol w="822960">
                  <a:extLst>
                    <a:ext uri="{9D8B030D-6E8A-4147-A177-3AD203B41FA5}">
                      <a16:colId xmlns:a16="http://schemas.microsoft.com/office/drawing/2014/main" val="4197134331"/>
                    </a:ext>
                  </a:extLst>
                </a:gridCol>
                <a:gridCol w="822960">
                  <a:extLst>
                    <a:ext uri="{9D8B030D-6E8A-4147-A177-3AD203B41FA5}">
                      <a16:colId xmlns:a16="http://schemas.microsoft.com/office/drawing/2014/main" val="1212319286"/>
                    </a:ext>
                  </a:extLst>
                </a:gridCol>
                <a:gridCol w="822960">
                  <a:extLst>
                    <a:ext uri="{9D8B030D-6E8A-4147-A177-3AD203B41FA5}">
                      <a16:colId xmlns:a16="http://schemas.microsoft.com/office/drawing/2014/main" val="557211809"/>
                    </a:ext>
                  </a:extLst>
                </a:gridCol>
                <a:gridCol w="822960">
                  <a:extLst>
                    <a:ext uri="{9D8B030D-6E8A-4147-A177-3AD203B41FA5}">
                      <a16:colId xmlns:a16="http://schemas.microsoft.com/office/drawing/2014/main" val="693547929"/>
                    </a:ext>
                  </a:extLst>
                </a:gridCol>
                <a:gridCol w="822960">
                  <a:extLst>
                    <a:ext uri="{9D8B030D-6E8A-4147-A177-3AD203B41FA5}">
                      <a16:colId xmlns:a16="http://schemas.microsoft.com/office/drawing/2014/main" val="211992542"/>
                    </a:ext>
                  </a:extLst>
                </a:gridCol>
                <a:gridCol w="822960">
                  <a:extLst>
                    <a:ext uri="{9D8B030D-6E8A-4147-A177-3AD203B41FA5}">
                      <a16:colId xmlns:a16="http://schemas.microsoft.com/office/drawing/2014/main" val="37574726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031339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- 2018-05-24 17:45:00 </a:t>
                      </a:r>
                      <a:r>
                        <a:rPr kumimoji="0" lang="en-US" sz="1000" b="0" i="0" u="none" strike="noStrike" kern="1200" cap="none" spc="0" normalizeH="0" baseline="0" noProof="0">
                          <a:ln>
                            <a:noFill/>
                          </a:ln>
                          <a:solidFill>
                            <a:prstClr val="black"/>
                          </a:solidFill>
                          <a:effectLst/>
                          <a:uLnTx/>
                          <a:uFillTx/>
                          <a:latin typeface="+mn-lt"/>
                          <a:ea typeface="+mn-ea"/>
                          <a:cs typeface="+mn-cs"/>
                        </a:rPr>
                        <a:t> 
 Mario Hörtner übergibt am Standort St. Johann/Haide an Herrn Manfred Wenzel aus Bad Tatzmannsdorf einen Top-Gebrauchtwagen Opel Mokka Edition in graphtischwarz!
Wir wünschen wie immer viel Freude und Spaß mit dem neuen Flitzer‼️
#AutoDoczekal #MeinHändlerMeineWerkstatt #Opel #Mokka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21559134"/>
                  </a:ext>
                </a:extLst>
              </a:tr>
            </a:tbl>
          </a:graphicData>
        </a:graphic>
      </p:graphicFrame>
      <p:sp>
        <p:nvSpPr>
          <p:cNvPr id="4" name="Text Placeholder 3">
            <a:extLst>
              <a:ext uri="{FF2B5EF4-FFF2-40B4-BE49-F238E27FC236}">
                <a16:creationId xmlns:a16="http://schemas.microsoft.com/office/drawing/2014/main" id="{257A186B-9C75-436D-82B8-780AD5AD2F4D}"/>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2059110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2C6D2-3F62-4FE4-8638-719CE87C265B}"/>
              </a:ext>
            </a:extLst>
          </p:cNvPr>
          <p:cNvSpPr>
            <a:spLocks noGrp="1"/>
          </p:cNvSpPr>
          <p:nvPr>
            <p:ph type="title"/>
          </p:nvPr>
        </p:nvSpPr>
        <p:spPr/>
        <p:txBody>
          <a:bodyPr/>
          <a:lstStyle/>
          <a:p>
            <a:r>
              <a:rPr lang="en-US"/>
              <a:t>Eigene Beiträge (Postings) + Reactions | Auto Doczekal - 4 of 22</a:t>
            </a:r>
          </a:p>
        </p:txBody>
      </p:sp>
      <p:graphicFrame>
        <p:nvGraphicFramePr>
          <p:cNvPr id="5" name="Table Placeholder 4">
            <a:extLst>
              <a:ext uri="{FF2B5EF4-FFF2-40B4-BE49-F238E27FC236}">
                <a16:creationId xmlns:a16="http://schemas.microsoft.com/office/drawing/2014/main" id="{616C03C2-314B-498F-9BE2-39AEFD5DBC5C}"/>
              </a:ext>
            </a:extLst>
          </p:cNvPr>
          <p:cNvGraphicFramePr>
            <a:graphicFrameLocks noGrp="1"/>
          </p:cNvGraphicFramePr>
          <p:nvPr>
            <p:ph type="tbl" sz="quarter" idx="13"/>
            <p:extLst>
              <p:ext uri="{D42A27DB-BD31-4B8C-83A1-F6EECF244321}">
                <p14:modId xmlns:p14="http://schemas.microsoft.com/office/powerpoint/2010/main" val="782416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61353907"/>
                    </a:ext>
                  </a:extLst>
                </a:gridCol>
                <a:gridCol w="822960">
                  <a:extLst>
                    <a:ext uri="{9D8B030D-6E8A-4147-A177-3AD203B41FA5}">
                      <a16:colId xmlns:a16="http://schemas.microsoft.com/office/drawing/2014/main" val="4043604641"/>
                    </a:ext>
                  </a:extLst>
                </a:gridCol>
                <a:gridCol w="822960">
                  <a:extLst>
                    <a:ext uri="{9D8B030D-6E8A-4147-A177-3AD203B41FA5}">
                      <a16:colId xmlns:a16="http://schemas.microsoft.com/office/drawing/2014/main" val="3648808170"/>
                    </a:ext>
                  </a:extLst>
                </a:gridCol>
                <a:gridCol w="822960">
                  <a:extLst>
                    <a:ext uri="{9D8B030D-6E8A-4147-A177-3AD203B41FA5}">
                      <a16:colId xmlns:a16="http://schemas.microsoft.com/office/drawing/2014/main" val="2845115795"/>
                    </a:ext>
                  </a:extLst>
                </a:gridCol>
                <a:gridCol w="822960">
                  <a:extLst>
                    <a:ext uri="{9D8B030D-6E8A-4147-A177-3AD203B41FA5}">
                      <a16:colId xmlns:a16="http://schemas.microsoft.com/office/drawing/2014/main" val="2504733756"/>
                    </a:ext>
                  </a:extLst>
                </a:gridCol>
                <a:gridCol w="822960">
                  <a:extLst>
                    <a:ext uri="{9D8B030D-6E8A-4147-A177-3AD203B41FA5}">
                      <a16:colId xmlns:a16="http://schemas.microsoft.com/office/drawing/2014/main" val="1000910617"/>
                    </a:ext>
                  </a:extLst>
                </a:gridCol>
                <a:gridCol w="822960">
                  <a:extLst>
                    <a:ext uri="{9D8B030D-6E8A-4147-A177-3AD203B41FA5}">
                      <a16:colId xmlns:a16="http://schemas.microsoft.com/office/drawing/2014/main" val="125760159"/>
                    </a:ext>
                  </a:extLst>
                </a:gridCol>
                <a:gridCol w="822960">
                  <a:extLst>
                    <a:ext uri="{9D8B030D-6E8A-4147-A177-3AD203B41FA5}">
                      <a16:colId xmlns:a16="http://schemas.microsoft.com/office/drawing/2014/main" val="15716155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019333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- 2018-05-24 06:56:00 </a:t>
                      </a:r>
                      <a:r>
                        <a:rPr kumimoji="0" lang="en-US" sz="1000" b="0" i="0" u="none" strike="noStrike" kern="1200" cap="none" spc="0" normalizeH="0" baseline="0" noProof="0">
                          <a:ln>
                            <a:noFill/>
                          </a:ln>
                          <a:solidFill>
                            <a:prstClr val="black"/>
                          </a:solidFill>
                          <a:effectLst/>
                          <a:uLnTx/>
                          <a:uFillTx/>
                          <a:latin typeface="+mn-lt"/>
                          <a:ea typeface="+mn-ea"/>
                          <a:cs typeface="+mn-cs"/>
                        </a:rPr>
                        <a:t> 
 ..... und die Fahrzeugauslieferungen in St. Johann/Haide gehen munter weiter! 
Frau Meissl aus Fischbach freut sich über ihren neuen Suzuki Vitara Clear Allrad und Familie Kohlhauser aus Schölbing ist stolz auf ihren topgepflegten Gebrauchtwagen Peugeot 2008.
Das gesamte Team aus St. Johann/Haide wünscht unseren Kunden viel Spaß sowie unfallfreie Fahrten❗
#AutoDoczekal #MeinHändlerMeineWerkstatt #Suzuki #Vitara #Clear #Peugeot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15041100"/>
                  </a:ext>
                </a:extLst>
              </a:tr>
            </a:tbl>
          </a:graphicData>
        </a:graphic>
      </p:graphicFrame>
      <p:sp>
        <p:nvSpPr>
          <p:cNvPr id="4" name="Text Placeholder 3">
            <a:extLst>
              <a:ext uri="{FF2B5EF4-FFF2-40B4-BE49-F238E27FC236}">
                <a16:creationId xmlns:a16="http://schemas.microsoft.com/office/drawing/2014/main" id="{EBEAA23B-57F5-494E-AAE2-5A245168ABFC}"/>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1498306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923A4-8CCD-4A7E-885A-D19E8A9CA2B2}"/>
              </a:ext>
            </a:extLst>
          </p:cNvPr>
          <p:cNvSpPr>
            <a:spLocks noGrp="1"/>
          </p:cNvSpPr>
          <p:nvPr>
            <p:ph type="title"/>
          </p:nvPr>
        </p:nvSpPr>
        <p:spPr/>
        <p:txBody>
          <a:bodyPr/>
          <a:lstStyle/>
          <a:p>
            <a:r>
              <a:rPr lang="en-US"/>
              <a:t>Eigene Beiträge (Postings) + Reactions | Auto Doczekal - 5 of 22</a:t>
            </a:r>
          </a:p>
        </p:txBody>
      </p:sp>
      <p:graphicFrame>
        <p:nvGraphicFramePr>
          <p:cNvPr id="5" name="Table Placeholder 4">
            <a:extLst>
              <a:ext uri="{FF2B5EF4-FFF2-40B4-BE49-F238E27FC236}">
                <a16:creationId xmlns:a16="http://schemas.microsoft.com/office/drawing/2014/main" id="{7D39E77D-CF1F-41C3-A138-03E001CB810A}"/>
              </a:ext>
            </a:extLst>
          </p:cNvPr>
          <p:cNvGraphicFramePr>
            <a:graphicFrameLocks noGrp="1"/>
          </p:cNvGraphicFramePr>
          <p:nvPr>
            <p:ph type="tbl" sz="quarter" idx="13"/>
            <p:extLst>
              <p:ext uri="{D42A27DB-BD31-4B8C-83A1-F6EECF244321}">
                <p14:modId xmlns:p14="http://schemas.microsoft.com/office/powerpoint/2010/main" val="313257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66138608"/>
                    </a:ext>
                  </a:extLst>
                </a:gridCol>
                <a:gridCol w="822960">
                  <a:extLst>
                    <a:ext uri="{9D8B030D-6E8A-4147-A177-3AD203B41FA5}">
                      <a16:colId xmlns:a16="http://schemas.microsoft.com/office/drawing/2014/main" val="1888856199"/>
                    </a:ext>
                  </a:extLst>
                </a:gridCol>
                <a:gridCol w="822960">
                  <a:extLst>
                    <a:ext uri="{9D8B030D-6E8A-4147-A177-3AD203B41FA5}">
                      <a16:colId xmlns:a16="http://schemas.microsoft.com/office/drawing/2014/main" val="1976260174"/>
                    </a:ext>
                  </a:extLst>
                </a:gridCol>
                <a:gridCol w="822960">
                  <a:extLst>
                    <a:ext uri="{9D8B030D-6E8A-4147-A177-3AD203B41FA5}">
                      <a16:colId xmlns:a16="http://schemas.microsoft.com/office/drawing/2014/main" val="2499638967"/>
                    </a:ext>
                  </a:extLst>
                </a:gridCol>
                <a:gridCol w="822960">
                  <a:extLst>
                    <a:ext uri="{9D8B030D-6E8A-4147-A177-3AD203B41FA5}">
                      <a16:colId xmlns:a16="http://schemas.microsoft.com/office/drawing/2014/main" val="1248860564"/>
                    </a:ext>
                  </a:extLst>
                </a:gridCol>
                <a:gridCol w="822960">
                  <a:extLst>
                    <a:ext uri="{9D8B030D-6E8A-4147-A177-3AD203B41FA5}">
                      <a16:colId xmlns:a16="http://schemas.microsoft.com/office/drawing/2014/main" val="393139739"/>
                    </a:ext>
                  </a:extLst>
                </a:gridCol>
                <a:gridCol w="822960">
                  <a:extLst>
                    <a:ext uri="{9D8B030D-6E8A-4147-A177-3AD203B41FA5}">
                      <a16:colId xmlns:a16="http://schemas.microsoft.com/office/drawing/2014/main" val="3574033005"/>
                    </a:ext>
                  </a:extLst>
                </a:gridCol>
                <a:gridCol w="822960">
                  <a:extLst>
                    <a:ext uri="{9D8B030D-6E8A-4147-A177-3AD203B41FA5}">
                      <a16:colId xmlns:a16="http://schemas.microsoft.com/office/drawing/2014/main" val="13319523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968355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- 2018-05-23 17:55:00 </a:t>
                      </a:r>
                      <a:r>
                        <a:rPr kumimoji="0" lang="en-US" sz="1000" b="0" i="0" u="none" strike="noStrike" kern="1200" cap="none" spc="0" normalizeH="0" baseline="0" noProof="0">
                          <a:ln>
                            <a:noFill/>
                          </a:ln>
                          <a:solidFill>
                            <a:prstClr val="black"/>
                          </a:solidFill>
                          <a:effectLst/>
                          <a:uLnTx/>
                          <a:uFillTx/>
                          <a:latin typeface="+mn-lt"/>
                          <a:ea typeface="+mn-ea"/>
                          <a:cs typeface="+mn-cs"/>
                        </a:rPr>
                        <a:t> 
 ‼️ GROSSER OPEL ADAM ABVERKAUF ‼️
Im Zuge der Opel Schnäppchentage am 25. &amp; 26. Mai purzeln auch die Preise für unser Sondermodell OPEL ADAM🔥
▶️Opel Adam Unlimited 70PS
Topausstattung inkl. Dachlackierung schwarz, Radio 4.0 IntelliLink, Sitz- u. Lenkradheizung, Citymodus, Alufelgen schwarz, uvm.
Neupreis: € 16.400,--
👉🔝-AKTIONSPREIS: € 12.990,-- inkl. 5 Jahre Garantie‼️
Die Adam sind in den Farben schneeweiß und fire red erhältlich!
ACHTUNG: Begrenzte Stückzahl!!!
Unser Verkaufsteam beratet Sie gerne:
Güssing 03322/421280
Oberwart 03352/323770
St. Johann/H. 03332/665800
Ein Besuch auf unseren Standorten zahlt sich aus, sichern Sie sich noch diese Woche eines ihrer Wunschschnäppchen‼️
DARF NATÜRLICH GERNE GETEILT WERDEN!!
#AutoDoczekal #MeinHändlerMeineWerkstatt #Opel #Adam #Schnäppchen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54513422"/>
                  </a:ext>
                </a:extLst>
              </a:tr>
            </a:tbl>
          </a:graphicData>
        </a:graphic>
      </p:graphicFrame>
      <p:sp>
        <p:nvSpPr>
          <p:cNvPr id="4" name="Text Placeholder 3">
            <a:extLst>
              <a:ext uri="{FF2B5EF4-FFF2-40B4-BE49-F238E27FC236}">
                <a16:creationId xmlns:a16="http://schemas.microsoft.com/office/drawing/2014/main" id="{523FD764-EB93-4DB2-B0D8-4144C954C883}"/>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8028099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E36A7-721B-4C31-9CCF-DB7AD0117478}"/>
              </a:ext>
            </a:extLst>
          </p:cNvPr>
          <p:cNvSpPr>
            <a:spLocks noGrp="1"/>
          </p:cNvSpPr>
          <p:nvPr>
            <p:ph type="title"/>
          </p:nvPr>
        </p:nvSpPr>
        <p:spPr/>
        <p:txBody>
          <a:bodyPr/>
          <a:lstStyle/>
          <a:p>
            <a:r>
              <a:rPr lang="en-US"/>
              <a:t>Eigene Beiträge (Postings) + Reactions | Auto Doczekal - 6 of 22</a:t>
            </a:r>
          </a:p>
        </p:txBody>
      </p:sp>
      <p:graphicFrame>
        <p:nvGraphicFramePr>
          <p:cNvPr id="5" name="Table Placeholder 4">
            <a:extLst>
              <a:ext uri="{FF2B5EF4-FFF2-40B4-BE49-F238E27FC236}">
                <a16:creationId xmlns:a16="http://schemas.microsoft.com/office/drawing/2014/main" id="{DB21AD1D-84BB-4F87-838E-8263F1268648}"/>
              </a:ext>
            </a:extLst>
          </p:cNvPr>
          <p:cNvGraphicFramePr>
            <a:graphicFrameLocks noGrp="1"/>
          </p:cNvGraphicFramePr>
          <p:nvPr>
            <p:ph type="tbl" sz="quarter" idx="13"/>
            <p:extLst>
              <p:ext uri="{D42A27DB-BD31-4B8C-83A1-F6EECF244321}">
                <p14:modId xmlns:p14="http://schemas.microsoft.com/office/powerpoint/2010/main" val="26205996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57133687"/>
                    </a:ext>
                  </a:extLst>
                </a:gridCol>
                <a:gridCol w="822960">
                  <a:extLst>
                    <a:ext uri="{9D8B030D-6E8A-4147-A177-3AD203B41FA5}">
                      <a16:colId xmlns:a16="http://schemas.microsoft.com/office/drawing/2014/main" val="4282061532"/>
                    </a:ext>
                  </a:extLst>
                </a:gridCol>
                <a:gridCol w="822960">
                  <a:extLst>
                    <a:ext uri="{9D8B030D-6E8A-4147-A177-3AD203B41FA5}">
                      <a16:colId xmlns:a16="http://schemas.microsoft.com/office/drawing/2014/main" val="475461821"/>
                    </a:ext>
                  </a:extLst>
                </a:gridCol>
                <a:gridCol w="822960">
                  <a:extLst>
                    <a:ext uri="{9D8B030D-6E8A-4147-A177-3AD203B41FA5}">
                      <a16:colId xmlns:a16="http://schemas.microsoft.com/office/drawing/2014/main" val="2618470331"/>
                    </a:ext>
                  </a:extLst>
                </a:gridCol>
                <a:gridCol w="822960">
                  <a:extLst>
                    <a:ext uri="{9D8B030D-6E8A-4147-A177-3AD203B41FA5}">
                      <a16:colId xmlns:a16="http://schemas.microsoft.com/office/drawing/2014/main" val="880955807"/>
                    </a:ext>
                  </a:extLst>
                </a:gridCol>
                <a:gridCol w="822960">
                  <a:extLst>
                    <a:ext uri="{9D8B030D-6E8A-4147-A177-3AD203B41FA5}">
                      <a16:colId xmlns:a16="http://schemas.microsoft.com/office/drawing/2014/main" val="1306344625"/>
                    </a:ext>
                  </a:extLst>
                </a:gridCol>
                <a:gridCol w="822960">
                  <a:extLst>
                    <a:ext uri="{9D8B030D-6E8A-4147-A177-3AD203B41FA5}">
                      <a16:colId xmlns:a16="http://schemas.microsoft.com/office/drawing/2014/main" val="3582983808"/>
                    </a:ext>
                  </a:extLst>
                </a:gridCol>
                <a:gridCol w="822960">
                  <a:extLst>
                    <a:ext uri="{9D8B030D-6E8A-4147-A177-3AD203B41FA5}">
                      <a16:colId xmlns:a16="http://schemas.microsoft.com/office/drawing/2014/main" val="35145162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315676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- 2018-05-23 13:50:00 </a:t>
                      </a:r>
                      <a:r>
                        <a:rPr kumimoji="0" lang="en-US" sz="1000" b="0" i="0" u="none" strike="noStrike" kern="1200" cap="none" spc="0" normalizeH="0" baseline="0" noProof="0">
                          <a:ln>
                            <a:noFill/>
                          </a:ln>
                          <a:solidFill>
                            <a:prstClr val="black"/>
                          </a:solidFill>
                          <a:effectLst/>
                          <a:uLnTx/>
                          <a:uFillTx/>
                          <a:latin typeface="+mn-lt"/>
                          <a:ea typeface="+mn-ea"/>
                          <a:cs typeface="+mn-cs"/>
                        </a:rPr>
                        <a:t> 
 Isabella Loppauer aus Markt Allhau übernimmt in St. Johann/Haide ihren neuen Jungwagen Opel Astra Edition mit 125PS.
Verkaufsberater Mario Hörtner wünscht viel Freude mit dem Astra❗
#AutoDoczekal #MeinHändlerMeineWerkstatt #Opel #Astra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69453375"/>
                  </a:ext>
                </a:extLst>
              </a:tr>
            </a:tbl>
          </a:graphicData>
        </a:graphic>
      </p:graphicFrame>
      <p:sp>
        <p:nvSpPr>
          <p:cNvPr id="4" name="Text Placeholder 3">
            <a:extLst>
              <a:ext uri="{FF2B5EF4-FFF2-40B4-BE49-F238E27FC236}">
                <a16:creationId xmlns:a16="http://schemas.microsoft.com/office/drawing/2014/main" id="{46A220C9-FB60-44B3-87ED-DD7F46346C58}"/>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732452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4908F-9702-49BA-B17B-B7827992253C}"/>
              </a:ext>
            </a:extLst>
          </p:cNvPr>
          <p:cNvSpPr>
            <a:spLocks noGrp="1"/>
          </p:cNvSpPr>
          <p:nvPr>
            <p:ph type="title"/>
          </p:nvPr>
        </p:nvSpPr>
        <p:spPr/>
        <p:txBody>
          <a:bodyPr/>
          <a:lstStyle/>
          <a:p>
            <a:r>
              <a:rPr lang="en-US"/>
              <a:t>Eigene Beiträge (Postings) + Reactions | Auto Doczekal - 7 of 22</a:t>
            </a:r>
          </a:p>
        </p:txBody>
      </p:sp>
      <p:graphicFrame>
        <p:nvGraphicFramePr>
          <p:cNvPr id="5" name="Table Placeholder 4">
            <a:extLst>
              <a:ext uri="{FF2B5EF4-FFF2-40B4-BE49-F238E27FC236}">
                <a16:creationId xmlns:a16="http://schemas.microsoft.com/office/drawing/2014/main" id="{0B0D9642-6FB2-4577-9538-FB332198A7B8}"/>
              </a:ext>
            </a:extLst>
          </p:cNvPr>
          <p:cNvGraphicFramePr>
            <a:graphicFrameLocks noGrp="1"/>
          </p:cNvGraphicFramePr>
          <p:nvPr>
            <p:ph type="tbl" sz="quarter" idx="13"/>
            <p:extLst>
              <p:ext uri="{D42A27DB-BD31-4B8C-83A1-F6EECF244321}">
                <p14:modId xmlns:p14="http://schemas.microsoft.com/office/powerpoint/2010/main" val="3746323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34786713"/>
                    </a:ext>
                  </a:extLst>
                </a:gridCol>
                <a:gridCol w="822960">
                  <a:extLst>
                    <a:ext uri="{9D8B030D-6E8A-4147-A177-3AD203B41FA5}">
                      <a16:colId xmlns:a16="http://schemas.microsoft.com/office/drawing/2014/main" val="3192465561"/>
                    </a:ext>
                  </a:extLst>
                </a:gridCol>
                <a:gridCol w="822960">
                  <a:extLst>
                    <a:ext uri="{9D8B030D-6E8A-4147-A177-3AD203B41FA5}">
                      <a16:colId xmlns:a16="http://schemas.microsoft.com/office/drawing/2014/main" val="3697204200"/>
                    </a:ext>
                  </a:extLst>
                </a:gridCol>
                <a:gridCol w="822960">
                  <a:extLst>
                    <a:ext uri="{9D8B030D-6E8A-4147-A177-3AD203B41FA5}">
                      <a16:colId xmlns:a16="http://schemas.microsoft.com/office/drawing/2014/main" val="154007809"/>
                    </a:ext>
                  </a:extLst>
                </a:gridCol>
                <a:gridCol w="822960">
                  <a:extLst>
                    <a:ext uri="{9D8B030D-6E8A-4147-A177-3AD203B41FA5}">
                      <a16:colId xmlns:a16="http://schemas.microsoft.com/office/drawing/2014/main" val="2148973546"/>
                    </a:ext>
                  </a:extLst>
                </a:gridCol>
                <a:gridCol w="822960">
                  <a:extLst>
                    <a:ext uri="{9D8B030D-6E8A-4147-A177-3AD203B41FA5}">
                      <a16:colId xmlns:a16="http://schemas.microsoft.com/office/drawing/2014/main" val="3407670471"/>
                    </a:ext>
                  </a:extLst>
                </a:gridCol>
                <a:gridCol w="822960">
                  <a:extLst>
                    <a:ext uri="{9D8B030D-6E8A-4147-A177-3AD203B41FA5}">
                      <a16:colId xmlns:a16="http://schemas.microsoft.com/office/drawing/2014/main" val="1135679561"/>
                    </a:ext>
                  </a:extLst>
                </a:gridCol>
                <a:gridCol w="822960">
                  <a:extLst>
                    <a:ext uri="{9D8B030D-6E8A-4147-A177-3AD203B41FA5}">
                      <a16:colId xmlns:a16="http://schemas.microsoft.com/office/drawing/2014/main" val="390609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117807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- 2018-05-23 09:59:08 </a:t>
                      </a:r>
                      <a:r>
                        <a:rPr kumimoji="0" lang="de-DE" sz="1000" b="0" i="0" u="none" strike="noStrike" kern="1200" cap="none" spc="0" normalizeH="0" baseline="0" noProof="0">
                          <a:ln>
                            <a:noFill/>
                          </a:ln>
                          <a:solidFill>
                            <a:prstClr val="black"/>
                          </a:solidFill>
                          <a:effectLst/>
                          <a:uLnTx/>
                          <a:uFillTx/>
                          <a:latin typeface="+mn-lt"/>
                          <a:ea typeface="+mn-ea"/>
                          <a:cs typeface="+mn-cs"/>
                        </a:rPr>
                        <a:t> 
 ‼️ WE WANT YOU ‼️
Zur Verstärkung unseres Teams am Standort OBERWART suchen wir zum sofortigen Eintritt
▶️▶️ 1 Automobilverkäufer m/w
Aufgabengebiet:
- Verkauf von Neuwagen der Marken Opel u. Suzuki
- Verkauf von Gebrauchtwagen
- Betreuung bestehender Kunden
- Akquisition von Neukunden
- Schnittstelle Verkauf/Werkstätte
Ihre Qualifikation:
- Begeisterung für die Automobilbranche
- Erfahrung als Verkäufer
- Engagement und Eigeninitiative
- Einsatzbereitschaft und Fleiß
- Teamorientiert
Wir bieten:
- Die Sicherheit eines erfolgreichen Familienunternehmens
- einen umfangreichen Kundenstamm
- Aus- u. Weiterbildungsmöglichkeiten
- Vollzeitbeschäftigung
- Dienstfahrzeug
- Gehalt laut Kollektivertrag (Überzahlung je nach Qualifikation und Berufserfahrung)
Wenn Sie sich dieser Herausforderung stellen wollen und gerne in einem Familienbetrieb arbeiten möchten, senden Sie bitte Ihre aussagekräftige, schriftliche Bewerbung an ▶️ verkauf@auto-doczekal.at
❗DARF GERNE GETEILT WERDEN❗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07920496"/>
                  </a:ext>
                </a:extLst>
              </a:tr>
            </a:tbl>
          </a:graphicData>
        </a:graphic>
      </p:graphicFrame>
      <p:sp>
        <p:nvSpPr>
          <p:cNvPr id="4" name="Text Placeholder 3">
            <a:extLst>
              <a:ext uri="{FF2B5EF4-FFF2-40B4-BE49-F238E27FC236}">
                <a16:creationId xmlns:a16="http://schemas.microsoft.com/office/drawing/2014/main" id="{7A2B0268-9BB7-46D7-8965-A5F9F7A69BAA}"/>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166386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1CD95-06C4-4E85-826D-48F51F3E6365}"/>
              </a:ext>
            </a:extLst>
          </p:cNvPr>
          <p:cNvSpPr>
            <a:spLocks noGrp="1"/>
          </p:cNvSpPr>
          <p:nvPr>
            <p:ph type="title"/>
          </p:nvPr>
        </p:nvSpPr>
        <p:spPr/>
        <p:txBody>
          <a:bodyPr/>
          <a:lstStyle/>
          <a:p>
            <a:r>
              <a:rPr lang="en-US"/>
              <a:t>Eigene Beiträge (Postings) + Reactions | Auto Doczekal - 8 of 22</a:t>
            </a:r>
          </a:p>
        </p:txBody>
      </p:sp>
      <p:graphicFrame>
        <p:nvGraphicFramePr>
          <p:cNvPr id="5" name="Table Placeholder 4">
            <a:extLst>
              <a:ext uri="{FF2B5EF4-FFF2-40B4-BE49-F238E27FC236}">
                <a16:creationId xmlns:a16="http://schemas.microsoft.com/office/drawing/2014/main" id="{855D83E0-5A27-4E51-9528-72E28A4DF1D8}"/>
              </a:ext>
            </a:extLst>
          </p:cNvPr>
          <p:cNvGraphicFramePr>
            <a:graphicFrameLocks noGrp="1"/>
          </p:cNvGraphicFramePr>
          <p:nvPr>
            <p:ph type="tbl" sz="quarter" idx="13"/>
            <p:extLst>
              <p:ext uri="{D42A27DB-BD31-4B8C-83A1-F6EECF244321}">
                <p14:modId xmlns:p14="http://schemas.microsoft.com/office/powerpoint/2010/main" val="1955113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53832281"/>
                    </a:ext>
                  </a:extLst>
                </a:gridCol>
                <a:gridCol w="822960">
                  <a:extLst>
                    <a:ext uri="{9D8B030D-6E8A-4147-A177-3AD203B41FA5}">
                      <a16:colId xmlns:a16="http://schemas.microsoft.com/office/drawing/2014/main" val="3940244252"/>
                    </a:ext>
                  </a:extLst>
                </a:gridCol>
                <a:gridCol w="822960">
                  <a:extLst>
                    <a:ext uri="{9D8B030D-6E8A-4147-A177-3AD203B41FA5}">
                      <a16:colId xmlns:a16="http://schemas.microsoft.com/office/drawing/2014/main" val="2314139336"/>
                    </a:ext>
                  </a:extLst>
                </a:gridCol>
                <a:gridCol w="822960">
                  <a:extLst>
                    <a:ext uri="{9D8B030D-6E8A-4147-A177-3AD203B41FA5}">
                      <a16:colId xmlns:a16="http://schemas.microsoft.com/office/drawing/2014/main" val="3933539848"/>
                    </a:ext>
                  </a:extLst>
                </a:gridCol>
                <a:gridCol w="822960">
                  <a:extLst>
                    <a:ext uri="{9D8B030D-6E8A-4147-A177-3AD203B41FA5}">
                      <a16:colId xmlns:a16="http://schemas.microsoft.com/office/drawing/2014/main" val="1289805272"/>
                    </a:ext>
                  </a:extLst>
                </a:gridCol>
                <a:gridCol w="822960">
                  <a:extLst>
                    <a:ext uri="{9D8B030D-6E8A-4147-A177-3AD203B41FA5}">
                      <a16:colId xmlns:a16="http://schemas.microsoft.com/office/drawing/2014/main" val="4110441572"/>
                    </a:ext>
                  </a:extLst>
                </a:gridCol>
                <a:gridCol w="822960">
                  <a:extLst>
                    <a:ext uri="{9D8B030D-6E8A-4147-A177-3AD203B41FA5}">
                      <a16:colId xmlns:a16="http://schemas.microsoft.com/office/drawing/2014/main" val="2060789642"/>
                    </a:ext>
                  </a:extLst>
                </a:gridCol>
                <a:gridCol w="822960">
                  <a:extLst>
                    <a:ext uri="{9D8B030D-6E8A-4147-A177-3AD203B41FA5}">
                      <a16:colId xmlns:a16="http://schemas.microsoft.com/office/drawing/2014/main" val="30728699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263097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- 2018-05-19 10:00:41 </a:t>
                      </a:r>
                      <a:r>
                        <a:rPr kumimoji="0" lang="en-US" sz="1000" b="0" i="0" u="none" strike="noStrike" kern="1200" cap="none" spc="0" normalizeH="0" baseline="0" noProof="0">
                          <a:ln>
                            <a:noFill/>
                          </a:ln>
                          <a:solidFill>
                            <a:prstClr val="black"/>
                          </a:solidFill>
                          <a:effectLst/>
                          <a:uLnTx/>
                          <a:uFillTx/>
                          <a:latin typeface="+mn-lt"/>
                          <a:ea typeface="+mn-ea"/>
                          <a:cs typeface="+mn-cs"/>
                        </a:rPr>
                        <a:t> 
 Gerhard Kirnbauer aus Oberschützen übernimmt einen topgepflegten Gebrauchtwagen Opel Mokka Edition in espressobraun.
Verkaufsberater Alfred Szabo wünscht viel Freude und Spaß mit dem Mokka‼️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26665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- 2018-05-19 09:05:00 </a:t>
                      </a:r>
                      <a:r>
                        <a:rPr kumimoji="0" lang="de-DE" sz="1000" b="0" i="0" u="none" strike="noStrike" kern="1200" cap="none" spc="0" normalizeH="0" baseline="0" noProof="0">
                          <a:ln>
                            <a:noFill/>
                          </a:ln>
                          <a:solidFill>
                            <a:prstClr val="black"/>
                          </a:solidFill>
                          <a:effectLst/>
                          <a:uLnTx/>
                          <a:uFillTx/>
                          <a:latin typeface="+mn-lt"/>
                          <a:ea typeface="+mn-ea"/>
                          <a:cs typeface="+mn-cs"/>
                        </a:rPr>
                        <a:t> 
 Auto Doczekal wünscht allen wunderschöne Pfingsten‼️ ☀️
... und was macht ihr so alles am verlängerten Wochenende??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89912695"/>
                  </a:ext>
                </a:extLst>
              </a:tr>
            </a:tbl>
          </a:graphicData>
        </a:graphic>
      </p:graphicFrame>
      <p:sp>
        <p:nvSpPr>
          <p:cNvPr id="4" name="Text Placeholder 3">
            <a:extLst>
              <a:ext uri="{FF2B5EF4-FFF2-40B4-BE49-F238E27FC236}">
                <a16:creationId xmlns:a16="http://schemas.microsoft.com/office/drawing/2014/main" id="{5C6C8A25-44FA-4A66-8019-D9AE326EC857}"/>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6099836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41321-3CAE-439E-901A-C2084E89A8BC}"/>
              </a:ext>
            </a:extLst>
          </p:cNvPr>
          <p:cNvSpPr>
            <a:spLocks noGrp="1"/>
          </p:cNvSpPr>
          <p:nvPr>
            <p:ph type="title"/>
          </p:nvPr>
        </p:nvSpPr>
        <p:spPr/>
        <p:txBody>
          <a:bodyPr/>
          <a:lstStyle/>
          <a:p>
            <a:r>
              <a:rPr lang="en-US"/>
              <a:t>Eigene Beiträge (Postings) + Reactions | Auto Doczekal - 9 of 22</a:t>
            </a:r>
          </a:p>
        </p:txBody>
      </p:sp>
      <p:graphicFrame>
        <p:nvGraphicFramePr>
          <p:cNvPr id="5" name="Table Placeholder 4">
            <a:extLst>
              <a:ext uri="{FF2B5EF4-FFF2-40B4-BE49-F238E27FC236}">
                <a16:creationId xmlns:a16="http://schemas.microsoft.com/office/drawing/2014/main" id="{17029C1C-C749-42AB-806A-2ECD2A11FC5B}"/>
              </a:ext>
            </a:extLst>
          </p:cNvPr>
          <p:cNvGraphicFramePr>
            <a:graphicFrameLocks noGrp="1"/>
          </p:cNvGraphicFramePr>
          <p:nvPr>
            <p:ph type="tbl" sz="quarter" idx="13"/>
            <p:extLst>
              <p:ext uri="{D42A27DB-BD31-4B8C-83A1-F6EECF244321}">
                <p14:modId xmlns:p14="http://schemas.microsoft.com/office/powerpoint/2010/main" val="20688685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11497662"/>
                    </a:ext>
                  </a:extLst>
                </a:gridCol>
                <a:gridCol w="822960">
                  <a:extLst>
                    <a:ext uri="{9D8B030D-6E8A-4147-A177-3AD203B41FA5}">
                      <a16:colId xmlns:a16="http://schemas.microsoft.com/office/drawing/2014/main" val="3777693642"/>
                    </a:ext>
                  </a:extLst>
                </a:gridCol>
                <a:gridCol w="822960">
                  <a:extLst>
                    <a:ext uri="{9D8B030D-6E8A-4147-A177-3AD203B41FA5}">
                      <a16:colId xmlns:a16="http://schemas.microsoft.com/office/drawing/2014/main" val="110896274"/>
                    </a:ext>
                  </a:extLst>
                </a:gridCol>
                <a:gridCol w="822960">
                  <a:extLst>
                    <a:ext uri="{9D8B030D-6E8A-4147-A177-3AD203B41FA5}">
                      <a16:colId xmlns:a16="http://schemas.microsoft.com/office/drawing/2014/main" val="2633422086"/>
                    </a:ext>
                  </a:extLst>
                </a:gridCol>
                <a:gridCol w="822960">
                  <a:extLst>
                    <a:ext uri="{9D8B030D-6E8A-4147-A177-3AD203B41FA5}">
                      <a16:colId xmlns:a16="http://schemas.microsoft.com/office/drawing/2014/main" val="2114087371"/>
                    </a:ext>
                  </a:extLst>
                </a:gridCol>
                <a:gridCol w="822960">
                  <a:extLst>
                    <a:ext uri="{9D8B030D-6E8A-4147-A177-3AD203B41FA5}">
                      <a16:colId xmlns:a16="http://schemas.microsoft.com/office/drawing/2014/main" val="2489622152"/>
                    </a:ext>
                  </a:extLst>
                </a:gridCol>
                <a:gridCol w="822960">
                  <a:extLst>
                    <a:ext uri="{9D8B030D-6E8A-4147-A177-3AD203B41FA5}">
                      <a16:colId xmlns:a16="http://schemas.microsoft.com/office/drawing/2014/main" val="736719970"/>
                    </a:ext>
                  </a:extLst>
                </a:gridCol>
                <a:gridCol w="822960">
                  <a:extLst>
                    <a:ext uri="{9D8B030D-6E8A-4147-A177-3AD203B41FA5}">
                      <a16:colId xmlns:a16="http://schemas.microsoft.com/office/drawing/2014/main" val="11671928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367216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- 2018-05-18 18:05:00 </a:t>
                      </a:r>
                      <a:r>
                        <a:rPr kumimoji="0" lang="de-DE" sz="1000" b="0" i="0" u="none" strike="noStrike" kern="1200" cap="none" spc="0" normalizeH="0" baseline="0" noProof="0">
                          <a:ln>
                            <a:noFill/>
                          </a:ln>
                          <a:solidFill>
                            <a:prstClr val="black"/>
                          </a:solidFill>
                          <a:effectLst/>
                          <a:uLnTx/>
                          <a:uFillTx/>
                          <a:latin typeface="+mn-lt"/>
                          <a:ea typeface="+mn-ea"/>
                          <a:cs typeface="+mn-cs"/>
                        </a:rPr>
                        <a:t> 
 ... und wieder durften wir an Rettet das Kind Österreich einen neuen Opel Vivaro Combi 9-Sitzer inkl. elektrischer Trittstufe, Standheizung, verstärkter Klimaanlage uvm. übergeben.
Frau Reisner, Leiterin der Förderwerkstätte Mattersburg/Walbersdorf, sowie ihre Mitarbeiter und Klienten freuen sich bereits auf die erste Ausfahrt‼️
Flotten- u. Nutzfahrzeugspezialist Robert Weinhofer bedankt sich für das entgegengebrachte Vertrauen und wünscht der Förderwerkstätte viel Freude mit dem neuen Combi von Opel.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84201730"/>
                  </a:ext>
                </a:extLst>
              </a:tr>
            </a:tbl>
          </a:graphicData>
        </a:graphic>
      </p:graphicFrame>
      <p:sp>
        <p:nvSpPr>
          <p:cNvPr id="4" name="Text Placeholder 3">
            <a:extLst>
              <a:ext uri="{FF2B5EF4-FFF2-40B4-BE49-F238E27FC236}">
                <a16:creationId xmlns:a16="http://schemas.microsoft.com/office/drawing/2014/main" id="{250B8DE0-40C1-4E7E-89D8-2FA8ECB00821}"/>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1496089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757A8-ECCA-49B9-93EF-E2F4022C5554}"/>
              </a:ext>
            </a:extLst>
          </p:cNvPr>
          <p:cNvSpPr>
            <a:spLocks noGrp="1"/>
          </p:cNvSpPr>
          <p:nvPr>
            <p:ph type="title"/>
          </p:nvPr>
        </p:nvSpPr>
        <p:spPr/>
        <p:txBody>
          <a:bodyPr/>
          <a:lstStyle/>
          <a:p>
            <a:r>
              <a:rPr lang="en-US"/>
              <a:t>Eigene Beiträge (Postings) + Reactions | Auto Doczekal - 10 of 22</a:t>
            </a:r>
          </a:p>
        </p:txBody>
      </p:sp>
      <p:graphicFrame>
        <p:nvGraphicFramePr>
          <p:cNvPr id="5" name="Table Placeholder 4">
            <a:extLst>
              <a:ext uri="{FF2B5EF4-FFF2-40B4-BE49-F238E27FC236}">
                <a16:creationId xmlns:a16="http://schemas.microsoft.com/office/drawing/2014/main" id="{E5349EFA-79FD-43CF-B769-247530EDFF00}"/>
              </a:ext>
            </a:extLst>
          </p:cNvPr>
          <p:cNvGraphicFramePr>
            <a:graphicFrameLocks noGrp="1"/>
          </p:cNvGraphicFramePr>
          <p:nvPr>
            <p:ph type="tbl" sz="quarter" idx="13"/>
            <p:extLst>
              <p:ext uri="{D42A27DB-BD31-4B8C-83A1-F6EECF244321}">
                <p14:modId xmlns:p14="http://schemas.microsoft.com/office/powerpoint/2010/main" val="3551445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15754007"/>
                    </a:ext>
                  </a:extLst>
                </a:gridCol>
                <a:gridCol w="822960">
                  <a:extLst>
                    <a:ext uri="{9D8B030D-6E8A-4147-A177-3AD203B41FA5}">
                      <a16:colId xmlns:a16="http://schemas.microsoft.com/office/drawing/2014/main" val="2340689542"/>
                    </a:ext>
                  </a:extLst>
                </a:gridCol>
                <a:gridCol w="822960">
                  <a:extLst>
                    <a:ext uri="{9D8B030D-6E8A-4147-A177-3AD203B41FA5}">
                      <a16:colId xmlns:a16="http://schemas.microsoft.com/office/drawing/2014/main" val="3527260397"/>
                    </a:ext>
                  </a:extLst>
                </a:gridCol>
                <a:gridCol w="822960">
                  <a:extLst>
                    <a:ext uri="{9D8B030D-6E8A-4147-A177-3AD203B41FA5}">
                      <a16:colId xmlns:a16="http://schemas.microsoft.com/office/drawing/2014/main" val="3011353666"/>
                    </a:ext>
                  </a:extLst>
                </a:gridCol>
                <a:gridCol w="822960">
                  <a:extLst>
                    <a:ext uri="{9D8B030D-6E8A-4147-A177-3AD203B41FA5}">
                      <a16:colId xmlns:a16="http://schemas.microsoft.com/office/drawing/2014/main" val="3791840115"/>
                    </a:ext>
                  </a:extLst>
                </a:gridCol>
                <a:gridCol w="822960">
                  <a:extLst>
                    <a:ext uri="{9D8B030D-6E8A-4147-A177-3AD203B41FA5}">
                      <a16:colId xmlns:a16="http://schemas.microsoft.com/office/drawing/2014/main" val="2792194717"/>
                    </a:ext>
                  </a:extLst>
                </a:gridCol>
                <a:gridCol w="822960">
                  <a:extLst>
                    <a:ext uri="{9D8B030D-6E8A-4147-A177-3AD203B41FA5}">
                      <a16:colId xmlns:a16="http://schemas.microsoft.com/office/drawing/2014/main" val="3877744267"/>
                    </a:ext>
                  </a:extLst>
                </a:gridCol>
                <a:gridCol w="822960">
                  <a:extLst>
                    <a:ext uri="{9D8B030D-6E8A-4147-A177-3AD203B41FA5}">
                      <a16:colId xmlns:a16="http://schemas.microsoft.com/office/drawing/2014/main" val="29554605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313755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- 2018-05-18 12:52:53 </a:t>
                      </a:r>
                      <a:r>
                        <a:rPr kumimoji="0" lang="en-US" sz="1000" b="0" i="0" u="none" strike="noStrike" kern="1200" cap="none" spc="0" normalizeH="0" baseline="0" noProof="0">
                          <a:ln>
                            <a:noFill/>
                          </a:ln>
                          <a:solidFill>
                            <a:prstClr val="black"/>
                          </a:solidFill>
                          <a:effectLst/>
                          <a:uLnTx/>
                          <a:uFillTx/>
                          <a:latin typeface="+mn-lt"/>
                          <a:ea typeface="+mn-ea"/>
                          <a:cs typeface="+mn-cs"/>
                        </a:rPr>
                        <a:t> 
 ‼️SCHNÄPPCHEN-Zugang‼️
Opel Meriva Cosmo 110PS Diesel, argonsilber
TOPAUSSTATTUNG
Erstzulassung: 3/2017
Kilometer: 18.300
Highlights Sonderausstattungen:
▶️ Navi 950 Europa
▶️ Premium Paket
▶️ Solar Protect Heckscheibe
▶️ Solar Protect Windschutzscheibe
▶️ 4 WINTERKOMPLETTRÄDER, uvm.
Neupreis: € 30.065,--
🔝-Schnäppchenpreis: € 17.990,--
👉SPAREN SIE JETZT € 12.075,-- oder 40%❗
Unsere Verkaufsmannschaft auf den Standorten
Güssing, 03322/421280
Oberwart, 03352/323770, Alfred Szabo o. Robert Weinhofer
St. Johann/Haide, 03332/665800
informiert Sie gerne!!!
Weitere Fahrzeugdetails finden Sie hier ▶️ https://bit.ly/2rUJxkN
#AutoDoczekal #MeinHändlerMeineWerkstatt #Opel #Meriva #Schnäppchen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59865842"/>
                  </a:ext>
                </a:extLst>
              </a:tr>
            </a:tbl>
          </a:graphicData>
        </a:graphic>
      </p:graphicFrame>
      <p:sp>
        <p:nvSpPr>
          <p:cNvPr id="4" name="Text Placeholder 3">
            <a:extLst>
              <a:ext uri="{FF2B5EF4-FFF2-40B4-BE49-F238E27FC236}">
                <a16:creationId xmlns:a16="http://schemas.microsoft.com/office/drawing/2014/main" id="{977CD754-F298-46D9-B970-2A93D94C3E67}"/>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5837059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EBA26-28CF-4A17-ADBE-47A3D563184D}"/>
              </a:ext>
            </a:extLst>
          </p:cNvPr>
          <p:cNvSpPr>
            <a:spLocks noGrp="1"/>
          </p:cNvSpPr>
          <p:nvPr>
            <p:ph type="title"/>
          </p:nvPr>
        </p:nvSpPr>
        <p:spPr/>
        <p:txBody>
          <a:bodyPr/>
          <a:lstStyle/>
          <a:p>
            <a:r>
              <a:rPr lang="en-US"/>
              <a:t>Eigene Beiträge (Postings) + Reactions | Auto Doczekal - 11 of 22</a:t>
            </a:r>
          </a:p>
        </p:txBody>
      </p:sp>
      <p:graphicFrame>
        <p:nvGraphicFramePr>
          <p:cNvPr id="5" name="Table Placeholder 4">
            <a:extLst>
              <a:ext uri="{FF2B5EF4-FFF2-40B4-BE49-F238E27FC236}">
                <a16:creationId xmlns:a16="http://schemas.microsoft.com/office/drawing/2014/main" id="{B5C918E2-32A0-4D26-8A6C-06A3B837DD79}"/>
              </a:ext>
            </a:extLst>
          </p:cNvPr>
          <p:cNvGraphicFramePr>
            <a:graphicFrameLocks noGrp="1"/>
          </p:cNvGraphicFramePr>
          <p:nvPr>
            <p:ph type="tbl" sz="quarter" idx="13"/>
            <p:extLst>
              <p:ext uri="{D42A27DB-BD31-4B8C-83A1-F6EECF244321}">
                <p14:modId xmlns:p14="http://schemas.microsoft.com/office/powerpoint/2010/main" val="4137600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23060535"/>
                    </a:ext>
                  </a:extLst>
                </a:gridCol>
                <a:gridCol w="822960">
                  <a:extLst>
                    <a:ext uri="{9D8B030D-6E8A-4147-A177-3AD203B41FA5}">
                      <a16:colId xmlns:a16="http://schemas.microsoft.com/office/drawing/2014/main" val="4058846007"/>
                    </a:ext>
                  </a:extLst>
                </a:gridCol>
                <a:gridCol w="822960">
                  <a:extLst>
                    <a:ext uri="{9D8B030D-6E8A-4147-A177-3AD203B41FA5}">
                      <a16:colId xmlns:a16="http://schemas.microsoft.com/office/drawing/2014/main" val="3034443019"/>
                    </a:ext>
                  </a:extLst>
                </a:gridCol>
                <a:gridCol w="822960">
                  <a:extLst>
                    <a:ext uri="{9D8B030D-6E8A-4147-A177-3AD203B41FA5}">
                      <a16:colId xmlns:a16="http://schemas.microsoft.com/office/drawing/2014/main" val="1633607719"/>
                    </a:ext>
                  </a:extLst>
                </a:gridCol>
                <a:gridCol w="822960">
                  <a:extLst>
                    <a:ext uri="{9D8B030D-6E8A-4147-A177-3AD203B41FA5}">
                      <a16:colId xmlns:a16="http://schemas.microsoft.com/office/drawing/2014/main" val="1676547312"/>
                    </a:ext>
                  </a:extLst>
                </a:gridCol>
                <a:gridCol w="822960">
                  <a:extLst>
                    <a:ext uri="{9D8B030D-6E8A-4147-A177-3AD203B41FA5}">
                      <a16:colId xmlns:a16="http://schemas.microsoft.com/office/drawing/2014/main" val="2318397714"/>
                    </a:ext>
                  </a:extLst>
                </a:gridCol>
                <a:gridCol w="822960">
                  <a:extLst>
                    <a:ext uri="{9D8B030D-6E8A-4147-A177-3AD203B41FA5}">
                      <a16:colId xmlns:a16="http://schemas.microsoft.com/office/drawing/2014/main" val="927402987"/>
                    </a:ext>
                  </a:extLst>
                </a:gridCol>
                <a:gridCol w="822960">
                  <a:extLst>
                    <a:ext uri="{9D8B030D-6E8A-4147-A177-3AD203B41FA5}">
                      <a16:colId xmlns:a16="http://schemas.microsoft.com/office/drawing/2014/main" val="19637894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012278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- 2018-05-18 10:50:52 </a:t>
                      </a:r>
                      <a:r>
                        <a:rPr kumimoji="0" lang="de-DE" sz="1000" b="0" i="0" u="none" strike="noStrike" kern="1200" cap="none" spc="0" normalizeH="0" baseline="0" noProof="0">
                          <a:ln>
                            <a:noFill/>
                          </a:ln>
                          <a:solidFill>
                            <a:prstClr val="black"/>
                          </a:solidFill>
                          <a:effectLst/>
                          <a:uLnTx/>
                          <a:uFillTx/>
                          <a:latin typeface="+mn-lt"/>
                          <a:ea typeface="+mn-ea"/>
                          <a:cs typeface="+mn-cs"/>
                        </a:rPr>
                        <a:t> 
 Die Firma Sailer Gebäudetechnik aus Loipersdorf durfte heute in Oberwart innerhalb von 2 Monaten ihren 2. Opel Vivaro Kastenwagen L2H1 in magamrot übernehmen.
Verkaufsberater Robert Weinhofer bedankt sich bei unserem Kunden für das Vertrauen und wünscht eine gute und sichere Fahrt❗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32438406"/>
                  </a:ext>
                </a:extLst>
              </a:tr>
            </a:tbl>
          </a:graphicData>
        </a:graphic>
      </p:graphicFrame>
      <p:sp>
        <p:nvSpPr>
          <p:cNvPr id="4" name="Text Placeholder 3">
            <a:extLst>
              <a:ext uri="{FF2B5EF4-FFF2-40B4-BE49-F238E27FC236}">
                <a16:creationId xmlns:a16="http://schemas.microsoft.com/office/drawing/2014/main" id="{4977DCD8-C724-4F73-832D-8A6116009DBC}"/>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8422905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2B8CE-82C7-4405-9B99-66291B90A01D}"/>
              </a:ext>
            </a:extLst>
          </p:cNvPr>
          <p:cNvSpPr>
            <a:spLocks noGrp="1"/>
          </p:cNvSpPr>
          <p:nvPr>
            <p:ph type="title"/>
          </p:nvPr>
        </p:nvSpPr>
        <p:spPr/>
        <p:txBody>
          <a:bodyPr/>
          <a:lstStyle/>
          <a:p>
            <a:r>
              <a:rPr lang="en-US"/>
              <a:t>Eigene Beiträge (Postings) + Reactions | Auto Doczekal - 12 of 22</a:t>
            </a:r>
          </a:p>
        </p:txBody>
      </p:sp>
      <p:graphicFrame>
        <p:nvGraphicFramePr>
          <p:cNvPr id="5" name="Table Placeholder 4">
            <a:extLst>
              <a:ext uri="{FF2B5EF4-FFF2-40B4-BE49-F238E27FC236}">
                <a16:creationId xmlns:a16="http://schemas.microsoft.com/office/drawing/2014/main" id="{A86341D6-C00B-43F3-8AFB-AD5B768E5115}"/>
              </a:ext>
            </a:extLst>
          </p:cNvPr>
          <p:cNvGraphicFramePr>
            <a:graphicFrameLocks noGrp="1"/>
          </p:cNvGraphicFramePr>
          <p:nvPr>
            <p:ph type="tbl" sz="quarter" idx="13"/>
            <p:extLst>
              <p:ext uri="{D42A27DB-BD31-4B8C-83A1-F6EECF244321}">
                <p14:modId xmlns:p14="http://schemas.microsoft.com/office/powerpoint/2010/main" val="4137877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69784916"/>
                    </a:ext>
                  </a:extLst>
                </a:gridCol>
                <a:gridCol w="822960">
                  <a:extLst>
                    <a:ext uri="{9D8B030D-6E8A-4147-A177-3AD203B41FA5}">
                      <a16:colId xmlns:a16="http://schemas.microsoft.com/office/drawing/2014/main" val="1733102776"/>
                    </a:ext>
                  </a:extLst>
                </a:gridCol>
                <a:gridCol w="822960">
                  <a:extLst>
                    <a:ext uri="{9D8B030D-6E8A-4147-A177-3AD203B41FA5}">
                      <a16:colId xmlns:a16="http://schemas.microsoft.com/office/drawing/2014/main" val="2931280734"/>
                    </a:ext>
                  </a:extLst>
                </a:gridCol>
                <a:gridCol w="822960">
                  <a:extLst>
                    <a:ext uri="{9D8B030D-6E8A-4147-A177-3AD203B41FA5}">
                      <a16:colId xmlns:a16="http://schemas.microsoft.com/office/drawing/2014/main" val="2595308044"/>
                    </a:ext>
                  </a:extLst>
                </a:gridCol>
                <a:gridCol w="822960">
                  <a:extLst>
                    <a:ext uri="{9D8B030D-6E8A-4147-A177-3AD203B41FA5}">
                      <a16:colId xmlns:a16="http://schemas.microsoft.com/office/drawing/2014/main" val="3880020698"/>
                    </a:ext>
                  </a:extLst>
                </a:gridCol>
                <a:gridCol w="822960">
                  <a:extLst>
                    <a:ext uri="{9D8B030D-6E8A-4147-A177-3AD203B41FA5}">
                      <a16:colId xmlns:a16="http://schemas.microsoft.com/office/drawing/2014/main" val="1613376870"/>
                    </a:ext>
                  </a:extLst>
                </a:gridCol>
                <a:gridCol w="822960">
                  <a:extLst>
                    <a:ext uri="{9D8B030D-6E8A-4147-A177-3AD203B41FA5}">
                      <a16:colId xmlns:a16="http://schemas.microsoft.com/office/drawing/2014/main" val="1388092426"/>
                    </a:ext>
                  </a:extLst>
                </a:gridCol>
                <a:gridCol w="822960">
                  <a:extLst>
                    <a:ext uri="{9D8B030D-6E8A-4147-A177-3AD203B41FA5}">
                      <a16:colId xmlns:a16="http://schemas.microsoft.com/office/drawing/2014/main" val="35514601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412245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- 2018-05-16 12:53:00 </a:t>
                      </a:r>
                      <a:r>
                        <a:rPr kumimoji="0" lang="en-US" sz="1000" b="0" i="0" u="none" strike="noStrike" kern="1200" cap="none" spc="0" normalizeH="0" baseline="0" noProof="0">
                          <a:ln>
                            <a:noFill/>
                          </a:ln>
                          <a:solidFill>
                            <a:prstClr val="black"/>
                          </a:solidFill>
                          <a:effectLst/>
                          <a:uLnTx/>
                          <a:uFillTx/>
                          <a:latin typeface="+mn-lt"/>
                          <a:ea typeface="+mn-ea"/>
                          <a:cs typeface="+mn-cs"/>
                        </a:rPr>
                        <a:t> 
 👉 Jungwagen-Neuzugang!
Opel Mokka X Edition, 140PS Benzin
Farbe: onyx schwarz
Erstzulassung: 19.9.2017
Kilometer: 16.100
Neupreis: € 25.363,--
Aktionspreis: € 19.990,-- 🔥
Der topausgestattete Mokka inkl. Radio IntelliLink, Elektro- u. Winterpaket, uvm. steht ab sofort am Standort Güssing zur Probefahrt bereit. Unser Verkaufsberater Herr Unger informiert gerne unter 0664/2068847. Weitere Fahrzeugdetails hier ▶️ https://bit.ly/2rNV71Z
#AutoDoczekal #MeinHändlerMeineWerkstatt #Opel #MokkaX #Jungwagen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42275553"/>
                  </a:ext>
                </a:extLst>
              </a:tr>
            </a:tbl>
          </a:graphicData>
        </a:graphic>
      </p:graphicFrame>
      <p:sp>
        <p:nvSpPr>
          <p:cNvPr id="4" name="Text Placeholder 3">
            <a:extLst>
              <a:ext uri="{FF2B5EF4-FFF2-40B4-BE49-F238E27FC236}">
                <a16:creationId xmlns:a16="http://schemas.microsoft.com/office/drawing/2014/main" id="{75956CCA-48D4-48E0-822B-2AC110701DCA}"/>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5581549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44038-B8F1-43D3-8EFC-92E8F35B8955}"/>
              </a:ext>
            </a:extLst>
          </p:cNvPr>
          <p:cNvSpPr>
            <a:spLocks noGrp="1"/>
          </p:cNvSpPr>
          <p:nvPr>
            <p:ph type="title"/>
          </p:nvPr>
        </p:nvSpPr>
        <p:spPr/>
        <p:txBody>
          <a:bodyPr/>
          <a:lstStyle/>
          <a:p>
            <a:r>
              <a:rPr lang="en-US"/>
              <a:t>Eigene Beiträge (Postings) + Reactions | Auto Doczekal - 13 of 22</a:t>
            </a:r>
          </a:p>
        </p:txBody>
      </p:sp>
      <p:graphicFrame>
        <p:nvGraphicFramePr>
          <p:cNvPr id="5" name="Table Placeholder 4">
            <a:extLst>
              <a:ext uri="{FF2B5EF4-FFF2-40B4-BE49-F238E27FC236}">
                <a16:creationId xmlns:a16="http://schemas.microsoft.com/office/drawing/2014/main" id="{4BD620AC-D293-45F2-A5BB-8AB1185DE677}"/>
              </a:ext>
            </a:extLst>
          </p:cNvPr>
          <p:cNvGraphicFramePr>
            <a:graphicFrameLocks noGrp="1"/>
          </p:cNvGraphicFramePr>
          <p:nvPr>
            <p:ph type="tbl" sz="quarter" idx="13"/>
            <p:extLst>
              <p:ext uri="{D42A27DB-BD31-4B8C-83A1-F6EECF244321}">
                <p14:modId xmlns:p14="http://schemas.microsoft.com/office/powerpoint/2010/main" val="9563958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79648224"/>
                    </a:ext>
                  </a:extLst>
                </a:gridCol>
                <a:gridCol w="822960">
                  <a:extLst>
                    <a:ext uri="{9D8B030D-6E8A-4147-A177-3AD203B41FA5}">
                      <a16:colId xmlns:a16="http://schemas.microsoft.com/office/drawing/2014/main" val="441401368"/>
                    </a:ext>
                  </a:extLst>
                </a:gridCol>
                <a:gridCol w="822960">
                  <a:extLst>
                    <a:ext uri="{9D8B030D-6E8A-4147-A177-3AD203B41FA5}">
                      <a16:colId xmlns:a16="http://schemas.microsoft.com/office/drawing/2014/main" val="875043699"/>
                    </a:ext>
                  </a:extLst>
                </a:gridCol>
                <a:gridCol w="822960">
                  <a:extLst>
                    <a:ext uri="{9D8B030D-6E8A-4147-A177-3AD203B41FA5}">
                      <a16:colId xmlns:a16="http://schemas.microsoft.com/office/drawing/2014/main" val="1150309954"/>
                    </a:ext>
                  </a:extLst>
                </a:gridCol>
                <a:gridCol w="822960">
                  <a:extLst>
                    <a:ext uri="{9D8B030D-6E8A-4147-A177-3AD203B41FA5}">
                      <a16:colId xmlns:a16="http://schemas.microsoft.com/office/drawing/2014/main" val="1617688266"/>
                    </a:ext>
                  </a:extLst>
                </a:gridCol>
                <a:gridCol w="822960">
                  <a:extLst>
                    <a:ext uri="{9D8B030D-6E8A-4147-A177-3AD203B41FA5}">
                      <a16:colId xmlns:a16="http://schemas.microsoft.com/office/drawing/2014/main" val="636323789"/>
                    </a:ext>
                  </a:extLst>
                </a:gridCol>
                <a:gridCol w="822960">
                  <a:extLst>
                    <a:ext uri="{9D8B030D-6E8A-4147-A177-3AD203B41FA5}">
                      <a16:colId xmlns:a16="http://schemas.microsoft.com/office/drawing/2014/main" val="3750624928"/>
                    </a:ext>
                  </a:extLst>
                </a:gridCol>
                <a:gridCol w="822960">
                  <a:extLst>
                    <a:ext uri="{9D8B030D-6E8A-4147-A177-3AD203B41FA5}">
                      <a16:colId xmlns:a16="http://schemas.microsoft.com/office/drawing/2014/main" val="30559283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642800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- 2018-05-16 04:40:00 </a:t>
                      </a:r>
                      <a:r>
                        <a:rPr kumimoji="0" lang="en-US" sz="1000" b="0" i="0" u="none" strike="noStrike" kern="1200" cap="none" spc="0" normalizeH="0" baseline="0" noProof="0">
                          <a:ln>
                            <a:noFill/>
                          </a:ln>
                          <a:solidFill>
                            <a:prstClr val="black"/>
                          </a:solidFill>
                          <a:effectLst/>
                          <a:uLnTx/>
                          <a:uFillTx/>
                          <a:latin typeface="+mn-lt"/>
                          <a:ea typeface="+mn-ea"/>
                          <a:cs typeface="+mn-cs"/>
                        </a:rPr>
                        <a:t> 
 👉 Jungwagen-Neuzugang‼️
Opel Corsa Edition, 75PS Benzin
Farbe: onyxschwarz
Erstzulassung: 9.10.2017
Kilometer: 16.559
Neupreis: € 16.397,--
Aktionspreis: € 12.490,-- 🔥
Der topausgestattete Corsa inkl. Radio IntelliLink und beheizbarer Windschutzscheibe steht ab sofort am Standort Güssing zur Probefahrt bereit. Unser Verkaufsberater Herr Unger informiert gerne unter 0664/2068847. Weitere Fahrzeugdetails hier ▶️ https://bit.ly/2KY7O1T
#AutoDoczekal #MeinHändlerMeineWerkstatt #Opel #Corsa #Jungwagen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45170630"/>
                  </a:ext>
                </a:extLst>
              </a:tr>
            </a:tbl>
          </a:graphicData>
        </a:graphic>
      </p:graphicFrame>
      <p:sp>
        <p:nvSpPr>
          <p:cNvPr id="4" name="Text Placeholder 3">
            <a:extLst>
              <a:ext uri="{FF2B5EF4-FFF2-40B4-BE49-F238E27FC236}">
                <a16:creationId xmlns:a16="http://schemas.microsoft.com/office/drawing/2014/main" id="{BDF0E70A-69A0-492A-A6EA-119094AA3F6E}"/>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8125810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B5B46-F0C0-4FB2-967B-556344EA0AE1}"/>
              </a:ext>
            </a:extLst>
          </p:cNvPr>
          <p:cNvSpPr>
            <a:spLocks noGrp="1"/>
          </p:cNvSpPr>
          <p:nvPr>
            <p:ph type="title"/>
          </p:nvPr>
        </p:nvSpPr>
        <p:spPr/>
        <p:txBody>
          <a:bodyPr/>
          <a:lstStyle/>
          <a:p>
            <a:r>
              <a:rPr lang="en-US"/>
              <a:t>Eigene Beiträge (Postings) + Reactions | Auto Doczekal - 14 of 22</a:t>
            </a:r>
          </a:p>
        </p:txBody>
      </p:sp>
      <p:graphicFrame>
        <p:nvGraphicFramePr>
          <p:cNvPr id="5" name="Table Placeholder 4">
            <a:extLst>
              <a:ext uri="{FF2B5EF4-FFF2-40B4-BE49-F238E27FC236}">
                <a16:creationId xmlns:a16="http://schemas.microsoft.com/office/drawing/2014/main" id="{0D7396F8-0365-4064-939D-B1C41F78F037}"/>
              </a:ext>
            </a:extLst>
          </p:cNvPr>
          <p:cNvGraphicFramePr>
            <a:graphicFrameLocks noGrp="1"/>
          </p:cNvGraphicFramePr>
          <p:nvPr>
            <p:ph type="tbl" sz="quarter" idx="13"/>
            <p:extLst>
              <p:ext uri="{D42A27DB-BD31-4B8C-83A1-F6EECF244321}">
                <p14:modId xmlns:p14="http://schemas.microsoft.com/office/powerpoint/2010/main" val="32339751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81154559"/>
                    </a:ext>
                  </a:extLst>
                </a:gridCol>
                <a:gridCol w="822960">
                  <a:extLst>
                    <a:ext uri="{9D8B030D-6E8A-4147-A177-3AD203B41FA5}">
                      <a16:colId xmlns:a16="http://schemas.microsoft.com/office/drawing/2014/main" val="1772250064"/>
                    </a:ext>
                  </a:extLst>
                </a:gridCol>
                <a:gridCol w="822960">
                  <a:extLst>
                    <a:ext uri="{9D8B030D-6E8A-4147-A177-3AD203B41FA5}">
                      <a16:colId xmlns:a16="http://schemas.microsoft.com/office/drawing/2014/main" val="651618194"/>
                    </a:ext>
                  </a:extLst>
                </a:gridCol>
                <a:gridCol w="822960">
                  <a:extLst>
                    <a:ext uri="{9D8B030D-6E8A-4147-A177-3AD203B41FA5}">
                      <a16:colId xmlns:a16="http://schemas.microsoft.com/office/drawing/2014/main" val="2586391255"/>
                    </a:ext>
                  </a:extLst>
                </a:gridCol>
                <a:gridCol w="822960">
                  <a:extLst>
                    <a:ext uri="{9D8B030D-6E8A-4147-A177-3AD203B41FA5}">
                      <a16:colId xmlns:a16="http://schemas.microsoft.com/office/drawing/2014/main" val="2852935489"/>
                    </a:ext>
                  </a:extLst>
                </a:gridCol>
                <a:gridCol w="822960">
                  <a:extLst>
                    <a:ext uri="{9D8B030D-6E8A-4147-A177-3AD203B41FA5}">
                      <a16:colId xmlns:a16="http://schemas.microsoft.com/office/drawing/2014/main" val="2664404710"/>
                    </a:ext>
                  </a:extLst>
                </a:gridCol>
                <a:gridCol w="822960">
                  <a:extLst>
                    <a:ext uri="{9D8B030D-6E8A-4147-A177-3AD203B41FA5}">
                      <a16:colId xmlns:a16="http://schemas.microsoft.com/office/drawing/2014/main" val="3742429414"/>
                    </a:ext>
                  </a:extLst>
                </a:gridCol>
                <a:gridCol w="822960">
                  <a:extLst>
                    <a:ext uri="{9D8B030D-6E8A-4147-A177-3AD203B41FA5}">
                      <a16:colId xmlns:a16="http://schemas.microsoft.com/office/drawing/2014/main" val="19953495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707656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- 2018-05-15 17:48:00 </a:t>
                      </a:r>
                      <a:r>
                        <a:rPr kumimoji="0" lang="en-US" sz="1000" b="0" i="0" u="none" strike="noStrike" kern="1200" cap="none" spc="0" normalizeH="0" baseline="0" noProof="0">
                          <a:ln>
                            <a:noFill/>
                          </a:ln>
                          <a:solidFill>
                            <a:prstClr val="black"/>
                          </a:solidFill>
                          <a:effectLst/>
                          <a:uLnTx/>
                          <a:uFillTx/>
                          <a:latin typeface="+mn-lt"/>
                          <a:ea typeface="+mn-ea"/>
                          <a:cs typeface="+mn-cs"/>
                        </a:rPr>
                        <a:t> 
 👉 Jungwagen-Neuzugang!
Opel Mokka X Edition ALLRAD, 140PS Benzin
Farbe: argonsilber
Erstzulassung: 10.10.2017
Kilometer: 20.656
Neupreis: € 27.802,--
Aktionspreis: € 21.990,-- 🔥
Der topausgestattete Mokka inkl. Radio IntelliLink, Elektro- u. Komfortpaket, uvm. steht ab sofort am Standort Güssing zur Probefahrt bereit. Unser Verkaufsberater Herr Unger informiert gerne unter 0664/2068847. Weitere Fahrzeugdetails hier ▶️ https://bit.ly/2rHRquq
#AutoDoczekal #MeinHändlerMeineWerkstatt #Opel #MokkaX #Jungwagen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74165404"/>
                  </a:ext>
                </a:extLst>
              </a:tr>
            </a:tbl>
          </a:graphicData>
        </a:graphic>
      </p:graphicFrame>
      <p:sp>
        <p:nvSpPr>
          <p:cNvPr id="4" name="Text Placeholder 3">
            <a:extLst>
              <a:ext uri="{FF2B5EF4-FFF2-40B4-BE49-F238E27FC236}">
                <a16:creationId xmlns:a16="http://schemas.microsoft.com/office/drawing/2014/main" id="{A5C9B581-7324-4EBB-A0B1-7FF9535C4F3B}"/>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6811863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23DAA-8CC1-4580-8ED0-2814D713BE0A}"/>
              </a:ext>
            </a:extLst>
          </p:cNvPr>
          <p:cNvSpPr>
            <a:spLocks noGrp="1"/>
          </p:cNvSpPr>
          <p:nvPr>
            <p:ph type="title"/>
          </p:nvPr>
        </p:nvSpPr>
        <p:spPr/>
        <p:txBody>
          <a:bodyPr/>
          <a:lstStyle/>
          <a:p>
            <a:r>
              <a:rPr lang="en-US"/>
              <a:t>Eigene Beiträge (Postings) + Reactions | Auto Doczekal - 15 of 22</a:t>
            </a:r>
          </a:p>
        </p:txBody>
      </p:sp>
      <p:graphicFrame>
        <p:nvGraphicFramePr>
          <p:cNvPr id="5" name="Table Placeholder 4">
            <a:extLst>
              <a:ext uri="{FF2B5EF4-FFF2-40B4-BE49-F238E27FC236}">
                <a16:creationId xmlns:a16="http://schemas.microsoft.com/office/drawing/2014/main" id="{0D7B0426-F993-40CA-A574-8DDF506D5AD6}"/>
              </a:ext>
            </a:extLst>
          </p:cNvPr>
          <p:cNvGraphicFramePr>
            <a:graphicFrameLocks noGrp="1"/>
          </p:cNvGraphicFramePr>
          <p:nvPr>
            <p:ph type="tbl" sz="quarter" idx="13"/>
            <p:extLst>
              <p:ext uri="{D42A27DB-BD31-4B8C-83A1-F6EECF244321}">
                <p14:modId xmlns:p14="http://schemas.microsoft.com/office/powerpoint/2010/main" val="21314635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39356806"/>
                    </a:ext>
                  </a:extLst>
                </a:gridCol>
                <a:gridCol w="822960">
                  <a:extLst>
                    <a:ext uri="{9D8B030D-6E8A-4147-A177-3AD203B41FA5}">
                      <a16:colId xmlns:a16="http://schemas.microsoft.com/office/drawing/2014/main" val="389751612"/>
                    </a:ext>
                  </a:extLst>
                </a:gridCol>
                <a:gridCol w="822960">
                  <a:extLst>
                    <a:ext uri="{9D8B030D-6E8A-4147-A177-3AD203B41FA5}">
                      <a16:colId xmlns:a16="http://schemas.microsoft.com/office/drawing/2014/main" val="2073638680"/>
                    </a:ext>
                  </a:extLst>
                </a:gridCol>
                <a:gridCol w="822960">
                  <a:extLst>
                    <a:ext uri="{9D8B030D-6E8A-4147-A177-3AD203B41FA5}">
                      <a16:colId xmlns:a16="http://schemas.microsoft.com/office/drawing/2014/main" val="119499415"/>
                    </a:ext>
                  </a:extLst>
                </a:gridCol>
                <a:gridCol w="822960">
                  <a:extLst>
                    <a:ext uri="{9D8B030D-6E8A-4147-A177-3AD203B41FA5}">
                      <a16:colId xmlns:a16="http://schemas.microsoft.com/office/drawing/2014/main" val="2503320126"/>
                    </a:ext>
                  </a:extLst>
                </a:gridCol>
                <a:gridCol w="822960">
                  <a:extLst>
                    <a:ext uri="{9D8B030D-6E8A-4147-A177-3AD203B41FA5}">
                      <a16:colId xmlns:a16="http://schemas.microsoft.com/office/drawing/2014/main" val="1588858339"/>
                    </a:ext>
                  </a:extLst>
                </a:gridCol>
                <a:gridCol w="822960">
                  <a:extLst>
                    <a:ext uri="{9D8B030D-6E8A-4147-A177-3AD203B41FA5}">
                      <a16:colId xmlns:a16="http://schemas.microsoft.com/office/drawing/2014/main" val="3540959257"/>
                    </a:ext>
                  </a:extLst>
                </a:gridCol>
                <a:gridCol w="822960">
                  <a:extLst>
                    <a:ext uri="{9D8B030D-6E8A-4147-A177-3AD203B41FA5}">
                      <a16:colId xmlns:a16="http://schemas.microsoft.com/office/drawing/2014/main" val="2666920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810544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- 2018-05-15 12:05:47 </a:t>
                      </a:r>
                      <a:r>
                        <a:rPr kumimoji="0" lang="de-DE" sz="1000" b="0" i="0" u="none" strike="noStrike" kern="1200" cap="none" spc="0" normalizeH="0" baseline="0" noProof="0">
                          <a:ln>
                            <a:noFill/>
                          </a:ln>
                          <a:solidFill>
                            <a:prstClr val="black"/>
                          </a:solidFill>
                          <a:effectLst/>
                          <a:uLnTx/>
                          <a:uFillTx/>
                          <a:latin typeface="+mn-lt"/>
                          <a:ea typeface="+mn-ea"/>
                          <a:cs typeface="+mn-cs"/>
                        </a:rPr>
                        <a:t> 
 Verkaufsberater Alfred Szabo übergibt am Standort Oberwart an Frau Maringer aus Großpetersdorf einen neuen Opel Corsa Österreich Edition in der wunderschönen Farbe lavarot.
Wir wünschen unserem Stammkunden viel Fahrspaß sowie alles gute mit dem neuen Flitzer❗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53042313"/>
                  </a:ext>
                </a:extLst>
              </a:tr>
            </a:tbl>
          </a:graphicData>
        </a:graphic>
      </p:graphicFrame>
      <p:sp>
        <p:nvSpPr>
          <p:cNvPr id="4" name="Text Placeholder 3">
            <a:extLst>
              <a:ext uri="{FF2B5EF4-FFF2-40B4-BE49-F238E27FC236}">
                <a16:creationId xmlns:a16="http://schemas.microsoft.com/office/drawing/2014/main" id="{E7A9DF83-278A-4459-89B6-C3AF8F67CC9D}"/>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2341340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02C57-D921-453D-9933-00A05A473135}"/>
              </a:ext>
            </a:extLst>
          </p:cNvPr>
          <p:cNvSpPr>
            <a:spLocks noGrp="1"/>
          </p:cNvSpPr>
          <p:nvPr>
            <p:ph type="title"/>
          </p:nvPr>
        </p:nvSpPr>
        <p:spPr/>
        <p:txBody>
          <a:bodyPr/>
          <a:lstStyle/>
          <a:p>
            <a:r>
              <a:rPr lang="en-US"/>
              <a:t>Eigene Beiträge (Postings) + Reactions | Auto Doczekal - 16 of 22</a:t>
            </a:r>
          </a:p>
        </p:txBody>
      </p:sp>
      <p:graphicFrame>
        <p:nvGraphicFramePr>
          <p:cNvPr id="5" name="Table Placeholder 4">
            <a:extLst>
              <a:ext uri="{FF2B5EF4-FFF2-40B4-BE49-F238E27FC236}">
                <a16:creationId xmlns:a16="http://schemas.microsoft.com/office/drawing/2014/main" id="{E7A780AF-A16E-437E-890E-6A86634EB717}"/>
              </a:ext>
            </a:extLst>
          </p:cNvPr>
          <p:cNvGraphicFramePr>
            <a:graphicFrameLocks noGrp="1"/>
          </p:cNvGraphicFramePr>
          <p:nvPr>
            <p:ph type="tbl" sz="quarter" idx="13"/>
            <p:extLst>
              <p:ext uri="{D42A27DB-BD31-4B8C-83A1-F6EECF244321}">
                <p14:modId xmlns:p14="http://schemas.microsoft.com/office/powerpoint/2010/main" val="3286321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40923194"/>
                    </a:ext>
                  </a:extLst>
                </a:gridCol>
                <a:gridCol w="822960">
                  <a:extLst>
                    <a:ext uri="{9D8B030D-6E8A-4147-A177-3AD203B41FA5}">
                      <a16:colId xmlns:a16="http://schemas.microsoft.com/office/drawing/2014/main" val="2931040377"/>
                    </a:ext>
                  </a:extLst>
                </a:gridCol>
                <a:gridCol w="822960">
                  <a:extLst>
                    <a:ext uri="{9D8B030D-6E8A-4147-A177-3AD203B41FA5}">
                      <a16:colId xmlns:a16="http://schemas.microsoft.com/office/drawing/2014/main" val="1345163640"/>
                    </a:ext>
                  </a:extLst>
                </a:gridCol>
                <a:gridCol w="822960">
                  <a:extLst>
                    <a:ext uri="{9D8B030D-6E8A-4147-A177-3AD203B41FA5}">
                      <a16:colId xmlns:a16="http://schemas.microsoft.com/office/drawing/2014/main" val="868006229"/>
                    </a:ext>
                  </a:extLst>
                </a:gridCol>
                <a:gridCol w="822960">
                  <a:extLst>
                    <a:ext uri="{9D8B030D-6E8A-4147-A177-3AD203B41FA5}">
                      <a16:colId xmlns:a16="http://schemas.microsoft.com/office/drawing/2014/main" val="1768551847"/>
                    </a:ext>
                  </a:extLst>
                </a:gridCol>
                <a:gridCol w="822960">
                  <a:extLst>
                    <a:ext uri="{9D8B030D-6E8A-4147-A177-3AD203B41FA5}">
                      <a16:colId xmlns:a16="http://schemas.microsoft.com/office/drawing/2014/main" val="1094948397"/>
                    </a:ext>
                  </a:extLst>
                </a:gridCol>
                <a:gridCol w="822960">
                  <a:extLst>
                    <a:ext uri="{9D8B030D-6E8A-4147-A177-3AD203B41FA5}">
                      <a16:colId xmlns:a16="http://schemas.microsoft.com/office/drawing/2014/main" val="2087245912"/>
                    </a:ext>
                  </a:extLst>
                </a:gridCol>
                <a:gridCol w="822960">
                  <a:extLst>
                    <a:ext uri="{9D8B030D-6E8A-4147-A177-3AD203B41FA5}">
                      <a16:colId xmlns:a16="http://schemas.microsoft.com/office/drawing/2014/main" val="3530559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327369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- 2018-05-15 09:24:40 </a:t>
                      </a:r>
                      <a:r>
                        <a:rPr kumimoji="0" lang="en-US" sz="1000" b="0" i="0" u="none" strike="noStrike" kern="1200" cap="none" spc="0" normalizeH="0" baseline="0" noProof="0">
                          <a:ln>
                            <a:noFill/>
                          </a:ln>
                          <a:solidFill>
                            <a:prstClr val="black"/>
                          </a:solidFill>
                          <a:effectLst/>
                          <a:uLnTx/>
                          <a:uFillTx/>
                          <a:latin typeface="+mn-lt"/>
                          <a:ea typeface="+mn-ea"/>
                          <a:cs typeface="+mn-cs"/>
                        </a:rPr>
                        <a:t> 
 👉 Jungwagen-Neuzugang!
Opel Corsa Österreich Edition, 90PS Benzin
Farbe: graphitgrau
Erstzulassung: 13.6.2017
Kilometer: 21.300
Neupreis: € 18.146,--
Aktionspreis: € 12.990,-- 🔥
Der topausgestattete Corsa inkl. Radio IntelliLink steht ab sofort am Standort Güssing zur Probefahrt bereit. Unser Verkaufsberater Herr Unger informiert gerne unter 0664/2068847. Weitere Fahrzeugdetails hier ▶️ https://bit.ly/2jYZF16
#AutoDoczekal #MeinHändlerMeineWerkstatt #Opel #Corsa #Jungwagen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23451585"/>
                  </a:ext>
                </a:extLst>
              </a:tr>
            </a:tbl>
          </a:graphicData>
        </a:graphic>
      </p:graphicFrame>
      <p:sp>
        <p:nvSpPr>
          <p:cNvPr id="4" name="Text Placeholder 3">
            <a:extLst>
              <a:ext uri="{FF2B5EF4-FFF2-40B4-BE49-F238E27FC236}">
                <a16:creationId xmlns:a16="http://schemas.microsoft.com/office/drawing/2014/main" id="{88048BBA-2A9C-44B2-AE68-ED59B43919BB}"/>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1156448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22795-ED3C-4437-A897-45E246323E46}"/>
              </a:ext>
            </a:extLst>
          </p:cNvPr>
          <p:cNvSpPr>
            <a:spLocks noGrp="1"/>
          </p:cNvSpPr>
          <p:nvPr>
            <p:ph type="title"/>
          </p:nvPr>
        </p:nvSpPr>
        <p:spPr/>
        <p:txBody>
          <a:bodyPr/>
          <a:lstStyle/>
          <a:p>
            <a:r>
              <a:rPr lang="en-US"/>
              <a:t>Eigene Beiträge (Postings) + Reactions | Auto Doczekal - 17 of 22</a:t>
            </a:r>
          </a:p>
        </p:txBody>
      </p:sp>
      <p:graphicFrame>
        <p:nvGraphicFramePr>
          <p:cNvPr id="5" name="Table Placeholder 4">
            <a:extLst>
              <a:ext uri="{FF2B5EF4-FFF2-40B4-BE49-F238E27FC236}">
                <a16:creationId xmlns:a16="http://schemas.microsoft.com/office/drawing/2014/main" id="{733DE9D9-D94D-4948-859F-F3F359BC0AE9}"/>
              </a:ext>
            </a:extLst>
          </p:cNvPr>
          <p:cNvGraphicFramePr>
            <a:graphicFrameLocks noGrp="1"/>
          </p:cNvGraphicFramePr>
          <p:nvPr>
            <p:ph type="tbl" sz="quarter" idx="13"/>
            <p:extLst>
              <p:ext uri="{D42A27DB-BD31-4B8C-83A1-F6EECF244321}">
                <p14:modId xmlns:p14="http://schemas.microsoft.com/office/powerpoint/2010/main" val="42259407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92460349"/>
                    </a:ext>
                  </a:extLst>
                </a:gridCol>
                <a:gridCol w="822960">
                  <a:extLst>
                    <a:ext uri="{9D8B030D-6E8A-4147-A177-3AD203B41FA5}">
                      <a16:colId xmlns:a16="http://schemas.microsoft.com/office/drawing/2014/main" val="1832092479"/>
                    </a:ext>
                  </a:extLst>
                </a:gridCol>
                <a:gridCol w="822960">
                  <a:extLst>
                    <a:ext uri="{9D8B030D-6E8A-4147-A177-3AD203B41FA5}">
                      <a16:colId xmlns:a16="http://schemas.microsoft.com/office/drawing/2014/main" val="422652693"/>
                    </a:ext>
                  </a:extLst>
                </a:gridCol>
                <a:gridCol w="822960">
                  <a:extLst>
                    <a:ext uri="{9D8B030D-6E8A-4147-A177-3AD203B41FA5}">
                      <a16:colId xmlns:a16="http://schemas.microsoft.com/office/drawing/2014/main" val="3521273004"/>
                    </a:ext>
                  </a:extLst>
                </a:gridCol>
                <a:gridCol w="822960">
                  <a:extLst>
                    <a:ext uri="{9D8B030D-6E8A-4147-A177-3AD203B41FA5}">
                      <a16:colId xmlns:a16="http://schemas.microsoft.com/office/drawing/2014/main" val="3970314964"/>
                    </a:ext>
                  </a:extLst>
                </a:gridCol>
                <a:gridCol w="822960">
                  <a:extLst>
                    <a:ext uri="{9D8B030D-6E8A-4147-A177-3AD203B41FA5}">
                      <a16:colId xmlns:a16="http://schemas.microsoft.com/office/drawing/2014/main" val="3015716692"/>
                    </a:ext>
                  </a:extLst>
                </a:gridCol>
                <a:gridCol w="822960">
                  <a:extLst>
                    <a:ext uri="{9D8B030D-6E8A-4147-A177-3AD203B41FA5}">
                      <a16:colId xmlns:a16="http://schemas.microsoft.com/office/drawing/2014/main" val="1847358744"/>
                    </a:ext>
                  </a:extLst>
                </a:gridCol>
                <a:gridCol w="822960">
                  <a:extLst>
                    <a:ext uri="{9D8B030D-6E8A-4147-A177-3AD203B41FA5}">
                      <a16:colId xmlns:a16="http://schemas.microsoft.com/office/drawing/2014/main" val="2341148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656790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- 2018-05-13 09:15:00 </a:t>
                      </a:r>
                      <a:r>
                        <a:rPr kumimoji="0" lang="en-US" sz="1000" b="0" i="0" u="none" strike="noStrike" kern="1200" cap="none" spc="0" normalizeH="0" baseline="0" noProof="0">
                          <a:ln>
                            <a:noFill/>
                          </a:ln>
                          <a:solidFill>
                            <a:prstClr val="black"/>
                          </a:solidFill>
                          <a:effectLst/>
                          <a:uLnTx/>
                          <a:uFillTx/>
                          <a:latin typeface="+mn-lt"/>
                          <a:ea typeface="+mn-ea"/>
                          <a:cs typeface="+mn-cs"/>
                        </a:rPr>
                        <a:t> 
 Auto Doczekal wünscht allen Müttern alles Liebe und Gute zum Muttertag‼️
#AutoDoczekal #HappyMothersDay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17245275"/>
                  </a:ext>
                </a:extLst>
              </a:tr>
            </a:tbl>
          </a:graphicData>
        </a:graphic>
      </p:graphicFrame>
      <p:sp>
        <p:nvSpPr>
          <p:cNvPr id="4" name="Text Placeholder 3">
            <a:extLst>
              <a:ext uri="{FF2B5EF4-FFF2-40B4-BE49-F238E27FC236}">
                <a16:creationId xmlns:a16="http://schemas.microsoft.com/office/drawing/2014/main" id="{514FAEEC-3DB5-4714-AA53-D9C8C3C0A553}"/>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3187231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84E7D-41C9-4950-A5D9-004694F62B96}"/>
              </a:ext>
            </a:extLst>
          </p:cNvPr>
          <p:cNvSpPr>
            <a:spLocks noGrp="1"/>
          </p:cNvSpPr>
          <p:nvPr>
            <p:ph type="title"/>
          </p:nvPr>
        </p:nvSpPr>
        <p:spPr/>
        <p:txBody>
          <a:bodyPr/>
          <a:lstStyle/>
          <a:p>
            <a:r>
              <a:rPr lang="en-US"/>
              <a:t>Eigene Beiträge (Postings) + Reactions | Auto Doczekal - 18 of 22</a:t>
            </a:r>
          </a:p>
        </p:txBody>
      </p:sp>
      <p:graphicFrame>
        <p:nvGraphicFramePr>
          <p:cNvPr id="5" name="Table Placeholder 4">
            <a:extLst>
              <a:ext uri="{FF2B5EF4-FFF2-40B4-BE49-F238E27FC236}">
                <a16:creationId xmlns:a16="http://schemas.microsoft.com/office/drawing/2014/main" id="{45C2C933-D16D-453B-B1F4-6EA75549969C}"/>
              </a:ext>
            </a:extLst>
          </p:cNvPr>
          <p:cNvGraphicFramePr>
            <a:graphicFrameLocks noGrp="1"/>
          </p:cNvGraphicFramePr>
          <p:nvPr>
            <p:ph type="tbl" sz="quarter" idx="13"/>
            <p:extLst>
              <p:ext uri="{D42A27DB-BD31-4B8C-83A1-F6EECF244321}">
                <p14:modId xmlns:p14="http://schemas.microsoft.com/office/powerpoint/2010/main" val="14074569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70225612"/>
                    </a:ext>
                  </a:extLst>
                </a:gridCol>
                <a:gridCol w="822960">
                  <a:extLst>
                    <a:ext uri="{9D8B030D-6E8A-4147-A177-3AD203B41FA5}">
                      <a16:colId xmlns:a16="http://schemas.microsoft.com/office/drawing/2014/main" val="375267155"/>
                    </a:ext>
                  </a:extLst>
                </a:gridCol>
                <a:gridCol w="822960">
                  <a:extLst>
                    <a:ext uri="{9D8B030D-6E8A-4147-A177-3AD203B41FA5}">
                      <a16:colId xmlns:a16="http://schemas.microsoft.com/office/drawing/2014/main" val="3850074210"/>
                    </a:ext>
                  </a:extLst>
                </a:gridCol>
                <a:gridCol w="822960">
                  <a:extLst>
                    <a:ext uri="{9D8B030D-6E8A-4147-A177-3AD203B41FA5}">
                      <a16:colId xmlns:a16="http://schemas.microsoft.com/office/drawing/2014/main" val="3361531772"/>
                    </a:ext>
                  </a:extLst>
                </a:gridCol>
                <a:gridCol w="822960">
                  <a:extLst>
                    <a:ext uri="{9D8B030D-6E8A-4147-A177-3AD203B41FA5}">
                      <a16:colId xmlns:a16="http://schemas.microsoft.com/office/drawing/2014/main" val="461154333"/>
                    </a:ext>
                  </a:extLst>
                </a:gridCol>
                <a:gridCol w="822960">
                  <a:extLst>
                    <a:ext uri="{9D8B030D-6E8A-4147-A177-3AD203B41FA5}">
                      <a16:colId xmlns:a16="http://schemas.microsoft.com/office/drawing/2014/main" val="3315939746"/>
                    </a:ext>
                  </a:extLst>
                </a:gridCol>
                <a:gridCol w="822960">
                  <a:extLst>
                    <a:ext uri="{9D8B030D-6E8A-4147-A177-3AD203B41FA5}">
                      <a16:colId xmlns:a16="http://schemas.microsoft.com/office/drawing/2014/main" val="2049792720"/>
                    </a:ext>
                  </a:extLst>
                </a:gridCol>
                <a:gridCol w="822960">
                  <a:extLst>
                    <a:ext uri="{9D8B030D-6E8A-4147-A177-3AD203B41FA5}">
                      <a16:colId xmlns:a16="http://schemas.microsoft.com/office/drawing/2014/main" val="5030559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884075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- 2018-05-12 05:18:57 </a:t>
                      </a:r>
                      <a:r>
                        <a:rPr kumimoji="0" lang="de-DE" sz="1000" b="0" i="0" u="none" strike="noStrike" kern="1200" cap="none" spc="0" normalizeH="0" baseline="0" noProof="0">
                          <a:ln>
                            <a:noFill/>
                          </a:ln>
                          <a:solidFill>
                            <a:prstClr val="black"/>
                          </a:solidFill>
                          <a:effectLst/>
                          <a:uLnTx/>
                          <a:uFillTx/>
                          <a:latin typeface="+mn-lt"/>
                          <a:ea typeface="+mn-ea"/>
                          <a:cs typeface="+mn-cs"/>
                        </a:rPr>
                        <a:t> 
 🔥🔥 Brand im Ersatzteillager bei Auto Doczekal in Güssing mit mehreren vermissten Personen🔥🔥
So lautete gestern am Abend der Einsatzbefehl der Stadtfeuerwehr Güssing. 3 vermisste Personen konnten aus dem stark verrauchten Ersatzteillager unter schwierigsten Bedingungen gerettet werden. Weiters wurde eine Person unter einem Auto eingeklemmt, welche mit dem Hebekissen gerettet wurde. Der Außenangriff wurde mit der neuen Drehleiter durchgeführt.
Die Geschäftsleitung von Auto Doczekal bedankt sich für die Übung auf unserem Firmengelände und gratuliert der Stadtfeuerwehr für die tolle Ausbildung innerhalb der Wehr.
Nach der Übungsbesprechung lud die Firma noch zu einem gemütlichen Ausklang mit Speiß und Trank!
#AutoDoczekal #MeinHändlerMeineWerkstatt #StadtfeuerwehrGüssing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61664410"/>
                  </a:ext>
                </a:extLst>
              </a:tr>
            </a:tbl>
          </a:graphicData>
        </a:graphic>
      </p:graphicFrame>
      <p:sp>
        <p:nvSpPr>
          <p:cNvPr id="4" name="Text Placeholder 3">
            <a:extLst>
              <a:ext uri="{FF2B5EF4-FFF2-40B4-BE49-F238E27FC236}">
                <a16:creationId xmlns:a16="http://schemas.microsoft.com/office/drawing/2014/main" id="{2CA948A0-3710-48B5-A227-CE54D8F72F53}"/>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6906748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0800B-3A86-4257-B8B9-B6472E1F2C7F}"/>
              </a:ext>
            </a:extLst>
          </p:cNvPr>
          <p:cNvSpPr>
            <a:spLocks noGrp="1"/>
          </p:cNvSpPr>
          <p:nvPr>
            <p:ph type="title"/>
          </p:nvPr>
        </p:nvSpPr>
        <p:spPr/>
        <p:txBody>
          <a:bodyPr/>
          <a:lstStyle/>
          <a:p>
            <a:r>
              <a:rPr lang="en-US"/>
              <a:t>Eigene Beiträge (Postings) + Reactions | Auto Doczekal - 19 of 22</a:t>
            </a:r>
          </a:p>
        </p:txBody>
      </p:sp>
      <p:graphicFrame>
        <p:nvGraphicFramePr>
          <p:cNvPr id="5" name="Table Placeholder 4">
            <a:extLst>
              <a:ext uri="{FF2B5EF4-FFF2-40B4-BE49-F238E27FC236}">
                <a16:creationId xmlns:a16="http://schemas.microsoft.com/office/drawing/2014/main" id="{AF111554-21DE-4F37-8277-F1880CFC21CF}"/>
              </a:ext>
            </a:extLst>
          </p:cNvPr>
          <p:cNvGraphicFramePr>
            <a:graphicFrameLocks noGrp="1"/>
          </p:cNvGraphicFramePr>
          <p:nvPr>
            <p:ph type="tbl" sz="quarter" idx="13"/>
            <p:extLst>
              <p:ext uri="{D42A27DB-BD31-4B8C-83A1-F6EECF244321}">
                <p14:modId xmlns:p14="http://schemas.microsoft.com/office/powerpoint/2010/main" val="16581330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38768331"/>
                    </a:ext>
                  </a:extLst>
                </a:gridCol>
                <a:gridCol w="822960">
                  <a:extLst>
                    <a:ext uri="{9D8B030D-6E8A-4147-A177-3AD203B41FA5}">
                      <a16:colId xmlns:a16="http://schemas.microsoft.com/office/drawing/2014/main" val="2019345566"/>
                    </a:ext>
                  </a:extLst>
                </a:gridCol>
                <a:gridCol w="822960">
                  <a:extLst>
                    <a:ext uri="{9D8B030D-6E8A-4147-A177-3AD203B41FA5}">
                      <a16:colId xmlns:a16="http://schemas.microsoft.com/office/drawing/2014/main" val="448047569"/>
                    </a:ext>
                  </a:extLst>
                </a:gridCol>
                <a:gridCol w="822960">
                  <a:extLst>
                    <a:ext uri="{9D8B030D-6E8A-4147-A177-3AD203B41FA5}">
                      <a16:colId xmlns:a16="http://schemas.microsoft.com/office/drawing/2014/main" val="1487108511"/>
                    </a:ext>
                  </a:extLst>
                </a:gridCol>
                <a:gridCol w="822960">
                  <a:extLst>
                    <a:ext uri="{9D8B030D-6E8A-4147-A177-3AD203B41FA5}">
                      <a16:colId xmlns:a16="http://schemas.microsoft.com/office/drawing/2014/main" val="463825436"/>
                    </a:ext>
                  </a:extLst>
                </a:gridCol>
                <a:gridCol w="822960">
                  <a:extLst>
                    <a:ext uri="{9D8B030D-6E8A-4147-A177-3AD203B41FA5}">
                      <a16:colId xmlns:a16="http://schemas.microsoft.com/office/drawing/2014/main" val="2990731242"/>
                    </a:ext>
                  </a:extLst>
                </a:gridCol>
                <a:gridCol w="822960">
                  <a:extLst>
                    <a:ext uri="{9D8B030D-6E8A-4147-A177-3AD203B41FA5}">
                      <a16:colId xmlns:a16="http://schemas.microsoft.com/office/drawing/2014/main" val="3999174199"/>
                    </a:ext>
                  </a:extLst>
                </a:gridCol>
                <a:gridCol w="822960">
                  <a:extLst>
                    <a:ext uri="{9D8B030D-6E8A-4147-A177-3AD203B41FA5}">
                      <a16:colId xmlns:a16="http://schemas.microsoft.com/office/drawing/2014/main" val="42241917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232540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- 2018-05-08 17:25:01 </a:t>
                      </a:r>
                      <a:r>
                        <a:rPr kumimoji="0" lang="en-US" sz="1000" b="0" i="0" u="none" strike="noStrike" kern="1200" cap="none" spc="0" normalizeH="0" baseline="0" noProof="0">
                          <a:ln>
                            <a:noFill/>
                          </a:ln>
                          <a:solidFill>
                            <a:prstClr val="black"/>
                          </a:solidFill>
                          <a:effectLst/>
                          <a:uLnTx/>
                          <a:uFillTx/>
                          <a:latin typeface="+mn-lt"/>
                          <a:ea typeface="+mn-ea"/>
                          <a:cs typeface="+mn-cs"/>
                        </a:rPr>
                        <a:t> 
 ... heute war es soweit: Jürgen Piller aus #Riedlingsdorf übernimmt seinen neuen Opel Vivaro Doppelkabine 5-Sitzer Sport mit 145PS inkl. Topausstattung wie NAVI, Alarmanlage, Standheizung, Klimaautomatik, Rückfahrkamera uvm.
Verkaufsberater Robert Weinhofer bedankt sich für das Vertrauen und wünscht Herrn Pieler viel Freude für die private und gewerbliche Nutzung seines Vivaros❗
#AutoDoczekal #MeinHändlerMeineWerkstatt #Opel #Vivaro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80487651"/>
                  </a:ext>
                </a:extLst>
              </a:tr>
            </a:tbl>
          </a:graphicData>
        </a:graphic>
      </p:graphicFrame>
      <p:sp>
        <p:nvSpPr>
          <p:cNvPr id="4" name="Text Placeholder 3">
            <a:extLst>
              <a:ext uri="{FF2B5EF4-FFF2-40B4-BE49-F238E27FC236}">
                <a16:creationId xmlns:a16="http://schemas.microsoft.com/office/drawing/2014/main" id="{317CFC50-586E-432E-8F0A-CC0089770298}"/>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9242288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B3561-FFBA-45C9-A217-775C2573318C}"/>
              </a:ext>
            </a:extLst>
          </p:cNvPr>
          <p:cNvSpPr>
            <a:spLocks noGrp="1"/>
          </p:cNvSpPr>
          <p:nvPr>
            <p:ph type="title"/>
          </p:nvPr>
        </p:nvSpPr>
        <p:spPr/>
        <p:txBody>
          <a:bodyPr/>
          <a:lstStyle/>
          <a:p>
            <a:r>
              <a:rPr lang="en-US"/>
              <a:t>Eigene Beiträge (Postings) + Reactions | Auto Doczekal - 20 of 22</a:t>
            </a:r>
          </a:p>
        </p:txBody>
      </p:sp>
      <p:graphicFrame>
        <p:nvGraphicFramePr>
          <p:cNvPr id="5" name="Table Placeholder 4">
            <a:extLst>
              <a:ext uri="{FF2B5EF4-FFF2-40B4-BE49-F238E27FC236}">
                <a16:creationId xmlns:a16="http://schemas.microsoft.com/office/drawing/2014/main" id="{17C258A8-F6E8-4EF3-A23B-3987C5493945}"/>
              </a:ext>
            </a:extLst>
          </p:cNvPr>
          <p:cNvGraphicFramePr>
            <a:graphicFrameLocks noGrp="1"/>
          </p:cNvGraphicFramePr>
          <p:nvPr>
            <p:ph type="tbl" sz="quarter" idx="13"/>
            <p:extLst>
              <p:ext uri="{D42A27DB-BD31-4B8C-83A1-F6EECF244321}">
                <p14:modId xmlns:p14="http://schemas.microsoft.com/office/powerpoint/2010/main" val="4130739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37437212"/>
                    </a:ext>
                  </a:extLst>
                </a:gridCol>
                <a:gridCol w="822960">
                  <a:extLst>
                    <a:ext uri="{9D8B030D-6E8A-4147-A177-3AD203B41FA5}">
                      <a16:colId xmlns:a16="http://schemas.microsoft.com/office/drawing/2014/main" val="4014573309"/>
                    </a:ext>
                  </a:extLst>
                </a:gridCol>
                <a:gridCol w="822960">
                  <a:extLst>
                    <a:ext uri="{9D8B030D-6E8A-4147-A177-3AD203B41FA5}">
                      <a16:colId xmlns:a16="http://schemas.microsoft.com/office/drawing/2014/main" val="1762084237"/>
                    </a:ext>
                  </a:extLst>
                </a:gridCol>
                <a:gridCol w="822960">
                  <a:extLst>
                    <a:ext uri="{9D8B030D-6E8A-4147-A177-3AD203B41FA5}">
                      <a16:colId xmlns:a16="http://schemas.microsoft.com/office/drawing/2014/main" val="696370131"/>
                    </a:ext>
                  </a:extLst>
                </a:gridCol>
                <a:gridCol w="822960">
                  <a:extLst>
                    <a:ext uri="{9D8B030D-6E8A-4147-A177-3AD203B41FA5}">
                      <a16:colId xmlns:a16="http://schemas.microsoft.com/office/drawing/2014/main" val="1220508368"/>
                    </a:ext>
                  </a:extLst>
                </a:gridCol>
                <a:gridCol w="822960">
                  <a:extLst>
                    <a:ext uri="{9D8B030D-6E8A-4147-A177-3AD203B41FA5}">
                      <a16:colId xmlns:a16="http://schemas.microsoft.com/office/drawing/2014/main" val="1725446862"/>
                    </a:ext>
                  </a:extLst>
                </a:gridCol>
                <a:gridCol w="822960">
                  <a:extLst>
                    <a:ext uri="{9D8B030D-6E8A-4147-A177-3AD203B41FA5}">
                      <a16:colId xmlns:a16="http://schemas.microsoft.com/office/drawing/2014/main" val="2848515860"/>
                    </a:ext>
                  </a:extLst>
                </a:gridCol>
                <a:gridCol w="822960">
                  <a:extLst>
                    <a:ext uri="{9D8B030D-6E8A-4147-A177-3AD203B41FA5}">
                      <a16:colId xmlns:a16="http://schemas.microsoft.com/office/drawing/2014/main" val="20441611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798919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- 2018-05-05 07:08:20 </a:t>
                      </a:r>
                      <a:r>
                        <a:rPr kumimoji="0" lang="en-US" sz="1000" b="0" i="0" u="none" strike="noStrike" kern="1200" cap="none" spc="0" normalizeH="0" baseline="0" noProof="0">
                          <a:ln>
                            <a:noFill/>
                          </a:ln>
                          <a:solidFill>
                            <a:prstClr val="black"/>
                          </a:solidFill>
                          <a:effectLst/>
                          <a:uLnTx/>
                          <a:uFillTx/>
                          <a:latin typeface="+mn-lt"/>
                          <a:ea typeface="+mn-ea"/>
                          <a:cs typeface="+mn-cs"/>
                        </a:rPr>
                        <a:t> 
 Gebrauchtwagen-Neuzugang‼️
KIA Venga 1,4 CRDi Cool Jackpot, 78PS Diesel
Erstzulassung: 2/2014
Kilometer: 58.100
🔝-Preis: € 8.990,-- 
Der sehr gepflegte Gebrauchtwagen steht ab sofort in Oberwart für Probefahrten bereit. Weitere Fahrzeugdetails hier ▶️ https://bit.ly/2rlMhHv
#AutoDoczekal #MeinHändlerMeineWerkstatt #Kia #Gebrauchtwagen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1592841"/>
                  </a:ext>
                </a:extLst>
              </a:tr>
            </a:tbl>
          </a:graphicData>
        </a:graphic>
      </p:graphicFrame>
      <p:sp>
        <p:nvSpPr>
          <p:cNvPr id="4" name="Text Placeholder 3">
            <a:extLst>
              <a:ext uri="{FF2B5EF4-FFF2-40B4-BE49-F238E27FC236}">
                <a16:creationId xmlns:a16="http://schemas.microsoft.com/office/drawing/2014/main" id="{F4C19D44-6093-48C6-B169-80962CAB23E2}"/>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5438280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C31B0-B1DD-4A6E-B5BC-47D9A4880E25}"/>
              </a:ext>
            </a:extLst>
          </p:cNvPr>
          <p:cNvSpPr>
            <a:spLocks noGrp="1"/>
          </p:cNvSpPr>
          <p:nvPr>
            <p:ph type="title"/>
          </p:nvPr>
        </p:nvSpPr>
        <p:spPr/>
        <p:txBody>
          <a:bodyPr/>
          <a:lstStyle/>
          <a:p>
            <a:r>
              <a:rPr lang="en-US"/>
              <a:t>Eigene Beiträge (Postings) + Reactions | Auto Doczekal - 21 of 22</a:t>
            </a:r>
          </a:p>
        </p:txBody>
      </p:sp>
      <p:graphicFrame>
        <p:nvGraphicFramePr>
          <p:cNvPr id="5" name="Table Placeholder 4">
            <a:extLst>
              <a:ext uri="{FF2B5EF4-FFF2-40B4-BE49-F238E27FC236}">
                <a16:creationId xmlns:a16="http://schemas.microsoft.com/office/drawing/2014/main" id="{73E55544-4967-4448-B378-8357C3E8FDD0}"/>
              </a:ext>
            </a:extLst>
          </p:cNvPr>
          <p:cNvGraphicFramePr>
            <a:graphicFrameLocks noGrp="1"/>
          </p:cNvGraphicFramePr>
          <p:nvPr>
            <p:ph type="tbl" sz="quarter" idx="13"/>
            <p:extLst>
              <p:ext uri="{D42A27DB-BD31-4B8C-83A1-F6EECF244321}">
                <p14:modId xmlns:p14="http://schemas.microsoft.com/office/powerpoint/2010/main" val="3063440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74653262"/>
                    </a:ext>
                  </a:extLst>
                </a:gridCol>
                <a:gridCol w="822960">
                  <a:extLst>
                    <a:ext uri="{9D8B030D-6E8A-4147-A177-3AD203B41FA5}">
                      <a16:colId xmlns:a16="http://schemas.microsoft.com/office/drawing/2014/main" val="1984588413"/>
                    </a:ext>
                  </a:extLst>
                </a:gridCol>
                <a:gridCol w="822960">
                  <a:extLst>
                    <a:ext uri="{9D8B030D-6E8A-4147-A177-3AD203B41FA5}">
                      <a16:colId xmlns:a16="http://schemas.microsoft.com/office/drawing/2014/main" val="4088336216"/>
                    </a:ext>
                  </a:extLst>
                </a:gridCol>
                <a:gridCol w="822960">
                  <a:extLst>
                    <a:ext uri="{9D8B030D-6E8A-4147-A177-3AD203B41FA5}">
                      <a16:colId xmlns:a16="http://schemas.microsoft.com/office/drawing/2014/main" val="2006890567"/>
                    </a:ext>
                  </a:extLst>
                </a:gridCol>
                <a:gridCol w="822960">
                  <a:extLst>
                    <a:ext uri="{9D8B030D-6E8A-4147-A177-3AD203B41FA5}">
                      <a16:colId xmlns:a16="http://schemas.microsoft.com/office/drawing/2014/main" val="1163489014"/>
                    </a:ext>
                  </a:extLst>
                </a:gridCol>
                <a:gridCol w="822960">
                  <a:extLst>
                    <a:ext uri="{9D8B030D-6E8A-4147-A177-3AD203B41FA5}">
                      <a16:colId xmlns:a16="http://schemas.microsoft.com/office/drawing/2014/main" val="1703089293"/>
                    </a:ext>
                  </a:extLst>
                </a:gridCol>
                <a:gridCol w="822960">
                  <a:extLst>
                    <a:ext uri="{9D8B030D-6E8A-4147-A177-3AD203B41FA5}">
                      <a16:colId xmlns:a16="http://schemas.microsoft.com/office/drawing/2014/main" val="2764719476"/>
                    </a:ext>
                  </a:extLst>
                </a:gridCol>
                <a:gridCol w="822960">
                  <a:extLst>
                    <a:ext uri="{9D8B030D-6E8A-4147-A177-3AD203B41FA5}">
                      <a16:colId xmlns:a16="http://schemas.microsoft.com/office/drawing/2014/main" val="34802953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37195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- 2018-05-04 17:05:00 </a:t>
                      </a:r>
                      <a:r>
                        <a:rPr kumimoji="0" lang="en-US" sz="1000" b="0" i="0" u="none" strike="noStrike" kern="1200" cap="none" spc="0" normalizeH="0" baseline="0" noProof="0">
                          <a:ln>
                            <a:noFill/>
                          </a:ln>
                          <a:solidFill>
                            <a:prstClr val="black"/>
                          </a:solidFill>
                          <a:effectLst/>
                          <a:uLnTx/>
                          <a:uFillTx/>
                          <a:latin typeface="+mn-lt"/>
                          <a:ea typeface="+mn-ea"/>
                          <a:cs typeface="+mn-cs"/>
                        </a:rPr>
                        <a:t> 
 Frau Andrea Dorner aus Rechnitz freut sich über ihren neuen gepflegten Gebrauchtwagen Opel Corsa Österreich Edition.
Alfred Szabo und das Auto Doczekal Team Oberwart wünschen unserer Neukundin viel Freude mit dem Corsa‼️
#AutoDoczekal #MeinHändlerMeineWerkstatt #Opel #Corsa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75754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- 2018-05-04 10:52:32 </a:t>
                      </a:r>
                      <a:r>
                        <a:rPr kumimoji="0" lang="en-US" sz="1000" b="0" i="0" u="none" strike="noStrike" kern="1200" cap="none" spc="0" normalizeH="0" baseline="0" noProof="0">
                          <a:ln>
                            <a:noFill/>
                          </a:ln>
                          <a:solidFill>
                            <a:prstClr val="black"/>
                          </a:solidFill>
                          <a:effectLst/>
                          <a:uLnTx/>
                          <a:uFillTx/>
                          <a:latin typeface="+mn-lt"/>
                          <a:ea typeface="+mn-ea"/>
                          <a:cs typeface="+mn-cs"/>
                        </a:rPr>
                        <a:t> 
 ... und wieder verlässt ein Suzuki unseren Schauraum in Oberwart❗
Walter Csekits aus Großpetersdorf übernimmt einen topausgestatteten Vorführwagen Suzuki Baleno Flash in granite grey. Verkaufsberater Alfred Szabo gratuliert zur tollen Wahl.
#AutoDoczekal #MeinHändlerMeineWerkstatt #Suzuki #Baleno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67922930"/>
                  </a:ext>
                </a:extLst>
              </a:tr>
            </a:tbl>
          </a:graphicData>
        </a:graphic>
      </p:graphicFrame>
      <p:sp>
        <p:nvSpPr>
          <p:cNvPr id="4" name="Text Placeholder 3">
            <a:extLst>
              <a:ext uri="{FF2B5EF4-FFF2-40B4-BE49-F238E27FC236}">
                <a16:creationId xmlns:a16="http://schemas.microsoft.com/office/drawing/2014/main" id="{103CD3D5-E3FC-4972-A993-422D061F51BA}"/>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80527745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B4AAE-2FDC-45DA-9C58-4686867F3E78}"/>
              </a:ext>
            </a:extLst>
          </p:cNvPr>
          <p:cNvSpPr>
            <a:spLocks noGrp="1"/>
          </p:cNvSpPr>
          <p:nvPr>
            <p:ph type="title"/>
          </p:nvPr>
        </p:nvSpPr>
        <p:spPr/>
        <p:txBody>
          <a:bodyPr/>
          <a:lstStyle/>
          <a:p>
            <a:r>
              <a:rPr lang="en-US"/>
              <a:t>Eigene Beiträge (Postings) + Reactions | Auto Doczekal - 22 of 22</a:t>
            </a:r>
          </a:p>
        </p:txBody>
      </p:sp>
      <p:graphicFrame>
        <p:nvGraphicFramePr>
          <p:cNvPr id="5" name="Table Placeholder 4">
            <a:extLst>
              <a:ext uri="{FF2B5EF4-FFF2-40B4-BE49-F238E27FC236}">
                <a16:creationId xmlns:a16="http://schemas.microsoft.com/office/drawing/2014/main" id="{EF3EECEF-12F7-4F45-85CE-339A17C11AFE}"/>
              </a:ext>
            </a:extLst>
          </p:cNvPr>
          <p:cNvGraphicFramePr>
            <a:graphicFrameLocks noGrp="1"/>
          </p:cNvGraphicFramePr>
          <p:nvPr>
            <p:ph type="tbl" sz="quarter" idx="13"/>
            <p:extLst>
              <p:ext uri="{D42A27DB-BD31-4B8C-83A1-F6EECF244321}">
                <p14:modId xmlns:p14="http://schemas.microsoft.com/office/powerpoint/2010/main" val="31640734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16038377"/>
                    </a:ext>
                  </a:extLst>
                </a:gridCol>
                <a:gridCol w="822960">
                  <a:extLst>
                    <a:ext uri="{9D8B030D-6E8A-4147-A177-3AD203B41FA5}">
                      <a16:colId xmlns:a16="http://schemas.microsoft.com/office/drawing/2014/main" val="4228526661"/>
                    </a:ext>
                  </a:extLst>
                </a:gridCol>
                <a:gridCol w="822960">
                  <a:extLst>
                    <a:ext uri="{9D8B030D-6E8A-4147-A177-3AD203B41FA5}">
                      <a16:colId xmlns:a16="http://schemas.microsoft.com/office/drawing/2014/main" val="988890325"/>
                    </a:ext>
                  </a:extLst>
                </a:gridCol>
                <a:gridCol w="822960">
                  <a:extLst>
                    <a:ext uri="{9D8B030D-6E8A-4147-A177-3AD203B41FA5}">
                      <a16:colId xmlns:a16="http://schemas.microsoft.com/office/drawing/2014/main" val="79249113"/>
                    </a:ext>
                  </a:extLst>
                </a:gridCol>
                <a:gridCol w="822960">
                  <a:extLst>
                    <a:ext uri="{9D8B030D-6E8A-4147-A177-3AD203B41FA5}">
                      <a16:colId xmlns:a16="http://schemas.microsoft.com/office/drawing/2014/main" val="3715088337"/>
                    </a:ext>
                  </a:extLst>
                </a:gridCol>
                <a:gridCol w="822960">
                  <a:extLst>
                    <a:ext uri="{9D8B030D-6E8A-4147-A177-3AD203B41FA5}">
                      <a16:colId xmlns:a16="http://schemas.microsoft.com/office/drawing/2014/main" val="1856332722"/>
                    </a:ext>
                  </a:extLst>
                </a:gridCol>
                <a:gridCol w="822960">
                  <a:extLst>
                    <a:ext uri="{9D8B030D-6E8A-4147-A177-3AD203B41FA5}">
                      <a16:colId xmlns:a16="http://schemas.microsoft.com/office/drawing/2014/main" val="2144264554"/>
                    </a:ext>
                  </a:extLst>
                </a:gridCol>
                <a:gridCol w="822960">
                  <a:extLst>
                    <a:ext uri="{9D8B030D-6E8A-4147-A177-3AD203B41FA5}">
                      <a16:colId xmlns:a16="http://schemas.microsoft.com/office/drawing/2014/main" val="28433176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877108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 Auto Doczekal - 2018-05-04 05:22:38 </a:t>
                      </a:r>
                      <a:r>
                        <a:rPr kumimoji="0" lang="pl-P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82898848"/>
                  </a:ext>
                </a:extLst>
              </a:tr>
            </a:tbl>
          </a:graphicData>
        </a:graphic>
      </p:graphicFrame>
      <p:sp>
        <p:nvSpPr>
          <p:cNvPr id="4" name="Text Placeholder 3">
            <a:extLst>
              <a:ext uri="{FF2B5EF4-FFF2-40B4-BE49-F238E27FC236}">
                <a16:creationId xmlns:a16="http://schemas.microsoft.com/office/drawing/2014/main" id="{A53AB4B2-9693-4D4B-A674-97A4D4A5236F}"/>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14655257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12662-381A-4635-BAA2-AF48B65FD54D}"/>
              </a:ext>
            </a:extLst>
          </p:cNvPr>
          <p:cNvSpPr>
            <a:spLocks noGrp="1"/>
          </p:cNvSpPr>
          <p:nvPr>
            <p:ph type="title"/>
          </p:nvPr>
        </p:nvSpPr>
        <p:spPr/>
        <p:txBody>
          <a:bodyPr/>
          <a:lstStyle/>
          <a:p>
            <a:r>
              <a:rPr lang="en-US"/>
              <a:t>Postings/Wochentag | Auto Doczekal</a:t>
            </a:r>
          </a:p>
        </p:txBody>
      </p:sp>
      <p:graphicFrame>
        <p:nvGraphicFramePr>
          <p:cNvPr id="6" name="Chart Placeholder 5">
            <a:extLst>
              <a:ext uri="{FF2B5EF4-FFF2-40B4-BE49-F238E27FC236}">
                <a16:creationId xmlns:a16="http://schemas.microsoft.com/office/drawing/2014/main" id="{056EEFDA-3AA3-40C4-92C4-1993C99421CF}"/>
              </a:ext>
            </a:extLst>
          </p:cNvPr>
          <p:cNvGraphicFramePr>
            <a:graphicFrameLocks noGrp="1"/>
          </p:cNvGraphicFramePr>
          <p:nvPr>
            <p:ph type="chart" sz="quarter" idx="13"/>
            <p:extLst>
              <p:ext uri="{D42A27DB-BD31-4B8C-83A1-F6EECF244321}">
                <p14:modId xmlns:p14="http://schemas.microsoft.com/office/powerpoint/2010/main" val="5678289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4D312A-355E-4632-8A9A-207516475C66}"/>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1CB5831E-9F5E-4978-99AE-636AA3E1A5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320065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4CA5F-15EE-4801-AD5A-DC4F5F8F5415}"/>
              </a:ext>
            </a:extLst>
          </p:cNvPr>
          <p:cNvSpPr>
            <a:spLocks noGrp="1"/>
          </p:cNvSpPr>
          <p:nvPr>
            <p:ph type="title"/>
          </p:nvPr>
        </p:nvSpPr>
        <p:spPr/>
        <p:txBody>
          <a:bodyPr/>
          <a:lstStyle/>
          <a:p>
            <a:r>
              <a:rPr lang="en-US"/>
              <a:t>Interaktionsrate | Auto Doczekal</a:t>
            </a:r>
          </a:p>
        </p:txBody>
      </p:sp>
      <p:graphicFrame>
        <p:nvGraphicFramePr>
          <p:cNvPr id="6" name="Chart Placeholder 5">
            <a:extLst>
              <a:ext uri="{FF2B5EF4-FFF2-40B4-BE49-F238E27FC236}">
                <a16:creationId xmlns:a16="http://schemas.microsoft.com/office/drawing/2014/main" id="{2C778F94-2290-4ACB-AC0F-331042A9EF9A}"/>
              </a:ext>
            </a:extLst>
          </p:cNvPr>
          <p:cNvGraphicFramePr>
            <a:graphicFrameLocks noGrp="1"/>
          </p:cNvGraphicFramePr>
          <p:nvPr>
            <p:ph type="chart" sz="quarter" idx="13"/>
            <p:extLst>
              <p:ext uri="{D42A27DB-BD31-4B8C-83A1-F6EECF244321}">
                <p14:modId xmlns:p14="http://schemas.microsoft.com/office/powerpoint/2010/main" val="16383781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2C01AD-E13A-4ACC-AF1D-5427E6E285A9}"/>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F427D044-ECF5-402F-9FAD-FDB514C709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3115315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CB4A2-53A6-4253-841B-48162BD9B25F}"/>
              </a:ext>
            </a:extLst>
          </p:cNvPr>
          <p:cNvSpPr>
            <a:spLocks noGrp="1"/>
          </p:cNvSpPr>
          <p:nvPr>
            <p:ph type="title"/>
          </p:nvPr>
        </p:nvSpPr>
        <p:spPr/>
        <p:txBody>
          <a:bodyPr/>
          <a:lstStyle/>
          <a:p>
            <a:r>
              <a:rPr lang="en-US"/>
              <a:t>Postingtypen (Verteilung) | Auto Doczekal</a:t>
            </a:r>
          </a:p>
        </p:txBody>
      </p:sp>
      <p:graphicFrame>
        <p:nvGraphicFramePr>
          <p:cNvPr id="6" name="Chart Placeholder 5">
            <a:extLst>
              <a:ext uri="{FF2B5EF4-FFF2-40B4-BE49-F238E27FC236}">
                <a16:creationId xmlns:a16="http://schemas.microsoft.com/office/drawing/2014/main" id="{9628844C-2E88-42AD-9841-D2201101BB5E}"/>
              </a:ext>
            </a:extLst>
          </p:cNvPr>
          <p:cNvGraphicFramePr>
            <a:graphicFrameLocks noGrp="1"/>
          </p:cNvGraphicFramePr>
          <p:nvPr>
            <p:ph type="chart" sz="quarter" idx="13"/>
            <p:extLst>
              <p:ext uri="{D42A27DB-BD31-4B8C-83A1-F6EECF244321}">
                <p14:modId xmlns:p14="http://schemas.microsoft.com/office/powerpoint/2010/main" val="33824697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76A4A3-8A44-4FEA-8C01-14866CF0F628}"/>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C0D72B48-00A2-4D29-8570-DF499B648B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858725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BD82F-DD92-47E4-9969-EAC6AA2CE027}"/>
              </a:ext>
            </a:extLst>
          </p:cNvPr>
          <p:cNvSpPr>
            <a:spLocks noGrp="1"/>
          </p:cNvSpPr>
          <p:nvPr>
            <p:ph type="title"/>
          </p:nvPr>
        </p:nvSpPr>
        <p:spPr/>
        <p:txBody>
          <a:bodyPr/>
          <a:lstStyle/>
          <a:p>
            <a:r>
              <a:rPr lang="en-US"/>
              <a:t>Interaktionsrate/Postingtyp | Auto Doczekal</a:t>
            </a:r>
          </a:p>
        </p:txBody>
      </p:sp>
      <p:graphicFrame>
        <p:nvGraphicFramePr>
          <p:cNvPr id="6" name="Chart Placeholder 5">
            <a:extLst>
              <a:ext uri="{FF2B5EF4-FFF2-40B4-BE49-F238E27FC236}">
                <a16:creationId xmlns:a16="http://schemas.microsoft.com/office/drawing/2014/main" id="{6FAE4835-5C99-4DFC-9544-AA6B7E746CC7}"/>
              </a:ext>
            </a:extLst>
          </p:cNvPr>
          <p:cNvGraphicFramePr>
            <a:graphicFrameLocks noGrp="1"/>
          </p:cNvGraphicFramePr>
          <p:nvPr>
            <p:ph type="chart" sz="quarter" idx="13"/>
            <p:extLst>
              <p:ext uri="{D42A27DB-BD31-4B8C-83A1-F6EECF244321}">
                <p14:modId xmlns:p14="http://schemas.microsoft.com/office/powerpoint/2010/main" val="36330183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182890-E60A-43C5-9AAC-6C84D803C3D9}"/>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FE01D9B7-90A6-41CE-8894-CCA0EBB1D9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907600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880A9-9006-46FB-B953-23CBB1E19C87}"/>
              </a:ext>
            </a:extLst>
          </p:cNvPr>
          <p:cNvSpPr>
            <a:spLocks noGrp="1"/>
          </p:cNvSpPr>
          <p:nvPr>
            <p:ph type="title"/>
          </p:nvPr>
        </p:nvSpPr>
        <p:spPr/>
        <p:txBody>
          <a:bodyPr/>
          <a:lstStyle/>
          <a:p>
            <a:r>
              <a:rPr lang="en-US"/>
              <a:t>Antwortzeit | Auto Doczekal</a:t>
            </a:r>
          </a:p>
        </p:txBody>
      </p:sp>
      <p:graphicFrame>
        <p:nvGraphicFramePr>
          <p:cNvPr id="6" name="Chart Placeholder 5">
            <a:extLst>
              <a:ext uri="{FF2B5EF4-FFF2-40B4-BE49-F238E27FC236}">
                <a16:creationId xmlns:a16="http://schemas.microsoft.com/office/drawing/2014/main" id="{DA14756B-DCCF-495C-8FB7-BED2D65DF602}"/>
              </a:ext>
            </a:extLst>
          </p:cNvPr>
          <p:cNvGraphicFramePr>
            <a:graphicFrameLocks noGrp="1"/>
          </p:cNvGraphicFramePr>
          <p:nvPr>
            <p:ph type="chart" sz="quarter" idx="13"/>
            <p:extLst>
              <p:ext uri="{D42A27DB-BD31-4B8C-83A1-F6EECF244321}">
                <p14:modId xmlns:p14="http://schemas.microsoft.com/office/powerpoint/2010/main" val="26927108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A8AA8B-0D83-444B-B9A9-0A8CD9B9E6C3}"/>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979FD460-AA36-447A-8FDA-4A2F826AE5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9139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D85B4-D15C-493E-B918-729BCDAEACF7}"/>
              </a:ext>
            </a:extLst>
          </p:cNvPr>
          <p:cNvSpPr>
            <a:spLocks noGrp="1"/>
          </p:cNvSpPr>
          <p:nvPr>
            <p:ph type="title"/>
          </p:nvPr>
        </p:nvSpPr>
        <p:spPr/>
        <p:txBody>
          <a:bodyPr/>
          <a:lstStyle/>
          <a:p>
            <a:r>
              <a:rPr lang="en-US"/>
              <a:t>Facebook Check Ins | Auto Doczekal</a:t>
            </a:r>
          </a:p>
        </p:txBody>
      </p:sp>
      <p:graphicFrame>
        <p:nvGraphicFramePr>
          <p:cNvPr id="6" name="Chart Placeholder 5">
            <a:extLst>
              <a:ext uri="{FF2B5EF4-FFF2-40B4-BE49-F238E27FC236}">
                <a16:creationId xmlns:a16="http://schemas.microsoft.com/office/drawing/2014/main" id="{0407FF8A-A6BA-4240-8496-ED692E753005}"/>
              </a:ext>
            </a:extLst>
          </p:cNvPr>
          <p:cNvGraphicFramePr>
            <a:graphicFrameLocks noGrp="1"/>
          </p:cNvGraphicFramePr>
          <p:nvPr>
            <p:ph type="chart" sz="quarter" idx="13"/>
            <p:extLst>
              <p:ext uri="{D42A27DB-BD31-4B8C-83A1-F6EECF244321}">
                <p14:modId xmlns:p14="http://schemas.microsoft.com/office/powerpoint/2010/main" val="30017915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0C13D1-4E90-453D-A2FF-7F414AAD5079}"/>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12E2E3D4-07ED-452B-A8C9-4828EFB0B4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03001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E1C40-B1D4-49DE-A784-E68034A61032}"/>
              </a:ext>
            </a:extLst>
          </p:cNvPr>
          <p:cNvSpPr>
            <a:spLocks noGrp="1"/>
          </p:cNvSpPr>
          <p:nvPr>
            <p:ph type="title"/>
          </p:nvPr>
        </p:nvSpPr>
        <p:spPr/>
        <p:txBody>
          <a:bodyPr/>
          <a:lstStyle/>
          <a:p>
            <a:r>
              <a:rPr lang="en-US"/>
              <a:t>Fan Demographie | Auto Doczekal</a:t>
            </a:r>
          </a:p>
        </p:txBody>
      </p:sp>
      <p:graphicFrame>
        <p:nvGraphicFramePr>
          <p:cNvPr id="6" name="Chart Placeholder 5">
            <a:extLst>
              <a:ext uri="{FF2B5EF4-FFF2-40B4-BE49-F238E27FC236}">
                <a16:creationId xmlns:a16="http://schemas.microsoft.com/office/drawing/2014/main" id="{E63DC471-03F2-4EFB-B620-09E78E9D86EE}"/>
              </a:ext>
            </a:extLst>
          </p:cNvPr>
          <p:cNvGraphicFramePr>
            <a:graphicFrameLocks noGrp="1"/>
          </p:cNvGraphicFramePr>
          <p:nvPr>
            <p:ph type="chart" sz="quarter" idx="13"/>
            <p:extLst>
              <p:ext uri="{D42A27DB-BD31-4B8C-83A1-F6EECF244321}">
                <p14:modId xmlns:p14="http://schemas.microsoft.com/office/powerpoint/2010/main" val="42048451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1257BC-4433-44EF-B41D-F96E3F4C19DD}"/>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F1190A08-8354-4747-BB52-6165369966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662181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00630-F1AA-4719-82AB-446C8DF40C19}"/>
              </a:ext>
            </a:extLst>
          </p:cNvPr>
          <p:cNvSpPr>
            <a:spLocks noGrp="1"/>
          </p:cNvSpPr>
          <p:nvPr>
            <p:ph type="title"/>
          </p:nvPr>
        </p:nvSpPr>
        <p:spPr/>
        <p:txBody>
          <a:bodyPr/>
          <a:lstStyle/>
          <a:p>
            <a:r>
              <a:rPr lang="en-US"/>
              <a:t>Impressionen | Auto Doczekal</a:t>
            </a:r>
          </a:p>
        </p:txBody>
      </p:sp>
      <p:graphicFrame>
        <p:nvGraphicFramePr>
          <p:cNvPr id="6" name="Chart Placeholder 5">
            <a:extLst>
              <a:ext uri="{FF2B5EF4-FFF2-40B4-BE49-F238E27FC236}">
                <a16:creationId xmlns:a16="http://schemas.microsoft.com/office/drawing/2014/main" id="{2B5EE101-A4F2-4681-A100-EE77B8866377}"/>
              </a:ext>
            </a:extLst>
          </p:cNvPr>
          <p:cNvGraphicFramePr>
            <a:graphicFrameLocks noGrp="1"/>
          </p:cNvGraphicFramePr>
          <p:nvPr>
            <p:ph type="chart" sz="quarter" idx="13"/>
            <p:extLst>
              <p:ext uri="{D42A27DB-BD31-4B8C-83A1-F6EECF244321}">
                <p14:modId xmlns:p14="http://schemas.microsoft.com/office/powerpoint/2010/main" val="42733598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8041C7-4691-4BC1-B180-4D9A538715F5}"/>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D7E80AC6-33B1-40C7-96FB-161EDFFA1A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762322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DEB27-C134-4915-A105-0280318DAC40}"/>
              </a:ext>
            </a:extLst>
          </p:cNvPr>
          <p:cNvSpPr>
            <a:spLocks noGrp="1"/>
          </p:cNvSpPr>
          <p:nvPr>
            <p:ph type="title"/>
          </p:nvPr>
        </p:nvSpPr>
        <p:spPr/>
        <p:txBody>
          <a:bodyPr/>
          <a:lstStyle/>
          <a:p>
            <a:r>
              <a:rPr lang="en-US"/>
              <a:t>Reichweite | Auto Doczekal</a:t>
            </a:r>
          </a:p>
        </p:txBody>
      </p:sp>
      <p:graphicFrame>
        <p:nvGraphicFramePr>
          <p:cNvPr id="6" name="Chart Placeholder 5">
            <a:extLst>
              <a:ext uri="{FF2B5EF4-FFF2-40B4-BE49-F238E27FC236}">
                <a16:creationId xmlns:a16="http://schemas.microsoft.com/office/drawing/2014/main" id="{25BDE9FF-AE0E-40C3-BEA1-3E31FF8675D0}"/>
              </a:ext>
            </a:extLst>
          </p:cNvPr>
          <p:cNvGraphicFramePr>
            <a:graphicFrameLocks noGrp="1"/>
          </p:cNvGraphicFramePr>
          <p:nvPr>
            <p:ph type="chart" sz="quarter" idx="13"/>
            <p:extLst>
              <p:ext uri="{D42A27DB-BD31-4B8C-83A1-F6EECF244321}">
                <p14:modId xmlns:p14="http://schemas.microsoft.com/office/powerpoint/2010/main" val="40353614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93201E-39CF-4947-B04A-BE1A8B1306D5}"/>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0237E1D3-58D4-4F57-A231-BE0D71DF96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591586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988F5-CB66-438F-84C3-0C9730D6F822}"/>
              </a:ext>
            </a:extLst>
          </p:cNvPr>
          <p:cNvSpPr>
            <a:spLocks noGrp="1"/>
          </p:cNvSpPr>
          <p:nvPr>
            <p:ph type="title"/>
          </p:nvPr>
        </p:nvSpPr>
        <p:spPr/>
        <p:txBody>
          <a:bodyPr/>
          <a:lstStyle/>
          <a:p>
            <a:r>
              <a:rPr lang="en-US"/>
              <a:t>Engagierte User | Auto Doczekal</a:t>
            </a:r>
          </a:p>
        </p:txBody>
      </p:sp>
      <p:graphicFrame>
        <p:nvGraphicFramePr>
          <p:cNvPr id="6" name="Chart Placeholder 5">
            <a:extLst>
              <a:ext uri="{FF2B5EF4-FFF2-40B4-BE49-F238E27FC236}">
                <a16:creationId xmlns:a16="http://schemas.microsoft.com/office/drawing/2014/main" id="{1D7D2289-F857-4BC0-BB97-3B0ECB615B00}"/>
              </a:ext>
            </a:extLst>
          </p:cNvPr>
          <p:cNvGraphicFramePr>
            <a:graphicFrameLocks noGrp="1"/>
          </p:cNvGraphicFramePr>
          <p:nvPr>
            <p:ph type="chart" sz="quarter" idx="13"/>
            <p:extLst>
              <p:ext uri="{D42A27DB-BD31-4B8C-83A1-F6EECF244321}">
                <p14:modId xmlns:p14="http://schemas.microsoft.com/office/powerpoint/2010/main" val="13233905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A061FD-F942-4F95-B9E1-0E57E8C62795}"/>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C0114BDF-2332-456B-BB6E-90A305CA13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836881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AFA44-1A79-4297-B531-505368516000}"/>
              </a:ext>
            </a:extLst>
          </p:cNvPr>
          <p:cNvSpPr>
            <a:spLocks noGrp="1"/>
          </p:cNvSpPr>
          <p:nvPr>
            <p:ph type="title"/>
          </p:nvPr>
        </p:nvSpPr>
        <p:spPr/>
        <p:txBody>
          <a:bodyPr/>
          <a:lstStyle/>
          <a:p>
            <a:r>
              <a:rPr lang="en-US"/>
              <a:t>Page Views | Auto Doczekal</a:t>
            </a:r>
          </a:p>
        </p:txBody>
      </p:sp>
      <p:graphicFrame>
        <p:nvGraphicFramePr>
          <p:cNvPr id="6" name="Chart Placeholder 5">
            <a:extLst>
              <a:ext uri="{FF2B5EF4-FFF2-40B4-BE49-F238E27FC236}">
                <a16:creationId xmlns:a16="http://schemas.microsoft.com/office/drawing/2014/main" id="{DAC13AC5-415B-4B54-BC15-9B5853CB5A43}"/>
              </a:ext>
            </a:extLst>
          </p:cNvPr>
          <p:cNvGraphicFramePr>
            <a:graphicFrameLocks noGrp="1"/>
          </p:cNvGraphicFramePr>
          <p:nvPr>
            <p:ph type="chart" sz="quarter" idx="13"/>
            <p:extLst>
              <p:ext uri="{D42A27DB-BD31-4B8C-83A1-F6EECF244321}">
                <p14:modId xmlns:p14="http://schemas.microsoft.com/office/powerpoint/2010/main" val="37507715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8F6C92-FAD6-4AE7-843F-F72EB69512D1}"/>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C3A1B95B-170F-4084-B74D-23CDCDA62D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856169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8EC08-CAF2-4517-AF3D-92AFB396F287}"/>
              </a:ext>
            </a:extLst>
          </p:cNvPr>
          <p:cNvSpPr>
            <a:spLocks noGrp="1"/>
          </p:cNvSpPr>
          <p:nvPr>
            <p:ph type="title"/>
          </p:nvPr>
        </p:nvSpPr>
        <p:spPr/>
        <p:txBody>
          <a:bodyPr/>
          <a:lstStyle/>
          <a:p>
            <a:r>
              <a:rPr lang="de-DE"/>
              <a:t>Direktnachrichten von Usern | Auto Doczekal</a:t>
            </a:r>
            <a:endParaRPr lang="en-US"/>
          </a:p>
        </p:txBody>
      </p:sp>
      <p:graphicFrame>
        <p:nvGraphicFramePr>
          <p:cNvPr id="5" name="Table Placeholder 4">
            <a:extLst>
              <a:ext uri="{FF2B5EF4-FFF2-40B4-BE49-F238E27FC236}">
                <a16:creationId xmlns:a16="http://schemas.microsoft.com/office/drawing/2014/main" id="{5FDE5161-1B6E-466A-9A1E-E64540A252FA}"/>
              </a:ext>
            </a:extLst>
          </p:cNvPr>
          <p:cNvGraphicFramePr>
            <a:graphicFrameLocks noGrp="1"/>
          </p:cNvGraphicFramePr>
          <p:nvPr>
            <p:ph type="tbl" sz="quarter" idx="13"/>
            <p:extLst>
              <p:ext uri="{D42A27DB-BD31-4B8C-83A1-F6EECF244321}">
                <p14:modId xmlns:p14="http://schemas.microsoft.com/office/powerpoint/2010/main" val="1733988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918385358"/>
                    </a:ext>
                  </a:extLst>
                </a:gridCol>
                <a:gridCol w="2057400">
                  <a:extLst>
                    <a:ext uri="{9D8B030D-6E8A-4147-A177-3AD203B41FA5}">
                      <a16:colId xmlns:a16="http://schemas.microsoft.com/office/drawing/2014/main" val="3552023592"/>
                    </a:ext>
                  </a:extLst>
                </a:gridCol>
                <a:gridCol w="822960">
                  <a:extLst>
                    <a:ext uri="{9D8B030D-6E8A-4147-A177-3AD203B41FA5}">
                      <a16:colId xmlns:a16="http://schemas.microsoft.com/office/drawing/2014/main" val="3362524863"/>
                    </a:ext>
                  </a:extLst>
                </a:gridCol>
                <a:gridCol w="1234440">
                  <a:extLst>
                    <a:ext uri="{9D8B030D-6E8A-4147-A177-3AD203B41FA5}">
                      <a16:colId xmlns:a16="http://schemas.microsoft.com/office/drawing/2014/main" val="1416836299"/>
                    </a:ext>
                  </a:extLst>
                </a:gridCol>
              </a:tblGrid>
              <a:tr h="370840">
                <a:tc>
                  <a:txBody>
                    <a:bodyPr/>
                    <a:lstStyle/>
                    <a:p>
                      <a:r>
                        <a:rPr lang="en-US" sz="1000"/>
                        <a:t>Message</a:t>
                      </a:r>
                    </a:p>
                  </a:txBody>
                  <a:tcPr/>
                </a:tc>
                <a:tc>
                  <a:txBody>
                    <a:bodyPr/>
                    <a:lstStyle/>
                    <a:p>
                      <a:r>
                        <a:rPr lang="en-US" sz="1000"/>
                        <a:t>First Page Reply</a:t>
                      </a:r>
                    </a:p>
                  </a:txBody>
                  <a:tcPr/>
                </a:tc>
                <a:tc>
                  <a:txBody>
                    <a:bodyPr/>
                    <a:lstStyle/>
                    <a:p>
                      <a:r>
                        <a:rPr lang="en-US" sz="1000"/>
                        <a:t>Messages</a:t>
                      </a:r>
                    </a:p>
                  </a:txBody>
                  <a:tcPr/>
                </a:tc>
                <a:tc>
                  <a:txBody>
                    <a:bodyPr/>
                    <a:lstStyle/>
                    <a:p>
                      <a:r>
                        <a:rPr lang="en-US" sz="1000"/>
                        <a:t>Response Time</a:t>
                      </a:r>
                    </a:p>
                  </a:txBody>
                  <a:tcPr/>
                </a:tc>
                <a:extLst>
                  <a:ext uri="{0D108BD9-81ED-4DB2-BD59-A6C34878D82A}">
                    <a16:rowId xmlns:a16="http://schemas.microsoft.com/office/drawing/2014/main" val="413561003"/>
                  </a:ext>
                </a:extLst>
              </a:tr>
              <a:tr h="370840">
                <a:tc>
                  <a:txBody>
                    <a:bodyPr/>
                    <a:lstStyle/>
                    <a:p>
                      <a:r>
                        <a:rPr lang="en-US" sz="1000" b="1"/>
                        <a:t> Auto Doczekal </a:t>
                      </a:r>
                      <a:r>
                        <a:rPr lang="en-US" sz="1000"/>
                        <a:t> got a message by </a:t>
                      </a:r>
                      <a:r>
                        <a:rPr lang="en-US" sz="1000" b="1"/>
                        <a:t> Drechselstube Josef Guger - 2018-05-24 17:19:14 .</a:t>
                      </a:r>
                      <a:r>
                        <a:rPr lang="en-US" sz="1000"/>
                        <a:t>
 {message}</a:t>
                      </a:r>
                    </a:p>
                  </a:txBody>
                  <a:tcPr/>
                </a:tc>
                <a:tc>
                  <a:txBody>
                    <a:bodyPr/>
                    <a:lstStyle/>
                    <a:p>
                      <a:r>
                        <a:rPr lang="de-DE" sz="1000"/>
                        <a:t>Danke Herr Guger leite ich weiter! LG</a:t>
                      </a:r>
                      <a:endParaRPr lang="en-US" sz="1000"/>
                    </a:p>
                  </a:txBody>
                  <a:tcPr/>
                </a:tc>
                <a:tc>
                  <a:txBody>
                    <a:bodyPr/>
                    <a:lstStyle/>
                    <a:p>
                      <a:r>
                        <a:rPr lang="en-US" sz="1000"/>
                        <a:t>3</a:t>
                      </a:r>
                    </a:p>
                  </a:txBody>
                  <a:tcPr/>
                </a:tc>
                <a:tc>
                  <a:txBody>
                    <a:bodyPr/>
                    <a:lstStyle/>
                    <a:p>
                      <a:r>
                        <a:rPr lang="en-US" sz="1000"/>
                        <a:t>05/25/2018 12:56:40</a:t>
                      </a:r>
                    </a:p>
                  </a:txBody>
                  <a:tcPr/>
                </a:tc>
                <a:extLst>
                  <a:ext uri="{0D108BD9-81ED-4DB2-BD59-A6C34878D82A}">
                    <a16:rowId xmlns:a16="http://schemas.microsoft.com/office/drawing/2014/main" val="2071354430"/>
                  </a:ext>
                </a:extLst>
              </a:tr>
            </a:tbl>
          </a:graphicData>
        </a:graphic>
      </p:graphicFrame>
      <p:sp>
        <p:nvSpPr>
          <p:cNvPr id="4" name="Text Placeholder 3">
            <a:extLst>
              <a:ext uri="{FF2B5EF4-FFF2-40B4-BE49-F238E27FC236}">
                <a16:creationId xmlns:a16="http://schemas.microsoft.com/office/drawing/2014/main" id="{128393CD-3E38-4E7D-8AFE-FADE82A9EFB8}"/>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13405193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6D168-8074-447E-ACEA-8BA4017C1816}"/>
              </a:ext>
            </a:extLst>
          </p:cNvPr>
          <p:cNvSpPr>
            <a:spLocks noGrp="1"/>
          </p:cNvSpPr>
          <p:nvPr>
            <p:ph type="title"/>
          </p:nvPr>
        </p:nvSpPr>
        <p:spPr/>
        <p:txBody>
          <a:bodyPr/>
          <a:lstStyle/>
          <a:p>
            <a:r>
              <a:rPr lang="en-US"/>
              <a:t>Page Fans Online | Auto Doczekal</a:t>
            </a:r>
          </a:p>
        </p:txBody>
      </p:sp>
      <p:graphicFrame>
        <p:nvGraphicFramePr>
          <p:cNvPr id="6" name="Chart Placeholder 5">
            <a:extLst>
              <a:ext uri="{FF2B5EF4-FFF2-40B4-BE49-F238E27FC236}">
                <a16:creationId xmlns:a16="http://schemas.microsoft.com/office/drawing/2014/main" id="{CC139EB1-6B8F-401D-8344-A3912DD4E1AE}"/>
              </a:ext>
            </a:extLst>
          </p:cNvPr>
          <p:cNvGraphicFramePr>
            <a:graphicFrameLocks noGrp="1"/>
          </p:cNvGraphicFramePr>
          <p:nvPr>
            <p:ph type="chart" sz="quarter" idx="13"/>
            <p:extLst>
              <p:ext uri="{D42A27DB-BD31-4B8C-83A1-F6EECF244321}">
                <p14:modId xmlns:p14="http://schemas.microsoft.com/office/powerpoint/2010/main" val="10918569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4793E5-6C6E-46E8-9791-4ECA3D575A53}"/>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B1E44EAB-66A9-4880-9DB3-A7BD54A4BB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6214908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D8ABF-9AAF-4D7A-AEF5-4E0947F6C0F3}"/>
              </a:ext>
            </a:extLst>
          </p:cNvPr>
          <p:cNvSpPr>
            <a:spLocks noGrp="1"/>
          </p:cNvSpPr>
          <p:nvPr>
            <p:ph type="title"/>
          </p:nvPr>
        </p:nvSpPr>
        <p:spPr/>
        <p:txBody>
          <a:bodyPr/>
          <a:lstStyle/>
          <a:p>
            <a:r>
              <a:rPr lang="en-US"/>
              <a:t>FB Insights - Daily Impressions | Auto Doczekal - 1 of 3</a:t>
            </a:r>
          </a:p>
        </p:txBody>
      </p:sp>
      <p:graphicFrame>
        <p:nvGraphicFramePr>
          <p:cNvPr id="5" name="Table Placeholder 4">
            <a:extLst>
              <a:ext uri="{FF2B5EF4-FFF2-40B4-BE49-F238E27FC236}">
                <a16:creationId xmlns:a16="http://schemas.microsoft.com/office/drawing/2014/main" id="{03C8E6A4-51B0-4978-9CCC-BDA0D73AE088}"/>
              </a:ext>
            </a:extLst>
          </p:cNvPr>
          <p:cNvGraphicFramePr>
            <a:graphicFrameLocks noGrp="1"/>
          </p:cNvGraphicFramePr>
          <p:nvPr>
            <p:ph type="tbl" sz="quarter" idx="13"/>
            <p:extLst>
              <p:ext uri="{D42A27DB-BD31-4B8C-83A1-F6EECF244321}">
                <p14:modId xmlns:p14="http://schemas.microsoft.com/office/powerpoint/2010/main" val="1627333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24073345"/>
                    </a:ext>
                  </a:extLst>
                </a:gridCol>
                <a:gridCol w="2468880">
                  <a:extLst>
                    <a:ext uri="{9D8B030D-6E8A-4147-A177-3AD203B41FA5}">
                      <a16:colId xmlns:a16="http://schemas.microsoft.com/office/drawing/2014/main" val="2641616564"/>
                    </a:ext>
                  </a:extLst>
                </a:gridCol>
                <a:gridCol w="2468880">
                  <a:extLst>
                    <a:ext uri="{9D8B030D-6E8A-4147-A177-3AD203B41FA5}">
                      <a16:colId xmlns:a16="http://schemas.microsoft.com/office/drawing/2014/main" val="3607769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4019271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extLst>
                  <a:ext uri="{0D108BD9-81ED-4DB2-BD59-A6C34878D82A}">
                    <a16:rowId xmlns:a16="http://schemas.microsoft.com/office/drawing/2014/main" val="877639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2923</a:t>
                      </a:r>
                    </a:p>
                  </a:txBody>
                  <a:tcPr/>
                </a:tc>
                <a:extLst>
                  <a:ext uri="{0D108BD9-81ED-4DB2-BD59-A6C34878D82A}">
                    <a16:rowId xmlns:a16="http://schemas.microsoft.com/office/drawing/2014/main" val="940296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2378</a:t>
                      </a:r>
                    </a:p>
                  </a:txBody>
                  <a:tcPr/>
                </a:tc>
                <a:extLst>
                  <a:ext uri="{0D108BD9-81ED-4DB2-BD59-A6C34878D82A}">
                    <a16:rowId xmlns:a16="http://schemas.microsoft.com/office/drawing/2014/main" val="2359554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3071</a:t>
                      </a:r>
                    </a:p>
                  </a:txBody>
                  <a:tcPr/>
                </a:tc>
                <a:extLst>
                  <a:ext uri="{0D108BD9-81ED-4DB2-BD59-A6C34878D82A}">
                    <a16:rowId xmlns:a16="http://schemas.microsoft.com/office/drawing/2014/main" val="3223946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2015</a:t>
                      </a:r>
                    </a:p>
                  </a:txBody>
                  <a:tcPr/>
                </a:tc>
                <a:extLst>
                  <a:ext uri="{0D108BD9-81ED-4DB2-BD59-A6C34878D82A}">
                    <a16:rowId xmlns:a16="http://schemas.microsoft.com/office/drawing/2014/main" val="3710223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a:t>
                      </a:r>
                    </a:p>
                  </a:txBody>
                  <a:tcPr/>
                </a:tc>
                <a:extLst>
                  <a:ext uri="{0D108BD9-81ED-4DB2-BD59-A6C34878D82A}">
                    <a16:rowId xmlns:a16="http://schemas.microsoft.com/office/drawing/2014/main" val="139170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a:t>
                      </a:r>
                    </a:p>
                  </a:txBody>
                  <a:tcPr/>
                </a:tc>
                <a:extLst>
                  <a:ext uri="{0D108BD9-81ED-4DB2-BD59-A6C34878D82A}">
                    <a16:rowId xmlns:a16="http://schemas.microsoft.com/office/drawing/2014/main" val="3465173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a:t>
                      </a:r>
                    </a:p>
                  </a:txBody>
                  <a:tcPr/>
                </a:tc>
                <a:extLst>
                  <a:ext uri="{0D108BD9-81ED-4DB2-BD59-A6C34878D82A}">
                    <a16:rowId xmlns:a16="http://schemas.microsoft.com/office/drawing/2014/main" val="1524125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1293</a:t>
                      </a:r>
                    </a:p>
                  </a:txBody>
                  <a:tcPr/>
                </a:tc>
                <a:extLst>
                  <a:ext uri="{0D108BD9-81ED-4DB2-BD59-A6C34878D82A}">
                    <a16:rowId xmlns:a16="http://schemas.microsoft.com/office/drawing/2014/main" val="3685677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a:t>
                      </a:r>
                    </a:p>
                  </a:txBody>
                  <a:tcPr/>
                </a:tc>
                <a:extLst>
                  <a:ext uri="{0D108BD9-81ED-4DB2-BD59-A6C34878D82A}">
                    <a16:rowId xmlns:a16="http://schemas.microsoft.com/office/drawing/2014/main" val="154193992"/>
                  </a:ext>
                </a:extLst>
              </a:tr>
            </a:tbl>
          </a:graphicData>
        </a:graphic>
      </p:graphicFrame>
      <p:sp>
        <p:nvSpPr>
          <p:cNvPr id="4" name="Text Placeholder 3">
            <a:extLst>
              <a:ext uri="{FF2B5EF4-FFF2-40B4-BE49-F238E27FC236}">
                <a16:creationId xmlns:a16="http://schemas.microsoft.com/office/drawing/2014/main" id="{8765F526-9CBB-4437-8385-5276732630B3}"/>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68313094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D62DB-6940-4CFB-BB29-1BAA3B97757B}"/>
              </a:ext>
            </a:extLst>
          </p:cNvPr>
          <p:cNvSpPr>
            <a:spLocks noGrp="1"/>
          </p:cNvSpPr>
          <p:nvPr>
            <p:ph type="title"/>
          </p:nvPr>
        </p:nvSpPr>
        <p:spPr/>
        <p:txBody>
          <a:bodyPr/>
          <a:lstStyle/>
          <a:p>
            <a:r>
              <a:rPr lang="en-US"/>
              <a:t>FB Insights - Daily Impressions | Auto Doczekal - 2 of 3</a:t>
            </a:r>
          </a:p>
        </p:txBody>
      </p:sp>
      <p:graphicFrame>
        <p:nvGraphicFramePr>
          <p:cNvPr id="5" name="Table Placeholder 4">
            <a:extLst>
              <a:ext uri="{FF2B5EF4-FFF2-40B4-BE49-F238E27FC236}">
                <a16:creationId xmlns:a16="http://schemas.microsoft.com/office/drawing/2014/main" id="{4662FACF-E435-465A-999B-9047DF786D67}"/>
              </a:ext>
            </a:extLst>
          </p:cNvPr>
          <p:cNvGraphicFramePr>
            <a:graphicFrameLocks noGrp="1"/>
          </p:cNvGraphicFramePr>
          <p:nvPr>
            <p:ph type="tbl" sz="quarter" idx="13"/>
            <p:extLst>
              <p:ext uri="{D42A27DB-BD31-4B8C-83A1-F6EECF244321}">
                <p14:modId xmlns:p14="http://schemas.microsoft.com/office/powerpoint/2010/main" val="3786732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84622969"/>
                    </a:ext>
                  </a:extLst>
                </a:gridCol>
                <a:gridCol w="2468880">
                  <a:extLst>
                    <a:ext uri="{9D8B030D-6E8A-4147-A177-3AD203B41FA5}">
                      <a16:colId xmlns:a16="http://schemas.microsoft.com/office/drawing/2014/main" val="423936852"/>
                    </a:ext>
                  </a:extLst>
                </a:gridCol>
                <a:gridCol w="2468880">
                  <a:extLst>
                    <a:ext uri="{9D8B030D-6E8A-4147-A177-3AD203B41FA5}">
                      <a16:colId xmlns:a16="http://schemas.microsoft.com/office/drawing/2014/main" val="31776637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4221178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4177</a:t>
                      </a:r>
                    </a:p>
                  </a:txBody>
                  <a:tcPr/>
                </a:tc>
                <a:extLst>
                  <a:ext uri="{0D108BD9-81ED-4DB2-BD59-A6C34878D82A}">
                    <a16:rowId xmlns:a16="http://schemas.microsoft.com/office/drawing/2014/main" val="4060069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8599</a:t>
                      </a:r>
                    </a:p>
                  </a:txBody>
                  <a:tcPr/>
                </a:tc>
                <a:extLst>
                  <a:ext uri="{0D108BD9-81ED-4DB2-BD59-A6C34878D82A}">
                    <a16:rowId xmlns:a16="http://schemas.microsoft.com/office/drawing/2014/main" val="3634906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5285</a:t>
                      </a:r>
                    </a:p>
                  </a:txBody>
                  <a:tcPr/>
                </a:tc>
                <a:extLst>
                  <a:ext uri="{0D108BD9-81ED-4DB2-BD59-A6C34878D82A}">
                    <a16:rowId xmlns:a16="http://schemas.microsoft.com/office/drawing/2014/main" val="3095467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4140</a:t>
                      </a:r>
                    </a:p>
                  </a:txBody>
                  <a:tcPr/>
                </a:tc>
                <a:extLst>
                  <a:ext uri="{0D108BD9-81ED-4DB2-BD59-A6C34878D82A}">
                    <a16:rowId xmlns:a16="http://schemas.microsoft.com/office/drawing/2014/main" val="3525508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6092</a:t>
                      </a:r>
                    </a:p>
                  </a:txBody>
                  <a:tcPr/>
                </a:tc>
                <a:extLst>
                  <a:ext uri="{0D108BD9-81ED-4DB2-BD59-A6C34878D82A}">
                    <a16:rowId xmlns:a16="http://schemas.microsoft.com/office/drawing/2014/main" val="2401166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5669</a:t>
                      </a:r>
                    </a:p>
                  </a:txBody>
                  <a:tcPr/>
                </a:tc>
                <a:extLst>
                  <a:ext uri="{0D108BD9-81ED-4DB2-BD59-A6C34878D82A}">
                    <a16:rowId xmlns:a16="http://schemas.microsoft.com/office/drawing/2014/main" val="766824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3502</a:t>
                      </a:r>
                    </a:p>
                  </a:txBody>
                  <a:tcPr/>
                </a:tc>
                <a:extLst>
                  <a:ext uri="{0D108BD9-81ED-4DB2-BD59-A6C34878D82A}">
                    <a16:rowId xmlns:a16="http://schemas.microsoft.com/office/drawing/2014/main" val="3047399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5310</a:t>
                      </a:r>
                    </a:p>
                  </a:txBody>
                  <a:tcPr/>
                </a:tc>
                <a:extLst>
                  <a:ext uri="{0D108BD9-81ED-4DB2-BD59-A6C34878D82A}">
                    <a16:rowId xmlns:a16="http://schemas.microsoft.com/office/drawing/2014/main" val="4086670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5593</a:t>
                      </a:r>
                    </a:p>
                  </a:txBody>
                  <a:tcPr/>
                </a:tc>
                <a:extLst>
                  <a:ext uri="{0D108BD9-81ED-4DB2-BD59-A6C34878D82A}">
                    <a16:rowId xmlns:a16="http://schemas.microsoft.com/office/drawing/2014/main" val="2498192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3817</a:t>
                      </a:r>
                    </a:p>
                  </a:txBody>
                  <a:tcPr/>
                </a:tc>
                <a:extLst>
                  <a:ext uri="{0D108BD9-81ED-4DB2-BD59-A6C34878D82A}">
                    <a16:rowId xmlns:a16="http://schemas.microsoft.com/office/drawing/2014/main" val="3906889279"/>
                  </a:ext>
                </a:extLst>
              </a:tr>
            </a:tbl>
          </a:graphicData>
        </a:graphic>
      </p:graphicFrame>
      <p:sp>
        <p:nvSpPr>
          <p:cNvPr id="4" name="Text Placeholder 3">
            <a:extLst>
              <a:ext uri="{FF2B5EF4-FFF2-40B4-BE49-F238E27FC236}">
                <a16:creationId xmlns:a16="http://schemas.microsoft.com/office/drawing/2014/main" id="{A93D28A9-16DB-4453-8E88-29FFDCFE6860}"/>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96659562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51488-A87A-4084-A4EF-850199BFCBA0}"/>
              </a:ext>
            </a:extLst>
          </p:cNvPr>
          <p:cNvSpPr>
            <a:spLocks noGrp="1"/>
          </p:cNvSpPr>
          <p:nvPr>
            <p:ph type="title"/>
          </p:nvPr>
        </p:nvSpPr>
        <p:spPr/>
        <p:txBody>
          <a:bodyPr/>
          <a:lstStyle/>
          <a:p>
            <a:r>
              <a:rPr lang="en-US"/>
              <a:t>FB Insights - Daily Impressions | Auto Doczekal - 3 of 3</a:t>
            </a:r>
          </a:p>
        </p:txBody>
      </p:sp>
      <p:graphicFrame>
        <p:nvGraphicFramePr>
          <p:cNvPr id="5" name="Table Placeholder 4">
            <a:extLst>
              <a:ext uri="{FF2B5EF4-FFF2-40B4-BE49-F238E27FC236}">
                <a16:creationId xmlns:a16="http://schemas.microsoft.com/office/drawing/2014/main" id="{9BC69949-2BB1-42C5-AF6A-6AF3EDD59AFF}"/>
              </a:ext>
            </a:extLst>
          </p:cNvPr>
          <p:cNvGraphicFramePr>
            <a:graphicFrameLocks noGrp="1"/>
          </p:cNvGraphicFramePr>
          <p:nvPr>
            <p:ph type="tbl" sz="quarter" idx="13"/>
            <p:extLst>
              <p:ext uri="{D42A27DB-BD31-4B8C-83A1-F6EECF244321}">
                <p14:modId xmlns:p14="http://schemas.microsoft.com/office/powerpoint/2010/main" val="3216008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23300301"/>
                    </a:ext>
                  </a:extLst>
                </a:gridCol>
                <a:gridCol w="2468880">
                  <a:extLst>
                    <a:ext uri="{9D8B030D-6E8A-4147-A177-3AD203B41FA5}">
                      <a16:colId xmlns:a16="http://schemas.microsoft.com/office/drawing/2014/main" val="330182745"/>
                    </a:ext>
                  </a:extLst>
                </a:gridCol>
                <a:gridCol w="2468880">
                  <a:extLst>
                    <a:ext uri="{9D8B030D-6E8A-4147-A177-3AD203B41FA5}">
                      <a16:colId xmlns:a16="http://schemas.microsoft.com/office/drawing/2014/main" val="23313233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447233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3224</a:t>
                      </a:r>
                    </a:p>
                  </a:txBody>
                  <a:tcPr/>
                </a:tc>
                <a:extLst>
                  <a:ext uri="{0D108BD9-81ED-4DB2-BD59-A6C34878D82A}">
                    <a16:rowId xmlns:a16="http://schemas.microsoft.com/office/drawing/2014/main" val="3137586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3119</a:t>
                      </a:r>
                    </a:p>
                  </a:txBody>
                  <a:tcPr/>
                </a:tc>
                <a:extLst>
                  <a:ext uri="{0D108BD9-81ED-4DB2-BD59-A6C34878D82A}">
                    <a16:rowId xmlns:a16="http://schemas.microsoft.com/office/drawing/2014/main" val="2461709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9473</a:t>
                      </a:r>
                    </a:p>
                  </a:txBody>
                  <a:tcPr/>
                </a:tc>
                <a:extLst>
                  <a:ext uri="{0D108BD9-81ED-4DB2-BD59-A6C34878D82A}">
                    <a16:rowId xmlns:a16="http://schemas.microsoft.com/office/drawing/2014/main" val="318822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6846</a:t>
                      </a:r>
                    </a:p>
                  </a:txBody>
                  <a:tcPr/>
                </a:tc>
                <a:extLst>
                  <a:ext uri="{0D108BD9-81ED-4DB2-BD59-A6C34878D82A}">
                    <a16:rowId xmlns:a16="http://schemas.microsoft.com/office/drawing/2014/main" val="1889984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4610</a:t>
                      </a:r>
                    </a:p>
                  </a:txBody>
                  <a:tcPr/>
                </a:tc>
                <a:extLst>
                  <a:ext uri="{0D108BD9-81ED-4DB2-BD59-A6C34878D82A}">
                    <a16:rowId xmlns:a16="http://schemas.microsoft.com/office/drawing/2014/main" val="197160681"/>
                  </a:ext>
                </a:extLst>
              </a:tr>
            </a:tbl>
          </a:graphicData>
        </a:graphic>
      </p:graphicFrame>
      <p:sp>
        <p:nvSpPr>
          <p:cNvPr id="4" name="Text Placeholder 3">
            <a:extLst>
              <a:ext uri="{FF2B5EF4-FFF2-40B4-BE49-F238E27FC236}">
                <a16:creationId xmlns:a16="http://schemas.microsoft.com/office/drawing/2014/main" id="{FB6537FC-FC42-410C-B470-137750A220D3}"/>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24630587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B9068-C97D-469D-8DF8-8FAC2A1CB661}"/>
              </a:ext>
            </a:extLst>
          </p:cNvPr>
          <p:cNvSpPr>
            <a:spLocks noGrp="1"/>
          </p:cNvSpPr>
          <p:nvPr>
            <p:ph type="title"/>
          </p:nvPr>
        </p:nvSpPr>
        <p:spPr/>
        <p:txBody>
          <a:bodyPr/>
          <a:lstStyle/>
          <a:p>
            <a:r>
              <a:rPr lang="en-US"/>
              <a:t>FB Insights - Daily Reach | Auto Doczekal - 1 of 3</a:t>
            </a:r>
          </a:p>
        </p:txBody>
      </p:sp>
      <p:graphicFrame>
        <p:nvGraphicFramePr>
          <p:cNvPr id="5" name="Table Placeholder 4">
            <a:extLst>
              <a:ext uri="{FF2B5EF4-FFF2-40B4-BE49-F238E27FC236}">
                <a16:creationId xmlns:a16="http://schemas.microsoft.com/office/drawing/2014/main" id="{80B4193E-A039-4925-BD4C-5704A3FC87E5}"/>
              </a:ext>
            </a:extLst>
          </p:cNvPr>
          <p:cNvGraphicFramePr>
            <a:graphicFrameLocks noGrp="1"/>
          </p:cNvGraphicFramePr>
          <p:nvPr>
            <p:ph type="tbl" sz="quarter" idx="13"/>
            <p:extLst>
              <p:ext uri="{D42A27DB-BD31-4B8C-83A1-F6EECF244321}">
                <p14:modId xmlns:p14="http://schemas.microsoft.com/office/powerpoint/2010/main" val="39613337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90218082"/>
                    </a:ext>
                  </a:extLst>
                </a:gridCol>
                <a:gridCol w="2468880">
                  <a:extLst>
                    <a:ext uri="{9D8B030D-6E8A-4147-A177-3AD203B41FA5}">
                      <a16:colId xmlns:a16="http://schemas.microsoft.com/office/drawing/2014/main" val="260672481"/>
                    </a:ext>
                  </a:extLst>
                </a:gridCol>
                <a:gridCol w="2468880">
                  <a:extLst>
                    <a:ext uri="{9D8B030D-6E8A-4147-A177-3AD203B41FA5}">
                      <a16:colId xmlns:a16="http://schemas.microsoft.com/office/drawing/2014/main" val="1285691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654796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extLst>
                  <a:ext uri="{0D108BD9-81ED-4DB2-BD59-A6C34878D82A}">
                    <a16:rowId xmlns:a16="http://schemas.microsoft.com/office/drawing/2014/main" val="2091206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1266</a:t>
                      </a:r>
                    </a:p>
                  </a:txBody>
                  <a:tcPr/>
                </a:tc>
                <a:extLst>
                  <a:ext uri="{0D108BD9-81ED-4DB2-BD59-A6C34878D82A}">
                    <a16:rowId xmlns:a16="http://schemas.microsoft.com/office/drawing/2014/main" val="471082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961</a:t>
                      </a:r>
                    </a:p>
                  </a:txBody>
                  <a:tcPr/>
                </a:tc>
                <a:extLst>
                  <a:ext uri="{0D108BD9-81ED-4DB2-BD59-A6C34878D82A}">
                    <a16:rowId xmlns:a16="http://schemas.microsoft.com/office/drawing/2014/main" val="1815288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a:t>
                      </a:r>
                    </a:p>
                  </a:txBody>
                  <a:tcPr/>
                </a:tc>
                <a:extLst>
                  <a:ext uri="{0D108BD9-81ED-4DB2-BD59-A6C34878D82A}">
                    <a16:rowId xmlns:a16="http://schemas.microsoft.com/office/drawing/2014/main" val="1610636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a:t>
                      </a:r>
                    </a:p>
                  </a:txBody>
                  <a:tcPr/>
                </a:tc>
                <a:extLst>
                  <a:ext uri="{0D108BD9-81ED-4DB2-BD59-A6C34878D82A}">
                    <a16:rowId xmlns:a16="http://schemas.microsoft.com/office/drawing/2014/main" val="587755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extLst>
                  <a:ext uri="{0D108BD9-81ED-4DB2-BD59-A6C34878D82A}">
                    <a16:rowId xmlns:a16="http://schemas.microsoft.com/office/drawing/2014/main" val="1038614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extLst>
                  <a:ext uri="{0D108BD9-81ED-4DB2-BD59-A6C34878D82A}">
                    <a16:rowId xmlns:a16="http://schemas.microsoft.com/office/drawing/2014/main" val="1859353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a:t>
                      </a:r>
                    </a:p>
                  </a:txBody>
                  <a:tcPr/>
                </a:tc>
                <a:extLst>
                  <a:ext uri="{0D108BD9-81ED-4DB2-BD59-A6C34878D82A}">
                    <a16:rowId xmlns:a16="http://schemas.microsoft.com/office/drawing/2014/main" val="2211701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a:t>
                      </a:r>
                    </a:p>
                  </a:txBody>
                  <a:tcPr/>
                </a:tc>
                <a:extLst>
                  <a:ext uri="{0D108BD9-81ED-4DB2-BD59-A6C34878D82A}">
                    <a16:rowId xmlns:a16="http://schemas.microsoft.com/office/drawing/2014/main" val="1308294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990</a:t>
                      </a:r>
                    </a:p>
                  </a:txBody>
                  <a:tcPr/>
                </a:tc>
                <a:extLst>
                  <a:ext uri="{0D108BD9-81ED-4DB2-BD59-A6C34878D82A}">
                    <a16:rowId xmlns:a16="http://schemas.microsoft.com/office/drawing/2014/main" val="1738390611"/>
                  </a:ext>
                </a:extLst>
              </a:tr>
            </a:tbl>
          </a:graphicData>
        </a:graphic>
      </p:graphicFrame>
      <p:sp>
        <p:nvSpPr>
          <p:cNvPr id="4" name="Text Placeholder 3">
            <a:extLst>
              <a:ext uri="{FF2B5EF4-FFF2-40B4-BE49-F238E27FC236}">
                <a16:creationId xmlns:a16="http://schemas.microsoft.com/office/drawing/2014/main" id="{2F8D679B-6A4A-46B7-BC8E-C86448C257B6}"/>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66154507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5EF35-25DF-4BE5-AD3B-26E896089C22}"/>
              </a:ext>
            </a:extLst>
          </p:cNvPr>
          <p:cNvSpPr>
            <a:spLocks noGrp="1"/>
          </p:cNvSpPr>
          <p:nvPr>
            <p:ph type="title"/>
          </p:nvPr>
        </p:nvSpPr>
        <p:spPr/>
        <p:txBody>
          <a:bodyPr/>
          <a:lstStyle/>
          <a:p>
            <a:r>
              <a:rPr lang="en-US"/>
              <a:t>FB Insights - Daily Reach | Auto Doczekal - 2 of 3</a:t>
            </a:r>
          </a:p>
        </p:txBody>
      </p:sp>
      <p:graphicFrame>
        <p:nvGraphicFramePr>
          <p:cNvPr id="5" name="Table Placeholder 4">
            <a:extLst>
              <a:ext uri="{FF2B5EF4-FFF2-40B4-BE49-F238E27FC236}">
                <a16:creationId xmlns:a16="http://schemas.microsoft.com/office/drawing/2014/main" id="{7A9DDC15-FC6E-4002-B0BF-EA206AE3678B}"/>
              </a:ext>
            </a:extLst>
          </p:cNvPr>
          <p:cNvGraphicFramePr>
            <a:graphicFrameLocks noGrp="1"/>
          </p:cNvGraphicFramePr>
          <p:nvPr>
            <p:ph type="tbl" sz="quarter" idx="13"/>
            <p:extLst>
              <p:ext uri="{D42A27DB-BD31-4B8C-83A1-F6EECF244321}">
                <p14:modId xmlns:p14="http://schemas.microsoft.com/office/powerpoint/2010/main" val="104690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02379277"/>
                    </a:ext>
                  </a:extLst>
                </a:gridCol>
                <a:gridCol w="2468880">
                  <a:extLst>
                    <a:ext uri="{9D8B030D-6E8A-4147-A177-3AD203B41FA5}">
                      <a16:colId xmlns:a16="http://schemas.microsoft.com/office/drawing/2014/main" val="1128554519"/>
                    </a:ext>
                  </a:extLst>
                </a:gridCol>
                <a:gridCol w="2468880">
                  <a:extLst>
                    <a:ext uri="{9D8B030D-6E8A-4147-A177-3AD203B41FA5}">
                      <a16:colId xmlns:a16="http://schemas.microsoft.com/office/drawing/2014/main" val="1138473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078677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3019</a:t>
                      </a:r>
                    </a:p>
                  </a:txBody>
                  <a:tcPr/>
                </a:tc>
                <a:extLst>
                  <a:ext uri="{0D108BD9-81ED-4DB2-BD59-A6C34878D82A}">
                    <a16:rowId xmlns:a16="http://schemas.microsoft.com/office/drawing/2014/main" val="2160024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5557</a:t>
                      </a:r>
                    </a:p>
                  </a:txBody>
                  <a:tcPr/>
                </a:tc>
                <a:extLst>
                  <a:ext uri="{0D108BD9-81ED-4DB2-BD59-A6C34878D82A}">
                    <a16:rowId xmlns:a16="http://schemas.microsoft.com/office/drawing/2014/main" val="2695578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3745</a:t>
                      </a:r>
                    </a:p>
                  </a:txBody>
                  <a:tcPr/>
                </a:tc>
                <a:extLst>
                  <a:ext uri="{0D108BD9-81ED-4DB2-BD59-A6C34878D82A}">
                    <a16:rowId xmlns:a16="http://schemas.microsoft.com/office/drawing/2014/main" val="3901588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3019</a:t>
                      </a:r>
                    </a:p>
                  </a:txBody>
                  <a:tcPr/>
                </a:tc>
                <a:extLst>
                  <a:ext uri="{0D108BD9-81ED-4DB2-BD59-A6C34878D82A}">
                    <a16:rowId xmlns:a16="http://schemas.microsoft.com/office/drawing/2014/main" val="1283436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3032</a:t>
                      </a:r>
                    </a:p>
                  </a:txBody>
                  <a:tcPr/>
                </a:tc>
                <a:extLst>
                  <a:ext uri="{0D108BD9-81ED-4DB2-BD59-A6C34878D82A}">
                    <a16:rowId xmlns:a16="http://schemas.microsoft.com/office/drawing/2014/main" val="2737055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3319</a:t>
                      </a:r>
                    </a:p>
                  </a:txBody>
                  <a:tcPr/>
                </a:tc>
                <a:extLst>
                  <a:ext uri="{0D108BD9-81ED-4DB2-BD59-A6C34878D82A}">
                    <a16:rowId xmlns:a16="http://schemas.microsoft.com/office/drawing/2014/main" val="1393683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2525</a:t>
                      </a:r>
                    </a:p>
                  </a:txBody>
                  <a:tcPr/>
                </a:tc>
                <a:extLst>
                  <a:ext uri="{0D108BD9-81ED-4DB2-BD59-A6C34878D82A}">
                    <a16:rowId xmlns:a16="http://schemas.microsoft.com/office/drawing/2014/main" val="3598204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2884</a:t>
                      </a:r>
                    </a:p>
                  </a:txBody>
                  <a:tcPr/>
                </a:tc>
                <a:extLst>
                  <a:ext uri="{0D108BD9-81ED-4DB2-BD59-A6C34878D82A}">
                    <a16:rowId xmlns:a16="http://schemas.microsoft.com/office/drawing/2014/main" val="2316835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3058</a:t>
                      </a:r>
                    </a:p>
                  </a:txBody>
                  <a:tcPr/>
                </a:tc>
                <a:extLst>
                  <a:ext uri="{0D108BD9-81ED-4DB2-BD59-A6C34878D82A}">
                    <a16:rowId xmlns:a16="http://schemas.microsoft.com/office/drawing/2014/main" val="2127888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2538</a:t>
                      </a:r>
                    </a:p>
                  </a:txBody>
                  <a:tcPr/>
                </a:tc>
                <a:extLst>
                  <a:ext uri="{0D108BD9-81ED-4DB2-BD59-A6C34878D82A}">
                    <a16:rowId xmlns:a16="http://schemas.microsoft.com/office/drawing/2014/main" val="1015722831"/>
                  </a:ext>
                </a:extLst>
              </a:tr>
            </a:tbl>
          </a:graphicData>
        </a:graphic>
      </p:graphicFrame>
      <p:sp>
        <p:nvSpPr>
          <p:cNvPr id="4" name="Text Placeholder 3">
            <a:extLst>
              <a:ext uri="{FF2B5EF4-FFF2-40B4-BE49-F238E27FC236}">
                <a16:creationId xmlns:a16="http://schemas.microsoft.com/office/drawing/2014/main" id="{6E1A0A83-B426-4ED8-83EF-28C280B9F3AE}"/>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1238003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C872C-77AA-4063-89B3-ADA5A9E508F9}"/>
              </a:ext>
            </a:extLst>
          </p:cNvPr>
          <p:cNvSpPr>
            <a:spLocks noGrp="1"/>
          </p:cNvSpPr>
          <p:nvPr>
            <p:ph type="title"/>
          </p:nvPr>
        </p:nvSpPr>
        <p:spPr/>
        <p:txBody>
          <a:bodyPr/>
          <a:lstStyle/>
          <a:p>
            <a:r>
              <a:rPr lang="en-US"/>
              <a:t>FB Insights - Daily Reach | Auto Doczekal - 3 of 3</a:t>
            </a:r>
          </a:p>
        </p:txBody>
      </p:sp>
      <p:graphicFrame>
        <p:nvGraphicFramePr>
          <p:cNvPr id="5" name="Table Placeholder 4">
            <a:extLst>
              <a:ext uri="{FF2B5EF4-FFF2-40B4-BE49-F238E27FC236}">
                <a16:creationId xmlns:a16="http://schemas.microsoft.com/office/drawing/2014/main" id="{BD30D210-DA68-4259-AE21-665F8EB76BCD}"/>
              </a:ext>
            </a:extLst>
          </p:cNvPr>
          <p:cNvGraphicFramePr>
            <a:graphicFrameLocks noGrp="1"/>
          </p:cNvGraphicFramePr>
          <p:nvPr>
            <p:ph type="tbl" sz="quarter" idx="13"/>
            <p:extLst>
              <p:ext uri="{D42A27DB-BD31-4B8C-83A1-F6EECF244321}">
                <p14:modId xmlns:p14="http://schemas.microsoft.com/office/powerpoint/2010/main" val="4181446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71608616"/>
                    </a:ext>
                  </a:extLst>
                </a:gridCol>
                <a:gridCol w="2468880">
                  <a:extLst>
                    <a:ext uri="{9D8B030D-6E8A-4147-A177-3AD203B41FA5}">
                      <a16:colId xmlns:a16="http://schemas.microsoft.com/office/drawing/2014/main" val="3227465688"/>
                    </a:ext>
                  </a:extLst>
                </a:gridCol>
                <a:gridCol w="2468880">
                  <a:extLst>
                    <a:ext uri="{9D8B030D-6E8A-4147-A177-3AD203B41FA5}">
                      <a16:colId xmlns:a16="http://schemas.microsoft.com/office/drawing/2014/main" val="42519328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29703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2538</a:t>
                      </a:r>
                    </a:p>
                  </a:txBody>
                  <a:tcPr/>
                </a:tc>
                <a:extLst>
                  <a:ext uri="{0D108BD9-81ED-4DB2-BD59-A6C34878D82A}">
                    <a16:rowId xmlns:a16="http://schemas.microsoft.com/office/drawing/2014/main" val="1314132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2373</a:t>
                      </a:r>
                    </a:p>
                  </a:txBody>
                  <a:tcPr/>
                </a:tc>
                <a:extLst>
                  <a:ext uri="{0D108BD9-81ED-4DB2-BD59-A6C34878D82A}">
                    <a16:rowId xmlns:a16="http://schemas.microsoft.com/office/drawing/2014/main" val="91584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4714</a:t>
                      </a:r>
                    </a:p>
                  </a:txBody>
                  <a:tcPr/>
                </a:tc>
                <a:extLst>
                  <a:ext uri="{0D108BD9-81ED-4DB2-BD59-A6C34878D82A}">
                    <a16:rowId xmlns:a16="http://schemas.microsoft.com/office/drawing/2014/main" val="3855834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3418</a:t>
                      </a:r>
                    </a:p>
                  </a:txBody>
                  <a:tcPr/>
                </a:tc>
                <a:extLst>
                  <a:ext uri="{0D108BD9-81ED-4DB2-BD59-A6C34878D82A}">
                    <a16:rowId xmlns:a16="http://schemas.microsoft.com/office/drawing/2014/main" val="3784078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3028</a:t>
                      </a:r>
                    </a:p>
                  </a:txBody>
                  <a:tcPr/>
                </a:tc>
                <a:extLst>
                  <a:ext uri="{0D108BD9-81ED-4DB2-BD59-A6C34878D82A}">
                    <a16:rowId xmlns:a16="http://schemas.microsoft.com/office/drawing/2014/main" val="1744063425"/>
                  </a:ext>
                </a:extLst>
              </a:tr>
            </a:tbl>
          </a:graphicData>
        </a:graphic>
      </p:graphicFrame>
      <p:sp>
        <p:nvSpPr>
          <p:cNvPr id="4" name="Text Placeholder 3">
            <a:extLst>
              <a:ext uri="{FF2B5EF4-FFF2-40B4-BE49-F238E27FC236}">
                <a16:creationId xmlns:a16="http://schemas.microsoft.com/office/drawing/2014/main" id="{ACD644BD-659A-4131-929B-4D342FFE5083}"/>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94410797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C5A91-F39E-488B-9F6E-C25A00C061DA}"/>
              </a:ext>
            </a:extLst>
          </p:cNvPr>
          <p:cNvSpPr>
            <a:spLocks noGrp="1"/>
          </p:cNvSpPr>
          <p:nvPr>
            <p:ph type="title"/>
          </p:nvPr>
        </p:nvSpPr>
        <p:spPr/>
        <p:txBody>
          <a:bodyPr/>
          <a:lstStyle/>
          <a:p>
            <a:r>
              <a:rPr lang="en-US"/>
              <a:t>Facebook Reach | Auto Doczekal</a:t>
            </a:r>
          </a:p>
        </p:txBody>
      </p:sp>
      <p:graphicFrame>
        <p:nvGraphicFramePr>
          <p:cNvPr id="6" name="Chart Placeholder 5">
            <a:extLst>
              <a:ext uri="{FF2B5EF4-FFF2-40B4-BE49-F238E27FC236}">
                <a16:creationId xmlns:a16="http://schemas.microsoft.com/office/drawing/2014/main" id="{D844628B-A9A6-4E3E-94E6-DFABD6ADF452}"/>
              </a:ext>
            </a:extLst>
          </p:cNvPr>
          <p:cNvGraphicFramePr>
            <a:graphicFrameLocks noGrp="1"/>
          </p:cNvGraphicFramePr>
          <p:nvPr>
            <p:ph type="chart" sz="quarter" idx="13"/>
            <p:extLst>
              <p:ext uri="{D42A27DB-BD31-4B8C-83A1-F6EECF244321}">
                <p14:modId xmlns:p14="http://schemas.microsoft.com/office/powerpoint/2010/main" val="41890960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6020A7-9A6C-49AE-BF32-8E46A929E55D}"/>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9F426E3E-D2A5-4678-A892-49F74CA805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8018187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2343</Words>
  <Application>Microsoft Office PowerPoint</Application>
  <PresentationFormat>On-screen Show (4:3)</PresentationFormat>
  <Paragraphs>1102</Paragraphs>
  <Slides>67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67</vt:i4>
      </vt:variant>
    </vt:vector>
  </HeadingPairs>
  <TitlesOfParts>
    <vt:vector size="70" baseType="lpstr">
      <vt:lpstr>Calibri</vt:lpstr>
      <vt:lpstr>Arial</vt:lpstr>
      <vt:lpstr>quintly_template</vt:lpstr>
      <vt:lpstr>Facebook Page Report</vt:lpstr>
      <vt:lpstr>Wichtigste Werte (KPI's) | Auto Doczekal</vt:lpstr>
      <vt:lpstr>Fans (Übersicht) | Auto Doczekal</vt:lpstr>
      <vt:lpstr>Key Metrics Table w. User Post RR | Auto Doczekal</vt:lpstr>
      <vt:lpstr>Facebook Fans Total | Auto Doczekal</vt:lpstr>
      <vt:lpstr>Fanwachstum | Auto Doczekal</vt:lpstr>
      <vt:lpstr>Verlorene Fans | Auto Doczekal</vt:lpstr>
      <vt:lpstr>Eigene Beiträge (Postings) | Auto Doczekal - 1 of 18</vt:lpstr>
      <vt:lpstr>Eigene Beiträge (Postings) | Auto Doczekal - 2 of 18</vt:lpstr>
      <vt:lpstr>Eigene Beiträge (Postings) | Auto Doczekal - 3 of 18</vt:lpstr>
      <vt:lpstr>Eigene Beiträge (Postings) | Auto Doczekal - 4 of 18</vt:lpstr>
      <vt:lpstr>Eigene Beiträge (Postings) | Auto Doczekal - 5 of 18</vt:lpstr>
      <vt:lpstr>Eigene Beiträge (Postings) | Auto Doczekal - 6 of 18</vt:lpstr>
      <vt:lpstr>Eigene Beiträge (Postings) | Auto Doczekal - 7 of 18</vt:lpstr>
      <vt:lpstr>Eigene Beiträge (Postings) | Auto Doczekal - 8 of 18</vt:lpstr>
      <vt:lpstr>Eigene Beiträge (Postings) | Auto Doczekal - 9 of 18</vt:lpstr>
      <vt:lpstr>Eigene Beiträge (Postings) | Auto Doczekal - 10 of 18</vt:lpstr>
      <vt:lpstr>Eigene Beiträge (Postings) | Auto Doczekal - 11 of 18</vt:lpstr>
      <vt:lpstr>Eigene Beiträge (Postings) | Auto Doczekal - 12 of 18</vt:lpstr>
      <vt:lpstr>Eigene Beiträge (Postings) | Auto Doczekal - 13 of 18</vt:lpstr>
      <vt:lpstr>Eigene Beiträge (Postings) | Auto Doczekal - 14 of 18</vt:lpstr>
      <vt:lpstr>Eigene Beiträge (Postings) | Auto Doczekal - 15 of 18</vt:lpstr>
      <vt:lpstr>Eigene Beiträge (Postings) | Auto Doczekal - 16 of 18</vt:lpstr>
      <vt:lpstr>Eigene Beiträge (Postings) | Auto Doczekal - 17 of 18</vt:lpstr>
      <vt:lpstr>Eigene Beiträge (Postings) | Auto Doczekal - 18 of 18</vt:lpstr>
      <vt:lpstr>Eigene Beiträge (Postings) + Reactions | Auto Doczekal - 1 of 22</vt:lpstr>
      <vt:lpstr>Eigene Beiträge (Postings) + Reactions | Auto Doczekal - 2 of 22</vt:lpstr>
      <vt:lpstr>Eigene Beiträge (Postings) + Reactions | Auto Doczekal - 3 of 22</vt:lpstr>
      <vt:lpstr>Eigene Beiträge (Postings) + Reactions | Auto Doczekal - 4 of 22</vt:lpstr>
      <vt:lpstr>Eigene Beiträge (Postings) + Reactions | Auto Doczekal - 5 of 22</vt:lpstr>
      <vt:lpstr>Eigene Beiträge (Postings) + Reactions | Auto Doczekal - 6 of 22</vt:lpstr>
      <vt:lpstr>Eigene Beiträge (Postings) + Reactions | Auto Doczekal - 7 of 22</vt:lpstr>
      <vt:lpstr>Eigene Beiträge (Postings) + Reactions | Auto Doczekal - 8 of 22</vt:lpstr>
      <vt:lpstr>Eigene Beiträge (Postings) + Reactions | Auto Doczekal - 9 of 22</vt:lpstr>
      <vt:lpstr>Eigene Beiträge (Postings) + Reactions | Auto Doczekal - 10 of 22</vt:lpstr>
      <vt:lpstr>Eigene Beiträge (Postings) + Reactions | Auto Doczekal - 11 of 22</vt:lpstr>
      <vt:lpstr>Eigene Beiträge (Postings) + Reactions | Auto Doczekal - 12 of 22</vt:lpstr>
      <vt:lpstr>Eigene Beiträge (Postings) + Reactions | Auto Doczekal - 13 of 22</vt:lpstr>
      <vt:lpstr>Eigene Beiträge (Postings) + Reactions | Auto Doczekal - 14 of 22</vt:lpstr>
      <vt:lpstr>Eigene Beiträge (Postings) + Reactions | Auto Doczekal - 15 of 22</vt:lpstr>
      <vt:lpstr>Eigene Beiträge (Postings) + Reactions | Auto Doczekal - 16 of 22</vt:lpstr>
      <vt:lpstr>Eigene Beiträge (Postings) + Reactions | Auto Doczekal - 17 of 22</vt:lpstr>
      <vt:lpstr>Eigene Beiträge (Postings) + Reactions | Auto Doczekal - 18 of 22</vt:lpstr>
      <vt:lpstr>Eigene Beiträge (Postings) + Reactions | Auto Doczekal - 19 of 22</vt:lpstr>
      <vt:lpstr>Eigene Beiträge (Postings) + Reactions | Auto Doczekal - 20 of 22</vt:lpstr>
      <vt:lpstr>Eigene Beiträge (Postings) + Reactions | Auto Doczekal - 21 of 22</vt:lpstr>
      <vt:lpstr>Eigene Beiträge (Postings) + Reactions | Auto Doczekal - 22 of 22</vt:lpstr>
      <vt:lpstr>Postings/Wochentag | Auto Doczekal</vt:lpstr>
      <vt:lpstr>Interaktionsrate | Auto Doczekal</vt:lpstr>
      <vt:lpstr>Postingtypen (Verteilung) | Auto Doczekal</vt:lpstr>
      <vt:lpstr>Interaktionsrate/Postingtyp | Auto Doczekal</vt:lpstr>
      <vt:lpstr>Antwortzeit | Auto Doczekal</vt:lpstr>
      <vt:lpstr>Facebook Check Ins | Auto Doczekal</vt:lpstr>
      <vt:lpstr>Fan Demographie | Auto Doczekal</vt:lpstr>
      <vt:lpstr>Impressionen | Auto Doczekal</vt:lpstr>
      <vt:lpstr>Reichweite | Auto Doczekal</vt:lpstr>
      <vt:lpstr>Engagierte User | Auto Doczekal</vt:lpstr>
      <vt:lpstr>Page Views | Auto Doczekal</vt:lpstr>
      <vt:lpstr>Direktnachrichten von Usern | Auto Doczekal</vt:lpstr>
      <vt:lpstr>Page Fans Online | Auto Doczekal</vt:lpstr>
      <vt:lpstr>FB Insights - Daily Impressions | Auto Doczekal - 1 of 3</vt:lpstr>
      <vt:lpstr>FB Insights - Daily Impressions | Auto Doczekal - 2 of 3</vt:lpstr>
      <vt:lpstr>FB Insights - Daily Impressions | Auto Doczekal - 3 of 3</vt:lpstr>
      <vt:lpstr>FB Insights - Daily Reach | Auto Doczekal - 1 of 3</vt:lpstr>
      <vt:lpstr>FB Insights - Daily Reach | Auto Doczekal - 2 of 3</vt:lpstr>
      <vt:lpstr>FB Insights - Daily Reach | Auto Doczekal - 3 of 3</vt:lpstr>
      <vt:lpstr>Facebook Reach | Auto Doczekal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2018-06-01T11:04:08Z</dcterms:created>
  <dcterms:modified xsi:type="dcterms:W3CDTF">2018-06-01T11:05:52Z</dcterms:modified>
</cp:coreProperties>
</file>