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8" r:id="rId31"/>
    <p:sldId id="289" r:id="rId32"/>
    <p:sldId id="290" r:id="rId33"/>
    <p:sldId id="292" r:id="rId34"/>
    <p:sldId id="293" r:id="rId35"/>
    <p:sldId id="294" r:id="rId36"/>
    <p:sldId id="295"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16162</c:v>
                </c:pt>
                <c:pt idx="1">
                  <c:v>16164</c:v>
                </c:pt>
                <c:pt idx="2">
                  <c:v>16176</c:v>
                </c:pt>
                <c:pt idx="3">
                  <c:v>16187</c:v>
                </c:pt>
                <c:pt idx="4">
                  <c:v>16196</c:v>
                </c:pt>
                <c:pt idx="5">
                  <c:v>16196</c:v>
                </c:pt>
                <c:pt idx="6">
                  <c:v>16197</c:v>
                </c:pt>
                <c:pt idx="7">
                  <c:v>16200</c:v>
                </c:pt>
                <c:pt idx="8">
                  <c:v>16200</c:v>
                </c:pt>
                <c:pt idx="9">
                  <c:v>16203</c:v>
                </c:pt>
                <c:pt idx="10">
                  <c:v>16205</c:v>
                </c:pt>
                <c:pt idx="11">
                  <c:v>16206</c:v>
                </c:pt>
                <c:pt idx="12">
                  <c:v>16206</c:v>
                </c:pt>
                <c:pt idx="13">
                  <c:v>16213</c:v>
                </c:pt>
                <c:pt idx="14">
                  <c:v>16221</c:v>
                </c:pt>
                <c:pt idx="15">
                  <c:v>16227</c:v>
                </c:pt>
                <c:pt idx="16">
                  <c:v>16229</c:v>
                </c:pt>
                <c:pt idx="17">
                  <c:v>16233</c:v>
                </c:pt>
                <c:pt idx="18">
                  <c:v>16233</c:v>
                </c:pt>
                <c:pt idx="19">
                  <c:v>16233</c:v>
                </c:pt>
                <c:pt idx="20">
                  <c:v>16236</c:v>
                </c:pt>
                <c:pt idx="21">
                  <c:v>16317</c:v>
                </c:pt>
                <c:pt idx="22">
                  <c:v>16586</c:v>
                </c:pt>
                <c:pt idx="23">
                  <c:v>16626</c:v>
                </c:pt>
                <c:pt idx="24">
                  <c:v>16654</c:v>
                </c:pt>
                <c:pt idx="25">
                  <c:v>16658</c:v>
                </c:pt>
                <c:pt idx="26">
                  <c:v>16667</c:v>
                </c:pt>
                <c:pt idx="27">
                  <c:v>16673</c:v>
                </c:pt>
                <c:pt idx="28">
                  <c:v>16679</c:v>
                </c:pt>
                <c:pt idx="29">
                  <c:v>16683</c:v>
                </c:pt>
              </c:numCache>
            </c:numRef>
          </c:val>
          <c:smooth val="0"/>
          <c:extLst>
            <c:ext xmlns:c16="http://schemas.microsoft.com/office/drawing/2014/chart" uri="{C3380CC4-5D6E-409C-BE32-E72D297353CC}">
              <c16:uniqueId val="{00000000-F710-4C7A-B917-9FE749FA086A}"/>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Sheet1!$C$2:$C$31</c:f>
              <c:numCache>
                <c:formatCode>General</c:formatCode>
                <c:ptCount val="30"/>
                <c:pt idx="0">
                  <c:v>922</c:v>
                </c:pt>
                <c:pt idx="1">
                  <c:v>922</c:v>
                </c:pt>
                <c:pt idx="2">
                  <c:v>922</c:v>
                </c:pt>
                <c:pt idx="3">
                  <c:v>922</c:v>
                </c:pt>
                <c:pt idx="4">
                  <c:v>921</c:v>
                </c:pt>
                <c:pt idx="5">
                  <c:v>921</c:v>
                </c:pt>
                <c:pt idx="6">
                  <c:v>921</c:v>
                </c:pt>
                <c:pt idx="7">
                  <c:v>921</c:v>
                </c:pt>
                <c:pt idx="8">
                  <c:v>920</c:v>
                </c:pt>
                <c:pt idx="9">
                  <c:v>920</c:v>
                </c:pt>
                <c:pt idx="10">
                  <c:v>921</c:v>
                </c:pt>
                <c:pt idx="11">
                  <c:v>921</c:v>
                </c:pt>
                <c:pt idx="12">
                  <c:v>921</c:v>
                </c:pt>
                <c:pt idx="13">
                  <c:v>921</c:v>
                </c:pt>
                <c:pt idx="14">
                  <c:v>921</c:v>
                </c:pt>
                <c:pt idx="15">
                  <c:v>922</c:v>
                </c:pt>
                <c:pt idx="16">
                  <c:v>922</c:v>
                </c:pt>
                <c:pt idx="17">
                  <c:v>923</c:v>
                </c:pt>
                <c:pt idx="18">
                  <c:v>923</c:v>
                </c:pt>
                <c:pt idx="19">
                  <c:v>923</c:v>
                </c:pt>
                <c:pt idx="20">
                  <c:v>923</c:v>
                </c:pt>
                <c:pt idx="21">
                  <c:v>923</c:v>
                </c:pt>
                <c:pt idx="22">
                  <c:v>923</c:v>
                </c:pt>
                <c:pt idx="23">
                  <c:v>923</c:v>
                </c:pt>
                <c:pt idx="24">
                  <c:v>924</c:v>
                </c:pt>
                <c:pt idx="25">
                  <c:v>924</c:v>
                </c:pt>
                <c:pt idx="26">
                  <c:v>924</c:v>
                </c:pt>
                <c:pt idx="27">
                  <c:v>924</c:v>
                </c:pt>
                <c:pt idx="28">
                  <c:v>924</c:v>
                </c:pt>
                <c:pt idx="29">
                  <c:v>923</c:v>
                </c:pt>
              </c:numCache>
            </c:numRef>
          </c:val>
          <c:smooth val="0"/>
          <c:extLst>
            <c:ext xmlns:c16="http://schemas.microsoft.com/office/drawing/2014/chart" uri="{C3380CC4-5D6E-409C-BE32-E72D297353CC}">
              <c16:uniqueId val="{00000001-F710-4C7A-B917-9FE749FA086A}"/>
            </c:ext>
          </c:extLst>
        </c:ser>
        <c:dLbls>
          <c:showLegendKey val="0"/>
          <c:showVal val="0"/>
          <c:showCatName val="0"/>
          <c:showSerName val="0"/>
          <c:showPercent val="0"/>
          <c:showBubbleSize val="0"/>
        </c:dLbls>
        <c:smooth val="0"/>
        <c:axId val="280508504"/>
        <c:axId val="280510472"/>
      </c:lineChart>
      <c:dateAx>
        <c:axId val="280508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510472"/>
        <c:crosses val="autoZero"/>
        <c:auto val="1"/>
        <c:lblOffset val="100"/>
        <c:baseTimeUnit val="days"/>
      </c:dateAx>
      <c:valAx>
        <c:axId val="280510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508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5</c:v>
                </c:pt>
                <c:pt idx="1">
                  <c:v>4</c:v>
                </c:pt>
                <c:pt idx="2">
                  <c:v>3</c:v>
                </c:pt>
                <c:pt idx="3">
                  <c:v>18</c:v>
                </c:pt>
                <c:pt idx="4">
                  <c:v>8</c:v>
                </c:pt>
                <c:pt idx="5">
                  <c:v>0</c:v>
                </c:pt>
                <c:pt idx="6">
                  <c:v>2</c:v>
                </c:pt>
                <c:pt idx="7">
                  <c:v>1</c:v>
                </c:pt>
                <c:pt idx="8">
                  <c:v>3</c:v>
                </c:pt>
                <c:pt idx="9">
                  <c:v>1</c:v>
                </c:pt>
                <c:pt idx="10">
                  <c:v>2</c:v>
                </c:pt>
                <c:pt idx="11">
                  <c:v>2</c:v>
                </c:pt>
                <c:pt idx="12">
                  <c:v>0</c:v>
                </c:pt>
                <c:pt idx="13">
                  <c:v>3</c:v>
                </c:pt>
                <c:pt idx="14">
                  <c:v>10</c:v>
                </c:pt>
                <c:pt idx="15">
                  <c:v>5</c:v>
                </c:pt>
                <c:pt idx="16">
                  <c:v>4</c:v>
                </c:pt>
                <c:pt idx="17">
                  <c:v>2</c:v>
                </c:pt>
                <c:pt idx="18">
                  <c:v>5</c:v>
                </c:pt>
                <c:pt idx="19">
                  <c:v>-1</c:v>
                </c:pt>
                <c:pt idx="20">
                  <c:v>2</c:v>
                </c:pt>
                <c:pt idx="21">
                  <c:v>3</c:v>
                </c:pt>
                <c:pt idx="22">
                  <c:v>294</c:v>
                </c:pt>
                <c:pt idx="23">
                  <c:v>76</c:v>
                </c:pt>
                <c:pt idx="24">
                  <c:v>33</c:v>
                </c:pt>
                <c:pt idx="25">
                  <c:v>13</c:v>
                </c:pt>
                <c:pt idx="26">
                  <c:v>11</c:v>
                </c:pt>
                <c:pt idx="27">
                  <c:v>6</c:v>
                </c:pt>
                <c:pt idx="28">
                  <c:v>6</c:v>
                </c:pt>
                <c:pt idx="29">
                  <c:v>5</c:v>
                </c:pt>
              </c:numCache>
            </c:numRef>
          </c:val>
          <c:smooth val="0"/>
          <c:extLst>
            <c:ext xmlns:c16="http://schemas.microsoft.com/office/drawing/2014/chart" uri="{C3380CC4-5D6E-409C-BE32-E72D297353CC}">
              <c16:uniqueId val="{00000000-5642-41B7-A19B-EF7F56ED4E1C}"/>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Sheet1!$C$2:$C$31</c:f>
              <c:numCache>
                <c:formatCode>General</c:formatCode>
                <c:ptCount val="30"/>
                <c:pt idx="0">
                  <c:v>4</c:v>
                </c:pt>
                <c:pt idx="1">
                  <c:v>0</c:v>
                </c:pt>
                <c:pt idx="2">
                  <c:v>0</c:v>
                </c:pt>
                <c:pt idx="3">
                  <c:v>0</c:v>
                </c:pt>
                <c:pt idx="4">
                  <c:v>-1</c:v>
                </c:pt>
                <c:pt idx="5">
                  <c:v>0</c:v>
                </c:pt>
                <c:pt idx="6">
                  <c:v>0</c:v>
                </c:pt>
                <c:pt idx="7">
                  <c:v>0</c:v>
                </c:pt>
                <c:pt idx="8">
                  <c:v>0</c:v>
                </c:pt>
                <c:pt idx="9">
                  <c:v>-1</c:v>
                </c:pt>
                <c:pt idx="10">
                  <c:v>1</c:v>
                </c:pt>
                <c:pt idx="11">
                  <c:v>-1</c:v>
                </c:pt>
                <c:pt idx="12">
                  <c:v>1</c:v>
                </c:pt>
                <c:pt idx="13">
                  <c:v>0</c:v>
                </c:pt>
                <c:pt idx="14">
                  <c:v>0</c:v>
                </c:pt>
                <c:pt idx="15">
                  <c:v>0</c:v>
                </c:pt>
                <c:pt idx="16">
                  <c:v>1</c:v>
                </c:pt>
                <c:pt idx="17">
                  <c:v>1</c:v>
                </c:pt>
                <c:pt idx="18">
                  <c:v>0</c:v>
                </c:pt>
                <c:pt idx="19">
                  <c:v>0</c:v>
                </c:pt>
                <c:pt idx="20">
                  <c:v>0</c:v>
                </c:pt>
                <c:pt idx="21">
                  <c:v>0</c:v>
                </c:pt>
                <c:pt idx="22">
                  <c:v>0</c:v>
                </c:pt>
                <c:pt idx="23">
                  <c:v>0</c:v>
                </c:pt>
                <c:pt idx="24">
                  <c:v>0</c:v>
                </c:pt>
                <c:pt idx="25">
                  <c:v>1</c:v>
                </c:pt>
                <c:pt idx="26">
                  <c:v>0</c:v>
                </c:pt>
                <c:pt idx="27">
                  <c:v>0</c:v>
                </c:pt>
                <c:pt idx="28">
                  <c:v>0</c:v>
                </c:pt>
                <c:pt idx="29">
                  <c:v>-1</c:v>
                </c:pt>
              </c:numCache>
            </c:numRef>
          </c:val>
          <c:smooth val="0"/>
          <c:extLst>
            <c:ext xmlns:c16="http://schemas.microsoft.com/office/drawing/2014/chart" uri="{C3380CC4-5D6E-409C-BE32-E72D297353CC}">
              <c16:uniqueId val="{00000001-5642-41B7-A19B-EF7F56ED4E1C}"/>
            </c:ext>
          </c:extLst>
        </c:ser>
        <c:dLbls>
          <c:showLegendKey val="0"/>
          <c:showVal val="0"/>
          <c:showCatName val="0"/>
          <c:showSerName val="0"/>
          <c:showPercent val="0"/>
          <c:showBubbleSize val="0"/>
        </c:dLbls>
        <c:smooth val="0"/>
        <c:axId val="280507520"/>
        <c:axId val="280508176"/>
      </c:lineChart>
      <c:dateAx>
        <c:axId val="280507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508176"/>
        <c:crosses val="autoZero"/>
        <c:auto val="1"/>
        <c:lblOffset val="100"/>
        <c:baseTimeUnit val="days"/>
      </c:dateAx>
      <c:valAx>
        <c:axId val="280508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507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4</c:v>
                </c:pt>
                <c:pt idx="1">
                  <c:v>3</c:v>
                </c:pt>
                <c:pt idx="2">
                  <c:v>0</c:v>
                </c:pt>
                <c:pt idx="3">
                  <c:v>2</c:v>
                </c:pt>
                <c:pt idx="4">
                  <c:v>2</c:v>
                </c:pt>
                <c:pt idx="5">
                  <c:v>4</c:v>
                </c:pt>
                <c:pt idx="6">
                  <c:v>2</c:v>
                </c:pt>
                <c:pt idx="7">
                  <c:v>1</c:v>
                </c:pt>
                <c:pt idx="8">
                  <c:v>2</c:v>
                </c:pt>
                <c:pt idx="9">
                  <c:v>4</c:v>
                </c:pt>
                <c:pt idx="10">
                  <c:v>4</c:v>
                </c:pt>
                <c:pt idx="11">
                  <c:v>1</c:v>
                </c:pt>
                <c:pt idx="12">
                  <c:v>3</c:v>
                </c:pt>
                <c:pt idx="13">
                  <c:v>5</c:v>
                </c:pt>
                <c:pt idx="14">
                  <c:v>1</c:v>
                </c:pt>
                <c:pt idx="15">
                  <c:v>2</c:v>
                </c:pt>
                <c:pt idx="16">
                  <c:v>2</c:v>
                </c:pt>
                <c:pt idx="17">
                  <c:v>3</c:v>
                </c:pt>
                <c:pt idx="18">
                  <c:v>2</c:v>
                </c:pt>
                <c:pt idx="19">
                  <c:v>1</c:v>
                </c:pt>
                <c:pt idx="20">
                  <c:v>1</c:v>
                </c:pt>
                <c:pt idx="21">
                  <c:v>3</c:v>
                </c:pt>
                <c:pt idx="22">
                  <c:v>6</c:v>
                </c:pt>
                <c:pt idx="23">
                  <c:v>1</c:v>
                </c:pt>
                <c:pt idx="24">
                  <c:v>4</c:v>
                </c:pt>
                <c:pt idx="25">
                  <c:v>7</c:v>
                </c:pt>
                <c:pt idx="26">
                  <c:v>1</c:v>
                </c:pt>
                <c:pt idx="27">
                  <c:v>1</c:v>
                </c:pt>
                <c:pt idx="28">
                  <c:v>5</c:v>
                </c:pt>
                <c:pt idx="29">
                  <c:v>5</c:v>
                </c:pt>
              </c:numCache>
            </c:numRef>
          </c:val>
          <c:smooth val="0"/>
          <c:extLst>
            <c:ext xmlns:c16="http://schemas.microsoft.com/office/drawing/2014/chart" uri="{C3380CC4-5D6E-409C-BE32-E72D297353CC}">
              <c16:uniqueId val="{00000000-FC08-4316-BED1-093817275F92}"/>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Sheet1!$C$2:$C$31</c:f>
              <c:numCache>
                <c:formatCode>General</c:formatCode>
                <c:ptCount val="30"/>
                <c:pt idx="0">
                  <c:v>0</c:v>
                </c:pt>
                <c:pt idx="1">
                  <c:v>0</c:v>
                </c:pt>
                <c:pt idx="2">
                  <c:v>0</c:v>
                </c:pt>
                <c:pt idx="3">
                  <c:v>0</c:v>
                </c:pt>
                <c:pt idx="4">
                  <c:v>1</c:v>
                </c:pt>
                <c:pt idx="5">
                  <c:v>0</c:v>
                </c:pt>
                <c:pt idx="6">
                  <c:v>0</c:v>
                </c:pt>
                <c:pt idx="7">
                  <c:v>0</c:v>
                </c:pt>
                <c:pt idx="8">
                  <c:v>1</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1</c:v>
                </c:pt>
              </c:numCache>
            </c:numRef>
          </c:val>
          <c:smooth val="0"/>
          <c:extLst>
            <c:ext xmlns:c16="http://schemas.microsoft.com/office/drawing/2014/chart" uri="{C3380CC4-5D6E-409C-BE32-E72D297353CC}">
              <c16:uniqueId val="{00000001-FC08-4316-BED1-093817275F92}"/>
            </c:ext>
          </c:extLst>
        </c:ser>
        <c:dLbls>
          <c:showLegendKey val="0"/>
          <c:showVal val="0"/>
          <c:showCatName val="0"/>
          <c:showSerName val="0"/>
          <c:showPercent val="0"/>
          <c:showBubbleSize val="0"/>
        </c:dLbls>
        <c:smooth val="0"/>
        <c:axId val="346426640"/>
        <c:axId val="346427296"/>
      </c:lineChart>
      <c:dateAx>
        <c:axId val="346426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427296"/>
        <c:crosses val="autoZero"/>
        <c:auto val="1"/>
        <c:lblOffset val="100"/>
        <c:baseTimeUnit val="days"/>
      </c:dateAx>
      <c:valAx>
        <c:axId val="346427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426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Hotel Winzer Wellness und Kuscheln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3</c:v>
                </c:pt>
                <c:pt idx="2">
                  <c:v>1</c:v>
                </c:pt>
                <c:pt idx="3">
                  <c:v>1</c:v>
                </c:pt>
                <c:pt idx="4">
                  <c:v>0</c:v>
                </c:pt>
                <c:pt idx="5">
                  <c:v>2</c:v>
                </c:pt>
                <c:pt idx="6">
                  <c:v>3</c:v>
                </c:pt>
              </c:numCache>
            </c:numRef>
          </c:val>
          <c:extLst>
            <c:ext xmlns:c16="http://schemas.microsoft.com/office/drawing/2014/chart" uri="{C3380CC4-5D6E-409C-BE32-E72D297353CC}">
              <c16:uniqueId val="{00000000-0D32-4D37-AD4E-11724CE75B25}"/>
            </c:ext>
          </c:extLst>
        </c:ser>
        <c:ser>
          <c:idx val="1"/>
          <c:order val="1"/>
          <c:tx>
            <c:strRef>
              <c:f>Sheet1!$C$1</c:f>
              <c:strCache>
                <c:ptCount val="1"/>
                <c:pt idx="0">
                  <c:v>Mark's New York Bar</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1</c:v>
                </c:pt>
                <c:pt idx="2">
                  <c:v>0</c:v>
                </c:pt>
                <c:pt idx="3">
                  <c:v>0</c:v>
                </c:pt>
                <c:pt idx="4">
                  <c:v>1</c:v>
                </c:pt>
                <c:pt idx="5">
                  <c:v>2</c:v>
                </c:pt>
                <c:pt idx="6">
                  <c:v>0</c:v>
                </c:pt>
              </c:numCache>
            </c:numRef>
          </c:val>
          <c:extLst>
            <c:ext xmlns:c16="http://schemas.microsoft.com/office/drawing/2014/chart" uri="{C3380CC4-5D6E-409C-BE32-E72D297353CC}">
              <c16:uniqueId val="{00000001-0D32-4D37-AD4E-11724CE75B25}"/>
            </c:ext>
          </c:extLst>
        </c:ser>
        <c:dLbls>
          <c:showLegendKey val="0"/>
          <c:showVal val="0"/>
          <c:showCatName val="0"/>
          <c:showSerName val="0"/>
          <c:showPercent val="0"/>
          <c:showBubbleSize val="0"/>
        </c:dLbls>
        <c:gapWidth val="219"/>
        <c:overlap val="-27"/>
        <c:axId val="426108016"/>
        <c:axId val="434470208"/>
      </c:barChart>
      <c:catAx>
        <c:axId val="426108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470208"/>
        <c:crosses val="autoZero"/>
        <c:auto val="1"/>
        <c:lblAlgn val="ctr"/>
        <c:lblOffset val="100"/>
        <c:noMultiLvlLbl val="0"/>
      </c:catAx>
      <c:valAx>
        <c:axId val="434470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108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1.5594059405941001</c:v>
                </c:pt>
                <c:pt idx="1">
                  <c:v>0</c:v>
                </c:pt>
                <c:pt idx="2">
                  <c:v>0.82261256803562999</c:v>
                </c:pt>
                <c:pt idx="3">
                  <c:v>0.20396810680512001</c:v>
                </c:pt>
                <c:pt idx="4">
                  <c:v>0</c:v>
                </c:pt>
                <c:pt idx="5">
                  <c:v>0</c:v>
                </c:pt>
                <c:pt idx="6">
                  <c:v>0.51861455825153002</c:v>
                </c:pt>
                <c:pt idx="7">
                  <c:v>0.10495122854673</c:v>
                </c:pt>
                <c:pt idx="8">
                  <c:v>0</c:v>
                </c:pt>
                <c:pt idx="9">
                  <c:v>0.52462658930995998</c:v>
                </c:pt>
                <c:pt idx="10">
                  <c:v>0</c:v>
                </c:pt>
                <c:pt idx="11">
                  <c:v>0</c:v>
                </c:pt>
                <c:pt idx="12">
                  <c:v>0</c:v>
                </c:pt>
                <c:pt idx="13">
                  <c:v>0.60463968410660995</c:v>
                </c:pt>
                <c:pt idx="14">
                  <c:v>0</c:v>
                </c:pt>
                <c:pt idx="15">
                  <c:v>0</c:v>
                </c:pt>
                <c:pt idx="16">
                  <c:v>1.5776175509953001</c:v>
                </c:pt>
                <c:pt idx="17">
                  <c:v>0</c:v>
                </c:pt>
                <c:pt idx="18">
                  <c:v>0</c:v>
                </c:pt>
                <c:pt idx="19">
                  <c:v>0</c:v>
                </c:pt>
                <c:pt idx="20">
                  <c:v>0</c:v>
                </c:pt>
                <c:pt idx="21">
                  <c:v>0</c:v>
                </c:pt>
                <c:pt idx="22">
                  <c:v>0</c:v>
                </c:pt>
                <c:pt idx="23">
                  <c:v>0</c:v>
                </c:pt>
                <c:pt idx="24">
                  <c:v>0</c:v>
                </c:pt>
                <c:pt idx="25">
                  <c:v>0.70274490960418001</c:v>
                </c:pt>
                <c:pt idx="26">
                  <c:v>0</c:v>
                </c:pt>
                <c:pt idx="27">
                  <c:v>0</c:v>
                </c:pt>
                <c:pt idx="28">
                  <c:v>0.79155672823219003</c:v>
                </c:pt>
                <c:pt idx="29">
                  <c:v>0</c:v>
                </c:pt>
              </c:numCache>
            </c:numRef>
          </c:val>
          <c:smooth val="0"/>
          <c:extLst>
            <c:ext xmlns:c16="http://schemas.microsoft.com/office/drawing/2014/chart" uri="{C3380CC4-5D6E-409C-BE32-E72D297353CC}">
              <c16:uniqueId val="{00000000-B01E-414D-A4AF-BAE4D45DC427}"/>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Sheet1!$C$2:$C$31</c:f>
              <c:numCache>
                <c:formatCode>General</c:formatCode>
                <c:ptCount val="30"/>
                <c:pt idx="0">
                  <c:v>0</c:v>
                </c:pt>
                <c:pt idx="1">
                  <c:v>0</c:v>
                </c:pt>
                <c:pt idx="2">
                  <c:v>0</c:v>
                </c:pt>
                <c:pt idx="3">
                  <c:v>0</c:v>
                </c:pt>
                <c:pt idx="4">
                  <c:v>0</c:v>
                </c:pt>
                <c:pt idx="5">
                  <c:v>2.2801302931595999</c:v>
                </c:pt>
                <c:pt idx="6">
                  <c:v>6.5146579804559996</c:v>
                </c:pt>
                <c:pt idx="7">
                  <c:v>0</c:v>
                </c:pt>
                <c:pt idx="8">
                  <c:v>0</c:v>
                </c:pt>
                <c:pt idx="9">
                  <c:v>0</c:v>
                </c:pt>
                <c:pt idx="10">
                  <c:v>0</c:v>
                </c:pt>
                <c:pt idx="11">
                  <c:v>0</c:v>
                </c:pt>
                <c:pt idx="12">
                  <c:v>0</c:v>
                </c:pt>
                <c:pt idx="13">
                  <c:v>3.0401737242128002</c:v>
                </c:pt>
                <c:pt idx="14">
                  <c:v>0</c:v>
                </c:pt>
                <c:pt idx="15">
                  <c:v>0</c:v>
                </c:pt>
                <c:pt idx="16">
                  <c:v>0</c:v>
                </c:pt>
                <c:pt idx="17">
                  <c:v>0</c:v>
                </c:pt>
                <c:pt idx="18">
                  <c:v>0</c:v>
                </c:pt>
                <c:pt idx="19">
                  <c:v>0</c:v>
                </c:pt>
                <c:pt idx="20">
                  <c:v>0</c:v>
                </c:pt>
                <c:pt idx="21">
                  <c:v>0</c:v>
                </c:pt>
                <c:pt idx="22">
                  <c:v>0</c:v>
                </c:pt>
                <c:pt idx="23">
                  <c:v>9.1007583965329992</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B01E-414D-A4AF-BAE4D45DC427}"/>
            </c:ext>
          </c:extLst>
        </c:ser>
        <c:dLbls>
          <c:showLegendKey val="0"/>
          <c:showVal val="0"/>
          <c:showCatName val="0"/>
          <c:showSerName val="0"/>
          <c:showPercent val="0"/>
          <c:showBubbleSize val="0"/>
        </c:dLbls>
        <c:smooth val="0"/>
        <c:axId val="434473816"/>
        <c:axId val="434469224"/>
      </c:lineChart>
      <c:dateAx>
        <c:axId val="434473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469224"/>
        <c:crosses val="autoZero"/>
        <c:auto val="1"/>
        <c:lblOffset val="100"/>
        <c:baseTimeUnit val="days"/>
      </c:dateAx>
      <c:valAx>
        <c:axId val="434469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473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Sheet1!$A$2:$A$3</c:f>
              <c:strCache>
                <c:ptCount val="2"/>
                <c:pt idx="0">
                  <c:v>**** Hotel Winzer Wellness und Kuscheln</c:v>
                </c:pt>
                <c:pt idx="1">
                  <c:v>Mark's New York Bar</c:v>
                </c:pt>
              </c:strCache>
            </c:strRef>
          </c:cat>
          <c:val>
            <c:numRef>
              <c:f>Sheet1!$B$2:$B$3</c:f>
              <c:numCache>
                <c:formatCode>General</c:formatCode>
                <c:ptCount val="2"/>
                <c:pt idx="0">
                  <c:v>5</c:v>
                </c:pt>
                <c:pt idx="1">
                  <c:v>1</c:v>
                </c:pt>
              </c:numCache>
            </c:numRef>
          </c:val>
          <c:extLst>
            <c:ext xmlns:c16="http://schemas.microsoft.com/office/drawing/2014/chart" uri="{C3380CC4-5D6E-409C-BE32-E72D297353CC}">
              <c16:uniqueId val="{00000000-0B5D-43D7-A507-3A34653AB317}"/>
            </c:ext>
          </c:extLst>
        </c:ser>
        <c:ser>
          <c:idx val="1"/>
          <c:order val="1"/>
          <c:tx>
            <c:strRef>
              <c:f>Sheet1!$C$1</c:f>
              <c:strCache>
                <c:ptCount val="1"/>
                <c:pt idx="0">
                  <c:v>Photo</c:v>
                </c:pt>
              </c:strCache>
            </c:strRef>
          </c:tx>
          <c:spPr>
            <a:solidFill>
              <a:schemeClr val="accent2"/>
            </a:solidFill>
            <a:ln>
              <a:noFill/>
            </a:ln>
            <a:effectLst/>
          </c:spPr>
          <c:invertIfNegative val="0"/>
          <c:cat>
            <c:strRef>
              <c:f>Sheet1!$A$2:$A$3</c:f>
              <c:strCache>
                <c:ptCount val="2"/>
                <c:pt idx="0">
                  <c:v>**** Hotel Winzer Wellness und Kuscheln</c:v>
                </c:pt>
                <c:pt idx="1">
                  <c:v>Mark's New York Bar</c:v>
                </c:pt>
              </c:strCache>
            </c:strRef>
          </c:cat>
          <c:val>
            <c:numRef>
              <c:f>Sheet1!$C$2:$C$3</c:f>
              <c:numCache>
                <c:formatCode>General</c:formatCode>
                <c:ptCount val="2"/>
                <c:pt idx="0">
                  <c:v>3</c:v>
                </c:pt>
                <c:pt idx="1">
                  <c:v>3</c:v>
                </c:pt>
              </c:numCache>
            </c:numRef>
          </c:val>
          <c:extLst>
            <c:ext xmlns:c16="http://schemas.microsoft.com/office/drawing/2014/chart" uri="{C3380CC4-5D6E-409C-BE32-E72D297353CC}">
              <c16:uniqueId val="{00000001-0B5D-43D7-A507-3A34653AB317}"/>
            </c:ext>
          </c:extLst>
        </c:ser>
        <c:ser>
          <c:idx val="2"/>
          <c:order val="2"/>
          <c:tx>
            <c:strRef>
              <c:f>Sheet1!$D$1</c:f>
              <c:strCache>
                <c:ptCount val="1"/>
                <c:pt idx="0">
                  <c:v>Status</c:v>
                </c:pt>
              </c:strCache>
            </c:strRef>
          </c:tx>
          <c:spPr>
            <a:solidFill>
              <a:schemeClr val="accent3"/>
            </a:solidFill>
            <a:ln>
              <a:noFill/>
            </a:ln>
            <a:effectLst/>
          </c:spPr>
          <c:invertIfNegative val="0"/>
          <c:cat>
            <c:strRef>
              <c:f>Sheet1!$A$2:$A$3</c:f>
              <c:strCache>
                <c:ptCount val="2"/>
                <c:pt idx="0">
                  <c:v>**** Hotel Winzer Wellness und Kuscheln</c:v>
                </c:pt>
                <c:pt idx="1">
                  <c:v>Mark's New York Bar</c:v>
                </c:pt>
              </c:strCache>
            </c:strRef>
          </c:cat>
          <c:val>
            <c:numRef>
              <c:f>Sheet1!$D$2:$D$3</c:f>
              <c:numCache>
                <c:formatCode>General</c:formatCode>
                <c:ptCount val="2"/>
                <c:pt idx="0">
                  <c:v>1</c:v>
                </c:pt>
                <c:pt idx="1">
                  <c:v>0</c:v>
                </c:pt>
              </c:numCache>
            </c:numRef>
          </c:val>
          <c:extLst>
            <c:ext xmlns:c16="http://schemas.microsoft.com/office/drawing/2014/chart" uri="{C3380CC4-5D6E-409C-BE32-E72D297353CC}">
              <c16:uniqueId val="{00000002-0B5D-43D7-A507-3A34653AB317}"/>
            </c:ext>
          </c:extLst>
        </c:ser>
        <c:ser>
          <c:idx val="3"/>
          <c:order val="3"/>
          <c:tx>
            <c:strRef>
              <c:f>Sheet1!$E$1</c:f>
              <c:strCache>
                <c:ptCount val="1"/>
                <c:pt idx="0">
                  <c:v>Video</c:v>
                </c:pt>
              </c:strCache>
            </c:strRef>
          </c:tx>
          <c:spPr>
            <a:solidFill>
              <a:schemeClr val="accent4"/>
            </a:solidFill>
            <a:ln>
              <a:noFill/>
            </a:ln>
            <a:effectLst/>
          </c:spPr>
          <c:invertIfNegative val="0"/>
          <c:cat>
            <c:strRef>
              <c:f>Sheet1!$A$2:$A$3</c:f>
              <c:strCache>
                <c:ptCount val="2"/>
                <c:pt idx="0">
                  <c:v>**** Hotel Winzer Wellness und Kuscheln</c:v>
                </c:pt>
                <c:pt idx="1">
                  <c:v>Mark's New York Bar</c:v>
                </c:pt>
              </c:strCache>
            </c:strRef>
          </c:cat>
          <c:val>
            <c:numRef>
              <c:f>Sheet1!$E$2:$E$3</c:f>
              <c:numCache>
                <c:formatCode>General</c:formatCode>
                <c:ptCount val="2"/>
                <c:pt idx="0">
                  <c:v>1</c:v>
                </c:pt>
                <c:pt idx="1">
                  <c:v>0</c:v>
                </c:pt>
              </c:numCache>
            </c:numRef>
          </c:val>
          <c:extLst>
            <c:ext xmlns:c16="http://schemas.microsoft.com/office/drawing/2014/chart" uri="{C3380CC4-5D6E-409C-BE32-E72D297353CC}">
              <c16:uniqueId val="{00000003-0B5D-43D7-A507-3A34653AB317}"/>
            </c:ext>
          </c:extLst>
        </c:ser>
        <c:dLbls>
          <c:showLegendKey val="0"/>
          <c:showVal val="0"/>
          <c:showCatName val="0"/>
          <c:showSerName val="0"/>
          <c:showPercent val="0"/>
          <c:showBubbleSize val="0"/>
        </c:dLbls>
        <c:gapWidth val="150"/>
        <c:overlap val="100"/>
        <c:axId val="434470864"/>
        <c:axId val="434476112"/>
      </c:barChart>
      <c:catAx>
        <c:axId val="434470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476112"/>
        <c:crosses val="autoZero"/>
        <c:auto val="1"/>
        <c:lblAlgn val="ctr"/>
        <c:lblOffset val="100"/>
        <c:noMultiLvlLbl val="0"/>
      </c:catAx>
      <c:valAx>
        <c:axId val="4344761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470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Hotel Winzer Wellness und Kuscheln</c:v>
                </c:pt>
              </c:strCache>
            </c:strRef>
          </c:tx>
          <c:spPr>
            <a:solidFill>
              <a:schemeClr val="accent1"/>
            </a:solidFill>
            <a:ln>
              <a:noFill/>
            </a:ln>
            <a:effectLst/>
          </c:spPr>
          <c:invertIfNegative val="0"/>
          <c:cat>
            <c:strRef>
              <c:f>Sheet1!$A$2:$A$5</c:f>
              <c:strCache>
                <c:ptCount val="4"/>
                <c:pt idx="0">
                  <c:v>Link</c:v>
                </c:pt>
                <c:pt idx="1">
                  <c:v>Photo</c:v>
                </c:pt>
                <c:pt idx="2">
                  <c:v>Status</c:v>
                </c:pt>
                <c:pt idx="3">
                  <c:v>Video</c:v>
                </c:pt>
              </c:strCache>
            </c:strRef>
          </c:cat>
          <c:val>
            <c:numRef>
              <c:f>Sheet1!$B$2:$B$5</c:f>
              <c:numCache>
                <c:formatCode>General</c:formatCode>
                <c:ptCount val="4"/>
                <c:pt idx="0">
                  <c:v>0.76616648796093001</c:v>
                </c:pt>
                <c:pt idx="1">
                  <c:v>0.98503197910333995</c:v>
                </c:pt>
                <c:pt idx="2">
                  <c:v>0.10494474967591</c:v>
                </c:pt>
                <c:pt idx="3">
                  <c:v>0.51858254105445001</c:v>
                </c:pt>
              </c:numCache>
            </c:numRef>
          </c:val>
          <c:extLst>
            <c:ext xmlns:c16="http://schemas.microsoft.com/office/drawing/2014/chart" uri="{C3380CC4-5D6E-409C-BE32-E72D297353CC}">
              <c16:uniqueId val="{00000000-4A1C-4104-BFA5-7D333A033B79}"/>
            </c:ext>
          </c:extLst>
        </c:ser>
        <c:ser>
          <c:idx val="1"/>
          <c:order val="1"/>
          <c:tx>
            <c:strRef>
              <c:f>Sheet1!$C$1</c:f>
              <c:strCache>
                <c:ptCount val="1"/>
                <c:pt idx="0">
                  <c:v>Mark's New York Bar</c:v>
                </c:pt>
              </c:strCache>
            </c:strRef>
          </c:tx>
          <c:spPr>
            <a:solidFill>
              <a:schemeClr val="accent2"/>
            </a:solidFill>
            <a:ln>
              <a:noFill/>
            </a:ln>
            <a:effectLst/>
          </c:spPr>
          <c:invertIfNegative val="0"/>
          <c:cat>
            <c:strRef>
              <c:f>Sheet1!$A$2:$A$5</c:f>
              <c:strCache>
                <c:ptCount val="4"/>
                <c:pt idx="0">
                  <c:v>Link</c:v>
                </c:pt>
                <c:pt idx="1">
                  <c:v>Photo</c:v>
                </c:pt>
                <c:pt idx="2">
                  <c:v>Status</c:v>
                </c:pt>
                <c:pt idx="3">
                  <c:v>Video</c:v>
                </c:pt>
              </c:strCache>
            </c:strRef>
          </c:cat>
          <c:val>
            <c:numRef>
              <c:f>Sheet1!$C$2:$C$5</c:f>
              <c:numCache>
                <c:formatCode>General</c:formatCode>
                <c:ptCount val="4"/>
                <c:pt idx="0">
                  <c:v>9.1007583965329992</c:v>
                </c:pt>
                <c:pt idx="1">
                  <c:v>3.9449873326095002</c:v>
                </c:pt>
                <c:pt idx="2">
                  <c:v>0</c:v>
                </c:pt>
                <c:pt idx="3">
                  <c:v>0</c:v>
                </c:pt>
              </c:numCache>
            </c:numRef>
          </c:val>
          <c:extLst>
            <c:ext xmlns:c16="http://schemas.microsoft.com/office/drawing/2014/chart" uri="{C3380CC4-5D6E-409C-BE32-E72D297353CC}">
              <c16:uniqueId val="{00000001-4A1C-4104-BFA5-7D333A033B79}"/>
            </c:ext>
          </c:extLst>
        </c:ser>
        <c:dLbls>
          <c:showLegendKey val="0"/>
          <c:showVal val="0"/>
          <c:showCatName val="0"/>
          <c:showSerName val="0"/>
          <c:showPercent val="0"/>
          <c:showBubbleSize val="0"/>
        </c:dLbls>
        <c:gapWidth val="219"/>
        <c:overlap val="-27"/>
        <c:axId val="434482016"/>
        <c:axId val="434485624"/>
      </c:barChart>
      <c:catAx>
        <c:axId val="434482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485624"/>
        <c:crosses val="autoZero"/>
        <c:auto val="1"/>
        <c:lblAlgn val="ctr"/>
        <c:lblOffset val="100"/>
        <c:noMultiLvlLbl val="0"/>
      </c:catAx>
      <c:valAx>
        <c:axId val="434485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482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Hotel Winzer Wellness und Kuscheln</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9B3E-4ECF-9F4F-C248E0A4B336}"/>
            </c:ext>
          </c:extLst>
        </c:ser>
        <c:ser>
          <c:idx val="1"/>
          <c:order val="1"/>
          <c:tx>
            <c:strRef>
              <c:f>Sheet1!$C$1</c:f>
              <c:strCache>
                <c:ptCount val="1"/>
                <c:pt idx="0">
                  <c:v>Mark's New York Bar</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9B3E-4ECF-9F4F-C248E0A4B336}"/>
            </c:ext>
          </c:extLst>
        </c:ser>
        <c:dLbls>
          <c:showLegendKey val="0"/>
          <c:showVal val="0"/>
          <c:showCatName val="0"/>
          <c:showSerName val="0"/>
          <c:showPercent val="0"/>
          <c:showBubbleSize val="0"/>
        </c:dLbls>
        <c:gapWidth val="219"/>
        <c:overlap val="-27"/>
        <c:axId val="434487592"/>
        <c:axId val="434481360"/>
      </c:barChart>
      <c:catAx>
        <c:axId val="434487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481360"/>
        <c:crosses val="autoZero"/>
        <c:auto val="1"/>
        <c:lblAlgn val="ctr"/>
        <c:lblOffset val="100"/>
        <c:noMultiLvlLbl val="0"/>
      </c:catAx>
      <c:valAx>
        <c:axId val="434481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487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7380</c:v>
                </c:pt>
                <c:pt idx="1">
                  <c:v>7384</c:v>
                </c:pt>
                <c:pt idx="2">
                  <c:v>7387</c:v>
                </c:pt>
                <c:pt idx="3">
                  <c:v>7386</c:v>
                </c:pt>
                <c:pt idx="4">
                  <c:v>7387</c:v>
                </c:pt>
                <c:pt idx="5">
                  <c:v>7390</c:v>
                </c:pt>
                <c:pt idx="6">
                  <c:v>7395</c:v>
                </c:pt>
                <c:pt idx="7">
                  <c:v>7397</c:v>
                </c:pt>
                <c:pt idx="8">
                  <c:v>7401</c:v>
                </c:pt>
                <c:pt idx="9">
                  <c:v>7401</c:v>
                </c:pt>
                <c:pt idx="10">
                  <c:v>7401</c:v>
                </c:pt>
                <c:pt idx="11">
                  <c:v>7407</c:v>
                </c:pt>
                <c:pt idx="12">
                  <c:v>7406</c:v>
                </c:pt>
                <c:pt idx="13">
                  <c:v>7413</c:v>
                </c:pt>
                <c:pt idx="14">
                  <c:v>7414</c:v>
                </c:pt>
                <c:pt idx="15">
                  <c:v>7417</c:v>
                </c:pt>
                <c:pt idx="16">
                  <c:v>7416</c:v>
                </c:pt>
                <c:pt idx="17">
                  <c:v>7417</c:v>
                </c:pt>
                <c:pt idx="18">
                  <c:v>7419</c:v>
                </c:pt>
                <c:pt idx="19">
                  <c:v>7420</c:v>
                </c:pt>
                <c:pt idx="20">
                  <c:v>7425</c:v>
                </c:pt>
                <c:pt idx="21">
                  <c:v>7425</c:v>
                </c:pt>
                <c:pt idx="22">
                  <c:v>7424</c:v>
                </c:pt>
                <c:pt idx="23">
                  <c:v>7426</c:v>
                </c:pt>
                <c:pt idx="24">
                  <c:v>7426</c:v>
                </c:pt>
                <c:pt idx="25">
                  <c:v>7428</c:v>
                </c:pt>
                <c:pt idx="26">
                  <c:v>7435</c:v>
                </c:pt>
                <c:pt idx="27">
                  <c:v>7442</c:v>
                </c:pt>
                <c:pt idx="28">
                  <c:v>7444</c:v>
                </c:pt>
                <c:pt idx="29">
                  <c:v>7452</c:v>
                </c:pt>
              </c:numCache>
            </c:numRef>
          </c:val>
          <c:smooth val="0"/>
          <c:extLst>
            <c:ext xmlns:c16="http://schemas.microsoft.com/office/drawing/2014/chart" uri="{C3380CC4-5D6E-409C-BE32-E72D297353CC}">
              <c16:uniqueId val="{00000000-D291-42AE-9EC3-AA20F606295F}"/>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Sheet1!$C$2:$C$31</c:f>
              <c:numCache>
                <c:formatCode>General</c:formatCode>
                <c:ptCount val="30"/>
                <c:pt idx="0">
                  <c:v>221</c:v>
                </c:pt>
                <c:pt idx="1">
                  <c:v>221</c:v>
                </c:pt>
                <c:pt idx="2">
                  <c:v>221</c:v>
                </c:pt>
                <c:pt idx="3">
                  <c:v>221</c:v>
                </c:pt>
                <c:pt idx="4">
                  <c:v>221</c:v>
                </c:pt>
                <c:pt idx="5">
                  <c:v>231</c:v>
                </c:pt>
                <c:pt idx="6">
                  <c:v>233</c:v>
                </c:pt>
                <c:pt idx="7">
                  <c:v>233</c:v>
                </c:pt>
                <c:pt idx="8">
                  <c:v>233</c:v>
                </c:pt>
                <c:pt idx="9">
                  <c:v>234</c:v>
                </c:pt>
                <c:pt idx="10">
                  <c:v>234</c:v>
                </c:pt>
                <c:pt idx="11">
                  <c:v>234</c:v>
                </c:pt>
                <c:pt idx="12">
                  <c:v>234</c:v>
                </c:pt>
                <c:pt idx="13">
                  <c:v>235</c:v>
                </c:pt>
                <c:pt idx="14">
                  <c:v>235</c:v>
                </c:pt>
                <c:pt idx="15">
                  <c:v>237</c:v>
                </c:pt>
                <c:pt idx="16">
                  <c:v>237</c:v>
                </c:pt>
                <c:pt idx="17">
                  <c:v>241</c:v>
                </c:pt>
                <c:pt idx="18">
                  <c:v>241</c:v>
                </c:pt>
                <c:pt idx="19">
                  <c:v>241</c:v>
                </c:pt>
                <c:pt idx="20">
                  <c:v>241</c:v>
                </c:pt>
                <c:pt idx="21">
                  <c:v>241</c:v>
                </c:pt>
                <c:pt idx="22">
                  <c:v>241</c:v>
                </c:pt>
                <c:pt idx="23">
                  <c:v>241</c:v>
                </c:pt>
                <c:pt idx="24">
                  <c:v>241</c:v>
                </c:pt>
                <c:pt idx="25">
                  <c:v>241</c:v>
                </c:pt>
                <c:pt idx="26">
                  <c:v>241</c:v>
                </c:pt>
                <c:pt idx="27">
                  <c:v>241</c:v>
                </c:pt>
                <c:pt idx="28">
                  <c:v>241</c:v>
                </c:pt>
                <c:pt idx="29">
                  <c:v>241</c:v>
                </c:pt>
              </c:numCache>
            </c:numRef>
          </c:val>
          <c:smooth val="0"/>
          <c:extLst>
            <c:ext xmlns:c16="http://schemas.microsoft.com/office/drawing/2014/chart" uri="{C3380CC4-5D6E-409C-BE32-E72D297353CC}">
              <c16:uniqueId val="{00000001-D291-42AE-9EC3-AA20F606295F}"/>
            </c:ext>
          </c:extLst>
        </c:ser>
        <c:dLbls>
          <c:showLegendKey val="0"/>
          <c:showVal val="0"/>
          <c:showCatName val="0"/>
          <c:showSerName val="0"/>
          <c:showPercent val="0"/>
          <c:showBubbleSize val="0"/>
        </c:dLbls>
        <c:smooth val="0"/>
        <c:axId val="434464960"/>
        <c:axId val="434461680"/>
      </c:lineChart>
      <c:dateAx>
        <c:axId val="434464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461680"/>
        <c:crosses val="autoZero"/>
        <c:auto val="1"/>
        <c:lblOffset val="100"/>
        <c:baseTimeUnit val="days"/>
      </c:dateAx>
      <c:valAx>
        <c:axId val="434461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464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34</c:v>
                </c:pt>
                <c:pt idx="1">
                  <c:v>2222</c:v>
                </c:pt>
                <c:pt idx="2">
                  <c:v>5830</c:v>
                </c:pt>
                <c:pt idx="3">
                  <c:v>2694</c:v>
                </c:pt>
                <c:pt idx="4">
                  <c:v>1328</c:v>
                </c:pt>
                <c:pt idx="5">
                  <c:v>410</c:v>
                </c:pt>
                <c:pt idx="6">
                  <c:v>105</c:v>
                </c:pt>
              </c:numCache>
            </c:numRef>
          </c:val>
          <c:extLst>
            <c:ext xmlns:c16="http://schemas.microsoft.com/office/drawing/2014/chart" uri="{C3380CC4-5D6E-409C-BE32-E72D297353CC}">
              <c16:uniqueId val="{00000000-1520-4FAB-A8A1-8965C78C1088}"/>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12</c:v>
                </c:pt>
                <c:pt idx="1">
                  <c:v>527</c:v>
                </c:pt>
                <c:pt idx="2">
                  <c:v>2120</c:v>
                </c:pt>
                <c:pt idx="3">
                  <c:v>1288</c:v>
                </c:pt>
                <c:pt idx="4">
                  <c:v>671</c:v>
                </c:pt>
                <c:pt idx="5">
                  <c:v>227</c:v>
                </c:pt>
                <c:pt idx="6">
                  <c:v>77</c:v>
                </c:pt>
              </c:numCache>
            </c:numRef>
          </c:val>
          <c:extLst>
            <c:ext xmlns:c16="http://schemas.microsoft.com/office/drawing/2014/chart" uri="{C3380CC4-5D6E-409C-BE32-E72D297353CC}">
              <c16:uniqueId val="{00000001-1520-4FAB-A8A1-8965C78C1088}"/>
            </c:ext>
          </c:extLst>
        </c:ser>
        <c:dLbls>
          <c:showLegendKey val="0"/>
          <c:showVal val="0"/>
          <c:showCatName val="0"/>
          <c:showSerName val="0"/>
          <c:showPercent val="0"/>
          <c:showBubbleSize val="0"/>
        </c:dLbls>
        <c:gapWidth val="219"/>
        <c:overlap val="-27"/>
        <c:axId val="434464304"/>
        <c:axId val="434463320"/>
      </c:barChart>
      <c:catAx>
        <c:axId val="434464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463320"/>
        <c:crosses val="autoZero"/>
        <c:auto val="1"/>
        <c:lblAlgn val="ctr"/>
        <c:lblOffset val="100"/>
        <c:noMultiLvlLbl val="0"/>
      </c:catAx>
      <c:valAx>
        <c:axId val="434463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464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19780</c:v>
                </c:pt>
                <c:pt idx="1">
                  <c:v>3773</c:v>
                </c:pt>
                <c:pt idx="2">
                  <c:v>11990</c:v>
                </c:pt>
                <c:pt idx="3">
                  <c:v>12663</c:v>
                </c:pt>
                <c:pt idx="4">
                  <c:v>8742</c:v>
                </c:pt>
                <c:pt idx="5">
                  <c:v>8391</c:v>
                </c:pt>
                <c:pt idx="6">
                  <c:v>10251</c:v>
                </c:pt>
                <c:pt idx="7">
                  <c:v>7313</c:v>
                </c:pt>
                <c:pt idx="8">
                  <c:v>2970</c:v>
                </c:pt>
                <c:pt idx="9">
                  <c:v>6969</c:v>
                </c:pt>
                <c:pt idx="10">
                  <c:v>6523</c:v>
                </c:pt>
                <c:pt idx="11">
                  <c:v>6644</c:v>
                </c:pt>
                <c:pt idx="12">
                  <c:v>7170</c:v>
                </c:pt>
                <c:pt idx="13">
                  <c:v>19134</c:v>
                </c:pt>
                <c:pt idx="14">
                  <c:v>13503</c:v>
                </c:pt>
                <c:pt idx="15">
                  <c:v>5429</c:v>
                </c:pt>
                <c:pt idx="16">
                  <c:v>5389</c:v>
                </c:pt>
                <c:pt idx="17">
                  <c:v>8819</c:v>
                </c:pt>
                <c:pt idx="18">
                  <c:v>6730</c:v>
                </c:pt>
                <c:pt idx="19">
                  <c:v>5995</c:v>
                </c:pt>
                <c:pt idx="20">
                  <c:v>8758</c:v>
                </c:pt>
                <c:pt idx="21">
                  <c:v>6841</c:v>
                </c:pt>
                <c:pt idx="22">
                  <c:v>27955</c:v>
                </c:pt>
                <c:pt idx="23">
                  <c:v>24673</c:v>
                </c:pt>
                <c:pt idx="24">
                  <c:v>22700</c:v>
                </c:pt>
                <c:pt idx="25">
                  <c:v>25624</c:v>
                </c:pt>
                <c:pt idx="26">
                  <c:v>22815</c:v>
                </c:pt>
                <c:pt idx="27">
                  <c:v>18782</c:v>
                </c:pt>
                <c:pt idx="28">
                  <c:v>21886</c:v>
                </c:pt>
                <c:pt idx="29">
                  <c:v>17754</c:v>
                </c:pt>
              </c:numCache>
            </c:numRef>
          </c:val>
          <c:smooth val="0"/>
          <c:extLst>
            <c:ext xmlns:c16="http://schemas.microsoft.com/office/drawing/2014/chart" uri="{C3380CC4-5D6E-409C-BE32-E72D297353CC}">
              <c16:uniqueId val="{00000000-07B5-40DE-9431-F8C5C3731D5C}"/>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Sheet1!$C$2:$C$31</c:f>
              <c:numCache>
                <c:formatCode>General</c:formatCode>
                <c:ptCount val="30"/>
                <c:pt idx="0">
                  <c:v>5095</c:v>
                </c:pt>
                <c:pt idx="1">
                  <c:v>830</c:v>
                </c:pt>
                <c:pt idx="2">
                  <c:v>395</c:v>
                </c:pt>
                <c:pt idx="3">
                  <c:v>133</c:v>
                </c:pt>
                <c:pt idx="4">
                  <c:v>70</c:v>
                </c:pt>
                <c:pt idx="5">
                  <c:v>1793</c:v>
                </c:pt>
                <c:pt idx="6">
                  <c:v>1819</c:v>
                </c:pt>
                <c:pt idx="7">
                  <c:v>480</c:v>
                </c:pt>
                <c:pt idx="8">
                  <c:v>133</c:v>
                </c:pt>
                <c:pt idx="9">
                  <c:v>75</c:v>
                </c:pt>
                <c:pt idx="10">
                  <c:v>43</c:v>
                </c:pt>
                <c:pt idx="11">
                  <c:v>40</c:v>
                </c:pt>
                <c:pt idx="12">
                  <c:v>195</c:v>
                </c:pt>
                <c:pt idx="13">
                  <c:v>716</c:v>
                </c:pt>
                <c:pt idx="14">
                  <c:v>607</c:v>
                </c:pt>
                <c:pt idx="15">
                  <c:v>654</c:v>
                </c:pt>
                <c:pt idx="16">
                  <c:v>868</c:v>
                </c:pt>
                <c:pt idx="17">
                  <c:v>563</c:v>
                </c:pt>
                <c:pt idx="18">
                  <c:v>188</c:v>
                </c:pt>
                <c:pt idx="19">
                  <c:v>104</c:v>
                </c:pt>
                <c:pt idx="20">
                  <c:v>52</c:v>
                </c:pt>
                <c:pt idx="21">
                  <c:v>58</c:v>
                </c:pt>
                <c:pt idx="22">
                  <c:v>77</c:v>
                </c:pt>
                <c:pt idx="23">
                  <c:v>414</c:v>
                </c:pt>
                <c:pt idx="24">
                  <c:v>194</c:v>
                </c:pt>
                <c:pt idx="25">
                  <c:v>125</c:v>
                </c:pt>
                <c:pt idx="26">
                  <c:v>110</c:v>
                </c:pt>
                <c:pt idx="27">
                  <c:v>39</c:v>
                </c:pt>
                <c:pt idx="28">
                  <c:v>38</c:v>
                </c:pt>
                <c:pt idx="29">
                  <c:v>25</c:v>
                </c:pt>
              </c:numCache>
            </c:numRef>
          </c:val>
          <c:smooth val="0"/>
          <c:extLst>
            <c:ext xmlns:c16="http://schemas.microsoft.com/office/drawing/2014/chart" uri="{C3380CC4-5D6E-409C-BE32-E72D297353CC}">
              <c16:uniqueId val="{00000001-07B5-40DE-9431-F8C5C3731D5C}"/>
            </c:ext>
          </c:extLst>
        </c:ser>
        <c:dLbls>
          <c:showLegendKey val="0"/>
          <c:showVal val="0"/>
          <c:showCatName val="0"/>
          <c:showSerName val="0"/>
          <c:showPercent val="0"/>
          <c:showBubbleSize val="0"/>
        </c:dLbls>
        <c:smooth val="0"/>
        <c:axId val="411299952"/>
        <c:axId val="411301592"/>
      </c:lineChart>
      <c:dateAx>
        <c:axId val="411299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301592"/>
        <c:crosses val="autoZero"/>
        <c:auto val="1"/>
        <c:lblOffset val="100"/>
        <c:baseTimeUnit val="days"/>
      </c:dateAx>
      <c:valAx>
        <c:axId val="411301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299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9805</c:v>
                </c:pt>
                <c:pt idx="1">
                  <c:v>2118</c:v>
                </c:pt>
                <c:pt idx="2">
                  <c:v>8210</c:v>
                </c:pt>
                <c:pt idx="3">
                  <c:v>8318</c:v>
                </c:pt>
                <c:pt idx="4">
                  <c:v>6914</c:v>
                </c:pt>
                <c:pt idx="5">
                  <c:v>6519</c:v>
                </c:pt>
                <c:pt idx="6">
                  <c:v>7035</c:v>
                </c:pt>
                <c:pt idx="7">
                  <c:v>4451</c:v>
                </c:pt>
                <c:pt idx="8">
                  <c:v>1236</c:v>
                </c:pt>
                <c:pt idx="9">
                  <c:v>5330</c:v>
                </c:pt>
                <c:pt idx="10">
                  <c:v>4775</c:v>
                </c:pt>
                <c:pt idx="11">
                  <c:v>4460</c:v>
                </c:pt>
                <c:pt idx="12">
                  <c:v>4924</c:v>
                </c:pt>
                <c:pt idx="13">
                  <c:v>11786</c:v>
                </c:pt>
                <c:pt idx="14">
                  <c:v>9659</c:v>
                </c:pt>
                <c:pt idx="15">
                  <c:v>3136</c:v>
                </c:pt>
                <c:pt idx="16">
                  <c:v>3412</c:v>
                </c:pt>
                <c:pt idx="17">
                  <c:v>6435</c:v>
                </c:pt>
                <c:pt idx="18">
                  <c:v>5445</c:v>
                </c:pt>
                <c:pt idx="19">
                  <c:v>4616</c:v>
                </c:pt>
                <c:pt idx="20">
                  <c:v>6017</c:v>
                </c:pt>
                <c:pt idx="21">
                  <c:v>5728</c:v>
                </c:pt>
                <c:pt idx="22">
                  <c:v>23505</c:v>
                </c:pt>
                <c:pt idx="23">
                  <c:v>19128</c:v>
                </c:pt>
                <c:pt idx="24">
                  <c:v>18644</c:v>
                </c:pt>
                <c:pt idx="25">
                  <c:v>19764</c:v>
                </c:pt>
                <c:pt idx="26">
                  <c:v>17468</c:v>
                </c:pt>
                <c:pt idx="27">
                  <c:v>14827</c:v>
                </c:pt>
                <c:pt idx="28">
                  <c:v>15863</c:v>
                </c:pt>
                <c:pt idx="29">
                  <c:v>13222</c:v>
                </c:pt>
              </c:numCache>
            </c:numRef>
          </c:val>
          <c:smooth val="0"/>
          <c:extLst>
            <c:ext xmlns:c16="http://schemas.microsoft.com/office/drawing/2014/chart" uri="{C3380CC4-5D6E-409C-BE32-E72D297353CC}">
              <c16:uniqueId val="{00000000-9996-4DA7-9C54-6788692C9BF6}"/>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Sheet1!$C$2:$C$31</c:f>
              <c:numCache>
                <c:formatCode>General</c:formatCode>
                <c:ptCount val="30"/>
                <c:pt idx="0">
                  <c:v>3854</c:v>
                </c:pt>
                <c:pt idx="1">
                  <c:v>583</c:v>
                </c:pt>
                <c:pt idx="2">
                  <c:v>263</c:v>
                </c:pt>
                <c:pt idx="3">
                  <c:v>76</c:v>
                </c:pt>
                <c:pt idx="4">
                  <c:v>48</c:v>
                </c:pt>
                <c:pt idx="5">
                  <c:v>530</c:v>
                </c:pt>
                <c:pt idx="6">
                  <c:v>801</c:v>
                </c:pt>
                <c:pt idx="7">
                  <c:v>256</c:v>
                </c:pt>
                <c:pt idx="8">
                  <c:v>87</c:v>
                </c:pt>
                <c:pt idx="9">
                  <c:v>46</c:v>
                </c:pt>
                <c:pt idx="10">
                  <c:v>23</c:v>
                </c:pt>
                <c:pt idx="11">
                  <c:v>21</c:v>
                </c:pt>
                <c:pt idx="12">
                  <c:v>122</c:v>
                </c:pt>
                <c:pt idx="13">
                  <c:v>481</c:v>
                </c:pt>
                <c:pt idx="14">
                  <c:v>426</c:v>
                </c:pt>
                <c:pt idx="15">
                  <c:v>344</c:v>
                </c:pt>
                <c:pt idx="16">
                  <c:v>402</c:v>
                </c:pt>
                <c:pt idx="17">
                  <c:v>293</c:v>
                </c:pt>
                <c:pt idx="18">
                  <c:v>100</c:v>
                </c:pt>
                <c:pt idx="19">
                  <c:v>51</c:v>
                </c:pt>
                <c:pt idx="20">
                  <c:v>29</c:v>
                </c:pt>
                <c:pt idx="21">
                  <c:v>22</c:v>
                </c:pt>
                <c:pt idx="22">
                  <c:v>39</c:v>
                </c:pt>
                <c:pt idx="23">
                  <c:v>299</c:v>
                </c:pt>
                <c:pt idx="24">
                  <c:v>120</c:v>
                </c:pt>
                <c:pt idx="25">
                  <c:v>61</c:v>
                </c:pt>
                <c:pt idx="26">
                  <c:v>30</c:v>
                </c:pt>
                <c:pt idx="27">
                  <c:v>25</c:v>
                </c:pt>
                <c:pt idx="28">
                  <c:v>24</c:v>
                </c:pt>
                <c:pt idx="29">
                  <c:v>19</c:v>
                </c:pt>
              </c:numCache>
            </c:numRef>
          </c:val>
          <c:smooth val="0"/>
          <c:extLst>
            <c:ext xmlns:c16="http://schemas.microsoft.com/office/drawing/2014/chart" uri="{C3380CC4-5D6E-409C-BE32-E72D297353CC}">
              <c16:uniqueId val="{00000001-9996-4DA7-9C54-6788692C9BF6}"/>
            </c:ext>
          </c:extLst>
        </c:ser>
        <c:dLbls>
          <c:showLegendKey val="0"/>
          <c:showVal val="0"/>
          <c:showCatName val="0"/>
          <c:showSerName val="0"/>
          <c:showPercent val="0"/>
          <c:showBubbleSize val="0"/>
        </c:dLbls>
        <c:smooth val="0"/>
        <c:axId val="411294704"/>
        <c:axId val="411295360"/>
      </c:lineChart>
      <c:dateAx>
        <c:axId val="411294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295360"/>
        <c:crosses val="autoZero"/>
        <c:auto val="1"/>
        <c:lblOffset val="100"/>
        <c:baseTimeUnit val="days"/>
      </c:dateAx>
      <c:valAx>
        <c:axId val="411295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294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1063</c:v>
                </c:pt>
                <c:pt idx="1">
                  <c:v>177</c:v>
                </c:pt>
                <c:pt idx="2">
                  <c:v>415</c:v>
                </c:pt>
                <c:pt idx="3">
                  <c:v>285</c:v>
                </c:pt>
                <c:pt idx="4">
                  <c:v>226</c:v>
                </c:pt>
                <c:pt idx="5">
                  <c:v>212</c:v>
                </c:pt>
                <c:pt idx="6">
                  <c:v>407</c:v>
                </c:pt>
                <c:pt idx="7">
                  <c:v>355</c:v>
                </c:pt>
                <c:pt idx="8">
                  <c:v>153</c:v>
                </c:pt>
                <c:pt idx="9">
                  <c:v>149</c:v>
                </c:pt>
                <c:pt idx="10">
                  <c:v>94</c:v>
                </c:pt>
                <c:pt idx="11">
                  <c:v>148</c:v>
                </c:pt>
                <c:pt idx="12">
                  <c:v>141</c:v>
                </c:pt>
                <c:pt idx="13">
                  <c:v>703</c:v>
                </c:pt>
                <c:pt idx="14">
                  <c:v>341</c:v>
                </c:pt>
                <c:pt idx="15">
                  <c:v>287</c:v>
                </c:pt>
                <c:pt idx="16">
                  <c:v>183</c:v>
                </c:pt>
                <c:pt idx="17">
                  <c:v>283</c:v>
                </c:pt>
                <c:pt idx="18">
                  <c:v>136</c:v>
                </c:pt>
                <c:pt idx="19">
                  <c:v>134</c:v>
                </c:pt>
                <c:pt idx="20">
                  <c:v>264</c:v>
                </c:pt>
                <c:pt idx="21">
                  <c:v>187</c:v>
                </c:pt>
                <c:pt idx="22">
                  <c:v>616</c:v>
                </c:pt>
                <c:pt idx="23">
                  <c:v>333</c:v>
                </c:pt>
                <c:pt idx="24">
                  <c:v>250</c:v>
                </c:pt>
                <c:pt idx="25">
                  <c:v>506</c:v>
                </c:pt>
                <c:pt idx="26">
                  <c:v>346</c:v>
                </c:pt>
                <c:pt idx="27">
                  <c:v>337</c:v>
                </c:pt>
                <c:pt idx="28">
                  <c:v>511</c:v>
                </c:pt>
                <c:pt idx="29">
                  <c:v>611</c:v>
                </c:pt>
              </c:numCache>
            </c:numRef>
          </c:val>
          <c:smooth val="0"/>
          <c:extLst>
            <c:ext xmlns:c16="http://schemas.microsoft.com/office/drawing/2014/chart" uri="{C3380CC4-5D6E-409C-BE32-E72D297353CC}">
              <c16:uniqueId val="{00000000-0DEA-4899-B969-76B53122AD5D}"/>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Sheet1!$C$2:$C$31</c:f>
              <c:numCache>
                <c:formatCode>General</c:formatCode>
                <c:ptCount val="30"/>
                <c:pt idx="0">
                  <c:v>159</c:v>
                </c:pt>
                <c:pt idx="1">
                  <c:v>65</c:v>
                </c:pt>
                <c:pt idx="2">
                  <c:v>15</c:v>
                </c:pt>
                <c:pt idx="3">
                  <c:v>6</c:v>
                </c:pt>
                <c:pt idx="4">
                  <c:v>2</c:v>
                </c:pt>
                <c:pt idx="5">
                  <c:v>118</c:v>
                </c:pt>
                <c:pt idx="6">
                  <c:v>138</c:v>
                </c:pt>
                <c:pt idx="7">
                  <c:v>33</c:v>
                </c:pt>
                <c:pt idx="8">
                  <c:v>12</c:v>
                </c:pt>
                <c:pt idx="9">
                  <c:v>5</c:v>
                </c:pt>
                <c:pt idx="10">
                  <c:v>2</c:v>
                </c:pt>
                <c:pt idx="11">
                  <c:v>1</c:v>
                </c:pt>
                <c:pt idx="12">
                  <c:v>3</c:v>
                </c:pt>
                <c:pt idx="13">
                  <c:v>37</c:v>
                </c:pt>
                <c:pt idx="14">
                  <c:v>16</c:v>
                </c:pt>
                <c:pt idx="15">
                  <c:v>24</c:v>
                </c:pt>
                <c:pt idx="16">
                  <c:v>60</c:v>
                </c:pt>
                <c:pt idx="17">
                  <c:v>16</c:v>
                </c:pt>
                <c:pt idx="18">
                  <c:v>2</c:v>
                </c:pt>
                <c:pt idx="19">
                  <c:v>3</c:v>
                </c:pt>
                <c:pt idx="20">
                  <c:v>0</c:v>
                </c:pt>
                <c:pt idx="21">
                  <c:v>1</c:v>
                </c:pt>
                <c:pt idx="22">
                  <c:v>1</c:v>
                </c:pt>
                <c:pt idx="23">
                  <c:v>16</c:v>
                </c:pt>
                <c:pt idx="24">
                  <c:v>5</c:v>
                </c:pt>
                <c:pt idx="25">
                  <c:v>2</c:v>
                </c:pt>
                <c:pt idx="26">
                  <c:v>0</c:v>
                </c:pt>
                <c:pt idx="27">
                  <c:v>0</c:v>
                </c:pt>
                <c:pt idx="28">
                  <c:v>1</c:v>
                </c:pt>
                <c:pt idx="29">
                  <c:v>0</c:v>
                </c:pt>
              </c:numCache>
            </c:numRef>
          </c:val>
          <c:smooth val="0"/>
          <c:extLst>
            <c:ext xmlns:c16="http://schemas.microsoft.com/office/drawing/2014/chart" uri="{C3380CC4-5D6E-409C-BE32-E72D297353CC}">
              <c16:uniqueId val="{00000001-0DEA-4899-B969-76B53122AD5D}"/>
            </c:ext>
          </c:extLst>
        </c:ser>
        <c:dLbls>
          <c:showLegendKey val="0"/>
          <c:showVal val="0"/>
          <c:showCatName val="0"/>
          <c:showSerName val="0"/>
          <c:showPercent val="0"/>
          <c:showBubbleSize val="0"/>
        </c:dLbls>
        <c:smooth val="0"/>
        <c:axId val="411299296"/>
        <c:axId val="411295688"/>
      </c:lineChart>
      <c:dateAx>
        <c:axId val="411299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295688"/>
        <c:crosses val="autoZero"/>
        <c:auto val="1"/>
        <c:lblOffset val="100"/>
        <c:baseTimeUnit val="days"/>
      </c:dateAx>
      <c:valAx>
        <c:axId val="411295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299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111</c:v>
                </c:pt>
                <c:pt idx="1">
                  <c:v>57</c:v>
                </c:pt>
                <c:pt idx="2">
                  <c:v>96</c:v>
                </c:pt>
                <c:pt idx="3">
                  <c:v>99</c:v>
                </c:pt>
                <c:pt idx="4">
                  <c:v>94</c:v>
                </c:pt>
                <c:pt idx="5">
                  <c:v>90</c:v>
                </c:pt>
                <c:pt idx="6">
                  <c:v>68</c:v>
                </c:pt>
                <c:pt idx="7">
                  <c:v>66</c:v>
                </c:pt>
                <c:pt idx="8">
                  <c:v>35</c:v>
                </c:pt>
                <c:pt idx="9">
                  <c:v>72</c:v>
                </c:pt>
                <c:pt idx="10">
                  <c:v>54</c:v>
                </c:pt>
                <c:pt idx="11">
                  <c:v>32</c:v>
                </c:pt>
                <c:pt idx="12">
                  <c:v>39</c:v>
                </c:pt>
                <c:pt idx="13">
                  <c:v>119</c:v>
                </c:pt>
                <c:pt idx="14">
                  <c:v>64</c:v>
                </c:pt>
                <c:pt idx="15">
                  <c:v>64</c:v>
                </c:pt>
                <c:pt idx="16">
                  <c:v>57</c:v>
                </c:pt>
                <c:pt idx="17">
                  <c:v>50</c:v>
                </c:pt>
                <c:pt idx="18">
                  <c:v>41</c:v>
                </c:pt>
                <c:pt idx="19">
                  <c:v>41</c:v>
                </c:pt>
                <c:pt idx="20">
                  <c:v>51</c:v>
                </c:pt>
                <c:pt idx="21">
                  <c:v>122</c:v>
                </c:pt>
                <c:pt idx="22">
                  <c:v>382</c:v>
                </c:pt>
                <c:pt idx="23">
                  <c:v>123</c:v>
                </c:pt>
                <c:pt idx="24">
                  <c:v>116</c:v>
                </c:pt>
                <c:pt idx="25">
                  <c:v>108</c:v>
                </c:pt>
                <c:pt idx="26">
                  <c:v>96</c:v>
                </c:pt>
                <c:pt idx="27">
                  <c:v>101</c:v>
                </c:pt>
                <c:pt idx="28">
                  <c:v>104</c:v>
                </c:pt>
                <c:pt idx="29">
                  <c:v>75</c:v>
                </c:pt>
              </c:numCache>
            </c:numRef>
          </c:val>
          <c:smooth val="0"/>
          <c:extLst>
            <c:ext xmlns:c16="http://schemas.microsoft.com/office/drawing/2014/chart" uri="{C3380CC4-5D6E-409C-BE32-E72D297353CC}">
              <c16:uniqueId val="{00000000-FA63-406A-A44B-483BADBA37EB}"/>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Sheet1!$C$2:$C$31</c:f>
              <c:numCache>
                <c:formatCode>General</c:formatCode>
                <c:ptCount val="30"/>
                <c:pt idx="0">
                  <c:v>13</c:v>
                </c:pt>
                <c:pt idx="1">
                  <c:v>3</c:v>
                </c:pt>
                <c:pt idx="2">
                  <c:v>2</c:v>
                </c:pt>
                <c:pt idx="3">
                  <c:v>0</c:v>
                </c:pt>
                <c:pt idx="4">
                  <c:v>1</c:v>
                </c:pt>
                <c:pt idx="5">
                  <c:v>10</c:v>
                </c:pt>
                <c:pt idx="6">
                  <c:v>14</c:v>
                </c:pt>
                <c:pt idx="7">
                  <c:v>3</c:v>
                </c:pt>
                <c:pt idx="8">
                  <c:v>0</c:v>
                </c:pt>
                <c:pt idx="9">
                  <c:v>0</c:v>
                </c:pt>
                <c:pt idx="10">
                  <c:v>1</c:v>
                </c:pt>
                <c:pt idx="11">
                  <c:v>1</c:v>
                </c:pt>
                <c:pt idx="12">
                  <c:v>1</c:v>
                </c:pt>
                <c:pt idx="13">
                  <c:v>6</c:v>
                </c:pt>
                <c:pt idx="14">
                  <c:v>3</c:v>
                </c:pt>
                <c:pt idx="15">
                  <c:v>10</c:v>
                </c:pt>
                <c:pt idx="16">
                  <c:v>11</c:v>
                </c:pt>
                <c:pt idx="17">
                  <c:v>4</c:v>
                </c:pt>
                <c:pt idx="18">
                  <c:v>1</c:v>
                </c:pt>
                <c:pt idx="19">
                  <c:v>0</c:v>
                </c:pt>
                <c:pt idx="20">
                  <c:v>1</c:v>
                </c:pt>
                <c:pt idx="21">
                  <c:v>0</c:v>
                </c:pt>
                <c:pt idx="22">
                  <c:v>4</c:v>
                </c:pt>
                <c:pt idx="23">
                  <c:v>0</c:v>
                </c:pt>
                <c:pt idx="24">
                  <c:v>2</c:v>
                </c:pt>
                <c:pt idx="25">
                  <c:v>1</c:v>
                </c:pt>
                <c:pt idx="26">
                  <c:v>4</c:v>
                </c:pt>
                <c:pt idx="27">
                  <c:v>0</c:v>
                </c:pt>
                <c:pt idx="28">
                  <c:v>3</c:v>
                </c:pt>
                <c:pt idx="29">
                  <c:v>0</c:v>
                </c:pt>
              </c:numCache>
            </c:numRef>
          </c:val>
          <c:smooth val="0"/>
          <c:extLst>
            <c:ext xmlns:c16="http://schemas.microsoft.com/office/drawing/2014/chart" uri="{C3380CC4-5D6E-409C-BE32-E72D297353CC}">
              <c16:uniqueId val="{00000001-FA63-406A-A44B-483BADBA37EB}"/>
            </c:ext>
          </c:extLst>
        </c:ser>
        <c:dLbls>
          <c:showLegendKey val="0"/>
          <c:showVal val="0"/>
          <c:showCatName val="0"/>
          <c:showSerName val="0"/>
          <c:showPercent val="0"/>
          <c:showBubbleSize val="0"/>
        </c:dLbls>
        <c:smooth val="0"/>
        <c:axId val="411311760"/>
        <c:axId val="411309136"/>
      </c:lineChart>
      <c:dateAx>
        <c:axId val="411311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309136"/>
        <c:crosses val="autoZero"/>
        <c:auto val="1"/>
        <c:lblOffset val="100"/>
        <c:baseTimeUnit val="days"/>
      </c:dateAx>
      <c:valAx>
        <c:axId val="411309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311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F5A4-4BEF-996F-CFBDB6394251}"/>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136.55172413792999</c:v>
                </c:pt>
                <c:pt idx="1">
                  <c:v>77.965517241379004</c:v>
                </c:pt>
                <c:pt idx="2">
                  <c:v>55.965517241378997</c:v>
                </c:pt>
                <c:pt idx="3">
                  <c:v>41.793103448276</c:v>
                </c:pt>
                <c:pt idx="4">
                  <c:v>50.068965517240997</c:v>
                </c:pt>
                <c:pt idx="5">
                  <c:v>103.27586206897</c:v>
                </c:pt>
                <c:pt idx="6">
                  <c:v>228</c:v>
                </c:pt>
                <c:pt idx="7">
                  <c:v>317.75862068966001</c:v>
                </c:pt>
                <c:pt idx="8">
                  <c:v>376.89655172414001</c:v>
                </c:pt>
                <c:pt idx="9">
                  <c:v>347.26666666667001</c:v>
                </c:pt>
                <c:pt idx="10">
                  <c:v>348.7</c:v>
                </c:pt>
                <c:pt idx="11">
                  <c:v>358.46666666666999</c:v>
                </c:pt>
                <c:pt idx="12">
                  <c:v>381.2</c:v>
                </c:pt>
                <c:pt idx="13">
                  <c:v>376.46666666666999</c:v>
                </c:pt>
                <c:pt idx="14">
                  <c:v>361.46666666666999</c:v>
                </c:pt>
                <c:pt idx="15">
                  <c:v>356.76666666667001</c:v>
                </c:pt>
                <c:pt idx="16">
                  <c:v>368.8</c:v>
                </c:pt>
                <c:pt idx="17">
                  <c:v>380.86666666667003</c:v>
                </c:pt>
                <c:pt idx="18">
                  <c:v>399.2</c:v>
                </c:pt>
                <c:pt idx="19">
                  <c:v>420.46666666666999</c:v>
                </c:pt>
                <c:pt idx="20">
                  <c:v>447.6</c:v>
                </c:pt>
                <c:pt idx="21">
                  <c:v>437.2</c:v>
                </c:pt>
                <c:pt idx="22">
                  <c:v>370.83333333333002</c:v>
                </c:pt>
                <c:pt idx="23">
                  <c:v>238.1</c:v>
                </c:pt>
              </c:numCache>
            </c:numRef>
          </c:val>
          <c:smooth val="0"/>
          <c:extLst>
            <c:ext xmlns:c16="http://schemas.microsoft.com/office/drawing/2014/chart" uri="{C3380CC4-5D6E-409C-BE32-E72D297353CC}">
              <c16:uniqueId val="{00000001-F5A4-4BEF-996F-CFBDB6394251}"/>
            </c:ext>
          </c:extLst>
        </c:ser>
        <c:dLbls>
          <c:showLegendKey val="0"/>
          <c:showVal val="0"/>
          <c:showCatName val="0"/>
          <c:showSerName val="0"/>
          <c:showPercent val="0"/>
          <c:showBubbleSize val="0"/>
        </c:dLbls>
        <c:smooth val="0"/>
        <c:axId val="411311104"/>
        <c:axId val="411303560"/>
      </c:lineChart>
      <c:catAx>
        <c:axId val="411311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303560"/>
        <c:crosses val="autoZero"/>
        <c:auto val="1"/>
        <c:lblAlgn val="ctr"/>
        <c:lblOffset val="100"/>
        <c:noMultiLvlLbl val="0"/>
      </c:catAx>
      <c:valAx>
        <c:axId val="411303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311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9805</c:v>
                </c:pt>
                <c:pt idx="1">
                  <c:v>2118</c:v>
                </c:pt>
                <c:pt idx="2">
                  <c:v>8210</c:v>
                </c:pt>
                <c:pt idx="3">
                  <c:v>8318</c:v>
                </c:pt>
                <c:pt idx="4">
                  <c:v>6914</c:v>
                </c:pt>
                <c:pt idx="5">
                  <c:v>6519</c:v>
                </c:pt>
                <c:pt idx="6">
                  <c:v>7035</c:v>
                </c:pt>
                <c:pt idx="7">
                  <c:v>4451</c:v>
                </c:pt>
                <c:pt idx="8">
                  <c:v>1236</c:v>
                </c:pt>
                <c:pt idx="9">
                  <c:v>5330</c:v>
                </c:pt>
                <c:pt idx="10">
                  <c:v>4775</c:v>
                </c:pt>
                <c:pt idx="11">
                  <c:v>4460</c:v>
                </c:pt>
                <c:pt idx="12">
                  <c:v>4924</c:v>
                </c:pt>
                <c:pt idx="13">
                  <c:v>11786</c:v>
                </c:pt>
                <c:pt idx="14">
                  <c:v>9659</c:v>
                </c:pt>
                <c:pt idx="15">
                  <c:v>3136</c:v>
                </c:pt>
                <c:pt idx="16">
                  <c:v>3412</c:v>
                </c:pt>
                <c:pt idx="17">
                  <c:v>6435</c:v>
                </c:pt>
                <c:pt idx="18">
                  <c:v>5445</c:v>
                </c:pt>
                <c:pt idx="19">
                  <c:v>4616</c:v>
                </c:pt>
                <c:pt idx="20">
                  <c:v>6017</c:v>
                </c:pt>
                <c:pt idx="21">
                  <c:v>5728</c:v>
                </c:pt>
                <c:pt idx="22">
                  <c:v>23505</c:v>
                </c:pt>
                <c:pt idx="23">
                  <c:v>19128</c:v>
                </c:pt>
                <c:pt idx="24">
                  <c:v>18644</c:v>
                </c:pt>
                <c:pt idx="25">
                  <c:v>19764</c:v>
                </c:pt>
                <c:pt idx="26">
                  <c:v>17468</c:v>
                </c:pt>
                <c:pt idx="27">
                  <c:v>14827</c:v>
                </c:pt>
                <c:pt idx="28">
                  <c:v>15863</c:v>
                </c:pt>
                <c:pt idx="29">
                  <c:v>13222</c:v>
                </c:pt>
              </c:numCache>
            </c:numRef>
          </c:val>
          <c:smooth val="0"/>
          <c:extLst>
            <c:ext xmlns:c16="http://schemas.microsoft.com/office/drawing/2014/chart" uri="{C3380CC4-5D6E-409C-BE32-E72D297353CC}">
              <c16:uniqueId val="{00000000-8186-4AAE-A830-B5DC30E1815A}"/>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Sheet1!$C$2:$C$31</c:f>
              <c:numCache>
                <c:formatCode>General</c:formatCode>
                <c:ptCount val="30"/>
                <c:pt idx="0">
                  <c:v>3854</c:v>
                </c:pt>
                <c:pt idx="1">
                  <c:v>583</c:v>
                </c:pt>
                <c:pt idx="2">
                  <c:v>263</c:v>
                </c:pt>
                <c:pt idx="3">
                  <c:v>76</c:v>
                </c:pt>
                <c:pt idx="4">
                  <c:v>48</c:v>
                </c:pt>
                <c:pt idx="5">
                  <c:v>530</c:v>
                </c:pt>
                <c:pt idx="6">
                  <c:v>801</c:v>
                </c:pt>
                <c:pt idx="7">
                  <c:v>256</c:v>
                </c:pt>
                <c:pt idx="8">
                  <c:v>87</c:v>
                </c:pt>
                <c:pt idx="9">
                  <c:v>46</c:v>
                </c:pt>
                <c:pt idx="10">
                  <c:v>23</c:v>
                </c:pt>
                <c:pt idx="11">
                  <c:v>21</c:v>
                </c:pt>
                <c:pt idx="12">
                  <c:v>122</c:v>
                </c:pt>
                <c:pt idx="13">
                  <c:v>481</c:v>
                </c:pt>
                <c:pt idx="14">
                  <c:v>426</c:v>
                </c:pt>
                <c:pt idx="15">
                  <c:v>344</c:v>
                </c:pt>
                <c:pt idx="16">
                  <c:v>402</c:v>
                </c:pt>
                <c:pt idx="17">
                  <c:v>293</c:v>
                </c:pt>
                <c:pt idx="18">
                  <c:v>100</c:v>
                </c:pt>
                <c:pt idx="19">
                  <c:v>51</c:v>
                </c:pt>
                <c:pt idx="20">
                  <c:v>29</c:v>
                </c:pt>
                <c:pt idx="21">
                  <c:v>22</c:v>
                </c:pt>
                <c:pt idx="22">
                  <c:v>39</c:v>
                </c:pt>
                <c:pt idx="23">
                  <c:v>299</c:v>
                </c:pt>
                <c:pt idx="24">
                  <c:v>120</c:v>
                </c:pt>
                <c:pt idx="25">
                  <c:v>61</c:v>
                </c:pt>
                <c:pt idx="26">
                  <c:v>30</c:v>
                </c:pt>
                <c:pt idx="27">
                  <c:v>25</c:v>
                </c:pt>
                <c:pt idx="28">
                  <c:v>24</c:v>
                </c:pt>
                <c:pt idx="29">
                  <c:v>19</c:v>
                </c:pt>
              </c:numCache>
            </c:numRef>
          </c:val>
          <c:smooth val="0"/>
          <c:extLst>
            <c:ext xmlns:c16="http://schemas.microsoft.com/office/drawing/2014/chart" uri="{C3380CC4-5D6E-409C-BE32-E72D297353CC}">
              <c16:uniqueId val="{00000001-8186-4AAE-A830-B5DC30E1815A}"/>
            </c:ext>
          </c:extLst>
        </c:ser>
        <c:dLbls>
          <c:showLegendKey val="0"/>
          <c:showVal val="0"/>
          <c:showCatName val="0"/>
          <c:showSerName val="0"/>
          <c:showPercent val="0"/>
          <c:showBubbleSize val="0"/>
        </c:dLbls>
        <c:smooth val="0"/>
        <c:axId val="429311168"/>
        <c:axId val="440837496"/>
      </c:lineChart>
      <c:dateAx>
        <c:axId val="429311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837496"/>
        <c:crosses val="autoZero"/>
        <c:auto val="1"/>
        <c:lblOffset val="100"/>
        <c:baseTimeUnit val="days"/>
      </c:dateAx>
      <c:valAx>
        <c:axId val="440837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311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7035D-D41C-4465-AD77-84562CD90D56}"/>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28061451-7833-4D0B-9160-6C76063C42F9}"/>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34021056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8C657-45C0-4899-B1CF-98D76F90C83B}"/>
              </a:ext>
            </a:extLst>
          </p:cNvPr>
          <p:cNvSpPr>
            <a:spLocks noGrp="1"/>
          </p:cNvSpPr>
          <p:nvPr>
            <p:ph type="title"/>
          </p:nvPr>
        </p:nvSpPr>
        <p:spPr/>
        <p:txBody>
          <a:bodyPr/>
          <a:lstStyle/>
          <a:p>
            <a:r>
              <a:rPr lang="en-US"/>
              <a:t>Wichtigste Werte (KPI's) | Winzer</a:t>
            </a:r>
          </a:p>
        </p:txBody>
      </p:sp>
      <p:graphicFrame>
        <p:nvGraphicFramePr>
          <p:cNvPr id="5" name="Table Placeholder 4">
            <a:extLst>
              <a:ext uri="{FF2B5EF4-FFF2-40B4-BE49-F238E27FC236}">
                <a16:creationId xmlns:a16="http://schemas.microsoft.com/office/drawing/2014/main" id="{070773CB-C0BC-494D-9123-54451A5490EF}"/>
              </a:ext>
            </a:extLst>
          </p:cNvPr>
          <p:cNvGraphicFramePr>
            <a:graphicFrameLocks noGrp="1"/>
          </p:cNvGraphicFramePr>
          <p:nvPr>
            <p:ph type="tbl" sz="quarter" idx="13"/>
            <p:extLst>
              <p:ext uri="{D42A27DB-BD31-4B8C-83A1-F6EECF244321}">
                <p14:modId xmlns:p14="http://schemas.microsoft.com/office/powerpoint/2010/main" val="4246717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785586842"/>
                    </a:ext>
                  </a:extLst>
                </a:gridCol>
                <a:gridCol w="740664">
                  <a:extLst>
                    <a:ext uri="{9D8B030D-6E8A-4147-A177-3AD203B41FA5}">
                      <a16:colId xmlns:a16="http://schemas.microsoft.com/office/drawing/2014/main" val="2380519969"/>
                    </a:ext>
                  </a:extLst>
                </a:gridCol>
                <a:gridCol w="740664">
                  <a:extLst>
                    <a:ext uri="{9D8B030D-6E8A-4147-A177-3AD203B41FA5}">
                      <a16:colId xmlns:a16="http://schemas.microsoft.com/office/drawing/2014/main" val="1920634366"/>
                    </a:ext>
                  </a:extLst>
                </a:gridCol>
                <a:gridCol w="740664">
                  <a:extLst>
                    <a:ext uri="{9D8B030D-6E8A-4147-A177-3AD203B41FA5}">
                      <a16:colId xmlns:a16="http://schemas.microsoft.com/office/drawing/2014/main" val="109295115"/>
                    </a:ext>
                  </a:extLst>
                </a:gridCol>
                <a:gridCol w="740664">
                  <a:extLst>
                    <a:ext uri="{9D8B030D-6E8A-4147-A177-3AD203B41FA5}">
                      <a16:colId xmlns:a16="http://schemas.microsoft.com/office/drawing/2014/main" val="3895462208"/>
                    </a:ext>
                  </a:extLst>
                </a:gridCol>
                <a:gridCol w="740664">
                  <a:extLst>
                    <a:ext uri="{9D8B030D-6E8A-4147-A177-3AD203B41FA5}">
                      <a16:colId xmlns:a16="http://schemas.microsoft.com/office/drawing/2014/main" val="3199580909"/>
                    </a:ext>
                  </a:extLst>
                </a:gridCol>
                <a:gridCol w="740664">
                  <a:extLst>
                    <a:ext uri="{9D8B030D-6E8A-4147-A177-3AD203B41FA5}">
                      <a16:colId xmlns:a16="http://schemas.microsoft.com/office/drawing/2014/main" val="599462929"/>
                    </a:ext>
                  </a:extLst>
                </a:gridCol>
                <a:gridCol w="740664">
                  <a:extLst>
                    <a:ext uri="{9D8B030D-6E8A-4147-A177-3AD203B41FA5}">
                      <a16:colId xmlns:a16="http://schemas.microsoft.com/office/drawing/2014/main" val="2217380000"/>
                    </a:ext>
                  </a:extLst>
                </a:gridCol>
                <a:gridCol w="740664">
                  <a:extLst>
                    <a:ext uri="{9D8B030D-6E8A-4147-A177-3AD203B41FA5}">
                      <a16:colId xmlns:a16="http://schemas.microsoft.com/office/drawing/2014/main" val="2463146295"/>
                    </a:ext>
                  </a:extLst>
                </a:gridCol>
                <a:gridCol w="740664">
                  <a:extLst>
                    <a:ext uri="{9D8B030D-6E8A-4147-A177-3AD203B41FA5}">
                      <a16:colId xmlns:a16="http://schemas.microsoft.com/office/drawing/2014/main" val="414985326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65774060"/>
                  </a:ext>
                </a:extLst>
              </a:tr>
              <a:tr h="370840">
                <a:tc>
                  <a:txBody>
                    <a:bodyPr/>
                    <a:lstStyle/>
                    <a:p>
                      <a:r>
                        <a:rPr lang="de-DE" sz="1000"/>
                        <a:t>**** Hotel Winzer Wellness und Kuscheln</a:t>
                      </a:r>
                      <a:endParaRPr lang="en-US" sz="1000"/>
                    </a:p>
                  </a:txBody>
                  <a:tcPr/>
                </a:tc>
                <a:tc>
                  <a:txBody>
                    <a:bodyPr/>
                    <a:lstStyle/>
                    <a:p>
                      <a:r>
                        <a:rPr lang="en-US" sz="1000"/>
                        <a:t>16684</a:t>
                      </a:r>
                    </a:p>
                  </a:txBody>
                  <a:tcPr/>
                </a:tc>
                <a:tc>
                  <a:txBody>
                    <a:bodyPr/>
                    <a:lstStyle/>
                    <a:p>
                      <a:r>
                        <a:rPr lang="en-US" sz="1000"/>
                        <a:t>526</a:t>
                      </a:r>
                    </a:p>
                  </a:txBody>
                  <a:tcPr/>
                </a:tc>
                <a:tc>
                  <a:txBody>
                    <a:bodyPr/>
                    <a:lstStyle/>
                    <a:p>
                      <a:r>
                        <a:rPr lang="en-US" sz="1000"/>
                        <a:t>10</a:t>
                      </a:r>
                    </a:p>
                  </a:txBody>
                  <a:tcPr/>
                </a:tc>
                <a:tc>
                  <a:txBody>
                    <a:bodyPr/>
                    <a:lstStyle/>
                    <a:p>
                      <a:r>
                        <a:rPr lang="en-US" sz="1000"/>
                        <a:t>1064</a:t>
                      </a:r>
                    </a:p>
                  </a:txBody>
                  <a:tcPr/>
                </a:tc>
                <a:tc>
                  <a:txBody>
                    <a:bodyPr/>
                    <a:lstStyle/>
                    <a:p>
                      <a:r>
                        <a:rPr lang="en-US" sz="1000"/>
                        <a:t>83</a:t>
                      </a:r>
                    </a:p>
                  </a:txBody>
                  <a:tcPr/>
                </a:tc>
                <a:tc>
                  <a:txBody>
                    <a:bodyPr/>
                    <a:lstStyle/>
                    <a:p>
                      <a:r>
                        <a:rPr lang="en-US" sz="1000"/>
                        <a:t>60</a:t>
                      </a:r>
                    </a:p>
                  </a:txBody>
                  <a:tcPr/>
                </a:tc>
                <a:tc>
                  <a:txBody>
                    <a:bodyPr/>
                    <a:lstStyle/>
                    <a:p>
                      <a:r>
                        <a:rPr lang="en-US" sz="1000"/>
                        <a:t>1</a:t>
                      </a:r>
                    </a:p>
                  </a:txBody>
                  <a:tcPr/>
                </a:tc>
                <a:tc>
                  <a:txBody>
                    <a:bodyPr/>
                    <a:lstStyle/>
                    <a:p>
                      <a:r>
                        <a:rPr lang="en-US" sz="1000"/>
                        <a:t>0.7350 %</a:t>
                      </a:r>
                    </a:p>
                  </a:txBody>
                  <a:tcPr/>
                </a:tc>
                <a:tc>
                  <a:txBody>
                    <a:bodyPr/>
                    <a:lstStyle/>
                    <a:p>
                      <a:r>
                        <a:rPr lang="en-US" sz="1000"/>
                        <a:t>0.0 %</a:t>
                      </a:r>
                    </a:p>
                  </a:txBody>
                  <a:tcPr/>
                </a:tc>
                <a:extLst>
                  <a:ext uri="{0D108BD9-81ED-4DB2-BD59-A6C34878D82A}">
                    <a16:rowId xmlns:a16="http://schemas.microsoft.com/office/drawing/2014/main" val="4022108351"/>
                  </a:ext>
                </a:extLst>
              </a:tr>
              <a:tr h="370840">
                <a:tc>
                  <a:txBody>
                    <a:bodyPr/>
                    <a:lstStyle/>
                    <a:p>
                      <a:r>
                        <a:rPr lang="en-US" sz="1000"/>
                        <a:t>Mark's New York Bar</a:t>
                      </a:r>
                    </a:p>
                  </a:txBody>
                  <a:tcPr/>
                </a:tc>
                <a:tc>
                  <a:txBody>
                    <a:bodyPr/>
                    <a:lstStyle/>
                    <a:p>
                      <a:r>
                        <a:rPr lang="en-US" sz="1000"/>
                        <a:t>923</a:t>
                      </a:r>
                    </a:p>
                  </a:txBody>
                  <a:tcPr/>
                </a:tc>
                <a:tc>
                  <a:txBody>
                    <a:bodyPr/>
                    <a:lstStyle/>
                    <a:p>
                      <a:r>
                        <a:rPr lang="en-US" sz="1000"/>
                        <a:t>5</a:t>
                      </a:r>
                    </a:p>
                  </a:txBody>
                  <a:tcPr/>
                </a:tc>
                <a:tc>
                  <a:txBody>
                    <a:bodyPr/>
                    <a:lstStyle/>
                    <a:p>
                      <a:r>
                        <a:rPr lang="en-US" sz="1000"/>
                        <a:t>4</a:t>
                      </a:r>
                    </a:p>
                  </a:txBody>
                  <a:tcPr/>
                </a:tc>
                <a:tc>
                  <a:txBody>
                    <a:bodyPr/>
                    <a:lstStyle/>
                    <a:p>
                      <a:r>
                        <a:rPr lang="en-US" sz="1000"/>
                        <a:t>166</a:t>
                      </a:r>
                    </a:p>
                  </a:txBody>
                  <a:tcPr/>
                </a:tc>
                <a:tc>
                  <a:txBody>
                    <a:bodyPr/>
                    <a:lstStyle/>
                    <a:p>
                      <a:r>
                        <a:rPr lang="en-US" sz="1000"/>
                        <a:t>18</a:t>
                      </a:r>
                    </a:p>
                  </a:txBody>
                  <a:tcPr/>
                </a:tc>
                <a:tc>
                  <a:txBody>
                    <a:bodyPr/>
                    <a:lstStyle/>
                    <a:p>
                      <a:r>
                        <a:rPr lang="en-US" sz="1000"/>
                        <a:t>9</a:t>
                      </a:r>
                    </a:p>
                  </a:txBody>
                  <a:tcPr/>
                </a:tc>
                <a:tc>
                  <a:txBody>
                    <a:bodyPr/>
                    <a:lstStyle/>
                    <a:p>
                      <a:r>
                        <a:rPr lang="en-US" sz="1000"/>
                        <a:t>0</a:t>
                      </a:r>
                    </a:p>
                  </a:txBody>
                  <a:tcPr/>
                </a:tc>
                <a:tc>
                  <a:txBody>
                    <a:bodyPr/>
                    <a:lstStyle/>
                    <a:p>
                      <a:r>
                        <a:rPr lang="en-US" sz="1000"/>
                        <a:t>5.2446 %</a:t>
                      </a:r>
                    </a:p>
                  </a:txBody>
                  <a:tcPr/>
                </a:tc>
                <a:tc>
                  <a:txBody>
                    <a:bodyPr/>
                    <a:lstStyle/>
                    <a:p>
                      <a:r>
                        <a:rPr lang="en-US" sz="1000"/>
                        <a:t>0.0 %</a:t>
                      </a:r>
                    </a:p>
                  </a:txBody>
                  <a:tcPr/>
                </a:tc>
                <a:extLst>
                  <a:ext uri="{0D108BD9-81ED-4DB2-BD59-A6C34878D82A}">
                    <a16:rowId xmlns:a16="http://schemas.microsoft.com/office/drawing/2014/main" val="3974824128"/>
                  </a:ext>
                </a:extLst>
              </a:tr>
            </a:tbl>
          </a:graphicData>
        </a:graphic>
      </p:graphicFrame>
      <p:sp>
        <p:nvSpPr>
          <p:cNvPr id="4" name="Text Placeholder 3">
            <a:extLst>
              <a:ext uri="{FF2B5EF4-FFF2-40B4-BE49-F238E27FC236}">
                <a16:creationId xmlns:a16="http://schemas.microsoft.com/office/drawing/2014/main" id="{3C430AF7-F041-40F7-99DE-E43A921B3B33}"/>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0829406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F4E9C-A6FE-4FB2-A932-0858630622AF}"/>
              </a:ext>
            </a:extLst>
          </p:cNvPr>
          <p:cNvSpPr>
            <a:spLocks noGrp="1"/>
          </p:cNvSpPr>
          <p:nvPr>
            <p:ph type="title"/>
          </p:nvPr>
        </p:nvSpPr>
        <p:spPr/>
        <p:txBody>
          <a:bodyPr/>
          <a:lstStyle/>
          <a:p>
            <a:r>
              <a:rPr lang="en-US"/>
              <a:t>Fans (Übersicht) | Winzer</a:t>
            </a:r>
          </a:p>
        </p:txBody>
      </p:sp>
      <p:graphicFrame>
        <p:nvGraphicFramePr>
          <p:cNvPr id="5" name="Table Placeholder 4">
            <a:extLst>
              <a:ext uri="{FF2B5EF4-FFF2-40B4-BE49-F238E27FC236}">
                <a16:creationId xmlns:a16="http://schemas.microsoft.com/office/drawing/2014/main" id="{B83DDA8C-ED4A-484B-B73C-C873AB940D14}"/>
              </a:ext>
            </a:extLst>
          </p:cNvPr>
          <p:cNvGraphicFramePr>
            <a:graphicFrameLocks noGrp="1"/>
          </p:cNvGraphicFramePr>
          <p:nvPr>
            <p:ph type="tbl" sz="quarter" idx="13"/>
            <p:extLst>
              <p:ext uri="{D42A27DB-BD31-4B8C-83A1-F6EECF244321}">
                <p14:modId xmlns:p14="http://schemas.microsoft.com/office/powerpoint/2010/main" val="2927748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34386427"/>
                    </a:ext>
                  </a:extLst>
                </a:gridCol>
                <a:gridCol w="1234440">
                  <a:extLst>
                    <a:ext uri="{9D8B030D-6E8A-4147-A177-3AD203B41FA5}">
                      <a16:colId xmlns:a16="http://schemas.microsoft.com/office/drawing/2014/main" val="3100262931"/>
                    </a:ext>
                  </a:extLst>
                </a:gridCol>
                <a:gridCol w="822960">
                  <a:extLst>
                    <a:ext uri="{9D8B030D-6E8A-4147-A177-3AD203B41FA5}">
                      <a16:colId xmlns:a16="http://schemas.microsoft.com/office/drawing/2014/main" val="2474515009"/>
                    </a:ext>
                  </a:extLst>
                </a:gridCol>
                <a:gridCol w="822960">
                  <a:extLst>
                    <a:ext uri="{9D8B030D-6E8A-4147-A177-3AD203B41FA5}">
                      <a16:colId xmlns:a16="http://schemas.microsoft.com/office/drawing/2014/main" val="967408117"/>
                    </a:ext>
                  </a:extLst>
                </a:gridCol>
                <a:gridCol w="822960">
                  <a:extLst>
                    <a:ext uri="{9D8B030D-6E8A-4147-A177-3AD203B41FA5}">
                      <a16:colId xmlns:a16="http://schemas.microsoft.com/office/drawing/2014/main" val="2627777118"/>
                    </a:ext>
                  </a:extLst>
                </a:gridCol>
                <a:gridCol w="822960">
                  <a:extLst>
                    <a:ext uri="{9D8B030D-6E8A-4147-A177-3AD203B41FA5}">
                      <a16:colId xmlns:a16="http://schemas.microsoft.com/office/drawing/2014/main" val="3339482980"/>
                    </a:ext>
                  </a:extLst>
                </a:gridCol>
                <a:gridCol w="822960">
                  <a:extLst>
                    <a:ext uri="{9D8B030D-6E8A-4147-A177-3AD203B41FA5}">
                      <a16:colId xmlns:a16="http://schemas.microsoft.com/office/drawing/2014/main" val="1093384787"/>
                    </a:ext>
                  </a:extLst>
                </a:gridCol>
                <a:gridCol w="822960">
                  <a:extLst>
                    <a:ext uri="{9D8B030D-6E8A-4147-A177-3AD203B41FA5}">
                      <a16:colId xmlns:a16="http://schemas.microsoft.com/office/drawing/2014/main" val="271994699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019600771"/>
                  </a:ext>
                </a:extLst>
              </a:tr>
              <a:tr h="370840">
                <a:tc>
                  <a:txBody>
                    <a:bodyPr/>
                    <a:lstStyle/>
                    <a:p>
                      <a:r>
                        <a:rPr lang="de-DE" sz="1000"/>
                        <a:t>**** Hotel Winzer Wellness und Kuscheln</a:t>
                      </a:r>
                      <a:endParaRPr lang="en-US" sz="1000"/>
                    </a:p>
                  </a:txBody>
                  <a:tcPr/>
                </a:tc>
                <a:tc>
                  <a:txBody>
                    <a:bodyPr/>
                    <a:lstStyle/>
                    <a:p>
                      <a:r>
                        <a:rPr lang="en-US" sz="1000"/>
                        <a:t>16684</a:t>
                      </a:r>
                    </a:p>
                  </a:txBody>
                  <a:tcPr/>
                </a:tc>
                <a:tc>
                  <a:txBody>
                    <a:bodyPr/>
                    <a:lstStyle/>
                    <a:p>
                      <a:r>
                        <a:rPr lang="en-US" sz="1000"/>
                        <a:t>17</a:t>
                      </a:r>
                    </a:p>
                  </a:txBody>
                  <a:tcPr/>
                </a:tc>
                <a:tc>
                  <a:txBody>
                    <a:bodyPr/>
                    <a:lstStyle/>
                    <a:p>
                      <a:r>
                        <a:rPr lang="en-US" sz="1000"/>
                        <a:t>0.1 %</a:t>
                      </a:r>
                    </a:p>
                  </a:txBody>
                  <a:tcPr/>
                </a:tc>
                <a:tc>
                  <a:txBody>
                    <a:bodyPr/>
                    <a:lstStyle/>
                    <a:p>
                      <a:r>
                        <a:rPr lang="en-US" sz="1000"/>
                        <a:t>150</a:t>
                      </a:r>
                    </a:p>
                  </a:txBody>
                  <a:tcPr/>
                </a:tc>
                <a:tc>
                  <a:txBody>
                    <a:bodyPr/>
                    <a:lstStyle/>
                    <a:p>
                      <a:r>
                        <a:rPr lang="en-US" sz="1000"/>
                        <a:t>0.9 %</a:t>
                      </a:r>
                    </a:p>
                  </a:txBody>
                  <a:tcPr/>
                </a:tc>
                <a:tc>
                  <a:txBody>
                    <a:bodyPr/>
                    <a:lstStyle/>
                    <a:p>
                      <a:r>
                        <a:rPr lang="en-US" sz="1000"/>
                        <a:t>526</a:t>
                      </a:r>
                    </a:p>
                  </a:txBody>
                  <a:tcPr/>
                </a:tc>
                <a:tc>
                  <a:txBody>
                    <a:bodyPr/>
                    <a:lstStyle/>
                    <a:p>
                      <a:r>
                        <a:rPr lang="en-US" sz="1000"/>
                        <a:t>3.3 %</a:t>
                      </a:r>
                    </a:p>
                  </a:txBody>
                  <a:tcPr/>
                </a:tc>
                <a:extLst>
                  <a:ext uri="{0D108BD9-81ED-4DB2-BD59-A6C34878D82A}">
                    <a16:rowId xmlns:a16="http://schemas.microsoft.com/office/drawing/2014/main" val="2087497036"/>
                  </a:ext>
                </a:extLst>
              </a:tr>
              <a:tr h="370840">
                <a:tc>
                  <a:txBody>
                    <a:bodyPr/>
                    <a:lstStyle/>
                    <a:p>
                      <a:r>
                        <a:rPr lang="en-US" sz="1000"/>
                        <a:t>Mark's New York Bar</a:t>
                      </a:r>
                    </a:p>
                  </a:txBody>
                  <a:tcPr/>
                </a:tc>
                <a:tc>
                  <a:txBody>
                    <a:bodyPr/>
                    <a:lstStyle/>
                    <a:p>
                      <a:r>
                        <a:rPr lang="en-US" sz="1000"/>
                        <a:t>923</a:t>
                      </a:r>
                    </a:p>
                  </a:txBody>
                  <a:tcPr/>
                </a:tc>
                <a:tc>
                  <a:txBody>
                    <a:bodyPr/>
                    <a:lstStyle/>
                    <a:p>
                      <a:r>
                        <a:rPr lang="en-US" sz="1000"/>
                        <a:t>-1</a:t>
                      </a:r>
                    </a:p>
                  </a:txBody>
                  <a:tcPr/>
                </a:tc>
                <a:tc>
                  <a:txBody>
                    <a:bodyPr/>
                    <a:lstStyle/>
                    <a:p>
                      <a:r>
                        <a:rPr lang="en-US" sz="1000"/>
                        <a:t>-0.1 %</a:t>
                      </a:r>
                    </a:p>
                  </a:txBody>
                  <a:tcPr/>
                </a:tc>
                <a:tc>
                  <a:txBody>
                    <a:bodyPr/>
                    <a:lstStyle/>
                    <a:p>
                      <a:r>
                        <a:rPr lang="en-US" sz="1000"/>
                        <a:t>0</a:t>
                      </a:r>
                    </a:p>
                  </a:txBody>
                  <a:tcPr/>
                </a:tc>
                <a:tc>
                  <a:txBody>
                    <a:bodyPr/>
                    <a:lstStyle/>
                    <a:p>
                      <a:r>
                        <a:rPr lang="en-US" sz="1000"/>
                        <a:t>0.0 %</a:t>
                      </a:r>
                    </a:p>
                  </a:txBody>
                  <a:tcPr/>
                </a:tc>
                <a:tc>
                  <a:txBody>
                    <a:bodyPr/>
                    <a:lstStyle/>
                    <a:p>
                      <a:r>
                        <a:rPr lang="en-US" sz="1000"/>
                        <a:t>5</a:t>
                      </a:r>
                    </a:p>
                  </a:txBody>
                  <a:tcPr/>
                </a:tc>
                <a:tc>
                  <a:txBody>
                    <a:bodyPr/>
                    <a:lstStyle/>
                    <a:p>
                      <a:r>
                        <a:rPr lang="en-US" sz="1000"/>
                        <a:t>0.5 %</a:t>
                      </a:r>
                    </a:p>
                  </a:txBody>
                  <a:tcPr/>
                </a:tc>
                <a:extLst>
                  <a:ext uri="{0D108BD9-81ED-4DB2-BD59-A6C34878D82A}">
                    <a16:rowId xmlns:a16="http://schemas.microsoft.com/office/drawing/2014/main" val="2670647148"/>
                  </a:ext>
                </a:extLst>
              </a:tr>
            </a:tbl>
          </a:graphicData>
        </a:graphic>
      </p:graphicFrame>
      <p:sp>
        <p:nvSpPr>
          <p:cNvPr id="4" name="Text Placeholder 3">
            <a:extLst>
              <a:ext uri="{FF2B5EF4-FFF2-40B4-BE49-F238E27FC236}">
                <a16:creationId xmlns:a16="http://schemas.microsoft.com/office/drawing/2014/main" id="{108DB83B-2432-4867-8739-FAA6608A319A}"/>
              </a:ext>
            </a:extLst>
          </p:cNvPr>
          <p:cNvSpPr>
            <a:spLocks noGrp="1"/>
          </p:cNvSpPr>
          <p:nvPr>
            <p:ph type="body" sz="quarter" idx="14"/>
          </p:nvPr>
        </p:nvSpPr>
        <p:spPr/>
        <p:txBody>
          <a:bodyPr/>
          <a:lstStyle/>
          <a:p>
            <a:r>
              <a:rPr lang="en-US"/>
              <a:t>03/31/2018 - 04/30/2018</a:t>
            </a:r>
          </a:p>
        </p:txBody>
      </p:sp>
    </p:spTree>
    <p:extLst>
      <p:ext uri="{BB962C8B-B14F-4D97-AF65-F5344CB8AC3E}">
        <p14:creationId xmlns:p14="http://schemas.microsoft.com/office/powerpoint/2010/main" val="7649440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99BAB-6B71-412A-AB6C-EEDBE13A1026}"/>
              </a:ext>
            </a:extLst>
          </p:cNvPr>
          <p:cNvSpPr>
            <a:spLocks noGrp="1"/>
          </p:cNvSpPr>
          <p:nvPr>
            <p:ph type="title"/>
          </p:nvPr>
        </p:nvSpPr>
        <p:spPr/>
        <p:txBody>
          <a:bodyPr/>
          <a:lstStyle/>
          <a:p>
            <a:r>
              <a:rPr lang="en-US"/>
              <a:t>Key Metrics Table w. User Post RR | Winzer</a:t>
            </a:r>
          </a:p>
        </p:txBody>
      </p:sp>
      <p:graphicFrame>
        <p:nvGraphicFramePr>
          <p:cNvPr id="5" name="Table Placeholder 4">
            <a:extLst>
              <a:ext uri="{FF2B5EF4-FFF2-40B4-BE49-F238E27FC236}">
                <a16:creationId xmlns:a16="http://schemas.microsoft.com/office/drawing/2014/main" id="{EEFDEEDE-460F-4411-83EB-6AB38FF38DAB}"/>
              </a:ext>
            </a:extLst>
          </p:cNvPr>
          <p:cNvGraphicFramePr>
            <a:graphicFrameLocks noGrp="1"/>
          </p:cNvGraphicFramePr>
          <p:nvPr>
            <p:ph type="tbl" sz="quarter" idx="13"/>
            <p:extLst>
              <p:ext uri="{D42A27DB-BD31-4B8C-83A1-F6EECF244321}">
                <p14:modId xmlns:p14="http://schemas.microsoft.com/office/powerpoint/2010/main" val="1580151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55783182"/>
                    </a:ext>
                  </a:extLst>
                </a:gridCol>
                <a:gridCol w="740664">
                  <a:extLst>
                    <a:ext uri="{9D8B030D-6E8A-4147-A177-3AD203B41FA5}">
                      <a16:colId xmlns:a16="http://schemas.microsoft.com/office/drawing/2014/main" val="1491482255"/>
                    </a:ext>
                  </a:extLst>
                </a:gridCol>
                <a:gridCol w="740664">
                  <a:extLst>
                    <a:ext uri="{9D8B030D-6E8A-4147-A177-3AD203B41FA5}">
                      <a16:colId xmlns:a16="http://schemas.microsoft.com/office/drawing/2014/main" val="1564383485"/>
                    </a:ext>
                  </a:extLst>
                </a:gridCol>
                <a:gridCol w="740664">
                  <a:extLst>
                    <a:ext uri="{9D8B030D-6E8A-4147-A177-3AD203B41FA5}">
                      <a16:colId xmlns:a16="http://schemas.microsoft.com/office/drawing/2014/main" val="3046112480"/>
                    </a:ext>
                  </a:extLst>
                </a:gridCol>
                <a:gridCol w="740664">
                  <a:extLst>
                    <a:ext uri="{9D8B030D-6E8A-4147-A177-3AD203B41FA5}">
                      <a16:colId xmlns:a16="http://schemas.microsoft.com/office/drawing/2014/main" val="1567945616"/>
                    </a:ext>
                  </a:extLst>
                </a:gridCol>
                <a:gridCol w="740664">
                  <a:extLst>
                    <a:ext uri="{9D8B030D-6E8A-4147-A177-3AD203B41FA5}">
                      <a16:colId xmlns:a16="http://schemas.microsoft.com/office/drawing/2014/main" val="2701202767"/>
                    </a:ext>
                  </a:extLst>
                </a:gridCol>
                <a:gridCol w="740664">
                  <a:extLst>
                    <a:ext uri="{9D8B030D-6E8A-4147-A177-3AD203B41FA5}">
                      <a16:colId xmlns:a16="http://schemas.microsoft.com/office/drawing/2014/main" val="1461422884"/>
                    </a:ext>
                  </a:extLst>
                </a:gridCol>
                <a:gridCol w="740664">
                  <a:extLst>
                    <a:ext uri="{9D8B030D-6E8A-4147-A177-3AD203B41FA5}">
                      <a16:colId xmlns:a16="http://schemas.microsoft.com/office/drawing/2014/main" val="3978765352"/>
                    </a:ext>
                  </a:extLst>
                </a:gridCol>
                <a:gridCol w="740664">
                  <a:extLst>
                    <a:ext uri="{9D8B030D-6E8A-4147-A177-3AD203B41FA5}">
                      <a16:colId xmlns:a16="http://schemas.microsoft.com/office/drawing/2014/main" val="3823085615"/>
                    </a:ext>
                  </a:extLst>
                </a:gridCol>
                <a:gridCol w="740664">
                  <a:extLst>
                    <a:ext uri="{9D8B030D-6E8A-4147-A177-3AD203B41FA5}">
                      <a16:colId xmlns:a16="http://schemas.microsoft.com/office/drawing/2014/main" val="289704572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596894095"/>
                  </a:ext>
                </a:extLst>
              </a:tr>
              <a:tr h="370840">
                <a:tc>
                  <a:txBody>
                    <a:bodyPr/>
                    <a:lstStyle/>
                    <a:p>
                      <a:r>
                        <a:rPr lang="de-DE" sz="1000"/>
                        <a:t>**** Hotel Winzer Wellness und Kuscheln</a:t>
                      </a:r>
                      <a:endParaRPr lang="en-US" sz="1000"/>
                    </a:p>
                  </a:txBody>
                  <a:tcPr/>
                </a:tc>
                <a:tc>
                  <a:txBody>
                    <a:bodyPr/>
                    <a:lstStyle/>
                    <a:p>
                      <a:r>
                        <a:rPr lang="en-US" sz="1000"/>
                        <a:t>16684</a:t>
                      </a:r>
                    </a:p>
                  </a:txBody>
                  <a:tcPr/>
                </a:tc>
                <a:tc>
                  <a:txBody>
                    <a:bodyPr/>
                    <a:lstStyle/>
                    <a:p>
                      <a:r>
                        <a:rPr lang="en-US" sz="1000"/>
                        <a:t>526</a:t>
                      </a:r>
                    </a:p>
                  </a:txBody>
                  <a:tcPr/>
                </a:tc>
                <a:tc>
                  <a:txBody>
                    <a:bodyPr/>
                    <a:lstStyle/>
                    <a:p>
                      <a:r>
                        <a:rPr lang="en-US" sz="1000"/>
                        <a:t>10</a:t>
                      </a:r>
                    </a:p>
                  </a:txBody>
                  <a:tcPr/>
                </a:tc>
                <a:tc>
                  <a:txBody>
                    <a:bodyPr/>
                    <a:lstStyle/>
                    <a:p>
                      <a:r>
                        <a:rPr lang="en-US" sz="1000"/>
                        <a:t>1064</a:t>
                      </a:r>
                    </a:p>
                  </a:txBody>
                  <a:tcPr/>
                </a:tc>
                <a:tc>
                  <a:txBody>
                    <a:bodyPr/>
                    <a:lstStyle/>
                    <a:p>
                      <a:r>
                        <a:rPr lang="en-US" sz="1000"/>
                        <a:t>83</a:t>
                      </a:r>
                    </a:p>
                  </a:txBody>
                  <a:tcPr/>
                </a:tc>
                <a:tc>
                  <a:txBody>
                    <a:bodyPr/>
                    <a:lstStyle/>
                    <a:p>
                      <a:r>
                        <a:rPr lang="en-US" sz="1000"/>
                        <a:t>60</a:t>
                      </a:r>
                    </a:p>
                  </a:txBody>
                  <a:tcPr/>
                </a:tc>
                <a:tc>
                  <a:txBody>
                    <a:bodyPr/>
                    <a:lstStyle/>
                    <a:p>
                      <a:r>
                        <a:rPr lang="en-US" sz="1000"/>
                        <a:t>1</a:t>
                      </a:r>
                    </a:p>
                  </a:txBody>
                  <a:tcPr/>
                </a:tc>
                <a:tc>
                  <a:txBody>
                    <a:bodyPr/>
                    <a:lstStyle/>
                    <a:p>
                      <a:r>
                        <a:rPr lang="en-US" sz="1000"/>
                        <a:t>0.7350 %</a:t>
                      </a:r>
                    </a:p>
                  </a:txBody>
                  <a:tcPr/>
                </a:tc>
                <a:tc>
                  <a:txBody>
                    <a:bodyPr/>
                    <a:lstStyle/>
                    <a:p>
                      <a:r>
                        <a:rPr lang="en-US" sz="1000"/>
                        <a:t>0.0 %</a:t>
                      </a:r>
                    </a:p>
                  </a:txBody>
                  <a:tcPr/>
                </a:tc>
                <a:extLst>
                  <a:ext uri="{0D108BD9-81ED-4DB2-BD59-A6C34878D82A}">
                    <a16:rowId xmlns:a16="http://schemas.microsoft.com/office/drawing/2014/main" val="3268460173"/>
                  </a:ext>
                </a:extLst>
              </a:tr>
              <a:tr h="370840">
                <a:tc>
                  <a:txBody>
                    <a:bodyPr/>
                    <a:lstStyle/>
                    <a:p>
                      <a:r>
                        <a:rPr lang="en-US" sz="1000"/>
                        <a:t>Mark's New York Bar</a:t>
                      </a:r>
                    </a:p>
                  </a:txBody>
                  <a:tcPr/>
                </a:tc>
                <a:tc>
                  <a:txBody>
                    <a:bodyPr/>
                    <a:lstStyle/>
                    <a:p>
                      <a:r>
                        <a:rPr lang="en-US" sz="1000"/>
                        <a:t>923</a:t>
                      </a:r>
                    </a:p>
                  </a:txBody>
                  <a:tcPr/>
                </a:tc>
                <a:tc>
                  <a:txBody>
                    <a:bodyPr/>
                    <a:lstStyle/>
                    <a:p>
                      <a:r>
                        <a:rPr lang="en-US" sz="1000"/>
                        <a:t>5</a:t>
                      </a:r>
                    </a:p>
                  </a:txBody>
                  <a:tcPr/>
                </a:tc>
                <a:tc>
                  <a:txBody>
                    <a:bodyPr/>
                    <a:lstStyle/>
                    <a:p>
                      <a:r>
                        <a:rPr lang="en-US" sz="1000"/>
                        <a:t>4</a:t>
                      </a:r>
                    </a:p>
                  </a:txBody>
                  <a:tcPr/>
                </a:tc>
                <a:tc>
                  <a:txBody>
                    <a:bodyPr/>
                    <a:lstStyle/>
                    <a:p>
                      <a:r>
                        <a:rPr lang="en-US" sz="1000"/>
                        <a:t>166</a:t>
                      </a:r>
                    </a:p>
                  </a:txBody>
                  <a:tcPr/>
                </a:tc>
                <a:tc>
                  <a:txBody>
                    <a:bodyPr/>
                    <a:lstStyle/>
                    <a:p>
                      <a:r>
                        <a:rPr lang="en-US" sz="1000"/>
                        <a:t>18</a:t>
                      </a:r>
                    </a:p>
                  </a:txBody>
                  <a:tcPr/>
                </a:tc>
                <a:tc>
                  <a:txBody>
                    <a:bodyPr/>
                    <a:lstStyle/>
                    <a:p>
                      <a:r>
                        <a:rPr lang="en-US" sz="1000"/>
                        <a:t>9</a:t>
                      </a:r>
                    </a:p>
                  </a:txBody>
                  <a:tcPr/>
                </a:tc>
                <a:tc>
                  <a:txBody>
                    <a:bodyPr/>
                    <a:lstStyle/>
                    <a:p>
                      <a:r>
                        <a:rPr lang="en-US" sz="1000"/>
                        <a:t>0</a:t>
                      </a:r>
                    </a:p>
                  </a:txBody>
                  <a:tcPr/>
                </a:tc>
                <a:tc>
                  <a:txBody>
                    <a:bodyPr/>
                    <a:lstStyle/>
                    <a:p>
                      <a:r>
                        <a:rPr lang="en-US" sz="1000"/>
                        <a:t>5.2446 %</a:t>
                      </a:r>
                    </a:p>
                  </a:txBody>
                  <a:tcPr/>
                </a:tc>
                <a:tc>
                  <a:txBody>
                    <a:bodyPr/>
                    <a:lstStyle/>
                    <a:p>
                      <a:r>
                        <a:rPr lang="en-US" sz="1000"/>
                        <a:t>0.0 %</a:t>
                      </a:r>
                    </a:p>
                  </a:txBody>
                  <a:tcPr/>
                </a:tc>
                <a:extLst>
                  <a:ext uri="{0D108BD9-81ED-4DB2-BD59-A6C34878D82A}">
                    <a16:rowId xmlns:a16="http://schemas.microsoft.com/office/drawing/2014/main" val="1453956579"/>
                  </a:ext>
                </a:extLst>
              </a:tr>
            </a:tbl>
          </a:graphicData>
        </a:graphic>
      </p:graphicFrame>
      <p:sp>
        <p:nvSpPr>
          <p:cNvPr id="4" name="Text Placeholder 3">
            <a:extLst>
              <a:ext uri="{FF2B5EF4-FFF2-40B4-BE49-F238E27FC236}">
                <a16:creationId xmlns:a16="http://schemas.microsoft.com/office/drawing/2014/main" id="{3AB9FA68-3EC3-4D83-9F10-ED6BEA8D2A1E}"/>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4776732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1E616-AAF1-4B07-BEB0-D0BDAD759366}"/>
              </a:ext>
            </a:extLst>
          </p:cNvPr>
          <p:cNvSpPr>
            <a:spLocks noGrp="1"/>
          </p:cNvSpPr>
          <p:nvPr>
            <p:ph type="title"/>
          </p:nvPr>
        </p:nvSpPr>
        <p:spPr/>
        <p:txBody>
          <a:bodyPr/>
          <a:lstStyle/>
          <a:p>
            <a:r>
              <a:rPr lang="en-US"/>
              <a:t>Facebook Fans Total | Winzer</a:t>
            </a:r>
          </a:p>
        </p:txBody>
      </p:sp>
      <p:graphicFrame>
        <p:nvGraphicFramePr>
          <p:cNvPr id="6" name="Chart Placeholder 5">
            <a:extLst>
              <a:ext uri="{FF2B5EF4-FFF2-40B4-BE49-F238E27FC236}">
                <a16:creationId xmlns:a16="http://schemas.microsoft.com/office/drawing/2014/main" id="{D2393FBC-8178-47B6-BFC8-530AD23396D4}"/>
              </a:ext>
            </a:extLst>
          </p:cNvPr>
          <p:cNvGraphicFramePr>
            <a:graphicFrameLocks noGrp="1"/>
          </p:cNvGraphicFramePr>
          <p:nvPr>
            <p:ph type="chart" sz="quarter" idx="13"/>
            <p:extLst>
              <p:ext uri="{D42A27DB-BD31-4B8C-83A1-F6EECF244321}">
                <p14:modId xmlns:p14="http://schemas.microsoft.com/office/powerpoint/2010/main" val="32351840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E98E48-F258-4DC9-8779-16357BEF9A35}"/>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7FA6C826-3FC9-4F12-9804-0A6F2B8D68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15103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2629C-C269-4717-B07B-703C393E6527}"/>
              </a:ext>
            </a:extLst>
          </p:cNvPr>
          <p:cNvSpPr>
            <a:spLocks noGrp="1"/>
          </p:cNvSpPr>
          <p:nvPr>
            <p:ph type="title"/>
          </p:nvPr>
        </p:nvSpPr>
        <p:spPr/>
        <p:txBody>
          <a:bodyPr/>
          <a:lstStyle/>
          <a:p>
            <a:r>
              <a:rPr lang="en-US"/>
              <a:t>Fanwachstum | Winzer</a:t>
            </a:r>
          </a:p>
        </p:txBody>
      </p:sp>
      <p:graphicFrame>
        <p:nvGraphicFramePr>
          <p:cNvPr id="6" name="Chart Placeholder 5">
            <a:extLst>
              <a:ext uri="{FF2B5EF4-FFF2-40B4-BE49-F238E27FC236}">
                <a16:creationId xmlns:a16="http://schemas.microsoft.com/office/drawing/2014/main" id="{EF2A6B81-C691-4D89-8744-792AA4BB7EF9}"/>
              </a:ext>
            </a:extLst>
          </p:cNvPr>
          <p:cNvGraphicFramePr>
            <a:graphicFrameLocks noGrp="1"/>
          </p:cNvGraphicFramePr>
          <p:nvPr>
            <p:ph type="chart" sz="quarter" idx="13"/>
            <p:extLst>
              <p:ext uri="{D42A27DB-BD31-4B8C-83A1-F6EECF244321}">
                <p14:modId xmlns:p14="http://schemas.microsoft.com/office/powerpoint/2010/main" val="40755067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754705-4296-49B5-A3E3-4CE7991C903A}"/>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E47B73AB-3D08-4844-B73B-CDE960F10F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19821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A5CD3-2821-42FC-B349-4E393CB6032D}"/>
              </a:ext>
            </a:extLst>
          </p:cNvPr>
          <p:cNvSpPr>
            <a:spLocks noGrp="1"/>
          </p:cNvSpPr>
          <p:nvPr>
            <p:ph type="title"/>
          </p:nvPr>
        </p:nvSpPr>
        <p:spPr/>
        <p:txBody>
          <a:bodyPr/>
          <a:lstStyle/>
          <a:p>
            <a:r>
              <a:rPr lang="en-US"/>
              <a:t>Verlorene Fans | Winzer</a:t>
            </a:r>
          </a:p>
        </p:txBody>
      </p:sp>
      <p:graphicFrame>
        <p:nvGraphicFramePr>
          <p:cNvPr id="6" name="Chart Placeholder 5">
            <a:extLst>
              <a:ext uri="{FF2B5EF4-FFF2-40B4-BE49-F238E27FC236}">
                <a16:creationId xmlns:a16="http://schemas.microsoft.com/office/drawing/2014/main" id="{DBD07814-9780-4F39-94F9-7C4AEA2CBB75}"/>
              </a:ext>
            </a:extLst>
          </p:cNvPr>
          <p:cNvGraphicFramePr>
            <a:graphicFrameLocks noGrp="1"/>
          </p:cNvGraphicFramePr>
          <p:nvPr>
            <p:ph type="chart" sz="quarter" idx="13"/>
            <p:extLst>
              <p:ext uri="{D42A27DB-BD31-4B8C-83A1-F6EECF244321}">
                <p14:modId xmlns:p14="http://schemas.microsoft.com/office/powerpoint/2010/main" val="32553192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A2604D-CAAE-49B4-8224-2A96C629C1F8}"/>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60010CDF-6213-464B-9294-A81251B479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51395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74F05-FEEC-418F-8C41-10BE9196E3C0}"/>
              </a:ext>
            </a:extLst>
          </p:cNvPr>
          <p:cNvSpPr>
            <a:spLocks noGrp="1"/>
          </p:cNvSpPr>
          <p:nvPr>
            <p:ph type="title"/>
          </p:nvPr>
        </p:nvSpPr>
        <p:spPr/>
        <p:txBody>
          <a:bodyPr/>
          <a:lstStyle/>
          <a:p>
            <a:r>
              <a:rPr lang="de-DE"/>
              <a:t>Eigene Beiträge (Postings) | Winzer - 1 of 4</a:t>
            </a:r>
            <a:endParaRPr lang="en-US"/>
          </a:p>
        </p:txBody>
      </p:sp>
      <p:graphicFrame>
        <p:nvGraphicFramePr>
          <p:cNvPr id="5" name="Table Placeholder 4">
            <a:extLst>
              <a:ext uri="{FF2B5EF4-FFF2-40B4-BE49-F238E27FC236}">
                <a16:creationId xmlns:a16="http://schemas.microsoft.com/office/drawing/2014/main" id="{9AD0AE08-D9DF-46A9-844A-F1483C993E40}"/>
              </a:ext>
            </a:extLst>
          </p:cNvPr>
          <p:cNvGraphicFramePr>
            <a:graphicFrameLocks noGrp="1"/>
          </p:cNvGraphicFramePr>
          <p:nvPr>
            <p:ph type="tbl" sz="quarter" idx="13"/>
            <p:extLst>
              <p:ext uri="{D42A27DB-BD31-4B8C-83A1-F6EECF244321}">
                <p14:modId xmlns:p14="http://schemas.microsoft.com/office/powerpoint/2010/main" val="3541335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25572398"/>
                    </a:ext>
                  </a:extLst>
                </a:gridCol>
                <a:gridCol w="658368">
                  <a:extLst>
                    <a:ext uri="{9D8B030D-6E8A-4147-A177-3AD203B41FA5}">
                      <a16:colId xmlns:a16="http://schemas.microsoft.com/office/drawing/2014/main" val="1276174096"/>
                    </a:ext>
                  </a:extLst>
                </a:gridCol>
                <a:gridCol w="658368">
                  <a:extLst>
                    <a:ext uri="{9D8B030D-6E8A-4147-A177-3AD203B41FA5}">
                      <a16:colId xmlns:a16="http://schemas.microsoft.com/office/drawing/2014/main" val="2028314084"/>
                    </a:ext>
                  </a:extLst>
                </a:gridCol>
                <a:gridCol w="658368">
                  <a:extLst>
                    <a:ext uri="{9D8B030D-6E8A-4147-A177-3AD203B41FA5}">
                      <a16:colId xmlns:a16="http://schemas.microsoft.com/office/drawing/2014/main" val="221949293"/>
                    </a:ext>
                  </a:extLst>
                </a:gridCol>
                <a:gridCol w="658368">
                  <a:extLst>
                    <a:ext uri="{9D8B030D-6E8A-4147-A177-3AD203B41FA5}">
                      <a16:colId xmlns:a16="http://schemas.microsoft.com/office/drawing/2014/main" val="2200925946"/>
                    </a:ext>
                  </a:extLst>
                </a:gridCol>
                <a:gridCol w="658368">
                  <a:extLst>
                    <a:ext uri="{9D8B030D-6E8A-4147-A177-3AD203B41FA5}">
                      <a16:colId xmlns:a16="http://schemas.microsoft.com/office/drawing/2014/main" val="114712333"/>
                    </a:ext>
                  </a:extLst>
                </a:gridCol>
                <a:gridCol w="658368">
                  <a:extLst>
                    <a:ext uri="{9D8B030D-6E8A-4147-A177-3AD203B41FA5}">
                      <a16:colId xmlns:a16="http://schemas.microsoft.com/office/drawing/2014/main" val="2681182822"/>
                    </a:ext>
                  </a:extLst>
                </a:gridCol>
                <a:gridCol w="658368">
                  <a:extLst>
                    <a:ext uri="{9D8B030D-6E8A-4147-A177-3AD203B41FA5}">
                      <a16:colId xmlns:a16="http://schemas.microsoft.com/office/drawing/2014/main" val="2415279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91366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- 2018-04-29 13:02:10 </a:t>
                      </a:r>
                      <a:r>
                        <a:rPr kumimoji="0" lang="de-DE" sz="1000" b="0" i="0" u="none" strike="noStrike" kern="1200" cap="none" spc="0" normalizeH="0" baseline="0" noProof="0">
                          <a:ln>
                            <a:noFill/>
                          </a:ln>
                          <a:solidFill>
                            <a:prstClr val="black"/>
                          </a:solidFill>
                          <a:effectLst/>
                          <a:uLnTx/>
                          <a:uFillTx/>
                          <a:latin typeface="+mn-lt"/>
                          <a:ea typeface="+mn-ea"/>
                          <a:cs typeface="+mn-cs"/>
                        </a:rPr>
                        <a:t> 
 Super Wetter! 😎👍 
Ein kurzer Blick auf unsere Liegewiese! Heute ist entspannen in der Sonne angesagt.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89367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 Hotel Winzer Wellness und Kuscheln - 2018-04-26 14:06:47 </a:t>
                      </a:r>
                      <a:r>
                        <a:rPr kumimoji="0" lang="en-US" sz="1000" b="0" i="0" u="none" strike="noStrike" kern="1200" cap="none" spc="0" normalizeH="0" baseline="0" noProof="0">
                          <a:ln>
                            <a:noFill/>
                          </a:ln>
                          <a:solidFill>
                            <a:prstClr val="black"/>
                          </a:solidFill>
                          <a:effectLst/>
                          <a:uLnTx/>
                          <a:uFillTx/>
                          <a:latin typeface="+mn-lt"/>
                          <a:ea typeface="+mn-ea"/>
                          <a:cs typeface="+mn-cs"/>
                        </a:rPr>
                        <a:t> 
 Yeeeahh! Super Interview Markus Winzer und Harald Gröbl!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72340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Mark's New York Bar - 2018-04-24 18:30:00 </a:t>
                      </a:r>
                      <a:r>
                        <a:rPr kumimoji="0" lang="de-DE" sz="1000" b="0" i="0" u="none" strike="noStrike" kern="1200" cap="none" spc="0" normalizeH="0" baseline="0" noProof="0">
                          <a:ln>
                            <a:noFill/>
                          </a:ln>
                          <a:solidFill>
                            <a:prstClr val="black"/>
                          </a:solidFill>
                          <a:effectLst/>
                          <a:uLnTx/>
                          <a:uFillTx/>
                          <a:latin typeface="+mn-lt"/>
                          <a:ea typeface="+mn-ea"/>
                          <a:cs typeface="+mn-cs"/>
                        </a:rPr>
                        <a:t> 
 Wo sind die Gin Liebhaber? ;-)
Wir freuen uns sehr darüber, Euch bereits mit Blick auf's Wochenende mehr über die Geschichte des Gin zu erzählen...
In diesem Sinne...CHEERS!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93602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- 2018-04-17 18:30:01 </a:t>
                      </a:r>
                      <a:r>
                        <a:rPr kumimoji="0" lang="de-DE" sz="1000" b="0" i="0" u="none" strike="noStrike" kern="1200" cap="none" spc="0" normalizeH="0" baseline="0" noProof="0">
                          <a:ln>
                            <a:noFill/>
                          </a:ln>
                          <a:solidFill>
                            <a:prstClr val="black"/>
                          </a:solidFill>
                          <a:effectLst/>
                          <a:uLnTx/>
                          <a:uFillTx/>
                          <a:latin typeface="+mn-lt"/>
                          <a:ea typeface="+mn-ea"/>
                          <a:cs typeface="+mn-cs"/>
                        </a:rPr>
                        <a:t> 
 Restaurants zum Verlieben ❤️
Im Romantikhotel Winzer im Attergau geht die Liebe auch durch den Magen! Die betörende Kulinarik wird in gleich sechs verschiedenen Restaurants serviert. Spüren Sie das Herzklopfen auch am Gaumen...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45760869"/>
                  </a:ext>
                </a:extLst>
              </a:tr>
            </a:tbl>
          </a:graphicData>
        </a:graphic>
      </p:graphicFrame>
      <p:sp>
        <p:nvSpPr>
          <p:cNvPr id="4" name="Text Placeholder 3">
            <a:extLst>
              <a:ext uri="{FF2B5EF4-FFF2-40B4-BE49-F238E27FC236}">
                <a16:creationId xmlns:a16="http://schemas.microsoft.com/office/drawing/2014/main" id="{1C010D98-5B3B-4990-B8AB-7818C5950E8B}"/>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6860235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086D9-362B-402F-8EE5-4584929AA764}"/>
              </a:ext>
            </a:extLst>
          </p:cNvPr>
          <p:cNvSpPr>
            <a:spLocks noGrp="1"/>
          </p:cNvSpPr>
          <p:nvPr>
            <p:ph type="title"/>
          </p:nvPr>
        </p:nvSpPr>
        <p:spPr/>
        <p:txBody>
          <a:bodyPr/>
          <a:lstStyle/>
          <a:p>
            <a:r>
              <a:rPr lang="de-DE"/>
              <a:t>Eigene Beiträge (Postings) | Winzer - 2 of 4</a:t>
            </a:r>
            <a:endParaRPr lang="en-US"/>
          </a:p>
        </p:txBody>
      </p:sp>
      <p:graphicFrame>
        <p:nvGraphicFramePr>
          <p:cNvPr id="5" name="Table Placeholder 4">
            <a:extLst>
              <a:ext uri="{FF2B5EF4-FFF2-40B4-BE49-F238E27FC236}">
                <a16:creationId xmlns:a16="http://schemas.microsoft.com/office/drawing/2014/main" id="{F99B3433-D5DE-40C1-8EA2-EC959F5CF7B2}"/>
              </a:ext>
            </a:extLst>
          </p:cNvPr>
          <p:cNvGraphicFramePr>
            <a:graphicFrameLocks noGrp="1"/>
          </p:cNvGraphicFramePr>
          <p:nvPr>
            <p:ph type="tbl" sz="quarter" idx="13"/>
            <p:extLst>
              <p:ext uri="{D42A27DB-BD31-4B8C-83A1-F6EECF244321}">
                <p14:modId xmlns:p14="http://schemas.microsoft.com/office/powerpoint/2010/main" val="3557421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02763706"/>
                    </a:ext>
                  </a:extLst>
                </a:gridCol>
                <a:gridCol w="658368">
                  <a:extLst>
                    <a:ext uri="{9D8B030D-6E8A-4147-A177-3AD203B41FA5}">
                      <a16:colId xmlns:a16="http://schemas.microsoft.com/office/drawing/2014/main" val="2748674815"/>
                    </a:ext>
                  </a:extLst>
                </a:gridCol>
                <a:gridCol w="658368">
                  <a:extLst>
                    <a:ext uri="{9D8B030D-6E8A-4147-A177-3AD203B41FA5}">
                      <a16:colId xmlns:a16="http://schemas.microsoft.com/office/drawing/2014/main" val="906382211"/>
                    </a:ext>
                  </a:extLst>
                </a:gridCol>
                <a:gridCol w="658368">
                  <a:extLst>
                    <a:ext uri="{9D8B030D-6E8A-4147-A177-3AD203B41FA5}">
                      <a16:colId xmlns:a16="http://schemas.microsoft.com/office/drawing/2014/main" val="1308163572"/>
                    </a:ext>
                  </a:extLst>
                </a:gridCol>
                <a:gridCol w="658368">
                  <a:extLst>
                    <a:ext uri="{9D8B030D-6E8A-4147-A177-3AD203B41FA5}">
                      <a16:colId xmlns:a16="http://schemas.microsoft.com/office/drawing/2014/main" val="4000860078"/>
                    </a:ext>
                  </a:extLst>
                </a:gridCol>
                <a:gridCol w="658368">
                  <a:extLst>
                    <a:ext uri="{9D8B030D-6E8A-4147-A177-3AD203B41FA5}">
                      <a16:colId xmlns:a16="http://schemas.microsoft.com/office/drawing/2014/main" val="1153792007"/>
                    </a:ext>
                  </a:extLst>
                </a:gridCol>
                <a:gridCol w="658368">
                  <a:extLst>
                    <a:ext uri="{9D8B030D-6E8A-4147-A177-3AD203B41FA5}">
                      <a16:colId xmlns:a16="http://schemas.microsoft.com/office/drawing/2014/main" val="665889150"/>
                    </a:ext>
                  </a:extLst>
                </a:gridCol>
                <a:gridCol w="658368">
                  <a:extLst>
                    <a:ext uri="{9D8B030D-6E8A-4147-A177-3AD203B41FA5}">
                      <a16:colId xmlns:a16="http://schemas.microsoft.com/office/drawing/2014/main" val="3016661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56140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Mark's New York Bar - 2018-04-14 19:08:43 </a:t>
                      </a:r>
                      <a:r>
                        <a:rPr kumimoji="0" lang="en-US" sz="1000" b="0" i="0" u="none" strike="noStrike" kern="1200" cap="none" spc="0" normalizeH="0" baseline="0" noProof="0">
                          <a:ln>
                            <a:noFill/>
                          </a:ln>
                          <a:solidFill>
                            <a:prstClr val="black"/>
                          </a:solidFill>
                          <a:effectLst/>
                          <a:uLnTx/>
                          <a:uFillTx/>
                          <a:latin typeface="+mn-lt"/>
                          <a:ea typeface="+mn-ea"/>
                          <a:cs typeface="+mn-cs"/>
                        </a:rPr>
                        <a:t> 
 🍹🍍🍹
Kentucky Red Dot
🥤🥤🥤
4,5 cl Elijah Craig 12y Bourbon
1 cl Creme de Cassis
0,75 cl Zitrone
10 cl Ginger Ale
Und der Sommer kann kommen!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07185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- 2018-04-14 17:30:00 </a:t>
                      </a:r>
                      <a:r>
                        <a:rPr kumimoji="0" lang="de-DE" sz="1000" b="0" i="0" u="none" strike="noStrike" kern="1200" cap="none" spc="0" normalizeH="0" baseline="0" noProof="0">
                          <a:ln>
                            <a:noFill/>
                          </a:ln>
                          <a:solidFill>
                            <a:prstClr val="black"/>
                          </a:solidFill>
                          <a:effectLst/>
                          <a:uLnTx/>
                          <a:uFillTx/>
                          <a:latin typeface="+mn-lt"/>
                          <a:ea typeface="+mn-ea"/>
                          <a:cs typeface="+mn-cs"/>
                        </a:rPr>
                        <a:t> 
 Büro Selfie! 😀😎 Immer am Ball bleiben, trotz wunderschönem Wetter haben wir Büro Dienst.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38814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- 2018-04-10 18:30:00 </a:t>
                      </a:r>
                      <a:r>
                        <a:rPr kumimoji="0" lang="de-DE" sz="1000" b="0" i="0" u="none" strike="noStrike" kern="1200" cap="none" spc="0" normalizeH="0" baseline="0" noProof="0">
                          <a:ln>
                            <a:noFill/>
                          </a:ln>
                          <a:solidFill>
                            <a:prstClr val="black"/>
                          </a:solidFill>
                          <a:effectLst/>
                          <a:uLnTx/>
                          <a:uFillTx/>
                          <a:latin typeface="+mn-lt"/>
                          <a:ea typeface="+mn-ea"/>
                          <a:cs typeface="+mn-cs"/>
                        </a:rPr>
                        <a:t> 
 🚴 Mit dem Rad durch den Attergau...
Radfahren im Attergau ist ein Naturerlebnis. Man kommt an idyllischen Orten vorbei, durchquert alte Wälder und entdeckt wunderbare Aussichten auf Seen und Berge. Wäre das auch was für Euch?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89999543"/>
                  </a:ext>
                </a:extLst>
              </a:tr>
            </a:tbl>
          </a:graphicData>
        </a:graphic>
      </p:graphicFrame>
      <p:sp>
        <p:nvSpPr>
          <p:cNvPr id="4" name="Text Placeholder 3">
            <a:extLst>
              <a:ext uri="{FF2B5EF4-FFF2-40B4-BE49-F238E27FC236}">
                <a16:creationId xmlns:a16="http://schemas.microsoft.com/office/drawing/2014/main" id="{3B3B419F-FB31-4F0E-8D73-39842A28418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0483831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73C80-8F77-45FC-AC43-F01CB75BE452}"/>
              </a:ext>
            </a:extLst>
          </p:cNvPr>
          <p:cNvSpPr>
            <a:spLocks noGrp="1"/>
          </p:cNvSpPr>
          <p:nvPr>
            <p:ph type="title"/>
          </p:nvPr>
        </p:nvSpPr>
        <p:spPr/>
        <p:txBody>
          <a:bodyPr/>
          <a:lstStyle/>
          <a:p>
            <a:r>
              <a:rPr lang="de-DE"/>
              <a:t>Eigene Beiträge (Postings) | Winzer - 3 of 4</a:t>
            </a:r>
            <a:endParaRPr lang="en-US"/>
          </a:p>
        </p:txBody>
      </p:sp>
      <p:graphicFrame>
        <p:nvGraphicFramePr>
          <p:cNvPr id="5" name="Table Placeholder 4">
            <a:extLst>
              <a:ext uri="{FF2B5EF4-FFF2-40B4-BE49-F238E27FC236}">
                <a16:creationId xmlns:a16="http://schemas.microsoft.com/office/drawing/2014/main" id="{618A27AF-4DB8-445E-985C-08C0EA66494C}"/>
              </a:ext>
            </a:extLst>
          </p:cNvPr>
          <p:cNvGraphicFramePr>
            <a:graphicFrameLocks noGrp="1"/>
          </p:cNvGraphicFramePr>
          <p:nvPr>
            <p:ph type="tbl" sz="quarter" idx="13"/>
            <p:extLst>
              <p:ext uri="{D42A27DB-BD31-4B8C-83A1-F6EECF244321}">
                <p14:modId xmlns:p14="http://schemas.microsoft.com/office/powerpoint/2010/main" val="2598573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45834154"/>
                    </a:ext>
                  </a:extLst>
                </a:gridCol>
                <a:gridCol w="658368">
                  <a:extLst>
                    <a:ext uri="{9D8B030D-6E8A-4147-A177-3AD203B41FA5}">
                      <a16:colId xmlns:a16="http://schemas.microsoft.com/office/drawing/2014/main" val="4075050649"/>
                    </a:ext>
                  </a:extLst>
                </a:gridCol>
                <a:gridCol w="658368">
                  <a:extLst>
                    <a:ext uri="{9D8B030D-6E8A-4147-A177-3AD203B41FA5}">
                      <a16:colId xmlns:a16="http://schemas.microsoft.com/office/drawing/2014/main" val="1738381560"/>
                    </a:ext>
                  </a:extLst>
                </a:gridCol>
                <a:gridCol w="658368">
                  <a:extLst>
                    <a:ext uri="{9D8B030D-6E8A-4147-A177-3AD203B41FA5}">
                      <a16:colId xmlns:a16="http://schemas.microsoft.com/office/drawing/2014/main" val="3441098703"/>
                    </a:ext>
                  </a:extLst>
                </a:gridCol>
                <a:gridCol w="658368">
                  <a:extLst>
                    <a:ext uri="{9D8B030D-6E8A-4147-A177-3AD203B41FA5}">
                      <a16:colId xmlns:a16="http://schemas.microsoft.com/office/drawing/2014/main" val="693742646"/>
                    </a:ext>
                  </a:extLst>
                </a:gridCol>
                <a:gridCol w="658368">
                  <a:extLst>
                    <a:ext uri="{9D8B030D-6E8A-4147-A177-3AD203B41FA5}">
                      <a16:colId xmlns:a16="http://schemas.microsoft.com/office/drawing/2014/main" val="1172821352"/>
                    </a:ext>
                  </a:extLst>
                </a:gridCol>
                <a:gridCol w="658368">
                  <a:extLst>
                    <a:ext uri="{9D8B030D-6E8A-4147-A177-3AD203B41FA5}">
                      <a16:colId xmlns:a16="http://schemas.microsoft.com/office/drawing/2014/main" val="1050650762"/>
                    </a:ext>
                  </a:extLst>
                </a:gridCol>
                <a:gridCol w="658368">
                  <a:extLst>
                    <a:ext uri="{9D8B030D-6E8A-4147-A177-3AD203B41FA5}">
                      <a16:colId xmlns:a16="http://schemas.microsoft.com/office/drawing/2014/main" val="1321395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49536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- 2018-04-08 09:05:16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euch einen sonnigen und entspannten Sonntag!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57622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Mark's New York Bar - 2018-04-07 15:39:54 </a:t>
                      </a:r>
                      <a:r>
                        <a:rPr kumimoji="0" lang="en-US" sz="1000" b="0" i="0" u="none" strike="noStrike" kern="1200" cap="none" spc="0" normalizeH="0" baseline="0" noProof="0">
                          <a:ln>
                            <a:noFill/>
                          </a:ln>
                          <a:solidFill>
                            <a:prstClr val="black"/>
                          </a:solidFill>
                          <a:effectLst/>
                          <a:uLnTx/>
                          <a:uFillTx/>
                          <a:latin typeface="+mn-lt"/>
                          <a:ea typeface="+mn-ea"/>
                          <a:cs typeface="+mn-cs"/>
                        </a:rPr>
                        <a:t> 
 🍍🍍🍍 🍸🍸🍸 🍍🍍🍍
Unser Harald ist in der Zeitung! 
Whuhuuu
Gold Luck for #BLCC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88440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- 2018-04-07 14:06:28 </a:t>
                      </a:r>
                      <a:r>
                        <a:rPr kumimoji="0" lang="de-DE" sz="1000" b="0" i="0" u="none" strike="noStrike" kern="1200" cap="none" spc="0" normalizeH="0" baseline="0" noProof="0">
                          <a:ln>
                            <a:noFill/>
                          </a:ln>
                          <a:solidFill>
                            <a:prstClr val="black"/>
                          </a:solidFill>
                          <a:effectLst/>
                          <a:uLnTx/>
                          <a:uFillTx/>
                          <a:latin typeface="+mn-lt"/>
                          <a:ea typeface="+mn-ea"/>
                          <a:cs typeface="+mn-cs"/>
                        </a:rPr>
                        <a:t> 
 Wow, der Ausblick vom Sonnendeck - einfach unglaublich! We love 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91694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Mark's New York Bar - 2018-04-06 19:49:18 </a:t>
                      </a:r>
                      <a:r>
                        <a:rPr kumimoji="0" lang="de-DE" sz="1000" b="0" i="0" u="none" strike="noStrike" kern="1200" cap="none" spc="0" normalizeH="0" baseline="0" noProof="0">
                          <a:ln>
                            <a:noFill/>
                          </a:ln>
                          <a:solidFill>
                            <a:prstClr val="black"/>
                          </a:solidFill>
                          <a:effectLst/>
                          <a:uLnTx/>
                          <a:uFillTx/>
                          <a:latin typeface="+mn-lt"/>
                          <a:ea typeface="+mn-ea"/>
                          <a:cs typeface="+mn-cs"/>
                        </a:rPr>
                        <a:t> 
 Hier noch die restlichen Fotos zur Hasen Party ;-)
#staytuned
https://business.facebook.com/media/set/?set=a.934887226687054.1073741835.605142989661481&amp;type=1&amp;l=e2cbf07546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49649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- 2018-04-04 12:00:00 </a:t>
                      </a:r>
                      <a:r>
                        <a:rPr kumimoji="0" lang="de-DE" sz="1000" b="0" i="0" u="none" strike="noStrike" kern="1200" cap="none" spc="0" normalizeH="0" baseline="0" noProof="0">
                          <a:ln>
                            <a:noFill/>
                          </a:ln>
                          <a:solidFill>
                            <a:prstClr val="black"/>
                          </a:solidFill>
                          <a:effectLst/>
                          <a:uLnTx/>
                          <a:uFillTx/>
                          <a:latin typeface="+mn-lt"/>
                          <a:ea typeface="+mn-ea"/>
                          <a:cs typeface="+mn-cs"/>
                        </a:rPr>
                        <a:t> 
 Unser Glamour Shop erstrahlt im neuen Glanz.
Schaut doch einmal rein! 🤗
&gt; https://www.glamour-shop.at/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77925626"/>
                  </a:ext>
                </a:extLst>
              </a:tr>
            </a:tbl>
          </a:graphicData>
        </a:graphic>
      </p:graphicFrame>
      <p:sp>
        <p:nvSpPr>
          <p:cNvPr id="4" name="Text Placeholder 3">
            <a:extLst>
              <a:ext uri="{FF2B5EF4-FFF2-40B4-BE49-F238E27FC236}">
                <a16:creationId xmlns:a16="http://schemas.microsoft.com/office/drawing/2014/main" id="{81077495-7475-4149-865B-DDA8EBAB990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4267620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027B1-96A7-4B61-BE23-EE61EC906CEE}"/>
              </a:ext>
            </a:extLst>
          </p:cNvPr>
          <p:cNvSpPr>
            <a:spLocks noGrp="1"/>
          </p:cNvSpPr>
          <p:nvPr>
            <p:ph type="title"/>
          </p:nvPr>
        </p:nvSpPr>
        <p:spPr/>
        <p:txBody>
          <a:bodyPr/>
          <a:lstStyle/>
          <a:p>
            <a:r>
              <a:rPr lang="de-DE"/>
              <a:t>Eigene Beiträge (Postings) | Winzer - 4 of 4</a:t>
            </a:r>
            <a:endParaRPr lang="en-US"/>
          </a:p>
        </p:txBody>
      </p:sp>
      <p:graphicFrame>
        <p:nvGraphicFramePr>
          <p:cNvPr id="5" name="Table Placeholder 4">
            <a:extLst>
              <a:ext uri="{FF2B5EF4-FFF2-40B4-BE49-F238E27FC236}">
                <a16:creationId xmlns:a16="http://schemas.microsoft.com/office/drawing/2014/main" id="{619D3852-5ED2-4579-8023-80680D944911}"/>
              </a:ext>
            </a:extLst>
          </p:cNvPr>
          <p:cNvGraphicFramePr>
            <a:graphicFrameLocks noGrp="1"/>
          </p:cNvGraphicFramePr>
          <p:nvPr>
            <p:ph type="tbl" sz="quarter" idx="13"/>
            <p:extLst>
              <p:ext uri="{D42A27DB-BD31-4B8C-83A1-F6EECF244321}">
                <p14:modId xmlns:p14="http://schemas.microsoft.com/office/powerpoint/2010/main" val="3278400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20461219"/>
                    </a:ext>
                  </a:extLst>
                </a:gridCol>
                <a:gridCol w="658368">
                  <a:extLst>
                    <a:ext uri="{9D8B030D-6E8A-4147-A177-3AD203B41FA5}">
                      <a16:colId xmlns:a16="http://schemas.microsoft.com/office/drawing/2014/main" val="971560921"/>
                    </a:ext>
                  </a:extLst>
                </a:gridCol>
                <a:gridCol w="658368">
                  <a:extLst>
                    <a:ext uri="{9D8B030D-6E8A-4147-A177-3AD203B41FA5}">
                      <a16:colId xmlns:a16="http://schemas.microsoft.com/office/drawing/2014/main" val="2391205028"/>
                    </a:ext>
                  </a:extLst>
                </a:gridCol>
                <a:gridCol w="658368">
                  <a:extLst>
                    <a:ext uri="{9D8B030D-6E8A-4147-A177-3AD203B41FA5}">
                      <a16:colId xmlns:a16="http://schemas.microsoft.com/office/drawing/2014/main" val="4278151049"/>
                    </a:ext>
                  </a:extLst>
                </a:gridCol>
                <a:gridCol w="658368">
                  <a:extLst>
                    <a:ext uri="{9D8B030D-6E8A-4147-A177-3AD203B41FA5}">
                      <a16:colId xmlns:a16="http://schemas.microsoft.com/office/drawing/2014/main" val="302001518"/>
                    </a:ext>
                  </a:extLst>
                </a:gridCol>
                <a:gridCol w="658368">
                  <a:extLst>
                    <a:ext uri="{9D8B030D-6E8A-4147-A177-3AD203B41FA5}">
                      <a16:colId xmlns:a16="http://schemas.microsoft.com/office/drawing/2014/main" val="2211093384"/>
                    </a:ext>
                  </a:extLst>
                </a:gridCol>
                <a:gridCol w="658368">
                  <a:extLst>
                    <a:ext uri="{9D8B030D-6E8A-4147-A177-3AD203B41FA5}">
                      <a16:colId xmlns:a16="http://schemas.microsoft.com/office/drawing/2014/main" val="3605002357"/>
                    </a:ext>
                  </a:extLst>
                </a:gridCol>
                <a:gridCol w="658368">
                  <a:extLst>
                    <a:ext uri="{9D8B030D-6E8A-4147-A177-3AD203B41FA5}">
                      <a16:colId xmlns:a16="http://schemas.microsoft.com/office/drawing/2014/main" val="3515524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85727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- 2018-04-03 18:30:01 </a:t>
                      </a:r>
                      <a:r>
                        <a:rPr kumimoji="0" lang="de-DE" sz="1000" b="0" i="0" u="none" strike="noStrike" kern="1200" cap="none" spc="0" normalizeH="0" baseline="0" noProof="0">
                          <a:ln>
                            <a:noFill/>
                          </a:ln>
                          <a:solidFill>
                            <a:prstClr val="black"/>
                          </a:solidFill>
                          <a:effectLst/>
                          <a:uLnTx/>
                          <a:uFillTx/>
                          <a:latin typeface="+mn-lt"/>
                          <a:ea typeface="+mn-ea"/>
                          <a:cs typeface="+mn-cs"/>
                        </a:rPr>
                        <a:t> 
 Ihr wollt wieder mehr Romantik in eurem Liebesleben? ❤️
Dann lest am besten gleich unseren aktuellen Blogbeitrag 😉 Wir haben für euch 10 Liebes-Tipps herausgesucht - da ist für jeden was dabei...
 — Products shown: Total Verknallt.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34389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- 2018-04-01 10:00:00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Euch allen ein frohes und erholsames Osterfest.🐇 
Herzliche Grüße von Familie Winzer &amp; Team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91090088"/>
                  </a:ext>
                </a:extLst>
              </a:tr>
            </a:tbl>
          </a:graphicData>
        </a:graphic>
      </p:graphicFrame>
      <p:sp>
        <p:nvSpPr>
          <p:cNvPr id="4" name="Text Placeholder 3">
            <a:extLst>
              <a:ext uri="{FF2B5EF4-FFF2-40B4-BE49-F238E27FC236}">
                <a16:creationId xmlns:a16="http://schemas.microsoft.com/office/drawing/2014/main" id="{39F93C41-4782-4236-8F90-0FA3358B20E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9809590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71C6C-C07E-44E9-AAF1-A44CF6F01E1C}"/>
              </a:ext>
            </a:extLst>
          </p:cNvPr>
          <p:cNvSpPr>
            <a:spLocks noGrp="1"/>
          </p:cNvSpPr>
          <p:nvPr>
            <p:ph type="title"/>
          </p:nvPr>
        </p:nvSpPr>
        <p:spPr/>
        <p:txBody>
          <a:bodyPr/>
          <a:lstStyle/>
          <a:p>
            <a:r>
              <a:rPr lang="de-DE"/>
              <a:t>Eigene Beiträge (Postings) + Reactions | Winzer - 1 of 5</a:t>
            </a:r>
            <a:endParaRPr lang="en-US"/>
          </a:p>
        </p:txBody>
      </p:sp>
      <p:graphicFrame>
        <p:nvGraphicFramePr>
          <p:cNvPr id="5" name="Table Placeholder 4">
            <a:extLst>
              <a:ext uri="{FF2B5EF4-FFF2-40B4-BE49-F238E27FC236}">
                <a16:creationId xmlns:a16="http://schemas.microsoft.com/office/drawing/2014/main" id="{319F202F-9726-4B77-A1A6-FC546FB359C2}"/>
              </a:ext>
            </a:extLst>
          </p:cNvPr>
          <p:cNvGraphicFramePr>
            <a:graphicFrameLocks noGrp="1"/>
          </p:cNvGraphicFramePr>
          <p:nvPr>
            <p:ph type="tbl" sz="quarter" idx="13"/>
            <p:extLst>
              <p:ext uri="{D42A27DB-BD31-4B8C-83A1-F6EECF244321}">
                <p14:modId xmlns:p14="http://schemas.microsoft.com/office/powerpoint/2010/main" val="2347368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14132661"/>
                    </a:ext>
                  </a:extLst>
                </a:gridCol>
                <a:gridCol w="822960">
                  <a:extLst>
                    <a:ext uri="{9D8B030D-6E8A-4147-A177-3AD203B41FA5}">
                      <a16:colId xmlns:a16="http://schemas.microsoft.com/office/drawing/2014/main" val="4027535255"/>
                    </a:ext>
                  </a:extLst>
                </a:gridCol>
                <a:gridCol w="822960">
                  <a:extLst>
                    <a:ext uri="{9D8B030D-6E8A-4147-A177-3AD203B41FA5}">
                      <a16:colId xmlns:a16="http://schemas.microsoft.com/office/drawing/2014/main" val="1247249267"/>
                    </a:ext>
                  </a:extLst>
                </a:gridCol>
                <a:gridCol w="822960">
                  <a:extLst>
                    <a:ext uri="{9D8B030D-6E8A-4147-A177-3AD203B41FA5}">
                      <a16:colId xmlns:a16="http://schemas.microsoft.com/office/drawing/2014/main" val="4169392998"/>
                    </a:ext>
                  </a:extLst>
                </a:gridCol>
                <a:gridCol w="822960">
                  <a:extLst>
                    <a:ext uri="{9D8B030D-6E8A-4147-A177-3AD203B41FA5}">
                      <a16:colId xmlns:a16="http://schemas.microsoft.com/office/drawing/2014/main" val="4262205252"/>
                    </a:ext>
                  </a:extLst>
                </a:gridCol>
                <a:gridCol w="822960">
                  <a:extLst>
                    <a:ext uri="{9D8B030D-6E8A-4147-A177-3AD203B41FA5}">
                      <a16:colId xmlns:a16="http://schemas.microsoft.com/office/drawing/2014/main" val="508879891"/>
                    </a:ext>
                  </a:extLst>
                </a:gridCol>
                <a:gridCol w="822960">
                  <a:extLst>
                    <a:ext uri="{9D8B030D-6E8A-4147-A177-3AD203B41FA5}">
                      <a16:colId xmlns:a16="http://schemas.microsoft.com/office/drawing/2014/main" val="341132884"/>
                    </a:ext>
                  </a:extLst>
                </a:gridCol>
                <a:gridCol w="822960">
                  <a:extLst>
                    <a:ext uri="{9D8B030D-6E8A-4147-A177-3AD203B41FA5}">
                      <a16:colId xmlns:a16="http://schemas.microsoft.com/office/drawing/2014/main" val="573911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048115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- 2018-04-29 13:02:10 </a:t>
                      </a:r>
                      <a:r>
                        <a:rPr kumimoji="0" lang="de-DE" sz="1000" b="0" i="0" u="none" strike="noStrike" kern="1200" cap="none" spc="0" normalizeH="0" baseline="0" noProof="0">
                          <a:ln>
                            <a:noFill/>
                          </a:ln>
                          <a:solidFill>
                            <a:prstClr val="black"/>
                          </a:solidFill>
                          <a:effectLst/>
                          <a:uLnTx/>
                          <a:uFillTx/>
                          <a:latin typeface="+mn-lt"/>
                          <a:ea typeface="+mn-ea"/>
                          <a:cs typeface="+mn-cs"/>
                        </a:rPr>
                        <a:t> 
 Super Wetter! 😎👍 
Ein kurzer Blick auf unsere Liegewiese! Heute ist entspannen in der Sonne angesagt.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5754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 Hotel Winzer Wellness und Kuscheln - 2018-04-26 14:06:47 </a:t>
                      </a:r>
                      <a:r>
                        <a:rPr kumimoji="0" lang="en-US" sz="1000" b="0" i="0" u="none" strike="noStrike" kern="1200" cap="none" spc="0" normalizeH="0" baseline="0" noProof="0">
                          <a:ln>
                            <a:noFill/>
                          </a:ln>
                          <a:solidFill>
                            <a:prstClr val="black"/>
                          </a:solidFill>
                          <a:effectLst/>
                          <a:uLnTx/>
                          <a:uFillTx/>
                          <a:latin typeface="+mn-lt"/>
                          <a:ea typeface="+mn-ea"/>
                          <a:cs typeface="+mn-cs"/>
                        </a:rPr>
                        <a:t> 
 Yeeeahh! Super Interview Markus Winzer und Harald Gröbl!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664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Mark's New York Bar - 2018-04-24 18:30:00 </a:t>
                      </a:r>
                      <a:r>
                        <a:rPr kumimoji="0" lang="de-DE" sz="1000" b="0" i="0" u="none" strike="noStrike" kern="1200" cap="none" spc="0" normalizeH="0" baseline="0" noProof="0">
                          <a:ln>
                            <a:noFill/>
                          </a:ln>
                          <a:solidFill>
                            <a:prstClr val="black"/>
                          </a:solidFill>
                          <a:effectLst/>
                          <a:uLnTx/>
                          <a:uFillTx/>
                          <a:latin typeface="+mn-lt"/>
                          <a:ea typeface="+mn-ea"/>
                          <a:cs typeface="+mn-cs"/>
                        </a:rPr>
                        <a:t> 
 Wo sind die Gin Liebhaber? ;-)
Wir freuen uns sehr darüber, Euch bereits mit Blick auf's Wochenende mehr über die Geschichte des Gin zu erzählen...
In diesem Sinne...CHEERS!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81950945"/>
                  </a:ext>
                </a:extLst>
              </a:tr>
            </a:tbl>
          </a:graphicData>
        </a:graphic>
      </p:graphicFrame>
      <p:sp>
        <p:nvSpPr>
          <p:cNvPr id="4" name="Text Placeholder 3">
            <a:extLst>
              <a:ext uri="{FF2B5EF4-FFF2-40B4-BE49-F238E27FC236}">
                <a16:creationId xmlns:a16="http://schemas.microsoft.com/office/drawing/2014/main" id="{80C195A6-4100-4759-A201-36E6E0DF114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1621345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B96C7-DC69-4F97-A1D2-EAF2390EA16B}"/>
              </a:ext>
            </a:extLst>
          </p:cNvPr>
          <p:cNvSpPr>
            <a:spLocks noGrp="1"/>
          </p:cNvSpPr>
          <p:nvPr>
            <p:ph type="title"/>
          </p:nvPr>
        </p:nvSpPr>
        <p:spPr/>
        <p:txBody>
          <a:bodyPr/>
          <a:lstStyle/>
          <a:p>
            <a:r>
              <a:rPr lang="de-DE"/>
              <a:t>Eigene Beiträge (Postings) + Reactions | Winzer - 2 of 5</a:t>
            </a:r>
            <a:endParaRPr lang="en-US"/>
          </a:p>
        </p:txBody>
      </p:sp>
      <p:graphicFrame>
        <p:nvGraphicFramePr>
          <p:cNvPr id="5" name="Table Placeholder 4">
            <a:extLst>
              <a:ext uri="{FF2B5EF4-FFF2-40B4-BE49-F238E27FC236}">
                <a16:creationId xmlns:a16="http://schemas.microsoft.com/office/drawing/2014/main" id="{59BA436B-3573-4A0D-9F4D-E3969B419C89}"/>
              </a:ext>
            </a:extLst>
          </p:cNvPr>
          <p:cNvGraphicFramePr>
            <a:graphicFrameLocks noGrp="1"/>
          </p:cNvGraphicFramePr>
          <p:nvPr>
            <p:ph type="tbl" sz="quarter" idx="13"/>
            <p:extLst>
              <p:ext uri="{D42A27DB-BD31-4B8C-83A1-F6EECF244321}">
                <p14:modId xmlns:p14="http://schemas.microsoft.com/office/powerpoint/2010/main" val="400360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87351596"/>
                    </a:ext>
                  </a:extLst>
                </a:gridCol>
                <a:gridCol w="822960">
                  <a:extLst>
                    <a:ext uri="{9D8B030D-6E8A-4147-A177-3AD203B41FA5}">
                      <a16:colId xmlns:a16="http://schemas.microsoft.com/office/drawing/2014/main" val="413025142"/>
                    </a:ext>
                  </a:extLst>
                </a:gridCol>
                <a:gridCol w="822960">
                  <a:extLst>
                    <a:ext uri="{9D8B030D-6E8A-4147-A177-3AD203B41FA5}">
                      <a16:colId xmlns:a16="http://schemas.microsoft.com/office/drawing/2014/main" val="3088393319"/>
                    </a:ext>
                  </a:extLst>
                </a:gridCol>
                <a:gridCol w="822960">
                  <a:extLst>
                    <a:ext uri="{9D8B030D-6E8A-4147-A177-3AD203B41FA5}">
                      <a16:colId xmlns:a16="http://schemas.microsoft.com/office/drawing/2014/main" val="1165527926"/>
                    </a:ext>
                  </a:extLst>
                </a:gridCol>
                <a:gridCol w="822960">
                  <a:extLst>
                    <a:ext uri="{9D8B030D-6E8A-4147-A177-3AD203B41FA5}">
                      <a16:colId xmlns:a16="http://schemas.microsoft.com/office/drawing/2014/main" val="4110951941"/>
                    </a:ext>
                  </a:extLst>
                </a:gridCol>
                <a:gridCol w="822960">
                  <a:extLst>
                    <a:ext uri="{9D8B030D-6E8A-4147-A177-3AD203B41FA5}">
                      <a16:colId xmlns:a16="http://schemas.microsoft.com/office/drawing/2014/main" val="3484386289"/>
                    </a:ext>
                  </a:extLst>
                </a:gridCol>
                <a:gridCol w="822960">
                  <a:extLst>
                    <a:ext uri="{9D8B030D-6E8A-4147-A177-3AD203B41FA5}">
                      <a16:colId xmlns:a16="http://schemas.microsoft.com/office/drawing/2014/main" val="1280712446"/>
                    </a:ext>
                  </a:extLst>
                </a:gridCol>
                <a:gridCol w="822960">
                  <a:extLst>
                    <a:ext uri="{9D8B030D-6E8A-4147-A177-3AD203B41FA5}">
                      <a16:colId xmlns:a16="http://schemas.microsoft.com/office/drawing/2014/main" val="903640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028888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- 2018-04-17 18:30:01 </a:t>
                      </a:r>
                      <a:r>
                        <a:rPr kumimoji="0" lang="de-DE" sz="1000" b="0" i="0" u="none" strike="noStrike" kern="1200" cap="none" spc="0" normalizeH="0" baseline="0" noProof="0">
                          <a:ln>
                            <a:noFill/>
                          </a:ln>
                          <a:solidFill>
                            <a:prstClr val="black"/>
                          </a:solidFill>
                          <a:effectLst/>
                          <a:uLnTx/>
                          <a:uFillTx/>
                          <a:latin typeface="+mn-lt"/>
                          <a:ea typeface="+mn-ea"/>
                          <a:cs typeface="+mn-cs"/>
                        </a:rPr>
                        <a:t> 
 Restaurants zum Verlieben ❤️
Im Romantikhotel Winzer im Attergau geht die Liebe auch durch den Magen! Die betörende Kulinarik wird in gleich sechs verschiedenen Restaurants serviert. Spüren Sie das Herzklopfen auch am Gaumen...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8511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Mark's New York Bar - 2018-04-14 19:08:43 </a:t>
                      </a:r>
                      <a:r>
                        <a:rPr kumimoji="0" lang="en-US" sz="1000" b="0" i="0" u="none" strike="noStrike" kern="1200" cap="none" spc="0" normalizeH="0" baseline="0" noProof="0">
                          <a:ln>
                            <a:noFill/>
                          </a:ln>
                          <a:solidFill>
                            <a:prstClr val="black"/>
                          </a:solidFill>
                          <a:effectLst/>
                          <a:uLnTx/>
                          <a:uFillTx/>
                          <a:latin typeface="+mn-lt"/>
                          <a:ea typeface="+mn-ea"/>
                          <a:cs typeface="+mn-cs"/>
                        </a:rPr>
                        <a:t> 
 🍹🍍🍹
Kentucky Red Dot
🥤🥤🥤
4,5 cl Elijah Craig 12y Bourbon
1 cl Creme de Cassis
0,75 cl Zitrone
10 cl Ginger Ale
Und der Sommer kann kommen!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80639272"/>
                  </a:ext>
                </a:extLst>
              </a:tr>
            </a:tbl>
          </a:graphicData>
        </a:graphic>
      </p:graphicFrame>
      <p:sp>
        <p:nvSpPr>
          <p:cNvPr id="4" name="Text Placeholder 3">
            <a:extLst>
              <a:ext uri="{FF2B5EF4-FFF2-40B4-BE49-F238E27FC236}">
                <a16:creationId xmlns:a16="http://schemas.microsoft.com/office/drawing/2014/main" id="{06AFAE10-5FE4-4128-86CC-A1D94845C673}"/>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1367501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B5DCA-4D8D-4C2B-BE05-6B8D4135E284}"/>
              </a:ext>
            </a:extLst>
          </p:cNvPr>
          <p:cNvSpPr>
            <a:spLocks noGrp="1"/>
          </p:cNvSpPr>
          <p:nvPr>
            <p:ph type="title"/>
          </p:nvPr>
        </p:nvSpPr>
        <p:spPr/>
        <p:txBody>
          <a:bodyPr/>
          <a:lstStyle/>
          <a:p>
            <a:r>
              <a:rPr lang="de-DE"/>
              <a:t>Eigene Beiträge (Postings) + Reactions | Winzer - 3 of 5</a:t>
            </a:r>
            <a:endParaRPr lang="en-US"/>
          </a:p>
        </p:txBody>
      </p:sp>
      <p:graphicFrame>
        <p:nvGraphicFramePr>
          <p:cNvPr id="5" name="Table Placeholder 4">
            <a:extLst>
              <a:ext uri="{FF2B5EF4-FFF2-40B4-BE49-F238E27FC236}">
                <a16:creationId xmlns:a16="http://schemas.microsoft.com/office/drawing/2014/main" id="{AB1C981F-A045-4360-8AED-4A1CF5DE6512}"/>
              </a:ext>
            </a:extLst>
          </p:cNvPr>
          <p:cNvGraphicFramePr>
            <a:graphicFrameLocks noGrp="1"/>
          </p:cNvGraphicFramePr>
          <p:nvPr>
            <p:ph type="tbl" sz="quarter" idx="13"/>
            <p:extLst>
              <p:ext uri="{D42A27DB-BD31-4B8C-83A1-F6EECF244321}">
                <p14:modId xmlns:p14="http://schemas.microsoft.com/office/powerpoint/2010/main" val="174563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85660684"/>
                    </a:ext>
                  </a:extLst>
                </a:gridCol>
                <a:gridCol w="822960">
                  <a:extLst>
                    <a:ext uri="{9D8B030D-6E8A-4147-A177-3AD203B41FA5}">
                      <a16:colId xmlns:a16="http://schemas.microsoft.com/office/drawing/2014/main" val="977305634"/>
                    </a:ext>
                  </a:extLst>
                </a:gridCol>
                <a:gridCol w="822960">
                  <a:extLst>
                    <a:ext uri="{9D8B030D-6E8A-4147-A177-3AD203B41FA5}">
                      <a16:colId xmlns:a16="http://schemas.microsoft.com/office/drawing/2014/main" val="1358116337"/>
                    </a:ext>
                  </a:extLst>
                </a:gridCol>
                <a:gridCol w="822960">
                  <a:extLst>
                    <a:ext uri="{9D8B030D-6E8A-4147-A177-3AD203B41FA5}">
                      <a16:colId xmlns:a16="http://schemas.microsoft.com/office/drawing/2014/main" val="3561628795"/>
                    </a:ext>
                  </a:extLst>
                </a:gridCol>
                <a:gridCol w="822960">
                  <a:extLst>
                    <a:ext uri="{9D8B030D-6E8A-4147-A177-3AD203B41FA5}">
                      <a16:colId xmlns:a16="http://schemas.microsoft.com/office/drawing/2014/main" val="1672943597"/>
                    </a:ext>
                  </a:extLst>
                </a:gridCol>
                <a:gridCol w="822960">
                  <a:extLst>
                    <a:ext uri="{9D8B030D-6E8A-4147-A177-3AD203B41FA5}">
                      <a16:colId xmlns:a16="http://schemas.microsoft.com/office/drawing/2014/main" val="3421261526"/>
                    </a:ext>
                  </a:extLst>
                </a:gridCol>
                <a:gridCol w="822960">
                  <a:extLst>
                    <a:ext uri="{9D8B030D-6E8A-4147-A177-3AD203B41FA5}">
                      <a16:colId xmlns:a16="http://schemas.microsoft.com/office/drawing/2014/main" val="957200484"/>
                    </a:ext>
                  </a:extLst>
                </a:gridCol>
                <a:gridCol w="822960">
                  <a:extLst>
                    <a:ext uri="{9D8B030D-6E8A-4147-A177-3AD203B41FA5}">
                      <a16:colId xmlns:a16="http://schemas.microsoft.com/office/drawing/2014/main" val="2054513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266987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- 2018-04-14 17:30:00 </a:t>
                      </a:r>
                      <a:r>
                        <a:rPr kumimoji="0" lang="de-DE" sz="1000" b="0" i="0" u="none" strike="noStrike" kern="1200" cap="none" spc="0" normalizeH="0" baseline="0" noProof="0">
                          <a:ln>
                            <a:noFill/>
                          </a:ln>
                          <a:solidFill>
                            <a:prstClr val="black"/>
                          </a:solidFill>
                          <a:effectLst/>
                          <a:uLnTx/>
                          <a:uFillTx/>
                          <a:latin typeface="+mn-lt"/>
                          <a:ea typeface="+mn-ea"/>
                          <a:cs typeface="+mn-cs"/>
                        </a:rPr>
                        <a:t> 
 Büro Selfie! 😀😎 Immer am Ball bleiben, trotz wunderschönem Wetter haben wir Büro Dienst.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0989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- 2018-04-10 18:30:00 </a:t>
                      </a:r>
                      <a:r>
                        <a:rPr kumimoji="0" lang="de-DE" sz="1000" b="0" i="0" u="none" strike="noStrike" kern="1200" cap="none" spc="0" normalizeH="0" baseline="0" noProof="0">
                          <a:ln>
                            <a:noFill/>
                          </a:ln>
                          <a:solidFill>
                            <a:prstClr val="black"/>
                          </a:solidFill>
                          <a:effectLst/>
                          <a:uLnTx/>
                          <a:uFillTx/>
                          <a:latin typeface="+mn-lt"/>
                          <a:ea typeface="+mn-ea"/>
                          <a:cs typeface="+mn-cs"/>
                        </a:rPr>
                        <a:t> 
 🚴 Mit dem Rad durch den Attergau...
Radfahren im Attergau ist ein Naturerlebnis. Man kommt an idyllischen Orten vorbei, durchquert alte Wälder und entdeckt wunderbare Aussichten auf Seen und Berge. Wäre das auch was für Euch?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41496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- 2018-04-08 09:05:16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euch einen sonnigen und entspannten Sonntag!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50168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Mark's New York Bar - 2018-04-07 15:39:54 </a:t>
                      </a:r>
                      <a:r>
                        <a:rPr kumimoji="0" lang="en-US" sz="1000" b="0" i="0" u="none" strike="noStrike" kern="1200" cap="none" spc="0" normalizeH="0" baseline="0" noProof="0">
                          <a:ln>
                            <a:noFill/>
                          </a:ln>
                          <a:solidFill>
                            <a:prstClr val="black"/>
                          </a:solidFill>
                          <a:effectLst/>
                          <a:uLnTx/>
                          <a:uFillTx/>
                          <a:latin typeface="+mn-lt"/>
                          <a:ea typeface="+mn-ea"/>
                          <a:cs typeface="+mn-cs"/>
                        </a:rPr>
                        <a:t> 
 🍍🍍🍍 🍸🍸🍸 🍍🍍🍍
Unser Harald ist in der Zeitung! 
Whuhuuu
Gold Luck for #BLCC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33805692"/>
                  </a:ext>
                </a:extLst>
              </a:tr>
            </a:tbl>
          </a:graphicData>
        </a:graphic>
      </p:graphicFrame>
      <p:sp>
        <p:nvSpPr>
          <p:cNvPr id="4" name="Text Placeholder 3">
            <a:extLst>
              <a:ext uri="{FF2B5EF4-FFF2-40B4-BE49-F238E27FC236}">
                <a16:creationId xmlns:a16="http://schemas.microsoft.com/office/drawing/2014/main" id="{2A7EB2BE-0667-4FB2-8457-7ACE0F3293E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0711915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63125-0831-490C-B3AE-0ED7C76C03FB}"/>
              </a:ext>
            </a:extLst>
          </p:cNvPr>
          <p:cNvSpPr>
            <a:spLocks noGrp="1"/>
          </p:cNvSpPr>
          <p:nvPr>
            <p:ph type="title"/>
          </p:nvPr>
        </p:nvSpPr>
        <p:spPr/>
        <p:txBody>
          <a:bodyPr/>
          <a:lstStyle/>
          <a:p>
            <a:r>
              <a:rPr lang="de-DE"/>
              <a:t>Eigene Beiträge (Postings) + Reactions | Winzer - 4 of 5</a:t>
            </a:r>
            <a:endParaRPr lang="en-US"/>
          </a:p>
        </p:txBody>
      </p:sp>
      <p:graphicFrame>
        <p:nvGraphicFramePr>
          <p:cNvPr id="5" name="Table Placeholder 4">
            <a:extLst>
              <a:ext uri="{FF2B5EF4-FFF2-40B4-BE49-F238E27FC236}">
                <a16:creationId xmlns:a16="http://schemas.microsoft.com/office/drawing/2014/main" id="{034C73CE-7962-4BB2-B1B0-E8F828D6DF2F}"/>
              </a:ext>
            </a:extLst>
          </p:cNvPr>
          <p:cNvGraphicFramePr>
            <a:graphicFrameLocks noGrp="1"/>
          </p:cNvGraphicFramePr>
          <p:nvPr>
            <p:ph type="tbl" sz="quarter" idx="13"/>
            <p:extLst>
              <p:ext uri="{D42A27DB-BD31-4B8C-83A1-F6EECF244321}">
                <p14:modId xmlns:p14="http://schemas.microsoft.com/office/powerpoint/2010/main" val="1003351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3882353"/>
                    </a:ext>
                  </a:extLst>
                </a:gridCol>
                <a:gridCol w="822960">
                  <a:extLst>
                    <a:ext uri="{9D8B030D-6E8A-4147-A177-3AD203B41FA5}">
                      <a16:colId xmlns:a16="http://schemas.microsoft.com/office/drawing/2014/main" val="935617459"/>
                    </a:ext>
                  </a:extLst>
                </a:gridCol>
                <a:gridCol w="822960">
                  <a:extLst>
                    <a:ext uri="{9D8B030D-6E8A-4147-A177-3AD203B41FA5}">
                      <a16:colId xmlns:a16="http://schemas.microsoft.com/office/drawing/2014/main" val="2113851194"/>
                    </a:ext>
                  </a:extLst>
                </a:gridCol>
                <a:gridCol w="822960">
                  <a:extLst>
                    <a:ext uri="{9D8B030D-6E8A-4147-A177-3AD203B41FA5}">
                      <a16:colId xmlns:a16="http://schemas.microsoft.com/office/drawing/2014/main" val="147935508"/>
                    </a:ext>
                  </a:extLst>
                </a:gridCol>
                <a:gridCol w="822960">
                  <a:extLst>
                    <a:ext uri="{9D8B030D-6E8A-4147-A177-3AD203B41FA5}">
                      <a16:colId xmlns:a16="http://schemas.microsoft.com/office/drawing/2014/main" val="909855102"/>
                    </a:ext>
                  </a:extLst>
                </a:gridCol>
                <a:gridCol w="822960">
                  <a:extLst>
                    <a:ext uri="{9D8B030D-6E8A-4147-A177-3AD203B41FA5}">
                      <a16:colId xmlns:a16="http://schemas.microsoft.com/office/drawing/2014/main" val="4178243434"/>
                    </a:ext>
                  </a:extLst>
                </a:gridCol>
                <a:gridCol w="822960">
                  <a:extLst>
                    <a:ext uri="{9D8B030D-6E8A-4147-A177-3AD203B41FA5}">
                      <a16:colId xmlns:a16="http://schemas.microsoft.com/office/drawing/2014/main" val="3383774495"/>
                    </a:ext>
                  </a:extLst>
                </a:gridCol>
                <a:gridCol w="822960">
                  <a:extLst>
                    <a:ext uri="{9D8B030D-6E8A-4147-A177-3AD203B41FA5}">
                      <a16:colId xmlns:a16="http://schemas.microsoft.com/office/drawing/2014/main" val="2482323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933586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- 2018-04-07 14:06:28 </a:t>
                      </a:r>
                      <a:r>
                        <a:rPr kumimoji="0" lang="de-DE" sz="1000" b="0" i="0" u="none" strike="noStrike" kern="1200" cap="none" spc="0" normalizeH="0" baseline="0" noProof="0">
                          <a:ln>
                            <a:noFill/>
                          </a:ln>
                          <a:solidFill>
                            <a:prstClr val="black"/>
                          </a:solidFill>
                          <a:effectLst/>
                          <a:uLnTx/>
                          <a:uFillTx/>
                          <a:latin typeface="+mn-lt"/>
                          <a:ea typeface="+mn-ea"/>
                          <a:cs typeface="+mn-cs"/>
                        </a:rPr>
                        <a:t> 
 Wow, der Ausblick vom Sonnendeck - einfach unglaublich! We love 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87556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Mark's New York Bar - 2018-04-06 19:49:18 </a:t>
                      </a:r>
                      <a:r>
                        <a:rPr kumimoji="0" lang="de-DE" sz="1000" b="0" i="0" u="none" strike="noStrike" kern="1200" cap="none" spc="0" normalizeH="0" baseline="0" noProof="0">
                          <a:ln>
                            <a:noFill/>
                          </a:ln>
                          <a:solidFill>
                            <a:prstClr val="black"/>
                          </a:solidFill>
                          <a:effectLst/>
                          <a:uLnTx/>
                          <a:uFillTx/>
                          <a:latin typeface="+mn-lt"/>
                          <a:ea typeface="+mn-ea"/>
                          <a:cs typeface="+mn-cs"/>
                        </a:rPr>
                        <a:t> 
 Hier noch die restlichen Fotos zur Hasen Party ;-)
#staytuned
https://business.facebook.com/media/set/?set=a.934887226687054.1073741835.605142989661481&amp;type=1&amp;l=e2cbf07546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36063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- 2018-04-04 12:00:00 </a:t>
                      </a:r>
                      <a:r>
                        <a:rPr kumimoji="0" lang="de-DE" sz="1000" b="0" i="0" u="none" strike="noStrike" kern="1200" cap="none" spc="0" normalizeH="0" baseline="0" noProof="0">
                          <a:ln>
                            <a:noFill/>
                          </a:ln>
                          <a:solidFill>
                            <a:prstClr val="black"/>
                          </a:solidFill>
                          <a:effectLst/>
                          <a:uLnTx/>
                          <a:uFillTx/>
                          <a:latin typeface="+mn-lt"/>
                          <a:ea typeface="+mn-ea"/>
                          <a:cs typeface="+mn-cs"/>
                        </a:rPr>
                        <a:t> 
 Unser Glamour Shop erstrahlt im neuen Glanz.
Schaut doch einmal rein! 🤗
&gt; https://www.glamour-shop.at/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30435648"/>
                  </a:ext>
                </a:extLst>
              </a:tr>
            </a:tbl>
          </a:graphicData>
        </a:graphic>
      </p:graphicFrame>
      <p:sp>
        <p:nvSpPr>
          <p:cNvPr id="4" name="Text Placeholder 3">
            <a:extLst>
              <a:ext uri="{FF2B5EF4-FFF2-40B4-BE49-F238E27FC236}">
                <a16:creationId xmlns:a16="http://schemas.microsoft.com/office/drawing/2014/main" id="{B7E644CC-0D89-41F8-A011-18824E2F3B5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2204613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8ADD1-471F-4FA5-BF97-E5B32B54F246}"/>
              </a:ext>
            </a:extLst>
          </p:cNvPr>
          <p:cNvSpPr>
            <a:spLocks noGrp="1"/>
          </p:cNvSpPr>
          <p:nvPr>
            <p:ph type="title"/>
          </p:nvPr>
        </p:nvSpPr>
        <p:spPr/>
        <p:txBody>
          <a:bodyPr/>
          <a:lstStyle/>
          <a:p>
            <a:r>
              <a:rPr lang="de-DE"/>
              <a:t>Eigene Beiträge (Postings) + Reactions | Winzer - 5 of 5</a:t>
            </a:r>
            <a:endParaRPr lang="en-US"/>
          </a:p>
        </p:txBody>
      </p:sp>
      <p:graphicFrame>
        <p:nvGraphicFramePr>
          <p:cNvPr id="5" name="Table Placeholder 4">
            <a:extLst>
              <a:ext uri="{FF2B5EF4-FFF2-40B4-BE49-F238E27FC236}">
                <a16:creationId xmlns:a16="http://schemas.microsoft.com/office/drawing/2014/main" id="{DF8D2BA9-4D90-487C-9D1A-B6DD592D5D57}"/>
              </a:ext>
            </a:extLst>
          </p:cNvPr>
          <p:cNvGraphicFramePr>
            <a:graphicFrameLocks noGrp="1"/>
          </p:cNvGraphicFramePr>
          <p:nvPr>
            <p:ph type="tbl" sz="quarter" idx="13"/>
            <p:extLst>
              <p:ext uri="{D42A27DB-BD31-4B8C-83A1-F6EECF244321}">
                <p14:modId xmlns:p14="http://schemas.microsoft.com/office/powerpoint/2010/main" val="1733235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58787152"/>
                    </a:ext>
                  </a:extLst>
                </a:gridCol>
                <a:gridCol w="822960">
                  <a:extLst>
                    <a:ext uri="{9D8B030D-6E8A-4147-A177-3AD203B41FA5}">
                      <a16:colId xmlns:a16="http://schemas.microsoft.com/office/drawing/2014/main" val="1783402376"/>
                    </a:ext>
                  </a:extLst>
                </a:gridCol>
                <a:gridCol w="822960">
                  <a:extLst>
                    <a:ext uri="{9D8B030D-6E8A-4147-A177-3AD203B41FA5}">
                      <a16:colId xmlns:a16="http://schemas.microsoft.com/office/drawing/2014/main" val="3664017050"/>
                    </a:ext>
                  </a:extLst>
                </a:gridCol>
                <a:gridCol w="822960">
                  <a:extLst>
                    <a:ext uri="{9D8B030D-6E8A-4147-A177-3AD203B41FA5}">
                      <a16:colId xmlns:a16="http://schemas.microsoft.com/office/drawing/2014/main" val="165612815"/>
                    </a:ext>
                  </a:extLst>
                </a:gridCol>
                <a:gridCol w="822960">
                  <a:extLst>
                    <a:ext uri="{9D8B030D-6E8A-4147-A177-3AD203B41FA5}">
                      <a16:colId xmlns:a16="http://schemas.microsoft.com/office/drawing/2014/main" val="3633092630"/>
                    </a:ext>
                  </a:extLst>
                </a:gridCol>
                <a:gridCol w="822960">
                  <a:extLst>
                    <a:ext uri="{9D8B030D-6E8A-4147-A177-3AD203B41FA5}">
                      <a16:colId xmlns:a16="http://schemas.microsoft.com/office/drawing/2014/main" val="2184282176"/>
                    </a:ext>
                  </a:extLst>
                </a:gridCol>
                <a:gridCol w="822960">
                  <a:extLst>
                    <a:ext uri="{9D8B030D-6E8A-4147-A177-3AD203B41FA5}">
                      <a16:colId xmlns:a16="http://schemas.microsoft.com/office/drawing/2014/main" val="824465882"/>
                    </a:ext>
                  </a:extLst>
                </a:gridCol>
                <a:gridCol w="822960">
                  <a:extLst>
                    <a:ext uri="{9D8B030D-6E8A-4147-A177-3AD203B41FA5}">
                      <a16:colId xmlns:a16="http://schemas.microsoft.com/office/drawing/2014/main" val="2714222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433914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- 2018-04-03 18:30:01 </a:t>
                      </a:r>
                      <a:r>
                        <a:rPr kumimoji="0" lang="de-DE" sz="1000" b="0" i="0" u="none" strike="noStrike" kern="1200" cap="none" spc="0" normalizeH="0" baseline="0" noProof="0">
                          <a:ln>
                            <a:noFill/>
                          </a:ln>
                          <a:solidFill>
                            <a:prstClr val="black"/>
                          </a:solidFill>
                          <a:effectLst/>
                          <a:uLnTx/>
                          <a:uFillTx/>
                          <a:latin typeface="+mn-lt"/>
                          <a:ea typeface="+mn-ea"/>
                          <a:cs typeface="+mn-cs"/>
                        </a:rPr>
                        <a:t> 
 Ihr wollt wieder mehr Romantik in eurem Liebesleben? ❤️
Dann lest am besten gleich unseren aktuellen Blogbeitrag 😉 Wir haben für euch 10 Liebes-Tipps herausgesucht - da ist für jeden was dabei...
 — Products shown: Total Verknallt.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63340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- 2018-04-01 10:00:00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Euch allen ein frohes und erholsames Osterfest.🐇 
Herzliche Grüße von Familie Winzer &amp; Team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32617392"/>
                  </a:ext>
                </a:extLst>
              </a:tr>
            </a:tbl>
          </a:graphicData>
        </a:graphic>
      </p:graphicFrame>
      <p:sp>
        <p:nvSpPr>
          <p:cNvPr id="4" name="Text Placeholder 3">
            <a:extLst>
              <a:ext uri="{FF2B5EF4-FFF2-40B4-BE49-F238E27FC236}">
                <a16:creationId xmlns:a16="http://schemas.microsoft.com/office/drawing/2014/main" id="{24BCF214-2064-4776-B5E6-4DE616DBC82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9463315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EDEBA-AD2D-4F25-9372-DC0EDFE8C98A}"/>
              </a:ext>
            </a:extLst>
          </p:cNvPr>
          <p:cNvSpPr>
            <a:spLocks noGrp="1"/>
          </p:cNvSpPr>
          <p:nvPr>
            <p:ph type="title"/>
          </p:nvPr>
        </p:nvSpPr>
        <p:spPr/>
        <p:txBody>
          <a:bodyPr/>
          <a:lstStyle/>
          <a:p>
            <a:r>
              <a:rPr lang="en-US"/>
              <a:t>Postings/Wochentag | Winzer</a:t>
            </a:r>
          </a:p>
        </p:txBody>
      </p:sp>
      <p:graphicFrame>
        <p:nvGraphicFramePr>
          <p:cNvPr id="6" name="Chart Placeholder 5">
            <a:extLst>
              <a:ext uri="{FF2B5EF4-FFF2-40B4-BE49-F238E27FC236}">
                <a16:creationId xmlns:a16="http://schemas.microsoft.com/office/drawing/2014/main" id="{0EA8F669-2596-4745-9486-7CB3F9EACFD2}"/>
              </a:ext>
            </a:extLst>
          </p:cNvPr>
          <p:cNvGraphicFramePr>
            <a:graphicFrameLocks noGrp="1"/>
          </p:cNvGraphicFramePr>
          <p:nvPr>
            <p:ph type="chart" sz="quarter" idx="13"/>
            <p:extLst>
              <p:ext uri="{D42A27DB-BD31-4B8C-83A1-F6EECF244321}">
                <p14:modId xmlns:p14="http://schemas.microsoft.com/office/powerpoint/2010/main" val="1565418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7B3C9E-08F2-4675-949F-9C7617BF5632}"/>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FBC37888-EFA0-481B-89F0-46A4A1D0EB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51001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4EE43-4E6F-47B0-BAE7-7BA7CA48C2D6}"/>
              </a:ext>
            </a:extLst>
          </p:cNvPr>
          <p:cNvSpPr>
            <a:spLocks noGrp="1"/>
          </p:cNvSpPr>
          <p:nvPr>
            <p:ph type="title"/>
          </p:nvPr>
        </p:nvSpPr>
        <p:spPr/>
        <p:txBody>
          <a:bodyPr/>
          <a:lstStyle/>
          <a:p>
            <a:r>
              <a:rPr lang="en-US"/>
              <a:t>Interaktionsrate | Winzer</a:t>
            </a:r>
          </a:p>
        </p:txBody>
      </p:sp>
      <p:graphicFrame>
        <p:nvGraphicFramePr>
          <p:cNvPr id="6" name="Chart Placeholder 5">
            <a:extLst>
              <a:ext uri="{FF2B5EF4-FFF2-40B4-BE49-F238E27FC236}">
                <a16:creationId xmlns:a16="http://schemas.microsoft.com/office/drawing/2014/main" id="{42DFF513-3C8D-428F-B221-A4B83DC2864B}"/>
              </a:ext>
            </a:extLst>
          </p:cNvPr>
          <p:cNvGraphicFramePr>
            <a:graphicFrameLocks noGrp="1"/>
          </p:cNvGraphicFramePr>
          <p:nvPr>
            <p:ph type="chart" sz="quarter" idx="13"/>
            <p:extLst>
              <p:ext uri="{D42A27DB-BD31-4B8C-83A1-F6EECF244321}">
                <p14:modId xmlns:p14="http://schemas.microsoft.com/office/powerpoint/2010/main" val="30731241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4CF51D-21B0-4D68-8550-3360870C0C6F}"/>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C55C6611-3745-467F-A2D5-B8C6ED3F06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07508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C1088-2DE5-4CBD-BA54-6F9424EFD1F1}"/>
              </a:ext>
            </a:extLst>
          </p:cNvPr>
          <p:cNvSpPr>
            <a:spLocks noGrp="1"/>
          </p:cNvSpPr>
          <p:nvPr>
            <p:ph type="title"/>
          </p:nvPr>
        </p:nvSpPr>
        <p:spPr/>
        <p:txBody>
          <a:bodyPr/>
          <a:lstStyle/>
          <a:p>
            <a:r>
              <a:rPr lang="en-US"/>
              <a:t>Postingtypen (Verteilung) | Winzer</a:t>
            </a:r>
          </a:p>
        </p:txBody>
      </p:sp>
      <p:graphicFrame>
        <p:nvGraphicFramePr>
          <p:cNvPr id="6" name="Chart Placeholder 5">
            <a:extLst>
              <a:ext uri="{FF2B5EF4-FFF2-40B4-BE49-F238E27FC236}">
                <a16:creationId xmlns:a16="http://schemas.microsoft.com/office/drawing/2014/main" id="{80FC71BC-1690-4219-A95A-17AC9AAA0E4A}"/>
              </a:ext>
            </a:extLst>
          </p:cNvPr>
          <p:cNvGraphicFramePr>
            <a:graphicFrameLocks noGrp="1"/>
          </p:cNvGraphicFramePr>
          <p:nvPr>
            <p:ph type="chart" sz="quarter" idx="13"/>
            <p:extLst>
              <p:ext uri="{D42A27DB-BD31-4B8C-83A1-F6EECF244321}">
                <p14:modId xmlns:p14="http://schemas.microsoft.com/office/powerpoint/2010/main" val="21497796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29D831-3372-40EA-8A84-B5033EA9F52C}"/>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A03ED42E-938F-4CE6-83CD-F2ADC4B7A7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92828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F7E7D-B429-4CF0-9F4B-8F84784FE864}"/>
              </a:ext>
            </a:extLst>
          </p:cNvPr>
          <p:cNvSpPr>
            <a:spLocks noGrp="1"/>
          </p:cNvSpPr>
          <p:nvPr>
            <p:ph type="title"/>
          </p:nvPr>
        </p:nvSpPr>
        <p:spPr/>
        <p:txBody>
          <a:bodyPr/>
          <a:lstStyle/>
          <a:p>
            <a:r>
              <a:rPr lang="en-US"/>
              <a:t>Interaktionsrate/Postingtyp | Winzer</a:t>
            </a:r>
          </a:p>
        </p:txBody>
      </p:sp>
      <p:graphicFrame>
        <p:nvGraphicFramePr>
          <p:cNvPr id="6" name="Chart Placeholder 5">
            <a:extLst>
              <a:ext uri="{FF2B5EF4-FFF2-40B4-BE49-F238E27FC236}">
                <a16:creationId xmlns:a16="http://schemas.microsoft.com/office/drawing/2014/main" id="{DB51749C-03FD-4735-9AA3-77D7A77BDC2B}"/>
              </a:ext>
            </a:extLst>
          </p:cNvPr>
          <p:cNvGraphicFramePr>
            <a:graphicFrameLocks noGrp="1"/>
          </p:cNvGraphicFramePr>
          <p:nvPr>
            <p:ph type="chart" sz="quarter" idx="13"/>
            <p:extLst>
              <p:ext uri="{D42A27DB-BD31-4B8C-83A1-F6EECF244321}">
                <p14:modId xmlns:p14="http://schemas.microsoft.com/office/powerpoint/2010/main" val="2826815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40AD9E-E7C9-4B1D-9B6B-32311282EC77}"/>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2650D209-CFC8-413E-B9C2-1BE0146EC7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4314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3BD66-B0CF-4F86-9C20-921743E33C34}"/>
              </a:ext>
            </a:extLst>
          </p:cNvPr>
          <p:cNvSpPr>
            <a:spLocks noGrp="1"/>
          </p:cNvSpPr>
          <p:nvPr>
            <p:ph type="title"/>
          </p:nvPr>
        </p:nvSpPr>
        <p:spPr/>
        <p:txBody>
          <a:bodyPr/>
          <a:lstStyle/>
          <a:p>
            <a:r>
              <a:rPr lang="de-DE"/>
              <a:t>Postings von Fans (Nutzern) | Winzer</a:t>
            </a:r>
            <a:endParaRPr lang="en-US"/>
          </a:p>
        </p:txBody>
      </p:sp>
      <p:graphicFrame>
        <p:nvGraphicFramePr>
          <p:cNvPr id="5" name="Table Placeholder 4">
            <a:extLst>
              <a:ext uri="{FF2B5EF4-FFF2-40B4-BE49-F238E27FC236}">
                <a16:creationId xmlns:a16="http://schemas.microsoft.com/office/drawing/2014/main" id="{5BAB70C8-5AF8-4E39-8488-9E748378BF6F}"/>
              </a:ext>
            </a:extLst>
          </p:cNvPr>
          <p:cNvGraphicFramePr>
            <a:graphicFrameLocks noGrp="1"/>
          </p:cNvGraphicFramePr>
          <p:nvPr>
            <p:ph type="tbl" sz="quarter" idx="13"/>
            <p:extLst>
              <p:ext uri="{D42A27DB-BD31-4B8C-83A1-F6EECF244321}">
                <p14:modId xmlns:p14="http://schemas.microsoft.com/office/powerpoint/2010/main" val="2354132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46227587"/>
                    </a:ext>
                  </a:extLst>
                </a:gridCol>
                <a:gridCol w="822960">
                  <a:extLst>
                    <a:ext uri="{9D8B030D-6E8A-4147-A177-3AD203B41FA5}">
                      <a16:colId xmlns:a16="http://schemas.microsoft.com/office/drawing/2014/main" val="2243737286"/>
                    </a:ext>
                  </a:extLst>
                </a:gridCol>
                <a:gridCol w="822960">
                  <a:extLst>
                    <a:ext uri="{9D8B030D-6E8A-4147-A177-3AD203B41FA5}">
                      <a16:colId xmlns:a16="http://schemas.microsoft.com/office/drawing/2014/main" val="3516715589"/>
                    </a:ext>
                  </a:extLst>
                </a:gridCol>
                <a:gridCol w="822960">
                  <a:extLst>
                    <a:ext uri="{9D8B030D-6E8A-4147-A177-3AD203B41FA5}">
                      <a16:colId xmlns:a16="http://schemas.microsoft.com/office/drawing/2014/main" val="581046007"/>
                    </a:ext>
                  </a:extLst>
                </a:gridCol>
                <a:gridCol w="822960">
                  <a:extLst>
                    <a:ext uri="{9D8B030D-6E8A-4147-A177-3AD203B41FA5}">
                      <a16:colId xmlns:a16="http://schemas.microsoft.com/office/drawing/2014/main" val="498534852"/>
                    </a:ext>
                  </a:extLst>
                </a:gridCol>
                <a:gridCol w="822960">
                  <a:extLst>
                    <a:ext uri="{9D8B030D-6E8A-4147-A177-3AD203B41FA5}">
                      <a16:colId xmlns:a16="http://schemas.microsoft.com/office/drawing/2014/main" val="874380626"/>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tc>
                  <a:txBody>
                    <a:bodyPr/>
                    <a:lstStyle/>
                    <a:p>
                      <a:r>
                        <a:rPr lang="en-US" sz="1000"/>
                        <a:t>Response Time</a:t>
                      </a:r>
                    </a:p>
                  </a:txBody>
                  <a:tcPr/>
                </a:tc>
                <a:extLst>
                  <a:ext uri="{0D108BD9-81ED-4DB2-BD59-A6C34878D82A}">
                    <a16:rowId xmlns:a16="http://schemas.microsoft.com/office/drawing/2014/main" val="3556261342"/>
                  </a:ext>
                </a:extLst>
              </a:tr>
              <a:tr h="370840">
                <a:tc>
                  <a:txBody>
                    <a:bodyPr/>
                    <a:lstStyle/>
                    <a:p>
                      <a:r>
                        <a:rPr lang="de-DE" sz="1000" b="1"/>
                        <a:t> **** Hotel Winzer Wellness und Kuscheln </a:t>
                      </a:r>
                      <a:r>
                        <a:rPr lang="de-DE" sz="1000"/>
                        <a:t> got a post by </a:t>
                      </a:r>
                      <a:r>
                        <a:rPr lang="de-DE" sz="1000" b="1"/>
                        <a:t> n/a - 2018-04-06 23:21:48 </a:t>
                      </a:r>
                      <a:r>
                        <a:rPr lang="de-DE" sz="1000"/>
                        <a:t>
 Heute mittag habe ich eure Oster-Karte per Post erhalten 🤔🤗
Herzlichen Dank und euch auch noch schöne Ostern 🐣</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tc>
                  <a:txBody>
                    <a:bodyPr/>
                    <a:lstStyle/>
                    <a:p>
                      <a:r>
                        <a:rPr lang="en-US" sz="1000"/>
                        <a:t>n/a</a:t>
                      </a:r>
                    </a:p>
                  </a:txBody>
                  <a:tcPr/>
                </a:tc>
                <a:extLst>
                  <a:ext uri="{0D108BD9-81ED-4DB2-BD59-A6C34878D82A}">
                    <a16:rowId xmlns:a16="http://schemas.microsoft.com/office/drawing/2014/main" val="4134810564"/>
                  </a:ext>
                </a:extLst>
              </a:tr>
            </a:tbl>
          </a:graphicData>
        </a:graphic>
      </p:graphicFrame>
      <p:sp>
        <p:nvSpPr>
          <p:cNvPr id="4" name="Text Placeholder 3">
            <a:extLst>
              <a:ext uri="{FF2B5EF4-FFF2-40B4-BE49-F238E27FC236}">
                <a16:creationId xmlns:a16="http://schemas.microsoft.com/office/drawing/2014/main" id="{C38B1C70-7960-4C7A-B824-3C7818311ED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6487101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82858-17C2-4678-A7D5-FB01A0819FBE}"/>
              </a:ext>
            </a:extLst>
          </p:cNvPr>
          <p:cNvSpPr>
            <a:spLocks noGrp="1"/>
          </p:cNvSpPr>
          <p:nvPr>
            <p:ph type="title"/>
          </p:nvPr>
        </p:nvSpPr>
        <p:spPr/>
        <p:txBody>
          <a:bodyPr/>
          <a:lstStyle/>
          <a:p>
            <a:r>
              <a:rPr lang="en-US"/>
              <a:t>Antwortzeit | Winzer</a:t>
            </a:r>
          </a:p>
        </p:txBody>
      </p:sp>
      <p:graphicFrame>
        <p:nvGraphicFramePr>
          <p:cNvPr id="6" name="Chart Placeholder 5">
            <a:extLst>
              <a:ext uri="{FF2B5EF4-FFF2-40B4-BE49-F238E27FC236}">
                <a16:creationId xmlns:a16="http://schemas.microsoft.com/office/drawing/2014/main" id="{478423A9-865D-413D-AFF9-2447C39B2B7D}"/>
              </a:ext>
            </a:extLst>
          </p:cNvPr>
          <p:cNvGraphicFramePr>
            <a:graphicFrameLocks noGrp="1"/>
          </p:cNvGraphicFramePr>
          <p:nvPr>
            <p:ph type="chart" sz="quarter" idx="13"/>
            <p:extLst>
              <p:ext uri="{D42A27DB-BD31-4B8C-83A1-F6EECF244321}">
                <p14:modId xmlns:p14="http://schemas.microsoft.com/office/powerpoint/2010/main" val="13972361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09DA96-4528-4C3F-A9E1-A35039B3FA64}"/>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962675DF-F1CD-4478-8046-6F8D6DAB82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95131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0656F-3ED3-47D4-999F-49DDC1ECFB55}"/>
              </a:ext>
            </a:extLst>
          </p:cNvPr>
          <p:cNvSpPr>
            <a:spLocks noGrp="1"/>
          </p:cNvSpPr>
          <p:nvPr>
            <p:ph type="title"/>
          </p:nvPr>
        </p:nvSpPr>
        <p:spPr/>
        <p:txBody>
          <a:bodyPr/>
          <a:lstStyle/>
          <a:p>
            <a:r>
              <a:rPr lang="en-US"/>
              <a:t>Facebook Check Ins | Winzer</a:t>
            </a:r>
          </a:p>
        </p:txBody>
      </p:sp>
      <p:graphicFrame>
        <p:nvGraphicFramePr>
          <p:cNvPr id="6" name="Chart Placeholder 5">
            <a:extLst>
              <a:ext uri="{FF2B5EF4-FFF2-40B4-BE49-F238E27FC236}">
                <a16:creationId xmlns:a16="http://schemas.microsoft.com/office/drawing/2014/main" id="{C38FD49F-5291-4E21-A776-3277987F05E5}"/>
              </a:ext>
            </a:extLst>
          </p:cNvPr>
          <p:cNvGraphicFramePr>
            <a:graphicFrameLocks noGrp="1"/>
          </p:cNvGraphicFramePr>
          <p:nvPr>
            <p:ph type="chart" sz="quarter" idx="13"/>
            <p:extLst>
              <p:ext uri="{D42A27DB-BD31-4B8C-83A1-F6EECF244321}">
                <p14:modId xmlns:p14="http://schemas.microsoft.com/office/powerpoint/2010/main" val="38525587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BA4515-6C8A-4C16-91A8-718C55564593}"/>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F0E345FB-7373-4105-8085-30AA73E148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88436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F2652-ED86-4A9D-BA3B-C9B915CAA7C2}"/>
              </a:ext>
            </a:extLst>
          </p:cNvPr>
          <p:cNvSpPr>
            <a:spLocks noGrp="1"/>
          </p:cNvSpPr>
          <p:nvPr>
            <p:ph type="title"/>
          </p:nvPr>
        </p:nvSpPr>
        <p:spPr/>
        <p:txBody>
          <a:bodyPr/>
          <a:lstStyle/>
          <a:p>
            <a:r>
              <a:rPr lang="en-US"/>
              <a:t>Fan Demographie | Winzer</a:t>
            </a:r>
          </a:p>
        </p:txBody>
      </p:sp>
      <p:graphicFrame>
        <p:nvGraphicFramePr>
          <p:cNvPr id="6" name="Chart Placeholder 5">
            <a:extLst>
              <a:ext uri="{FF2B5EF4-FFF2-40B4-BE49-F238E27FC236}">
                <a16:creationId xmlns:a16="http://schemas.microsoft.com/office/drawing/2014/main" id="{893AEF01-A453-4A16-9527-5BDA22C293EE}"/>
              </a:ext>
            </a:extLst>
          </p:cNvPr>
          <p:cNvGraphicFramePr>
            <a:graphicFrameLocks noGrp="1"/>
          </p:cNvGraphicFramePr>
          <p:nvPr>
            <p:ph type="chart" sz="quarter" idx="13"/>
            <p:extLst>
              <p:ext uri="{D42A27DB-BD31-4B8C-83A1-F6EECF244321}">
                <p14:modId xmlns:p14="http://schemas.microsoft.com/office/powerpoint/2010/main" val="4527048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DE3707-4AF4-4D41-BAC2-CC9B30D8B867}"/>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3300F7E2-2A09-4F70-972D-D3D5EC3B11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28447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F837A-A07A-47DB-AB37-E6D5983D1A17}"/>
              </a:ext>
            </a:extLst>
          </p:cNvPr>
          <p:cNvSpPr>
            <a:spLocks noGrp="1"/>
          </p:cNvSpPr>
          <p:nvPr>
            <p:ph type="title"/>
          </p:nvPr>
        </p:nvSpPr>
        <p:spPr/>
        <p:txBody>
          <a:bodyPr/>
          <a:lstStyle/>
          <a:p>
            <a:r>
              <a:rPr lang="en-US"/>
              <a:t>Impressionen | Winzer</a:t>
            </a:r>
          </a:p>
        </p:txBody>
      </p:sp>
      <p:graphicFrame>
        <p:nvGraphicFramePr>
          <p:cNvPr id="6" name="Chart Placeholder 5">
            <a:extLst>
              <a:ext uri="{FF2B5EF4-FFF2-40B4-BE49-F238E27FC236}">
                <a16:creationId xmlns:a16="http://schemas.microsoft.com/office/drawing/2014/main" id="{FB5C709B-8E12-4DF5-ABE0-985F9A965E5F}"/>
              </a:ext>
            </a:extLst>
          </p:cNvPr>
          <p:cNvGraphicFramePr>
            <a:graphicFrameLocks noGrp="1"/>
          </p:cNvGraphicFramePr>
          <p:nvPr>
            <p:ph type="chart" sz="quarter" idx="13"/>
            <p:extLst>
              <p:ext uri="{D42A27DB-BD31-4B8C-83A1-F6EECF244321}">
                <p14:modId xmlns:p14="http://schemas.microsoft.com/office/powerpoint/2010/main" val="843193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33E64E-83A3-4278-BC6B-BA8528428977}"/>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7E6FD0C5-EAE3-4DAE-B231-74CD68B892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22912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003A4-7351-4139-9897-84424483DF5D}"/>
              </a:ext>
            </a:extLst>
          </p:cNvPr>
          <p:cNvSpPr>
            <a:spLocks noGrp="1"/>
          </p:cNvSpPr>
          <p:nvPr>
            <p:ph type="title"/>
          </p:nvPr>
        </p:nvSpPr>
        <p:spPr/>
        <p:txBody>
          <a:bodyPr/>
          <a:lstStyle/>
          <a:p>
            <a:r>
              <a:rPr lang="en-US"/>
              <a:t>Reichweite | Winzer</a:t>
            </a:r>
          </a:p>
        </p:txBody>
      </p:sp>
      <p:graphicFrame>
        <p:nvGraphicFramePr>
          <p:cNvPr id="6" name="Chart Placeholder 5">
            <a:extLst>
              <a:ext uri="{FF2B5EF4-FFF2-40B4-BE49-F238E27FC236}">
                <a16:creationId xmlns:a16="http://schemas.microsoft.com/office/drawing/2014/main" id="{2D3C8D59-AA5A-47FC-828D-27B6BFC7B762}"/>
              </a:ext>
            </a:extLst>
          </p:cNvPr>
          <p:cNvGraphicFramePr>
            <a:graphicFrameLocks noGrp="1"/>
          </p:cNvGraphicFramePr>
          <p:nvPr>
            <p:ph type="chart" sz="quarter" idx="13"/>
            <p:extLst>
              <p:ext uri="{D42A27DB-BD31-4B8C-83A1-F6EECF244321}">
                <p14:modId xmlns:p14="http://schemas.microsoft.com/office/powerpoint/2010/main" val="17889525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B2156C-CBC9-42C0-ABDF-EECDA48ED880}"/>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2F7A704D-36E3-45EA-AA68-BE312B8B77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28761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65706-22F5-4B81-907D-489C5580F976}"/>
              </a:ext>
            </a:extLst>
          </p:cNvPr>
          <p:cNvSpPr>
            <a:spLocks noGrp="1"/>
          </p:cNvSpPr>
          <p:nvPr>
            <p:ph type="title"/>
          </p:nvPr>
        </p:nvSpPr>
        <p:spPr/>
        <p:txBody>
          <a:bodyPr/>
          <a:lstStyle/>
          <a:p>
            <a:r>
              <a:rPr lang="en-US"/>
              <a:t>Engagierte User | Winzer</a:t>
            </a:r>
          </a:p>
        </p:txBody>
      </p:sp>
      <p:graphicFrame>
        <p:nvGraphicFramePr>
          <p:cNvPr id="6" name="Chart Placeholder 5">
            <a:extLst>
              <a:ext uri="{FF2B5EF4-FFF2-40B4-BE49-F238E27FC236}">
                <a16:creationId xmlns:a16="http://schemas.microsoft.com/office/drawing/2014/main" id="{A7DCED3B-D214-4E2C-A3C3-D0DCBD27264A}"/>
              </a:ext>
            </a:extLst>
          </p:cNvPr>
          <p:cNvGraphicFramePr>
            <a:graphicFrameLocks noGrp="1"/>
          </p:cNvGraphicFramePr>
          <p:nvPr>
            <p:ph type="chart" sz="quarter" idx="13"/>
            <p:extLst>
              <p:ext uri="{D42A27DB-BD31-4B8C-83A1-F6EECF244321}">
                <p14:modId xmlns:p14="http://schemas.microsoft.com/office/powerpoint/2010/main" val="33516228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0D1C34-3FE8-474C-B191-A5A46EC56FF0}"/>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CC76EEFA-49B1-4B0F-814A-3000C923B5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40767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32FDE-A8D2-45F9-AE3D-298A6EA38479}"/>
              </a:ext>
            </a:extLst>
          </p:cNvPr>
          <p:cNvSpPr>
            <a:spLocks noGrp="1"/>
          </p:cNvSpPr>
          <p:nvPr>
            <p:ph type="title"/>
          </p:nvPr>
        </p:nvSpPr>
        <p:spPr/>
        <p:txBody>
          <a:bodyPr/>
          <a:lstStyle/>
          <a:p>
            <a:r>
              <a:rPr lang="en-US"/>
              <a:t>Page Views | Winzer</a:t>
            </a:r>
          </a:p>
        </p:txBody>
      </p:sp>
      <p:graphicFrame>
        <p:nvGraphicFramePr>
          <p:cNvPr id="6" name="Chart Placeholder 5">
            <a:extLst>
              <a:ext uri="{FF2B5EF4-FFF2-40B4-BE49-F238E27FC236}">
                <a16:creationId xmlns:a16="http://schemas.microsoft.com/office/drawing/2014/main" id="{8B55DF79-3E86-476F-92C9-FCD505494B49}"/>
              </a:ext>
            </a:extLst>
          </p:cNvPr>
          <p:cNvGraphicFramePr>
            <a:graphicFrameLocks noGrp="1"/>
          </p:cNvGraphicFramePr>
          <p:nvPr>
            <p:ph type="chart" sz="quarter" idx="13"/>
            <p:extLst>
              <p:ext uri="{D42A27DB-BD31-4B8C-83A1-F6EECF244321}">
                <p14:modId xmlns:p14="http://schemas.microsoft.com/office/powerpoint/2010/main" val="34655185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A4C05D-169F-44C7-A33A-4D526C057D5E}"/>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AC6CAD8D-8074-4C90-B956-8040DC6EAC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10061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95F16-F777-4796-AE0F-9C51C2760FF3}"/>
              </a:ext>
            </a:extLst>
          </p:cNvPr>
          <p:cNvSpPr>
            <a:spLocks noGrp="1"/>
          </p:cNvSpPr>
          <p:nvPr>
            <p:ph type="title"/>
          </p:nvPr>
        </p:nvSpPr>
        <p:spPr/>
        <p:txBody>
          <a:bodyPr/>
          <a:lstStyle/>
          <a:p>
            <a:r>
              <a:rPr lang="en-US"/>
              <a:t>Page Fans Online | Winzer</a:t>
            </a:r>
          </a:p>
        </p:txBody>
      </p:sp>
      <p:graphicFrame>
        <p:nvGraphicFramePr>
          <p:cNvPr id="6" name="Chart Placeholder 5">
            <a:extLst>
              <a:ext uri="{FF2B5EF4-FFF2-40B4-BE49-F238E27FC236}">
                <a16:creationId xmlns:a16="http://schemas.microsoft.com/office/drawing/2014/main" id="{FFEE36F3-0D1E-441A-A255-284B5A9E7D35}"/>
              </a:ext>
            </a:extLst>
          </p:cNvPr>
          <p:cNvGraphicFramePr>
            <a:graphicFrameLocks noGrp="1"/>
          </p:cNvGraphicFramePr>
          <p:nvPr>
            <p:ph type="chart" sz="quarter" idx="13"/>
            <p:extLst>
              <p:ext uri="{D42A27DB-BD31-4B8C-83A1-F6EECF244321}">
                <p14:modId xmlns:p14="http://schemas.microsoft.com/office/powerpoint/2010/main" val="6779654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BE867D-7484-4181-AC43-315606FC800E}"/>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124A7AF4-E0A1-43B8-820D-C1167C1BE5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55910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D48EF-9A78-46C1-A85F-863596A5D3A0}"/>
              </a:ext>
            </a:extLst>
          </p:cNvPr>
          <p:cNvSpPr>
            <a:spLocks noGrp="1"/>
          </p:cNvSpPr>
          <p:nvPr>
            <p:ph type="title"/>
          </p:nvPr>
        </p:nvSpPr>
        <p:spPr/>
        <p:txBody>
          <a:bodyPr/>
          <a:lstStyle/>
          <a:p>
            <a:r>
              <a:rPr lang="en-US"/>
              <a:t>FB Insights - Daily Impressions | Winzer - 1 of 3</a:t>
            </a:r>
          </a:p>
        </p:txBody>
      </p:sp>
      <p:graphicFrame>
        <p:nvGraphicFramePr>
          <p:cNvPr id="5" name="Table Placeholder 4">
            <a:extLst>
              <a:ext uri="{FF2B5EF4-FFF2-40B4-BE49-F238E27FC236}">
                <a16:creationId xmlns:a16="http://schemas.microsoft.com/office/drawing/2014/main" id="{C698959F-F136-4073-9764-FC267FC518C4}"/>
              </a:ext>
            </a:extLst>
          </p:cNvPr>
          <p:cNvGraphicFramePr>
            <a:graphicFrameLocks noGrp="1"/>
          </p:cNvGraphicFramePr>
          <p:nvPr>
            <p:ph type="tbl" sz="quarter" idx="13"/>
            <p:extLst>
              <p:ext uri="{D42A27DB-BD31-4B8C-83A1-F6EECF244321}">
                <p14:modId xmlns:p14="http://schemas.microsoft.com/office/powerpoint/2010/main" val="2012387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00943032"/>
                    </a:ext>
                  </a:extLst>
                </a:gridCol>
                <a:gridCol w="2468880">
                  <a:extLst>
                    <a:ext uri="{9D8B030D-6E8A-4147-A177-3AD203B41FA5}">
                      <a16:colId xmlns:a16="http://schemas.microsoft.com/office/drawing/2014/main" val="4045463965"/>
                    </a:ext>
                  </a:extLst>
                </a:gridCol>
                <a:gridCol w="2468880">
                  <a:extLst>
                    <a:ext uri="{9D8B030D-6E8A-4147-A177-3AD203B41FA5}">
                      <a16:colId xmlns:a16="http://schemas.microsoft.com/office/drawing/2014/main" val="2026605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368334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19780</a:t>
                      </a:r>
                    </a:p>
                  </a:txBody>
                  <a:tcPr/>
                </a:tc>
                <a:extLst>
                  <a:ext uri="{0D108BD9-81ED-4DB2-BD59-A6C34878D82A}">
                    <a16:rowId xmlns:a16="http://schemas.microsoft.com/office/drawing/2014/main" val="1066413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3773</a:t>
                      </a:r>
                    </a:p>
                  </a:txBody>
                  <a:tcPr/>
                </a:tc>
                <a:extLst>
                  <a:ext uri="{0D108BD9-81ED-4DB2-BD59-A6C34878D82A}">
                    <a16:rowId xmlns:a16="http://schemas.microsoft.com/office/drawing/2014/main" val="1547970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11990</a:t>
                      </a:r>
                    </a:p>
                  </a:txBody>
                  <a:tcPr/>
                </a:tc>
                <a:extLst>
                  <a:ext uri="{0D108BD9-81ED-4DB2-BD59-A6C34878D82A}">
                    <a16:rowId xmlns:a16="http://schemas.microsoft.com/office/drawing/2014/main" val="1392625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12663</a:t>
                      </a:r>
                    </a:p>
                  </a:txBody>
                  <a:tcPr/>
                </a:tc>
                <a:extLst>
                  <a:ext uri="{0D108BD9-81ED-4DB2-BD59-A6C34878D82A}">
                    <a16:rowId xmlns:a16="http://schemas.microsoft.com/office/drawing/2014/main" val="168540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8742</a:t>
                      </a:r>
                    </a:p>
                  </a:txBody>
                  <a:tcPr/>
                </a:tc>
                <a:extLst>
                  <a:ext uri="{0D108BD9-81ED-4DB2-BD59-A6C34878D82A}">
                    <a16:rowId xmlns:a16="http://schemas.microsoft.com/office/drawing/2014/main" val="1703790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8391</a:t>
                      </a:r>
                    </a:p>
                  </a:txBody>
                  <a:tcPr/>
                </a:tc>
                <a:extLst>
                  <a:ext uri="{0D108BD9-81ED-4DB2-BD59-A6C34878D82A}">
                    <a16:rowId xmlns:a16="http://schemas.microsoft.com/office/drawing/2014/main" val="2530516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10251</a:t>
                      </a:r>
                    </a:p>
                  </a:txBody>
                  <a:tcPr/>
                </a:tc>
                <a:extLst>
                  <a:ext uri="{0D108BD9-81ED-4DB2-BD59-A6C34878D82A}">
                    <a16:rowId xmlns:a16="http://schemas.microsoft.com/office/drawing/2014/main" val="1732385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7313</a:t>
                      </a:r>
                    </a:p>
                  </a:txBody>
                  <a:tcPr/>
                </a:tc>
                <a:extLst>
                  <a:ext uri="{0D108BD9-81ED-4DB2-BD59-A6C34878D82A}">
                    <a16:rowId xmlns:a16="http://schemas.microsoft.com/office/drawing/2014/main" val="1353284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2970</a:t>
                      </a:r>
                    </a:p>
                  </a:txBody>
                  <a:tcPr/>
                </a:tc>
                <a:extLst>
                  <a:ext uri="{0D108BD9-81ED-4DB2-BD59-A6C34878D82A}">
                    <a16:rowId xmlns:a16="http://schemas.microsoft.com/office/drawing/2014/main" val="3256452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6969</a:t>
                      </a:r>
                    </a:p>
                  </a:txBody>
                  <a:tcPr/>
                </a:tc>
                <a:extLst>
                  <a:ext uri="{0D108BD9-81ED-4DB2-BD59-A6C34878D82A}">
                    <a16:rowId xmlns:a16="http://schemas.microsoft.com/office/drawing/2014/main" val="3311229352"/>
                  </a:ext>
                </a:extLst>
              </a:tr>
            </a:tbl>
          </a:graphicData>
        </a:graphic>
      </p:graphicFrame>
      <p:sp>
        <p:nvSpPr>
          <p:cNvPr id="4" name="Text Placeholder 3">
            <a:extLst>
              <a:ext uri="{FF2B5EF4-FFF2-40B4-BE49-F238E27FC236}">
                <a16:creationId xmlns:a16="http://schemas.microsoft.com/office/drawing/2014/main" id="{BF4C9B04-7B0E-4187-8DEB-7E976E298583}"/>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9756142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E2E7C-D8C6-404E-A7C6-408BB6EF5B48}"/>
              </a:ext>
            </a:extLst>
          </p:cNvPr>
          <p:cNvSpPr>
            <a:spLocks noGrp="1"/>
          </p:cNvSpPr>
          <p:nvPr>
            <p:ph type="title"/>
          </p:nvPr>
        </p:nvSpPr>
        <p:spPr/>
        <p:txBody>
          <a:bodyPr/>
          <a:lstStyle/>
          <a:p>
            <a:r>
              <a:rPr lang="en-US"/>
              <a:t>FB Insights - Daily Impressions | Winzer - 2 of 3</a:t>
            </a:r>
          </a:p>
        </p:txBody>
      </p:sp>
      <p:graphicFrame>
        <p:nvGraphicFramePr>
          <p:cNvPr id="5" name="Table Placeholder 4">
            <a:extLst>
              <a:ext uri="{FF2B5EF4-FFF2-40B4-BE49-F238E27FC236}">
                <a16:creationId xmlns:a16="http://schemas.microsoft.com/office/drawing/2014/main" id="{8B005810-C627-498E-AB1F-D411BB008910}"/>
              </a:ext>
            </a:extLst>
          </p:cNvPr>
          <p:cNvGraphicFramePr>
            <a:graphicFrameLocks noGrp="1"/>
          </p:cNvGraphicFramePr>
          <p:nvPr>
            <p:ph type="tbl" sz="quarter" idx="13"/>
            <p:extLst>
              <p:ext uri="{D42A27DB-BD31-4B8C-83A1-F6EECF244321}">
                <p14:modId xmlns:p14="http://schemas.microsoft.com/office/powerpoint/2010/main" val="3049855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01886896"/>
                    </a:ext>
                  </a:extLst>
                </a:gridCol>
                <a:gridCol w="2468880">
                  <a:extLst>
                    <a:ext uri="{9D8B030D-6E8A-4147-A177-3AD203B41FA5}">
                      <a16:colId xmlns:a16="http://schemas.microsoft.com/office/drawing/2014/main" val="3339547127"/>
                    </a:ext>
                  </a:extLst>
                </a:gridCol>
                <a:gridCol w="2468880">
                  <a:extLst>
                    <a:ext uri="{9D8B030D-6E8A-4147-A177-3AD203B41FA5}">
                      <a16:colId xmlns:a16="http://schemas.microsoft.com/office/drawing/2014/main" val="1883866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720408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6523</a:t>
                      </a:r>
                    </a:p>
                  </a:txBody>
                  <a:tcPr/>
                </a:tc>
                <a:extLst>
                  <a:ext uri="{0D108BD9-81ED-4DB2-BD59-A6C34878D82A}">
                    <a16:rowId xmlns:a16="http://schemas.microsoft.com/office/drawing/2014/main" val="940260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6644</a:t>
                      </a:r>
                    </a:p>
                  </a:txBody>
                  <a:tcPr/>
                </a:tc>
                <a:extLst>
                  <a:ext uri="{0D108BD9-81ED-4DB2-BD59-A6C34878D82A}">
                    <a16:rowId xmlns:a16="http://schemas.microsoft.com/office/drawing/2014/main" val="2196027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7170</a:t>
                      </a:r>
                    </a:p>
                  </a:txBody>
                  <a:tcPr/>
                </a:tc>
                <a:extLst>
                  <a:ext uri="{0D108BD9-81ED-4DB2-BD59-A6C34878D82A}">
                    <a16:rowId xmlns:a16="http://schemas.microsoft.com/office/drawing/2014/main" val="514310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19134</a:t>
                      </a:r>
                    </a:p>
                  </a:txBody>
                  <a:tcPr/>
                </a:tc>
                <a:extLst>
                  <a:ext uri="{0D108BD9-81ED-4DB2-BD59-A6C34878D82A}">
                    <a16:rowId xmlns:a16="http://schemas.microsoft.com/office/drawing/2014/main" val="2346035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13503</a:t>
                      </a:r>
                    </a:p>
                  </a:txBody>
                  <a:tcPr/>
                </a:tc>
                <a:extLst>
                  <a:ext uri="{0D108BD9-81ED-4DB2-BD59-A6C34878D82A}">
                    <a16:rowId xmlns:a16="http://schemas.microsoft.com/office/drawing/2014/main" val="2957969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5429</a:t>
                      </a:r>
                    </a:p>
                  </a:txBody>
                  <a:tcPr/>
                </a:tc>
                <a:extLst>
                  <a:ext uri="{0D108BD9-81ED-4DB2-BD59-A6C34878D82A}">
                    <a16:rowId xmlns:a16="http://schemas.microsoft.com/office/drawing/2014/main" val="4291871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5389</a:t>
                      </a:r>
                    </a:p>
                  </a:txBody>
                  <a:tcPr/>
                </a:tc>
                <a:extLst>
                  <a:ext uri="{0D108BD9-81ED-4DB2-BD59-A6C34878D82A}">
                    <a16:rowId xmlns:a16="http://schemas.microsoft.com/office/drawing/2014/main" val="1483181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8819</a:t>
                      </a:r>
                    </a:p>
                  </a:txBody>
                  <a:tcPr/>
                </a:tc>
                <a:extLst>
                  <a:ext uri="{0D108BD9-81ED-4DB2-BD59-A6C34878D82A}">
                    <a16:rowId xmlns:a16="http://schemas.microsoft.com/office/drawing/2014/main" val="1579741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6730</a:t>
                      </a:r>
                    </a:p>
                  </a:txBody>
                  <a:tcPr/>
                </a:tc>
                <a:extLst>
                  <a:ext uri="{0D108BD9-81ED-4DB2-BD59-A6C34878D82A}">
                    <a16:rowId xmlns:a16="http://schemas.microsoft.com/office/drawing/2014/main" val="42947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5995</a:t>
                      </a:r>
                    </a:p>
                  </a:txBody>
                  <a:tcPr/>
                </a:tc>
                <a:extLst>
                  <a:ext uri="{0D108BD9-81ED-4DB2-BD59-A6C34878D82A}">
                    <a16:rowId xmlns:a16="http://schemas.microsoft.com/office/drawing/2014/main" val="272447494"/>
                  </a:ext>
                </a:extLst>
              </a:tr>
            </a:tbl>
          </a:graphicData>
        </a:graphic>
      </p:graphicFrame>
      <p:sp>
        <p:nvSpPr>
          <p:cNvPr id="4" name="Text Placeholder 3">
            <a:extLst>
              <a:ext uri="{FF2B5EF4-FFF2-40B4-BE49-F238E27FC236}">
                <a16:creationId xmlns:a16="http://schemas.microsoft.com/office/drawing/2014/main" id="{F6047ED2-E4BB-486F-ADBE-3F9E78CC3A6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5891361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6E9EB-0BB0-4777-9211-19986996B7BB}"/>
              </a:ext>
            </a:extLst>
          </p:cNvPr>
          <p:cNvSpPr>
            <a:spLocks noGrp="1"/>
          </p:cNvSpPr>
          <p:nvPr>
            <p:ph type="title"/>
          </p:nvPr>
        </p:nvSpPr>
        <p:spPr/>
        <p:txBody>
          <a:bodyPr/>
          <a:lstStyle/>
          <a:p>
            <a:r>
              <a:rPr lang="en-US"/>
              <a:t>FB Insights - Daily Impressions | Winzer - 3 of 3</a:t>
            </a:r>
          </a:p>
        </p:txBody>
      </p:sp>
      <p:graphicFrame>
        <p:nvGraphicFramePr>
          <p:cNvPr id="5" name="Table Placeholder 4">
            <a:extLst>
              <a:ext uri="{FF2B5EF4-FFF2-40B4-BE49-F238E27FC236}">
                <a16:creationId xmlns:a16="http://schemas.microsoft.com/office/drawing/2014/main" id="{53C53509-18DA-4CB9-A34F-D17414B9E505}"/>
              </a:ext>
            </a:extLst>
          </p:cNvPr>
          <p:cNvGraphicFramePr>
            <a:graphicFrameLocks noGrp="1"/>
          </p:cNvGraphicFramePr>
          <p:nvPr>
            <p:ph type="tbl" sz="quarter" idx="13"/>
            <p:extLst>
              <p:ext uri="{D42A27DB-BD31-4B8C-83A1-F6EECF244321}">
                <p14:modId xmlns:p14="http://schemas.microsoft.com/office/powerpoint/2010/main" val="3072618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2246152"/>
                    </a:ext>
                  </a:extLst>
                </a:gridCol>
                <a:gridCol w="2468880">
                  <a:extLst>
                    <a:ext uri="{9D8B030D-6E8A-4147-A177-3AD203B41FA5}">
                      <a16:colId xmlns:a16="http://schemas.microsoft.com/office/drawing/2014/main" val="3955423445"/>
                    </a:ext>
                  </a:extLst>
                </a:gridCol>
                <a:gridCol w="2468880">
                  <a:extLst>
                    <a:ext uri="{9D8B030D-6E8A-4147-A177-3AD203B41FA5}">
                      <a16:colId xmlns:a16="http://schemas.microsoft.com/office/drawing/2014/main" val="2971482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016692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8758</a:t>
                      </a:r>
                    </a:p>
                  </a:txBody>
                  <a:tcPr/>
                </a:tc>
                <a:extLst>
                  <a:ext uri="{0D108BD9-81ED-4DB2-BD59-A6C34878D82A}">
                    <a16:rowId xmlns:a16="http://schemas.microsoft.com/office/drawing/2014/main" val="1531376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6841</a:t>
                      </a:r>
                    </a:p>
                  </a:txBody>
                  <a:tcPr/>
                </a:tc>
                <a:extLst>
                  <a:ext uri="{0D108BD9-81ED-4DB2-BD59-A6C34878D82A}">
                    <a16:rowId xmlns:a16="http://schemas.microsoft.com/office/drawing/2014/main" val="3430531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27955</a:t>
                      </a:r>
                    </a:p>
                  </a:txBody>
                  <a:tcPr/>
                </a:tc>
                <a:extLst>
                  <a:ext uri="{0D108BD9-81ED-4DB2-BD59-A6C34878D82A}">
                    <a16:rowId xmlns:a16="http://schemas.microsoft.com/office/drawing/2014/main" val="4240743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24673</a:t>
                      </a:r>
                    </a:p>
                  </a:txBody>
                  <a:tcPr/>
                </a:tc>
                <a:extLst>
                  <a:ext uri="{0D108BD9-81ED-4DB2-BD59-A6C34878D82A}">
                    <a16:rowId xmlns:a16="http://schemas.microsoft.com/office/drawing/2014/main" val="3236617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22700</a:t>
                      </a:r>
                    </a:p>
                  </a:txBody>
                  <a:tcPr/>
                </a:tc>
                <a:extLst>
                  <a:ext uri="{0D108BD9-81ED-4DB2-BD59-A6C34878D82A}">
                    <a16:rowId xmlns:a16="http://schemas.microsoft.com/office/drawing/2014/main" val="3590838594"/>
                  </a:ext>
                </a:extLst>
              </a:tr>
            </a:tbl>
          </a:graphicData>
        </a:graphic>
      </p:graphicFrame>
      <p:sp>
        <p:nvSpPr>
          <p:cNvPr id="4" name="Text Placeholder 3">
            <a:extLst>
              <a:ext uri="{FF2B5EF4-FFF2-40B4-BE49-F238E27FC236}">
                <a16:creationId xmlns:a16="http://schemas.microsoft.com/office/drawing/2014/main" id="{53EF429B-BCAF-408F-BECD-E182F012410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5864399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7A8ED-7777-4FF1-A6AA-C22BAA6B3A9C}"/>
              </a:ext>
            </a:extLst>
          </p:cNvPr>
          <p:cNvSpPr>
            <a:spLocks noGrp="1"/>
          </p:cNvSpPr>
          <p:nvPr>
            <p:ph type="title"/>
          </p:nvPr>
        </p:nvSpPr>
        <p:spPr/>
        <p:txBody>
          <a:bodyPr/>
          <a:lstStyle/>
          <a:p>
            <a:r>
              <a:rPr lang="en-US"/>
              <a:t>FB Insights - Daily Reach | Winzer - 1 of 3</a:t>
            </a:r>
          </a:p>
        </p:txBody>
      </p:sp>
      <p:graphicFrame>
        <p:nvGraphicFramePr>
          <p:cNvPr id="5" name="Table Placeholder 4">
            <a:extLst>
              <a:ext uri="{FF2B5EF4-FFF2-40B4-BE49-F238E27FC236}">
                <a16:creationId xmlns:a16="http://schemas.microsoft.com/office/drawing/2014/main" id="{95BECB76-27C3-43A8-ABA2-312C79FEC84F}"/>
              </a:ext>
            </a:extLst>
          </p:cNvPr>
          <p:cNvGraphicFramePr>
            <a:graphicFrameLocks noGrp="1"/>
          </p:cNvGraphicFramePr>
          <p:nvPr>
            <p:ph type="tbl" sz="quarter" idx="13"/>
            <p:extLst>
              <p:ext uri="{D42A27DB-BD31-4B8C-83A1-F6EECF244321}">
                <p14:modId xmlns:p14="http://schemas.microsoft.com/office/powerpoint/2010/main" val="1064972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40364886"/>
                    </a:ext>
                  </a:extLst>
                </a:gridCol>
                <a:gridCol w="2468880">
                  <a:extLst>
                    <a:ext uri="{9D8B030D-6E8A-4147-A177-3AD203B41FA5}">
                      <a16:colId xmlns:a16="http://schemas.microsoft.com/office/drawing/2014/main" val="2490786830"/>
                    </a:ext>
                  </a:extLst>
                </a:gridCol>
                <a:gridCol w="2468880">
                  <a:extLst>
                    <a:ext uri="{9D8B030D-6E8A-4147-A177-3AD203B41FA5}">
                      <a16:colId xmlns:a16="http://schemas.microsoft.com/office/drawing/2014/main" val="41362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433952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9805</a:t>
                      </a:r>
                    </a:p>
                  </a:txBody>
                  <a:tcPr/>
                </a:tc>
                <a:extLst>
                  <a:ext uri="{0D108BD9-81ED-4DB2-BD59-A6C34878D82A}">
                    <a16:rowId xmlns:a16="http://schemas.microsoft.com/office/drawing/2014/main" val="1778643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2118</a:t>
                      </a:r>
                    </a:p>
                  </a:txBody>
                  <a:tcPr/>
                </a:tc>
                <a:extLst>
                  <a:ext uri="{0D108BD9-81ED-4DB2-BD59-A6C34878D82A}">
                    <a16:rowId xmlns:a16="http://schemas.microsoft.com/office/drawing/2014/main" val="3736784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8210</a:t>
                      </a:r>
                    </a:p>
                  </a:txBody>
                  <a:tcPr/>
                </a:tc>
                <a:extLst>
                  <a:ext uri="{0D108BD9-81ED-4DB2-BD59-A6C34878D82A}">
                    <a16:rowId xmlns:a16="http://schemas.microsoft.com/office/drawing/2014/main" val="2099232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8318</a:t>
                      </a:r>
                    </a:p>
                  </a:txBody>
                  <a:tcPr/>
                </a:tc>
                <a:extLst>
                  <a:ext uri="{0D108BD9-81ED-4DB2-BD59-A6C34878D82A}">
                    <a16:rowId xmlns:a16="http://schemas.microsoft.com/office/drawing/2014/main" val="1634525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6914</a:t>
                      </a:r>
                    </a:p>
                  </a:txBody>
                  <a:tcPr/>
                </a:tc>
                <a:extLst>
                  <a:ext uri="{0D108BD9-81ED-4DB2-BD59-A6C34878D82A}">
                    <a16:rowId xmlns:a16="http://schemas.microsoft.com/office/drawing/2014/main" val="1276185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6519</a:t>
                      </a:r>
                    </a:p>
                  </a:txBody>
                  <a:tcPr/>
                </a:tc>
                <a:extLst>
                  <a:ext uri="{0D108BD9-81ED-4DB2-BD59-A6C34878D82A}">
                    <a16:rowId xmlns:a16="http://schemas.microsoft.com/office/drawing/2014/main" val="1360092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7035</a:t>
                      </a:r>
                    </a:p>
                  </a:txBody>
                  <a:tcPr/>
                </a:tc>
                <a:extLst>
                  <a:ext uri="{0D108BD9-81ED-4DB2-BD59-A6C34878D82A}">
                    <a16:rowId xmlns:a16="http://schemas.microsoft.com/office/drawing/2014/main" val="79848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4451</a:t>
                      </a:r>
                    </a:p>
                  </a:txBody>
                  <a:tcPr/>
                </a:tc>
                <a:extLst>
                  <a:ext uri="{0D108BD9-81ED-4DB2-BD59-A6C34878D82A}">
                    <a16:rowId xmlns:a16="http://schemas.microsoft.com/office/drawing/2014/main" val="3722515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1236</a:t>
                      </a:r>
                    </a:p>
                  </a:txBody>
                  <a:tcPr/>
                </a:tc>
                <a:extLst>
                  <a:ext uri="{0D108BD9-81ED-4DB2-BD59-A6C34878D82A}">
                    <a16:rowId xmlns:a16="http://schemas.microsoft.com/office/drawing/2014/main" val="1585918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5330</a:t>
                      </a:r>
                    </a:p>
                  </a:txBody>
                  <a:tcPr/>
                </a:tc>
                <a:extLst>
                  <a:ext uri="{0D108BD9-81ED-4DB2-BD59-A6C34878D82A}">
                    <a16:rowId xmlns:a16="http://schemas.microsoft.com/office/drawing/2014/main" val="2963219555"/>
                  </a:ext>
                </a:extLst>
              </a:tr>
            </a:tbl>
          </a:graphicData>
        </a:graphic>
      </p:graphicFrame>
      <p:sp>
        <p:nvSpPr>
          <p:cNvPr id="4" name="Text Placeholder 3">
            <a:extLst>
              <a:ext uri="{FF2B5EF4-FFF2-40B4-BE49-F238E27FC236}">
                <a16:creationId xmlns:a16="http://schemas.microsoft.com/office/drawing/2014/main" id="{94EAF67B-5B51-4B94-ADE8-01B09A6BF8B3}"/>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62452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B06C5-A03D-4CD2-8867-7F8340D6676B}"/>
              </a:ext>
            </a:extLst>
          </p:cNvPr>
          <p:cNvSpPr>
            <a:spLocks noGrp="1"/>
          </p:cNvSpPr>
          <p:nvPr>
            <p:ph type="title"/>
          </p:nvPr>
        </p:nvSpPr>
        <p:spPr/>
        <p:txBody>
          <a:bodyPr/>
          <a:lstStyle/>
          <a:p>
            <a:r>
              <a:rPr lang="en-US"/>
              <a:t>FB Insights - Daily Reach | Winzer - 2 of 3</a:t>
            </a:r>
          </a:p>
        </p:txBody>
      </p:sp>
      <p:graphicFrame>
        <p:nvGraphicFramePr>
          <p:cNvPr id="5" name="Table Placeholder 4">
            <a:extLst>
              <a:ext uri="{FF2B5EF4-FFF2-40B4-BE49-F238E27FC236}">
                <a16:creationId xmlns:a16="http://schemas.microsoft.com/office/drawing/2014/main" id="{FFBAC23B-760F-4315-86F4-F7E2AADFB4D7}"/>
              </a:ext>
            </a:extLst>
          </p:cNvPr>
          <p:cNvGraphicFramePr>
            <a:graphicFrameLocks noGrp="1"/>
          </p:cNvGraphicFramePr>
          <p:nvPr>
            <p:ph type="tbl" sz="quarter" idx="13"/>
            <p:extLst>
              <p:ext uri="{D42A27DB-BD31-4B8C-83A1-F6EECF244321}">
                <p14:modId xmlns:p14="http://schemas.microsoft.com/office/powerpoint/2010/main" val="2151625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46598265"/>
                    </a:ext>
                  </a:extLst>
                </a:gridCol>
                <a:gridCol w="2468880">
                  <a:extLst>
                    <a:ext uri="{9D8B030D-6E8A-4147-A177-3AD203B41FA5}">
                      <a16:colId xmlns:a16="http://schemas.microsoft.com/office/drawing/2014/main" val="1312928339"/>
                    </a:ext>
                  </a:extLst>
                </a:gridCol>
                <a:gridCol w="2468880">
                  <a:extLst>
                    <a:ext uri="{9D8B030D-6E8A-4147-A177-3AD203B41FA5}">
                      <a16:colId xmlns:a16="http://schemas.microsoft.com/office/drawing/2014/main" val="3370570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491386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4775</a:t>
                      </a:r>
                    </a:p>
                  </a:txBody>
                  <a:tcPr/>
                </a:tc>
                <a:extLst>
                  <a:ext uri="{0D108BD9-81ED-4DB2-BD59-A6C34878D82A}">
                    <a16:rowId xmlns:a16="http://schemas.microsoft.com/office/drawing/2014/main" val="3638594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4460</a:t>
                      </a:r>
                    </a:p>
                  </a:txBody>
                  <a:tcPr/>
                </a:tc>
                <a:extLst>
                  <a:ext uri="{0D108BD9-81ED-4DB2-BD59-A6C34878D82A}">
                    <a16:rowId xmlns:a16="http://schemas.microsoft.com/office/drawing/2014/main" val="2141194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4924</a:t>
                      </a:r>
                    </a:p>
                  </a:txBody>
                  <a:tcPr/>
                </a:tc>
                <a:extLst>
                  <a:ext uri="{0D108BD9-81ED-4DB2-BD59-A6C34878D82A}">
                    <a16:rowId xmlns:a16="http://schemas.microsoft.com/office/drawing/2014/main" val="1661430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11786</a:t>
                      </a:r>
                    </a:p>
                  </a:txBody>
                  <a:tcPr/>
                </a:tc>
                <a:extLst>
                  <a:ext uri="{0D108BD9-81ED-4DB2-BD59-A6C34878D82A}">
                    <a16:rowId xmlns:a16="http://schemas.microsoft.com/office/drawing/2014/main" val="2497861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9659</a:t>
                      </a:r>
                    </a:p>
                  </a:txBody>
                  <a:tcPr/>
                </a:tc>
                <a:extLst>
                  <a:ext uri="{0D108BD9-81ED-4DB2-BD59-A6C34878D82A}">
                    <a16:rowId xmlns:a16="http://schemas.microsoft.com/office/drawing/2014/main" val="3618415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3136</a:t>
                      </a:r>
                    </a:p>
                  </a:txBody>
                  <a:tcPr/>
                </a:tc>
                <a:extLst>
                  <a:ext uri="{0D108BD9-81ED-4DB2-BD59-A6C34878D82A}">
                    <a16:rowId xmlns:a16="http://schemas.microsoft.com/office/drawing/2014/main" val="1451788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3412</a:t>
                      </a:r>
                    </a:p>
                  </a:txBody>
                  <a:tcPr/>
                </a:tc>
                <a:extLst>
                  <a:ext uri="{0D108BD9-81ED-4DB2-BD59-A6C34878D82A}">
                    <a16:rowId xmlns:a16="http://schemas.microsoft.com/office/drawing/2014/main" val="142711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6435</a:t>
                      </a:r>
                    </a:p>
                  </a:txBody>
                  <a:tcPr/>
                </a:tc>
                <a:extLst>
                  <a:ext uri="{0D108BD9-81ED-4DB2-BD59-A6C34878D82A}">
                    <a16:rowId xmlns:a16="http://schemas.microsoft.com/office/drawing/2014/main" val="3785831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5445</a:t>
                      </a:r>
                    </a:p>
                  </a:txBody>
                  <a:tcPr/>
                </a:tc>
                <a:extLst>
                  <a:ext uri="{0D108BD9-81ED-4DB2-BD59-A6C34878D82A}">
                    <a16:rowId xmlns:a16="http://schemas.microsoft.com/office/drawing/2014/main" val="600701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4616</a:t>
                      </a:r>
                    </a:p>
                  </a:txBody>
                  <a:tcPr/>
                </a:tc>
                <a:extLst>
                  <a:ext uri="{0D108BD9-81ED-4DB2-BD59-A6C34878D82A}">
                    <a16:rowId xmlns:a16="http://schemas.microsoft.com/office/drawing/2014/main" val="2275777112"/>
                  </a:ext>
                </a:extLst>
              </a:tr>
            </a:tbl>
          </a:graphicData>
        </a:graphic>
      </p:graphicFrame>
      <p:sp>
        <p:nvSpPr>
          <p:cNvPr id="4" name="Text Placeholder 3">
            <a:extLst>
              <a:ext uri="{FF2B5EF4-FFF2-40B4-BE49-F238E27FC236}">
                <a16:creationId xmlns:a16="http://schemas.microsoft.com/office/drawing/2014/main" id="{3C93D63D-9EA0-411E-B982-AE7D3A90DE7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8744945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D59FA-CCA4-4720-9446-087954DAC3AD}"/>
              </a:ext>
            </a:extLst>
          </p:cNvPr>
          <p:cNvSpPr>
            <a:spLocks noGrp="1"/>
          </p:cNvSpPr>
          <p:nvPr>
            <p:ph type="title"/>
          </p:nvPr>
        </p:nvSpPr>
        <p:spPr/>
        <p:txBody>
          <a:bodyPr/>
          <a:lstStyle/>
          <a:p>
            <a:r>
              <a:rPr lang="en-US"/>
              <a:t>FB Insights - Daily Reach | Winzer - 3 of 3</a:t>
            </a:r>
          </a:p>
        </p:txBody>
      </p:sp>
      <p:graphicFrame>
        <p:nvGraphicFramePr>
          <p:cNvPr id="5" name="Table Placeholder 4">
            <a:extLst>
              <a:ext uri="{FF2B5EF4-FFF2-40B4-BE49-F238E27FC236}">
                <a16:creationId xmlns:a16="http://schemas.microsoft.com/office/drawing/2014/main" id="{AAFE548A-EAF3-47D4-8843-281B01189ACA}"/>
              </a:ext>
            </a:extLst>
          </p:cNvPr>
          <p:cNvGraphicFramePr>
            <a:graphicFrameLocks noGrp="1"/>
          </p:cNvGraphicFramePr>
          <p:nvPr>
            <p:ph type="tbl" sz="quarter" idx="13"/>
            <p:extLst>
              <p:ext uri="{D42A27DB-BD31-4B8C-83A1-F6EECF244321}">
                <p14:modId xmlns:p14="http://schemas.microsoft.com/office/powerpoint/2010/main" val="1508998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66009773"/>
                    </a:ext>
                  </a:extLst>
                </a:gridCol>
                <a:gridCol w="2468880">
                  <a:extLst>
                    <a:ext uri="{9D8B030D-6E8A-4147-A177-3AD203B41FA5}">
                      <a16:colId xmlns:a16="http://schemas.microsoft.com/office/drawing/2014/main" val="3956579846"/>
                    </a:ext>
                  </a:extLst>
                </a:gridCol>
                <a:gridCol w="2468880">
                  <a:extLst>
                    <a:ext uri="{9D8B030D-6E8A-4147-A177-3AD203B41FA5}">
                      <a16:colId xmlns:a16="http://schemas.microsoft.com/office/drawing/2014/main" val="2650297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08858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6017</a:t>
                      </a:r>
                    </a:p>
                  </a:txBody>
                  <a:tcPr/>
                </a:tc>
                <a:extLst>
                  <a:ext uri="{0D108BD9-81ED-4DB2-BD59-A6C34878D82A}">
                    <a16:rowId xmlns:a16="http://schemas.microsoft.com/office/drawing/2014/main" val="2172081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5728</a:t>
                      </a:r>
                    </a:p>
                  </a:txBody>
                  <a:tcPr/>
                </a:tc>
                <a:extLst>
                  <a:ext uri="{0D108BD9-81ED-4DB2-BD59-A6C34878D82A}">
                    <a16:rowId xmlns:a16="http://schemas.microsoft.com/office/drawing/2014/main" val="145161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23505</a:t>
                      </a:r>
                    </a:p>
                  </a:txBody>
                  <a:tcPr/>
                </a:tc>
                <a:extLst>
                  <a:ext uri="{0D108BD9-81ED-4DB2-BD59-A6C34878D82A}">
                    <a16:rowId xmlns:a16="http://schemas.microsoft.com/office/drawing/2014/main" val="3064584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19128</a:t>
                      </a:r>
                    </a:p>
                  </a:txBody>
                  <a:tcPr/>
                </a:tc>
                <a:extLst>
                  <a:ext uri="{0D108BD9-81ED-4DB2-BD59-A6C34878D82A}">
                    <a16:rowId xmlns:a16="http://schemas.microsoft.com/office/drawing/2014/main" val="4250666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18644</a:t>
                      </a:r>
                    </a:p>
                  </a:txBody>
                  <a:tcPr/>
                </a:tc>
                <a:extLst>
                  <a:ext uri="{0D108BD9-81ED-4DB2-BD59-A6C34878D82A}">
                    <a16:rowId xmlns:a16="http://schemas.microsoft.com/office/drawing/2014/main" val="684169920"/>
                  </a:ext>
                </a:extLst>
              </a:tr>
            </a:tbl>
          </a:graphicData>
        </a:graphic>
      </p:graphicFrame>
      <p:sp>
        <p:nvSpPr>
          <p:cNvPr id="4" name="Text Placeholder 3">
            <a:extLst>
              <a:ext uri="{FF2B5EF4-FFF2-40B4-BE49-F238E27FC236}">
                <a16:creationId xmlns:a16="http://schemas.microsoft.com/office/drawing/2014/main" id="{3C5CB313-C98E-4A24-8C7B-8ADEDD1A533B}"/>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71615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22529-D746-48B7-8E99-587A3F3A1298}"/>
              </a:ext>
            </a:extLst>
          </p:cNvPr>
          <p:cNvSpPr>
            <a:spLocks noGrp="1"/>
          </p:cNvSpPr>
          <p:nvPr>
            <p:ph type="title"/>
          </p:nvPr>
        </p:nvSpPr>
        <p:spPr/>
        <p:txBody>
          <a:bodyPr/>
          <a:lstStyle/>
          <a:p>
            <a:r>
              <a:rPr lang="en-US"/>
              <a:t>Facebook Reach | Winzer</a:t>
            </a:r>
          </a:p>
        </p:txBody>
      </p:sp>
      <p:graphicFrame>
        <p:nvGraphicFramePr>
          <p:cNvPr id="6" name="Chart Placeholder 5">
            <a:extLst>
              <a:ext uri="{FF2B5EF4-FFF2-40B4-BE49-F238E27FC236}">
                <a16:creationId xmlns:a16="http://schemas.microsoft.com/office/drawing/2014/main" id="{FF14CB9D-CB44-4DAF-AF47-A86189E26FE8}"/>
              </a:ext>
            </a:extLst>
          </p:cNvPr>
          <p:cNvGraphicFramePr>
            <a:graphicFrameLocks noGrp="1"/>
          </p:cNvGraphicFramePr>
          <p:nvPr>
            <p:ph type="chart" sz="quarter" idx="13"/>
            <p:extLst>
              <p:ext uri="{D42A27DB-BD31-4B8C-83A1-F6EECF244321}">
                <p14:modId xmlns:p14="http://schemas.microsoft.com/office/powerpoint/2010/main" val="982099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945E19-F43C-4C3B-9577-B97AD6BA2ABE}"/>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83DE7207-54B0-4907-9B4C-A3D7E3DEDE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801691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1581</Words>
  <Application>Microsoft Office PowerPoint</Application>
  <PresentationFormat>On-screen Show (4:3)</PresentationFormat>
  <Paragraphs>648</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Calibri</vt:lpstr>
      <vt:lpstr>Arial</vt:lpstr>
      <vt:lpstr>quintly_template</vt:lpstr>
      <vt:lpstr>Facebook Page Report</vt:lpstr>
      <vt:lpstr>Wichtigste Werte (KPI's) | Winzer</vt:lpstr>
      <vt:lpstr>Fans (Übersicht) | Winzer</vt:lpstr>
      <vt:lpstr>Key Metrics Table w. User Post RR | Winzer</vt:lpstr>
      <vt:lpstr>Facebook Fans Total | Winzer</vt:lpstr>
      <vt:lpstr>Fanwachstum | Winzer</vt:lpstr>
      <vt:lpstr>Verlorene Fans | Winzer</vt:lpstr>
      <vt:lpstr>Eigene Beiträge (Postings) | Winzer - 1 of 4</vt:lpstr>
      <vt:lpstr>Eigene Beiträge (Postings) | Winzer - 2 of 4</vt:lpstr>
      <vt:lpstr>Eigene Beiträge (Postings) | Winzer - 3 of 4</vt:lpstr>
      <vt:lpstr>Eigene Beiträge (Postings) | Winzer - 4 of 4</vt:lpstr>
      <vt:lpstr>Eigene Beiträge (Postings) + Reactions | Winzer - 1 of 5</vt:lpstr>
      <vt:lpstr>Eigene Beiträge (Postings) + Reactions | Winzer - 2 of 5</vt:lpstr>
      <vt:lpstr>Eigene Beiträge (Postings) + Reactions | Winzer - 3 of 5</vt:lpstr>
      <vt:lpstr>Eigene Beiträge (Postings) + Reactions | Winzer - 4 of 5</vt:lpstr>
      <vt:lpstr>Eigene Beiträge (Postings) + Reactions | Winzer - 5 of 5</vt:lpstr>
      <vt:lpstr>Postings/Wochentag | Winzer</vt:lpstr>
      <vt:lpstr>Interaktionsrate | Winzer</vt:lpstr>
      <vt:lpstr>Postingtypen (Verteilung) | Winzer</vt:lpstr>
      <vt:lpstr>Interaktionsrate/Postingtyp | Winzer</vt:lpstr>
      <vt:lpstr>Postings von Fans (Nutzern) | Winzer</vt:lpstr>
      <vt:lpstr>Antwortzeit | Winzer</vt:lpstr>
      <vt:lpstr>Facebook Check Ins | Winzer</vt:lpstr>
      <vt:lpstr>Fan Demographie | Winzer</vt:lpstr>
      <vt:lpstr>Impressionen | Winzer</vt:lpstr>
      <vt:lpstr>Reichweite | Winzer</vt:lpstr>
      <vt:lpstr>Engagierte User | Winzer</vt:lpstr>
      <vt:lpstr>Page Views | Winzer</vt:lpstr>
      <vt:lpstr>Page Fans Online | Winzer</vt:lpstr>
      <vt:lpstr>FB Insights - Daily Impressions | Winzer - 1 of 3</vt:lpstr>
      <vt:lpstr>FB Insights - Daily Impressions | Winzer - 2 of 3</vt:lpstr>
      <vt:lpstr>FB Insights - Daily Impressions | Winzer - 3 of 3</vt:lpstr>
      <vt:lpstr>FB Insights - Daily Reach | Winzer - 1 of 3</vt:lpstr>
      <vt:lpstr>FB Insights - Daily Reach | Winzer - 2 of 3</vt:lpstr>
      <vt:lpstr>FB Insights - Daily Reach | Winzer - 3 of 3</vt:lpstr>
      <vt:lpstr>Facebook Reach | Winzer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2018-05-08T05:20:25Z</dcterms:created>
  <dcterms:modified xsi:type="dcterms:W3CDTF">2018-05-08T05:21:33Z</dcterms:modified>
</cp:coreProperties>
</file>