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6" r:id="rId38"/>
    <p:sldId id="297" r:id="rId39"/>
    <p:sldId id="298" r:id="rId40"/>
    <p:sldId id="299"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1236</c:v>
                </c:pt>
                <c:pt idx="1">
                  <c:v>1236</c:v>
                </c:pt>
                <c:pt idx="2">
                  <c:v>1236</c:v>
                </c:pt>
                <c:pt idx="3">
                  <c:v>1236</c:v>
                </c:pt>
                <c:pt idx="4">
                  <c:v>1237</c:v>
                </c:pt>
                <c:pt idx="5">
                  <c:v>1237</c:v>
                </c:pt>
                <c:pt idx="6">
                  <c:v>1236</c:v>
                </c:pt>
                <c:pt idx="7">
                  <c:v>1237</c:v>
                </c:pt>
                <c:pt idx="8">
                  <c:v>1237</c:v>
                </c:pt>
                <c:pt idx="9">
                  <c:v>1237</c:v>
                </c:pt>
                <c:pt idx="10">
                  <c:v>1236</c:v>
                </c:pt>
                <c:pt idx="11">
                  <c:v>1241</c:v>
                </c:pt>
                <c:pt idx="12">
                  <c:v>1240</c:v>
                </c:pt>
                <c:pt idx="13">
                  <c:v>1240</c:v>
                </c:pt>
                <c:pt idx="14">
                  <c:v>1240</c:v>
                </c:pt>
                <c:pt idx="15">
                  <c:v>1240</c:v>
                </c:pt>
                <c:pt idx="16">
                  <c:v>1240</c:v>
                </c:pt>
                <c:pt idx="17">
                  <c:v>1241</c:v>
                </c:pt>
                <c:pt idx="18">
                  <c:v>1241</c:v>
                </c:pt>
                <c:pt idx="19">
                  <c:v>1242</c:v>
                </c:pt>
                <c:pt idx="20">
                  <c:v>1244</c:v>
                </c:pt>
                <c:pt idx="21">
                  <c:v>1247</c:v>
                </c:pt>
                <c:pt idx="22">
                  <c:v>1247</c:v>
                </c:pt>
                <c:pt idx="23">
                  <c:v>1249</c:v>
                </c:pt>
                <c:pt idx="24">
                  <c:v>1251</c:v>
                </c:pt>
                <c:pt idx="25">
                  <c:v>1251</c:v>
                </c:pt>
                <c:pt idx="26">
                  <c:v>1250</c:v>
                </c:pt>
                <c:pt idx="27">
                  <c:v>1251</c:v>
                </c:pt>
                <c:pt idx="28">
                  <c:v>1252</c:v>
                </c:pt>
                <c:pt idx="29">
                  <c:v>1252</c:v>
                </c:pt>
              </c:numCache>
            </c:numRef>
          </c:val>
          <c:smooth val="0"/>
          <c:extLst>
            <c:ext xmlns:c16="http://schemas.microsoft.com/office/drawing/2014/chart" uri="{C3380CC4-5D6E-409C-BE32-E72D297353CC}">
              <c16:uniqueId val="{00000000-49CF-41C0-AA8D-B5EAFDC656C2}"/>
            </c:ext>
          </c:extLst>
        </c:ser>
        <c:dLbls>
          <c:showLegendKey val="0"/>
          <c:showVal val="0"/>
          <c:showCatName val="0"/>
          <c:showSerName val="0"/>
          <c:showPercent val="0"/>
          <c:showBubbleSize val="0"/>
        </c:dLbls>
        <c:smooth val="0"/>
        <c:axId val="340492016"/>
        <c:axId val="340492672"/>
      </c:lineChart>
      <c:dateAx>
        <c:axId val="34049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492672"/>
        <c:crosses val="autoZero"/>
        <c:auto val="1"/>
        <c:lblOffset val="100"/>
        <c:baseTimeUnit val="days"/>
      </c:dateAx>
      <c:valAx>
        <c:axId val="34049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49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numCache>
            </c:numRef>
          </c:val>
          <c:smooth val="0"/>
          <c:extLst>
            <c:ext xmlns:c16="http://schemas.microsoft.com/office/drawing/2014/chart" uri="{C3380CC4-5D6E-409C-BE32-E72D297353CC}">
              <c16:uniqueId val="{00000000-192A-4A03-B7B4-3AD8C4C4ACC0}"/>
            </c:ext>
          </c:extLst>
        </c:ser>
        <c:dLbls>
          <c:showLegendKey val="0"/>
          <c:showVal val="0"/>
          <c:showCatName val="0"/>
          <c:showSerName val="0"/>
          <c:showPercent val="0"/>
          <c:showBubbleSize val="0"/>
        </c:dLbls>
        <c:smooth val="0"/>
        <c:axId val="335465328"/>
        <c:axId val="335465000"/>
      </c:lineChart>
      <c:dateAx>
        <c:axId val="335465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65000"/>
        <c:crosses val="autoZero"/>
        <c:auto val="1"/>
        <c:lblOffset val="100"/>
        <c:baseTimeUnit val="days"/>
      </c:dateAx>
      <c:valAx>
        <c:axId val="33546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6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1</c:v>
                </c:pt>
                <c:pt idx="7">
                  <c:v>0</c:v>
                </c:pt>
                <c:pt idx="8">
                  <c:v>0</c:v>
                </c:pt>
                <c:pt idx="9">
                  <c:v>0</c:v>
                </c:pt>
                <c:pt idx="10">
                  <c:v>1</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numCache>
            </c:numRef>
          </c:val>
          <c:smooth val="0"/>
          <c:extLst>
            <c:ext xmlns:c16="http://schemas.microsoft.com/office/drawing/2014/chart" uri="{C3380CC4-5D6E-409C-BE32-E72D297353CC}">
              <c16:uniqueId val="{00000000-7AA5-4E64-A1FD-4F6F99D1CFA0}"/>
            </c:ext>
          </c:extLst>
        </c:ser>
        <c:dLbls>
          <c:showLegendKey val="0"/>
          <c:showVal val="0"/>
          <c:showCatName val="0"/>
          <c:showSerName val="0"/>
          <c:showPercent val="0"/>
          <c:showBubbleSize val="0"/>
        </c:dLbls>
        <c:smooth val="0"/>
        <c:axId val="343467040"/>
        <c:axId val="343466712"/>
      </c:lineChart>
      <c:dateAx>
        <c:axId val="34346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66712"/>
        <c:crosses val="autoZero"/>
        <c:auto val="1"/>
        <c:lblOffset val="100"/>
        <c:baseTimeUnit val="days"/>
      </c:dateAx>
      <c:valAx>
        <c:axId val="34346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6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5</c:v>
                </c:pt>
                <c:pt idx="3">
                  <c:v>3</c:v>
                </c:pt>
                <c:pt idx="4">
                  <c:v>0</c:v>
                </c:pt>
                <c:pt idx="5">
                  <c:v>1</c:v>
                </c:pt>
                <c:pt idx="6">
                  <c:v>1</c:v>
                </c:pt>
              </c:numCache>
            </c:numRef>
          </c:val>
          <c:extLst>
            <c:ext xmlns:c16="http://schemas.microsoft.com/office/drawing/2014/chart" uri="{C3380CC4-5D6E-409C-BE32-E72D297353CC}">
              <c16:uniqueId val="{00000000-91FA-4679-924F-0087A1AA9F2D}"/>
            </c:ext>
          </c:extLst>
        </c:ser>
        <c:dLbls>
          <c:showLegendKey val="0"/>
          <c:showVal val="0"/>
          <c:showCatName val="0"/>
          <c:showSerName val="0"/>
          <c:showPercent val="0"/>
          <c:showBubbleSize val="0"/>
        </c:dLbls>
        <c:gapWidth val="219"/>
        <c:overlap val="-27"/>
        <c:axId val="422986144"/>
        <c:axId val="422982536"/>
      </c:barChart>
      <c:catAx>
        <c:axId val="42298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82536"/>
        <c:crosses val="autoZero"/>
        <c:auto val="1"/>
        <c:lblAlgn val="ctr"/>
        <c:lblOffset val="100"/>
        <c:noMultiLvlLbl val="0"/>
      </c:catAx>
      <c:valAx>
        <c:axId val="42298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8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E48-431C-9B0F-BD70FDD5939A}"/>
            </c:ext>
          </c:extLst>
        </c:ser>
        <c:dLbls>
          <c:showLegendKey val="0"/>
          <c:showVal val="0"/>
          <c:showCatName val="0"/>
          <c:showSerName val="0"/>
          <c:showPercent val="0"/>
          <c:showBubbleSize val="0"/>
        </c:dLbls>
        <c:smooth val="0"/>
        <c:axId val="422999592"/>
        <c:axId val="422993688"/>
      </c:lineChart>
      <c:dateAx>
        <c:axId val="42299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93688"/>
        <c:crosses val="autoZero"/>
        <c:auto val="1"/>
        <c:lblOffset val="100"/>
        <c:baseTimeUnit val="days"/>
      </c:dateAx>
      <c:valAx>
        <c:axId val="42299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9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Familienhotel Gasthof Hinteregger</c:v>
                </c:pt>
              </c:strCache>
            </c:strRef>
          </c:cat>
          <c:val>
            <c:numRef>
              <c:f>Sheet1!$B$2</c:f>
              <c:numCache>
                <c:formatCode>General</c:formatCode>
                <c:ptCount val="1"/>
                <c:pt idx="0">
                  <c:v>1</c:v>
                </c:pt>
              </c:numCache>
            </c:numRef>
          </c:val>
          <c:extLst>
            <c:ext xmlns:c16="http://schemas.microsoft.com/office/drawing/2014/chart" uri="{C3380CC4-5D6E-409C-BE32-E72D297353CC}">
              <c16:uniqueId val="{00000000-FF1A-47E1-A1D4-9CCA13E8B42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Familienhotel Gasthof Hinteregger</c:v>
                </c:pt>
              </c:strCache>
            </c:strRef>
          </c:cat>
          <c:val>
            <c:numRef>
              <c:f>Sheet1!$C$2</c:f>
              <c:numCache>
                <c:formatCode>General</c:formatCode>
                <c:ptCount val="1"/>
                <c:pt idx="0">
                  <c:v>8</c:v>
                </c:pt>
              </c:numCache>
            </c:numRef>
          </c:val>
          <c:extLst>
            <c:ext xmlns:c16="http://schemas.microsoft.com/office/drawing/2014/chart" uri="{C3380CC4-5D6E-409C-BE32-E72D297353CC}">
              <c16:uniqueId val="{00000001-FF1A-47E1-A1D4-9CCA13E8B42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Familienhotel Gasthof Hinteregger</c:v>
                </c:pt>
              </c:strCache>
            </c:strRef>
          </c:cat>
          <c:val>
            <c:numRef>
              <c:f>Sheet1!$D$2</c:f>
              <c:numCache>
                <c:formatCode>General</c:formatCode>
                <c:ptCount val="1"/>
                <c:pt idx="0">
                  <c:v>5</c:v>
                </c:pt>
              </c:numCache>
            </c:numRef>
          </c:val>
          <c:extLst>
            <c:ext xmlns:c16="http://schemas.microsoft.com/office/drawing/2014/chart" uri="{C3380CC4-5D6E-409C-BE32-E72D297353CC}">
              <c16:uniqueId val="{00000002-FF1A-47E1-A1D4-9CCA13E8B42D}"/>
            </c:ext>
          </c:extLst>
        </c:ser>
        <c:dLbls>
          <c:showLegendKey val="0"/>
          <c:showVal val="0"/>
          <c:showCatName val="0"/>
          <c:showSerName val="0"/>
          <c:showPercent val="0"/>
          <c:showBubbleSize val="0"/>
        </c:dLbls>
        <c:gapWidth val="150"/>
        <c:overlap val="100"/>
        <c:axId val="422991064"/>
        <c:axId val="422994016"/>
      </c:barChart>
      <c:catAx>
        <c:axId val="42299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94016"/>
        <c:crosses val="autoZero"/>
        <c:auto val="1"/>
        <c:lblAlgn val="ctr"/>
        <c:lblOffset val="100"/>
        <c:noMultiLvlLbl val="0"/>
      </c:catAx>
      <c:valAx>
        <c:axId val="422994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9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numCache>
            </c:numRef>
          </c:val>
          <c:extLst>
            <c:ext xmlns:c16="http://schemas.microsoft.com/office/drawing/2014/chart" uri="{C3380CC4-5D6E-409C-BE32-E72D297353CC}">
              <c16:uniqueId val="{00000000-C317-4880-932F-BF10E0B68726}"/>
            </c:ext>
          </c:extLst>
        </c:ser>
        <c:dLbls>
          <c:showLegendKey val="0"/>
          <c:showVal val="0"/>
          <c:showCatName val="0"/>
          <c:showSerName val="0"/>
          <c:showPercent val="0"/>
          <c:showBubbleSize val="0"/>
        </c:dLbls>
        <c:gapWidth val="219"/>
        <c:overlap val="-27"/>
        <c:axId val="422992048"/>
        <c:axId val="422996968"/>
      </c:barChart>
      <c:catAx>
        <c:axId val="42299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96968"/>
        <c:crosses val="autoZero"/>
        <c:auto val="1"/>
        <c:lblAlgn val="ctr"/>
        <c:lblOffset val="100"/>
        <c:noMultiLvlLbl val="0"/>
      </c:catAx>
      <c:valAx>
        <c:axId val="42299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9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BA8-4FA4-9C32-D9F9F17DB278}"/>
            </c:ext>
          </c:extLst>
        </c:ser>
        <c:dLbls>
          <c:showLegendKey val="0"/>
          <c:showVal val="0"/>
          <c:showCatName val="0"/>
          <c:showSerName val="0"/>
          <c:showPercent val="0"/>
          <c:showBubbleSize val="0"/>
        </c:dLbls>
        <c:gapWidth val="219"/>
        <c:overlap val="-27"/>
        <c:axId val="423000904"/>
        <c:axId val="422972696"/>
      </c:barChart>
      <c:catAx>
        <c:axId val="42300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72696"/>
        <c:crosses val="autoZero"/>
        <c:auto val="1"/>
        <c:lblAlgn val="ctr"/>
        <c:lblOffset val="100"/>
        <c:noMultiLvlLbl val="0"/>
      </c:catAx>
      <c:valAx>
        <c:axId val="42297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0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numCache>
            </c:numRef>
          </c:val>
          <c:smooth val="0"/>
          <c:extLst>
            <c:ext xmlns:c16="http://schemas.microsoft.com/office/drawing/2014/chart" uri="{C3380CC4-5D6E-409C-BE32-E72D297353CC}">
              <c16:uniqueId val="{00000000-2354-44FD-B803-56D2CB6D265C}"/>
            </c:ext>
          </c:extLst>
        </c:ser>
        <c:dLbls>
          <c:showLegendKey val="0"/>
          <c:showVal val="0"/>
          <c:showCatName val="0"/>
          <c:showSerName val="0"/>
          <c:showPercent val="0"/>
          <c:showBubbleSize val="0"/>
        </c:dLbls>
        <c:smooth val="0"/>
        <c:axId val="416970728"/>
        <c:axId val="335464344"/>
      </c:lineChart>
      <c:dateAx>
        <c:axId val="416970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64344"/>
        <c:crosses val="autoZero"/>
        <c:auto val="1"/>
        <c:lblOffset val="100"/>
        <c:baseTimeUnit val="days"/>
      </c:dateAx>
      <c:valAx>
        <c:axId val="33546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97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c:v>
                </c:pt>
                <c:pt idx="1">
                  <c:v>58</c:v>
                </c:pt>
                <c:pt idx="2">
                  <c:v>178</c:v>
                </c:pt>
                <c:pt idx="3">
                  <c:v>172</c:v>
                </c:pt>
                <c:pt idx="4">
                  <c:v>127</c:v>
                </c:pt>
                <c:pt idx="5">
                  <c:v>110</c:v>
                </c:pt>
                <c:pt idx="6">
                  <c:v>35</c:v>
                </c:pt>
              </c:numCache>
            </c:numRef>
          </c:val>
          <c:extLst>
            <c:ext xmlns:c16="http://schemas.microsoft.com/office/drawing/2014/chart" uri="{C3380CC4-5D6E-409C-BE32-E72D297353CC}">
              <c16:uniqueId val="{00000000-CC23-41DE-92D2-AE186E72F52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c:v>
                </c:pt>
                <c:pt idx="1">
                  <c:v>93</c:v>
                </c:pt>
                <c:pt idx="2">
                  <c:v>130</c:v>
                </c:pt>
                <c:pt idx="3">
                  <c:v>113</c:v>
                </c:pt>
                <c:pt idx="4">
                  <c:v>95</c:v>
                </c:pt>
                <c:pt idx="5">
                  <c:v>70</c:v>
                </c:pt>
                <c:pt idx="6">
                  <c:v>44</c:v>
                </c:pt>
              </c:numCache>
            </c:numRef>
          </c:val>
          <c:extLst>
            <c:ext xmlns:c16="http://schemas.microsoft.com/office/drawing/2014/chart" uri="{C3380CC4-5D6E-409C-BE32-E72D297353CC}">
              <c16:uniqueId val="{00000001-CC23-41DE-92D2-AE186E72F522}"/>
            </c:ext>
          </c:extLst>
        </c:ser>
        <c:dLbls>
          <c:showLegendKey val="0"/>
          <c:showVal val="0"/>
          <c:showCatName val="0"/>
          <c:showSerName val="0"/>
          <c:showPercent val="0"/>
          <c:showBubbleSize val="0"/>
        </c:dLbls>
        <c:gapWidth val="219"/>
        <c:overlap val="-27"/>
        <c:axId val="340005800"/>
        <c:axId val="340008752"/>
      </c:barChart>
      <c:catAx>
        <c:axId val="34000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08752"/>
        <c:crosses val="autoZero"/>
        <c:auto val="1"/>
        <c:lblAlgn val="ctr"/>
        <c:lblOffset val="100"/>
        <c:noMultiLvlLbl val="0"/>
      </c:catAx>
      <c:valAx>
        <c:axId val="34000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0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441</c:v>
                </c:pt>
                <c:pt idx="1">
                  <c:v>1148</c:v>
                </c:pt>
                <c:pt idx="2">
                  <c:v>387</c:v>
                </c:pt>
                <c:pt idx="3">
                  <c:v>654</c:v>
                </c:pt>
                <c:pt idx="4">
                  <c:v>1028</c:v>
                </c:pt>
                <c:pt idx="5">
                  <c:v>244</c:v>
                </c:pt>
                <c:pt idx="6">
                  <c:v>124</c:v>
                </c:pt>
                <c:pt idx="7">
                  <c:v>96</c:v>
                </c:pt>
                <c:pt idx="8">
                  <c:v>165</c:v>
                </c:pt>
                <c:pt idx="9">
                  <c:v>1286</c:v>
                </c:pt>
                <c:pt idx="10">
                  <c:v>2016</c:v>
                </c:pt>
                <c:pt idx="11">
                  <c:v>5540</c:v>
                </c:pt>
                <c:pt idx="12">
                  <c:v>837</c:v>
                </c:pt>
                <c:pt idx="13">
                  <c:v>645</c:v>
                </c:pt>
                <c:pt idx="14">
                  <c:v>627</c:v>
                </c:pt>
                <c:pt idx="15">
                  <c:v>3187</c:v>
                </c:pt>
                <c:pt idx="16">
                  <c:v>2282</c:v>
                </c:pt>
                <c:pt idx="17">
                  <c:v>2083</c:v>
                </c:pt>
                <c:pt idx="18">
                  <c:v>2944</c:v>
                </c:pt>
                <c:pt idx="19">
                  <c:v>2246</c:v>
                </c:pt>
                <c:pt idx="20">
                  <c:v>2828</c:v>
                </c:pt>
                <c:pt idx="21">
                  <c:v>2805</c:v>
                </c:pt>
                <c:pt idx="22">
                  <c:v>3872</c:v>
                </c:pt>
                <c:pt idx="23">
                  <c:v>2117</c:v>
                </c:pt>
                <c:pt idx="24">
                  <c:v>3014</c:v>
                </c:pt>
                <c:pt idx="25">
                  <c:v>2313</c:v>
                </c:pt>
                <c:pt idx="26">
                  <c:v>2115</c:v>
                </c:pt>
                <c:pt idx="27">
                  <c:v>2164</c:v>
                </c:pt>
                <c:pt idx="28">
                  <c:v>3492</c:v>
                </c:pt>
                <c:pt idx="29">
                  <c:v>1765</c:v>
                </c:pt>
              </c:numCache>
            </c:numRef>
          </c:val>
          <c:smooth val="0"/>
          <c:extLst>
            <c:ext xmlns:c16="http://schemas.microsoft.com/office/drawing/2014/chart" uri="{C3380CC4-5D6E-409C-BE32-E72D297353CC}">
              <c16:uniqueId val="{00000000-DCCD-47D5-B4F3-5A5DEB70A986}"/>
            </c:ext>
          </c:extLst>
        </c:ser>
        <c:dLbls>
          <c:showLegendKey val="0"/>
          <c:showVal val="0"/>
          <c:showCatName val="0"/>
          <c:showSerName val="0"/>
          <c:showPercent val="0"/>
          <c:showBubbleSize val="0"/>
        </c:dLbls>
        <c:smooth val="0"/>
        <c:axId val="340001864"/>
        <c:axId val="339999896"/>
      </c:lineChart>
      <c:dateAx>
        <c:axId val="34000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99896"/>
        <c:crosses val="autoZero"/>
        <c:auto val="1"/>
        <c:lblOffset val="100"/>
        <c:baseTimeUnit val="days"/>
      </c:dateAx>
      <c:valAx>
        <c:axId val="33999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0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261</c:v>
                </c:pt>
                <c:pt idx="1">
                  <c:v>730</c:v>
                </c:pt>
                <c:pt idx="2">
                  <c:v>259</c:v>
                </c:pt>
                <c:pt idx="3">
                  <c:v>406</c:v>
                </c:pt>
                <c:pt idx="4">
                  <c:v>640</c:v>
                </c:pt>
                <c:pt idx="5">
                  <c:v>158</c:v>
                </c:pt>
                <c:pt idx="6">
                  <c:v>75</c:v>
                </c:pt>
                <c:pt idx="7">
                  <c:v>58</c:v>
                </c:pt>
                <c:pt idx="8">
                  <c:v>46</c:v>
                </c:pt>
                <c:pt idx="9">
                  <c:v>676</c:v>
                </c:pt>
                <c:pt idx="10">
                  <c:v>733</c:v>
                </c:pt>
                <c:pt idx="11">
                  <c:v>3428</c:v>
                </c:pt>
                <c:pt idx="12">
                  <c:v>551</c:v>
                </c:pt>
                <c:pt idx="13">
                  <c:v>476</c:v>
                </c:pt>
                <c:pt idx="14">
                  <c:v>354</c:v>
                </c:pt>
                <c:pt idx="15">
                  <c:v>2213</c:v>
                </c:pt>
                <c:pt idx="16">
                  <c:v>2025</c:v>
                </c:pt>
                <c:pt idx="17">
                  <c:v>1857</c:v>
                </c:pt>
                <c:pt idx="18">
                  <c:v>2246</c:v>
                </c:pt>
                <c:pt idx="19">
                  <c:v>2044</c:v>
                </c:pt>
                <c:pt idx="20">
                  <c:v>2258</c:v>
                </c:pt>
                <c:pt idx="21">
                  <c:v>2484</c:v>
                </c:pt>
                <c:pt idx="22">
                  <c:v>2761</c:v>
                </c:pt>
                <c:pt idx="23">
                  <c:v>1867</c:v>
                </c:pt>
                <c:pt idx="24">
                  <c:v>2344</c:v>
                </c:pt>
                <c:pt idx="25">
                  <c:v>1920</c:v>
                </c:pt>
                <c:pt idx="26">
                  <c:v>1842</c:v>
                </c:pt>
                <c:pt idx="27">
                  <c:v>1925</c:v>
                </c:pt>
                <c:pt idx="28">
                  <c:v>2772</c:v>
                </c:pt>
                <c:pt idx="29">
                  <c:v>1288</c:v>
                </c:pt>
              </c:numCache>
            </c:numRef>
          </c:val>
          <c:smooth val="0"/>
          <c:extLst>
            <c:ext xmlns:c16="http://schemas.microsoft.com/office/drawing/2014/chart" uri="{C3380CC4-5D6E-409C-BE32-E72D297353CC}">
              <c16:uniqueId val="{00000000-A6D7-4FD1-9165-54508FF3CC42}"/>
            </c:ext>
          </c:extLst>
        </c:ser>
        <c:dLbls>
          <c:showLegendKey val="0"/>
          <c:showVal val="0"/>
          <c:showCatName val="0"/>
          <c:showSerName val="0"/>
          <c:showPercent val="0"/>
          <c:showBubbleSize val="0"/>
        </c:dLbls>
        <c:smooth val="0"/>
        <c:axId val="340004488"/>
        <c:axId val="340012032"/>
      </c:lineChart>
      <c:dateAx>
        <c:axId val="34000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12032"/>
        <c:crosses val="autoZero"/>
        <c:auto val="1"/>
        <c:lblOffset val="100"/>
        <c:baseTimeUnit val="days"/>
      </c:dateAx>
      <c:valAx>
        <c:axId val="34001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0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48</c:v>
                </c:pt>
                <c:pt idx="1">
                  <c:v>132</c:v>
                </c:pt>
                <c:pt idx="2">
                  <c:v>22</c:v>
                </c:pt>
                <c:pt idx="3">
                  <c:v>46</c:v>
                </c:pt>
                <c:pt idx="4">
                  <c:v>77</c:v>
                </c:pt>
                <c:pt idx="5">
                  <c:v>13</c:v>
                </c:pt>
                <c:pt idx="6">
                  <c:v>8</c:v>
                </c:pt>
                <c:pt idx="7">
                  <c:v>6</c:v>
                </c:pt>
                <c:pt idx="8">
                  <c:v>7</c:v>
                </c:pt>
                <c:pt idx="9">
                  <c:v>163</c:v>
                </c:pt>
                <c:pt idx="10">
                  <c:v>116</c:v>
                </c:pt>
                <c:pt idx="11">
                  <c:v>623</c:v>
                </c:pt>
                <c:pt idx="12">
                  <c:v>75</c:v>
                </c:pt>
                <c:pt idx="13">
                  <c:v>35</c:v>
                </c:pt>
                <c:pt idx="14">
                  <c:v>32</c:v>
                </c:pt>
                <c:pt idx="15">
                  <c:v>125</c:v>
                </c:pt>
                <c:pt idx="16">
                  <c:v>74</c:v>
                </c:pt>
                <c:pt idx="17">
                  <c:v>68</c:v>
                </c:pt>
                <c:pt idx="18">
                  <c:v>112</c:v>
                </c:pt>
                <c:pt idx="19">
                  <c:v>49</c:v>
                </c:pt>
                <c:pt idx="20">
                  <c:v>59</c:v>
                </c:pt>
                <c:pt idx="21">
                  <c:v>57</c:v>
                </c:pt>
                <c:pt idx="22">
                  <c:v>180</c:v>
                </c:pt>
                <c:pt idx="23">
                  <c:v>52</c:v>
                </c:pt>
                <c:pt idx="24">
                  <c:v>112</c:v>
                </c:pt>
                <c:pt idx="25">
                  <c:v>64</c:v>
                </c:pt>
                <c:pt idx="26">
                  <c:v>47</c:v>
                </c:pt>
                <c:pt idx="27">
                  <c:v>38</c:v>
                </c:pt>
                <c:pt idx="28">
                  <c:v>90</c:v>
                </c:pt>
                <c:pt idx="29">
                  <c:v>54</c:v>
                </c:pt>
              </c:numCache>
            </c:numRef>
          </c:val>
          <c:smooth val="0"/>
          <c:extLst>
            <c:ext xmlns:c16="http://schemas.microsoft.com/office/drawing/2014/chart" uri="{C3380CC4-5D6E-409C-BE32-E72D297353CC}">
              <c16:uniqueId val="{00000000-2929-4926-B621-DFA77A32B09A}"/>
            </c:ext>
          </c:extLst>
        </c:ser>
        <c:dLbls>
          <c:showLegendKey val="0"/>
          <c:showVal val="0"/>
          <c:showCatName val="0"/>
          <c:showSerName val="0"/>
          <c:showPercent val="0"/>
          <c:showBubbleSize val="0"/>
        </c:dLbls>
        <c:smooth val="0"/>
        <c:axId val="340015640"/>
        <c:axId val="340010720"/>
      </c:lineChart>
      <c:dateAx>
        <c:axId val="340015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10720"/>
        <c:crosses val="autoZero"/>
        <c:auto val="1"/>
        <c:lblOffset val="100"/>
        <c:baseTimeUnit val="days"/>
      </c:dateAx>
      <c:valAx>
        <c:axId val="34001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1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12</c:v>
                </c:pt>
                <c:pt idx="1">
                  <c:v>11</c:v>
                </c:pt>
                <c:pt idx="2">
                  <c:v>4</c:v>
                </c:pt>
                <c:pt idx="3">
                  <c:v>5</c:v>
                </c:pt>
                <c:pt idx="4">
                  <c:v>1</c:v>
                </c:pt>
                <c:pt idx="5">
                  <c:v>6</c:v>
                </c:pt>
                <c:pt idx="6">
                  <c:v>4</c:v>
                </c:pt>
                <c:pt idx="7">
                  <c:v>5</c:v>
                </c:pt>
                <c:pt idx="8">
                  <c:v>6</c:v>
                </c:pt>
                <c:pt idx="9">
                  <c:v>4</c:v>
                </c:pt>
                <c:pt idx="10">
                  <c:v>12</c:v>
                </c:pt>
                <c:pt idx="11">
                  <c:v>46</c:v>
                </c:pt>
                <c:pt idx="12">
                  <c:v>7</c:v>
                </c:pt>
                <c:pt idx="13">
                  <c:v>8</c:v>
                </c:pt>
                <c:pt idx="14">
                  <c:v>7</c:v>
                </c:pt>
                <c:pt idx="15">
                  <c:v>11</c:v>
                </c:pt>
                <c:pt idx="16">
                  <c:v>6</c:v>
                </c:pt>
                <c:pt idx="17">
                  <c:v>3</c:v>
                </c:pt>
                <c:pt idx="18">
                  <c:v>19</c:v>
                </c:pt>
                <c:pt idx="19">
                  <c:v>6</c:v>
                </c:pt>
                <c:pt idx="20">
                  <c:v>11</c:v>
                </c:pt>
                <c:pt idx="21">
                  <c:v>9</c:v>
                </c:pt>
                <c:pt idx="22">
                  <c:v>27</c:v>
                </c:pt>
                <c:pt idx="23">
                  <c:v>3</c:v>
                </c:pt>
                <c:pt idx="24">
                  <c:v>7</c:v>
                </c:pt>
                <c:pt idx="25">
                  <c:v>13</c:v>
                </c:pt>
                <c:pt idx="26">
                  <c:v>5</c:v>
                </c:pt>
                <c:pt idx="27">
                  <c:v>5</c:v>
                </c:pt>
                <c:pt idx="28">
                  <c:v>15</c:v>
                </c:pt>
                <c:pt idx="29">
                  <c:v>5</c:v>
                </c:pt>
              </c:numCache>
            </c:numRef>
          </c:val>
          <c:smooth val="0"/>
          <c:extLst>
            <c:ext xmlns:c16="http://schemas.microsoft.com/office/drawing/2014/chart" uri="{C3380CC4-5D6E-409C-BE32-E72D297353CC}">
              <c16:uniqueId val="{00000000-0718-47C7-A518-9E373C9184C7}"/>
            </c:ext>
          </c:extLst>
        </c:ser>
        <c:dLbls>
          <c:showLegendKey val="0"/>
          <c:showVal val="0"/>
          <c:showCatName val="0"/>
          <c:showSerName val="0"/>
          <c:showPercent val="0"/>
          <c:showBubbleSize val="0"/>
        </c:dLbls>
        <c:smooth val="0"/>
        <c:axId val="340011704"/>
        <c:axId val="340012360"/>
      </c:lineChart>
      <c:dateAx>
        <c:axId val="34001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12360"/>
        <c:crosses val="autoZero"/>
        <c:auto val="1"/>
        <c:lblOffset val="100"/>
        <c:baseTimeUnit val="days"/>
      </c:dateAx>
      <c:valAx>
        <c:axId val="34001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1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156.34482758620999</c:v>
                </c:pt>
                <c:pt idx="1">
                  <c:v>80.551724137931004</c:v>
                </c:pt>
                <c:pt idx="2">
                  <c:v>53.310344827586</c:v>
                </c:pt>
                <c:pt idx="3">
                  <c:v>41</c:v>
                </c:pt>
                <c:pt idx="4">
                  <c:v>56.310344827586</c:v>
                </c:pt>
                <c:pt idx="5">
                  <c:v>126.96551724138</c:v>
                </c:pt>
                <c:pt idx="6">
                  <c:v>306.89655172414001</c:v>
                </c:pt>
                <c:pt idx="7">
                  <c:v>441.41379310345002</c:v>
                </c:pt>
                <c:pt idx="8">
                  <c:v>511.44827586206998</c:v>
                </c:pt>
                <c:pt idx="9">
                  <c:v>465.1</c:v>
                </c:pt>
                <c:pt idx="10">
                  <c:v>444.9</c:v>
                </c:pt>
                <c:pt idx="11">
                  <c:v>451.23333333332999</c:v>
                </c:pt>
                <c:pt idx="12">
                  <c:v>482.26666666667001</c:v>
                </c:pt>
                <c:pt idx="13">
                  <c:v>487.16666666666998</c:v>
                </c:pt>
                <c:pt idx="14">
                  <c:v>469.7</c:v>
                </c:pt>
                <c:pt idx="15">
                  <c:v>467.13333333332997</c:v>
                </c:pt>
                <c:pt idx="16">
                  <c:v>476.93333333332998</c:v>
                </c:pt>
                <c:pt idx="17">
                  <c:v>499.53333333333001</c:v>
                </c:pt>
                <c:pt idx="18">
                  <c:v>517.13333333333003</c:v>
                </c:pt>
                <c:pt idx="19">
                  <c:v>546.43333333332998</c:v>
                </c:pt>
                <c:pt idx="20">
                  <c:v>581.03333333333001</c:v>
                </c:pt>
                <c:pt idx="21">
                  <c:v>585.33333333332996</c:v>
                </c:pt>
                <c:pt idx="22">
                  <c:v>482.43333333332998</c:v>
                </c:pt>
                <c:pt idx="23">
                  <c:v>294.06666666667002</c:v>
                </c:pt>
              </c:numCache>
            </c:numRef>
          </c:val>
          <c:smooth val="0"/>
          <c:extLst>
            <c:ext xmlns:c16="http://schemas.microsoft.com/office/drawing/2014/chart" uri="{C3380CC4-5D6E-409C-BE32-E72D297353CC}">
              <c16:uniqueId val="{00000000-A5CF-4875-82F4-898A43B30309}"/>
            </c:ext>
          </c:extLst>
        </c:ser>
        <c:dLbls>
          <c:showLegendKey val="0"/>
          <c:showVal val="0"/>
          <c:showCatName val="0"/>
          <c:showSerName val="0"/>
          <c:showPercent val="0"/>
          <c:showBubbleSize val="0"/>
        </c:dLbls>
        <c:smooth val="0"/>
        <c:axId val="340025480"/>
        <c:axId val="340019576"/>
      </c:lineChart>
      <c:catAx>
        <c:axId val="34002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19576"/>
        <c:crosses val="autoZero"/>
        <c:auto val="1"/>
        <c:lblAlgn val="ctr"/>
        <c:lblOffset val="100"/>
        <c:noMultiLvlLbl val="0"/>
      </c:catAx>
      <c:valAx>
        <c:axId val="34001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2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261</c:v>
                </c:pt>
                <c:pt idx="1">
                  <c:v>730</c:v>
                </c:pt>
                <c:pt idx="2">
                  <c:v>259</c:v>
                </c:pt>
                <c:pt idx="3">
                  <c:v>406</c:v>
                </c:pt>
                <c:pt idx="4">
                  <c:v>640</c:v>
                </c:pt>
                <c:pt idx="5">
                  <c:v>158</c:v>
                </c:pt>
                <c:pt idx="6">
                  <c:v>75</c:v>
                </c:pt>
                <c:pt idx="7">
                  <c:v>58</c:v>
                </c:pt>
                <c:pt idx="8">
                  <c:v>46</c:v>
                </c:pt>
                <c:pt idx="9">
                  <c:v>676</c:v>
                </c:pt>
                <c:pt idx="10">
                  <c:v>733</c:v>
                </c:pt>
                <c:pt idx="11">
                  <c:v>3428</c:v>
                </c:pt>
                <c:pt idx="12">
                  <c:v>551</c:v>
                </c:pt>
                <c:pt idx="13">
                  <c:v>476</c:v>
                </c:pt>
                <c:pt idx="14">
                  <c:v>354</c:v>
                </c:pt>
                <c:pt idx="15">
                  <c:v>2213</c:v>
                </c:pt>
                <c:pt idx="16">
                  <c:v>2025</c:v>
                </c:pt>
                <c:pt idx="17">
                  <c:v>1857</c:v>
                </c:pt>
                <c:pt idx="18">
                  <c:v>2246</c:v>
                </c:pt>
                <c:pt idx="19">
                  <c:v>2044</c:v>
                </c:pt>
                <c:pt idx="20">
                  <c:v>2258</c:v>
                </c:pt>
                <c:pt idx="21">
                  <c:v>2484</c:v>
                </c:pt>
                <c:pt idx="22">
                  <c:v>2761</c:v>
                </c:pt>
                <c:pt idx="23">
                  <c:v>1867</c:v>
                </c:pt>
                <c:pt idx="24">
                  <c:v>2344</c:v>
                </c:pt>
                <c:pt idx="25">
                  <c:v>1920</c:v>
                </c:pt>
                <c:pt idx="26">
                  <c:v>1842</c:v>
                </c:pt>
                <c:pt idx="27">
                  <c:v>1925</c:v>
                </c:pt>
                <c:pt idx="28">
                  <c:v>2772</c:v>
                </c:pt>
                <c:pt idx="29">
                  <c:v>1288</c:v>
                </c:pt>
              </c:numCache>
            </c:numRef>
          </c:val>
          <c:smooth val="0"/>
          <c:extLst>
            <c:ext xmlns:c16="http://schemas.microsoft.com/office/drawing/2014/chart" uri="{C3380CC4-5D6E-409C-BE32-E72D297353CC}">
              <c16:uniqueId val="{00000000-00C1-4A98-A1A0-D2A73941297F}"/>
            </c:ext>
          </c:extLst>
        </c:ser>
        <c:dLbls>
          <c:showLegendKey val="0"/>
          <c:showVal val="0"/>
          <c:showCatName val="0"/>
          <c:showSerName val="0"/>
          <c:showPercent val="0"/>
          <c:showBubbleSize val="0"/>
        </c:dLbls>
        <c:smooth val="0"/>
        <c:axId val="435107568"/>
        <c:axId val="435099040"/>
      </c:lineChart>
      <c:dateAx>
        <c:axId val="435107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99040"/>
        <c:crosses val="autoZero"/>
        <c:auto val="1"/>
        <c:lblOffset val="100"/>
        <c:baseTimeUnit val="days"/>
      </c:dateAx>
      <c:valAx>
        <c:axId val="43509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0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E0A87-95DD-44B3-8B0F-473B83D0902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102991C-B542-4B68-80E6-CCFFFEE47AFC}"/>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389206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5ED1E-824F-420D-95D8-BBD0A45E6484}"/>
              </a:ext>
            </a:extLst>
          </p:cNvPr>
          <p:cNvSpPr>
            <a:spLocks noGrp="1"/>
          </p:cNvSpPr>
          <p:nvPr>
            <p:ph type="title"/>
          </p:nvPr>
        </p:nvSpPr>
        <p:spPr/>
        <p:txBody>
          <a:bodyPr/>
          <a:lstStyle/>
          <a:p>
            <a:r>
              <a:rPr lang="de-DE"/>
              <a:t>Wichtigste Werte (KPI's) | Familienhotel Gasthof Hinteregger</a:t>
            </a:r>
            <a:endParaRPr lang="en-US"/>
          </a:p>
        </p:txBody>
      </p:sp>
      <p:graphicFrame>
        <p:nvGraphicFramePr>
          <p:cNvPr id="5" name="Table Placeholder 4">
            <a:extLst>
              <a:ext uri="{FF2B5EF4-FFF2-40B4-BE49-F238E27FC236}">
                <a16:creationId xmlns:a16="http://schemas.microsoft.com/office/drawing/2014/main" id="{72610218-8F41-4E02-AAD6-A10D9329A001}"/>
              </a:ext>
            </a:extLst>
          </p:cNvPr>
          <p:cNvGraphicFramePr>
            <a:graphicFrameLocks noGrp="1"/>
          </p:cNvGraphicFramePr>
          <p:nvPr>
            <p:ph type="tbl" sz="quarter" idx="13"/>
            <p:extLst>
              <p:ext uri="{D42A27DB-BD31-4B8C-83A1-F6EECF244321}">
                <p14:modId xmlns:p14="http://schemas.microsoft.com/office/powerpoint/2010/main" val="3126716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90988833"/>
                    </a:ext>
                  </a:extLst>
                </a:gridCol>
                <a:gridCol w="740664">
                  <a:extLst>
                    <a:ext uri="{9D8B030D-6E8A-4147-A177-3AD203B41FA5}">
                      <a16:colId xmlns:a16="http://schemas.microsoft.com/office/drawing/2014/main" val="1379886131"/>
                    </a:ext>
                  </a:extLst>
                </a:gridCol>
                <a:gridCol w="740664">
                  <a:extLst>
                    <a:ext uri="{9D8B030D-6E8A-4147-A177-3AD203B41FA5}">
                      <a16:colId xmlns:a16="http://schemas.microsoft.com/office/drawing/2014/main" val="565420692"/>
                    </a:ext>
                  </a:extLst>
                </a:gridCol>
                <a:gridCol w="740664">
                  <a:extLst>
                    <a:ext uri="{9D8B030D-6E8A-4147-A177-3AD203B41FA5}">
                      <a16:colId xmlns:a16="http://schemas.microsoft.com/office/drawing/2014/main" val="2001708932"/>
                    </a:ext>
                  </a:extLst>
                </a:gridCol>
                <a:gridCol w="740664">
                  <a:extLst>
                    <a:ext uri="{9D8B030D-6E8A-4147-A177-3AD203B41FA5}">
                      <a16:colId xmlns:a16="http://schemas.microsoft.com/office/drawing/2014/main" val="1326482285"/>
                    </a:ext>
                  </a:extLst>
                </a:gridCol>
                <a:gridCol w="740664">
                  <a:extLst>
                    <a:ext uri="{9D8B030D-6E8A-4147-A177-3AD203B41FA5}">
                      <a16:colId xmlns:a16="http://schemas.microsoft.com/office/drawing/2014/main" val="4116288561"/>
                    </a:ext>
                  </a:extLst>
                </a:gridCol>
                <a:gridCol w="740664">
                  <a:extLst>
                    <a:ext uri="{9D8B030D-6E8A-4147-A177-3AD203B41FA5}">
                      <a16:colId xmlns:a16="http://schemas.microsoft.com/office/drawing/2014/main" val="956138256"/>
                    </a:ext>
                  </a:extLst>
                </a:gridCol>
                <a:gridCol w="740664">
                  <a:extLst>
                    <a:ext uri="{9D8B030D-6E8A-4147-A177-3AD203B41FA5}">
                      <a16:colId xmlns:a16="http://schemas.microsoft.com/office/drawing/2014/main" val="866115425"/>
                    </a:ext>
                  </a:extLst>
                </a:gridCol>
                <a:gridCol w="740664">
                  <a:extLst>
                    <a:ext uri="{9D8B030D-6E8A-4147-A177-3AD203B41FA5}">
                      <a16:colId xmlns:a16="http://schemas.microsoft.com/office/drawing/2014/main" val="593280166"/>
                    </a:ext>
                  </a:extLst>
                </a:gridCol>
                <a:gridCol w="740664">
                  <a:extLst>
                    <a:ext uri="{9D8B030D-6E8A-4147-A177-3AD203B41FA5}">
                      <a16:colId xmlns:a16="http://schemas.microsoft.com/office/drawing/2014/main" val="6583751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29396250"/>
                  </a:ext>
                </a:extLst>
              </a:tr>
              <a:tr h="370840">
                <a:tc>
                  <a:txBody>
                    <a:bodyPr/>
                    <a:lstStyle/>
                    <a:p>
                      <a:r>
                        <a:rPr lang="en-US" sz="1000"/>
                        <a:t>Familienhotel Gasthof Hinteregger</a:t>
                      </a:r>
                    </a:p>
                  </a:txBody>
                  <a:tcPr/>
                </a:tc>
                <a:tc>
                  <a:txBody>
                    <a:bodyPr/>
                    <a:lstStyle/>
                    <a:p>
                      <a:r>
                        <a:rPr lang="en-US" sz="1000"/>
                        <a:t>n/a</a:t>
                      </a:r>
                    </a:p>
                  </a:txBody>
                  <a:tcPr/>
                </a:tc>
                <a:tc>
                  <a:txBody>
                    <a:bodyPr/>
                    <a:lstStyle/>
                    <a:p>
                      <a:r>
                        <a:rPr lang="en-US" sz="1000"/>
                        <a:t>n/a</a:t>
                      </a:r>
                    </a:p>
                  </a:txBody>
                  <a:tcPr/>
                </a:tc>
                <a:tc>
                  <a:txBody>
                    <a:bodyPr/>
                    <a:lstStyle/>
                    <a:p>
                      <a:r>
                        <a:rPr lang="en-US" sz="1000"/>
                        <a:t>14</a:t>
                      </a:r>
                    </a:p>
                  </a:txBody>
                  <a:tcPr/>
                </a:tc>
                <a:tc>
                  <a:txBody>
                    <a:bodyPr/>
                    <a:lstStyle/>
                    <a:p>
                      <a:r>
                        <a:rPr lang="en-US" sz="1000"/>
                        <a:t>691</a:t>
                      </a:r>
                    </a:p>
                  </a:txBody>
                  <a:tcPr/>
                </a:tc>
                <a:tc>
                  <a:txBody>
                    <a:bodyPr/>
                    <a:lstStyle/>
                    <a:p>
                      <a:r>
                        <a:rPr lang="en-US" sz="1000"/>
                        <a:t>37</a:t>
                      </a:r>
                    </a:p>
                  </a:txBody>
                  <a:tcPr/>
                </a:tc>
                <a:tc>
                  <a:txBody>
                    <a:bodyPr/>
                    <a:lstStyle/>
                    <a:p>
                      <a:r>
                        <a:rPr lang="en-US" sz="1000"/>
                        <a:t>33</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782021002"/>
                  </a:ext>
                </a:extLst>
              </a:tr>
            </a:tbl>
          </a:graphicData>
        </a:graphic>
      </p:graphicFrame>
      <p:sp>
        <p:nvSpPr>
          <p:cNvPr id="4" name="Text Placeholder 3">
            <a:extLst>
              <a:ext uri="{FF2B5EF4-FFF2-40B4-BE49-F238E27FC236}">
                <a16:creationId xmlns:a16="http://schemas.microsoft.com/office/drawing/2014/main" id="{9CC51C3E-19F8-4E75-8E28-FF4B200B6E3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94589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8116-EB44-4D6E-92A1-ACED8BC60546}"/>
              </a:ext>
            </a:extLst>
          </p:cNvPr>
          <p:cNvSpPr>
            <a:spLocks noGrp="1"/>
          </p:cNvSpPr>
          <p:nvPr>
            <p:ph type="title"/>
          </p:nvPr>
        </p:nvSpPr>
        <p:spPr/>
        <p:txBody>
          <a:bodyPr/>
          <a:lstStyle/>
          <a:p>
            <a:r>
              <a:rPr lang="de-DE"/>
              <a:t>Fans (Übersicht) | Familienhotel Gasthof Hinteregger</a:t>
            </a:r>
            <a:endParaRPr lang="en-US"/>
          </a:p>
        </p:txBody>
      </p:sp>
      <p:graphicFrame>
        <p:nvGraphicFramePr>
          <p:cNvPr id="5" name="Table Placeholder 4">
            <a:extLst>
              <a:ext uri="{FF2B5EF4-FFF2-40B4-BE49-F238E27FC236}">
                <a16:creationId xmlns:a16="http://schemas.microsoft.com/office/drawing/2014/main" id="{5DF25715-AF8D-4877-8332-24F8F9C7F126}"/>
              </a:ext>
            </a:extLst>
          </p:cNvPr>
          <p:cNvGraphicFramePr>
            <a:graphicFrameLocks noGrp="1"/>
          </p:cNvGraphicFramePr>
          <p:nvPr>
            <p:ph type="tbl" sz="quarter" idx="13"/>
            <p:extLst>
              <p:ext uri="{D42A27DB-BD31-4B8C-83A1-F6EECF244321}">
                <p14:modId xmlns:p14="http://schemas.microsoft.com/office/powerpoint/2010/main" val="4008792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5124982"/>
                    </a:ext>
                  </a:extLst>
                </a:gridCol>
                <a:gridCol w="1234440">
                  <a:extLst>
                    <a:ext uri="{9D8B030D-6E8A-4147-A177-3AD203B41FA5}">
                      <a16:colId xmlns:a16="http://schemas.microsoft.com/office/drawing/2014/main" val="272621094"/>
                    </a:ext>
                  </a:extLst>
                </a:gridCol>
                <a:gridCol w="822960">
                  <a:extLst>
                    <a:ext uri="{9D8B030D-6E8A-4147-A177-3AD203B41FA5}">
                      <a16:colId xmlns:a16="http://schemas.microsoft.com/office/drawing/2014/main" val="3574866956"/>
                    </a:ext>
                  </a:extLst>
                </a:gridCol>
                <a:gridCol w="822960">
                  <a:extLst>
                    <a:ext uri="{9D8B030D-6E8A-4147-A177-3AD203B41FA5}">
                      <a16:colId xmlns:a16="http://schemas.microsoft.com/office/drawing/2014/main" val="3749464679"/>
                    </a:ext>
                  </a:extLst>
                </a:gridCol>
                <a:gridCol w="822960">
                  <a:extLst>
                    <a:ext uri="{9D8B030D-6E8A-4147-A177-3AD203B41FA5}">
                      <a16:colId xmlns:a16="http://schemas.microsoft.com/office/drawing/2014/main" val="3078286902"/>
                    </a:ext>
                  </a:extLst>
                </a:gridCol>
                <a:gridCol w="822960">
                  <a:extLst>
                    <a:ext uri="{9D8B030D-6E8A-4147-A177-3AD203B41FA5}">
                      <a16:colId xmlns:a16="http://schemas.microsoft.com/office/drawing/2014/main" val="3369583592"/>
                    </a:ext>
                  </a:extLst>
                </a:gridCol>
                <a:gridCol w="822960">
                  <a:extLst>
                    <a:ext uri="{9D8B030D-6E8A-4147-A177-3AD203B41FA5}">
                      <a16:colId xmlns:a16="http://schemas.microsoft.com/office/drawing/2014/main" val="864106342"/>
                    </a:ext>
                  </a:extLst>
                </a:gridCol>
                <a:gridCol w="822960">
                  <a:extLst>
                    <a:ext uri="{9D8B030D-6E8A-4147-A177-3AD203B41FA5}">
                      <a16:colId xmlns:a16="http://schemas.microsoft.com/office/drawing/2014/main" val="5312830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42097564"/>
                  </a:ext>
                </a:extLst>
              </a:tr>
              <a:tr h="370840">
                <a:tc>
                  <a:txBody>
                    <a:bodyPr/>
                    <a:lstStyle/>
                    <a:p>
                      <a:r>
                        <a:rPr lang="en-US" sz="1000"/>
                        <a:t>Familienhotel Gasthof Hinteregger</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314726224"/>
                  </a:ext>
                </a:extLst>
              </a:tr>
            </a:tbl>
          </a:graphicData>
        </a:graphic>
      </p:graphicFrame>
      <p:sp>
        <p:nvSpPr>
          <p:cNvPr id="4" name="Text Placeholder 3">
            <a:extLst>
              <a:ext uri="{FF2B5EF4-FFF2-40B4-BE49-F238E27FC236}">
                <a16:creationId xmlns:a16="http://schemas.microsoft.com/office/drawing/2014/main" id="{C3F623EF-6204-4B8C-80B3-85F2EBF049D3}"/>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105464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4114D-07FA-467D-8C5F-A01611656177}"/>
              </a:ext>
            </a:extLst>
          </p:cNvPr>
          <p:cNvSpPr>
            <a:spLocks noGrp="1"/>
          </p:cNvSpPr>
          <p:nvPr>
            <p:ph type="title"/>
          </p:nvPr>
        </p:nvSpPr>
        <p:spPr/>
        <p:txBody>
          <a:bodyPr/>
          <a:lstStyle/>
          <a:p>
            <a:r>
              <a:rPr lang="en-US"/>
              <a:t>Key Metrics Table w. User Post RR | Familienhotel Gasthof Hinteregger</a:t>
            </a:r>
          </a:p>
        </p:txBody>
      </p:sp>
      <p:graphicFrame>
        <p:nvGraphicFramePr>
          <p:cNvPr id="5" name="Table Placeholder 4">
            <a:extLst>
              <a:ext uri="{FF2B5EF4-FFF2-40B4-BE49-F238E27FC236}">
                <a16:creationId xmlns:a16="http://schemas.microsoft.com/office/drawing/2014/main" id="{DA44B12F-E71A-46AC-A16A-5835C8DF8681}"/>
              </a:ext>
            </a:extLst>
          </p:cNvPr>
          <p:cNvGraphicFramePr>
            <a:graphicFrameLocks noGrp="1"/>
          </p:cNvGraphicFramePr>
          <p:nvPr>
            <p:ph type="tbl" sz="quarter" idx="13"/>
            <p:extLst>
              <p:ext uri="{D42A27DB-BD31-4B8C-83A1-F6EECF244321}">
                <p14:modId xmlns:p14="http://schemas.microsoft.com/office/powerpoint/2010/main" val="79658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8628863"/>
                    </a:ext>
                  </a:extLst>
                </a:gridCol>
                <a:gridCol w="740664">
                  <a:extLst>
                    <a:ext uri="{9D8B030D-6E8A-4147-A177-3AD203B41FA5}">
                      <a16:colId xmlns:a16="http://schemas.microsoft.com/office/drawing/2014/main" val="3082787977"/>
                    </a:ext>
                  </a:extLst>
                </a:gridCol>
                <a:gridCol w="740664">
                  <a:extLst>
                    <a:ext uri="{9D8B030D-6E8A-4147-A177-3AD203B41FA5}">
                      <a16:colId xmlns:a16="http://schemas.microsoft.com/office/drawing/2014/main" val="854751775"/>
                    </a:ext>
                  </a:extLst>
                </a:gridCol>
                <a:gridCol w="740664">
                  <a:extLst>
                    <a:ext uri="{9D8B030D-6E8A-4147-A177-3AD203B41FA5}">
                      <a16:colId xmlns:a16="http://schemas.microsoft.com/office/drawing/2014/main" val="968010503"/>
                    </a:ext>
                  </a:extLst>
                </a:gridCol>
                <a:gridCol w="740664">
                  <a:extLst>
                    <a:ext uri="{9D8B030D-6E8A-4147-A177-3AD203B41FA5}">
                      <a16:colId xmlns:a16="http://schemas.microsoft.com/office/drawing/2014/main" val="1294648142"/>
                    </a:ext>
                  </a:extLst>
                </a:gridCol>
                <a:gridCol w="740664">
                  <a:extLst>
                    <a:ext uri="{9D8B030D-6E8A-4147-A177-3AD203B41FA5}">
                      <a16:colId xmlns:a16="http://schemas.microsoft.com/office/drawing/2014/main" val="3343360709"/>
                    </a:ext>
                  </a:extLst>
                </a:gridCol>
                <a:gridCol w="740664">
                  <a:extLst>
                    <a:ext uri="{9D8B030D-6E8A-4147-A177-3AD203B41FA5}">
                      <a16:colId xmlns:a16="http://schemas.microsoft.com/office/drawing/2014/main" val="4206308553"/>
                    </a:ext>
                  </a:extLst>
                </a:gridCol>
                <a:gridCol w="740664">
                  <a:extLst>
                    <a:ext uri="{9D8B030D-6E8A-4147-A177-3AD203B41FA5}">
                      <a16:colId xmlns:a16="http://schemas.microsoft.com/office/drawing/2014/main" val="1883663922"/>
                    </a:ext>
                  </a:extLst>
                </a:gridCol>
                <a:gridCol w="740664">
                  <a:extLst>
                    <a:ext uri="{9D8B030D-6E8A-4147-A177-3AD203B41FA5}">
                      <a16:colId xmlns:a16="http://schemas.microsoft.com/office/drawing/2014/main" val="1931367714"/>
                    </a:ext>
                  </a:extLst>
                </a:gridCol>
                <a:gridCol w="740664">
                  <a:extLst>
                    <a:ext uri="{9D8B030D-6E8A-4147-A177-3AD203B41FA5}">
                      <a16:colId xmlns:a16="http://schemas.microsoft.com/office/drawing/2014/main" val="34529660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86739354"/>
                  </a:ext>
                </a:extLst>
              </a:tr>
              <a:tr h="370840">
                <a:tc>
                  <a:txBody>
                    <a:bodyPr/>
                    <a:lstStyle/>
                    <a:p>
                      <a:r>
                        <a:rPr lang="en-US" sz="1000"/>
                        <a:t>Familienhotel Gasthof Hinteregger</a:t>
                      </a:r>
                    </a:p>
                  </a:txBody>
                  <a:tcPr/>
                </a:tc>
                <a:tc>
                  <a:txBody>
                    <a:bodyPr/>
                    <a:lstStyle/>
                    <a:p>
                      <a:r>
                        <a:rPr lang="en-US" sz="1000"/>
                        <a:t>n/a</a:t>
                      </a:r>
                    </a:p>
                  </a:txBody>
                  <a:tcPr/>
                </a:tc>
                <a:tc>
                  <a:txBody>
                    <a:bodyPr/>
                    <a:lstStyle/>
                    <a:p>
                      <a:r>
                        <a:rPr lang="en-US" sz="1000"/>
                        <a:t>n/a</a:t>
                      </a:r>
                    </a:p>
                  </a:txBody>
                  <a:tcPr/>
                </a:tc>
                <a:tc>
                  <a:txBody>
                    <a:bodyPr/>
                    <a:lstStyle/>
                    <a:p>
                      <a:r>
                        <a:rPr lang="en-US" sz="1000"/>
                        <a:t>14</a:t>
                      </a:r>
                    </a:p>
                  </a:txBody>
                  <a:tcPr/>
                </a:tc>
                <a:tc>
                  <a:txBody>
                    <a:bodyPr/>
                    <a:lstStyle/>
                    <a:p>
                      <a:r>
                        <a:rPr lang="en-US" sz="1000"/>
                        <a:t>691</a:t>
                      </a:r>
                    </a:p>
                  </a:txBody>
                  <a:tcPr/>
                </a:tc>
                <a:tc>
                  <a:txBody>
                    <a:bodyPr/>
                    <a:lstStyle/>
                    <a:p>
                      <a:r>
                        <a:rPr lang="en-US" sz="1000"/>
                        <a:t>37</a:t>
                      </a:r>
                    </a:p>
                  </a:txBody>
                  <a:tcPr/>
                </a:tc>
                <a:tc>
                  <a:txBody>
                    <a:bodyPr/>
                    <a:lstStyle/>
                    <a:p>
                      <a:r>
                        <a:rPr lang="en-US" sz="1000"/>
                        <a:t>33</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57298520"/>
                  </a:ext>
                </a:extLst>
              </a:tr>
            </a:tbl>
          </a:graphicData>
        </a:graphic>
      </p:graphicFrame>
      <p:sp>
        <p:nvSpPr>
          <p:cNvPr id="4" name="Text Placeholder 3">
            <a:extLst>
              <a:ext uri="{FF2B5EF4-FFF2-40B4-BE49-F238E27FC236}">
                <a16:creationId xmlns:a16="http://schemas.microsoft.com/office/drawing/2014/main" id="{7A51445E-4D1E-4EBB-88F5-FF76365DF83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88704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AD947-8B4D-42AD-83C9-E5BC95E516B6}"/>
              </a:ext>
            </a:extLst>
          </p:cNvPr>
          <p:cNvSpPr>
            <a:spLocks noGrp="1"/>
          </p:cNvSpPr>
          <p:nvPr>
            <p:ph type="title"/>
          </p:nvPr>
        </p:nvSpPr>
        <p:spPr/>
        <p:txBody>
          <a:bodyPr/>
          <a:lstStyle/>
          <a:p>
            <a:r>
              <a:rPr lang="en-US"/>
              <a:t>Facebook Fans Total | Familienhotel Gasthof Hinteregger</a:t>
            </a:r>
          </a:p>
        </p:txBody>
      </p:sp>
      <p:graphicFrame>
        <p:nvGraphicFramePr>
          <p:cNvPr id="6" name="Chart Placeholder 5">
            <a:extLst>
              <a:ext uri="{FF2B5EF4-FFF2-40B4-BE49-F238E27FC236}">
                <a16:creationId xmlns:a16="http://schemas.microsoft.com/office/drawing/2014/main" id="{68A5D9B6-36D0-4997-A245-39D21785C851}"/>
              </a:ext>
            </a:extLst>
          </p:cNvPr>
          <p:cNvGraphicFramePr>
            <a:graphicFrameLocks noGrp="1"/>
          </p:cNvGraphicFramePr>
          <p:nvPr>
            <p:ph type="chart" sz="quarter" idx="13"/>
            <p:extLst>
              <p:ext uri="{D42A27DB-BD31-4B8C-83A1-F6EECF244321}">
                <p14:modId xmlns:p14="http://schemas.microsoft.com/office/powerpoint/2010/main" val="642827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88D687-4AE9-441A-9A51-4D70A338299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9661E06-844B-45FE-AA6D-B4866A363E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1270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3927-47A6-4215-B4EF-CBB1247F53B3}"/>
              </a:ext>
            </a:extLst>
          </p:cNvPr>
          <p:cNvSpPr>
            <a:spLocks noGrp="1"/>
          </p:cNvSpPr>
          <p:nvPr>
            <p:ph type="title"/>
          </p:nvPr>
        </p:nvSpPr>
        <p:spPr/>
        <p:txBody>
          <a:bodyPr/>
          <a:lstStyle/>
          <a:p>
            <a:r>
              <a:rPr lang="en-US"/>
              <a:t>Fanwachstum | Familienhotel Gasthof Hinteregger</a:t>
            </a:r>
          </a:p>
        </p:txBody>
      </p:sp>
      <p:graphicFrame>
        <p:nvGraphicFramePr>
          <p:cNvPr id="6" name="Chart Placeholder 5">
            <a:extLst>
              <a:ext uri="{FF2B5EF4-FFF2-40B4-BE49-F238E27FC236}">
                <a16:creationId xmlns:a16="http://schemas.microsoft.com/office/drawing/2014/main" id="{CE91ECE3-FD55-4AF5-A2D8-AD65EF55835E}"/>
              </a:ext>
            </a:extLst>
          </p:cNvPr>
          <p:cNvGraphicFramePr>
            <a:graphicFrameLocks noGrp="1"/>
          </p:cNvGraphicFramePr>
          <p:nvPr>
            <p:ph type="chart" sz="quarter" idx="13"/>
            <p:extLst>
              <p:ext uri="{D42A27DB-BD31-4B8C-83A1-F6EECF244321}">
                <p14:modId xmlns:p14="http://schemas.microsoft.com/office/powerpoint/2010/main" val="2010356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F95AD4-516F-4691-B4CA-77862A842D3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6636C02-4C3C-4CFC-AB65-C69ABE69A3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8181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8D062-2F6D-4A28-9E3F-BF4981BB6C50}"/>
              </a:ext>
            </a:extLst>
          </p:cNvPr>
          <p:cNvSpPr>
            <a:spLocks noGrp="1"/>
          </p:cNvSpPr>
          <p:nvPr>
            <p:ph type="title"/>
          </p:nvPr>
        </p:nvSpPr>
        <p:spPr/>
        <p:txBody>
          <a:bodyPr/>
          <a:lstStyle/>
          <a:p>
            <a:r>
              <a:rPr lang="en-US"/>
              <a:t>Verlorene Fans | Familienhotel Gasthof Hinteregger</a:t>
            </a:r>
          </a:p>
        </p:txBody>
      </p:sp>
      <p:graphicFrame>
        <p:nvGraphicFramePr>
          <p:cNvPr id="6" name="Chart Placeholder 5">
            <a:extLst>
              <a:ext uri="{FF2B5EF4-FFF2-40B4-BE49-F238E27FC236}">
                <a16:creationId xmlns:a16="http://schemas.microsoft.com/office/drawing/2014/main" id="{C34C8109-BCBC-402C-AB19-C4693868EE42}"/>
              </a:ext>
            </a:extLst>
          </p:cNvPr>
          <p:cNvGraphicFramePr>
            <a:graphicFrameLocks noGrp="1"/>
          </p:cNvGraphicFramePr>
          <p:nvPr>
            <p:ph type="chart" sz="quarter" idx="13"/>
            <p:extLst>
              <p:ext uri="{D42A27DB-BD31-4B8C-83A1-F6EECF244321}">
                <p14:modId xmlns:p14="http://schemas.microsoft.com/office/powerpoint/2010/main" val="69617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0C5A1E-FBA7-424F-8156-9708841F95E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3563F7B-69C1-4033-981B-FDB866721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0736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25BE1-4567-4C3B-92E6-EFD621111160}"/>
              </a:ext>
            </a:extLst>
          </p:cNvPr>
          <p:cNvSpPr>
            <a:spLocks noGrp="1"/>
          </p:cNvSpPr>
          <p:nvPr>
            <p:ph type="title"/>
          </p:nvPr>
        </p:nvSpPr>
        <p:spPr/>
        <p:txBody>
          <a:bodyPr/>
          <a:lstStyle/>
          <a:p>
            <a:r>
              <a:rPr lang="de-DE"/>
              <a:t>Eigene Beiträge (Postings) | Familienhotel Gasthof Hinteregger - 1 of 6</a:t>
            </a:r>
            <a:endParaRPr lang="en-US"/>
          </a:p>
        </p:txBody>
      </p:sp>
      <p:graphicFrame>
        <p:nvGraphicFramePr>
          <p:cNvPr id="5" name="Table Placeholder 4">
            <a:extLst>
              <a:ext uri="{FF2B5EF4-FFF2-40B4-BE49-F238E27FC236}">
                <a16:creationId xmlns:a16="http://schemas.microsoft.com/office/drawing/2014/main" id="{15A2E4C7-8A4B-4594-B6CA-5801D350EDF8}"/>
              </a:ext>
            </a:extLst>
          </p:cNvPr>
          <p:cNvGraphicFramePr>
            <a:graphicFrameLocks noGrp="1"/>
          </p:cNvGraphicFramePr>
          <p:nvPr>
            <p:ph type="tbl" sz="quarter" idx="13"/>
            <p:extLst>
              <p:ext uri="{D42A27DB-BD31-4B8C-83A1-F6EECF244321}">
                <p14:modId xmlns:p14="http://schemas.microsoft.com/office/powerpoint/2010/main" val="421868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1353661"/>
                    </a:ext>
                  </a:extLst>
                </a:gridCol>
                <a:gridCol w="658368">
                  <a:extLst>
                    <a:ext uri="{9D8B030D-6E8A-4147-A177-3AD203B41FA5}">
                      <a16:colId xmlns:a16="http://schemas.microsoft.com/office/drawing/2014/main" val="757914243"/>
                    </a:ext>
                  </a:extLst>
                </a:gridCol>
                <a:gridCol w="658368">
                  <a:extLst>
                    <a:ext uri="{9D8B030D-6E8A-4147-A177-3AD203B41FA5}">
                      <a16:colId xmlns:a16="http://schemas.microsoft.com/office/drawing/2014/main" val="3754743126"/>
                    </a:ext>
                  </a:extLst>
                </a:gridCol>
                <a:gridCol w="658368">
                  <a:extLst>
                    <a:ext uri="{9D8B030D-6E8A-4147-A177-3AD203B41FA5}">
                      <a16:colId xmlns:a16="http://schemas.microsoft.com/office/drawing/2014/main" val="1552369265"/>
                    </a:ext>
                  </a:extLst>
                </a:gridCol>
                <a:gridCol w="658368">
                  <a:extLst>
                    <a:ext uri="{9D8B030D-6E8A-4147-A177-3AD203B41FA5}">
                      <a16:colId xmlns:a16="http://schemas.microsoft.com/office/drawing/2014/main" val="1361190065"/>
                    </a:ext>
                  </a:extLst>
                </a:gridCol>
                <a:gridCol w="658368">
                  <a:extLst>
                    <a:ext uri="{9D8B030D-6E8A-4147-A177-3AD203B41FA5}">
                      <a16:colId xmlns:a16="http://schemas.microsoft.com/office/drawing/2014/main" val="1862377118"/>
                    </a:ext>
                  </a:extLst>
                </a:gridCol>
                <a:gridCol w="658368">
                  <a:extLst>
                    <a:ext uri="{9D8B030D-6E8A-4147-A177-3AD203B41FA5}">
                      <a16:colId xmlns:a16="http://schemas.microsoft.com/office/drawing/2014/main" val="1317679785"/>
                    </a:ext>
                  </a:extLst>
                </a:gridCol>
                <a:gridCol w="658368">
                  <a:extLst>
                    <a:ext uri="{9D8B030D-6E8A-4147-A177-3AD203B41FA5}">
                      <a16:colId xmlns:a16="http://schemas.microsoft.com/office/drawing/2014/main" val="3424377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283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- 2018-04-30 15:43:36 </a:t>
                      </a:r>
                      <a:r>
                        <a:rPr kumimoji="0" lang="de-DE" sz="1000" b="0" i="0" u="none" strike="noStrike" kern="1200" cap="none" spc="0" normalizeH="0" baseline="0" noProof="0">
                          <a:ln>
                            <a:noFill/>
                          </a:ln>
                          <a:solidFill>
                            <a:prstClr val="black"/>
                          </a:solidFill>
                          <a:effectLst/>
                          <a:uLnTx/>
                          <a:uFillTx/>
                          <a:latin typeface="+mn-lt"/>
                          <a:ea typeface="+mn-ea"/>
                          <a:cs typeface="+mn-cs"/>
                        </a:rPr>
                        <a:t> 
 Wir haben Zuwachs auf unserem Bio- und Auszeithof erhalten. 
Die Nacktschneckenpolizei in Form eines süßen Laufenten Pärchen watschelt seit ein paar Tag rund um Haus und Hof.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114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- 2018-04-29 10:41:29 </a:t>
                      </a:r>
                      <a:r>
                        <a:rPr kumimoji="0" lang="de-DE" sz="1000" b="0" i="0" u="none" strike="noStrike" kern="1200" cap="none" spc="0" normalizeH="0" baseline="0" noProof="0">
                          <a:ln>
                            <a:noFill/>
                          </a:ln>
                          <a:solidFill>
                            <a:prstClr val="black"/>
                          </a:solidFill>
                          <a:effectLst/>
                          <a:uLnTx/>
                          <a:uFillTx/>
                          <a:latin typeface="+mn-lt"/>
                          <a:ea typeface="+mn-ea"/>
                          <a:cs typeface="+mn-cs"/>
                        </a:rPr>
                        <a:t> 
 Wir hoffen, dass euer Sonntag auch so sonnig begonnen hat wie unserer!
Wir wollen euch wieder einmal ein bisschen Auszeit schenken! 22 Sekunden mit dem Ausblick von einer unserer Dorfblick Junior Suiten!
Liebe Grüße aus dem Biosphärenpark Nockberge!
https://tinyurl.com/ycyhym95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720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- 2018-04-25 20:30:31 </a:t>
                      </a:r>
                      <a:r>
                        <a:rPr kumimoji="0" lang="de-DE" sz="1000" b="0" i="0" u="none" strike="noStrike" kern="1200" cap="none" spc="0" normalizeH="0" baseline="0" noProof="0">
                          <a:ln>
                            <a:noFill/>
                          </a:ln>
                          <a:solidFill>
                            <a:prstClr val="black"/>
                          </a:solidFill>
                          <a:effectLst/>
                          <a:uLnTx/>
                          <a:uFillTx/>
                          <a:latin typeface="+mn-lt"/>
                          <a:ea typeface="+mn-ea"/>
                          <a:cs typeface="+mn-cs"/>
                        </a:rPr>
                        <a:t> 
 Mit einer genüsslichen Massage lässt sich der Tag entspannt ausklingen!
Wir wünschen euch einen angenehmen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064491"/>
                  </a:ext>
                </a:extLst>
              </a:tr>
            </a:tbl>
          </a:graphicData>
        </a:graphic>
      </p:graphicFrame>
      <p:sp>
        <p:nvSpPr>
          <p:cNvPr id="4" name="Text Placeholder 3">
            <a:extLst>
              <a:ext uri="{FF2B5EF4-FFF2-40B4-BE49-F238E27FC236}">
                <a16:creationId xmlns:a16="http://schemas.microsoft.com/office/drawing/2014/main" id="{EEB6593E-6BDD-43DD-9124-62A47656CA0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81296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634C3-1D3B-41D2-9DFD-8DBB79E10BAF}"/>
              </a:ext>
            </a:extLst>
          </p:cNvPr>
          <p:cNvSpPr>
            <a:spLocks noGrp="1"/>
          </p:cNvSpPr>
          <p:nvPr>
            <p:ph type="title"/>
          </p:nvPr>
        </p:nvSpPr>
        <p:spPr/>
        <p:txBody>
          <a:bodyPr/>
          <a:lstStyle/>
          <a:p>
            <a:r>
              <a:rPr lang="de-DE"/>
              <a:t>Eigene Beiträge (Postings) | Familienhotel Gasthof Hinteregger - 2 of 6</a:t>
            </a:r>
            <a:endParaRPr lang="en-US"/>
          </a:p>
        </p:txBody>
      </p:sp>
      <p:graphicFrame>
        <p:nvGraphicFramePr>
          <p:cNvPr id="5" name="Table Placeholder 4">
            <a:extLst>
              <a:ext uri="{FF2B5EF4-FFF2-40B4-BE49-F238E27FC236}">
                <a16:creationId xmlns:a16="http://schemas.microsoft.com/office/drawing/2014/main" id="{9A0F0D34-332E-439C-B46C-D327F32A5535}"/>
              </a:ext>
            </a:extLst>
          </p:cNvPr>
          <p:cNvGraphicFramePr>
            <a:graphicFrameLocks noGrp="1"/>
          </p:cNvGraphicFramePr>
          <p:nvPr>
            <p:ph type="tbl" sz="quarter" idx="13"/>
            <p:extLst>
              <p:ext uri="{D42A27DB-BD31-4B8C-83A1-F6EECF244321}">
                <p14:modId xmlns:p14="http://schemas.microsoft.com/office/powerpoint/2010/main" val="3074808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4478627"/>
                    </a:ext>
                  </a:extLst>
                </a:gridCol>
                <a:gridCol w="658368">
                  <a:extLst>
                    <a:ext uri="{9D8B030D-6E8A-4147-A177-3AD203B41FA5}">
                      <a16:colId xmlns:a16="http://schemas.microsoft.com/office/drawing/2014/main" val="4215041687"/>
                    </a:ext>
                  </a:extLst>
                </a:gridCol>
                <a:gridCol w="658368">
                  <a:extLst>
                    <a:ext uri="{9D8B030D-6E8A-4147-A177-3AD203B41FA5}">
                      <a16:colId xmlns:a16="http://schemas.microsoft.com/office/drawing/2014/main" val="2288295393"/>
                    </a:ext>
                  </a:extLst>
                </a:gridCol>
                <a:gridCol w="658368">
                  <a:extLst>
                    <a:ext uri="{9D8B030D-6E8A-4147-A177-3AD203B41FA5}">
                      <a16:colId xmlns:a16="http://schemas.microsoft.com/office/drawing/2014/main" val="1573849762"/>
                    </a:ext>
                  </a:extLst>
                </a:gridCol>
                <a:gridCol w="658368">
                  <a:extLst>
                    <a:ext uri="{9D8B030D-6E8A-4147-A177-3AD203B41FA5}">
                      <a16:colId xmlns:a16="http://schemas.microsoft.com/office/drawing/2014/main" val="3182147525"/>
                    </a:ext>
                  </a:extLst>
                </a:gridCol>
                <a:gridCol w="658368">
                  <a:extLst>
                    <a:ext uri="{9D8B030D-6E8A-4147-A177-3AD203B41FA5}">
                      <a16:colId xmlns:a16="http://schemas.microsoft.com/office/drawing/2014/main" val="3865227885"/>
                    </a:ext>
                  </a:extLst>
                </a:gridCol>
                <a:gridCol w="658368">
                  <a:extLst>
                    <a:ext uri="{9D8B030D-6E8A-4147-A177-3AD203B41FA5}">
                      <a16:colId xmlns:a16="http://schemas.microsoft.com/office/drawing/2014/main" val="737825879"/>
                    </a:ext>
                  </a:extLst>
                </a:gridCol>
                <a:gridCol w="658368">
                  <a:extLst>
                    <a:ext uri="{9D8B030D-6E8A-4147-A177-3AD203B41FA5}">
                      <a16:colId xmlns:a16="http://schemas.microsoft.com/office/drawing/2014/main" val="457685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704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- 2018-04-23 08:57:15 </a:t>
                      </a:r>
                      <a:r>
                        <a:rPr kumimoji="0" lang="de-DE" sz="1000" b="0" i="0" u="none" strike="noStrike" kern="1200" cap="none" spc="0" normalizeH="0" baseline="0" noProof="0">
                          <a:ln>
                            <a:noFill/>
                          </a:ln>
                          <a:solidFill>
                            <a:prstClr val="black"/>
                          </a:solidFill>
                          <a:effectLst/>
                          <a:uLnTx/>
                          <a:uFillTx/>
                          <a:latin typeface="+mn-lt"/>
                          <a:ea typeface="+mn-ea"/>
                          <a:cs typeface="+mn-cs"/>
                        </a:rPr>
                        <a:t> 
 Guten Morgen!!
Um unseren Horizont zu erweitern, bilden wir uns ständig fort. 
Letzte Woche waren wir auf einem Seminar in der schönen Steiermark. Es ging um die Mensch-Tier Beziehung. Wir lernten viel verblüffendes über die Arbeit mit Menschen und Tieren. Einige dieser neuen Erkenntnisse werden wir in Zukunft natürlich auch auf unserem Bio- und Auszeithof anwenden. Wir haben bereits einige Ideen für unsere „Green Care - Spür dich Tage“ und das Projekt „Schule am Bauernhof“. Aber natürlich auch für interessierte Individualgäste und deren Kinder! Ihr dürft gespannt sein!
Hier seht ihr ein paar Eindrücke dieses Seminars. 
Wir wünschen euch einen tollen Start in die neue Woche!
Liebe Grüße aus St.Oswald!
Schule am Bauernhof Österreich Green Care - Wo Menschen aufblühen
https://tinyurl.com/ycyhym95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438685"/>
                  </a:ext>
                </a:extLst>
              </a:tr>
            </a:tbl>
          </a:graphicData>
        </a:graphic>
      </p:graphicFrame>
      <p:sp>
        <p:nvSpPr>
          <p:cNvPr id="4" name="Text Placeholder 3">
            <a:extLst>
              <a:ext uri="{FF2B5EF4-FFF2-40B4-BE49-F238E27FC236}">
                <a16:creationId xmlns:a16="http://schemas.microsoft.com/office/drawing/2014/main" id="{10CB5CBF-EEFA-410D-8F79-7FEC12D0760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48010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64833-BF67-4F81-B91C-21E8C574C76C}"/>
              </a:ext>
            </a:extLst>
          </p:cNvPr>
          <p:cNvSpPr>
            <a:spLocks noGrp="1"/>
          </p:cNvSpPr>
          <p:nvPr>
            <p:ph type="title"/>
          </p:nvPr>
        </p:nvSpPr>
        <p:spPr/>
        <p:txBody>
          <a:bodyPr/>
          <a:lstStyle/>
          <a:p>
            <a:r>
              <a:rPr lang="de-DE"/>
              <a:t>Eigene Beiträge (Postings) | Familienhotel Gasthof Hinteregger - 3 of 6</a:t>
            </a:r>
            <a:endParaRPr lang="en-US"/>
          </a:p>
        </p:txBody>
      </p:sp>
      <p:graphicFrame>
        <p:nvGraphicFramePr>
          <p:cNvPr id="5" name="Table Placeholder 4">
            <a:extLst>
              <a:ext uri="{FF2B5EF4-FFF2-40B4-BE49-F238E27FC236}">
                <a16:creationId xmlns:a16="http://schemas.microsoft.com/office/drawing/2014/main" id="{04308E31-6011-4497-AEDC-9D1037FB9D12}"/>
              </a:ext>
            </a:extLst>
          </p:cNvPr>
          <p:cNvGraphicFramePr>
            <a:graphicFrameLocks noGrp="1"/>
          </p:cNvGraphicFramePr>
          <p:nvPr>
            <p:ph type="tbl" sz="quarter" idx="13"/>
            <p:extLst>
              <p:ext uri="{D42A27DB-BD31-4B8C-83A1-F6EECF244321}">
                <p14:modId xmlns:p14="http://schemas.microsoft.com/office/powerpoint/2010/main" val="413382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1454601"/>
                    </a:ext>
                  </a:extLst>
                </a:gridCol>
                <a:gridCol w="658368">
                  <a:extLst>
                    <a:ext uri="{9D8B030D-6E8A-4147-A177-3AD203B41FA5}">
                      <a16:colId xmlns:a16="http://schemas.microsoft.com/office/drawing/2014/main" val="2453202559"/>
                    </a:ext>
                  </a:extLst>
                </a:gridCol>
                <a:gridCol w="658368">
                  <a:extLst>
                    <a:ext uri="{9D8B030D-6E8A-4147-A177-3AD203B41FA5}">
                      <a16:colId xmlns:a16="http://schemas.microsoft.com/office/drawing/2014/main" val="4129058290"/>
                    </a:ext>
                  </a:extLst>
                </a:gridCol>
                <a:gridCol w="658368">
                  <a:extLst>
                    <a:ext uri="{9D8B030D-6E8A-4147-A177-3AD203B41FA5}">
                      <a16:colId xmlns:a16="http://schemas.microsoft.com/office/drawing/2014/main" val="3945716687"/>
                    </a:ext>
                  </a:extLst>
                </a:gridCol>
                <a:gridCol w="658368">
                  <a:extLst>
                    <a:ext uri="{9D8B030D-6E8A-4147-A177-3AD203B41FA5}">
                      <a16:colId xmlns:a16="http://schemas.microsoft.com/office/drawing/2014/main" val="2392406882"/>
                    </a:ext>
                  </a:extLst>
                </a:gridCol>
                <a:gridCol w="658368">
                  <a:extLst>
                    <a:ext uri="{9D8B030D-6E8A-4147-A177-3AD203B41FA5}">
                      <a16:colId xmlns:a16="http://schemas.microsoft.com/office/drawing/2014/main" val="1108179684"/>
                    </a:ext>
                  </a:extLst>
                </a:gridCol>
                <a:gridCol w="658368">
                  <a:extLst>
                    <a:ext uri="{9D8B030D-6E8A-4147-A177-3AD203B41FA5}">
                      <a16:colId xmlns:a16="http://schemas.microsoft.com/office/drawing/2014/main" val="3602455803"/>
                    </a:ext>
                  </a:extLst>
                </a:gridCol>
                <a:gridCol w="658368">
                  <a:extLst>
                    <a:ext uri="{9D8B030D-6E8A-4147-A177-3AD203B41FA5}">
                      <a16:colId xmlns:a16="http://schemas.microsoft.com/office/drawing/2014/main" val="1159731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824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- 2018-04-19 10:28:16 </a:t>
                      </a:r>
                      <a:r>
                        <a:rPr kumimoji="0" lang="de-DE" sz="1000" b="0" i="0" u="none" strike="noStrike" kern="1200" cap="none" spc="0" normalizeH="0" baseline="0" noProof="0">
                          <a:ln>
                            <a:noFill/>
                          </a:ln>
                          <a:solidFill>
                            <a:prstClr val="black"/>
                          </a:solidFill>
                          <a:effectLst/>
                          <a:uLnTx/>
                          <a:uFillTx/>
                          <a:latin typeface="+mn-lt"/>
                          <a:ea typeface="+mn-ea"/>
                          <a:cs typeface="+mn-cs"/>
                        </a:rPr>
                        <a:t> 
 Bald ist Wochenende!
Das Wetter hier im Biosphärenpark Nockberge ist herrlich! Genießt diese kurze Auszeit mit dem rauschen des Hintereggerbaches in unserem Wald!
Liebe Grüße, vom Bio und Auszeithof Hintergger aus St.Oswald! 
https://tinyurl.com/ycyhym95
Eure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450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- 2018-04-14 21:09:06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415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- 2018-04-12 09:27:43 </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besonderen Gast im Stall! 
Die Hirschkuh ist Nachts in den Stall gegangen und hat es sich bei den Kühen gemütlich gemacht. Wir lassen heute deshalb die Stalltore geöffnet damit sie wieder heraus kann wann sie Lust dazu hat. Derweilen darf sie ruhig bei unseren Kühen mitfressen.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9738287"/>
                  </a:ext>
                </a:extLst>
              </a:tr>
            </a:tbl>
          </a:graphicData>
        </a:graphic>
      </p:graphicFrame>
      <p:sp>
        <p:nvSpPr>
          <p:cNvPr id="4" name="Text Placeholder 3">
            <a:extLst>
              <a:ext uri="{FF2B5EF4-FFF2-40B4-BE49-F238E27FC236}">
                <a16:creationId xmlns:a16="http://schemas.microsoft.com/office/drawing/2014/main" id="{42423FB3-654B-40C2-9E38-5246C8F38D1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84831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ACC2C-C297-497B-9ED6-6C7077209286}"/>
              </a:ext>
            </a:extLst>
          </p:cNvPr>
          <p:cNvSpPr>
            <a:spLocks noGrp="1"/>
          </p:cNvSpPr>
          <p:nvPr>
            <p:ph type="title"/>
          </p:nvPr>
        </p:nvSpPr>
        <p:spPr/>
        <p:txBody>
          <a:bodyPr/>
          <a:lstStyle/>
          <a:p>
            <a:r>
              <a:rPr lang="de-DE"/>
              <a:t>Eigene Beiträge (Postings) | Familienhotel Gasthof Hinteregger - 4 of 6</a:t>
            </a:r>
            <a:endParaRPr lang="en-US"/>
          </a:p>
        </p:txBody>
      </p:sp>
      <p:graphicFrame>
        <p:nvGraphicFramePr>
          <p:cNvPr id="5" name="Table Placeholder 4">
            <a:extLst>
              <a:ext uri="{FF2B5EF4-FFF2-40B4-BE49-F238E27FC236}">
                <a16:creationId xmlns:a16="http://schemas.microsoft.com/office/drawing/2014/main" id="{409402D1-A2EE-45CA-B2F5-D60B34009593}"/>
              </a:ext>
            </a:extLst>
          </p:cNvPr>
          <p:cNvGraphicFramePr>
            <a:graphicFrameLocks noGrp="1"/>
          </p:cNvGraphicFramePr>
          <p:nvPr>
            <p:ph type="tbl" sz="quarter" idx="13"/>
            <p:extLst>
              <p:ext uri="{D42A27DB-BD31-4B8C-83A1-F6EECF244321}">
                <p14:modId xmlns:p14="http://schemas.microsoft.com/office/powerpoint/2010/main" val="1044473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4530731"/>
                    </a:ext>
                  </a:extLst>
                </a:gridCol>
                <a:gridCol w="658368">
                  <a:extLst>
                    <a:ext uri="{9D8B030D-6E8A-4147-A177-3AD203B41FA5}">
                      <a16:colId xmlns:a16="http://schemas.microsoft.com/office/drawing/2014/main" val="4079871877"/>
                    </a:ext>
                  </a:extLst>
                </a:gridCol>
                <a:gridCol w="658368">
                  <a:extLst>
                    <a:ext uri="{9D8B030D-6E8A-4147-A177-3AD203B41FA5}">
                      <a16:colId xmlns:a16="http://schemas.microsoft.com/office/drawing/2014/main" val="4173247958"/>
                    </a:ext>
                  </a:extLst>
                </a:gridCol>
                <a:gridCol w="658368">
                  <a:extLst>
                    <a:ext uri="{9D8B030D-6E8A-4147-A177-3AD203B41FA5}">
                      <a16:colId xmlns:a16="http://schemas.microsoft.com/office/drawing/2014/main" val="3629622006"/>
                    </a:ext>
                  </a:extLst>
                </a:gridCol>
                <a:gridCol w="658368">
                  <a:extLst>
                    <a:ext uri="{9D8B030D-6E8A-4147-A177-3AD203B41FA5}">
                      <a16:colId xmlns:a16="http://schemas.microsoft.com/office/drawing/2014/main" val="514655015"/>
                    </a:ext>
                  </a:extLst>
                </a:gridCol>
                <a:gridCol w="658368">
                  <a:extLst>
                    <a:ext uri="{9D8B030D-6E8A-4147-A177-3AD203B41FA5}">
                      <a16:colId xmlns:a16="http://schemas.microsoft.com/office/drawing/2014/main" val="2514928576"/>
                    </a:ext>
                  </a:extLst>
                </a:gridCol>
                <a:gridCol w="658368">
                  <a:extLst>
                    <a:ext uri="{9D8B030D-6E8A-4147-A177-3AD203B41FA5}">
                      <a16:colId xmlns:a16="http://schemas.microsoft.com/office/drawing/2014/main" val="3428460998"/>
                    </a:ext>
                  </a:extLst>
                </a:gridCol>
                <a:gridCol w="658368">
                  <a:extLst>
                    <a:ext uri="{9D8B030D-6E8A-4147-A177-3AD203B41FA5}">
                      <a16:colId xmlns:a16="http://schemas.microsoft.com/office/drawing/2014/main" val="1212047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994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- 2018-04-11 09:11:52 </a:t>
                      </a:r>
                      <a:r>
                        <a:rPr kumimoji="0" lang="de-DE" sz="1000" b="0" i="0" u="none" strike="noStrike" kern="1200" cap="none" spc="0" normalizeH="0" baseline="0" noProof="0">
                          <a:ln>
                            <a:noFill/>
                          </a:ln>
                          <a:solidFill>
                            <a:prstClr val="black"/>
                          </a:solidFill>
                          <a:effectLst/>
                          <a:uLnTx/>
                          <a:uFillTx/>
                          <a:latin typeface="+mn-lt"/>
                          <a:ea typeface="+mn-ea"/>
                          <a:cs typeface="+mn-cs"/>
                        </a:rPr>
                        <a:t> 
 Traumhaft wie schön beruhigend das plätschern des Hinteregger Baches neben unserem Hof ist. Zudem haben wir soeben unser Wasserrad wieder in Betrieb genommen! Wir wünschen euch allen einen schönen Frühlingstag!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869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- 2018-04-11 08:01:49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152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- 2018-04-11 08:00:58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894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- 2018-04-10 08:57:49 </a:t>
                      </a:r>
                      <a:r>
                        <a:rPr kumimoji="0" lang="de-DE" sz="1000" b="0" i="0" u="none" strike="noStrike" kern="1200" cap="none" spc="0" normalizeH="0" baseline="0" noProof="0">
                          <a:ln>
                            <a:noFill/>
                          </a:ln>
                          <a:solidFill>
                            <a:prstClr val="black"/>
                          </a:solidFill>
                          <a:effectLst/>
                          <a:uLnTx/>
                          <a:uFillTx/>
                          <a:latin typeface="+mn-lt"/>
                          <a:ea typeface="+mn-ea"/>
                          <a:cs typeface="+mn-cs"/>
                        </a:rPr>
                        <a:t> 
 Guten Morgääähhn!!!
Wir haben ein kleines Rätsel für euch!
Was könnte das sein und wozu ist es gut?
Hat jemand von euch eine Idee?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9445883"/>
                  </a:ext>
                </a:extLst>
              </a:tr>
            </a:tbl>
          </a:graphicData>
        </a:graphic>
      </p:graphicFrame>
      <p:sp>
        <p:nvSpPr>
          <p:cNvPr id="4" name="Text Placeholder 3">
            <a:extLst>
              <a:ext uri="{FF2B5EF4-FFF2-40B4-BE49-F238E27FC236}">
                <a16:creationId xmlns:a16="http://schemas.microsoft.com/office/drawing/2014/main" id="{7AD31FE6-D3F5-40FF-B5DE-D8B2B3D9290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29793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4CF5E-9BF0-4A71-BE05-987894D4CF03}"/>
              </a:ext>
            </a:extLst>
          </p:cNvPr>
          <p:cNvSpPr>
            <a:spLocks noGrp="1"/>
          </p:cNvSpPr>
          <p:nvPr>
            <p:ph type="title"/>
          </p:nvPr>
        </p:nvSpPr>
        <p:spPr/>
        <p:txBody>
          <a:bodyPr/>
          <a:lstStyle/>
          <a:p>
            <a:r>
              <a:rPr lang="de-DE"/>
              <a:t>Eigene Beiträge (Postings) | Familienhotel Gasthof Hinteregger - 5 of 6</a:t>
            </a:r>
            <a:endParaRPr lang="en-US"/>
          </a:p>
        </p:txBody>
      </p:sp>
      <p:graphicFrame>
        <p:nvGraphicFramePr>
          <p:cNvPr id="5" name="Table Placeholder 4">
            <a:extLst>
              <a:ext uri="{FF2B5EF4-FFF2-40B4-BE49-F238E27FC236}">
                <a16:creationId xmlns:a16="http://schemas.microsoft.com/office/drawing/2014/main" id="{36EDACF0-8B04-4055-8980-D30ACF716A63}"/>
              </a:ext>
            </a:extLst>
          </p:cNvPr>
          <p:cNvGraphicFramePr>
            <a:graphicFrameLocks noGrp="1"/>
          </p:cNvGraphicFramePr>
          <p:nvPr>
            <p:ph type="tbl" sz="quarter" idx="13"/>
            <p:extLst>
              <p:ext uri="{D42A27DB-BD31-4B8C-83A1-F6EECF244321}">
                <p14:modId xmlns:p14="http://schemas.microsoft.com/office/powerpoint/2010/main" val="845345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9891316"/>
                    </a:ext>
                  </a:extLst>
                </a:gridCol>
                <a:gridCol w="658368">
                  <a:extLst>
                    <a:ext uri="{9D8B030D-6E8A-4147-A177-3AD203B41FA5}">
                      <a16:colId xmlns:a16="http://schemas.microsoft.com/office/drawing/2014/main" val="4290278051"/>
                    </a:ext>
                  </a:extLst>
                </a:gridCol>
                <a:gridCol w="658368">
                  <a:extLst>
                    <a:ext uri="{9D8B030D-6E8A-4147-A177-3AD203B41FA5}">
                      <a16:colId xmlns:a16="http://schemas.microsoft.com/office/drawing/2014/main" val="164352256"/>
                    </a:ext>
                  </a:extLst>
                </a:gridCol>
                <a:gridCol w="658368">
                  <a:extLst>
                    <a:ext uri="{9D8B030D-6E8A-4147-A177-3AD203B41FA5}">
                      <a16:colId xmlns:a16="http://schemas.microsoft.com/office/drawing/2014/main" val="118381017"/>
                    </a:ext>
                  </a:extLst>
                </a:gridCol>
                <a:gridCol w="658368">
                  <a:extLst>
                    <a:ext uri="{9D8B030D-6E8A-4147-A177-3AD203B41FA5}">
                      <a16:colId xmlns:a16="http://schemas.microsoft.com/office/drawing/2014/main" val="2491715490"/>
                    </a:ext>
                  </a:extLst>
                </a:gridCol>
                <a:gridCol w="658368">
                  <a:extLst>
                    <a:ext uri="{9D8B030D-6E8A-4147-A177-3AD203B41FA5}">
                      <a16:colId xmlns:a16="http://schemas.microsoft.com/office/drawing/2014/main" val="48932006"/>
                    </a:ext>
                  </a:extLst>
                </a:gridCol>
                <a:gridCol w="658368">
                  <a:extLst>
                    <a:ext uri="{9D8B030D-6E8A-4147-A177-3AD203B41FA5}">
                      <a16:colId xmlns:a16="http://schemas.microsoft.com/office/drawing/2014/main" val="2977330789"/>
                    </a:ext>
                  </a:extLst>
                </a:gridCol>
                <a:gridCol w="658368">
                  <a:extLst>
                    <a:ext uri="{9D8B030D-6E8A-4147-A177-3AD203B41FA5}">
                      <a16:colId xmlns:a16="http://schemas.microsoft.com/office/drawing/2014/main" val="562629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859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- 2018-04-05 13:32:58 </a:t>
                      </a:r>
                      <a:r>
                        <a:rPr kumimoji="0" lang="de-DE" sz="1000" b="0" i="0" u="none" strike="noStrike" kern="1200" cap="none" spc="0" normalizeH="0" baseline="0" noProof="0">
                          <a:ln>
                            <a:noFill/>
                          </a:ln>
                          <a:solidFill>
                            <a:prstClr val="black"/>
                          </a:solidFill>
                          <a:effectLst/>
                          <a:uLnTx/>
                          <a:uFillTx/>
                          <a:latin typeface="+mn-lt"/>
                          <a:ea typeface="+mn-ea"/>
                          <a:cs typeface="+mn-cs"/>
                        </a:rPr>
                        <a:t> 
 Wer uns im Sommer besuchen kommt, sollte sein Mountainbike nicht zu Hause vergessen!
http://www.kleinezeitung.at/kaernten/oberkaernten/5400489/Bad-Kleinkirchheim_Bau-von-Europas-laengstem-Flow-Trail-startet?xtor=CS1-15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355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- 2018-04-04 11:13:22 </a:t>
                      </a:r>
                      <a:r>
                        <a:rPr kumimoji="0" lang="de-DE" sz="1000" b="0" i="0" u="none" strike="noStrike" kern="1200" cap="none" spc="0" normalizeH="0" baseline="0" noProof="0">
                          <a:ln>
                            <a:noFill/>
                          </a:ln>
                          <a:solidFill>
                            <a:prstClr val="black"/>
                          </a:solidFill>
                          <a:effectLst/>
                          <a:uLnTx/>
                          <a:uFillTx/>
                          <a:latin typeface="+mn-lt"/>
                          <a:ea typeface="+mn-ea"/>
                          <a:cs typeface="+mn-cs"/>
                        </a:rPr>
                        <a:t> 
 Unsere neugierigen Ponys Rosinante und Gipsy schauen nach was die Hühner den ganzen Tag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3728657"/>
                  </a:ext>
                </a:extLst>
              </a:tr>
            </a:tbl>
          </a:graphicData>
        </a:graphic>
      </p:graphicFrame>
      <p:sp>
        <p:nvSpPr>
          <p:cNvPr id="4" name="Text Placeholder 3">
            <a:extLst>
              <a:ext uri="{FF2B5EF4-FFF2-40B4-BE49-F238E27FC236}">
                <a16:creationId xmlns:a16="http://schemas.microsoft.com/office/drawing/2014/main" id="{E7E4F949-945D-4D58-9670-D5012DFD35D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02977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E3A56-B063-4A8B-BB26-4E90FBEB2477}"/>
              </a:ext>
            </a:extLst>
          </p:cNvPr>
          <p:cNvSpPr>
            <a:spLocks noGrp="1"/>
          </p:cNvSpPr>
          <p:nvPr>
            <p:ph type="title"/>
          </p:nvPr>
        </p:nvSpPr>
        <p:spPr/>
        <p:txBody>
          <a:bodyPr/>
          <a:lstStyle/>
          <a:p>
            <a:r>
              <a:rPr lang="de-DE"/>
              <a:t>Eigene Beiträge (Postings) | Familienhotel Gasthof Hinteregger - 6 of 6</a:t>
            </a:r>
            <a:endParaRPr lang="en-US"/>
          </a:p>
        </p:txBody>
      </p:sp>
      <p:graphicFrame>
        <p:nvGraphicFramePr>
          <p:cNvPr id="5" name="Table Placeholder 4">
            <a:extLst>
              <a:ext uri="{FF2B5EF4-FFF2-40B4-BE49-F238E27FC236}">
                <a16:creationId xmlns:a16="http://schemas.microsoft.com/office/drawing/2014/main" id="{2F004A50-3F3E-447B-B2D6-527B34D203B0}"/>
              </a:ext>
            </a:extLst>
          </p:cNvPr>
          <p:cNvGraphicFramePr>
            <a:graphicFrameLocks noGrp="1"/>
          </p:cNvGraphicFramePr>
          <p:nvPr>
            <p:ph type="tbl" sz="quarter" idx="13"/>
            <p:extLst>
              <p:ext uri="{D42A27DB-BD31-4B8C-83A1-F6EECF244321}">
                <p14:modId xmlns:p14="http://schemas.microsoft.com/office/powerpoint/2010/main" val="343946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5545121"/>
                    </a:ext>
                  </a:extLst>
                </a:gridCol>
                <a:gridCol w="658368">
                  <a:extLst>
                    <a:ext uri="{9D8B030D-6E8A-4147-A177-3AD203B41FA5}">
                      <a16:colId xmlns:a16="http://schemas.microsoft.com/office/drawing/2014/main" val="309316027"/>
                    </a:ext>
                  </a:extLst>
                </a:gridCol>
                <a:gridCol w="658368">
                  <a:extLst>
                    <a:ext uri="{9D8B030D-6E8A-4147-A177-3AD203B41FA5}">
                      <a16:colId xmlns:a16="http://schemas.microsoft.com/office/drawing/2014/main" val="3577543892"/>
                    </a:ext>
                  </a:extLst>
                </a:gridCol>
                <a:gridCol w="658368">
                  <a:extLst>
                    <a:ext uri="{9D8B030D-6E8A-4147-A177-3AD203B41FA5}">
                      <a16:colId xmlns:a16="http://schemas.microsoft.com/office/drawing/2014/main" val="1260548512"/>
                    </a:ext>
                  </a:extLst>
                </a:gridCol>
                <a:gridCol w="658368">
                  <a:extLst>
                    <a:ext uri="{9D8B030D-6E8A-4147-A177-3AD203B41FA5}">
                      <a16:colId xmlns:a16="http://schemas.microsoft.com/office/drawing/2014/main" val="3202005782"/>
                    </a:ext>
                  </a:extLst>
                </a:gridCol>
                <a:gridCol w="658368">
                  <a:extLst>
                    <a:ext uri="{9D8B030D-6E8A-4147-A177-3AD203B41FA5}">
                      <a16:colId xmlns:a16="http://schemas.microsoft.com/office/drawing/2014/main" val="674113838"/>
                    </a:ext>
                  </a:extLst>
                </a:gridCol>
                <a:gridCol w="658368">
                  <a:extLst>
                    <a:ext uri="{9D8B030D-6E8A-4147-A177-3AD203B41FA5}">
                      <a16:colId xmlns:a16="http://schemas.microsoft.com/office/drawing/2014/main" val="3960505498"/>
                    </a:ext>
                  </a:extLst>
                </a:gridCol>
                <a:gridCol w="658368">
                  <a:extLst>
                    <a:ext uri="{9D8B030D-6E8A-4147-A177-3AD203B41FA5}">
                      <a16:colId xmlns:a16="http://schemas.microsoft.com/office/drawing/2014/main" val="1650420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5809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- 2018-04-02 08:11:58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unserer Familie und unseres Hauses!
Obwohl der Schnee uns noch voll im Griff hat, ist die Wintersaison 2017/18 bei uns zu Ende!
Wir möchten uns vor Allem bei unseren Mitarbeitern für die tolle Saison bedanken!
Weiters möchten wir uns natürlich bei unseren vielen treuen Gästen bedanken die unser Haus zu dem lebendigen Ort machen der er ist! 
2018 wird sich bei uns wieder einmal sehr viel tun! Wir haben so einiges vor! Es gibt wieder  Neues und manches wird anders! Wir freuen uns darauf! Seid gespannt!
Aber jetzt genießen wir erst einmal unsere Auszeit! Ab Pfingsten hat unser Familienhotel und Auszeithof Hinteregger wieder geöffnet.
Wir senden euch bei strahlendem Sonnenschein liebe Grüße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3756838"/>
                  </a:ext>
                </a:extLst>
              </a:tr>
            </a:tbl>
          </a:graphicData>
        </a:graphic>
      </p:graphicFrame>
      <p:sp>
        <p:nvSpPr>
          <p:cNvPr id="4" name="Text Placeholder 3">
            <a:extLst>
              <a:ext uri="{FF2B5EF4-FFF2-40B4-BE49-F238E27FC236}">
                <a16:creationId xmlns:a16="http://schemas.microsoft.com/office/drawing/2014/main" id="{66B5451A-AE0B-49E2-A387-B611F346DE0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50277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A2016-87EF-45E4-99E1-ACBF8A539E20}"/>
              </a:ext>
            </a:extLst>
          </p:cNvPr>
          <p:cNvSpPr>
            <a:spLocks noGrp="1"/>
          </p:cNvSpPr>
          <p:nvPr>
            <p:ph type="title"/>
          </p:nvPr>
        </p:nvSpPr>
        <p:spPr/>
        <p:txBody>
          <a:bodyPr/>
          <a:lstStyle/>
          <a:p>
            <a:r>
              <a:rPr lang="en-US"/>
              <a:t>Eigene Beiträge (Postings) + Reactions | Familienhotel Gasthof Hinteregger - 1 of 8</a:t>
            </a:r>
          </a:p>
        </p:txBody>
      </p:sp>
      <p:graphicFrame>
        <p:nvGraphicFramePr>
          <p:cNvPr id="5" name="Table Placeholder 4">
            <a:extLst>
              <a:ext uri="{FF2B5EF4-FFF2-40B4-BE49-F238E27FC236}">
                <a16:creationId xmlns:a16="http://schemas.microsoft.com/office/drawing/2014/main" id="{CEEB9E43-DECE-4111-A1C0-242B3D0F5128}"/>
              </a:ext>
            </a:extLst>
          </p:cNvPr>
          <p:cNvGraphicFramePr>
            <a:graphicFrameLocks noGrp="1"/>
          </p:cNvGraphicFramePr>
          <p:nvPr>
            <p:ph type="tbl" sz="quarter" idx="13"/>
            <p:extLst>
              <p:ext uri="{D42A27DB-BD31-4B8C-83A1-F6EECF244321}">
                <p14:modId xmlns:p14="http://schemas.microsoft.com/office/powerpoint/2010/main" val="1814163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45348061"/>
                    </a:ext>
                  </a:extLst>
                </a:gridCol>
                <a:gridCol w="822960">
                  <a:extLst>
                    <a:ext uri="{9D8B030D-6E8A-4147-A177-3AD203B41FA5}">
                      <a16:colId xmlns:a16="http://schemas.microsoft.com/office/drawing/2014/main" val="3540215546"/>
                    </a:ext>
                  </a:extLst>
                </a:gridCol>
                <a:gridCol w="822960">
                  <a:extLst>
                    <a:ext uri="{9D8B030D-6E8A-4147-A177-3AD203B41FA5}">
                      <a16:colId xmlns:a16="http://schemas.microsoft.com/office/drawing/2014/main" val="788937441"/>
                    </a:ext>
                  </a:extLst>
                </a:gridCol>
                <a:gridCol w="822960">
                  <a:extLst>
                    <a:ext uri="{9D8B030D-6E8A-4147-A177-3AD203B41FA5}">
                      <a16:colId xmlns:a16="http://schemas.microsoft.com/office/drawing/2014/main" val="1744201178"/>
                    </a:ext>
                  </a:extLst>
                </a:gridCol>
                <a:gridCol w="822960">
                  <a:extLst>
                    <a:ext uri="{9D8B030D-6E8A-4147-A177-3AD203B41FA5}">
                      <a16:colId xmlns:a16="http://schemas.microsoft.com/office/drawing/2014/main" val="1867102741"/>
                    </a:ext>
                  </a:extLst>
                </a:gridCol>
                <a:gridCol w="822960">
                  <a:extLst>
                    <a:ext uri="{9D8B030D-6E8A-4147-A177-3AD203B41FA5}">
                      <a16:colId xmlns:a16="http://schemas.microsoft.com/office/drawing/2014/main" val="1677320696"/>
                    </a:ext>
                  </a:extLst>
                </a:gridCol>
                <a:gridCol w="822960">
                  <a:extLst>
                    <a:ext uri="{9D8B030D-6E8A-4147-A177-3AD203B41FA5}">
                      <a16:colId xmlns:a16="http://schemas.microsoft.com/office/drawing/2014/main" val="2145210654"/>
                    </a:ext>
                  </a:extLst>
                </a:gridCol>
                <a:gridCol w="822960">
                  <a:extLst>
                    <a:ext uri="{9D8B030D-6E8A-4147-A177-3AD203B41FA5}">
                      <a16:colId xmlns:a16="http://schemas.microsoft.com/office/drawing/2014/main" val="3644943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0062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- 2018-04-30 15:43:36 </a:t>
                      </a:r>
                      <a:r>
                        <a:rPr kumimoji="0" lang="de-DE" sz="1000" b="0" i="0" u="none" strike="noStrike" kern="1200" cap="none" spc="0" normalizeH="0" baseline="0" noProof="0">
                          <a:ln>
                            <a:noFill/>
                          </a:ln>
                          <a:solidFill>
                            <a:prstClr val="black"/>
                          </a:solidFill>
                          <a:effectLst/>
                          <a:uLnTx/>
                          <a:uFillTx/>
                          <a:latin typeface="+mn-lt"/>
                          <a:ea typeface="+mn-ea"/>
                          <a:cs typeface="+mn-cs"/>
                        </a:rPr>
                        <a:t> 
 Wir haben Zuwachs auf unserem Bio- und Auszeithof erhalten. 
Die Nacktschneckenpolizei in Form eines süßen Laufenten Pärchen watschelt seit ein paar Tag rund um Haus und Hof.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256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- 2018-04-29 10:41:29 </a:t>
                      </a:r>
                      <a:r>
                        <a:rPr kumimoji="0" lang="de-DE" sz="1000" b="0" i="0" u="none" strike="noStrike" kern="1200" cap="none" spc="0" normalizeH="0" baseline="0" noProof="0">
                          <a:ln>
                            <a:noFill/>
                          </a:ln>
                          <a:solidFill>
                            <a:prstClr val="black"/>
                          </a:solidFill>
                          <a:effectLst/>
                          <a:uLnTx/>
                          <a:uFillTx/>
                          <a:latin typeface="+mn-lt"/>
                          <a:ea typeface="+mn-ea"/>
                          <a:cs typeface="+mn-cs"/>
                        </a:rPr>
                        <a:t> 
 Wir hoffen, dass euer Sonntag auch so sonnig begonnen hat wie unserer!
Wir wollen euch wieder einmal ein bisschen Auszeit schenken! 22 Sekunden mit dem Ausblick von einer unserer Dorfblick Junior Suiten!
Liebe Grüße aus dem Biosphärenpark Nockberge!
https://tinyurl.com/ycyhym95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84787246"/>
                  </a:ext>
                </a:extLst>
              </a:tr>
            </a:tbl>
          </a:graphicData>
        </a:graphic>
      </p:graphicFrame>
      <p:sp>
        <p:nvSpPr>
          <p:cNvPr id="4" name="Text Placeholder 3">
            <a:extLst>
              <a:ext uri="{FF2B5EF4-FFF2-40B4-BE49-F238E27FC236}">
                <a16:creationId xmlns:a16="http://schemas.microsoft.com/office/drawing/2014/main" id="{28032533-B4E4-4CF5-B176-DF165B6FAA0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82417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C1B47-A157-405F-A927-5C58DA6BE8B6}"/>
              </a:ext>
            </a:extLst>
          </p:cNvPr>
          <p:cNvSpPr>
            <a:spLocks noGrp="1"/>
          </p:cNvSpPr>
          <p:nvPr>
            <p:ph type="title"/>
          </p:nvPr>
        </p:nvSpPr>
        <p:spPr/>
        <p:txBody>
          <a:bodyPr/>
          <a:lstStyle/>
          <a:p>
            <a:r>
              <a:rPr lang="en-US"/>
              <a:t>Eigene Beiträge (Postings) + Reactions | Familienhotel Gasthof Hinteregger - 2 of 8</a:t>
            </a:r>
          </a:p>
        </p:txBody>
      </p:sp>
      <p:graphicFrame>
        <p:nvGraphicFramePr>
          <p:cNvPr id="5" name="Table Placeholder 4">
            <a:extLst>
              <a:ext uri="{FF2B5EF4-FFF2-40B4-BE49-F238E27FC236}">
                <a16:creationId xmlns:a16="http://schemas.microsoft.com/office/drawing/2014/main" id="{8A271391-78FC-4DFF-B559-A405B4DC0A65}"/>
              </a:ext>
            </a:extLst>
          </p:cNvPr>
          <p:cNvGraphicFramePr>
            <a:graphicFrameLocks noGrp="1"/>
          </p:cNvGraphicFramePr>
          <p:nvPr>
            <p:ph type="tbl" sz="quarter" idx="13"/>
            <p:extLst>
              <p:ext uri="{D42A27DB-BD31-4B8C-83A1-F6EECF244321}">
                <p14:modId xmlns:p14="http://schemas.microsoft.com/office/powerpoint/2010/main" val="298426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16272537"/>
                    </a:ext>
                  </a:extLst>
                </a:gridCol>
                <a:gridCol w="822960">
                  <a:extLst>
                    <a:ext uri="{9D8B030D-6E8A-4147-A177-3AD203B41FA5}">
                      <a16:colId xmlns:a16="http://schemas.microsoft.com/office/drawing/2014/main" val="1951715413"/>
                    </a:ext>
                  </a:extLst>
                </a:gridCol>
                <a:gridCol w="822960">
                  <a:extLst>
                    <a:ext uri="{9D8B030D-6E8A-4147-A177-3AD203B41FA5}">
                      <a16:colId xmlns:a16="http://schemas.microsoft.com/office/drawing/2014/main" val="3767899887"/>
                    </a:ext>
                  </a:extLst>
                </a:gridCol>
                <a:gridCol w="822960">
                  <a:extLst>
                    <a:ext uri="{9D8B030D-6E8A-4147-A177-3AD203B41FA5}">
                      <a16:colId xmlns:a16="http://schemas.microsoft.com/office/drawing/2014/main" val="3545564960"/>
                    </a:ext>
                  </a:extLst>
                </a:gridCol>
                <a:gridCol w="822960">
                  <a:extLst>
                    <a:ext uri="{9D8B030D-6E8A-4147-A177-3AD203B41FA5}">
                      <a16:colId xmlns:a16="http://schemas.microsoft.com/office/drawing/2014/main" val="89804568"/>
                    </a:ext>
                  </a:extLst>
                </a:gridCol>
                <a:gridCol w="822960">
                  <a:extLst>
                    <a:ext uri="{9D8B030D-6E8A-4147-A177-3AD203B41FA5}">
                      <a16:colId xmlns:a16="http://schemas.microsoft.com/office/drawing/2014/main" val="4149758323"/>
                    </a:ext>
                  </a:extLst>
                </a:gridCol>
                <a:gridCol w="822960">
                  <a:extLst>
                    <a:ext uri="{9D8B030D-6E8A-4147-A177-3AD203B41FA5}">
                      <a16:colId xmlns:a16="http://schemas.microsoft.com/office/drawing/2014/main" val="2763255402"/>
                    </a:ext>
                  </a:extLst>
                </a:gridCol>
                <a:gridCol w="822960">
                  <a:extLst>
                    <a:ext uri="{9D8B030D-6E8A-4147-A177-3AD203B41FA5}">
                      <a16:colId xmlns:a16="http://schemas.microsoft.com/office/drawing/2014/main" val="2702200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9572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- 2018-04-25 20:30:31 </a:t>
                      </a:r>
                      <a:r>
                        <a:rPr kumimoji="0" lang="de-DE" sz="1000" b="0" i="0" u="none" strike="noStrike" kern="1200" cap="none" spc="0" normalizeH="0" baseline="0" noProof="0">
                          <a:ln>
                            <a:noFill/>
                          </a:ln>
                          <a:solidFill>
                            <a:prstClr val="black"/>
                          </a:solidFill>
                          <a:effectLst/>
                          <a:uLnTx/>
                          <a:uFillTx/>
                          <a:latin typeface="+mn-lt"/>
                          <a:ea typeface="+mn-ea"/>
                          <a:cs typeface="+mn-cs"/>
                        </a:rPr>
                        <a:t> 
 Mit einer genüsslichen Massage lässt sich der Tag entspannt ausklingen!
Wir wünschen euch einen angenehmen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8395826"/>
                  </a:ext>
                </a:extLst>
              </a:tr>
            </a:tbl>
          </a:graphicData>
        </a:graphic>
      </p:graphicFrame>
      <p:sp>
        <p:nvSpPr>
          <p:cNvPr id="4" name="Text Placeholder 3">
            <a:extLst>
              <a:ext uri="{FF2B5EF4-FFF2-40B4-BE49-F238E27FC236}">
                <a16:creationId xmlns:a16="http://schemas.microsoft.com/office/drawing/2014/main" id="{8B2A2510-5C39-42BC-BAB0-AA2DEF6E3B6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70473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ECB12-F9AC-419E-BE5E-9D66688E9815}"/>
              </a:ext>
            </a:extLst>
          </p:cNvPr>
          <p:cNvSpPr>
            <a:spLocks noGrp="1"/>
          </p:cNvSpPr>
          <p:nvPr>
            <p:ph type="title"/>
          </p:nvPr>
        </p:nvSpPr>
        <p:spPr/>
        <p:txBody>
          <a:bodyPr/>
          <a:lstStyle/>
          <a:p>
            <a:r>
              <a:rPr lang="en-US"/>
              <a:t>Eigene Beiträge (Postings) + Reactions | Familienhotel Gasthof Hinteregger - 3 of 8</a:t>
            </a:r>
          </a:p>
        </p:txBody>
      </p:sp>
      <p:graphicFrame>
        <p:nvGraphicFramePr>
          <p:cNvPr id="5" name="Table Placeholder 4">
            <a:extLst>
              <a:ext uri="{FF2B5EF4-FFF2-40B4-BE49-F238E27FC236}">
                <a16:creationId xmlns:a16="http://schemas.microsoft.com/office/drawing/2014/main" id="{0CC166F8-4A9F-4254-825E-4E86C8E28C4A}"/>
              </a:ext>
            </a:extLst>
          </p:cNvPr>
          <p:cNvGraphicFramePr>
            <a:graphicFrameLocks noGrp="1"/>
          </p:cNvGraphicFramePr>
          <p:nvPr>
            <p:ph type="tbl" sz="quarter" idx="13"/>
            <p:extLst>
              <p:ext uri="{D42A27DB-BD31-4B8C-83A1-F6EECF244321}">
                <p14:modId xmlns:p14="http://schemas.microsoft.com/office/powerpoint/2010/main" val="4109429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23864072"/>
                    </a:ext>
                  </a:extLst>
                </a:gridCol>
                <a:gridCol w="822960">
                  <a:extLst>
                    <a:ext uri="{9D8B030D-6E8A-4147-A177-3AD203B41FA5}">
                      <a16:colId xmlns:a16="http://schemas.microsoft.com/office/drawing/2014/main" val="1921866787"/>
                    </a:ext>
                  </a:extLst>
                </a:gridCol>
                <a:gridCol w="822960">
                  <a:extLst>
                    <a:ext uri="{9D8B030D-6E8A-4147-A177-3AD203B41FA5}">
                      <a16:colId xmlns:a16="http://schemas.microsoft.com/office/drawing/2014/main" val="3516570569"/>
                    </a:ext>
                  </a:extLst>
                </a:gridCol>
                <a:gridCol w="822960">
                  <a:extLst>
                    <a:ext uri="{9D8B030D-6E8A-4147-A177-3AD203B41FA5}">
                      <a16:colId xmlns:a16="http://schemas.microsoft.com/office/drawing/2014/main" val="421100056"/>
                    </a:ext>
                  </a:extLst>
                </a:gridCol>
                <a:gridCol w="822960">
                  <a:extLst>
                    <a:ext uri="{9D8B030D-6E8A-4147-A177-3AD203B41FA5}">
                      <a16:colId xmlns:a16="http://schemas.microsoft.com/office/drawing/2014/main" val="3549845008"/>
                    </a:ext>
                  </a:extLst>
                </a:gridCol>
                <a:gridCol w="822960">
                  <a:extLst>
                    <a:ext uri="{9D8B030D-6E8A-4147-A177-3AD203B41FA5}">
                      <a16:colId xmlns:a16="http://schemas.microsoft.com/office/drawing/2014/main" val="2966150093"/>
                    </a:ext>
                  </a:extLst>
                </a:gridCol>
                <a:gridCol w="822960">
                  <a:extLst>
                    <a:ext uri="{9D8B030D-6E8A-4147-A177-3AD203B41FA5}">
                      <a16:colId xmlns:a16="http://schemas.microsoft.com/office/drawing/2014/main" val="2687492255"/>
                    </a:ext>
                  </a:extLst>
                </a:gridCol>
                <a:gridCol w="822960">
                  <a:extLst>
                    <a:ext uri="{9D8B030D-6E8A-4147-A177-3AD203B41FA5}">
                      <a16:colId xmlns:a16="http://schemas.microsoft.com/office/drawing/2014/main" val="270463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0574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- 2018-04-23 08:57:15 </a:t>
                      </a:r>
                      <a:r>
                        <a:rPr kumimoji="0" lang="de-DE" sz="1000" b="0" i="0" u="none" strike="noStrike" kern="1200" cap="none" spc="0" normalizeH="0" baseline="0" noProof="0">
                          <a:ln>
                            <a:noFill/>
                          </a:ln>
                          <a:solidFill>
                            <a:prstClr val="black"/>
                          </a:solidFill>
                          <a:effectLst/>
                          <a:uLnTx/>
                          <a:uFillTx/>
                          <a:latin typeface="+mn-lt"/>
                          <a:ea typeface="+mn-ea"/>
                          <a:cs typeface="+mn-cs"/>
                        </a:rPr>
                        <a:t> 
 Guten Morgen!!
Um unseren Horizont zu erweitern, bilden wir uns ständig fort. 
Letzte Woche waren wir auf einem Seminar in der schönen Steiermark. Es ging um die Mensch-Tier Beziehung. Wir lernten viel verblüffendes über die Arbeit mit Menschen und Tieren. Einige dieser neuen Erkenntnisse werden wir in Zukunft natürlich auch auf unserem Bio- und Auszeithof anwenden. Wir haben bereits einige Ideen für unsere „Green Care - Spür dich Tage“ und das Projekt „Schule am Bauernhof“. Aber natürlich auch für interessierte Individualgäste und deren Kinder! Ihr dürft gespannt sein!
Hier seht ihr ein paar Eindrücke dieses Seminars. 
Wir wünschen euch einen tollen Start in die neue Woche!
Liebe Grüße aus St.Oswald!
Schule am Bauernhof Österreich Green Care - Wo Menschen aufblühen
https://tinyurl.com/ycyhym95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7090147"/>
                  </a:ext>
                </a:extLst>
              </a:tr>
            </a:tbl>
          </a:graphicData>
        </a:graphic>
      </p:graphicFrame>
      <p:sp>
        <p:nvSpPr>
          <p:cNvPr id="4" name="Text Placeholder 3">
            <a:extLst>
              <a:ext uri="{FF2B5EF4-FFF2-40B4-BE49-F238E27FC236}">
                <a16:creationId xmlns:a16="http://schemas.microsoft.com/office/drawing/2014/main" id="{51E7804E-2C16-4CE8-A5DE-EC69C063841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54962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3371A-2FD8-4AA4-80CF-00394243E1EA}"/>
              </a:ext>
            </a:extLst>
          </p:cNvPr>
          <p:cNvSpPr>
            <a:spLocks noGrp="1"/>
          </p:cNvSpPr>
          <p:nvPr>
            <p:ph type="title"/>
          </p:nvPr>
        </p:nvSpPr>
        <p:spPr/>
        <p:txBody>
          <a:bodyPr/>
          <a:lstStyle/>
          <a:p>
            <a:r>
              <a:rPr lang="en-US"/>
              <a:t>Eigene Beiträge (Postings) + Reactions | Familienhotel Gasthof Hinteregger - 4 of 8</a:t>
            </a:r>
          </a:p>
        </p:txBody>
      </p:sp>
      <p:graphicFrame>
        <p:nvGraphicFramePr>
          <p:cNvPr id="5" name="Table Placeholder 4">
            <a:extLst>
              <a:ext uri="{FF2B5EF4-FFF2-40B4-BE49-F238E27FC236}">
                <a16:creationId xmlns:a16="http://schemas.microsoft.com/office/drawing/2014/main" id="{9A73FECC-33DA-4631-8979-60853326EE71}"/>
              </a:ext>
            </a:extLst>
          </p:cNvPr>
          <p:cNvGraphicFramePr>
            <a:graphicFrameLocks noGrp="1"/>
          </p:cNvGraphicFramePr>
          <p:nvPr>
            <p:ph type="tbl" sz="quarter" idx="13"/>
            <p:extLst>
              <p:ext uri="{D42A27DB-BD31-4B8C-83A1-F6EECF244321}">
                <p14:modId xmlns:p14="http://schemas.microsoft.com/office/powerpoint/2010/main" val="307941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5489506"/>
                    </a:ext>
                  </a:extLst>
                </a:gridCol>
                <a:gridCol w="822960">
                  <a:extLst>
                    <a:ext uri="{9D8B030D-6E8A-4147-A177-3AD203B41FA5}">
                      <a16:colId xmlns:a16="http://schemas.microsoft.com/office/drawing/2014/main" val="2173124059"/>
                    </a:ext>
                  </a:extLst>
                </a:gridCol>
                <a:gridCol w="822960">
                  <a:extLst>
                    <a:ext uri="{9D8B030D-6E8A-4147-A177-3AD203B41FA5}">
                      <a16:colId xmlns:a16="http://schemas.microsoft.com/office/drawing/2014/main" val="2822577168"/>
                    </a:ext>
                  </a:extLst>
                </a:gridCol>
                <a:gridCol w="822960">
                  <a:extLst>
                    <a:ext uri="{9D8B030D-6E8A-4147-A177-3AD203B41FA5}">
                      <a16:colId xmlns:a16="http://schemas.microsoft.com/office/drawing/2014/main" val="1846536570"/>
                    </a:ext>
                  </a:extLst>
                </a:gridCol>
                <a:gridCol w="822960">
                  <a:extLst>
                    <a:ext uri="{9D8B030D-6E8A-4147-A177-3AD203B41FA5}">
                      <a16:colId xmlns:a16="http://schemas.microsoft.com/office/drawing/2014/main" val="1815447236"/>
                    </a:ext>
                  </a:extLst>
                </a:gridCol>
                <a:gridCol w="822960">
                  <a:extLst>
                    <a:ext uri="{9D8B030D-6E8A-4147-A177-3AD203B41FA5}">
                      <a16:colId xmlns:a16="http://schemas.microsoft.com/office/drawing/2014/main" val="2920873228"/>
                    </a:ext>
                  </a:extLst>
                </a:gridCol>
                <a:gridCol w="822960">
                  <a:extLst>
                    <a:ext uri="{9D8B030D-6E8A-4147-A177-3AD203B41FA5}">
                      <a16:colId xmlns:a16="http://schemas.microsoft.com/office/drawing/2014/main" val="2086492444"/>
                    </a:ext>
                  </a:extLst>
                </a:gridCol>
                <a:gridCol w="822960">
                  <a:extLst>
                    <a:ext uri="{9D8B030D-6E8A-4147-A177-3AD203B41FA5}">
                      <a16:colId xmlns:a16="http://schemas.microsoft.com/office/drawing/2014/main" val="195802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05481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- 2018-04-19 10:28:16 </a:t>
                      </a:r>
                      <a:r>
                        <a:rPr kumimoji="0" lang="de-DE" sz="1000" b="0" i="0" u="none" strike="noStrike" kern="1200" cap="none" spc="0" normalizeH="0" baseline="0" noProof="0">
                          <a:ln>
                            <a:noFill/>
                          </a:ln>
                          <a:solidFill>
                            <a:prstClr val="black"/>
                          </a:solidFill>
                          <a:effectLst/>
                          <a:uLnTx/>
                          <a:uFillTx/>
                          <a:latin typeface="+mn-lt"/>
                          <a:ea typeface="+mn-ea"/>
                          <a:cs typeface="+mn-cs"/>
                        </a:rPr>
                        <a:t> 
 Bald ist Wochenende!
Das Wetter hier im Biosphärenpark Nockberge ist herrlich! Genießt diese kurze Auszeit mit dem rauschen des Hintereggerbaches in unserem Wald!
Liebe Grüße, vom Bio und Auszeithof Hintergger aus St.Oswald! 
https://tinyurl.com/ycyhym95
Eure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932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- 2018-04-14 21:09:06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0743586"/>
                  </a:ext>
                </a:extLst>
              </a:tr>
            </a:tbl>
          </a:graphicData>
        </a:graphic>
      </p:graphicFrame>
      <p:sp>
        <p:nvSpPr>
          <p:cNvPr id="4" name="Text Placeholder 3">
            <a:extLst>
              <a:ext uri="{FF2B5EF4-FFF2-40B4-BE49-F238E27FC236}">
                <a16:creationId xmlns:a16="http://schemas.microsoft.com/office/drawing/2014/main" id="{6211F075-4BE6-4D66-9F09-5294710CB90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29489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690C6-1F56-4D9D-9E04-B12FB3832440}"/>
              </a:ext>
            </a:extLst>
          </p:cNvPr>
          <p:cNvSpPr>
            <a:spLocks noGrp="1"/>
          </p:cNvSpPr>
          <p:nvPr>
            <p:ph type="title"/>
          </p:nvPr>
        </p:nvSpPr>
        <p:spPr/>
        <p:txBody>
          <a:bodyPr/>
          <a:lstStyle/>
          <a:p>
            <a:r>
              <a:rPr lang="en-US"/>
              <a:t>Eigene Beiträge (Postings) + Reactions | Familienhotel Gasthof Hinteregger - 5 of 8</a:t>
            </a:r>
          </a:p>
        </p:txBody>
      </p:sp>
      <p:graphicFrame>
        <p:nvGraphicFramePr>
          <p:cNvPr id="5" name="Table Placeholder 4">
            <a:extLst>
              <a:ext uri="{FF2B5EF4-FFF2-40B4-BE49-F238E27FC236}">
                <a16:creationId xmlns:a16="http://schemas.microsoft.com/office/drawing/2014/main" id="{9D801D26-5BBE-465D-92B1-11E09159A6A4}"/>
              </a:ext>
            </a:extLst>
          </p:cNvPr>
          <p:cNvGraphicFramePr>
            <a:graphicFrameLocks noGrp="1"/>
          </p:cNvGraphicFramePr>
          <p:nvPr>
            <p:ph type="tbl" sz="quarter" idx="13"/>
            <p:extLst>
              <p:ext uri="{D42A27DB-BD31-4B8C-83A1-F6EECF244321}">
                <p14:modId xmlns:p14="http://schemas.microsoft.com/office/powerpoint/2010/main" val="1569978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16728809"/>
                    </a:ext>
                  </a:extLst>
                </a:gridCol>
                <a:gridCol w="822960">
                  <a:extLst>
                    <a:ext uri="{9D8B030D-6E8A-4147-A177-3AD203B41FA5}">
                      <a16:colId xmlns:a16="http://schemas.microsoft.com/office/drawing/2014/main" val="3741955396"/>
                    </a:ext>
                  </a:extLst>
                </a:gridCol>
                <a:gridCol w="822960">
                  <a:extLst>
                    <a:ext uri="{9D8B030D-6E8A-4147-A177-3AD203B41FA5}">
                      <a16:colId xmlns:a16="http://schemas.microsoft.com/office/drawing/2014/main" val="3867645524"/>
                    </a:ext>
                  </a:extLst>
                </a:gridCol>
                <a:gridCol w="822960">
                  <a:extLst>
                    <a:ext uri="{9D8B030D-6E8A-4147-A177-3AD203B41FA5}">
                      <a16:colId xmlns:a16="http://schemas.microsoft.com/office/drawing/2014/main" val="2161174007"/>
                    </a:ext>
                  </a:extLst>
                </a:gridCol>
                <a:gridCol w="822960">
                  <a:extLst>
                    <a:ext uri="{9D8B030D-6E8A-4147-A177-3AD203B41FA5}">
                      <a16:colId xmlns:a16="http://schemas.microsoft.com/office/drawing/2014/main" val="4188092223"/>
                    </a:ext>
                  </a:extLst>
                </a:gridCol>
                <a:gridCol w="822960">
                  <a:extLst>
                    <a:ext uri="{9D8B030D-6E8A-4147-A177-3AD203B41FA5}">
                      <a16:colId xmlns:a16="http://schemas.microsoft.com/office/drawing/2014/main" val="2476581793"/>
                    </a:ext>
                  </a:extLst>
                </a:gridCol>
                <a:gridCol w="822960">
                  <a:extLst>
                    <a:ext uri="{9D8B030D-6E8A-4147-A177-3AD203B41FA5}">
                      <a16:colId xmlns:a16="http://schemas.microsoft.com/office/drawing/2014/main" val="1300722887"/>
                    </a:ext>
                  </a:extLst>
                </a:gridCol>
                <a:gridCol w="822960">
                  <a:extLst>
                    <a:ext uri="{9D8B030D-6E8A-4147-A177-3AD203B41FA5}">
                      <a16:colId xmlns:a16="http://schemas.microsoft.com/office/drawing/2014/main" val="1872559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63330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- 2018-04-12 09:27:43 </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besonderen Gast im Stall! 
Die Hirschkuh ist Nachts in den Stall gegangen und hat es sich bei den Kühen gemütlich gemacht. Wir lassen heute deshalb die Stalltore geöffnet damit sie wieder heraus kann wann sie Lust dazu hat. Derweilen darf sie ruhig bei unseren Kühen mitfressen.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301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- 2018-04-11 09:11:52 </a:t>
                      </a:r>
                      <a:r>
                        <a:rPr kumimoji="0" lang="de-DE" sz="1000" b="0" i="0" u="none" strike="noStrike" kern="1200" cap="none" spc="0" normalizeH="0" baseline="0" noProof="0">
                          <a:ln>
                            <a:noFill/>
                          </a:ln>
                          <a:solidFill>
                            <a:prstClr val="black"/>
                          </a:solidFill>
                          <a:effectLst/>
                          <a:uLnTx/>
                          <a:uFillTx/>
                          <a:latin typeface="+mn-lt"/>
                          <a:ea typeface="+mn-ea"/>
                          <a:cs typeface="+mn-cs"/>
                        </a:rPr>
                        <a:t> 
 Traumhaft wie schön beruhigend das plätschern des Hinteregger Baches neben unserem Hof ist. Zudem haben wir soeben unser Wasserrad wieder in Betrieb genommen! Wir wünschen euch allen einen schönen Frühlingstag!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1880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- 2018-04-11 08:01:49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5206829"/>
                  </a:ext>
                </a:extLst>
              </a:tr>
            </a:tbl>
          </a:graphicData>
        </a:graphic>
      </p:graphicFrame>
      <p:sp>
        <p:nvSpPr>
          <p:cNvPr id="4" name="Text Placeholder 3">
            <a:extLst>
              <a:ext uri="{FF2B5EF4-FFF2-40B4-BE49-F238E27FC236}">
                <a16:creationId xmlns:a16="http://schemas.microsoft.com/office/drawing/2014/main" id="{E55F0771-FF9E-465C-A72A-16F857A659A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04646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C77D0-A7FB-4E59-93BB-1FCFE3CADCDC}"/>
              </a:ext>
            </a:extLst>
          </p:cNvPr>
          <p:cNvSpPr>
            <a:spLocks noGrp="1"/>
          </p:cNvSpPr>
          <p:nvPr>
            <p:ph type="title"/>
          </p:nvPr>
        </p:nvSpPr>
        <p:spPr/>
        <p:txBody>
          <a:bodyPr/>
          <a:lstStyle/>
          <a:p>
            <a:r>
              <a:rPr lang="en-US"/>
              <a:t>Eigene Beiträge (Postings) + Reactions | Familienhotel Gasthof Hinteregger - 6 of 8</a:t>
            </a:r>
          </a:p>
        </p:txBody>
      </p:sp>
      <p:graphicFrame>
        <p:nvGraphicFramePr>
          <p:cNvPr id="5" name="Table Placeholder 4">
            <a:extLst>
              <a:ext uri="{FF2B5EF4-FFF2-40B4-BE49-F238E27FC236}">
                <a16:creationId xmlns:a16="http://schemas.microsoft.com/office/drawing/2014/main" id="{66CA8E0F-16B4-49A2-88EC-BF30653DBEFA}"/>
              </a:ext>
            </a:extLst>
          </p:cNvPr>
          <p:cNvGraphicFramePr>
            <a:graphicFrameLocks noGrp="1"/>
          </p:cNvGraphicFramePr>
          <p:nvPr>
            <p:ph type="tbl" sz="quarter" idx="13"/>
            <p:extLst>
              <p:ext uri="{D42A27DB-BD31-4B8C-83A1-F6EECF244321}">
                <p14:modId xmlns:p14="http://schemas.microsoft.com/office/powerpoint/2010/main" val="158237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3727849"/>
                    </a:ext>
                  </a:extLst>
                </a:gridCol>
                <a:gridCol w="822960">
                  <a:extLst>
                    <a:ext uri="{9D8B030D-6E8A-4147-A177-3AD203B41FA5}">
                      <a16:colId xmlns:a16="http://schemas.microsoft.com/office/drawing/2014/main" val="1759683259"/>
                    </a:ext>
                  </a:extLst>
                </a:gridCol>
                <a:gridCol w="822960">
                  <a:extLst>
                    <a:ext uri="{9D8B030D-6E8A-4147-A177-3AD203B41FA5}">
                      <a16:colId xmlns:a16="http://schemas.microsoft.com/office/drawing/2014/main" val="3430750554"/>
                    </a:ext>
                  </a:extLst>
                </a:gridCol>
                <a:gridCol w="822960">
                  <a:extLst>
                    <a:ext uri="{9D8B030D-6E8A-4147-A177-3AD203B41FA5}">
                      <a16:colId xmlns:a16="http://schemas.microsoft.com/office/drawing/2014/main" val="3823779431"/>
                    </a:ext>
                  </a:extLst>
                </a:gridCol>
                <a:gridCol w="822960">
                  <a:extLst>
                    <a:ext uri="{9D8B030D-6E8A-4147-A177-3AD203B41FA5}">
                      <a16:colId xmlns:a16="http://schemas.microsoft.com/office/drawing/2014/main" val="1975593631"/>
                    </a:ext>
                  </a:extLst>
                </a:gridCol>
                <a:gridCol w="822960">
                  <a:extLst>
                    <a:ext uri="{9D8B030D-6E8A-4147-A177-3AD203B41FA5}">
                      <a16:colId xmlns:a16="http://schemas.microsoft.com/office/drawing/2014/main" val="335706425"/>
                    </a:ext>
                  </a:extLst>
                </a:gridCol>
                <a:gridCol w="822960">
                  <a:extLst>
                    <a:ext uri="{9D8B030D-6E8A-4147-A177-3AD203B41FA5}">
                      <a16:colId xmlns:a16="http://schemas.microsoft.com/office/drawing/2014/main" val="1517941396"/>
                    </a:ext>
                  </a:extLst>
                </a:gridCol>
                <a:gridCol w="822960">
                  <a:extLst>
                    <a:ext uri="{9D8B030D-6E8A-4147-A177-3AD203B41FA5}">
                      <a16:colId xmlns:a16="http://schemas.microsoft.com/office/drawing/2014/main" val="3599953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41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- 2018-04-11 08:00:58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8090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- 2018-04-10 08:57:49 </a:t>
                      </a:r>
                      <a:r>
                        <a:rPr kumimoji="0" lang="de-DE" sz="1000" b="0" i="0" u="none" strike="noStrike" kern="1200" cap="none" spc="0" normalizeH="0" baseline="0" noProof="0">
                          <a:ln>
                            <a:noFill/>
                          </a:ln>
                          <a:solidFill>
                            <a:prstClr val="black"/>
                          </a:solidFill>
                          <a:effectLst/>
                          <a:uLnTx/>
                          <a:uFillTx/>
                          <a:latin typeface="+mn-lt"/>
                          <a:ea typeface="+mn-ea"/>
                          <a:cs typeface="+mn-cs"/>
                        </a:rPr>
                        <a:t> 
 Guten Morgääähhn!!!
Wir haben ein kleines Rätsel für euch!
Was könnte das sein und wozu ist es gut?
Hat jemand von euch eine Idee?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940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- 2018-04-05 13:32:58 </a:t>
                      </a:r>
                      <a:r>
                        <a:rPr kumimoji="0" lang="de-DE" sz="1000" b="0" i="0" u="none" strike="noStrike" kern="1200" cap="none" spc="0" normalizeH="0" baseline="0" noProof="0">
                          <a:ln>
                            <a:noFill/>
                          </a:ln>
                          <a:solidFill>
                            <a:prstClr val="black"/>
                          </a:solidFill>
                          <a:effectLst/>
                          <a:uLnTx/>
                          <a:uFillTx/>
                          <a:latin typeface="+mn-lt"/>
                          <a:ea typeface="+mn-ea"/>
                          <a:cs typeface="+mn-cs"/>
                        </a:rPr>
                        <a:t> 
 Wer uns im Sommer besuchen kommt, sollte sein Mountainbike nicht zu Hause vergessen!
http://www.kleinezeitung.at/kaernten/oberkaernten/5400489/Bad-Kleinkirchheim_Bau-von-Europas-laengstem-Flow-Trail-startet?xtor=CS1-15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91780527"/>
                  </a:ext>
                </a:extLst>
              </a:tr>
            </a:tbl>
          </a:graphicData>
        </a:graphic>
      </p:graphicFrame>
      <p:sp>
        <p:nvSpPr>
          <p:cNvPr id="4" name="Text Placeholder 3">
            <a:extLst>
              <a:ext uri="{FF2B5EF4-FFF2-40B4-BE49-F238E27FC236}">
                <a16:creationId xmlns:a16="http://schemas.microsoft.com/office/drawing/2014/main" id="{661F0088-C116-4007-9ED8-BFA6964E867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20576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470F-9A11-4DB8-BBED-903C94ACD67F}"/>
              </a:ext>
            </a:extLst>
          </p:cNvPr>
          <p:cNvSpPr>
            <a:spLocks noGrp="1"/>
          </p:cNvSpPr>
          <p:nvPr>
            <p:ph type="title"/>
          </p:nvPr>
        </p:nvSpPr>
        <p:spPr/>
        <p:txBody>
          <a:bodyPr/>
          <a:lstStyle/>
          <a:p>
            <a:r>
              <a:rPr lang="en-US"/>
              <a:t>Eigene Beiträge (Postings) + Reactions | Familienhotel Gasthof Hinteregger - 7 of 8</a:t>
            </a:r>
          </a:p>
        </p:txBody>
      </p:sp>
      <p:graphicFrame>
        <p:nvGraphicFramePr>
          <p:cNvPr id="5" name="Table Placeholder 4">
            <a:extLst>
              <a:ext uri="{FF2B5EF4-FFF2-40B4-BE49-F238E27FC236}">
                <a16:creationId xmlns:a16="http://schemas.microsoft.com/office/drawing/2014/main" id="{3D6CDFB7-81F1-4F5E-89F8-CEAB89D5C1BD}"/>
              </a:ext>
            </a:extLst>
          </p:cNvPr>
          <p:cNvGraphicFramePr>
            <a:graphicFrameLocks noGrp="1"/>
          </p:cNvGraphicFramePr>
          <p:nvPr>
            <p:ph type="tbl" sz="quarter" idx="13"/>
            <p:extLst>
              <p:ext uri="{D42A27DB-BD31-4B8C-83A1-F6EECF244321}">
                <p14:modId xmlns:p14="http://schemas.microsoft.com/office/powerpoint/2010/main" val="2411759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6236538"/>
                    </a:ext>
                  </a:extLst>
                </a:gridCol>
                <a:gridCol w="822960">
                  <a:extLst>
                    <a:ext uri="{9D8B030D-6E8A-4147-A177-3AD203B41FA5}">
                      <a16:colId xmlns:a16="http://schemas.microsoft.com/office/drawing/2014/main" val="3230570789"/>
                    </a:ext>
                  </a:extLst>
                </a:gridCol>
                <a:gridCol w="822960">
                  <a:extLst>
                    <a:ext uri="{9D8B030D-6E8A-4147-A177-3AD203B41FA5}">
                      <a16:colId xmlns:a16="http://schemas.microsoft.com/office/drawing/2014/main" val="624824390"/>
                    </a:ext>
                  </a:extLst>
                </a:gridCol>
                <a:gridCol w="822960">
                  <a:extLst>
                    <a:ext uri="{9D8B030D-6E8A-4147-A177-3AD203B41FA5}">
                      <a16:colId xmlns:a16="http://schemas.microsoft.com/office/drawing/2014/main" val="1801088140"/>
                    </a:ext>
                  </a:extLst>
                </a:gridCol>
                <a:gridCol w="822960">
                  <a:extLst>
                    <a:ext uri="{9D8B030D-6E8A-4147-A177-3AD203B41FA5}">
                      <a16:colId xmlns:a16="http://schemas.microsoft.com/office/drawing/2014/main" val="491401613"/>
                    </a:ext>
                  </a:extLst>
                </a:gridCol>
                <a:gridCol w="822960">
                  <a:extLst>
                    <a:ext uri="{9D8B030D-6E8A-4147-A177-3AD203B41FA5}">
                      <a16:colId xmlns:a16="http://schemas.microsoft.com/office/drawing/2014/main" val="3392599740"/>
                    </a:ext>
                  </a:extLst>
                </a:gridCol>
                <a:gridCol w="822960">
                  <a:extLst>
                    <a:ext uri="{9D8B030D-6E8A-4147-A177-3AD203B41FA5}">
                      <a16:colId xmlns:a16="http://schemas.microsoft.com/office/drawing/2014/main" val="3197522989"/>
                    </a:ext>
                  </a:extLst>
                </a:gridCol>
                <a:gridCol w="822960">
                  <a:extLst>
                    <a:ext uri="{9D8B030D-6E8A-4147-A177-3AD203B41FA5}">
                      <a16:colId xmlns:a16="http://schemas.microsoft.com/office/drawing/2014/main" val="4104553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2501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- 2018-04-04 11:13:22 </a:t>
                      </a:r>
                      <a:r>
                        <a:rPr kumimoji="0" lang="de-DE" sz="1000" b="0" i="0" u="none" strike="noStrike" kern="1200" cap="none" spc="0" normalizeH="0" baseline="0" noProof="0">
                          <a:ln>
                            <a:noFill/>
                          </a:ln>
                          <a:solidFill>
                            <a:prstClr val="black"/>
                          </a:solidFill>
                          <a:effectLst/>
                          <a:uLnTx/>
                          <a:uFillTx/>
                          <a:latin typeface="+mn-lt"/>
                          <a:ea typeface="+mn-ea"/>
                          <a:cs typeface="+mn-cs"/>
                        </a:rPr>
                        <a:t> 
 Unsere neugierigen Ponys Rosinante und Gipsy schauen nach was die Hühner den ganzen Tag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68988145"/>
                  </a:ext>
                </a:extLst>
              </a:tr>
            </a:tbl>
          </a:graphicData>
        </a:graphic>
      </p:graphicFrame>
      <p:sp>
        <p:nvSpPr>
          <p:cNvPr id="4" name="Text Placeholder 3">
            <a:extLst>
              <a:ext uri="{FF2B5EF4-FFF2-40B4-BE49-F238E27FC236}">
                <a16:creationId xmlns:a16="http://schemas.microsoft.com/office/drawing/2014/main" id="{D972435F-3191-4D0E-838E-626ED6E3A05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52295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1B757-7DB4-4F03-8ACC-11557A112656}"/>
              </a:ext>
            </a:extLst>
          </p:cNvPr>
          <p:cNvSpPr>
            <a:spLocks noGrp="1"/>
          </p:cNvSpPr>
          <p:nvPr>
            <p:ph type="title"/>
          </p:nvPr>
        </p:nvSpPr>
        <p:spPr/>
        <p:txBody>
          <a:bodyPr/>
          <a:lstStyle/>
          <a:p>
            <a:r>
              <a:rPr lang="en-US"/>
              <a:t>Eigene Beiträge (Postings) + Reactions | Familienhotel Gasthof Hinteregger - 8 of 8</a:t>
            </a:r>
          </a:p>
        </p:txBody>
      </p:sp>
      <p:graphicFrame>
        <p:nvGraphicFramePr>
          <p:cNvPr id="5" name="Table Placeholder 4">
            <a:extLst>
              <a:ext uri="{FF2B5EF4-FFF2-40B4-BE49-F238E27FC236}">
                <a16:creationId xmlns:a16="http://schemas.microsoft.com/office/drawing/2014/main" id="{27B4FD17-FEBF-47FD-B84D-9923CB90FD5F}"/>
              </a:ext>
            </a:extLst>
          </p:cNvPr>
          <p:cNvGraphicFramePr>
            <a:graphicFrameLocks noGrp="1"/>
          </p:cNvGraphicFramePr>
          <p:nvPr>
            <p:ph type="tbl" sz="quarter" idx="13"/>
            <p:extLst>
              <p:ext uri="{D42A27DB-BD31-4B8C-83A1-F6EECF244321}">
                <p14:modId xmlns:p14="http://schemas.microsoft.com/office/powerpoint/2010/main" val="248900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78906898"/>
                    </a:ext>
                  </a:extLst>
                </a:gridCol>
                <a:gridCol w="822960">
                  <a:extLst>
                    <a:ext uri="{9D8B030D-6E8A-4147-A177-3AD203B41FA5}">
                      <a16:colId xmlns:a16="http://schemas.microsoft.com/office/drawing/2014/main" val="2412760102"/>
                    </a:ext>
                  </a:extLst>
                </a:gridCol>
                <a:gridCol w="822960">
                  <a:extLst>
                    <a:ext uri="{9D8B030D-6E8A-4147-A177-3AD203B41FA5}">
                      <a16:colId xmlns:a16="http://schemas.microsoft.com/office/drawing/2014/main" val="468663269"/>
                    </a:ext>
                  </a:extLst>
                </a:gridCol>
                <a:gridCol w="822960">
                  <a:extLst>
                    <a:ext uri="{9D8B030D-6E8A-4147-A177-3AD203B41FA5}">
                      <a16:colId xmlns:a16="http://schemas.microsoft.com/office/drawing/2014/main" val="1121284851"/>
                    </a:ext>
                  </a:extLst>
                </a:gridCol>
                <a:gridCol w="822960">
                  <a:extLst>
                    <a:ext uri="{9D8B030D-6E8A-4147-A177-3AD203B41FA5}">
                      <a16:colId xmlns:a16="http://schemas.microsoft.com/office/drawing/2014/main" val="2797730532"/>
                    </a:ext>
                  </a:extLst>
                </a:gridCol>
                <a:gridCol w="822960">
                  <a:extLst>
                    <a:ext uri="{9D8B030D-6E8A-4147-A177-3AD203B41FA5}">
                      <a16:colId xmlns:a16="http://schemas.microsoft.com/office/drawing/2014/main" val="2748020686"/>
                    </a:ext>
                  </a:extLst>
                </a:gridCol>
                <a:gridCol w="822960">
                  <a:extLst>
                    <a:ext uri="{9D8B030D-6E8A-4147-A177-3AD203B41FA5}">
                      <a16:colId xmlns:a16="http://schemas.microsoft.com/office/drawing/2014/main" val="169161429"/>
                    </a:ext>
                  </a:extLst>
                </a:gridCol>
                <a:gridCol w="822960">
                  <a:extLst>
                    <a:ext uri="{9D8B030D-6E8A-4147-A177-3AD203B41FA5}">
                      <a16:colId xmlns:a16="http://schemas.microsoft.com/office/drawing/2014/main" val="725076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5896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- 2018-04-02 08:11:58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unserer Familie und unseres Hauses!
Obwohl der Schnee uns noch voll im Griff hat, ist die Wintersaison 2017/18 bei uns zu Ende!
Wir möchten uns vor Allem bei unseren Mitarbeitern für die tolle Saison bedanken!
Weiters möchten wir uns natürlich bei unseren vielen treuen Gästen bedanken die unser Haus zu dem lebendigen Ort machen der er ist! 
2018 wird sich bei uns wieder einmal sehr viel tun! Wir haben so einiges vor! Es gibt wieder  Neues und manches wird anders! Wir freuen uns darauf! Seid gespannt!
Aber jetzt genießen wir erst einmal unsere Auszeit! Ab Pfingsten hat unser Familienhotel und Auszeithof Hinteregger wieder geöffnet.
Wir senden euch bei strahlendem Sonnenschein liebe Grüße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053439"/>
                  </a:ext>
                </a:extLst>
              </a:tr>
            </a:tbl>
          </a:graphicData>
        </a:graphic>
      </p:graphicFrame>
      <p:sp>
        <p:nvSpPr>
          <p:cNvPr id="4" name="Text Placeholder 3">
            <a:extLst>
              <a:ext uri="{FF2B5EF4-FFF2-40B4-BE49-F238E27FC236}">
                <a16:creationId xmlns:a16="http://schemas.microsoft.com/office/drawing/2014/main" id="{E4135D54-E514-4E23-856B-46E5BD8D881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60385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CEFAE-E856-49A8-8510-9783F8DEA569}"/>
              </a:ext>
            </a:extLst>
          </p:cNvPr>
          <p:cNvSpPr>
            <a:spLocks noGrp="1"/>
          </p:cNvSpPr>
          <p:nvPr>
            <p:ph type="title"/>
          </p:nvPr>
        </p:nvSpPr>
        <p:spPr/>
        <p:txBody>
          <a:bodyPr/>
          <a:lstStyle/>
          <a:p>
            <a:r>
              <a:rPr lang="en-US"/>
              <a:t>Postings/Wochentag | Familienhotel Gasthof Hinteregger</a:t>
            </a:r>
          </a:p>
        </p:txBody>
      </p:sp>
      <p:graphicFrame>
        <p:nvGraphicFramePr>
          <p:cNvPr id="6" name="Chart Placeholder 5">
            <a:extLst>
              <a:ext uri="{FF2B5EF4-FFF2-40B4-BE49-F238E27FC236}">
                <a16:creationId xmlns:a16="http://schemas.microsoft.com/office/drawing/2014/main" id="{4DE8B7DE-7729-4ABA-80ED-3F31DB18A9B0}"/>
              </a:ext>
            </a:extLst>
          </p:cNvPr>
          <p:cNvGraphicFramePr>
            <a:graphicFrameLocks noGrp="1"/>
          </p:cNvGraphicFramePr>
          <p:nvPr>
            <p:ph type="chart" sz="quarter" idx="13"/>
            <p:extLst>
              <p:ext uri="{D42A27DB-BD31-4B8C-83A1-F6EECF244321}">
                <p14:modId xmlns:p14="http://schemas.microsoft.com/office/powerpoint/2010/main" val="3802079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FA7B3F-1A28-48BB-ACAE-769C47DACE1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83284AA-6860-46F1-8E1F-1CD4E867D4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7245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AFBEA-A4AE-4DCE-AEAF-EB7E8E2FD279}"/>
              </a:ext>
            </a:extLst>
          </p:cNvPr>
          <p:cNvSpPr>
            <a:spLocks noGrp="1"/>
          </p:cNvSpPr>
          <p:nvPr>
            <p:ph type="title"/>
          </p:nvPr>
        </p:nvSpPr>
        <p:spPr/>
        <p:txBody>
          <a:bodyPr/>
          <a:lstStyle/>
          <a:p>
            <a:r>
              <a:rPr lang="en-US"/>
              <a:t>Interaktionsrate | Familienhotel Gasthof Hinteregger</a:t>
            </a:r>
          </a:p>
        </p:txBody>
      </p:sp>
      <p:graphicFrame>
        <p:nvGraphicFramePr>
          <p:cNvPr id="6" name="Chart Placeholder 5">
            <a:extLst>
              <a:ext uri="{FF2B5EF4-FFF2-40B4-BE49-F238E27FC236}">
                <a16:creationId xmlns:a16="http://schemas.microsoft.com/office/drawing/2014/main" id="{AE015C5F-7FAD-4576-AF5D-C54FF8649C31}"/>
              </a:ext>
            </a:extLst>
          </p:cNvPr>
          <p:cNvGraphicFramePr>
            <a:graphicFrameLocks noGrp="1"/>
          </p:cNvGraphicFramePr>
          <p:nvPr>
            <p:ph type="chart" sz="quarter" idx="13"/>
            <p:extLst>
              <p:ext uri="{D42A27DB-BD31-4B8C-83A1-F6EECF244321}">
                <p14:modId xmlns:p14="http://schemas.microsoft.com/office/powerpoint/2010/main" val="1607743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6C0896-BF14-4B5B-A311-7D4B9B881F1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0D2F7F4-5770-45BA-8026-BC735E7C62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1798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40B43-4E3F-457A-9DE9-7F05589DF73E}"/>
              </a:ext>
            </a:extLst>
          </p:cNvPr>
          <p:cNvSpPr>
            <a:spLocks noGrp="1"/>
          </p:cNvSpPr>
          <p:nvPr>
            <p:ph type="title"/>
          </p:nvPr>
        </p:nvSpPr>
        <p:spPr/>
        <p:txBody>
          <a:bodyPr/>
          <a:lstStyle/>
          <a:p>
            <a:r>
              <a:rPr lang="en-US"/>
              <a:t>Postingtypen (Verteilung) | Familienhotel Gasthof Hinteregger</a:t>
            </a:r>
          </a:p>
        </p:txBody>
      </p:sp>
      <p:graphicFrame>
        <p:nvGraphicFramePr>
          <p:cNvPr id="6" name="Chart Placeholder 5">
            <a:extLst>
              <a:ext uri="{FF2B5EF4-FFF2-40B4-BE49-F238E27FC236}">
                <a16:creationId xmlns:a16="http://schemas.microsoft.com/office/drawing/2014/main" id="{D16E308F-58CF-45F2-A983-45B3455E6A90}"/>
              </a:ext>
            </a:extLst>
          </p:cNvPr>
          <p:cNvGraphicFramePr>
            <a:graphicFrameLocks noGrp="1"/>
          </p:cNvGraphicFramePr>
          <p:nvPr>
            <p:ph type="chart" sz="quarter" idx="13"/>
            <p:extLst>
              <p:ext uri="{D42A27DB-BD31-4B8C-83A1-F6EECF244321}">
                <p14:modId xmlns:p14="http://schemas.microsoft.com/office/powerpoint/2010/main" val="924849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8FCAD3-E815-497F-9554-185F9ADD45A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03B4615-5782-4EE4-8D75-258FB7EC18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7209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A0335-6E92-45D3-BE19-F8A8EEE9B1EC}"/>
              </a:ext>
            </a:extLst>
          </p:cNvPr>
          <p:cNvSpPr>
            <a:spLocks noGrp="1"/>
          </p:cNvSpPr>
          <p:nvPr>
            <p:ph type="title"/>
          </p:nvPr>
        </p:nvSpPr>
        <p:spPr/>
        <p:txBody>
          <a:bodyPr/>
          <a:lstStyle/>
          <a:p>
            <a:r>
              <a:rPr lang="en-US"/>
              <a:t>Interaktionsrate/Postingtyp | Familienhotel Gasthof Hinteregger</a:t>
            </a:r>
          </a:p>
        </p:txBody>
      </p:sp>
      <p:graphicFrame>
        <p:nvGraphicFramePr>
          <p:cNvPr id="6" name="Chart Placeholder 5">
            <a:extLst>
              <a:ext uri="{FF2B5EF4-FFF2-40B4-BE49-F238E27FC236}">
                <a16:creationId xmlns:a16="http://schemas.microsoft.com/office/drawing/2014/main" id="{51A36950-CBA4-439C-A9EF-900E8BDAD9A1}"/>
              </a:ext>
            </a:extLst>
          </p:cNvPr>
          <p:cNvGraphicFramePr>
            <a:graphicFrameLocks noGrp="1"/>
          </p:cNvGraphicFramePr>
          <p:nvPr>
            <p:ph type="chart" sz="quarter" idx="13"/>
            <p:extLst>
              <p:ext uri="{D42A27DB-BD31-4B8C-83A1-F6EECF244321}">
                <p14:modId xmlns:p14="http://schemas.microsoft.com/office/powerpoint/2010/main" val="1591062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10CAA-253A-4BCA-8338-740F0F552BA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CF7FD08-781F-43DA-83C4-C2B0540DEE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300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C202D-1A45-4527-B9AA-85A52EEDA9F1}"/>
              </a:ext>
            </a:extLst>
          </p:cNvPr>
          <p:cNvSpPr>
            <a:spLocks noGrp="1"/>
          </p:cNvSpPr>
          <p:nvPr>
            <p:ph type="title"/>
          </p:nvPr>
        </p:nvSpPr>
        <p:spPr/>
        <p:txBody>
          <a:bodyPr/>
          <a:lstStyle/>
          <a:p>
            <a:r>
              <a:rPr lang="en-US"/>
              <a:t>Antwortzeit | Familienhotel Gasthof Hinteregger</a:t>
            </a:r>
          </a:p>
        </p:txBody>
      </p:sp>
      <p:graphicFrame>
        <p:nvGraphicFramePr>
          <p:cNvPr id="6" name="Chart Placeholder 5">
            <a:extLst>
              <a:ext uri="{FF2B5EF4-FFF2-40B4-BE49-F238E27FC236}">
                <a16:creationId xmlns:a16="http://schemas.microsoft.com/office/drawing/2014/main" id="{109D5256-754E-4457-AF63-2145C1B6F446}"/>
              </a:ext>
            </a:extLst>
          </p:cNvPr>
          <p:cNvGraphicFramePr>
            <a:graphicFrameLocks noGrp="1"/>
          </p:cNvGraphicFramePr>
          <p:nvPr>
            <p:ph type="chart" sz="quarter" idx="13"/>
            <p:extLst>
              <p:ext uri="{D42A27DB-BD31-4B8C-83A1-F6EECF244321}">
                <p14:modId xmlns:p14="http://schemas.microsoft.com/office/powerpoint/2010/main" val="2721311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169BB3-9F6D-4502-8A26-DBFC3434402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BC6BD06-0A85-41EC-9B44-054DD494E5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044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B855D-45A5-4D2F-A3B7-A5F42981427D}"/>
              </a:ext>
            </a:extLst>
          </p:cNvPr>
          <p:cNvSpPr>
            <a:spLocks noGrp="1"/>
          </p:cNvSpPr>
          <p:nvPr>
            <p:ph type="title"/>
          </p:nvPr>
        </p:nvSpPr>
        <p:spPr/>
        <p:txBody>
          <a:bodyPr/>
          <a:lstStyle/>
          <a:p>
            <a:r>
              <a:rPr lang="en-US"/>
              <a:t>Facebook Check Ins | Familienhotel Gasthof Hinteregger</a:t>
            </a:r>
          </a:p>
        </p:txBody>
      </p:sp>
      <p:graphicFrame>
        <p:nvGraphicFramePr>
          <p:cNvPr id="6" name="Chart Placeholder 5">
            <a:extLst>
              <a:ext uri="{FF2B5EF4-FFF2-40B4-BE49-F238E27FC236}">
                <a16:creationId xmlns:a16="http://schemas.microsoft.com/office/drawing/2014/main" id="{4859B733-B051-4612-B78B-867AA19FE080}"/>
              </a:ext>
            </a:extLst>
          </p:cNvPr>
          <p:cNvGraphicFramePr>
            <a:graphicFrameLocks noGrp="1"/>
          </p:cNvGraphicFramePr>
          <p:nvPr>
            <p:ph type="chart" sz="quarter" idx="13"/>
            <p:extLst>
              <p:ext uri="{D42A27DB-BD31-4B8C-83A1-F6EECF244321}">
                <p14:modId xmlns:p14="http://schemas.microsoft.com/office/powerpoint/2010/main" val="3153292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1317E7-2522-4DD3-BCED-0CB7744B571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5C4E32C-EBF4-43B2-87F7-BC60489EC9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365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3261-A6B9-44E9-AF30-9878D7C5FD2A}"/>
              </a:ext>
            </a:extLst>
          </p:cNvPr>
          <p:cNvSpPr>
            <a:spLocks noGrp="1"/>
          </p:cNvSpPr>
          <p:nvPr>
            <p:ph type="title"/>
          </p:nvPr>
        </p:nvSpPr>
        <p:spPr/>
        <p:txBody>
          <a:bodyPr/>
          <a:lstStyle/>
          <a:p>
            <a:r>
              <a:rPr lang="en-US"/>
              <a:t>Fan Demographie | Familienhotel Gasthof Hinteregger</a:t>
            </a:r>
          </a:p>
        </p:txBody>
      </p:sp>
      <p:graphicFrame>
        <p:nvGraphicFramePr>
          <p:cNvPr id="6" name="Chart Placeholder 5">
            <a:extLst>
              <a:ext uri="{FF2B5EF4-FFF2-40B4-BE49-F238E27FC236}">
                <a16:creationId xmlns:a16="http://schemas.microsoft.com/office/drawing/2014/main" id="{DC2F3D5E-A8EE-4965-9BE2-1DE5DBADD846}"/>
              </a:ext>
            </a:extLst>
          </p:cNvPr>
          <p:cNvGraphicFramePr>
            <a:graphicFrameLocks noGrp="1"/>
          </p:cNvGraphicFramePr>
          <p:nvPr>
            <p:ph type="chart" sz="quarter" idx="13"/>
            <p:extLst>
              <p:ext uri="{D42A27DB-BD31-4B8C-83A1-F6EECF244321}">
                <p14:modId xmlns:p14="http://schemas.microsoft.com/office/powerpoint/2010/main" val="2926809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2A7FF6-2AB3-492B-9665-2BC795D04F2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787AC27-3F7F-44E2-ABEA-BD43675B2C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2900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9EDB0-731C-4F5E-8C87-933D54521BE7}"/>
              </a:ext>
            </a:extLst>
          </p:cNvPr>
          <p:cNvSpPr>
            <a:spLocks noGrp="1"/>
          </p:cNvSpPr>
          <p:nvPr>
            <p:ph type="title"/>
          </p:nvPr>
        </p:nvSpPr>
        <p:spPr/>
        <p:txBody>
          <a:bodyPr/>
          <a:lstStyle/>
          <a:p>
            <a:r>
              <a:rPr lang="en-US"/>
              <a:t>Impressionen | Familienhotel Gasthof Hinteregger</a:t>
            </a:r>
          </a:p>
        </p:txBody>
      </p:sp>
      <p:graphicFrame>
        <p:nvGraphicFramePr>
          <p:cNvPr id="6" name="Chart Placeholder 5">
            <a:extLst>
              <a:ext uri="{FF2B5EF4-FFF2-40B4-BE49-F238E27FC236}">
                <a16:creationId xmlns:a16="http://schemas.microsoft.com/office/drawing/2014/main" id="{CB97BDA5-799E-480A-8C72-3CFC5D16D535}"/>
              </a:ext>
            </a:extLst>
          </p:cNvPr>
          <p:cNvGraphicFramePr>
            <a:graphicFrameLocks noGrp="1"/>
          </p:cNvGraphicFramePr>
          <p:nvPr>
            <p:ph type="chart" sz="quarter" idx="13"/>
            <p:extLst>
              <p:ext uri="{D42A27DB-BD31-4B8C-83A1-F6EECF244321}">
                <p14:modId xmlns:p14="http://schemas.microsoft.com/office/powerpoint/2010/main" val="4098767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6EBE46-968B-4EC1-961E-64DE1818583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9469F0A-A685-4ED7-99E2-BCAA48E7E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1189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F25D0-D92E-4BE7-BE07-D6A647F87CFD}"/>
              </a:ext>
            </a:extLst>
          </p:cNvPr>
          <p:cNvSpPr>
            <a:spLocks noGrp="1"/>
          </p:cNvSpPr>
          <p:nvPr>
            <p:ph type="title"/>
          </p:nvPr>
        </p:nvSpPr>
        <p:spPr/>
        <p:txBody>
          <a:bodyPr/>
          <a:lstStyle/>
          <a:p>
            <a:r>
              <a:rPr lang="en-US"/>
              <a:t>Reichweite | Familienhotel Gasthof Hinteregger</a:t>
            </a:r>
          </a:p>
        </p:txBody>
      </p:sp>
      <p:graphicFrame>
        <p:nvGraphicFramePr>
          <p:cNvPr id="6" name="Chart Placeholder 5">
            <a:extLst>
              <a:ext uri="{FF2B5EF4-FFF2-40B4-BE49-F238E27FC236}">
                <a16:creationId xmlns:a16="http://schemas.microsoft.com/office/drawing/2014/main" id="{A35B300A-8503-412E-9858-3036935EFB58}"/>
              </a:ext>
            </a:extLst>
          </p:cNvPr>
          <p:cNvGraphicFramePr>
            <a:graphicFrameLocks noGrp="1"/>
          </p:cNvGraphicFramePr>
          <p:nvPr>
            <p:ph type="chart" sz="quarter" idx="13"/>
            <p:extLst>
              <p:ext uri="{D42A27DB-BD31-4B8C-83A1-F6EECF244321}">
                <p14:modId xmlns:p14="http://schemas.microsoft.com/office/powerpoint/2010/main" val="2511434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A4E044-087F-4CCA-A046-E38B34E4741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002F509-29CE-4348-9815-C93771DF14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885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A744D-A473-4BAB-9AA9-F2A8C7644C6D}"/>
              </a:ext>
            </a:extLst>
          </p:cNvPr>
          <p:cNvSpPr>
            <a:spLocks noGrp="1"/>
          </p:cNvSpPr>
          <p:nvPr>
            <p:ph type="title"/>
          </p:nvPr>
        </p:nvSpPr>
        <p:spPr/>
        <p:txBody>
          <a:bodyPr/>
          <a:lstStyle/>
          <a:p>
            <a:r>
              <a:rPr lang="en-US"/>
              <a:t>Engagierte User | Familienhotel Gasthof Hinteregger</a:t>
            </a:r>
          </a:p>
        </p:txBody>
      </p:sp>
      <p:graphicFrame>
        <p:nvGraphicFramePr>
          <p:cNvPr id="6" name="Chart Placeholder 5">
            <a:extLst>
              <a:ext uri="{FF2B5EF4-FFF2-40B4-BE49-F238E27FC236}">
                <a16:creationId xmlns:a16="http://schemas.microsoft.com/office/drawing/2014/main" id="{036A9465-5F04-45AF-9D1B-A57A7133D725}"/>
              </a:ext>
            </a:extLst>
          </p:cNvPr>
          <p:cNvGraphicFramePr>
            <a:graphicFrameLocks noGrp="1"/>
          </p:cNvGraphicFramePr>
          <p:nvPr>
            <p:ph type="chart" sz="quarter" idx="13"/>
            <p:extLst>
              <p:ext uri="{D42A27DB-BD31-4B8C-83A1-F6EECF244321}">
                <p14:modId xmlns:p14="http://schemas.microsoft.com/office/powerpoint/2010/main" val="1345527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F4AFDD-35AD-4AC8-A45F-6655318098F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2C90238-A49D-4679-8592-EC887C8AAA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212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64B72-BAF6-45EF-B45B-583AD5930C1D}"/>
              </a:ext>
            </a:extLst>
          </p:cNvPr>
          <p:cNvSpPr>
            <a:spLocks noGrp="1"/>
          </p:cNvSpPr>
          <p:nvPr>
            <p:ph type="title"/>
          </p:nvPr>
        </p:nvSpPr>
        <p:spPr/>
        <p:txBody>
          <a:bodyPr/>
          <a:lstStyle/>
          <a:p>
            <a:r>
              <a:rPr lang="en-US"/>
              <a:t>Page Views | Familienhotel Gasthof Hinteregger</a:t>
            </a:r>
          </a:p>
        </p:txBody>
      </p:sp>
      <p:graphicFrame>
        <p:nvGraphicFramePr>
          <p:cNvPr id="6" name="Chart Placeholder 5">
            <a:extLst>
              <a:ext uri="{FF2B5EF4-FFF2-40B4-BE49-F238E27FC236}">
                <a16:creationId xmlns:a16="http://schemas.microsoft.com/office/drawing/2014/main" id="{D596FA22-8A35-4379-8D7E-C52AA0666BBB}"/>
              </a:ext>
            </a:extLst>
          </p:cNvPr>
          <p:cNvGraphicFramePr>
            <a:graphicFrameLocks noGrp="1"/>
          </p:cNvGraphicFramePr>
          <p:nvPr>
            <p:ph type="chart" sz="quarter" idx="13"/>
            <p:extLst>
              <p:ext uri="{D42A27DB-BD31-4B8C-83A1-F6EECF244321}">
                <p14:modId xmlns:p14="http://schemas.microsoft.com/office/powerpoint/2010/main" val="1343025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072387-FC41-423B-9AD3-D8706105487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1485FD3-FBF6-431C-BB23-962EF2C746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6076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B4C6-5938-4E33-B8FF-0E440B077C16}"/>
              </a:ext>
            </a:extLst>
          </p:cNvPr>
          <p:cNvSpPr>
            <a:spLocks noGrp="1"/>
          </p:cNvSpPr>
          <p:nvPr>
            <p:ph type="title"/>
          </p:nvPr>
        </p:nvSpPr>
        <p:spPr/>
        <p:txBody>
          <a:bodyPr/>
          <a:lstStyle/>
          <a:p>
            <a:r>
              <a:rPr lang="en-US"/>
              <a:t>Page Fans Online | Familienhotel Gasthof Hinteregger</a:t>
            </a:r>
          </a:p>
        </p:txBody>
      </p:sp>
      <p:graphicFrame>
        <p:nvGraphicFramePr>
          <p:cNvPr id="6" name="Chart Placeholder 5">
            <a:extLst>
              <a:ext uri="{FF2B5EF4-FFF2-40B4-BE49-F238E27FC236}">
                <a16:creationId xmlns:a16="http://schemas.microsoft.com/office/drawing/2014/main" id="{956D42AF-E393-463B-A755-D867204403A3}"/>
              </a:ext>
            </a:extLst>
          </p:cNvPr>
          <p:cNvGraphicFramePr>
            <a:graphicFrameLocks noGrp="1"/>
          </p:cNvGraphicFramePr>
          <p:nvPr>
            <p:ph type="chart" sz="quarter" idx="13"/>
            <p:extLst>
              <p:ext uri="{D42A27DB-BD31-4B8C-83A1-F6EECF244321}">
                <p14:modId xmlns:p14="http://schemas.microsoft.com/office/powerpoint/2010/main" val="3185615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3B8A17-C019-45C4-BBCA-B2648048A1F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EFF0E06-1749-45A0-8B95-44E2EE8AB3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525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9962-0F92-4F89-9A66-FF296C797F08}"/>
              </a:ext>
            </a:extLst>
          </p:cNvPr>
          <p:cNvSpPr>
            <a:spLocks noGrp="1"/>
          </p:cNvSpPr>
          <p:nvPr>
            <p:ph type="title"/>
          </p:nvPr>
        </p:nvSpPr>
        <p:spPr/>
        <p:txBody>
          <a:bodyPr/>
          <a:lstStyle/>
          <a:p>
            <a:r>
              <a:rPr lang="en-US"/>
              <a:t>FB Insights - Daily Impressions | Familienhotel Gasthof Hinteregger - 1 of 3</a:t>
            </a:r>
          </a:p>
        </p:txBody>
      </p:sp>
      <p:graphicFrame>
        <p:nvGraphicFramePr>
          <p:cNvPr id="5" name="Table Placeholder 4">
            <a:extLst>
              <a:ext uri="{FF2B5EF4-FFF2-40B4-BE49-F238E27FC236}">
                <a16:creationId xmlns:a16="http://schemas.microsoft.com/office/drawing/2014/main" id="{14D8F859-15DD-40F3-B3EB-DE6D44E11A8A}"/>
              </a:ext>
            </a:extLst>
          </p:cNvPr>
          <p:cNvGraphicFramePr>
            <a:graphicFrameLocks noGrp="1"/>
          </p:cNvGraphicFramePr>
          <p:nvPr>
            <p:ph type="tbl" sz="quarter" idx="13"/>
            <p:extLst>
              <p:ext uri="{D42A27DB-BD31-4B8C-83A1-F6EECF244321}">
                <p14:modId xmlns:p14="http://schemas.microsoft.com/office/powerpoint/2010/main" val="3662566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88209445"/>
                    </a:ext>
                  </a:extLst>
                </a:gridCol>
                <a:gridCol w="2468880">
                  <a:extLst>
                    <a:ext uri="{9D8B030D-6E8A-4147-A177-3AD203B41FA5}">
                      <a16:colId xmlns:a16="http://schemas.microsoft.com/office/drawing/2014/main" val="1220325600"/>
                    </a:ext>
                  </a:extLst>
                </a:gridCol>
                <a:gridCol w="2468880">
                  <a:extLst>
                    <a:ext uri="{9D8B030D-6E8A-4147-A177-3AD203B41FA5}">
                      <a16:colId xmlns:a16="http://schemas.microsoft.com/office/drawing/2014/main" val="1607905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9025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4127563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extLst>
                  <a:ext uri="{0D108BD9-81ED-4DB2-BD59-A6C34878D82A}">
                    <a16:rowId xmlns:a16="http://schemas.microsoft.com/office/drawing/2014/main" val="80156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extLst>
                  <a:ext uri="{0D108BD9-81ED-4DB2-BD59-A6C34878D82A}">
                    <a16:rowId xmlns:a16="http://schemas.microsoft.com/office/drawing/2014/main" val="386880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extLst>
                  <a:ext uri="{0D108BD9-81ED-4DB2-BD59-A6C34878D82A}">
                    <a16:rowId xmlns:a16="http://schemas.microsoft.com/office/drawing/2014/main" val="154610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extLst>
                  <a:ext uri="{0D108BD9-81ED-4DB2-BD59-A6C34878D82A}">
                    <a16:rowId xmlns:a16="http://schemas.microsoft.com/office/drawing/2014/main" val="375074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extLst>
                  <a:ext uri="{0D108BD9-81ED-4DB2-BD59-A6C34878D82A}">
                    <a16:rowId xmlns:a16="http://schemas.microsoft.com/office/drawing/2014/main" val="270092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63291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244733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18684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extLst>
                  <a:ext uri="{0D108BD9-81ED-4DB2-BD59-A6C34878D82A}">
                    <a16:rowId xmlns:a16="http://schemas.microsoft.com/office/drawing/2014/main" val="3004957055"/>
                  </a:ext>
                </a:extLst>
              </a:tr>
            </a:tbl>
          </a:graphicData>
        </a:graphic>
      </p:graphicFrame>
      <p:sp>
        <p:nvSpPr>
          <p:cNvPr id="4" name="Text Placeholder 3">
            <a:extLst>
              <a:ext uri="{FF2B5EF4-FFF2-40B4-BE49-F238E27FC236}">
                <a16:creationId xmlns:a16="http://schemas.microsoft.com/office/drawing/2014/main" id="{B58726FA-BB9C-4DF8-9A24-61F323DC0F4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77238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0CA04-E627-46A2-8CA9-2366DC46DB7D}"/>
              </a:ext>
            </a:extLst>
          </p:cNvPr>
          <p:cNvSpPr>
            <a:spLocks noGrp="1"/>
          </p:cNvSpPr>
          <p:nvPr>
            <p:ph type="title"/>
          </p:nvPr>
        </p:nvSpPr>
        <p:spPr/>
        <p:txBody>
          <a:bodyPr/>
          <a:lstStyle/>
          <a:p>
            <a:r>
              <a:rPr lang="en-US"/>
              <a:t>FB Insights - Daily Impressions | Familienhotel Gasthof Hinteregger - 2 of 3</a:t>
            </a:r>
          </a:p>
        </p:txBody>
      </p:sp>
      <p:graphicFrame>
        <p:nvGraphicFramePr>
          <p:cNvPr id="5" name="Table Placeholder 4">
            <a:extLst>
              <a:ext uri="{FF2B5EF4-FFF2-40B4-BE49-F238E27FC236}">
                <a16:creationId xmlns:a16="http://schemas.microsoft.com/office/drawing/2014/main" id="{37FB2CF1-F30D-4B67-9F74-97FF03B017FE}"/>
              </a:ext>
            </a:extLst>
          </p:cNvPr>
          <p:cNvGraphicFramePr>
            <a:graphicFrameLocks noGrp="1"/>
          </p:cNvGraphicFramePr>
          <p:nvPr>
            <p:ph type="tbl" sz="quarter" idx="13"/>
            <p:extLst>
              <p:ext uri="{D42A27DB-BD31-4B8C-83A1-F6EECF244321}">
                <p14:modId xmlns:p14="http://schemas.microsoft.com/office/powerpoint/2010/main" val="1857817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2047428"/>
                    </a:ext>
                  </a:extLst>
                </a:gridCol>
                <a:gridCol w="2468880">
                  <a:extLst>
                    <a:ext uri="{9D8B030D-6E8A-4147-A177-3AD203B41FA5}">
                      <a16:colId xmlns:a16="http://schemas.microsoft.com/office/drawing/2014/main" val="1106802072"/>
                    </a:ext>
                  </a:extLst>
                </a:gridCol>
                <a:gridCol w="2468880">
                  <a:extLst>
                    <a:ext uri="{9D8B030D-6E8A-4147-A177-3AD203B41FA5}">
                      <a16:colId xmlns:a16="http://schemas.microsoft.com/office/drawing/2014/main" val="3896021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51121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a:t>
                      </a:r>
                    </a:p>
                  </a:txBody>
                  <a:tcPr/>
                </a:tc>
                <a:extLst>
                  <a:ext uri="{0D108BD9-81ED-4DB2-BD59-A6C34878D82A}">
                    <a16:rowId xmlns:a16="http://schemas.microsoft.com/office/drawing/2014/main" val="102650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5540</a:t>
                      </a:r>
                    </a:p>
                  </a:txBody>
                  <a:tcPr/>
                </a:tc>
                <a:extLst>
                  <a:ext uri="{0D108BD9-81ED-4DB2-BD59-A6C34878D82A}">
                    <a16:rowId xmlns:a16="http://schemas.microsoft.com/office/drawing/2014/main" val="340856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extLst>
                  <a:ext uri="{0D108BD9-81ED-4DB2-BD59-A6C34878D82A}">
                    <a16:rowId xmlns:a16="http://schemas.microsoft.com/office/drawing/2014/main" val="175098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extLst>
                  <a:ext uri="{0D108BD9-81ED-4DB2-BD59-A6C34878D82A}">
                    <a16:rowId xmlns:a16="http://schemas.microsoft.com/office/drawing/2014/main" val="478710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extLst>
                  <a:ext uri="{0D108BD9-81ED-4DB2-BD59-A6C34878D82A}">
                    <a16:rowId xmlns:a16="http://schemas.microsoft.com/office/drawing/2014/main" val="323936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extLst>
                  <a:ext uri="{0D108BD9-81ED-4DB2-BD59-A6C34878D82A}">
                    <a16:rowId xmlns:a16="http://schemas.microsoft.com/office/drawing/2014/main" val="44813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extLst>
                  <a:ext uri="{0D108BD9-81ED-4DB2-BD59-A6C34878D82A}">
                    <a16:rowId xmlns:a16="http://schemas.microsoft.com/office/drawing/2014/main" val="398252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a:t>
                      </a:r>
                    </a:p>
                  </a:txBody>
                  <a:tcPr/>
                </a:tc>
                <a:extLst>
                  <a:ext uri="{0D108BD9-81ED-4DB2-BD59-A6C34878D82A}">
                    <a16:rowId xmlns:a16="http://schemas.microsoft.com/office/drawing/2014/main" val="64779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extLst>
                  <a:ext uri="{0D108BD9-81ED-4DB2-BD59-A6C34878D82A}">
                    <a16:rowId xmlns:a16="http://schemas.microsoft.com/office/drawing/2014/main" val="169732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a:t>
                      </a:r>
                    </a:p>
                  </a:txBody>
                  <a:tcPr/>
                </a:tc>
                <a:extLst>
                  <a:ext uri="{0D108BD9-81ED-4DB2-BD59-A6C34878D82A}">
                    <a16:rowId xmlns:a16="http://schemas.microsoft.com/office/drawing/2014/main" val="786266317"/>
                  </a:ext>
                </a:extLst>
              </a:tr>
            </a:tbl>
          </a:graphicData>
        </a:graphic>
      </p:graphicFrame>
      <p:sp>
        <p:nvSpPr>
          <p:cNvPr id="4" name="Text Placeholder 3">
            <a:extLst>
              <a:ext uri="{FF2B5EF4-FFF2-40B4-BE49-F238E27FC236}">
                <a16:creationId xmlns:a16="http://schemas.microsoft.com/office/drawing/2014/main" id="{F1109903-677D-4816-94F5-DA22D059E75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18402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6726-7A8E-411D-A402-7F1B64A6808E}"/>
              </a:ext>
            </a:extLst>
          </p:cNvPr>
          <p:cNvSpPr>
            <a:spLocks noGrp="1"/>
          </p:cNvSpPr>
          <p:nvPr>
            <p:ph type="title"/>
          </p:nvPr>
        </p:nvSpPr>
        <p:spPr/>
        <p:txBody>
          <a:bodyPr/>
          <a:lstStyle/>
          <a:p>
            <a:r>
              <a:rPr lang="en-US"/>
              <a:t>FB Insights - Daily Impressions | Familienhotel Gasthof Hinteregger - 3 of 3</a:t>
            </a:r>
          </a:p>
        </p:txBody>
      </p:sp>
      <p:graphicFrame>
        <p:nvGraphicFramePr>
          <p:cNvPr id="5" name="Table Placeholder 4">
            <a:extLst>
              <a:ext uri="{FF2B5EF4-FFF2-40B4-BE49-F238E27FC236}">
                <a16:creationId xmlns:a16="http://schemas.microsoft.com/office/drawing/2014/main" id="{B5F12FC4-70A7-4107-BF58-6E813C3D0A90}"/>
              </a:ext>
            </a:extLst>
          </p:cNvPr>
          <p:cNvGraphicFramePr>
            <a:graphicFrameLocks noGrp="1"/>
          </p:cNvGraphicFramePr>
          <p:nvPr>
            <p:ph type="tbl" sz="quarter" idx="13"/>
            <p:extLst>
              <p:ext uri="{D42A27DB-BD31-4B8C-83A1-F6EECF244321}">
                <p14:modId xmlns:p14="http://schemas.microsoft.com/office/powerpoint/2010/main" val="351799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18412811"/>
                    </a:ext>
                  </a:extLst>
                </a:gridCol>
                <a:gridCol w="2468880">
                  <a:extLst>
                    <a:ext uri="{9D8B030D-6E8A-4147-A177-3AD203B41FA5}">
                      <a16:colId xmlns:a16="http://schemas.microsoft.com/office/drawing/2014/main" val="2085026503"/>
                    </a:ext>
                  </a:extLst>
                </a:gridCol>
                <a:gridCol w="2468880">
                  <a:extLst>
                    <a:ext uri="{9D8B030D-6E8A-4147-A177-3AD203B41FA5}">
                      <a16:colId xmlns:a16="http://schemas.microsoft.com/office/drawing/2014/main" val="148259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31905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a:t>
                      </a:r>
                    </a:p>
                  </a:txBody>
                  <a:tcPr/>
                </a:tc>
                <a:extLst>
                  <a:ext uri="{0D108BD9-81ED-4DB2-BD59-A6C34878D82A}">
                    <a16:rowId xmlns:a16="http://schemas.microsoft.com/office/drawing/2014/main" val="239847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a:t>
                      </a:r>
                    </a:p>
                  </a:txBody>
                  <a:tcPr/>
                </a:tc>
                <a:extLst>
                  <a:ext uri="{0D108BD9-81ED-4DB2-BD59-A6C34878D82A}">
                    <a16:rowId xmlns:a16="http://schemas.microsoft.com/office/drawing/2014/main" val="389650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a:t>
                      </a:r>
                    </a:p>
                  </a:txBody>
                  <a:tcPr/>
                </a:tc>
                <a:extLst>
                  <a:ext uri="{0D108BD9-81ED-4DB2-BD59-A6C34878D82A}">
                    <a16:rowId xmlns:a16="http://schemas.microsoft.com/office/drawing/2014/main" val="221555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a:t>
                      </a:r>
                    </a:p>
                  </a:txBody>
                  <a:tcPr/>
                </a:tc>
                <a:extLst>
                  <a:ext uri="{0D108BD9-81ED-4DB2-BD59-A6C34878D82A}">
                    <a16:rowId xmlns:a16="http://schemas.microsoft.com/office/drawing/2014/main" val="69613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extLst>
                  <a:ext uri="{0D108BD9-81ED-4DB2-BD59-A6C34878D82A}">
                    <a16:rowId xmlns:a16="http://schemas.microsoft.com/office/drawing/2014/main" val="3261657632"/>
                  </a:ext>
                </a:extLst>
              </a:tr>
            </a:tbl>
          </a:graphicData>
        </a:graphic>
      </p:graphicFrame>
      <p:sp>
        <p:nvSpPr>
          <p:cNvPr id="4" name="Text Placeholder 3">
            <a:extLst>
              <a:ext uri="{FF2B5EF4-FFF2-40B4-BE49-F238E27FC236}">
                <a16:creationId xmlns:a16="http://schemas.microsoft.com/office/drawing/2014/main" id="{84D560F6-94D2-4705-AA82-3ED24DFE64C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1805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8227B-5872-4CE7-AC67-877EA339196B}"/>
              </a:ext>
            </a:extLst>
          </p:cNvPr>
          <p:cNvSpPr>
            <a:spLocks noGrp="1"/>
          </p:cNvSpPr>
          <p:nvPr>
            <p:ph type="title"/>
          </p:nvPr>
        </p:nvSpPr>
        <p:spPr/>
        <p:txBody>
          <a:bodyPr/>
          <a:lstStyle/>
          <a:p>
            <a:r>
              <a:rPr lang="en-US"/>
              <a:t>FB Insights - Daily Reach | Familienhotel Gasthof Hinteregger - 1 of 3</a:t>
            </a:r>
          </a:p>
        </p:txBody>
      </p:sp>
      <p:graphicFrame>
        <p:nvGraphicFramePr>
          <p:cNvPr id="5" name="Table Placeholder 4">
            <a:extLst>
              <a:ext uri="{FF2B5EF4-FFF2-40B4-BE49-F238E27FC236}">
                <a16:creationId xmlns:a16="http://schemas.microsoft.com/office/drawing/2014/main" id="{471470E0-EF2F-47A5-9FBC-1D9EC3E1720C}"/>
              </a:ext>
            </a:extLst>
          </p:cNvPr>
          <p:cNvGraphicFramePr>
            <a:graphicFrameLocks noGrp="1"/>
          </p:cNvGraphicFramePr>
          <p:nvPr>
            <p:ph type="tbl" sz="quarter" idx="13"/>
            <p:extLst>
              <p:ext uri="{D42A27DB-BD31-4B8C-83A1-F6EECF244321}">
                <p14:modId xmlns:p14="http://schemas.microsoft.com/office/powerpoint/2010/main" val="3369293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76802573"/>
                    </a:ext>
                  </a:extLst>
                </a:gridCol>
                <a:gridCol w="2468880">
                  <a:extLst>
                    <a:ext uri="{9D8B030D-6E8A-4147-A177-3AD203B41FA5}">
                      <a16:colId xmlns:a16="http://schemas.microsoft.com/office/drawing/2014/main" val="805173041"/>
                    </a:ext>
                  </a:extLst>
                </a:gridCol>
                <a:gridCol w="2468880">
                  <a:extLst>
                    <a:ext uri="{9D8B030D-6E8A-4147-A177-3AD203B41FA5}">
                      <a16:colId xmlns:a16="http://schemas.microsoft.com/office/drawing/2014/main" val="3282421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2048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38119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extLst>
                  <a:ext uri="{0D108BD9-81ED-4DB2-BD59-A6C34878D82A}">
                    <a16:rowId xmlns:a16="http://schemas.microsoft.com/office/drawing/2014/main" val="396557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extLst>
                  <a:ext uri="{0D108BD9-81ED-4DB2-BD59-A6C34878D82A}">
                    <a16:rowId xmlns:a16="http://schemas.microsoft.com/office/drawing/2014/main" val="317085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extLst>
                  <a:ext uri="{0D108BD9-81ED-4DB2-BD59-A6C34878D82A}">
                    <a16:rowId xmlns:a16="http://schemas.microsoft.com/office/drawing/2014/main" val="365151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extLst>
                  <a:ext uri="{0D108BD9-81ED-4DB2-BD59-A6C34878D82A}">
                    <a16:rowId xmlns:a16="http://schemas.microsoft.com/office/drawing/2014/main" val="21589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81382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90287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42923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53216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extLst>
                  <a:ext uri="{0D108BD9-81ED-4DB2-BD59-A6C34878D82A}">
                    <a16:rowId xmlns:a16="http://schemas.microsoft.com/office/drawing/2014/main" val="631135020"/>
                  </a:ext>
                </a:extLst>
              </a:tr>
            </a:tbl>
          </a:graphicData>
        </a:graphic>
      </p:graphicFrame>
      <p:sp>
        <p:nvSpPr>
          <p:cNvPr id="4" name="Text Placeholder 3">
            <a:extLst>
              <a:ext uri="{FF2B5EF4-FFF2-40B4-BE49-F238E27FC236}">
                <a16:creationId xmlns:a16="http://schemas.microsoft.com/office/drawing/2014/main" id="{E1EDBA17-6F8F-4423-9AB2-D7B20FE8B70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29664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F818B-148F-4D11-82C7-AF2BFEDFD504}"/>
              </a:ext>
            </a:extLst>
          </p:cNvPr>
          <p:cNvSpPr>
            <a:spLocks noGrp="1"/>
          </p:cNvSpPr>
          <p:nvPr>
            <p:ph type="title"/>
          </p:nvPr>
        </p:nvSpPr>
        <p:spPr/>
        <p:txBody>
          <a:bodyPr/>
          <a:lstStyle/>
          <a:p>
            <a:r>
              <a:rPr lang="en-US"/>
              <a:t>FB Insights - Daily Reach | Familienhotel Gasthof Hinteregger - 2 of 3</a:t>
            </a:r>
          </a:p>
        </p:txBody>
      </p:sp>
      <p:graphicFrame>
        <p:nvGraphicFramePr>
          <p:cNvPr id="5" name="Table Placeholder 4">
            <a:extLst>
              <a:ext uri="{FF2B5EF4-FFF2-40B4-BE49-F238E27FC236}">
                <a16:creationId xmlns:a16="http://schemas.microsoft.com/office/drawing/2014/main" id="{DDFC630D-F8AE-452C-8A5D-8D1ABADD0AD4}"/>
              </a:ext>
            </a:extLst>
          </p:cNvPr>
          <p:cNvGraphicFramePr>
            <a:graphicFrameLocks noGrp="1"/>
          </p:cNvGraphicFramePr>
          <p:nvPr>
            <p:ph type="tbl" sz="quarter" idx="13"/>
            <p:extLst>
              <p:ext uri="{D42A27DB-BD31-4B8C-83A1-F6EECF244321}">
                <p14:modId xmlns:p14="http://schemas.microsoft.com/office/powerpoint/2010/main" val="768072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79092845"/>
                    </a:ext>
                  </a:extLst>
                </a:gridCol>
                <a:gridCol w="2468880">
                  <a:extLst>
                    <a:ext uri="{9D8B030D-6E8A-4147-A177-3AD203B41FA5}">
                      <a16:colId xmlns:a16="http://schemas.microsoft.com/office/drawing/2014/main" val="2438702719"/>
                    </a:ext>
                  </a:extLst>
                </a:gridCol>
                <a:gridCol w="2468880">
                  <a:extLst>
                    <a:ext uri="{9D8B030D-6E8A-4147-A177-3AD203B41FA5}">
                      <a16:colId xmlns:a16="http://schemas.microsoft.com/office/drawing/2014/main" val="4140375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37231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extLst>
                  <a:ext uri="{0D108BD9-81ED-4DB2-BD59-A6C34878D82A}">
                    <a16:rowId xmlns:a16="http://schemas.microsoft.com/office/drawing/2014/main" val="2249248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extLst>
                  <a:ext uri="{0D108BD9-81ED-4DB2-BD59-A6C34878D82A}">
                    <a16:rowId xmlns:a16="http://schemas.microsoft.com/office/drawing/2014/main" val="179099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2183398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extLst>
                  <a:ext uri="{0D108BD9-81ED-4DB2-BD59-A6C34878D82A}">
                    <a16:rowId xmlns:a16="http://schemas.microsoft.com/office/drawing/2014/main" val="64283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extLst>
                  <a:ext uri="{0D108BD9-81ED-4DB2-BD59-A6C34878D82A}">
                    <a16:rowId xmlns:a16="http://schemas.microsoft.com/office/drawing/2014/main" val="385956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extLst>
                  <a:ext uri="{0D108BD9-81ED-4DB2-BD59-A6C34878D82A}">
                    <a16:rowId xmlns:a16="http://schemas.microsoft.com/office/drawing/2014/main" val="6016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extLst>
                  <a:ext uri="{0D108BD9-81ED-4DB2-BD59-A6C34878D82A}">
                    <a16:rowId xmlns:a16="http://schemas.microsoft.com/office/drawing/2014/main" val="279460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extLst>
                  <a:ext uri="{0D108BD9-81ED-4DB2-BD59-A6C34878D82A}">
                    <a16:rowId xmlns:a16="http://schemas.microsoft.com/office/drawing/2014/main" val="12611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a:t>
                      </a:r>
                    </a:p>
                  </a:txBody>
                  <a:tcPr/>
                </a:tc>
                <a:extLst>
                  <a:ext uri="{0D108BD9-81ED-4DB2-BD59-A6C34878D82A}">
                    <a16:rowId xmlns:a16="http://schemas.microsoft.com/office/drawing/2014/main" val="309341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extLst>
                  <a:ext uri="{0D108BD9-81ED-4DB2-BD59-A6C34878D82A}">
                    <a16:rowId xmlns:a16="http://schemas.microsoft.com/office/drawing/2014/main" val="1177183433"/>
                  </a:ext>
                </a:extLst>
              </a:tr>
            </a:tbl>
          </a:graphicData>
        </a:graphic>
      </p:graphicFrame>
      <p:sp>
        <p:nvSpPr>
          <p:cNvPr id="4" name="Text Placeholder 3">
            <a:extLst>
              <a:ext uri="{FF2B5EF4-FFF2-40B4-BE49-F238E27FC236}">
                <a16:creationId xmlns:a16="http://schemas.microsoft.com/office/drawing/2014/main" id="{196760B9-F09C-4BB0-949C-F87C2804860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88195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BE0BC-8746-48A4-A1E1-6EA5A75A8FBC}"/>
              </a:ext>
            </a:extLst>
          </p:cNvPr>
          <p:cNvSpPr>
            <a:spLocks noGrp="1"/>
          </p:cNvSpPr>
          <p:nvPr>
            <p:ph type="title"/>
          </p:nvPr>
        </p:nvSpPr>
        <p:spPr/>
        <p:txBody>
          <a:bodyPr/>
          <a:lstStyle/>
          <a:p>
            <a:r>
              <a:rPr lang="en-US"/>
              <a:t>FB Insights - Daily Reach | Familienhotel Gasthof Hinteregger - 3 of 3</a:t>
            </a:r>
          </a:p>
        </p:txBody>
      </p:sp>
      <p:graphicFrame>
        <p:nvGraphicFramePr>
          <p:cNvPr id="5" name="Table Placeholder 4">
            <a:extLst>
              <a:ext uri="{FF2B5EF4-FFF2-40B4-BE49-F238E27FC236}">
                <a16:creationId xmlns:a16="http://schemas.microsoft.com/office/drawing/2014/main" id="{5FE5D9A1-387F-49F9-82FB-A87C6B725361}"/>
              </a:ext>
            </a:extLst>
          </p:cNvPr>
          <p:cNvGraphicFramePr>
            <a:graphicFrameLocks noGrp="1"/>
          </p:cNvGraphicFramePr>
          <p:nvPr>
            <p:ph type="tbl" sz="quarter" idx="13"/>
            <p:extLst>
              <p:ext uri="{D42A27DB-BD31-4B8C-83A1-F6EECF244321}">
                <p14:modId xmlns:p14="http://schemas.microsoft.com/office/powerpoint/2010/main" val="8153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2148195"/>
                    </a:ext>
                  </a:extLst>
                </a:gridCol>
                <a:gridCol w="2468880">
                  <a:extLst>
                    <a:ext uri="{9D8B030D-6E8A-4147-A177-3AD203B41FA5}">
                      <a16:colId xmlns:a16="http://schemas.microsoft.com/office/drawing/2014/main" val="1520762266"/>
                    </a:ext>
                  </a:extLst>
                </a:gridCol>
                <a:gridCol w="2468880">
                  <a:extLst>
                    <a:ext uri="{9D8B030D-6E8A-4147-A177-3AD203B41FA5}">
                      <a16:colId xmlns:a16="http://schemas.microsoft.com/office/drawing/2014/main" val="208817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9420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extLst>
                  <a:ext uri="{0D108BD9-81ED-4DB2-BD59-A6C34878D82A}">
                    <a16:rowId xmlns:a16="http://schemas.microsoft.com/office/drawing/2014/main" val="384039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a:t>
                      </a:r>
                    </a:p>
                  </a:txBody>
                  <a:tcPr/>
                </a:tc>
                <a:extLst>
                  <a:ext uri="{0D108BD9-81ED-4DB2-BD59-A6C34878D82A}">
                    <a16:rowId xmlns:a16="http://schemas.microsoft.com/office/drawing/2014/main" val="419740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a:t>
                      </a:r>
                    </a:p>
                  </a:txBody>
                  <a:tcPr/>
                </a:tc>
                <a:extLst>
                  <a:ext uri="{0D108BD9-81ED-4DB2-BD59-A6C34878D82A}">
                    <a16:rowId xmlns:a16="http://schemas.microsoft.com/office/drawing/2014/main" val="310658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a:t>
                      </a:r>
                    </a:p>
                  </a:txBody>
                  <a:tcPr/>
                </a:tc>
                <a:extLst>
                  <a:ext uri="{0D108BD9-81ED-4DB2-BD59-A6C34878D82A}">
                    <a16:rowId xmlns:a16="http://schemas.microsoft.com/office/drawing/2014/main" val="375982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extLst>
                  <a:ext uri="{0D108BD9-81ED-4DB2-BD59-A6C34878D82A}">
                    <a16:rowId xmlns:a16="http://schemas.microsoft.com/office/drawing/2014/main" val="1504269541"/>
                  </a:ext>
                </a:extLst>
              </a:tr>
            </a:tbl>
          </a:graphicData>
        </a:graphic>
      </p:graphicFrame>
      <p:sp>
        <p:nvSpPr>
          <p:cNvPr id="4" name="Text Placeholder 3">
            <a:extLst>
              <a:ext uri="{FF2B5EF4-FFF2-40B4-BE49-F238E27FC236}">
                <a16:creationId xmlns:a16="http://schemas.microsoft.com/office/drawing/2014/main" id="{EC0C3206-DF4E-43DD-9313-7857F9AF0A8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64849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6180-A709-4522-9982-F4AF1EE101DA}"/>
              </a:ext>
            </a:extLst>
          </p:cNvPr>
          <p:cNvSpPr>
            <a:spLocks noGrp="1"/>
          </p:cNvSpPr>
          <p:nvPr>
            <p:ph type="title"/>
          </p:nvPr>
        </p:nvSpPr>
        <p:spPr/>
        <p:txBody>
          <a:bodyPr/>
          <a:lstStyle/>
          <a:p>
            <a:r>
              <a:rPr lang="en-US"/>
              <a:t>Facebook Reach | Familienhotel Gasthof Hinteregger</a:t>
            </a:r>
          </a:p>
        </p:txBody>
      </p:sp>
      <p:graphicFrame>
        <p:nvGraphicFramePr>
          <p:cNvPr id="6" name="Chart Placeholder 5">
            <a:extLst>
              <a:ext uri="{FF2B5EF4-FFF2-40B4-BE49-F238E27FC236}">
                <a16:creationId xmlns:a16="http://schemas.microsoft.com/office/drawing/2014/main" id="{5AD49A62-9CF4-47D3-AAB9-6C537C63CEBB}"/>
              </a:ext>
            </a:extLst>
          </p:cNvPr>
          <p:cNvGraphicFramePr>
            <a:graphicFrameLocks noGrp="1"/>
          </p:cNvGraphicFramePr>
          <p:nvPr>
            <p:ph type="chart" sz="quarter" idx="13"/>
            <p:extLst>
              <p:ext uri="{D42A27DB-BD31-4B8C-83A1-F6EECF244321}">
                <p14:modId xmlns:p14="http://schemas.microsoft.com/office/powerpoint/2010/main" val="740883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2A4BE5-A011-47A3-8700-9EAB453341F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49E8E62-6C72-47BF-B1BE-B0222CABB9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57396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1496</Words>
  <Application>Microsoft Office PowerPoint</Application>
  <PresentationFormat>On-screen Show (4:3)</PresentationFormat>
  <Paragraphs>656</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Facebook Page Report</vt:lpstr>
      <vt:lpstr>Wichtigste Werte (KPI's) | Familienhotel Gasthof Hinteregger</vt:lpstr>
      <vt:lpstr>Fans (Übersicht) | Familienhotel Gasthof Hinteregger</vt:lpstr>
      <vt:lpstr>Key Metrics Table w. User Post RR | Familienhotel Gasthof Hinteregger</vt:lpstr>
      <vt:lpstr>Facebook Fans Total | Familienhotel Gasthof Hinteregger</vt:lpstr>
      <vt:lpstr>Fanwachstum | Familienhotel Gasthof Hinteregger</vt:lpstr>
      <vt:lpstr>Verlorene Fans | Familienhotel Gasthof Hinteregger</vt:lpstr>
      <vt:lpstr>Eigene Beiträge (Postings) | Familienhotel Gasthof Hinteregger - 1 of 6</vt:lpstr>
      <vt:lpstr>Eigene Beiträge (Postings) | Familienhotel Gasthof Hinteregger - 2 of 6</vt:lpstr>
      <vt:lpstr>Eigene Beiträge (Postings) | Familienhotel Gasthof Hinteregger - 3 of 6</vt:lpstr>
      <vt:lpstr>Eigene Beiträge (Postings) | Familienhotel Gasthof Hinteregger - 4 of 6</vt:lpstr>
      <vt:lpstr>Eigene Beiträge (Postings) | Familienhotel Gasthof Hinteregger - 5 of 6</vt:lpstr>
      <vt:lpstr>Eigene Beiträge (Postings) | Familienhotel Gasthof Hinteregger - 6 of 6</vt:lpstr>
      <vt:lpstr>Eigene Beiträge (Postings) + Reactions | Familienhotel Gasthof Hinteregger - 1 of 8</vt:lpstr>
      <vt:lpstr>Eigene Beiträge (Postings) + Reactions | Familienhotel Gasthof Hinteregger - 2 of 8</vt:lpstr>
      <vt:lpstr>Eigene Beiträge (Postings) + Reactions | Familienhotel Gasthof Hinteregger - 3 of 8</vt:lpstr>
      <vt:lpstr>Eigene Beiträge (Postings) + Reactions | Familienhotel Gasthof Hinteregger - 4 of 8</vt:lpstr>
      <vt:lpstr>Eigene Beiträge (Postings) + Reactions | Familienhotel Gasthof Hinteregger - 5 of 8</vt:lpstr>
      <vt:lpstr>Eigene Beiträge (Postings) + Reactions | Familienhotel Gasthof Hinteregger - 6 of 8</vt:lpstr>
      <vt:lpstr>Eigene Beiträge (Postings) + Reactions | Familienhotel Gasthof Hinteregger - 7 of 8</vt:lpstr>
      <vt:lpstr>Eigene Beiträge (Postings) + Reactions | Familienhotel Gasthof Hinteregger - 8 of 8</vt:lpstr>
      <vt:lpstr>Postings/Wochentag | Familienhotel Gasthof Hinteregger</vt:lpstr>
      <vt:lpstr>Interaktionsrate | Familienhotel Gasthof Hinteregger</vt:lpstr>
      <vt:lpstr>Postingtypen (Verteilung) | Familienhotel Gasthof Hinteregger</vt:lpstr>
      <vt:lpstr>Interaktionsrate/Postingtyp | Familienhotel Gasthof Hinteregger</vt:lpstr>
      <vt:lpstr>Antwortzeit | Familienhotel Gasthof Hinteregger</vt:lpstr>
      <vt:lpstr>Facebook Check Ins | Familienhotel Gasthof Hinteregger</vt:lpstr>
      <vt:lpstr>Fan Demographie | Familienhotel Gasthof Hinteregger</vt:lpstr>
      <vt:lpstr>Impressionen | Familienhotel Gasthof Hinteregger</vt:lpstr>
      <vt:lpstr>Reichweite | Familienhotel Gasthof Hinteregger</vt:lpstr>
      <vt:lpstr>Engagierte User | Familienhotel Gasthof Hinteregger</vt:lpstr>
      <vt:lpstr>Page Views | Familienhotel Gasthof Hinteregger</vt:lpstr>
      <vt:lpstr>Page Fans Online | Familienhotel Gasthof Hinteregger</vt:lpstr>
      <vt:lpstr>FB Insights - Daily Impressions | Familienhotel Gasthof Hinteregger - 1 of 3</vt:lpstr>
      <vt:lpstr>FB Insights - Daily Impressions | Familienhotel Gasthof Hinteregger - 2 of 3</vt:lpstr>
      <vt:lpstr>FB Insights - Daily Impressions | Familienhotel Gasthof Hinteregger - 3 of 3</vt:lpstr>
      <vt:lpstr>FB Insights - Daily Reach | Familienhotel Gasthof Hinteregger - 1 of 3</vt:lpstr>
      <vt:lpstr>FB Insights - Daily Reach | Familienhotel Gasthof Hinteregger - 2 of 3</vt:lpstr>
      <vt:lpstr>FB Insights - Daily Reach | Familienhotel Gasthof Hinteregger - 3 of 3</vt:lpstr>
      <vt:lpstr>Facebook Reach | Familienhotel Gasthof Hinteregger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2018-05-07T13:53:02Z</dcterms:created>
  <dcterms:modified xsi:type="dcterms:W3CDTF">2018-05-07T13:54:08Z</dcterms:modified>
</cp:coreProperties>
</file>