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9" r:id="rId42"/>
    <p:sldId id="300" r:id="rId43"/>
    <p:sldId id="301" r:id="rId44"/>
    <p:sldId id="303" r:id="rId45"/>
    <p:sldId id="304" r:id="rId46"/>
    <p:sldId id="305" r:id="rId47"/>
    <p:sldId id="306" r:id="rId48"/>
  </p:sldIdLst>
  <p:sldSz cx="9144000" cy="6858000" type="screen4x3"/>
  <p:notesSz cx="6858000" cy="9144000"/>
  <p:embeddedFontLst>
    <p:embeddedFont>
      <p:font typeface="Calibri" panose="020F0502020204030204" pitchFamily="34" charset="0"/>
      <p:regular r:id="rId49"/>
      <p:bold r:id="rId50"/>
      <p:italic r:id="rId51"/>
      <p:boldItalic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2.fntdata"/><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3.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1586</c:v>
                </c:pt>
                <c:pt idx="1">
                  <c:v>1585</c:v>
                </c:pt>
                <c:pt idx="2">
                  <c:v>1585</c:v>
                </c:pt>
                <c:pt idx="3">
                  <c:v>1586</c:v>
                </c:pt>
                <c:pt idx="4">
                  <c:v>1586</c:v>
                </c:pt>
                <c:pt idx="5">
                  <c:v>1587</c:v>
                </c:pt>
                <c:pt idx="6">
                  <c:v>1588</c:v>
                </c:pt>
                <c:pt idx="7">
                  <c:v>1590</c:v>
                </c:pt>
                <c:pt idx="8">
                  <c:v>1592</c:v>
                </c:pt>
                <c:pt idx="9">
                  <c:v>1593</c:v>
                </c:pt>
                <c:pt idx="10">
                  <c:v>1595</c:v>
                </c:pt>
                <c:pt idx="11">
                  <c:v>1595</c:v>
                </c:pt>
                <c:pt idx="12">
                  <c:v>1601</c:v>
                </c:pt>
                <c:pt idx="13">
                  <c:v>1600</c:v>
                </c:pt>
                <c:pt idx="14">
                  <c:v>1603</c:v>
                </c:pt>
                <c:pt idx="15">
                  <c:v>1606</c:v>
                </c:pt>
                <c:pt idx="16">
                  <c:v>1609</c:v>
                </c:pt>
                <c:pt idx="17">
                  <c:v>1609</c:v>
                </c:pt>
                <c:pt idx="18">
                  <c:v>1610</c:v>
                </c:pt>
                <c:pt idx="19">
                  <c:v>1610</c:v>
                </c:pt>
                <c:pt idx="20">
                  <c:v>1617</c:v>
                </c:pt>
                <c:pt idx="21">
                  <c:v>1618</c:v>
                </c:pt>
                <c:pt idx="22">
                  <c:v>1619</c:v>
                </c:pt>
                <c:pt idx="23">
                  <c:v>1621</c:v>
                </c:pt>
                <c:pt idx="24">
                  <c:v>1622</c:v>
                </c:pt>
                <c:pt idx="25">
                  <c:v>1622</c:v>
                </c:pt>
                <c:pt idx="26">
                  <c:v>1626</c:v>
                </c:pt>
                <c:pt idx="27">
                  <c:v>1626</c:v>
                </c:pt>
                <c:pt idx="28">
                  <c:v>1627</c:v>
                </c:pt>
                <c:pt idx="29">
                  <c:v>1626</c:v>
                </c:pt>
              </c:numCache>
            </c:numRef>
          </c:val>
          <c:smooth val="0"/>
          <c:extLst>
            <c:ext xmlns:c16="http://schemas.microsoft.com/office/drawing/2014/chart" uri="{C3380CC4-5D6E-409C-BE32-E72D297353CC}">
              <c16:uniqueId val="{00000000-3567-48A0-9A75-D0006E2BEF03}"/>
            </c:ext>
          </c:extLst>
        </c:ser>
        <c:dLbls>
          <c:showLegendKey val="0"/>
          <c:showVal val="0"/>
          <c:showCatName val="0"/>
          <c:showSerName val="0"/>
          <c:showPercent val="0"/>
          <c:showBubbleSize val="0"/>
        </c:dLbls>
        <c:smooth val="0"/>
        <c:axId val="345028384"/>
        <c:axId val="345029040"/>
      </c:lineChart>
      <c:dateAx>
        <c:axId val="345028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029040"/>
        <c:crosses val="autoZero"/>
        <c:auto val="1"/>
        <c:lblOffset val="100"/>
        <c:baseTimeUnit val="days"/>
      </c:dateAx>
      <c:valAx>
        <c:axId val="345029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028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c:v>
                </c:pt>
                <c:pt idx="1">
                  <c:v>-1</c:v>
                </c:pt>
                <c:pt idx="2">
                  <c:v>0</c:v>
                </c:pt>
                <c:pt idx="3">
                  <c:v>1</c:v>
                </c:pt>
                <c:pt idx="4">
                  <c:v>0</c:v>
                </c:pt>
                <c:pt idx="5">
                  <c:v>1</c:v>
                </c:pt>
                <c:pt idx="6">
                  <c:v>1</c:v>
                </c:pt>
                <c:pt idx="7">
                  <c:v>0</c:v>
                </c:pt>
                <c:pt idx="8">
                  <c:v>3</c:v>
                </c:pt>
                <c:pt idx="9">
                  <c:v>1</c:v>
                </c:pt>
                <c:pt idx="10">
                  <c:v>1</c:v>
                </c:pt>
                <c:pt idx="11">
                  <c:v>3</c:v>
                </c:pt>
                <c:pt idx="12">
                  <c:v>0</c:v>
                </c:pt>
                <c:pt idx="13">
                  <c:v>5</c:v>
                </c:pt>
                <c:pt idx="14">
                  <c:v>-1</c:v>
                </c:pt>
                <c:pt idx="15">
                  <c:v>5</c:v>
                </c:pt>
                <c:pt idx="16">
                  <c:v>4</c:v>
                </c:pt>
                <c:pt idx="17">
                  <c:v>0</c:v>
                </c:pt>
                <c:pt idx="18">
                  <c:v>0</c:v>
                </c:pt>
                <c:pt idx="19">
                  <c:v>1</c:v>
                </c:pt>
                <c:pt idx="20">
                  <c:v>1</c:v>
                </c:pt>
                <c:pt idx="21">
                  <c:v>7</c:v>
                </c:pt>
                <c:pt idx="22">
                  <c:v>1</c:v>
                </c:pt>
                <c:pt idx="23">
                  <c:v>1</c:v>
                </c:pt>
                <c:pt idx="24">
                  <c:v>2</c:v>
                </c:pt>
                <c:pt idx="25">
                  <c:v>0</c:v>
                </c:pt>
                <c:pt idx="26">
                  <c:v>3</c:v>
                </c:pt>
                <c:pt idx="27">
                  <c:v>1</c:v>
                </c:pt>
                <c:pt idx="28">
                  <c:v>1</c:v>
                </c:pt>
                <c:pt idx="29">
                  <c:v>-1</c:v>
                </c:pt>
              </c:numCache>
            </c:numRef>
          </c:val>
          <c:smooth val="0"/>
          <c:extLst>
            <c:ext xmlns:c16="http://schemas.microsoft.com/office/drawing/2014/chart" uri="{C3380CC4-5D6E-409C-BE32-E72D297353CC}">
              <c16:uniqueId val="{00000000-2768-49B7-AC6D-20DB1BB87FE8}"/>
            </c:ext>
          </c:extLst>
        </c:ser>
        <c:dLbls>
          <c:showLegendKey val="0"/>
          <c:showVal val="0"/>
          <c:showCatName val="0"/>
          <c:showSerName val="0"/>
          <c:showPercent val="0"/>
          <c:showBubbleSize val="0"/>
        </c:dLbls>
        <c:smooth val="0"/>
        <c:axId val="143306256"/>
        <c:axId val="143302976"/>
      </c:lineChart>
      <c:dateAx>
        <c:axId val="143306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3302976"/>
        <c:crosses val="autoZero"/>
        <c:auto val="1"/>
        <c:lblOffset val="100"/>
        <c:baseTimeUnit val="days"/>
      </c:dateAx>
      <c:valAx>
        <c:axId val="143302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3306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0</c:v>
                </c:pt>
                <c:pt idx="1">
                  <c:v>1</c:v>
                </c:pt>
                <c:pt idx="2">
                  <c:v>0</c:v>
                </c:pt>
                <c:pt idx="3">
                  <c:v>0</c:v>
                </c:pt>
                <c:pt idx="4">
                  <c:v>0</c:v>
                </c:pt>
                <c:pt idx="5">
                  <c:v>0</c:v>
                </c:pt>
                <c:pt idx="6">
                  <c:v>0</c:v>
                </c:pt>
                <c:pt idx="7">
                  <c:v>0</c:v>
                </c:pt>
                <c:pt idx="8">
                  <c:v>0</c:v>
                </c:pt>
                <c:pt idx="9">
                  <c:v>0</c:v>
                </c:pt>
                <c:pt idx="10">
                  <c:v>1</c:v>
                </c:pt>
                <c:pt idx="11">
                  <c:v>1</c:v>
                </c:pt>
                <c:pt idx="12">
                  <c:v>0</c:v>
                </c:pt>
                <c:pt idx="13">
                  <c:v>2</c:v>
                </c:pt>
                <c:pt idx="14">
                  <c:v>1</c:v>
                </c:pt>
                <c:pt idx="15">
                  <c:v>0</c:v>
                </c:pt>
                <c:pt idx="16">
                  <c:v>0</c:v>
                </c:pt>
                <c:pt idx="17">
                  <c:v>0</c:v>
                </c:pt>
                <c:pt idx="18">
                  <c:v>0</c:v>
                </c:pt>
                <c:pt idx="19">
                  <c:v>0</c:v>
                </c:pt>
                <c:pt idx="20">
                  <c:v>1</c:v>
                </c:pt>
                <c:pt idx="21">
                  <c:v>1</c:v>
                </c:pt>
                <c:pt idx="22">
                  <c:v>0</c:v>
                </c:pt>
                <c:pt idx="23">
                  <c:v>0</c:v>
                </c:pt>
                <c:pt idx="24">
                  <c:v>0</c:v>
                </c:pt>
                <c:pt idx="25">
                  <c:v>0</c:v>
                </c:pt>
                <c:pt idx="26">
                  <c:v>1</c:v>
                </c:pt>
                <c:pt idx="27">
                  <c:v>0</c:v>
                </c:pt>
                <c:pt idx="28">
                  <c:v>1</c:v>
                </c:pt>
                <c:pt idx="29">
                  <c:v>1</c:v>
                </c:pt>
              </c:numCache>
            </c:numRef>
          </c:val>
          <c:smooth val="0"/>
          <c:extLst>
            <c:ext xmlns:c16="http://schemas.microsoft.com/office/drawing/2014/chart" uri="{C3380CC4-5D6E-409C-BE32-E72D297353CC}">
              <c16:uniqueId val="{00000000-E489-4CA3-9052-B1241B9860BF}"/>
            </c:ext>
          </c:extLst>
        </c:ser>
        <c:dLbls>
          <c:showLegendKey val="0"/>
          <c:showVal val="0"/>
          <c:showCatName val="0"/>
          <c:showSerName val="0"/>
          <c:showPercent val="0"/>
          <c:showBubbleSize val="0"/>
        </c:dLbls>
        <c:smooth val="0"/>
        <c:axId val="349847624"/>
        <c:axId val="349847952"/>
      </c:lineChart>
      <c:dateAx>
        <c:axId val="349847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847952"/>
        <c:crosses val="autoZero"/>
        <c:auto val="1"/>
        <c:lblOffset val="100"/>
        <c:baseTimeUnit val="days"/>
      </c:dateAx>
      <c:valAx>
        <c:axId val="349847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847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Fürst</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9</c:v>
                </c:pt>
                <c:pt idx="1">
                  <c:v>5</c:v>
                </c:pt>
                <c:pt idx="2">
                  <c:v>7</c:v>
                </c:pt>
                <c:pt idx="3">
                  <c:v>5</c:v>
                </c:pt>
                <c:pt idx="4">
                  <c:v>7</c:v>
                </c:pt>
                <c:pt idx="5">
                  <c:v>6</c:v>
                </c:pt>
                <c:pt idx="6">
                  <c:v>6</c:v>
                </c:pt>
              </c:numCache>
            </c:numRef>
          </c:val>
          <c:extLst>
            <c:ext xmlns:c16="http://schemas.microsoft.com/office/drawing/2014/chart" uri="{C3380CC4-5D6E-409C-BE32-E72D297353CC}">
              <c16:uniqueId val="{00000000-FD2B-4FC9-B62B-D337B3769383}"/>
            </c:ext>
          </c:extLst>
        </c:ser>
        <c:dLbls>
          <c:showLegendKey val="0"/>
          <c:showVal val="0"/>
          <c:showCatName val="0"/>
          <c:showSerName val="0"/>
          <c:showPercent val="0"/>
          <c:showBubbleSize val="0"/>
        </c:dLbls>
        <c:gapWidth val="219"/>
        <c:overlap val="-27"/>
        <c:axId val="210459808"/>
        <c:axId val="210462432"/>
      </c:barChart>
      <c:catAx>
        <c:axId val="210459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0462432"/>
        <c:crosses val="autoZero"/>
        <c:auto val="1"/>
        <c:lblAlgn val="ctr"/>
        <c:lblOffset val="100"/>
        <c:noMultiLvlLbl val="0"/>
      </c:catAx>
      <c:valAx>
        <c:axId val="210462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0459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0.94637223974762996</c:v>
                </c:pt>
                <c:pt idx="1">
                  <c:v>0.69400630914826</c:v>
                </c:pt>
                <c:pt idx="2">
                  <c:v>0</c:v>
                </c:pt>
                <c:pt idx="3">
                  <c:v>0.63091482649842001</c:v>
                </c:pt>
                <c:pt idx="4">
                  <c:v>0.81967213114754001</c:v>
                </c:pt>
                <c:pt idx="5">
                  <c:v>0.69356872635560995</c:v>
                </c:pt>
                <c:pt idx="6">
                  <c:v>2.2054190296156002</c:v>
                </c:pt>
                <c:pt idx="7">
                  <c:v>0</c:v>
                </c:pt>
                <c:pt idx="8">
                  <c:v>0.69225928256765001</c:v>
                </c:pt>
                <c:pt idx="9">
                  <c:v>0.75424261470773002</c:v>
                </c:pt>
                <c:pt idx="10">
                  <c:v>4.5540201005025001</c:v>
                </c:pt>
                <c:pt idx="11">
                  <c:v>0.69008782936010005</c:v>
                </c:pt>
                <c:pt idx="12">
                  <c:v>2.0676691729323</c:v>
                </c:pt>
                <c:pt idx="13">
                  <c:v>0.56320400500626</c:v>
                </c:pt>
                <c:pt idx="14">
                  <c:v>1.125</c:v>
                </c:pt>
                <c:pt idx="15">
                  <c:v>0.46816479400749</c:v>
                </c:pt>
                <c:pt idx="16">
                  <c:v>0.84007467330428998</c:v>
                </c:pt>
                <c:pt idx="17">
                  <c:v>0.58007043712451001</c:v>
                </c:pt>
                <c:pt idx="18">
                  <c:v>0.43505282784338001</c:v>
                </c:pt>
                <c:pt idx="19">
                  <c:v>0.24860161591050001</c:v>
                </c:pt>
                <c:pt idx="20">
                  <c:v>1.3043478260870001</c:v>
                </c:pt>
                <c:pt idx="21">
                  <c:v>0.49566294919455001</c:v>
                </c:pt>
                <c:pt idx="22">
                  <c:v>0.64894932014832996</c:v>
                </c:pt>
                <c:pt idx="23">
                  <c:v>1.3588634959852</c:v>
                </c:pt>
                <c:pt idx="24">
                  <c:v>0.49352251696484001</c:v>
                </c:pt>
                <c:pt idx="25">
                  <c:v>0.33908754623921</c:v>
                </c:pt>
                <c:pt idx="26">
                  <c:v>1.0166358595194001</c:v>
                </c:pt>
                <c:pt idx="27">
                  <c:v>0.61538461538461997</c:v>
                </c:pt>
                <c:pt idx="28">
                  <c:v>0.61500615006149995</c:v>
                </c:pt>
                <c:pt idx="29">
                  <c:v>0.55350553505535005</c:v>
                </c:pt>
              </c:numCache>
            </c:numRef>
          </c:val>
          <c:smooth val="0"/>
          <c:extLst>
            <c:ext xmlns:c16="http://schemas.microsoft.com/office/drawing/2014/chart" uri="{C3380CC4-5D6E-409C-BE32-E72D297353CC}">
              <c16:uniqueId val="{00000000-7477-4141-B027-9BFAF719315B}"/>
            </c:ext>
          </c:extLst>
        </c:ser>
        <c:dLbls>
          <c:showLegendKey val="0"/>
          <c:showVal val="0"/>
          <c:showCatName val="0"/>
          <c:showSerName val="0"/>
          <c:showPercent val="0"/>
          <c:showBubbleSize val="0"/>
        </c:dLbls>
        <c:smooth val="0"/>
        <c:axId val="225905016"/>
        <c:axId val="225901080"/>
      </c:lineChart>
      <c:dateAx>
        <c:axId val="225905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901080"/>
        <c:crosses val="autoZero"/>
        <c:auto val="1"/>
        <c:lblOffset val="100"/>
        <c:baseTimeUnit val="days"/>
      </c:dateAx>
      <c:valAx>
        <c:axId val="225901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905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Autohaus Fürst</c:v>
                </c:pt>
              </c:strCache>
            </c:strRef>
          </c:cat>
          <c:val>
            <c:numRef>
              <c:f>Sheet1!$B$2</c:f>
              <c:numCache>
                <c:formatCode>General</c:formatCode>
                <c:ptCount val="1"/>
                <c:pt idx="0">
                  <c:v>1</c:v>
                </c:pt>
              </c:numCache>
            </c:numRef>
          </c:val>
          <c:extLst>
            <c:ext xmlns:c16="http://schemas.microsoft.com/office/drawing/2014/chart" uri="{C3380CC4-5D6E-409C-BE32-E72D297353CC}">
              <c16:uniqueId val="{00000000-EB73-4E83-B7B3-1676FEDA84F8}"/>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Autohaus Fürst</c:v>
                </c:pt>
              </c:strCache>
            </c:strRef>
          </c:cat>
          <c:val>
            <c:numRef>
              <c:f>Sheet1!$C$2</c:f>
              <c:numCache>
                <c:formatCode>General</c:formatCode>
                <c:ptCount val="1"/>
                <c:pt idx="0">
                  <c:v>42</c:v>
                </c:pt>
              </c:numCache>
            </c:numRef>
          </c:val>
          <c:extLst>
            <c:ext xmlns:c16="http://schemas.microsoft.com/office/drawing/2014/chart" uri="{C3380CC4-5D6E-409C-BE32-E72D297353CC}">
              <c16:uniqueId val="{00000001-EB73-4E83-B7B3-1676FEDA84F8}"/>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Autohaus Fürst</c:v>
                </c:pt>
              </c:strCache>
            </c:strRef>
          </c:cat>
          <c:val>
            <c:numRef>
              <c:f>Sheet1!$D$2</c:f>
              <c:numCache>
                <c:formatCode>General</c:formatCode>
                <c:ptCount val="1"/>
                <c:pt idx="0">
                  <c:v>2</c:v>
                </c:pt>
              </c:numCache>
            </c:numRef>
          </c:val>
          <c:extLst>
            <c:ext xmlns:c16="http://schemas.microsoft.com/office/drawing/2014/chart" uri="{C3380CC4-5D6E-409C-BE32-E72D297353CC}">
              <c16:uniqueId val="{00000002-EB73-4E83-B7B3-1676FEDA84F8}"/>
            </c:ext>
          </c:extLst>
        </c:ser>
        <c:dLbls>
          <c:showLegendKey val="0"/>
          <c:showVal val="0"/>
          <c:showCatName val="0"/>
          <c:showSerName val="0"/>
          <c:showPercent val="0"/>
          <c:showBubbleSize val="0"/>
        </c:dLbls>
        <c:gapWidth val="150"/>
        <c:overlap val="100"/>
        <c:axId val="225904360"/>
        <c:axId val="225901408"/>
      </c:barChart>
      <c:catAx>
        <c:axId val="225904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901408"/>
        <c:crosses val="autoZero"/>
        <c:auto val="1"/>
        <c:lblAlgn val="ctr"/>
        <c:lblOffset val="100"/>
        <c:noMultiLvlLbl val="0"/>
      </c:catAx>
      <c:valAx>
        <c:axId val="2259014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904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Fürst</c:v>
                </c:pt>
              </c:strCache>
            </c:strRef>
          </c:tx>
          <c:spPr>
            <a:solidFill>
              <a:schemeClr val="accent1"/>
            </a:solidFill>
            <a:ln>
              <a:noFill/>
            </a:ln>
            <a:effectLst/>
          </c:spPr>
          <c:invertIfNegative val="0"/>
          <c:cat>
            <c:strRef>
              <c:f>Sheet1!$A$2:$A$4</c:f>
              <c:strCache>
                <c:ptCount val="3"/>
                <c:pt idx="0">
                  <c:v>Link</c:v>
                </c:pt>
                <c:pt idx="1">
                  <c:v>Photo</c:v>
                </c:pt>
                <c:pt idx="2">
                  <c:v>Video</c:v>
                </c:pt>
              </c:strCache>
            </c:strRef>
          </c:cat>
          <c:val>
            <c:numRef>
              <c:f>Sheet1!$B$2:$B$4</c:f>
              <c:numCache>
                <c:formatCode>General</c:formatCode>
                <c:ptCount val="3"/>
                <c:pt idx="0">
                  <c:v>0.80795525170913995</c:v>
                </c:pt>
                <c:pt idx="1">
                  <c:v>0.94896549847598</c:v>
                </c:pt>
                <c:pt idx="2">
                  <c:v>1.6032682461823</c:v>
                </c:pt>
              </c:numCache>
            </c:numRef>
          </c:val>
          <c:extLst>
            <c:ext xmlns:c16="http://schemas.microsoft.com/office/drawing/2014/chart" uri="{C3380CC4-5D6E-409C-BE32-E72D297353CC}">
              <c16:uniqueId val="{00000000-9C34-4ABE-9E3F-C7348EABDD65}"/>
            </c:ext>
          </c:extLst>
        </c:ser>
        <c:dLbls>
          <c:showLegendKey val="0"/>
          <c:showVal val="0"/>
          <c:showCatName val="0"/>
          <c:showSerName val="0"/>
          <c:showPercent val="0"/>
          <c:showBubbleSize val="0"/>
        </c:dLbls>
        <c:gapWidth val="219"/>
        <c:overlap val="-27"/>
        <c:axId val="225907640"/>
        <c:axId val="225904688"/>
      </c:barChart>
      <c:catAx>
        <c:axId val="225907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904688"/>
        <c:crosses val="autoZero"/>
        <c:auto val="1"/>
        <c:lblAlgn val="ctr"/>
        <c:lblOffset val="100"/>
        <c:noMultiLvlLbl val="0"/>
      </c:catAx>
      <c:valAx>
        <c:axId val="225904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907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Fürst</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B1E8-4DAF-BDD1-B40A1616A306}"/>
            </c:ext>
          </c:extLst>
        </c:ser>
        <c:dLbls>
          <c:showLegendKey val="0"/>
          <c:showVal val="0"/>
          <c:showCatName val="0"/>
          <c:showSerName val="0"/>
          <c:showPercent val="0"/>
          <c:showBubbleSize val="0"/>
        </c:dLbls>
        <c:gapWidth val="219"/>
        <c:overlap val="-27"/>
        <c:axId val="225848600"/>
        <c:axId val="225851552"/>
      </c:barChart>
      <c:catAx>
        <c:axId val="225848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851552"/>
        <c:crosses val="autoZero"/>
        <c:auto val="1"/>
        <c:lblAlgn val="ctr"/>
        <c:lblOffset val="100"/>
        <c:noMultiLvlLbl val="0"/>
      </c:catAx>
      <c:valAx>
        <c:axId val="225851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848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199</c:v>
                </c:pt>
                <c:pt idx="1">
                  <c:v>198</c:v>
                </c:pt>
                <c:pt idx="2">
                  <c:v>199</c:v>
                </c:pt>
                <c:pt idx="3">
                  <c:v>199</c:v>
                </c:pt>
                <c:pt idx="4">
                  <c:v>198</c:v>
                </c:pt>
                <c:pt idx="5">
                  <c:v>199</c:v>
                </c:pt>
                <c:pt idx="6">
                  <c:v>200</c:v>
                </c:pt>
                <c:pt idx="7">
                  <c:v>199</c:v>
                </c:pt>
                <c:pt idx="8">
                  <c:v>200</c:v>
                </c:pt>
                <c:pt idx="9">
                  <c:v>200</c:v>
                </c:pt>
                <c:pt idx="10">
                  <c:v>200</c:v>
                </c:pt>
                <c:pt idx="11">
                  <c:v>200</c:v>
                </c:pt>
                <c:pt idx="12">
                  <c:v>200</c:v>
                </c:pt>
                <c:pt idx="13">
                  <c:v>201</c:v>
                </c:pt>
                <c:pt idx="14">
                  <c:v>202</c:v>
                </c:pt>
                <c:pt idx="15">
                  <c:v>202</c:v>
                </c:pt>
                <c:pt idx="16">
                  <c:v>202</c:v>
                </c:pt>
                <c:pt idx="17">
                  <c:v>202</c:v>
                </c:pt>
                <c:pt idx="18">
                  <c:v>202</c:v>
                </c:pt>
                <c:pt idx="19">
                  <c:v>202</c:v>
                </c:pt>
                <c:pt idx="20">
                  <c:v>203</c:v>
                </c:pt>
                <c:pt idx="21">
                  <c:v>203</c:v>
                </c:pt>
                <c:pt idx="22">
                  <c:v>203</c:v>
                </c:pt>
                <c:pt idx="23">
                  <c:v>203</c:v>
                </c:pt>
                <c:pt idx="24">
                  <c:v>203</c:v>
                </c:pt>
                <c:pt idx="25">
                  <c:v>203</c:v>
                </c:pt>
                <c:pt idx="26">
                  <c:v>204</c:v>
                </c:pt>
                <c:pt idx="27">
                  <c:v>204</c:v>
                </c:pt>
                <c:pt idx="28">
                  <c:v>204</c:v>
                </c:pt>
                <c:pt idx="29">
                  <c:v>204</c:v>
                </c:pt>
              </c:numCache>
            </c:numRef>
          </c:val>
          <c:smooth val="0"/>
          <c:extLst>
            <c:ext xmlns:c16="http://schemas.microsoft.com/office/drawing/2014/chart" uri="{C3380CC4-5D6E-409C-BE32-E72D297353CC}">
              <c16:uniqueId val="{00000000-A4F6-4A8C-9B18-4716BF60591B}"/>
            </c:ext>
          </c:extLst>
        </c:ser>
        <c:dLbls>
          <c:showLegendKey val="0"/>
          <c:showVal val="0"/>
          <c:showCatName val="0"/>
          <c:showSerName val="0"/>
          <c:showPercent val="0"/>
          <c:showBubbleSize val="0"/>
        </c:dLbls>
        <c:smooth val="0"/>
        <c:axId val="225852536"/>
        <c:axId val="225853192"/>
      </c:lineChart>
      <c:dateAx>
        <c:axId val="225852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853192"/>
        <c:crosses val="autoZero"/>
        <c:auto val="1"/>
        <c:lblOffset val="100"/>
        <c:baseTimeUnit val="days"/>
      </c:dateAx>
      <c:valAx>
        <c:axId val="225853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852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8</c:v>
                </c:pt>
                <c:pt idx="1">
                  <c:v>101</c:v>
                </c:pt>
                <c:pt idx="2">
                  <c:v>148</c:v>
                </c:pt>
                <c:pt idx="3">
                  <c:v>145</c:v>
                </c:pt>
                <c:pt idx="4">
                  <c:v>146</c:v>
                </c:pt>
                <c:pt idx="5">
                  <c:v>86</c:v>
                </c:pt>
                <c:pt idx="6">
                  <c:v>33</c:v>
                </c:pt>
              </c:numCache>
            </c:numRef>
          </c:val>
          <c:extLst>
            <c:ext xmlns:c16="http://schemas.microsoft.com/office/drawing/2014/chart" uri="{C3380CC4-5D6E-409C-BE32-E72D297353CC}">
              <c16:uniqueId val="{00000000-E78B-4571-9C9A-96BB09819C06}"/>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9</c:v>
                </c:pt>
                <c:pt idx="1">
                  <c:v>190</c:v>
                </c:pt>
                <c:pt idx="2">
                  <c:v>195</c:v>
                </c:pt>
                <c:pt idx="3">
                  <c:v>206</c:v>
                </c:pt>
                <c:pt idx="4">
                  <c:v>200</c:v>
                </c:pt>
                <c:pt idx="5">
                  <c:v>100</c:v>
                </c:pt>
                <c:pt idx="6">
                  <c:v>55</c:v>
                </c:pt>
              </c:numCache>
            </c:numRef>
          </c:val>
          <c:extLst>
            <c:ext xmlns:c16="http://schemas.microsoft.com/office/drawing/2014/chart" uri="{C3380CC4-5D6E-409C-BE32-E72D297353CC}">
              <c16:uniqueId val="{00000001-E78B-4571-9C9A-96BB09819C06}"/>
            </c:ext>
          </c:extLst>
        </c:ser>
        <c:dLbls>
          <c:showLegendKey val="0"/>
          <c:showVal val="0"/>
          <c:showCatName val="0"/>
          <c:showSerName val="0"/>
          <c:showPercent val="0"/>
          <c:showBubbleSize val="0"/>
        </c:dLbls>
        <c:gapWidth val="219"/>
        <c:overlap val="-27"/>
        <c:axId val="225850896"/>
        <c:axId val="225846304"/>
      </c:barChart>
      <c:catAx>
        <c:axId val="225850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846304"/>
        <c:crosses val="autoZero"/>
        <c:auto val="1"/>
        <c:lblAlgn val="ctr"/>
        <c:lblOffset val="100"/>
        <c:noMultiLvlLbl val="0"/>
      </c:catAx>
      <c:valAx>
        <c:axId val="225846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850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1858</c:v>
                </c:pt>
                <c:pt idx="1">
                  <c:v>1706</c:v>
                </c:pt>
                <c:pt idx="2">
                  <c:v>1315</c:v>
                </c:pt>
                <c:pt idx="3">
                  <c:v>1535</c:v>
                </c:pt>
                <c:pt idx="4">
                  <c:v>1440</c:v>
                </c:pt>
                <c:pt idx="5">
                  <c:v>4007</c:v>
                </c:pt>
                <c:pt idx="6">
                  <c:v>4874</c:v>
                </c:pt>
                <c:pt idx="7">
                  <c:v>3483</c:v>
                </c:pt>
                <c:pt idx="8">
                  <c:v>5053</c:v>
                </c:pt>
                <c:pt idx="9">
                  <c:v>4453</c:v>
                </c:pt>
                <c:pt idx="10">
                  <c:v>4324</c:v>
                </c:pt>
                <c:pt idx="11">
                  <c:v>3781</c:v>
                </c:pt>
                <c:pt idx="12">
                  <c:v>5473</c:v>
                </c:pt>
                <c:pt idx="13">
                  <c:v>4939</c:v>
                </c:pt>
                <c:pt idx="14">
                  <c:v>6473</c:v>
                </c:pt>
                <c:pt idx="15">
                  <c:v>5464</c:v>
                </c:pt>
                <c:pt idx="16">
                  <c:v>5355</c:v>
                </c:pt>
                <c:pt idx="17">
                  <c:v>4185</c:v>
                </c:pt>
                <c:pt idx="18">
                  <c:v>3431</c:v>
                </c:pt>
                <c:pt idx="19">
                  <c:v>3344</c:v>
                </c:pt>
                <c:pt idx="20">
                  <c:v>4908</c:v>
                </c:pt>
                <c:pt idx="21">
                  <c:v>3962</c:v>
                </c:pt>
                <c:pt idx="22">
                  <c:v>5024</c:v>
                </c:pt>
                <c:pt idx="23">
                  <c:v>4022</c:v>
                </c:pt>
                <c:pt idx="24">
                  <c:v>1784</c:v>
                </c:pt>
                <c:pt idx="25">
                  <c:v>2429</c:v>
                </c:pt>
                <c:pt idx="26">
                  <c:v>2676</c:v>
                </c:pt>
                <c:pt idx="27">
                  <c:v>2441</c:v>
                </c:pt>
                <c:pt idx="28">
                  <c:v>2492</c:v>
                </c:pt>
                <c:pt idx="29">
                  <c:v>2090</c:v>
                </c:pt>
              </c:numCache>
            </c:numRef>
          </c:val>
          <c:smooth val="0"/>
          <c:extLst>
            <c:ext xmlns:c16="http://schemas.microsoft.com/office/drawing/2014/chart" uri="{C3380CC4-5D6E-409C-BE32-E72D297353CC}">
              <c16:uniqueId val="{00000000-B0AC-4B5B-87C0-6C30C2E1591D}"/>
            </c:ext>
          </c:extLst>
        </c:ser>
        <c:dLbls>
          <c:showLegendKey val="0"/>
          <c:showVal val="0"/>
          <c:showCatName val="0"/>
          <c:showSerName val="0"/>
          <c:showPercent val="0"/>
          <c:showBubbleSize val="0"/>
        </c:dLbls>
        <c:smooth val="0"/>
        <c:axId val="225859752"/>
        <c:axId val="225861720"/>
      </c:lineChart>
      <c:dateAx>
        <c:axId val="225859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861720"/>
        <c:crosses val="autoZero"/>
        <c:auto val="1"/>
        <c:lblOffset val="100"/>
        <c:baseTimeUnit val="days"/>
      </c:dateAx>
      <c:valAx>
        <c:axId val="225861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859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654</c:v>
                </c:pt>
                <c:pt idx="1">
                  <c:v>751</c:v>
                </c:pt>
                <c:pt idx="2">
                  <c:v>635</c:v>
                </c:pt>
                <c:pt idx="3">
                  <c:v>692</c:v>
                </c:pt>
                <c:pt idx="4">
                  <c:v>599</c:v>
                </c:pt>
                <c:pt idx="5">
                  <c:v>1806</c:v>
                </c:pt>
                <c:pt idx="6">
                  <c:v>2823</c:v>
                </c:pt>
                <c:pt idx="7">
                  <c:v>2437</c:v>
                </c:pt>
                <c:pt idx="8">
                  <c:v>2591</c:v>
                </c:pt>
                <c:pt idx="9">
                  <c:v>2264</c:v>
                </c:pt>
                <c:pt idx="10">
                  <c:v>2379</c:v>
                </c:pt>
                <c:pt idx="11">
                  <c:v>2395</c:v>
                </c:pt>
                <c:pt idx="12">
                  <c:v>2942</c:v>
                </c:pt>
                <c:pt idx="13">
                  <c:v>3063</c:v>
                </c:pt>
                <c:pt idx="14">
                  <c:v>3259</c:v>
                </c:pt>
                <c:pt idx="15">
                  <c:v>2827</c:v>
                </c:pt>
                <c:pt idx="16">
                  <c:v>2328</c:v>
                </c:pt>
                <c:pt idx="17">
                  <c:v>2228</c:v>
                </c:pt>
                <c:pt idx="18">
                  <c:v>1959</c:v>
                </c:pt>
                <c:pt idx="19">
                  <c:v>1905</c:v>
                </c:pt>
                <c:pt idx="20">
                  <c:v>2556</c:v>
                </c:pt>
                <c:pt idx="21">
                  <c:v>2249</c:v>
                </c:pt>
                <c:pt idx="22">
                  <c:v>2373</c:v>
                </c:pt>
                <c:pt idx="23">
                  <c:v>2141</c:v>
                </c:pt>
                <c:pt idx="24">
                  <c:v>906</c:v>
                </c:pt>
                <c:pt idx="25">
                  <c:v>934</c:v>
                </c:pt>
                <c:pt idx="26">
                  <c:v>969</c:v>
                </c:pt>
                <c:pt idx="27">
                  <c:v>675</c:v>
                </c:pt>
                <c:pt idx="28">
                  <c:v>890</c:v>
                </c:pt>
                <c:pt idx="29">
                  <c:v>671</c:v>
                </c:pt>
              </c:numCache>
            </c:numRef>
          </c:val>
          <c:smooth val="0"/>
          <c:extLst>
            <c:ext xmlns:c16="http://schemas.microsoft.com/office/drawing/2014/chart" uri="{C3380CC4-5D6E-409C-BE32-E72D297353CC}">
              <c16:uniqueId val="{00000000-9529-48B5-BD8F-E70E4EBA4D18}"/>
            </c:ext>
          </c:extLst>
        </c:ser>
        <c:dLbls>
          <c:showLegendKey val="0"/>
          <c:showVal val="0"/>
          <c:showCatName val="0"/>
          <c:showSerName val="0"/>
          <c:showPercent val="0"/>
          <c:showBubbleSize val="0"/>
        </c:dLbls>
        <c:smooth val="0"/>
        <c:axId val="225863360"/>
        <c:axId val="225865000"/>
      </c:lineChart>
      <c:dateAx>
        <c:axId val="225863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865000"/>
        <c:crosses val="autoZero"/>
        <c:auto val="1"/>
        <c:lblOffset val="100"/>
        <c:baseTimeUnit val="days"/>
      </c:dateAx>
      <c:valAx>
        <c:axId val="225865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863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66</c:v>
                </c:pt>
                <c:pt idx="1">
                  <c:v>69</c:v>
                </c:pt>
                <c:pt idx="2">
                  <c:v>41</c:v>
                </c:pt>
                <c:pt idx="3">
                  <c:v>76</c:v>
                </c:pt>
                <c:pt idx="4">
                  <c:v>51</c:v>
                </c:pt>
                <c:pt idx="5">
                  <c:v>171</c:v>
                </c:pt>
                <c:pt idx="6">
                  <c:v>229</c:v>
                </c:pt>
                <c:pt idx="7">
                  <c:v>97</c:v>
                </c:pt>
                <c:pt idx="8">
                  <c:v>156</c:v>
                </c:pt>
                <c:pt idx="9">
                  <c:v>100</c:v>
                </c:pt>
                <c:pt idx="10">
                  <c:v>86</c:v>
                </c:pt>
                <c:pt idx="11">
                  <c:v>78</c:v>
                </c:pt>
                <c:pt idx="12">
                  <c:v>174</c:v>
                </c:pt>
                <c:pt idx="13">
                  <c:v>106</c:v>
                </c:pt>
                <c:pt idx="14">
                  <c:v>194</c:v>
                </c:pt>
                <c:pt idx="15">
                  <c:v>141</c:v>
                </c:pt>
                <c:pt idx="16">
                  <c:v>142</c:v>
                </c:pt>
                <c:pt idx="17">
                  <c:v>120</c:v>
                </c:pt>
                <c:pt idx="18">
                  <c:v>95</c:v>
                </c:pt>
                <c:pt idx="19">
                  <c:v>67</c:v>
                </c:pt>
                <c:pt idx="20">
                  <c:v>292</c:v>
                </c:pt>
                <c:pt idx="21">
                  <c:v>155</c:v>
                </c:pt>
                <c:pt idx="22">
                  <c:v>246</c:v>
                </c:pt>
                <c:pt idx="23">
                  <c:v>264</c:v>
                </c:pt>
                <c:pt idx="24">
                  <c:v>183</c:v>
                </c:pt>
                <c:pt idx="25">
                  <c:v>112</c:v>
                </c:pt>
                <c:pt idx="26">
                  <c:v>195</c:v>
                </c:pt>
                <c:pt idx="27">
                  <c:v>114</c:v>
                </c:pt>
                <c:pt idx="28">
                  <c:v>128</c:v>
                </c:pt>
                <c:pt idx="29">
                  <c:v>109</c:v>
                </c:pt>
              </c:numCache>
            </c:numRef>
          </c:val>
          <c:smooth val="0"/>
          <c:extLst>
            <c:ext xmlns:c16="http://schemas.microsoft.com/office/drawing/2014/chart" uri="{C3380CC4-5D6E-409C-BE32-E72D297353CC}">
              <c16:uniqueId val="{00000000-ED1F-4FD5-9290-9841DB9E376B}"/>
            </c:ext>
          </c:extLst>
        </c:ser>
        <c:dLbls>
          <c:showLegendKey val="0"/>
          <c:showVal val="0"/>
          <c:showCatName val="0"/>
          <c:showSerName val="0"/>
          <c:showPercent val="0"/>
          <c:showBubbleSize val="0"/>
        </c:dLbls>
        <c:smooth val="0"/>
        <c:axId val="225856472"/>
        <c:axId val="225862704"/>
      </c:lineChart>
      <c:dateAx>
        <c:axId val="225856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862704"/>
        <c:crosses val="autoZero"/>
        <c:auto val="1"/>
        <c:lblOffset val="100"/>
        <c:baseTimeUnit val="days"/>
      </c:dateAx>
      <c:valAx>
        <c:axId val="225862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856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36</c:v>
                </c:pt>
                <c:pt idx="1">
                  <c:v>13</c:v>
                </c:pt>
                <c:pt idx="2">
                  <c:v>20</c:v>
                </c:pt>
                <c:pt idx="3">
                  <c:v>35</c:v>
                </c:pt>
                <c:pt idx="4">
                  <c:v>22</c:v>
                </c:pt>
                <c:pt idx="5">
                  <c:v>24</c:v>
                </c:pt>
                <c:pt idx="6">
                  <c:v>19</c:v>
                </c:pt>
                <c:pt idx="7">
                  <c:v>24</c:v>
                </c:pt>
                <c:pt idx="8">
                  <c:v>23</c:v>
                </c:pt>
                <c:pt idx="9">
                  <c:v>33</c:v>
                </c:pt>
                <c:pt idx="10">
                  <c:v>21</c:v>
                </c:pt>
                <c:pt idx="11">
                  <c:v>25</c:v>
                </c:pt>
                <c:pt idx="12">
                  <c:v>32</c:v>
                </c:pt>
                <c:pt idx="13">
                  <c:v>21</c:v>
                </c:pt>
                <c:pt idx="14">
                  <c:v>26</c:v>
                </c:pt>
                <c:pt idx="15">
                  <c:v>16</c:v>
                </c:pt>
                <c:pt idx="16">
                  <c:v>23</c:v>
                </c:pt>
                <c:pt idx="17">
                  <c:v>23</c:v>
                </c:pt>
                <c:pt idx="18">
                  <c:v>15</c:v>
                </c:pt>
                <c:pt idx="19">
                  <c:v>21</c:v>
                </c:pt>
                <c:pt idx="20">
                  <c:v>37</c:v>
                </c:pt>
                <c:pt idx="21">
                  <c:v>19</c:v>
                </c:pt>
                <c:pt idx="22">
                  <c:v>30</c:v>
                </c:pt>
                <c:pt idx="23">
                  <c:v>35</c:v>
                </c:pt>
                <c:pt idx="24">
                  <c:v>16</c:v>
                </c:pt>
                <c:pt idx="25">
                  <c:v>16</c:v>
                </c:pt>
                <c:pt idx="26">
                  <c:v>33</c:v>
                </c:pt>
                <c:pt idx="27">
                  <c:v>24</c:v>
                </c:pt>
                <c:pt idx="28">
                  <c:v>22</c:v>
                </c:pt>
                <c:pt idx="29">
                  <c:v>21</c:v>
                </c:pt>
              </c:numCache>
            </c:numRef>
          </c:val>
          <c:smooth val="0"/>
          <c:extLst>
            <c:ext xmlns:c16="http://schemas.microsoft.com/office/drawing/2014/chart" uri="{C3380CC4-5D6E-409C-BE32-E72D297353CC}">
              <c16:uniqueId val="{00000000-CD68-4B9F-8F6E-98549AACBFAF}"/>
            </c:ext>
          </c:extLst>
        </c:ser>
        <c:dLbls>
          <c:showLegendKey val="0"/>
          <c:showVal val="0"/>
          <c:showCatName val="0"/>
          <c:showSerName val="0"/>
          <c:showPercent val="0"/>
          <c:showBubbleSize val="0"/>
        </c:dLbls>
        <c:smooth val="0"/>
        <c:axId val="225871560"/>
        <c:axId val="225876152"/>
      </c:lineChart>
      <c:dateAx>
        <c:axId val="225871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876152"/>
        <c:crosses val="autoZero"/>
        <c:auto val="1"/>
        <c:lblOffset val="100"/>
        <c:baseTimeUnit val="days"/>
      </c:dateAx>
      <c:valAx>
        <c:axId val="225876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871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76.896551724138007</c:v>
                </c:pt>
                <c:pt idx="1">
                  <c:v>64.241379310344996</c:v>
                </c:pt>
                <c:pt idx="2">
                  <c:v>108.13793103448</c:v>
                </c:pt>
                <c:pt idx="3">
                  <c:v>246.41379310344999</c:v>
                </c:pt>
                <c:pt idx="4">
                  <c:v>469.75862068966001</c:v>
                </c:pt>
                <c:pt idx="5">
                  <c:v>582.65517241378996</c:v>
                </c:pt>
                <c:pt idx="6">
                  <c:v>649.20689655171998</c:v>
                </c:pt>
                <c:pt idx="7">
                  <c:v>587.96666666666999</c:v>
                </c:pt>
                <c:pt idx="8">
                  <c:v>578.83333333332996</c:v>
                </c:pt>
                <c:pt idx="9">
                  <c:v>600.83333333332996</c:v>
                </c:pt>
                <c:pt idx="10">
                  <c:v>666.8</c:v>
                </c:pt>
                <c:pt idx="11">
                  <c:v>640.56666666667002</c:v>
                </c:pt>
                <c:pt idx="12">
                  <c:v>607.53333333333001</c:v>
                </c:pt>
                <c:pt idx="13">
                  <c:v>612.5</c:v>
                </c:pt>
                <c:pt idx="14">
                  <c:v>622.73333333333005</c:v>
                </c:pt>
                <c:pt idx="15">
                  <c:v>653.83333333332996</c:v>
                </c:pt>
                <c:pt idx="16">
                  <c:v>691.9</c:v>
                </c:pt>
                <c:pt idx="17">
                  <c:v>757.63333333333003</c:v>
                </c:pt>
                <c:pt idx="18">
                  <c:v>819.96666666666999</c:v>
                </c:pt>
                <c:pt idx="19">
                  <c:v>770.6</c:v>
                </c:pt>
                <c:pt idx="20">
                  <c:v>594.93333333332998</c:v>
                </c:pt>
                <c:pt idx="21">
                  <c:v>355.16666666666998</c:v>
                </c:pt>
                <c:pt idx="22">
                  <c:v>197.06666666666999</c:v>
                </c:pt>
                <c:pt idx="23">
                  <c:v>112.83333333333</c:v>
                </c:pt>
              </c:numCache>
            </c:numRef>
          </c:val>
          <c:smooth val="0"/>
          <c:extLst>
            <c:ext xmlns:c16="http://schemas.microsoft.com/office/drawing/2014/chart" uri="{C3380CC4-5D6E-409C-BE32-E72D297353CC}">
              <c16:uniqueId val="{00000000-90C9-420B-978E-16F221452455}"/>
            </c:ext>
          </c:extLst>
        </c:ser>
        <c:dLbls>
          <c:showLegendKey val="0"/>
          <c:showVal val="0"/>
          <c:showCatName val="0"/>
          <c:showSerName val="0"/>
          <c:showPercent val="0"/>
          <c:showBubbleSize val="0"/>
        </c:dLbls>
        <c:smooth val="0"/>
        <c:axId val="225874512"/>
        <c:axId val="225873856"/>
      </c:lineChart>
      <c:catAx>
        <c:axId val="225874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873856"/>
        <c:crosses val="autoZero"/>
        <c:auto val="1"/>
        <c:lblAlgn val="ctr"/>
        <c:lblOffset val="100"/>
        <c:noMultiLvlLbl val="0"/>
      </c:catAx>
      <c:valAx>
        <c:axId val="225873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874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654</c:v>
                </c:pt>
                <c:pt idx="1">
                  <c:v>751</c:v>
                </c:pt>
                <c:pt idx="2">
                  <c:v>635</c:v>
                </c:pt>
                <c:pt idx="3">
                  <c:v>692</c:v>
                </c:pt>
                <c:pt idx="4">
                  <c:v>599</c:v>
                </c:pt>
                <c:pt idx="5">
                  <c:v>1806</c:v>
                </c:pt>
                <c:pt idx="6">
                  <c:v>2823</c:v>
                </c:pt>
                <c:pt idx="7">
                  <c:v>2437</c:v>
                </c:pt>
                <c:pt idx="8">
                  <c:v>2591</c:v>
                </c:pt>
                <c:pt idx="9">
                  <c:v>2264</c:v>
                </c:pt>
                <c:pt idx="10">
                  <c:v>2379</c:v>
                </c:pt>
                <c:pt idx="11">
                  <c:v>2395</c:v>
                </c:pt>
                <c:pt idx="12">
                  <c:v>2942</c:v>
                </c:pt>
                <c:pt idx="13">
                  <c:v>3063</c:v>
                </c:pt>
                <c:pt idx="14">
                  <c:v>3259</c:v>
                </c:pt>
                <c:pt idx="15">
                  <c:v>2827</c:v>
                </c:pt>
                <c:pt idx="16">
                  <c:v>2328</c:v>
                </c:pt>
                <c:pt idx="17">
                  <c:v>2228</c:v>
                </c:pt>
                <c:pt idx="18">
                  <c:v>1959</c:v>
                </c:pt>
                <c:pt idx="19">
                  <c:v>1905</c:v>
                </c:pt>
                <c:pt idx="20">
                  <c:v>2556</c:v>
                </c:pt>
                <c:pt idx="21">
                  <c:v>2249</c:v>
                </c:pt>
                <c:pt idx="22">
                  <c:v>2373</c:v>
                </c:pt>
                <c:pt idx="23">
                  <c:v>2141</c:v>
                </c:pt>
                <c:pt idx="24">
                  <c:v>906</c:v>
                </c:pt>
                <c:pt idx="25">
                  <c:v>934</c:v>
                </c:pt>
                <c:pt idx="26">
                  <c:v>969</c:v>
                </c:pt>
                <c:pt idx="27">
                  <c:v>675</c:v>
                </c:pt>
                <c:pt idx="28">
                  <c:v>890</c:v>
                </c:pt>
                <c:pt idx="29">
                  <c:v>671</c:v>
                </c:pt>
              </c:numCache>
            </c:numRef>
          </c:val>
          <c:smooth val="0"/>
          <c:extLst>
            <c:ext xmlns:c16="http://schemas.microsoft.com/office/drawing/2014/chart" uri="{C3380CC4-5D6E-409C-BE32-E72D297353CC}">
              <c16:uniqueId val="{00000000-CD51-42AA-B703-F7E1D05FE781}"/>
            </c:ext>
          </c:extLst>
        </c:ser>
        <c:dLbls>
          <c:showLegendKey val="0"/>
          <c:showVal val="0"/>
          <c:showCatName val="0"/>
          <c:showSerName val="0"/>
          <c:showPercent val="0"/>
          <c:showBubbleSize val="0"/>
        </c:dLbls>
        <c:smooth val="0"/>
        <c:axId val="352649416"/>
        <c:axId val="352651384"/>
      </c:lineChart>
      <c:dateAx>
        <c:axId val="352649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651384"/>
        <c:crosses val="autoZero"/>
        <c:auto val="1"/>
        <c:lblOffset val="100"/>
        <c:baseTimeUnit val="days"/>
      </c:dateAx>
      <c:valAx>
        <c:axId val="352651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649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F8632-71DC-4869-BB18-F2A2D44E1F46}"/>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AADF9235-8813-4DE1-9039-D817AD079639}"/>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8679841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751CE-6DFE-4D89-8AFC-FA67C4593992}"/>
              </a:ext>
            </a:extLst>
          </p:cNvPr>
          <p:cNvSpPr>
            <a:spLocks noGrp="1"/>
          </p:cNvSpPr>
          <p:nvPr>
            <p:ph type="title"/>
          </p:nvPr>
        </p:nvSpPr>
        <p:spPr/>
        <p:txBody>
          <a:bodyPr/>
          <a:lstStyle/>
          <a:p>
            <a:r>
              <a:rPr lang="de-DE"/>
              <a:t>Wichtigste Werte (KPI's) | Autohaus Fürst</a:t>
            </a:r>
            <a:endParaRPr lang="en-US"/>
          </a:p>
        </p:txBody>
      </p:sp>
      <p:graphicFrame>
        <p:nvGraphicFramePr>
          <p:cNvPr id="5" name="Table Placeholder 4">
            <a:extLst>
              <a:ext uri="{FF2B5EF4-FFF2-40B4-BE49-F238E27FC236}">
                <a16:creationId xmlns:a16="http://schemas.microsoft.com/office/drawing/2014/main" id="{468145A1-8876-4022-85D2-8D88F8B7AA87}"/>
              </a:ext>
            </a:extLst>
          </p:cNvPr>
          <p:cNvGraphicFramePr>
            <a:graphicFrameLocks noGrp="1"/>
          </p:cNvGraphicFramePr>
          <p:nvPr>
            <p:ph type="tbl" sz="quarter" idx="13"/>
            <p:extLst>
              <p:ext uri="{D42A27DB-BD31-4B8C-83A1-F6EECF244321}">
                <p14:modId xmlns:p14="http://schemas.microsoft.com/office/powerpoint/2010/main" val="2390007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793986203"/>
                    </a:ext>
                  </a:extLst>
                </a:gridCol>
                <a:gridCol w="740664">
                  <a:extLst>
                    <a:ext uri="{9D8B030D-6E8A-4147-A177-3AD203B41FA5}">
                      <a16:colId xmlns:a16="http://schemas.microsoft.com/office/drawing/2014/main" val="3506060621"/>
                    </a:ext>
                  </a:extLst>
                </a:gridCol>
                <a:gridCol w="740664">
                  <a:extLst>
                    <a:ext uri="{9D8B030D-6E8A-4147-A177-3AD203B41FA5}">
                      <a16:colId xmlns:a16="http://schemas.microsoft.com/office/drawing/2014/main" val="3661002424"/>
                    </a:ext>
                  </a:extLst>
                </a:gridCol>
                <a:gridCol w="740664">
                  <a:extLst>
                    <a:ext uri="{9D8B030D-6E8A-4147-A177-3AD203B41FA5}">
                      <a16:colId xmlns:a16="http://schemas.microsoft.com/office/drawing/2014/main" val="387560242"/>
                    </a:ext>
                  </a:extLst>
                </a:gridCol>
                <a:gridCol w="740664">
                  <a:extLst>
                    <a:ext uri="{9D8B030D-6E8A-4147-A177-3AD203B41FA5}">
                      <a16:colId xmlns:a16="http://schemas.microsoft.com/office/drawing/2014/main" val="2577839067"/>
                    </a:ext>
                  </a:extLst>
                </a:gridCol>
                <a:gridCol w="740664">
                  <a:extLst>
                    <a:ext uri="{9D8B030D-6E8A-4147-A177-3AD203B41FA5}">
                      <a16:colId xmlns:a16="http://schemas.microsoft.com/office/drawing/2014/main" val="3036987239"/>
                    </a:ext>
                  </a:extLst>
                </a:gridCol>
                <a:gridCol w="740664">
                  <a:extLst>
                    <a:ext uri="{9D8B030D-6E8A-4147-A177-3AD203B41FA5}">
                      <a16:colId xmlns:a16="http://schemas.microsoft.com/office/drawing/2014/main" val="1656169318"/>
                    </a:ext>
                  </a:extLst>
                </a:gridCol>
                <a:gridCol w="740664">
                  <a:extLst>
                    <a:ext uri="{9D8B030D-6E8A-4147-A177-3AD203B41FA5}">
                      <a16:colId xmlns:a16="http://schemas.microsoft.com/office/drawing/2014/main" val="1305964132"/>
                    </a:ext>
                  </a:extLst>
                </a:gridCol>
                <a:gridCol w="740664">
                  <a:extLst>
                    <a:ext uri="{9D8B030D-6E8A-4147-A177-3AD203B41FA5}">
                      <a16:colId xmlns:a16="http://schemas.microsoft.com/office/drawing/2014/main" val="1712600669"/>
                    </a:ext>
                  </a:extLst>
                </a:gridCol>
                <a:gridCol w="740664">
                  <a:extLst>
                    <a:ext uri="{9D8B030D-6E8A-4147-A177-3AD203B41FA5}">
                      <a16:colId xmlns:a16="http://schemas.microsoft.com/office/drawing/2014/main" val="128669269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653783920"/>
                  </a:ext>
                </a:extLst>
              </a:tr>
              <a:tr h="370840">
                <a:tc>
                  <a:txBody>
                    <a:bodyPr/>
                    <a:lstStyle/>
                    <a:p>
                      <a:r>
                        <a:rPr lang="en-US" sz="1000"/>
                        <a:t>Autohaus Fürst</a:t>
                      </a:r>
                    </a:p>
                  </a:txBody>
                  <a:tcPr/>
                </a:tc>
                <a:tc>
                  <a:txBody>
                    <a:bodyPr/>
                    <a:lstStyle/>
                    <a:p>
                      <a:r>
                        <a:rPr lang="en-US" sz="1000"/>
                        <a:t>1626</a:t>
                      </a:r>
                    </a:p>
                  </a:txBody>
                  <a:tcPr/>
                </a:tc>
                <a:tc>
                  <a:txBody>
                    <a:bodyPr/>
                    <a:lstStyle/>
                    <a:p>
                      <a:r>
                        <a:rPr lang="en-US" sz="1000"/>
                        <a:t>41</a:t>
                      </a:r>
                    </a:p>
                  </a:txBody>
                  <a:tcPr/>
                </a:tc>
                <a:tc>
                  <a:txBody>
                    <a:bodyPr/>
                    <a:lstStyle/>
                    <a:p>
                      <a:r>
                        <a:rPr lang="en-US" sz="1000"/>
                        <a:t>45</a:t>
                      </a:r>
                    </a:p>
                  </a:txBody>
                  <a:tcPr/>
                </a:tc>
                <a:tc>
                  <a:txBody>
                    <a:bodyPr/>
                    <a:lstStyle/>
                    <a:p>
                      <a:r>
                        <a:rPr lang="en-US" sz="1000"/>
                        <a:t>573</a:t>
                      </a:r>
                    </a:p>
                  </a:txBody>
                  <a:tcPr/>
                </a:tc>
                <a:tc>
                  <a:txBody>
                    <a:bodyPr/>
                    <a:lstStyle/>
                    <a:p>
                      <a:r>
                        <a:rPr lang="en-US" sz="1000"/>
                        <a:t>11</a:t>
                      </a:r>
                    </a:p>
                  </a:txBody>
                  <a:tcPr/>
                </a:tc>
                <a:tc>
                  <a:txBody>
                    <a:bodyPr/>
                    <a:lstStyle/>
                    <a:p>
                      <a:r>
                        <a:rPr lang="en-US" sz="1000"/>
                        <a:t>119</a:t>
                      </a:r>
                    </a:p>
                  </a:txBody>
                  <a:tcPr/>
                </a:tc>
                <a:tc>
                  <a:txBody>
                    <a:bodyPr/>
                    <a:lstStyle/>
                    <a:p>
                      <a:r>
                        <a:rPr lang="en-US" sz="1000"/>
                        <a:t>0</a:t>
                      </a:r>
                    </a:p>
                  </a:txBody>
                  <a:tcPr/>
                </a:tc>
                <a:tc>
                  <a:txBody>
                    <a:bodyPr/>
                    <a:lstStyle/>
                    <a:p>
                      <a:r>
                        <a:rPr lang="en-US" sz="1000"/>
                        <a:t>0.9733 %</a:t>
                      </a:r>
                    </a:p>
                  </a:txBody>
                  <a:tcPr/>
                </a:tc>
                <a:tc>
                  <a:txBody>
                    <a:bodyPr/>
                    <a:lstStyle/>
                    <a:p>
                      <a:r>
                        <a:rPr lang="en-US" sz="1000"/>
                        <a:t>0.0 %</a:t>
                      </a:r>
                    </a:p>
                  </a:txBody>
                  <a:tcPr/>
                </a:tc>
                <a:extLst>
                  <a:ext uri="{0D108BD9-81ED-4DB2-BD59-A6C34878D82A}">
                    <a16:rowId xmlns:a16="http://schemas.microsoft.com/office/drawing/2014/main" val="2584183023"/>
                  </a:ext>
                </a:extLst>
              </a:tr>
            </a:tbl>
          </a:graphicData>
        </a:graphic>
      </p:graphicFrame>
      <p:sp>
        <p:nvSpPr>
          <p:cNvPr id="4" name="Text Placeholder 3">
            <a:extLst>
              <a:ext uri="{FF2B5EF4-FFF2-40B4-BE49-F238E27FC236}">
                <a16:creationId xmlns:a16="http://schemas.microsoft.com/office/drawing/2014/main" id="{D6DB5FF9-262C-430F-89D4-CC236F6DE92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9053392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130F2-85DB-4077-9CEC-CDAD18061D0C}"/>
              </a:ext>
            </a:extLst>
          </p:cNvPr>
          <p:cNvSpPr>
            <a:spLocks noGrp="1"/>
          </p:cNvSpPr>
          <p:nvPr>
            <p:ph type="title"/>
          </p:nvPr>
        </p:nvSpPr>
        <p:spPr/>
        <p:txBody>
          <a:bodyPr/>
          <a:lstStyle/>
          <a:p>
            <a:r>
              <a:rPr lang="en-US"/>
              <a:t>Fans (Übersicht) | Autohaus Fürst</a:t>
            </a:r>
          </a:p>
        </p:txBody>
      </p:sp>
      <p:graphicFrame>
        <p:nvGraphicFramePr>
          <p:cNvPr id="5" name="Table Placeholder 4">
            <a:extLst>
              <a:ext uri="{FF2B5EF4-FFF2-40B4-BE49-F238E27FC236}">
                <a16:creationId xmlns:a16="http://schemas.microsoft.com/office/drawing/2014/main" id="{A299533E-22C8-42F9-9520-60B999E467BE}"/>
              </a:ext>
            </a:extLst>
          </p:cNvPr>
          <p:cNvGraphicFramePr>
            <a:graphicFrameLocks noGrp="1"/>
          </p:cNvGraphicFramePr>
          <p:nvPr>
            <p:ph type="tbl" sz="quarter" idx="13"/>
            <p:extLst>
              <p:ext uri="{D42A27DB-BD31-4B8C-83A1-F6EECF244321}">
                <p14:modId xmlns:p14="http://schemas.microsoft.com/office/powerpoint/2010/main" val="2662321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93960401"/>
                    </a:ext>
                  </a:extLst>
                </a:gridCol>
                <a:gridCol w="1234440">
                  <a:extLst>
                    <a:ext uri="{9D8B030D-6E8A-4147-A177-3AD203B41FA5}">
                      <a16:colId xmlns:a16="http://schemas.microsoft.com/office/drawing/2014/main" val="2606599614"/>
                    </a:ext>
                  </a:extLst>
                </a:gridCol>
                <a:gridCol w="822960">
                  <a:extLst>
                    <a:ext uri="{9D8B030D-6E8A-4147-A177-3AD203B41FA5}">
                      <a16:colId xmlns:a16="http://schemas.microsoft.com/office/drawing/2014/main" val="1648713739"/>
                    </a:ext>
                  </a:extLst>
                </a:gridCol>
                <a:gridCol w="822960">
                  <a:extLst>
                    <a:ext uri="{9D8B030D-6E8A-4147-A177-3AD203B41FA5}">
                      <a16:colId xmlns:a16="http://schemas.microsoft.com/office/drawing/2014/main" val="3463951811"/>
                    </a:ext>
                  </a:extLst>
                </a:gridCol>
                <a:gridCol w="822960">
                  <a:extLst>
                    <a:ext uri="{9D8B030D-6E8A-4147-A177-3AD203B41FA5}">
                      <a16:colId xmlns:a16="http://schemas.microsoft.com/office/drawing/2014/main" val="919363462"/>
                    </a:ext>
                  </a:extLst>
                </a:gridCol>
                <a:gridCol w="822960">
                  <a:extLst>
                    <a:ext uri="{9D8B030D-6E8A-4147-A177-3AD203B41FA5}">
                      <a16:colId xmlns:a16="http://schemas.microsoft.com/office/drawing/2014/main" val="424123155"/>
                    </a:ext>
                  </a:extLst>
                </a:gridCol>
                <a:gridCol w="822960">
                  <a:extLst>
                    <a:ext uri="{9D8B030D-6E8A-4147-A177-3AD203B41FA5}">
                      <a16:colId xmlns:a16="http://schemas.microsoft.com/office/drawing/2014/main" val="92838539"/>
                    </a:ext>
                  </a:extLst>
                </a:gridCol>
                <a:gridCol w="822960">
                  <a:extLst>
                    <a:ext uri="{9D8B030D-6E8A-4147-A177-3AD203B41FA5}">
                      <a16:colId xmlns:a16="http://schemas.microsoft.com/office/drawing/2014/main" val="417739072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63481531"/>
                  </a:ext>
                </a:extLst>
              </a:tr>
              <a:tr h="370840">
                <a:tc>
                  <a:txBody>
                    <a:bodyPr/>
                    <a:lstStyle/>
                    <a:p>
                      <a:r>
                        <a:rPr lang="en-US" sz="1000"/>
                        <a:t>Autohaus Fürst</a:t>
                      </a:r>
                    </a:p>
                  </a:txBody>
                  <a:tcPr/>
                </a:tc>
                <a:tc>
                  <a:txBody>
                    <a:bodyPr/>
                    <a:lstStyle/>
                    <a:p>
                      <a:r>
                        <a:rPr lang="en-US" sz="1000"/>
                        <a:t>1626</a:t>
                      </a:r>
                    </a:p>
                  </a:txBody>
                  <a:tcPr/>
                </a:tc>
                <a:tc>
                  <a:txBody>
                    <a:bodyPr/>
                    <a:lstStyle/>
                    <a:p>
                      <a:r>
                        <a:rPr lang="en-US" sz="1000"/>
                        <a:t>1</a:t>
                      </a:r>
                    </a:p>
                  </a:txBody>
                  <a:tcPr/>
                </a:tc>
                <a:tc>
                  <a:txBody>
                    <a:bodyPr/>
                    <a:lstStyle/>
                    <a:p>
                      <a:r>
                        <a:rPr lang="en-US" sz="1000"/>
                        <a:t>0.1 %</a:t>
                      </a:r>
                    </a:p>
                  </a:txBody>
                  <a:tcPr/>
                </a:tc>
                <a:tc>
                  <a:txBody>
                    <a:bodyPr/>
                    <a:lstStyle/>
                    <a:p>
                      <a:r>
                        <a:rPr lang="en-US" sz="1000"/>
                        <a:t>7</a:t>
                      </a:r>
                    </a:p>
                  </a:txBody>
                  <a:tcPr/>
                </a:tc>
                <a:tc>
                  <a:txBody>
                    <a:bodyPr/>
                    <a:lstStyle/>
                    <a:p>
                      <a:r>
                        <a:rPr lang="en-US" sz="1000"/>
                        <a:t>0.4 %</a:t>
                      </a:r>
                    </a:p>
                  </a:txBody>
                  <a:tcPr/>
                </a:tc>
                <a:tc>
                  <a:txBody>
                    <a:bodyPr/>
                    <a:lstStyle/>
                    <a:p>
                      <a:r>
                        <a:rPr lang="en-US" sz="1000"/>
                        <a:t>41</a:t>
                      </a:r>
                    </a:p>
                  </a:txBody>
                  <a:tcPr/>
                </a:tc>
                <a:tc>
                  <a:txBody>
                    <a:bodyPr/>
                    <a:lstStyle/>
                    <a:p>
                      <a:r>
                        <a:rPr lang="en-US" sz="1000"/>
                        <a:t>2.6 %</a:t>
                      </a:r>
                    </a:p>
                  </a:txBody>
                  <a:tcPr/>
                </a:tc>
                <a:extLst>
                  <a:ext uri="{0D108BD9-81ED-4DB2-BD59-A6C34878D82A}">
                    <a16:rowId xmlns:a16="http://schemas.microsoft.com/office/drawing/2014/main" val="3098851658"/>
                  </a:ext>
                </a:extLst>
              </a:tr>
            </a:tbl>
          </a:graphicData>
        </a:graphic>
      </p:graphicFrame>
      <p:sp>
        <p:nvSpPr>
          <p:cNvPr id="4" name="Text Placeholder 3">
            <a:extLst>
              <a:ext uri="{FF2B5EF4-FFF2-40B4-BE49-F238E27FC236}">
                <a16:creationId xmlns:a16="http://schemas.microsoft.com/office/drawing/2014/main" id="{4AA64058-1FAE-4111-97C4-6A61A36046D5}"/>
              </a:ext>
            </a:extLst>
          </p:cNvPr>
          <p:cNvSpPr>
            <a:spLocks noGrp="1"/>
          </p:cNvSpPr>
          <p:nvPr>
            <p:ph type="body" sz="quarter" idx="14"/>
          </p:nvPr>
        </p:nvSpPr>
        <p:spPr/>
        <p:txBody>
          <a:bodyPr/>
          <a:lstStyle/>
          <a:p>
            <a:r>
              <a:rPr lang="en-US"/>
              <a:t>03/31/2018 - 04/30/2018</a:t>
            </a:r>
          </a:p>
        </p:txBody>
      </p:sp>
    </p:spTree>
    <p:extLst>
      <p:ext uri="{BB962C8B-B14F-4D97-AF65-F5344CB8AC3E}">
        <p14:creationId xmlns:p14="http://schemas.microsoft.com/office/powerpoint/2010/main" val="3751190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80C9E-D5C6-45CF-96AA-2967C9AF15C0}"/>
              </a:ext>
            </a:extLst>
          </p:cNvPr>
          <p:cNvSpPr>
            <a:spLocks noGrp="1"/>
          </p:cNvSpPr>
          <p:nvPr>
            <p:ph type="title"/>
          </p:nvPr>
        </p:nvSpPr>
        <p:spPr/>
        <p:txBody>
          <a:bodyPr/>
          <a:lstStyle/>
          <a:p>
            <a:r>
              <a:rPr lang="en-US"/>
              <a:t>Key Metrics Table w. User Post RR | Autohaus Fürst</a:t>
            </a:r>
          </a:p>
        </p:txBody>
      </p:sp>
      <p:graphicFrame>
        <p:nvGraphicFramePr>
          <p:cNvPr id="5" name="Table Placeholder 4">
            <a:extLst>
              <a:ext uri="{FF2B5EF4-FFF2-40B4-BE49-F238E27FC236}">
                <a16:creationId xmlns:a16="http://schemas.microsoft.com/office/drawing/2014/main" id="{8D3A7D1E-C094-4ED7-A9A7-DE9EE40A7902}"/>
              </a:ext>
            </a:extLst>
          </p:cNvPr>
          <p:cNvGraphicFramePr>
            <a:graphicFrameLocks noGrp="1"/>
          </p:cNvGraphicFramePr>
          <p:nvPr>
            <p:ph type="tbl" sz="quarter" idx="13"/>
            <p:extLst>
              <p:ext uri="{D42A27DB-BD31-4B8C-83A1-F6EECF244321}">
                <p14:modId xmlns:p14="http://schemas.microsoft.com/office/powerpoint/2010/main" val="2135490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81784101"/>
                    </a:ext>
                  </a:extLst>
                </a:gridCol>
                <a:gridCol w="740664">
                  <a:extLst>
                    <a:ext uri="{9D8B030D-6E8A-4147-A177-3AD203B41FA5}">
                      <a16:colId xmlns:a16="http://schemas.microsoft.com/office/drawing/2014/main" val="3148944662"/>
                    </a:ext>
                  </a:extLst>
                </a:gridCol>
                <a:gridCol w="740664">
                  <a:extLst>
                    <a:ext uri="{9D8B030D-6E8A-4147-A177-3AD203B41FA5}">
                      <a16:colId xmlns:a16="http://schemas.microsoft.com/office/drawing/2014/main" val="1592978379"/>
                    </a:ext>
                  </a:extLst>
                </a:gridCol>
                <a:gridCol w="740664">
                  <a:extLst>
                    <a:ext uri="{9D8B030D-6E8A-4147-A177-3AD203B41FA5}">
                      <a16:colId xmlns:a16="http://schemas.microsoft.com/office/drawing/2014/main" val="210065225"/>
                    </a:ext>
                  </a:extLst>
                </a:gridCol>
                <a:gridCol w="740664">
                  <a:extLst>
                    <a:ext uri="{9D8B030D-6E8A-4147-A177-3AD203B41FA5}">
                      <a16:colId xmlns:a16="http://schemas.microsoft.com/office/drawing/2014/main" val="297330525"/>
                    </a:ext>
                  </a:extLst>
                </a:gridCol>
                <a:gridCol w="740664">
                  <a:extLst>
                    <a:ext uri="{9D8B030D-6E8A-4147-A177-3AD203B41FA5}">
                      <a16:colId xmlns:a16="http://schemas.microsoft.com/office/drawing/2014/main" val="1842100170"/>
                    </a:ext>
                  </a:extLst>
                </a:gridCol>
                <a:gridCol w="740664">
                  <a:extLst>
                    <a:ext uri="{9D8B030D-6E8A-4147-A177-3AD203B41FA5}">
                      <a16:colId xmlns:a16="http://schemas.microsoft.com/office/drawing/2014/main" val="78014278"/>
                    </a:ext>
                  </a:extLst>
                </a:gridCol>
                <a:gridCol w="740664">
                  <a:extLst>
                    <a:ext uri="{9D8B030D-6E8A-4147-A177-3AD203B41FA5}">
                      <a16:colId xmlns:a16="http://schemas.microsoft.com/office/drawing/2014/main" val="1763157911"/>
                    </a:ext>
                  </a:extLst>
                </a:gridCol>
                <a:gridCol w="740664">
                  <a:extLst>
                    <a:ext uri="{9D8B030D-6E8A-4147-A177-3AD203B41FA5}">
                      <a16:colId xmlns:a16="http://schemas.microsoft.com/office/drawing/2014/main" val="1494478148"/>
                    </a:ext>
                  </a:extLst>
                </a:gridCol>
                <a:gridCol w="740664">
                  <a:extLst>
                    <a:ext uri="{9D8B030D-6E8A-4147-A177-3AD203B41FA5}">
                      <a16:colId xmlns:a16="http://schemas.microsoft.com/office/drawing/2014/main" val="104121558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430413642"/>
                  </a:ext>
                </a:extLst>
              </a:tr>
              <a:tr h="370840">
                <a:tc>
                  <a:txBody>
                    <a:bodyPr/>
                    <a:lstStyle/>
                    <a:p>
                      <a:r>
                        <a:rPr lang="en-US" sz="1000"/>
                        <a:t>Autohaus Fürst</a:t>
                      </a:r>
                    </a:p>
                  </a:txBody>
                  <a:tcPr/>
                </a:tc>
                <a:tc>
                  <a:txBody>
                    <a:bodyPr/>
                    <a:lstStyle/>
                    <a:p>
                      <a:r>
                        <a:rPr lang="en-US" sz="1000"/>
                        <a:t>1626</a:t>
                      </a:r>
                    </a:p>
                  </a:txBody>
                  <a:tcPr/>
                </a:tc>
                <a:tc>
                  <a:txBody>
                    <a:bodyPr/>
                    <a:lstStyle/>
                    <a:p>
                      <a:r>
                        <a:rPr lang="en-US" sz="1000"/>
                        <a:t>41</a:t>
                      </a:r>
                    </a:p>
                  </a:txBody>
                  <a:tcPr/>
                </a:tc>
                <a:tc>
                  <a:txBody>
                    <a:bodyPr/>
                    <a:lstStyle/>
                    <a:p>
                      <a:r>
                        <a:rPr lang="en-US" sz="1000"/>
                        <a:t>45</a:t>
                      </a:r>
                    </a:p>
                  </a:txBody>
                  <a:tcPr/>
                </a:tc>
                <a:tc>
                  <a:txBody>
                    <a:bodyPr/>
                    <a:lstStyle/>
                    <a:p>
                      <a:r>
                        <a:rPr lang="en-US" sz="1000"/>
                        <a:t>573</a:t>
                      </a:r>
                    </a:p>
                  </a:txBody>
                  <a:tcPr/>
                </a:tc>
                <a:tc>
                  <a:txBody>
                    <a:bodyPr/>
                    <a:lstStyle/>
                    <a:p>
                      <a:r>
                        <a:rPr lang="en-US" sz="1000"/>
                        <a:t>11</a:t>
                      </a:r>
                    </a:p>
                  </a:txBody>
                  <a:tcPr/>
                </a:tc>
                <a:tc>
                  <a:txBody>
                    <a:bodyPr/>
                    <a:lstStyle/>
                    <a:p>
                      <a:r>
                        <a:rPr lang="en-US" sz="1000"/>
                        <a:t>119</a:t>
                      </a:r>
                    </a:p>
                  </a:txBody>
                  <a:tcPr/>
                </a:tc>
                <a:tc>
                  <a:txBody>
                    <a:bodyPr/>
                    <a:lstStyle/>
                    <a:p>
                      <a:r>
                        <a:rPr lang="en-US" sz="1000"/>
                        <a:t>0</a:t>
                      </a:r>
                    </a:p>
                  </a:txBody>
                  <a:tcPr/>
                </a:tc>
                <a:tc>
                  <a:txBody>
                    <a:bodyPr/>
                    <a:lstStyle/>
                    <a:p>
                      <a:r>
                        <a:rPr lang="en-US" sz="1000"/>
                        <a:t>0.9733 %</a:t>
                      </a:r>
                    </a:p>
                  </a:txBody>
                  <a:tcPr/>
                </a:tc>
                <a:tc>
                  <a:txBody>
                    <a:bodyPr/>
                    <a:lstStyle/>
                    <a:p>
                      <a:r>
                        <a:rPr lang="en-US" sz="1000"/>
                        <a:t>0.0 %</a:t>
                      </a:r>
                    </a:p>
                  </a:txBody>
                  <a:tcPr/>
                </a:tc>
                <a:extLst>
                  <a:ext uri="{0D108BD9-81ED-4DB2-BD59-A6C34878D82A}">
                    <a16:rowId xmlns:a16="http://schemas.microsoft.com/office/drawing/2014/main" val="3368025755"/>
                  </a:ext>
                </a:extLst>
              </a:tr>
            </a:tbl>
          </a:graphicData>
        </a:graphic>
      </p:graphicFrame>
      <p:sp>
        <p:nvSpPr>
          <p:cNvPr id="4" name="Text Placeholder 3">
            <a:extLst>
              <a:ext uri="{FF2B5EF4-FFF2-40B4-BE49-F238E27FC236}">
                <a16:creationId xmlns:a16="http://schemas.microsoft.com/office/drawing/2014/main" id="{6D33519E-1551-49EA-9DD3-52C041FE4047}"/>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2234719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9D329-D160-4027-8E5E-67CF797A97E6}"/>
              </a:ext>
            </a:extLst>
          </p:cNvPr>
          <p:cNvSpPr>
            <a:spLocks noGrp="1"/>
          </p:cNvSpPr>
          <p:nvPr>
            <p:ph type="title"/>
          </p:nvPr>
        </p:nvSpPr>
        <p:spPr/>
        <p:txBody>
          <a:bodyPr/>
          <a:lstStyle/>
          <a:p>
            <a:r>
              <a:rPr lang="en-US"/>
              <a:t>Facebook Fans Total | Autohaus Fürst</a:t>
            </a:r>
          </a:p>
        </p:txBody>
      </p:sp>
      <p:graphicFrame>
        <p:nvGraphicFramePr>
          <p:cNvPr id="6" name="Chart Placeholder 5">
            <a:extLst>
              <a:ext uri="{FF2B5EF4-FFF2-40B4-BE49-F238E27FC236}">
                <a16:creationId xmlns:a16="http://schemas.microsoft.com/office/drawing/2014/main" id="{942B142E-9075-4005-9F1A-971CDD14E932}"/>
              </a:ext>
            </a:extLst>
          </p:cNvPr>
          <p:cNvGraphicFramePr>
            <a:graphicFrameLocks noGrp="1"/>
          </p:cNvGraphicFramePr>
          <p:nvPr>
            <p:ph type="chart" sz="quarter" idx="13"/>
            <p:extLst>
              <p:ext uri="{D42A27DB-BD31-4B8C-83A1-F6EECF244321}">
                <p14:modId xmlns:p14="http://schemas.microsoft.com/office/powerpoint/2010/main" val="25144466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729E33-374F-4E16-84C5-09944AB00AB6}"/>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2D1ED331-61AB-41DD-899F-8A0A4AD374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1382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60728-0D0E-45D3-8E32-45D1C69C943E}"/>
              </a:ext>
            </a:extLst>
          </p:cNvPr>
          <p:cNvSpPr>
            <a:spLocks noGrp="1"/>
          </p:cNvSpPr>
          <p:nvPr>
            <p:ph type="title"/>
          </p:nvPr>
        </p:nvSpPr>
        <p:spPr/>
        <p:txBody>
          <a:bodyPr/>
          <a:lstStyle/>
          <a:p>
            <a:r>
              <a:rPr lang="en-US"/>
              <a:t>Fanwachstum | Autohaus Fürst</a:t>
            </a:r>
          </a:p>
        </p:txBody>
      </p:sp>
      <p:graphicFrame>
        <p:nvGraphicFramePr>
          <p:cNvPr id="6" name="Chart Placeholder 5">
            <a:extLst>
              <a:ext uri="{FF2B5EF4-FFF2-40B4-BE49-F238E27FC236}">
                <a16:creationId xmlns:a16="http://schemas.microsoft.com/office/drawing/2014/main" id="{2F94B059-A1DC-4305-9F40-223B1AA29152}"/>
              </a:ext>
            </a:extLst>
          </p:cNvPr>
          <p:cNvGraphicFramePr>
            <a:graphicFrameLocks noGrp="1"/>
          </p:cNvGraphicFramePr>
          <p:nvPr>
            <p:ph type="chart" sz="quarter" idx="13"/>
            <p:extLst>
              <p:ext uri="{D42A27DB-BD31-4B8C-83A1-F6EECF244321}">
                <p14:modId xmlns:p14="http://schemas.microsoft.com/office/powerpoint/2010/main" val="22726685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BBBFE4-3138-46C3-A1B6-1A784EAB0BF6}"/>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7496A6C4-1B3A-442E-A1F6-697E184C89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75678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3F539-ADD4-45A6-9F68-2CB5E1227963}"/>
              </a:ext>
            </a:extLst>
          </p:cNvPr>
          <p:cNvSpPr>
            <a:spLocks noGrp="1"/>
          </p:cNvSpPr>
          <p:nvPr>
            <p:ph type="title"/>
          </p:nvPr>
        </p:nvSpPr>
        <p:spPr/>
        <p:txBody>
          <a:bodyPr/>
          <a:lstStyle/>
          <a:p>
            <a:r>
              <a:rPr lang="en-US"/>
              <a:t>Verlorene Fans | Autohaus Fürst</a:t>
            </a:r>
          </a:p>
        </p:txBody>
      </p:sp>
      <p:graphicFrame>
        <p:nvGraphicFramePr>
          <p:cNvPr id="6" name="Chart Placeholder 5">
            <a:extLst>
              <a:ext uri="{FF2B5EF4-FFF2-40B4-BE49-F238E27FC236}">
                <a16:creationId xmlns:a16="http://schemas.microsoft.com/office/drawing/2014/main" id="{83EE21D8-E679-462B-B6AB-DBCD37BB3C19}"/>
              </a:ext>
            </a:extLst>
          </p:cNvPr>
          <p:cNvGraphicFramePr>
            <a:graphicFrameLocks noGrp="1"/>
          </p:cNvGraphicFramePr>
          <p:nvPr>
            <p:ph type="chart" sz="quarter" idx="13"/>
            <p:extLst>
              <p:ext uri="{D42A27DB-BD31-4B8C-83A1-F6EECF244321}">
                <p14:modId xmlns:p14="http://schemas.microsoft.com/office/powerpoint/2010/main" val="23668609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BCDC79-94E2-4307-A119-69C26F06B4F9}"/>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CFA1BB58-EBF5-4B2E-B14A-A3B62313EA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99772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3CF69-49A5-444F-876A-F50D6E979EE6}"/>
              </a:ext>
            </a:extLst>
          </p:cNvPr>
          <p:cNvSpPr>
            <a:spLocks noGrp="1"/>
          </p:cNvSpPr>
          <p:nvPr>
            <p:ph type="title"/>
          </p:nvPr>
        </p:nvSpPr>
        <p:spPr/>
        <p:txBody>
          <a:bodyPr/>
          <a:lstStyle/>
          <a:p>
            <a:r>
              <a:rPr lang="de-DE"/>
              <a:t>Eigene Beiträge (Postings) | Autohaus Fürst - 1 of 8</a:t>
            </a:r>
            <a:endParaRPr lang="en-US"/>
          </a:p>
        </p:txBody>
      </p:sp>
      <p:graphicFrame>
        <p:nvGraphicFramePr>
          <p:cNvPr id="5" name="Table Placeholder 4">
            <a:extLst>
              <a:ext uri="{FF2B5EF4-FFF2-40B4-BE49-F238E27FC236}">
                <a16:creationId xmlns:a16="http://schemas.microsoft.com/office/drawing/2014/main" id="{2500D009-843F-4F55-A037-0A19FA2643D1}"/>
              </a:ext>
            </a:extLst>
          </p:cNvPr>
          <p:cNvGraphicFramePr>
            <a:graphicFrameLocks noGrp="1"/>
          </p:cNvGraphicFramePr>
          <p:nvPr>
            <p:ph type="tbl" sz="quarter" idx="13"/>
            <p:extLst>
              <p:ext uri="{D42A27DB-BD31-4B8C-83A1-F6EECF244321}">
                <p14:modId xmlns:p14="http://schemas.microsoft.com/office/powerpoint/2010/main" val="1646571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30850922"/>
                    </a:ext>
                  </a:extLst>
                </a:gridCol>
                <a:gridCol w="658368">
                  <a:extLst>
                    <a:ext uri="{9D8B030D-6E8A-4147-A177-3AD203B41FA5}">
                      <a16:colId xmlns:a16="http://schemas.microsoft.com/office/drawing/2014/main" val="2380960945"/>
                    </a:ext>
                  </a:extLst>
                </a:gridCol>
                <a:gridCol w="658368">
                  <a:extLst>
                    <a:ext uri="{9D8B030D-6E8A-4147-A177-3AD203B41FA5}">
                      <a16:colId xmlns:a16="http://schemas.microsoft.com/office/drawing/2014/main" val="2291572430"/>
                    </a:ext>
                  </a:extLst>
                </a:gridCol>
                <a:gridCol w="658368">
                  <a:extLst>
                    <a:ext uri="{9D8B030D-6E8A-4147-A177-3AD203B41FA5}">
                      <a16:colId xmlns:a16="http://schemas.microsoft.com/office/drawing/2014/main" val="2327940679"/>
                    </a:ext>
                  </a:extLst>
                </a:gridCol>
                <a:gridCol w="658368">
                  <a:extLst>
                    <a:ext uri="{9D8B030D-6E8A-4147-A177-3AD203B41FA5}">
                      <a16:colId xmlns:a16="http://schemas.microsoft.com/office/drawing/2014/main" val="3364954052"/>
                    </a:ext>
                  </a:extLst>
                </a:gridCol>
                <a:gridCol w="658368">
                  <a:extLst>
                    <a:ext uri="{9D8B030D-6E8A-4147-A177-3AD203B41FA5}">
                      <a16:colId xmlns:a16="http://schemas.microsoft.com/office/drawing/2014/main" val="2510575025"/>
                    </a:ext>
                  </a:extLst>
                </a:gridCol>
                <a:gridCol w="658368">
                  <a:extLst>
                    <a:ext uri="{9D8B030D-6E8A-4147-A177-3AD203B41FA5}">
                      <a16:colId xmlns:a16="http://schemas.microsoft.com/office/drawing/2014/main" val="2980284591"/>
                    </a:ext>
                  </a:extLst>
                </a:gridCol>
                <a:gridCol w="658368">
                  <a:extLst>
                    <a:ext uri="{9D8B030D-6E8A-4147-A177-3AD203B41FA5}">
                      <a16:colId xmlns:a16="http://schemas.microsoft.com/office/drawing/2014/main" val="3246682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36377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- 2018-04-30 15:29:12 </a:t>
                      </a:r>
                      <a:r>
                        <a:rPr kumimoji="0" lang="de-DE" sz="1000" b="0" i="0" u="none" strike="noStrike" kern="1200" cap="none" spc="0" normalizeH="0" baseline="0" noProof="0">
                          <a:ln>
                            <a:noFill/>
                          </a:ln>
                          <a:solidFill>
                            <a:prstClr val="black"/>
                          </a:solidFill>
                          <a:effectLst/>
                          <a:uLnTx/>
                          <a:uFillTx/>
                          <a:latin typeface="+mn-lt"/>
                          <a:ea typeface="+mn-ea"/>
                          <a:cs typeface="+mn-cs"/>
                        </a:rPr>
                        <a:t> 
 Die Golf und Thermenregion Stegersbach übernahm gestern bei uns ihren neuen Hyundai Tucson mit 100 kW / 136 PS in der eleganten und edlen Farbe phantom-black! 🤗
Wir wünschen euch abertausende gute Kilometer und viel Spaß mit dem neuen Fahrzeug. 🙂😎
Im Bild: Richard G. Senninger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16025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- 2018-04-30 09:25:09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Marco Müllner von der Firma DI Guttmann ZT GmbH viel Spaß mit seinem neuen Hyundai Tucson ! 🤗
Gute Fahrt und tausende unfallfreie Kilometer!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388450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- 2018-04-29 15:13:10 </a:t>
                      </a:r>
                      <a:r>
                        <a:rPr kumimoji="0" lang="de-DE" sz="1000" b="0" i="0" u="none" strike="noStrike" kern="1200" cap="none" spc="0" normalizeH="0" baseline="0" noProof="0">
                          <a:ln>
                            <a:noFill/>
                          </a:ln>
                          <a:solidFill>
                            <a:prstClr val="black"/>
                          </a:solidFill>
                          <a:effectLst/>
                          <a:uLnTx/>
                          <a:uFillTx/>
                          <a:latin typeface="+mn-lt"/>
                          <a:ea typeface="+mn-ea"/>
                          <a:cs typeface="+mn-cs"/>
                        </a:rPr>
                        <a:t> 
 Und wieder ging ein wunderschöner Toyota Yaris Active bei uns über die Ladentheke: Sein stolzer Besitzer Franz Trenker aus Neumarkt  freut sich sehr über seinen neuen Toyota!
Hr. Trenker, wir wünschen Ihnen abertausende gute Kilometer und unfallfreie Fahrt mit Ihrem neuen Toyota Yaris!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68833068"/>
                  </a:ext>
                </a:extLst>
              </a:tr>
            </a:tbl>
          </a:graphicData>
        </a:graphic>
      </p:graphicFrame>
      <p:sp>
        <p:nvSpPr>
          <p:cNvPr id="4" name="Text Placeholder 3">
            <a:extLst>
              <a:ext uri="{FF2B5EF4-FFF2-40B4-BE49-F238E27FC236}">
                <a16:creationId xmlns:a16="http://schemas.microsoft.com/office/drawing/2014/main" id="{4E0ADE14-97C6-4A1E-AE6F-C71A4832095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941074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71739-7DF0-4940-9077-EE7F19AAA1F5}"/>
              </a:ext>
            </a:extLst>
          </p:cNvPr>
          <p:cNvSpPr>
            <a:spLocks noGrp="1"/>
          </p:cNvSpPr>
          <p:nvPr>
            <p:ph type="title"/>
          </p:nvPr>
        </p:nvSpPr>
        <p:spPr/>
        <p:txBody>
          <a:bodyPr/>
          <a:lstStyle/>
          <a:p>
            <a:r>
              <a:rPr lang="de-DE"/>
              <a:t>Eigene Beiträge (Postings) | Autohaus Fürst - 2 of 8</a:t>
            </a:r>
            <a:endParaRPr lang="en-US"/>
          </a:p>
        </p:txBody>
      </p:sp>
      <p:graphicFrame>
        <p:nvGraphicFramePr>
          <p:cNvPr id="5" name="Table Placeholder 4">
            <a:extLst>
              <a:ext uri="{FF2B5EF4-FFF2-40B4-BE49-F238E27FC236}">
                <a16:creationId xmlns:a16="http://schemas.microsoft.com/office/drawing/2014/main" id="{817FA6DC-08AD-4F67-8BEE-88304EBA3748}"/>
              </a:ext>
            </a:extLst>
          </p:cNvPr>
          <p:cNvGraphicFramePr>
            <a:graphicFrameLocks noGrp="1"/>
          </p:cNvGraphicFramePr>
          <p:nvPr>
            <p:ph type="tbl" sz="quarter" idx="13"/>
            <p:extLst>
              <p:ext uri="{D42A27DB-BD31-4B8C-83A1-F6EECF244321}">
                <p14:modId xmlns:p14="http://schemas.microsoft.com/office/powerpoint/2010/main" val="1727583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2723930"/>
                    </a:ext>
                  </a:extLst>
                </a:gridCol>
                <a:gridCol w="658368">
                  <a:extLst>
                    <a:ext uri="{9D8B030D-6E8A-4147-A177-3AD203B41FA5}">
                      <a16:colId xmlns:a16="http://schemas.microsoft.com/office/drawing/2014/main" val="701463060"/>
                    </a:ext>
                  </a:extLst>
                </a:gridCol>
                <a:gridCol w="658368">
                  <a:extLst>
                    <a:ext uri="{9D8B030D-6E8A-4147-A177-3AD203B41FA5}">
                      <a16:colId xmlns:a16="http://schemas.microsoft.com/office/drawing/2014/main" val="4180935520"/>
                    </a:ext>
                  </a:extLst>
                </a:gridCol>
                <a:gridCol w="658368">
                  <a:extLst>
                    <a:ext uri="{9D8B030D-6E8A-4147-A177-3AD203B41FA5}">
                      <a16:colId xmlns:a16="http://schemas.microsoft.com/office/drawing/2014/main" val="3519581550"/>
                    </a:ext>
                  </a:extLst>
                </a:gridCol>
                <a:gridCol w="658368">
                  <a:extLst>
                    <a:ext uri="{9D8B030D-6E8A-4147-A177-3AD203B41FA5}">
                      <a16:colId xmlns:a16="http://schemas.microsoft.com/office/drawing/2014/main" val="2462979972"/>
                    </a:ext>
                  </a:extLst>
                </a:gridCol>
                <a:gridCol w="658368">
                  <a:extLst>
                    <a:ext uri="{9D8B030D-6E8A-4147-A177-3AD203B41FA5}">
                      <a16:colId xmlns:a16="http://schemas.microsoft.com/office/drawing/2014/main" val="1126551981"/>
                    </a:ext>
                  </a:extLst>
                </a:gridCol>
                <a:gridCol w="658368">
                  <a:extLst>
                    <a:ext uri="{9D8B030D-6E8A-4147-A177-3AD203B41FA5}">
                      <a16:colId xmlns:a16="http://schemas.microsoft.com/office/drawing/2014/main" val="1636342616"/>
                    </a:ext>
                  </a:extLst>
                </a:gridCol>
                <a:gridCol w="658368">
                  <a:extLst>
                    <a:ext uri="{9D8B030D-6E8A-4147-A177-3AD203B41FA5}">
                      <a16:colId xmlns:a16="http://schemas.microsoft.com/office/drawing/2014/main" val="2383358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13244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- 2018-04-29 09:00:09 </a:t>
                      </a:r>
                      <a:r>
                        <a:rPr kumimoji="0" lang="de-DE" sz="1000" b="0" i="0" u="none" strike="noStrike" kern="1200" cap="none" spc="0" normalizeH="0" baseline="0" noProof="0">
                          <a:ln>
                            <a:noFill/>
                          </a:ln>
                          <a:solidFill>
                            <a:prstClr val="black"/>
                          </a:solidFill>
                          <a:effectLst/>
                          <a:uLnTx/>
                          <a:uFillTx/>
                          <a:latin typeface="+mn-lt"/>
                          <a:ea typeface="+mn-ea"/>
                          <a:cs typeface="+mn-cs"/>
                        </a:rPr>
                        <a:t> 
 ⚠️⚠️⚠️ HITZEFALLE AUTO: Bereits ab 20° droht der Tod im Auto - lassen Sie Ihre Kinder oder Haustiere niemals alleine zurück!⚠️⚠️⚠️
💡 Tipp: Bei uns im Haus sind Tiere immer Willkommen und werden auch mit kühlenden Getränken verwöhnt - und für die Kinder gibt's Spielzeuge, dass sie gar nicht mehr nach Hause wollen 😂
Auch bereits bei den erstem Temperaturen über 20°  Ende April wird das Thema wieder aktuell und einige lernen es nie: immer wieder lassen gedanken- und verantwortungslose Hundehalter Ihre Hunde im Auto. Bereits relativ geringe Temperaturen heizen das Auto aber extrem schnell auf und Hunde können nur ein bisschen schwitzen und sind deshalb viel hitzeempfindlicher als Menschen. Bereits Temperaturen um die 40 Grad können für Hunde tödlich sein. 40 Grad sind im Auto blitzschnell erreicht, auch wenn die Außentemperatur keine 20 Grad beträgt.
➡️ Warum Hitze für Hunde so gefährlich ist
Die meisten Hunde mögen es warm – aber nicht heiß. Das „Problem“ bei Hunden ist, dass sie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44080591"/>
                  </a:ext>
                </a:extLst>
              </a:tr>
            </a:tbl>
          </a:graphicData>
        </a:graphic>
      </p:graphicFrame>
      <p:sp>
        <p:nvSpPr>
          <p:cNvPr id="4" name="Text Placeholder 3">
            <a:extLst>
              <a:ext uri="{FF2B5EF4-FFF2-40B4-BE49-F238E27FC236}">
                <a16:creationId xmlns:a16="http://schemas.microsoft.com/office/drawing/2014/main" id="{F4FA33CA-3777-4DA1-BBC1-20BB27F9891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4297608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F56A0-1461-4EDB-800E-64540B9651E9}"/>
              </a:ext>
            </a:extLst>
          </p:cNvPr>
          <p:cNvSpPr>
            <a:spLocks noGrp="1"/>
          </p:cNvSpPr>
          <p:nvPr>
            <p:ph type="title"/>
          </p:nvPr>
        </p:nvSpPr>
        <p:spPr/>
        <p:txBody>
          <a:bodyPr/>
          <a:lstStyle/>
          <a:p>
            <a:r>
              <a:rPr lang="de-DE"/>
              <a:t>Eigene Beiträge (Postings) | Autohaus Fürst - 3 of 8</a:t>
            </a:r>
            <a:endParaRPr lang="en-US"/>
          </a:p>
        </p:txBody>
      </p:sp>
      <p:graphicFrame>
        <p:nvGraphicFramePr>
          <p:cNvPr id="5" name="Table Placeholder 4">
            <a:extLst>
              <a:ext uri="{FF2B5EF4-FFF2-40B4-BE49-F238E27FC236}">
                <a16:creationId xmlns:a16="http://schemas.microsoft.com/office/drawing/2014/main" id="{A68EB35F-DFF8-40A4-BF1B-1EAB34F5BA42}"/>
              </a:ext>
            </a:extLst>
          </p:cNvPr>
          <p:cNvGraphicFramePr>
            <a:graphicFrameLocks noGrp="1"/>
          </p:cNvGraphicFramePr>
          <p:nvPr>
            <p:ph type="tbl" sz="quarter" idx="13"/>
            <p:extLst>
              <p:ext uri="{D42A27DB-BD31-4B8C-83A1-F6EECF244321}">
                <p14:modId xmlns:p14="http://schemas.microsoft.com/office/powerpoint/2010/main" val="4220960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31299967"/>
                    </a:ext>
                  </a:extLst>
                </a:gridCol>
                <a:gridCol w="658368">
                  <a:extLst>
                    <a:ext uri="{9D8B030D-6E8A-4147-A177-3AD203B41FA5}">
                      <a16:colId xmlns:a16="http://schemas.microsoft.com/office/drawing/2014/main" val="3480158266"/>
                    </a:ext>
                  </a:extLst>
                </a:gridCol>
                <a:gridCol w="658368">
                  <a:extLst>
                    <a:ext uri="{9D8B030D-6E8A-4147-A177-3AD203B41FA5}">
                      <a16:colId xmlns:a16="http://schemas.microsoft.com/office/drawing/2014/main" val="2364601133"/>
                    </a:ext>
                  </a:extLst>
                </a:gridCol>
                <a:gridCol w="658368">
                  <a:extLst>
                    <a:ext uri="{9D8B030D-6E8A-4147-A177-3AD203B41FA5}">
                      <a16:colId xmlns:a16="http://schemas.microsoft.com/office/drawing/2014/main" val="3857816807"/>
                    </a:ext>
                  </a:extLst>
                </a:gridCol>
                <a:gridCol w="658368">
                  <a:extLst>
                    <a:ext uri="{9D8B030D-6E8A-4147-A177-3AD203B41FA5}">
                      <a16:colId xmlns:a16="http://schemas.microsoft.com/office/drawing/2014/main" val="331952492"/>
                    </a:ext>
                  </a:extLst>
                </a:gridCol>
                <a:gridCol w="658368">
                  <a:extLst>
                    <a:ext uri="{9D8B030D-6E8A-4147-A177-3AD203B41FA5}">
                      <a16:colId xmlns:a16="http://schemas.microsoft.com/office/drawing/2014/main" val="2972155032"/>
                    </a:ext>
                  </a:extLst>
                </a:gridCol>
                <a:gridCol w="658368">
                  <a:extLst>
                    <a:ext uri="{9D8B030D-6E8A-4147-A177-3AD203B41FA5}">
                      <a16:colId xmlns:a16="http://schemas.microsoft.com/office/drawing/2014/main" val="1747411103"/>
                    </a:ext>
                  </a:extLst>
                </a:gridCol>
                <a:gridCol w="658368">
                  <a:extLst>
                    <a:ext uri="{9D8B030D-6E8A-4147-A177-3AD203B41FA5}">
                      <a16:colId xmlns:a16="http://schemas.microsoft.com/office/drawing/2014/main" val="2585194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81517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- 2018-04-28 15:00:16 </a:t>
                      </a:r>
                      <a:r>
                        <a:rPr kumimoji="0" lang="en-US" sz="1000" b="0" i="0" u="none" strike="noStrike" kern="1200" cap="none" spc="0" normalizeH="0" baseline="0" noProof="0">
                          <a:ln>
                            <a:noFill/>
                          </a:ln>
                          <a:solidFill>
                            <a:prstClr val="black"/>
                          </a:solidFill>
                          <a:effectLst/>
                          <a:uLnTx/>
                          <a:uFillTx/>
                          <a:latin typeface="+mn-lt"/>
                          <a:ea typeface="+mn-ea"/>
                          <a:cs typeface="+mn-cs"/>
                        </a:rPr>
                        <a:t> 
 Wir wünschen Nathan Heigl aus Stegersbach viel Spaß mit seinem neuen Hyundai Genesis Coupe 2,0 Turbo in der lässigen Außenfarbe blue-sapphire mit bärenstarken 156 kW / 213 PS ! 💥💥 
Nathan,l fahr vorsichtig, pass gut auf Dein neues Auto auf und vorallem: Allzeit unfallfreie Fahrt!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9658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- 2018-04-28 11:54:31 </a:t>
                      </a:r>
                      <a:r>
                        <a:rPr kumimoji="0" lang="en-US" sz="1000" b="0" i="0" u="none" strike="noStrike" kern="1200" cap="none" spc="0" normalizeH="0" baseline="0" noProof="0">
                          <a:ln>
                            <a:noFill/>
                          </a:ln>
                          <a:solidFill>
                            <a:prstClr val="black"/>
                          </a:solidFill>
                          <a:effectLst/>
                          <a:uLnTx/>
                          <a:uFillTx/>
                          <a:latin typeface="+mn-lt"/>
                          <a:ea typeface="+mn-ea"/>
                          <a:cs typeface="+mn-cs"/>
                        </a:rPr>
                        <a:t> 
 Gute Fahrt nach Unterrohr, Steiermark, Austria und zwar an Eckhard Kaltenbacher mit seinem neuen Toyota Auris Touring Sport in der lässigen Farbe polar-silver-metallic mit spritzigen und super-sparsamen 116 PS ! 😃 😄
Eckhard, wir wünschen Dir abertausende gute Kilometer und vorallem unfallfreie Fahrt!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53221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- 2018-04-27 13:49:59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Helmut und Elfriede Fürst aus Schmiedrait viel Spaß mit ihrem neuen Hyundai ix20 Edition 25 in der lässigen Außenfarbe plantium-silver mit 90 PS ! 😃 😄
Wir wünschen Euch abertausende gute Kilometer und unfallfreie Fahrt mit Eurem neuen Hyundai!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13254721"/>
                  </a:ext>
                </a:extLst>
              </a:tr>
            </a:tbl>
          </a:graphicData>
        </a:graphic>
      </p:graphicFrame>
      <p:sp>
        <p:nvSpPr>
          <p:cNvPr id="4" name="Text Placeholder 3">
            <a:extLst>
              <a:ext uri="{FF2B5EF4-FFF2-40B4-BE49-F238E27FC236}">
                <a16:creationId xmlns:a16="http://schemas.microsoft.com/office/drawing/2014/main" id="{AD4B94C1-41E2-4F7B-BAAE-5D24BB1CA6D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2613039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A6E47-FDC8-4E9C-A089-1890A0E0A97E}"/>
              </a:ext>
            </a:extLst>
          </p:cNvPr>
          <p:cNvSpPr>
            <a:spLocks noGrp="1"/>
          </p:cNvSpPr>
          <p:nvPr>
            <p:ph type="title"/>
          </p:nvPr>
        </p:nvSpPr>
        <p:spPr/>
        <p:txBody>
          <a:bodyPr/>
          <a:lstStyle/>
          <a:p>
            <a:r>
              <a:rPr lang="de-DE"/>
              <a:t>Eigene Beiträge (Postings) | Autohaus Fürst - 4 of 8</a:t>
            </a:r>
            <a:endParaRPr lang="en-US"/>
          </a:p>
        </p:txBody>
      </p:sp>
      <p:graphicFrame>
        <p:nvGraphicFramePr>
          <p:cNvPr id="5" name="Table Placeholder 4">
            <a:extLst>
              <a:ext uri="{FF2B5EF4-FFF2-40B4-BE49-F238E27FC236}">
                <a16:creationId xmlns:a16="http://schemas.microsoft.com/office/drawing/2014/main" id="{864B957C-D0A4-448F-BC79-101B206C76F6}"/>
              </a:ext>
            </a:extLst>
          </p:cNvPr>
          <p:cNvGraphicFramePr>
            <a:graphicFrameLocks noGrp="1"/>
          </p:cNvGraphicFramePr>
          <p:nvPr>
            <p:ph type="tbl" sz="quarter" idx="13"/>
            <p:extLst>
              <p:ext uri="{D42A27DB-BD31-4B8C-83A1-F6EECF244321}">
                <p14:modId xmlns:p14="http://schemas.microsoft.com/office/powerpoint/2010/main" val="1790229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47690655"/>
                    </a:ext>
                  </a:extLst>
                </a:gridCol>
                <a:gridCol w="658368">
                  <a:extLst>
                    <a:ext uri="{9D8B030D-6E8A-4147-A177-3AD203B41FA5}">
                      <a16:colId xmlns:a16="http://schemas.microsoft.com/office/drawing/2014/main" val="1919308943"/>
                    </a:ext>
                  </a:extLst>
                </a:gridCol>
                <a:gridCol w="658368">
                  <a:extLst>
                    <a:ext uri="{9D8B030D-6E8A-4147-A177-3AD203B41FA5}">
                      <a16:colId xmlns:a16="http://schemas.microsoft.com/office/drawing/2014/main" val="2184948647"/>
                    </a:ext>
                  </a:extLst>
                </a:gridCol>
                <a:gridCol w="658368">
                  <a:extLst>
                    <a:ext uri="{9D8B030D-6E8A-4147-A177-3AD203B41FA5}">
                      <a16:colId xmlns:a16="http://schemas.microsoft.com/office/drawing/2014/main" val="2949786667"/>
                    </a:ext>
                  </a:extLst>
                </a:gridCol>
                <a:gridCol w="658368">
                  <a:extLst>
                    <a:ext uri="{9D8B030D-6E8A-4147-A177-3AD203B41FA5}">
                      <a16:colId xmlns:a16="http://schemas.microsoft.com/office/drawing/2014/main" val="2335080669"/>
                    </a:ext>
                  </a:extLst>
                </a:gridCol>
                <a:gridCol w="658368">
                  <a:extLst>
                    <a:ext uri="{9D8B030D-6E8A-4147-A177-3AD203B41FA5}">
                      <a16:colId xmlns:a16="http://schemas.microsoft.com/office/drawing/2014/main" val="2030541493"/>
                    </a:ext>
                  </a:extLst>
                </a:gridCol>
                <a:gridCol w="658368">
                  <a:extLst>
                    <a:ext uri="{9D8B030D-6E8A-4147-A177-3AD203B41FA5}">
                      <a16:colId xmlns:a16="http://schemas.microsoft.com/office/drawing/2014/main" val="730652730"/>
                    </a:ext>
                  </a:extLst>
                </a:gridCol>
                <a:gridCol w="658368">
                  <a:extLst>
                    <a:ext uri="{9D8B030D-6E8A-4147-A177-3AD203B41FA5}">
                      <a16:colId xmlns:a16="http://schemas.microsoft.com/office/drawing/2014/main" val="1337771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8398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- 2018-04-27 09:37:20 </a:t>
                      </a:r>
                      <a:r>
                        <a:rPr kumimoji="0" lang="en-US" sz="1000" b="0" i="0" u="none" strike="noStrike" kern="1200" cap="none" spc="0" normalizeH="0" baseline="0" noProof="0">
                          <a:ln>
                            <a:noFill/>
                          </a:ln>
                          <a:solidFill>
                            <a:prstClr val="black"/>
                          </a:solidFill>
                          <a:effectLst/>
                          <a:uLnTx/>
                          <a:uFillTx/>
                          <a:latin typeface="+mn-lt"/>
                          <a:ea typeface="+mn-ea"/>
                          <a:cs typeface="+mn-cs"/>
                        </a:rPr>
                        <a:t> 
 Wir wünschen Verena Mühl aus Kemeten viel Spaß mit ihrem neuen Hyundai i20 GO Plus in der lässigen Außenfarbe polar-white mit  spritzigen 84 PS !  😄
Verena, fahr vorsichtig, pass gut auf Dein neues Auto auf und vorallem: Allzeit unfallfreie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8361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- 2018-04-26 15:29:09 </a:t>
                      </a:r>
                      <a:r>
                        <a:rPr kumimoji="0" lang="de-DE" sz="1000" b="0" i="0" u="none" strike="noStrike" kern="1200" cap="none" spc="0" normalizeH="0" baseline="0" noProof="0">
                          <a:ln>
                            <a:noFill/>
                          </a:ln>
                          <a:solidFill>
                            <a:prstClr val="black"/>
                          </a:solidFill>
                          <a:effectLst/>
                          <a:uLnTx/>
                          <a:uFillTx/>
                          <a:latin typeface="+mn-lt"/>
                          <a:ea typeface="+mn-ea"/>
                          <a:cs typeface="+mn-cs"/>
                        </a:rPr>
                        <a:t> 
 Gute Fahrt nach Hannersdorf und zwar an Wolfgang Fabsits mit seinem neuen Hyundai i30 GO! in der lässigen Farbe phantom-black mit 73,5 kW / 100 PS !  😄
Wie immer unfallfreie Fahrt - wir wünschen tolle Erlebnisse mit Deinem neuen Weggefährten!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14626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- 2018-04-26 09:25:01 </a:t>
                      </a:r>
                      <a:r>
                        <a:rPr kumimoji="0" lang="de-DE" sz="1000" b="0" i="0" u="none" strike="noStrike" kern="1200" cap="none" spc="0" normalizeH="0" baseline="0" noProof="0">
                          <a:ln>
                            <a:noFill/>
                          </a:ln>
                          <a:solidFill>
                            <a:prstClr val="black"/>
                          </a:solidFill>
                          <a:effectLst/>
                          <a:uLnTx/>
                          <a:uFillTx/>
                          <a:latin typeface="+mn-lt"/>
                          <a:ea typeface="+mn-ea"/>
                          <a:cs typeface="+mn-cs"/>
                        </a:rPr>
                        <a:t> 
 Gute Fahrt nach Deutsch Kaltenbrunn und zwar an Erich Puschnig mit seinem neuen Hyundai i30 Kombi Edition 25 in der lässigen Farbe engine-red mit spritzigen 100 PS !
Ihrem neuen Hyundai!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716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- 2018-04-25 09:20:13 </a:t>
                      </a:r>
                      <a:r>
                        <a:rPr kumimoji="0" lang="en-US" sz="1000" b="0" i="0" u="none" strike="noStrike" kern="1200" cap="none" spc="0" normalizeH="0" baseline="0" noProof="0">
                          <a:ln>
                            <a:noFill/>
                          </a:ln>
                          <a:solidFill>
                            <a:prstClr val="black"/>
                          </a:solidFill>
                          <a:effectLst/>
                          <a:uLnTx/>
                          <a:uFillTx/>
                          <a:latin typeface="+mn-lt"/>
                          <a:ea typeface="+mn-ea"/>
                          <a:cs typeface="+mn-cs"/>
                        </a:rPr>
                        <a:t> 
 Wir wünschen Katerina Jana Szumowska aus Bad Vöslau viel Spaß mit ihrem neuen Hyundai i40 CW Business Class Plus Diesel in der coolen Farbe creamy-white mit 104 kW / 141 PS ! 😃😄
Wie immer unfallfreie Fahrt - wir wünschen tolle Erlebnisse mit Deinem neuen Weggefährten!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83690074"/>
                  </a:ext>
                </a:extLst>
              </a:tr>
            </a:tbl>
          </a:graphicData>
        </a:graphic>
      </p:graphicFrame>
      <p:sp>
        <p:nvSpPr>
          <p:cNvPr id="4" name="Text Placeholder 3">
            <a:extLst>
              <a:ext uri="{FF2B5EF4-FFF2-40B4-BE49-F238E27FC236}">
                <a16:creationId xmlns:a16="http://schemas.microsoft.com/office/drawing/2014/main" id="{5240C084-9D74-41C3-A7D8-C924DBCA572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5663361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FD0AA-475F-4E50-A555-DE64E0B65BE6}"/>
              </a:ext>
            </a:extLst>
          </p:cNvPr>
          <p:cNvSpPr>
            <a:spLocks noGrp="1"/>
          </p:cNvSpPr>
          <p:nvPr>
            <p:ph type="title"/>
          </p:nvPr>
        </p:nvSpPr>
        <p:spPr/>
        <p:txBody>
          <a:bodyPr/>
          <a:lstStyle/>
          <a:p>
            <a:r>
              <a:rPr lang="de-DE"/>
              <a:t>Eigene Beiträge (Postings) | Autohaus Fürst - 5 of 8</a:t>
            </a:r>
            <a:endParaRPr lang="en-US"/>
          </a:p>
        </p:txBody>
      </p:sp>
      <p:graphicFrame>
        <p:nvGraphicFramePr>
          <p:cNvPr id="5" name="Table Placeholder 4">
            <a:extLst>
              <a:ext uri="{FF2B5EF4-FFF2-40B4-BE49-F238E27FC236}">
                <a16:creationId xmlns:a16="http://schemas.microsoft.com/office/drawing/2014/main" id="{DE9CA382-0DCF-42EC-B67B-46050824E9D2}"/>
              </a:ext>
            </a:extLst>
          </p:cNvPr>
          <p:cNvGraphicFramePr>
            <a:graphicFrameLocks noGrp="1"/>
          </p:cNvGraphicFramePr>
          <p:nvPr>
            <p:ph type="tbl" sz="quarter" idx="13"/>
            <p:extLst>
              <p:ext uri="{D42A27DB-BD31-4B8C-83A1-F6EECF244321}">
                <p14:modId xmlns:p14="http://schemas.microsoft.com/office/powerpoint/2010/main" val="3115845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74728051"/>
                    </a:ext>
                  </a:extLst>
                </a:gridCol>
                <a:gridCol w="658368">
                  <a:extLst>
                    <a:ext uri="{9D8B030D-6E8A-4147-A177-3AD203B41FA5}">
                      <a16:colId xmlns:a16="http://schemas.microsoft.com/office/drawing/2014/main" val="842400201"/>
                    </a:ext>
                  </a:extLst>
                </a:gridCol>
                <a:gridCol w="658368">
                  <a:extLst>
                    <a:ext uri="{9D8B030D-6E8A-4147-A177-3AD203B41FA5}">
                      <a16:colId xmlns:a16="http://schemas.microsoft.com/office/drawing/2014/main" val="1699789012"/>
                    </a:ext>
                  </a:extLst>
                </a:gridCol>
                <a:gridCol w="658368">
                  <a:extLst>
                    <a:ext uri="{9D8B030D-6E8A-4147-A177-3AD203B41FA5}">
                      <a16:colId xmlns:a16="http://schemas.microsoft.com/office/drawing/2014/main" val="3445109980"/>
                    </a:ext>
                  </a:extLst>
                </a:gridCol>
                <a:gridCol w="658368">
                  <a:extLst>
                    <a:ext uri="{9D8B030D-6E8A-4147-A177-3AD203B41FA5}">
                      <a16:colId xmlns:a16="http://schemas.microsoft.com/office/drawing/2014/main" val="400368631"/>
                    </a:ext>
                  </a:extLst>
                </a:gridCol>
                <a:gridCol w="658368">
                  <a:extLst>
                    <a:ext uri="{9D8B030D-6E8A-4147-A177-3AD203B41FA5}">
                      <a16:colId xmlns:a16="http://schemas.microsoft.com/office/drawing/2014/main" val="2307705830"/>
                    </a:ext>
                  </a:extLst>
                </a:gridCol>
                <a:gridCol w="658368">
                  <a:extLst>
                    <a:ext uri="{9D8B030D-6E8A-4147-A177-3AD203B41FA5}">
                      <a16:colId xmlns:a16="http://schemas.microsoft.com/office/drawing/2014/main" val="2694655621"/>
                    </a:ext>
                  </a:extLst>
                </a:gridCol>
                <a:gridCol w="658368">
                  <a:extLst>
                    <a:ext uri="{9D8B030D-6E8A-4147-A177-3AD203B41FA5}">
                      <a16:colId xmlns:a16="http://schemas.microsoft.com/office/drawing/2014/main" val="1255836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77814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- 2018-04-24 09:14:07 </a:t>
                      </a:r>
                      <a:r>
                        <a:rPr kumimoji="0" lang="de-DE" sz="1000" b="0" i="0" u="none" strike="noStrike" kern="1200" cap="none" spc="0" normalizeH="0" baseline="0" noProof="0">
                          <a:ln>
                            <a:noFill/>
                          </a:ln>
                          <a:solidFill>
                            <a:prstClr val="black"/>
                          </a:solidFill>
                          <a:effectLst/>
                          <a:uLnTx/>
                          <a:uFillTx/>
                          <a:latin typeface="+mn-lt"/>
                          <a:ea typeface="+mn-ea"/>
                          <a:cs typeface="+mn-cs"/>
                        </a:rPr>
                        <a:t> 
 Und wieder ging ein wunderschöner Hyundai i30 Edition 25 Diesel bei uns über die Ladentheke: Seine stolze Besitzerin Handler Monika freut sich sehr über ihren neuen Hyundai in der lässigen Farbe phantom-black mit sparsamen 95 PS ! 😃 😄
Monika, wir wünschen Dir abertausende gute Kilometer und unfallfreie Fahrt mit Deinem neuen Hyundai!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8489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- 2018-04-23 15:03:19 </a:t>
                      </a:r>
                      <a:r>
                        <a:rPr kumimoji="0" lang="en-US" sz="1000" b="0" i="0" u="none" strike="noStrike" kern="1200" cap="none" spc="0" normalizeH="0" baseline="0" noProof="0">
                          <a:ln>
                            <a:noFill/>
                          </a:ln>
                          <a:solidFill>
                            <a:prstClr val="black"/>
                          </a:solidFill>
                          <a:effectLst/>
                          <a:uLnTx/>
                          <a:uFillTx/>
                          <a:latin typeface="+mn-lt"/>
                          <a:ea typeface="+mn-ea"/>
                          <a:cs typeface="+mn-cs"/>
                        </a:rPr>
                        <a:t> 
 Wir wünschen Familie Joldic aus Oberwart viel Spaß mit dem neuen Hyundai Tucson Comfort 1,7 Diesel in der coolen Farbe white-sand mit 85 kW / 116 PS !  🙂
Familie Joldic, wir wünschen Euch abertausende gute Kilometer und vorallem unfallfreie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3212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- 2018-04-23 09:20:08 </a:t>
                      </a:r>
                      <a:r>
                        <a:rPr kumimoji="0" lang="en-US" sz="1000" b="0" i="0" u="none" strike="noStrike" kern="1200" cap="none" spc="0" normalizeH="0" baseline="0" noProof="0">
                          <a:ln>
                            <a:noFill/>
                          </a:ln>
                          <a:solidFill>
                            <a:prstClr val="black"/>
                          </a:solidFill>
                          <a:effectLst/>
                          <a:uLnTx/>
                          <a:uFillTx/>
                          <a:latin typeface="+mn-lt"/>
                          <a:ea typeface="+mn-ea"/>
                          <a:cs typeface="+mn-cs"/>
                        </a:rPr>
                        <a:t> 
 Wir wünschen Doreen Kirnbauer aus Günseck viel Spaß mit ihrem neuen Hyundai Hyundai i30 Kombi GO! in der coolen Farbe micron-grey mit spritzigen 100 PS ! 😃
Wie immer unfallfreie Fahrt - wir wünschen Dir tolle Erlebnisse mit Deinem neuen Weggefährten!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16990287"/>
                  </a:ext>
                </a:extLst>
              </a:tr>
            </a:tbl>
          </a:graphicData>
        </a:graphic>
      </p:graphicFrame>
      <p:sp>
        <p:nvSpPr>
          <p:cNvPr id="4" name="Text Placeholder 3">
            <a:extLst>
              <a:ext uri="{FF2B5EF4-FFF2-40B4-BE49-F238E27FC236}">
                <a16:creationId xmlns:a16="http://schemas.microsoft.com/office/drawing/2014/main" id="{1A3F9E9F-D0E2-4D54-8C0D-A7BE9F1E1CD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237288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669DB-FD67-4012-9C8B-57C07B1622A0}"/>
              </a:ext>
            </a:extLst>
          </p:cNvPr>
          <p:cNvSpPr>
            <a:spLocks noGrp="1"/>
          </p:cNvSpPr>
          <p:nvPr>
            <p:ph type="title"/>
          </p:nvPr>
        </p:nvSpPr>
        <p:spPr/>
        <p:txBody>
          <a:bodyPr/>
          <a:lstStyle/>
          <a:p>
            <a:r>
              <a:rPr lang="de-DE"/>
              <a:t>Eigene Beiträge (Postings) | Autohaus Fürst - 6 of 8</a:t>
            </a:r>
            <a:endParaRPr lang="en-US"/>
          </a:p>
        </p:txBody>
      </p:sp>
      <p:graphicFrame>
        <p:nvGraphicFramePr>
          <p:cNvPr id="5" name="Table Placeholder 4">
            <a:extLst>
              <a:ext uri="{FF2B5EF4-FFF2-40B4-BE49-F238E27FC236}">
                <a16:creationId xmlns:a16="http://schemas.microsoft.com/office/drawing/2014/main" id="{EE87825B-AB11-48ED-A6B6-B72647334793}"/>
              </a:ext>
            </a:extLst>
          </p:cNvPr>
          <p:cNvGraphicFramePr>
            <a:graphicFrameLocks noGrp="1"/>
          </p:cNvGraphicFramePr>
          <p:nvPr>
            <p:ph type="tbl" sz="quarter" idx="13"/>
            <p:extLst>
              <p:ext uri="{D42A27DB-BD31-4B8C-83A1-F6EECF244321}">
                <p14:modId xmlns:p14="http://schemas.microsoft.com/office/powerpoint/2010/main" val="4003145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32490276"/>
                    </a:ext>
                  </a:extLst>
                </a:gridCol>
                <a:gridCol w="658368">
                  <a:extLst>
                    <a:ext uri="{9D8B030D-6E8A-4147-A177-3AD203B41FA5}">
                      <a16:colId xmlns:a16="http://schemas.microsoft.com/office/drawing/2014/main" val="3349749007"/>
                    </a:ext>
                  </a:extLst>
                </a:gridCol>
                <a:gridCol w="658368">
                  <a:extLst>
                    <a:ext uri="{9D8B030D-6E8A-4147-A177-3AD203B41FA5}">
                      <a16:colId xmlns:a16="http://schemas.microsoft.com/office/drawing/2014/main" val="2544440575"/>
                    </a:ext>
                  </a:extLst>
                </a:gridCol>
                <a:gridCol w="658368">
                  <a:extLst>
                    <a:ext uri="{9D8B030D-6E8A-4147-A177-3AD203B41FA5}">
                      <a16:colId xmlns:a16="http://schemas.microsoft.com/office/drawing/2014/main" val="4182320234"/>
                    </a:ext>
                  </a:extLst>
                </a:gridCol>
                <a:gridCol w="658368">
                  <a:extLst>
                    <a:ext uri="{9D8B030D-6E8A-4147-A177-3AD203B41FA5}">
                      <a16:colId xmlns:a16="http://schemas.microsoft.com/office/drawing/2014/main" val="1475717035"/>
                    </a:ext>
                  </a:extLst>
                </a:gridCol>
                <a:gridCol w="658368">
                  <a:extLst>
                    <a:ext uri="{9D8B030D-6E8A-4147-A177-3AD203B41FA5}">
                      <a16:colId xmlns:a16="http://schemas.microsoft.com/office/drawing/2014/main" val="2841945361"/>
                    </a:ext>
                  </a:extLst>
                </a:gridCol>
                <a:gridCol w="658368">
                  <a:extLst>
                    <a:ext uri="{9D8B030D-6E8A-4147-A177-3AD203B41FA5}">
                      <a16:colId xmlns:a16="http://schemas.microsoft.com/office/drawing/2014/main" val="1086824174"/>
                    </a:ext>
                  </a:extLst>
                </a:gridCol>
                <a:gridCol w="658368">
                  <a:extLst>
                    <a:ext uri="{9D8B030D-6E8A-4147-A177-3AD203B41FA5}">
                      <a16:colId xmlns:a16="http://schemas.microsoft.com/office/drawing/2014/main" val="3035218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61622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- 2018-04-22 16:38:09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Familie Kretzel aus Burgau viel Spaß mit ihrem neuen Hyundai Santa Fe Platin Diesel Allrad Automatik in der lässigen Außenfarbe tan-brown mit 147 kW / 200 PS ! 😃
Liebe Familie Kretzel fahren Sie vorsichtig, passen Sie gut auf Euer neues Auto auf und vorallem: Allzeit unfallfreie Fahrt!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15418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- 2018-04-21 09:00:01 </a:t>
                      </a:r>
                      <a:r>
                        <a:rPr kumimoji="0" lang="de-DE" sz="1000" b="0" i="0" u="none" strike="noStrike" kern="1200" cap="none" spc="0" normalizeH="0" baseline="0" noProof="0">
                          <a:ln>
                            <a:noFill/>
                          </a:ln>
                          <a:solidFill>
                            <a:prstClr val="black"/>
                          </a:solidFill>
                          <a:effectLst/>
                          <a:uLnTx/>
                          <a:uFillTx/>
                          <a:latin typeface="+mn-lt"/>
                          <a:ea typeface="+mn-ea"/>
                          <a:cs typeface="+mn-cs"/>
                        </a:rPr>
                        <a:t> 
 Gute Fahrt nach Badersdorf und zwar an Franz Körper mit seinem neuen Mazda 3 TX mit 105 PS ! 🙂
Viel Spaß mit Ihrem neuen Weggefährten!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9427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- 2018-04-21 05:35:16 </a:t>
                      </a:r>
                      <a:r>
                        <a:rPr kumimoji="0" lang="de-DE" sz="1000" b="0" i="0" u="none" strike="noStrike" kern="1200" cap="none" spc="0" normalizeH="0" baseline="0" noProof="0">
                          <a:ln>
                            <a:noFill/>
                          </a:ln>
                          <a:solidFill>
                            <a:prstClr val="black"/>
                          </a:solidFill>
                          <a:effectLst/>
                          <a:uLnTx/>
                          <a:uFillTx/>
                          <a:latin typeface="+mn-lt"/>
                          <a:ea typeface="+mn-ea"/>
                          <a:cs typeface="+mn-cs"/>
                        </a:rPr>
                        <a:t> 
 Gute Fahrt nach Goberling, Burgenland, Austria und zwar an Adolf Kalchbrenner mit seinem neuen Hyundai Tucson Platin 1,7 Diesel mit 7-Gang-Doppelkupplungsgetriebe in der lässigen Farbe white-sand mit 104 kW / 141 PS !
Adolf, wir wünschen Dir abertausende gute Kilometer und vorallem unfallfreie Fahrt!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72256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- 2018-04-20 12:08:00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Josef Schwarz aus Pilgersdorf viel Spaß mit seinem neuen Toyota RAV4 2,0 Elegance Diesel Allrad in der lässigen Außenfarbe anthrazit-metallic mit 91 kW / 124 PS ! 😊
Hr. Schwarz fahren Sie vorsichtig, passen Sie gut auf Ihr neues Auto auf und vorallem: Allzeit unfallfreie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11804834"/>
                  </a:ext>
                </a:extLst>
              </a:tr>
            </a:tbl>
          </a:graphicData>
        </a:graphic>
      </p:graphicFrame>
      <p:sp>
        <p:nvSpPr>
          <p:cNvPr id="4" name="Text Placeholder 3">
            <a:extLst>
              <a:ext uri="{FF2B5EF4-FFF2-40B4-BE49-F238E27FC236}">
                <a16:creationId xmlns:a16="http://schemas.microsoft.com/office/drawing/2014/main" id="{2DA3C113-1A64-4776-A526-7484D8BB9EA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7839393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C42C1-0061-4D9F-9FF5-EC043D9A2080}"/>
              </a:ext>
            </a:extLst>
          </p:cNvPr>
          <p:cNvSpPr>
            <a:spLocks noGrp="1"/>
          </p:cNvSpPr>
          <p:nvPr>
            <p:ph type="title"/>
          </p:nvPr>
        </p:nvSpPr>
        <p:spPr/>
        <p:txBody>
          <a:bodyPr/>
          <a:lstStyle/>
          <a:p>
            <a:r>
              <a:rPr lang="de-DE"/>
              <a:t>Eigene Beiträge (Postings) | Autohaus Fürst - 7 of 8</a:t>
            </a:r>
            <a:endParaRPr lang="en-US"/>
          </a:p>
        </p:txBody>
      </p:sp>
      <p:graphicFrame>
        <p:nvGraphicFramePr>
          <p:cNvPr id="5" name="Table Placeholder 4">
            <a:extLst>
              <a:ext uri="{FF2B5EF4-FFF2-40B4-BE49-F238E27FC236}">
                <a16:creationId xmlns:a16="http://schemas.microsoft.com/office/drawing/2014/main" id="{8435E075-2D22-479F-A8F3-091046E21E0D}"/>
              </a:ext>
            </a:extLst>
          </p:cNvPr>
          <p:cNvGraphicFramePr>
            <a:graphicFrameLocks noGrp="1"/>
          </p:cNvGraphicFramePr>
          <p:nvPr>
            <p:ph type="tbl" sz="quarter" idx="13"/>
            <p:extLst>
              <p:ext uri="{D42A27DB-BD31-4B8C-83A1-F6EECF244321}">
                <p14:modId xmlns:p14="http://schemas.microsoft.com/office/powerpoint/2010/main" val="3369803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14590052"/>
                    </a:ext>
                  </a:extLst>
                </a:gridCol>
                <a:gridCol w="658368">
                  <a:extLst>
                    <a:ext uri="{9D8B030D-6E8A-4147-A177-3AD203B41FA5}">
                      <a16:colId xmlns:a16="http://schemas.microsoft.com/office/drawing/2014/main" val="1549885264"/>
                    </a:ext>
                  </a:extLst>
                </a:gridCol>
                <a:gridCol w="658368">
                  <a:extLst>
                    <a:ext uri="{9D8B030D-6E8A-4147-A177-3AD203B41FA5}">
                      <a16:colId xmlns:a16="http://schemas.microsoft.com/office/drawing/2014/main" val="1018265138"/>
                    </a:ext>
                  </a:extLst>
                </a:gridCol>
                <a:gridCol w="658368">
                  <a:extLst>
                    <a:ext uri="{9D8B030D-6E8A-4147-A177-3AD203B41FA5}">
                      <a16:colId xmlns:a16="http://schemas.microsoft.com/office/drawing/2014/main" val="1172587781"/>
                    </a:ext>
                  </a:extLst>
                </a:gridCol>
                <a:gridCol w="658368">
                  <a:extLst>
                    <a:ext uri="{9D8B030D-6E8A-4147-A177-3AD203B41FA5}">
                      <a16:colId xmlns:a16="http://schemas.microsoft.com/office/drawing/2014/main" val="13344356"/>
                    </a:ext>
                  </a:extLst>
                </a:gridCol>
                <a:gridCol w="658368">
                  <a:extLst>
                    <a:ext uri="{9D8B030D-6E8A-4147-A177-3AD203B41FA5}">
                      <a16:colId xmlns:a16="http://schemas.microsoft.com/office/drawing/2014/main" val="3974547522"/>
                    </a:ext>
                  </a:extLst>
                </a:gridCol>
                <a:gridCol w="658368">
                  <a:extLst>
                    <a:ext uri="{9D8B030D-6E8A-4147-A177-3AD203B41FA5}">
                      <a16:colId xmlns:a16="http://schemas.microsoft.com/office/drawing/2014/main" val="2265035648"/>
                    </a:ext>
                  </a:extLst>
                </a:gridCol>
                <a:gridCol w="658368">
                  <a:extLst>
                    <a:ext uri="{9D8B030D-6E8A-4147-A177-3AD203B41FA5}">
                      <a16:colId xmlns:a16="http://schemas.microsoft.com/office/drawing/2014/main" val="908521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85214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- 2018-04-19 09:15:00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Gabriele Rauch vom dynamischen Unternehmen Küchenmagie (kuechenmagie.mitherz.wien), mit dem sie sich der Ernährungsberatung widmet, aus Wien viel Spaß mit ihrem neuen Hyundai i10 Edition 25 in der coolen Farbe polar-white mit dynamischen 66 PS ! 😊
Viel Spaß mit Deinem neuen Weggefährten!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45723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- 2018-04-18 15:30:00 </a:t>
                      </a:r>
                      <a:r>
                        <a:rPr kumimoji="0" lang="de-DE" sz="1000" b="0" i="0" u="none" strike="noStrike" kern="1200" cap="none" spc="0" normalizeH="0" baseline="0" noProof="0">
                          <a:ln>
                            <a:noFill/>
                          </a:ln>
                          <a:solidFill>
                            <a:prstClr val="black"/>
                          </a:solidFill>
                          <a:effectLst/>
                          <a:uLnTx/>
                          <a:uFillTx/>
                          <a:latin typeface="+mn-lt"/>
                          <a:ea typeface="+mn-ea"/>
                          <a:cs typeface="+mn-cs"/>
                        </a:rPr>
                        <a:t> 
 Toyota bringt die Hybriden auf die Straße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13015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- 2018-04-18 15:00:01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dem Unternehmen Gleichweit Objekttischlerei GmbH (www.objekttischlerei.at) aus Schildbach, Steiermark, Austria viel Spaß mit ihrem neuen Toyota Hilux 2,4 D-4D Automatik Lounge mit 110 kW / 150 PS in der wunderschönen und eleganten Farbe onyx-schwarz-metallic! 🙂 
Das ist bereits der 2. Hilux, den wir dieses Jahr der Firma Gleichweit übergeben haben.
Wir wünschen abertausende gute Kilometer, unfallfreie Fahrt und gute Geschäfte!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48202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- 2018-04-18 02:35:35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56479164"/>
                  </a:ext>
                </a:extLst>
              </a:tr>
            </a:tbl>
          </a:graphicData>
        </a:graphic>
      </p:graphicFrame>
      <p:sp>
        <p:nvSpPr>
          <p:cNvPr id="4" name="Text Placeholder 3">
            <a:extLst>
              <a:ext uri="{FF2B5EF4-FFF2-40B4-BE49-F238E27FC236}">
                <a16:creationId xmlns:a16="http://schemas.microsoft.com/office/drawing/2014/main" id="{74485A94-822F-44E0-A995-79BB97B781E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1625859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B0245-02EA-4B7D-A472-F1E2F2F4C155}"/>
              </a:ext>
            </a:extLst>
          </p:cNvPr>
          <p:cNvSpPr>
            <a:spLocks noGrp="1"/>
          </p:cNvSpPr>
          <p:nvPr>
            <p:ph type="title"/>
          </p:nvPr>
        </p:nvSpPr>
        <p:spPr/>
        <p:txBody>
          <a:bodyPr/>
          <a:lstStyle/>
          <a:p>
            <a:r>
              <a:rPr lang="de-DE"/>
              <a:t>Eigene Beiträge (Postings) | Autohaus Fürst - 8 of 8</a:t>
            </a:r>
            <a:endParaRPr lang="en-US"/>
          </a:p>
        </p:txBody>
      </p:sp>
      <p:graphicFrame>
        <p:nvGraphicFramePr>
          <p:cNvPr id="5" name="Table Placeholder 4">
            <a:extLst>
              <a:ext uri="{FF2B5EF4-FFF2-40B4-BE49-F238E27FC236}">
                <a16:creationId xmlns:a16="http://schemas.microsoft.com/office/drawing/2014/main" id="{2EFC221E-2090-42B8-A331-DAACC4C39D54}"/>
              </a:ext>
            </a:extLst>
          </p:cNvPr>
          <p:cNvGraphicFramePr>
            <a:graphicFrameLocks noGrp="1"/>
          </p:cNvGraphicFramePr>
          <p:nvPr>
            <p:ph type="tbl" sz="quarter" idx="13"/>
            <p:extLst>
              <p:ext uri="{D42A27DB-BD31-4B8C-83A1-F6EECF244321}">
                <p14:modId xmlns:p14="http://schemas.microsoft.com/office/powerpoint/2010/main" val="3275487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7644311"/>
                    </a:ext>
                  </a:extLst>
                </a:gridCol>
                <a:gridCol w="658368">
                  <a:extLst>
                    <a:ext uri="{9D8B030D-6E8A-4147-A177-3AD203B41FA5}">
                      <a16:colId xmlns:a16="http://schemas.microsoft.com/office/drawing/2014/main" val="1370254702"/>
                    </a:ext>
                  </a:extLst>
                </a:gridCol>
                <a:gridCol w="658368">
                  <a:extLst>
                    <a:ext uri="{9D8B030D-6E8A-4147-A177-3AD203B41FA5}">
                      <a16:colId xmlns:a16="http://schemas.microsoft.com/office/drawing/2014/main" val="3289703142"/>
                    </a:ext>
                  </a:extLst>
                </a:gridCol>
                <a:gridCol w="658368">
                  <a:extLst>
                    <a:ext uri="{9D8B030D-6E8A-4147-A177-3AD203B41FA5}">
                      <a16:colId xmlns:a16="http://schemas.microsoft.com/office/drawing/2014/main" val="1899253555"/>
                    </a:ext>
                  </a:extLst>
                </a:gridCol>
                <a:gridCol w="658368">
                  <a:extLst>
                    <a:ext uri="{9D8B030D-6E8A-4147-A177-3AD203B41FA5}">
                      <a16:colId xmlns:a16="http://schemas.microsoft.com/office/drawing/2014/main" val="2850789434"/>
                    </a:ext>
                  </a:extLst>
                </a:gridCol>
                <a:gridCol w="658368">
                  <a:extLst>
                    <a:ext uri="{9D8B030D-6E8A-4147-A177-3AD203B41FA5}">
                      <a16:colId xmlns:a16="http://schemas.microsoft.com/office/drawing/2014/main" val="677087257"/>
                    </a:ext>
                  </a:extLst>
                </a:gridCol>
                <a:gridCol w="658368">
                  <a:extLst>
                    <a:ext uri="{9D8B030D-6E8A-4147-A177-3AD203B41FA5}">
                      <a16:colId xmlns:a16="http://schemas.microsoft.com/office/drawing/2014/main" val="2299344008"/>
                    </a:ext>
                  </a:extLst>
                </a:gridCol>
                <a:gridCol w="658368">
                  <a:extLst>
                    <a:ext uri="{9D8B030D-6E8A-4147-A177-3AD203B41FA5}">
                      <a16:colId xmlns:a16="http://schemas.microsoft.com/office/drawing/2014/main" val="3125724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13195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- 2018-04-17 16:30:01 </a:t>
                      </a:r>
                      <a:r>
                        <a:rPr kumimoji="0" lang="en-US" sz="1000" b="0" i="0" u="none" strike="noStrike" kern="1200" cap="none" spc="0" normalizeH="0" baseline="0" noProof="0">
                          <a:ln>
                            <a:noFill/>
                          </a:ln>
                          <a:solidFill>
                            <a:prstClr val="black"/>
                          </a:solidFill>
                          <a:effectLst/>
                          <a:uLnTx/>
                          <a:uFillTx/>
                          <a:latin typeface="+mn-lt"/>
                          <a:ea typeface="+mn-ea"/>
                          <a:cs typeface="+mn-cs"/>
                        </a:rPr>
                        <a:t> 
 Gute Fahrt nach Stegersbach und zwar an Richard Jaindl mit seinem neuen Hyundai i30 Kombi GO in der lässigen Farbe phantom-black mit 73 kW / 100 PS ! 🤗🙂
Wie immer unfallfreie Fahrt - wir wünschen tolle Erlebnisse mit Deinem neuen Weggefährten!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29731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- 2018-04-17 08:50:00 </a:t>
                      </a:r>
                      <a:r>
                        <a:rPr kumimoji="0" lang="en-US" sz="1000" b="0" i="0" u="none" strike="noStrike" kern="1200" cap="none" spc="0" normalizeH="0" baseline="0" noProof="0">
                          <a:ln>
                            <a:noFill/>
                          </a:ln>
                          <a:solidFill>
                            <a:prstClr val="black"/>
                          </a:solidFill>
                          <a:effectLst/>
                          <a:uLnTx/>
                          <a:uFillTx/>
                          <a:latin typeface="+mn-lt"/>
                          <a:ea typeface="+mn-ea"/>
                          <a:cs typeface="+mn-cs"/>
                        </a:rPr>
                        <a:t> 
 Wir wünschen Martin Hutter aus Neustift viel Spaß mit seinem neuen Hyundai Tucson Platin Allrad Automatik in der lässigen Außenfarbe phantom-black mit Exklusiv Leder in Weinrot mit 136 kW / 185 PS ! 🤗
Martin,fahr vorsichtig, pass gut auf Dein neues Auto auf und vorallem: Allzeit unfallfreie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43641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- 2018-04-16 14:55:00 </a:t>
                      </a:r>
                      <a:r>
                        <a:rPr kumimoji="0" lang="en-US" sz="1000" b="0" i="0" u="none" strike="noStrike" kern="1200" cap="none" spc="0" normalizeH="0" baseline="0" noProof="0">
                          <a:ln>
                            <a:noFill/>
                          </a:ln>
                          <a:solidFill>
                            <a:prstClr val="black"/>
                          </a:solidFill>
                          <a:effectLst/>
                          <a:uLnTx/>
                          <a:uFillTx/>
                          <a:latin typeface="+mn-lt"/>
                          <a:ea typeface="+mn-ea"/>
                          <a:cs typeface="+mn-cs"/>
                        </a:rPr>
                        <a:t> 
 Wir wünschen Ernestine u. Franz Steinhöfler aus der Marktgemeinde Pinggau viel Spaß mit ihrem neuen Hyundai Tucson Edition 25 Allrad Diesel in der lässigen Außenfarbe polar-white mit 100 kW / 136 PS ! 🤗
Wir wünschen euch abertausende gute Kilometer und unfallfreie Fahrt mit Eurem neuen Tucson!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51646578"/>
                  </a:ext>
                </a:extLst>
              </a:tr>
            </a:tbl>
          </a:graphicData>
        </a:graphic>
      </p:graphicFrame>
      <p:sp>
        <p:nvSpPr>
          <p:cNvPr id="4" name="Text Placeholder 3">
            <a:extLst>
              <a:ext uri="{FF2B5EF4-FFF2-40B4-BE49-F238E27FC236}">
                <a16:creationId xmlns:a16="http://schemas.microsoft.com/office/drawing/2014/main" id="{5FABFCDF-3A98-4797-B0F2-505FE6A179F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2098440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7F888-621B-475F-8260-67D25E0869F8}"/>
              </a:ext>
            </a:extLst>
          </p:cNvPr>
          <p:cNvSpPr>
            <a:spLocks noGrp="1"/>
          </p:cNvSpPr>
          <p:nvPr>
            <p:ph type="title"/>
          </p:nvPr>
        </p:nvSpPr>
        <p:spPr/>
        <p:txBody>
          <a:bodyPr/>
          <a:lstStyle/>
          <a:p>
            <a:r>
              <a:rPr lang="de-DE"/>
              <a:t>Eigene Beiträge (Postings) + Reactions | Autohaus Fürst - 1 of 13</a:t>
            </a:r>
            <a:endParaRPr lang="en-US"/>
          </a:p>
        </p:txBody>
      </p:sp>
      <p:graphicFrame>
        <p:nvGraphicFramePr>
          <p:cNvPr id="5" name="Table Placeholder 4">
            <a:extLst>
              <a:ext uri="{FF2B5EF4-FFF2-40B4-BE49-F238E27FC236}">
                <a16:creationId xmlns:a16="http://schemas.microsoft.com/office/drawing/2014/main" id="{5F1B9194-55C8-4323-9412-C368592ABB7C}"/>
              </a:ext>
            </a:extLst>
          </p:cNvPr>
          <p:cNvGraphicFramePr>
            <a:graphicFrameLocks noGrp="1"/>
          </p:cNvGraphicFramePr>
          <p:nvPr>
            <p:ph type="tbl" sz="quarter" idx="13"/>
            <p:extLst>
              <p:ext uri="{D42A27DB-BD31-4B8C-83A1-F6EECF244321}">
                <p14:modId xmlns:p14="http://schemas.microsoft.com/office/powerpoint/2010/main" val="1081963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49445080"/>
                    </a:ext>
                  </a:extLst>
                </a:gridCol>
                <a:gridCol w="822960">
                  <a:extLst>
                    <a:ext uri="{9D8B030D-6E8A-4147-A177-3AD203B41FA5}">
                      <a16:colId xmlns:a16="http://schemas.microsoft.com/office/drawing/2014/main" val="957133017"/>
                    </a:ext>
                  </a:extLst>
                </a:gridCol>
                <a:gridCol w="822960">
                  <a:extLst>
                    <a:ext uri="{9D8B030D-6E8A-4147-A177-3AD203B41FA5}">
                      <a16:colId xmlns:a16="http://schemas.microsoft.com/office/drawing/2014/main" val="4241004061"/>
                    </a:ext>
                  </a:extLst>
                </a:gridCol>
                <a:gridCol w="822960">
                  <a:extLst>
                    <a:ext uri="{9D8B030D-6E8A-4147-A177-3AD203B41FA5}">
                      <a16:colId xmlns:a16="http://schemas.microsoft.com/office/drawing/2014/main" val="1589215884"/>
                    </a:ext>
                  </a:extLst>
                </a:gridCol>
                <a:gridCol w="822960">
                  <a:extLst>
                    <a:ext uri="{9D8B030D-6E8A-4147-A177-3AD203B41FA5}">
                      <a16:colId xmlns:a16="http://schemas.microsoft.com/office/drawing/2014/main" val="176526712"/>
                    </a:ext>
                  </a:extLst>
                </a:gridCol>
                <a:gridCol w="822960">
                  <a:extLst>
                    <a:ext uri="{9D8B030D-6E8A-4147-A177-3AD203B41FA5}">
                      <a16:colId xmlns:a16="http://schemas.microsoft.com/office/drawing/2014/main" val="4110014309"/>
                    </a:ext>
                  </a:extLst>
                </a:gridCol>
                <a:gridCol w="822960">
                  <a:extLst>
                    <a:ext uri="{9D8B030D-6E8A-4147-A177-3AD203B41FA5}">
                      <a16:colId xmlns:a16="http://schemas.microsoft.com/office/drawing/2014/main" val="142664695"/>
                    </a:ext>
                  </a:extLst>
                </a:gridCol>
                <a:gridCol w="822960">
                  <a:extLst>
                    <a:ext uri="{9D8B030D-6E8A-4147-A177-3AD203B41FA5}">
                      <a16:colId xmlns:a16="http://schemas.microsoft.com/office/drawing/2014/main" val="41682330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128489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- 2018-04-30 15:29:12 </a:t>
                      </a:r>
                      <a:r>
                        <a:rPr kumimoji="0" lang="de-DE" sz="1000" b="0" i="0" u="none" strike="noStrike" kern="1200" cap="none" spc="0" normalizeH="0" baseline="0" noProof="0">
                          <a:ln>
                            <a:noFill/>
                          </a:ln>
                          <a:solidFill>
                            <a:prstClr val="black"/>
                          </a:solidFill>
                          <a:effectLst/>
                          <a:uLnTx/>
                          <a:uFillTx/>
                          <a:latin typeface="+mn-lt"/>
                          <a:ea typeface="+mn-ea"/>
                          <a:cs typeface="+mn-cs"/>
                        </a:rPr>
                        <a:t> 
 Die Golf und Thermenregion Stegersbach übernahm gestern bei uns ihren neuen Hyundai Tucson mit 100 kW / 136 PS in der eleganten und edlen Farbe phantom-black! 🤗
Wir wünschen euch abertausende gute Kilometer und viel Spaß mit dem neuen Fahrzeug. 🙂😎
Im Bild: Richard G. Senninger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79773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- 2018-04-30 09:25:09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Marco Müllner von der Firma DI Guttmann ZT GmbH viel Spaß mit seinem neuen Hyundai Tucson ! 🤗
Gute Fahrt und tausende unfallfreie Kilometer!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58717420"/>
                  </a:ext>
                </a:extLst>
              </a:tr>
            </a:tbl>
          </a:graphicData>
        </a:graphic>
      </p:graphicFrame>
      <p:sp>
        <p:nvSpPr>
          <p:cNvPr id="4" name="Text Placeholder 3">
            <a:extLst>
              <a:ext uri="{FF2B5EF4-FFF2-40B4-BE49-F238E27FC236}">
                <a16:creationId xmlns:a16="http://schemas.microsoft.com/office/drawing/2014/main" id="{9B69D970-5A86-415E-85B7-130CF1CFC8E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8195139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81F4B-575F-4825-9BEE-B3AE371FE5C1}"/>
              </a:ext>
            </a:extLst>
          </p:cNvPr>
          <p:cNvSpPr>
            <a:spLocks noGrp="1"/>
          </p:cNvSpPr>
          <p:nvPr>
            <p:ph type="title"/>
          </p:nvPr>
        </p:nvSpPr>
        <p:spPr/>
        <p:txBody>
          <a:bodyPr/>
          <a:lstStyle/>
          <a:p>
            <a:r>
              <a:rPr lang="de-DE"/>
              <a:t>Eigene Beiträge (Postings) + Reactions | Autohaus Fürst - 2 of 13</a:t>
            </a:r>
            <a:endParaRPr lang="en-US"/>
          </a:p>
        </p:txBody>
      </p:sp>
      <p:graphicFrame>
        <p:nvGraphicFramePr>
          <p:cNvPr id="5" name="Table Placeholder 4">
            <a:extLst>
              <a:ext uri="{FF2B5EF4-FFF2-40B4-BE49-F238E27FC236}">
                <a16:creationId xmlns:a16="http://schemas.microsoft.com/office/drawing/2014/main" id="{77206E45-A402-4E03-86D3-A668CDD8DD0C}"/>
              </a:ext>
            </a:extLst>
          </p:cNvPr>
          <p:cNvGraphicFramePr>
            <a:graphicFrameLocks noGrp="1"/>
          </p:cNvGraphicFramePr>
          <p:nvPr>
            <p:ph type="tbl" sz="quarter" idx="13"/>
            <p:extLst>
              <p:ext uri="{D42A27DB-BD31-4B8C-83A1-F6EECF244321}">
                <p14:modId xmlns:p14="http://schemas.microsoft.com/office/powerpoint/2010/main" val="2445838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1025431"/>
                    </a:ext>
                  </a:extLst>
                </a:gridCol>
                <a:gridCol w="822960">
                  <a:extLst>
                    <a:ext uri="{9D8B030D-6E8A-4147-A177-3AD203B41FA5}">
                      <a16:colId xmlns:a16="http://schemas.microsoft.com/office/drawing/2014/main" val="4190160372"/>
                    </a:ext>
                  </a:extLst>
                </a:gridCol>
                <a:gridCol w="822960">
                  <a:extLst>
                    <a:ext uri="{9D8B030D-6E8A-4147-A177-3AD203B41FA5}">
                      <a16:colId xmlns:a16="http://schemas.microsoft.com/office/drawing/2014/main" val="233079654"/>
                    </a:ext>
                  </a:extLst>
                </a:gridCol>
                <a:gridCol w="822960">
                  <a:extLst>
                    <a:ext uri="{9D8B030D-6E8A-4147-A177-3AD203B41FA5}">
                      <a16:colId xmlns:a16="http://schemas.microsoft.com/office/drawing/2014/main" val="2679532471"/>
                    </a:ext>
                  </a:extLst>
                </a:gridCol>
                <a:gridCol w="822960">
                  <a:extLst>
                    <a:ext uri="{9D8B030D-6E8A-4147-A177-3AD203B41FA5}">
                      <a16:colId xmlns:a16="http://schemas.microsoft.com/office/drawing/2014/main" val="3305549741"/>
                    </a:ext>
                  </a:extLst>
                </a:gridCol>
                <a:gridCol w="822960">
                  <a:extLst>
                    <a:ext uri="{9D8B030D-6E8A-4147-A177-3AD203B41FA5}">
                      <a16:colId xmlns:a16="http://schemas.microsoft.com/office/drawing/2014/main" val="75509439"/>
                    </a:ext>
                  </a:extLst>
                </a:gridCol>
                <a:gridCol w="822960">
                  <a:extLst>
                    <a:ext uri="{9D8B030D-6E8A-4147-A177-3AD203B41FA5}">
                      <a16:colId xmlns:a16="http://schemas.microsoft.com/office/drawing/2014/main" val="782935704"/>
                    </a:ext>
                  </a:extLst>
                </a:gridCol>
                <a:gridCol w="822960">
                  <a:extLst>
                    <a:ext uri="{9D8B030D-6E8A-4147-A177-3AD203B41FA5}">
                      <a16:colId xmlns:a16="http://schemas.microsoft.com/office/drawing/2014/main" val="503775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903800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- 2018-04-29 15:13:10 </a:t>
                      </a:r>
                      <a:r>
                        <a:rPr kumimoji="0" lang="de-DE" sz="1000" b="0" i="0" u="none" strike="noStrike" kern="1200" cap="none" spc="0" normalizeH="0" baseline="0" noProof="0">
                          <a:ln>
                            <a:noFill/>
                          </a:ln>
                          <a:solidFill>
                            <a:prstClr val="black"/>
                          </a:solidFill>
                          <a:effectLst/>
                          <a:uLnTx/>
                          <a:uFillTx/>
                          <a:latin typeface="+mn-lt"/>
                          <a:ea typeface="+mn-ea"/>
                          <a:cs typeface="+mn-cs"/>
                        </a:rPr>
                        <a:t> 
 Und wieder ging ein wunderschöner Toyota Yaris Active bei uns über die Ladentheke: Sein stolzer Besitzer Franz Trenker aus Neumarkt  freut sich sehr über seinen neuen Toyota!
Hr. Trenker, wir wünschen Ihnen abertausende gute Kilometer und unfallfreie Fahrt mit Ihrem neuen Toyota Yaris!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0553189"/>
                  </a:ext>
                </a:extLst>
              </a:tr>
            </a:tbl>
          </a:graphicData>
        </a:graphic>
      </p:graphicFrame>
      <p:sp>
        <p:nvSpPr>
          <p:cNvPr id="4" name="Text Placeholder 3">
            <a:extLst>
              <a:ext uri="{FF2B5EF4-FFF2-40B4-BE49-F238E27FC236}">
                <a16:creationId xmlns:a16="http://schemas.microsoft.com/office/drawing/2014/main" id="{172EE581-20CB-4EBE-BD1E-D38A0A98221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9116392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0532D-9726-4479-9172-DA0246527813}"/>
              </a:ext>
            </a:extLst>
          </p:cNvPr>
          <p:cNvSpPr>
            <a:spLocks noGrp="1"/>
          </p:cNvSpPr>
          <p:nvPr>
            <p:ph type="title"/>
          </p:nvPr>
        </p:nvSpPr>
        <p:spPr/>
        <p:txBody>
          <a:bodyPr/>
          <a:lstStyle/>
          <a:p>
            <a:r>
              <a:rPr lang="de-DE"/>
              <a:t>Eigene Beiträge (Postings) + Reactions | Autohaus Fürst - 3 of 13</a:t>
            </a:r>
            <a:endParaRPr lang="en-US"/>
          </a:p>
        </p:txBody>
      </p:sp>
      <p:graphicFrame>
        <p:nvGraphicFramePr>
          <p:cNvPr id="5" name="Table Placeholder 4">
            <a:extLst>
              <a:ext uri="{FF2B5EF4-FFF2-40B4-BE49-F238E27FC236}">
                <a16:creationId xmlns:a16="http://schemas.microsoft.com/office/drawing/2014/main" id="{D978B920-8763-4551-968D-664C323C6F78}"/>
              </a:ext>
            </a:extLst>
          </p:cNvPr>
          <p:cNvGraphicFramePr>
            <a:graphicFrameLocks noGrp="1"/>
          </p:cNvGraphicFramePr>
          <p:nvPr>
            <p:ph type="tbl" sz="quarter" idx="13"/>
            <p:extLst>
              <p:ext uri="{D42A27DB-BD31-4B8C-83A1-F6EECF244321}">
                <p14:modId xmlns:p14="http://schemas.microsoft.com/office/powerpoint/2010/main" val="1614608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36551820"/>
                    </a:ext>
                  </a:extLst>
                </a:gridCol>
                <a:gridCol w="822960">
                  <a:extLst>
                    <a:ext uri="{9D8B030D-6E8A-4147-A177-3AD203B41FA5}">
                      <a16:colId xmlns:a16="http://schemas.microsoft.com/office/drawing/2014/main" val="3125634384"/>
                    </a:ext>
                  </a:extLst>
                </a:gridCol>
                <a:gridCol w="822960">
                  <a:extLst>
                    <a:ext uri="{9D8B030D-6E8A-4147-A177-3AD203B41FA5}">
                      <a16:colId xmlns:a16="http://schemas.microsoft.com/office/drawing/2014/main" val="1218828597"/>
                    </a:ext>
                  </a:extLst>
                </a:gridCol>
                <a:gridCol w="822960">
                  <a:extLst>
                    <a:ext uri="{9D8B030D-6E8A-4147-A177-3AD203B41FA5}">
                      <a16:colId xmlns:a16="http://schemas.microsoft.com/office/drawing/2014/main" val="4270708664"/>
                    </a:ext>
                  </a:extLst>
                </a:gridCol>
                <a:gridCol w="822960">
                  <a:extLst>
                    <a:ext uri="{9D8B030D-6E8A-4147-A177-3AD203B41FA5}">
                      <a16:colId xmlns:a16="http://schemas.microsoft.com/office/drawing/2014/main" val="1663910566"/>
                    </a:ext>
                  </a:extLst>
                </a:gridCol>
                <a:gridCol w="822960">
                  <a:extLst>
                    <a:ext uri="{9D8B030D-6E8A-4147-A177-3AD203B41FA5}">
                      <a16:colId xmlns:a16="http://schemas.microsoft.com/office/drawing/2014/main" val="3799966981"/>
                    </a:ext>
                  </a:extLst>
                </a:gridCol>
                <a:gridCol w="822960">
                  <a:extLst>
                    <a:ext uri="{9D8B030D-6E8A-4147-A177-3AD203B41FA5}">
                      <a16:colId xmlns:a16="http://schemas.microsoft.com/office/drawing/2014/main" val="4189481270"/>
                    </a:ext>
                  </a:extLst>
                </a:gridCol>
                <a:gridCol w="822960">
                  <a:extLst>
                    <a:ext uri="{9D8B030D-6E8A-4147-A177-3AD203B41FA5}">
                      <a16:colId xmlns:a16="http://schemas.microsoft.com/office/drawing/2014/main" val="2646928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054252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- 2018-04-29 09:00:09 </a:t>
                      </a:r>
                      <a:r>
                        <a:rPr kumimoji="0" lang="de-DE" sz="1000" b="0" i="0" u="none" strike="noStrike" kern="1200" cap="none" spc="0" normalizeH="0" baseline="0" noProof="0">
                          <a:ln>
                            <a:noFill/>
                          </a:ln>
                          <a:solidFill>
                            <a:prstClr val="black"/>
                          </a:solidFill>
                          <a:effectLst/>
                          <a:uLnTx/>
                          <a:uFillTx/>
                          <a:latin typeface="+mn-lt"/>
                          <a:ea typeface="+mn-ea"/>
                          <a:cs typeface="+mn-cs"/>
                        </a:rPr>
                        <a:t> 
 ⚠️⚠️⚠️ HITZEFALLE AUTO: Bereits ab 20° droht der Tod im Auto - lassen Sie Ihre Kinder oder Haustiere niemals alleine zurück!⚠️⚠️⚠️
💡 Tipp: Bei uns im Haus sind Tiere immer Willkommen und werden auch mit kühlenden Getränken verwöhnt - und für die Kinder gibt's Spielzeuge, dass sie gar nicht mehr nach Hause wollen 😂
Auch bereits bei den erstem Temperaturen über 20°  Ende April wird das Thema wieder aktuell und einige lernen es nie: immer wieder lassen gedanken- und verantwortungslose Hundehalter Ihre Hunde im Auto. Bereits relativ geringe Temperaturen heizen das Auto aber extrem schnell auf und Hunde können nur ein bisschen schwitzen und sind deshalb viel hitzeempfindlicher als Menschen. Bereits Temperaturen um die 40 Grad können für Hunde tödlich sein. 40 Grad sind im Auto blitzschnell erreicht, auch wenn die Außentemperatur keine 20 Grad beträgt.
➡️ Warum Hitze für Hunde so gefährlich ist
Die meisten Hunde mögen es warm – aber nicht heiß. Das „Problem“ bei Hunden ist, dass sie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79071278"/>
                  </a:ext>
                </a:extLst>
              </a:tr>
            </a:tbl>
          </a:graphicData>
        </a:graphic>
      </p:graphicFrame>
      <p:sp>
        <p:nvSpPr>
          <p:cNvPr id="4" name="Text Placeholder 3">
            <a:extLst>
              <a:ext uri="{FF2B5EF4-FFF2-40B4-BE49-F238E27FC236}">
                <a16:creationId xmlns:a16="http://schemas.microsoft.com/office/drawing/2014/main" id="{05AC1715-0E5F-4D14-B3C8-97887434DAE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7711625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D6ED0-0CB6-42B2-9A1E-54DA8EE28AEF}"/>
              </a:ext>
            </a:extLst>
          </p:cNvPr>
          <p:cNvSpPr>
            <a:spLocks noGrp="1"/>
          </p:cNvSpPr>
          <p:nvPr>
            <p:ph type="title"/>
          </p:nvPr>
        </p:nvSpPr>
        <p:spPr/>
        <p:txBody>
          <a:bodyPr/>
          <a:lstStyle/>
          <a:p>
            <a:r>
              <a:rPr lang="de-DE"/>
              <a:t>Eigene Beiträge (Postings) + Reactions | Autohaus Fürst - 4 of 13</a:t>
            </a:r>
            <a:endParaRPr lang="en-US"/>
          </a:p>
        </p:txBody>
      </p:sp>
      <p:graphicFrame>
        <p:nvGraphicFramePr>
          <p:cNvPr id="5" name="Table Placeholder 4">
            <a:extLst>
              <a:ext uri="{FF2B5EF4-FFF2-40B4-BE49-F238E27FC236}">
                <a16:creationId xmlns:a16="http://schemas.microsoft.com/office/drawing/2014/main" id="{BC211BE8-110D-4F2E-B6F9-FC021403AE19}"/>
              </a:ext>
            </a:extLst>
          </p:cNvPr>
          <p:cNvGraphicFramePr>
            <a:graphicFrameLocks noGrp="1"/>
          </p:cNvGraphicFramePr>
          <p:nvPr>
            <p:ph type="tbl" sz="quarter" idx="13"/>
            <p:extLst>
              <p:ext uri="{D42A27DB-BD31-4B8C-83A1-F6EECF244321}">
                <p14:modId xmlns:p14="http://schemas.microsoft.com/office/powerpoint/2010/main" val="1193053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49032943"/>
                    </a:ext>
                  </a:extLst>
                </a:gridCol>
                <a:gridCol w="822960">
                  <a:extLst>
                    <a:ext uri="{9D8B030D-6E8A-4147-A177-3AD203B41FA5}">
                      <a16:colId xmlns:a16="http://schemas.microsoft.com/office/drawing/2014/main" val="886519115"/>
                    </a:ext>
                  </a:extLst>
                </a:gridCol>
                <a:gridCol w="822960">
                  <a:extLst>
                    <a:ext uri="{9D8B030D-6E8A-4147-A177-3AD203B41FA5}">
                      <a16:colId xmlns:a16="http://schemas.microsoft.com/office/drawing/2014/main" val="2898506870"/>
                    </a:ext>
                  </a:extLst>
                </a:gridCol>
                <a:gridCol w="822960">
                  <a:extLst>
                    <a:ext uri="{9D8B030D-6E8A-4147-A177-3AD203B41FA5}">
                      <a16:colId xmlns:a16="http://schemas.microsoft.com/office/drawing/2014/main" val="4101527271"/>
                    </a:ext>
                  </a:extLst>
                </a:gridCol>
                <a:gridCol w="822960">
                  <a:extLst>
                    <a:ext uri="{9D8B030D-6E8A-4147-A177-3AD203B41FA5}">
                      <a16:colId xmlns:a16="http://schemas.microsoft.com/office/drawing/2014/main" val="1658754974"/>
                    </a:ext>
                  </a:extLst>
                </a:gridCol>
                <a:gridCol w="822960">
                  <a:extLst>
                    <a:ext uri="{9D8B030D-6E8A-4147-A177-3AD203B41FA5}">
                      <a16:colId xmlns:a16="http://schemas.microsoft.com/office/drawing/2014/main" val="3801246728"/>
                    </a:ext>
                  </a:extLst>
                </a:gridCol>
                <a:gridCol w="822960">
                  <a:extLst>
                    <a:ext uri="{9D8B030D-6E8A-4147-A177-3AD203B41FA5}">
                      <a16:colId xmlns:a16="http://schemas.microsoft.com/office/drawing/2014/main" val="613624293"/>
                    </a:ext>
                  </a:extLst>
                </a:gridCol>
                <a:gridCol w="822960">
                  <a:extLst>
                    <a:ext uri="{9D8B030D-6E8A-4147-A177-3AD203B41FA5}">
                      <a16:colId xmlns:a16="http://schemas.microsoft.com/office/drawing/2014/main" val="441432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518705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- 2018-04-28 15:00:16 </a:t>
                      </a:r>
                      <a:r>
                        <a:rPr kumimoji="0" lang="en-US" sz="1000" b="0" i="0" u="none" strike="noStrike" kern="1200" cap="none" spc="0" normalizeH="0" baseline="0" noProof="0">
                          <a:ln>
                            <a:noFill/>
                          </a:ln>
                          <a:solidFill>
                            <a:prstClr val="black"/>
                          </a:solidFill>
                          <a:effectLst/>
                          <a:uLnTx/>
                          <a:uFillTx/>
                          <a:latin typeface="+mn-lt"/>
                          <a:ea typeface="+mn-ea"/>
                          <a:cs typeface="+mn-cs"/>
                        </a:rPr>
                        <a:t> 
 Wir wünschen Nathan Heigl aus Stegersbach viel Spaß mit seinem neuen Hyundai Genesis Coupe 2,0 Turbo in der lässigen Außenfarbe blue-sapphire mit bärenstarken 156 kW / 213 PS ! 💥💥 
Nathan,l fahr vorsichtig, pass gut auf Dein neues Auto auf und vorallem: Allzeit unfallfreie Fahrt!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69237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- 2018-04-28 11:54:31 </a:t>
                      </a:r>
                      <a:r>
                        <a:rPr kumimoji="0" lang="en-US" sz="1000" b="0" i="0" u="none" strike="noStrike" kern="1200" cap="none" spc="0" normalizeH="0" baseline="0" noProof="0">
                          <a:ln>
                            <a:noFill/>
                          </a:ln>
                          <a:solidFill>
                            <a:prstClr val="black"/>
                          </a:solidFill>
                          <a:effectLst/>
                          <a:uLnTx/>
                          <a:uFillTx/>
                          <a:latin typeface="+mn-lt"/>
                          <a:ea typeface="+mn-ea"/>
                          <a:cs typeface="+mn-cs"/>
                        </a:rPr>
                        <a:t> 
 Gute Fahrt nach Unterrohr, Steiermark, Austria und zwar an Eckhard Kaltenbacher mit seinem neuen Toyota Auris Touring Sport in der lässigen Farbe polar-silver-metallic mit spritzigen und super-sparsamen 116 PS ! 😃 😄
Eckhard, wir wünschen Dir abertausende gute Kilometer und vorallem unfallfreie Fahrt!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48113118"/>
                  </a:ext>
                </a:extLst>
              </a:tr>
            </a:tbl>
          </a:graphicData>
        </a:graphic>
      </p:graphicFrame>
      <p:sp>
        <p:nvSpPr>
          <p:cNvPr id="4" name="Text Placeholder 3">
            <a:extLst>
              <a:ext uri="{FF2B5EF4-FFF2-40B4-BE49-F238E27FC236}">
                <a16:creationId xmlns:a16="http://schemas.microsoft.com/office/drawing/2014/main" id="{79003356-B6F5-46ED-95EF-CBB931620DF7}"/>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8802810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0C579-4F78-4375-9647-E27EA67D8EDB}"/>
              </a:ext>
            </a:extLst>
          </p:cNvPr>
          <p:cNvSpPr>
            <a:spLocks noGrp="1"/>
          </p:cNvSpPr>
          <p:nvPr>
            <p:ph type="title"/>
          </p:nvPr>
        </p:nvSpPr>
        <p:spPr/>
        <p:txBody>
          <a:bodyPr/>
          <a:lstStyle/>
          <a:p>
            <a:r>
              <a:rPr lang="de-DE"/>
              <a:t>Eigene Beiträge (Postings) + Reactions | Autohaus Fürst - 5 of 13</a:t>
            </a:r>
            <a:endParaRPr lang="en-US"/>
          </a:p>
        </p:txBody>
      </p:sp>
      <p:graphicFrame>
        <p:nvGraphicFramePr>
          <p:cNvPr id="5" name="Table Placeholder 4">
            <a:extLst>
              <a:ext uri="{FF2B5EF4-FFF2-40B4-BE49-F238E27FC236}">
                <a16:creationId xmlns:a16="http://schemas.microsoft.com/office/drawing/2014/main" id="{1D78A216-F62F-45B9-B601-FF9D19751EC4}"/>
              </a:ext>
            </a:extLst>
          </p:cNvPr>
          <p:cNvGraphicFramePr>
            <a:graphicFrameLocks noGrp="1"/>
          </p:cNvGraphicFramePr>
          <p:nvPr>
            <p:ph type="tbl" sz="quarter" idx="13"/>
            <p:extLst>
              <p:ext uri="{D42A27DB-BD31-4B8C-83A1-F6EECF244321}">
                <p14:modId xmlns:p14="http://schemas.microsoft.com/office/powerpoint/2010/main" val="2971025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20692889"/>
                    </a:ext>
                  </a:extLst>
                </a:gridCol>
                <a:gridCol w="822960">
                  <a:extLst>
                    <a:ext uri="{9D8B030D-6E8A-4147-A177-3AD203B41FA5}">
                      <a16:colId xmlns:a16="http://schemas.microsoft.com/office/drawing/2014/main" val="2178230040"/>
                    </a:ext>
                  </a:extLst>
                </a:gridCol>
                <a:gridCol w="822960">
                  <a:extLst>
                    <a:ext uri="{9D8B030D-6E8A-4147-A177-3AD203B41FA5}">
                      <a16:colId xmlns:a16="http://schemas.microsoft.com/office/drawing/2014/main" val="3692244374"/>
                    </a:ext>
                  </a:extLst>
                </a:gridCol>
                <a:gridCol w="822960">
                  <a:extLst>
                    <a:ext uri="{9D8B030D-6E8A-4147-A177-3AD203B41FA5}">
                      <a16:colId xmlns:a16="http://schemas.microsoft.com/office/drawing/2014/main" val="4252391048"/>
                    </a:ext>
                  </a:extLst>
                </a:gridCol>
                <a:gridCol w="822960">
                  <a:extLst>
                    <a:ext uri="{9D8B030D-6E8A-4147-A177-3AD203B41FA5}">
                      <a16:colId xmlns:a16="http://schemas.microsoft.com/office/drawing/2014/main" val="2208299595"/>
                    </a:ext>
                  </a:extLst>
                </a:gridCol>
                <a:gridCol w="822960">
                  <a:extLst>
                    <a:ext uri="{9D8B030D-6E8A-4147-A177-3AD203B41FA5}">
                      <a16:colId xmlns:a16="http://schemas.microsoft.com/office/drawing/2014/main" val="1939945702"/>
                    </a:ext>
                  </a:extLst>
                </a:gridCol>
                <a:gridCol w="822960">
                  <a:extLst>
                    <a:ext uri="{9D8B030D-6E8A-4147-A177-3AD203B41FA5}">
                      <a16:colId xmlns:a16="http://schemas.microsoft.com/office/drawing/2014/main" val="1280852850"/>
                    </a:ext>
                  </a:extLst>
                </a:gridCol>
                <a:gridCol w="822960">
                  <a:extLst>
                    <a:ext uri="{9D8B030D-6E8A-4147-A177-3AD203B41FA5}">
                      <a16:colId xmlns:a16="http://schemas.microsoft.com/office/drawing/2014/main" val="342943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467562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- 2018-04-27 13:49:59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Helmut und Elfriede Fürst aus Schmiedrait viel Spaß mit ihrem neuen Hyundai ix20 Edition 25 in der lässigen Außenfarbe plantium-silver mit 90 PS ! 😃 😄
Wir wünschen Euch abertausende gute Kilometer und unfallfreie Fahrt mit Eurem neuen Hyundai!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53981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- 2018-04-27 09:37:20 </a:t>
                      </a:r>
                      <a:r>
                        <a:rPr kumimoji="0" lang="en-US" sz="1000" b="0" i="0" u="none" strike="noStrike" kern="1200" cap="none" spc="0" normalizeH="0" baseline="0" noProof="0">
                          <a:ln>
                            <a:noFill/>
                          </a:ln>
                          <a:solidFill>
                            <a:prstClr val="black"/>
                          </a:solidFill>
                          <a:effectLst/>
                          <a:uLnTx/>
                          <a:uFillTx/>
                          <a:latin typeface="+mn-lt"/>
                          <a:ea typeface="+mn-ea"/>
                          <a:cs typeface="+mn-cs"/>
                        </a:rPr>
                        <a:t> 
 Wir wünschen Verena Mühl aus Kemeten viel Spaß mit ihrem neuen Hyundai i20 GO Plus in der lässigen Außenfarbe polar-white mit  spritzigen 84 PS !  😄
Verena, fahr vorsichtig, pass gut auf Dein neues Auto auf und vorallem: Allzeit unfallfreie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38631626"/>
                  </a:ext>
                </a:extLst>
              </a:tr>
            </a:tbl>
          </a:graphicData>
        </a:graphic>
      </p:graphicFrame>
      <p:sp>
        <p:nvSpPr>
          <p:cNvPr id="4" name="Text Placeholder 3">
            <a:extLst>
              <a:ext uri="{FF2B5EF4-FFF2-40B4-BE49-F238E27FC236}">
                <a16:creationId xmlns:a16="http://schemas.microsoft.com/office/drawing/2014/main" id="{F102BD13-3FF9-44A8-90EA-ED0E719A783B}"/>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300243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D891C-7EC3-4858-92B1-7B0E01AA8849}"/>
              </a:ext>
            </a:extLst>
          </p:cNvPr>
          <p:cNvSpPr>
            <a:spLocks noGrp="1"/>
          </p:cNvSpPr>
          <p:nvPr>
            <p:ph type="title"/>
          </p:nvPr>
        </p:nvSpPr>
        <p:spPr/>
        <p:txBody>
          <a:bodyPr/>
          <a:lstStyle/>
          <a:p>
            <a:r>
              <a:rPr lang="de-DE"/>
              <a:t>Eigene Beiträge (Postings) + Reactions | Autohaus Fürst - 6 of 13</a:t>
            </a:r>
            <a:endParaRPr lang="en-US"/>
          </a:p>
        </p:txBody>
      </p:sp>
      <p:graphicFrame>
        <p:nvGraphicFramePr>
          <p:cNvPr id="5" name="Table Placeholder 4">
            <a:extLst>
              <a:ext uri="{FF2B5EF4-FFF2-40B4-BE49-F238E27FC236}">
                <a16:creationId xmlns:a16="http://schemas.microsoft.com/office/drawing/2014/main" id="{14DE68B5-3BEE-4967-9CB2-DF647C6B419A}"/>
              </a:ext>
            </a:extLst>
          </p:cNvPr>
          <p:cNvGraphicFramePr>
            <a:graphicFrameLocks noGrp="1"/>
          </p:cNvGraphicFramePr>
          <p:nvPr>
            <p:ph type="tbl" sz="quarter" idx="13"/>
            <p:extLst>
              <p:ext uri="{D42A27DB-BD31-4B8C-83A1-F6EECF244321}">
                <p14:modId xmlns:p14="http://schemas.microsoft.com/office/powerpoint/2010/main" val="40561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38547147"/>
                    </a:ext>
                  </a:extLst>
                </a:gridCol>
                <a:gridCol w="822960">
                  <a:extLst>
                    <a:ext uri="{9D8B030D-6E8A-4147-A177-3AD203B41FA5}">
                      <a16:colId xmlns:a16="http://schemas.microsoft.com/office/drawing/2014/main" val="3976316832"/>
                    </a:ext>
                  </a:extLst>
                </a:gridCol>
                <a:gridCol w="822960">
                  <a:extLst>
                    <a:ext uri="{9D8B030D-6E8A-4147-A177-3AD203B41FA5}">
                      <a16:colId xmlns:a16="http://schemas.microsoft.com/office/drawing/2014/main" val="3580149673"/>
                    </a:ext>
                  </a:extLst>
                </a:gridCol>
                <a:gridCol w="822960">
                  <a:extLst>
                    <a:ext uri="{9D8B030D-6E8A-4147-A177-3AD203B41FA5}">
                      <a16:colId xmlns:a16="http://schemas.microsoft.com/office/drawing/2014/main" val="433534766"/>
                    </a:ext>
                  </a:extLst>
                </a:gridCol>
                <a:gridCol w="822960">
                  <a:extLst>
                    <a:ext uri="{9D8B030D-6E8A-4147-A177-3AD203B41FA5}">
                      <a16:colId xmlns:a16="http://schemas.microsoft.com/office/drawing/2014/main" val="956065430"/>
                    </a:ext>
                  </a:extLst>
                </a:gridCol>
                <a:gridCol w="822960">
                  <a:extLst>
                    <a:ext uri="{9D8B030D-6E8A-4147-A177-3AD203B41FA5}">
                      <a16:colId xmlns:a16="http://schemas.microsoft.com/office/drawing/2014/main" val="748948340"/>
                    </a:ext>
                  </a:extLst>
                </a:gridCol>
                <a:gridCol w="822960">
                  <a:extLst>
                    <a:ext uri="{9D8B030D-6E8A-4147-A177-3AD203B41FA5}">
                      <a16:colId xmlns:a16="http://schemas.microsoft.com/office/drawing/2014/main" val="2635786451"/>
                    </a:ext>
                  </a:extLst>
                </a:gridCol>
                <a:gridCol w="822960">
                  <a:extLst>
                    <a:ext uri="{9D8B030D-6E8A-4147-A177-3AD203B41FA5}">
                      <a16:colId xmlns:a16="http://schemas.microsoft.com/office/drawing/2014/main" val="992664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884754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- 2018-04-26 15:29:09 </a:t>
                      </a:r>
                      <a:r>
                        <a:rPr kumimoji="0" lang="de-DE" sz="1000" b="0" i="0" u="none" strike="noStrike" kern="1200" cap="none" spc="0" normalizeH="0" baseline="0" noProof="0">
                          <a:ln>
                            <a:noFill/>
                          </a:ln>
                          <a:solidFill>
                            <a:prstClr val="black"/>
                          </a:solidFill>
                          <a:effectLst/>
                          <a:uLnTx/>
                          <a:uFillTx/>
                          <a:latin typeface="+mn-lt"/>
                          <a:ea typeface="+mn-ea"/>
                          <a:cs typeface="+mn-cs"/>
                        </a:rPr>
                        <a:t> 
 Gute Fahrt nach Hannersdorf und zwar an Wolfgang Fabsits mit seinem neuen Hyundai i30 GO! in der lässigen Farbe phantom-black mit 73,5 kW / 100 PS !  😄
Wie immer unfallfreie Fahrt - wir wünschen tolle Erlebnisse mit Deinem neuen Weggefährten!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87534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- 2018-04-26 09:25:01 </a:t>
                      </a:r>
                      <a:r>
                        <a:rPr kumimoji="0" lang="de-DE" sz="1000" b="0" i="0" u="none" strike="noStrike" kern="1200" cap="none" spc="0" normalizeH="0" baseline="0" noProof="0">
                          <a:ln>
                            <a:noFill/>
                          </a:ln>
                          <a:solidFill>
                            <a:prstClr val="black"/>
                          </a:solidFill>
                          <a:effectLst/>
                          <a:uLnTx/>
                          <a:uFillTx/>
                          <a:latin typeface="+mn-lt"/>
                          <a:ea typeface="+mn-ea"/>
                          <a:cs typeface="+mn-cs"/>
                        </a:rPr>
                        <a:t> 
 Gute Fahrt nach Deutsch Kaltenbrunn und zwar an Erich Puschnig mit seinem neuen Hyundai i30 Kombi Edition 25 in der lässigen Farbe engine-red mit spritzigen 100 PS !
Ihrem neuen Hyundai!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05674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- 2018-04-25 09:20:13 </a:t>
                      </a:r>
                      <a:r>
                        <a:rPr kumimoji="0" lang="en-US" sz="1000" b="0" i="0" u="none" strike="noStrike" kern="1200" cap="none" spc="0" normalizeH="0" baseline="0" noProof="0">
                          <a:ln>
                            <a:noFill/>
                          </a:ln>
                          <a:solidFill>
                            <a:prstClr val="black"/>
                          </a:solidFill>
                          <a:effectLst/>
                          <a:uLnTx/>
                          <a:uFillTx/>
                          <a:latin typeface="+mn-lt"/>
                          <a:ea typeface="+mn-ea"/>
                          <a:cs typeface="+mn-cs"/>
                        </a:rPr>
                        <a:t> 
 Wir wünschen Katerina Jana Szumowska aus Bad Vöslau viel Spaß mit ihrem neuen Hyundai i40 CW Business Class Plus Diesel in der coolen Farbe creamy-white mit 104 kW / 141 PS ! 😃😄
Wie immer unfallfreie Fahrt - wir wünschen tolle Erlebnisse mit Deinem neuen Weggefährten!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56428874"/>
                  </a:ext>
                </a:extLst>
              </a:tr>
            </a:tbl>
          </a:graphicData>
        </a:graphic>
      </p:graphicFrame>
      <p:sp>
        <p:nvSpPr>
          <p:cNvPr id="4" name="Text Placeholder 3">
            <a:extLst>
              <a:ext uri="{FF2B5EF4-FFF2-40B4-BE49-F238E27FC236}">
                <a16:creationId xmlns:a16="http://schemas.microsoft.com/office/drawing/2014/main" id="{750B76FF-0E8F-4812-91BF-32C24001ABD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1419017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E5414-6F2F-4474-A3A6-57C0046F754F}"/>
              </a:ext>
            </a:extLst>
          </p:cNvPr>
          <p:cNvSpPr>
            <a:spLocks noGrp="1"/>
          </p:cNvSpPr>
          <p:nvPr>
            <p:ph type="title"/>
          </p:nvPr>
        </p:nvSpPr>
        <p:spPr/>
        <p:txBody>
          <a:bodyPr/>
          <a:lstStyle/>
          <a:p>
            <a:r>
              <a:rPr lang="de-DE"/>
              <a:t>Eigene Beiträge (Postings) + Reactions | Autohaus Fürst - 7 of 13</a:t>
            </a:r>
            <a:endParaRPr lang="en-US"/>
          </a:p>
        </p:txBody>
      </p:sp>
      <p:graphicFrame>
        <p:nvGraphicFramePr>
          <p:cNvPr id="5" name="Table Placeholder 4">
            <a:extLst>
              <a:ext uri="{FF2B5EF4-FFF2-40B4-BE49-F238E27FC236}">
                <a16:creationId xmlns:a16="http://schemas.microsoft.com/office/drawing/2014/main" id="{8CCCE62A-EA25-4EE6-AA51-3915922708B1}"/>
              </a:ext>
            </a:extLst>
          </p:cNvPr>
          <p:cNvGraphicFramePr>
            <a:graphicFrameLocks noGrp="1"/>
          </p:cNvGraphicFramePr>
          <p:nvPr>
            <p:ph type="tbl" sz="quarter" idx="13"/>
            <p:extLst>
              <p:ext uri="{D42A27DB-BD31-4B8C-83A1-F6EECF244321}">
                <p14:modId xmlns:p14="http://schemas.microsoft.com/office/powerpoint/2010/main" val="2335123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46841370"/>
                    </a:ext>
                  </a:extLst>
                </a:gridCol>
                <a:gridCol w="822960">
                  <a:extLst>
                    <a:ext uri="{9D8B030D-6E8A-4147-A177-3AD203B41FA5}">
                      <a16:colId xmlns:a16="http://schemas.microsoft.com/office/drawing/2014/main" val="3052830397"/>
                    </a:ext>
                  </a:extLst>
                </a:gridCol>
                <a:gridCol w="822960">
                  <a:extLst>
                    <a:ext uri="{9D8B030D-6E8A-4147-A177-3AD203B41FA5}">
                      <a16:colId xmlns:a16="http://schemas.microsoft.com/office/drawing/2014/main" val="2893756567"/>
                    </a:ext>
                  </a:extLst>
                </a:gridCol>
                <a:gridCol w="822960">
                  <a:extLst>
                    <a:ext uri="{9D8B030D-6E8A-4147-A177-3AD203B41FA5}">
                      <a16:colId xmlns:a16="http://schemas.microsoft.com/office/drawing/2014/main" val="2499516137"/>
                    </a:ext>
                  </a:extLst>
                </a:gridCol>
                <a:gridCol w="822960">
                  <a:extLst>
                    <a:ext uri="{9D8B030D-6E8A-4147-A177-3AD203B41FA5}">
                      <a16:colId xmlns:a16="http://schemas.microsoft.com/office/drawing/2014/main" val="1323385025"/>
                    </a:ext>
                  </a:extLst>
                </a:gridCol>
                <a:gridCol w="822960">
                  <a:extLst>
                    <a:ext uri="{9D8B030D-6E8A-4147-A177-3AD203B41FA5}">
                      <a16:colId xmlns:a16="http://schemas.microsoft.com/office/drawing/2014/main" val="1260261802"/>
                    </a:ext>
                  </a:extLst>
                </a:gridCol>
                <a:gridCol w="822960">
                  <a:extLst>
                    <a:ext uri="{9D8B030D-6E8A-4147-A177-3AD203B41FA5}">
                      <a16:colId xmlns:a16="http://schemas.microsoft.com/office/drawing/2014/main" val="3778984294"/>
                    </a:ext>
                  </a:extLst>
                </a:gridCol>
                <a:gridCol w="822960">
                  <a:extLst>
                    <a:ext uri="{9D8B030D-6E8A-4147-A177-3AD203B41FA5}">
                      <a16:colId xmlns:a16="http://schemas.microsoft.com/office/drawing/2014/main" val="1146619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277555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- 2018-04-24 09:14:07 </a:t>
                      </a:r>
                      <a:r>
                        <a:rPr kumimoji="0" lang="de-DE" sz="1000" b="0" i="0" u="none" strike="noStrike" kern="1200" cap="none" spc="0" normalizeH="0" baseline="0" noProof="0">
                          <a:ln>
                            <a:noFill/>
                          </a:ln>
                          <a:solidFill>
                            <a:prstClr val="black"/>
                          </a:solidFill>
                          <a:effectLst/>
                          <a:uLnTx/>
                          <a:uFillTx/>
                          <a:latin typeface="+mn-lt"/>
                          <a:ea typeface="+mn-ea"/>
                          <a:cs typeface="+mn-cs"/>
                        </a:rPr>
                        <a:t> 
 Und wieder ging ein wunderschöner Hyundai i30 Edition 25 Diesel bei uns über die Ladentheke: Seine stolze Besitzerin Handler Monika freut sich sehr über ihren neuen Hyundai in der lässigen Farbe phantom-black mit sparsamen 95 PS ! 😃 😄
Monika, wir wünschen Dir abertausende gute Kilometer und unfallfreie Fahrt mit Deinem neuen Hyundai!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48430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- 2018-04-23 15:03:19 </a:t>
                      </a:r>
                      <a:r>
                        <a:rPr kumimoji="0" lang="en-US" sz="1000" b="0" i="0" u="none" strike="noStrike" kern="1200" cap="none" spc="0" normalizeH="0" baseline="0" noProof="0">
                          <a:ln>
                            <a:noFill/>
                          </a:ln>
                          <a:solidFill>
                            <a:prstClr val="black"/>
                          </a:solidFill>
                          <a:effectLst/>
                          <a:uLnTx/>
                          <a:uFillTx/>
                          <a:latin typeface="+mn-lt"/>
                          <a:ea typeface="+mn-ea"/>
                          <a:cs typeface="+mn-cs"/>
                        </a:rPr>
                        <a:t> 
 Wir wünschen Familie Joldic aus Oberwart viel Spaß mit dem neuen Hyundai Tucson Comfort 1,7 Diesel in der coolen Farbe white-sand mit 85 kW / 116 PS !  🙂
Familie Joldic, wir wünschen Euch abertausende gute Kilometer und vorallem unfallfreie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44572016"/>
                  </a:ext>
                </a:extLst>
              </a:tr>
            </a:tbl>
          </a:graphicData>
        </a:graphic>
      </p:graphicFrame>
      <p:sp>
        <p:nvSpPr>
          <p:cNvPr id="4" name="Text Placeholder 3">
            <a:extLst>
              <a:ext uri="{FF2B5EF4-FFF2-40B4-BE49-F238E27FC236}">
                <a16:creationId xmlns:a16="http://schemas.microsoft.com/office/drawing/2014/main" id="{339877E6-93FC-4ACD-9438-936D12CA7A5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3263651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4003F-D7DD-4E28-9DE2-156A0980B64A}"/>
              </a:ext>
            </a:extLst>
          </p:cNvPr>
          <p:cNvSpPr>
            <a:spLocks noGrp="1"/>
          </p:cNvSpPr>
          <p:nvPr>
            <p:ph type="title"/>
          </p:nvPr>
        </p:nvSpPr>
        <p:spPr/>
        <p:txBody>
          <a:bodyPr/>
          <a:lstStyle/>
          <a:p>
            <a:r>
              <a:rPr lang="de-DE"/>
              <a:t>Eigene Beiträge (Postings) + Reactions | Autohaus Fürst - 8 of 13</a:t>
            </a:r>
            <a:endParaRPr lang="en-US"/>
          </a:p>
        </p:txBody>
      </p:sp>
      <p:graphicFrame>
        <p:nvGraphicFramePr>
          <p:cNvPr id="5" name="Table Placeholder 4">
            <a:extLst>
              <a:ext uri="{FF2B5EF4-FFF2-40B4-BE49-F238E27FC236}">
                <a16:creationId xmlns:a16="http://schemas.microsoft.com/office/drawing/2014/main" id="{6CBCD4C9-D500-4532-B3B9-FFC1B2A2706F}"/>
              </a:ext>
            </a:extLst>
          </p:cNvPr>
          <p:cNvGraphicFramePr>
            <a:graphicFrameLocks noGrp="1"/>
          </p:cNvGraphicFramePr>
          <p:nvPr>
            <p:ph type="tbl" sz="quarter" idx="13"/>
            <p:extLst>
              <p:ext uri="{D42A27DB-BD31-4B8C-83A1-F6EECF244321}">
                <p14:modId xmlns:p14="http://schemas.microsoft.com/office/powerpoint/2010/main" val="3608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14173295"/>
                    </a:ext>
                  </a:extLst>
                </a:gridCol>
                <a:gridCol w="822960">
                  <a:extLst>
                    <a:ext uri="{9D8B030D-6E8A-4147-A177-3AD203B41FA5}">
                      <a16:colId xmlns:a16="http://schemas.microsoft.com/office/drawing/2014/main" val="3307257233"/>
                    </a:ext>
                  </a:extLst>
                </a:gridCol>
                <a:gridCol w="822960">
                  <a:extLst>
                    <a:ext uri="{9D8B030D-6E8A-4147-A177-3AD203B41FA5}">
                      <a16:colId xmlns:a16="http://schemas.microsoft.com/office/drawing/2014/main" val="2180229220"/>
                    </a:ext>
                  </a:extLst>
                </a:gridCol>
                <a:gridCol w="822960">
                  <a:extLst>
                    <a:ext uri="{9D8B030D-6E8A-4147-A177-3AD203B41FA5}">
                      <a16:colId xmlns:a16="http://schemas.microsoft.com/office/drawing/2014/main" val="1989939954"/>
                    </a:ext>
                  </a:extLst>
                </a:gridCol>
                <a:gridCol w="822960">
                  <a:extLst>
                    <a:ext uri="{9D8B030D-6E8A-4147-A177-3AD203B41FA5}">
                      <a16:colId xmlns:a16="http://schemas.microsoft.com/office/drawing/2014/main" val="1207925854"/>
                    </a:ext>
                  </a:extLst>
                </a:gridCol>
                <a:gridCol w="822960">
                  <a:extLst>
                    <a:ext uri="{9D8B030D-6E8A-4147-A177-3AD203B41FA5}">
                      <a16:colId xmlns:a16="http://schemas.microsoft.com/office/drawing/2014/main" val="1665601741"/>
                    </a:ext>
                  </a:extLst>
                </a:gridCol>
                <a:gridCol w="822960">
                  <a:extLst>
                    <a:ext uri="{9D8B030D-6E8A-4147-A177-3AD203B41FA5}">
                      <a16:colId xmlns:a16="http://schemas.microsoft.com/office/drawing/2014/main" val="3576992388"/>
                    </a:ext>
                  </a:extLst>
                </a:gridCol>
                <a:gridCol w="822960">
                  <a:extLst>
                    <a:ext uri="{9D8B030D-6E8A-4147-A177-3AD203B41FA5}">
                      <a16:colId xmlns:a16="http://schemas.microsoft.com/office/drawing/2014/main" val="623057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732129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- 2018-04-23 09:20:08 </a:t>
                      </a:r>
                      <a:r>
                        <a:rPr kumimoji="0" lang="en-US" sz="1000" b="0" i="0" u="none" strike="noStrike" kern="1200" cap="none" spc="0" normalizeH="0" baseline="0" noProof="0">
                          <a:ln>
                            <a:noFill/>
                          </a:ln>
                          <a:solidFill>
                            <a:prstClr val="black"/>
                          </a:solidFill>
                          <a:effectLst/>
                          <a:uLnTx/>
                          <a:uFillTx/>
                          <a:latin typeface="+mn-lt"/>
                          <a:ea typeface="+mn-ea"/>
                          <a:cs typeface="+mn-cs"/>
                        </a:rPr>
                        <a:t> 
 Wir wünschen Doreen Kirnbauer aus Günseck viel Spaß mit ihrem neuen Hyundai Hyundai i30 Kombi GO! in der coolen Farbe micron-grey mit spritzigen 100 PS ! 😃
Wie immer unfallfreie Fahrt - wir wünschen Dir tolle Erlebnisse mit Deinem neuen Weggefährten!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42610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- 2018-04-22 16:38:09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Familie Kretzel aus Burgau viel Spaß mit ihrem neuen Hyundai Santa Fe Platin Diesel Allrad Automatik in der lässigen Außenfarbe tan-brown mit 147 kW / 200 PS ! 😃
Liebe Familie Kretzel fahren Sie vorsichtig, passen Sie gut auf Euer neues Auto auf und vorallem: Allzeit unfallfreie Fahrt!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46126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- 2018-04-21 09:00:01 </a:t>
                      </a:r>
                      <a:r>
                        <a:rPr kumimoji="0" lang="de-DE" sz="1000" b="0" i="0" u="none" strike="noStrike" kern="1200" cap="none" spc="0" normalizeH="0" baseline="0" noProof="0">
                          <a:ln>
                            <a:noFill/>
                          </a:ln>
                          <a:solidFill>
                            <a:prstClr val="black"/>
                          </a:solidFill>
                          <a:effectLst/>
                          <a:uLnTx/>
                          <a:uFillTx/>
                          <a:latin typeface="+mn-lt"/>
                          <a:ea typeface="+mn-ea"/>
                          <a:cs typeface="+mn-cs"/>
                        </a:rPr>
                        <a:t> 
 Gute Fahrt nach Badersdorf und zwar an Franz Körper mit seinem neuen Mazda 3 TX mit 105 PS ! 🙂
Viel Spaß mit Ihrem neuen Weggefährten!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25226278"/>
                  </a:ext>
                </a:extLst>
              </a:tr>
            </a:tbl>
          </a:graphicData>
        </a:graphic>
      </p:graphicFrame>
      <p:sp>
        <p:nvSpPr>
          <p:cNvPr id="4" name="Text Placeholder 3">
            <a:extLst>
              <a:ext uri="{FF2B5EF4-FFF2-40B4-BE49-F238E27FC236}">
                <a16:creationId xmlns:a16="http://schemas.microsoft.com/office/drawing/2014/main" id="{87D8FD01-5501-4D1D-B45B-48DBCBA4C97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7295486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E6975-0623-4A16-B6D9-BED7D4B9FD2F}"/>
              </a:ext>
            </a:extLst>
          </p:cNvPr>
          <p:cNvSpPr>
            <a:spLocks noGrp="1"/>
          </p:cNvSpPr>
          <p:nvPr>
            <p:ph type="title"/>
          </p:nvPr>
        </p:nvSpPr>
        <p:spPr/>
        <p:txBody>
          <a:bodyPr/>
          <a:lstStyle/>
          <a:p>
            <a:r>
              <a:rPr lang="de-DE"/>
              <a:t>Eigene Beiträge (Postings) + Reactions | Autohaus Fürst - 9 of 13</a:t>
            </a:r>
            <a:endParaRPr lang="en-US"/>
          </a:p>
        </p:txBody>
      </p:sp>
      <p:graphicFrame>
        <p:nvGraphicFramePr>
          <p:cNvPr id="5" name="Table Placeholder 4">
            <a:extLst>
              <a:ext uri="{FF2B5EF4-FFF2-40B4-BE49-F238E27FC236}">
                <a16:creationId xmlns:a16="http://schemas.microsoft.com/office/drawing/2014/main" id="{414432D5-E557-421A-B102-053F67A16C43}"/>
              </a:ext>
            </a:extLst>
          </p:cNvPr>
          <p:cNvGraphicFramePr>
            <a:graphicFrameLocks noGrp="1"/>
          </p:cNvGraphicFramePr>
          <p:nvPr>
            <p:ph type="tbl" sz="quarter" idx="13"/>
            <p:extLst>
              <p:ext uri="{D42A27DB-BD31-4B8C-83A1-F6EECF244321}">
                <p14:modId xmlns:p14="http://schemas.microsoft.com/office/powerpoint/2010/main" val="1389211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56671974"/>
                    </a:ext>
                  </a:extLst>
                </a:gridCol>
                <a:gridCol w="822960">
                  <a:extLst>
                    <a:ext uri="{9D8B030D-6E8A-4147-A177-3AD203B41FA5}">
                      <a16:colId xmlns:a16="http://schemas.microsoft.com/office/drawing/2014/main" val="3904945118"/>
                    </a:ext>
                  </a:extLst>
                </a:gridCol>
                <a:gridCol w="822960">
                  <a:extLst>
                    <a:ext uri="{9D8B030D-6E8A-4147-A177-3AD203B41FA5}">
                      <a16:colId xmlns:a16="http://schemas.microsoft.com/office/drawing/2014/main" val="566825645"/>
                    </a:ext>
                  </a:extLst>
                </a:gridCol>
                <a:gridCol w="822960">
                  <a:extLst>
                    <a:ext uri="{9D8B030D-6E8A-4147-A177-3AD203B41FA5}">
                      <a16:colId xmlns:a16="http://schemas.microsoft.com/office/drawing/2014/main" val="137263973"/>
                    </a:ext>
                  </a:extLst>
                </a:gridCol>
                <a:gridCol w="822960">
                  <a:extLst>
                    <a:ext uri="{9D8B030D-6E8A-4147-A177-3AD203B41FA5}">
                      <a16:colId xmlns:a16="http://schemas.microsoft.com/office/drawing/2014/main" val="223041919"/>
                    </a:ext>
                  </a:extLst>
                </a:gridCol>
                <a:gridCol w="822960">
                  <a:extLst>
                    <a:ext uri="{9D8B030D-6E8A-4147-A177-3AD203B41FA5}">
                      <a16:colId xmlns:a16="http://schemas.microsoft.com/office/drawing/2014/main" val="1073164805"/>
                    </a:ext>
                  </a:extLst>
                </a:gridCol>
                <a:gridCol w="822960">
                  <a:extLst>
                    <a:ext uri="{9D8B030D-6E8A-4147-A177-3AD203B41FA5}">
                      <a16:colId xmlns:a16="http://schemas.microsoft.com/office/drawing/2014/main" val="359537714"/>
                    </a:ext>
                  </a:extLst>
                </a:gridCol>
                <a:gridCol w="822960">
                  <a:extLst>
                    <a:ext uri="{9D8B030D-6E8A-4147-A177-3AD203B41FA5}">
                      <a16:colId xmlns:a16="http://schemas.microsoft.com/office/drawing/2014/main" val="2256495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190898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- 2018-04-21 05:35:16 </a:t>
                      </a:r>
                      <a:r>
                        <a:rPr kumimoji="0" lang="de-DE" sz="1000" b="0" i="0" u="none" strike="noStrike" kern="1200" cap="none" spc="0" normalizeH="0" baseline="0" noProof="0">
                          <a:ln>
                            <a:noFill/>
                          </a:ln>
                          <a:solidFill>
                            <a:prstClr val="black"/>
                          </a:solidFill>
                          <a:effectLst/>
                          <a:uLnTx/>
                          <a:uFillTx/>
                          <a:latin typeface="+mn-lt"/>
                          <a:ea typeface="+mn-ea"/>
                          <a:cs typeface="+mn-cs"/>
                        </a:rPr>
                        <a:t> 
 Gute Fahrt nach Goberling, Burgenland, Austria und zwar an Adolf Kalchbrenner mit seinem neuen Hyundai Tucson Platin 1,7 Diesel mit 7-Gang-Doppelkupplungsgetriebe in der lässigen Farbe white-sand mit 104 kW / 141 PS !
Adolf, wir wünschen Dir abertausende gute Kilometer und vorallem unfallfreie Fahrt!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45441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- 2018-04-20 12:08:00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Josef Schwarz aus Pilgersdorf viel Spaß mit seinem neuen Toyota RAV4 2,0 Elegance Diesel Allrad in der lässigen Außenfarbe anthrazit-metallic mit 91 kW / 124 PS ! 😊
Hr. Schwarz fahren Sie vorsichtig, passen Sie gut auf Ihr neues Auto auf und vorallem: Allzeit unfallfreie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43485936"/>
                  </a:ext>
                </a:extLst>
              </a:tr>
            </a:tbl>
          </a:graphicData>
        </a:graphic>
      </p:graphicFrame>
      <p:sp>
        <p:nvSpPr>
          <p:cNvPr id="4" name="Text Placeholder 3">
            <a:extLst>
              <a:ext uri="{FF2B5EF4-FFF2-40B4-BE49-F238E27FC236}">
                <a16:creationId xmlns:a16="http://schemas.microsoft.com/office/drawing/2014/main" id="{F6B3D84F-C1B6-4711-B13D-A1F78AADA9AB}"/>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4418564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D8C13-74E4-4178-AB85-DECCDC47FCFE}"/>
              </a:ext>
            </a:extLst>
          </p:cNvPr>
          <p:cNvSpPr>
            <a:spLocks noGrp="1"/>
          </p:cNvSpPr>
          <p:nvPr>
            <p:ph type="title"/>
          </p:nvPr>
        </p:nvSpPr>
        <p:spPr/>
        <p:txBody>
          <a:bodyPr/>
          <a:lstStyle/>
          <a:p>
            <a:r>
              <a:rPr lang="de-DE"/>
              <a:t>Eigene Beiträge (Postings) + Reactions | Autohaus Fürst - 10 of 13</a:t>
            </a:r>
            <a:endParaRPr lang="en-US"/>
          </a:p>
        </p:txBody>
      </p:sp>
      <p:graphicFrame>
        <p:nvGraphicFramePr>
          <p:cNvPr id="5" name="Table Placeholder 4">
            <a:extLst>
              <a:ext uri="{FF2B5EF4-FFF2-40B4-BE49-F238E27FC236}">
                <a16:creationId xmlns:a16="http://schemas.microsoft.com/office/drawing/2014/main" id="{99B0DB9A-3C6B-48DC-9151-2D0586C218D0}"/>
              </a:ext>
            </a:extLst>
          </p:cNvPr>
          <p:cNvGraphicFramePr>
            <a:graphicFrameLocks noGrp="1"/>
          </p:cNvGraphicFramePr>
          <p:nvPr>
            <p:ph type="tbl" sz="quarter" idx="13"/>
            <p:extLst>
              <p:ext uri="{D42A27DB-BD31-4B8C-83A1-F6EECF244321}">
                <p14:modId xmlns:p14="http://schemas.microsoft.com/office/powerpoint/2010/main" val="4124263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11751503"/>
                    </a:ext>
                  </a:extLst>
                </a:gridCol>
                <a:gridCol w="822960">
                  <a:extLst>
                    <a:ext uri="{9D8B030D-6E8A-4147-A177-3AD203B41FA5}">
                      <a16:colId xmlns:a16="http://schemas.microsoft.com/office/drawing/2014/main" val="1618420084"/>
                    </a:ext>
                  </a:extLst>
                </a:gridCol>
                <a:gridCol w="822960">
                  <a:extLst>
                    <a:ext uri="{9D8B030D-6E8A-4147-A177-3AD203B41FA5}">
                      <a16:colId xmlns:a16="http://schemas.microsoft.com/office/drawing/2014/main" val="4284238978"/>
                    </a:ext>
                  </a:extLst>
                </a:gridCol>
                <a:gridCol w="822960">
                  <a:extLst>
                    <a:ext uri="{9D8B030D-6E8A-4147-A177-3AD203B41FA5}">
                      <a16:colId xmlns:a16="http://schemas.microsoft.com/office/drawing/2014/main" val="3598623473"/>
                    </a:ext>
                  </a:extLst>
                </a:gridCol>
                <a:gridCol w="822960">
                  <a:extLst>
                    <a:ext uri="{9D8B030D-6E8A-4147-A177-3AD203B41FA5}">
                      <a16:colId xmlns:a16="http://schemas.microsoft.com/office/drawing/2014/main" val="1104634042"/>
                    </a:ext>
                  </a:extLst>
                </a:gridCol>
                <a:gridCol w="822960">
                  <a:extLst>
                    <a:ext uri="{9D8B030D-6E8A-4147-A177-3AD203B41FA5}">
                      <a16:colId xmlns:a16="http://schemas.microsoft.com/office/drawing/2014/main" val="1745234111"/>
                    </a:ext>
                  </a:extLst>
                </a:gridCol>
                <a:gridCol w="822960">
                  <a:extLst>
                    <a:ext uri="{9D8B030D-6E8A-4147-A177-3AD203B41FA5}">
                      <a16:colId xmlns:a16="http://schemas.microsoft.com/office/drawing/2014/main" val="843396135"/>
                    </a:ext>
                  </a:extLst>
                </a:gridCol>
                <a:gridCol w="822960">
                  <a:extLst>
                    <a:ext uri="{9D8B030D-6E8A-4147-A177-3AD203B41FA5}">
                      <a16:colId xmlns:a16="http://schemas.microsoft.com/office/drawing/2014/main" val="2854269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906624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- 2018-04-19 09:15:00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Gabriele Rauch vom dynamischen Unternehmen Küchenmagie (kuechenmagie.mitherz.wien), mit dem sie sich der Ernährungsberatung widmet, aus Wien viel Spaß mit ihrem neuen Hyundai i10 Edition 25 in der coolen Farbe polar-white mit dynamischen 66 PS ! 😊
Viel Spaß mit Deinem neuen Weggefährten!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15729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- 2018-04-18 15:30:00 </a:t>
                      </a:r>
                      <a:r>
                        <a:rPr kumimoji="0" lang="de-DE" sz="1000" b="0" i="0" u="none" strike="noStrike" kern="1200" cap="none" spc="0" normalizeH="0" baseline="0" noProof="0">
                          <a:ln>
                            <a:noFill/>
                          </a:ln>
                          <a:solidFill>
                            <a:prstClr val="black"/>
                          </a:solidFill>
                          <a:effectLst/>
                          <a:uLnTx/>
                          <a:uFillTx/>
                          <a:latin typeface="+mn-lt"/>
                          <a:ea typeface="+mn-ea"/>
                          <a:cs typeface="+mn-cs"/>
                        </a:rPr>
                        <a:t> 
 Toyota bringt die Hybriden auf die Straße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63169994"/>
                  </a:ext>
                </a:extLst>
              </a:tr>
            </a:tbl>
          </a:graphicData>
        </a:graphic>
      </p:graphicFrame>
      <p:sp>
        <p:nvSpPr>
          <p:cNvPr id="4" name="Text Placeholder 3">
            <a:extLst>
              <a:ext uri="{FF2B5EF4-FFF2-40B4-BE49-F238E27FC236}">
                <a16:creationId xmlns:a16="http://schemas.microsoft.com/office/drawing/2014/main" id="{40816D7E-98B6-492C-B675-7E5C71C359C7}"/>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3026440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91DCB-DAEF-477C-8482-BB755D889463}"/>
              </a:ext>
            </a:extLst>
          </p:cNvPr>
          <p:cNvSpPr>
            <a:spLocks noGrp="1"/>
          </p:cNvSpPr>
          <p:nvPr>
            <p:ph type="title"/>
          </p:nvPr>
        </p:nvSpPr>
        <p:spPr/>
        <p:txBody>
          <a:bodyPr/>
          <a:lstStyle/>
          <a:p>
            <a:r>
              <a:rPr lang="de-DE"/>
              <a:t>Eigene Beiträge (Postings) + Reactions | Autohaus Fürst - 11 of 13</a:t>
            </a:r>
            <a:endParaRPr lang="en-US"/>
          </a:p>
        </p:txBody>
      </p:sp>
      <p:graphicFrame>
        <p:nvGraphicFramePr>
          <p:cNvPr id="5" name="Table Placeholder 4">
            <a:extLst>
              <a:ext uri="{FF2B5EF4-FFF2-40B4-BE49-F238E27FC236}">
                <a16:creationId xmlns:a16="http://schemas.microsoft.com/office/drawing/2014/main" id="{95831E0C-A9B5-4E03-96E0-284A33895BB6}"/>
              </a:ext>
            </a:extLst>
          </p:cNvPr>
          <p:cNvGraphicFramePr>
            <a:graphicFrameLocks noGrp="1"/>
          </p:cNvGraphicFramePr>
          <p:nvPr>
            <p:ph type="tbl" sz="quarter" idx="13"/>
            <p:extLst>
              <p:ext uri="{D42A27DB-BD31-4B8C-83A1-F6EECF244321}">
                <p14:modId xmlns:p14="http://schemas.microsoft.com/office/powerpoint/2010/main" val="497041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57712801"/>
                    </a:ext>
                  </a:extLst>
                </a:gridCol>
                <a:gridCol w="822960">
                  <a:extLst>
                    <a:ext uri="{9D8B030D-6E8A-4147-A177-3AD203B41FA5}">
                      <a16:colId xmlns:a16="http://schemas.microsoft.com/office/drawing/2014/main" val="4097746494"/>
                    </a:ext>
                  </a:extLst>
                </a:gridCol>
                <a:gridCol w="822960">
                  <a:extLst>
                    <a:ext uri="{9D8B030D-6E8A-4147-A177-3AD203B41FA5}">
                      <a16:colId xmlns:a16="http://schemas.microsoft.com/office/drawing/2014/main" val="3135044835"/>
                    </a:ext>
                  </a:extLst>
                </a:gridCol>
                <a:gridCol w="822960">
                  <a:extLst>
                    <a:ext uri="{9D8B030D-6E8A-4147-A177-3AD203B41FA5}">
                      <a16:colId xmlns:a16="http://schemas.microsoft.com/office/drawing/2014/main" val="3424054820"/>
                    </a:ext>
                  </a:extLst>
                </a:gridCol>
                <a:gridCol w="822960">
                  <a:extLst>
                    <a:ext uri="{9D8B030D-6E8A-4147-A177-3AD203B41FA5}">
                      <a16:colId xmlns:a16="http://schemas.microsoft.com/office/drawing/2014/main" val="918700608"/>
                    </a:ext>
                  </a:extLst>
                </a:gridCol>
                <a:gridCol w="822960">
                  <a:extLst>
                    <a:ext uri="{9D8B030D-6E8A-4147-A177-3AD203B41FA5}">
                      <a16:colId xmlns:a16="http://schemas.microsoft.com/office/drawing/2014/main" val="3042317038"/>
                    </a:ext>
                  </a:extLst>
                </a:gridCol>
                <a:gridCol w="822960">
                  <a:extLst>
                    <a:ext uri="{9D8B030D-6E8A-4147-A177-3AD203B41FA5}">
                      <a16:colId xmlns:a16="http://schemas.microsoft.com/office/drawing/2014/main" val="3672377692"/>
                    </a:ext>
                  </a:extLst>
                </a:gridCol>
                <a:gridCol w="822960">
                  <a:extLst>
                    <a:ext uri="{9D8B030D-6E8A-4147-A177-3AD203B41FA5}">
                      <a16:colId xmlns:a16="http://schemas.microsoft.com/office/drawing/2014/main" val="1362174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142201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- 2018-04-18 15:00:01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dem Unternehmen Gleichweit Objekttischlerei GmbH (www.objekttischlerei.at) aus Schildbach, Steiermark, Austria viel Spaß mit ihrem neuen Toyota Hilux 2,4 D-4D Automatik Lounge mit 110 kW / 150 PS in der wunderschönen und eleganten Farbe onyx-schwarz-metallic! 🙂 
Das ist bereits der 2. Hilux, den wir dieses Jahr der Firma Gleichweit übergeben haben.
Wir wünschen abertausende gute Kilometer, unfallfreie Fahrt und gute Geschäfte!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39252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- 2018-04-18 02:35:35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20078614"/>
                  </a:ext>
                </a:extLst>
              </a:tr>
            </a:tbl>
          </a:graphicData>
        </a:graphic>
      </p:graphicFrame>
      <p:sp>
        <p:nvSpPr>
          <p:cNvPr id="4" name="Text Placeholder 3">
            <a:extLst>
              <a:ext uri="{FF2B5EF4-FFF2-40B4-BE49-F238E27FC236}">
                <a16:creationId xmlns:a16="http://schemas.microsoft.com/office/drawing/2014/main" id="{DB971044-B612-4A16-B0AB-7D3D376DF43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3937714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AFEF3-2507-4856-AF5A-C6E7D4D1E2D5}"/>
              </a:ext>
            </a:extLst>
          </p:cNvPr>
          <p:cNvSpPr>
            <a:spLocks noGrp="1"/>
          </p:cNvSpPr>
          <p:nvPr>
            <p:ph type="title"/>
          </p:nvPr>
        </p:nvSpPr>
        <p:spPr/>
        <p:txBody>
          <a:bodyPr/>
          <a:lstStyle/>
          <a:p>
            <a:r>
              <a:rPr lang="de-DE"/>
              <a:t>Eigene Beiträge (Postings) + Reactions | Autohaus Fürst - 12 of 13</a:t>
            </a:r>
            <a:endParaRPr lang="en-US"/>
          </a:p>
        </p:txBody>
      </p:sp>
      <p:graphicFrame>
        <p:nvGraphicFramePr>
          <p:cNvPr id="5" name="Table Placeholder 4">
            <a:extLst>
              <a:ext uri="{FF2B5EF4-FFF2-40B4-BE49-F238E27FC236}">
                <a16:creationId xmlns:a16="http://schemas.microsoft.com/office/drawing/2014/main" id="{47E1E6E3-EE73-4B41-AE91-CC001C8F379F}"/>
              </a:ext>
            </a:extLst>
          </p:cNvPr>
          <p:cNvGraphicFramePr>
            <a:graphicFrameLocks noGrp="1"/>
          </p:cNvGraphicFramePr>
          <p:nvPr>
            <p:ph type="tbl" sz="quarter" idx="13"/>
            <p:extLst>
              <p:ext uri="{D42A27DB-BD31-4B8C-83A1-F6EECF244321}">
                <p14:modId xmlns:p14="http://schemas.microsoft.com/office/powerpoint/2010/main" val="2142278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74124835"/>
                    </a:ext>
                  </a:extLst>
                </a:gridCol>
                <a:gridCol w="822960">
                  <a:extLst>
                    <a:ext uri="{9D8B030D-6E8A-4147-A177-3AD203B41FA5}">
                      <a16:colId xmlns:a16="http://schemas.microsoft.com/office/drawing/2014/main" val="2032381673"/>
                    </a:ext>
                  </a:extLst>
                </a:gridCol>
                <a:gridCol w="822960">
                  <a:extLst>
                    <a:ext uri="{9D8B030D-6E8A-4147-A177-3AD203B41FA5}">
                      <a16:colId xmlns:a16="http://schemas.microsoft.com/office/drawing/2014/main" val="3331490464"/>
                    </a:ext>
                  </a:extLst>
                </a:gridCol>
                <a:gridCol w="822960">
                  <a:extLst>
                    <a:ext uri="{9D8B030D-6E8A-4147-A177-3AD203B41FA5}">
                      <a16:colId xmlns:a16="http://schemas.microsoft.com/office/drawing/2014/main" val="1029979852"/>
                    </a:ext>
                  </a:extLst>
                </a:gridCol>
                <a:gridCol w="822960">
                  <a:extLst>
                    <a:ext uri="{9D8B030D-6E8A-4147-A177-3AD203B41FA5}">
                      <a16:colId xmlns:a16="http://schemas.microsoft.com/office/drawing/2014/main" val="2104847856"/>
                    </a:ext>
                  </a:extLst>
                </a:gridCol>
                <a:gridCol w="822960">
                  <a:extLst>
                    <a:ext uri="{9D8B030D-6E8A-4147-A177-3AD203B41FA5}">
                      <a16:colId xmlns:a16="http://schemas.microsoft.com/office/drawing/2014/main" val="1951248527"/>
                    </a:ext>
                  </a:extLst>
                </a:gridCol>
                <a:gridCol w="822960">
                  <a:extLst>
                    <a:ext uri="{9D8B030D-6E8A-4147-A177-3AD203B41FA5}">
                      <a16:colId xmlns:a16="http://schemas.microsoft.com/office/drawing/2014/main" val="91324671"/>
                    </a:ext>
                  </a:extLst>
                </a:gridCol>
                <a:gridCol w="822960">
                  <a:extLst>
                    <a:ext uri="{9D8B030D-6E8A-4147-A177-3AD203B41FA5}">
                      <a16:colId xmlns:a16="http://schemas.microsoft.com/office/drawing/2014/main" val="2991959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047854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- 2018-04-17 16:30:01 </a:t>
                      </a:r>
                      <a:r>
                        <a:rPr kumimoji="0" lang="en-US" sz="1000" b="0" i="0" u="none" strike="noStrike" kern="1200" cap="none" spc="0" normalizeH="0" baseline="0" noProof="0">
                          <a:ln>
                            <a:noFill/>
                          </a:ln>
                          <a:solidFill>
                            <a:prstClr val="black"/>
                          </a:solidFill>
                          <a:effectLst/>
                          <a:uLnTx/>
                          <a:uFillTx/>
                          <a:latin typeface="+mn-lt"/>
                          <a:ea typeface="+mn-ea"/>
                          <a:cs typeface="+mn-cs"/>
                        </a:rPr>
                        <a:t> 
 Gute Fahrt nach Stegersbach und zwar an Richard Jaindl mit seinem neuen Hyundai i30 Kombi GO in der lässigen Farbe phantom-black mit 73 kW / 100 PS ! 🤗🙂
Wie immer unfallfreie Fahrt - wir wünschen tolle Erlebnisse mit Deinem neuen Weggefährten!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90307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- 2018-04-17 08:50:00 </a:t>
                      </a:r>
                      <a:r>
                        <a:rPr kumimoji="0" lang="en-US" sz="1000" b="0" i="0" u="none" strike="noStrike" kern="1200" cap="none" spc="0" normalizeH="0" baseline="0" noProof="0">
                          <a:ln>
                            <a:noFill/>
                          </a:ln>
                          <a:solidFill>
                            <a:prstClr val="black"/>
                          </a:solidFill>
                          <a:effectLst/>
                          <a:uLnTx/>
                          <a:uFillTx/>
                          <a:latin typeface="+mn-lt"/>
                          <a:ea typeface="+mn-ea"/>
                          <a:cs typeface="+mn-cs"/>
                        </a:rPr>
                        <a:t> 
 Wir wünschen Martin Hutter aus Neustift viel Spaß mit seinem neuen Hyundai Tucson Platin Allrad Automatik in der lässigen Außenfarbe phantom-black mit Exklusiv Leder in Weinrot mit 136 kW / 185 PS ! 🤗
Martin,fahr vorsichtig, pass gut auf Dein neues Auto auf und vorallem: Allzeit unfallfreie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07685633"/>
                  </a:ext>
                </a:extLst>
              </a:tr>
            </a:tbl>
          </a:graphicData>
        </a:graphic>
      </p:graphicFrame>
      <p:sp>
        <p:nvSpPr>
          <p:cNvPr id="4" name="Text Placeholder 3">
            <a:extLst>
              <a:ext uri="{FF2B5EF4-FFF2-40B4-BE49-F238E27FC236}">
                <a16:creationId xmlns:a16="http://schemas.microsoft.com/office/drawing/2014/main" id="{0FBFD05B-1C88-48EC-8C02-150A6E4B04B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605752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46E59-2BFF-49B3-A073-BCE57ABF21B6}"/>
              </a:ext>
            </a:extLst>
          </p:cNvPr>
          <p:cNvSpPr>
            <a:spLocks noGrp="1"/>
          </p:cNvSpPr>
          <p:nvPr>
            <p:ph type="title"/>
          </p:nvPr>
        </p:nvSpPr>
        <p:spPr/>
        <p:txBody>
          <a:bodyPr/>
          <a:lstStyle/>
          <a:p>
            <a:r>
              <a:rPr lang="de-DE"/>
              <a:t>Eigene Beiträge (Postings) + Reactions | Autohaus Fürst - 13 of 13</a:t>
            </a:r>
            <a:endParaRPr lang="en-US"/>
          </a:p>
        </p:txBody>
      </p:sp>
      <p:graphicFrame>
        <p:nvGraphicFramePr>
          <p:cNvPr id="5" name="Table Placeholder 4">
            <a:extLst>
              <a:ext uri="{FF2B5EF4-FFF2-40B4-BE49-F238E27FC236}">
                <a16:creationId xmlns:a16="http://schemas.microsoft.com/office/drawing/2014/main" id="{A2284DAD-1A59-4492-AB64-7147C14B5A3B}"/>
              </a:ext>
            </a:extLst>
          </p:cNvPr>
          <p:cNvGraphicFramePr>
            <a:graphicFrameLocks noGrp="1"/>
          </p:cNvGraphicFramePr>
          <p:nvPr>
            <p:ph type="tbl" sz="quarter" idx="13"/>
            <p:extLst>
              <p:ext uri="{D42A27DB-BD31-4B8C-83A1-F6EECF244321}">
                <p14:modId xmlns:p14="http://schemas.microsoft.com/office/powerpoint/2010/main" val="3328157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64469002"/>
                    </a:ext>
                  </a:extLst>
                </a:gridCol>
                <a:gridCol w="822960">
                  <a:extLst>
                    <a:ext uri="{9D8B030D-6E8A-4147-A177-3AD203B41FA5}">
                      <a16:colId xmlns:a16="http://schemas.microsoft.com/office/drawing/2014/main" val="771806423"/>
                    </a:ext>
                  </a:extLst>
                </a:gridCol>
                <a:gridCol w="822960">
                  <a:extLst>
                    <a:ext uri="{9D8B030D-6E8A-4147-A177-3AD203B41FA5}">
                      <a16:colId xmlns:a16="http://schemas.microsoft.com/office/drawing/2014/main" val="642055594"/>
                    </a:ext>
                  </a:extLst>
                </a:gridCol>
                <a:gridCol w="822960">
                  <a:extLst>
                    <a:ext uri="{9D8B030D-6E8A-4147-A177-3AD203B41FA5}">
                      <a16:colId xmlns:a16="http://schemas.microsoft.com/office/drawing/2014/main" val="4170721776"/>
                    </a:ext>
                  </a:extLst>
                </a:gridCol>
                <a:gridCol w="822960">
                  <a:extLst>
                    <a:ext uri="{9D8B030D-6E8A-4147-A177-3AD203B41FA5}">
                      <a16:colId xmlns:a16="http://schemas.microsoft.com/office/drawing/2014/main" val="2723740292"/>
                    </a:ext>
                  </a:extLst>
                </a:gridCol>
                <a:gridCol w="822960">
                  <a:extLst>
                    <a:ext uri="{9D8B030D-6E8A-4147-A177-3AD203B41FA5}">
                      <a16:colId xmlns:a16="http://schemas.microsoft.com/office/drawing/2014/main" val="2065924557"/>
                    </a:ext>
                  </a:extLst>
                </a:gridCol>
                <a:gridCol w="822960">
                  <a:extLst>
                    <a:ext uri="{9D8B030D-6E8A-4147-A177-3AD203B41FA5}">
                      <a16:colId xmlns:a16="http://schemas.microsoft.com/office/drawing/2014/main" val="249846563"/>
                    </a:ext>
                  </a:extLst>
                </a:gridCol>
                <a:gridCol w="822960">
                  <a:extLst>
                    <a:ext uri="{9D8B030D-6E8A-4147-A177-3AD203B41FA5}">
                      <a16:colId xmlns:a16="http://schemas.microsoft.com/office/drawing/2014/main" val="1384856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309202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- 2018-04-16 14:55:00 </a:t>
                      </a:r>
                      <a:r>
                        <a:rPr kumimoji="0" lang="en-US" sz="1000" b="0" i="0" u="none" strike="noStrike" kern="1200" cap="none" spc="0" normalizeH="0" baseline="0" noProof="0">
                          <a:ln>
                            <a:noFill/>
                          </a:ln>
                          <a:solidFill>
                            <a:prstClr val="black"/>
                          </a:solidFill>
                          <a:effectLst/>
                          <a:uLnTx/>
                          <a:uFillTx/>
                          <a:latin typeface="+mn-lt"/>
                          <a:ea typeface="+mn-ea"/>
                          <a:cs typeface="+mn-cs"/>
                        </a:rPr>
                        <a:t> 
 Wir wünschen Ernestine u. Franz Steinhöfler aus der Marktgemeinde Pinggau viel Spaß mit ihrem neuen Hyundai Tucson Edition 25 Allrad Diesel in der lässigen Außenfarbe polar-white mit 100 kW / 136 PS ! 🤗
Wir wünschen euch abertausende gute Kilometer und unfallfreie Fahrt mit Eurem neuen Tucson!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65587744"/>
                  </a:ext>
                </a:extLst>
              </a:tr>
            </a:tbl>
          </a:graphicData>
        </a:graphic>
      </p:graphicFrame>
      <p:sp>
        <p:nvSpPr>
          <p:cNvPr id="4" name="Text Placeholder 3">
            <a:extLst>
              <a:ext uri="{FF2B5EF4-FFF2-40B4-BE49-F238E27FC236}">
                <a16:creationId xmlns:a16="http://schemas.microsoft.com/office/drawing/2014/main" id="{B1B859EE-DEDC-4238-B0D1-4853623BE96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7130780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63DA0-CFFF-4C9D-B375-154ED203C0DE}"/>
              </a:ext>
            </a:extLst>
          </p:cNvPr>
          <p:cNvSpPr>
            <a:spLocks noGrp="1"/>
          </p:cNvSpPr>
          <p:nvPr>
            <p:ph type="title"/>
          </p:nvPr>
        </p:nvSpPr>
        <p:spPr/>
        <p:txBody>
          <a:bodyPr/>
          <a:lstStyle/>
          <a:p>
            <a:r>
              <a:rPr lang="en-US"/>
              <a:t>Postings/Wochentag | Autohaus Fürst</a:t>
            </a:r>
          </a:p>
        </p:txBody>
      </p:sp>
      <p:graphicFrame>
        <p:nvGraphicFramePr>
          <p:cNvPr id="6" name="Chart Placeholder 5">
            <a:extLst>
              <a:ext uri="{FF2B5EF4-FFF2-40B4-BE49-F238E27FC236}">
                <a16:creationId xmlns:a16="http://schemas.microsoft.com/office/drawing/2014/main" id="{888A1E93-E07A-437A-BBC2-84B11BA970A6}"/>
              </a:ext>
            </a:extLst>
          </p:cNvPr>
          <p:cNvGraphicFramePr>
            <a:graphicFrameLocks noGrp="1"/>
          </p:cNvGraphicFramePr>
          <p:nvPr>
            <p:ph type="chart" sz="quarter" idx="13"/>
            <p:extLst>
              <p:ext uri="{D42A27DB-BD31-4B8C-83A1-F6EECF244321}">
                <p14:modId xmlns:p14="http://schemas.microsoft.com/office/powerpoint/2010/main" val="34177056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BA19A6-CA3A-4CF5-9F5F-B945D55969B2}"/>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F242EC35-C4B2-4B08-9F20-10CD75AA34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29161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E775C-1335-461A-9F31-2957A5BEECC5}"/>
              </a:ext>
            </a:extLst>
          </p:cNvPr>
          <p:cNvSpPr>
            <a:spLocks noGrp="1"/>
          </p:cNvSpPr>
          <p:nvPr>
            <p:ph type="title"/>
          </p:nvPr>
        </p:nvSpPr>
        <p:spPr/>
        <p:txBody>
          <a:bodyPr/>
          <a:lstStyle/>
          <a:p>
            <a:r>
              <a:rPr lang="en-US"/>
              <a:t>Interaktionsrate | Autohaus Fürst</a:t>
            </a:r>
          </a:p>
        </p:txBody>
      </p:sp>
      <p:graphicFrame>
        <p:nvGraphicFramePr>
          <p:cNvPr id="6" name="Chart Placeholder 5">
            <a:extLst>
              <a:ext uri="{FF2B5EF4-FFF2-40B4-BE49-F238E27FC236}">
                <a16:creationId xmlns:a16="http://schemas.microsoft.com/office/drawing/2014/main" id="{364B9414-E7DE-4F3E-9CA0-A2E1F9B47F84}"/>
              </a:ext>
            </a:extLst>
          </p:cNvPr>
          <p:cNvGraphicFramePr>
            <a:graphicFrameLocks noGrp="1"/>
          </p:cNvGraphicFramePr>
          <p:nvPr>
            <p:ph type="chart" sz="quarter" idx="13"/>
            <p:extLst>
              <p:ext uri="{D42A27DB-BD31-4B8C-83A1-F6EECF244321}">
                <p14:modId xmlns:p14="http://schemas.microsoft.com/office/powerpoint/2010/main" val="24960845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E9A79C-B888-43D2-B0BF-440B2CDD9F46}"/>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044A8DAF-C00C-41EA-B111-CF842DEB38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47199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136C3-ADD9-40B3-9E38-AECC9947C5E5}"/>
              </a:ext>
            </a:extLst>
          </p:cNvPr>
          <p:cNvSpPr>
            <a:spLocks noGrp="1"/>
          </p:cNvSpPr>
          <p:nvPr>
            <p:ph type="title"/>
          </p:nvPr>
        </p:nvSpPr>
        <p:spPr/>
        <p:txBody>
          <a:bodyPr/>
          <a:lstStyle/>
          <a:p>
            <a:r>
              <a:rPr lang="en-US"/>
              <a:t>Postingtypen (Verteilung) | Autohaus Fürst</a:t>
            </a:r>
          </a:p>
        </p:txBody>
      </p:sp>
      <p:graphicFrame>
        <p:nvGraphicFramePr>
          <p:cNvPr id="6" name="Chart Placeholder 5">
            <a:extLst>
              <a:ext uri="{FF2B5EF4-FFF2-40B4-BE49-F238E27FC236}">
                <a16:creationId xmlns:a16="http://schemas.microsoft.com/office/drawing/2014/main" id="{1F02A821-5E47-4B89-BC45-A746EFAAD019}"/>
              </a:ext>
            </a:extLst>
          </p:cNvPr>
          <p:cNvGraphicFramePr>
            <a:graphicFrameLocks noGrp="1"/>
          </p:cNvGraphicFramePr>
          <p:nvPr>
            <p:ph type="chart" sz="quarter" idx="13"/>
            <p:extLst>
              <p:ext uri="{D42A27DB-BD31-4B8C-83A1-F6EECF244321}">
                <p14:modId xmlns:p14="http://schemas.microsoft.com/office/powerpoint/2010/main" val="24700172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75F3C1-7B2A-49B4-8B74-60F4A781A71C}"/>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4FCA705A-BF51-4A3A-B548-E739C09D9D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98294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BF146-C7F6-4894-B70B-A239F721BCB8}"/>
              </a:ext>
            </a:extLst>
          </p:cNvPr>
          <p:cNvSpPr>
            <a:spLocks noGrp="1"/>
          </p:cNvSpPr>
          <p:nvPr>
            <p:ph type="title"/>
          </p:nvPr>
        </p:nvSpPr>
        <p:spPr/>
        <p:txBody>
          <a:bodyPr/>
          <a:lstStyle/>
          <a:p>
            <a:r>
              <a:rPr lang="en-US"/>
              <a:t>Interaktionsrate/Postingtyp | Autohaus Fürst</a:t>
            </a:r>
          </a:p>
        </p:txBody>
      </p:sp>
      <p:graphicFrame>
        <p:nvGraphicFramePr>
          <p:cNvPr id="6" name="Chart Placeholder 5">
            <a:extLst>
              <a:ext uri="{FF2B5EF4-FFF2-40B4-BE49-F238E27FC236}">
                <a16:creationId xmlns:a16="http://schemas.microsoft.com/office/drawing/2014/main" id="{88B112B7-EE30-425C-AC40-E74FA7E4703D}"/>
              </a:ext>
            </a:extLst>
          </p:cNvPr>
          <p:cNvGraphicFramePr>
            <a:graphicFrameLocks noGrp="1"/>
          </p:cNvGraphicFramePr>
          <p:nvPr>
            <p:ph type="chart" sz="quarter" idx="13"/>
            <p:extLst>
              <p:ext uri="{D42A27DB-BD31-4B8C-83A1-F6EECF244321}">
                <p14:modId xmlns:p14="http://schemas.microsoft.com/office/powerpoint/2010/main" val="1243185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7CD8A9-D7CC-42C3-BAE6-8EECF13C289F}"/>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74C28407-74AF-4CA6-87CF-C5230D6B42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37256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F3AA8-4BAF-4A33-96BC-4F8CB3A1AB21}"/>
              </a:ext>
            </a:extLst>
          </p:cNvPr>
          <p:cNvSpPr>
            <a:spLocks noGrp="1"/>
          </p:cNvSpPr>
          <p:nvPr>
            <p:ph type="title"/>
          </p:nvPr>
        </p:nvSpPr>
        <p:spPr/>
        <p:txBody>
          <a:bodyPr/>
          <a:lstStyle/>
          <a:p>
            <a:r>
              <a:rPr lang="en-US"/>
              <a:t>Antwortzeit | Autohaus Fürst</a:t>
            </a:r>
          </a:p>
        </p:txBody>
      </p:sp>
      <p:graphicFrame>
        <p:nvGraphicFramePr>
          <p:cNvPr id="6" name="Chart Placeholder 5">
            <a:extLst>
              <a:ext uri="{FF2B5EF4-FFF2-40B4-BE49-F238E27FC236}">
                <a16:creationId xmlns:a16="http://schemas.microsoft.com/office/drawing/2014/main" id="{44106FA3-E794-4124-A948-9A4C4C955776}"/>
              </a:ext>
            </a:extLst>
          </p:cNvPr>
          <p:cNvGraphicFramePr>
            <a:graphicFrameLocks noGrp="1"/>
          </p:cNvGraphicFramePr>
          <p:nvPr>
            <p:ph type="chart" sz="quarter" idx="13"/>
            <p:extLst>
              <p:ext uri="{D42A27DB-BD31-4B8C-83A1-F6EECF244321}">
                <p14:modId xmlns:p14="http://schemas.microsoft.com/office/powerpoint/2010/main" val="6917607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62450B-0511-46C0-8A36-CF4B7E551963}"/>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EAC9C644-70BA-472E-8130-0159028F62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3985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FDE02-C1B9-4C08-A3A3-8B7E0D5C97E3}"/>
              </a:ext>
            </a:extLst>
          </p:cNvPr>
          <p:cNvSpPr>
            <a:spLocks noGrp="1"/>
          </p:cNvSpPr>
          <p:nvPr>
            <p:ph type="title"/>
          </p:nvPr>
        </p:nvSpPr>
        <p:spPr/>
        <p:txBody>
          <a:bodyPr/>
          <a:lstStyle/>
          <a:p>
            <a:r>
              <a:rPr lang="de-DE"/>
              <a:t>Facebook Check Ins | Autohaus Fürst</a:t>
            </a:r>
            <a:endParaRPr lang="en-US"/>
          </a:p>
        </p:txBody>
      </p:sp>
      <p:graphicFrame>
        <p:nvGraphicFramePr>
          <p:cNvPr id="6" name="Chart Placeholder 5">
            <a:extLst>
              <a:ext uri="{FF2B5EF4-FFF2-40B4-BE49-F238E27FC236}">
                <a16:creationId xmlns:a16="http://schemas.microsoft.com/office/drawing/2014/main" id="{0A8E5685-A4D8-408A-BD1B-872564152643}"/>
              </a:ext>
            </a:extLst>
          </p:cNvPr>
          <p:cNvGraphicFramePr>
            <a:graphicFrameLocks noGrp="1"/>
          </p:cNvGraphicFramePr>
          <p:nvPr>
            <p:ph type="chart" sz="quarter" idx="13"/>
            <p:extLst>
              <p:ext uri="{D42A27DB-BD31-4B8C-83A1-F6EECF244321}">
                <p14:modId xmlns:p14="http://schemas.microsoft.com/office/powerpoint/2010/main" val="9983036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0283CF-4CA7-4618-9A63-3BF0A6D6C927}"/>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0E4B93D7-AA4F-4365-B782-BB6866A211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12708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1D3E3-498B-4E46-863B-010AB3DCB367}"/>
              </a:ext>
            </a:extLst>
          </p:cNvPr>
          <p:cNvSpPr>
            <a:spLocks noGrp="1"/>
          </p:cNvSpPr>
          <p:nvPr>
            <p:ph type="title"/>
          </p:nvPr>
        </p:nvSpPr>
        <p:spPr/>
        <p:txBody>
          <a:bodyPr/>
          <a:lstStyle/>
          <a:p>
            <a:r>
              <a:rPr lang="en-US"/>
              <a:t>Fan Demographie | Autohaus Fürst</a:t>
            </a:r>
          </a:p>
        </p:txBody>
      </p:sp>
      <p:graphicFrame>
        <p:nvGraphicFramePr>
          <p:cNvPr id="6" name="Chart Placeholder 5">
            <a:extLst>
              <a:ext uri="{FF2B5EF4-FFF2-40B4-BE49-F238E27FC236}">
                <a16:creationId xmlns:a16="http://schemas.microsoft.com/office/drawing/2014/main" id="{D0BC5B4F-F9DA-41A4-AEA7-9E6AA6D4231D}"/>
              </a:ext>
            </a:extLst>
          </p:cNvPr>
          <p:cNvGraphicFramePr>
            <a:graphicFrameLocks noGrp="1"/>
          </p:cNvGraphicFramePr>
          <p:nvPr>
            <p:ph type="chart" sz="quarter" idx="13"/>
            <p:extLst>
              <p:ext uri="{D42A27DB-BD31-4B8C-83A1-F6EECF244321}">
                <p14:modId xmlns:p14="http://schemas.microsoft.com/office/powerpoint/2010/main" val="27078345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401297-124B-4212-8602-D2D5470F22C3}"/>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77D02770-7DC0-44E8-A398-A218404CD3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23348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B7982-4969-4FBB-9BF3-6F4E533DEF1F}"/>
              </a:ext>
            </a:extLst>
          </p:cNvPr>
          <p:cNvSpPr>
            <a:spLocks noGrp="1"/>
          </p:cNvSpPr>
          <p:nvPr>
            <p:ph type="title"/>
          </p:nvPr>
        </p:nvSpPr>
        <p:spPr/>
        <p:txBody>
          <a:bodyPr/>
          <a:lstStyle/>
          <a:p>
            <a:r>
              <a:rPr lang="en-US"/>
              <a:t>Impressionen | Autohaus Fürst</a:t>
            </a:r>
          </a:p>
        </p:txBody>
      </p:sp>
      <p:graphicFrame>
        <p:nvGraphicFramePr>
          <p:cNvPr id="6" name="Chart Placeholder 5">
            <a:extLst>
              <a:ext uri="{FF2B5EF4-FFF2-40B4-BE49-F238E27FC236}">
                <a16:creationId xmlns:a16="http://schemas.microsoft.com/office/drawing/2014/main" id="{6D590B86-8049-4A89-9433-BAC06268E30C}"/>
              </a:ext>
            </a:extLst>
          </p:cNvPr>
          <p:cNvGraphicFramePr>
            <a:graphicFrameLocks noGrp="1"/>
          </p:cNvGraphicFramePr>
          <p:nvPr>
            <p:ph type="chart" sz="quarter" idx="13"/>
            <p:extLst>
              <p:ext uri="{D42A27DB-BD31-4B8C-83A1-F6EECF244321}">
                <p14:modId xmlns:p14="http://schemas.microsoft.com/office/powerpoint/2010/main" val="40047749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61A89C-CFF9-4FFA-A8E6-DBCB1274D668}"/>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1FEE815A-1238-4C63-863A-B96459FCEC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25510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F1079-1A67-4EC8-B70B-4D13A3A713ED}"/>
              </a:ext>
            </a:extLst>
          </p:cNvPr>
          <p:cNvSpPr>
            <a:spLocks noGrp="1"/>
          </p:cNvSpPr>
          <p:nvPr>
            <p:ph type="title"/>
          </p:nvPr>
        </p:nvSpPr>
        <p:spPr/>
        <p:txBody>
          <a:bodyPr/>
          <a:lstStyle/>
          <a:p>
            <a:r>
              <a:rPr lang="en-US"/>
              <a:t>Reichweite | Autohaus Fürst</a:t>
            </a:r>
          </a:p>
        </p:txBody>
      </p:sp>
      <p:graphicFrame>
        <p:nvGraphicFramePr>
          <p:cNvPr id="6" name="Chart Placeholder 5">
            <a:extLst>
              <a:ext uri="{FF2B5EF4-FFF2-40B4-BE49-F238E27FC236}">
                <a16:creationId xmlns:a16="http://schemas.microsoft.com/office/drawing/2014/main" id="{E899BE38-D5C1-4012-8C79-F02D1DA128C5}"/>
              </a:ext>
            </a:extLst>
          </p:cNvPr>
          <p:cNvGraphicFramePr>
            <a:graphicFrameLocks noGrp="1"/>
          </p:cNvGraphicFramePr>
          <p:nvPr>
            <p:ph type="chart" sz="quarter" idx="13"/>
            <p:extLst>
              <p:ext uri="{D42A27DB-BD31-4B8C-83A1-F6EECF244321}">
                <p14:modId xmlns:p14="http://schemas.microsoft.com/office/powerpoint/2010/main" val="35173975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4CB3B8-ECBD-4960-AE2E-834E593C7F0C}"/>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9BB655A4-2DB1-4F34-A241-4D69C09131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70764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E7EEF-E321-4DF3-AD10-F71869B9EDAF}"/>
              </a:ext>
            </a:extLst>
          </p:cNvPr>
          <p:cNvSpPr>
            <a:spLocks noGrp="1"/>
          </p:cNvSpPr>
          <p:nvPr>
            <p:ph type="title"/>
          </p:nvPr>
        </p:nvSpPr>
        <p:spPr/>
        <p:txBody>
          <a:bodyPr/>
          <a:lstStyle/>
          <a:p>
            <a:r>
              <a:rPr lang="en-US"/>
              <a:t>Engagierte User | Autohaus Fürst</a:t>
            </a:r>
          </a:p>
        </p:txBody>
      </p:sp>
      <p:graphicFrame>
        <p:nvGraphicFramePr>
          <p:cNvPr id="6" name="Chart Placeholder 5">
            <a:extLst>
              <a:ext uri="{FF2B5EF4-FFF2-40B4-BE49-F238E27FC236}">
                <a16:creationId xmlns:a16="http://schemas.microsoft.com/office/drawing/2014/main" id="{6CAF1328-453E-4D2A-804D-52C6C10940B7}"/>
              </a:ext>
            </a:extLst>
          </p:cNvPr>
          <p:cNvGraphicFramePr>
            <a:graphicFrameLocks noGrp="1"/>
          </p:cNvGraphicFramePr>
          <p:nvPr>
            <p:ph type="chart" sz="quarter" idx="13"/>
            <p:extLst>
              <p:ext uri="{D42A27DB-BD31-4B8C-83A1-F6EECF244321}">
                <p14:modId xmlns:p14="http://schemas.microsoft.com/office/powerpoint/2010/main" val="8396424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DD80BB-9D4F-494B-AAF9-69C536C17D8F}"/>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CDAF1A8B-BF7B-4792-8D91-04EA77DB5A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57451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EDEE3-F1EF-4ED5-8EE6-C01EFEBF25E6}"/>
              </a:ext>
            </a:extLst>
          </p:cNvPr>
          <p:cNvSpPr>
            <a:spLocks noGrp="1"/>
          </p:cNvSpPr>
          <p:nvPr>
            <p:ph type="title"/>
          </p:nvPr>
        </p:nvSpPr>
        <p:spPr/>
        <p:txBody>
          <a:bodyPr/>
          <a:lstStyle/>
          <a:p>
            <a:r>
              <a:rPr lang="en-US"/>
              <a:t>Page Views | Autohaus Fürst</a:t>
            </a:r>
          </a:p>
        </p:txBody>
      </p:sp>
      <p:graphicFrame>
        <p:nvGraphicFramePr>
          <p:cNvPr id="6" name="Chart Placeholder 5">
            <a:extLst>
              <a:ext uri="{FF2B5EF4-FFF2-40B4-BE49-F238E27FC236}">
                <a16:creationId xmlns:a16="http://schemas.microsoft.com/office/drawing/2014/main" id="{756FCE7D-2B46-497C-8710-6202BDBE17F1}"/>
              </a:ext>
            </a:extLst>
          </p:cNvPr>
          <p:cNvGraphicFramePr>
            <a:graphicFrameLocks noGrp="1"/>
          </p:cNvGraphicFramePr>
          <p:nvPr>
            <p:ph type="chart" sz="quarter" idx="13"/>
            <p:extLst>
              <p:ext uri="{D42A27DB-BD31-4B8C-83A1-F6EECF244321}">
                <p14:modId xmlns:p14="http://schemas.microsoft.com/office/powerpoint/2010/main" val="25018895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D1E60A-F554-41D4-BC2A-7B5ADD0782A1}"/>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90FD6F4F-3DF8-43C2-9CB1-6B5B9A1F8D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62167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1F76D-8419-4E03-A557-4DFD00AA8CE8}"/>
              </a:ext>
            </a:extLst>
          </p:cNvPr>
          <p:cNvSpPr>
            <a:spLocks noGrp="1"/>
          </p:cNvSpPr>
          <p:nvPr>
            <p:ph type="title"/>
          </p:nvPr>
        </p:nvSpPr>
        <p:spPr/>
        <p:txBody>
          <a:bodyPr/>
          <a:lstStyle/>
          <a:p>
            <a:r>
              <a:rPr lang="en-US"/>
              <a:t>Page Fans Online | Autohaus Fürst</a:t>
            </a:r>
          </a:p>
        </p:txBody>
      </p:sp>
      <p:graphicFrame>
        <p:nvGraphicFramePr>
          <p:cNvPr id="6" name="Chart Placeholder 5">
            <a:extLst>
              <a:ext uri="{FF2B5EF4-FFF2-40B4-BE49-F238E27FC236}">
                <a16:creationId xmlns:a16="http://schemas.microsoft.com/office/drawing/2014/main" id="{41707F39-F9BB-4D9C-A847-3153934855FD}"/>
              </a:ext>
            </a:extLst>
          </p:cNvPr>
          <p:cNvGraphicFramePr>
            <a:graphicFrameLocks noGrp="1"/>
          </p:cNvGraphicFramePr>
          <p:nvPr>
            <p:ph type="chart" sz="quarter" idx="13"/>
            <p:extLst>
              <p:ext uri="{D42A27DB-BD31-4B8C-83A1-F6EECF244321}">
                <p14:modId xmlns:p14="http://schemas.microsoft.com/office/powerpoint/2010/main" val="4210916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14D4B4-9936-4A86-9B66-7A3BC91799DA}"/>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8EF2D461-B7D4-47B2-B230-66815EC8F0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30727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3FE68-7715-4966-B154-8D41BDB21DB8}"/>
              </a:ext>
            </a:extLst>
          </p:cNvPr>
          <p:cNvSpPr>
            <a:spLocks noGrp="1"/>
          </p:cNvSpPr>
          <p:nvPr>
            <p:ph type="title"/>
          </p:nvPr>
        </p:nvSpPr>
        <p:spPr/>
        <p:txBody>
          <a:bodyPr/>
          <a:lstStyle/>
          <a:p>
            <a:r>
              <a:rPr lang="en-US"/>
              <a:t>FB Insights - Daily Impressions | Autohaus Fürst - 1 of 3</a:t>
            </a:r>
          </a:p>
        </p:txBody>
      </p:sp>
      <p:graphicFrame>
        <p:nvGraphicFramePr>
          <p:cNvPr id="5" name="Table Placeholder 4">
            <a:extLst>
              <a:ext uri="{FF2B5EF4-FFF2-40B4-BE49-F238E27FC236}">
                <a16:creationId xmlns:a16="http://schemas.microsoft.com/office/drawing/2014/main" id="{CEEF79FD-AC1C-4221-A3AB-2BD2A8607FAF}"/>
              </a:ext>
            </a:extLst>
          </p:cNvPr>
          <p:cNvGraphicFramePr>
            <a:graphicFrameLocks noGrp="1"/>
          </p:cNvGraphicFramePr>
          <p:nvPr>
            <p:ph type="tbl" sz="quarter" idx="13"/>
            <p:extLst>
              <p:ext uri="{D42A27DB-BD31-4B8C-83A1-F6EECF244321}">
                <p14:modId xmlns:p14="http://schemas.microsoft.com/office/powerpoint/2010/main" val="2367437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49563747"/>
                    </a:ext>
                  </a:extLst>
                </a:gridCol>
                <a:gridCol w="2468880">
                  <a:extLst>
                    <a:ext uri="{9D8B030D-6E8A-4147-A177-3AD203B41FA5}">
                      <a16:colId xmlns:a16="http://schemas.microsoft.com/office/drawing/2014/main" val="746387403"/>
                    </a:ext>
                  </a:extLst>
                </a:gridCol>
                <a:gridCol w="2468880">
                  <a:extLst>
                    <a:ext uri="{9D8B030D-6E8A-4147-A177-3AD203B41FA5}">
                      <a16:colId xmlns:a16="http://schemas.microsoft.com/office/drawing/2014/main" val="3049398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522947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1858</a:t>
                      </a:r>
                    </a:p>
                  </a:txBody>
                  <a:tcPr/>
                </a:tc>
                <a:extLst>
                  <a:ext uri="{0D108BD9-81ED-4DB2-BD59-A6C34878D82A}">
                    <a16:rowId xmlns:a16="http://schemas.microsoft.com/office/drawing/2014/main" val="2624480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1706</a:t>
                      </a:r>
                    </a:p>
                  </a:txBody>
                  <a:tcPr/>
                </a:tc>
                <a:extLst>
                  <a:ext uri="{0D108BD9-81ED-4DB2-BD59-A6C34878D82A}">
                    <a16:rowId xmlns:a16="http://schemas.microsoft.com/office/drawing/2014/main" val="2559489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1315</a:t>
                      </a:r>
                    </a:p>
                  </a:txBody>
                  <a:tcPr/>
                </a:tc>
                <a:extLst>
                  <a:ext uri="{0D108BD9-81ED-4DB2-BD59-A6C34878D82A}">
                    <a16:rowId xmlns:a16="http://schemas.microsoft.com/office/drawing/2014/main" val="1298065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a:t>
                      </a:r>
                    </a:p>
                  </a:txBody>
                  <a:tcPr/>
                </a:tc>
                <a:extLst>
                  <a:ext uri="{0D108BD9-81ED-4DB2-BD59-A6C34878D82A}">
                    <a16:rowId xmlns:a16="http://schemas.microsoft.com/office/drawing/2014/main" val="1242510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a:t>
                      </a:r>
                    </a:p>
                  </a:txBody>
                  <a:tcPr/>
                </a:tc>
                <a:extLst>
                  <a:ext uri="{0D108BD9-81ED-4DB2-BD59-A6C34878D82A}">
                    <a16:rowId xmlns:a16="http://schemas.microsoft.com/office/drawing/2014/main" val="4277980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4007</a:t>
                      </a:r>
                    </a:p>
                  </a:txBody>
                  <a:tcPr/>
                </a:tc>
                <a:extLst>
                  <a:ext uri="{0D108BD9-81ED-4DB2-BD59-A6C34878D82A}">
                    <a16:rowId xmlns:a16="http://schemas.microsoft.com/office/drawing/2014/main" val="35887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4874</a:t>
                      </a:r>
                    </a:p>
                  </a:txBody>
                  <a:tcPr/>
                </a:tc>
                <a:extLst>
                  <a:ext uri="{0D108BD9-81ED-4DB2-BD59-A6C34878D82A}">
                    <a16:rowId xmlns:a16="http://schemas.microsoft.com/office/drawing/2014/main" val="2435707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3483</a:t>
                      </a:r>
                    </a:p>
                  </a:txBody>
                  <a:tcPr/>
                </a:tc>
                <a:extLst>
                  <a:ext uri="{0D108BD9-81ED-4DB2-BD59-A6C34878D82A}">
                    <a16:rowId xmlns:a16="http://schemas.microsoft.com/office/drawing/2014/main" val="1863989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5053</a:t>
                      </a:r>
                    </a:p>
                  </a:txBody>
                  <a:tcPr/>
                </a:tc>
                <a:extLst>
                  <a:ext uri="{0D108BD9-81ED-4DB2-BD59-A6C34878D82A}">
                    <a16:rowId xmlns:a16="http://schemas.microsoft.com/office/drawing/2014/main" val="581557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4453</a:t>
                      </a:r>
                    </a:p>
                  </a:txBody>
                  <a:tcPr/>
                </a:tc>
                <a:extLst>
                  <a:ext uri="{0D108BD9-81ED-4DB2-BD59-A6C34878D82A}">
                    <a16:rowId xmlns:a16="http://schemas.microsoft.com/office/drawing/2014/main" val="3086956042"/>
                  </a:ext>
                </a:extLst>
              </a:tr>
            </a:tbl>
          </a:graphicData>
        </a:graphic>
      </p:graphicFrame>
      <p:sp>
        <p:nvSpPr>
          <p:cNvPr id="4" name="Text Placeholder 3">
            <a:extLst>
              <a:ext uri="{FF2B5EF4-FFF2-40B4-BE49-F238E27FC236}">
                <a16:creationId xmlns:a16="http://schemas.microsoft.com/office/drawing/2014/main" id="{050432E7-7A73-469B-8EB4-A20361D5558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4722430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7B0F5-96FE-4973-A52C-CE0D95CBFF87}"/>
              </a:ext>
            </a:extLst>
          </p:cNvPr>
          <p:cNvSpPr>
            <a:spLocks noGrp="1"/>
          </p:cNvSpPr>
          <p:nvPr>
            <p:ph type="title"/>
          </p:nvPr>
        </p:nvSpPr>
        <p:spPr/>
        <p:txBody>
          <a:bodyPr/>
          <a:lstStyle/>
          <a:p>
            <a:r>
              <a:rPr lang="en-US"/>
              <a:t>FB Insights - Daily Impressions | Autohaus Fürst - 2 of 3</a:t>
            </a:r>
          </a:p>
        </p:txBody>
      </p:sp>
      <p:graphicFrame>
        <p:nvGraphicFramePr>
          <p:cNvPr id="5" name="Table Placeholder 4">
            <a:extLst>
              <a:ext uri="{FF2B5EF4-FFF2-40B4-BE49-F238E27FC236}">
                <a16:creationId xmlns:a16="http://schemas.microsoft.com/office/drawing/2014/main" id="{52F1BDAC-C16A-4FC2-A8D5-49A3FF62415A}"/>
              </a:ext>
            </a:extLst>
          </p:cNvPr>
          <p:cNvGraphicFramePr>
            <a:graphicFrameLocks noGrp="1"/>
          </p:cNvGraphicFramePr>
          <p:nvPr>
            <p:ph type="tbl" sz="quarter" idx="13"/>
            <p:extLst>
              <p:ext uri="{D42A27DB-BD31-4B8C-83A1-F6EECF244321}">
                <p14:modId xmlns:p14="http://schemas.microsoft.com/office/powerpoint/2010/main" val="1530539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78512282"/>
                    </a:ext>
                  </a:extLst>
                </a:gridCol>
                <a:gridCol w="2468880">
                  <a:extLst>
                    <a:ext uri="{9D8B030D-6E8A-4147-A177-3AD203B41FA5}">
                      <a16:colId xmlns:a16="http://schemas.microsoft.com/office/drawing/2014/main" val="817919688"/>
                    </a:ext>
                  </a:extLst>
                </a:gridCol>
                <a:gridCol w="2468880">
                  <a:extLst>
                    <a:ext uri="{9D8B030D-6E8A-4147-A177-3AD203B41FA5}">
                      <a16:colId xmlns:a16="http://schemas.microsoft.com/office/drawing/2014/main" val="26710122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107699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4324</a:t>
                      </a:r>
                    </a:p>
                  </a:txBody>
                  <a:tcPr/>
                </a:tc>
                <a:extLst>
                  <a:ext uri="{0D108BD9-81ED-4DB2-BD59-A6C34878D82A}">
                    <a16:rowId xmlns:a16="http://schemas.microsoft.com/office/drawing/2014/main" val="3285342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3781</a:t>
                      </a:r>
                    </a:p>
                  </a:txBody>
                  <a:tcPr/>
                </a:tc>
                <a:extLst>
                  <a:ext uri="{0D108BD9-81ED-4DB2-BD59-A6C34878D82A}">
                    <a16:rowId xmlns:a16="http://schemas.microsoft.com/office/drawing/2014/main" val="984085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5473</a:t>
                      </a:r>
                    </a:p>
                  </a:txBody>
                  <a:tcPr/>
                </a:tc>
                <a:extLst>
                  <a:ext uri="{0D108BD9-81ED-4DB2-BD59-A6C34878D82A}">
                    <a16:rowId xmlns:a16="http://schemas.microsoft.com/office/drawing/2014/main" val="602816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4939</a:t>
                      </a:r>
                    </a:p>
                  </a:txBody>
                  <a:tcPr/>
                </a:tc>
                <a:extLst>
                  <a:ext uri="{0D108BD9-81ED-4DB2-BD59-A6C34878D82A}">
                    <a16:rowId xmlns:a16="http://schemas.microsoft.com/office/drawing/2014/main" val="2213178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6473</a:t>
                      </a:r>
                    </a:p>
                  </a:txBody>
                  <a:tcPr/>
                </a:tc>
                <a:extLst>
                  <a:ext uri="{0D108BD9-81ED-4DB2-BD59-A6C34878D82A}">
                    <a16:rowId xmlns:a16="http://schemas.microsoft.com/office/drawing/2014/main" val="642378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5464</a:t>
                      </a:r>
                    </a:p>
                  </a:txBody>
                  <a:tcPr/>
                </a:tc>
                <a:extLst>
                  <a:ext uri="{0D108BD9-81ED-4DB2-BD59-A6C34878D82A}">
                    <a16:rowId xmlns:a16="http://schemas.microsoft.com/office/drawing/2014/main" val="2368620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5355</a:t>
                      </a:r>
                    </a:p>
                  </a:txBody>
                  <a:tcPr/>
                </a:tc>
                <a:extLst>
                  <a:ext uri="{0D108BD9-81ED-4DB2-BD59-A6C34878D82A}">
                    <a16:rowId xmlns:a16="http://schemas.microsoft.com/office/drawing/2014/main" val="280052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4185</a:t>
                      </a:r>
                    </a:p>
                  </a:txBody>
                  <a:tcPr/>
                </a:tc>
                <a:extLst>
                  <a:ext uri="{0D108BD9-81ED-4DB2-BD59-A6C34878D82A}">
                    <a16:rowId xmlns:a16="http://schemas.microsoft.com/office/drawing/2014/main" val="4125004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3431</a:t>
                      </a:r>
                    </a:p>
                  </a:txBody>
                  <a:tcPr/>
                </a:tc>
                <a:extLst>
                  <a:ext uri="{0D108BD9-81ED-4DB2-BD59-A6C34878D82A}">
                    <a16:rowId xmlns:a16="http://schemas.microsoft.com/office/drawing/2014/main" val="1165122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3344</a:t>
                      </a:r>
                    </a:p>
                  </a:txBody>
                  <a:tcPr/>
                </a:tc>
                <a:extLst>
                  <a:ext uri="{0D108BD9-81ED-4DB2-BD59-A6C34878D82A}">
                    <a16:rowId xmlns:a16="http://schemas.microsoft.com/office/drawing/2014/main" val="794591320"/>
                  </a:ext>
                </a:extLst>
              </a:tr>
            </a:tbl>
          </a:graphicData>
        </a:graphic>
      </p:graphicFrame>
      <p:sp>
        <p:nvSpPr>
          <p:cNvPr id="4" name="Text Placeholder 3">
            <a:extLst>
              <a:ext uri="{FF2B5EF4-FFF2-40B4-BE49-F238E27FC236}">
                <a16:creationId xmlns:a16="http://schemas.microsoft.com/office/drawing/2014/main" id="{A1CC43B4-03F5-47DD-89A8-5823DB5ABBE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6308763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C9963-1497-4B85-8D73-89318C81A9A4}"/>
              </a:ext>
            </a:extLst>
          </p:cNvPr>
          <p:cNvSpPr>
            <a:spLocks noGrp="1"/>
          </p:cNvSpPr>
          <p:nvPr>
            <p:ph type="title"/>
          </p:nvPr>
        </p:nvSpPr>
        <p:spPr/>
        <p:txBody>
          <a:bodyPr/>
          <a:lstStyle/>
          <a:p>
            <a:r>
              <a:rPr lang="en-US"/>
              <a:t>FB Insights - Daily Impressions | Autohaus Fürst - 3 of 3</a:t>
            </a:r>
          </a:p>
        </p:txBody>
      </p:sp>
      <p:graphicFrame>
        <p:nvGraphicFramePr>
          <p:cNvPr id="5" name="Table Placeholder 4">
            <a:extLst>
              <a:ext uri="{FF2B5EF4-FFF2-40B4-BE49-F238E27FC236}">
                <a16:creationId xmlns:a16="http://schemas.microsoft.com/office/drawing/2014/main" id="{712B4636-62B1-4790-99FD-DA8DD310DB1A}"/>
              </a:ext>
            </a:extLst>
          </p:cNvPr>
          <p:cNvGraphicFramePr>
            <a:graphicFrameLocks noGrp="1"/>
          </p:cNvGraphicFramePr>
          <p:nvPr>
            <p:ph type="tbl" sz="quarter" idx="13"/>
            <p:extLst>
              <p:ext uri="{D42A27DB-BD31-4B8C-83A1-F6EECF244321}">
                <p14:modId xmlns:p14="http://schemas.microsoft.com/office/powerpoint/2010/main" val="1831041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80554852"/>
                    </a:ext>
                  </a:extLst>
                </a:gridCol>
                <a:gridCol w="2468880">
                  <a:extLst>
                    <a:ext uri="{9D8B030D-6E8A-4147-A177-3AD203B41FA5}">
                      <a16:colId xmlns:a16="http://schemas.microsoft.com/office/drawing/2014/main" val="1010343164"/>
                    </a:ext>
                  </a:extLst>
                </a:gridCol>
                <a:gridCol w="2468880">
                  <a:extLst>
                    <a:ext uri="{9D8B030D-6E8A-4147-A177-3AD203B41FA5}">
                      <a16:colId xmlns:a16="http://schemas.microsoft.com/office/drawing/2014/main" val="4079426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287610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4908</a:t>
                      </a:r>
                    </a:p>
                  </a:txBody>
                  <a:tcPr/>
                </a:tc>
                <a:extLst>
                  <a:ext uri="{0D108BD9-81ED-4DB2-BD59-A6C34878D82A}">
                    <a16:rowId xmlns:a16="http://schemas.microsoft.com/office/drawing/2014/main" val="159337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3962</a:t>
                      </a:r>
                    </a:p>
                  </a:txBody>
                  <a:tcPr/>
                </a:tc>
                <a:extLst>
                  <a:ext uri="{0D108BD9-81ED-4DB2-BD59-A6C34878D82A}">
                    <a16:rowId xmlns:a16="http://schemas.microsoft.com/office/drawing/2014/main" val="593605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5024</a:t>
                      </a:r>
                    </a:p>
                  </a:txBody>
                  <a:tcPr/>
                </a:tc>
                <a:extLst>
                  <a:ext uri="{0D108BD9-81ED-4DB2-BD59-A6C34878D82A}">
                    <a16:rowId xmlns:a16="http://schemas.microsoft.com/office/drawing/2014/main" val="846448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4022</a:t>
                      </a:r>
                    </a:p>
                  </a:txBody>
                  <a:tcPr/>
                </a:tc>
                <a:extLst>
                  <a:ext uri="{0D108BD9-81ED-4DB2-BD59-A6C34878D82A}">
                    <a16:rowId xmlns:a16="http://schemas.microsoft.com/office/drawing/2014/main" val="811909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1784</a:t>
                      </a:r>
                    </a:p>
                  </a:txBody>
                  <a:tcPr/>
                </a:tc>
                <a:extLst>
                  <a:ext uri="{0D108BD9-81ED-4DB2-BD59-A6C34878D82A}">
                    <a16:rowId xmlns:a16="http://schemas.microsoft.com/office/drawing/2014/main" val="1306787078"/>
                  </a:ext>
                </a:extLst>
              </a:tr>
            </a:tbl>
          </a:graphicData>
        </a:graphic>
      </p:graphicFrame>
      <p:sp>
        <p:nvSpPr>
          <p:cNvPr id="4" name="Text Placeholder 3">
            <a:extLst>
              <a:ext uri="{FF2B5EF4-FFF2-40B4-BE49-F238E27FC236}">
                <a16:creationId xmlns:a16="http://schemas.microsoft.com/office/drawing/2014/main" id="{51536645-BCFA-4641-93C8-23E58B39BA6E}"/>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5598869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4623E-B4FD-470F-95D1-D42C42BD7183}"/>
              </a:ext>
            </a:extLst>
          </p:cNvPr>
          <p:cNvSpPr>
            <a:spLocks noGrp="1"/>
          </p:cNvSpPr>
          <p:nvPr>
            <p:ph type="title"/>
          </p:nvPr>
        </p:nvSpPr>
        <p:spPr/>
        <p:txBody>
          <a:bodyPr/>
          <a:lstStyle/>
          <a:p>
            <a:r>
              <a:rPr lang="en-US"/>
              <a:t>FB Insights - Daily Reach | Autohaus Fürst - 1 of 3</a:t>
            </a:r>
          </a:p>
        </p:txBody>
      </p:sp>
      <p:graphicFrame>
        <p:nvGraphicFramePr>
          <p:cNvPr id="5" name="Table Placeholder 4">
            <a:extLst>
              <a:ext uri="{FF2B5EF4-FFF2-40B4-BE49-F238E27FC236}">
                <a16:creationId xmlns:a16="http://schemas.microsoft.com/office/drawing/2014/main" id="{BC51EB52-36F5-41ED-B7B6-BB0B7963A801}"/>
              </a:ext>
            </a:extLst>
          </p:cNvPr>
          <p:cNvGraphicFramePr>
            <a:graphicFrameLocks noGrp="1"/>
          </p:cNvGraphicFramePr>
          <p:nvPr>
            <p:ph type="tbl" sz="quarter" idx="13"/>
            <p:extLst>
              <p:ext uri="{D42A27DB-BD31-4B8C-83A1-F6EECF244321}">
                <p14:modId xmlns:p14="http://schemas.microsoft.com/office/powerpoint/2010/main" val="285474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40495081"/>
                    </a:ext>
                  </a:extLst>
                </a:gridCol>
                <a:gridCol w="2468880">
                  <a:extLst>
                    <a:ext uri="{9D8B030D-6E8A-4147-A177-3AD203B41FA5}">
                      <a16:colId xmlns:a16="http://schemas.microsoft.com/office/drawing/2014/main" val="3204487950"/>
                    </a:ext>
                  </a:extLst>
                </a:gridCol>
                <a:gridCol w="2468880">
                  <a:extLst>
                    <a:ext uri="{9D8B030D-6E8A-4147-A177-3AD203B41FA5}">
                      <a16:colId xmlns:a16="http://schemas.microsoft.com/office/drawing/2014/main" val="1990279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611155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extLst>
                  <a:ext uri="{0D108BD9-81ED-4DB2-BD59-A6C34878D82A}">
                    <a16:rowId xmlns:a16="http://schemas.microsoft.com/office/drawing/2014/main" val="975428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a:t>
                      </a:r>
                    </a:p>
                  </a:txBody>
                  <a:tcPr/>
                </a:tc>
                <a:extLst>
                  <a:ext uri="{0D108BD9-81ED-4DB2-BD59-A6C34878D82A}">
                    <a16:rowId xmlns:a16="http://schemas.microsoft.com/office/drawing/2014/main" val="3038732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a:t>
                      </a:r>
                    </a:p>
                  </a:txBody>
                  <a:tcPr/>
                </a:tc>
                <a:extLst>
                  <a:ext uri="{0D108BD9-81ED-4DB2-BD59-A6C34878D82A}">
                    <a16:rowId xmlns:a16="http://schemas.microsoft.com/office/drawing/2014/main" val="3407541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a:t>
                      </a:r>
                    </a:p>
                  </a:txBody>
                  <a:tcPr/>
                </a:tc>
                <a:extLst>
                  <a:ext uri="{0D108BD9-81ED-4DB2-BD59-A6C34878D82A}">
                    <a16:rowId xmlns:a16="http://schemas.microsoft.com/office/drawing/2014/main" val="1916817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a:t>
                      </a:r>
                    </a:p>
                  </a:txBody>
                  <a:tcPr/>
                </a:tc>
                <a:extLst>
                  <a:ext uri="{0D108BD9-81ED-4DB2-BD59-A6C34878D82A}">
                    <a16:rowId xmlns:a16="http://schemas.microsoft.com/office/drawing/2014/main" val="4245385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1806</a:t>
                      </a:r>
                    </a:p>
                  </a:txBody>
                  <a:tcPr/>
                </a:tc>
                <a:extLst>
                  <a:ext uri="{0D108BD9-81ED-4DB2-BD59-A6C34878D82A}">
                    <a16:rowId xmlns:a16="http://schemas.microsoft.com/office/drawing/2014/main" val="2466071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2823</a:t>
                      </a:r>
                    </a:p>
                  </a:txBody>
                  <a:tcPr/>
                </a:tc>
                <a:extLst>
                  <a:ext uri="{0D108BD9-81ED-4DB2-BD59-A6C34878D82A}">
                    <a16:rowId xmlns:a16="http://schemas.microsoft.com/office/drawing/2014/main" val="71223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2437</a:t>
                      </a:r>
                    </a:p>
                  </a:txBody>
                  <a:tcPr/>
                </a:tc>
                <a:extLst>
                  <a:ext uri="{0D108BD9-81ED-4DB2-BD59-A6C34878D82A}">
                    <a16:rowId xmlns:a16="http://schemas.microsoft.com/office/drawing/2014/main" val="3478735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2591</a:t>
                      </a:r>
                    </a:p>
                  </a:txBody>
                  <a:tcPr/>
                </a:tc>
                <a:extLst>
                  <a:ext uri="{0D108BD9-81ED-4DB2-BD59-A6C34878D82A}">
                    <a16:rowId xmlns:a16="http://schemas.microsoft.com/office/drawing/2014/main" val="1172605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2264</a:t>
                      </a:r>
                    </a:p>
                  </a:txBody>
                  <a:tcPr/>
                </a:tc>
                <a:extLst>
                  <a:ext uri="{0D108BD9-81ED-4DB2-BD59-A6C34878D82A}">
                    <a16:rowId xmlns:a16="http://schemas.microsoft.com/office/drawing/2014/main" val="957463286"/>
                  </a:ext>
                </a:extLst>
              </a:tr>
            </a:tbl>
          </a:graphicData>
        </a:graphic>
      </p:graphicFrame>
      <p:sp>
        <p:nvSpPr>
          <p:cNvPr id="4" name="Text Placeholder 3">
            <a:extLst>
              <a:ext uri="{FF2B5EF4-FFF2-40B4-BE49-F238E27FC236}">
                <a16:creationId xmlns:a16="http://schemas.microsoft.com/office/drawing/2014/main" id="{4F56D6C3-9995-47DB-A09C-A499E8522BF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3125616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4BCEE-B9C9-43A4-BF71-7205C358F4BD}"/>
              </a:ext>
            </a:extLst>
          </p:cNvPr>
          <p:cNvSpPr>
            <a:spLocks noGrp="1"/>
          </p:cNvSpPr>
          <p:nvPr>
            <p:ph type="title"/>
          </p:nvPr>
        </p:nvSpPr>
        <p:spPr/>
        <p:txBody>
          <a:bodyPr/>
          <a:lstStyle/>
          <a:p>
            <a:r>
              <a:rPr lang="en-US"/>
              <a:t>FB Insights - Daily Reach | Autohaus Fürst - 2 of 3</a:t>
            </a:r>
          </a:p>
        </p:txBody>
      </p:sp>
      <p:graphicFrame>
        <p:nvGraphicFramePr>
          <p:cNvPr id="5" name="Table Placeholder 4">
            <a:extLst>
              <a:ext uri="{FF2B5EF4-FFF2-40B4-BE49-F238E27FC236}">
                <a16:creationId xmlns:a16="http://schemas.microsoft.com/office/drawing/2014/main" id="{43CCE6A7-BF2E-4670-AC79-3C00FBD9077C}"/>
              </a:ext>
            </a:extLst>
          </p:cNvPr>
          <p:cNvGraphicFramePr>
            <a:graphicFrameLocks noGrp="1"/>
          </p:cNvGraphicFramePr>
          <p:nvPr>
            <p:ph type="tbl" sz="quarter" idx="13"/>
            <p:extLst>
              <p:ext uri="{D42A27DB-BD31-4B8C-83A1-F6EECF244321}">
                <p14:modId xmlns:p14="http://schemas.microsoft.com/office/powerpoint/2010/main" val="1652060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71766621"/>
                    </a:ext>
                  </a:extLst>
                </a:gridCol>
                <a:gridCol w="2468880">
                  <a:extLst>
                    <a:ext uri="{9D8B030D-6E8A-4147-A177-3AD203B41FA5}">
                      <a16:colId xmlns:a16="http://schemas.microsoft.com/office/drawing/2014/main" val="3248514330"/>
                    </a:ext>
                  </a:extLst>
                </a:gridCol>
                <a:gridCol w="2468880">
                  <a:extLst>
                    <a:ext uri="{9D8B030D-6E8A-4147-A177-3AD203B41FA5}">
                      <a16:colId xmlns:a16="http://schemas.microsoft.com/office/drawing/2014/main" val="1379586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729302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2379</a:t>
                      </a:r>
                    </a:p>
                  </a:txBody>
                  <a:tcPr/>
                </a:tc>
                <a:extLst>
                  <a:ext uri="{0D108BD9-81ED-4DB2-BD59-A6C34878D82A}">
                    <a16:rowId xmlns:a16="http://schemas.microsoft.com/office/drawing/2014/main" val="4157835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2395</a:t>
                      </a:r>
                    </a:p>
                  </a:txBody>
                  <a:tcPr/>
                </a:tc>
                <a:extLst>
                  <a:ext uri="{0D108BD9-81ED-4DB2-BD59-A6C34878D82A}">
                    <a16:rowId xmlns:a16="http://schemas.microsoft.com/office/drawing/2014/main" val="3771731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2942</a:t>
                      </a:r>
                    </a:p>
                  </a:txBody>
                  <a:tcPr/>
                </a:tc>
                <a:extLst>
                  <a:ext uri="{0D108BD9-81ED-4DB2-BD59-A6C34878D82A}">
                    <a16:rowId xmlns:a16="http://schemas.microsoft.com/office/drawing/2014/main" val="4203271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3063</a:t>
                      </a:r>
                    </a:p>
                  </a:txBody>
                  <a:tcPr/>
                </a:tc>
                <a:extLst>
                  <a:ext uri="{0D108BD9-81ED-4DB2-BD59-A6C34878D82A}">
                    <a16:rowId xmlns:a16="http://schemas.microsoft.com/office/drawing/2014/main" val="3571058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3259</a:t>
                      </a:r>
                    </a:p>
                  </a:txBody>
                  <a:tcPr/>
                </a:tc>
                <a:extLst>
                  <a:ext uri="{0D108BD9-81ED-4DB2-BD59-A6C34878D82A}">
                    <a16:rowId xmlns:a16="http://schemas.microsoft.com/office/drawing/2014/main" val="911861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2827</a:t>
                      </a:r>
                    </a:p>
                  </a:txBody>
                  <a:tcPr/>
                </a:tc>
                <a:extLst>
                  <a:ext uri="{0D108BD9-81ED-4DB2-BD59-A6C34878D82A}">
                    <a16:rowId xmlns:a16="http://schemas.microsoft.com/office/drawing/2014/main" val="4225895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2328</a:t>
                      </a:r>
                    </a:p>
                  </a:txBody>
                  <a:tcPr/>
                </a:tc>
                <a:extLst>
                  <a:ext uri="{0D108BD9-81ED-4DB2-BD59-A6C34878D82A}">
                    <a16:rowId xmlns:a16="http://schemas.microsoft.com/office/drawing/2014/main" val="1593818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2228</a:t>
                      </a:r>
                    </a:p>
                  </a:txBody>
                  <a:tcPr/>
                </a:tc>
                <a:extLst>
                  <a:ext uri="{0D108BD9-81ED-4DB2-BD59-A6C34878D82A}">
                    <a16:rowId xmlns:a16="http://schemas.microsoft.com/office/drawing/2014/main" val="3026073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1959</a:t>
                      </a:r>
                    </a:p>
                  </a:txBody>
                  <a:tcPr/>
                </a:tc>
                <a:extLst>
                  <a:ext uri="{0D108BD9-81ED-4DB2-BD59-A6C34878D82A}">
                    <a16:rowId xmlns:a16="http://schemas.microsoft.com/office/drawing/2014/main" val="234124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1905</a:t>
                      </a:r>
                    </a:p>
                  </a:txBody>
                  <a:tcPr/>
                </a:tc>
                <a:extLst>
                  <a:ext uri="{0D108BD9-81ED-4DB2-BD59-A6C34878D82A}">
                    <a16:rowId xmlns:a16="http://schemas.microsoft.com/office/drawing/2014/main" val="988408275"/>
                  </a:ext>
                </a:extLst>
              </a:tr>
            </a:tbl>
          </a:graphicData>
        </a:graphic>
      </p:graphicFrame>
      <p:sp>
        <p:nvSpPr>
          <p:cNvPr id="4" name="Text Placeholder 3">
            <a:extLst>
              <a:ext uri="{FF2B5EF4-FFF2-40B4-BE49-F238E27FC236}">
                <a16:creationId xmlns:a16="http://schemas.microsoft.com/office/drawing/2014/main" id="{8A376527-3EB5-446B-A468-5337092FE57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9824954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1A7A9-26C2-42CB-A22B-2FABDD85A0F9}"/>
              </a:ext>
            </a:extLst>
          </p:cNvPr>
          <p:cNvSpPr>
            <a:spLocks noGrp="1"/>
          </p:cNvSpPr>
          <p:nvPr>
            <p:ph type="title"/>
          </p:nvPr>
        </p:nvSpPr>
        <p:spPr/>
        <p:txBody>
          <a:bodyPr/>
          <a:lstStyle/>
          <a:p>
            <a:r>
              <a:rPr lang="en-US"/>
              <a:t>FB Insights - Daily Reach | Autohaus Fürst - 3 of 3</a:t>
            </a:r>
          </a:p>
        </p:txBody>
      </p:sp>
      <p:graphicFrame>
        <p:nvGraphicFramePr>
          <p:cNvPr id="5" name="Table Placeholder 4">
            <a:extLst>
              <a:ext uri="{FF2B5EF4-FFF2-40B4-BE49-F238E27FC236}">
                <a16:creationId xmlns:a16="http://schemas.microsoft.com/office/drawing/2014/main" id="{E1BF9B4B-3D63-4BC9-8AED-E661FAA09DB8}"/>
              </a:ext>
            </a:extLst>
          </p:cNvPr>
          <p:cNvGraphicFramePr>
            <a:graphicFrameLocks noGrp="1"/>
          </p:cNvGraphicFramePr>
          <p:nvPr>
            <p:ph type="tbl" sz="quarter" idx="13"/>
            <p:extLst>
              <p:ext uri="{D42A27DB-BD31-4B8C-83A1-F6EECF244321}">
                <p14:modId xmlns:p14="http://schemas.microsoft.com/office/powerpoint/2010/main" val="1096660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82403539"/>
                    </a:ext>
                  </a:extLst>
                </a:gridCol>
                <a:gridCol w="2468880">
                  <a:extLst>
                    <a:ext uri="{9D8B030D-6E8A-4147-A177-3AD203B41FA5}">
                      <a16:colId xmlns:a16="http://schemas.microsoft.com/office/drawing/2014/main" val="749236925"/>
                    </a:ext>
                  </a:extLst>
                </a:gridCol>
                <a:gridCol w="2468880">
                  <a:extLst>
                    <a:ext uri="{9D8B030D-6E8A-4147-A177-3AD203B41FA5}">
                      <a16:colId xmlns:a16="http://schemas.microsoft.com/office/drawing/2014/main" val="1638077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200622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2556</a:t>
                      </a:r>
                    </a:p>
                  </a:txBody>
                  <a:tcPr/>
                </a:tc>
                <a:extLst>
                  <a:ext uri="{0D108BD9-81ED-4DB2-BD59-A6C34878D82A}">
                    <a16:rowId xmlns:a16="http://schemas.microsoft.com/office/drawing/2014/main" val="3660397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2249</a:t>
                      </a:r>
                    </a:p>
                  </a:txBody>
                  <a:tcPr/>
                </a:tc>
                <a:extLst>
                  <a:ext uri="{0D108BD9-81ED-4DB2-BD59-A6C34878D82A}">
                    <a16:rowId xmlns:a16="http://schemas.microsoft.com/office/drawing/2014/main" val="2894795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2373</a:t>
                      </a:r>
                    </a:p>
                  </a:txBody>
                  <a:tcPr/>
                </a:tc>
                <a:extLst>
                  <a:ext uri="{0D108BD9-81ED-4DB2-BD59-A6C34878D82A}">
                    <a16:rowId xmlns:a16="http://schemas.microsoft.com/office/drawing/2014/main" val="877885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2141</a:t>
                      </a:r>
                    </a:p>
                  </a:txBody>
                  <a:tcPr/>
                </a:tc>
                <a:extLst>
                  <a:ext uri="{0D108BD9-81ED-4DB2-BD59-A6C34878D82A}">
                    <a16:rowId xmlns:a16="http://schemas.microsoft.com/office/drawing/2014/main" val="799488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a:t>
                      </a:r>
                    </a:p>
                  </a:txBody>
                  <a:tcPr/>
                </a:tc>
                <a:extLst>
                  <a:ext uri="{0D108BD9-81ED-4DB2-BD59-A6C34878D82A}">
                    <a16:rowId xmlns:a16="http://schemas.microsoft.com/office/drawing/2014/main" val="4055730714"/>
                  </a:ext>
                </a:extLst>
              </a:tr>
            </a:tbl>
          </a:graphicData>
        </a:graphic>
      </p:graphicFrame>
      <p:sp>
        <p:nvSpPr>
          <p:cNvPr id="4" name="Text Placeholder 3">
            <a:extLst>
              <a:ext uri="{FF2B5EF4-FFF2-40B4-BE49-F238E27FC236}">
                <a16:creationId xmlns:a16="http://schemas.microsoft.com/office/drawing/2014/main" id="{31DF9D65-7C86-461F-8D1B-A60CDCB8638B}"/>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6060381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A0B59-4719-4ECA-9F7C-F7CE5182527B}"/>
              </a:ext>
            </a:extLst>
          </p:cNvPr>
          <p:cNvSpPr>
            <a:spLocks noGrp="1"/>
          </p:cNvSpPr>
          <p:nvPr>
            <p:ph type="title"/>
          </p:nvPr>
        </p:nvSpPr>
        <p:spPr/>
        <p:txBody>
          <a:bodyPr/>
          <a:lstStyle/>
          <a:p>
            <a:r>
              <a:rPr lang="en-US"/>
              <a:t>Facebook Reach | Autohaus Fürst</a:t>
            </a:r>
          </a:p>
        </p:txBody>
      </p:sp>
      <p:graphicFrame>
        <p:nvGraphicFramePr>
          <p:cNvPr id="6" name="Chart Placeholder 5">
            <a:extLst>
              <a:ext uri="{FF2B5EF4-FFF2-40B4-BE49-F238E27FC236}">
                <a16:creationId xmlns:a16="http://schemas.microsoft.com/office/drawing/2014/main" id="{D74DC700-3C9A-44D9-AB79-432F90361050}"/>
              </a:ext>
            </a:extLst>
          </p:cNvPr>
          <p:cNvGraphicFramePr>
            <a:graphicFrameLocks noGrp="1"/>
          </p:cNvGraphicFramePr>
          <p:nvPr>
            <p:ph type="chart" sz="quarter" idx="13"/>
            <p:extLst>
              <p:ext uri="{D42A27DB-BD31-4B8C-83A1-F6EECF244321}">
                <p14:modId xmlns:p14="http://schemas.microsoft.com/office/powerpoint/2010/main" val="27557356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AC2916-8336-4EC9-A379-A9ABA9083D3A}"/>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69BCD03F-E354-4296-B6DF-FCA719B73F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628788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1829</Words>
  <Application>Microsoft Office PowerPoint</Application>
  <PresentationFormat>On-screen Show (4:3)</PresentationFormat>
  <Paragraphs>902</Paragraphs>
  <Slides>47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47</vt:i4>
      </vt:variant>
    </vt:vector>
  </HeadingPairs>
  <TitlesOfParts>
    <vt:vector size="50" baseType="lpstr">
      <vt:lpstr>Arial</vt:lpstr>
      <vt:lpstr>Calibri</vt:lpstr>
      <vt:lpstr>quintly_template</vt:lpstr>
      <vt:lpstr>Facebook Page Report</vt:lpstr>
      <vt:lpstr>Wichtigste Werte (KPI's) | Autohaus Fürst</vt:lpstr>
      <vt:lpstr>Fans (Übersicht) | Autohaus Fürst</vt:lpstr>
      <vt:lpstr>Key Metrics Table w. User Post RR | Autohaus Fürst</vt:lpstr>
      <vt:lpstr>Facebook Fans Total | Autohaus Fürst</vt:lpstr>
      <vt:lpstr>Fanwachstum | Autohaus Fürst</vt:lpstr>
      <vt:lpstr>Verlorene Fans | Autohaus Fürst</vt:lpstr>
      <vt:lpstr>Eigene Beiträge (Postings) | Autohaus Fürst - 1 of 8</vt:lpstr>
      <vt:lpstr>Eigene Beiträge (Postings) | Autohaus Fürst - 2 of 8</vt:lpstr>
      <vt:lpstr>Eigene Beiträge (Postings) | Autohaus Fürst - 3 of 8</vt:lpstr>
      <vt:lpstr>Eigene Beiträge (Postings) | Autohaus Fürst - 4 of 8</vt:lpstr>
      <vt:lpstr>Eigene Beiträge (Postings) | Autohaus Fürst - 5 of 8</vt:lpstr>
      <vt:lpstr>Eigene Beiträge (Postings) | Autohaus Fürst - 6 of 8</vt:lpstr>
      <vt:lpstr>Eigene Beiträge (Postings) | Autohaus Fürst - 7 of 8</vt:lpstr>
      <vt:lpstr>Eigene Beiträge (Postings) | Autohaus Fürst - 8 of 8</vt:lpstr>
      <vt:lpstr>Eigene Beiträge (Postings) + Reactions | Autohaus Fürst - 1 of 13</vt:lpstr>
      <vt:lpstr>Eigene Beiträge (Postings) + Reactions | Autohaus Fürst - 2 of 13</vt:lpstr>
      <vt:lpstr>Eigene Beiträge (Postings) + Reactions | Autohaus Fürst - 3 of 13</vt:lpstr>
      <vt:lpstr>Eigene Beiträge (Postings) + Reactions | Autohaus Fürst - 4 of 13</vt:lpstr>
      <vt:lpstr>Eigene Beiträge (Postings) + Reactions | Autohaus Fürst - 5 of 13</vt:lpstr>
      <vt:lpstr>Eigene Beiträge (Postings) + Reactions | Autohaus Fürst - 6 of 13</vt:lpstr>
      <vt:lpstr>Eigene Beiträge (Postings) + Reactions | Autohaus Fürst - 7 of 13</vt:lpstr>
      <vt:lpstr>Eigene Beiträge (Postings) + Reactions | Autohaus Fürst - 8 of 13</vt:lpstr>
      <vt:lpstr>Eigene Beiträge (Postings) + Reactions | Autohaus Fürst - 9 of 13</vt:lpstr>
      <vt:lpstr>Eigene Beiträge (Postings) + Reactions | Autohaus Fürst - 10 of 13</vt:lpstr>
      <vt:lpstr>Eigene Beiträge (Postings) + Reactions | Autohaus Fürst - 11 of 13</vt:lpstr>
      <vt:lpstr>Eigene Beiträge (Postings) + Reactions | Autohaus Fürst - 12 of 13</vt:lpstr>
      <vt:lpstr>Eigene Beiträge (Postings) + Reactions | Autohaus Fürst - 13 of 13</vt:lpstr>
      <vt:lpstr>Postings/Wochentag | Autohaus Fürst</vt:lpstr>
      <vt:lpstr>Interaktionsrate | Autohaus Fürst</vt:lpstr>
      <vt:lpstr>Postingtypen (Verteilung) | Autohaus Fürst</vt:lpstr>
      <vt:lpstr>Interaktionsrate/Postingtyp | Autohaus Fürst</vt:lpstr>
      <vt:lpstr>Antwortzeit | Autohaus Fürst</vt:lpstr>
      <vt:lpstr>Facebook Check Ins | Autohaus Fürst</vt:lpstr>
      <vt:lpstr>Fan Demographie | Autohaus Fürst</vt:lpstr>
      <vt:lpstr>Impressionen | Autohaus Fürst</vt:lpstr>
      <vt:lpstr>Reichweite | Autohaus Fürst</vt:lpstr>
      <vt:lpstr>Engagierte User | Autohaus Fürst</vt:lpstr>
      <vt:lpstr>Page Views | Autohaus Fürst</vt:lpstr>
      <vt:lpstr>Page Fans Online | Autohaus Fürst</vt:lpstr>
      <vt:lpstr>FB Insights - Daily Impressions | Autohaus Fürst - 1 of 3</vt:lpstr>
      <vt:lpstr>FB Insights - Daily Impressions | Autohaus Fürst - 2 of 3</vt:lpstr>
      <vt:lpstr>FB Insights - Daily Impressions | Autohaus Fürst - 3 of 3</vt:lpstr>
      <vt:lpstr>FB Insights - Daily Reach | Autohaus Fürst - 1 of 3</vt:lpstr>
      <vt:lpstr>FB Insights - Daily Reach | Autohaus Fürst - 2 of 3</vt:lpstr>
      <vt:lpstr>FB Insights - Daily Reach | Autohaus Fürst - 3 of 3</vt:lpstr>
      <vt:lpstr>Facebook Reach | Autohaus Fürst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2018-05-02T12:55:30Z</dcterms:created>
  <dcterms:modified xsi:type="dcterms:W3CDTF">2018-05-02T12:57:04Z</dcterms:modified>
</cp:coreProperties>
</file>