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6" r:id="rId38"/>
    <p:sldId id="297" r:id="rId39"/>
    <p:sldId id="298" r:id="rId40"/>
    <p:sldId id="299"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1537</c:v>
                </c:pt>
                <c:pt idx="1">
                  <c:v>1537</c:v>
                </c:pt>
                <c:pt idx="2">
                  <c:v>1536</c:v>
                </c:pt>
                <c:pt idx="3">
                  <c:v>1536</c:v>
                </c:pt>
                <c:pt idx="4">
                  <c:v>1535</c:v>
                </c:pt>
                <c:pt idx="5">
                  <c:v>1535</c:v>
                </c:pt>
                <c:pt idx="6">
                  <c:v>1535</c:v>
                </c:pt>
                <c:pt idx="7">
                  <c:v>1534</c:v>
                </c:pt>
                <c:pt idx="8">
                  <c:v>1536</c:v>
                </c:pt>
                <c:pt idx="9">
                  <c:v>1539</c:v>
                </c:pt>
                <c:pt idx="10">
                  <c:v>1546</c:v>
                </c:pt>
                <c:pt idx="11">
                  <c:v>1551</c:v>
                </c:pt>
                <c:pt idx="12">
                  <c:v>1557</c:v>
                </c:pt>
                <c:pt idx="13">
                  <c:v>1561</c:v>
                </c:pt>
                <c:pt idx="14">
                  <c:v>1562</c:v>
                </c:pt>
                <c:pt idx="15">
                  <c:v>1565</c:v>
                </c:pt>
                <c:pt idx="16">
                  <c:v>1568</c:v>
                </c:pt>
                <c:pt idx="17">
                  <c:v>1574</c:v>
                </c:pt>
                <c:pt idx="18">
                  <c:v>1579</c:v>
                </c:pt>
                <c:pt idx="19">
                  <c:v>1579</c:v>
                </c:pt>
                <c:pt idx="20">
                  <c:v>1580</c:v>
                </c:pt>
                <c:pt idx="21">
                  <c:v>1584</c:v>
                </c:pt>
                <c:pt idx="22">
                  <c:v>1588</c:v>
                </c:pt>
                <c:pt idx="23">
                  <c:v>1589</c:v>
                </c:pt>
                <c:pt idx="24">
                  <c:v>1589</c:v>
                </c:pt>
                <c:pt idx="25">
                  <c:v>1589</c:v>
                </c:pt>
                <c:pt idx="26">
                  <c:v>1590</c:v>
                </c:pt>
                <c:pt idx="27">
                  <c:v>1591</c:v>
                </c:pt>
                <c:pt idx="28">
                  <c:v>1590</c:v>
                </c:pt>
                <c:pt idx="29">
                  <c:v>1590</c:v>
                </c:pt>
              </c:numCache>
            </c:numRef>
          </c:val>
          <c:smooth val="0"/>
          <c:extLst>
            <c:ext xmlns:c16="http://schemas.microsoft.com/office/drawing/2014/chart" uri="{C3380CC4-5D6E-409C-BE32-E72D297353CC}">
              <c16:uniqueId val="{00000000-6DEC-45E0-9F83-15FBD2E2CF0E}"/>
            </c:ext>
          </c:extLst>
        </c:ser>
        <c:dLbls>
          <c:showLegendKey val="0"/>
          <c:showVal val="0"/>
          <c:showCatName val="0"/>
          <c:showSerName val="0"/>
          <c:showPercent val="0"/>
          <c:showBubbleSize val="0"/>
        </c:dLbls>
        <c:smooth val="0"/>
        <c:axId val="327403096"/>
        <c:axId val="331552080"/>
      </c:lineChart>
      <c:dateAx>
        <c:axId val="32740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52080"/>
        <c:crosses val="autoZero"/>
        <c:auto val="1"/>
        <c:lblOffset val="100"/>
        <c:baseTimeUnit val="days"/>
      </c:dateAx>
      <c:valAx>
        <c:axId val="33155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0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-1</c:v>
                </c:pt>
                <c:pt idx="3">
                  <c:v>0</c:v>
                </c:pt>
                <c:pt idx="4">
                  <c:v>0</c:v>
                </c:pt>
                <c:pt idx="5">
                  <c:v>-1</c:v>
                </c:pt>
                <c:pt idx="6">
                  <c:v>0</c:v>
                </c:pt>
                <c:pt idx="7">
                  <c:v>-1</c:v>
                </c:pt>
                <c:pt idx="8">
                  <c:v>1</c:v>
                </c:pt>
                <c:pt idx="9">
                  <c:v>2</c:v>
                </c:pt>
                <c:pt idx="10">
                  <c:v>8</c:v>
                </c:pt>
                <c:pt idx="11">
                  <c:v>3</c:v>
                </c:pt>
                <c:pt idx="12">
                  <c:v>6</c:v>
                </c:pt>
                <c:pt idx="13">
                  <c:v>6</c:v>
                </c:pt>
                <c:pt idx="14">
                  <c:v>1</c:v>
                </c:pt>
                <c:pt idx="15">
                  <c:v>5</c:v>
                </c:pt>
                <c:pt idx="16">
                  <c:v>0</c:v>
                </c:pt>
                <c:pt idx="17">
                  <c:v>7</c:v>
                </c:pt>
                <c:pt idx="18">
                  <c:v>3</c:v>
                </c:pt>
                <c:pt idx="19">
                  <c:v>3</c:v>
                </c:pt>
                <c:pt idx="20">
                  <c:v>0</c:v>
                </c:pt>
                <c:pt idx="21">
                  <c:v>5</c:v>
                </c:pt>
                <c:pt idx="22">
                  <c:v>2</c:v>
                </c:pt>
                <c:pt idx="23">
                  <c:v>3</c:v>
                </c:pt>
                <c:pt idx="24">
                  <c:v>0</c:v>
                </c:pt>
                <c:pt idx="25">
                  <c:v>0</c:v>
                </c:pt>
                <c:pt idx="26">
                  <c:v>1</c:v>
                </c:pt>
                <c:pt idx="27">
                  <c:v>2</c:v>
                </c:pt>
                <c:pt idx="28">
                  <c:v>-2</c:v>
                </c:pt>
                <c:pt idx="29">
                  <c:v>0</c:v>
                </c:pt>
              </c:numCache>
            </c:numRef>
          </c:val>
          <c:smooth val="0"/>
          <c:extLst>
            <c:ext xmlns:c16="http://schemas.microsoft.com/office/drawing/2014/chart" uri="{C3380CC4-5D6E-409C-BE32-E72D297353CC}">
              <c16:uniqueId val="{00000000-F9E7-48C7-90F5-61CF77F98888}"/>
            </c:ext>
          </c:extLst>
        </c:ser>
        <c:dLbls>
          <c:showLegendKey val="0"/>
          <c:showVal val="0"/>
          <c:showCatName val="0"/>
          <c:showSerName val="0"/>
          <c:showPercent val="0"/>
          <c:showBubbleSize val="0"/>
        </c:dLbls>
        <c:smooth val="0"/>
        <c:axId val="334162352"/>
        <c:axId val="334163336"/>
      </c:lineChart>
      <c:dateAx>
        <c:axId val="33416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3336"/>
        <c:crosses val="autoZero"/>
        <c:auto val="1"/>
        <c:lblOffset val="100"/>
        <c:baseTimeUnit val="days"/>
      </c:dateAx>
      <c:valAx>
        <c:axId val="33416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1</c:v>
                </c:pt>
                <c:pt idx="3">
                  <c:v>0</c:v>
                </c:pt>
                <c:pt idx="4">
                  <c:v>1</c:v>
                </c:pt>
                <c:pt idx="5">
                  <c:v>0</c:v>
                </c:pt>
                <c:pt idx="6">
                  <c:v>0</c:v>
                </c:pt>
                <c:pt idx="7">
                  <c:v>1</c:v>
                </c:pt>
                <c:pt idx="8">
                  <c:v>0</c:v>
                </c:pt>
                <c:pt idx="9">
                  <c:v>0</c:v>
                </c:pt>
                <c:pt idx="10">
                  <c:v>1</c:v>
                </c:pt>
                <c:pt idx="11">
                  <c:v>0</c:v>
                </c:pt>
                <c:pt idx="12">
                  <c:v>1</c:v>
                </c:pt>
                <c:pt idx="13">
                  <c:v>0</c:v>
                </c:pt>
                <c:pt idx="14">
                  <c:v>1</c:v>
                </c:pt>
                <c:pt idx="15">
                  <c:v>1</c:v>
                </c:pt>
                <c:pt idx="16">
                  <c:v>0</c:v>
                </c:pt>
                <c:pt idx="17">
                  <c:v>0</c:v>
                </c:pt>
                <c:pt idx="18">
                  <c:v>0</c:v>
                </c:pt>
                <c:pt idx="19">
                  <c:v>1</c:v>
                </c:pt>
                <c:pt idx="20">
                  <c:v>1</c:v>
                </c:pt>
                <c:pt idx="21">
                  <c:v>3</c:v>
                </c:pt>
                <c:pt idx="22">
                  <c:v>1</c:v>
                </c:pt>
                <c:pt idx="23">
                  <c:v>0</c:v>
                </c:pt>
                <c:pt idx="24">
                  <c:v>0</c:v>
                </c:pt>
                <c:pt idx="25">
                  <c:v>0</c:v>
                </c:pt>
                <c:pt idx="26">
                  <c:v>0</c:v>
                </c:pt>
                <c:pt idx="27">
                  <c:v>1</c:v>
                </c:pt>
                <c:pt idx="28">
                  <c:v>1</c:v>
                </c:pt>
                <c:pt idx="29">
                  <c:v>0</c:v>
                </c:pt>
              </c:numCache>
            </c:numRef>
          </c:val>
          <c:smooth val="0"/>
          <c:extLst>
            <c:ext xmlns:c16="http://schemas.microsoft.com/office/drawing/2014/chart" uri="{C3380CC4-5D6E-409C-BE32-E72D297353CC}">
              <c16:uniqueId val="{00000000-74FA-49EF-AF6E-E0C363A56A36}"/>
            </c:ext>
          </c:extLst>
        </c:ser>
        <c:dLbls>
          <c:showLegendKey val="0"/>
          <c:showVal val="0"/>
          <c:showCatName val="0"/>
          <c:showSerName val="0"/>
          <c:showPercent val="0"/>
          <c:showBubbleSize val="0"/>
        </c:dLbls>
        <c:smooth val="0"/>
        <c:axId val="22717744"/>
        <c:axId val="22718728"/>
      </c:lineChart>
      <c:dateAx>
        <c:axId val="22717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8728"/>
        <c:crosses val="autoZero"/>
        <c:auto val="1"/>
        <c:lblOffset val="100"/>
        <c:baseTimeUnit val="days"/>
      </c:dateAx>
      <c:valAx>
        <c:axId val="2271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1</c:v>
                </c:pt>
                <c:pt idx="3">
                  <c:v>3</c:v>
                </c:pt>
                <c:pt idx="4">
                  <c:v>1</c:v>
                </c:pt>
                <c:pt idx="5">
                  <c:v>2</c:v>
                </c:pt>
                <c:pt idx="6">
                  <c:v>2</c:v>
                </c:pt>
              </c:numCache>
            </c:numRef>
          </c:val>
          <c:extLst>
            <c:ext xmlns:c16="http://schemas.microsoft.com/office/drawing/2014/chart" uri="{C3380CC4-5D6E-409C-BE32-E72D297353CC}">
              <c16:uniqueId val="{00000000-14A7-4898-BAF0-C6A1041577EB}"/>
            </c:ext>
          </c:extLst>
        </c:ser>
        <c:dLbls>
          <c:showLegendKey val="0"/>
          <c:showVal val="0"/>
          <c:showCatName val="0"/>
          <c:showSerName val="0"/>
          <c:showPercent val="0"/>
          <c:showBubbleSize val="0"/>
        </c:dLbls>
        <c:gapWidth val="219"/>
        <c:overlap val="-27"/>
        <c:axId val="417546312"/>
        <c:axId val="417545328"/>
      </c:barChart>
      <c:catAx>
        <c:axId val="41754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45328"/>
        <c:crosses val="autoZero"/>
        <c:auto val="1"/>
        <c:lblAlgn val="ctr"/>
        <c:lblOffset val="100"/>
        <c:noMultiLvlLbl val="0"/>
      </c:catAx>
      <c:valAx>
        <c:axId val="41754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4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1.8229166666667</c:v>
                </c:pt>
                <c:pt idx="3">
                  <c:v>0</c:v>
                </c:pt>
                <c:pt idx="4">
                  <c:v>3.3854166666666998</c:v>
                </c:pt>
                <c:pt idx="5">
                  <c:v>0</c:v>
                </c:pt>
                <c:pt idx="6">
                  <c:v>0</c:v>
                </c:pt>
                <c:pt idx="7">
                  <c:v>0.81486310299870002</c:v>
                </c:pt>
                <c:pt idx="8">
                  <c:v>0</c:v>
                </c:pt>
                <c:pt idx="9">
                  <c:v>2.9296875</c:v>
                </c:pt>
                <c:pt idx="10">
                  <c:v>0</c:v>
                </c:pt>
                <c:pt idx="11">
                  <c:v>1.6170763260026</c:v>
                </c:pt>
                <c:pt idx="12">
                  <c:v>0</c:v>
                </c:pt>
                <c:pt idx="13">
                  <c:v>0.44958253050739</c:v>
                </c:pt>
                <c:pt idx="14">
                  <c:v>0</c:v>
                </c:pt>
                <c:pt idx="15">
                  <c:v>0.89571337172105003</c:v>
                </c:pt>
                <c:pt idx="16">
                  <c:v>0</c:v>
                </c:pt>
                <c:pt idx="17">
                  <c:v>0.57361376673039999</c:v>
                </c:pt>
                <c:pt idx="18">
                  <c:v>0</c:v>
                </c:pt>
                <c:pt idx="19">
                  <c:v>0.76093849080533005</c:v>
                </c:pt>
                <c:pt idx="20">
                  <c:v>0</c:v>
                </c:pt>
                <c:pt idx="21">
                  <c:v>0</c:v>
                </c:pt>
                <c:pt idx="22">
                  <c:v>0</c:v>
                </c:pt>
                <c:pt idx="23">
                  <c:v>0.69313169502204997</c:v>
                </c:pt>
                <c:pt idx="24">
                  <c:v>0</c:v>
                </c:pt>
                <c:pt idx="25">
                  <c:v>0.75519194461925998</c:v>
                </c:pt>
                <c:pt idx="26">
                  <c:v>0</c:v>
                </c:pt>
                <c:pt idx="27">
                  <c:v>4.7140163419233003</c:v>
                </c:pt>
                <c:pt idx="28">
                  <c:v>0</c:v>
                </c:pt>
                <c:pt idx="29">
                  <c:v>0</c:v>
                </c:pt>
              </c:numCache>
            </c:numRef>
          </c:val>
          <c:smooth val="0"/>
          <c:extLst>
            <c:ext xmlns:c16="http://schemas.microsoft.com/office/drawing/2014/chart" uri="{C3380CC4-5D6E-409C-BE32-E72D297353CC}">
              <c16:uniqueId val="{00000000-A9CA-4030-8062-54DEE063BC6D}"/>
            </c:ext>
          </c:extLst>
        </c:ser>
        <c:dLbls>
          <c:showLegendKey val="0"/>
          <c:showVal val="0"/>
          <c:showCatName val="0"/>
          <c:showSerName val="0"/>
          <c:showPercent val="0"/>
          <c:showBubbleSize val="0"/>
        </c:dLbls>
        <c:smooth val="0"/>
        <c:axId val="413091024"/>
        <c:axId val="328850592"/>
      </c:lineChart>
      <c:dateAx>
        <c:axId val="41309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50592"/>
        <c:crosses val="autoZero"/>
        <c:auto val="1"/>
        <c:lblOffset val="100"/>
        <c:baseTimeUnit val="days"/>
      </c:dateAx>
      <c:valAx>
        <c:axId val="32885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9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2</c:v>
                </c:pt>
              </c:numCache>
            </c:numRef>
          </c:val>
          <c:extLst>
            <c:ext xmlns:c16="http://schemas.microsoft.com/office/drawing/2014/chart" uri="{C3380CC4-5D6E-409C-BE32-E72D297353CC}">
              <c16:uniqueId val="{00000000-2329-4A68-A491-8317E7FBEC1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10</c:v>
                </c:pt>
              </c:numCache>
            </c:numRef>
          </c:val>
          <c:extLst>
            <c:ext xmlns:c16="http://schemas.microsoft.com/office/drawing/2014/chart" uri="{C3380CC4-5D6E-409C-BE32-E72D297353CC}">
              <c16:uniqueId val="{00000001-2329-4A68-A491-8317E7FBEC12}"/>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1</c:v>
                </c:pt>
              </c:numCache>
            </c:numRef>
          </c:val>
          <c:extLst>
            <c:ext xmlns:c16="http://schemas.microsoft.com/office/drawing/2014/chart" uri="{C3380CC4-5D6E-409C-BE32-E72D297353CC}">
              <c16:uniqueId val="{00000002-2329-4A68-A491-8317E7FBEC12}"/>
            </c:ext>
          </c:extLst>
        </c:ser>
        <c:dLbls>
          <c:showLegendKey val="0"/>
          <c:showVal val="0"/>
          <c:showCatName val="0"/>
          <c:showSerName val="0"/>
          <c:showPercent val="0"/>
          <c:showBubbleSize val="0"/>
        </c:dLbls>
        <c:gapWidth val="150"/>
        <c:overlap val="100"/>
        <c:axId val="414048968"/>
        <c:axId val="414055528"/>
      </c:barChart>
      <c:catAx>
        <c:axId val="414048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55528"/>
        <c:crosses val="autoZero"/>
        <c:auto val="1"/>
        <c:lblAlgn val="ctr"/>
        <c:lblOffset val="100"/>
        <c:noMultiLvlLbl val="0"/>
      </c:catAx>
      <c:valAx>
        <c:axId val="414055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4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0.5104365331638</c:v>
                </c:pt>
                <c:pt idx="1">
                  <c:v>1.8501047345991</c:v>
                </c:pt>
                <c:pt idx="2">
                  <c:v>0.69225928256765001</c:v>
                </c:pt>
              </c:numCache>
            </c:numRef>
          </c:val>
          <c:extLst>
            <c:ext xmlns:c16="http://schemas.microsoft.com/office/drawing/2014/chart" uri="{C3380CC4-5D6E-409C-BE32-E72D297353CC}">
              <c16:uniqueId val="{00000000-CD00-4B7F-BF3A-0C4C8E803501}"/>
            </c:ext>
          </c:extLst>
        </c:ser>
        <c:dLbls>
          <c:showLegendKey val="0"/>
          <c:showVal val="0"/>
          <c:showCatName val="0"/>
          <c:showSerName val="0"/>
          <c:showPercent val="0"/>
          <c:showBubbleSize val="0"/>
        </c:dLbls>
        <c:gapWidth val="219"/>
        <c:overlap val="-27"/>
        <c:axId val="414050280"/>
        <c:axId val="414058480"/>
      </c:barChart>
      <c:catAx>
        <c:axId val="414050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58480"/>
        <c:crosses val="autoZero"/>
        <c:auto val="1"/>
        <c:lblAlgn val="ctr"/>
        <c:lblOffset val="100"/>
        <c:noMultiLvlLbl val="0"/>
      </c:catAx>
      <c:valAx>
        <c:axId val="41405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5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CFF-4B20-AD4E-55BC9109429F}"/>
            </c:ext>
          </c:extLst>
        </c:ser>
        <c:dLbls>
          <c:showLegendKey val="0"/>
          <c:showVal val="0"/>
          <c:showCatName val="0"/>
          <c:showSerName val="0"/>
          <c:showPercent val="0"/>
          <c:showBubbleSize val="0"/>
        </c:dLbls>
        <c:gapWidth val="219"/>
        <c:overlap val="-27"/>
        <c:axId val="174230112"/>
        <c:axId val="174225520"/>
      </c:barChart>
      <c:catAx>
        <c:axId val="17423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225520"/>
        <c:crosses val="autoZero"/>
        <c:auto val="1"/>
        <c:lblAlgn val="ctr"/>
        <c:lblOffset val="100"/>
        <c:noMultiLvlLbl val="0"/>
      </c:catAx>
      <c:valAx>
        <c:axId val="17422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23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119</c:v>
                </c:pt>
                <c:pt idx="1">
                  <c:v>119</c:v>
                </c:pt>
                <c:pt idx="2">
                  <c:v>119</c:v>
                </c:pt>
                <c:pt idx="3">
                  <c:v>119</c:v>
                </c:pt>
                <c:pt idx="4">
                  <c:v>119</c:v>
                </c:pt>
                <c:pt idx="5">
                  <c:v>119</c:v>
                </c:pt>
                <c:pt idx="6">
                  <c:v>119</c:v>
                </c:pt>
                <c:pt idx="7">
                  <c:v>119</c:v>
                </c:pt>
                <c:pt idx="8">
                  <c:v>119</c:v>
                </c:pt>
                <c:pt idx="9">
                  <c:v>119</c:v>
                </c:pt>
                <c:pt idx="10">
                  <c:v>119</c:v>
                </c:pt>
                <c:pt idx="11">
                  <c:v>119</c:v>
                </c:pt>
                <c:pt idx="12">
                  <c:v>119</c:v>
                </c:pt>
                <c:pt idx="13">
                  <c:v>119</c:v>
                </c:pt>
                <c:pt idx="14">
                  <c:v>120</c:v>
                </c:pt>
                <c:pt idx="15">
                  <c:v>120</c:v>
                </c:pt>
                <c:pt idx="16">
                  <c:v>120</c:v>
                </c:pt>
                <c:pt idx="17">
                  <c:v>120</c:v>
                </c:pt>
                <c:pt idx="18">
                  <c:v>120</c:v>
                </c:pt>
                <c:pt idx="19">
                  <c:v>120</c:v>
                </c:pt>
                <c:pt idx="20">
                  <c:v>120</c:v>
                </c:pt>
                <c:pt idx="21">
                  <c:v>120</c:v>
                </c:pt>
                <c:pt idx="22">
                  <c:v>120</c:v>
                </c:pt>
                <c:pt idx="23">
                  <c:v>120</c:v>
                </c:pt>
                <c:pt idx="24">
                  <c:v>120</c:v>
                </c:pt>
                <c:pt idx="25">
                  <c:v>120</c:v>
                </c:pt>
                <c:pt idx="26">
                  <c:v>120</c:v>
                </c:pt>
                <c:pt idx="27">
                  <c:v>120</c:v>
                </c:pt>
                <c:pt idx="28">
                  <c:v>120</c:v>
                </c:pt>
                <c:pt idx="29">
                  <c:v>120</c:v>
                </c:pt>
              </c:numCache>
            </c:numRef>
          </c:val>
          <c:smooth val="0"/>
          <c:extLst>
            <c:ext xmlns:c16="http://schemas.microsoft.com/office/drawing/2014/chart" uri="{C3380CC4-5D6E-409C-BE32-E72D297353CC}">
              <c16:uniqueId val="{00000000-8626-4809-92D1-E8142DE8A8DE}"/>
            </c:ext>
          </c:extLst>
        </c:ser>
        <c:dLbls>
          <c:showLegendKey val="0"/>
          <c:showVal val="0"/>
          <c:showCatName val="0"/>
          <c:showSerName val="0"/>
          <c:showPercent val="0"/>
          <c:showBubbleSize val="0"/>
        </c:dLbls>
        <c:smooth val="0"/>
        <c:axId val="174217320"/>
        <c:axId val="174222568"/>
      </c:lineChart>
      <c:dateAx>
        <c:axId val="17421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222568"/>
        <c:crosses val="autoZero"/>
        <c:auto val="1"/>
        <c:lblOffset val="100"/>
        <c:baseTimeUnit val="days"/>
      </c:dateAx>
      <c:valAx>
        <c:axId val="17422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21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93</c:v>
                </c:pt>
                <c:pt idx="2">
                  <c:v>161</c:v>
                </c:pt>
                <c:pt idx="3">
                  <c:v>122</c:v>
                </c:pt>
                <c:pt idx="4">
                  <c:v>81</c:v>
                </c:pt>
                <c:pt idx="5">
                  <c:v>46</c:v>
                </c:pt>
                <c:pt idx="6">
                  <c:v>25</c:v>
                </c:pt>
              </c:numCache>
            </c:numRef>
          </c:val>
          <c:extLst>
            <c:ext xmlns:c16="http://schemas.microsoft.com/office/drawing/2014/chart" uri="{C3380CC4-5D6E-409C-BE32-E72D297353CC}">
              <c16:uniqueId val="{00000000-3CAE-46B0-A372-C51BE38DA87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c:v>
                </c:pt>
                <c:pt idx="1">
                  <c:v>253</c:v>
                </c:pt>
                <c:pt idx="2">
                  <c:v>317</c:v>
                </c:pt>
                <c:pt idx="3">
                  <c:v>213</c:v>
                </c:pt>
                <c:pt idx="4">
                  <c:v>144</c:v>
                </c:pt>
                <c:pt idx="5">
                  <c:v>70</c:v>
                </c:pt>
                <c:pt idx="6">
                  <c:v>36</c:v>
                </c:pt>
              </c:numCache>
            </c:numRef>
          </c:val>
          <c:extLst>
            <c:ext xmlns:c16="http://schemas.microsoft.com/office/drawing/2014/chart" uri="{C3380CC4-5D6E-409C-BE32-E72D297353CC}">
              <c16:uniqueId val="{00000001-3CAE-46B0-A372-C51BE38DA873}"/>
            </c:ext>
          </c:extLst>
        </c:ser>
        <c:dLbls>
          <c:showLegendKey val="0"/>
          <c:showVal val="0"/>
          <c:showCatName val="0"/>
          <c:showSerName val="0"/>
          <c:showPercent val="0"/>
          <c:showBubbleSize val="0"/>
        </c:dLbls>
        <c:gapWidth val="219"/>
        <c:overlap val="-27"/>
        <c:axId val="174215680"/>
        <c:axId val="174221912"/>
      </c:barChart>
      <c:catAx>
        <c:axId val="174215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221912"/>
        <c:crosses val="autoZero"/>
        <c:auto val="1"/>
        <c:lblAlgn val="ctr"/>
        <c:lblOffset val="100"/>
        <c:noMultiLvlLbl val="0"/>
      </c:catAx>
      <c:valAx>
        <c:axId val="17422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21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1551</c:v>
                </c:pt>
                <c:pt idx="1">
                  <c:v>441</c:v>
                </c:pt>
                <c:pt idx="2">
                  <c:v>1253</c:v>
                </c:pt>
                <c:pt idx="3">
                  <c:v>442</c:v>
                </c:pt>
                <c:pt idx="4">
                  <c:v>2668</c:v>
                </c:pt>
                <c:pt idx="5">
                  <c:v>1172</c:v>
                </c:pt>
                <c:pt idx="6">
                  <c:v>333</c:v>
                </c:pt>
                <c:pt idx="7">
                  <c:v>2355</c:v>
                </c:pt>
                <c:pt idx="8">
                  <c:v>4490</c:v>
                </c:pt>
                <c:pt idx="9">
                  <c:v>6747</c:v>
                </c:pt>
                <c:pt idx="10">
                  <c:v>4405</c:v>
                </c:pt>
                <c:pt idx="11">
                  <c:v>5260</c:v>
                </c:pt>
                <c:pt idx="12">
                  <c:v>4384</c:v>
                </c:pt>
                <c:pt idx="13">
                  <c:v>5591</c:v>
                </c:pt>
                <c:pt idx="14">
                  <c:v>4274</c:v>
                </c:pt>
                <c:pt idx="15">
                  <c:v>6102</c:v>
                </c:pt>
                <c:pt idx="16">
                  <c:v>4153</c:v>
                </c:pt>
                <c:pt idx="17">
                  <c:v>4355</c:v>
                </c:pt>
                <c:pt idx="18">
                  <c:v>8852</c:v>
                </c:pt>
                <c:pt idx="19">
                  <c:v>5527</c:v>
                </c:pt>
                <c:pt idx="20">
                  <c:v>4244</c:v>
                </c:pt>
                <c:pt idx="21">
                  <c:v>5161</c:v>
                </c:pt>
                <c:pt idx="22">
                  <c:v>5488</c:v>
                </c:pt>
                <c:pt idx="23">
                  <c:v>4695</c:v>
                </c:pt>
                <c:pt idx="24">
                  <c:v>1439</c:v>
                </c:pt>
                <c:pt idx="25">
                  <c:v>2116</c:v>
                </c:pt>
                <c:pt idx="26">
                  <c:v>1449</c:v>
                </c:pt>
                <c:pt idx="27">
                  <c:v>3753</c:v>
                </c:pt>
                <c:pt idx="28">
                  <c:v>3146</c:v>
                </c:pt>
                <c:pt idx="29">
                  <c:v>1760</c:v>
                </c:pt>
              </c:numCache>
            </c:numRef>
          </c:val>
          <c:smooth val="0"/>
          <c:extLst>
            <c:ext xmlns:c16="http://schemas.microsoft.com/office/drawing/2014/chart" uri="{C3380CC4-5D6E-409C-BE32-E72D297353CC}">
              <c16:uniqueId val="{00000000-3BB9-4633-AAEC-2CEB7DCE7044}"/>
            </c:ext>
          </c:extLst>
        </c:ser>
        <c:dLbls>
          <c:showLegendKey val="0"/>
          <c:showVal val="0"/>
          <c:showCatName val="0"/>
          <c:showSerName val="0"/>
          <c:showPercent val="0"/>
          <c:showBubbleSize val="0"/>
        </c:dLbls>
        <c:smooth val="0"/>
        <c:axId val="393786544"/>
        <c:axId val="393782280"/>
      </c:lineChart>
      <c:dateAx>
        <c:axId val="39378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82280"/>
        <c:crosses val="autoZero"/>
        <c:auto val="1"/>
        <c:lblOffset val="100"/>
        <c:baseTimeUnit val="days"/>
      </c:dateAx>
      <c:valAx>
        <c:axId val="39378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8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738</c:v>
                </c:pt>
                <c:pt idx="1">
                  <c:v>204</c:v>
                </c:pt>
                <c:pt idx="2">
                  <c:v>658</c:v>
                </c:pt>
                <c:pt idx="3">
                  <c:v>228</c:v>
                </c:pt>
                <c:pt idx="4">
                  <c:v>1652</c:v>
                </c:pt>
                <c:pt idx="5">
                  <c:v>658</c:v>
                </c:pt>
                <c:pt idx="6">
                  <c:v>167</c:v>
                </c:pt>
                <c:pt idx="7">
                  <c:v>988</c:v>
                </c:pt>
                <c:pt idx="8">
                  <c:v>2831</c:v>
                </c:pt>
                <c:pt idx="9">
                  <c:v>3488</c:v>
                </c:pt>
                <c:pt idx="10">
                  <c:v>3173</c:v>
                </c:pt>
                <c:pt idx="11">
                  <c:v>3402</c:v>
                </c:pt>
                <c:pt idx="12">
                  <c:v>3182</c:v>
                </c:pt>
                <c:pt idx="13">
                  <c:v>3827</c:v>
                </c:pt>
                <c:pt idx="14">
                  <c:v>3032</c:v>
                </c:pt>
                <c:pt idx="15">
                  <c:v>3934</c:v>
                </c:pt>
                <c:pt idx="16">
                  <c:v>3168</c:v>
                </c:pt>
                <c:pt idx="17">
                  <c:v>3050</c:v>
                </c:pt>
                <c:pt idx="18">
                  <c:v>4969</c:v>
                </c:pt>
                <c:pt idx="19">
                  <c:v>3989</c:v>
                </c:pt>
                <c:pt idx="20">
                  <c:v>3381</c:v>
                </c:pt>
                <c:pt idx="21">
                  <c:v>3808</c:v>
                </c:pt>
                <c:pt idx="22">
                  <c:v>4017</c:v>
                </c:pt>
                <c:pt idx="23">
                  <c:v>3461</c:v>
                </c:pt>
                <c:pt idx="24">
                  <c:v>1168</c:v>
                </c:pt>
                <c:pt idx="25">
                  <c:v>1478</c:v>
                </c:pt>
                <c:pt idx="26">
                  <c:v>1049</c:v>
                </c:pt>
                <c:pt idx="27">
                  <c:v>2477</c:v>
                </c:pt>
                <c:pt idx="28">
                  <c:v>2219</c:v>
                </c:pt>
                <c:pt idx="29">
                  <c:v>1339</c:v>
                </c:pt>
              </c:numCache>
            </c:numRef>
          </c:val>
          <c:smooth val="0"/>
          <c:extLst>
            <c:ext xmlns:c16="http://schemas.microsoft.com/office/drawing/2014/chart" uri="{C3380CC4-5D6E-409C-BE32-E72D297353CC}">
              <c16:uniqueId val="{00000000-AA6D-41B7-A405-C40F5AE80348}"/>
            </c:ext>
          </c:extLst>
        </c:ser>
        <c:dLbls>
          <c:showLegendKey val="0"/>
          <c:showVal val="0"/>
          <c:showCatName val="0"/>
          <c:showSerName val="0"/>
          <c:showPercent val="0"/>
          <c:showBubbleSize val="0"/>
        </c:dLbls>
        <c:smooth val="0"/>
        <c:axId val="393783592"/>
        <c:axId val="393787200"/>
      </c:lineChart>
      <c:dateAx>
        <c:axId val="393783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87200"/>
        <c:crosses val="autoZero"/>
        <c:auto val="1"/>
        <c:lblOffset val="100"/>
        <c:baseTimeUnit val="days"/>
      </c:dateAx>
      <c:valAx>
        <c:axId val="393787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8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48</c:v>
                </c:pt>
                <c:pt idx="1">
                  <c:v>8</c:v>
                </c:pt>
                <c:pt idx="2">
                  <c:v>67</c:v>
                </c:pt>
                <c:pt idx="3">
                  <c:v>22</c:v>
                </c:pt>
                <c:pt idx="4">
                  <c:v>230</c:v>
                </c:pt>
                <c:pt idx="5">
                  <c:v>60</c:v>
                </c:pt>
                <c:pt idx="6">
                  <c:v>16</c:v>
                </c:pt>
                <c:pt idx="7">
                  <c:v>109</c:v>
                </c:pt>
                <c:pt idx="8">
                  <c:v>51</c:v>
                </c:pt>
                <c:pt idx="9">
                  <c:v>215</c:v>
                </c:pt>
                <c:pt idx="10">
                  <c:v>54</c:v>
                </c:pt>
                <c:pt idx="11">
                  <c:v>125</c:v>
                </c:pt>
                <c:pt idx="12">
                  <c:v>59</c:v>
                </c:pt>
                <c:pt idx="13">
                  <c:v>101</c:v>
                </c:pt>
                <c:pt idx="14">
                  <c:v>46</c:v>
                </c:pt>
                <c:pt idx="15">
                  <c:v>80</c:v>
                </c:pt>
                <c:pt idx="16">
                  <c:v>23</c:v>
                </c:pt>
                <c:pt idx="17">
                  <c:v>46</c:v>
                </c:pt>
                <c:pt idx="18">
                  <c:v>535</c:v>
                </c:pt>
                <c:pt idx="19">
                  <c:v>107</c:v>
                </c:pt>
                <c:pt idx="20">
                  <c:v>63</c:v>
                </c:pt>
                <c:pt idx="21">
                  <c:v>56</c:v>
                </c:pt>
                <c:pt idx="22">
                  <c:v>40</c:v>
                </c:pt>
                <c:pt idx="23">
                  <c:v>52</c:v>
                </c:pt>
                <c:pt idx="24">
                  <c:v>20</c:v>
                </c:pt>
                <c:pt idx="25">
                  <c:v>46</c:v>
                </c:pt>
                <c:pt idx="26">
                  <c:v>23</c:v>
                </c:pt>
                <c:pt idx="27">
                  <c:v>466</c:v>
                </c:pt>
                <c:pt idx="28">
                  <c:v>309</c:v>
                </c:pt>
                <c:pt idx="29">
                  <c:v>81</c:v>
                </c:pt>
              </c:numCache>
            </c:numRef>
          </c:val>
          <c:smooth val="0"/>
          <c:extLst>
            <c:ext xmlns:c16="http://schemas.microsoft.com/office/drawing/2014/chart" uri="{C3380CC4-5D6E-409C-BE32-E72D297353CC}">
              <c16:uniqueId val="{00000000-CB3D-48E6-A6D2-B30AD18F3782}"/>
            </c:ext>
          </c:extLst>
        </c:ser>
        <c:dLbls>
          <c:showLegendKey val="0"/>
          <c:showVal val="0"/>
          <c:showCatName val="0"/>
          <c:showSerName val="0"/>
          <c:showPercent val="0"/>
          <c:showBubbleSize val="0"/>
        </c:dLbls>
        <c:smooth val="0"/>
        <c:axId val="399543240"/>
        <c:axId val="399545536"/>
      </c:lineChart>
      <c:dateAx>
        <c:axId val="399543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45536"/>
        <c:crosses val="autoZero"/>
        <c:auto val="1"/>
        <c:lblOffset val="100"/>
        <c:baseTimeUnit val="days"/>
      </c:dateAx>
      <c:valAx>
        <c:axId val="39954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4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13</c:v>
                </c:pt>
                <c:pt idx="1">
                  <c:v>7</c:v>
                </c:pt>
                <c:pt idx="2">
                  <c:v>16</c:v>
                </c:pt>
                <c:pt idx="3">
                  <c:v>10</c:v>
                </c:pt>
                <c:pt idx="4">
                  <c:v>29</c:v>
                </c:pt>
                <c:pt idx="5">
                  <c:v>21</c:v>
                </c:pt>
                <c:pt idx="6">
                  <c:v>13</c:v>
                </c:pt>
                <c:pt idx="7">
                  <c:v>20</c:v>
                </c:pt>
                <c:pt idx="8">
                  <c:v>54</c:v>
                </c:pt>
                <c:pt idx="9">
                  <c:v>36</c:v>
                </c:pt>
                <c:pt idx="10">
                  <c:v>19</c:v>
                </c:pt>
                <c:pt idx="11">
                  <c:v>61</c:v>
                </c:pt>
                <c:pt idx="12">
                  <c:v>24</c:v>
                </c:pt>
                <c:pt idx="13">
                  <c:v>17</c:v>
                </c:pt>
                <c:pt idx="14">
                  <c:v>16</c:v>
                </c:pt>
                <c:pt idx="15">
                  <c:v>24</c:v>
                </c:pt>
                <c:pt idx="16">
                  <c:v>14</c:v>
                </c:pt>
                <c:pt idx="17">
                  <c:v>20</c:v>
                </c:pt>
                <c:pt idx="18">
                  <c:v>56</c:v>
                </c:pt>
                <c:pt idx="19">
                  <c:v>17</c:v>
                </c:pt>
                <c:pt idx="20">
                  <c:v>15</c:v>
                </c:pt>
                <c:pt idx="21">
                  <c:v>14</c:v>
                </c:pt>
                <c:pt idx="22">
                  <c:v>18</c:v>
                </c:pt>
                <c:pt idx="23">
                  <c:v>9</c:v>
                </c:pt>
                <c:pt idx="24">
                  <c:v>3</c:v>
                </c:pt>
                <c:pt idx="25">
                  <c:v>10</c:v>
                </c:pt>
                <c:pt idx="26">
                  <c:v>20</c:v>
                </c:pt>
                <c:pt idx="27">
                  <c:v>17</c:v>
                </c:pt>
                <c:pt idx="28">
                  <c:v>6</c:v>
                </c:pt>
                <c:pt idx="29">
                  <c:v>15</c:v>
                </c:pt>
              </c:numCache>
            </c:numRef>
          </c:val>
          <c:smooth val="0"/>
          <c:extLst>
            <c:ext xmlns:c16="http://schemas.microsoft.com/office/drawing/2014/chart" uri="{C3380CC4-5D6E-409C-BE32-E72D297353CC}">
              <c16:uniqueId val="{00000000-19D4-46DC-B2A1-2F053B31FC8E}"/>
            </c:ext>
          </c:extLst>
        </c:ser>
        <c:dLbls>
          <c:showLegendKey val="0"/>
          <c:showVal val="0"/>
          <c:showCatName val="0"/>
          <c:showSerName val="0"/>
          <c:showPercent val="0"/>
          <c:showBubbleSize val="0"/>
        </c:dLbls>
        <c:smooth val="0"/>
        <c:axId val="399542912"/>
        <c:axId val="399546848"/>
      </c:lineChart>
      <c:dateAx>
        <c:axId val="399542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46848"/>
        <c:crosses val="autoZero"/>
        <c:auto val="1"/>
        <c:lblOffset val="100"/>
        <c:baseTimeUnit val="days"/>
      </c:dateAx>
      <c:valAx>
        <c:axId val="39954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4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77.758620689655004</c:v>
                </c:pt>
                <c:pt idx="1">
                  <c:v>62.344827586207003</c:v>
                </c:pt>
                <c:pt idx="2">
                  <c:v>93.206896551724</c:v>
                </c:pt>
                <c:pt idx="3">
                  <c:v>195.89655172414001</c:v>
                </c:pt>
                <c:pt idx="4">
                  <c:v>429.17241379310002</c:v>
                </c:pt>
                <c:pt idx="5">
                  <c:v>542.51724137931001</c:v>
                </c:pt>
                <c:pt idx="6">
                  <c:v>613</c:v>
                </c:pt>
                <c:pt idx="7">
                  <c:v>578.1</c:v>
                </c:pt>
                <c:pt idx="8">
                  <c:v>560.76666666666995</c:v>
                </c:pt>
                <c:pt idx="9">
                  <c:v>585.26666666666995</c:v>
                </c:pt>
                <c:pt idx="10">
                  <c:v>654.53333333333001</c:v>
                </c:pt>
                <c:pt idx="11">
                  <c:v>612.96666666666999</c:v>
                </c:pt>
                <c:pt idx="12">
                  <c:v>589.76666666666995</c:v>
                </c:pt>
                <c:pt idx="13">
                  <c:v>593.1</c:v>
                </c:pt>
                <c:pt idx="14">
                  <c:v>608.83333333332996</c:v>
                </c:pt>
                <c:pt idx="15">
                  <c:v>640.13333333333003</c:v>
                </c:pt>
                <c:pt idx="16">
                  <c:v>666.43333333332998</c:v>
                </c:pt>
                <c:pt idx="17">
                  <c:v>719.1</c:v>
                </c:pt>
                <c:pt idx="18">
                  <c:v>784.53333333333001</c:v>
                </c:pt>
                <c:pt idx="19">
                  <c:v>750.26666666666995</c:v>
                </c:pt>
                <c:pt idx="20">
                  <c:v>602.56666666667002</c:v>
                </c:pt>
                <c:pt idx="21">
                  <c:v>370.36666666667003</c:v>
                </c:pt>
                <c:pt idx="22">
                  <c:v>201.16666666667001</c:v>
                </c:pt>
                <c:pt idx="23">
                  <c:v>115.4</c:v>
                </c:pt>
              </c:numCache>
            </c:numRef>
          </c:val>
          <c:smooth val="0"/>
          <c:extLst>
            <c:ext xmlns:c16="http://schemas.microsoft.com/office/drawing/2014/chart" uri="{C3380CC4-5D6E-409C-BE32-E72D297353CC}">
              <c16:uniqueId val="{00000000-C988-491B-950E-AEA1607A616B}"/>
            </c:ext>
          </c:extLst>
        </c:ser>
        <c:dLbls>
          <c:showLegendKey val="0"/>
          <c:showVal val="0"/>
          <c:showCatName val="0"/>
          <c:showSerName val="0"/>
          <c:showPercent val="0"/>
          <c:showBubbleSize val="0"/>
        </c:dLbls>
        <c:smooth val="0"/>
        <c:axId val="174226504"/>
        <c:axId val="414049296"/>
      </c:lineChart>
      <c:catAx>
        <c:axId val="17422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49296"/>
        <c:crosses val="autoZero"/>
        <c:auto val="1"/>
        <c:lblAlgn val="ctr"/>
        <c:lblOffset val="100"/>
        <c:noMultiLvlLbl val="0"/>
      </c:catAx>
      <c:valAx>
        <c:axId val="41404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22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738</c:v>
                </c:pt>
                <c:pt idx="1">
                  <c:v>204</c:v>
                </c:pt>
                <c:pt idx="2">
                  <c:v>658</c:v>
                </c:pt>
                <c:pt idx="3">
                  <c:v>228</c:v>
                </c:pt>
                <c:pt idx="4">
                  <c:v>1652</c:v>
                </c:pt>
                <c:pt idx="5">
                  <c:v>658</c:v>
                </c:pt>
                <c:pt idx="6">
                  <c:v>167</c:v>
                </c:pt>
                <c:pt idx="7">
                  <c:v>988</c:v>
                </c:pt>
                <c:pt idx="8">
                  <c:v>2831</c:v>
                </c:pt>
                <c:pt idx="9">
                  <c:v>3488</c:v>
                </c:pt>
                <c:pt idx="10">
                  <c:v>3173</c:v>
                </c:pt>
                <c:pt idx="11">
                  <c:v>3402</c:v>
                </c:pt>
                <c:pt idx="12">
                  <c:v>3182</c:v>
                </c:pt>
                <c:pt idx="13">
                  <c:v>3827</c:v>
                </c:pt>
                <c:pt idx="14">
                  <c:v>3032</c:v>
                </c:pt>
                <c:pt idx="15">
                  <c:v>3934</c:v>
                </c:pt>
                <c:pt idx="16">
                  <c:v>3168</c:v>
                </c:pt>
                <c:pt idx="17">
                  <c:v>3050</c:v>
                </c:pt>
                <c:pt idx="18">
                  <c:v>4969</c:v>
                </c:pt>
                <c:pt idx="19">
                  <c:v>3989</c:v>
                </c:pt>
                <c:pt idx="20">
                  <c:v>3381</c:v>
                </c:pt>
                <c:pt idx="21">
                  <c:v>3808</c:v>
                </c:pt>
                <c:pt idx="22">
                  <c:v>4017</c:v>
                </c:pt>
                <c:pt idx="23">
                  <c:v>3461</c:v>
                </c:pt>
                <c:pt idx="24">
                  <c:v>1168</c:v>
                </c:pt>
                <c:pt idx="25">
                  <c:v>1478</c:v>
                </c:pt>
                <c:pt idx="26">
                  <c:v>1049</c:v>
                </c:pt>
                <c:pt idx="27">
                  <c:v>2477</c:v>
                </c:pt>
                <c:pt idx="28">
                  <c:v>2219</c:v>
                </c:pt>
                <c:pt idx="29">
                  <c:v>1339</c:v>
                </c:pt>
              </c:numCache>
            </c:numRef>
          </c:val>
          <c:smooth val="0"/>
          <c:extLst>
            <c:ext xmlns:c16="http://schemas.microsoft.com/office/drawing/2014/chart" uri="{C3380CC4-5D6E-409C-BE32-E72D297353CC}">
              <c16:uniqueId val="{00000000-F263-4CD9-B6C5-EEFD7B77AB2F}"/>
            </c:ext>
          </c:extLst>
        </c:ser>
        <c:dLbls>
          <c:showLegendKey val="0"/>
          <c:showVal val="0"/>
          <c:showCatName val="0"/>
          <c:showSerName val="0"/>
          <c:showPercent val="0"/>
          <c:showBubbleSize val="0"/>
        </c:dLbls>
        <c:smooth val="0"/>
        <c:axId val="427870056"/>
        <c:axId val="427870712"/>
      </c:lineChart>
      <c:dateAx>
        <c:axId val="427870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870712"/>
        <c:crosses val="autoZero"/>
        <c:auto val="1"/>
        <c:lblOffset val="100"/>
        <c:baseTimeUnit val="days"/>
      </c:dateAx>
      <c:valAx>
        <c:axId val="42787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87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F3FB5-DCB4-4CD4-9C61-C5CD8843EF01}"/>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B9934641-84AD-4BBE-B0C9-A25DB831D61D}"/>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277612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C641B-05AA-427F-A0A9-5207024835D8}"/>
              </a:ext>
            </a:extLst>
          </p:cNvPr>
          <p:cNvSpPr>
            <a:spLocks noGrp="1"/>
          </p:cNvSpPr>
          <p:nvPr>
            <p:ph type="title"/>
          </p:nvPr>
        </p:nvSpPr>
        <p:spPr/>
        <p:txBody>
          <a:bodyPr/>
          <a:lstStyle/>
          <a:p>
            <a:r>
              <a:rPr lang="de-DE"/>
              <a:t>Wichtigste Werte (KPI's) | Kohla-Strauss GmbH</a:t>
            </a:r>
            <a:endParaRPr lang="en-US"/>
          </a:p>
        </p:txBody>
      </p:sp>
      <p:graphicFrame>
        <p:nvGraphicFramePr>
          <p:cNvPr id="5" name="Table Placeholder 4">
            <a:extLst>
              <a:ext uri="{FF2B5EF4-FFF2-40B4-BE49-F238E27FC236}">
                <a16:creationId xmlns:a16="http://schemas.microsoft.com/office/drawing/2014/main" id="{82AA8ECF-6863-404E-990D-2C3603232C0D}"/>
              </a:ext>
            </a:extLst>
          </p:cNvPr>
          <p:cNvGraphicFramePr>
            <a:graphicFrameLocks noGrp="1"/>
          </p:cNvGraphicFramePr>
          <p:nvPr>
            <p:ph type="tbl" sz="quarter" idx="13"/>
            <p:extLst>
              <p:ext uri="{D42A27DB-BD31-4B8C-83A1-F6EECF244321}">
                <p14:modId xmlns:p14="http://schemas.microsoft.com/office/powerpoint/2010/main" val="2280118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31029696"/>
                    </a:ext>
                  </a:extLst>
                </a:gridCol>
                <a:gridCol w="740664">
                  <a:extLst>
                    <a:ext uri="{9D8B030D-6E8A-4147-A177-3AD203B41FA5}">
                      <a16:colId xmlns:a16="http://schemas.microsoft.com/office/drawing/2014/main" val="2356436357"/>
                    </a:ext>
                  </a:extLst>
                </a:gridCol>
                <a:gridCol w="740664">
                  <a:extLst>
                    <a:ext uri="{9D8B030D-6E8A-4147-A177-3AD203B41FA5}">
                      <a16:colId xmlns:a16="http://schemas.microsoft.com/office/drawing/2014/main" val="3823244172"/>
                    </a:ext>
                  </a:extLst>
                </a:gridCol>
                <a:gridCol w="740664">
                  <a:extLst>
                    <a:ext uri="{9D8B030D-6E8A-4147-A177-3AD203B41FA5}">
                      <a16:colId xmlns:a16="http://schemas.microsoft.com/office/drawing/2014/main" val="15833392"/>
                    </a:ext>
                  </a:extLst>
                </a:gridCol>
                <a:gridCol w="740664">
                  <a:extLst>
                    <a:ext uri="{9D8B030D-6E8A-4147-A177-3AD203B41FA5}">
                      <a16:colId xmlns:a16="http://schemas.microsoft.com/office/drawing/2014/main" val="1576083842"/>
                    </a:ext>
                  </a:extLst>
                </a:gridCol>
                <a:gridCol w="740664">
                  <a:extLst>
                    <a:ext uri="{9D8B030D-6E8A-4147-A177-3AD203B41FA5}">
                      <a16:colId xmlns:a16="http://schemas.microsoft.com/office/drawing/2014/main" val="2298719814"/>
                    </a:ext>
                  </a:extLst>
                </a:gridCol>
                <a:gridCol w="740664">
                  <a:extLst>
                    <a:ext uri="{9D8B030D-6E8A-4147-A177-3AD203B41FA5}">
                      <a16:colId xmlns:a16="http://schemas.microsoft.com/office/drawing/2014/main" val="1371630281"/>
                    </a:ext>
                  </a:extLst>
                </a:gridCol>
                <a:gridCol w="740664">
                  <a:extLst>
                    <a:ext uri="{9D8B030D-6E8A-4147-A177-3AD203B41FA5}">
                      <a16:colId xmlns:a16="http://schemas.microsoft.com/office/drawing/2014/main" val="2679856721"/>
                    </a:ext>
                  </a:extLst>
                </a:gridCol>
                <a:gridCol w="740664">
                  <a:extLst>
                    <a:ext uri="{9D8B030D-6E8A-4147-A177-3AD203B41FA5}">
                      <a16:colId xmlns:a16="http://schemas.microsoft.com/office/drawing/2014/main" val="956135772"/>
                    </a:ext>
                  </a:extLst>
                </a:gridCol>
                <a:gridCol w="740664">
                  <a:extLst>
                    <a:ext uri="{9D8B030D-6E8A-4147-A177-3AD203B41FA5}">
                      <a16:colId xmlns:a16="http://schemas.microsoft.com/office/drawing/2014/main" val="11073957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10822126"/>
                  </a:ext>
                </a:extLst>
              </a:tr>
              <a:tr h="370840">
                <a:tc>
                  <a:txBody>
                    <a:bodyPr/>
                    <a:lstStyle/>
                    <a:p>
                      <a:r>
                        <a:rPr lang="en-US" sz="1000"/>
                        <a:t>Kohla-Strauss GmbH</a:t>
                      </a:r>
                    </a:p>
                  </a:txBody>
                  <a:tcPr/>
                </a:tc>
                <a:tc>
                  <a:txBody>
                    <a:bodyPr/>
                    <a:lstStyle/>
                    <a:p>
                      <a:r>
                        <a:rPr lang="en-US" sz="1000"/>
                        <a:t>1590</a:t>
                      </a:r>
                    </a:p>
                  </a:txBody>
                  <a:tcPr/>
                </a:tc>
                <a:tc>
                  <a:txBody>
                    <a:bodyPr/>
                    <a:lstStyle/>
                    <a:p>
                      <a:r>
                        <a:rPr lang="en-US" sz="1000"/>
                        <a:t>53</a:t>
                      </a:r>
                    </a:p>
                  </a:txBody>
                  <a:tcPr/>
                </a:tc>
                <a:tc>
                  <a:txBody>
                    <a:bodyPr/>
                    <a:lstStyle/>
                    <a:p>
                      <a:r>
                        <a:rPr lang="en-US" sz="1000"/>
                        <a:t>13</a:t>
                      </a:r>
                    </a:p>
                  </a:txBody>
                  <a:tcPr/>
                </a:tc>
                <a:tc>
                  <a:txBody>
                    <a:bodyPr/>
                    <a:lstStyle/>
                    <a:p>
                      <a:r>
                        <a:rPr lang="en-US" sz="1000"/>
                        <a:t>262</a:t>
                      </a:r>
                    </a:p>
                  </a:txBody>
                  <a:tcPr/>
                </a:tc>
                <a:tc>
                  <a:txBody>
                    <a:bodyPr/>
                    <a:lstStyle/>
                    <a:p>
                      <a:r>
                        <a:rPr lang="en-US" sz="1000"/>
                        <a:t>23</a:t>
                      </a:r>
                    </a:p>
                  </a:txBody>
                  <a:tcPr/>
                </a:tc>
                <a:tc>
                  <a:txBody>
                    <a:bodyPr/>
                    <a:lstStyle/>
                    <a:p>
                      <a:r>
                        <a:rPr lang="en-US" sz="1000"/>
                        <a:t>30</a:t>
                      </a:r>
                    </a:p>
                  </a:txBody>
                  <a:tcPr/>
                </a:tc>
                <a:tc>
                  <a:txBody>
                    <a:bodyPr/>
                    <a:lstStyle/>
                    <a:p>
                      <a:r>
                        <a:rPr lang="en-US" sz="1000"/>
                        <a:t>1</a:t>
                      </a:r>
                    </a:p>
                  </a:txBody>
                  <a:tcPr/>
                </a:tc>
                <a:tc>
                  <a:txBody>
                    <a:bodyPr/>
                    <a:lstStyle/>
                    <a:p>
                      <a:r>
                        <a:rPr lang="en-US" sz="1000"/>
                        <a:t>1.5503 %</a:t>
                      </a:r>
                    </a:p>
                  </a:txBody>
                  <a:tcPr/>
                </a:tc>
                <a:tc>
                  <a:txBody>
                    <a:bodyPr/>
                    <a:lstStyle/>
                    <a:p>
                      <a:r>
                        <a:rPr lang="en-US" sz="1000"/>
                        <a:t>0.0 %</a:t>
                      </a:r>
                    </a:p>
                  </a:txBody>
                  <a:tcPr/>
                </a:tc>
                <a:extLst>
                  <a:ext uri="{0D108BD9-81ED-4DB2-BD59-A6C34878D82A}">
                    <a16:rowId xmlns:a16="http://schemas.microsoft.com/office/drawing/2014/main" val="1604315684"/>
                  </a:ext>
                </a:extLst>
              </a:tr>
            </a:tbl>
          </a:graphicData>
        </a:graphic>
      </p:graphicFrame>
      <p:sp>
        <p:nvSpPr>
          <p:cNvPr id="4" name="Text Placeholder 3">
            <a:extLst>
              <a:ext uri="{FF2B5EF4-FFF2-40B4-BE49-F238E27FC236}">
                <a16:creationId xmlns:a16="http://schemas.microsoft.com/office/drawing/2014/main" id="{84931DCF-F35A-4FC5-B449-E8EBDFFBCC6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6362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59E9F-0923-48E7-A3E0-FDA3B1505143}"/>
              </a:ext>
            </a:extLst>
          </p:cNvPr>
          <p:cNvSpPr>
            <a:spLocks noGrp="1"/>
          </p:cNvSpPr>
          <p:nvPr>
            <p:ph type="title"/>
          </p:nvPr>
        </p:nvSpPr>
        <p:spPr/>
        <p:txBody>
          <a:bodyPr/>
          <a:lstStyle/>
          <a:p>
            <a:r>
              <a:rPr lang="en-US"/>
              <a:t>Fans (Übersicht) | Kohla-Strauss GmbH</a:t>
            </a:r>
          </a:p>
        </p:txBody>
      </p:sp>
      <p:graphicFrame>
        <p:nvGraphicFramePr>
          <p:cNvPr id="5" name="Table Placeholder 4">
            <a:extLst>
              <a:ext uri="{FF2B5EF4-FFF2-40B4-BE49-F238E27FC236}">
                <a16:creationId xmlns:a16="http://schemas.microsoft.com/office/drawing/2014/main" id="{7C56C438-151E-424B-9FA7-8BFA8193A1CA}"/>
              </a:ext>
            </a:extLst>
          </p:cNvPr>
          <p:cNvGraphicFramePr>
            <a:graphicFrameLocks noGrp="1"/>
          </p:cNvGraphicFramePr>
          <p:nvPr>
            <p:ph type="tbl" sz="quarter" idx="13"/>
            <p:extLst>
              <p:ext uri="{D42A27DB-BD31-4B8C-83A1-F6EECF244321}">
                <p14:modId xmlns:p14="http://schemas.microsoft.com/office/powerpoint/2010/main" val="405969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4540007"/>
                    </a:ext>
                  </a:extLst>
                </a:gridCol>
                <a:gridCol w="1234440">
                  <a:extLst>
                    <a:ext uri="{9D8B030D-6E8A-4147-A177-3AD203B41FA5}">
                      <a16:colId xmlns:a16="http://schemas.microsoft.com/office/drawing/2014/main" val="3458037355"/>
                    </a:ext>
                  </a:extLst>
                </a:gridCol>
                <a:gridCol w="822960">
                  <a:extLst>
                    <a:ext uri="{9D8B030D-6E8A-4147-A177-3AD203B41FA5}">
                      <a16:colId xmlns:a16="http://schemas.microsoft.com/office/drawing/2014/main" val="3939268601"/>
                    </a:ext>
                  </a:extLst>
                </a:gridCol>
                <a:gridCol w="822960">
                  <a:extLst>
                    <a:ext uri="{9D8B030D-6E8A-4147-A177-3AD203B41FA5}">
                      <a16:colId xmlns:a16="http://schemas.microsoft.com/office/drawing/2014/main" val="2140961881"/>
                    </a:ext>
                  </a:extLst>
                </a:gridCol>
                <a:gridCol w="822960">
                  <a:extLst>
                    <a:ext uri="{9D8B030D-6E8A-4147-A177-3AD203B41FA5}">
                      <a16:colId xmlns:a16="http://schemas.microsoft.com/office/drawing/2014/main" val="1360770982"/>
                    </a:ext>
                  </a:extLst>
                </a:gridCol>
                <a:gridCol w="822960">
                  <a:extLst>
                    <a:ext uri="{9D8B030D-6E8A-4147-A177-3AD203B41FA5}">
                      <a16:colId xmlns:a16="http://schemas.microsoft.com/office/drawing/2014/main" val="567144581"/>
                    </a:ext>
                  </a:extLst>
                </a:gridCol>
                <a:gridCol w="822960">
                  <a:extLst>
                    <a:ext uri="{9D8B030D-6E8A-4147-A177-3AD203B41FA5}">
                      <a16:colId xmlns:a16="http://schemas.microsoft.com/office/drawing/2014/main" val="2772591614"/>
                    </a:ext>
                  </a:extLst>
                </a:gridCol>
                <a:gridCol w="822960">
                  <a:extLst>
                    <a:ext uri="{9D8B030D-6E8A-4147-A177-3AD203B41FA5}">
                      <a16:colId xmlns:a16="http://schemas.microsoft.com/office/drawing/2014/main" val="36116895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381224695"/>
                  </a:ext>
                </a:extLst>
              </a:tr>
              <a:tr h="370840">
                <a:tc>
                  <a:txBody>
                    <a:bodyPr/>
                    <a:lstStyle/>
                    <a:p>
                      <a:r>
                        <a:rPr lang="en-US" sz="1000"/>
                        <a:t>Kohla-Strauss GmbH</a:t>
                      </a:r>
                    </a:p>
                  </a:txBody>
                  <a:tcPr/>
                </a:tc>
                <a:tc>
                  <a:txBody>
                    <a:bodyPr/>
                    <a:lstStyle/>
                    <a:p>
                      <a:r>
                        <a:rPr lang="en-US" sz="1000"/>
                        <a:t>1590</a:t>
                      </a:r>
                    </a:p>
                  </a:txBody>
                  <a:tcPr/>
                </a:tc>
                <a:tc>
                  <a:txBody>
                    <a:bodyPr/>
                    <a:lstStyle/>
                    <a:p>
                      <a:r>
                        <a:rPr lang="en-US" sz="1000"/>
                        <a:t>0</a:t>
                      </a:r>
                    </a:p>
                  </a:txBody>
                  <a:tcPr/>
                </a:tc>
                <a:tc>
                  <a:txBody>
                    <a:bodyPr/>
                    <a:lstStyle/>
                    <a:p>
                      <a:r>
                        <a:rPr lang="en-US" sz="1000"/>
                        <a:t>0.0 %</a:t>
                      </a:r>
                    </a:p>
                  </a:txBody>
                  <a:tcPr/>
                </a:tc>
                <a:tc>
                  <a:txBody>
                    <a:bodyPr/>
                    <a:lstStyle/>
                    <a:p>
                      <a:r>
                        <a:rPr lang="en-US" sz="1000"/>
                        <a:t>4</a:t>
                      </a:r>
                    </a:p>
                  </a:txBody>
                  <a:tcPr/>
                </a:tc>
                <a:tc>
                  <a:txBody>
                    <a:bodyPr/>
                    <a:lstStyle/>
                    <a:p>
                      <a:r>
                        <a:rPr lang="en-US" sz="1000"/>
                        <a:t>0.3 %</a:t>
                      </a:r>
                    </a:p>
                  </a:txBody>
                  <a:tcPr/>
                </a:tc>
                <a:tc>
                  <a:txBody>
                    <a:bodyPr/>
                    <a:lstStyle/>
                    <a:p>
                      <a:r>
                        <a:rPr lang="en-US" sz="1000"/>
                        <a:t>53</a:t>
                      </a:r>
                    </a:p>
                  </a:txBody>
                  <a:tcPr/>
                </a:tc>
                <a:tc>
                  <a:txBody>
                    <a:bodyPr/>
                    <a:lstStyle/>
                    <a:p>
                      <a:r>
                        <a:rPr lang="en-US" sz="1000"/>
                        <a:t>3.4 %</a:t>
                      </a:r>
                    </a:p>
                  </a:txBody>
                  <a:tcPr/>
                </a:tc>
                <a:extLst>
                  <a:ext uri="{0D108BD9-81ED-4DB2-BD59-A6C34878D82A}">
                    <a16:rowId xmlns:a16="http://schemas.microsoft.com/office/drawing/2014/main" val="1711937774"/>
                  </a:ext>
                </a:extLst>
              </a:tr>
            </a:tbl>
          </a:graphicData>
        </a:graphic>
      </p:graphicFrame>
      <p:sp>
        <p:nvSpPr>
          <p:cNvPr id="4" name="Text Placeholder 3">
            <a:extLst>
              <a:ext uri="{FF2B5EF4-FFF2-40B4-BE49-F238E27FC236}">
                <a16:creationId xmlns:a16="http://schemas.microsoft.com/office/drawing/2014/main" id="{D30F9DEF-8D3C-4310-8BAA-3FB639E5DC58}"/>
              </a:ext>
            </a:extLst>
          </p:cNvPr>
          <p:cNvSpPr>
            <a:spLocks noGrp="1"/>
          </p:cNvSpPr>
          <p:nvPr>
            <p:ph type="body" sz="quarter" idx="14"/>
          </p:nvPr>
        </p:nvSpPr>
        <p:spPr/>
        <p:txBody>
          <a:bodyPr/>
          <a:lstStyle/>
          <a:p>
            <a:r>
              <a:rPr lang="en-US"/>
              <a:t>03/31/2018 - 04/30/2018</a:t>
            </a:r>
          </a:p>
        </p:txBody>
      </p:sp>
    </p:spTree>
    <p:extLst>
      <p:ext uri="{BB962C8B-B14F-4D97-AF65-F5344CB8AC3E}">
        <p14:creationId xmlns:p14="http://schemas.microsoft.com/office/powerpoint/2010/main" val="2694370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41E54-5BB2-46F4-A48F-65F232185671}"/>
              </a:ext>
            </a:extLst>
          </p:cNvPr>
          <p:cNvSpPr>
            <a:spLocks noGrp="1"/>
          </p:cNvSpPr>
          <p:nvPr>
            <p:ph type="title"/>
          </p:nvPr>
        </p:nvSpPr>
        <p:spPr/>
        <p:txBody>
          <a:bodyPr/>
          <a:lstStyle/>
          <a:p>
            <a:r>
              <a:rPr lang="en-US"/>
              <a:t>Key Metrics Table w. User Post RR | Kohla-Strauss GmbH</a:t>
            </a:r>
          </a:p>
        </p:txBody>
      </p:sp>
      <p:graphicFrame>
        <p:nvGraphicFramePr>
          <p:cNvPr id="5" name="Table Placeholder 4">
            <a:extLst>
              <a:ext uri="{FF2B5EF4-FFF2-40B4-BE49-F238E27FC236}">
                <a16:creationId xmlns:a16="http://schemas.microsoft.com/office/drawing/2014/main" id="{CA08C0E9-A7A7-42A6-AC64-37E89A209799}"/>
              </a:ext>
            </a:extLst>
          </p:cNvPr>
          <p:cNvGraphicFramePr>
            <a:graphicFrameLocks noGrp="1"/>
          </p:cNvGraphicFramePr>
          <p:nvPr>
            <p:ph type="tbl" sz="quarter" idx="13"/>
            <p:extLst>
              <p:ext uri="{D42A27DB-BD31-4B8C-83A1-F6EECF244321}">
                <p14:modId xmlns:p14="http://schemas.microsoft.com/office/powerpoint/2010/main" val="17302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46272899"/>
                    </a:ext>
                  </a:extLst>
                </a:gridCol>
                <a:gridCol w="740664">
                  <a:extLst>
                    <a:ext uri="{9D8B030D-6E8A-4147-A177-3AD203B41FA5}">
                      <a16:colId xmlns:a16="http://schemas.microsoft.com/office/drawing/2014/main" val="913457489"/>
                    </a:ext>
                  </a:extLst>
                </a:gridCol>
                <a:gridCol w="740664">
                  <a:extLst>
                    <a:ext uri="{9D8B030D-6E8A-4147-A177-3AD203B41FA5}">
                      <a16:colId xmlns:a16="http://schemas.microsoft.com/office/drawing/2014/main" val="2841365588"/>
                    </a:ext>
                  </a:extLst>
                </a:gridCol>
                <a:gridCol w="740664">
                  <a:extLst>
                    <a:ext uri="{9D8B030D-6E8A-4147-A177-3AD203B41FA5}">
                      <a16:colId xmlns:a16="http://schemas.microsoft.com/office/drawing/2014/main" val="3905700106"/>
                    </a:ext>
                  </a:extLst>
                </a:gridCol>
                <a:gridCol w="740664">
                  <a:extLst>
                    <a:ext uri="{9D8B030D-6E8A-4147-A177-3AD203B41FA5}">
                      <a16:colId xmlns:a16="http://schemas.microsoft.com/office/drawing/2014/main" val="413551589"/>
                    </a:ext>
                  </a:extLst>
                </a:gridCol>
                <a:gridCol w="740664">
                  <a:extLst>
                    <a:ext uri="{9D8B030D-6E8A-4147-A177-3AD203B41FA5}">
                      <a16:colId xmlns:a16="http://schemas.microsoft.com/office/drawing/2014/main" val="1143193761"/>
                    </a:ext>
                  </a:extLst>
                </a:gridCol>
                <a:gridCol w="740664">
                  <a:extLst>
                    <a:ext uri="{9D8B030D-6E8A-4147-A177-3AD203B41FA5}">
                      <a16:colId xmlns:a16="http://schemas.microsoft.com/office/drawing/2014/main" val="2310180313"/>
                    </a:ext>
                  </a:extLst>
                </a:gridCol>
                <a:gridCol w="740664">
                  <a:extLst>
                    <a:ext uri="{9D8B030D-6E8A-4147-A177-3AD203B41FA5}">
                      <a16:colId xmlns:a16="http://schemas.microsoft.com/office/drawing/2014/main" val="2769152970"/>
                    </a:ext>
                  </a:extLst>
                </a:gridCol>
                <a:gridCol w="740664">
                  <a:extLst>
                    <a:ext uri="{9D8B030D-6E8A-4147-A177-3AD203B41FA5}">
                      <a16:colId xmlns:a16="http://schemas.microsoft.com/office/drawing/2014/main" val="4058639010"/>
                    </a:ext>
                  </a:extLst>
                </a:gridCol>
                <a:gridCol w="740664">
                  <a:extLst>
                    <a:ext uri="{9D8B030D-6E8A-4147-A177-3AD203B41FA5}">
                      <a16:colId xmlns:a16="http://schemas.microsoft.com/office/drawing/2014/main" val="24795424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59765768"/>
                  </a:ext>
                </a:extLst>
              </a:tr>
              <a:tr h="370840">
                <a:tc>
                  <a:txBody>
                    <a:bodyPr/>
                    <a:lstStyle/>
                    <a:p>
                      <a:r>
                        <a:rPr lang="en-US" sz="1000"/>
                        <a:t>Kohla-Strauss GmbH</a:t>
                      </a:r>
                    </a:p>
                  </a:txBody>
                  <a:tcPr/>
                </a:tc>
                <a:tc>
                  <a:txBody>
                    <a:bodyPr/>
                    <a:lstStyle/>
                    <a:p>
                      <a:r>
                        <a:rPr lang="en-US" sz="1000"/>
                        <a:t>1590</a:t>
                      </a:r>
                    </a:p>
                  </a:txBody>
                  <a:tcPr/>
                </a:tc>
                <a:tc>
                  <a:txBody>
                    <a:bodyPr/>
                    <a:lstStyle/>
                    <a:p>
                      <a:r>
                        <a:rPr lang="en-US" sz="1000"/>
                        <a:t>53</a:t>
                      </a:r>
                    </a:p>
                  </a:txBody>
                  <a:tcPr/>
                </a:tc>
                <a:tc>
                  <a:txBody>
                    <a:bodyPr/>
                    <a:lstStyle/>
                    <a:p>
                      <a:r>
                        <a:rPr lang="en-US" sz="1000"/>
                        <a:t>13</a:t>
                      </a:r>
                    </a:p>
                  </a:txBody>
                  <a:tcPr/>
                </a:tc>
                <a:tc>
                  <a:txBody>
                    <a:bodyPr/>
                    <a:lstStyle/>
                    <a:p>
                      <a:r>
                        <a:rPr lang="en-US" sz="1000"/>
                        <a:t>262</a:t>
                      </a:r>
                    </a:p>
                  </a:txBody>
                  <a:tcPr/>
                </a:tc>
                <a:tc>
                  <a:txBody>
                    <a:bodyPr/>
                    <a:lstStyle/>
                    <a:p>
                      <a:r>
                        <a:rPr lang="en-US" sz="1000"/>
                        <a:t>23</a:t>
                      </a:r>
                    </a:p>
                  </a:txBody>
                  <a:tcPr/>
                </a:tc>
                <a:tc>
                  <a:txBody>
                    <a:bodyPr/>
                    <a:lstStyle/>
                    <a:p>
                      <a:r>
                        <a:rPr lang="en-US" sz="1000"/>
                        <a:t>30</a:t>
                      </a:r>
                    </a:p>
                  </a:txBody>
                  <a:tcPr/>
                </a:tc>
                <a:tc>
                  <a:txBody>
                    <a:bodyPr/>
                    <a:lstStyle/>
                    <a:p>
                      <a:r>
                        <a:rPr lang="en-US" sz="1000"/>
                        <a:t>1</a:t>
                      </a:r>
                    </a:p>
                  </a:txBody>
                  <a:tcPr/>
                </a:tc>
                <a:tc>
                  <a:txBody>
                    <a:bodyPr/>
                    <a:lstStyle/>
                    <a:p>
                      <a:r>
                        <a:rPr lang="en-US" sz="1000"/>
                        <a:t>1.5503 %</a:t>
                      </a:r>
                    </a:p>
                  </a:txBody>
                  <a:tcPr/>
                </a:tc>
                <a:tc>
                  <a:txBody>
                    <a:bodyPr/>
                    <a:lstStyle/>
                    <a:p>
                      <a:r>
                        <a:rPr lang="en-US" sz="1000"/>
                        <a:t>100.0 %</a:t>
                      </a:r>
                    </a:p>
                  </a:txBody>
                  <a:tcPr/>
                </a:tc>
                <a:extLst>
                  <a:ext uri="{0D108BD9-81ED-4DB2-BD59-A6C34878D82A}">
                    <a16:rowId xmlns:a16="http://schemas.microsoft.com/office/drawing/2014/main" val="1080593530"/>
                  </a:ext>
                </a:extLst>
              </a:tr>
            </a:tbl>
          </a:graphicData>
        </a:graphic>
      </p:graphicFrame>
      <p:sp>
        <p:nvSpPr>
          <p:cNvPr id="4" name="Text Placeholder 3">
            <a:extLst>
              <a:ext uri="{FF2B5EF4-FFF2-40B4-BE49-F238E27FC236}">
                <a16:creationId xmlns:a16="http://schemas.microsoft.com/office/drawing/2014/main" id="{01587296-9F5E-48F8-8054-0ED04732922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71465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DB50E-8FCD-48D1-886C-0026963D28AC}"/>
              </a:ext>
            </a:extLst>
          </p:cNvPr>
          <p:cNvSpPr>
            <a:spLocks noGrp="1"/>
          </p:cNvSpPr>
          <p:nvPr>
            <p:ph type="title"/>
          </p:nvPr>
        </p:nvSpPr>
        <p:spPr/>
        <p:txBody>
          <a:bodyPr/>
          <a:lstStyle/>
          <a:p>
            <a:r>
              <a:rPr lang="en-US"/>
              <a:t>Facebook Fans Total | Kohla-Strauss GmbH</a:t>
            </a:r>
          </a:p>
        </p:txBody>
      </p:sp>
      <p:graphicFrame>
        <p:nvGraphicFramePr>
          <p:cNvPr id="6" name="Chart Placeholder 5">
            <a:extLst>
              <a:ext uri="{FF2B5EF4-FFF2-40B4-BE49-F238E27FC236}">
                <a16:creationId xmlns:a16="http://schemas.microsoft.com/office/drawing/2014/main" id="{6C07A660-BEC1-4599-9425-AC9FB1D00C4B}"/>
              </a:ext>
            </a:extLst>
          </p:cNvPr>
          <p:cNvGraphicFramePr>
            <a:graphicFrameLocks noGrp="1"/>
          </p:cNvGraphicFramePr>
          <p:nvPr>
            <p:ph type="chart" sz="quarter" idx="13"/>
            <p:extLst>
              <p:ext uri="{D42A27DB-BD31-4B8C-83A1-F6EECF244321}">
                <p14:modId xmlns:p14="http://schemas.microsoft.com/office/powerpoint/2010/main" val="3562967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C145A9-A404-4EC0-A676-8E9DC1D8437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53A56AE-3654-43D7-9180-C5602E533E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3078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EDB2E-DB98-4A58-A94A-66C364553C86}"/>
              </a:ext>
            </a:extLst>
          </p:cNvPr>
          <p:cNvSpPr>
            <a:spLocks noGrp="1"/>
          </p:cNvSpPr>
          <p:nvPr>
            <p:ph type="title"/>
          </p:nvPr>
        </p:nvSpPr>
        <p:spPr/>
        <p:txBody>
          <a:bodyPr/>
          <a:lstStyle/>
          <a:p>
            <a:r>
              <a:rPr lang="en-US"/>
              <a:t>Fanwachstum | Kohla-Strauss GmbH</a:t>
            </a:r>
          </a:p>
        </p:txBody>
      </p:sp>
      <p:graphicFrame>
        <p:nvGraphicFramePr>
          <p:cNvPr id="6" name="Chart Placeholder 5">
            <a:extLst>
              <a:ext uri="{FF2B5EF4-FFF2-40B4-BE49-F238E27FC236}">
                <a16:creationId xmlns:a16="http://schemas.microsoft.com/office/drawing/2014/main" id="{186BA215-D7BC-4AA2-93DE-9F67E0D14A4B}"/>
              </a:ext>
            </a:extLst>
          </p:cNvPr>
          <p:cNvGraphicFramePr>
            <a:graphicFrameLocks noGrp="1"/>
          </p:cNvGraphicFramePr>
          <p:nvPr>
            <p:ph type="chart" sz="quarter" idx="13"/>
            <p:extLst>
              <p:ext uri="{D42A27DB-BD31-4B8C-83A1-F6EECF244321}">
                <p14:modId xmlns:p14="http://schemas.microsoft.com/office/powerpoint/2010/main" val="3284741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39AC31-0D39-46EA-B933-2BB00E45B0F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4AF6F05-5706-44AC-B2DA-64F851DE5D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6635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8FBBA-B509-42CE-8FD8-5845F3673C8C}"/>
              </a:ext>
            </a:extLst>
          </p:cNvPr>
          <p:cNvSpPr>
            <a:spLocks noGrp="1"/>
          </p:cNvSpPr>
          <p:nvPr>
            <p:ph type="title"/>
          </p:nvPr>
        </p:nvSpPr>
        <p:spPr/>
        <p:txBody>
          <a:bodyPr/>
          <a:lstStyle/>
          <a:p>
            <a:r>
              <a:rPr lang="en-US"/>
              <a:t>Verlorene Fans | Kohla-Strauss GmbH</a:t>
            </a:r>
          </a:p>
        </p:txBody>
      </p:sp>
      <p:graphicFrame>
        <p:nvGraphicFramePr>
          <p:cNvPr id="6" name="Chart Placeholder 5">
            <a:extLst>
              <a:ext uri="{FF2B5EF4-FFF2-40B4-BE49-F238E27FC236}">
                <a16:creationId xmlns:a16="http://schemas.microsoft.com/office/drawing/2014/main" id="{ED20D6CA-8AA1-46BE-B4A4-358F32E61FC2}"/>
              </a:ext>
            </a:extLst>
          </p:cNvPr>
          <p:cNvGraphicFramePr>
            <a:graphicFrameLocks noGrp="1"/>
          </p:cNvGraphicFramePr>
          <p:nvPr>
            <p:ph type="chart" sz="quarter" idx="13"/>
            <p:extLst>
              <p:ext uri="{D42A27DB-BD31-4B8C-83A1-F6EECF244321}">
                <p14:modId xmlns:p14="http://schemas.microsoft.com/office/powerpoint/2010/main" val="2772925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72545C-D423-422A-B161-623BB346AFC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7328213-4A66-4600-890A-62DFD2AE57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661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AF084-2CCA-4C12-87F1-0C3B786EDBFF}"/>
              </a:ext>
            </a:extLst>
          </p:cNvPr>
          <p:cNvSpPr>
            <a:spLocks noGrp="1"/>
          </p:cNvSpPr>
          <p:nvPr>
            <p:ph type="title"/>
          </p:nvPr>
        </p:nvSpPr>
        <p:spPr/>
        <p:txBody>
          <a:bodyPr/>
          <a:lstStyle/>
          <a:p>
            <a:r>
              <a:rPr lang="de-DE"/>
              <a:t>Eigene Beiträge (Postings) | Kohla-Strauss GmbH - 1 of 6</a:t>
            </a:r>
            <a:endParaRPr lang="en-US"/>
          </a:p>
        </p:txBody>
      </p:sp>
      <p:graphicFrame>
        <p:nvGraphicFramePr>
          <p:cNvPr id="5" name="Table Placeholder 4">
            <a:extLst>
              <a:ext uri="{FF2B5EF4-FFF2-40B4-BE49-F238E27FC236}">
                <a16:creationId xmlns:a16="http://schemas.microsoft.com/office/drawing/2014/main" id="{1E6E5105-5579-4A91-A153-D472DE0CA51B}"/>
              </a:ext>
            </a:extLst>
          </p:cNvPr>
          <p:cNvGraphicFramePr>
            <a:graphicFrameLocks noGrp="1"/>
          </p:cNvGraphicFramePr>
          <p:nvPr>
            <p:ph type="tbl" sz="quarter" idx="13"/>
            <p:extLst>
              <p:ext uri="{D42A27DB-BD31-4B8C-83A1-F6EECF244321}">
                <p14:modId xmlns:p14="http://schemas.microsoft.com/office/powerpoint/2010/main" val="2728390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4191193"/>
                    </a:ext>
                  </a:extLst>
                </a:gridCol>
                <a:gridCol w="658368">
                  <a:extLst>
                    <a:ext uri="{9D8B030D-6E8A-4147-A177-3AD203B41FA5}">
                      <a16:colId xmlns:a16="http://schemas.microsoft.com/office/drawing/2014/main" val="120252220"/>
                    </a:ext>
                  </a:extLst>
                </a:gridCol>
                <a:gridCol w="658368">
                  <a:extLst>
                    <a:ext uri="{9D8B030D-6E8A-4147-A177-3AD203B41FA5}">
                      <a16:colId xmlns:a16="http://schemas.microsoft.com/office/drawing/2014/main" val="3945203879"/>
                    </a:ext>
                  </a:extLst>
                </a:gridCol>
                <a:gridCol w="658368">
                  <a:extLst>
                    <a:ext uri="{9D8B030D-6E8A-4147-A177-3AD203B41FA5}">
                      <a16:colId xmlns:a16="http://schemas.microsoft.com/office/drawing/2014/main" val="2374367338"/>
                    </a:ext>
                  </a:extLst>
                </a:gridCol>
                <a:gridCol w="658368">
                  <a:extLst>
                    <a:ext uri="{9D8B030D-6E8A-4147-A177-3AD203B41FA5}">
                      <a16:colId xmlns:a16="http://schemas.microsoft.com/office/drawing/2014/main" val="1641144284"/>
                    </a:ext>
                  </a:extLst>
                </a:gridCol>
                <a:gridCol w="658368">
                  <a:extLst>
                    <a:ext uri="{9D8B030D-6E8A-4147-A177-3AD203B41FA5}">
                      <a16:colId xmlns:a16="http://schemas.microsoft.com/office/drawing/2014/main" val="2131292195"/>
                    </a:ext>
                  </a:extLst>
                </a:gridCol>
                <a:gridCol w="658368">
                  <a:extLst>
                    <a:ext uri="{9D8B030D-6E8A-4147-A177-3AD203B41FA5}">
                      <a16:colId xmlns:a16="http://schemas.microsoft.com/office/drawing/2014/main" val="2394545260"/>
                    </a:ext>
                  </a:extLst>
                </a:gridCol>
                <a:gridCol w="658368">
                  <a:extLst>
                    <a:ext uri="{9D8B030D-6E8A-4147-A177-3AD203B41FA5}">
                      <a16:colId xmlns:a16="http://schemas.microsoft.com/office/drawing/2014/main" val="1339311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3946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- 2018-04-28 07:40:00 </a:t>
                      </a:r>
                      <a:r>
                        <a:rPr kumimoji="0" lang="de-DE" sz="1000" b="0" i="0" u="none" strike="noStrike" kern="1200" cap="none" spc="0" normalizeH="0" baseline="0" noProof="0">
                          <a:ln>
                            <a:noFill/>
                          </a:ln>
                          <a:solidFill>
                            <a:prstClr val="black"/>
                          </a:solidFill>
                          <a:effectLst/>
                          <a:uLnTx/>
                          <a:uFillTx/>
                          <a:latin typeface="+mn-lt"/>
                          <a:ea typeface="+mn-ea"/>
                          <a:cs typeface="+mn-cs"/>
                        </a:rPr>
                        <a:t> 
 Unser Serviceberater, Kurt Csar, ist 60! 🎊🎉🎁
Er ist seit 1986 ein wichtiger Mitarbeiter in unserem Autohaus in St. Michael. Bevor er am 1.3.1987 Serviceberater wurde, hat er als Mechaniker gearbeitet.
"Es kommt nicht darauf an, dem Leben mehr Jahre zu geben, sondern den Jahren mehr Leben zu geben. (Alexis Carrel).
Lieber Herr Csar (lieber Kurt)! Wir wünschen dir auch auf diesem Wege alles Liebe und Gute zum Geburtstag. Möge dein Leben weiterhin mit Leichtigkeit, Freude, Träumen, Zufriedenheit und Gesundheit erfüllt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479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- 2018-04-26 09:23:00 </a:t>
                      </a:r>
                      <a:r>
                        <a:rPr kumimoji="0" lang="de-DE" sz="1000" b="0" i="0" u="none" strike="noStrike" kern="1200" cap="none" spc="0" normalizeH="0" baseline="0" noProof="0">
                          <a:ln>
                            <a:noFill/>
                          </a:ln>
                          <a:solidFill>
                            <a:prstClr val="black"/>
                          </a:solidFill>
                          <a:effectLst/>
                          <a:uLnTx/>
                          <a:uFillTx/>
                          <a:latin typeface="+mn-lt"/>
                          <a:ea typeface="+mn-ea"/>
                          <a:cs typeface="+mn-cs"/>
                        </a:rPr>
                        <a:t> 
 ⚡⚡Adrenalin zum Nachrüsten. ⚡⚡
Besuche uns im Autohaus und entdecke die Welt von BMW M Performance Zubehör. Wir beraten dich gerne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621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- 2018-04-24 15:06:00 </a:t>
                      </a:r>
                      <a:r>
                        <a:rPr kumimoji="0" lang="en-US" sz="1000" b="0" i="0" u="none" strike="noStrike" kern="1200" cap="none" spc="0" normalizeH="0" baseline="0" noProof="0">
                          <a:ln>
                            <a:noFill/>
                          </a:ln>
                          <a:solidFill>
                            <a:prstClr val="black"/>
                          </a:solidFill>
                          <a:effectLst/>
                          <a:uLnTx/>
                          <a:uFillTx/>
                          <a:latin typeface="+mn-lt"/>
                          <a:ea typeface="+mn-ea"/>
                          <a:cs typeface="+mn-cs"/>
                        </a:rPr>
                        <a:t> 
 ⭐ UNGEFILTERTER NERVENKITZEL. ⭐
Das neue MINI Cabrio.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1236678"/>
                  </a:ext>
                </a:extLst>
              </a:tr>
            </a:tbl>
          </a:graphicData>
        </a:graphic>
      </p:graphicFrame>
      <p:sp>
        <p:nvSpPr>
          <p:cNvPr id="4" name="Text Placeholder 3">
            <a:extLst>
              <a:ext uri="{FF2B5EF4-FFF2-40B4-BE49-F238E27FC236}">
                <a16:creationId xmlns:a16="http://schemas.microsoft.com/office/drawing/2014/main" id="{E8A8C0B5-FE38-45A4-8D78-85DFEA850B2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46939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5E4B7-EFED-4365-82DD-3C770A59E9E6}"/>
              </a:ext>
            </a:extLst>
          </p:cNvPr>
          <p:cNvSpPr>
            <a:spLocks noGrp="1"/>
          </p:cNvSpPr>
          <p:nvPr>
            <p:ph type="title"/>
          </p:nvPr>
        </p:nvSpPr>
        <p:spPr/>
        <p:txBody>
          <a:bodyPr/>
          <a:lstStyle/>
          <a:p>
            <a:r>
              <a:rPr lang="de-DE"/>
              <a:t>Eigene Beiträge (Postings) | Kohla-Strauss GmbH - 2 of 6</a:t>
            </a:r>
            <a:endParaRPr lang="en-US"/>
          </a:p>
        </p:txBody>
      </p:sp>
      <p:graphicFrame>
        <p:nvGraphicFramePr>
          <p:cNvPr id="5" name="Table Placeholder 4">
            <a:extLst>
              <a:ext uri="{FF2B5EF4-FFF2-40B4-BE49-F238E27FC236}">
                <a16:creationId xmlns:a16="http://schemas.microsoft.com/office/drawing/2014/main" id="{27AABE5D-4107-41A1-AC98-47B547567091}"/>
              </a:ext>
            </a:extLst>
          </p:cNvPr>
          <p:cNvGraphicFramePr>
            <a:graphicFrameLocks noGrp="1"/>
          </p:cNvGraphicFramePr>
          <p:nvPr>
            <p:ph type="tbl" sz="quarter" idx="13"/>
            <p:extLst>
              <p:ext uri="{D42A27DB-BD31-4B8C-83A1-F6EECF244321}">
                <p14:modId xmlns:p14="http://schemas.microsoft.com/office/powerpoint/2010/main" val="3549038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1557367"/>
                    </a:ext>
                  </a:extLst>
                </a:gridCol>
                <a:gridCol w="658368">
                  <a:extLst>
                    <a:ext uri="{9D8B030D-6E8A-4147-A177-3AD203B41FA5}">
                      <a16:colId xmlns:a16="http://schemas.microsoft.com/office/drawing/2014/main" val="2667500525"/>
                    </a:ext>
                  </a:extLst>
                </a:gridCol>
                <a:gridCol w="658368">
                  <a:extLst>
                    <a:ext uri="{9D8B030D-6E8A-4147-A177-3AD203B41FA5}">
                      <a16:colId xmlns:a16="http://schemas.microsoft.com/office/drawing/2014/main" val="3193126789"/>
                    </a:ext>
                  </a:extLst>
                </a:gridCol>
                <a:gridCol w="658368">
                  <a:extLst>
                    <a:ext uri="{9D8B030D-6E8A-4147-A177-3AD203B41FA5}">
                      <a16:colId xmlns:a16="http://schemas.microsoft.com/office/drawing/2014/main" val="2575813856"/>
                    </a:ext>
                  </a:extLst>
                </a:gridCol>
                <a:gridCol w="658368">
                  <a:extLst>
                    <a:ext uri="{9D8B030D-6E8A-4147-A177-3AD203B41FA5}">
                      <a16:colId xmlns:a16="http://schemas.microsoft.com/office/drawing/2014/main" val="2705217637"/>
                    </a:ext>
                  </a:extLst>
                </a:gridCol>
                <a:gridCol w="658368">
                  <a:extLst>
                    <a:ext uri="{9D8B030D-6E8A-4147-A177-3AD203B41FA5}">
                      <a16:colId xmlns:a16="http://schemas.microsoft.com/office/drawing/2014/main" val="3464015238"/>
                    </a:ext>
                  </a:extLst>
                </a:gridCol>
                <a:gridCol w="658368">
                  <a:extLst>
                    <a:ext uri="{9D8B030D-6E8A-4147-A177-3AD203B41FA5}">
                      <a16:colId xmlns:a16="http://schemas.microsoft.com/office/drawing/2014/main" val="1165009809"/>
                    </a:ext>
                  </a:extLst>
                </a:gridCol>
                <a:gridCol w="658368">
                  <a:extLst>
                    <a:ext uri="{9D8B030D-6E8A-4147-A177-3AD203B41FA5}">
                      <a16:colId xmlns:a16="http://schemas.microsoft.com/office/drawing/2014/main" val="3464004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3430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- 2018-04-20 06:03:00 </a:t>
                      </a:r>
                      <a:r>
                        <a:rPr kumimoji="0" lang="de-DE" sz="1000" b="0" i="0" u="none" strike="noStrike" kern="1200" cap="none" spc="0" normalizeH="0" baseline="0" noProof="0">
                          <a:ln>
                            <a:noFill/>
                          </a:ln>
                          <a:solidFill>
                            <a:prstClr val="black"/>
                          </a:solidFill>
                          <a:effectLst/>
                          <a:uLnTx/>
                          <a:uFillTx/>
                          <a:latin typeface="+mn-lt"/>
                          <a:ea typeface="+mn-ea"/>
                          <a:cs typeface="+mn-cs"/>
                        </a:rPr>
                        <a:t> 
 Der BMW X2 gewinnt im aktuellen Vergleichstest "Die kleinen Feinen" in der AutoMotorSport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6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- 2018-04-18 11:17:00 </a:t>
                      </a:r>
                      <a:r>
                        <a:rPr kumimoji="0" lang="de-DE" sz="1000" b="0" i="0" u="none" strike="noStrike" kern="1200" cap="none" spc="0" normalizeH="0" baseline="0" noProof="0">
                          <a:ln>
                            <a:noFill/>
                          </a:ln>
                          <a:solidFill>
                            <a:prstClr val="black"/>
                          </a:solidFill>
                          <a:effectLst/>
                          <a:uLnTx/>
                          <a:uFillTx/>
                          <a:latin typeface="+mn-lt"/>
                          <a:ea typeface="+mn-ea"/>
                          <a:cs typeface="+mn-cs"/>
                        </a:rPr>
                        <a:t> 
 🚙 ECKEN ENTDECKEN 🚙
Mit den neuen MINI Modellen gehst du auf große Erkundungstour und entdeckst die schönsten Ecken 🤩
Neugierig? 
Nähere Infos findest du unter:
https://www.mini.at/eckenentdecken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5624691"/>
                  </a:ext>
                </a:extLst>
              </a:tr>
            </a:tbl>
          </a:graphicData>
        </a:graphic>
      </p:graphicFrame>
      <p:sp>
        <p:nvSpPr>
          <p:cNvPr id="4" name="Text Placeholder 3">
            <a:extLst>
              <a:ext uri="{FF2B5EF4-FFF2-40B4-BE49-F238E27FC236}">
                <a16:creationId xmlns:a16="http://schemas.microsoft.com/office/drawing/2014/main" id="{2A8742FF-BC8A-4430-9829-CACAB996D58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60067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5810B-1581-42FE-83BF-47945BB88F65}"/>
              </a:ext>
            </a:extLst>
          </p:cNvPr>
          <p:cNvSpPr>
            <a:spLocks noGrp="1"/>
          </p:cNvSpPr>
          <p:nvPr>
            <p:ph type="title"/>
          </p:nvPr>
        </p:nvSpPr>
        <p:spPr/>
        <p:txBody>
          <a:bodyPr/>
          <a:lstStyle/>
          <a:p>
            <a:r>
              <a:rPr lang="de-DE"/>
              <a:t>Eigene Beiträge (Postings) | Kohla-Strauss GmbH - 3 of 6</a:t>
            </a:r>
            <a:endParaRPr lang="en-US"/>
          </a:p>
        </p:txBody>
      </p:sp>
      <p:graphicFrame>
        <p:nvGraphicFramePr>
          <p:cNvPr id="5" name="Table Placeholder 4">
            <a:extLst>
              <a:ext uri="{FF2B5EF4-FFF2-40B4-BE49-F238E27FC236}">
                <a16:creationId xmlns:a16="http://schemas.microsoft.com/office/drawing/2014/main" id="{A6A91724-815D-4D94-BDD6-7B006521F94F}"/>
              </a:ext>
            </a:extLst>
          </p:cNvPr>
          <p:cNvGraphicFramePr>
            <a:graphicFrameLocks noGrp="1"/>
          </p:cNvGraphicFramePr>
          <p:nvPr>
            <p:ph type="tbl" sz="quarter" idx="13"/>
            <p:extLst>
              <p:ext uri="{D42A27DB-BD31-4B8C-83A1-F6EECF244321}">
                <p14:modId xmlns:p14="http://schemas.microsoft.com/office/powerpoint/2010/main" val="1878617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48292797"/>
                    </a:ext>
                  </a:extLst>
                </a:gridCol>
                <a:gridCol w="658368">
                  <a:extLst>
                    <a:ext uri="{9D8B030D-6E8A-4147-A177-3AD203B41FA5}">
                      <a16:colId xmlns:a16="http://schemas.microsoft.com/office/drawing/2014/main" val="1466686497"/>
                    </a:ext>
                  </a:extLst>
                </a:gridCol>
                <a:gridCol w="658368">
                  <a:extLst>
                    <a:ext uri="{9D8B030D-6E8A-4147-A177-3AD203B41FA5}">
                      <a16:colId xmlns:a16="http://schemas.microsoft.com/office/drawing/2014/main" val="441154885"/>
                    </a:ext>
                  </a:extLst>
                </a:gridCol>
                <a:gridCol w="658368">
                  <a:extLst>
                    <a:ext uri="{9D8B030D-6E8A-4147-A177-3AD203B41FA5}">
                      <a16:colId xmlns:a16="http://schemas.microsoft.com/office/drawing/2014/main" val="4111642648"/>
                    </a:ext>
                  </a:extLst>
                </a:gridCol>
                <a:gridCol w="658368">
                  <a:extLst>
                    <a:ext uri="{9D8B030D-6E8A-4147-A177-3AD203B41FA5}">
                      <a16:colId xmlns:a16="http://schemas.microsoft.com/office/drawing/2014/main" val="1375418230"/>
                    </a:ext>
                  </a:extLst>
                </a:gridCol>
                <a:gridCol w="658368">
                  <a:extLst>
                    <a:ext uri="{9D8B030D-6E8A-4147-A177-3AD203B41FA5}">
                      <a16:colId xmlns:a16="http://schemas.microsoft.com/office/drawing/2014/main" val="4083719799"/>
                    </a:ext>
                  </a:extLst>
                </a:gridCol>
                <a:gridCol w="658368">
                  <a:extLst>
                    <a:ext uri="{9D8B030D-6E8A-4147-A177-3AD203B41FA5}">
                      <a16:colId xmlns:a16="http://schemas.microsoft.com/office/drawing/2014/main" val="3584197351"/>
                    </a:ext>
                  </a:extLst>
                </a:gridCol>
                <a:gridCol w="658368">
                  <a:extLst>
                    <a:ext uri="{9D8B030D-6E8A-4147-A177-3AD203B41FA5}">
                      <a16:colId xmlns:a16="http://schemas.microsoft.com/office/drawing/2014/main" val="912777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125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- 2018-04-16 07:21:00 </a:t>
                      </a:r>
                      <a:r>
                        <a:rPr kumimoji="0" lang="en-US" sz="1000" b="0" i="0" u="none" strike="noStrike" kern="1200" cap="none" spc="0" normalizeH="0" baseline="0" noProof="0">
                          <a:ln>
                            <a:noFill/>
                          </a:ln>
                          <a:solidFill>
                            <a:prstClr val="black"/>
                          </a:solidFill>
                          <a:effectLst/>
                          <a:uLnTx/>
                          <a:uFillTx/>
                          <a:latin typeface="+mn-lt"/>
                          <a:ea typeface="+mn-ea"/>
                          <a:cs typeface="+mn-cs"/>
                        </a:rPr>
                        <a:t> 
 ⭐ BUSINESS LINE BEI KOHLA-STRAUSS ⭐
Aktuell kannst du dir beim Kauf einer BMW 3er Limousine einen Preisvorteil inkl. Bank-Bonus von bis zu € 4.900,-- sichern!
Der BMW 3er mit Business-Line beinhaltet:
✔️ Navigationssystem Professional
✔️ Telefonie mit Wireless Charging
✔️ Echtzeit-Verkehrsinformationen
✔️ Klimaautomatik
✔️ Rückfahrkamera
✔️ Parksensoren vorne und hinten
Haben wir dein Interesse geweckt?
Unsere Verkäufer beraten dich gerne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1837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- 2018-04-14 14:24:00 </a:t>
                      </a:r>
                      <a:r>
                        <a:rPr kumimoji="0" lang="de-DE" sz="1000" b="0" i="0" u="none" strike="noStrike" kern="1200" cap="none" spc="0" normalizeH="0" baseline="0" noProof="0">
                          <a:ln>
                            <a:noFill/>
                          </a:ln>
                          <a:solidFill>
                            <a:prstClr val="black"/>
                          </a:solidFill>
                          <a:effectLst/>
                          <a:uLnTx/>
                          <a:uFillTx/>
                          <a:latin typeface="+mn-lt"/>
                          <a:ea typeface="+mn-ea"/>
                          <a:cs typeface="+mn-cs"/>
                        </a:rPr>
                        <a:t> 
 Kräftige Investitionen im BMW Werk Steyr 
Link: http://www.krone.at/1692064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2531754"/>
                  </a:ext>
                </a:extLst>
              </a:tr>
            </a:tbl>
          </a:graphicData>
        </a:graphic>
      </p:graphicFrame>
      <p:sp>
        <p:nvSpPr>
          <p:cNvPr id="4" name="Text Placeholder 3">
            <a:extLst>
              <a:ext uri="{FF2B5EF4-FFF2-40B4-BE49-F238E27FC236}">
                <a16:creationId xmlns:a16="http://schemas.microsoft.com/office/drawing/2014/main" id="{93197D58-C41C-41CB-861B-1F1A8BF9517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3022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CB58E-C4AC-446F-8B86-60A88FA6F3D6}"/>
              </a:ext>
            </a:extLst>
          </p:cNvPr>
          <p:cNvSpPr>
            <a:spLocks noGrp="1"/>
          </p:cNvSpPr>
          <p:nvPr>
            <p:ph type="title"/>
          </p:nvPr>
        </p:nvSpPr>
        <p:spPr/>
        <p:txBody>
          <a:bodyPr/>
          <a:lstStyle/>
          <a:p>
            <a:r>
              <a:rPr lang="de-DE"/>
              <a:t>Eigene Beiträge (Postings) | Kohla-Strauss GmbH - 4 of 6</a:t>
            </a:r>
            <a:endParaRPr lang="en-US"/>
          </a:p>
        </p:txBody>
      </p:sp>
      <p:graphicFrame>
        <p:nvGraphicFramePr>
          <p:cNvPr id="5" name="Table Placeholder 4">
            <a:extLst>
              <a:ext uri="{FF2B5EF4-FFF2-40B4-BE49-F238E27FC236}">
                <a16:creationId xmlns:a16="http://schemas.microsoft.com/office/drawing/2014/main" id="{5057DB02-9485-4A45-92B9-CB62870CCDDD}"/>
              </a:ext>
            </a:extLst>
          </p:cNvPr>
          <p:cNvGraphicFramePr>
            <a:graphicFrameLocks noGrp="1"/>
          </p:cNvGraphicFramePr>
          <p:nvPr>
            <p:ph type="tbl" sz="quarter" idx="13"/>
            <p:extLst>
              <p:ext uri="{D42A27DB-BD31-4B8C-83A1-F6EECF244321}">
                <p14:modId xmlns:p14="http://schemas.microsoft.com/office/powerpoint/2010/main" val="1873491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8636324"/>
                    </a:ext>
                  </a:extLst>
                </a:gridCol>
                <a:gridCol w="658368">
                  <a:extLst>
                    <a:ext uri="{9D8B030D-6E8A-4147-A177-3AD203B41FA5}">
                      <a16:colId xmlns:a16="http://schemas.microsoft.com/office/drawing/2014/main" val="435827567"/>
                    </a:ext>
                  </a:extLst>
                </a:gridCol>
                <a:gridCol w="658368">
                  <a:extLst>
                    <a:ext uri="{9D8B030D-6E8A-4147-A177-3AD203B41FA5}">
                      <a16:colId xmlns:a16="http://schemas.microsoft.com/office/drawing/2014/main" val="773558364"/>
                    </a:ext>
                  </a:extLst>
                </a:gridCol>
                <a:gridCol w="658368">
                  <a:extLst>
                    <a:ext uri="{9D8B030D-6E8A-4147-A177-3AD203B41FA5}">
                      <a16:colId xmlns:a16="http://schemas.microsoft.com/office/drawing/2014/main" val="731281957"/>
                    </a:ext>
                  </a:extLst>
                </a:gridCol>
                <a:gridCol w="658368">
                  <a:extLst>
                    <a:ext uri="{9D8B030D-6E8A-4147-A177-3AD203B41FA5}">
                      <a16:colId xmlns:a16="http://schemas.microsoft.com/office/drawing/2014/main" val="1564816220"/>
                    </a:ext>
                  </a:extLst>
                </a:gridCol>
                <a:gridCol w="658368">
                  <a:extLst>
                    <a:ext uri="{9D8B030D-6E8A-4147-A177-3AD203B41FA5}">
                      <a16:colId xmlns:a16="http://schemas.microsoft.com/office/drawing/2014/main" val="1210488338"/>
                    </a:ext>
                  </a:extLst>
                </a:gridCol>
                <a:gridCol w="658368">
                  <a:extLst>
                    <a:ext uri="{9D8B030D-6E8A-4147-A177-3AD203B41FA5}">
                      <a16:colId xmlns:a16="http://schemas.microsoft.com/office/drawing/2014/main" val="807320563"/>
                    </a:ext>
                  </a:extLst>
                </a:gridCol>
                <a:gridCol w="658368">
                  <a:extLst>
                    <a:ext uri="{9D8B030D-6E8A-4147-A177-3AD203B41FA5}">
                      <a16:colId xmlns:a16="http://schemas.microsoft.com/office/drawing/2014/main" val="4193157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8443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- 2018-04-12 10:52:00 </a:t>
                      </a:r>
                      <a:r>
                        <a:rPr kumimoji="0" lang="de-DE" sz="1000" b="0" i="0" u="none" strike="noStrike" kern="1200" cap="none" spc="0" normalizeH="0" baseline="0" noProof="0">
                          <a:ln>
                            <a:noFill/>
                          </a:ln>
                          <a:solidFill>
                            <a:prstClr val="black"/>
                          </a:solidFill>
                          <a:effectLst/>
                          <a:uLnTx/>
                          <a:uFillTx/>
                          <a:latin typeface="+mn-lt"/>
                          <a:ea typeface="+mn-ea"/>
                          <a:cs typeface="+mn-cs"/>
                        </a:rPr>
                        <a:t> 
 🚙 Schnell. Temperamentvoll. Viel Fahrspaß. 🚙
Vergangene Woche übernahm Vanessa König ihren MINI One in  emerald grey. Wir danken ihr für das entgegengebrachte Vertrauen in unser Unternehmen und wünschen ihr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492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- 2018-04-10 09:18:18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87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- 2018-04-08 10:27:41 </a:t>
                      </a:r>
                      <a:r>
                        <a:rPr kumimoji="0" lang="de-DE" sz="1000" b="0" i="0" u="none" strike="noStrike" kern="1200" cap="none" spc="0" normalizeH="0" baseline="0" noProof="0">
                          <a:ln>
                            <a:noFill/>
                          </a:ln>
                          <a:solidFill>
                            <a:prstClr val="black"/>
                          </a:solidFill>
                          <a:effectLst/>
                          <a:uLnTx/>
                          <a:uFillTx/>
                          <a:latin typeface="+mn-lt"/>
                          <a:ea typeface="+mn-ea"/>
                          <a:cs typeface="+mn-cs"/>
                        </a:rPr>
                        <a:t> 
 Auch Paula und Klaus testen das Dachzelt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1747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- 2018-04-08 09:12:35 </a:t>
                      </a:r>
                      <a:r>
                        <a:rPr kumimoji="0" lang="de-DE" sz="1000" b="0" i="0" u="none" strike="noStrike" kern="1200" cap="none" spc="0" normalizeH="0" baseline="0" noProof="0">
                          <a:ln>
                            <a:noFill/>
                          </a:ln>
                          <a:solidFill>
                            <a:prstClr val="black"/>
                          </a:solidFill>
                          <a:effectLst/>
                          <a:uLnTx/>
                          <a:uFillTx/>
                          <a:latin typeface="+mn-lt"/>
                          <a:ea typeface="+mn-ea"/>
                          <a:cs typeface="+mn-cs"/>
                        </a:rPr>
                        <a:t> 
 Doris und Willi campen auf dem MINI Countryman in einem Dachzelt 😎
Heute sind wir noch bis 18 Uhr auf der Motomotion in Oberwart!
Wir freuen uns auf deinen Besuch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4771135"/>
                  </a:ext>
                </a:extLst>
              </a:tr>
            </a:tbl>
          </a:graphicData>
        </a:graphic>
      </p:graphicFrame>
      <p:sp>
        <p:nvSpPr>
          <p:cNvPr id="4" name="Text Placeholder 3">
            <a:extLst>
              <a:ext uri="{FF2B5EF4-FFF2-40B4-BE49-F238E27FC236}">
                <a16:creationId xmlns:a16="http://schemas.microsoft.com/office/drawing/2014/main" id="{93F8D0DD-2F23-40D3-84C4-F80BADD19D2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65826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6044D-1C88-4B9E-8EE5-FD020141E4C0}"/>
              </a:ext>
            </a:extLst>
          </p:cNvPr>
          <p:cNvSpPr>
            <a:spLocks noGrp="1"/>
          </p:cNvSpPr>
          <p:nvPr>
            <p:ph type="title"/>
          </p:nvPr>
        </p:nvSpPr>
        <p:spPr/>
        <p:txBody>
          <a:bodyPr/>
          <a:lstStyle/>
          <a:p>
            <a:r>
              <a:rPr lang="de-DE"/>
              <a:t>Eigene Beiträge (Postings) | Kohla-Strauss GmbH - 5 of 6</a:t>
            </a:r>
            <a:endParaRPr lang="en-US"/>
          </a:p>
        </p:txBody>
      </p:sp>
      <p:graphicFrame>
        <p:nvGraphicFramePr>
          <p:cNvPr id="5" name="Table Placeholder 4">
            <a:extLst>
              <a:ext uri="{FF2B5EF4-FFF2-40B4-BE49-F238E27FC236}">
                <a16:creationId xmlns:a16="http://schemas.microsoft.com/office/drawing/2014/main" id="{932DC5CF-5228-493F-8EE0-5E48B7760A8B}"/>
              </a:ext>
            </a:extLst>
          </p:cNvPr>
          <p:cNvGraphicFramePr>
            <a:graphicFrameLocks noGrp="1"/>
          </p:cNvGraphicFramePr>
          <p:nvPr>
            <p:ph type="tbl" sz="quarter" idx="13"/>
            <p:extLst>
              <p:ext uri="{D42A27DB-BD31-4B8C-83A1-F6EECF244321}">
                <p14:modId xmlns:p14="http://schemas.microsoft.com/office/powerpoint/2010/main" val="1386360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77237776"/>
                    </a:ext>
                  </a:extLst>
                </a:gridCol>
                <a:gridCol w="658368">
                  <a:extLst>
                    <a:ext uri="{9D8B030D-6E8A-4147-A177-3AD203B41FA5}">
                      <a16:colId xmlns:a16="http://schemas.microsoft.com/office/drawing/2014/main" val="156413638"/>
                    </a:ext>
                  </a:extLst>
                </a:gridCol>
                <a:gridCol w="658368">
                  <a:extLst>
                    <a:ext uri="{9D8B030D-6E8A-4147-A177-3AD203B41FA5}">
                      <a16:colId xmlns:a16="http://schemas.microsoft.com/office/drawing/2014/main" val="2260682079"/>
                    </a:ext>
                  </a:extLst>
                </a:gridCol>
                <a:gridCol w="658368">
                  <a:extLst>
                    <a:ext uri="{9D8B030D-6E8A-4147-A177-3AD203B41FA5}">
                      <a16:colId xmlns:a16="http://schemas.microsoft.com/office/drawing/2014/main" val="540340394"/>
                    </a:ext>
                  </a:extLst>
                </a:gridCol>
                <a:gridCol w="658368">
                  <a:extLst>
                    <a:ext uri="{9D8B030D-6E8A-4147-A177-3AD203B41FA5}">
                      <a16:colId xmlns:a16="http://schemas.microsoft.com/office/drawing/2014/main" val="1181529671"/>
                    </a:ext>
                  </a:extLst>
                </a:gridCol>
                <a:gridCol w="658368">
                  <a:extLst>
                    <a:ext uri="{9D8B030D-6E8A-4147-A177-3AD203B41FA5}">
                      <a16:colId xmlns:a16="http://schemas.microsoft.com/office/drawing/2014/main" val="1938611555"/>
                    </a:ext>
                  </a:extLst>
                </a:gridCol>
                <a:gridCol w="658368">
                  <a:extLst>
                    <a:ext uri="{9D8B030D-6E8A-4147-A177-3AD203B41FA5}">
                      <a16:colId xmlns:a16="http://schemas.microsoft.com/office/drawing/2014/main" val="801937370"/>
                    </a:ext>
                  </a:extLst>
                </a:gridCol>
                <a:gridCol w="658368">
                  <a:extLst>
                    <a:ext uri="{9D8B030D-6E8A-4147-A177-3AD203B41FA5}">
                      <a16:colId xmlns:a16="http://schemas.microsoft.com/office/drawing/2014/main" val="2197500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326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- 2018-04-05 16:28:00 </a:t>
                      </a:r>
                      <a:r>
                        <a:rPr kumimoji="0" lang="de-DE" sz="1000" b="0" i="0" u="none" strike="noStrike" kern="1200" cap="none" spc="0" normalizeH="0" baseline="0" noProof="0">
                          <a:ln>
                            <a:noFill/>
                          </a:ln>
                          <a:solidFill>
                            <a:prstClr val="black"/>
                          </a:solidFill>
                          <a:effectLst/>
                          <a:uLnTx/>
                          <a:uFillTx/>
                          <a:latin typeface="+mn-lt"/>
                          <a:ea typeface="+mn-ea"/>
                          <a:cs typeface="+mn-cs"/>
                        </a:rPr>
                        <a:t> 
 Am Freitag startet die MOTOMOTION in Oberwart ‼️
Freitag, 06. April - Sonntag, 08. April, täglich von 09 - 18 Uhr.
Wir sind mit 🔝 Fahrzeugen vertreten 😎🤩
Wir freuen uns auf deinen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3803560"/>
                  </a:ext>
                </a:extLst>
              </a:tr>
            </a:tbl>
          </a:graphicData>
        </a:graphic>
      </p:graphicFrame>
      <p:sp>
        <p:nvSpPr>
          <p:cNvPr id="4" name="Text Placeholder 3">
            <a:extLst>
              <a:ext uri="{FF2B5EF4-FFF2-40B4-BE49-F238E27FC236}">
                <a16:creationId xmlns:a16="http://schemas.microsoft.com/office/drawing/2014/main" id="{48D557E3-64EB-447C-8F40-71EE2C76328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72106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5A3D4-5F10-4BE7-A889-9EEB70CEF74F}"/>
              </a:ext>
            </a:extLst>
          </p:cNvPr>
          <p:cNvSpPr>
            <a:spLocks noGrp="1"/>
          </p:cNvSpPr>
          <p:nvPr>
            <p:ph type="title"/>
          </p:nvPr>
        </p:nvSpPr>
        <p:spPr/>
        <p:txBody>
          <a:bodyPr/>
          <a:lstStyle/>
          <a:p>
            <a:r>
              <a:rPr lang="de-DE"/>
              <a:t>Eigene Beiträge (Postings) | Kohla-Strauss GmbH - 6 of 6</a:t>
            </a:r>
            <a:endParaRPr lang="en-US"/>
          </a:p>
        </p:txBody>
      </p:sp>
      <p:graphicFrame>
        <p:nvGraphicFramePr>
          <p:cNvPr id="5" name="Table Placeholder 4">
            <a:extLst>
              <a:ext uri="{FF2B5EF4-FFF2-40B4-BE49-F238E27FC236}">
                <a16:creationId xmlns:a16="http://schemas.microsoft.com/office/drawing/2014/main" id="{903B085C-694C-4013-8358-44F100AC5C8A}"/>
              </a:ext>
            </a:extLst>
          </p:cNvPr>
          <p:cNvGraphicFramePr>
            <a:graphicFrameLocks noGrp="1"/>
          </p:cNvGraphicFramePr>
          <p:nvPr>
            <p:ph type="tbl" sz="quarter" idx="13"/>
            <p:extLst>
              <p:ext uri="{D42A27DB-BD31-4B8C-83A1-F6EECF244321}">
                <p14:modId xmlns:p14="http://schemas.microsoft.com/office/powerpoint/2010/main" val="1265870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5740910"/>
                    </a:ext>
                  </a:extLst>
                </a:gridCol>
                <a:gridCol w="658368">
                  <a:extLst>
                    <a:ext uri="{9D8B030D-6E8A-4147-A177-3AD203B41FA5}">
                      <a16:colId xmlns:a16="http://schemas.microsoft.com/office/drawing/2014/main" val="2679308529"/>
                    </a:ext>
                  </a:extLst>
                </a:gridCol>
                <a:gridCol w="658368">
                  <a:extLst>
                    <a:ext uri="{9D8B030D-6E8A-4147-A177-3AD203B41FA5}">
                      <a16:colId xmlns:a16="http://schemas.microsoft.com/office/drawing/2014/main" val="2870383777"/>
                    </a:ext>
                  </a:extLst>
                </a:gridCol>
                <a:gridCol w="658368">
                  <a:extLst>
                    <a:ext uri="{9D8B030D-6E8A-4147-A177-3AD203B41FA5}">
                      <a16:colId xmlns:a16="http://schemas.microsoft.com/office/drawing/2014/main" val="90035441"/>
                    </a:ext>
                  </a:extLst>
                </a:gridCol>
                <a:gridCol w="658368">
                  <a:extLst>
                    <a:ext uri="{9D8B030D-6E8A-4147-A177-3AD203B41FA5}">
                      <a16:colId xmlns:a16="http://schemas.microsoft.com/office/drawing/2014/main" val="3277596456"/>
                    </a:ext>
                  </a:extLst>
                </a:gridCol>
                <a:gridCol w="658368">
                  <a:extLst>
                    <a:ext uri="{9D8B030D-6E8A-4147-A177-3AD203B41FA5}">
                      <a16:colId xmlns:a16="http://schemas.microsoft.com/office/drawing/2014/main" val="232371529"/>
                    </a:ext>
                  </a:extLst>
                </a:gridCol>
                <a:gridCol w="658368">
                  <a:extLst>
                    <a:ext uri="{9D8B030D-6E8A-4147-A177-3AD203B41FA5}">
                      <a16:colId xmlns:a16="http://schemas.microsoft.com/office/drawing/2014/main" val="1949041906"/>
                    </a:ext>
                  </a:extLst>
                </a:gridCol>
                <a:gridCol w="658368">
                  <a:extLst>
                    <a:ext uri="{9D8B030D-6E8A-4147-A177-3AD203B41FA5}">
                      <a16:colId xmlns:a16="http://schemas.microsoft.com/office/drawing/2014/main" val="325744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34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- 2018-04-03 15:16:01 </a:t>
                      </a:r>
                      <a:r>
                        <a:rPr kumimoji="0" lang="en-US" sz="1000" b="0" i="0" u="none" strike="noStrike" kern="1200" cap="none" spc="0" normalizeH="0" baseline="0" noProof="0">
                          <a:ln>
                            <a:noFill/>
                          </a:ln>
                          <a:solidFill>
                            <a:prstClr val="black"/>
                          </a:solidFill>
                          <a:effectLst/>
                          <a:uLnTx/>
                          <a:uFillTx/>
                          <a:latin typeface="+mn-lt"/>
                          <a:ea typeface="+mn-ea"/>
                          <a:cs typeface="+mn-cs"/>
                        </a:rPr>
                        <a:t> 
 ‼️ MOTOMOTION 2018 ‼️
Von 06. - 08. April findet wieder die Motomotion in Oberwart statt.
Wir sind auch wieder dabei - mit einer Vielzahl an tollen Modellen:
... unter anderem:
🚙 BMW M4
🚙 BMW X2
🚙 BMW X3
🚙 MINI Cooper SE Countryman (Plug-In-Hybrid)
🚙 MINI Cabrio
🚙 MINI John Cooper Works
weitere Details zu den Modellen folgen 😎
Wir freuen uns auf deinen Besuch!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5102590"/>
                  </a:ext>
                </a:extLst>
              </a:tr>
            </a:tbl>
          </a:graphicData>
        </a:graphic>
      </p:graphicFrame>
      <p:sp>
        <p:nvSpPr>
          <p:cNvPr id="4" name="Text Placeholder 3">
            <a:extLst>
              <a:ext uri="{FF2B5EF4-FFF2-40B4-BE49-F238E27FC236}">
                <a16:creationId xmlns:a16="http://schemas.microsoft.com/office/drawing/2014/main" id="{C87573BC-EC2F-4E67-B220-070DDB6DA48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12883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9D6A5-87A3-4BB8-A659-38F82D3C36A6}"/>
              </a:ext>
            </a:extLst>
          </p:cNvPr>
          <p:cNvSpPr>
            <a:spLocks noGrp="1"/>
          </p:cNvSpPr>
          <p:nvPr>
            <p:ph type="title"/>
          </p:nvPr>
        </p:nvSpPr>
        <p:spPr/>
        <p:txBody>
          <a:bodyPr/>
          <a:lstStyle/>
          <a:p>
            <a:r>
              <a:rPr lang="de-DE"/>
              <a:t>Eigene Beiträge (Postings) + Reactions | Kohla-Strauss GmbH - 1 of 7</a:t>
            </a:r>
            <a:endParaRPr lang="en-US"/>
          </a:p>
        </p:txBody>
      </p:sp>
      <p:graphicFrame>
        <p:nvGraphicFramePr>
          <p:cNvPr id="5" name="Table Placeholder 4">
            <a:extLst>
              <a:ext uri="{FF2B5EF4-FFF2-40B4-BE49-F238E27FC236}">
                <a16:creationId xmlns:a16="http://schemas.microsoft.com/office/drawing/2014/main" id="{B9BB1D09-F6D1-432C-86E7-C2890A4A2506}"/>
              </a:ext>
            </a:extLst>
          </p:cNvPr>
          <p:cNvGraphicFramePr>
            <a:graphicFrameLocks noGrp="1"/>
          </p:cNvGraphicFramePr>
          <p:nvPr>
            <p:ph type="tbl" sz="quarter" idx="13"/>
            <p:extLst>
              <p:ext uri="{D42A27DB-BD31-4B8C-83A1-F6EECF244321}">
                <p14:modId xmlns:p14="http://schemas.microsoft.com/office/powerpoint/2010/main" val="3460049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37515602"/>
                    </a:ext>
                  </a:extLst>
                </a:gridCol>
                <a:gridCol w="822960">
                  <a:extLst>
                    <a:ext uri="{9D8B030D-6E8A-4147-A177-3AD203B41FA5}">
                      <a16:colId xmlns:a16="http://schemas.microsoft.com/office/drawing/2014/main" val="770701165"/>
                    </a:ext>
                  </a:extLst>
                </a:gridCol>
                <a:gridCol w="822960">
                  <a:extLst>
                    <a:ext uri="{9D8B030D-6E8A-4147-A177-3AD203B41FA5}">
                      <a16:colId xmlns:a16="http://schemas.microsoft.com/office/drawing/2014/main" val="1040659712"/>
                    </a:ext>
                  </a:extLst>
                </a:gridCol>
                <a:gridCol w="822960">
                  <a:extLst>
                    <a:ext uri="{9D8B030D-6E8A-4147-A177-3AD203B41FA5}">
                      <a16:colId xmlns:a16="http://schemas.microsoft.com/office/drawing/2014/main" val="1116282905"/>
                    </a:ext>
                  </a:extLst>
                </a:gridCol>
                <a:gridCol w="822960">
                  <a:extLst>
                    <a:ext uri="{9D8B030D-6E8A-4147-A177-3AD203B41FA5}">
                      <a16:colId xmlns:a16="http://schemas.microsoft.com/office/drawing/2014/main" val="3065531902"/>
                    </a:ext>
                  </a:extLst>
                </a:gridCol>
                <a:gridCol w="822960">
                  <a:extLst>
                    <a:ext uri="{9D8B030D-6E8A-4147-A177-3AD203B41FA5}">
                      <a16:colId xmlns:a16="http://schemas.microsoft.com/office/drawing/2014/main" val="2022400"/>
                    </a:ext>
                  </a:extLst>
                </a:gridCol>
                <a:gridCol w="822960">
                  <a:extLst>
                    <a:ext uri="{9D8B030D-6E8A-4147-A177-3AD203B41FA5}">
                      <a16:colId xmlns:a16="http://schemas.microsoft.com/office/drawing/2014/main" val="617088877"/>
                    </a:ext>
                  </a:extLst>
                </a:gridCol>
                <a:gridCol w="822960">
                  <a:extLst>
                    <a:ext uri="{9D8B030D-6E8A-4147-A177-3AD203B41FA5}">
                      <a16:colId xmlns:a16="http://schemas.microsoft.com/office/drawing/2014/main" val="2150274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04546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- 2018-04-28 07:40:00 </a:t>
                      </a:r>
                      <a:r>
                        <a:rPr kumimoji="0" lang="de-DE" sz="1000" b="0" i="0" u="none" strike="noStrike" kern="1200" cap="none" spc="0" normalizeH="0" baseline="0" noProof="0">
                          <a:ln>
                            <a:noFill/>
                          </a:ln>
                          <a:solidFill>
                            <a:prstClr val="black"/>
                          </a:solidFill>
                          <a:effectLst/>
                          <a:uLnTx/>
                          <a:uFillTx/>
                          <a:latin typeface="+mn-lt"/>
                          <a:ea typeface="+mn-ea"/>
                          <a:cs typeface="+mn-cs"/>
                        </a:rPr>
                        <a:t> 
 Unser Serviceberater, Kurt Csar, ist 60! 🎊🎉🎁
Er ist seit 1986 ein wichtiger Mitarbeiter in unserem Autohaus in St. Michael. Bevor er am 1.3.1987 Serviceberater wurde, hat er als Mechaniker gearbeitet.
"Es kommt nicht darauf an, dem Leben mehr Jahre zu geben, sondern den Jahren mehr Leben zu geben. (Alexis Carrel).
Lieber Herr Csar (lieber Kurt)! Wir wünschen dir auch auf diesem Wege alles Liebe und Gute zum Geburtstag. Möge dein Leben weiterhin mit Leichtigkeit, Freude, Träumen, Zufriedenheit und Gesundheit erfüllt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1153828"/>
                  </a:ext>
                </a:extLst>
              </a:tr>
            </a:tbl>
          </a:graphicData>
        </a:graphic>
      </p:graphicFrame>
      <p:sp>
        <p:nvSpPr>
          <p:cNvPr id="4" name="Text Placeholder 3">
            <a:extLst>
              <a:ext uri="{FF2B5EF4-FFF2-40B4-BE49-F238E27FC236}">
                <a16:creationId xmlns:a16="http://schemas.microsoft.com/office/drawing/2014/main" id="{C998B818-C279-462B-9444-6731172D7A7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26428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07DE2-3BB9-453B-BE22-6EB569ED5E00}"/>
              </a:ext>
            </a:extLst>
          </p:cNvPr>
          <p:cNvSpPr>
            <a:spLocks noGrp="1"/>
          </p:cNvSpPr>
          <p:nvPr>
            <p:ph type="title"/>
          </p:nvPr>
        </p:nvSpPr>
        <p:spPr/>
        <p:txBody>
          <a:bodyPr/>
          <a:lstStyle/>
          <a:p>
            <a:r>
              <a:rPr lang="de-DE"/>
              <a:t>Eigene Beiträge (Postings) + Reactions | Kohla-Strauss GmbH - 2 of 7</a:t>
            </a:r>
            <a:endParaRPr lang="en-US"/>
          </a:p>
        </p:txBody>
      </p:sp>
      <p:graphicFrame>
        <p:nvGraphicFramePr>
          <p:cNvPr id="5" name="Table Placeholder 4">
            <a:extLst>
              <a:ext uri="{FF2B5EF4-FFF2-40B4-BE49-F238E27FC236}">
                <a16:creationId xmlns:a16="http://schemas.microsoft.com/office/drawing/2014/main" id="{D8F4EB69-EE9B-4F58-85DD-61C8E57AF90D}"/>
              </a:ext>
            </a:extLst>
          </p:cNvPr>
          <p:cNvGraphicFramePr>
            <a:graphicFrameLocks noGrp="1"/>
          </p:cNvGraphicFramePr>
          <p:nvPr>
            <p:ph type="tbl" sz="quarter" idx="13"/>
            <p:extLst>
              <p:ext uri="{D42A27DB-BD31-4B8C-83A1-F6EECF244321}">
                <p14:modId xmlns:p14="http://schemas.microsoft.com/office/powerpoint/2010/main" val="2201732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65320156"/>
                    </a:ext>
                  </a:extLst>
                </a:gridCol>
                <a:gridCol w="822960">
                  <a:extLst>
                    <a:ext uri="{9D8B030D-6E8A-4147-A177-3AD203B41FA5}">
                      <a16:colId xmlns:a16="http://schemas.microsoft.com/office/drawing/2014/main" val="2123948188"/>
                    </a:ext>
                  </a:extLst>
                </a:gridCol>
                <a:gridCol w="822960">
                  <a:extLst>
                    <a:ext uri="{9D8B030D-6E8A-4147-A177-3AD203B41FA5}">
                      <a16:colId xmlns:a16="http://schemas.microsoft.com/office/drawing/2014/main" val="1320073523"/>
                    </a:ext>
                  </a:extLst>
                </a:gridCol>
                <a:gridCol w="822960">
                  <a:extLst>
                    <a:ext uri="{9D8B030D-6E8A-4147-A177-3AD203B41FA5}">
                      <a16:colId xmlns:a16="http://schemas.microsoft.com/office/drawing/2014/main" val="3092097588"/>
                    </a:ext>
                  </a:extLst>
                </a:gridCol>
                <a:gridCol w="822960">
                  <a:extLst>
                    <a:ext uri="{9D8B030D-6E8A-4147-A177-3AD203B41FA5}">
                      <a16:colId xmlns:a16="http://schemas.microsoft.com/office/drawing/2014/main" val="2967080447"/>
                    </a:ext>
                  </a:extLst>
                </a:gridCol>
                <a:gridCol w="822960">
                  <a:extLst>
                    <a:ext uri="{9D8B030D-6E8A-4147-A177-3AD203B41FA5}">
                      <a16:colId xmlns:a16="http://schemas.microsoft.com/office/drawing/2014/main" val="827158624"/>
                    </a:ext>
                  </a:extLst>
                </a:gridCol>
                <a:gridCol w="822960">
                  <a:extLst>
                    <a:ext uri="{9D8B030D-6E8A-4147-A177-3AD203B41FA5}">
                      <a16:colId xmlns:a16="http://schemas.microsoft.com/office/drawing/2014/main" val="2969425450"/>
                    </a:ext>
                  </a:extLst>
                </a:gridCol>
                <a:gridCol w="822960">
                  <a:extLst>
                    <a:ext uri="{9D8B030D-6E8A-4147-A177-3AD203B41FA5}">
                      <a16:colId xmlns:a16="http://schemas.microsoft.com/office/drawing/2014/main" val="2993825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7043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- 2018-04-26 09:23:00 </a:t>
                      </a:r>
                      <a:r>
                        <a:rPr kumimoji="0" lang="de-DE" sz="1000" b="0" i="0" u="none" strike="noStrike" kern="1200" cap="none" spc="0" normalizeH="0" baseline="0" noProof="0">
                          <a:ln>
                            <a:noFill/>
                          </a:ln>
                          <a:solidFill>
                            <a:prstClr val="black"/>
                          </a:solidFill>
                          <a:effectLst/>
                          <a:uLnTx/>
                          <a:uFillTx/>
                          <a:latin typeface="+mn-lt"/>
                          <a:ea typeface="+mn-ea"/>
                          <a:cs typeface="+mn-cs"/>
                        </a:rPr>
                        <a:t> 
 ⚡⚡Adrenalin zum Nachrüsten. ⚡⚡
Besuche uns im Autohaus und entdecke die Welt von BMW M Performance Zubehör. Wir beraten dich gerne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6349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- 2018-04-24 15:06:00 </a:t>
                      </a:r>
                      <a:r>
                        <a:rPr kumimoji="0" lang="en-US" sz="1000" b="0" i="0" u="none" strike="noStrike" kern="1200" cap="none" spc="0" normalizeH="0" baseline="0" noProof="0">
                          <a:ln>
                            <a:noFill/>
                          </a:ln>
                          <a:solidFill>
                            <a:prstClr val="black"/>
                          </a:solidFill>
                          <a:effectLst/>
                          <a:uLnTx/>
                          <a:uFillTx/>
                          <a:latin typeface="+mn-lt"/>
                          <a:ea typeface="+mn-ea"/>
                          <a:cs typeface="+mn-cs"/>
                        </a:rPr>
                        <a:t> 
 ⭐ UNGEFILTERTER NERVENKITZEL. ⭐
Das neue MINI Cabrio.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3445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- 2018-04-20 06:03:00 </a:t>
                      </a:r>
                      <a:r>
                        <a:rPr kumimoji="0" lang="de-DE" sz="1000" b="0" i="0" u="none" strike="noStrike" kern="1200" cap="none" spc="0" normalizeH="0" baseline="0" noProof="0">
                          <a:ln>
                            <a:noFill/>
                          </a:ln>
                          <a:solidFill>
                            <a:prstClr val="black"/>
                          </a:solidFill>
                          <a:effectLst/>
                          <a:uLnTx/>
                          <a:uFillTx/>
                          <a:latin typeface="+mn-lt"/>
                          <a:ea typeface="+mn-ea"/>
                          <a:cs typeface="+mn-cs"/>
                        </a:rPr>
                        <a:t> 
 Der BMW X2 gewinnt im aktuellen Vergleichstest "Die kleinen Feinen" in der AutoMotorSport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9639337"/>
                  </a:ext>
                </a:extLst>
              </a:tr>
            </a:tbl>
          </a:graphicData>
        </a:graphic>
      </p:graphicFrame>
      <p:sp>
        <p:nvSpPr>
          <p:cNvPr id="4" name="Text Placeholder 3">
            <a:extLst>
              <a:ext uri="{FF2B5EF4-FFF2-40B4-BE49-F238E27FC236}">
                <a16:creationId xmlns:a16="http://schemas.microsoft.com/office/drawing/2014/main" id="{E4CBC349-8EA0-42F9-A291-86AA57CB984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90246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EBF5B-A8FC-4545-8F5E-CB969647388D}"/>
              </a:ext>
            </a:extLst>
          </p:cNvPr>
          <p:cNvSpPr>
            <a:spLocks noGrp="1"/>
          </p:cNvSpPr>
          <p:nvPr>
            <p:ph type="title"/>
          </p:nvPr>
        </p:nvSpPr>
        <p:spPr/>
        <p:txBody>
          <a:bodyPr/>
          <a:lstStyle/>
          <a:p>
            <a:r>
              <a:rPr lang="de-DE"/>
              <a:t>Eigene Beiträge (Postings) + Reactions | Kohla-Strauss GmbH - 3 of 7</a:t>
            </a:r>
            <a:endParaRPr lang="en-US"/>
          </a:p>
        </p:txBody>
      </p:sp>
      <p:graphicFrame>
        <p:nvGraphicFramePr>
          <p:cNvPr id="5" name="Table Placeholder 4">
            <a:extLst>
              <a:ext uri="{FF2B5EF4-FFF2-40B4-BE49-F238E27FC236}">
                <a16:creationId xmlns:a16="http://schemas.microsoft.com/office/drawing/2014/main" id="{E92E3D4E-A4F8-4E89-ABD5-AC656165B873}"/>
              </a:ext>
            </a:extLst>
          </p:cNvPr>
          <p:cNvGraphicFramePr>
            <a:graphicFrameLocks noGrp="1"/>
          </p:cNvGraphicFramePr>
          <p:nvPr>
            <p:ph type="tbl" sz="quarter" idx="13"/>
            <p:extLst>
              <p:ext uri="{D42A27DB-BD31-4B8C-83A1-F6EECF244321}">
                <p14:modId xmlns:p14="http://schemas.microsoft.com/office/powerpoint/2010/main" val="504311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43349097"/>
                    </a:ext>
                  </a:extLst>
                </a:gridCol>
                <a:gridCol w="822960">
                  <a:extLst>
                    <a:ext uri="{9D8B030D-6E8A-4147-A177-3AD203B41FA5}">
                      <a16:colId xmlns:a16="http://schemas.microsoft.com/office/drawing/2014/main" val="2102347129"/>
                    </a:ext>
                  </a:extLst>
                </a:gridCol>
                <a:gridCol w="822960">
                  <a:extLst>
                    <a:ext uri="{9D8B030D-6E8A-4147-A177-3AD203B41FA5}">
                      <a16:colId xmlns:a16="http://schemas.microsoft.com/office/drawing/2014/main" val="3017128976"/>
                    </a:ext>
                  </a:extLst>
                </a:gridCol>
                <a:gridCol w="822960">
                  <a:extLst>
                    <a:ext uri="{9D8B030D-6E8A-4147-A177-3AD203B41FA5}">
                      <a16:colId xmlns:a16="http://schemas.microsoft.com/office/drawing/2014/main" val="741320093"/>
                    </a:ext>
                  </a:extLst>
                </a:gridCol>
                <a:gridCol w="822960">
                  <a:extLst>
                    <a:ext uri="{9D8B030D-6E8A-4147-A177-3AD203B41FA5}">
                      <a16:colId xmlns:a16="http://schemas.microsoft.com/office/drawing/2014/main" val="3916789252"/>
                    </a:ext>
                  </a:extLst>
                </a:gridCol>
                <a:gridCol w="822960">
                  <a:extLst>
                    <a:ext uri="{9D8B030D-6E8A-4147-A177-3AD203B41FA5}">
                      <a16:colId xmlns:a16="http://schemas.microsoft.com/office/drawing/2014/main" val="1305449123"/>
                    </a:ext>
                  </a:extLst>
                </a:gridCol>
                <a:gridCol w="822960">
                  <a:extLst>
                    <a:ext uri="{9D8B030D-6E8A-4147-A177-3AD203B41FA5}">
                      <a16:colId xmlns:a16="http://schemas.microsoft.com/office/drawing/2014/main" val="165515465"/>
                    </a:ext>
                  </a:extLst>
                </a:gridCol>
                <a:gridCol w="822960">
                  <a:extLst>
                    <a:ext uri="{9D8B030D-6E8A-4147-A177-3AD203B41FA5}">
                      <a16:colId xmlns:a16="http://schemas.microsoft.com/office/drawing/2014/main" val="1896385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83719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- 2018-04-18 11:17:00 </a:t>
                      </a:r>
                      <a:r>
                        <a:rPr kumimoji="0" lang="de-DE" sz="1000" b="0" i="0" u="none" strike="noStrike" kern="1200" cap="none" spc="0" normalizeH="0" baseline="0" noProof="0">
                          <a:ln>
                            <a:noFill/>
                          </a:ln>
                          <a:solidFill>
                            <a:prstClr val="black"/>
                          </a:solidFill>
                          <a:effectLst/>
                          <a:uLnTx/>
                          <a:uFillTx/>
                          <a:latin typeface="+mn-lt"/>
                          <a:ea typeface="+mn-ea"/>
                          <a:cs typeface="+mn-cs"/>
                        </a:rPr>
                        <a:t> 
 🚙 ECKEN ENTDECKEN 🚙
Mit den neuen MINI Modellen gehst du auf große Erkundungstour und entdeckst die schönsten Ecken 🤩
Neugierig? 
Nähere Infos findest du unter:
https://www.mini.at/eckenentdecken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7954430"/>
                  </a:ext>
                </a:extLst>
              </a:tr>
            </a:tbl>
          </a:graphicData>
        </a:graphic>
      </p:graphicFrame>
      <p:sp>
        <p:nvSpPr>
          <p:cNvPr id="4" name="Text Placeholder 3">
            <a:extLst>
              <a:ext uri="{FF2B5EF4-FFF2-40B4-BE49-F238E27FC236}">
                <a16:creationId xmlns:a16="http://schemas.microsoft.com/office/drawing/2014/main" id="{54E4D399-F0E1-4F55-91FD-DB64C14C6FD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39696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872FE-2BE1-4BF6-847B-74BCD2D43F7D}"/>
              </a:ext>
            </a:extLst>
          </p:cNvPr>
          <p:cNvSpPr>
            <a:spLocks noGrp="1"/>
          </p:cNvSpPr>
          <p:nvPr>
            <p:ph type="title"/>
          </p:nvPr>
        </p:nvSpPr>
        <p:spPr/>
        <p:txBody>
          <a:bodyPr/>
          <a:lstStyle/>
          <a:p>
            <a:r>
              <a:rPr lang="de-DE"/>
              <a:t>Eigene Beiträge (Postings) + Reactions | Kohla-Strauss GmbH - 4 of 7</a:t>
            </a:r>
            <a:endParaRPr lang="en-US"/>
          </a:p>
        </p:txBody>
      </p:sp>
      <p:graphicFrame>
        <p:nvGraphicFramePr>
          <p:cNvPr id="5" name="Table Placeholder 4">
            <a:extLst>
              <a:ext uri="{FF2B5EF4-FFF2-40B4-BE49-F238E27FC236}">
                <a16:creationId xmlns:a16="http://schemas.microsoft.com/office/drawing/2014/main" id="{7C7A4BCA-9151-4CDB-B664-B84DE5D674A9}"/>
              </a:ext>
            </a:extLst>
          </p:cNvPr>
          <p:cNvGraphicFramePr>
            <a:graphicFrameLocks noGrp="1"/>
          </p:cNvGraphicFramePr>
          <p:nvPr>
            <p:ph type="tbl" sz="quarter" idx="13"/>
            <p:extLst>
              <p:ext uri="{D42A27DB-BD31-4B8C-83A1-F6EECF244321}">
                <p14:modId xmlns:p14="http://schemas.microsoft.com/office/powerpoint/2010/main" val="1888963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9781008"/>
                    </a:ext>
                  </a:extLst>
                </a:gridCol>
                <a:gridCol w="822960">
                  <a:extLst>
                    <a:ext uri="{9D8B030D-6E8A-4147-A177-3AD203B41FA5}">
                      <a16:colId xmlns:a16="http://schemas.microsoft.com/office/drawing/2014/main" val="3183309439"/>
                    </a:ext>
                  </a:extLst>
                </a:gridCol>
                <a:gridCol w="822960">
                  <a:extLst>
                    <a:ext uri="{9D8B030D-6E8A-4147-A177-3AD203B41FA5}">
                      <a16:colId xmlns:a16="http://schemas.microsoft.com/office/drawing/2014/main" val="3119633717"/>
                    </a:ext>
                  </a:extLst>
                </a:gridCol>
                <a:gridCol w="822960">
                  <a:extLst>
                    <a:ext uri="{9D8B030D-6E8A-4147-A177-3AD203B41FA5}">
                      <a16:colId xmlns:a16="http://schemas.microsoft.com/office/drawing/2014/main" val="515268943"/>
                    </a:ext>
                  </a:extLst>
                </a:gridCol>
                <a:gridCol w="822960">
                  <a:extLst>
                    <a:ext uri="{9D8B030D-6E8A-4147-A177-3AD203B41FA5}">
                      <a16:colId xmlns:a16="http://schemas.microsoft.com/office/drawing/2014/main" val="857223489"/>
                    </a:ext>
                  </a:extLst>
                </a:gridCol>
                <a:gridCol w="822960">
                  <a:extLst>
                    <a:ext uri="{9D8B030D-6E8A-4147-A177-3AD203B41FA5}">
                      <a16:colId xmlns:a16="http://schemas.microsoft.com/office/drawing/2014/main" val="3968598825"/>
                    </a:ext>
                  </a:extLst>
                </a:gridCol>
                <a:gridCol w="822960">
                  <a:extLst>
                    <a:ext uri="{9D8B030D-6E8A-4147-A177-3AD203B41FA5}">
                      <a16:colId xmlns:a16="http://schemas.microsoft.com/office/drawing/2014/main" val="3808213065"/>
                    </a:ext>
                  </a:extLst>
                </a:gridCol>
                <a:gridCol w="822960">
                  <a:extLst>
                    <a:ext uri="{9D8B030D-6E8A-4147-A177-3AD203B41FA5}">
                      <a16:colId xmlns:a16="http://schemas.microsoft.com/office/drawing/2014/main" val="3475348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5475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- 2018-04-16 07:21:00 </a:t>
                      </a:r>
                      <a:r>
                        <a:rPr kumimoji="0" lang="en-US" sz="1000" b="0" i="0" u="none" strike="noStrike" kern="1200" cap="none" spc="0" normalizeH="0" baseline="0" noProof="0">
                          <a:ln>
                            <a:noFill/>
                          </a:ln>
                          <a:solidFill>
                            <a:prstClr val="black"/>
                          </a:solidFill>
                          <a:effectLst/>
                          <a:uLnTx/>
                          <a:uFillTx/>
                          <a:latin typeface="+mn-lt"/>
                          <a:ea typeface="+mn-ea"/>
                          <a:cs typeface="+mn-cs"/>
                        </a:rPr>
                        <a:t> 
 ⭐ BUSINESS LINE BEI KOHLA-STRAUSS ⭐
Aktuell kannst du dir beim Kauf einer BMW 3er Limousine einen Preisvorteil inkl. Bank-Bonus von bis zu € 4.900,-- sichern!
Der BMW 3er mit Business-Line beinhaltet:
✔️ Navigationssystem Professional
✔️ Telefonie mit Wireless Charging
✔️ Echtzeit-Verkehrsinformationen
✔️ Klimaautomatik
✔️ Rückfahrkamera
✔️ Parksensoren vorne und hinten
Haben wir dein Interesse geweckt?
Unsere Verkäufer beraten dich gerne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7146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- 2018-04-14 14:24:00 </a:t>
                      </a:r>
                      <a:r>
                        <a:rPr kumimoji="0" lang="de-DE" sz="1000" b="0" i="0" u="none" strike="noStrike" kern="1200" cap="none" spc="0" normalizeH="0" baseline="0" noProof="0">
                          <a:ln>
                            <a:noFill/>
                          </a:ln>
                          <a:solidFill>
                            <a:prstClr val="black"/>
                          </a:solidFill>
                          <a:effectLst/>
                          <a:uLnTx/>
                          <a:uFillTx/>
                          <a:latin typeface="+mn-lt"/>
                          <a:ea typeface="+mn-ea"/>
                          <a:cs typeface="+mn-cs"/>
                        </a:rPr>
                        <a:t> 
 Kräftige Investitionen im BMW Werk Steyr 
Link: http://www.krone.at/1692064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18647004"/>
                  </a:ext>
                </a:extLst>
              </a:tr>
            </a:tbl>
          </a:graphicData>
        </a:graphic>
      </p:graphicFrame>
      <p:sp>
        <p:nvSpPr>
          <p:cNvPr id="4" name="Text Placeholder 3">
            <a:extLst>
              <a:ext uri="{FF2B5EF4-FFF2-40B4-BE49-F238E27FC236}">
                <a16:creationId xmlns:a16="http://schemas.microsoft.com/office/drawing/2014/main" id="{9F8DB3A3-D239-4BD7-8FE8-0BCE46B677C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64160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2AA67-F1B3-43FC-BC0A-D66ECE8FB0DA}"/>
              </a:ext>
            </a:extLst>
          </p:cNvPr>
          <p:cNvSpPr>
            <a:spLocks noGrp="1"/>
          </p:cNvSpPr>
          <p:nvPr>
            <p:ph type="title"/>
          </p:nvPr>
        </p:nvSpPr>
        <p:spPr/>
        <p:txBody>
          <a:bodyPr/>
          <a:lstStyle/>
          <a:p>
            <a:r>
              <a:rPr lang="de-DE"/>
              <a:t>Eigene Beiträge (Postings) + Reactions | Kohla-Strauss GmbH - 5 of 7</a:t>
            </a:r>
            <a:endParaRPr lang="en-US"/>
          </a:p>
        </p:txBody>
      </p:sp>
      <p:graphicFrame>
        <p:nvGraphicFramePr>
          <p:cNvPr id="5" name="Table Placeholder 4">
            <a:extLst>
              <a:ext uri="{FF2B5EF4-FFF2-40B4-BE49-F238E27FC236}">
                <a16:creationId xmlns:a16="http://schemas.microsoft.com/office/drawing/2014/main" id="{C2A6CD99-5B3C-4F92-82C3-C73583707AD7}"/>
              </a:ext>
            </a:extLst>
          </p:cNvPr>
          <p:cNvGraphicFramePr>
            <a:graphicFrameLocks noGrp="1"/>
          </p:cNvGraphicFramePr>
          <p:nvPr>
            <p:ph type="tbl" sz="quarter" idx="13"/>
            <p:extLst>
              <p:ext uri="{D42A27DB-BD31-4B8C-83A1-F6EECF244321}">
                <p14:modId xmlns:p14="http://schemas.microsoft.com/office/powerpoint/2010/main" val="3424206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7448367"/>
                    </a:ext>
                  </a:extLst>
                </a:gridCol>
                <a:gridCol w="822960">
                  <a:extLst>
                    <a:ext uri="{9D8B030D-6E8A-4147-A177-3AD203B41FA5}">
                      <a16:colId xmlns:a16="http://schemas.microsoft.com/office/drawing/2014/main" val="4001499432"/>
                    </a:ext>
                  </a:extLst>
                </a:gridCol>
                <a:gridCol w="822960">
                  <a:extLst>
                    <a:ext uri="{9D8B030D-6E8A-4147-A177-3AD203B41FA5}">
                      <a16:colId xmlns:a16="http://schemas.microsoft.com/office/drawing/2014/main" val="1682738684"/>
                    </a:ext>
                  </a:extLst>
                </a:gridCol>
                <a:gridCol w="822960">
                  <a:extLst>
                    <a:ext uri="{9D8B030D-6E8A-4147-A177-3AD203B41FA5}">
                      <a16:colId xmlns:a16="http://schemas.microsoft.com/office/drawing/2014/main" val="2124464990"/>
                    </a:ext>
                  </a:extLst>
                </a:gridCol>
                <a:gridCol w="822960">
                  <a:extLst>
                    <a:ext uri="{9D8B030D-6E8A-4147-A177-3AD203B41FA5}">
                      <a16:colId xmlns:a16="http://schemas.microsoft.com/office/drawing/2014/main" val="3496014495"/>
                    </a:ext>
                  </a:extLst>
                </a:gridCol>
                <a:gridCol w="822960">
                  <a:extLst>
                    <a:ext uri="{9D8B030D-6E8A-4147-A177-3AD203B41FA5}">
                      <a16:colId xmlns:a16="http://schemas.microsoft.com/office/drawing/2014/main" val="651444524"/>
                    </a:ext>
                  </a:extLst>
                </a:gridCol>
                <a:gridCol w="822960">
                  <a:extLst>
                    <a:ext uri="{9D8B030D-6E8A-4147-A177-3AD203B41FA5}">
                      <a16:colId xmlns:a16="http://schemas.microsoft.com/office/drawing/2014/main" val="3845632822"/>
                    </a:ext>
                  </a:extLst>
                </a:gridCol>
                <a:gridCol w="822960">
                  <a:extLst>
                    <a:ext uri="{9D8B030D-6E8A-4147-A177-3AD203B41FA5}">
                      <a16:colId xmlns:a16="http://schemas.microsoft.com/office/drawing/2014/main" val="1204970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6525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- 2018-04-12 10:52:00 </a:t>
                      </a:r>
                      <a:r>
                        <a:rPr kumimoji="0" lang="de-DE" sz="1000" b="0" i="0" u="none" strike="noStrike" kern="1200" cap="none" spc="0" normalizeH="0" baseline="0" noProof="0">
                          <a:ln>
                            <a:noFill/>
                          </a:ln>
                          <a:solidFill>
                            <a:prstClr val="black"/>
                          </a:solidFill>
                          <a:effectLst/>
                          <a:uLnTx/>
                          <a:uFillTx/>
                          <a:latin typeface="+mn-lt"/>
                          <a:ea typeface="+mn-ea"/>
                          <a:cs typeface="+mn-cs"/>
                        </a:rPr>
                        <a:t> 
 🚙 Schnell. Temperamentvoll. Viel Fahrspaß. 🚙
Vergangene Woche übernahm Vanessa König ihren MINI One in  emerald grey. Wir danken ihr für das entgegengebrachte Vertrauen in unser Unternehmen und wünschen ihr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3194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- 2018-04-10 09:18:18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627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- 2018-04-08 10:27:41 </a:t>
                      </a:r>
                      <a:r>
                        <a:rPr kumimoji="0" lang="de-DE" sz="1000" b="0" i="0" u="none" strike="noStrike" kern="1200" cap="none" spc="0" normalizeH="0" baseline="0" noProof="0">
                          <a:ln>
                            <a:noFill/>
                          </a:ln>
                          <a:solidFill>
                            <a:prstClr val="black"/>
                          </a:solidFill>
                          <a:effectLst/>
                          <a:uLnTx/>
                          <a:uFillTx/>
                          <a:latin typeface="+mn-lt"/>
                          <a:ea typeface="+mn-ea"/>
                          <a:cs typeface="+mn-cs"/>
                        </a:rPr>
                        <a:t> 
 Auch Paula und Klaus testen das Dachzelt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3179267"/>
                  </a:ext>
                </a:extLst>
              </a:tr>
            </a:tbl>
          </a:graphicData>
        </a:graphic>
      </p:graphicFrame>
      <p:sp>
        <p:nvSpPr>
          <p:cNvPr id="4" name="Text Placeholder 3">
            <a:extLst>
              <a:ext uri="{FF2B5EF4-FFF2-40B4-BE49-F238E27FC236}">
                <a16:creationId xmlns:a16="http://schemas.microsoft.com/office/drawing/2014/main" id="{FB852E4A-290C-4333-AA61-408378B9000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48142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512D8-6F2A-4CFB-9FAD-EDA1F4ADA08E}"/>
              </a:ext>
            </a:extLst>
          </p:cNvPr>
          <p:cNvSpPr>
            <a:spLocks noGrp="1"/>
          </p:cNvSpPr>
          <p:nvPr>
            <p:ph type="title"/>
          </p:nvPr>
        </p:nvSpPr>
        <p:spPr/>
        <p:txBody>
          <a:bodyPr/>
          <a:lstStyle/>
          <a:p>
            <a:r>
              <a:rPr lang="de-DE"/>
              <a:t>Eigene Beiträge (Postings) + Reactions | Kohla-Strauss GmbH - 6 of 7</a:t>
            </a:r>
            <a:endParaRPr lang="en-US"/>
          </a:p>
        </p:txBody>
      </p:sp>
      <p:graphicFrame>
        <p:nvGraphicFramePr>
          <p:cNvPr id="5" name="Table Placeholder 4">
            <a:extLst>
              <a:ext uri="{FF2B5EF4-FFF2-40B4-BE49-F238E27FC236}">
                <a16:creationId xmlns:a16="http://schemas.microsoft.com/office/drawing/2014/main" id="{66F5243A-3570-4F62-87E2-FF49562D3F20}"/>
              </a:ext>
            </a:extLst>
          </p:cNvPr>
          <p:cNvGraphicFramePr>
            <a:graphicFrameLocks noGrp="1"/>
          </p:cNvGraphicFramePr>
          <p:nvPr>
            <p:ph type="tbl" sz="quarter" idx="13"/>
            <p:extLst>
              <p:ext uri="{D42A27DB-BD31-4B8C-83A1-F6EECF244321}">
                <p14:modId xmlns:p14="http://schemas.microsoft.com/office/powerpoint/2010/main" val="4248165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89653792"/>
                    </a:ext>
                  </a:extLst>
                </a:gridCol>
                <a:gridCol w="822960">
                  <a:extLst>
                    <a:ext uri="{9D8B030D-6E8A-4147-A177-3AD203B41FA5}">
                      <a16:colId xmlns:a16="http://schemas.microsoft.com/office/drawing/2014/main" val="330206473"/>
                    </a:ext>
                  </a:extLst>
                </a:gridCol>
                <a:gridCol w="822960">
                  <a:extLst>
                    <a:ext uri="{9D8B030D-6E8A-4147-A177-3AD203B41FA5}">
                      <a16:colId xmlns:a16="http://schemas.microsoft.com/office/drawing/2014/main" val="3332505162"/>
                    </a:ext>
                  </a:extLst>
                </a:gridCol>
                <a:gridCol w="822960">
                  <a:extLst>
                    <a:ext uri="{9D8B030D-6E8A-4147-A177-3AD203B41FA5}">
                      <a16:colId xmlns:a16="http://schemas.microsoft.com/office/drawing/2014/main" val="1123108899"/>
                    </a:ext>
                  </a:extLst>
                </a:gridCol>
                <a:gridCol w="822960">
                  <a:extLst>
                    <a:ext uri="{9D8B030D-6E8A-4147-A177-3AD203B41FA5}">
                      <a16:colId xmlns:a16="http://schemas.microsoft.com/office/drawing/2014/main" val="1385892237"/>
                    </a:ext>
                  </a:extLst>
                </a:gridCol>
                <a:gridCol w="822960">
                  <a:extLst>
                    <a:ext uri="{9D8B030D-6E8A-4147-A177-3AD203B41FA5}">
                      <a16:colId xmlns:a16="http://schemas.microsoft.com/office/drawing/2014/main" val="2594457682"/>
                    </a:ext>
                  </a:extLst>
                </a:gridCol>
                <a:gridCol w="822960">
                  <a:extLst>
                    <a:ext uri="{9D8B030D-6E8A-4147-A177-3AD203B41FA5}">
                      <a16:colId xmlns:a16="http://schemas.microsoft.com/office/drawing/2014/main" val="2143176777"/>
                    </a:ext>
                  </a:extLst>
                </a:gridCol>
                <a:gridCol w="822960">
                  <a:extLst>
                    <a:ext uri="{9D8B030D-6E8A-4147-A177-3AD203B41FA5}">
                      <a16:colId xmlns:a16="http://schemas.microsoft.com/office/drawing/2014/main" val="1760437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4949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- 2018-04-08 09:12:35 </a:t>
                      </a:r>
                      <a:r>
                        <a:rPr kumimoji="0" lang="de-DE" sz="1000" b="0" i="0" u="none" strike="noStrike" kern="1200" cap="none" spc="0" normalizeH="0" baseline="0" noProof="0">
                          <a:ln>
                            <a:noFill/>
                          </a:ln>
                          <a:solidFill>
                            <a:prstClr val="black"/>
                          </a:solidFill>
                          <a:effectLst/>
                          <a:uLnTx/>
                          <a:uFillTx/>
                          <a:latin typeface="+mn-lt"/>
                          <a:ea typeface="+mn-ea"/>
                          <a:cs typeface="+mn-cs"/>
                        </a:rPr>
                        <a:t> 
 Doris und Willi campen auf dem MINI Countryman in einem Dachzelt 😎
Heute sind wir noch bis 18 Uhr auf der Motomotion in Oberwart!
Wir freuen uns auf deinen Besuch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325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- 2018-04-05 16:28:00 </a:t>
                      </a:r>
                      <a:r>
                        <a:rPr kumimoji="0" lang="de-DE" sz="1000" b="0" i="0" u="none" strike="noStrike" kern="1200" cap="none" spc="0" normalizeH="0" baseline="0" noProof="0">
                          <a:ln>
                            <a:noFill/>
                          </a:ln>
                          <a:solidFill>
                            <a:prstClr val="black"/>
                          </a:solidFill>
                          <a:effectLst/>
                          <a:uLnTx/>
                          <a:uFillTx/>
                          <a:latin typeface="+mn-lt"/>
                          <a:ea typeface="+mn-ea"/>
                          <a:cs typeface="+mn-cs"/>
                        </a:rPr>
                        <a:t> 
 Am Freitag startet die MOTOMOTION in Oberwart ‼️
Freitag, 06. April - Sonntag, 08. April, täglich von 09 - 18 Uhr.
Wir sind mit 🔝 Fahrzeugen vertreten 😎🤩
Wir freuen uns auf deinen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9711414"/>
                  </a:ext>
                </a:extLst>
              </a:tr>
            </a:tbl>
          </a:graphicData>
        </a:graphic>
      </p:graphicFrame>
      <p:sp>
        <p:nvSpPr>
          <p:cNvPr id="4" name="Text Placeholder 3">
            <a:extLst>
              <a:ext uri="{FF2B5EF4-FFF2-40B4-BE49-F238E27FC236}">
                <a16:creationId xmlns:a16="http://schemas.microsoft.com/office/drawing/2014/main" id="{A881F51B-0639-4D63-86F5-61B055FEA01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89604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00D7-6DDF-4938-BD68-866E358A08B9}"/>
              </a:ext>
            </a:extLst>
          </p:cNvPr>
          <p:cNvSpPr>
            <a:spLocks noGrp="1"/>
          </p:cNvSpPr>
          <p:nvPr>
            <p:ph type="title"/>
          </p:nvPr>
        </p:nvSpPr>
        <p:spPr/>
        <p:txBody>
          <a:bodyPr/>
          <a:lstStyle/>
          <a:p>
            <a:r>
              <a:rPr lang="de-DE"/>
              <a:t>Eigene Beiträge (Postings) + Reactions | Kohla-Strauss GmbH - 7 of 7</a:t>
            </a:r>
            <a:endParaRPr lang="en-US"/>
          </a:p>
        </p:txBody>
      </p:sp>
      <p:graphicFrame>
        <p:nvGraphicFramePr>
          <p:cNvPr id="5" name="Table Placeholder 4">
            <a:extLst>
              <a:ext uri="{FF2B5EF4-FFF2-40B4-BE49-F238E27FC236}">
                <a16:creationId xmlns:a16="http://schemas.microsoft.com/office/drawing/2014/main" id="{0BBF3CAA-8BA9-410D-9A0B-6C96EF2E426A}"/>
              </a:ext>
            </a:extLst>
          </p:cNvPr>
          <p:cNvGraphicFramePr>
            <a:graphicFrameLocks noGrp="1"/>
          </p:cNvGraphicFramePr>
          <p:nvPr>
            <p:ph type="tbl" sz="quarter" idx="13"/>
            <p:extLst>
              <p:ext uri="{D42A27DB-BD31-4B8C-83A1-F6EECF244321}">
                <p14:modId xmlns:p14="http://schemas.microsoft.com/office/powerpoint/2010/main" val="2665947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39868439"/>
                    </a:ext>
                  </a:extLst>
                </a:gridCol>
                <a:gridCol w="822960">
                  <a:extLst>
                    <a:ext uri="{9D8B030D-6E8A-4147-A177-3AD203B41FA5}">
                      <a16:colId xmlns:a16="http://schemas.microsoft.com/office/drawing/2014/main" val="1742958021"/>
                    </a:ext>
                  </a:extLst>
                </a:gridCol>
                <a:gridCol w="822960">
                  <a:extLst>
                    <a:ext uri="{9D8B030D-6E8A-4147-A177-3AD203B41FA5}">
                      <a16:colId xmlns:a16="http://schemas.microsoft.com/office/drawing/2014/main" val="1513866581"/>
                    </a:ext>
                  </a:extLst>
                </a:gridCol>
                <a:gridCol w="822960">
                  <a:extLst>
                    <a:ext uri="{9D8B030D-6E8A-4147-A177-3AD203B41FA5}">
                      <a16:colId xmlns:a16="http://schemas.microsoft.com/office/drawing/2014/main" val="3713139714"/>
                    </a:ext>
                  </a:extLst>
                </a:gridCol>
                <a:gridCol w="822960">
                  <a:extLst>
                    <a:ext uri="{9D8B030D-6E8A-4147-A177-3AD203B41FA5}">
                      <a16:colId xmlns:a16="http://schemas.microsoft.com/office/drawing/2014/main" val="3452289319"/>
                    </a:ext>
                  </a:extLst>
                </a:gridCol>
                <a:gridCol w="822960">
                  <a:extLst>
                    <a:ext uri="{9D8B030D-6E8A-4147-A177-3AD203B41FA5}">
                      <a16:colId xmlns:a16="http://schemas.microsoft.com/office/drawing/2014/main" val="1301081892"/>
                    </a:ext>
                  </a:extLst>
                </a:gridCol>
                <a:gridCol w="822960">
                  <a:extLst>
                    <a:ext uri="{9D8B030D-6E8A-4147-A177-3AD203B41FA5}">
                      <a16:colId xmlns:a16="http://schemas.microsoft.com/office/drawing/2014/main" val="2618479678"/>
                    </a:ext>
                  </a:extLst>
                </a:gridCol>
                <a:gridCol w="822960">
                  <a:extLst>
                    <a:ext uri="{9D8B030D-6E8A-4147-A177-3AD203B41FA5}">
                      <a16:colId xmlns:a16="http://schemas.microsoft.com/office/drawing/2014/main" val="1229054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6544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- 2018-04-03 15:16:01 </a:t>
                      </a:r>
                      <a:r>
                        <a:rPr kumimoji="0" lang="en-US" sz="1000" b="0" i="0" u="none" strike="noStrike" kern="1200" cap="none" spc="0" normalizeH="0" baseline="0" noProof="0">
                          <a:ln>
                            <a:noFill/>
                          </a:ln>
                          <a:solidFill>
                            <a:prstClr val="black"/>
                          </a:solidFill>
                          <a:effectLst/>
                          <a:uLnTx/>
                          <a:uFillTx/>
                          <a:latin typeface="+mn-lt"/>
                          <a:ea typeface="+mn-ea"/>
                          <a:cs typeface="+mn-cs"/>
                        </a:rPr>
                        <a:t> 
 ‼️ MOTOMOTION 2018 ‼️
Von 06. - 08. April findet wieder die Motomotion in Oberwart statt.
Wir sind auch wieder dabei - mit einer Vielzahl an tollen Modellen:
... unter anderem:
🚙 BMW M4
🚙 BMW X2
🚙 BMW X3
🚙 MINI Cooper SE Countryman (Plug-In-Hybrid)
🚙 MINI Cabrio
🚙 MINI John Cooper Works
weitere Details zu den Modellen folgen 😎
Wir freuen uns auf deinen Besuch!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80484696"/>
                  </a:ext>
                </a:extLst>
              </a:tr>
            </a:tbl>
          </a:graphicData>
        </a:graphic>
      </p:graphicFrame>
      <p:sp>
        <p:nvSpPr>
          <p:cNvPr id="4" name="Text Placeholder 3">
            <a:extLst>
              <a:ext uri="{FF2B5EF4-FFF2-40B4-BE49-F238E27FC236}">
                <a16:creationId xmlns:a16="http://schemas.microsoft.com/office/drawing/2014/main" id="{84FE03E2-C11D-473C-82AA-7FA3DB80DB5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85067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236D0-4488-4F9B-B24E-8860B827ECEF}"/>
              </a:ext>
            </a:extLst>
          </p:cNvPr>
          <p:cNvSpPr>
            <a:spLocks noGrp="1"/>
          </p:cNvSpPr>
          <p:nvPr>
            <p:ph type="title"/>
          </p:nvPr>
        </p:nvSpPr>
        <p:spPr/>
        <p:txBody>
          <a:bodyPr/>
          <a:lstStyle/>
          <a:p>
            <a:r>
              <a:rPr lang="en-US"/>
              <a:t>Postings/Wochentag | Kohla-Strauss GmbH</a:t>
            </a:r>
          </a:p>
        </p:txBody>
      </p:sp>
      <p:graphicFrame>
        <p:nvGraphicFramePr>
          <p:cNvPr id="6" name="Chart Placeholder 5">
            <a:extLst>
              <a:ext uri="{FF2B5EF4-FFF2-40B4-BE49-F238E27FC236}">
                <a16:creationId xmlns:a16="http://schemas.microsoft.com/office/drawing/2014/main" id="{3E79C50A-5239-4A2F-891E-841D05652E66}"/>
              </a:ext>
            </a:extLst>
          </p:cNvPr>
          <p:cNvGraphicFramePr>
            <a:graphicFrameLocks noGrp="1"/>
          </p:cNvGraphicFramePr>
          <p:nvPr>
            <p:ph type="chart" sz="quarter" idx="13"/>
            <p:extLst>
              <p:ext uri="{D42A27DB-BD31-4B8C-83A1-F6EECF244321}">
                <p14:modId xmlns:p14="http://schemas.microsoft.com/office/powerpoint/2010/main" val="2708696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530EC2-FF6F-4C75-894A-D4BF2B0027E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B36E5E5-752F-4DBF-8787-41996B2648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5111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8636D-3DBC-40A7-A869-5F53425C3E2F}"/>
              </a:ext>
            </a:extLst>
          </p:cNvPr>
          <p:cNvSpPr>
            <a:spLocks noGrp="1"/>
          </p:cNvSpPr>
          <p:nvPr>
            <p:ph type="title"/>
          </p:nvPr>
        </p:nvSpPr>
        <p:spPr/>
        <p:txBody>
          <a:bodyPr/>
          <a:lstStyle/>
          <a:p>
            <a:r>
              <a:rPr lang="en-US"/>
              <a:t>Interaktionsrate | Kohla-Strauss GmbH</a:t>
            </a:r>
          </a:p>
        </p:txBody>
      </p:sp>
      <p:graphicFrame>
        <p:nvGraphicFramePr>
          <p:cNvPr id="6" name="Chart Placeholder 5">
            <a:extLst>
              <a:ext uri="{FF2B5EF4-FFF2-40B4-BE49-F238E27FC236}">
                <a16:creationId xmlns:a16="http://schemas.microsoft.com/office/drawing/2014/main" id="{184DD149-8B5F-4E32-B5A4-97EE3AAE698D}"/>
              </a:ext>
            </a:extLst>
          </p:cNvPr>
          <p:cNvGraphicFramePr>
            <a:graphicFrameLocks noGrp="1"/>
          </p:cNvGraphicFramePr>
          <p:nvPr>
            <p:ph type="chart" sz="quarter" idx="13"/>
            <p:extLst>
              <p:ext uri="{D42A27DB-BD31-4B8C-83A1-F6EECF244321}">
                <p14:modId xmlns:p14="http://schemas.microsoft.com/office/powerpoint/2010/main" val="3971945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EDA3D4-5A38-477A-A649-FDED72F39B8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35C48EA-308C-4027-A1E4-EA13031FA4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5550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EB61A-E1A0-4101-A2A3-0F0FBC6D893A}"/>
              </a:ext>
            </a:extLst>
          </p:cNvPr>
          <p:cNvSpPr>
            <a:spLocks noGrp="1"/>
          </p:cNvSpPr>
          <p:nvPr>
            <p:ph type="title"/>
          </p:nvPr>
        </p:nvSpPr>
        <p:spPr/>
        <p:txBody>
          <a:bodyPr/>
          <a:lstStyle/>
          <a:p>
            <a:r>
              <a:rPr lang="en-US"/>
              <a:t>Postingtypen (Verteilung) | Kohla-Strauss GmbH</a:t>
            </a:r>
          </a:p>
        </p:txBody>
      </p:sp>
      <p:graphicFrame>
        <p:nvGraphicFramePr>
          <p:cNvPr id="6" name="Chart Placeholder 5">
            <a:extLst>
              <a:ext uri="{FF2B5EF4-FFF2-40B4-BE49-F238E27FC236}">
                <a16:creationId xmlns:a16="http://schemas.microsoft.com/office/drawing/2014/main" id="{8D46E60C-F80C-4211-BAC7-2D4BE43EECF6}"/>
              </a:ext>
            </a:extLst>
          </p:cNvPr>
          <p:cNvGraphicFramePr>
            <a:graphicFrameLocks noGrp="1"/>
          </p:cNvGraphicFramePr>
          <p:nvPr>
            <p:ph type="chart" sz="quarter" idx="13"/>
            <p:extLst>
              <p:ext uri="{D42A27DB-BD31-4B8C-83A1-F6EECF244321}">
                <p14:modId xmlns:p14="http://schemas.microsoft.com/office/powerpoint/2010/main" val="3839798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E8B407-C4D5-4C61-84C7-C355C14C929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271E95C-F580-42DC-8BF6-FAAAB134A9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8656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CFCB4-7D99-4C87-A4AD-A4B380453BA4}"/>
              </a:ext>
            </a:extLst>
          </p:cNvPr>
          <p:cNvSpPr>
            <a:spLocks noGrp="1"/>
          </p:cNvSpPr>
          <p:nvPr>
            <p:ph type="title"/>
          </p:nvPr>
        </p:nvSpPr>
        <p:spPr/>
        <p:txBody>
          <a:bodyPr/>
          <a:lstStyle/>
          <a:p>
            <a:r>
              <a:rPr lang="en-US"/>
              <a:t>Interaktionsrate/Postingtyp | Kohla-Strauss GmbH</a:t>
            </a:r>
          </a:p>
        </p:txBody>
      </p:sp>
      <p:graphicFrame>
        <p:nvGraphicFramePr>
          <p:cNvPr id="6" name="Chart Placeholder 5">
            <a:extLst>
              <a:ext uri="{FF2B5EF4-FFF2-40B4-BE49-F238E27FC236}">
                <a16:creationId xmlns:a16="http://schemas.microsoft.com/office/drawing/2014/main" id="{488C806A-FD94-487D-B426-0A9D77201CEA}"/>
              </a:ext>
            </a:extLst>
          </p:cNvPr>
          <p:cNvGraphicFramePr>
            <a:graphicFrameLocks noGrp="1"/>
          </p:cNvGraphicFramePr>
          <p:nvPr>
            <p:ph type="chart" sz="quarter" idx="13"/>
            <p:extLst>
              <p:ext uri="{D42A27DB-BD31-4B8C-83A1-F6EECF244321}">
                <p14:modId xmlns:p14="http://schemas.microsoft.com/office/powerpoint/2010/main" val="210937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5558D1-6C19-4F6B-A445-3001965AAA4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D288E98-87CF-45F7-8A79-A249073444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3374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E3887-8604-4E0E-B695-94EDA8C1BC82}"/>
              </a:ext>
            </a:extLst>
          </p:cNvPr>
          <p:cNvSpPr>
            <a:spLocks noGrp="1"/>
          </p:cNvSpPr>
          <p:nvPr>
            <p:ph type="title"/>
          </p:nvPr>
        </p:nvSpPr>
        <p:spPr/>
        <p:txBody>
          <a:bodyPr/>
          <a:lstStyle/>
          <a:p>
            <a:r>
              <a:rPr lang="de-DE"/>
              <a:t>Postings von Fans (Nutzern) | Kohla-Strauss GmbH</a:t>
            </a:r>
            <a:endParaRPr lang="en-US"/>
          </a:p>
        </p:txBody>
      </p:sp>
      <p:graphicFrame>
        <p:nvGraphicFramePr>
          <p:cNvPr id="5" name="Table Placeholder 4">
            <a:extLst>
              <a:ext uri="{FF2B5EF4-FFF2-40B4-BE49-F238E27FC236}">
                <a16:creationId xmlns:a16="http://schemas.microsoft.com/office/drawing/2014/main" id="{18D4C529-7198-42FF-BB7D-6AD77EFD8339}"/>
              </a:ext>
            </a:extLst>
          </p:cNvPr>
          <p:cNvGraphicFramePr>
            <a:graphicFrameLocks noGrp="1"/>
          </p:cNvGraphicFramePr>
          <p:nvPr>
            <p:ph type="tbl" sz="quarter" idx="13"/>
            <p:extLst>
              <p:ext uri="{D42A27DB-BD31-4B8C-83A1-F6EECF244321}">
                <p14:modId xmlns:p14="http://schemas.microsoft.com/office/powerpoint/2010/main" val="416938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70807805"/>
                    </a:ext>
                  </a:extLst>
                </a:gridCol>
                <a:gridCol w="822960">
                  <a:extLst>
                    <a:ext uri="{9D8B030D-6E8A-4147-A177-3AD203B41FA5}">
                      <a16:colId xmlns:a16="http://schemas.microsoft.com/office/drawing/2014/main" val="1567127142"/>
                    </a:ext>
                  </a:extLst>
                </a:gridCol>
                <a:gridCol w="822960">
                  <a:extLst>
                    <a:ext uri="{9D8B030D-6E8A-4147-A177-3AD203B41FA5}">
                      <a16:colId xmlns:a16="http://schemas.microsoft.com/office/drawing/2014/main" val="3855344553"/>
                    </a:ext>
                  </a:extLst>
                </a:gridCol>
                <a:gridCol w="822960">
                  <a:extLst>
                    <a:ext uri="{9D8B030D-6E8A-4147-A177-3AD203B41FA5}">
                      <a16:colId xmlns:a16="http://schemas.microsoft.com/office/drawing/2014/main" val="2553743107"/>
                    </a:ext>
                  </a:extLst>
                </a:gridCol>
                <a:gridCol w="822960">
                  <a:extLst>
                    <a:ext uri="{9D8B030D-6E8A-4147-A177-3AD203B41FA5}">
                      <a16:colId xmlns:a16="http://schemas.microsoft.com/office/drawing/2014/main" val="1885251953"/>
                    </a:ext>
                  </a:extLst>
                </a:gridCol>
                <a:gridCol w="822960">
                  <a:extLst>
                    <a:ext uri="{9D8B030D-6E8A-4147-A177-3AD203B41FA5}">
                      <a16:colId xmlns:a16="http://schemas.microsoft.com/office/drawing/2014/main" val="5959511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1871005321"/>
                  </a:ext>
                </a:extLst>
              </a:tr>
              <a:tr h="370840">
                <a:tc>
                  <a:txBody>
                    <a:bodyPr/>
                    <a:lstStyle/>
                    <a:p>
                      <a:r>
                        <a:rPr lang="en-US" sz="1000" b="1"/>
                        <a:t> Kohla-Strauss GmbH </a:t>
                      </a:r>
                      <a:r>
                        <a:rPr lang="en-US" sz="1000"/>
                        <a:t> got a post by </a:t>
                      </a:r>
                      <a:r>
                        <a:rPr lang="en-US" sz="1000" b="1"/>
                        <a:t> n/a - 2018-04-19 07:13:06 </a:t>
                      </a:r>
                      <a:r>
                        <a:rPr lang="en-US" sz="1000"/>
                        <a:t>
 Cooler SERVICE! Ersatz-E-Bike! Der Turbo geht echt gut!</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Photo</a:t>
                      </a:r>
                    </a:p>
                  </a:txBody>
                  <a:tcPr/>
                </a:tc>
                <a:tc>
                  <a:txBody>
                    <a:bodyPr/>
                    <a:lstStyle/>
                    <a:p>
                      <a:r>
                        <a:rPr lang="en-US" sz="1000"/>
                        <a:t>04/19/2018 11:56:08</a:t>
                      </a:r>
                    </a:p>
                  </a:txBody>
                  <a:tcPr/>
                </a:tc>
                <a:extLst>
                  <a:ext uri="{0D108BD9-81ED-4DB2-BD59-A6C34878D82A}">
                    <a16:rowId xmlns:a16="http://schemas.microsoft.com/office/drawing/2014/main" val="2691200024"/>
                  </a:ext>
                </a:extLst>
              </a:tr>
            </a:tbl>
          </a:graphicData>
        </a:graphic>
      </p:graphicFrame>
      <p:sp>
        <p:nvSpPr>
          <p:cNvPr id="4" name="Text Placeholder 3">
            <a:extLst>
              <a:ext uri="{FF2B5EF4-FFF2-40B4-BE49-F238E27FC236}">
                <a16:creationId xmlns:a16="http://schemas.microsoft.com/office/drawing/2014/main" id="{A507C2FF-09A5-473B-B0D0-0C3F7A3190B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52195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2AF65-9E91-4F5A-97E7-367CD066C73A}"/>
              </a:ext>
            </a:extLst>
          </p:cNvPr>
          <p:cNvSpPr>
            <a:spLocks noGrp="1"/>
          </p:cNvSpPr>
          <p:nvPr>
            <p:ph type="title"/>
          </p:nvPr>
        </p:nvSpPr>
        <p:spPr/>
        <p:txBody>
          <a:bodyPr/>
          <a:lstStyle/>
          <a:p>
            <a:r>
              <a:rPr lang="en-US"/>
              <a:t>Antwortzeit | Kohla-Strauss GmbH</a:t>
            </a:r>
          </a:p>
        </p:txBody>
      </p:sp>
      <p:graphicFrame>
        <p:nvGraphicFramePr>
          <p:cNvPr id="6" name="Chart Placeholder 5">
            <a:extLst>
              <a:ext uri="{FF2B5EF4-FFF2-40B4-BE49-F238E27FC236}">
                <a16:creationId xmlns:a16="http://schemas.microsoft.com/office/drawing/2014/main" id="{BF18A9F9-91CB-49BB-927A-E72032814F37}"/>
              </a:ext>
            </a:extLst>
          </p:cNvPr>
          <p:cNvGraphicFramePr>
            <a:graphicFrameLocks noGrp="1"/>
          </p:cNvGraphicFramePr>
          <p:nvPr>
            <p:ph type="chart" sz="quarter" idx="13"/>
            <p:extLst>
              <p:ext uri="{D42A27DB-BD31-4B8C-83A1-F6EECF244321}">
                <p14:modId xmlns:p14="http://schemas.microsoft.com/office/powerpoint/2010/main" val="3499029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DB85A3-785E-42D9-A796-52867D0647F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52BF5AD-DD80-4004-90C1-C8E613F244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88079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49584-1309-4232-927C-0FF59A6ED187}"/>
              </a:ext>
            </a:extLst>
          </p:cNvPr>
          <p:cNvSpPr>
            <a:spLocks noGrp="1"/>
          </p:cNvSpPr>
          <p:nvPr>
            <p:ph type="title"/>
          </p:nvPr>
        </p:nvSpPr>
        <p:spPr/>
        <p:txBody>
          <a:bodyPr/>
          <a:lstStyle/>
          <a:p>
            <a:r>
              <a:rPr lang="en-US"/>
              <a:t>Facebook Check Ins | Kohla-Strauss GmbH</a:t>
            </a:r>
          </a:p>
        </p:txBody>
      </p:sp>
      <p:graphicFrame>
        <p:nvGraphicFramePr>
          <p:cNvPr id="6" name="Chart Placeholder 5">
            <a:extLst>
              <a:ext uri="{FF2B5EF4-FFF2-40B4-BE49-F238E27FC236}">
                <a16:creationId xmlns:a16="http://schemas.microsoft.com/office/drawing/2014/main" id="{8D6F397C-1106-423E-A1F8-593078970659}"/>
              </a:ext>
            </a:extLst>
          </p:cNvPr>
          <p:cNvGraphicFramePr>
            <a:graphicFrameLocks noGrp="1"/>
          </p:cNvGraphicFramePr>
          <p:nvPr>
            <p:ph type="chart" sz="quarter" idx="13"/>
            <p:extLst>
              <p:ext uri="{D42A27DB-BD31-4B8C-83A1-F6EECF244321}">
                <p14:modId xmlns:p14="http://schemas.microsoft.com/office/powerpoint/2010/main" val="4057118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A5CD27-C595-4DB1-AAF6-FECB5FB9757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8973CD5-4B27-46EA-B7C1-4263ADA297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8842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BB36-71B9-410D-BBD8-5A92EF05C212}"/>
              </a:ext>
            </a:extLst>
          </p:cNvPr>
          <p:cNvSpPr>
            <a:spLocks noGrp="1"/>
          </p:cNvSpPr>
          <p:nvPr>
            <p:ph type="title"/>
          </p:nvPr>
        </p:nvSpPr>
        <p:spPr/>
        <p:txBody>
          <a:bodyPr/>
          <a:lstStyle/>
          <a:p>
            <a:r>
              <a:rPr lang="en-US"/>
              <a:t>Fan Demographie | Kohla-Strauss GmbH</a:t>
            </a:r>
          </a:p>
        </p:txBody>
      </p:sp>
      <p:graphicFrame>
        <p:nvGraphicFramePr>
          <p:cNvPr id="6" name="Chart Placeholder 5">
            <a:extLst>
              <a:ext uri="{FF2B5EF4-FFF2-40B4-BE49-F238E27FC236}">
                <a16:creationId xmlns:a16="http://schemas.microsoft.com/office/drawing/2014/main" id="{944D43D8-2409-43C1-9901-D13B379FFFF2}"/>
              </a:ext>
            </a:extLst>
          </p:cNvPr>
          <p:cNvGraphicFramePr>
            <a:graphicFrameLocks noGrp="1"/>
          </p:cNvGraphicFramePr>
          <p:nvPr>
            <p:ph type="chart" sz="quarter" idx="13"/>
            <p:extLst>
              <p:ext uri="{D42A27DB-BD31-4B8C-83A1-F6EECF244321}">
                <p14:modId xmlns:p14="http://schemas.microsoft.com/office/powerpoint/2010/main" val="2275266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E3FDE8-5F96-43DB-8FC7-9966DD90239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503E9E3-F40F-4009-9D98-C966391CF7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9841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00844-41A8-44B3-A91D-2F1CD573E033}"/>
              </a:ext>
            </a:extLst>
          </p:cNvPr>
          <p:cNvSpPr>
            <a:spLocks noGrp="1"/>
          </p:cNvSpPr>
          <p:nvPr>
            <p:ph type="title"/>
          </p:nvPr>
        </p:nvSpPr>
        <p:spPr/>
        <p:txBody>
          <a:bodyPr/>
          <a:lstStyle/>
          <a:p>
            <a:r>
              <a:rPr lang="en-US"/>
              <a:t>Impressionen | Kohla-Strauss GmbH</a:t>
            </a:r>
          </a:p>
        </p:txBody>
      </p:sp>
      <p:graphicFrame>
        <p:nvGraphicFramePr>
          <p:cNvPr id="6" name="Chart Placeholder 5">
            <a:extLst>
              <a:ext uri="{FF2B5EF4-FFF2-40B4-BE49-F238E27FC236}">
                <a16:creationId xmlns:a16="http://schemas.microsoft.com/office/drawing/2014/main" id="{D0286CCD-D6C4-4851-8C4F-AA6EEED05AB7}"/>
              </a:ext>
            </a:extLst>
          </p:cNvPr>
          <p:cNvGraphicFramePr>
            <a:graphicFrameLocks noGrp="1"/>
          </p:cNvGraphicFramePr>
          <p:nvPr>
            <p:ph type="chart" sz="quarter" idx="13"/>
            <p:extLst>
              <p:ext uri="{D42A27DB-BD31-4B8C-83A1-F6EECF244321}">
                <p14:modId xmlns:p14="http://schemas.microsoft.com/office/powerpoint/2010/main" val="1341285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8AF2FB-7CCA-483B-8800-6B827EE0DD5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7AC7382-6CEA-4882-B6F6-7CD9854D53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280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EB9FE-B5F1-4603-989A-6297E805088E}"/>
              </a:ext>
            </a:extLst>
          </p:cNvPr>
          <p:cNvSpPr>
            <a:spLocks noGrp="1"/>
          </p:cNvSpPr>
          <p:nvPr>
            <p:ph type="title"/>
          </p:nvPr>
        </p:nvSpPr>
        <p:spPr/>
        <p:txBody>
          <a:bodyPr/>
          <a:lstStyle/>
          <a:p>
            <a:r>
              <a:rPr lang="en-US"/>
              <a:t>Reichweite | Kohla-Strauss GmbH</a:t>
            </a:r>
          </a:p>
        </p:txBody>
      </p:sp>
      <p:graphicFrame>
        <p:nvGraphicFramePr>
          <p:cNvPr id="6" name="Chart Placeholder 5">
            <a:extLst>
              <a:ext uri="{FF2B5EF4-FFF2-40B4-BE49-F238E27FC236}">
                <a16:creationId xmlns:a16="http://schemas.microsoft.com/office/drawing/2014/main" id="{106644CB-D39D-4028-9AC0-129EB1C8BEF6}"/>
              </a:ext>
            </a:extLst>
          </p:cNvPr>
          <p:cNvGraphicFramePr>
            <a:graphicFrameLocks noGrp="1"/>
          </p:cNvGraphicFramePr>
          <p:nvPr>
            <p:ph type="chart" sz="quarter" idx="13"/>
            <p:extLst>
              <p:ext uri="{D42A27DB-BD31-4B8C-83A1-F6EECF244321}">
                <p14:modId xmlns:p14="http://schemas.microsoft.com/office/powerpoint/2010/main" val="2261043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30313E-8A3D-4ED9-8E00-3413C7431F5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6A25663-C039-4430-9B76-3CED2DEC05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9985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44761-C5E0-4247-A41B-252B902CCA6F}"/>
              </a:ext>
            </a:extLst>
          </p:cNvPr>
          <p:cNvSpPr>
            <a:spLocks noGrp="1"/>
          </p:cNvSpPr>
          <p:nvPr>
            <p:ph type="title"/>
          </p:nvPr>
        </p:nvSpPr>
        <p:spPr/>
        <p:txBody>
          <a:bodyPr/>
          <a:lstStyle/>
          <a:p>
            <a:r>
              <a:rPr lang="en-US"/>
              <a:t>Engagierte User | Kohla-Strauss GmbH</a:t>
            </a:r>
          </a:p>
        </p:txBody>
      </p:sp>
      <p:graphicFrame>
        <p:nvGraphicFramePr>
          <p:cNvPr id="6" name="Chart Placeholder 5">
            <a:extLst>
              <a:ext uri="{FF2B5EF4-FFF2-40B4-BE49-F238E27FC236}">
                <a16:creationId xmlns:a16="http://schemas.microsoft.com/office/drawing/2014/main" id="{25001C68-89FA-49B4-8620-A161BD0B5472}"/>
              </a:ext>
            </a:extLst>
          </p:cNvPr>
          <p:cNvGraphicFramePr>
            <a:graphicFrameLocks noGrp="1"/>
          </p:cNvGraphicFramePr>
          <p:nvPr>
            <p:ph type="chart" sz="quarter" idx="13"/>
            <p:extLst>
              <p:ext uri="{D42A27DB-BD31-4B8C-83A1-F6EECF244321}">
                <p14:modId xmlns:p14="http://schemas.microsoft.com/office/powerpoint/2010/main" val="3524701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1803C5-EB0E-4F20-BD53-FBC6CEE2C82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203CBEE-72EA-4D2F-905A-A3C15BBC35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1610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F8F50-6297-4933-A9F7-2603DA975E8A}"/>
              </a:ext>
            </a:extLst>
          </p:cNvPr>
          <p:cNvSpPr>
            <a:spLocks noGrp="1"/>
          </p:cNvSpPr>
          <p:nvPr>
            <p:ph type="title"/>
          </p:nvPr>
        </p:nvSpPr>
        <p:spPr/>
        <p:txBody>
          <a:bodyPr/>
          <a:lstStyle/>
          <a:p>
            <a:r>
              <a:rPr lang="en-US"/>
              <a:t>Page Views | Kohla-Strauss GmbH</a:t>
            </a:r>
          </a:p>
        </p:txBody>
      </p:sp>
      <p:graphicFrame>
        <p:nvGraphicFramePr>
          <p:cNvPr id="6" name="Chart Placeholder 5">
            <a:extLst>
              <a:ext uri="{FF2B5EF4-FFF2-40B4-BE49-F238E27FC236}">
                <a16:creationId xmlns:a16="http://schemas.microsoft.com/office/drawing/2014/main" id="{9AF5E825-F450-44B1-B513-AE4CD205C21B}"/>
              </a:ext>
            </a:extLst>
          </p:cNvPr>
          <p:cNvGraphicFramePr>
            <a:graphicFrameLocks noGrp="1"/>
          </p:cNvGraphicFramePr>
          <p:nvPr>
            <p:ph type="chart" sz="quarter" idx="13"/>
            <p:extLst>
              <p:ext uri="{D42A27DB-BD31-4B8C-83A1-F6EECF244321}">
                <p14:modId xmlns:p14="http://schemas.microsoft.com/office/powerpoint/2010/main" val="2832814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58BB68-92C3-4541-ABC6-B5817EA9254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5E6A302-18D3-4A93-BA91-6A564C5A5F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4464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64E7B-B757-4728-A1E0-40F8BF1EF1E1}"/>
              </a:ext>
            </a:extLst>
          </p:cNvPr>
          <p:cNvSpPr>
            <a:spLocks noGrp="1"/>
          </p:cNvSpPr>
          <p:nvPr>
            <p:ph type="title"/>
          </p:nvPr>
        </p:nvSpPr>
        <p:spPr/>
        <p:txBody>
          <a:bodyPr/>
          <a:lstStyle/>
          <a:p>
            <a:r>
              <a:rPr lang="en-US"/>
              <a:t>Page Fans Online | Kohla-Strauss GmbH</a:t>
            </a:r>
          </a:p>
        </p:txBody>
      </p:sp>
      <p:graphicFrame>
        <p:nvGraphicFramePr>
          <p:cNvPr id="6" name="Chart Placeholder 5">
            <a:extLst>
              <a:ext uri="{FF2B5EF4-FFF2-40B4-BE49-F238E27FC236}">
                <a16:creationId xmlns:a16="http://schemas.microsoft.com/office/drawing/2014/main" id="{967AF4D9-B9F9-4B83-9626-C0126A9BF9E3}"/>
              </a:ext>
            </a:extLst>
          </p:cNvPr>
          <p:cNvGraphicFramePr>
            <a:graphicFrameLocks noGrp="1"/>
          </p:cNvGraphicFramePr>
          <p:nvPr>
            <p:ph type="chart" sz="quarter" idx="13"/>
            <p:extLst>
              <p:ext uri="{D42A27DB-BD31-4B8C-83A1-F6EECF244321}">
                <p14:modId xmlns:p14="http://schemas.microsoft.com/office/powerpoint/2010/main" val="4041225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8867C9-692C-421E-ACFC-28C61E2FC5D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298CB65-5D02-4197-992E-ECAF38B62E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53577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58F5B-A03A-4755-8561-41F05E5BA041}"/>
              </a:ext>
            </a:extLst>
          </p:cNvPr>
          <p:cNvSpPr>
            <a:spLocks noGrp="1"/>
          </p:cNvSpPr>
          <p:nvPr>
            <p:ph type="title"/>
          </p:nvPr>
        </p:nvSpPr>
        <p:spPr/>
        <p:txBody>
          <a:bodyPr/>
          <a:lstStyle/>
          <a:p>
            <a:r>
              <a:rPr lang="en-US"/>
              <a:t>FB Insights - Daily Impressions | Kohla-Strauss GmbH - 1 of 3</a:t>
            </a:r>
          </a:p>
        </p:txBody>
      </p:sp>
      <p:graphicFrame>
        <p:nvGraphicFramePr>
          <p:cNvPr id="5" name="Table Placeholder 4">
            <a:extLst>
              <a:ext uri="{FF2B5EF4-FFF2-40B4-BE49-F238E27FC236}">
                <a16:creationId xmlns:a16="http://schemas.microsoft.com/office/drawing/2014/main" id="{8B7A18EA-2B0E-4AA6-A83F-4459C8BE3D3B}"/>
              </a:ext>
            </a:extLst>
          </p:cNvPr>
          <p:cNvGraphicFramePr>
            <a:graphicFrameLocks noGrp="1"/>
          </p:cNvGraphicFramePr>
          <p:nvPr>
            <p:ph type="tbl" sz="quarter" idx="13"/>
            <p:extLst>
              <p:ext uri="{D42A27DB-BD31-4B8C-83A1-F6EECF244321}">
                <p14:modId xmlns:p14="http://schemas.microsoft.com/office/powerpoint/2010/main" val="1809337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0972115"/>
                    </a:ext>
                  </a:extLst>
                </a:gridCol>
                <a:gridCol w="2468880">
                  <a:extLst>
                    <a:ext uri="{9D8B030D-6E8A-4147-A177-3AD203B41FA5}">
                      <a16:colId xmlns:a16="http://schemas.microsoft.com/office/drawing/2014/main" val="1878985421"/>
                    </a:ext>
                  </a:extLst>
                </a:gridCol>
                <a:gridCol w="2468880">
                  <a:extLst>
                    <a:ext uri="{9D8B030D-6E8A-4147-A177-3AD203B41FA5}">
                      <a16:colId xmlns:a16="http://schemas.microsoft.com/office/drawing/2014/main" val="2181315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635685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extLst>
                  <a:ext uri="{0D108BD9-81ED-4DB2-BD59-A6C34878D82A}">
                    <a16:rowId xmlns:a16="http://schemas.microsoft.com/office/drawing/2014/main" val="183565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extLst>
                  <a:ext uri="{0D108BD9-81ED-4DB2-BD59-A6C34878D82A}">
                    <a16:rowId xmlns:a16="http://schemas.microsoft.com/office/drawing/2014/main" val="630511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extLst>
                  <a:ext uri="{0D108BD9-81ED-4DB2-BD59-A6C34878D82A}">
                    <a16:rowId xmlns:a16="http://schemas.microsoft.com/office/drawing/2014/main" val="370883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extLst>
                  <a:ext uri="{0D108BD9-81ED-4DB2-BD59-A6C34878D82A}">
                    <a16:rowId xmlns:a16="http://schemas.microsoft.com/office/drawing/2014/main" val="87048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a:t>
                      </a:r>
                    </a:p>
                  </a:txBody>
                  <a:tcPr/>
                </a:tc>
                <a:extLst>
                  <a:ext uri="{0D108BD9-81ED-4DB2-BD59-A6C34878D82A}">
                    <a16:rowId xmlns:a16="http://schemas.microsoft.com/office/drawing/2014/main" val="84868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extLst>
                  <a:ext uri="{0D108BD9-81ED-4DB2-BD59-A6C34878D82A}">
                    <a16:rowId xmlns:a16="http://schemas.microsoft.com/office/drawing/2014/main" val="1827035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extLst>
                  <a:ext uri="{0D108BD9-81ED-4DB2-BD59-A6C34878D82A}">
                    <a16:rowId xmlns:a16="http://schemas.microsoft.com/office/drawing/2014/main" val="334349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2355</a:t>
                      </a:r>
                    </a:p>
                  </a:txBody>
                  <a:tcPr/>
                </a:tc>
                <a:extLst>
                  <a:ext uri="{0D108BD9-81ED-4DB2-BD59-A6C34878D82A}">
                    <a16:rowId xmlns:a16="http://schemas.microsoft.com/office/drawing/2014/main" val="370794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a:t>
                      </a:r>
                    </a:p>
                  </a:txBody>
                  <a:tcPr/>
                </a:tc>
                <a:extLst>
                  <a:ext uri="{0D108BD9-81ED-4DB2-BD59-A6C34878D82A}">
                    <a16:rowId xmlns:a16="http://schemas.microsoft.com/office/drawing/2014/main" val="50284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6747</a:t>
                      </a:r>
                    </a:p>
                  </a:txBody>
                  <a:tcPr/>
                </a:tc>
                <a:extLst>
                  <a:ext uri="{0D108BD9-81ED-4DB2-BD59-A6C34878D82A}">
                    <a16:rowId xmlns:a16="http://schemas.microsoft.com/office/drawing/2014/main" val="2497830608"/>
                  </a:ext>
                </a:extLst>
              </a:tr>
            </a:tbl>
          </a:graphicData>
        </a:graphic>
      </p:graphicFrame>
      <p:sp>
        <p:nvSpPr>
          <p:cNvPr id="4" name="Text Placeholder 3">
            <a:extLst>
              <a:ext uri="{FF2B5EF4-FFF2-40B4-BE49-F238E27FC236}">
                <a16:creationId xmlns:a16="http://schemas.microsoft.com/office/drawing/2014/main" id="{85CE11D0-9E6D-41BC-88F2-4A52FEEDCB4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18318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74BDE-CCF4-4466-B34D-CC9CFFC82B2A}"/>
              </a:ext>
            </a:extLst>
          </p:cNvPr>
          <p:cNvSpPr>
            <a:spLocks noGrp="1"/>
          </p:cNvSpPr>
          <p:nvPr>
            <p:ph type="title"/>
          </p:nvPr>
        </p:nvSpPr>
        <p:spPr/>
        <p:txBody>
          <a:bodyPr/>
          <a:lstStyle/>
          <a:p>
            <a:r>
              <a:rPr lang="en-US"/>
              <a:t>FB Insights - Daily Impressions | Kohla-Strauss GmbH - 2 of 3</a:t>
            </a:r>
          </a:p>
        </p:txBody>
      </p:sp>
      <p:graphicFrame>
        <p:nvGraphicFramePr>
          <p:cNvPr id="5" name="Table Placeholder 4">
            <a:extLst>
              <a:ext uri="{FF2B5EF4-FFF2-40B4-BE49-F238E27FC236}">
                <a16:creationId xmlns:a16="http://schemas.microsoft.com/office/drawing/2014/main" id="{6F88CE03-6801-47DD-AF09-82457BBDF813}"/>
              </a:ext>
            </a:extLst>
          </p:cNvPr>
          <p:cNvGraphicFramePr>
            <a:graphicFrameLocks noGrp="1"/>
          </p:cNvGraphicFramePr>
          <p:nvPr>
            <p:ph type="tbl" sz="quarter" idx="13"/>
            <p:extLst>
              <p:ext uri="{D42A27DB-BD31-4B8C-83A1-F6EECF244321}">
                <p14:modId xmlns:p14="http://schemas.microsoft.com/office/powerpoint/2010/main" val="3590895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53926542"/>
                    </a:ext>
                  </a:extLst>
                </a:gridCol>
                <a:gridCol w="2468880">
                  <a:extLst>
                    <a:ext uri="{9D8B030D-6E8A-4147-A177-3AD203B41FA5}">
                      <a16:colId xmlns:a16="http://schemas.microsoft.com/office/drawing/2014/main" val="1377267281"/>
                    </a:ext>
                  </a:extLst>
                </a:gridCol>
                <a:gridCol w="2468880">
                  <a:extLst>
                    <a:ext uri="{9D8B030D-6E8A-4147-A177-3AD203B41FA5}">
                      <a16:colId xmlns:a16="http://schemas.microsoft.com/office/drawing/2014/main" val="1194099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85553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4405</a:t>
                      </a:r>
                    </a:p>
                  </a:txBody>
                  <a:tcPr/>
                </a:tc>
                <a:extLst>
                  <a:ext uri="{0D108BD9-81ED-4DB2-BD59-A6C34878D82A}">
                    <a16:rowId xmlns:a16="http://schemas.microsoft.com/office/drawing/2014/main" val="307021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5260</a:t>
                      </a:r>
                    </a:p>
                  </a:txBody>
                  <a:tcPr/>
                </a:tc>
                <a:extLst>
                  <a:ext uri="{0D108BD9-81ED-4DB2-BD59-A6C34878D82A}">
                    <a16:rowId xmlns:a16="http://schemas.microsoft.com/office/drawing/2014/main" val="31223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4384</a:t>
                      </a:r>
                    </a:p>
                  </a:txBody>
                  <a:tcPr/>
                </a:tc>
                <a:extLst>
                  <a:ext uri="{0D108BD9-81ED-4DB2-BD59-A6C34878D82A}">
                    <a16:rowId xmlns:a16="http://schemas.microsoft.com/office/drawing/2014/main" val="353517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5591</a:t>
                      </a:r>
                    </a:p>
                  </a:txBody>
                  <a:tcPr/>
                </a:tc>
                <a:extLst>
                  <a:ext uri="{0D108BD9-81ED-4DB2-BD59-A6C34878D82A}">
                    <a16:rowId xmlns:a16="http://schemas.microsoft.com/office/drawing/2014/main" val="161852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4274</a:t>
                      </a:r>
                    </a:p>
                  </a:txBody>
                  <a:tcPr/>
                </a:tc>
                <a:extLst>
                  <a:ext uri="{0D108BD9-81ED-4DB2-BD59-A6C34878D82A}">
                    <a16:rowId xmlns:a16="http://schemas.microsoft.com/office/drawing/2014/main" val="3863166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6102</a:t>
                      </a:r>
                    </a:p>
                  </a:txBody>
                  <a:tcPr/>
                </a:tc>
                <a:extLst>
                  <a:ext uri="{0D108BD9-81ED-4DB2-BD59-A6C34878D82A}">
                    <a16:rowId xmlns:a16="http://schemas.microsoft.com/office/drawing/2014/main" val="359559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4153</a:t>
                      </a:r>
                    </a:p>
                  </a:txBody>
                  <a:tcPr/>
                </a:tc>
                <a:extLst>
                  <a:ext uri="{0D108BD9-81ED-4DB2-BD59-A6C34878D82A}">
                    <a16:rowId xmlns:a16="http://schemas.microsoft.com/office/drawing/2014/main" val="92522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4355</a:t>
                      </a:r>
                    </a:p>
                  </a:txBody>
                  <a:tcPr/>
                </a:tc>
                <a:extLst>
                  <a:ext uri="{0D108BD9-81ED-4DB2-BD59-A6C34878D82A}">
                    <a16:rowId xmlns:a16="http://schemas.microsoft.com/office/drawing/2014/main" val="796175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8852</a:t>
                      </a:r>
                    </a:p>
                  </a:txBody>
                  <a:tcPr/>
                </a:tc>
                <a:extLst>
                  <a:ext uri="{0D108BD9-81ED-4DB2-BD59-A6C34878D82A}">
                    <a16:rowId xmlns:a16="http://schemas.microsoft.com/office/drawing/2014/main" val="256222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a:t>
                      </a:r>
                    </a:p>
                  </a:txBody>
                  <a:tcPr/>
                </a:tc>
                <a:extLst>
                  <a:ext uri="{0D108BD9-81ED-4DB2-BD59-A6C34878D82A}">
                    <a16:rowId xmlns:a16="http://schemas.microsoft.com/office/drawing/2014/main" val="1534692184"/>
                  </a:ext>
                </a:extLst>
              </a:tr>
            </a:tbl>
          </a:graphicData>
        </a:graphic>
      </p:graphicFrame>
      <p:sp>
        <p:nvSpPr>
          <p:cNvPr id="4" name="Text Placeholder 3">
            <a:extLst>
              <a:ext uri="{FF2B5EF4-FFF2-40B4-BE49-F238E27FC236}">
                <a16:creationId xmlns:a16="http://schemas.microsoft.com/office/drawing/2014/main" id="{F9411C0C-3281-4C26-93A4-94EA1668675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20796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D9A1B-5698-4F0A-B255-9493BC266CBE}"/>
              </a:ext>
            </a:extLst>
          </p:cNvPr>
          <p:cNvSpPr>
            <a:spLocks noGrp="1"/>
          </p:cNvSpPr>
          <p:nvPr>
            <p:ph type="title"/>
          </p:nvPr>
        </p:nvSpPr>
        <p:spPr/>
        <p:txBody>
          <a:bodyPr/>
          <a:lstStyle/>
          <a:p>
            <a:r>
              <a:rPr lang="en-US"/>
              <a:t>FB Insights - Daily Impressions | Kohla-Strauss GmbH - 3 of 3</a:t>
            </a:r>
          </a:p>
        </p:txBody>
      </p:sp>
      <p:graphicFrame>
        <p:nvGraphicFramePr>
          <p:cNvPr id="5" name="Table Placeholder 4">
            <a:extLst>
              <a:ext uri="{FF2B5EF4-FFF2-40B4-BE49-F238E27FC236}">
                <a16:creationId xmlns:a16="http://schemas.microsoft.com/office/drawing/2014/main" id="{A018BFCD-D8DC-4981-82E0-3ABD5C0CFF20}"/>
              </a:ext>
            </a:extLst>
          </p:cNvPr>
          <p:cNvGraphicFramePr>
            <a:graphicFrameLocks noGrp="1"/>
          </p:cNvGraphicFramePr>
          <p:nvPr>
            <p:ph type="tbl" sz="quarter" idx="13"/>
            <p:extLst>
              <p:ext uri="{D42A27DB-BD31-4B8C-83A1-F6EECF244321}">
                <p14:modId xmlns:p14="http://schemas.microsoft.com/office/powerpoint/2010/main" val="4169150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34024608"/>
                    </a:ext>
                  </a:extLst>
                </a:gridCol>
                <a:gridCol w="2468880">
                  <a:extLst>
                    <a:ext uri="{9D8B030D-6E8A-4147-A177-3AD203B41FA5}">
                      <a16:colId xmlns:a16="http://schemas.microsoft.com/office/drawing/2014/main" val="670453939"/>
                    </a:ext>
                  </a:extLst>
                </a:gridCol>
                <a:gridCol w="2468880">
                  <a:extLst>
                    <a:ext uri="{9D8B030D-6E8A-4147-A177-3AD203B41FA5}">
                      <a16:colId xmlns:a16="http://schemas.microsoft.com/office/drawing/2014/main" val="584134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98128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a:t>
                      </a:r>
                    </a:p>
                  </a:txBody>
                  <a:tcPr/>
                </a:tc>
                <a:extLst>
                  <a:ext uri="{0D108BD9-81ED-4DB2-BD59-A6C34878D82A}">
                    <a16:rowId xmlns:a16="http://schemas.microsoft.com/office/drawing/2014/main" val="2615699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5161</a:t>
                      </a:r>
                    </a:p>
                  </a:txBody>
                  <a:tcPr/>
                </a:tc>
                <a:extLst>
                  <a:ext uri="{0D108BD9-81ED-4DB2-BD59-A6C34878D82A}">
                    <a16:rowId xmlns:a16="http://schemas.microsoft.com/office/drawing/2014/main" val="81989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5488</a:t>
                      </a:r>
                    </a:p>
                  </a:txBody>
                  <a:tcPr/>
                </a:tc>
                <a:extLst>
                  <a:ext uri="{0D108BD9-81ED-4DB2-BD59-A6C34878D82A}">
                    <a16:rowId xmlns:a16="http://schemas.microsoft.com/office/drawing/2014/main" val="156391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4695</a:t>
                      </a:r>
                    </a:p>
                  </a:txBody>
                  <a:tcPr/>
                </a:tc>
                <a:extLst>
                  <a:ext uri="{0D108BD9-81ED-4DB2-BD59-A6C34878D82A}">
                    <a16:rowId xmlns:a16="http://schemas.microsoft.com/office/drawing/2014/main" val="751449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a:t>
                      </a:r>
                    </a:p>
                  </a:txBody>
                  <a:tcPr/>
                </a:tc>
                <a:extLst>
                  <a:ext uri="{0D108BD9-81ED-4DB2-BD59-A6C34878D82A}">
                    <a16:rowId xmlns:a16="http://schemas.microsoft.com/office/drawing/2014/main" val="3513141510"/>
                  </a:ext>
                </a:extLst>
              </a:tr>
            </a:tbl>
          </a:graphicData>
        </a:graphic>
      </p:graphicFrame>
      <p:sp>
        <p:nvSpPr>
          <p:cNvPr id="4" name="Text Placeholder 3">
            <a:extLst>
              <a:ext uri="{FF2B5EF4-FFF2-40B4-BE49-F238E27FC236}">
                <a16:creationId xmlns:a16="http://schemas.microsoft.com/office/drawing/2014/main" id="{B3E2941E-0B04-4619-8259-E0FCB0D35D7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071096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762B4-EF8E-4590-A5ED-2BB337D5285F}"/>
              </a:ext>
            </a:extLst>
          </p:cNvPr>
          <p:cNvSpPr>
            <a:spLocks noGrp="1"/>
          </p:cNvSpPr>
          <p:nvPr>
            <p:ph type="title"/>
          </p:nvPr>
        </p:nvSpPr>
        <p:spPr/>
        <p:txBody>
          <a:bodyPr/>
          <a:lstStyle/>
          <a:p>
            <a:r>
              <a:rPr lang="en-US"/>
              <a:t>FB Insights - Daily Reach | Kohla-Strauss GmbH - 1 of 3</a:t>
            </a:r>
          </a:p>
        </p:txBody>
      </p:sp>
      <p:graphicFrame>
        <p:nvGraphicFramePr>
          <p:cNvPr id="5" name="Table Placeholder 4">
            <a:extLst>
              <a:ext uri="{FF2B5EF4-FFF2-40B4-BE49-F238E27FC236}">
                <a16:creationId xmlns:a16="http://schemas.microsoft.com/office/drawing/2014/main" id="{5340BD09-40D7-47D6-9048-FC81C3B92A11}"/>
              </a:ext>
            </a:extLst>
          </p:cNvPr>
          <p:cNvGraphicFramePr>
            <a:graphicFrameLocks noGrp="1"/>
          </p:cNvGraphicFramePr>
          <p:nvPr>
            <p:ph type="tbl" sz="quarter" idx="13"/>
            <p:extLst>
              <p:ext uri="{D42A27DB-BD31-4B8C-83A1-F6EECF244321}">
                <p14:modId xmlns:p14="http://schemas.microsoft.com/office/powerpoint/2010/main" val="1250402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7844268"/>
                    </a:ext>
                  </a:extLst>
                </a:gridCol>
                <a:gridCol w="2468880">
                  <a:extLst>
                    <a:ext uri="{9D8B030D-6E8A-4147-A177-3AD203B41FA5}">
                      <a16:colId xmlns:a16="http://schemas.microsoft.com/office/drawing/2014/main" val="2720182411"/>
                    </a:ext>
                  </a:extLst>
                </a:gridCol>
                <a:gridCol w="2468880">
                  <a:extLst>
                    <a:ext uri="{9D8B030D-6E8A-4147-A177-3AD203B41FA5}">
                      <a16:colId xmlns:a16="http://schemas.microsoft.com/office/drawing/2014/main" val="1218605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9186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extLst>
                  <a:ext uri="{0D108BD9-81ED-4DB2-BD59-A6C34878D82A}">
                    <a16:rowId xmlns:a16="http://schemas.microsoft.com/office/drawing/2014/main" val="61943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125147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extLst>
                  <a:ext uri="{0D108BD9-81ED-4DB2-BD59-A6C34878D82A}">
                    <a16:rowId xmlns:a16="http://schemas.microsoft.com/office/drawing/2014/main" val="56205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73177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extLst>
                  <a:ext uri="{0D108BD9-81ED-4DB2-BD59-A6C34878D82A}">
                    <a16:rowId xmlns:a16="http://schemas.microsoft.com/office/drawing/2014/main" val="2569253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extLst>
                  <a:ext uri="{0D108BD9-81ED-4DB2-BD59-A6C34878D82A}">
                    <a16:rowId xmlns:a16="http://schemas.microsoft.com/office/drawing/2014/main" val="280848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extLst>
                  <a:ext uri="{0D108BD9-81ED-4DB2-BD59-A6C34878D82A}">
                    <a16:rowId xmlns:a16="http://schemas.microsoft.com/office/drawing/2014/main" val="3868202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extLst>
                  <a:ext uri="{0D108BD9-81ED-4DB2-BD59-A6C34878D82A}">
                    <a16:rowId xmlns:a16="http://schemas.microsoft.com/office/drawing/2014/main" val="3459207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extLst>
                  <a:ext uri="{0D108BD9-81ED-4DB2-BD59-A6C34878D82A}">
                    <a16:rowId xmlns:a16="http://schemas.microsoft.com/office/drawing/2014/main" val="2161193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extLst>
                  <a:ext uri="{0D108BD9-81ED-4DB2-BD59-A6C34878D82A}">
                    <a16:rowId xmlns:a16="http://schemas.microsoft.com/office/drawing/2014/main" val="3224185994"/>
                  </a:ext>
                </a:extLst>
              </a:tr>
            </a:tbl>
          </a:graphicData>
        </a:graphic>
      </p:graphicFrame>
      <p:sp>
        <p:nvSpPr>
          <p:cNvPr id="4" name="Text Placeholder 3">
            <a:extLst>
              <a:ext uri="{FF2B5EF4-FFF2-40B4-BE49-F238E27FC236}">
                <a16:creationId xmlns:a16="http://schemas.microsoft.com/office/drawing/2014/main" id="{7A056E7F-BDEB-41D2-81CC-214CB238CFB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106045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B1C8D-CAA9-4A6D-81D9-5EE7EBC86A8D}"/>
              </a:ext>
            </a:extLst>
          </p:cNvPr>
          <p:cNvSpPr>
            <a:spLocks noGrp="1"/>
          </p:cNvSpPr>
          <p:nvPr>
            <p:ph type="title"/>
          </p:nvPr>
        </p:nvSpPr>
        <p:spPr/>
        <p:txBody>
          <a:bodyPr/>
          <a:lstStyle/>
          <a:p>
            <a:r>
              <a:rPr lang="en-US"/>
              <a:t>FB Insights - Daily Reach | Kohla-Strauss GmbH - 2 of 3</a:t>
            </a:r>
          </a:p>
        </p:txBody>
      </p:sp>
      <p:graphicFrame>
        <p:nvGraphicFramePr>
          <p:cNvPr id="5" name="Table Placeholder 4">
            <a:extLst>
              <a:ext uri="{FF2B5EF4-FFF2-40B4-BE49-F238E27FC236}">
                <a16:creationId xmlns:a16="http://schemas.microsoft.com/office/drawing/2014/main" id="{ABEA16B9-8A3B-402B-863F-ABB51D1C8CA0}"/>
              </a:ext>
            </a:extLst>
          </p:cNvPr>
          <p:cNvGraphicFramePr>
            <a:graphicFrameLocks noGrp="1"/>
          </p:cNvGraphicFramePr>
          <p:nvPr>
            <p:ph type="tbl" sz="quarter" idx="13"/>
            <p:extLst>
              <p:ext uri="{D42A27DB-BD31-4B8C-83A1-F6EECF244321}">
                <p14:modId xmlns:p14="http://schemas.microsoft.com/office/powerpoint/2010/main" val="2776191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91855231"/>
                    </a:ext>
                  </a:extLst>
                </a:gridCol>
                <a:gridCol w="2468880">
                  <a:extLst>
                    <a:ext uri="{9D8B030D-6E8A-4147-A177-3AD203B41FA5}">
                      <a16:colId xmlns:a16="http://schemas.microsoft.com/office/drawing/2014/main" val="501096952"/>
                    </a:ext>
                  </a:extLst>
                </a:gridCol>
                <a:gridCol w="2468880">
                  <a:extLst>
                    <a:ext uri="{9D8B030D-6E8A-4147-A177-3AD203B41FA5}">
                      <a16:colId xmlns:a16="http://schemas.microsoft.com/office/drawing/2014/main" val="4041537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8971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extLst>
                  <a:ext uri="{0D108BD9-81ED-4DB2-BD59-A6C34878D82A}">
                    <a16:rowId xmlns:a16="http://schemas.microsoft.com/office/drawing/2014/main" val="3682500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extLst>
                  <a:ext uri="{0D108BD9-81ED-4DB2-BD59-A6C34878D82A}">
                    <a16:rowId xmlns:a16="http://schemas.microsoft.com/office/drawing/2014/main" val="167463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extLst>
                  <a:ext uri="{0D108BD9-81ED-4DB2-BD59-A6C34878D82A}">
                    <a16:rowId xmlns:a16="http://schemas.microsoft.com/office/drawing/2014/main" val="21331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extLst>
                  <a:ext uri="{0D108BD9-81ED-4DB2-BD59-A6C34878D82A}">
                    <a16:rowId xmlns:a16="http://schemas.microsoft.com/office/drawing/2014/main" val="43745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extLst>
                  <a:ext uri="{0D108BD9-81ED-4DB2-BD59-A6C34878D82A}">
                    <a16:rowId xmlns:a16="http://schemas.microsoft.com/office/drawing/2014/main" val="10097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extLst>
                  <a:ext uri="{0D108BD9-81ED-4DB2-BD59-A6C34878D82A}">
                    <a16:rowId xmlns:a16="http://schemas.microsoft.com/office/drawing/2014/main" val="2013159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extLst>
                  <a:ext uri="{0D108BD9-81ED-4DB2-BD59-A6C34878D82A}">
                    <a16:rowId xmlns:a16="http://schemas.microsoft.com/office/drawing/2014/main" val="361451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extLst>
                  <a:ext uri="{0D108BD9-81ED-4DB2-BD59-A6C34878D82A}">
                    <a16:rowId xmlns:a16="http://schemas.microsoft.com/office/drawing/2014/main" val="42693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4969</a:t>
                      </a:r>
                    </a:p>
                  </a:txBody>
                  <a:tcPr/>
                </a:tc>
                <a:extLst>
                  <a:ext uri="{0D108BD9-81ED-4DB2-BD59-A6C34878D82A}">
                    <a16:rowId xmlns:a16="http://schemas.microsoft.com/office/drawing/2014/main" val="144030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extLst>
                  <a:ext uri="{0D108BD9-81ED-4DB2-BD59-A6C34878D82A}">
                    <a16:rowId xmlns:a16="http://schemas.microsoft.com/office/drawing/2014/main" val="2275931013"/>
                  </a:ext>
                </a:extLst>
              </a:tr>
            </a:tbl>
          </a:graphicData>
        </a:graphic>
      </p:graphicFrame>
      <p:sp>
        <p:nvSpPr>
          <p:cNvPr id="4" name="Text Placeholder 3">
            <a:extLst>
              <a:ext uri="{FF2B5EF4-FFF2-40B4-BE49-F238E27FC236}">
                <a16:creationId xmlns:a16="http://schemas.microsoft.com/office/drawing/2014/main" id="{0C84C896-9F7E-49B2-AE84-618E8D39FB4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20863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F5BC1-218F-4A83-840B-62E1AE0AB458}"/>
              </a:ext>
            </a:extLst>
          </p:cNvPr>
          <p:cNvSpPr>
            <a:spLocks noGrp="1"/>
          </p:cNvSpPr>
          <p:nvPr>
            <p:ph type="title"/>
          </p:nvPr>
        </p:nvSpPr>
        <p:spPr/>
        <p:txBody>
          <a:bodyPr/>
          <a:lstStyle/>
          <a:p>
            <a:r>
              <a:rPr lang="en-US"/>
              <a:t>FB Insights - Daily Reach | Kohla-Strauss GmbH - 3 of 3</a:t>
            </a:r>
          </a:p>
        </p:txBody>
      </p:sp>
      <p:graphicFrame>
        <p:nvGraphicFramePr>
          <p:cNvPr id="5" name="Table Placeholder 4">
            <a:extLst>
              <a:ext uri="{FF2B5EF4-FFF2-40B4-BE49-F238E27FC236}">
                <a16:creationId xmlns:a16="http://schemas.microsoft.com/office/drawing/2014/main" id="{63A5A86D-0E3B-47F5-B452-3520109C7650}"/>
              </a:ext>
            </a:extLst>
          </p:cNvPr>
          <p:cNvGraphicFramePr>
            <a:graphicFrameLocks noGrp="1"/>
          </p:cNvGraphicFramePr>
          <p:nvPr>
            <p:ph type="tbl" sz="quarter" idx="13"/>
            <p:extLst>
              <p:ext uri="{D42A27DB-BD31-4B8C-83A1-F6EECF244321}">
                <p14:modId xmlns:p14="http://schemas.microsoft.com/office/powerpoint/2010/main" val="840650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39587484"/>
                    </a:ext>
                  </a:extLst>
                </a:gridCol>
                <a:gridCol w="2468880">
                  <a:extLst>
                    <a:ext uri="{9D8B030D-6E8A-4147-A177-3AD203B41FA5}">
                      <a16:colId xmlns:a16="http://schemas.microsoft.com/office/drawing/2014/main" val="1516336413"/>
                    </a:ext>
                  </a:extLst>
                </a:gridCol>
                <a:gridCol w="2468880">
                  <a:extLst>
                    <a:ext uri="{9D8B030D-6E8A-4147-A177-3AD203B41FA5}">
                      <a16:colId xmlns:a16="http://schemas.microsoft.com/office/drawing/2014/main" val="933499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37076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extLst>
                  <a:ext uri="{0D108BD9-81ED-4DB2-BD59-A6C34878D82A}">
                    <a16:rowId xmlns:a16="http://schemas.microsoft.com/office/drawing/2014/main" val="25887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extLst>
                  <a:ext uri="{0D108BD9-81ED-4DB2-BD59-A6C34878D82A}">
                    <a16:rowId xmlns:a16="http://schemas.microsoft.com/office/drawing/2014/main" val="173873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a:t>
                      </a:r>
                    </a:p>
                  </a:txBody>
                  <a:tcPr/>
                </a:tc>
                <a:extLst>
                  <a:ext uri="{0D108BD9-81ED-4DB2-BD59-A6C34878D82A}">
                    <a16:rowId xmlns:a16="http://schemas.microsoft.com/office/drawing/2014/main" val="45062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a:t>
                      </a:r>
                    </a:p>
                  </a:txBody>
                  <a:tcPr/>
                </a:tc>
                <a:extLst>
                  <a:ext uri="{0D108BD9-81ED-4DB2-BD59-A6C34878D82A}">
                    <a16:rowId xmlns:a16="http://schemas.microsoft.com/office/drawing/2014/main" val="1107678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extLst>
                  <a:ext uri="{0D108BD9-81ED-4DB2-BD59-A6C34878D82A}">
                    <a16:rowId xmlns:a16="http://schemas.microsoft.com/office/drawing/2014/main" val="1520526619"/>
                  </a:ext>
                </a:extLst>
              </a:tr>
            </a:tbl>
          </a:graphicData>
        </a:graphic>
      </p:graphicFrame>
      <p:sp>
        <p:nvSpPr>
          <p:cNvPr id="4" name="Text Placeholder 3">
            <a:extLst>
              <a:ext uri="{FF2B5EF4-FFF2-40B4-BE49-F238E27FC236}">
                <a16:creationId xmlns:a16="http://schemas.microsoft.com/office/drawing/2014/main" id="{DE60816C-8DED-41D4-93A1-9CDE792A378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25708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A7900-29A3-496D-905A-80784D746BC2}"/>
              </a:ext>
            </a:extLst>
          </p:cNvPr>
          <p:cNvSpPr>
            <a:spLocks noGrp="1"/>
          </p:cNvSpPr>
          <p:nvPr>
            <p:ph type="title"/>
          </p:nvPr>
        </p:nvSpPr>
        <p:spPr/>
        <p:txBody>
          <a:bodyPr/>
          <a:lstStyle/>
          <a:p>
            <a:r>
              <a:rPr lang="en-US"/>
              <a:t>Facebook Reach | Kohla-Strauss GmbH</a:t>
            </a:r>
          </a:p>
        </p:txBody>
      </p:sp>
      <p:graphicFrame>
        <p:nvGraphicFramePr>
          <p:cNvPr id="6" name="Chart Placeholder 5">
            <a:extLst>
              <a:ext uri="{FF2B5EF4-FFF2-40B4-BE49-F238E27FC236}">
                <a16:creationId xmlns:a16="http://schemas.microsoft.com/office/drawing/2014/main" id="{D9B7C209-0366-4754-8820-D72454884EC1}"/>
              </a:ext>
            </a:extLst>
          </p:cNvPr>
          <p:cNvGraphicFramePr>
            <a:graphicFrameLocks noGrp="1"/>
          </p:cNvGraphicFramePr>
          <p:nvPr>
            <p:ph type="chart" sz="quarter" idx="13"/>
            <p:extLst>
              <p:ext uri="{D42A27DB-BD31-4B8C-83A1-F6EECF244321}">
                <p14:modId xmlns:p14="http://schemas.microsoft.com/office/powerpoint/2010/main" val="1556501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6F75F6-5A9D-4699-B8B3-7BFB6B19F2D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FF1D7A3-294F-443B-9FE2-E4399D94FF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37686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1329</Words>
  <Application>Microsoft Office PowerPoint</Application>
  <PresentationFormat>On-screen Show (4:3)</PresentationFormat>
  <Paragraphs>644</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Page Report</vt:lpstr>
      <vt:lpstr>Wichtigste Werte (KPI's) | Kohla-Strauss GmbH</vt:lpstr>
      <vt:lpstr>Fans (Übersicht) | Kohla-Strauss GmbH</vt:lpstr>
      <vt:lpstr>Key Metrics Table w. User Post RR | Kohla-Strauss GmbH</vt:lpstr>
      <vt:lpstr>Facebook Fans Total | Kohla-Strauss GmbH</vt:lpstr>
      <vt:lpstr>Fanwachstum | Kohla-Strauss GmbH</vt:lpstr>
      <vt:lpstr>Verlorene Fans | Kohla-Strauss GmbH</vt:lpstr>
      <vt:lpstr>Eigene Beiträge (Postings) | Kohla-Strauss GmbH - 1 of 6</vt:lpstr>
      <vt:lpstr>Eigene Beiträge (Postings) | Kohla-Strauss GmbH - 2 of 6</vt:lpstr>
      <vt:lpstr>Eigene Beiträge (Postings) | Kohla-Strauss GmbH - 3 of 6</vt:lpstr>
      <vt:lpstr>Eigene Beiträge (Postings) | Kohla-Strauss GmbH - 4 of 6</vt:lpstr>
      <vt:lpstr>Eigene Beiträge (Postings) | Kohla-Strauss GmbH - 5 of 6</vt:lpstr>
      <vt:lpstr>Eigene Beiträge (Postings) | Kohla-Strauss GmbH - 6 of 6</vt:lpstr>
      <vt:lpstr>Eigene Beiträge (Postings) + Reactions | Kohla-Strauss GmbH - 1 of 7</vt:lpstr>
      <vt:lpstr>Eigene Beiträge (Postings) + Reactions | Kohla-Strauss GmbH - 2 of 7</vt:lpstr>
      <vt:lpstr>Eigene Beiträge (Postings) + Reactions | Kohla-Strauss GmbH - 3 of 7</vt:lpstr>
      <vt:lpstr>Eigene Beiträge (Postings) + Reactions | Kohla-Strauss GmbH - 4 of 7</vt:lpstr>
      <vt:lpstr>Eigene Beiträge (Postings) + Reactions | Kohla-Strauss GmbH - 5 of 7</vt:lpstr>
      <vt:lpstr>Eigene Beiträge (Postings) + Reactions | Kohla-Strauss GmbH - 6 of 7</vt:lpstr>
      <vt:lpstr>Eigene Beiträge (Postings) + Reactions | Kohla-Strauss GmbH - 7 of 7</vt:lpstr>
      <vt:lpstr>Postings/Wochentag | Kohla-Strauss GmbH</vt:lpstr>
      <vt:lpstr>Interaktionsrate | Kohla-Strauss GmbH</vt:lpstr>
      <vt:lpstr>Postingtypen (Verteilung) | Kohla-Strauss GmbH</vt:lpstr>
      <vt:lpstr>Interaktionsrate/Postingtyp | Kohla-Strauss GmbH</vt:lpstr>
      <vt:lpstr>Postings von Fans (Nutzern) | Kohla-Strauss GmbH</vt:lpstr>
      <vt:lpstr>Antwortzeit | Kohla-Strauss GmbH</vt:lpstr>
      <vt:lpstr>Facebook Check Ins | Kohla-Strauss GmbH</vt:lpstr>
      <vt:lpstr>Fan Demographie | Kohla-Strauss GmbH</vt:lpstr>
      <vt:lpstr>Impressionen | Kohla-Strauss GmbH</vt:lpstr>
      <vt:lpstr>Reichweite | Kohla-Strauss GmbH</vt:lpstr>
      <vt:lpstr>Engagierte User | Kohla-Strauss GmbH</vt:lpstr>
      <vt:lpstr>Page Views | Kohla-Strauss GmbH</vt:lpstr>
      <vt:lpstr>Page Fans Online | Kohla-Strauss GmbH</vt:lpstr>
      <vt:lpstr>FB Insights - Daily Impressions | Kohla-Strauss GmbH - 1 of 3</vt:lpstr>
      <vt:lpstr>FB Insights - Daily Impressions | Kohla-Strauss GmbH - 2 of 3</vt:lpstr>
      <vt:lpstr>FB Insights - Daily Impressions | Kohla-Strauss GmbH - 3 of 3</vt:lpstr>
      <vt:lpstr>FB Insights - Daily Reach | Kohla-Strauss GmbH - 1 of 3</vt:lpstr>
      <vt:lpstr>FB Insights - Daily Reach | Kohla-Strauss GmbH - 2 of 3</vt:lpstr>
      <vt:lpstr>FB Insights - Daily Reach | Kohla-Strauss GmbH - 3 of 3</vt:lpstr>
      <vt:lpstr>Facebook Reach | Kohla-Strauss GmbH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2018-05-02T12:47:09Z</dcterms:created>
  <dcterms:modified xsi:type="dcterms:W3CDTF">2018-05-02T12:48:24Z</dcterms:modified>
</cp:coreProperties>
</file>