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702</c:v>
                </c:pt>
                <c:pt idx="1">
                  <c:v>701</c:v>
                </c:pt>
                <c:pt idx="2">
                  <c:v>701</c:v>
                </c:pt>
                <c:pt idx="3">
                  <c:v>701</c:v>
                </c:pt>
                <c:pt idx="4">
                  <c:v>700</c:v>
                </c:pt>
                <c:pt idx="5">
                  <c:v>700</c:v>
                </c:pt>
                <c:pt idx="6">
                  <c:v>700</c:v>
                </c:pt>
                <c:pt idx="7">
                  <c:v>699</c:v>
                </c:pt>
                <c:pt idx="8">
                  <c:v>701</c:v>
                </c:pt>
                <c:pt idx="9">
                  <c:v>705</c:v>
                </c:pt>
                <c:pt idx="10">
                  <c:v>709</c:v>
                </c:pt>
                <c:pt idx="11">
                  <c:v>713</c:v>
                </c:pt>
                <c:pt idx="12">
                  <c:v>715</c:v>
                </c:pt>
                <c:pt idx="13">
                  <c:v>716</c:v>
                </c:pt>
                <c:pt idx="14">
                  <c:v>718</c:v>
                </c:pt>
                <c:pt idx="15">
                  <c:v>722</c:v>
                </c:pt>
                <c:pt idx="16">
                  <c:v>722</c:v>
                </c:pt>
                <c:pt idx="17">
                  <c:v>726</c:v>
                </c:pt>
                <c:pt idx="18">
                  <c:v>728</c:v>
                </c:pt>
                <c:pt idx="19">
                  <c:v>729</c:v>
                </c:pt>
                <c:pt idx="20">
                  <c:v>731</c:v>
                </c:pt>
                <c:pt idx="21">
                  <c:v>731</c:v>
                </c:pt>
                <c:pt idx="22">
                  <c:v>732</c:v>
                </c:pt>
                <c:pt idx="23">
                  <c:v>733</c:v>
                </c:pt>
                <c:pt idx="24">
                  <c:v>734</c:v>
                </c:pt>
                <c:pt idx="25">
                  <c:v>733</c:v>
                </c:pt>
                <c:pt idx="26">
                  <c:v>732</c:v>
                </c:pt>
                <c:pt idx="27">
                  <c:v>732</c:v>
                </c:pt>
                <c:pt idx="28">
                  <c:v>733</c:v>
                </c:pt>
                <c:pt idx="29">
                  <c:v>733</c:v>
                </c:pt>
              </c:numCache>
            </c:numRef>
          </c:val>
          <c:smooth val="0"/>
          <c:extLst>
            <c:ext xmlns:c16="http://schemas.microsoft.com/office/drawing/2014/chart" uri="{C3380CC4-5D6E-409C-BE32-E72D297353CC}">
              <c16:uniqueId val="{00000000-CA56-4110-8A89-63154FCF3242}"/>
            </c:ext>
          </c:extLst>
        </c:ser>
        <c:dLbls>
          <c:showLegendKey val="0"/>
          <c:showVal val="0"/>
          <c:showCatName val="0"/>
          <c:showSerName val="0"/>
          <c:showPercent val="0"/>
          <c:showBubbleSize val="0"/>
        </c:dLbls>
        <c:smooth val="0"/>
        <c:axId val="334480672"/>
        <c:axId val="334481000"/>
      </c:lineChart>
      <c:dateAx>
        <c:axId val="33448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81000"/>
        <c:crosses val="autoZero"/>
        <c:auto val="1"/>
        <c:lblOffset val="100"/>
        <c:baseTimeUnit val="days"/>
      </c:dateAx>
      <c:valAx>
        <c:axId val="33448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8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0</c:v>
                </c:pt>
                <c:pt idx="3">
                  <c:v>0</c:v>
                </c:pt>
                <c:pt idx="4">
                  <c:v>0</c:v>
                </c:pt>
                <c:pt idx="5">
                  <c:v>-1</c:v>
                </c:pt>
                <c:pt idx="6">
                  <c:v>0</c:v>
                </c:pt>
                <c:pt idx="7">
                  <c:v>0</c:v>
                </c:pt>
                <c:pt idx="8">
                  <c:v>1</c:v>
                </c:pt>
                <c:pt idx="9">
                  <c:v>2</c:v>
                </c:pt>
                <c:pt idx="10">
                  <c:v>5</c:v>
                </c:pt>
                <c:pt idx="11">
                  <c:v>3</c:v>
                </c:pt>
                <c:pt idx="12">
                  <c:v>3</c:v>
                </c:pt>
                <c:pt idx="13">
                  <c:v>2</c:v>
                </c:pt>
                <c:pt idx="14">
                  <c:v>1</c:v>
                </c:pt>
                <c:pt idx="15">
                  <c:v>5</c:v>
                </c:pt>
                <c:pt idx="16">
                  <c:v>1</c:v>
                </c:pt>
                <c:pt idx="17">
                  <c:v>1</c:v>
                </c:pt>
                <c:pt idx="18">
                  <c:v>3</c:v>
                </c:pt>
                <c:pt idx="19">
                  <c:v>1</c:v>
                </c:pt>
                <c:pt idx="20">
                  <c:v>2</c:v>
                </c:pt>
                <c:pt idx="21">
                  <c:v>1</c:v>
                </c:pt>
                <c:pt idx="22">
                  <c:v>0</c:v>
                </c:pt>
                <c:pt idx="23">
                  <c:v>2</c:v>
                </c:pt>
                <c:pt idx="24">
                  <c:v>-1</c:v>
                </c:pt>
                <c:pt idx="25">
                  <c:v>2</c:v>
                </c:pt>
                <c:pt idx="26">
                  <c:v>-2</c:v>
                </c:pt>
                <c:pt idx="27">
                  <c:v>0</c:v>
                </c:pt>
                <c:pt idx="28">
                  <c:v>1</c:v>
                </c:pt>
                <c:pt idx="29">
                  <c:v>0</c:v>
                </c:pt>
              </c:numCache>
            </c:numRef>
          </c:val>
          <c:smooth val="0"/>
          <c:extLst>
            <c:ext xmlns:c16="http://schemas.microsoft.com/office/drawing/2014/chart" uri="{C3380CC4-5D6E-409C-BE32-E72D297353CC}">
              <c16:uniqueId val="{00000000-65CE-4DF2-B622-407896882C93}"/>
            </c:ext>
          </c:extLst>
        </c:ser>
        <c:dLbls>
          <c:showLegendKey val="0"/>
          <c:showVal val="0"/>
          <c:showCatName val="0"/>
          <c:showSerName val="0"/>
          <c:showPercent val="0"/>
          <c:showBubbleSize val="0"/>
        </c:dLbls>
        <c:smooth val="0"/>
        <c:axId val="334481328"/>
        <c:axId val="334474768"/>
      </c:lineChart>
      <c:dateAx>
        <c:axId val="33448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74768"/>
        <c:crosses val="autoZero"/>
        <c:auto val="1"/>
        <c:lblOffset val="100"/>
        <c:baseTimeUnit val="days"/>
      </c:dateAx>
      <c:valAx>
        <c:axId val="33447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8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0</c:v>
                </c:pt>
                <c:pt idx="3">
                  <c:v>0</c:v>
                </c:pt>
                <c:pt idx="4">
                  <c:v>1</c:v>
                </c:pt>
                <c:pt idx="5">
                  <c:v>0</c:v>
                </c:pt>
                <c:pt idx="6">
                  <c:v>0</c:v>
                </c:pt>
                <c:pt idx="7">
                  <c:v>0</c:v>
                </c:pt>
                <c:pt idx="8">
                  <c:v>0</c:v>
                </c:pt>
                <c:pt idx="9">
                  <c:v>0</c:v>
                </c:pt>
                <c:pt idx="10">
                  <c:v>1</c:v>
                </c:pt>
                <c:pt idx="11">
                  <c:v>0</c:v>
                </c:pt>
                <c:pt idx="12">
                  <c:v>0</c:v>
                </c:pt>
                <c:pt idx="13">
                  <c:v>0</c:v>
                </c:pt>
                <c:pt idx="14">
                  <c:v>1</c:v>
                </c:pt>
                <c:pt idx="15">
                  <c:v>0</c:v>
                </c:pt>
                <c:pt idx="16">
                  <c:v>1</c:v>
                </c:pt>
                <c:pt idx="17">
                  <c:v>0</c:v>
                </c:pt>
                <c:pt idx="18">
                  <c:v>0</c:v>
                </c:pt>
                <c:pt idx="19">
                  <c:v>0</c:v>
                </c:pt>
                <c:pt idx="20">
                  <c:v>0</c:v>
                </c:pt>
                <c:pt idx="21">
                  <c:v>0</c:v>
                </c:pt>
                <c:pt idx="22">
                  <c:v>0</c:v>
                </c:pt>
                <c:pt idx="23">
                  <c:v>0</c:v>
                </c:pt>
                <c:pt idx="24">
                  <c:v>1</c:v>
                </c:pt>
                <c:pt idx="25">
                  <c:v>1</c:v>
                </c:pt>
                <c:pt idx="26">
                  <c:v>1</c:v>
                </c:pt>
                <c:pt idx="27">
                  <c:v>0</c:v>
                </c:pt>
                <c:pt idx="28">
                  <c:v>1</c:v>
                </c:pt>
                <c:pt idx="29">
                  <c:v>0</c:v>
                </c:pt>
              </c:numCache>
            </c:numRef>
          </c:val>
          <c:smooth val="0"/>
          <c:extLst>
            <c:ext xmlns:c16="http://schemas.microsoft.com/office/drawing/2014/chart" uri="{C3380CC4-5D6E-409C-BE32-E72D297353CC}">
              <c16:uniqueId val="{00000000-4DF3-485B-B541-794A0FAE36E3}"/>
            </c:ext>
          </c:extLst>
        </c:ser>
        <c:dLbls>
          <c:showLegendKey val="0"/>
          <c:showVal val="0"/>
          <c:showCatName val="0"/>
          <c:showSerName val="0"/>
          <c:showPercent val="0"/>
          <c:showBubbleSize val="0"/>
        </c:dLbls>
        <c:smooth val="0"/>
        <c:axId val="339311224"/>
        <c:axId val="339316472"/>
      </c:lineChart>
      <c:dateAx>
        <c:axId val="33931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16472"/>
        <c:crosses val="autoZero"/>
        <c:auto val="1"/>
        <c:lblOffset val="100"/>
        <c:baseTimeUnit val="days"/>
      </c:dateAx>
      <c:valAx>
        <c:axId val="33931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1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5</c:v>
                </c:pt>
                <c:pt idx="3">
                  <c:v>2</c:v>
                </c:pt>
                <c:pt idx="4">
                  <c:v>4</c:v>
                </c:pt>
                <c:pt idx="5">
                  <c:v>1</c:v>
                </c:pt>
                <c:pt idx="6">
                  <c:v>0</c:v>
                </c:pt>
              </c:numCache>
            </c:numRef>
          </c:val>
          <c:extLst>
            <c:ext xmlns:c16="http://schemas.microsoft.com/office/drawing/2014/chart" uri="{C3380CC4-5D6E-409C-BE32-E72D297353CC}">
              <c16:uniqueId val="{00000000-DF49-43AE-9F14-194394045874}"/>
            </c:ext>
          </c:extLst>
        </c:ser>
        <c:dLbls>
          <c:showLegendKey val="0"/>
          <c:showVal val="0"/>
          <c:showCatName val="0"/>
          <c:showSerName val="0"/>
          <c:showPercent val="0"/>
          <c:showBubbleSize val="0"/>
        </c:dLbls>
        <c:gapWidth val="219"/>
        <c:overlap val="-27"/>
        <c:axId val="419826152"/>
        <c:axId val="419828120"/>
      </c:barChart>
      <c:catAx>
        <c:axId val="41982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8120"/>
        <c:crosses val="autoZero"/>
        <c:auto val="1"/>
        <c:lblAlgn val="ctr"/>
        <c:lblOffset val="100"/>
        <c:noMultiLvlLbl val="0"/>
      </c:catAx>
      <c:valAx>
        <c:axId val="41982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2.1398002853067002</c:v>
                </c:pt>
                <c:pt idx="6">
                  <c:v>0</c:v>
                </c:pt>
                <c:pt idx="7">
                  <c:v>0</c:v>
                </c:pt>
                <c:pt idx="8">
                  <c:v>0</c:v>
                </c:pt>
                <c:pt idx="9">
                  <c:v>1.2802275960170999</c:v>
                </c:pt>
                <c:pt idx="10">
                  <c:v>2.5967894239848999</c:v>
                </c:pt>
                <c:pt idx="11">
                  <c:v>2.112676056338</c:v>
                </c:pt>
                <c:pt idx="12">
                  <c:v>0</c:v>
                </c:pt>
                <c:pt idx="13">
                  <c:v>8.9385474860334995</c:v>
                </c:pt>
                <c:pt idx="14">
                  <c:v>0</c:v>
                </c:pt>
                <c:pt idx="15">
                  <c:v>0</c:v>
                </c:pt>
                <c:pt idx="16">
                  <c:v>0</c:v>
                </c:pt>
                <c:pt idx="17">
                  <c:v>1.7265193370166001</c:v>
                </c:pt>
                <c:pt idx="18">
                  <c:v>0</c:v>
                </c:pt>
                <c:pt idx="19">
                  <c:v>0</c:v>
                </c:pt>
                <c:pt idx="20">
                  <c:v>0</c:v>
                </c:pt>
                <c:pt idx="21">
                  <c:v>0</c:v>
                </c:pt>
                <c:pt idx="22">
                  <c:v>0</c:v>
                </c:pt>
                <c:pt idx="23">
                  <c:v>0</c:v>
                </c:pt>
                <c:pt idx="24">
                  <c:v>0</c:v>
                </c:pt>
                <c:pt idx="25">
                  <c:v>1.9073569482288999</c:v>
                </c:pt>
                <c:pt idx="26">
                  <c:v>0</c:v>
                </c:pt>
                <c:pt idx="27">
                  <c:v>0</c:v>
                </c:pt>
                <c:pt idx="28">
                  <c:v>0</c:v>
                </c:pt>
                <c:pt idx="29">
                  <c:v>0</c:v>
                </c:pt>
              </c:numCache>
            </c:numRef>
          </c:val>
          <c:smooth val="0"/>
          <c:extLst>
            <c:ext xmlns:c16="http://schemas.microsoft.com/office/drawing/2014/chart" uri="{C3380CC4-5D6E-409C-BE32-E72D297353CC}">
              <c16:uniqueId val="{00000000-A37D-4681-9565-151A08D0C701}"/>
            </c:ext>
          </c:extLst>
        </c:ser>
        <c:dLbls>
          <c:showLegendKey val="0"/>
          <c:showVal val="0"/>
          <c:showCatName val="0"/>
          <c:showSerName val="0"/>
          <c:showPercent val="0"/>
          <c:showBubbleSize val="0"/>
        </c:dLbls>
        <c:smooth val="0"/>
        <c:axId val="419822216"/>
        <c:axId val="419821888"/>
      </c:lineChart>
      <c:dateAx>
        <c:axId val="41982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1888"/>
        <c:crosses val="autoZero"/>
        <c:auto val="1"/>
        <c:lblOffset val="100"/>
        <c:baseTimeUnit val="days"/>
      </c:dateAx>
      <c:valAx>
        <c:axId val="41982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2</c:v>
                </c:pt>
              </c:numCache>
            </c:numRef>
          </c:val>
          <c:extLst>
            <c:ext xmlns:c16="http://schemas.microsoft.com/office/drawing/2014/chart" uri="{C3380CC4-5D6E-409C-BE32-E72D297353CC}">
              <c16:uniqueId val="{00000000-DB0D-47F5-B9F3-7195BAE2DAE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10</c:v>
                </c:pt>
              </c:numCache>
            </c:numRef>
          </c:val>
          <c:extLst>
            <c:ext xmlns:c16="http://schemas.microsoft.com/office/drawing/2014/chart" uri="{C3380CC4-5D6E-409C-BE32-E72D297353CC}">
              <c16:uniqueId val="{00000001-DB0D-47F5-B9F3-7195BAE2DAE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Schmidt Automobile</c:v>
                </c:pt>
              </c:strCache>
            </c:strRef>
          </c:cat>
          <c:val>
            <c:numRef>
              <c:f>Sheet1!$D$2</c:f>
              <c:numCache>
                <c:formatCode>General</c:formatCode>
                <c:ptCount val="1"/>
                <c:pt idx="0">
                  <c:v>1</c:v>
                </c:pt>
              </c:numCache>
            </c:numRef>
          </c:val>
          <c:extLst>
            <c:ext xmlns:c16="http://schemas.microsoft.com/office/drawing/2014/chart" uri="{C3380CC4-5D6E-409C-BE32-E72D297353CC}">
              <c16:uniqueId val="{00000002-DB0D-47F5-B9F3-7195BAE2DAE0}"/>
            </c:ext>
          </c:extLst>
        </c:ser>
        <c:dLbls>
          <c:showLegendKey val="0"/>
          <c:showVal val="0"/>
          <c:showCatName val="0"/>
          <c:showSerName val="0"/>
          <c:showPercent val="0"/>
          <c:showBubbleSize val="0"/>
        </c:dLbls>
        <c:gapWidth val="150"/>
        <c:overlap val="100"/>
        <c:axId val="400277304"/>
        <c:axId val="400269760"/>
      </c:barChart>
      <c:catAx>
        <c:axId val="40027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69760"/>
        <c:crosses val="autoZero"/>
        <c:auto val="1"/>
        <c:lblAlgn val="ctr"/>
        <c:lblOffset val="100"/>
        <c:noMultiLvlLbl val="0"/>
      </c:catAx>
      <c:valAx>
        <c:axId val="40026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7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5.4154213986849999</c:v>
                </c:pt>
                <c:pt idx="1">
                  <c:v>2.0893332885856002</c:v>
                </c:pt>
                <c:pt idx="2">
                  <c:v>2.2566995768688001</c:v>
                </c:pt>
              </c:numCache>
            </c:numRef>
          </c:val>
          <c:extLst>
            <c:ext xmlns:c16="http://schemas.microsoft.com/office/drawing/2014/chart" uri="{C3380CC4-5D6E-409C-BE32-E72D297353CC}">
              <c16:uniqueId val="{00000000-492F-4519-9273-74001BF93563}"/>
            </c:ext>
          </c:extLst>
        </c:ser>
        <c:dLbls>
          <c:showLegendKey val="0"/>
          <c:showVal val="0"/>
          <c:showCatName val="0"/>
          <c:showSerName val="0"/>
          <c:showPercent val="0"/>
          <c:showBubbleSize val="0"/>
        </c:dLbls>
        <c:gapWidth val="219"/>
        <c:overlap val="-27"/>
        <c:axId val="400275992"/>
        <c:axId val="400275336"/>
      </c:barChart>
      <c:catAx>
        <c:axId val="40027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75336"/>
        <c:crosses val="autoZero"/>
        <c:auto val="1"/>
        <c:lblAlgn val="ctr"/>
        <c:lblOffset val="100"/>
        <c:noMultiLvlLbl val="0"/>
      </c:catAx>
      <c:valAx>
        <c:axId val="40027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7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56C-4BBF-8269-C68BFCF32DDC}"/>
            </c:ext>
          </c:extLst>
        </c:ser>
        <c:dLbls>
          <c:showLegendKey val="0"/>
          <c:showVal val="0"/>
          <c:showCatName val="0"/>
          <c:showSerName val="0"/>
          <c:showPercent val="0"/>
          <c:showBubbleSize val="0"/>
        </c:dLbls>
        <c:gapWidth val="219"/>
        <c:overlap val="-27"/>
        <c:axId val="400269104"/>
        <c:axId val="400268448"/>
      </c:barChart>
      <c:catAx>
        <c:axId val="40026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68448"/>
        <c:crosses val="autoZero"/>
        <c:auto val="1"/>
        <c:lblAlgn val="ctr"/>
        <c:lblOffset val="100"/>
        <c:noMultiLvlLbl val="0"/>
      </c:catAx>
      <c:valAx>
        <c:axId val="40026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55B-4F58-8D93-85B9CBB1EF24}"/>
            </c:ext>
          </c:extLst>
        </c:ser>
        <c:dLbls>
          <c:showLegendKey val="0"/>
          <c:showVal val="0"/>
          <c:showCatName val="0"/>
          <c:showSerName val="0"/>
          <c:showPercent val="0"/>
          <c:showBubbleSize val="0"/>
        </c:dLbls>
        <c:smooth val="0"/>
        <c:axId val="400282880"/>
        <c:axId val="400281568"/>
      </c:lineChart>
      <c:dateAx>
        <c:axId val="40028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81568"/>
        <c:crosses val="autoZero"/>
        <c:auto val="1"/>
        <c:lblOffset val="100"/>
        <c:baseTimeUnit val="days"/>
      </c:dateAx>
      <c:valAx>
        <c:axId val="40028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8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37</c:v>
                </c:pt>
                <c:pt idx="2">
                  <c:v>72</c:v>
                </c:pt>
                <c:pt idx="3">
                  <c:v>59</c:v>
                </c:pt>
                <c:pt idx="4">
                  <c:v>49</c:v>
                </c:pt>
                <c:pt idx="5">
                  <c:v>15</c:v>
                </c:pt>
                <c:pt idx="6">
                  <c:v>9</c:v>
                </c:pt>
              </c:numCache>
            </c:numRef>
          </c:val>
          <c:extLst>
            <c:ext xmlns:c16="http://schemas.microsoft.com/office/drawing/2014/chart" uri="{C3380CC4-5D6E-409C-BE32-E72D297353CC}">
              <c16:uniqueId val="{00000000-A74E-42B1-9A5C-A868E134BC6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c:v>
                </c:pt>
                <c:pt idx="1">
                  <c:v>99</c:v>
                </c:pt>
                <c:pt idx="2">
                  <c:v>139</c:v>
                </c:pt>
                <c:pt idx="3">
                  <c:v>104</c:v>
                </c:pt>
                <c:pt idx="4">
                  <c:v>82</c:v>
                </c:pt>
                <c:pt idx="5">
                  <c:v>43</c:v>
                </c:pt>
                <c:pt idx="6">
                  <c:v>19</c:v>
                </c:pt>
              </c:numCache>
            </c:numRef>
          </c:val>
          <c:extLst>
            <c:ext xmlns:c16="http://schemas.microsoft.com/office/drawing/2014/chart" uri="{C3380CC4-5D6E-409C-BE32-E72D297353CC}">
              <c16:uniqueId val="{00000001-A74E-42B1-9A5C-A868E134BC6F}"/>
            </c:ext>
          </c:extLst>
        </c:ser>
        <c:dLbls>
          <c:showLegendKey val="0"/>
          <c:showVal val="0"/>
          <c:showCatName val="0"/>
          <c:showSerName val="0"/>
          <c:showPercent val="0"/>
          <c:showBubbleSize val="0"/>
        </c:dLbls>
        <c:gapWidth val="219"/>
        <c:overlap val="-27"/>
        <c:axId val="400281896"/>
        <c:axId val="400282224"/>
      </c:barChart>
      <c:catAx>
        <c:axId val="40028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82224"/>
        <c:crosses val="autoZero"/>
        <c:auto val="1"/>
        <c:lblAlgn val="ctr"/>
        <c:lblOffset val="100"/>
        <c:noMultiLvlLbl val="0"/>
      </c:catAx>
      <c:valAx>
        <c:axId val="40028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8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76</c:v>
                </c:pt>
                <c:pt idx="1">
                  <c:v>55</c:v>
                </c:pt>
                <c:pt idx="2">
                  <c:v>156</c:v>
                </c:pt>
                <c:pt idx="3">
                  <c:v>135</c:v>
                </c:pt>
                <c:pt idx="4">
                  <c:v>184</c:v>
                </c:pt>
                <c:pt idx="5">
                  <c:v>1771</c:v>
                </c:pt>
                <c:pt idx="6">
                  <c:v>378</c:v>
                </c:pt>
                <c:pt idx="7">
                  <c:v>257</c:v>
                </c:pt>
                <c:pt idx="8">
                  <c:v>3880</c:v>
                </c:pt>
                <c:pt idx="9">
                  <c:v>5027</c:v>
                </c:pt>
                <c:pt idx="10">
                  <c:v>9435</c:v>
                </c:pt>
                <c:pt idx="11">
                  <c:v>10297</c:v>
                </c:pt>
                <c:pt idx="12">
                  <c:v>9624</c:v>
                </c:pt>
                <c:pt idx="13">
                  <c:v>10345</c:v>
                </c:pt>
                <c:pt idx="14">
                  <c:v>11975</c:v>
                </c:pt>
                <c:pt idx="15">
                  <c:v>9911</c:v>
                </c:pt>
                <c:pt idx="16">
                  <c:v>10031</c:v>
                </c:pt>
                <c:pt idx="17">
                  <c:v>9672</c:v>
                </c:pt>
                <c:pt idx="18">
                  <c:v>8157</c:v>
                </c:pt>
                <c:pt idx="19">
                  <c:v>7246</c:v>
                </c:pt>
                <c:pt idx="20">
                  <c:v>6402</c:v>
                </c:pt>
                <c:pt idx="21">
                  <c:v>8190</c:v>
                </c:pt>
                <c:pt idx="22">
                  <c:v>7493</c:v>
                </c:pt>
                <c:pt idx="23">
                  <c:v>7522</c:v>
                </c:pt>
                <c:pt idx="24">
                  <c:v>5619</c:v>
                </c:pt>
                <c:pt idx="25">
                  <c:v>5317</c:v>
                </c:pt>
                <c:pt idx="26">
                  <c:v>5083</c:v>
                </c:pt>
                <c:pt idx="27">
                  <c:v>5160</c:v>
                </c:pt>
                <c:pt idx="28">
                  <c:v>4966</c:v>
                </c:pt>
                <c:pt idx="29">
                  <c:v>1814</c:v>
                </c:pt>
              </c:numCache>
            </c:numRef>
          </c:val>
          <c:smooth val="0"/>
          <c:extLst>
            <c:ext xmlns:c16="http://schemas.microsoft.com/office/drawing/2014/chart" uri="{C3380CC4-5D6E-409C-BE32-E72D297353CC}">
              <c16:uniqueId val="{00000000-EC5D-4F8B-925B-097787089719}"/>
            </c:ext>
          </c:extLst>
        </c:ser>
        <c:dLbls>
          <c:showLegendKey val="0"/>
          <c:showVal val="0"/>
          <c:showCatName val="0"/>
          <c:showSerName val="0"/>
          <c:showPercent val="0"/>
          <c:showBubbleSize val="0"/>
        </c:dLbls>
        <c:smooth val="0"/>
        <c:axId val="403267608"/>
        <c:axId val="403263016"/>
      </c:lineChart>
      <c:dateAx>
        <c:axId val="40326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63016"/>
        <c:crosses val="autoZero"/>
        <c:auto val="1"/>
        <c:lblOffset val="100"/>
        <c:baseTimeUnit val="days"/>
      </c:dateAx>
      <c:valAx>
        <c:axId val="40326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6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47</c:v>
                </c:pt>
                <c:pt idx="1">
                  <c:v>21</c:v>
                </c:pt>
                <c:pt idx="2">
                  <c:v>31</c:v>
                </c:pt>
                <c:pt idx="3">
                  <c:v>23</c:v>
                </c:pt>
                <c:pt idx="4">
                  <c:v>29</c:v>
                </c:pt>
                <c:pt idx="5">
                  <c:v>569</c:v>
                </c:pt>
                <c:pt idx="6">
                  <c:v>192</c:v>
                </c:pt>
                <c:pt idx="7">
                  <c:v>140</c:v>
                </c:pt>
                <c:pt idx="8">
                  <c:v>2912</c:v>
                </c:pt>
                <c:pt idx="9">
                  <c:v>3821</c:v>
                </c:pt>
                <c:pt idx="10">
                  <c:v>6647</c:v>
                </c:pt>
                <c:pt idx="11">
                  <c:v>7968</c:v>
                </c:pt>
                <c:pt idx="12">
                  <c:v>8038</c:v>
                </c:pt>
                <c:pt idx="13">
                  <c:v>7789</c:v>
                </c:pt>
                <c:pt idx="14">
                  <c:v>9335</c:v>
                </c:pt>
                <c:pt idx="15">
                  <c:v>7805</c:v>
                </c:pt>
                <c:pt idx="16">
                  <c:v>7942</c:v>
                </c:pt>
                <c:pt idx="17">
                  <c:v>7387</c:v>
                </c:pt>
                <c:pt idx="18">
                  <c:v>6250</c:v>
                </c:pt>
                <c:pt idx="19">
                  <c:v>5627</c:v>
                </c:pt>
                <c:pt idx="20">
                  <c:v>5336</c:v>
                </c:pt>
                <c:pt idx="21">
                  <c:v>6785</c:v>
                </c:pt>
                <c:pt idx="22">
                  <c:v>6252</c:v>
                </c:pt>
                <c:pt idx="23">
                  <c:v>6222</c:v>
                </c:pt>
                <c:pt idx="24">
                  <c:v>4267</c:v>
                </c:pt>
                <c:pt idx="25">
                  <c:v>4173</c:v>
                </c:pt>
                <c:pt idx="26">
                  <c:v>4046</c:v>
                </c:pt>
                <c:pt idx="27">
                  <c:v>3726</c:v>
                </c:pt>
                <c:pt idx="28">
                  <c:v>3880</c:v>
                </c:pt>
                <c:pt idx="29">
                  <c:v>1372</c:v>
                </c:pt>
              </c:numCache>
            </c:numRef>
          </c:val>
          <c:smooth val="0"/>
          <c:extLst>
            <c:ext xmlns:c16="http://schemas.microsoft.com/office/drawing/2014/chart" uri="{C3380CC4-5D6E-409C-BE32-E72D297353CC}">
              <c16:uniqueId val="{00000000-D56A-489B-A8A1-310805CE3470}"/>
            </c:ext>
          </c:extLst>
        </c:ser>
        <c:dLbls>
          <c:showLegendKey val="0"/>
          <c:showVal val="0"/>
          <c:showCatName val="0"/>
          <c:showSerName val="0"/>
          <c:showPercent val="0"/>
          <c:showBubbleSize val="0"/>
        </c:dLbls>
        <c:smooth val="0"/>
        <c:axId val="403259736"/>
        <c:axId val="403261376"/>
      </c:lineChart>
      <c:dateAx>
        <c:axId val="40325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61376"/>
        <c:crosses val="autoZero"/>
        <c:auto val="1"/>
        <c:lblOffset val="100"/>
        <c:baseTimeUnit val="days"/>
      </c:dateAx>
      <c:valAx>
        <c:axId val="40326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5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c:v>
                </c:pt>
                <c:pt idx="1">
                  <c:v>1</c:v>
                </c:pt>
                <c:pt idx="2">
                  <c:v>3</c:v>
                </c:pt>
                <c:pt idx="3">
                  <c:v>4</c:v>
                </c:pt>
                <c:pt idx="4">
                  <c:v>11</c:v>
                </c:pt>
                <c:pt idx="5">
                  <c:v>64</c:v>
                </c:pt>
                <c:pt idx="6">
                  <c:v>9</c:v>
                </c:pt>
                <c:pt idx="7">
                  <c:v>9</c:v>
                </c:pt>
                <c:pt idx="8">
                  <c:v>320</c:v>
                </c:pt>
                <c:pt idx="9">
                  <c:v>326</c:v>
                </c:pt>
                <c:pt idx="10">
                  <c:v>428</c:v>
                </c:pt>
                <c:pt idx="11">
                  <c:v>333</c:v>
                </c:pt>
                <c:pt idx="12">
                  <c:v>290</c:v>
                </c:pt>
                <c:pt idx="13">
                  <c:v>253</c:v>
                </c:pt>
                <c:pt idx="14">
                  <c:v>300</c:v>
                </c:pt>
                <c:pt idx="15">
                  <c:v>238</c:v>
                </c:pt>
                <c:pt idx="16">
                  <c:v>205</c:v>
                </c:pt>
                <c:pt idx="17">
                  <c:v>232</c:v>
                </c:pt>
                <c:pt idx="18">
                  <c:v>187</c:v>
                </c:pt>
                <c:pt idx="19">
                  <c:v>134</c:v>
                </c:pt>
                <c:pt idx="20">
                  <c:v>160</c:v>
                </c:pt>
                <c:pt idx="21">
                  <c:v>208</c:v>
                </c:pt>
                <c:pt idx="22">
                  <c:v>159</c:v>
                </c:pt>
                <c:pt idx="23">
                  <c:v>157</c:v>
                </c:pt>
                <c:pt idx="24">
                  <c:v>81</c:v>
                </c:pt>
                <c:pt idx="25">
                  <c:v>90</c:v>
                </c:pt>
                <c:pt idx="26">
                  <c:v>74</c:v>
                </c:pt>
                <c:pt idx="27">
                  <c:v>70</c:v>
                </c:pt>
                <c:pt idx="28">
                  <c:v>65</c:v>
                </c:pt>
                <c:pt idx="29">
                  <c:v>19</c:v>
                </c:pt>
              </c:numCache>
            </c:numRef>
          </c:val>
          <c:smooth val="0"/>
          <c:extLst>
            <c:ext xmlns:c16="http://schemas.microsoft.com/office/drawing/2014/chart" uri="{C3380CC4-5D6E-409C-BE32-E72D297353CC}">
              <c16:uniqueId val="{00000000-6C82-45B5-85D4-EDFD21BB495B}"/>
            </c:ext>
          </c:extLst>
        </c:ser>
        <c:dLbls>
          <c:showLegendKey val="0"/>
          <c:showVal val="0"/>
          <c:showCatName val="0"/>
          <c:showSerName val="0"/>
          <c:showPercent val="0"/>
          <c:showBubbleSize val="0"/>
        </c:dLbls>
        <c:smooth val="0"/>
        <c:axId val="403259080"/>
        <c:axId val="403260392"/>
      </c:lineChart>
      <c:dateAx>
        <c:axId val="40325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60392"/>
        <c:crosses val="autoZero"/>
        <c:auto val="1"/>
        <c:lblOffset val="100"/>
        <c:baseTimeUnit val="days"/>
      </c:dateAx>
      <c:valAx>
        <c:axId val="40326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5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3</c:v>
                </c:pt>
                <c:pt idx="2">
                  <c:v>3</c:v>
                </c:pt>
                <c:pt idx="3">
                  <c:v>8</c:v>
                </c:pt>
                <c:pt idx="4">
                  <c:v>3</c:v>
                </c:pt>
                <c:pt idx="5">
                  <c:v>6</c:v>
                </c:pt>
                <c:pt idx="6">
                  <c:v>1</c:v>
                </c:pt>
                <c:pt idx="7">
                  <c:v>1</c:v>
                </c:pt>
                <c:pt idx="8">
                  <c:v>10</c:v>
                </c:pt>
                <c:pt idx="9">
                  <c:v>12</c:v>
                </c:pt>
                <c:pt idx="10">
                  <c:v>25</c:v>
                </c:pt>
                <c:pt idx="11">
                  <c:v>12</c:v>
                </c:pt>
                <c:pt idx="12">
                  <c:v>15</c:v>
                </c:pt>
                <c:pt idx="13">
                  <c:v>9</c:v>
                </c:pt>
                <c:pt idx="14">
                  <c:v>9</c:v>
                </c:pt>
                <c:pt idx="15">
                  <c:v>10</c:v>
                </c:pt>
                <c:pt idx="16">
                  <c:v>12</c:v>
                </c:pt>
                <c:pt idx="17">
                  <c:v>13</c:v>
                </c:pt>
                <c:pt idx="18">
                  <c:v>11</c:v>
                </c:pt>
                <c:pt idx="19">
                  <c:v>8</c:v>
                </c:pt>
                <c:pt idx="20">
                  <c:v>8</c:v>
                </c:pt>
                <c:pt idx="21">
                  <c:v>5</c:v>
                </c:pt>
                <c:pt idx="22">
                  <c:v>13</c:v>
                </c:pt>
                <c:pt idx="23">
                  <c:v>6</c:v>
                </c:pt>
                <c:pt idx="24">
                  <c:v>10</c:v>
                </c:pt>
                <c:pt idx="25">
                  <c:v>12</c:v>
                </c:pt>
                <c:pt idx="26">
                  <c:v>5</c:v>
                </c:pt>
                <c:pt idx="27">
                  <c:v>2</c:v>
                </c:pt>
                <c:pt idx="28">
                  <c:v>7</c:v>
                </c:pt>
                <c:pt idx="29">
                  <c:v>2</c:v>
                </c:pt>
              </c:numCache>
            </c:numRef>
          </c:val>
          <c:smooth val="0"/>
          <c:extLst>
            <c:ext xmlns:c16="http://schemas.microsoft.com/office/drawing/2014/chart" uri="{C3380CC4-5D6E-409C-BE32-E72D297353CC}">
              <c16:uniqueId val="{00000000-B6A3-45A2-96A0-839761667CCC}"/>
            </c:ext>
          </c:extLst>
        </c:ser>
        <c:dLbls>
          <c:showLegendKey val="0"/>
          <c:showVal val="0"/>
          <c:showCatName val="0"/>
          <c:showSerName val="0"/>
          <c:showPercent val="0"/>
          <c:showBubbleSize val="0"/>
        </c:dLbls>
        <c:smooth val="0"/>
        <c:axId val="403276792"/>
        <c:axId val="403279088"/>
      </c:lineChart>
      <c:dateAx>
        <c:axId val="40327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79088"/>
        <c:crosses val="autoZero"/>
        <c:auto val="1"/>
        <c:lblOffset val="100"/>
        <c:baseTimeUnit val="days"/>
      </c:dateAx>
      <c:valAx>
        <c:axId val="40327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7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37.068965517240997</c:v>
                </c:pt>
                <c:pt idx="1">
                  <c:v>28</c:v>
                </c:pt>
                <c:pt idx="2">
                  <c:v>35.793103448276</c:v>
                </c:pt>
                <c:pt idx="3">
                  <c:v>75.344827586207003</c:v>
                </c:pt>
                <c:pt idx="4">
                  <c:v>180.93103448276</c:v>
                </c:pt>
                <c:pt idx="5">
                  <c:v>247.24137931033999</c:v>
                </c:pt>
                <c:pt idx="6">
                  <c:v>281.03448275862002</c:v>
                </c:pt>
                <c:pt idx="7">
                  <c:v>270.33333333333002</c:v>
                </c:pt>
                <c:pt idx="8">
                  <c:v>269.63333333332997</c:v>
                </c:pt>
                <c:pt idx="9">
                  <c:v>276.06666666667002</c:v>
                </c:pt>
                <c:pt idx="10">
                  <c:v>298.43333333332998</c:v>
                </c:pt>
                <c:pt idx="11">
                  <c:v>273.8</c:v>
                </c:pt>
                <c:pt idx="12">
                  <c:v>272.60000000000002</c:v>
                </c:pt>
                <c:pt idx="13">
                  <c:v>272.23333333332999</c:v>
                </c:pt>
                <c:pt idx="14">
                  <c:v>278.36666666667003</c:v>
                </c:pt>
                <c:pt idx="15">
                  <c:v>294.10000000000002</c:v>
                </c:pt>
                <c:pt idx="16">
                  <c:v>305.83333333333002</c:v>
                </c:pt>
                <c:pt idx="17">
                  <c:v>325.3</c:v>
                </c:pt>
                <c:pt idx="18">
                  <c:v>339.86666666667003</c:v>
                </c:pt>
                <c:pt idx="19">
                  <c:v>335.1</c:v>
                </c:pt>
                <c:pt idx="20">
                  <c:v>287.03333333333001</c:v>
                </c:pt>
                <c:pt idx="21">
                  <c:v>191</c:v>
                </c:pt>
                <c:pt idx="22">
                  <c:v>104.1</c:v>
                </c:pt>
                <c:pt idx="23">
                  <c:v>58.333333333333002</c:v>
                </c:pt>
              </c:numCache>
            </c:numRef>
          </c:val>
          <c:smooth val="0"/>
          <c:extLst>
            <c:ext xmlns:c16="http://schemas.microsoft.com/office/drawing/2014/chart" uri="{C3380CC4-5D6E-409C-BE32-E72D297353CC}">
              <c16:uniqueId val="{00000000-E1DC-4B47-B8B9-DC5638FE1F12}"/>
            </c:ext>
          </c:extLst>
        </c:ser>
        <c:dLbls>
          <c:showLegendKey val="0"/>
          <c:showVal val="0"/>
          <c:showCatName val="0"/>
          <c:showSerName val="0"/>
          <c:showPercent val="0"/>
          <c:showBubbleSize val="0"/>
        </c:dLbls>
        <c:smooth val="0"/>
        <c:axId val="403278104"/>
        <c:axId val="403272200"/>
      </c:lineChart>
      <c:catAx>
        <c:axId val="40327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72200"/>
        <c:crosses val="autoZero"/>
        <c:auto val="1"/>
        <c:lblAlgn val="ctr"/>
        <c:lblOffset val="100"/>
        <c:noMultiLvlLbl val="0"/>
      </c:catAx>
      <c:valAx>
        <c:axId val="40327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7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47</c:v>
                </c:pt>
                <c:pt idx="1">
                  <c:v>21</c:v>
                </c:pt>
                <c:pt idx="2">
                  <c:v>31</c:v>
                </c:pt>
                <c:pt idx="3">
                  <c:v>23</c:v>
                </c:pt>
                <c:pt idx="4">
                  <c:v>29</c:v>
                </c:pt>
                <c:pt idx="5">
                  <c:v>569</c:v>
                </c:pt>
                <c:pt idx="6">
                  <c:v>192</c:v>
                </c:pt>
                <c:pt idx="7">
                  <c:v>140</c:v>
                </c:pt>
                <c:pt idx="8">
                  <c:v>2912</c:v>
                </c:pt>
                <c:pt idx="9">
                  <c:v>3821</c:v>
                </c:pt>
                <c:pt idx="10">
                  <c:v>6647</c:v>
                </c:pt>
                <c:pt idx="11">
                  <c:v>7968</c:v>
                </c:pt>
                <c:pt idx="12">
                  <c:v>8038</c:v>
                </c:pt>
                <c:pt idx="13">
                  <c:v>7789</c:v>
                </c:pt>
                <c:pt idx="14">
                  <c:v>9335</c:v>
                </c:pt>
                <c:pt idx="15">
                  <c:v>7805</c:v>
                </c:pt>
                <c:pt idx="16">
                  <c:v>7942</c:v>
                </c:pt>
                <c:pt idx="17">
                  <c:v>7387</c:v>
                </c:pt>
                <c:pt idx="18">
                  <c:v>6250</c:v>
                </c:pt>
                <c:pt idx="19">
                  <c:v>5627</c:v>
                </c:pt>
                <c:pt idx="20">
                  <c:v>5336</c:v>
                </c:pt>
                <c:pt idx="21">
                  <c:v>6785</c:v>
                </c:pt>
                <c:pt idx="22">
                  <c:v>6252</c:v>
                </c:pt>
                <c:pt idx="23">
                  <c:v>6222</c:v>
                </c:pt>
                <c:pt idx="24">
                  <c:v>4267</c:v>
                </c:pt>
                <c:pt idx="25">
                  <c:v>4173</c:v>
                </c:pt>
                <c:pt idx="26">
                  <c:v>4046</c:v>
                </c:pt>
                <c:pt idx="27">
                  <c:v>3726</c:v>
                </c:pt>
                <c:pt idx="28">
                  <c:v>3880</c:v>
                </c:pt>
                <c:pt idx="29">
                  <c:v>1372</c:v>
                </c:pt>
              </c:numCache>
            </c:numRef>
          </c:val>
          <c:smooth val="0"/>
          <c:extLst>
            <c:ext xmlns:c16="http://schemas.microsoft.com/office/drawing/2014/chart" uri="{C3380CC4-5D6E-409C-BE32-E72D297353CC}">
              <c16:uniqueId val="{00000000-6CE4-4091-AF04-EE783DF44A44}"/>
            </c:ext>
          </c:extLst>
        </c:ser>
        <c:dLbls>
          <c:showLegendKey val="0"/>
          <c:showVal val="0"/>
          <c:showCatName val="0"/>
          <c:showSerName val="0"/>
          <c:showPercent val="0"/>
          <c:showBubbleSize val="0"/>
        </c:dLbls>
        <c:smooth val="0"/>
        <c:axId val="405481568"/>
        <c:axId val="405481896"/>
      </c:lineChart>
      <c:dateAx>
        <c:axId val="40548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1896"/>
        <c:crosses val="autoZero"/>
        <c:auto val="1"/>
        <c:lblOffset val="100"/>
        <c:baseTimeUnit val="days"/>
      </c:dateAx>
      <c:valAx>
        <c:axId val="40548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C4636-E719-4A1C-9A1C-A8263A27D177}"/>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6FDE128-448B-41B4-AA37-539C505206A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269504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2E77-A8DD-44DF-95DA-A1EF78BA5F53}"/>
              </a:ext>
            </a:extLst>
          </p:cNvPr>
          <p:cNvSpPr>
            <a:spLocks noGrp="1"/>
          </p:cNvSpPr>
          <p:nvPr>
            <p:ph type="title"/>
          </p:nvPr>
        </p:nvSpPr>
        <p:spPr/>
        <p:txBody>
          <a:bodyPr/>
          <a:lstStyle/>
          <a:p>
            <a:r>
              <a:rPr lang="de-DE"/>
              <a:t>Wichtigste Werte (KPI's) | Schmidt Automobile</a:t>
            </a:r>
            <a:endParaRPr lang="en-US"/>
          </a:p>
        </p:txBody>
      </p:sp>
      <p:graphicFrame>
        <p:nvGraphicFramePr>
          <p:cNvPr id="5" name="Table Placeholder 4">
            <a:extLst>
              <a:ext uri="{FF2B5EF4-FFF2-40B4-BE49-F238E27FC236}">
                <a16:creationId xmlns:a16="http://schemas.microsoft.com/office/drawing/2014/main" id="{22B9CAAA-E18D-4FFC-A882-C8BB174C8E03}"/>
              </a:ext>
            </a:extLst>
          </p:cNvPr>
          <p:cNvGraphicFramePr>
            <a:graphicFrameLocks noGrp="1"/>
          </p:cNvGraphicFramePr>
          <p:nvPr>
            <p:ph type="tbl" sz="quarter" idx="13"/>
            <p:extLst>
              <p:ext uri="{D42A27DB-BD31-4B8C-83A1-F6EECF244321}">
                <p14:modId xmlns:p14="http://schemas.microsoft.com/office/powerpoint/2010/main" val="322042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1237402"/>
                    </a:ext>
                  </a:extLst>
                </a:gridCol>
                <a:gridCol w="740664">
                  <a:extLst>
                    <a:ext uri="{9D8B030D-6E8A-4147-A177-3AD203B41FA5}">
                      <a16:colId xmlns:a16="http://schemas.microsoft.com/office/drawing/2014/main" val="734168608"/>
                    </a:ext>
                  </a:extLst>
                </a:gridCol>
                <a:gridCol w="740664">
                  <a:extLst>
                    <a:ext uri="{9D8B030D-6E8A-4147-A177-3AD203B41FA5}">
                      <a16:colId xmlns:a16="http://schemas.microsoft.com/office/drawing/2014/main" val="2108507635"/>
                    </a:ext>
                  </a:extLst>
                </a:gridCol>
                <a:gridCol w="740664">
                  <a:extLst>
                    <a:ext uri="{9D8B030D-6E8A-4147-A177-3AD203B41FA5}">
                      <a16:colId xmlns:a16="http://schemas.microsoft.com/office/drawing/2014/main" val="1599174246"/>
                    </a:ext>
                  </a:extLst>
                </a:gridCol>
                <a:gridCol w="740664">
                  <a:extLst>
                    <a:ext uri="{9D8B030D-6E8A-4147-A177-3AD203B41FA5}">
                      <a16:colId xmlns:a16="http://schemas.microsoft.com/office/drawing/2014/main" val="2472684671"/>
                    </a:ext>
                  </a:extLst>
                </a:gridCol>
                <a:gridCol w="740664">
                  <a:extLst>
                    <a:ext uri="{9D8B030D-6E8A-4147-A177-3AD203B41FA5}">
                      <a16:colId xmlns:a16="http://schemas.microsoft.com/office/drawing/2014/main" val="1355837485"/>
                    </a:ext>
                  </a:extLst>
                </a:gridCol>
                <a:gridCol w="740664">
                  <a:extLst>
                    <a:ext uri="{9D8B030D-6E8A-4147-A177-3AD203B41FA5}">
                      <a16:colId xmlns:a16="http://schemas.microsoft.com/office/drawing/2014/main" val="50921432"/>
                    </a:ext>
                  </a:extLst>
                </a:gridCol>
                <a:gridCol w="740664">
                  <a:extLst>
                    <a:ext uri="{9D8B030D-6E8A-4147-A177-3AD203B41FA5}">
                      <a16:colId xmlns:a16="http://schemas.microsoft.com/office/drawing/2014/main" val="89651760"/>
                    </a:ext>
                  </a:extLst>
                </a:gridCol>
                <a:gridCol w="740664">
                  <a:extLst>
                    <a:ext uri="{9D8B030D-6E8A-4147-A177-3AD203B41FA5}">
                      <a16:colId xmlns:a16="http://schemas.microsoft.com/office/drawing/2014/main" val="1297902242"/>
                    </a:ext>
                  </a:extLst>
                </a:gridCol>
                <a:gridCol w="740664">
                  <a:extLst>
                    <a:ext uri="{9D8B030D-6E8A-4147-A177-3AD203B41FA5}">
                      <a16:colId xmlns:a16="http://schemas.microsoft.com/office/drawing/2014/main" val="31553798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74646127"/>
                  </a:ext>
                </a:extLst>
              </a:tr>
              <a:tr h="370840">
                <a:tc>
                  <a:txBody>
                    <a:bodyPr/>
                    <a:lstStyle/>
                    <a:p>
                      <a:r>
                        <a:rPr lang="en-US" sz="1000"/>
                        <a:t>Schmidt Automobile</a:t>
                      </a:r>
                    </a:p>
                  </a:txBody>
                  <a:tcPr/>
                </a:tc>
                <a:tc>
                  <a:txBody>
                    <a:bodyPr/>
                    <a:lstStyle/>
                    <a:p>
                      <a:r>
                        <a:rPr lang="en-US" sz="1000"/>
                        <a:t>734</a:t>
                      </a:r>
                    </a:p>
                  </a:txBody>
                  <a:tcPr/>
                </a:tc>
                <a:tc>
                  <a:txBody>
                    <a:bodyPr/>
                    <a:lstStyle/>
                    <a:p>
                      <a:r>
                        <a:rPr lang="en-US" sz="1000"/>
                        <a:t>31</a:t>
                      </a:r>
                    </a:p>
                  </a:txBody>
                  <a:tcPr/>
                </a:tc>
                <a:tc>
                  <a:txBody>
                    <a:bodyPr/>
                    <a:lstStyle/>
                    <a:p>
                      <a:r>
                        <a:rPr lang="en-US" sz="1000"/>
                        <a:t>13</a:t>
                      </a:r>
                    </a:p>
                  </a:txBody>
                  <a:tcPr/>
                </a:tc>
                <a:tc>
                  <a:txBody>
                    <a:bodyPr/>
                    <a:lstStyle/>
                    <a:p>
                      <a:r>
                        <a:rPr lang="en-US" sz="1000"/>
                        <a:t>170</a:t>
                      </a:r>
                    </a:p>
                  </a:txBody>
                  <a:tcPr/>
                </a:tc>
                <a:tc>
                  <a:txBody>
                    <a:bodyPr/>
                    <a:lstStyle/>
                    <a:p>
                      <a:r>
                        <a:rPr lang="en-US" sz="1000"/>
                        <a:t>1</a:t>
                      </a:r>
                    </a:p>
                  </a:txBody>
                  <a:tcPr/>
                </a:tc>
                <a:tc>
                  <a:txBody>
                    <a:bodyPr/>
                    <a:lstStyle/>
                    <a:p>
                      <a:r>
                        <a:rPr lang="en-US" sz="1000"/>
                        <a:t>71</a:t>
                      </a:r>
                    </a:p>
                  </a:txBody>
                  <a:tcPr/>
                </a:tc>
                <a:tc>
                  <a:txBody>
                    <a:bodyPr/>
                    <a:lstStyle/>
                    <a:p>
                      <a:r>
                        <a:rPr lang="en-US" sz="1000"/>
                        <a:t>0</a:t>
                      </a:r>
                    </a:p>
                  </a:txBody>
                  <a:tcPr/>
                </a:tc>
                <a:tc>
                  <a:txBody>
                    <a:bodyPr/>
                    <a:lstStyle/>
                    <a:p>
                      <a:r>
                        <a:rPr lang="en-US" sz="1000"/>
                        <a:t>2.5927 %</a:t>
                      </a:r>
                    </a:p>
                  </a:txBody>
                  <a:tcPr/>
                </a:tc>
                <a:tc>
                  <a:txBody>
                    <a:bodyPr/>
                    <a:lstStyle/>
                    <a:p>
                      <a:r>
                        <a:rPr lang="en-US" sz="1000"/>
                        <a:t>0.0 %</a:t>
                      </a:r>
                    </a:p>
                  </a:txBody>
                  <a:tcPr/>
                </a:tc>
                <a:extLst>
                  <a:ext uri="{0D108BD9-81ED-4DB2-BD59-A6C34878D82A}">
                    <a16:rowId xmlns:a16="http://schemas.microsoft.com/office/drawing/2014/main" val="1146548902"/>
                  </a:ext>
                </a:extLst>
              </a:tr>
            </a:tbl>
          </a:graphicData>
        </a:graphic>
      </p:graphicFrame>
      <p:sp>
        <p:nvSpPr>
          <p:cNvPr id="4" name="Text Placeholder 3">
            <a:extLst>
              <a:ext uri="{FF2B5EF4-FFF2-40B4-BE49-F238E27FC236}">
                <a16:creationId xmlns:a16="http://schemas.microsoft.com/office/drawing/2014/main" id="{DFCC7F6A-AD24-4062-86A0-57E249C53D6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61966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FE24-165A-4E85-AD2A-E27D70E37688}"/>
              </a:ext>
            </a:extLst>
          </p:cNvPr>
          <p:cNvSpPr>
            <a:spLocks noGrp="1"/>
          </p:cNvSpPr>
          <p:nvPr>
            <p:ph type="title"/>
          </p:nvPr>
        </p:nvSpPr>
        <p:spPr/>
        <p:txBody>
          <a:bodyPr/>
          <a:lstStyle/>
          <a:p>
            <a:r>
              <a:rPr lang="en-US"/>
              <a:t>Fans (Übersicht) | Schmidt Automobile</a:t>
            </a:r>
          </a:p>
        </p:txBody>
      </p:sp>
      <p:graphicFrame>
        <p:nvGraphicFramePr>
          <p:cNvPr id="5" name="Table Placeholder 4">
            <a:extLst>
              <a:ext uri="{FF2B5EF4-FFF2-40B4-BE49-F238E27FC236}">
                <a16:creationId xmlns:a16="http://schemas.microsoft.com/office/drawing/2014/main" id="{F9CD7279-4A9E-4C3D-A4D1-5EE6405AE78D}"/>
              </a:ext>
            </a:extLst>
          </p:cNvPr>
          <p:cNvGraphicFramePr>
            <a:graphicFrameLocks noGrp="1"/>
          </p:cNvGraphicFramePr>
          <p:nvPr>
            <p:ph type="tbl" sz="quarter" idx="13"/>
            <p:extLst>
              <p:ext uri="{D42A27DB-BD31-4B8C-83A1-F6EECF244321}">
                <p14:modId xmlns:p14="http://schemas.microsoft.com/office/powerpoint/2010/main" val="44135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2720640"/>
                    </a:ext>
                  </a:extLst>
                </a:gridCol>
                <a:gridCol w="1234440">
                  <a:extLst>
                    <a:ext uri="{9D8B030D-6E8A-4147-A177-3AD203B41FA5}">
                      <a16:colId xmlns:a16="http://schemas.microsoft.com/office/drawing/2014/main" val="1412659221"/>
                    </a:ext>
                  </a:extLst>
                </a:gridCol>
                <a:gridCol w="822960">
                  <a:extLst>
                    <a:ext uri="{9D8B030D-6E8A-4147-A177-3AD203B41FA5}">
                      <a16:colId xmlns:a16="http://schemas.microsoft.com/office/drawing/2014/main" val="4249003498"/>
                    </a:ext>
                  </a:extLst>
                </a:gridCol>
                <a:gridCol w="822960">
                  <a:extLst>
                    <a:ext uri="{9D8B030D-6E8A-4147-A177-3AD203B41FA5}">
                      <a16:colId xmlns:a16="http://schemas.microsoft.com/office/drawing/2014/main" val="2608978739"/>
                    </a:ext>
                  </a:extLst>
                </a:gridCol>
                <a:gridCol w="822960">
                  <a:extLst>
                    <a:ext uri="{9D8B030D-6E8A-4147-A177-3AD203B41FA5}">
                      <a16:colId xmlns:a16="http://schemas.microsoft.com/office/drawing/2014/main" val="3217949321"/>
                    </a:ext>
                  </a:extLst>
                </a:gridCol>
                <a:gridCol w="822960">
                  <a:extLst>
                    <a:ext uri="{9D8B030D-6E8A-4147-A177-3AD203B41FA5}">
                      <a16:colId xmlns:a16="http://schemas.microsoft.com/office/drawing/2014/main" val="1592065336"/>
                    </a:ext>
                  </a:extLst>
                </a:gridCol>
                <a:gridCol w="822960">
                  <a:extLst>
                    <a:ext uri="{9D8B030D-6E8A-4147-A177-3AD203B41FA5}">
                      <a16:colId xmlns:a16="http://schemas.microsoft.com/office/drawing/2014/main" val="4118956382"/>
                    </a:ext>
                  </a:extLst>
                </a:gridCol>
                <a:gridCol w="822960">
                  <a:extLst>
                    <a:ext uri="{9D8B030D-6E8A-4147-A177-3AD203B41FA5}">
                      <a16:colId xmlns:a16="http://schemas.microsoft.com/office/drawing/2014/main" val="29746583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69344092"/>
                  </a:ext>
                </a:extLst>
              </a:tr>
              <a:tr h="370840">
                <a:tc>
                  <a:txBody>
                    <a:bodyPr/>
                    <a:lstStyle/>
                    <a:p>
                      <a:r>
                        <a:rPr lang="en-US" sz="1000"/>
                        <a:t>Schmidt Automobile</a:t>
                      </a:r>
                    </a:p>
                  </a:txBody>
                  <a:tcPr/>
                </a:tc>
                <a:tc>
                  <a:txBody>
                    <a:bodyPr/>
                    <a:lstStyle/>
                    <a:p>
                      <a:r>
                        <a:rPr lang="en-US" sz="1000"/>
                        <a:t>734</a:t>
                      </a:r>
                    </a:p>
                  </a:txBody>
                  <a:tcPr/>
                </a:tc>
                <a:tc>
                  <a:txBody>
                    <a:bodyPr/>
                    <a:lstStyle/>
                    <a:p>
                      <a:r>
                        <a:rPr lang="en-US" sz="1000"/>
                        <a:t>1</a:t>
                      </a:r>
                    </a:p>
                  </a:txBody>
                  <a:tcPr/>
                </a:tc>
                <a:tc>
                  <a:txBody>
                    <a:bodyPr/>
                    <a:lstStyle/>
                    <a:p>
                      <a:r>
                        <a:rPr lang="en-US" sz="1000"/>
                        <a:t>0.1 %</a:t>
                      </a:r>
                    </a:p>
                  </a:txBody>
                  <a:tcPr/>
                </a:tc>
                <a:tc>
                  <a:txBody>
                    <a:bodyPr/>
                    <a:lstStyle/>
                    <a:p>
                      <a:r>
                        <a:rPr lang="en-US" sz="1000"/>
                        <a:t>2</a:t>
                      </a:r>
                    </a:p>
                  </a:txBody>
                  <a:tcPr/>
                </a:tc>
                <a:tc>
                  <a:txBody>
                    <a:bodyPr/>
                    <a:lstStyle/>
                    <a:p>
                      <a:r>
                        <a:rPr lang="en-US" sz="1000"/>
                        <a:t>0.3 %</a:t>
                      </a:r>
                    </a:p>
                  </a:txBody>
                  <a:tcPr/>
                </a:tc>
                <a:tc>
                  <a:txBody>
                    <a:bodyPr/>
                    <a:lstStyle/>
                    <a:p>
                      <a:r>
                        <a:rPr lang="en-US" sz="1000"/>
                        <a:t>31</a:t>
                      </a:r>
                    </a:p>
                  </a:txBody>
                  <a:tcPr/>
                </a:tc>
                <a:tc>
                  <a:txBody>
                    <a:bodyPr/>
                    <a:lstStyle/>
                    <a:p>
                      <a:r>
                        <a:rPr lang="en-US" sz="1000"/>
                        <a:t>4.4 %</a:t>
                      </a:r>
                    </a:p>
                  </a:txBody>
                  <a:tcPr/>
                </a:tc>
                <a:extLst>
                  <a:ext uri="{0D108BD9-81ED-4DB2-BD59-A6C34878D82A}">
                    <a16:rowId xmlns:a16="http://schemas.microsoft.com/office/drawing/2014/main" val="2392149498"/>
                  </a:ext>
                </a:extLst>
              </a:tr>
            </a:tbl>
          </a:graphicData>
        </a:graphic>
      </p:graphicFrame>
      <p:sp>
        <p:nvSpPr>
          <p:cNvPr id="4" name="Text Placeholder 3">
            <a:extLst>
              <a:ext uri="{FF2B5EF4-FFF2-40B4-BE49-F238E27FC236}">
                <a16:creationId xmlns:a16="http://schemas.microsoft.com/office/drawing/2014/main" id="{24A3E729-67C0-4C8D-B11C-CFB1679C3DBE}"/>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584125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3DB6-B05E-402F-A3F4-C21BF0412CC8}"/>
              </a:ext>
            </a:extLst>
          </p:cNvPr>
          <p:cNvSpPr>
            <a:spLocks noGrp="1"/>
          </p:cNvSpPr>
          <p:nvPr>
            <p:ph type="title"/>
          </p:nvPr>
        </p:nvSpPr>
        <p:spPr/>
        <p:txBody>
          <a:bodyPr/>
          <a:lstStyle/>
          <a:p>
            <a:r>
              <a:rPr lang="en-US"/>
              <a:t>Key Metrics Table w. User Post RR | Schmidt Automobile</a:t>
            </a:r>
          </a:p>
        </p:txBody>
      </p:sp>
      <p:graphicFrame>
        <p:nvGraphicFramePr>
          <p:cNvPr id="5" name="Table Placeholder 4">
            <a:extLst>
              <a:ext uri="{FF2B5EF4-FFF2-40B4-BE49-F238E27FC236}">
                <a16:creationId xmlns:a16="http://schemas.microsoft.com/office/drawing/2014/main" id="{5D525F4F-B6F8-474C-8A8C-6635A647D6B6}"/>
              </a:ext>
            </a:extLst>
          </p:cNvPr>
          <p:cNvGraphicFramePr>
            <a:graphicFrameLocks noGrp="1"/>
          </p:cNvGraphicFramePr>
          <p:nvPr>
            <p:ph type="tbl" sz="quarter" idx="13"/>
            <p:extLst>
              <p:ext uri="{D42A27DB-BD31-4B8C-83A1-F6EECF244321}">
                <p14:modId xmlns:p14="http://schemas.microsoft.com/office/powerpoint/2010/main" val="388971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3313153"/>
                    </a:ext>
                  </a:extLst>
                </a:gridCol>
                <a:gridCol w="740664">
                  <a:extLst>
                    <a:ext uri="{9D8B030D-6E8A-4147-A177-3AD203B41FA5}">
                      <a16:colId xmlns:a16="http://schemas.microsoft.com/office/drawing/2014/main" val="3471378635"/>
                    </a:ext>
                  </a:extLst>
                </a:gridCol>
                <a:gridCol w="740664">
                  <a:extLst>
                    <a:ext uri="{9D8B030D-6E8A-4147-A177-3AD203B41FA5}">
                      <a16:colId xmlns:a16="http://schemas.microsoft.com/office/drawing/2014/main" val="3157653295"/>
                    </a:ext>
                  </a:extLst>
                </a:gridCol>
                <a:gridCol w="740664">
                  <a:extLst>
                    <a:ext uri="{9D8B030D-6E8A-4147-A177-3AD203B41FA5}">
                      <a16:colId xmlns:a16="http://schemas.microsoft.com/office/drawing/2014/main" val="2580821848"/>
                    </a:ext>
                  </a:extLst>
                </a:gridCol>
                <a:gridCol w="740664">
                  <a:extLst>
                    <a:ext uri="{9D8B030D-6E8A-4147-A177-3AD203B41FA5}">
                      <a16:colId xmlns:a16="http://schemas.microsoft.com/office/drawing/2014/main" val="2339647981"/>
                    </a:ext>
                  </a:extLst>
                </a:gridCol>
                <a:gridCol w="740664">
                  <a:extLst>
                    <a:ext uri="{9D8B030D-6E8A-4147-A177-3AD203B41FA5}">
                      <a16:colId xmlns:a16="http://schemas.microsoft.com/office/drawing/2014/main" val="838271130"/>
                    </a:ext>
                  </a:extLst>
                </a:gridCol>
                <a:gridCol w="740664">
                  <a:extLst>
                    <a:ext uri="{9D8B030D-6E8A-4147-A177-3AD203B41FA5}">
                      <a16:colId xmlns:a16="http://schemas.microsoft.com/office/drawing/2014/main" val="1501293424"/>
                    </a:ext>
                  </a:extLst>
                </a:gridCol>
                <a:gridCol w="740664">
                  <a:extLst>
                    <a:ext uri="{9D8B030D-6E8A-4147-A177-3AD203B41FA5}">
                      <a16:colId xmlns:a16="http://schemas.microsoft.com/office/drawing/2014/main" val="619073211"/>
                    </a:ext>
                  </a:extLst>
                </a:gridCol>
                <a:gridCol w="740664">
                  <a:extLst>
                    <a:ext uri="{9D8B030D-6E8A-4147-A177-3AD203B41FA5}">
                      <a16:colId xmlns:a16="http://schemas.microsoft.com/office/drawing/2014/main" val="3128089970"/>
                    </a:ext>
                  </a:extLst>
                </a:gridCol>
                <a:gridCol w="740664">
                  <a:extLst>
                    <a:ext uri="{9D8B030D-6E8A-4147-A177-3AD203B41FA5}">
                      <a16:colId xmlns:a16="http://schemas.microsoft.com/office/drawing/2014/main" val="30503348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87550207"/>
                  </a:ext>
                </a:extLst>
              </a:tr>
              <a:tr h="370840">
                <a:tc>
                  <a:txBody>
                    <a:bodyPr/>
                    <a:lstStyle/>
                    <a:p>
                      <a:r>
                        <a:rPr lang="en-US" sz="1000"/>
                        <a:t>Schmidt Automobile</a:t>
                      </a:r>
                    </a:p>
                  </a:txBody>
                  <a:tcPr/>
                </a:tc>
                <a:tc>
                  <a:txBody>
                    <a:bodyPr/>
                    <a:lstStyle/>
                    <a:p>
                      <a:r>
                        <a:rPr lang="en-US" sz="1000"/>
                        <a:t>734</a:t>
                      </a:r>
                    </a:p>
                  </a:txBody>
                  <a:tcPr/>
                </a:tc>
                <a:tc>
                  <a:txBody>
                    <a:bodyPr/>
                    <a:lstStyle/>
                    <a:p>
                      <a:r>
                        <a:rPr lang="en-US" sz="1000"/>
                        <a:t>31</a:t>
                      </a:r>
                    </a:p>
                  </a:txBody>
                  <a:tcPr/>
                </a:tc>
                <a:tc>
                  <a:txBody>
                    <a:bodyPr/>
                    <a:lstStyle/>
                    <a:p>
                      <a:r>
                        <a:rPr lang="en-US" sz="1000"/>
                        <a:t>13</a:t>
                      </a:r>
                    </a:p>
                  </a:txBody>
                  <a:tcPr/>
                </a:tc>
                <a:tc>
                  <a:txBody>
                    <a:bodyPr/>
                    <a:lstStyle/>
                    <a:p>
                      <a:r>
                        <a:rPr lang="en-US" sz="1000"/>
                        <a:t>170</a:t>
                      </a:r>
                    </a:p>
                  </a:txBody>
                  <a:tcPr/>
                </a:tc>
                <a:tc>
                  <a:txBody>
                    <a:bodyPr/>
                    <a:lstStyle/>
                    <a:p>
                      <a:r>
                        <a:rPr lang="en-US" sz="1000"/>
                        <a:t>1</a:t>
                      </a:r>
                    </a:p>
                  </a:txBody>
                  <a:tcPr/>
                </a:tc>
                <a:tc>
                  <a:txBody>
                    <a:bodyPr/>
                    <a:lstStyle/>
                    <a:p>
                      <a:r>
                        <a:rPr lang="en-US" sz="1000"/>
                        <a:t>71</a:t>
                      </a:r>
                    </a:p>
                  </a:txBody>
                  <a:tcPr/>
                </a:tc>
                <a:tc>
                  <a:txBody>
                    <a:bodyPr/>
                    <a:lstStyle/>
                    <a:p>
                      <a:r>
                        <a:rPr lang="en-US" sz="1000"/>
                        <a:t>0</a:t>
                      </a:r>
                    </a:p>
                  </a:txBody>
                  <a:tcPr/>
                </a:tc>
                <a:tc>
                  <a:txBody>
                    <a:bodyPr/>
                    <a:lstStyle/>
                    <a:p>
                      <a:r>
                        <a:rPr lang="en-US" sz="1000"/>
                        <a:t>2.5927 %</a:t>
                      </a:r>
                    </a:p>
                  </a:txBody>
                  <a:tcPr/>
                </a:tc>
                <a:tc>
                  <a:txBody>
                    <a:bodyPr/>
                    <a:lstStyle/>
                    <a:p>
                      <a:r>
                        <a:rPr lang="en-US" sz="1000"/>
                        <a:t>0.0 %</a:t>
                      </a:r>
                    </a:p>
                  </a:txBody>
                  <a:tcPr/>
                </a:tc>
                <a:extLst>
                  <a:ext uri="{0D108BD9-81ED-4DB2-BD59-A6C34878D82A}">
                    <a16:rowId xmlns:a16="http://schemas.microsoft.com/office/drawing/2014/main" val="1211067129"/>
                  </a:ext>
                </a:extLst>
              </a:tr>
            </a:tbl>
          </a:graphicData>
        </a:graphic>
      </p:graphicFrame>
      <p:sp>
        <p:nvSpPr>
          <p:cNvPr id="4" name="Text Placeholder 3">
            <a:extLst>
              <a:ext uri="{FF2B5EF4-FFF2-40B4-BE49-F238E27FC236}">
                <a16:creationId xmlns:a16="http://schemas.microsoft.com/office/drawing/2014/main" id="{80F6F941-799D-4703-86D7-1F2E128991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48180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C32F-652C-47F8-91A1-AF0D47426426}"/>
              </a:ext>
            </a:extLst>
          </p:cNvPr>
          <p:cNvSpPr>
            <a:spLocks noGrp="1"/>
          </p:cNvSpPr>
          <p:nvPr>
            <p:ph type="title"/>
          </p:nvPr>
        </p:nvSpPr>
        <p:spPr/>
        <p:txBody>
          <a:bodyPr/>
          <a:lstStyle/>
          <a:p>
            <a:r>
              <a:rPr lang="en-US"/>
              <a:t>Facebook Fans Total | Schmidt Automobile</a:t>
            </a:r>
          </a:p>
        </p:txBody>
      </p:sp>
      <p:graphicFrame>
        <p:nvGraphicFramePr>
          <p:cNvPr id="6" name="Chart Placeholder 5">
            <a:extLst>
              <a:ext uri="{FF2B5EF4-FFF2-40B4-BE49-F238E27FC236}">
                <a16:creationId xmlns:a16="http://schemas.microsoft.com/office/drawing/2014/main" id="{C2B88DD6-394B-466A-80EA-1BE6C71F51DA}"/>
              </a:ext>
            </a:extLst>
          </p:cNvPr>
          <p:cNvGraphicFramePr>
            <a:graphicFrameLocks noGrp="1"/>
          </p:cNvGraphicFramePr>
          <p:nvPr>
            <p:ph type="chart" sz="quarter" idx="13"/>
            <p:extLst>
              <p:ext uri="{D42A27DB-BD31-4B8C-83A1-F6EECF244321}">
                <p14:modId xmlns:p14="http://schemas.microsoft.com/office/powerpoint/2010/main" val="3800599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6EE40-D442-4043-8ACC-7AF5D359ACD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95C233D-7FA6-4E70-BD32-1DF9724D98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916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EAFE-D51F-47A9-A3D3-1EEDDE5ABA72}"/>
              </a:ext>
            </a:extLst>
          </p:cNvPr>
          <p:cNvSpPr>
            <a:spLocks noGrp="1"/>
          </p:cNvSpPr>
          <p:nvPr>
            <p:ph type="title"/>
          </p:nvPr>
        </p:nvSpPr>
        <p:spPr/>
        <p:txBody>
          <a:bodyPr/>
          <a:lstStyle/>
          <a:p>
            <a:r>
              <a:rPr lang="en-US"/>
              <a:t>Fanwachstum | Schmidt Automobile</a:t>
            </a:r>
          </a:p>
        </p:txBody>
      </p:sp>
      <p:graphicFrame>
        <p:nvGraphicFramePr>
          <p:cNvPr id="6" name="Chart Placeholder 5">
            <a:extLst>
              <a:ext uri="{FF2B5EF4-FFF2-40B4-BE49-F238E27FC236}">
                <a16:creationId xmlns:a16="http://schemas.microsoft.com/office/drawing/2014/main" id="{60EBA7FF-5A49-4788-B465-BF4608D2065E}"/>
              </a:ext>
            </a:extLst>
          </p:cNvPr>
          <p:cNvGraphicFramePr>
            <a:graphicFrameLocks noGrp="1"/>
          </p:cNvGraphicFramePr>
          <p:nvPr>
            <p:ph type="chart" sz="quarter" idx="13"/>
            <p:extLst>
              <p:ext uri="{D42A27DB-BD31-4B8C-83A1-F6EECF244321}">
                <p14:modId xmlns:p14="http://schemas.microsoft.com/office/powerpoint/2010/main" val="2830483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2CE6D-0675-4069-9257-04C1D0EA74A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AC83DC8-CABA-4398-B806-D37412581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933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6A0CE-9F3D-45B0-B780-EF2E50D0C14C}"/>
              </a:ext>
            </a:extLst>
          </p:cNvPr>
          <p:cNvSpPr>
            <a:spLocks noGrp="1"/>
          </p:cNvSpPr>
          <p:nvPr>
            <p:ph type="title"/>
          </p:nvPr>
        </p:nvSpPr>
        <p:spPr/>
        <p:txBody>
          <a:bodyPr/>
          <a:lstStyle/>
          <a:p>
            <a:r>
              <a:rPr lang="en-US"/>
              <a:t>Verlorene Fans | Schmidt Automobile</a:t>
            </a:r>
          </a:p>
        </p:txBody>
      </p:sp>
      <p:graphicFrame>
        <p:nvGraphicFramePr>
          <p:cNvPr id="6" name="Chart Placeholder 5">
            <a:extLst>
              <a:ext uri="{FF2B5EF4-FFF2-40B4-BE49-F238E27FC236}">
                <a16:creationId xmlns:a16="http://schemas.microsoft.com/office/drawing/2014/main" id="{873E37EE-F4E0-4542-B4B3-EA51DCA87E58}"/>
              </a:ext>
            </a:extLst>
          </p:cNvPr>
          <p:cNvGraphicFramePr>
            <a:graphicFrameLocks noGrp="1"/>
          </p:cNvGraphicFramePr>
          <p:nvPr>
            <p:ph type="chart" sz="quarter" idx="13"/>
            <p:extLst>
              <p:ext uri="{D42A27DB-BD31-4B8C-83A1-F6EECF244321}">
                <p14:modId xmlns:p14="http://schemas.microsoft.com/office/powerpoint/2010/main" val="2758762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DBAD5-DBBE-4B98-9B02-461F6902D68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903AF45-EBAA-4C8D-B128-EA5F3146C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039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F1DE-F1DB-407E-BD80-C63D8A470A89}"/>
              </a:ext>
            </a:extLst>
          </p:cNvPr>
          <p:cNvSpPr>
            <a:spLocks noGrp="1"/>
          </p:cNvSpPr>
          <p:nvPr>
            <p:ph type="title"/>
          </p:nvPr>
        </p:nvSpPr>
        <p:spPr/>
        <p:txBody>
          <a:bodyPr/>
          <a:lstStyle/>
          <a:p>
            <a:r>
              <a:rPr lang="de-DE"/>
              <a:t>Eigene Beiträge (Postings) | Schmidt Automobile - 1 of 4</a:t>
            </a:r>
            <a:endParaRPr lang="en-US"/>
          </a:p>
        </p:txBody>
      </p:sp>
      <p:graphicFrame>
        <p:nvGraphicFramePr>
          <p:cNvPr id="5" name="Table Placeholder 4">
            <a:extLst>
              <a:ext uri="{FF2B5EF4-FFF2-40B4-BE49-F238E27FC236}">
                <a16:creationId xmlns:a16="http://schemas.microsoft.com/office/drawing/2014/main" id="{D42DEF9C-C972-46C7-A89E-16DAE65CA6C9}"/>
              </a:ext>
            </a:extLst>
          </p:cNvPr>
          <p:cNvGraphicFramePr>
            <a:graphicFrameLocks noGrp="1"/>
          </p:cNvGraphicFramePr>
          <p:nvPr>
            <p:ph type="tbl" sz="quarter" idx="13"/>
            <p:extLst>
              <p:ext uri="{D42A27DB-BD31-4B8C-83A1-F6EECF244321}">
                <p14:modId xmlns:p14="http://schemas.microsoft.com/office/powerpoint/2010/main" val="321925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1707813"/>
                    </a:ext>
                  </a:extLst>
                </a:gridCol>
                <a:gridCol w="658368">
                  <a:extLst>
                    <a:ext uri="{9D8B030D-6E8A-4147-A177-3AD203B41FA5}">
                      <a16:colId xmlns:a16="http://schemas.microsoft.com/office/drawing/2014/main" val="358497009"/>
                    </a:ext>
                  </a:extLst>
                </a:gridCol>
                <a:gridCol w="658368">
                  <a:extLst>
                    <a:ext uri="{9D8B030D-6E8A-4147-A177-3AD203B41FA5}">
                      <a16:colId xmlns:a16="http://schemas.microsoft.com/office/drawing/2014/main" val="3782372817"/>
                    </a:ext>
                  </a:extLst>
                </a:gridCol>
                <a:gridCol w="658368">
                  <a:extLst>
                    <a:ext uri="{9D8B030D-6E8A-4147-A177-3AD203B41FA5}">
                      <a16:colId xmlns:a16="http://schemas.microsoft.com/office/drawing/2014/main" val="590475865"/>
                    </a:ext>
                  </a:extLst>
                </a:gridCol>
                <a:gridCol w="658368">
                  <a:extLst>
                    <a:ext uri="{9D8B030D-6E8A-4147-A177-3AD203B41FA5}">
                      <a16:colId xmlns:a16="http://schemas.microsoft.com/office/drawing/2014/main" val="662699833"/>
                    </a:ext>
                  </a:extLst>
                </a:gridCol>
                <a:gridCol w="658368">
                  <a:extLst>
                    <a:ext uri="{9D8B030D-6E8A-4147-A177-3AD203B41FA5}">
                      <a16:colId xmlns:a16="http://schemas.microsoft.com/office/drawing/2014/main" val="2837636377"/>
                    </a:ext>
                  </a:extLst>
                </a:gridCol>
                <a:gridCol w="658368">
                  <a:extLst>
                    <a:ext uri="{9D8B030D-6E8A-4147-A177-3AD203B41FA5}">
                      <a16:colId xmlns:a16="http://schemas.microsoft.com/office/drawing/2014/main" val="2391351223"/>
                    </a:ext>
                  </a:extLst>
                </a:gridCol>
                <a:gridCol w="658368">
                  <a:extLst>
                    <a:ext uri="{9D8B030D-6E8A-4147-A177-3AD203B41FA5}">
                      <a16:colId xmlns:a16="http://schemas.microsoft.com/office/drawing/2014/main" val="88700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245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- 2018-04-26 08:58:46 </a:t>
                      </a:r>
                      <a:r>
                        <a:rPr kumimoji="0" lang="de-DE" sz="1000" b="0" i="0" u="none" strike="noStrike" kern="1200" cap="none" spc="0" normalizeH="0" baseline="0" noProof="0">
                          <a:ln>
                            <a:noFill/>
                          </a:ln>
                          <a:solidFill>
                            <a:prstClr val="black"/>
                          </a:solidFill>
                          <a:effectLst/>
                          <a:uLnTx/>
                          <a:uFillTx/>
                          <a:latin typeface="+mn-lt"/>
                          <a:ea typeface="+mn-ea"/>
                          <a:cs typeface="+mn-cs"/>
                        </a:rPr>
                        <a:t> 
 Den neuen Volvo XC40 könnt ihr jetzt auch in einem 360 Grad Rundgang erleben! 
 👉🏻https://www.volvocars.com/at/modelle/unsere-modelle/xc40/360-tour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54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- 2018-04-18 15:05:00 </a:t>
                      </a:r>
                      <a:r>
                        <a:rPr kumimoji="0" lang="de-DE" sz="1000" b="0" i="0" u="none" strike="noStrike" kern="1200" cap="none" spc="0" normalizeH="0" baseline="0" noProof="0">
                          <a:ln>
                            <a:noFill/>
                          </a:ln>
                          <a:solidFill>
                            <a:prstClr val="black"/>
                          </a:solidFill>
                          <a:effectLst/>
                          <a:uLnTx/>
                          <a:uFillTx/>
                          <a:latin typeface="+mn-lt"/>
                          <a:ea typeface="+mn-ea"/>
                          <a:cs typeface="+mn-cs"/>
                        </a:rPr>
                        <a:t> 
 Ein Prachtstück dieser Ford Focus Traveller 1,5 TDCi Titanium, den Alex heute für Euch hat. Er steckt fast noch in den Kinderschuhen mit einer Erstzulassung im September 2017 und 7.000 Kilometern am Tacho. Und diese 95 PS mit Navigationssystem gibt es um unschlagbare € 17.850,- beim Alex in der Alpenstraße.  Schnell sein: Tel: 066263930 173 oder gleich reservieren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071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- 2018-04-18 10:10:00 </a:t>
                      </a:r>
                      <a:r>
                        <a:rPr kumimoji="0" lang="de-DE" sz="1000" b="0" i="0" u="none" strike="noStrike" kern="1200" cap="none" spc="0" normalizeH="0" baseline="0" noProof="0">
                          <a:ln>
                            <a:noFill/>
                          </a:ln>
                          <a:solidFill>
                            <a:prstClr val="black"/>
                          </a:solidFill>
                          <a:effectLst/>
                          <a:uLnTx/>
                          <a:uFillTx/>
                          <a:latin typeface="+mn-lt"/>
                          <a:ea typeface="+mn-ea"/>
                          <a:cs typeface="+mn-cs"/>
                        </a:rPr>
                        <a:t> 
 Michi hat einen sehr noblen Ford Mondeo Titanium Traveller 2.0 TDCi mit 150PS und Parksensoren für Euch. Erstmals zugelassen im August 2015, eine Kilometeranzahl von 86.300 gibt es bei Michi in der Alpenstraße um unschlagbare € 21.950,-. Am schnellsten unter Tel: 066263930970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8776691"/>
                  </a:ext>
                </a:extLst>
              </a:tr>
            </a:tbl>
          </a:graphicData>
        </a:graphic>
      </p:graphicFrame>
      <p:sp>
        <p:nvSpPr>
          <p:cNvPr id="4" name="Text Placeholder 3">
            <a:extLst>
              <a:ext uri="{FF2B5EF4-FFF2-40B4-BE49-F238E27FC236}">
                <a16:creationId xmlns:a16="http://schemas.microsoft.com/office/drawing/2014/main" id="{4D588172-15AA-43B5-99D5-582EC29B46C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3463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D08E-671F-4616-B7E2-E888936FF362}"/>
              </a:ext>
            </a:extLst>
          </p:cNvPr>
          <p:cNvSpPr>
            <a:spLocks noGrp="1"/>
          </p:cNvSpPr>
          <p:nvPr>
            <p:ph type="title"/>
          </p:nvPr>
        </p:nvSpPr>
        <p:spPr/>
        <p:txBody>
          <a:bodyPr/>
          <a:lstStyle/>
          <a:p>
            <a:r>
              <a:rPr lang="de-DE"/>
              <a:t>Eigene Beiträge (Postings) | Schmidt Automobile - 2 of 4</a:t>
            </a:r>
            <a:endParaRPr lang="en-US"/>
          </a:p>
        </p:txBody>
      </p:sp>
      <p:graphicFrame>
        <p:nvGraphicFramePr>
          <p:cNvPr id="5" name="Table Placeholder 4">
            <a:extLst>
              <a:ext uri="{FF2B5EF4-FFF2-40B4-BE49-F238E27FC236}">
                <a16:creationId xmlns:a16="http://schemas.microsoft.com/office/drawing/2014/main" id="{E53E2CFD-27EF-4C04-ADC4-BDD8FF2AFE18}"/>
              </a:ext>
            </a:extLst>
          </p:cNvPr>
          <p:cNvGraphicFramePr>
            <a:graphicFrameLocks noGrp="1"/>
          </p:cNvGraphicFramePr>
          <p:nvPr>
            <p:ph type="tbl" sz="quarter" idx="13"/>
            <p:extLst>
              <p:ext uri="{D42A27DB-BD31-4B8C-83A1-F6EECF244321}">
                <p14:modId xmlns:p14="http://schemas.microsoft.com/office/powerpoint/2010/main" val="1345363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4990864"/>
                    </a:ext>
                  </a:extLst>
                </a:gridCol>
                <a:gridCol w="658368">
                  <a:extLst>
                    <a:ext uri="{9D8B030D-6E8A-4147-A177-3AD203B41FA5}">
                      <a16:colId xmlns:a16="http://schemas.microsoft.com/office/drawing/2014/main" val="825468650"/>
                    </a:ext>
                  </a:extLst>
                </a:gridCol>
                <a:gridCol w="658368">
                  <a:extLst>
                    <a:ext uri="{9D8B030D-6E8A-4147-A177-3AD203B41FA5}">
                      <a16:colId xmlns:a16="http://schemas.microsoft.com/office/drawing/2014/main" val="2987898785"/>
                    </a:ext>
                  </a:extLst>
                </a:gridCol>
                <a:gridCol w="658368">
                  <a:extLst>
                    <a:ext uri="{9D8B030D-6E8A-4147-A177-3AD203B41FA5}">
                      <a16:colId xmlns:a16="http://schemas.microsoft.com/office/drawing/2014/main" val="2736056103"/>
                    </a:ext>
                  </a:extLst>
                </a:gridCol>
                <a:gridCol w="658368">
                  <a:extLst>
                    <a:ext uri="{9D8B030D-6E8A-4147-A177-3AD203B41FA5}">
                      <a16:colId xmlns:a16="http://schemas.microsoft.com/office/drawing/2014/main" val="1441801234"/>
                    </a:ext>
                  </a:extLst>
                </a:gridCol>
                <a:gridCol w="658368">
                  <a:extLst>
                    <a:ext uri="{9D8B030D-6E8A-4147-A177-3AD203B41FA5}">
                      <a16:colId xmlns:a16="http://schemas.microsoft.com/office/drawing/2014/main" val="2152052254"/>
                    </a:ext>
                  </a:extLst>
                </a:gridCol>
                <a:gridCol w="658368">
                  <a:extLst>
                    <a:ext uri="{9D8B030D-6E8A-4147-A177-3AD203B41FA5}">
                      <a16:colId xmlns:a16="http://schemas.microsoft.com/office/drawing/2014/main" val="3752702647"/>
                    </a:ext>
                  </a:extLst>
                </a:gridCol>
                <a:gridCol w="658368">
                  <a:extLst>
                    <a:ext uri="{9D8B030D-6E8A-4147-A177-3AD203B41FA5}">
                      <a16:colId xmlns:a16="http://schemas.microsoft.com/office/drawing/2014/main" val="2225372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95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- 2018-04-14 16:30:03 </a:t>
                      </a:r>
                      <a:r>
                        <a:rPr kumimoji="0" lang="de-DE" sz="1000" b="0" i="0" u="none" strike="noStrike" kern="1200" cap="none" spc="0" normalizeH="0" baseline="0" noProof="0">
                          <a:ln>
                            <a:noFill/>
                          </a:ln>
                          <a:solidFill>
                            <a:prstClr val="black"/>
                          </a:solidFill>
                          <a:effectLst/>
                          <a:uLnTx/>
                          <a:uFillTx/>
                          <a:latin typeface="+mn-lt"/>
                          <a:ea typeface="+mn-ea"/>
                          <a:cs typeface="+mn-cs"/>
                        </a:rPr>
                        <a:t> 
 Vor 90 Jahren hat unser Großvater Oskar den Grundstein für eines der ältesten und traditionsreichsten Autohäuser in Westösterreich gelegt. Um das zu feiern, gibt es unsere unschlagbar günstigen Jubiläumsmodelle: 
➡️ Ford KA+, ab € 9.900.--
➡️ Ford Fiesta, ab € 11.500.--
➡️ Ford Galaxy, ab € 28.900.--
Die Kontaktdaten findet ihr auf unserer Webseite: https://bit.ly/2GO1onM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715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- 2018-04-12 06:14:25 </a:t>
                      </a:r>
                      <a:r>
                        <a:rPr kumimoji="0" lang="de-DE" sz="1000" b="0" i="0" u="none" strike="noStrike" kern="1200" cap="none" spc="0" normalizeH="0" baseline="0" noProof="0">
                          <a:ln>
                            <a:noFill/>
                          </a:ln>
                          <a:solidFill>
                            <a:prstClr val="black"/>
                          </a:solidFill>
                          <a:effectLst/>
                          <a:uLnTx/>
                          <a:uFillTx/>
                          <a:latin typeface="+mn-lt"/>
                          <a:ea typeface="+mn-ea"/>
                          <a:cs typeface="+mn-cs"/>
                        </a:rPr>
                        <a:t> 
 Wir sind #begeistert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222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14:54:42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332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10:02:54 </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noch nicht ganz 5 Jahre alten Mazda CX-5 CD150 AWD Attraction Automatik mit Navi - 150 PS und 73.700 Kilometern Straße hinter sich. Einmalige € 19.400.- soll dieser CX-5 nur kosten und Michi steht damit bereit für eine Probefahrt mit Euch! T: 0662 63930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6063551"/>
                  </a:ext>
                </a:extLst>
              </a:tr>
            </a:tbl>
          </a:graphicData>
        </a:graphic>
      </p:graphicFrame>
      <p:sp>
        <p:nvSpPr>
          <p:cNvPr id="4" name="Text Placeholder 3">
            <a:extLst>
              <a:ext uri="{FF2B5EF4-FFF2-40B4-BE49-F238E27FC236}">
                <a16:creationId xmlns:a16="http://schemas.microsoft.com/office/drawing/2014/main" id="{5D364170-13B8-4C93-9D57-D06CE473F45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15728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157A-85B6-4CC6-87E0-1A12AD564F24}"/>
              </a:ext>
            </a:extLst>
          </p:cNvPr>
          <p:cNvSpPr>
            <a:spLocks noGrp="1"/>
          </p:cNvSpPr>
          <p:nvPr>
            <p:ph type="title"/>
          </p:nvPr>
        </p:nvSpPr>
        <p:spPr/>
        <p:txBody>
          <a:bodyPr/>
          <a:lstStyle/>
          <a:p>
            <a:r>
              <a:rPr lang="de-DE"/>
              <a:t>Eigene Beiträge (Postings) | Schmidt Automobile - 3 of 4</a:t>
            </a:r>
            <a:endParaRPr lang="en-US"/>
          </a:p>
        </p:txBody>
      </p:sp>
      <p:graphicFrame>
        <p:nvGraphicFramePr>
          <p:cNvPr id="5" name="Table Placeholder 4">
            <a:extLst>
              <a:ext uri="{FF2B5EF4-FFF2-40B4-BE49-F238E27FC236}">
                <a16:creationId xmlns:a16="http://schemas.microsoft.com/office/drawing/2014/main" id="{A901C0B0-B773-49B4-836C-7997EE915D48}"/>
              </a:ext>
            </a:extLst>
          </p:cNvPr>
          <p:cNvGraphicFramePr>
            <a:graphicFrameLocks noGrp="1"/>
          </p:cNvGraphicFramePr>
          <p:nvPr>
            <p:ph type="tbl" sz="quarter" idx="13"/>
            <p:extLst>
              <p:ext uri="{D42A27DB-BD31-4B8C-83A1-F6EECF244321}">
                <p14:modId xmlns:p14="http://schemas.microsoft.com/office/powerpoint/2010/main" val="286080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867791"/>
                    </a:ext>
                  </a:extLst>
                </a:gridCol>
                <a:gridCol w="658368">
                  <a:extLst>
                    <a:ext uri="{9D8B030D-6E8A-4147-A177-3AD203B41FA5}">
                      <a16:colId xmlns:a16="http://schemas.microsoft.com/office/drawing/2014/main" val="4214121985"/>
                    </a:ext>
                  </a:extLst>
                </a:gridCol>
                <a:gridCol w="658368">
                  <a:extLst>
                    <a:ext uri="{9D8B030D-6E8A-4147-A177-3AD203B41FA5}">
                      <a16:colId xmlns:a16="http://schemas.microsoft.com/office/drawing/2014/main" val="1763575358"/>
                    </a:ext>
                  </a:extLst>
                </a:gridCol>
                <a:gridCol w="658368">
                  <a:extLst>
                    <a:ext uri="{9D8B030D-6E8A-4147-A177-3AD203B41FA5}">
                      <a16:colId xmlns:a16="http://schemas.microsoft.com/office/drawing/2014/main" val="293676424"/>
                    </a:ext>
                  </a:extLst>
                </a:gridCol>
                <a:gridCol w="658368">
                  <a:extLst>
                    <a:ext uri="{9D8B030D-6E8A-4147-A177-3AD203B41FA5}">
                      <a16:colId xmlns:a16="http://schemas.microsoft.com/office/drawing/2014/main" val="2993978822"/>
                    </a:ext>
                  </a:extLst>
                </a:gridCol>
                <a:gridCol w="658368">
                  <a:extLst>
                    <a:ext uri="{9D8B030D-6E8A-4147-A177-3AD203B41FA5}">
                      <a16:colId xmlns:a16="http://schemas.microsoft.com/office/drawing/2014/main" val="4111773130"/>
                    </a:ext>
                  </a:extLst>
                </a:gridCol>
                <a:gridCol w="658368">
                  <a:extLst>
                    <a:ext uri="{9D8B030D-6E8A-4147-A177-3AD203B41FA5}">
                      <a16:colId xmlns:a16="http://schemas.microsoft.com/office/drawing/2014/main" val="2437779106"/>
                    </a:ext>
                  </a:extLst>
                </a:gridCol>
                <a:gridCol w="658368">
                  <a:extLst>
                    <a:ext uri="{9D8B030D-6E8A-4147-A177-3AD203B41FA5}">
                      <a16:colId xmlns:a16="http://schemas.microsoft.com/office/drawing/2014/main" val="10435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140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09:59:07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433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- 2018-04-10 10:12:00 </a:t>
                      </a:r>
                      <a:r>
                        <a:rPr kumimoji="0" lang="de-DE" sz="1000" b="0" i="0" u="none" strike="noStrike" kern="1200" cap="none" spc="0" normalizeH="0" baseline="0" noProof="0">
                          <a:ln>
                            <a:noFill/>
                          </a:ln>
                          <a:solidFill>
                            <a:prstClr val="black"/>
                          </a:solidFill>
                          <a:effectLst/>
                          <a:uLnTx/>
                          <a:uFillTx/>
                          <a:latin typeface="+mn-lt"/>
                          <a:ea typeface="+mn-ea"/>
                          <a:cs typeface="+mn-cs"/>
                        </a:rPr>
                        <a:t> 
 Alex ist heute mit einem Volvo XC70 D3 AWD Kinetic mit Automatik und 163 PS unterwegs. Einen Volvo, den es neu nicht mehr gibt. Seit April 2012 unterwegs mit 110.000 KM 
um einmalige € 20.300- statt € 20.850,- zu haben. Und auch wenn jetzt der Frühling kommt, der nächste Winter kommt bestimmt: Winter Paket Pro gibt´s noch dazu! Alex freut sich auf Euren Anruf: 0662 63930 173,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623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10:55:00 </a:t>
                      </a:r>
                      <a:r>
                        <a:rPr kumimoji="0" lang="de-DE" sz="1000" b="0" i="0" u="none" strike="noStrike" kern="1200" cap="none" spc="0" normalizeH="0" baseline="0" noProof="0">
                          <a:ln>
                            <a:noFill/>
                          </a:ln>
                          <a:solidFill>
                            <a:prstClr val="black"/>
                          </a:solidFill>
                          <a:effectLst/>
                          <a:uLnTx/>
                          <a:uFillTx/>
                          <a:latin typeface="+mn-lt"/>
                          <a:ea typeface="+mn-ea"/>
                          <a:cs typeface="+mn-cs"/>
                        </a:rPr>
                        <a:t> 
 90 Jahre Schmidt Automobile - und hier kommt unser nächstes Jubiläumsmodell - der Ford KA+ um jubiläumsmäßige € 9.900.-- als Tageszulassung -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527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10:15:00 </a:t>
                      </a:r>
                      <a:r>
                        <a:rPr kumimoji="0" lang="de-DE" sz="1000" b="0" i="0" u="none" strike="noStrike" kern="1200" cap="none" spc="0" normalizeH="0" baseline="0" noProof="0">
                          <a:ln>
                            <a:noFill/>
                          </a:ln>
                          <a:solidFill>
                            <a:prstClr val="black"/>
                          </a:solidFill>
                          <a:effectLst/>
                          <a:uLnTx/>
                          <a:uFillTx/>
                          <a:latin typeface="+mn-lt"/>
                          <a:ea typeface="+mn-ea"/>
                          <a:cs typeface="+mn-cs"/>
                        </a:rPr>
                        <a:t> 
 90 Jahre Schmidt Automobile - und hier eines der Jubiläumsmodelle, die wir für Euch haben:  zB: ein Ford Fiesta - Tageszulassung zum Jubiläumspreis von € 11.500.- -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754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09:38:29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1660679"/>
                  </a:ext>
                </a:extLst>
              </a:tr>
            </a:tbl>
          </a:graphicData>
        </a:graphic>
      </p:graphicFrame>
      <p:sp>
        <p:nvSpPr>
          <p:cNvPr id="4" name="Text Placeholder 3">
            <a:extLst>
              <a:ext uri="{FF2B5EF4-FFF2-40B4-BE49-F238E27FC236}">
                <a16:creationId xmlns:a16="http://schemas.microsoft.com/office/drawing/2014/main" id="{BBC493CD-754C-4E40-AE75-2663926C09E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79662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C735-FB89-455C-9F03-6B42E03FEAED}"/>
              </a:ext>
            </a:extLst>
          </p:cNvPr>
          <p:cNvSpPr>
            <a:spLocks noGrp="1"/>
          </p:cNvSpPr>
          <p:nvPr>
            <p:ph type="title"/>
          </p:nvPr>
        </p:nvSpPr>
        <p:spPr/>
        <p:txBody>
          <a:bodyPr/>
          <a:lstStyle/>
          <a:p>
            <a:r>
              <a:rPr lang="de-DE"/>
              <a:t>Eigene Beiträge (Postings) | Schmidt Automobile - 4 of 4</a:t>
            </a:r>
            <a:endParaRPr lang="en-US"/>
          </a:p>
        </p:txBody>
      </p:sp>
      <p:graphicFrame>
        <p:nvGraphicFramePr>
          <p:cNvPr id="5" name="Table Placeholder 4">
            <a:extLst>
              <a:ext uri="{FF2B5EF4-FFF2-40B4-BE49-F238E27FC236}">
                <a16:creationId xmlns:a16="http://schemas.microsoft.com/office/drawing/2014/main" id="{98A5B905-E84A-437A-ABF8-BF016939838B}"/>
              </a:ext>
            </a:extLst>
          </p:cNvPr>
          <p:cNvGraphicFramePr>
            <a:graphicFrameLocks noGrp="1"/>
          </p:cNvGraphicFramePr>
          <p:nvPr>
            <p:ph type="tbl" sz="quarter" idx="13"/>
            <p:extLst>
              <p:ext uri="{D42A27DB-BD31-4B8C-83A1-F6EECF244321}">
                <p14:modId xmlns:p14="http://schemas.microsoft.com/office/powerpoint/2010/main" val="36573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5289729"/>
                    </a:ext>
                  </a:extLst>
                </a:gridCol>
                <a:gridCol w="658368">
                  <a:extLst>
                    <a:ext uri="{9D8B030D-6E8A-4147-A177-3AD203B41FA5}">
                      <a16:colId xmlns:a16="http://schemas.microsoft.com/office/drawing/2014/main" val="3816238326"/>
                    </a:ext>
                  </a:extLst>
                </a:gridCol>
                <a:gridCol w="658368">
                  <a:extLst>
                    <a:ext uri="{9D8B030D-6E8A-4147-A177-3AD203B41FA5}">
                      <a16:colId xmlns:a16="http://schemas.microsoft.com/office/drawing/2014/main" val="4201742876"/>
                    </a:ext>
                  </a:extLst>
                </a:gridCol>
                <a:gridCol w="658368">
                  <a:extLst>
                    <a:ext uri="{9D8B030D-6E8A-4147-A177-3AD203B41FA5}">
                      <a16:colId xmlns:a16="http://schemas.microsoft.com/office/drawing/2014/main" val="2254197031"/>
                    </a:ext>
                  </a:extLst>
                </a:gridCol>
                <a:gridCol w="658368">
                  <a:extLst>
                    <a:ext uri="{9D8B030D-6E8A-4147-A177-3AD203B41FA5}">
                      <a16:colId xmlns:a16="http://schemas.microsoft.com/office/drawing/2014/main" val="3186318262"/>
                    </a:ext>
                  </a:extLst>
                </a:gridCol>
                <a:gridCol w="658368">
                  <a:extLst>
                    <a:ext uri="{9D8B030D-6E8A-4147-A177-3AD203B41FA5}">
                      <a16:colId xmlns:a16="http://schemas.microsoft.com/office/drawing/2014/main" val="2242451452"/>
                    </a:ext>
                  </a:extLst>
                </a:gridCol>
                <a:gridCol w="658368">
                  <a:extLst>
                    <a:ext uri="{9D8B030D-6E8A-4147-A177-3AD203B41FA5}">
                      <a16:colId xmlns:a16="http://schemas.microsoft.com/office/drawing/2014/main" val="3924093523"/>
                    </a:ext>
                  </a:extLst>
                </a:gridCol>
                <a:gridCol w="658368">
                  <a:extLst>
                    <a:ext uri="{9D8B030D-6E8A-4147-A177-3AD203B41FA5}">
                      <a16:colId xmlns:a16="http://schemas.microsoft.com/office/drawing/2014/main" val="106069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549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07:29:35 </a:t>
                      </a:r>
                      <a:r>
                        <a:rPr kumimoji="0" lang="de-DE" sz="1000" b="0" i="0" u="none" strike="noStrike" kern="1200" cap="none" spc="0" normalizeH="0" baseline="0" noProof="0">
                          <a:ln>
                            <a:noFill/>
                          </a:ln>
                          <a:solidFill>
                            <a:prstClr val="black"/>
                          </a:solidFill>
                          <a:effectLst/>
                          <a:uLnTx/>
                          <a:uFillTx/>
                          <a:latin typeface="+mn-lt"/>
                          <a:ea typeface="+mn-ea"/>
                          <a:cs typeface="+mn-cs"/>
                        </a:rPr>
                        <a:t> 
 Volvo V60: Einer der derzeit heißesten Kombis
Es ist doch eigentlich nur ein ganz normaler Mittelklasse-Kombi - wie kann der neue Volvo V60 dann so gut aussehen? 
Leider dauert es noch ein bisschen, bis er bei uns im Schauraum steht, aber der Konkurenz darf schon schwindelig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3980900"/>
                  </a:ext>
                </a:extLst>
              </a:tr>
            </a:tbl>
          </a:graphicData>
        </a:graphic>
      </p:graphicFrame>
      <p:sp>
        <p:nvSpPr>
          <p:cNvPr id="4" name="Text Placeholder 3">
            <a:extLst>
              <a:ext uri="{FF2B5EF4-FFF2-40B4-BE49-F238E27FC236}">
                <a16:creationId xmlns:a16="http://schemas.microsoft.com/office/drawing/2014/main" id="{E6C06E28-2DC5-4A74-9729-AF624C5D52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8756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4AD2C-E480-476D-BE88-11B28C2CF55C}"/>
              </a:ext>
            </a:extLst>
          </p:cNvPr>
          <p:cNvSpPr>
            <a:spLocks noGrp="1"/>
          </p:cNvSpPr>
          <p:nvPr>
            <p:ph type="title"/>
          </p:nvPr>
        </p:nvSpPr>
        <p:spPr/>
        <p:txBody>
          <a:bodyPr/>
          <a:lstStyle/>
          <a:p>
            <a:r>
              <a:rPr lang="de-DE"/>
              <a:t>Eigene Beiträge (Postings) + Reactions | Schmidt Automobile - 1 of 5</a:t>
            </a:r>
            <a:endParaRPr lang="en-US"/>
          </a:p>
        </p:txBody>
      </p:sp>
      <p:graphicFrame>
        <p:nvGraphicFramePr>
          <p:cNvPr id="5" name="Table Placeholder 4">
            <a:extLst>
              <a:ext uri="{FF2B5EF4-FFF2-40B4-BE49-F238E27FC236}">
                <a16:creationId xmlns:a16="http://schemas.microsoft.com/office/drawing/2014/main" id="{EA3D19E7-27D7-4655-893B-3A9C1DE6BF55}"/>
              </a:ext>
            </a:extLst>
          </p:cNvPr>
          <p:cNvGraphicFramePr>
            <a:graphicFrameLocks noGrp="1"/>
          </p:cNvGraphicFramePr>
          <p:nvPr>
            <p:ph type="tbl" sz="quarter" idx="13"/>
            <p:extLst>
              <p:ext uri="{D42A27DB-BD31-4B8C-83A1-F6EECF244321}">
                <p14:modId xmlns:p14="http://schemas.microsoft.com/office/powerpoint/2010/main" val="415121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1901488"/>
                    </a:ext>
                  </a:extLst>
                </a:gridCol>
                <a:gridCol w="822960">
                  <a:extLst>
                    <a:ext uri="{9D8B030D-6E8A-4147-A177-3AD203B41FA5}">
                      <a16:colId xmlns:a16="http://schemas.microsoft.com/office/drawing/2014/main" val="3602051539"/>
                    </a:ext>
                  </a:extLst>
                </a:gridCol>
                <a:gridCol w="822960">
                  <a:extLst>
                    <a:ext uri="{9D8B030D-6E8A-4147-A177-3AD203B41FA5}">
                      <a16:colId xmlns:a16="http://schemas.microsoft.com/office/drawing/2014/main" val="4128057675"/>
                    </a:ext>
                  </a:extLst>
                </a:gridCol>
                <a:gridCol w="822960">
                  <a:extLst>
                    <a:ext uri="{9D8B030D-6E8A-4147-A177-3AD203B41FA5}">
                      <a16:colId xmlns:a16="http://schemas.microsoft.com/office/drawing/2014/main" val="3254364883"/>
                    </a:ext>
                  </a:extLst>
                </a:gridCol>
                <a:gridCol w="822960">
                  <a:extLst>
                    <a:ext uri="{9D8B030D-6E8A-4147-A177-3AD203B41FA5}">
                      <a16:colId xmlns:a16="http://schemas.microsoft.com/office/drawing/2014/main" val="3593988258"/>
                    </a:ext>
                  </a:extLst>
                </a:gridCol>
                <a:gridCol w="822960">
                  <a:extLst>
                    <a:ext uri="{9D8B030D-6E8A-4147-A177-3AD203B41FA5}">
                      <a16:colId xmlns:a16="http://schemas.microsoft.com/office/drawing/2014/main" val="2546875158"/>
                    </a:ext>
                  </a:extLst>
                </a:gridCol>
                <a:gridCol w="822960">
                  <a:extLst>
                    <a:ext uri="{9D8B030D-6E8A-4147-A177-3AD203B41FA5}">
                      <a16:colId xmlns:a16="http://schemas.microsoft.com/office/drawing/2014/main" val="323248326"/>
                    </a:ext>
                  </a:extLst>
                </a:gridCol>
                <a:gridCol w="822960">
                  <a:extLst>
                    <a:ext uri="{9D8B030D-6E8A-4147-A177-3AD203B41FA5}">
                      <a16:colId xmlns:a16="http://schemas.microsoft.com/office/drawing/2014/main" val="154191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1746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- 2018-04-26 08:58:46 </a:t>
                      </a:r>
                      <a:r>
                        <a:rPr kumimoji="0" lang="de-DE" sz="1000" b="0" i="0" u="none" strike="noStrike" kern="1200" cap="none" spc="0" normalizeH="0" baseline="0" noProof="0">
                          <a:ln>
                            <a:noFill/>
                          </a:ln>
                          <a:solidFill>
                            <a:prstClr val="black"/>
                          </a:solidFill>
                          <a:effectLst/>
                          <a:uLnTx/>
                          <a:uFillTx/>
                          <a:latin typeface="+mn-lt"/>
                          <a:ea typeface="+mn-ea"/>
                          <a:cs typeface="+mn-cs"/>
                        </a:rPr>
                        <a:t> 
 Den neuen Volvo XC40 könnt ihr jetzt auch in einem 360 Grad Rundgang erleben! 
 👉🏻https://www.volvocars.com/at/modelle/unsere-modelle/xc40/360-tour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023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- 2018-04-18 15:05:00 </a:t>
                      </a:r>
                      <a:r>
                        <a:rPr kumimoji="0" lang="de-DE" sz="1000" b="0" i="0" u="none" strike="noStrike" kern="1200" cap="none" spc="0" normalizeH="0" baseline="0" noProof="0">
                          <a:ln>
                            <a:noFill/>
                          </a:ln>
                          <a:solidFill>
                            <a:prstClr val="black"/>
                          </a:solidFill>
                          <a:effectLst/>
                          <a:uLnTx/>
                          <a:uFillTx/>
                          <a:latin typeface="+mn-lt"/>
                          <a:ea typeface="+mn-ea"/>
                          <a:cs typeface="+mn-cs"/>
                        </a:rPr>
                        <a:t> 
 Ein Prachtstück dieser Ford Focus Traveller 1,5 TDCi Titanium, den Alex heute für Euch hat. Er steckt fast noch in den Kinderschuhen mit einer Erstzulassung im September 2017 und 7.000 Kilometern am Tacho. Und diese 95 PS mit Navigationssystem gibt es um unschlagbare € 17.850,- beim Alex in der Alpenstraße.  Schnell sein: Tel: 066263930 173 oder gleich reservieren unter: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7461788"/>
                  </a:ext>
                </a:extLst>
              </a:tr>
            </a:tbl>
          </a:graphicData>
        </a:graphic>
      </p:graphicFrame>
      <p:sp>
        <p:nvSpPr>
          <p:cNvPr id="4" name="Text Placeholder 3">
            <a:extLst>
              <a:ext uri="{FF2B5EF4-FFF2-40B4-BE49-F238E27FC236}">
                <a16:creationId xmlns:a16="http://schemas.microsoft.com/office/drawing/2014/main" id="{D1AB6F6E-C1BD-46AD-8FB9-A4D4F97497C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5969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7CD7-4AD7-4DD9-BE78-C98B3C248F7A}"/>
              </a:ext>
            </a:extLst>
          </p:cNvPr>
          <p:cNvSpPr>
            <a:spLocks noGrp="1"/>
          </p:cNvSpPr>
          <p:nvPr>
            <p:ph type="title"/>
          </p:nvPr>
        </p:nvSpPr>
        <p:spPr/>
        <p:txBody>
          <a:bodyPr/>
          <a:lstStyle/>
          <a:p>
            <a:r>
              <a:rPr lang="de-DE"/>
              <a:t>Eigene Beiträge (Postings) + Reactions | Schmidt Automobile - 2 of 5</a:t>
            </a:r>
            <a:endParaRPr lang="en-US"/>
          </a:p>
        </p:txBody>
      </p:sp>
      <p:graphicFrame>
        <p:nvGraphicFramePr>
          <p:cNvPr id="5" name="Table Placeholder 4">
            <a:extLst>
              <a:ext uri="{FF2B5EF4-FFF2-40B4-BE49-F238E27FC236}">
                <a16:creationId xmlns:a16="http://schemas.microsoft.com/office/drawing/2014/main" id="{BD4C01D7-1B3C-4E21-9BDC-2B68A39CF85A}"/>
              </a:ext>
            </a:extLst>
          </p:cNvPr>
          <p:cNvGraphicFramePr>
            <a:graphicFrameLocks noGrp="1"/>
          </p:cNvGraphicFramePr>
          <p:nvPr>
            <p:ph type="tbl" sz="quarter" idx="13"/>
            <p:extLst>
              <p:ext uri="{D42A27DB-BD31-4B8C-83A1-F6EECF244321}">
                <p14:modId xmlns:p14="http://schemas.microsoft.com/office/powerpoint/2010/main" val="112209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5823397"/>
                    </a:ext>
                  </a:extLst>
                </a:gridCol>
                <a:gridCol w="822960">
                  <a:extLst>
                    <a:ext uri="{9D8B030D-6E8A-4147-A177-3AD203B41FA5}">
                      <a16:colId xmlns:a16="http://schemas.microsoft.com/office/drawing/2014/main" val="24180207"/>
                    </a:ext>
                  </a:extLst>
                </a:gridCol>
                <a:gridCol w="822960">
                  <a:extLst>
                    <a:ext uri="{9D8B030D-6E8A-4147-A177-3AD203B41FA5}">
                      <a16:colId xmlns:a16="http://schemas.microsoft.com/office/drawing/2014/main" val="1215949792"/>
                    </a:ext>
                  </a:extLst>
                </a:gridCol>
                <a:gridCol w="822960">
                  <a:extLst>
                    <a:ext uri="{9D8B030D-6E8A-4147-A177-3AD203B41FA5}">
                      <a16:colId xmlns:a16="http://schemas.microsoft.com/office/drawing/2014/main" val="4054032356"/>
                    </a:ext>
                  </a:extLst>
                </a:gridCol>
                <a:gridCol w="822960">
                  <a:extLst>
                    <a:ext uri="{9D8B030D-6E8A-4147-A177-3AD203B41FA5}">
                      <a16:colId xmlns:a16="http://schemas.microsoft.com/office/drawing/2014/main" val="1581801839"/>
                    </a:ext>
                  </a:extLst>
                </a:gridCol>
                <a:gridCol w="822960">
                  <a:extLst>
                    <a:ext uri="{9D8B030D-6E8A-4147-A177-3AD203B41FA5}">
                      <a16:colId xmlns:a16="http://schemas.microsoft.com/office/drawing/2014/main" val="205192783"/>
                    </a:ext>
                  </a:extLst>
                </a:gridCol>
                <a:gridCol w="822960">
                  <a:extLst>
                    <a:ext uri="{9D8B030D-6E8A-4147-A177-3AD203B41FA5}">
                      <a16:colId xmlns:a16="http://schemas.microsoft.com/office/drawing/2014/main" val="1060231984"/>
                    </a:ext>
                  </a:extLst>
                </a:gridCol>
                <a:gridCol w="822960">
                  <a:extLst>
                    <a:ext uri="{9D8B030D-6E8A-4147-A177-3AD203B41FA5}">
                      <a16:colId xmlns:a16="http://schemas.microsoft.com/office/drawing/2014/main" val="105959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0460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- 2018-04-18 10:10:00 </a:t>
                      </a:r>
                      <a:r>
                        <a:rPr kumimoji="0" lang="de-DE" sz="1000" b="0" i="0" u="none" strike="noStrike" kern="1200" cap="none" spc="0" normalizeH="0" baseline="0" noProof="0">
                          <a:ln>
                            <a:noFill/>
                          </a:ln>
                          <a:solidFill>
                            <a:prstClr val="black"/>
                          </a:solidFill>
                          <a:effectLst/>
                          <a:uLnTx/>
                          <a:uFillTx/>
                          <a:latin typeface="+mn-lt"/>
                          <a:ea typeface="+mn-ea"/>
                          <a:cs typeface="+mn-cs"/>
                        </a:rPr>
                        <a:t> 
 Michi hat einen sehr noblen Ford Mondeo Titanium Traveller 2.0 TDCi mit 150PS und Parksensoren für Euch. Erstmals zugelassen im August 2015, eine Kilometeranzahl von 86.300 gibt es bei Michi in der Alpenstraße um unschlagbare € 21.950,-. Am schnellsten unter Tel: 066263930970 oder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986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- 2018-04-14 16:30:03 </a:t>
                      </a:r>
                      <a:r>
                        <a:rPr kumimoji="0" lang="de-DE" sz="1000" b="0" i="0" u="none" strike="noStrike" kern="1200" cap="none" spc="0" normalizeH="0" baseline="0" noProof="0">
                          <a:ln>
                            <a:noFill/>
                          </a:ln>
                          <a:solidFill>
                            <a:prstClr val="black"/>
                          </a:solidFill>
                          <a:effectLst/>
                          <a:uLnTx/>
                          <a:uFillTx/>
                          <a:latin typeface="+mn-lt"/>
                          <a:ea typeface="+mn-ea"/>
                          <a:cs typeface="+mn-cs"/>
                        </a:rPr>
                        <a:t> 
 Vor 90 Jahren hat unser Großvater Oskar den Grundstein für eines der ältesten und traditionsreichsten Autohäuser in Westösterreich gelegt. Um das zu feiern, gibt es unsere unschlagbar günstigen Jubiläumsmodelle: 
➡️ Ford KA+, ab € 9.900.--
➡️ Ford Fiesta, ab € 11.500.--
➡️ Ford Galaxy, ab € 28.900.--
Die Kontaktdaten findet ihr auf unserer Webseite: https://bit.ly/2GO1onM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0422645"/>
                  </a:ext>
                </a:extLst>
              </a:tr>
            </a:tbl>
          </a:graphicData>
        </a:graphic>
      </p:graphicFrame>
      <p:sp>
        <p:nvSpPr>
          <p:cNvPr id="4" name="Text Placeholder 3">
            <a:extLst>
              <a:ext uri="{FF2B5EF4-FFF2-40B4-BE49-F238E27FC236}">
                <a16:creationId xmlns:a16="http://schemas.microsoft.com/office/drawing/2014/main" id="{F3F356B5-CD42-47AE-BA0F-59C2D63CBE1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7927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6DA72-B80D-499D-B458-B8FF31A9AE6D}"/>
              </a:ext>
            </a:extLst>
          </p:cNvPr>
          <p:cNvSpPr>
            <a:spLocks noGrp="1"/>
          </p:cNvSpPr>
          <p:nvPr>
            <p:ph type="title"/>
          </p:nvPr>
        </p:nvSpPr>
        <p:spPr/>
        <p:txBody>
          <a:bodyPr/>
          <a:lstStyle/>
          <a:p>
            <a:r>
              <a:rPr lang="de-DE"/>
              <a:t>Eigene Beiträge (Postings) + Reactions | Schmidt Automobile - 3 of 5</a:t>
            </a:r>
            <a:endParaRPr lang="en-US"/>
          </a:p>
        </p:txBody>
      </p:sp>
      <p:graphicFrame>
        <p:nvGraphicFramePr>
          <p:cNvPr id="5" name="Table Placeholder 4">
            <a:extLst>
              <a:ext uri="{FF2B5EF4-FFF2-40B4-BE49-F238E27FC236}">
                <a16:creationId xmlns:a16="http://schemas.microsoft.com/office/drawing/2014/main" id="{97657504-9AE0-474F-9D26-D7998BBBAE9E}"/>
              </a:ext>
            </a:extLst>
          </p:cNvPr>
          <p:cNvGraphicFramePr>
            <a:graphicFrameLocks noGrp="1"/>
          </p:cNvGraphicFramePr>
          <p:nvPr>
            <p:ph type="tbl" sz="quarter" idx="13"/>
            <p:extLst>
              <p:ext uri="{D42A27DB-BD31-4B8C-83A1-F6EECF244321}">
                <p14:modId xmlns:p14="http://schemas.microsoft.com/office/powerpoint/2010/main" val="419217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51202265"/>
                    </a:ext>
                  </a:extLst>
                </a:gridCol>
                <a:gridCol w="822960">
                  <a:extLst>
                    <a:ext uri="{9D8B030D-6E8A-4147-A177-3AD203B41FA5}">
                      <a16:colId xmlns:a16="http://schemas.microsoft.com/office/drawing/2014/main" val="4105955240"/>
                    </a:ext>
                  </a:extLst>
                </a:gridCol>
                <a:gridCol w="822960">
                  <a:extLst>
                    <a:ext uri="{9D8B030D-6E8A-4147-A177-3AD203B41FA5}">
                      <a16:colId xmlns:a16="http://schemas.microsoft.com/office/drawing/2014/main" val="697895104"/>
                    </a:ext>
                  </a:extLst>
                </a:gridCol>
                <a:gridCol w="822960">
                  <a:extLst>
                    <a:ext uri="{9D8B030D-6E8A-4147-A177-3AD203B41FA5}">
                      <a16:colId xmlns:a16="http://schemas.microsoft.com/office/drawing/2014/main" val="3704719084"/>
                    </a:ext>
                  </a:extLst>
                </a:gridCol>
                <a:gridCol w="822960">
                  <a:extLst>
                    <a:ext uri="{9D8B030D-6E8A-4147-A177-3AD203B41FA5}">
                      <a16:colId xmlns:a16="http://schemas.microsoft.com/office/drawing/2014/main" val="1440553145"/>
                    </a:ext>
                  </a:extLst>
                </a:gridCol>
                <a:gridCol w="822960">
                  <a:extLst>
                    <a:ext uri="{9D8B030D-6E8A-4147-A177-3AD203B41FA5}">
                      <a16:colId xmlns:a16="http://schemas.microsoft.com/office/drawing/2014/main" val="3333546551"/>
                    </a:ext>
                  </a:extLst>
                </a:gridCol>
                <a:gridCol w="822960">
                  <a:extLst>
                    <a:ext uri="{9D8B030D-6E8A-4147-A177-3AD203B41FA5}">
                      <a16:colId xmlns:a16="http://schemas.microsoft.com/office/drawing/2014/main" val="2429160336"/>
                    </a:ext>
                  </a:extLst>
                </a:gridCol>
                <a:gridCol w="822960">
                  <a:extLst>
                    <a:ext uri="{9D8B030D-6E8A-4147-A177-3AD203B41FA5}">
                      <a16:colId xmlns:a16="http://schemas.microsoft.com/office/drawing/2014/main" val="678139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7867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- 2018-04-12 06:14:25 </a:t>
                      </a:r>
                      <a:r>
                        <a:rPr kumimoji="0" lang="de-DE" sz="1000" b="0" i="0" u="none" strike="noStrike" kern="1200" cap="none" spc="0" normalizeH="0" baseline="0" noProof="0">
                          <a:ln>
                            <a:noFill/>
                          </a:ln>
                          <a:solidFill>
                            <a:prstClr val="black"/>
                          </a:solidFill>
                          <a:effectLst/>
                          <a:uLnTx/>
                          <a:uFillTx/>
                          <a:latin typeface="+mn-lt"/>
                          <a:ea typeface="+mn-ea"/>
                          <a:cs typeface="+mn-cs"/>
                        </a:rPr>
                        <a:t> 
 Wir sind #begeistert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479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14:54:42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500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10:02:54 </a:t>
                      </a:r>
                      <a:r>
                        <a:rPr kumimoji="0" lang="de-DE" sz="1000" b="0" i="0" u="none" strike="noStrike" kern="1200" cap="none" spc="0" normalizeH="0" baseline="0" noProof="0">
                          <a:ln>
                            <a:noFill/>
                          </a:ln>
                          <a:solidFill>
                            <a:prstClr val="black"/>
                          </a:solidFill>
                          <a:effectLst/>
                          <a:uLnTx/>
                          <a:uFillTx/>
                          <a:latin typeface="+mn-lt"/>
                          <a:ea typeface="+mn-ea"/>
                          <a:cs typeface="+mn-cs"/>
                        </a:rPr>
                        <a:t> 
 Michi präsentiert Euch heute einen noch nicht ganz 5 Jahre alten Mazda CX-5 CD150 AWD Attraction Automatik mit Navi - 150 PS und 73.700 Kilometern Straße hinter sich. Einmalige € 19.400.- soll dieser CX-5 nur kosten und Michi steht damit bereit für eine Probefahrt mit Euch! T: 0662 63930 970,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799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- 2018-04-11 09:59:07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6401697"/>
                  </a:ext>
                </a:extLst>
              </a:tr>
            </a:tbl>
          </a:graphicData>
        </a:graphic>
      </p:graphicFrame>
      <p:sp>
        <p:nvSpPr>
          <p:cNvPr id="4" name="Text Placeholder 3">
            <a:extLst>
              <a:ext uri="{FF2B5EF4-FFF2-40B4-BE49-F238E27FC236}">
                <a16:creationId xmlns:a16="http://schemas.microsoft.com/office/drawing/2014/main" id="{FBE4AF72-92E4-48E5-AD00-B6D9FD50E73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47803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6FC4-F572-439C-8981-6B0A5C050D15}"/>
              </a:ext>
            </a:extLst>
          </p:cNvPr>
          <p:cNvSpPr>
            <a:spLocks noGrp="1"/>
          </p:cNvSpPr>
          <p:nvPr>
            <p:ph type="title"/>
          </p:nvPr>
        </p:nvSpPr>
        <p:spPr/>
        <p:txBody>
          <a:bodyPr/>
          <a:lstStyle/>
          <a:p>
            <a:r>
              <a:rPr lang="de-DE"/>
              <a:t>Eigene Beiträge (Postings) + Reactions | Schmidt Automobile - 4 of 5</a:t>
            </a:r>
            <a:endParaRPr lang="en-US"/>
          </a:p>
        </p:txBody>
      </p:sp>
      <p:graphicFrame>
        <p:nvGraphicFramePr>
          <p:cNvPr id="5" name="Table Placeholder 4">
            <a:extLst>
              <a:ext uri="{FF2B5EF4-FFF2-40B4-BE49-F238E27FC236}">
                <a16:creationId xmlns:a16="http://schemas.microsoft.com/office/drawing/2014/main" id="{785FBEEB-5391-4350-B105-34C7CEB4F7A3}"/>
              </a:ext>
            </a:extLst>
          </p:cNvPr>
          <p:cNvGraphicFramePr>
            <a:graphicFrameLocks noGrp="1"/>
          </p:cNvGraphicFramePr>
          <p:nvPr>
            <p:ph type="tbl" sz="quarter" idx="13"/>
            <p:extLst>
              <p:ext uri="{D42A27DB-BD31-4B8C-83A1-F6EECF244321}">
                <p14:modId xmlns:p14="http://schemas.microsoft.com/office/powerpoint/2010/main" val="199045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8713385"/>
                    </a:ext>
                  </a:extLst>
                </a:gridCol>
                <a:gridCol w="822960">
                  <a:extLst>
                    <a:ext uri="{9D8B030D-6E8A-4147-A177-3AD203B41FA5}">
                      <a16:colId xmlns:a16="http://schemas.microsoft.com/office/drawing/2014/main" val="3575163838"/>
                    </a:ext>
                  </a:extLst>
                </a:gridCol>
                <a:gridCol w="822960">
                  <a:extLst>
                    <a:ext uri="{9D8B030D-6E8A-4147-A177-3AD203B41FA5}">
                      <a16:colId xmlns:a16="http://schemas.microsoft.com/office/drawing/2014/main" val="4057180182"/>
                    </a:ext>
                  </a:extLst>
                </a:gridCol>
                <a:gridCol w="822960">
                  <a:extLst>
                    <a:ext uri="{9D8B030D-6E8A-4147-A177-3AD203B41FA5}">
                      <a16:colId xmlns:a16="http://schemas.microsoft.com/office/drawing/2014/main" val="3578909880"/>
                    </a:ext>
                  </a:extLst>
                </a:gridCol>
                <a:gridCol w="822960">
                  <a:extLst>
                    <a:ext uri="{9D8B030D-6E8A-4147-A177-3AD203B41FA5}">
                      <a16:colId xmlns:a16="http://schemas.microsoft.com/office/drawing/2014/main" val="684704888"/>
                    </a:ext>
                  </a:extLst>
                </a:gridCol>
                <a:gridCol w="822960">
                  <a:extLst>
                    <a:ext uri="{9D8B030D-6E8A-4147-A177-3AD203B41FA5}">
                      <a16:colId xmlns:a16="http://schemas.microsoft.com/office/drawing/2014/main" val="3149463857"/>
                    </a:ext>
                  </a:extLst>
                </a:gridCol>
                <a:gridCol w="822960">
                  <a:extLst>
                    <a:ext uri="{9D8B030D-6E8A-4147-A177-3AD203B41FA5}">
                      <a16:colId xmlns:a16="http://schemas.microsoft.com/office/drawing/2014/main" val="4064777852"/>
                    </a:ext>
                  </a:extLst>
                </a:gridCol>
                <a:gridCol w="822960">
                  <a:extLst>
                    <a:ext uri="{9D8B030D-6E8A-4147-A177-3AD203B41FA5}">
                      <a16:colId xmlns:a16="http://schemas.microsoft.com/office/drawing/2014/main" val="1035626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074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- 2018-04-10 10:12:00 </a:t>
                      </a:r>
                      <a:r>
                        <a:rPr kumimoji="0" lang="de-DE" sz="1000" b="0" i="0" u="none" strike="noStrike" kern="1200" cap="none" spc="0" normalizeH="0" baseline="0" noProof="0">
                          <a:ln>
                            <a:noFill/>
                          </a:ln>
                          <a:solidFill>
                            <a:prstClr val="black"/>
                          </a:solidFill>
                          <a:effectLst/>
                          <a:uLnTx/>
                          <a:uFillTx/>
                          <a:latin typeface="+mn-lt"/>
                          <a:ea typeface="+mn-ea"/>
                          <a:cs typeface="+mn-cs"/>
                        </a:rPr>
                        <a:t> 
 Alex ist heute mit einem Volvo XC70 D3 AWD Kinetic mit Automatik und 163 PS unterwegs. Einen Volvo, den es neu nicht mehr gibt. Seit April 2012 unterwegs mit 110.000 KM 
um einmalige € 20.300- statt € 20.850,- zu haben. Und auch wenn jetzt der Frühling kommt, der nächste Winter kommt bestimmt: Winter Paket Pro gibt´s noch dazu! Alex freut sich auf Euren Anruf: 0662 63930 173, a.boritsch@schmidtauto.at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983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10:55:00 </a:t>
                      </a:r>
                      <a:r>
                        <a:rPr kumimoji="0" lang="de-DE" sz="1000" b="0" i="0" u="none" strike="noStrike" kern="1200" cap="none" spc="0" normalizeH="0" baseline="0" noProof="0">
                          <a:ln>
                            <a:noFill/>
                          </a:ln>
                          <a:solidFill>
                            <a:prstClr val="black"/>
                          </a:solidFill>
                          <a:effectLst/>
                          <a:uLnTx/>
                          <a:uFillTx/>
                          <a:latin typeface="+mn-lt"/>
                          <a:ea typeface="+mn-ea"/>
                          <a:cs typeface="+mn-cs"/>
                        </a:rPr>
                        <a:t> 
 90 Jahre Schmidt Automobile - und hier kommt unser nächstes Jubiläumsmodell - der Ford KA+ um jubiläumsmäßige € 9.900.-- als Tageszulassung -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6255368"/>
                  </a:ext>
                </a:extLst>
              </a:tr>
            </a:tbl>
          </a:graphicData>
        </a:graphic>
      </p:graphicFrame>
      <p:sp>
        <p:nvSpPr>
          <p:cNvPr id="4" name="Text Placeholder 3">
            <a:extLst>
              <a:ext uri="{FF2B5EF4-FFF2-40B4-BE49-F238E27FC236}">
                <a16:creationId xmlns:a16="http://schemas.microsoft.com/office/drawing/2014/main" id="{575E573E-9F09-4C86-9CF9-691A5DA448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76380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51B7-31E4-41AF-BCBE-A0402EF04D4E}"/>
              </a:ext>
            </a:extLst>
          </p:cNvPr>
          <p:cNvSpPr>
            <a:spLocks noGrp="1"/>
          </p:cNvSpPr>
          <p:nvPr>
            <p:ph type="title"/>
          </p:nvPr>
        </p:nvSpPr>
        <p:spPr/>
        <p:txBody>
          <a:bodyPr/>
          <a:lstStyle/>
          <a:p>
            <a:r>
              <a:rPr lang="de-DE"/>
              <a:t>Eigene Beiträge (Postings) + Reactions | Schmidt Automobile - 5 of 5</a:t>
            </a:r>
            <a:endParaRPr lang="en-US"/>
          </a:p>
        </p:txBody>
      </p:sp>
      <p:graphicFrame>
        <p:nvGraphicFramePr>
          <p:cNvPr id="5" name="Table Placeholder 4">
            <a:extLst>
              <a:ext uri="{FF2B5EF4-FFF2-40B4-BE49-F238E27FC236}">
                <a16:creationId xmlns:a16="http://schemas.microsoft.com/office/drawing/2014/main" id="{C6B1C289-C5CE-46F8-99EA-9291825723B2}"/>
              </a:ext>
            </a:extLst>
          </p:cNvPr>
          <p:cNvGraphicFramePr>
            <a:graphicFrameLocks noGrp="1"/>
          </p:cNvGraphicFramePr>
          <p:nvPr>
            <p:ph type="tbl" sz="quarter" idx="13"/>
            <p:extLst>
              <p:ext uri="{D42A27DB-BD31-4B8C-83A1-F6EECF244321}">
                <p14:modId xmlns:p14="http://schemas.microsoft.com/office/powerpoint/2010/main" val="326917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0755717"/>
                    </a:ext>
                  </a:extLst>
                </a:gridCol>
                <a:gridCol w="822960">
                  <a:extLst>
                    <a:ext uri="{9D8B030D-6E8A-4147-A177-3AD203B41FA5}">
                      <a16:colId xmlns:a16="http://schemas.microsoft.com/office/drawing/2014/main" val="812852757"/>
                    </a:ext>
                  </a:extLst>
                </a:gridCol>
                <a:gridCol w="822960">
                  <a:extLst>
                    <a:ext uri="{9D8B030D-6E8A-4147-A177-3AD203B41FA5}">
                      <a16:colId xmlns:a16="http://schemas.microsoft.com/office/drawing/2014/main" val="4157779090"/>
                    </a:ext>
                  </a:extLst>
                </a:gridCol>
                <a:gridCol w="822960">
                  <a:extLst>
                    <a:ext uri="{9D8B030D-6E8A-4147-A177-3AD203B41FA5}">
                      <a16:colId xmlns:a16="http://schemas.microsoft.com/office/drawing/2014/main" val="250907165"/>
                    </a:ext>
                  </a:extLst>
                </a:gridCol>
                <a:gridCol w="822960">
                  <a:extLst>
                    <a:ext uri="{9D8B030D-6E8A-4147-A177-3AD203B41FA5}">
                      <a16:colId xmlns:a16="http://schemas.microsoft.com/office/drawing/2014/main" val="2851549931"/>
                    </a:ext>
                  </a:extLst>
                </a:gridCol>
                <a:gridCol w="822960">
                  <a:extLst>
                    <a:ext uri="{9D8B030D-6E8A-4147-A177-3AD203B41FA5}">
                      <a16:colId xmlns:a16="http://schemas.microsoft.com/office/drawing/2014/main" val="2732297302"/>
                    </a:ext>
                  </a:extLst>
                </a:gridCol>
                <a:gridCol w="822960">
                  <a:extLst>
                    <a:ext uri="{9D8B030D-6E8A-4147-A177-3AD203B41FA5}">
                      <a16:colId xmlns:a16="http://schemas.microsoft.com/office/drawing/2014/main" val="495637811"/>
                    </a:ext>
                  </a:extLst>
                </a:gridCol>
                <a:gridCol w="822960">
                  <a:extLst>
                    <a:ext uri="{9D8B030D-6E8A-4147-A177-3AD203B41FA5}">
                      <a16:colId xmlns:a16="http://schemas.microsoft.com/office/drawing/2014/main" val="144442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800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10:15:00 </a:t>
                      </a:r>
                      <a:r>
                        <a:rPr kumimoji="0" lang="de-DE" sz="1000" b="0" i="0" u="none" strike="noStrike" kern="1200" cap="none" spc="0" normalizeH="0" baseline="0" noProof="0">
                          <a:ln>
                            <a:noFill/>
                          </a:ln>
                          <a:solidFill>
                            <a:prstClr val="black"/>
                          </a:solidFill>
                          <a:effectLst/>
                          <a:uLnTx/>
                          <a:uFillTx/>
                          <a:latin typeface="+mn-lt"/>
                          <a:ea typeface="+mn-ea"/>
                          <a:cs typeface="+mn-cs"/>
                        </a:rPr>
                        <a:t> 
 90 Jahre Schmidt Automobile - und hier eines der Jubiläumsmodelle, die wir für Euch haben:  zB: ein Ford Fiesta - Tageszulassung zum Jubiläumspreis von € 11.500.- -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592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09:38:29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266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- 2018-04-06 07:29:35 </a:t>
                      </a:r>
                      <a:r>
                        <a:rPr kumimoji="0" lang="de-DE" sz="1000" b="0" i="0" u="none" strike="noStrike" kern="1200" cap="none" spc="0" normalizeH="0" baseline="0" noProof="0">
                          <a:ln>
                            <a:noFill/>
                          </a:ln>
                          <a:solidFill>
                            <a:prstClr val="black"/>
                          </a:solidFill>
                          <a:effectLst/>
                          <a:uLnTx/>
                          <a:uFillTx/>
                          <a:latin typeface="+mn-lt"/>
                          <a:ea typeface="+mn-ea"/>
                          <a:cs typeface="+mn-cs"/>
                        </a:rPr>
                        <a:t> 
 Volvo V60: Einer der derzeit heißesten Kombis
Es ist doch eigentlich nur ein ganz normaler Mittelklasse-Kombi - wie kann der neue Volvo V60 dann so gut aussehen? 
Leider dauert es noch ein bisschen, bis er bei uns im Schauraum steht, aber der Konkurenz darf schon schwindelig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6845979"/>
                  </a:ext>
                </a:extLst>
              </a:tr>
            </a:tbl>
          </a:graphicData>
        </a:graphic>
      </p:graphicFrame>
      <p:sp>
        <p:nvSpPr>
          <p:cNvPr id="4" name="Text Placeholder 3">
            <a:extLst>
              <a:ext uri="{FF2B5EF4-FFF2-40B4-BE49-F238E27FC236}">
                <a16:creationId xmlns:a16="http://schemas.microsoft.com/office/drawing/2014/main" id="{23E2B05F-CD96-43FC-A067-9039451DF8C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79898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5DED-58F6-44A7-8403-9857985A18A9}"/>
              </a:ext>
            </a:extLst>
          </p:cNvPr>
          <p:cNvSpPr>
            <a:spLocks noGrp="1"/>
          </p:cNvSpPr>
          <p:nvPr>
            <p:ph type="title"/>
          </p:nvPr>
        </p:nvSpPr>
        <p:spPr/>
        <p:txBody>
          <a:bodyPr/>
          <a:lstStyle/>
          <a:p>
            <a:r>
              <a:rPr lang="en-US"/>
              <a:t>Postings/Wochentag | Schmidt Automobile</a:t>
            </a:r>
          </a:p>
        </p:txBody>
      </p:sp>
      <p:graphicFrame>
        <p:nvGraphicFramePr>
          <p:cNvPr id="6" name="Chart Placeholder 5">
            <a:extLst>
              <a:ext uri="{FF2B5EF4-FFF2-40B4-BE49-F238E27FC236}">
                <a16:creationId xmlns:a16="http://schemas.microsoft.com/office/drawing/2014/main" id="{C4AC671A-D330-4935-9E3A-4848E39E87CF}"/>
              </a:ext>
            </a:extLst>
          </p:cNvPr>
          <p:cNvGraphicFramePr>
            <a:graphicFrameLocks noGrp="1"/>
          </p:cNvGraphicFramePr>
          <p:nvPr>
            <p:ph type="chart" sz="quarter" idx="13"/>
            <p:extLst>
              <p:ext uri="{D42A27DB-BD31-4B8C-83A1-F6EECF244321}">
                <p14:modId xmlns:p14="http://schemas.microsoft.com/office/powerpoint/2010/main" val="1067399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19A5A-758C-48C3-B385-39471B54B0A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B8D4B0A-7978-44D8-A363-7565463F8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087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4FE0-810E-41DF-B91F-F9C9FEC67C31}"/>
              </a:ext>
            </a:extLst>
          </p:cNvPr>
          <p:cNvSpPr>
            <a:spLocks noGrp="1"/>
          </p:cNvSpPr>
          <p:nvPr>
            <p:ph type="title"/>
          </p:nvPr>
        </p:nvSpPr>
        <p:spPr/>
        <p:txBody>
          <a:bodyPr/>
          <a:lstStyle/>
          <a:p>
            <a:r>
              <a:rPr lang="en-US"/>
              <a:t>Interaktionsrate | Schmidt Automobile</a:t>
            </a:r>
          </a:p>
        </p:txBody>
      </p:sp>
      <p:graphicFrame>
        <p:nvGraphicFramePr>
          <p:cNvPr id="6" name="Chart Placeholder 5">
            <a:extLst>
              <a:ext uri="{FF2B5EF4-FFF2-40B4-BE49-F238E27FC236}">
                <a16:creationId xmlns:a16="http://schemas.microsoft.com/office/drawing/2014/main" id="{C68262C1-260D-428E-98C6-12BA1DF08DD9}"/>
              </a:ext>
            </a:extLst>
          </p:cNvPr>
          <p:cNvGraphicFramePr>
            <a:graphicFrameLocks noGrp="1"/>
          </p:cNvGraphicFramePr>
          <p:nvPr>
            <p:ph type="chart" sz="quarter" idx="13"/>
            <p:extLst>
              <p:ext uri="{D42A27DB-BD31-4B8C-83A1-F6EECF244321}">
                <p14:modId xmlns:p14="http://schemas.microsoft.com/office/powerpoint/2010/main" val="1184271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B1B58-6962-4096-9C01-D9150237B2E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FD60A08-1D42-4B30-B22C-846A57106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306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D8F9-B078-40BD-A957-E15AE7CB5ED9}"/>
              </a:ext>
            </a:extLst>
          </p:cNvPr>
          <p:cNvSpPr>
            <a:spLocks noGrp="1"/>
          </p:cNvSpPr>
          <p:nvPr>
            <p:ph type="title"/>
          </p:nvPr>
        </p:nvSpPr>
        <p:spPr/>
        <p:txBody>
          <a:bodyPr/>
          <a:lstStyle/>
          <a:p>
            <a:r>
              <a:rPr lang="en-US"/>
              <a:t>Postingtypen (Verteilung) | Schmidt Automobile</a:t>
            </a:r>
          </a:p>
        </p:txBody>
      </p:sp>
      <p:graphicFrame>
        <p:nvGraphicFramePr>
          <p:cNvPr id="6" name="Chart Placeholder 5">
            <a:extLst>
              <a:ext uri="{FF2B5EF4-FFF2-40B4-BE49-F238E27FC236}">
                <a16:creationId xmlns:a16="http://schemas.microsoft.com/office/drawing/2014/main" id="{662DD620-ADFF-460A-9D53-510FDDD4D33D}"/>
              </a:ext>
            </a:extLst>
          </p:cNvPr>
          <p:cNvGraphicFramePr>
            <a:graphicFrameLocks noGrp="1"/>
          </p:cNvGraphicFramePr>
          <p:nvPr>
            <p:ph type="chart" sz="quarter" idx="13"/>
            <p:extLst>
              <p:ext uri="{D42A27DB-BD31-4B8C-83A1-F6EECF244321}">
                <p14:modId xmlns:p14="http://schemas.microsoft.com/office/powerpoint/2010/main" val="1753185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3094C-CBEB-4F64-B69A-A9566C51390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A77296F-DB62-42AD-A774-D5B3800CF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15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8C38-6695-41E7-B749-DBA0801365F3}"/>
              </a:ext>
            </a:extLst>
          </p:cNvPr>
          <p:cNvSpPr>
            <a:spLocks noGrp="1"/>
          </p:cNvSpPr>
          <p:nvPr>
            <p:ph type="title"/>
          </p:nvPr>
        </p:nvSpPr>
        <p:spPr/>
        <p:txBody>
          <a:bodyPr/>
          <a:lstStyle/>
          <a:p>
            <a:r>
              <a:rPr lang="en-US"/>
              <a:t>Interaktionsrate/Postingtyp | Schmidt Automobile</a:t>
            </a:r>
          </a:p>
        </p:txBody>
      </p:sp>
      <p:graphicFrame>
        <p:nvGraphicFramePr>
          <p:cNvPr id="6" name="Chart Placeholder 5">
            <a:extLst>
              <a:ext uri="{FF2B5EF4-FFF2-40B4-BE49-F238E27FC236}">
                <a16:creationId xmlns:a16="http://schemas.microsoft.com/office/drawing/2014/main" id="{8980A26A-C0B2-40A6-948B-5278D295FB6D}"/>
              </a:ext>
            </a:extLst>
          </p:cNvPr>
          <p:cNvGraphicFramePr>
            <a:graphicFrameLocks noGrp="1"/>
          </p:cNvGraphicFramePr>
          <p:nvPr>
            <p:ph type="chart" sz="quarter" idx="13"/>
            <p:extLst>
              <p:ext uri="{D42A27DB-BD31-4B8C-83A1-F6EECF244321}">
                <p14:modId xmlns:p14="http://schemas.microsoft.com/office/powerpoint/2010/main" val="3842905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2FA412-30A9-4766-BF2F-5E211DC3EE7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07D2F63-C051-4322-895F-BC4691342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2174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0186-B9C3-47A6-9232-A9985444A835}"/>
              </a:ext>
            </a:extLst>
          </p:cNvPr>
          <p:cNvSpPr>
            <a:spLocks noGrp="1"/>
          </p:cNvSpPr>
          <p:nvPr>
            <p:ph type="title"/>
          </p:nvPr>
        </p:nvSpPr>
        <p:spPr/>
        <p:txBody>
          <a:bodyPr/>
          <a:lstStyle/>
          <a:p>
            <a:r>
              <a:rPr lang="en-US"/>
              <a:t>Antwortzeit | Schmidt Automobile</a:t>
            </a:r>
          </a:p>
        </p:txBody>
      </p:sp>
      <p:graphicFrame>
        <p:nvGraphicFramePr>
          <p:cNvPr id="6" name="Chart Placeholder 5">
            <a:extLst>
              <a:ext uri="{FF2B5EF4-FFF2-40B4-BE49-F238E27FC236}">
                <a16:creationId xmlns:a16="http://schemas.microsoft.com/office/drawing/2014/main" id="{FBBFA466-A3B0-491A-A1BE-B9957473ED2D}"/>
              </a:ext>
            </a:extLst>
          </p:cNvPr>
          <p:cNvGraphicFramePr>
            <a:graphicFrameLocks noGrp="1"/>
          </p:cNvGraphicFramePr>
          <p:nvPr>
            <p:ph type="chart" sz="quarter" idx="13"/>
            <p:extLst>
              <p:ext uri="{D42A27DB-BD31-4B8C-83A1-F6EECF244321}">
                <p14:modId xmlns:p14="http://schemas.microsoft.com/office/powerpoint/2010/main" val="1928543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4D15D-57E6-43BA-BEA8-09D48E627A1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39DA8CE-3A4B-4F1A-BEDA-79E889BD63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006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74705-B31C-44B8-AF20-F9AD92ECBB11}"/>
              </a:ext>
            </a:extLst>
          </p:cNvPr>
          <p:cNvSpPr>
            <a:spLocks noGrp="1"/>
          </p:cNvSpPr>
          <p:nvPr>
            <p:ph type="title"/>
          </p:nvPr>
        </p:nvSpPr>
        <p:spPr/>
        <p:txBody>
          <a:bodyPr/>
          <a:lstStyle/>
          <a:p>
            <a:r>
              <a:rPr lang="de-DE"/>
              <a:t>Facebook Check Ins | Schmidt Automobile</a:t>
            </a:r>
            <a:endParaRPr lang="en-US"/>
          </a:p>
        </p:txBody>
      </p:sp>
      <p:graphicFrame>
        <p:nvGraphicFramePr>
          <p:cNvPr id="6" name="Chart Placeholder 5">
            <a:extLst>
              <a:ext uri="{FF2B5EF4-FFF2-40B4-BE49-F238E27FC236}">
                <a16:creationId xmlns:a16="http://schemas.microsoft.com/office/drawing/2014/main" id="{2AC7A93C-D814-45FF-9B4E-23FBAC850849}"/>
              </a:ext>
            </a:extLst>
          </p:cNvPr>
          <p:cNvGraphicFramePr>
            <a:graphicFrameLocks noGrp="1"/>
          </p:cNvGraphicFramePr>
          <p:nvPr>
            <p:ph type="chart" sz="quarter" idx="13"/>
            <p:extLst>
              <p:ext uri="{D42A27DB-BD31-4B8C-83A1-F6EECF244321}">
                <p14:modId xmlns:p14="http://schemas.microsoft.com/office/powerpoint/2010/main" val="3208525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A2B600-C930-4069-B260-4BDE75E088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69024CC-AD9A-4AAF-907A-1A836CE2F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524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1C30A-7BF0-4ACE-A5EB-C1C5A165EE8C}"/>
              </a:ext>
            </a:extLst>
          </p:cNvPr>
          <p:cNvSpPr>
            <a:spLocks noGrp="1"/>
          </p:cNvSpPr>
          <p:nvPr>
            <p:ph type="title"/>
          </p:nvPr>
        </p:nvSpPr>
        <p:spPr/>
        <p:txBody>
          <a:bodyPr/>
          <a:lstStyle/>
          <a:p>
            <a:r>
              <a:rPr lang="en-US"/>
              <a:t>Fan Demographie | Schmidt Automobile</a:t>
            </a:r>
          </a:p>
        </p:txBody>
      </p:sp>
      <p:graphicFrame>
        <p:nvGraphicFramePr>
          <p:cNvPr id="6" name="Chart Placeholder 5">
            <a:extLst>
              <a:ext uri="{FF2B5EF4-FFF2-40B4-BE49-F238E27FC236}">
                <a16:creationId xmlns:a16="http://schemas.microsoft.com/office/drawing/2014/main" id="{D7CAAB52-F11B-4FEC-B8B9-70CE4B889134}"/>
              </a:ext>
            </a:extLst>
          </p:cNvPr>
          <p:cNvGraphicFramePr>
            <a:graphicFrameLocks noGrp="1"/>
          </p:cNvGraphicFramePr>
          <p:nvPr>
            <p:ph type="chart" sz="quarter" idx="13"/>
            <p:extLst>
              <p:ext uri="{D42A27DB-BD31-4B8C-83A1-F6EECF244321}">
                <p14:modId xmlns:p14="http://schemas.microsoft.com/office/powerpoint/2010/main" val="2227759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0DE585-1658-48DA-93B7-E90147DB8E0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99BE604-17E1-4A69-A206-2F07DAB76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877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B357F-0E41-460F-AFEB-48328BAAF32D}"/>
              </a:ext>
            </a:extLst>
          </p:cNvPr>
          <p:cNvSpPr>
            <a:spLocks noGrp="1"/>
          </p:cNvSpPr>
          <p:nvPr>
            <p:ph type="title"/>
          </p:nvPr>
        </p:nvSpPr>
        <p:spPr/>
        <p:txBody>
          <a:bodyPr/>
          <a:lstStyle/>
          <a:p>
            <a:r>
              <a:rPr lang="en-US"/>
              <a:t>Impressionen | Schmidt Automobile</a:t>
            </a:r>
          </a:p>
        </p:txBody>
      </p:sp>
      <p:graphicFrame>
        <p:nvGraphicFramePr>
          <p:cNvPr id="6" name="Chart Placeholder 5">
            <a:extLst>
              <a:ext uri="{FF2B5EF4-FFF2-40B4-BE49-F238E27FC236}">
                <a16:creationId xmlns:a16="http://schemas.microsoft.com/office/drawing/2014/main" id="{BD5A8C2B-1992-47A1-8553-8295F4D1CDF3}"/>
              </a:ext>
            </a:extLst>
          </p:cNvPr>
          <p:cNvGraphicFramePr>
            <a:graphicFrameLocks noGrp="1"/>
          </p:cNvGraphicFramePr>
          <p:nvPr>
            <p:ph type="chart" sz="quarter" idx="13"/>
            <p:extLst>
              <p:ext uri="{D42A27DB-BD31-4B8C-83A1-F6EECF244321}">
                <p14:modId xmlns:p14="http://schemas.microsoft.com/office/powerpoint/2010/main" val="3057298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9C526-D1AC-42D5-9205-455285B8D13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35CC75F-7EF9-4B42-86CF-54E719E37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138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E2A6-61CA-4EFE-9D23-FC6AF7C4299B}"/>
              </a:ext>
            </a:extLst>
          </p:cNvPr>
          <p:cNvSpPr>
            <a:spLocks noGrp="1"/>
          </p:cNvSpPr>
          <p:nvPr>
            <p:ph type="title"/>
          </p:nvPr>
        </p:nvSpPr>
        <p:spPr/>
        <p:txBody>
          <a:bodyPr/>
          <a:lstStyle/>
          <a:p>
            <a:r>
              <a:rPr lang="en-US"/>
              <a:t>Reichweite | Schmidt Automobile</a:t>
            </a:r>
          </a:p>
        </p:txBody>
      </p:sp>
      <p:graphicFrame>
        <p:nvGraphicFramePr>
          <p:cNvPr id="6" name="Chart Placeholder 5">
            <a:extLst>
              <a:ext uri="{FF2B5EF4-FFF2-40B4-BE49-F238E27FC236}">
                <a16:creationId xmlns:a16="http://schemas.microsoft.com/office/drawing/2014/main" id="{CC6ADD0F-88D4-4BDD-BE3E-DBB477E8A478}"/>
              </a:ext>
            </a:extLst>
          </p:cNvPr>
          <p:cNvGraphicFramePr>
            <a:graphicFrameLocks noGrp="1"/>
          </p:cNvGraphicFramePr>
          <p:nvPr>
            <p:ph type="chart" sz="quarter" idx="13"/>
            <p:extLst>
              <p:ext uri="{D42A27DB-BD31-4B8C-83A1-F6EECF244321}">
                <p14:modId xmlns:p14="http://schemas.microsoft.com/office/powerpoint/2010/main" val="2907405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7A0A9-9B16-49C8-8C65-DAA7C8FA670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8FFB043-FB7E-4167-934F-11E2CE7CD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303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06A69-3E24-419D-A333-D16674C59F40}"/>
              </a:ext>
            </a:extLst>
          </p:cNvPr>
          <p:cNvSpPr>
            <a:spLocks noGrp="1"/>
          </p:cNvSpPr>
          <p:nvPr>
            <p:ph type="title"/>
          </p:nvPr>
        </p:nvSpPr>
        <p:spPr/>
        <p:txBody>
          <a:bodyPr/>
          <a:lstStyle/>
          <a:p>
            <a:r>
              <a:rPr lang="en-US"/>
              <a:t>Engagierte User | Schmidt Automobile</a:t>
            </a:r>
          </a:p>
        </p:txBody>
      </p:sp>
      <p:graphicFrame>
        <p:nvGraphicFramePr>
          <p:cNvPr id="6" name="Chart Placeholder 5">
            <a:extLst>
              <a:ext uri="{FF2B5EF4-FFF2-40B4-BE49-F238E27FC236}">
                <a16:creationId xmlns:a16="http://schemas.microsoft.com/office/drawing/2014/main" id="{77675DD7-0A29-4D6A-A9A9-9049F679C45A}"/>
              </a:ext>
            </a:extLst>
          </p:cNvPr>
          <p:cNvGraphicFramePr>
            <a:graphicFrameLocks noGrp="1"/>
          </p:cNvGraphicFramePr>
          <p:nvPr>
            <p:ph type="chart" sz="quarter" idx="13"/>
            <p:extLst>
              <p:ext uri="{D42A27DB-BD31-4B8C-83A1-F6EECF244321}">
                <p14:modId xmlns:p14="http://schemas.microsoft.com/office/powerpoint/2010/main" val="2915996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127BF-737E-4B6E-94DF-FB0767AD6C7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49E383C-BE20-40B2-8C2A-D3FE41C08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086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79B7-B98D-44FD-A0AB-8B9C97951341}"/>
              </a:ext>
            </a:extLst>
          </p:cNvPr>
          <p:cNvSpPr>
            <a:spLocks noGrp="1"/>
          </p:cNvSpPr>
          <p:nvPr>
            <p:ph type="title"/>
          </p:nvPr>
        </p:nvSpPr>
        <p:spPr/>
        <p:txBody>
          <a:bodyPr/>
          <a:lstStyle/>
          <a:p>
            <a:r>
              <a:rPr lang="en-US"/>
              <a:t>Page Views | Schmidt Automobile</a:t>
            </a:r>
          </a:p>
        </p:txBody>
      </p:sp>
      <p:graphicFrame>
        <p:nvGraphicFramePr>
          <p:cNvPr id="6" name="Chart Placeholder 5">
            <a:extLst>
              <a:ext uri="{FF2B5EF4-FFF2-40B4-BE49-F238E27FC236}">
                <a16:creationId xmlns:a16="http://schemas.microsoft.com/office/drawing/2014/main" id="{C062C3A0-2FAF-45A7-8F4E-D98D084A0B79}"/>
              </a:ext>
            </a:extLst>
          </p:cNvPr>
          <p:cNvGraphicFramePr>
            <a:graphicFrameLocks noGrp="1"/>
          </p:cNvGraphicFramePr>
          <p:nvPr>
            <p:ph type="chart" sz="quarter" idx="13"/>
            <p:extLst>
              <p:ext uri="{D42A27DB-BD31-4B8C-83A1-F6EECF244321}">
                <p14:modId xmlns:p14="http://schemas.microsoft.com/office/powerpoint/2010/main" val="2696759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57386C-DF12-4536-B32F-0ADFBE29F28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890C7C9-5D7E-4D22-A586-A90A40E59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145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8086A-B0E2-4795-9CCA-AD50546D8CD8}"/>
              </a:ext>
            </a:extLst>
          </p:cNvPr>
          <p:cNvSpPr>
            <a:spLocks noGrp="1"/>
          </p:cNvSpPr>
          <p:nvPr>
            <p:ph type="title"/>
          </p:nvPr>
        </p:nvSpPr>
        <p:spPr/>
        <p:txBody>
          <a:bodyPr/>
          <a:lstStyle/>
          <a:p>
            <a:r>
              <a:rPr lang="en-US"/>
              <a:t>Page Fans Online | Schmidt Automobile</a:t>
            </a:r>
          </a:p>
        </p:txBody>
      </p:sp>
      <p:graphicFrame>
        <p:nvGraphicFramePr>
          <p:cNvPr id="6" name="Chart Placeholder 5">
            <a:extLst>
              <a:ext uri="{FF2B5EF4-FFF2-40B4-BE49-F238E27FC236}">
                <a16:creationId xmlns:a16="http://schemas.microsoft.com/office/drawing/2014/main" id="{C26DFF25-67D9-4888-8560-71B968F0ADCF}"/>
              </a:ext>
            </a:extLst>
          </p:cNvPr>
          <p:cNvGraphicFramePr>
            <a:graphicFrameLocks noGrp="1"/>
          </p:cNvGraphicFramePr>
          <p:nvPr>
            <p:ph type="chart" sz="quarter" idx="13"/>
            <p:extLst>
              <p:ext uri="{D42A27DB-BD31-4B8C-83A1-F6EECF244321}">
                <p14:modId xmlns:p14="http://schemas.microsoft.com/office/powerpoint/2010/main" val="2395298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A1BC5-BAAD-4F79-A0F1-79BD1B6F72E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6398302-370D-45F9-8113-06EF5C864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818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52DE-F4FF-4A22-B2E2-089CA8F7CC6A}"/>
              </a:ext>
            </a:extLst>
          </p:cNvPr>
          <p:cNvSpPr>
            <a:spLocks noGrp="1"/>
          </p:cNvSpPr>
          <p:nvPr>
            <p:ph type="title"/>
          </p:nvPr>
        </p:nvSpPr>
        <p:spPr/>
        <p:txBody>
          <a:bodyPr/>
          <a:lstStyle/>
          <a:p>
            <a:r>
              <a:rPr lang="en-US"/>
              <a:t>FB Insights - Daily Impressions | Schmidt Automobile - 1 of 3</a:t>
            </a:r>
          </a:p>
        </p:txBody>
      </p:sp>
      <p:graphicFrame>
        <p:nvGraphicFramePr>
          <p:cNvPr id="5" name="Table Placeholder 4">
            <a:extLst>
              <a:ext uri="{FF2B5EF4-FFF2-40B4-BE49-F238E27FC236}">
                <a16:creationId xmlns:a16="http://schemas.microsoft.com/office/drawing/2014/main" id="{E1657D0C-6FF8-481B-B0A0-216758858DC7}"/>
              </a:ext>
            </a:extLst>
          </p:cNvPr>
          <p:cNvGraphicFramePr>
            <a:graphicFrameLocks noGrp="1"/>
          </p:cNvGraphicFramePr>
          <p:nvPr>
            <p:ph type="tbl" sz="quarter" idx="13"/>
            <p:extLst>
              <p:ext uri="{D42A27DB-BD31-4B8C-83A1-F6EECF244321}">
                <p14:modId xmlns:p14="http://schemas.microsoft.com/office/powerpoint/2010/main" val="3837483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2346218"/>
                    </a:ext>
                  </a:extLst>
                </a:gridCol>
                <a:gridCol w="2468880">
                  <a:extLst>
                    <a:ext uri="{9D8B030D-6E8A-4147-A177-3AD203B41FA5}">
                      <a16:colId xmlns:a16="http://schemas.microsoft.com/office/drawing/2014/main" val="1411219404"/>
                    </a:ext>
                  </a:extLst>
                </a:gridCol>
                <a:gridCol w="2468880">
                  <a:extLst>
                    <a:ext uri="{9D8B030D-6E8A-4147-A177-3AD203B41FA5}">
                      <a16:colId xmlns:a16="http://schemas.microsoft.com/office/drawing/2014/main" val="426462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9736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10134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22904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151343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7455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252970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a:t>
                      </a:r>
                    </a:p>
                  </a:txBody>
                  <a:tcPr/>
                </a:tc>
                <a:extLst>
                  <a:ext uri="{0D108BD9-81ED-4DB2-BD59-A6C34878D82A}">
                    <a16:rowId xmlns:a16="http://schemas.microsoft.com/office/drawing/2014/main" val="224349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extLst>
                  <a:ext uri="{0D108BD9-81ED-4DB2-BD59-A6C34878D82A}">
                    <a16:rowId xmlns:a16="http://schemas.microsoft.com/office/drawing/2014/main" val="32154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extLst>
                  <a:ext uri="{0D108BD9-81ED-4DB2-BD59-A6C34878D82A}">
                    <a16:rowId xmlns:a16="http://schemas.microsoft.com/office/drawing/2014/main" val="295421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354364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5027</a:t>
                      </a:r>
                    </a:p>
                  </a:txBody>
                  <a:tcPr/>
                </a:tc>
                <a:extLst>
                  <a:ext uri="{0D108BD9-81ED-4DB2-BD59-A6C34878D82A}">
                    <a16:rowId xmlns:a16="http://schemas.microsoft.com/office/drawing/2014/main" val="3437013410"/>
                  </a:ext>
                </a:extLst>
              </a:tr>
            </a:tbl>
          </a:graphicData>
        </a:graphic>
      </p:graphicFrame>
      <p:sp>
        <p:nvSpPr>
          <p:cNvPr id="4" name="Text Placeholder 3">
            <a:extLst>
              <a:ext uri="{FF2B5EF4-FFF2-40B4-BE49-F238E27FC236}">
                <a16:creationId xmlns:a16="http://schemas.microsoft.com/office/drawing/2014/main" id="{CCC2F71B-A06D-4E57-B0C7-1CF2567963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2970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0056-E721-487F-97C9-04FAB779E78F}"/>
              </a:ext>
            </a:extLst>
          </p:cNvPr>
          <p:cNvSpPr>
            <a:spLocks noGrp="1"/>
          </p:cNvSpPr>
          <p:nvPr>
            <p:ph type="title"/>
          </p:nvPr>
        </p:nvSpPr>
        <p:spPr/>
        <p:txBody>
          <a:bodyPr/>
          <a:lstStyle/>
          <a:p>
            <a:r>
              <a:rPr lang="en-US"/>
              <a:t>FB Insights - Daily Impressions | Schmidt Automobile - 2 of 3</a:t>
            </a:r>
          </a:p>
        </p:txBody>
      </p:sp>
      <p:graphicFrame>
        <p:nvGraphicFramePr>
          <p:cNvPr id="5" name="Table Placeholder 4">
            <a:extLst>
              <a:ext uri="{FF2B5EF4-FFF2-40B4-BE49-F238E27FC236}">
                <a16:creationId xmlns:a16="http://schemas.microsoft.com/office/drawing/2014/main" id="{9CC04042-9F2F-492E-AD4E-9095DA5D66E7}"/>
              </a:ext>
            </a:extLst>
          </p:cNvPr>
          <p:cNvGraphicFramePr>
            <a:graphicFrameLocks noGrp="1"/>
          </p:cNvGraphicFramePr>
          <p:nvPr>
            <p:ph type="tbl" sz="quarter" idx="13"/>
            <p:extLst>
              <p:ext uri="{D42A27DB-BD31-4B8C-83A1-F6EECF244321}">
                <p14:modId xmlns:p14="http://schemas.microsoft.com/office/powerpoint/2010/main" val="352073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6009240"/>
                    </a:ext>
                  </a:extLst>
                </a:gridCol>
                <a:gridCol w="2468880">
                  <a:extLst>
                    <a:ext uri="{9D8B030D-6E8A-4147-A177-3AD203B41FA5}">
                      <a16:colId xmlns:a16="http://schemas.microsoft.com/office/drawing/2014/main" val="2365951642"/>
                    </a:ext>
                  </a:extLst>
                </a:gridCol>
                <a:gridCol w="2468880">
                  <a:extLst>
                    <a:ext uri="{9D8B030D-6E8A-4147-A177-3AD203B41FA5}">
                      <a16:colId xmlns:a16="http://schemas.microsoft.com/office/drawing/2014/main" val="3899020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2523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9435</a:t>
                      </a:r>
                    </a:p>
                  </a:txBody>
                  <a:tcPr/>
                </a:tc>
                <a:extLst>
                  <a:ext uri="{0D108BD9-81ED-4DB2-BD59-A6C34878D82A}">
                    <a16:rowId xmlns:a16="http://schemas.microsoft.com/office/drawing/2014/main" val="132865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10297</a:t>
                      </a:r>
                    </a:p>
                  </a:txBody>
                  <a:tcPr/>
                </a:tc>
                <a:extLst>
                  <a:ext uri="{0D108BD9-81ED-4DB2-BD59-A6C34878D82A}">
                    <a16:rowId xmlns:a16="http://schemas.microsoft.com/office/drawing/2014/main" val="378020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9624</a:t>
                      </a:r>
                    </a:p>
                  </a:txBody>
                  <a:tcPr/>
                </a:tc>
                <a:extLst>
                  <a:ext uri="{0D108BD9-81ED-4DB2-BD59-A6C34878D82A}">
                    <a16:rowId xmlns:a16="http://schemas.microsoft.com/office/drawing/2014/main" val="2260568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10345</a:t>
                      </a:r>
                    </a:p>
                  </a:txBody>
                  <a:tcPr/>
                </a:tc>
                <a:extLst>
                  <a:ext uri="{0D108BD9-81ED-4DB2-BD59-A6C34878D82A}">
                    <a16:rowId xmlns:a16="http://schemas.microsoft.com/office/drawing/2014/main" val="154248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11975</a:t>
                      </a:r>
                    </a:p>
                  </a:txBody>
                  <a:tcPr/>
                </a:tc>
                <a:extLst>
                  <a:ext uri="{0D108BD9-81ED-4DB2-BD59-A6C34878D82A}">
                    <a16:rowId xmlns:a16="http://schemas.microsoft.com/office/drawing/2014/main" val="233195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9911</a:t>
                      </a:r>
                    </a:p>
                  </a:txBody>
                  <a:tcPr/>
                </a:tc>
                <a:extLst>
                  <a:ext uri="{0D108BD9-81ED-4DB2-BD59-A6C34878D82A}">
                    <a16:rowId xmlns:a16="http://schemas.microsoft.com/office/drawing/2014/main" val="42752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10031</a:t>
                      </a:r>
                    </a:p>
                  </a:txBody>
                  <a:tcPr/>
                </a:tc>
                <a:extLst>
                  <a:ext uri="{0D108BD9-81ED-4DB2-BD59-A6C34878D82A}">
                    <a16:rowId xmlns:a16="http://schemas.microsoft.com/office/drawing/2014/main" val="137682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extLst>
                  <a:ext uri="{0D108BD9-81ED-4DB2-BD59-A6C34878D82A}">
                    <a16:rowId xmlns:a16="http://schemas.microsoft.com/office/drawing/2014/main" val="386824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a:t>
                      </a:r>
                    </a:p>
                  </a:txBody>
                  <a:tcPr/>
                </a:tc>
                <a:extLst>
                  <a:ext uri="{0D108BD9-81ED-4DB2-BD59-A6C34878D82A}">
                    <a16:rowId xmlns:a16="http://schemas.microsoft.com/office/drawing/2014/main" val="170915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extLst>
                  <a:ext uri="{0D108BD9-81ED-4DB2-BD59-A6C34878D82A}">
                    <a16:rowId xmlns:a16="http://schemas.microsoft.com/office/drawing/2014/main" val="2630610352"/>
                  </a:ext>
                </a:extLst>
              </a:tr>
            </a:tbl>
          </a:graphicData>
        </a:graphic>
      </p:graphicFrame>
      <p:sp>
        <p:nvSpPr>
          <p:cNvPr id="4" name="Text Placeholder 3">
            <a:extLst>
              <a:ext uri="{FF2B5EF4-FFF2-40B4-BE49-F238E27FC236}">
                <a16:creationId xmlns:a16="http://schemas.microsoft.com/office/drawing/2014/main" id="{9C156C89-5E7E-45A0-AF9A-146EAF0E17B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1522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21BA-D991-435B-9205-64FCE10D735C}"/>
              </a:ext>
            </a:extLst>
          </p:cNvPr>
          <p:cNvSpPr>
            <a:spLocks noGrp="1"/>
          </p:cNvSpPr>
          <p:nvPr>
            <p:ph type="title"/>
          </p:nvPr>
        </p:nvSpPr>
        <p:spPr/>
        <p:txBody>
          <a:bodyPr/>
          <a:lstStyle/>
          <a:p>
            <a:r>
              <a:rPr lang="en-US"/>
              <a:t>FB Insights - Daily Impressions | Schmidt Automobile - 3 of 3</a:t>
            </a:r>
          </a:p>
        </p:txBody>
      </p:sp>
      <p:graphicFrame>
        <p:nvGraphicFramePr>
          <p:cNvPr id="5" name="Table Placeholder 4">
            <a:extLst>
              <a:ext uri="{FF2B5EF4-FFF2-40B4-BE49-F238E27FC236}">
                <a16:creationId xmlns:a16="http://schemas.microsoft.com/office/drawing/2014/main" id="{4BAF8BDA-70DD-4303-BBFC-4EA7B8203F4E}"/>
              </a:ext>
            </a:extLst>
          </p:cNvPr>
          <p:cNvGraphicFramePr>
            <a:graphicFrameLocks noGrp="1"/>
          </p:cNvGraphicFramePr>
          <p:nvPr>
            <p:ph type="tbl" sz="quarter" idx="13"/>
            <p:extLst>
              <p:ext uri="{D42A27DB-BD31-4B8C-83A1-F6EECF244321}">
                <p14:modId xmlns:p14="http://schemas.microsoft.com/office/powerpoint/2010/main" val="1985525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5464188"/>
                    </a:ext>
                  </a:extLst>
                </a:gridCol>
                <a:gridCol w="2468880">
                  <a:extLst>
                    <a:ext uri="{9D8B030D-6E8A-4147-A177-3AD203B41FA5}">
                      <a16:colId xmlns:a16="http://schemas.microsoft.com/office/drawing/2014/main" val="950488102"/>
                    </a:ext>
                  </a:extLst>
                </a:gridCol>
                <a:gridCol w="2468880">
                  <a:extLst>
                    <a:ext uri="{9D8B030D-6E8A-4147-A177-3AD203B41FA5}">
                      <a16:colId xmlns:a16="http://schemas.microsoft.com/office/drawing/2014/main" val="2318503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8612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extLst>
                  <a:ext uri="{0D108BD9-81ED-4DB2-BD59-A6C34878D82A}">
                    <a16:rowId xmlns:a16="http://schemas.microsoft.com/office/drawing/2014/main" val="272103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a:t>
                      </a:r>
                    </a:p>
                  </a:txBody>
                  <a:tcPr/>
                </a:tc>
                <a:extLst>
                  <a:ext uri="{0D108BD9-81ED-4DB2-BD59-A6C34878D82A}">
                    <a16:rowId xmlns:a16="http://schemas.microsoft.com/office/drawing/2014/main" val="226504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a:t>
                      </a:r>
                    </a:p>
                  </a:txBody>
                  <a:tcPr/>
                </a:tc>
                <a:extLst>
                  <a:ext uri="{0D108BD9-81ED-4DB2-BD59-A6C34878D82A}">
                    <a16:rowId xmlns:a16="http://schemas.microsoft.com/office/drawing/2014/main" val="219601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a:t>
                      </a:r>
                    </a:p>
                  </a:txBody>
                  <a:tcPr/>
                </a:tc>
                <a:extLst>
                  <a:ext uri="{0D108BD9-81ED-4DB2-BD59-A6C34878D82A}">
                    <a16:rowId xmlns:a16="http://schemas.microsoft.com/office/drawing/2014/main" val="97173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extLst>
                  <a:ext uri="{0D108BD9-81ED-4DB2-BD59-A6C34878D82A}">
                    <a16:rowId xmlns:a16="http://schemas.microsoft.com/office/drawing/2014/main" val="1082553954"/>
                  </a:ext>
                </a:extLst>
              </a:tr>
            </a:tbl>
          </a:graphicData>
        </a:graphic>
      </p:graphicFrame>
      <p:sp>
        <p:nvSpPr>
          <p:cNvPr id="4" name="Text Placeholder 3">
            <a:extLst>
              <a:ext uri="{FF2B5EF4-FFF2-40B4-BE49-F238E27FC236}">
                <a16:creationId xmlns:a16="http://schemas.microsoft.com/office/drawing/2014/main" id="{29F86F04-377E-4DF7-9502-9CB0C7996DD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42868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60FE-9F9A-4FB4-B2CD-5BAF20A1E718}"/>
              </a:ext>
            </a:extLst>
          </p:cNvPr>
          <p:cNvSpPr>
            <a:spLocks noGrp="1"/>
          </p:cNvSpPr>
          <p:nvPr>
            <p:ph type="title"/>
          </p:nvPr>
        </p:nvSpPr>
        <p:spPr/>
        <p:txBody>
          <a:bodyPr/>
          <a:lstStyle/>
          <a:p>
            <a:r>
              <a:rPr lang="en-US"/>
              <a:t>FB Insights - Daily Reach | Schmidt Automobile - 1 of 3</a:t>
            </a:r>
          </a:p>
        </p:txBody>
      </p:sp>
      <p:graphicFrame>
        <p:nvGraphicFramePr>
          <p:cNvPr id="5" name="Table Placeholder 4">
            <a:extLst>
              <a:ext uri="{FF2B5EF4-FFF2-40B4-BE49-F238E27FC236}">
                <a16:creationId xmlns:a16="http://schemas.microsoft.com/office/drawing/2014/main" id="{3C32C667-6041-4F47-89A8-3813CA58C091}"/>
              </a:ext>
            </a:extLst>
          </p:cNvPr>
          <p:cNvGraphicFramePr>
            <a:graphicFrameLocks noGrp="1"/>
          </p:cNvGraphicFramePr>
          <p:nvPr>
            <p:ph type="tbl" sz="quarter" idx="13"/>
            <p:extLst>
              <p:ext uri="{D42A27DB-BD31-4B8C-83A1-F6EECF244321}">
                <p14:modId xmlns:p14="http://schemas.microsoft.com/office/powerpoint/2010/main" val="421371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7747280"/>
                    </a:ext>
                  </a:extLst>
                </a:gridCol>
                <a:gridCol w="2468880">
                  <a:extLst>
                    <a:ext uri="{9D8B030D-6E8A-4147-A177-3AD203B41FA5}">
                      <a16:colId xmlns:a16="http://schemas.microsoft.com/office/drawing/2014/main" val="787812227"/>
                    </a:ext>
                  </a:extLst>
                </a:gridCol>
                <a:gridCol w="2468880">
                  <a:extLst>
                    <a:ext uri="{9D8B030D-6E8A-4147-A177-3AD203B41FA5}">
                      <a16:colId xmlns:a16="http://schemas.microsoft.com/office/drawing/2014/main" val="319945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689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15194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7341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79156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64420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6873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extLst>
                  <a:ext uri="{0D108BD9-81ED-4DB2-BD59-A6C34878D82A}">
                    <a16:rowId xmlns:a16="http://schemas.microsoft.com/office/drawing/2014/main" val="172898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218511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414010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extLst>
                  <a:ext uri="{0D108BD9-81ED-4DB2-BD59-A6C34878D82A}">
                    <a16:rowId xmlns:a16="http://schemas.microsoft.com/office/drawing/2014/main" val="32383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extLst>
                  <a:ext uri="{0D108BD9-81ED-4DB2-BD59-A6C34878D82A}">
                    <a16:rowId xmlns:a16="http://schemas.microsoft.com/office/drawing/2014/main" val="3281227918"/>
                  </a:ext>
                </a:extLst>
              </a:tr>
            </a:tbl>
          </a:graphicData>
        </a:graphic>
      </p:graphicFrame>
      <p:sp>
        <p:nvSpPr>
          <p:cNvPr id="4" name="Text Placeholder 3">
            <a:extLst>
              <a:ext uri="{FF2B5EF4-FFF2-40B4-BE49-F238E27FC236}">
                <a16:creationId xmlns:a16="http://schemas.microsoft.com/office/drawing/2014/main" id="{8B8D2585-AD25-4FEE-A052-FE97732E08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31692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EE97D-9AE7-4AAC-A473-486BDCDBF6D9}"/>
              </a:ext>
            </a:extLst>
          </p:cNvPr>
          <p:cNvSpPr>
            <a:spLocks noGrp="1"/>
          </p:cNvSpPr>
          <p:nvPr>
            <p:ph type="title"/>
          </p:nvPr>
        </p:nvSpPr>
        <p:spPr/>
        <p:txBody>
          <a:bodyPr/>
          <a:lstStyle/>
          <a:p>
            <a:r>
              <a:rPr lang="en-US"/>
              <a:t>FB Insights - Daily Reach | Schmidt Automobile - 2 of 3</a:t>
            </a:r>
          </a:p>
        </p:txBody>
      </p:sp>
      <p:graphicFrame>
        <p:nvGraphicFramePr>
          <p:cNvPr id="5" name="Table Placeholder 4">
            <a:extLst>
              <a:ext uri="{FF2B5EF4-FFF2-40B4-BE49-F238E27FC236}">
                <a16:creationId xmlns:a16="http://schemas.microsoft.com/office/drawing/2014/main" id="{4F5CAA96-FFDC-40A0-B6F9-A5A91C70DCF0}"/>
              </a:ext>
            </a:extLst>
          </p:cNvPr>
          <p:cNvGraphicFramePr>
            <a:graphicFrameLocks noGrp="1"/>
          </p:cNvGraphicFramePr>
          <p:nvPr>
            <p:ph type="tbl" sz="quarter" idx="13"/>
            <p:extLst>
              <p:ext uri="{D42A27DB-BD31-4B8C-83A1-F6EECF244321}">
                <p14:modId xmlns:p14="http://schemas.microsoft.com/office/powerpoint/2010/main" val="283477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4722620"/>
                    </a:ext>
                  </a:extLst>
                </a:gridCol>
                <a:gridCol w="2468880">
                  <a:extLst>
                    <a:ext uri="{9D8B030D-6E8A-4147-A177-3AD203B41FA5}">
                      <a16:colId xmlns:a16="http://schemas.microsoft.com/office/drawing/2014/main" val="3184317548"/>
                    </a:ext>
                  </a:extLst>
                </a:gridCol>
                <a:gridCol w="2468880">
                  <a:extLst>
                    <a:ext uri="{9D8B030D-6E8A-4147-A177-3AD203B41FA5}">
                      <a16:colId xmlns:a16="http://schemas.microsoft.com/office/drawing/2014/main" val="352290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20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a:t>
                      </a:r>
                    </a:p>
                  </a:txBody>
                  <a:tcPr/>
                </a:tc>
                <a:extLst>
                  <a:ext uri="{0D108BD9-81ED-4DB2-BD59-A6C34878D82A}">
                    <a16:rowId xmlns:a16="http://schemas.microsoft.com/office/drawing/2014/main" val="319225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extLst>
                  <a:ext uri="{0D108BD9-81ED-4DB2-BD59-A6C34878D82A}">
                    <a16:rowId xmlns:a16="http://schemas.microsoft.com/office/drawing/2014/main" val="280418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8038</a:t>
                      </a:r>
                    </a:p>
                  </a:txBody>
                  <a:tcPr/>
                </a:tc>
                <a:extLst>
                  <a:ext uri="{0D108BD9-81ED-4DB2-BD59-A6C34878D82A}">
                    <a16:rowId xmlns:a16="http://schemas.microsoft.com/office/drawing/2014/main" val="74145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7789</a:t>
                      </a:r>
                    </a:p>
                  </a:txBody>
                  <a:tcPr/>
                </a:tc>
                <a:extLst>
                  <a:ext uri="{0D108BD9-81ED-4DB2-BD59-A6C34878D82A}">
                    <a16:rowId xmlns:a16="http://schemas.microsoft.com/office/drawing/2014/main" val="189454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9335</a:t>
                      </a:r>
                    </a:p>
                  </a:txBody>
                  <a:tcPr/>
                </a:tc>
                <a:extLst>
                  <a:ext uri="{0D108BD9-81ED-4DB2-BD59-A6C34878D82A}">
                    <a16:rowId xmlns:a16="http://schemas.microsoft.com/office/drawing/2014/main" val="368897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7805</a:t>
                      </a:r>
                    </a:p>
                  </a:txBody>
                  <a:tcPr/>
                </a:tc>
                <a:extLst>
                  <a:ext uri="{0D108BD9-81ED-4DB2-BD59-A6C34878D82A}">
                    <a16:rowId xmlns:a16="http://schemas.microsoft.com/office/drawing/2014/main" val="346863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extLst>
                  <a:ext uri="{0D108BD9-81ED-4DB2-BD59-A6C34878D82A}">
                    <a16:rowId xmlns:a16="http://schemas.microsoft.com/office/drawing/2014/main" val="422012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extLst>
                  <a:ext uri="{0D108BD9-81ED-4DB2-BD59-A6C34878D82A}">
                    <a16:rowId xmlns:a16="http://schemas.microsoft.com/office/drawing/2014/main" val="178283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extLst>
                  <a:ext uri="{0D108BD9-81ED-4DB2-BD59-A6C34878D82A}">
                    <a16:rowId xmlns:a16="http://schemas.microsoft.com/office/drawing/2014/main" val="128135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a:t>
                      </a:r>
                    </a:p>
                  </a:txBody>
                  <a:tcPr/>
                </a:tc>
                <a:extLst>
                  <a:ext uri="{0D108BD9-81ED-4DB2-BD59-A6C34878D82A}">
                    <a16:rowId xmlns:a16="http://schemas.microsoft.com/office/drawing/2014/main" val="3479046000"/>
                  </a:ext>
                </a:extLst>
              </a:tr>
            </a:tbl>
          </a:graphicData>
        </a:graphic>
      </p:graphicFrame>
      <p:sp>
        <p:nvSpPr>
          <p:cNvPr id="4" name="Text Placeholder 3">
            <a:extLst>
              <a:ext uri="{FF2B5EF4-FFF2-40B4-BE49-F238E27FC236}">
                <a16:creationId xmlns:a16="http://schemas.microsoft.com/office/drawing/2014/main" id="{DD3DE86A-18C1-48D1-8851-126C67E2EA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79446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5349F-C9C2-4448-A5CC-450EACADAF9C}"/>
              </a:ext>
            </a:extLst>
          </p:cNvPr>
          <p:cNvSpPr>
            <a:spLocks noGrp="1"/>
          </p:cNvSpPr>
          <p:nvPr>
            <p:ph type="title"/>
          </p:nvPr>
        </p:nvSpPr>
        <p:spPr/>
        <p:txBody>
          <a:bodyPr/>
          <a:lstStyle/>
          <a:p>
            <a:r>
              <a:rPr lang="en-US"/>
              <a:t>FB Insights - Daily Reach | Schmidt Automobile - 3 of 3</a:t>
            </a:r>
          </a:p>
        </p:txBody>
      </p:sp>
      <p:graphicFrame>
        <p:nvGraphicFramePr>
          <p:cNvPr id="5" name="Table Placeholder 4">
            <a:extLst>
              <a:ext uri="{FF2B5EF4-FFF2-40B4-BE49-F238E27FC236}">
                <a16:creationId xmlns:a16="http://schemas.microsoft.com/office/drawing/2014/main" id="{494304D0-2F1D-49A3-9085-DDF496C1447A}"/>
              </a:ext>
            </a:extLst>
          </p:cNvPr>
          <p:cNvGraphicFramePr>
            <a:graphicFrameLocks noGrp="1"/>
          </p:cNvGraphicFramePr>
          <p:nvPr>
            <p:ph type="tbl" sz="quarter" idx="13"/>
            <p:extLst>
              <p:ext uri="{D42A27DB-BD31-4B8C-83A1-F6EECF244321}">
                <p14:modId xmlns:p14="http://schemas.microsoft.com/office/powerpoint/2010/main" val="201241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0534972"/>
                    </a:ext>
                  </a:extLst>
                </a:gridCol>
                <a:gridCol w="2468880">
                  <a:extLst>
                    <a:ext uri="{9D8B030D-6E8A-4147-A177-3AD203B41FA5}">
                      <a16:colId xmlns:a16="http://schemas.microsoft.com/office/drawing/2014/main" val="3282695065"/>
                    </a:ext>
                  </a:extLst>
                </a:gridCol>
                <a:gridCol w="2468880">
                  <a:extLst>
                    <a:ext uri="{9D8B030D-6E8A-4147-A177-3AD203B41FA5}">
                      <a16:colId xmlns:a16="http://schemas.microsoft.com/office/drawing/2014/main" val="736893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1208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a:t>
                      </a:r>
                    </a:p>
                  </a:txBody>
                  <a:tcPr/>
                </a:tc>
                <a:extLst>
                  <a:ext uri="{0D108BD9-81ED-4DB2-BD59-A6C34878D82A}">
                    <a16:rowId xmlns:a16="http://schemas.microsoft.com/office/drawing/2014/main" val="183437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6785</a:t>
                      </a:r>
                    </a:p>
                  </a:txBody>
                  <a:tcPr/>
                </a:tc>
                <a:extLst>
                  <a:ext uri="{0D108BD9-81ED-4DB2-BD59-A6C34878D82A}">
                    <a16:rowId xmlns:a16="http://schemas.microsoft.com/office/drawing/2014/main" val="325754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extLst>
                  <a:ext uri="{0D108BD9-81ED-4DB2-BD59-A6C34878D82A}">
                    <a16:rowId xmlns:a16="http://schemas.microsoft.com/office/drawing/2014/main" val="101428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a:t>
                      </a:r>
                    </a:p>
                  </a:txBody>
                  <a:tcPr/>
                </a:tc>
                <a:extLst>
                  <a:ext uri="{0D108BD9-81ED-4DB2-BD59-A6C34878D82A}">
                    <a16:rowId xmlns:a16="http://schemas.microsoft.com/office/drawing/2014/main" val="302748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extLst>
                  <a:ext uri="{0D108BD9-81ED-4DB2-BD59-A6C34878D82A}">
                    <a16:rowId xmlns:a16="http://schemas.microsoft.com/office/drawing/2014/main" val="2701958170"/>
                  </a:ext>
                </a:extLst>
              </a:tr>
            </a:tbl>
          </a:graphicData>
        </a:graphic>
      </p:graphicFrame>
      <p:sp>
        <p:nvSpPr>
          <p:cNvPr id="4" name="Text Placeholder 3">
            <a:extLst>
              <a:ext uri="{FF2B5EF4-FFF2-40B4-BE49-F238E27FC236}">
                <a16:creationId xmlns:a16="http://schemas.microsoft.com/office/drawing/2014/main" id="{1C515C87-DFCF-4964-AD98-2FB473CC8D0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5025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013F6-C083-402A-B5BA-BE6C56283901}"/>
              </a:ext>
            </a:extLst>
          </p:cNvPr>
          <p:cNvSpPr>
            <a:spLocks noGrp="1"/>
          </p:cNvSpPr>
          <p:nvPr>
            <p:ph type="title"/>
          </p:nvPr>
        </p:nvSpPr>
        <p:spPr/>
        <p:txBody>
          <a:bodyPr/>
          <a:lstStyle/>
          <a:p>
            <a:r>
              <a:rPr lang="en-US"/>
              <a:t>Facebook Reach | Schmidt Automobile</a:t>
            </a:r>
          </a:p>
        </p:txBody>
      </p:sp>
      <p:graphicFrame>
        <p:nvGraphicFramePr>
          <p:cNvPr id="6" name="Chart Placeholder 5">
            <a:extLst>
              <a:ext uri="{FF2B5EF4-FFF2-40B4-BE49-F238E27FC236}">
                <a16:creationId xmlns:a16="http://schemas.microsoft.com/office/drawing/2014/main" id="{0DBAADB4-EC0A-4FD5-BD3D-05C8201CC4EF}"/>
              </a:ext>
            </a:extLst>
          </p:cNvPr>
          <p:cNvGraphicFramePr>
            <a:graphicFrameLocks noGrp="1"/>
          </p:cNvGraphicFramePr>
          <p:nvPr>
            <p:ph type="chart" sz="quarter" idx="13"/>
            <p:extLst>
              <p:ext uri="{D42A27DB-BD31-4B8C-83A1-F6EECF244321}">
                <p14:modId xmlns:p14="http://schemas.microsoft.com/office/powerpoint/2010/main" val="2267470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B11CC-D7C1-490C-A439-6E15FDD88EB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18D9133-982A-402A-9E23-1E12B6FA7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4348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1191</Words>
  <Application>Microsoft Office PowerPoint</Application>
  <PresentationFormat>On-screen Show (4:3)</PresentationFormat>
  <Paragraphs>590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Facebook Page Report</vt:lpstr>
      <vt:lpstr>Wichtigste Werte (KPI's) | Schmidt Automobile</vt:lpstr>
      <vt:lpstr>Fans (Übersicht) | Schmidt Automobile</vt:lpstr>
      <vt:lpstr>Key Metrics Table w. User Post RR | Schmidt Automobile</vt:lpstr>
      <vt:lpstr>Facebook Fans Total | Schmidt Automobile</vt:lpstr>
      <vt:lpstr>Fanwachstum | Schmidt Automobile</vt:lpstr>
      <vt:lpstr>Verlorene Fans | Schmidt Automobile</vt:lpstr>
      <vt:lpstr>Eigene Beiträge (Postings) | Schmidt Automobile - 1 of 4</vt:lpstr>
      <vt:lpstr>Eigene Beiträge (Postings) | Schmidt Automobile - 2 of 4</vt:lpstr>
      <vt:lpstr>Eigene Beiträge (Postings) | Schmidt Automobile - 3 of 4</vt:lpstr>
      <vt:lpstr>Eigene Beiträge (Postings) | Schmidt Automobile - 4 of 4</vt:lpstr>
      <vt:lpstr>Eigene Beiträge (Postings) + Reactions | Schmidt Automobile - 1 of 5</vt:lpstr>
      <vt:lpstr>Eigene Beiträge (Postings) + Reactions | Schmidt Automobile - 2 of 5</vt:lpstr>
      <vt:lpstr>Eigene Beiträge (Postings) + Reactions | Schmidt Automobile - 3 of 5</vt:lpstr>
      <vt:lpstr>Eigene Beiträge (Postings) + Reactions | Schmidt Automobile - 4 of 5</vt:lpstr>
      <vt:lpstr>Eigene Beiträge (Postings) + Reactions | Schmidt Automobile - 5 of 5</vt:lpstr>
      <vt:lpstr>Postings/Wochentag | Schmidt Automobile</vt:lpstr>
      <vt:lpstr>Interaktionsrate | Schmidt Automobile</vt:lpstr>
      <vt:lpstr>Postingtypen (Verteilung) | Schmidt Automobile</vt:lpstr>
      <vt:lpstr>Interaktionsrate/Postingtyp | Schmidt Automobile</vt:lpstr>
      <vt:lpstr>Antwortzeit | Schmidt Automobile</vt:lpstr>
      <vt:lpstr>Facebook Check Ins | Schmidt Automobile</vt:lpstr>
      <vt:lpstr>Fan Demographie | Schmidt Automobile</vt:lpstr>
      <vt:lpstr>Impressionen | Schmidt Automobile</vt:lpstr>
      <vt:lpstr>Reichweite | Schmidt Automobile</vt:lpstr>
      <vt:lpstr>Engagierte User | Schmidt Automobile</vt:lpstr>
      <vt:lpstr>Page Views | Schmidt Automobile</vt:lpstr>
      <vt:lpstr>Page Fans Online | Schmidt Automobile</vt:lpstr>
      <vt:lpstr>FB Insights - Daily Impressions | Schmidt Automobile - 1 of 3</vt:lpstr>
      <vt:lpstr>FB Insights - Daily Impressions | Schmidt Automobile - 2 of 3</vt:lpstr>
      <vt:lpstr>FB Insights - Daily Impressions | Schmidt Automobile - 3 of 3</vt:lpstr>
      <vt:lpstr>FB Insights - Daily Reach | Schmidt Automobile - 1 of 3</vt:lpstr>
      <vt:lpstr>FB Insights - Daily Reach | Schmidt Automobile - 2 of 3</vt:lpstr>
      <vt:lpstr>FB Insights - Daily Reach | Schmidt Automobile - 3 of 3</vt:lpstr>
      <vt:lpstr>Facebook Reach | Schmidt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2018-05-02T12:31:17Z</dcterms:created>
  <dcterms:modified xsi:type="dcterms:W3CDTF">2018-05-02T12:32:22Z</dcterms:modified>
</cp:coreProperties>
</file>