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1" r:id="rId33"/>
    <p:sldId id="292" r:id="rId34"/>
    <p:sldId id="293" r:id="rId35"/>
    <p:sldId id="294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1275</c:v>
                </c:pt>
                <c:pt idx="1">
                  <c:v>1275</c:v>
                </c:pt>
                <c:pt idx="2">
                  <c:v>1275</c:v>
                </c:pt>
                <c:pt idx="3">
                  <c:v>1275</c:v>
                </c:pt>
                <c:pt idx="4">
                  <c:v>1275</c:v>
                </c:pt>
                <c:pt idx="5">
                  <c:v>1275</c:v>
                </c:pt>
                <c:pt idx="6">
                  <c:v>1275</c:v>
                </c:pt>
                <c:pt idx="7">
                  <c:v>1275</c:v>
                </c:pt>
                <c:pt idx="8">
                  <c:v>1275</c:v>
                </c:pt>
                <c:pt idx="9">
                  <c:v>1275</c:v>
                </c:pt>
                <c:pt idx="10">
                  <c:v>1286</c:v>
                </c:pt>
                <c:pt idx="11">
                  <c:v>1295</c:v>
                </c:pt>
                <c:pt idx="12">
                  <c:v>1300</c:v>
                </c:pt>
                <c:pt idx="13">
                  <c:v>1304</c:v>
                </c:pt>
                <c:pt idx="14">
                  <c:v>1308</c:v>
                </c:pt>
                <c:pt idx="15">
                  <c:v>1312</c:v>
                </c:pt>
                <c:pt idx="16">
                  <c:v>1316</c:v>
                </c:pt>
                <c:pt idx="17">
                  <c:v>1322</c:v>
                </c:pt>
                <c:pt idx="18">
                  <c:v>1327</c:v>
                </c:pt>
                <c:pt idx="19">
                  <c:v>1328</c:v>
                </c:pt>
                <c:pt idx="20">
                  <c:v>1333</c:v>
                </c:pt>
                <c:pt idx="21">
                  <c:v>1338</c:v>
                </c:pt>
                <c:pt idx="22">
                  <c:v>1339</c:v>
                </c:pt>
                <c:pt idx="23">
                  <c:v>1336</c:v>
                </c:pt>
                <c:pt idx="24">
                  <c:v>1338</c:v>
                </c:pt>
                <c:pt idx="25">
                  <c:v>1342</c:v>
                </c:pt>
                <c:pt idx="26">
                  <c:v>1343</c:v>
                </c:pt>
                <c:pt idx="27">
                  <c:v>1343</c:v>
                </c:pt>
                <c:pt idx="28">
                  <c:v>1343</c:v>
                </c:pt>
                <c:pt idx="29">
                  <c:v>1343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07-4714-BCAA-E6776D2D69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6463704"/>
        <c:axId val="336458784"/>
      </c:lineChart>
      <c:dateAx>
        <c:axId val="33646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58784"/>
        <c:crosses val="autoZero"/>
        <c:auto val="1"/>
        <c:lblOffset val="100"/>
        <c:baseTimeUnit val="days"/>
      </c:dateAx>
      <c:valAx>
        <c:axId val="33645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6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</c:v>
                </c:pt>
                <c:pt idx="11">
                  <c:v>10</c:v>
                </c:pt>
                <c:pt idx="12">
                  <c:v>5</c:v>
                </c:pt>
                <c:pt idx="13">
                  <c:v>6</c:v>
                </c:pt>
                <c:pt idx="14">
                  <c:v>3</c:v>
                </c:pt>
                <c:pt idx="15">
                  <c:v>6</c:v>
                </c:pt>
                <c:pt idx="16">
                  <c:v>2</c:v>
                </c:pt>
                <c:pt idx="17">
                  <c:v>4</c:v>
                </c:pt>
                <c:pt idx="18">
                  <c:v>6</c:v>
                </c:pt>
                <c:pt idx="19">
                  <c:v>3</c:v>
                </c:pt>
                <c:pt idx="20">
                  <c:v>4</c:v>
                </c:pt>
                <c:pt idx="21">
                  <c:v>5</c:v>
                </c:pt>
                <c:pt idx="22">
                  <c:v>2</c:v>
                </c:pt>
                <c:pt idx="23">
                  <c:v>0</c:v>
                </c:pt>
                <c:pt idx="24">
                  <c:v>-1</c:v>
                </c:pt>
                <c:pt idx="25">
                  <c:v>1</c:v>
                </c:pt>
                <c:pt idx="26">
                  <c:v>5</c:v>
                </c:pt>
                <c:pt idx="27">
                  <c:v>1</c:v>
                </c:pt>
                <c:pt idx="28">
                  <c:v>-1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99-40FB-95FC-A844046E33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705576"/>
        <c:axId val="290708528"/>
      </c:lineChart>
      <c:dateAx>
        <c:axId val="290705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8528"/>
        <c:crosses val="autoZero"/>
        <c:auto val="1"/>
        <c:lblOffset val="100"/>
        <c:baseTimeUnit val="days"/>
      </c:dateAx>
      <c:valAx>
        <c:axId val="2907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70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49-4ADB-BC44-7E743C304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022472"/>
        <c:axId val="337021816"/>
      </c:lineChart>
      <c:dateAx>
        <c:axId val="33702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1816"/>
        <c:crosses val="autoZero"/>
        <c:auto val="1"/>
        <c:lblOffset val="100"/>
        <c:baseTimeUnit val="days"/>
      </c:dateAx>
      <c:valAx>
        <c:axId val="33702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02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D7-4A85-9135-376428BB7A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418224"/>
        <c:axId val="401427736"/>
      </c:barChart>
      <c:catAx>
        <c:axId val="401418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7736"/>
        <c:crosses val="autoZero"/>
        <c:auto val="1"/>
        <c:lblAlgn val="ctr"/>
        <c:lblOffset val="100"/>
        <c:noMultiLvlLbl val="0"/>
      </c:catAx>
      <c:valAx>
        <c:axId val="40142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18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7.8431372549019995E-2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5.6923076923076996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0.15197568389058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2.0926756352765001</c:v>
                </c:pt>
                <c:pt idx="24">
                  <c:v>0</c:v>
                </c:pt>
                <c:pt idx="25">
                  <c:v>7.4794315632011998E-2</c:v>
                </c:pt>
                <c:pt idx="26">
                  <c:v>0.44776119402984998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7B-4C04-8AE5-0270F7F1D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1435936"/>
        <c:axId val="401434952"/>
      </c:lineChart>
      <c:dateAx>
        <c:axId val="40143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34952"/>
        <c:crosses val="autoZero"/>
        <c:auto val="1"/>
        <c:lblOffset val="100"/>
        <c:baseTimeUnit val="days"/>
      </c:dateAx>
      <c:valAx>
        <c:axId val="40143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3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Schirak Automobile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4-4B7A-A47A-D63940636F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Schirak Automobile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04-4B7A-A47A-D63940636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01435608"/>
        <c:axId val="401429048"/>
      </c:barChart>
      <c:catAx>
        <c:axId val="40143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29048"/>
        <c:crosses val="autoZero"/>
        <c:auto val="1"/>
        <c:lblAlgn val="ctr"/>
        <c:lblOffset val="100"/>
        <c:noMultiLvlLbl val="0"/>
      </c:catAx>
      <c:valAx>
        <c:axId val="40142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3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0.55318402039630998</c:v>
                </c:pt>
                <c:pt idx="1">
                  <c:v>2.8788166072262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DF-48B5-8FF5-97831DEA5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442496"/>
        <c:axId val="401443152"/>
      </c:barChart>
      <c:catAx>
        <c:axId val="40144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43152"/>
        <c:crosses val="autoZero"/>
        <c:auto val="1"/>
        <c:lblAlgn val="ctr"/>
        <c:lblOffset val="100"/>
        <c:noMultiLvlLbl val="0"/>
      </c:catAx>
      <c:valAx>
        <c:axId val="40144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44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7-4D8F-92F5-CD691BB8D5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979976"/>
        <c:axId val="331974728"/>
      </c:barChart>
      <c:catAx>
        <c:axId val="331979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74728"/>
        <c:crosses val="autoZero"/>
        <c:auto val="1"/>
        <c:lblAlgn val="ctr"/>
        <c:lblOffset val="100"/>
        <c:noMultiLvlLbl val="0"/>
      </c:catAx>
      <c:valAx>
        <c:axId val="33197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7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52</c:v>
                </c:pt>
                <c:pt idx="1">
                  <c:v>52</c:v>
                </c:pt>
                <c:pt idx="2">
                  <c:v>53</c:v>
                </c:pt>
                <c:pt idx="3">
                  <c:v>52</c:v>
                </c:pt>
                <c:pt idx="4">
                  <c:v>53</c:v>
                </c:pt>
                <c:pt idx="5">
                  <c:v>53</c:v>
                </c:pt>
                <c:pt idx="6">
                  <c:v>53</c:v>
                </c:pt>
                <c:pt idx="7">
                  <c:v>53</c:v>
                </c:pt>
                <c:pt idx="8">
                  <c:v>53</c:v>
                </c:pt>
                <c:pt idx="9">
                  <c:v>53</c:v>
                </c:pt>
                <c:pt idx="10">
                  <c:v>53</c:v>
                </c:pt>
                <c:pt idx="11">
                  <c:v>53</c:v>
                </c:pt>
                <c:pt idx="12">
                  <c:v>53</c:v>
                </c:pt>
                <c:pt idx="13">
                  <c:v>53</c:v>
                </c:pt>
                <c:pt idx="14">
                  <c:v>53</c:v>
                </c:pt>
                <c:pt idx="15">
                  <c:v>53</c:v>
                </c:pt>
                <c:pt idx="16">
                  <c:v>53</c:v>
                </c:pt>
                <c:pt idx="17">
                  <c:v>53</c:v>
                </c:pt>
                <c:pt idx="18">
                  <c:v>53</c:v>
                </c:pt>
                <c:pt idx="19">
                  <c:v>53</c:v>
                </c:pt>
                <c:pt idx="20">
                  <c:v>53</c:v>
                </c:pt>
                <c:pt idx="21">
                  <c:v>53</c:v>
                </c:pt>
                <c:pt idx="22">
                  <c:v>53</c:v>
                </c:pt>
                <c:pt idx="23">
                  <c:v>53</c:v>
                </c:pt>
                <c:pt idx="24">
                  <c:v>53</c:v>
                </c:pt>
                <c:pt idx="25">
                  <c:v>53</c:v>
                </c:pt>
                <c:pt idx="26">
                  <c:v>55</c:v>
                </c:pt>
                <c:pt idx="27">
                  <c:v>55</c:v>
                </c:pt>
                <c:pt idx="28">
                  <c:v>55</c:v>
                </c:pt>
                <c:pt idx="29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BB-43BF-8CF1-1FE5D31A0F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75384"/>
        <c:axId val="331978008"/>
      </c:lineChart>
      <c:dateAx>
        <c:axId val="33197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78008"/>
        <c:crosses val="autoZero"/>
        <c:auto val="1"/>
        <c:lblOffset val="100"/>
        <c:baseTimeUnit val="days"/>
      </c:dateAx>
      <c:valAx>
        <c:axId val="33197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7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71</c:v>
                </c:pt>
                <c:pt idx="2">
                  <c:v>108</c:v>
                </c:pt>
                <c:pt idx="3">
                  <c:v>90</c:v>
                </c:pt>
                <c:pt idx="4">
                  <c:v>64</c:v>
                </c:pt>
                <c:pt idx="5">
                  <c:v>28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4A-48DB-A4A3-B53F08069E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216</c:v>
                </c:pt>
                <c:pt idx="2">
                  <c:v>315</c:v>
                </c:pt>
                <c:pt idx="3">
                  <c:v>190</c:v>
                </c:pt>
                <c:pt idx="4">
                  <c:v>149</c:v>
                </c:pt>
                <c:pt idx="5">
                  <c:v>51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4A-48DB-A4A3-B53F08069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986864"/>
        <c:axId val="331984240"/>
      </c:barChart>
      <c:catAx>
        <c:axId val="33198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84240"/>
        <c:crosses val="autoZero"/>
        <c:auto val="1"/>
        <c:lblAlgn val="ctr"/>
        <c:lblOffset val="100"/>
        <c:noMultiLvlLbl val="0"/>
      </c:catAx>
      <c:valAx>
        <c:axId val="33198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8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55</c:v>
                </c:pt>
                <c:pt idx="1">
                  <c:v>20</c:v>
                </c:pt>
                <c:pt idx="2">
                  <c:v>492</c:v>
                </c:pt>
                <c:pt idx="3">
                  <c:v>86</c:v>
                </c:pt>
                <c:pt idx="4">
                  <c:v>41</c:v>
                </c:pt>
                <c:pt idx="5">
                  <c:v>38</c:v>
                </c:pt>
                <c:pt idx="6">
                  <c:v>13</c:v>
                </c:pt>
                <c:pt idx="7">
                  <c:v>18</c:v>
                </c:pt>
                <c:pt idx="8">
                  <c:v>18</c:v>
                </c:pt>
                <c:pt idx="9">
                  <c:v>42</c:v>
                </c:pt>
                <c:pt idx="10">
                  <c:v>2776</c:v>
                </c:pt>
                <c:pt idx="11">
                  <c:v>3466</c:v>
                </c:pt>
                <c:pt idx="12">
                  <c:v>5008</c:v>
                </c:pt>
                <c:pt idx="13">
                  <c:v>6545</c:v>
                </c:pt>
                <c:pt idx="14">
                  <c:v>9212</c:v>
                </c:pt>
                <c:pt idx="15">
                  <c:v>10600</c:v>
                </c:pt>
                <c:pt idx="16">
                  <c:v>10514</c:v>
                </c:pt>
                <c:pt idx="17">
                  <c:v>10192</c:v>
                </c:pt>
                <c:pt idx="18">
                  <c:v>7537</c:v>
                </c:pt>
                <c:pt idx="19">
                  <c:v>5199</c:v>
                </c:pt>
                <c:pt idx="20">
                  <c:v>6937</c:v>
                </c:pt>
                <c:pt idx="21">
                  <c:v>6793</c:v>
                </c:pt>
                <c:pt idx="22">
                  <c:v>4833</c:v>
                </c:pt>
                <c:pt idx="23">
                  <c:v>4798</c:v>
                </c:pt>
                <c:pt idx="24">
                  <c:v>4435</c:v>
                </c:pt>
                <c:pt idx="25">
                  <c:v>3377</c:v>
                </c:pt>
                <c:pt idx="26">
                  <c:v>2691</c:v>
                </c:pt>
                <c:pt idx="27">
                  <c:v>2149</c:v>
                </c:pt>
                <c:pt idx="28">
                  <c:v>2484</c:v>
                </c:pt>
                <c:pt idx="29">
                  <c:v>2064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88-46B0-B2FB-0F31C694E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87848"/>
        <c:axId val="331983912"/>
      </c:lineChart>
      <c:dateAx>
        <c:axId val="331987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83912"/>
        <c:crosses val="autoZero"/>
        <c:auto val="1"/>
        <c:lblOffset val="100"/>
        <c:baseTimeUnit val="days"/>
      </c:dateAx>
      <c:valAx>
        <c:axId val="331983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8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</c:v>
                </c:pt>
                <c:pt idx="1">
                  <c:v>11</c:v>
                </c:pt>
                <c:pt idx="2">
                  <c:v>327</c:v>
                </c:pt>
                <c:pt idx="3">
                  <c:v>44</c:v>
                </c:pt>
                <c:pt idx="4">
                  <c:v>19</c:v>
                </c:pt>
                <c:pt idx="5">
                  <c:v>13</c:v>
                </c:pt>
                <c:pt idx="6">
                  <c:v>5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2231</c:v>
                </c:pt>
                <c:pt idx="11">
                  <c:v>2803</c:v>
                </c:pt>
                <c:pt idx="12">
                  <c:v>4227</c:v>
                </c:pt>
                <c:pt idx="13">
                  <c:v>5899</c:v>
                </c:pt>
                <c:pt idx="14">
                  <c:v>8263</c:v>
                </c:pt>
                <c:pt idx="15">
                  <c:v>9812</c:v>
                </c:pt>
                <c:pt idx="16">
                  <c:v>9962</c:v>
                </c:pt>
                <c:pt idx="17">
                  <c:v>9461</c:v>
                </c:pt>
                <c:pt idx="18">
                  <c:v>7101</c:v>
                </c:pt>
                <c:pt idx="19">
                  <c:v>4704</c:v>
                </c:pt>
                <c:pt idx="20">
                  <c:v>6305</c:v>
                </c:pt>
                <c:pt idx="21">
                  <c:v>6066</c:v>
                </c:pt>
                <c:pt idx="22">
                  <c:v>3982</c:v>
                </c:pt>
                <c:pt idx="23">
                  <c:v>4032</c:v>
                </c:pt>
                <c:pt idx="24">
                  <c:v>3739</c:v>
                </c:pt>
                <c:pt idx="25">
                  <c:v>3041</c:v>
                </c:pt>
                <c:pt idx="26">
                  <c:v>2338</c:v>
                </c:pt>
                <c:pt idx="27">
                  <c:v>2044</c:v>
                </c:pt>
                <c:pt idx="28">
                  <c:v>2322</c:v>
                </c:pt>
                <c:pt idx="29">
                  <c:v>2068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75-448D-A1E5-F491E108E6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91128"/>
        <c:axId val="331982272"/>
      </c:lineChart>
      <c:dateAx>
        <c:axId val="33199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82272"/>
        <c:crosses val="autoZero"/>
        <c:auto val="1"/>
        <c:lblOffset val="100"/>
        <c:baseTimeUnit val="days"/>
      </c:dateAx>
      <c:valAx>
        <c:axId val="33198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10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169</c:v>
                </c:pt>
                <c:pt idx="11">
                  <c:v>166</c:v>
                </c:pt>
                <c:pt idx="12">
                  <c:v>92</c:v>
                </c:pt>
                <c:pt idx="13">
                  <c:v>58</c:v>
                </c:pt>
                <c:pt idx="14">
                  <c:v>300</c:v>
                </c:pt>
                <c:pt idx="15">
                  <c:v>544</c:v>
                </c:pt>
                <c:pt idx="16">
                  <c:v>706</c:v>
                </c:pt>
                <c:pt idx="17">
                  <c:v>672</c:v>
                </c:pt>
                <c:pt idx="18">
                  <c:v>616</c:v>
                </c:pt>
                <c:pt idx="19">
                  <c:v>392</c:v>
                </c:pt>
                <c:pt idx="20">
                  <c:v>303</c:v>
                </c:pt>
                <c:pt idx="21">
                  <c:v>314</c:v>
                </c:pt>
                <c:pt idx="22">
                  <c:v>183</c:v>
                </c:pt>
                <c:pt idx="23">
                  <c:v>140</c:v>
                </c:pt>
                <c:pt idx="24">
                  <c:v>89</c:v>
                </c:pt>
                <c:pt idx="25">
                  <c:v>48</c:v>
                </c:pt>
                <c:pt idx="26">
                  <c:v>27</c:v>
                </c:pt>
                <c:pt idx="27">
                  <c:v>17</c:v>
                </c:pt>
                <c:pt idx="28">
                  <c:v>15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2A-4BFB-BD49-7BF9D544C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99984"/>
        <c:axId val="331996048"/>
      </c:lineChart>
      <c:dateAx>
        <c:axId val="33199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6048"/>
        <c:crosses val="autoZero"/>
        <c:auto val="1"/>
        <c:lblOffset val="100"/>
        <c:baseTimeUnit val="days"/>
      </c:dateAx>
      <c:valAx>
        <c:axId val="33199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10</c:v>
                </c:pt>
                <c:pt idx="4">
                  <c:v>2</c:v>
                </c:pt>
                <c:pt idx="5">
                  <c:v>8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6</c:v>
                </c:pt>
                <c:pt idx="10">
                  <c:v>5</c:v>
                </c:pt>
                <c:pt idx="11">
                  <c:v>11</c:v>
                </c:pt>
                <c:pt idx="12">
                  <c:v>13</c:v>
                </c:pt>
                <c:pt idx="13">
                  <c:v>4</c:v>
                </c:pt>
                <c:pt idx="14">
                  <c:v>5</c:v>
                </c:pt>
                <c:pt idx="15">
                  <c:v>12</c:v>
                </c:pt>
                <c:pt idx="16">
                  <c:v>8</c:v>
                </c:pt>
                <c:pt idx="17">
                  <c:v>13</c:v>
                </c:pt>
                <c:pt idx="18">
                  <c:v>5</c:v>
                </c:pt>
                <c:pt idx="19">
                  <c:v>6</c:v>
                </c:pt>
                <c:pt idx="20">
                  <c:v>5</c:v>
                </c:pt>
                <c:pt idx="21">
                  <c:v>3</c:v>
                </c:pt>
                <c:pt idx="22">
                  <c:v>9</c:v>
                </c:pt>
                <c:pt idx="23">
                  <c:v>6</c:v>
                </c:pt>
                <c:pt idx="24">
                  <c:v>3</c:v>
                </c:pt>
                <c:pt idx="25">
                  <c:v>6</c:v>
                </c:pt>
                <c:pt idx="26">
                  <c:v>16</c:v>
                </c:pt>
                <c:pt idx="27">
                  <c:v>4</c:v>
                </c:pt>
                <c:pt idx="28">
                  <c:v>2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EC-4C02-97DC-FA51D12DF9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93096"/>
        <c:axId val="331996376"/>
      </c:lineChart>
      <c:dateAx>
        <c:axId val="331993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6376"/>
        <c:crosses val="autoZero"/>
        <c:auto val="1"/>
        <c:lblOffset val="100"/>
        <c:baseTimeUnit val="days"/>
      </c:dateAx>
      <c:valAx>
        <c:axId val="33199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76.793103448276</c:v>
                </c:pt>
                <c:pt idx="1">
                  <c:v>62.482758620689999</c:v>
                </c:pt>
                <c:pt idx="2">
                  <c:v>75.482758620690007</c:v>
                </c:pt>
                <c:pt idx="3">
                  <c:v>160.96551724138001</c:v>
                </c:pt>
                <c:pt idx="4">
                  <c:v>318.93103448276003</c:v>
                </c:pt>
                <c:pt idx="5">
                  <c:v>423.93103448276003</c:v>
                </c:pt>
                <c:pt idx="6">
                  <c:v>486.17241379310002</c:v>
                </c:pt>
                <c:pt idx="7">
                  <c:v>467.6</c:v>
                </c:pt>
                <c:pt idx="8">
                  <c:v>471.36666666667003</c:v>
                </c:pt>
                <c:pt idx="9">
                  <c:v>489.1</c:v>
                </c:pt>
                <c:pt idx="10">
                  <c:v>530.4</c:v>
                </c:pt>
                <c:pt idx="11">
                  <c:v>501.86666666667003</c:v>
                </c:pt>
                <c:pt idx="12">
                  <c:v>496.93333333332998</c:v>
                </c:pt>
                <c:pt idx="13">
                  <c:v>492.56666666667002</c:v>
                </c:pt>
                <c:pt idx="14">
                  <c:v>507.83333333333002</c:v>
                </c:pt>
                <c:pt idx="15">
                  <c:v>529.53333333333001</c:v>
                </c:pt>
                <c:pt idx="16">
                  <c:v>545.56666666667002</c:v>
                </c:pt>
                <c:pt idx="17">
                  <c:v>568.63333333333003</c:v>
                </c:pt>
                <c:pt idx="18">
                  <c:v>610.4</c:v>
                </c:pt>
                <c:pt idx="19">
                  <c:v>603.66666666667004</c:v>
                </c:pt>
                <c:pt idx="20">
                  <c:v>522.13333333333003</c:v>
                </c:pt>
                <c:pt idx="21">
                  <c:v>358.66666666666998</c:v>
                </c:pt>
                <c:pt idx="22">
                  <c:v>213.33333333332999</c:v>
                </c:pt>
                <c:pt idx="23">
                  <c:v>123.76666666667001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C-4087-8204-F87BFAC4D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997688"/>
        <c:axId val="331998016"/>
      </c:lineChart>
      <c:catAx>
        <c:axId val="33199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8016"/>
        <c:crosses val="autoZero"/>
        <c:auto val="1"/>
        <c:lblAlgn val="ctr"/>
        <c:lblOffset val="100"/>
        <c:noMultiLvlLbl val="0"/>
      </c:catAx>
      <c:valAx>
        <c:axId val="33199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997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Schirak Automobile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</c:v>
                </c:pt>
                <c:pt idx="1">
                  <c:v>11</c:v>
                </c:pt>
                <c:pt idx="2">
                  <c:v>327</c:v>
                </c:pt>
                <c:pt idx="3">
                  <c:v>44</c:v>
                </c:pt>
                <c:pt idx="4">
                  <c:v>19</c:v>
                </c:pt>
                <c:pt idx="5">
                  <c:v>13</c:v>
                </c:pt>
                <c:pt idx="6">
                  <c:v>5</c:v>
                </c:pt>
                <c:pt idx="7">
                  <c:v>8</c:v>
                </c:pt>
                <c:pt idx="8">
                  <c:v>8</c:v>
                </c:pt>
                <c:pt idx="9">
                  <c:v>9</c:v>
                </c:pt>
                <c:pt idx="10">
                  <c:v>2231</c:v>
                </c:pt>
                <c:pt idx="11">
                  <c:v>2803</c:v>
                </c:pt>
                <c:pt idx="12">
                  <c:v>4227</c:v>
                </c:pt>
                <c:pt idx="13">
                  <c:v>5899</c:v>
                </c:pt>
                <c:pt idx="14">
                  <c:v>8263</c:v>
                </c:pt>
                <c:pt idx="15">
                  <c:v>9812</c:v>
                </c:pt>
                <c:pt idx="16">
                  <c:v>9962</c:v>
                </c:pt>
                <c:pt idx="17">
                  <c:v>9461</c:v>
                </c:pt>
                <c:pt idx="18">
                  <c:v>7101</c:v>
                </c:pt>
                <c:pt idx="19">
                  <c:v>4704</c:v>
                </c:pt>
                <c:pt idx="20">
                  <c:v>6305</c:v>
                </c:pt>
                <c:pt idx="21">
                  <c:v>6066</c:v>
                </c:pt>
                <c:pt idx="22">
                  <c:v>3982</c:v>
                </c:pt>
                <c:pt idx="23">
                  <c:v>4032</c:v>
                </c:pt>
                <c:pt idx="24">
                  <c:v>3739</c:v>
                </c:pt>
                <c:pt idx="25">
                  <c:v>3041</c:v>
                </c:pt>
                <c:pt idx="26">
                  <c:v>2338</c:v>
                </c:pt>
                <c:pt idx="27">
                  <c:v>2044</c:v>
                </c:pt>
                <c:pt idx="28">
                  <c:v>2322</c:v>
                </c:pt>
                <c:pt idx="29">
                  <c:v>2068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F1-456F-86EB-C2275ABF2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386176"/>
        <c:axId val="418380928"/>
      </c:lineChart>
      <c:dateAx>
        <c:axId val="418386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80928"/>
        <c:crosses val="autoZero"/>
        <c:auto val="1"/>
        <c:lblOffset val="100"/>
        <c:baseTimeUnit val="days"/>
      </c:dateAx>
      <c:valAx>
        <c:axId val="418380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8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09EDA-3963-468B-B348-AB5929BE43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DD7AEE-51FA-40CD-8944-C7374A616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15685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E0AB-9470-439A-BAE3-454780F23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Schirak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CC7A6E-3704-4803-B312-88EC4F8B7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4720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963466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3746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842497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26581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80350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52962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80500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7457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0734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4375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34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862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C3F06B-6747-4343-AC0B-EFCC25B70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39102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7EBDC-3319-4207-9A31-EDBC0C767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Schirak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F363C-BF58-4205-96F2-8741D784A2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6423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61289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05858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2137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078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17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413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752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2086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8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272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6103F3-80A9-477F-B99C-A563177D3E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9039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00708-2D92-470A-9C8F-E730DD442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Schirak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2C712-2099-4EA4-8BCE-9D4DD0B4AD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1277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043387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094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34682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1941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21364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0141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85786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017898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423894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142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99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1.2223 %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05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36837E-5221-414B-9405-FD6489021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7921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7CDE-2543-4FBF-BD3D-03A023BC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EC7538-EBAE-42F0-A950-D99ED6525A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5175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DC1C3-3BB3-415B-AF67-C6B57A898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E61CC9-B723-4BB5-B29E-061D09B6C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337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3E1AB-0AC6-45F7-A632-F5DB5B365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F25CF-39B3-4F3D-BFD1-5075EADB8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9992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B6817-97D6-4FD3-ACF2-73A9BA271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E5EBA2-A563-4807-B3AA-407273A0B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3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C1551-C283-4A52-8C28-BF3C5497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97B504-F30C-4C66-821D-6DAB042469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303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0C95B-21C1-4EC9-9188-982D29BCC1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75E2C-1B60-47C9-83BF-BF9E5A200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6383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2F93F-6B1A-4946-A7A9-45978A8E5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443CE4-DED3-490B-B061-781761B8E0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442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047010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792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01733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3754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6663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645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9868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7645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445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- 2018-04-28 06:18:00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startet das Team Panasonic Jaguar Racing beim ePrix in Paris 🔌 
Das Team von Schriak Automobile drückt euch die Daumen 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724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- 2018-04-27 07:30:55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----------------------------- EILMELDUNG ---------------------------------
Heute könnt ihr von 13-17 Uhr, noch vor der offiziellen Präsentation im Handel, den neuen voll-elektrischen Jaguar I-Pace bei uns bewunder. Kommt vorbei und lasst euch von außergewöhnlichen Design und Fahrspaß begeistern. 
#jaguar #theartofperformace #ipace #elektrisch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561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- 2018-04-26 06:34:00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Jaguar hat eine lange Tradition als elegante Limousine für Unternehmer, Künstler und gekrönte Häupter. Edition XJ50 (Bildmitte) krönt ein halbes Jahrhundert und 8 Generationen des großen Jaguar 🇬🇧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343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3C474-9E4E-47F6-95C5-ED951D574D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75084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703D9-B392-429B-AE5D-8AEE88408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FF7043-D6C0-4A3A-A115-FBEA17253A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784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365868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89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385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444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578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32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90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1411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23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- 2018-04-24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Land Rover Above &amp; Beyond Tour macht heuer in unserer Nähe halt! Das bedeutet ihr könnt am 12. Mai in Melk alle Land Rover Modelle On- und Offroad testen!
Mit dabei sind Discovery und Discovery Sport, Range Rover, Range Rover Sport, Evoque und der neue Range Rover Velar...
Nicht warten, anmelden 👉🏻 www.landrover-abt.at/schirak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7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01890-AC7B-4F50-A5B4-673134A8E6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22209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F5AED-AA66-4DFF-8374-D2D518481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16CB7-0103-4C42-97CA-1C3FD542E7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64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960498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6226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8962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0551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660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6681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685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267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57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- 2018-04-18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➡️ Frühjahrs-Schnäppchen gesucht? 🌱🌻☀️
Wir haben noch einen feschen Hyundai iX35 mit vollem Serviceheft und Garantie bis 07/2020!
Spezialpreis im April: € 14.990,-
📲 Freisprecheinrichtung inkl. Spracherkennung
▪️ Einparksensoren (hinten)
🔘 Lederlenkrad und Lederschaltknauf
💡 Nebelscheinwerfer
✨ Radiofernbedienung am Lenkrad
👷🏻‍♂️ Schmutzfänger (vorne/hinten)
♨️ Sitzheizung (vorne/hinten)
⏱ Tempomat
Für mehr Informationen zum Hyundai iX35 schaut auf unsere Webseite 👉🏻 https://bit.ly/2IPWVO2! Für Probefahrt-Termine ruft uns bitte an. Wir sind jederzeit für euch erreichbar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018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BC6DA-E46D-41FD-A3B2-A9016F6E18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6842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0D15-191E-4178-95C4-3A981A114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Schirak Automobile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7F59D-43E9-4307-AF38-795EF33DB2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984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59067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6331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130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075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06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93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2054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028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65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- 2018-04-14 16:30:00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Auto des Jahres 2018:
Unser heiß begehrter Volvo XC40🥇
Gebaut, um euer Leben einfacher zu machen.
Und schöner. Und cooler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2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- 2018-04-03 11:28:05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Jaguar F-Pace SVR !!! Die stärkste und schnellste Variante unseres Best Sellers. 
#jaguar #schirakautomobile #svr #roarlikeajaguar #theartofperformace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51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2ED35-F669-4C11-B20B-BE43FAF50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7973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BC490-64FF-4ABF-92E7-6B6A85F59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- 1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55CC73-DA34-4F22-9936-E2EFAE22D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195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3083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65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026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9131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52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25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51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6139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20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- 2018-04-28 06:18:00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startet das Team Panasonic Jaguar Racing beim ePrix in Paris 🔌 
Das Team von Schriak Automobile drückt euch die Daumen 👍🏻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109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- 2018-04-27 07:30:55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----------------------------- EILMELDUNG ---------------------------------
Heute könnt ihr von 13-17 Uhr, noch vor der offiziellen Präsentation im Handel, den neuen voll-elektrischen Jaguar I-Pace bei uns bewunder. Kommt vorbei und lasst euch von außergewöhnlichen Design und Fahrspaß begeistern. 
#jaguar #theartofperformace #ipace #elektrisch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65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66E92F-9E42-4BFB-8353-4197B5FC6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07384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7432E-3352-49CE-A2B2-4FE0901DD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- 2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C4D13A-7C5D-4B69-833A-B2AAAB2C6C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4181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7882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5116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80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544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9691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220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82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3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0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- 2018-04-26 06:34:00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Jaguar hat eine lange Tradition als elegante Limousine für Unternehmer, Künstler und gekrönte Häupter. Edition XJ50 (Bildmitte) krönt ein halbes Jahrhundert und 8 Generationen des großen Jaguar 🇬🇧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1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- 2018-04-24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Land Rover Above &amp; Beyond Tour macht heuer in unserer Nähe halt! Das bedeutet ihr könnt am 12. Mai in Melk alle Land Rover Modelle On- und Offroad testen!
Mit dabei sind Discovery und Discovery Sport, Range Rover, Range Rover Sport, Evoque und der neue Range Rover Velar...
Nicht warten, anmelden 👉🏻 www.landrover-abt.at/schirak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326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46AF2-2347-4C60-9456-D56026E3D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82524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1272-0DD9-4249-A67B-1AE97AD60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- 3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BE10E-E588-4462-9DDD-CCD7F73E4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013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0926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9730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046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255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6954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411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35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8502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9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- 2018-04-18 16:30:01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➡️ Frühjahrs-Schnäppchen gesucht? 🌱🌻☀️
Wir haben noch einen feschen Hyundai iX35 mit vollem Serviceheft und Garantie bis 07/2020!
Spezialpreis im April: € 14.990,-
📲 Freisprecheinrichtung inkl. Spracherkennung
▪️ Einparksensoren (hinten)
🔘 Lederlenkrad und Lederschaltknauf
💡 Nebelscheinwerfer
✨ Radiofernbedienung am Lenkrad
👷🏻‍♂️ Schmutzfänger (vorne/hinten)
♨️ Sitzheizung (vorne/hinten)
⏱ Tempomat
Für mehr Informationen zum Hyundai iX35 schaut auf unsere Webseite 👉🏻 https://bit.ly/2IPWVO2! Für Probefahrt-Termine ruft uns bitte an. Wir sind jederzeit für euch erreichbar 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199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8A207-61B4-4BFF-8BFA-8DB52D61D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969751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3778AA-E799-4560-BA31-601E3CCA2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Schirak Automobile - 4 of 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730C7D-39E3-4149-B89C-6CE3161A77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9751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49532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932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207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646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4156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3079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6144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1950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8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- 2018-04-14 16:30:00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Auto des Jahres 2018:
Unser heiß begehrter Volvo XC40🥇
Gebaut, um euer Leben einfacher zu machen.
Und schöner. Und cooler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058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Schirak Automobile - 2018-04-03 11:28:05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Jaguar F-Pace SVR !!! Die stärkste und schnellste Variante unseres Best Sellers. 
#jaguar #schirakautomobile #svr #roarlikeajaguar #theartofperformace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325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5D46B-BE9C-4CBE-B0A9-BA86F20F8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547747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A9A52-EF27-4A1F-BB4D-A5AE68E41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CC90E1-3502-40D2-96F4-56E3D911E9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908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745969-968A-48C9-84FC-7FD332416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E05AF-4684-4BFF-A800-B78C648A9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94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5291C-DC1E-470A-A64A-4E2E4E964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EAF93E-6DF5-47E0-A40A-440BF652E6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199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6B581F-83FA-4FD4-AA5D-75C2E9F8D8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65461-9F9A-4CD6-82E3-5945B22F4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4000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500DD-0ED1-4949-A9FF-8870376AF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568C5-367C-4B4F-9C0A-C18270EE35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783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2E8F1-9A0E-42BA-9211-4D332FF07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97778-3255-422F-A4C7-6035840F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37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99A81-21F2-406B-B8F7-031EA3D96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884ABB-EB67-4CBC-8BB6-19FB1198C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8750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1CA06A-0158-4FFE-8C4A-3DDC44F53B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0E177-39C0-4F0E-98A5-98C217C81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7078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F2D6F-E016-4D19-8E5C-3C9B8C7AF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 von Fans (Nutzern) | Schirak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2AB4C-7C5F-4EF3-9E4C-F8459332E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3195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824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6276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0988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875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383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9055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7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Schirak Automobile </a:t>
                      </a:r>
                      <a:r>
                        <a:rPr lang="en-US" sz="1000"/>
                        <a:t> got a post by </a:t>
                      </a:r>
                      <a:r>
                        <a:rPr lang="en-US" sz="1000" b="1"/>
                        <a:t> n/a - 2018-04-27 07:22:24 </a:t>
                      </a:r>
                      <a:r>
                        <a:rPr lang="en-US" sz="1000"/>
                        <a:t>
 *****************************Eilmeldung********************************
Heute könnte ihr bei Schirak automobile von 13-17 Uhr den ersten rein elektrischen Jaguar I-Pace bewundern. Vorbeikommen und staunen. 
#jaguar #theartofperformance #ipace #elektrisch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859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A1B96-3904-4C9B-9054-5D5D25DB8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61461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5F7B1-920C-4B88-8018-CECB07436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DC4BB0-08BA-4062-B986-547E811982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5245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F525D-BAD7-4A4A-BF7B-74594C5A3F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A2344-AB10-459A-803A-9FC92A1D9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6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086E8-8FB9-45FB-A38C-949A0A0E3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5067CE-6DEE-480C-912D-F80BB94F0A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987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A030F-AEA2-451D-8543-40B69AB6A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CF5598-BE96-454E-89D8-055B6ED63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084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89D3-59F5-4884-86CF-8D4A267C0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155C3-F91E-4557-802C-CF6E777A2B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990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0B2BB-D0D9-4277-B3AD-ACD5E94632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E0F4A-69F4-4DDC-94E3-0B3660003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54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DFC57-914F-43F0-A78A-0B6E13237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4E3C7-E55D-4C4D-8BE4-7464933429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9771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5FCE5-8BC9-413C-A7AD-6C5B65974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3940D-B7ED-4F1F-BDE4-EF6CB86B4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8847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C463-9A47-4C6C-BA35-07E6AD6CD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AAC144-D0A4-4960-BCA6-3B89728B8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839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9C4B6-0E4E-4FCC-BFAC-884FF21D3F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5A5357-996D-40E8-80A2-41B33497D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9997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B3C66-B2D9-40F7-A529-F207652E4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11B29-C53F-44FD-A384-A9E7B7E620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016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241F84-C6C3-46DA-B1AF-84D4161905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5B9E1-AF1B-40CB-A3EA-1B104D411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530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6D359-5B70-4BF3-A475-E8AC0BAD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5F13E-4D16-4CC6-B10B-CB4017B49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169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E9C6A-E724-41E9-B988-932F87B42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6D87E-4FC4-4D4A-BBD3-EFA091AD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8378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4D7F6-98AB-452F-9A3E-DDA85AF0B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30D06A-6130-47D6-A295-A10BDF7ACE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5923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9285A-C531-487D-B8EA-8F2FB81D7C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04727-394D-425D-A188-52CFE3ADA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0163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28381-1172-4309-9195-45838AA26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Schirak Automobile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02F0C-DAA3-4F73-8779-A674AF95A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30373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83235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2701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69924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6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7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39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9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3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929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49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693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6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70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81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D755A-B8CF-4CAE-98E9-F0DA20AF2D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226888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DB8EF-6786-4EC3-B583-DF4AA5ADD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Schirak Automobile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9767CA-DAEC-4148-B547-0E1243341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1321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373133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482944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33781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288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90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3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475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5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2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32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37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810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2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910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8A20A-0D2B-461A-9D1D-6DC724462E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564933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9B941-C9D7-4414-BD46-123303237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Schirak Automobile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6FC0EF-5835-4B38-BC43-FE0C12158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613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00835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61705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30461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9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726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23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583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61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818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A11A1-8D8B-42BA-9D23-EBCED58B0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8826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D77FE-FDE9-479D-9528-F041410FD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Schirak Automobile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E066B-26A9-486A-A032-AD6C1355D9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134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77265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58032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9326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1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02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554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02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174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54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27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36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09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261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132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453A0-AB78-441F-A045-F0CEDD5B0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803854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42852-1B5C-45A1-89F7-0E2455BC7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Schirak Automobile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CC904C-E2DB-4790-82B7-9BB21E4CB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874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967002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3590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56941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6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89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484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23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27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146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47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1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39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4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376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5FB38-40BC-450A-8EDD-9E78F3729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21265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256E2-0140-4549-B9C0-F2647B1FA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Schirak Automobile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998ED-5E8E-4450-BEC7-3D042147CF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035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94720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6006200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51026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064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722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30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18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747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Schirak Automobile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673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3207E-CDA5-498C-8BC0-8E67605597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824530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1FAE8-545C-4EA1-A40E-323C5A8F9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Schirak Automobile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A60DB2-FF3E-421D-A0A8-3B5D58C58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9858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705EB-1338-48D0-BC13-E2DAF42E5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E798A-FA77-4770-909F-B9777A826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867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1037</Words>
  <Application>Microsoft Office PowerPoint</Application>
  <PresentationFormat>On-screen Show (4:3)</PresentationFormat>
  <Paragraphs>498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Facebook Page Report</vt:lpstr>
      <vt:lpstr>Wichtigste Werte (KPI's) | Schirak Automobile</vt:lpstr>
      <vt:lpstr>Fans (Übersicht) | Schirak Automobile</vt:lpstr>
      <vt:lpstr>Key Metrics Table w. User Post RR | Schirak Automobile</vt:lpstr>
      <vt:lpstr>Facebook Fans Total | Schirak Automobile</vt:lpstr>
      <vt:lpstr>Fanwachstum | Schirak Automobile</vt:lpstr>
      <vt:lpstr>Verlorene Fans | Schirak Automobile</vt:lpstr>
      <vt:lpstr>Eigene Beiträge (Postings) | Schirak Automobile - 1 of 4</vt:lpstr>
      <vt:lpstr>Eigene Beiträge (Postings) | Schirak Automobile - 2 of 4</vt:lpstr>
      <vt:lpstr>Eigene Beiträge (Postings) | Schirak Automobile - 3 of 4</vt:lpstr>
      <vt:lpstr>Eigene Beiträge (Postings) | Schirak Automobile - 4 of 4</vt:lpstr>
      <vt:lpstr>Eigene Beiträge (Postings) + Reactions | Schirak Automobile - 1 of 4</vt:lpstr>
      <vt:lpstr>Eigene Beiträge (Postings) + Reactions | Schirak Automobile - 2 of 4</vt:lpstr>
      <vt:lpstr>Eigene Beiträge (Postings) + Reactions | Schirak Automobile - 3 of 4</vt:lpstr>
      <vt:lpstr>Eigene Beiträge (Postings) + Reactions | Schirak Automobile - 4 of 4</vt:lpstr>
      <vt:lpstr>Postings/Wochentag | Schirak Automobile</vt:lpstr>
      <vt:lpstr>Interaktionsrate | Schirak Automobile</vt:lpstr>
      <vt:lpstr>Postingtypen (Verteilung) | Schirak Automobile</vt:lpstr>
      <vt:lpstr>Interaktionsrate/Postingtyp | Schirak Automobile</vt:lpstr>
      <vt:lpstr>Postings von Fans (Nutzern) | Schirak Automobile</vt:lpstr>
      <vt:lpstr>Antwortzeit | Schirak Automobile</vt:lpstr>
      <vt:lpstr>Facebook Check Ins | Schirak Automobile</vt:lpstr>
      <vt:lpstr>Fan Demographie | Schirak Automobile</vt:lpstr>
      <vt:lpstr>Impressionen | Schirak Automobile</vt:lpstr>
      <vt:lpstr>Reichweite | Schirak Automobile</vt:lpstr>
      <vt:lpstr>Engagierte User | Schirak Automobile</vt:lpstr>
      <vt:lpstr>Page Views | Schirak Automobile</vt:lpstr>
      <vt:lpstr>Page Fans Online | Schirak Automobile</vt:lpstr>
      <vt:lpstr>FB Insights - Daily Impressions | Schirak Automobile - 1 of 3</vt:lpstr>
      <vt:lpstr>FB Insights - Daily Impressions | Schirak Automobile - 2 of 3</vt:lpstr>
      <vt:lpstr>FB Insights - Daily Impressions | Schirak Automobile - 3 of 3</vt:lpstr>
      <vt:lpstr>FB Insights - Daily Reach | Schirak Automobile - 1 of 3</vt:lpstr>
      <vt:lpstr>FB Insights - Daily Reach | Schirak Automobile - 2 of 3</vt:lpstr>
      <vt:lpstr>FB Insights - Daily Reach | Schirak Automobile - 3 of 3</vt:lpstr>
      <vt:lpstr>Facebook Reach | Schirak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2018-05-02T12:21:34Z</dcterms:created>
  <dcterms:modified xsi:type="dcterms:W3CDTF">2018-05-02T12:22:34Z</dcterms:modified>
</cp:coreProperties>
</file>