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14752</c:v>
                </c:pt>
                <c:pt idx="1">
                  <c:v>14752</c:v>
                </c:pt>
                <c:pt idx="2">
                  <c:v>14753</c:v>
                </c:pt>
                <c:pt idx="3">
                  <c:v>14754</c:v>
                </c:pt>
                <c:pt idx="4">
                  <c:v>14760</c:v>
                </c:pt>
                <c:pt idx="5">
                  <c:v>14759</c:v>
                </c:pt>
                <c:pt idx="6">
                  <c:v>14760</c:v>
                </c:pt>
                <c:pt idx="7">
                  <c:v>14763</c:v>
                </c:pt>
                <c:pt idx="8">
                  <c:v>14763</c:v>
                </c:pt>
                <c:pt idx="9">
                  <c:v>14767</c:v>
                </c:pt>
                <c:pt idx="10">
                  <c:v>14769</c:v>
                </c:pt>
                <c:pt idx="11">
                  <c:v>14776</c:v>
                </c:pt>
                <c:pt idx="12">
                  <c:v>14782</c:v>
                </c:pt>
                <c:pt idx="13">
                  <c:v>14788</c:v>
                </c:pt>
                <c:pt idx="14">
                  <c:v>14791</c:v>
                </c:pt>
                <c:pt idx="15">
                  <c:v>14792</c:v>
                </c:pt>
                <c:pt idx="16">
                  <c:v>14791</c:v>
                </c:pt>
                <c:pt idx="17">
                  <c:v>14794</c:v>
                </c:pt>
                <c:pt idx="18">
                  <c:v>14795</c:v>
                </c:pt>
                <c:pt idx="19">
                  <c:v>14800</c:v>
                </c:pt>
                <c:pt idx="20">
                  <c:v>14800</c:v>
                </c:pt>
                <c:pt idx="21">
                  <c:v>14807</c:v>
                </c:pt>
                <c:pt idx="22">
                  <c:v>14812</c:v>
                </c:pt>
                <c:pt idx="23">
                  <c:v>14817</c:v>
                </c:pt>
                <c:pt idx="24">
                  <c:v>14862</c:v>
                </c:pt>
                <c:pt idx="25">
                  <c:v>14873</c:v>
                </c:pt>
                <c:pt idx="26">
                  <c:v>14880</c:v>
                </c:pt>
                <c:pt idx="27">
                  <c:v>14880</c:v>
                </c:pt>
                <c:pt idx="28">
                  <c:v>14894</c:v>
                </c:pt>
                <c:pt idx="29">
                  <c:v>14899</c:v>
                </c:pt>
              </c:numCache>
            </c:numRef>
          </c:val>
          <c:smooth val="0"/>
          <c:extLst>
            <c:ext xmlns:c16="http://schemas.microsoft.com/office/drawing/2014/chart" uri="{C3380CC4-5D6E-409C-BE32-E72D297353CC}">
              <c16:uniqueId val="{00000000-4E5B-42EB-9462-474984A08B91}"/>
            </c:ext>
          </c:extLst>
        </c:ser>
        <c:dLbls>
          <c:showLegendKey val="0"/>
          <c:showVal val="0"/>
          <c:showCatName val="0"/>
          <c:showSerName val="0"/>
          <c:showPercent val="0"/>
          <c:showBubbleSize val="0"/>
        </c:dLbls>
        <c:smooth val="0"/>
        <c:axId val="175466416"/>
        <c:axId val="334467160"/>
      </c:lineChart>
      <c:dateAx>
        <c:axId val="17546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7160"/>
        <c:crosses val="autoZero"/>
        <c:auto val="1"/>
        <c:lblOffset val="100"/>
        <c:baseTimeUnit val="days"/>
      </c:dateAx>
      <c:valAx>
        <c:axId val="33446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0</c:v>
                </c:pt>
                <c:pt idx="3">
                  <c:v>0</c:v>
                </c:pt>
                <c:pt idx="4">
                  <c:v>6</c:v>
                </c:pt>
                <c:pt idx="5">
                  <c:v>3</c:v>
                </c:pt>
                <c:pt idx="6">
                  <c:v>-2</c:v>
                </c:pt>
                <c:pt idx="7">
                  <c:v>4</c:v>
                </c:pt>
                <c:pt idx="8">
                  <c:v>1</c:v>
                </c:pt>
                <c:pt idx="9">
                  <c:v>3</c:v>
                </c:pt>
                <c:pt idx="10">
                  <c:v>3</c:v>
                </c:pt>
                <c:pt idx="11">
                  <c:v>6</c:v>
                </c:pt>
                <c:pt idx="12">
                  <c:v>5</c:v>
                </c:pt>
                <c:pt idx="13">
                  <c:v>5</c:v>
                </c:pt>
                <c:pt idx="14">
                  <c:v>7</c:v>
                </c:pt>
                <c:pt idx="15">
                  <c:v>1</c:v>
                </c:pt>
                <c:pt idx="16">
                  <c:v>0</c:v>
                </c:pt>
                <c:pt idx="17">
                  <c:v>-1</c:v>
                </c:pt>
                <c:pt idx="18">
                  <c:v>2</c:v>
                </c:pt>
                <c:pt idx="19">
                  <c:v>3</c:v>
                </c:pt>
                <c:pt idx="20">
                  <c:v>2</c:v>
                </c:pt>
                <c:pt idx="21">
                  <c:v>4</c:v>
                </c:pt>
                <c:pt idx="22">
                  <c:v>5</c:v>
                </c:pt>
                <c:pt idx="23">
                  <c:v>9</c:v>
                </c:pt>
                <c:pt idx="24">
                  <c:v>36</c:v>
                </c:pt>
                <c:pt idx="25">
                  <c:v>20</c:v>
                </c:pt>
                <c:pt idx="26">
                  <c:v>8</c:v>
                </c:pt>
                <c:pt idx="27">
                  <c:v>-2</c:v>
                </c:pt>
                <c:pt idx="28">
                  <c:v>2</c:v>
                </c:pt>
                <c:pt idx="29">
                  <c:v>16</c:v>
                </c:pt>
              </c:numCache>
            </c:numRef>
          </c:val>
          <c:smooth val="0"/>
          <c:extLst>
            <c:ext xmlns:c16="http://schemas.microsoft.com/office/drawing/2014/chart" uri="{C3380CC4-5D6E-409C-BE32-E72D297353CC}">
              <c16:uniqueId val="{00000000-910B-4940-8271-8D9A65B7592D}"/>
            </c:ext>
          </c:extLst>
        </c:ser>
        <c:dLbls>
          <c:showLegendKey val="0"/>
          <c:showVal val="0"/>
          <c:showCatName val="0"/>
          <c:showSerName val="0"/>
          <c:showPercent val="0"/>
          <c:showBubbleSize val="0"/>
        </c:dLbls>
        <c:smooth val="0"/>
        <c:axId val="334465848"/>
        <c:axId val="334466832"/>
      </c:lineChart>
      <c:dateAx>
        <c:axId val="33446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6832"/>
        <c:crosses val="autoZero"/>
        <c:auto val="1"/>
        <c:lblOffset val="100"/>
        <c:baseTimeUnit val="days"/>
      </c:dateAx>
      <c:valAx>
        <c:axId val="33446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0</c:v>
                </c:pt>
                <c:pt idx="2">
                  <c:v>0</c:v>
                </c:pt>
                <c:pt idx="3">
                  <c:v>3</c:v>
                </c:pt>
                <c:pt idx="4">
                  <c:v>1</c:v>
                </c:pt>
                <c:pt idx="5">
                  <c:v>1</c:v>
                </c:pt>
                <c:pt idx="6">
                  <c:v>3</c:v>
                </c:pt>
                <c:pt idx="7">
                  <c:v>0</c:v>
                </c:pt>
                <c:pt idx="8">
                  <c:v>2</c:v>
                </c:pt>
                <c:pt idx="9">
                  <c:v>1</c:v>
                </c:pt>
                <c:pt idx="10">
                  <c:v>2</c:v>
                </c:pt>
                <c:pt idx="11">
                  <c:v>1</c:v>
                </c:pt>
                <c:pt idx="12">
                  <c:v>1</c:v>
                </c:pt>
                <c:pt idx="13">
                  <c:v>3</c:v>
                </c:pt>
                <c:pt idx="14">
                  <c:v>5</c:v>
                </c:pt>
                <c:pt idx="15">
                  <c:v>2</c:v>
                </c:pt>
                <c:pt idx="16">
                  <c:v>4</c:v>
                </c:pt>
                <c:pt idx="17">
                  <c:v>0</c:v>
                </c:pt>
                <c:pt idx="18">
                  <c:v>0</c:v>
                </c:pt>
                <c:pt idx="19">
                  <c:v>3</c:v>
                </c:pt>
                <c:pt idx="20">
                  <c:v>6</c:v>
                </c:pt>
                <c:pt idx="21">
                  <c:v>2</c:v>
                </c:pt>
                <c:pt idx="22">
                  <c:v>0</c:v>
                </c:pt>
                <c:pt idx="23">
                  <c:v>4</c:v>
                </c:pt>
                <c:pt idx="24">
                  <c:v>1</c:v>
                </c:pt>
                <c:pt idx="25">
                  <c:v>3</c:v>
                </c:pt>
                <c:pt idx="26">
                  <c:v>2</c:v>
                </c:pt>
                <c:pt idx="27">
                  <c:v>5</c:v>
                </c:pt>
                <c:pt idx="28">
                  <c:v>4</c:v>
                </c:pt>
                <c:pt idx="29">
                  <c:v>1</c:v>
                </c:pt>
              </c:numCache>
            </c:numRef>
          </c:val>
          <c:smooth val="0"/>
          <c:extLst>
            <c:ext xmlns:c16="http://schemas.microsoft.com/office/drawing/2014/chart" uri="{C3380CC4-5D6E-409C-BE32-E72D297353CC}">
              <c16:uniqueId val="{00000000-F0C8-458D-B28E-2163F01D5639}"/>
            </c:ext>
          </c:extLst>
        </c:ser>
        <c:dLbls>
          <c:showLegendKey val="0"/>
          <c:showVal val="0"/>
          <c:showCatName val="0"/>
          <c:showSerName val="0"/>
          <c:showPercent val="0"/>
          <c:showBubbleSize val="0"/>
        </c:dLbls>
        <c:smooth val="0"/>
        <c:axId val="157256280"/>
        <c:axId val="157251360"/>
      </c:lineChart>
      <c:dateAx>
        <c:axId val="15725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251360"/>
        <c:crosses val="autoZero"/>
        <c:auto val="1"/>
        <c:lblOffset val="100"/>
        <c:baseTimeUnit val="days"/>
      </c:dateAx>
      <c:valAx>
        <c:axId val="15725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25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1</c:v>
                </c:pt>
                <c:pt idx="3">
                  <c:v>3</c:v>
                </c:pt>
                <c:pt idx="4">
                  <c:v>5</c:v>
                </c:pt>
                <c:pt idx="5">
                  <c:v>4</c:v>
                </c:pt>
                <c:pt idx="6">
                  <c:v>3</c:v>
                </c:pt>
              </c:numCache>
            </c:numRef>
          </c:val>
          <c:extLst>
            <c:ext xmlns:c16="http://schemas.microsoft.com/office/drawing/2014/chart" uri="{C3380CC4-5D6E-409C-BE32-E72D297353CC}">
              <c16:uniqueId val="{00000000-D09B-4970-86D7-0041B04D6771}"/>
            </c:ext>
          </c:extLst>
        </c:ser>
        <c:dLbls>
          <c:showLegendKey val="0"/>
          <c:showVal val="0"/>
          <c:showCatName val="0"/>
          <c:showSerName val="0"/>
          <c:showPercent val="0"/>
          <c:showBubbleSize val="0"/>
        </c:dLbls>
        <c:gapWidth val="219"/>
        <c:overlap val="-27"/>
        <c:axId val="431953712"/>
        <c:axId val="431962896"/>
      </c:barChart>
      <c:catAx>
        <c:axId val="43195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2896"/>
        <c:crosses val="autoZero"/>
        <c:auto val="1"/>
        <c:lblAlgn val="ctr"/>
        <c:lblOffset val="100"/>
        <c:noMultiLvlLbl val="0"/>
      </c:catAx>
      <c:valAx>
        <c:axId val="43196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5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2.1849593495935</c:v>
                </c:pt>
                <c:pt idx="6">
                  <c:v>0</c:v>
                </c:pt>
                <c:pt idx="7">
                  <c:v>1.9306327055954</c:v>
                </c:pt>
                <c:pt idx="8">
                  <c:v>6.7732321863993E-2</c:v>
                </c:pt>
                <c:pt idx="9">
                  <c:v>0</c:v>
                </c:pt>
                <c:pt idx="10">
                  <c:v>0</c:v>
                </c:pt>
                <c:pt idx="11">
                  <c:v>0</c:v>
                </c:pt>
                <c:pt idx="12">
                  <c:v>0.51424318289464999</c:v>
                </c:pt>
                <c:pt idx="13">
                  <c:v>0.54112554112554001</c:v>
                </c:pt>
                <c:pt idx="14">
                  <c:v>0.38877620013523001</c:v>
                </c:pt>
                <c:pt idx="15">
                  <c:v>3.0958496687846</c:v>
                </c:pt>
                <c:pt idx="16">
                  <c:v>0</c:v>
                </c:pt>
                <c:pt idx="17">
                  <c:v>0</c:v>
                </c:pt>
                <c:pt idx="18">
                  <c:v>0</c:v>
                </c:pt>
                <c:pt idx="19">
                  <c:v>0.60147327160911002</c:v>
                </c:pt>
                <c:pt idx="20">
                  <c:v>1.3355855855856</c:v>
                </c:pt>
                <c:pt idx="21">
                  <c:v>0</c:v>
                </c:pt>
                <c:pt idx="22">
                  <c:v>0</c:v>
                </c:pt>
                <c:pt idx="23">
                  <c:v>0</c:v>
                </c:pt>
                <c:pt idx="24">
                  <c:v>0.43809395430343001</c:v>
                </c:pt>
                <c:pt idx="25">
                  <c:v>0.54041932952125005</c:v>
                </c:pt>
                <c:pt idx="26">
                  <c:v>0.26883527118757999</c:v>
                </c:pt>
                <c:pt idx="27">
                  <c:v>0</c:v>
                </c:pt>
                <c:pt idx="28">
                  <c:v>0</c:v>
                </c:pt>
                <c:pt idx="29">
                  <c:v>0</c:v>
                </c:pt>
              </c:numCache>
            </c:numRef>
          </c:val>
          <c:smooth val="0"/>
          <c:extLst>
            <c:ext xmlns:c16="http://schemas.microsoft.com/office/drawing/2014/chart" uri="{C3380CC4-5D6E-409C-BE32-E72D297353CC}">
              <c16:uniqueId val="{00000000-8C28-43B5-80C9-27AA9D4FC095}"/>
            </c:ext>
          </c:extLst>
        </c:ser>
        <c:dLbls>
          <c:showLegendKey val="0"/>
          <c:showVal val="0"/>
          <c:showCatName val="0"/>
          <c:showSerName val="0"/>
          <c:showPercent val="0"/>
          <c:showBubbleSize val="0"/>
        </c:dLbls>
        <c:smooth val="0"/>
        <c:axId val="431958960"/>
        <c:axId val="431957976"/>
      </c:lineChart>
      <c:dateAx>
        <c:axId val="43195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57976"/>
        <c:crosses val="autoZero"/>
        <c:auto val="1"/>
        <c:lblOffset val="100"/>
        <c:baseTimeUnit val="days"/>
      </c:dateAx>
      <c:valAx>
        <c:axId val="43195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5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Clocktower Harley Davidson Graz</c:v>
                </c:pt>
              </c:strCache>
            </c:strRef>
          </c:cat>
          <c:val>
            <c:numRef>
              <c:f>Sheet1!$B$2</c:f>
              <c:numCache>
                <c:formatCode>General</c:formatCode>
                <c:ptCount val="1"/>
                <c:pt idx="0">
                  <c:v>1</c:v>
                </c:pt>
              </c:numCache>
            </c:numRef>
          </c:val>
          <c:extLst>
            <c:ext xmlns:c16="http://schemas.microsoft.com/office/drawing/2014/chart" uri="{C3380CC4-5D6E-409C-BE32-E72D297353CC}">
              <c16:uniqueId val="{00000000-751D-47FE-8D0B-4457D007856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Clocktower Harley Davidson Graz</c:v>
                </c:pt>
              </c:strCache>
            </c:strRef>
          </c:cat>
          <c:val>
            <c:numRef>
              <c:f>Sheet1!$C$2</c:f>
              <c:numCache>
                <c:formatCode>General</c:formatCode>
                <c:ptCount val="1"/>
                <c:pt idx="0">
                  <c:v>16</c:v>
                </c:pt>
              </c:numCache>
            </c:numRef>
          </c:val>
          <c:extLst>
            <c:ext xmlns:c16="http://schemas.microsoft.com/office/drawing/2014/chart" uri="{C3380CC4-5D6E-409C-BE32-E72D297353CC}">
              <c16:uniqueId val="{00000001-751D-47FE-8D0B-4457D007856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Clocktower Harley Davidson Graz</c:v>
                </c:pt>
              </c:strCache>
            </c:strRef>
          </c:cat>
          <c:val>
            <c:numRef>
              <c:f>Sheet1!$D$2</c:f>
              <c:numCache>
                <c:formatCode>General</c:formatCode>
                <c:ptCount val="1"/>
                <c:pt idx="0">
                  <c:v>1</c:v>
                </c:pt>
              </c:numCache>
            </c:numRef>
          </c:val>
          <c:extLst>
            <c:ext xmlns:c16="http://schemas.microsoft.com/office/drawing/2014/chart" uri="{C3380CC4-5D6E-409C-BE32-E72D297353CC}">
              <c16:uniqueId val="{00000002-751D-47FE-8D0B-4457D0078568}"/>
            </c:ext>
          </c:extLst>
        </c:ser>
        <c:dLbls>
          <c:showLegendKey val="0"/>
          <c:showVal val="0"/>
          <c:showCatName val="0"/>
          <c:showSerName val="0"/>
          <c:showPercent val="0"/>
          <c:showBubbleSize val="0"/>
        </c:dLbls>
        <c:gapWidth val="150"/>
        <c:overlap val="100"/>
        <c:axId val="431960928"/>
        <c:axId val="431964208"/>
      </c:barChart>
      <c:catAx>
        <c:axId val="43196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4208"/>
        <c:crosses val="autoZero"/>
        <c:auto val="1"/>
        <c:lblAlgn val="ctr"/>
        <c:lblOffset val="100"/>
        <c:noMultiLvlLbl val="0"/>
      </c:catAx>
      <c:valAx>
        <c:axId val="431964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0.26876301820868997</c:v>
                </c:pt>
                <c:pt idx="1">
                  <c:v>1.0982034975996</c:v>
                </c:pt>
                <c:pt idx="2">
                  <c:v>0.38991596638655002</c:v>
                </c:pt>
              </c:numCache>
            </c:numRef>
          </c:val>
          <c:extLst>
            <c:ext xmlns:c16="http://schemas.microsoft.com/office/drawing/2014/chart" uri="{C3380CC4-5D6E-409C-BE32-E72D297353CC}">
              <c16:uniqueId val="{00000000-4B4B-4FCD-97E1-343F53378182}"/>
            </c:ext>
          </c:extLst>
        </c:ser>
        <c:dLbls>
          <c:showLegendKey val="0"/>
          <c:showVal val="0"/>
          <c:showCatName val="0"/>
          <c:showSerName val="0"/>
          <c:showPercent val="0"/>
          <c:showBubbleSize val="0"/>
        </c:dLbls>
        <c:gapWidth val="219"/>
        <c:overlap val="-27"/>
        <c:axId val="431966176"/>
        <c:axId val="431968144"/>
      </c:barChart>
      <c:catAx>
        <c:axId val="43196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8144"/>
        <c:crosses val="autoZero"/>
        <c:auto val="1"/>
        <c:lblAlgn val="ctr"/>
        <c:lblOffset val="100"/>
        <c:noMultiLvlLbl val="0"/>
      </c:catAx>
      <c:valAx>
        <c:axId val="43196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A7F-4443-9B25-54493315E855}"/>
            </c:ext>
          </c:extLst>
        </c:ser>
        <c:dLbls>
          <c:showLegendKey val="0"/>
          <c:showVal val="0"/>
          <c:showCatName val="0"/>
          <c:showSerName val="0"/>
          <c:showPercent val="0"/>
          <c:showBubbleSize val="0"/>
        </c:dLbls>
        <c:gapWidth val="219"/>
        <c:overlap val="-27"/>
        <c:axId val="431972080"/>
        <c:axId val="431969784"/>
      </c:barChart>
      <c:catAx>
        <c:axId val="43197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69784"/>
        <c:crosses val="autoZero"/>
        <c:auto val="1"/>
        <c:lblAlgn val="ctr"/>
        <c:lblOffset val="100"/>
        <c:noMultiLvlLbl val="0"/>
      </c:catAx>
      <c:valAx>
        <c:axId val="43196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32063</c:v>
                </c:pt>
                <c:pt idx="1">
                  <c:v>32063</c:v>
                </c:pt>
                <c:pt idx="2">
                  <c:v>32050</c:v>
                </c:pt>
                <c:pt idx="3">
                  <c:v>32048</c:v>
                </c:pt>
                <c:pt idx="4">
                  <c:v>32041</c:v>
                </c:pt>
                <c:pt idx="5">
                  <c:v>32030</c:v>
                </c:pt>
                <c:pt idx="6">
                  <c:v>32028</c:v>
                </c:pt>
                <c:pt idx="7">
                  <c:v>32024</c:v>
                </c:pt>
                <c:pt idx="8">
                  <c:v>32023</c:v>
                </c:pt>
                <c:pt idx="9">
                  <c:v>32019</c:v>
                </c:pt>
                <c:pt idx="10">
                  <c:v>32015</c:v>
                </c:pt>
                <c:pt idx="11">
                  <c:v>32012</c:v>
                </c:pt>
                <c:pt idx="12">
                  <c:v>32007</c:v>
                </c:pt>
                <c:pt idx="13">
                  <c:v>32011</c:v>
                </c:pt>
                <c:pt idx="14">
                  <c:v>32009</c:v>
                </c:pt>
                <c:pt idx="15">
                  <c:v>32009</c:v>
                </c:pt>
                <c:pt idx="16">
                  <c:v>32008</c:v>
                </c:pt>
                <c:pt idx="17">
                  <c:v>32006</c:v>
                </c:pt>
                <c:pt idx="18">
                  <c:v>32005</c:v>
                </c:pt>
                <c:pt idx="19">
                  <c:v>32004</c:v>
                </c:pt>
                <c:pt idx="20">
                  <c:v>32004</c:v>
                </c:pt>
                <c:pt idx="21">
                  <c:v>31999</c:v>
                </c:pt>
                <c:pt idx="22">
                  <c:v>31998</c:v>
                </c:pt>
                <c:pt idx="23">
                  <c:v>31997</c:v>
                </c:pt>
                <c:pt idx="24">
                  <c:v>31993</c:v>
                </c:pt>
                <c:pt idx="25">
                  <c:v>31992</c:v>
                </c:pt>
                <c:pt idx="26">
                  <c:v>31992</c:v>
                </c:pt>
                <c:pt idx="27">
                  <c:v>31991</c:v>
                </c:pt>
                <c:pt idx="28">
                  <c:v>31990</c:v>
                </c:pt>
                <c:pt idx="29">
                  <c:v>31987</c:v>
                </c:pt>
              </c:numCache>
            </c:numRef>
          </c:val>
          <c:smooth val="0"/>
          <c:extLst>
            <c:ext xmlns:c16="http://schemas.microsoft.com/office/drawing/2014/chart" uri="{C3380CC4-5D6E-409C-BE32-E72D297353CC}">
              <c16:uniqueId val="{00000000-FC8C-462C-AE54-0B65E0663372}"/>
            </c:ext>
          </c:extLst>
        </c:ser>
        <c:dLbls>
          <c:showLegendKey val="0"/>
          <c:showVal val="0"/>
          <c:showCatName val="0"/>
          <c:showSerName val="0"/>
          <c:showPercent val="0"/>
          <c:showBubbleSize val="0"/>
        </c:dLbls>
        <c:smooth val="0"/>
        <c:axId val="431974376"/>
        <c:axId val="431971752"/>
      </c:lineChart>
      <c:dateAx>
        <c:axId val="431974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1752"/>
        <c:crosses val="autoZero"/>
        <c:auto val="1"/>
        <c:lblOffset val="100"/>
        <c:baseTimeUnit val="days"/>
      </c:dateAx>
      <c:valAx>
        <c:axId val="43197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41</c:v>
                </c:pt>
                <c:pt idx="1">
                  <c:v>911</c:v>
                </c:pt>
                <c:pt idx="2">
                  <c:v>2452</c:v>
                </c:pt>
                <c:pt idx="3">
                  <c:v>1429</c:v>
                </c:pt>
                <c:pt idx="4">
                  <c:v>884</c:v>
                </c:pt>
                <c:pt idx="5">
                  <c:v>301</c:v>
                </c:pt>
                <c:pt idx="6">
                  <c:v>85</c:v>
                </c:pt>
              </c:numCache>
            </c:numRef>
          </c:val>
          <c:extLst>
            <c:ext xmlns:c16="http://schemas.microsoft.com/office/drawing/2014/chart" uri="{C3380CC4-5D6E-409C-BE32-E72D297353CC}">
              <c16:uniqueId val="{00000000-6751-4681-A8E3-B8044539B89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42</c:v>
                </c:pt>
                <c:pt idx="1">
                  <c:v>1177</c:v>
                </c:pt>
                <c:pt idx="2">
                  <c:v>3039</c:v>
                </c:pt>
                <c:pt idx="3">
                  <c:v>2235</c:v>
                </c:pt>
                <c:pt idx="4">
                  <c:v>1484</c:v>
                </c:pt>
                <c:pt idx="5">
                  <c:v>552</c:v>
                </c:pt>
                <c:pt idx="6">
                  <c:v>210</c:v>
                </c:pt>
              </c:numCache>
            </c:numRef>
          </c:val>
          <c:extLst>
            <c:ext xmlns:c16="http://schemas.microsoft.com/office/drawing/2014/chart" uri="{C3380CC4-5D6E-409C-BE32-E72D297353CC}">
              <c16:uniqueId val="{00000001-6751-4681-A8E3-B8044539B89F}"/>
            </c:ext>
          </c:extLst>
        </c:ser>
        <c:dLbls>
          <c:showLegendKey val="0"/>
          <c:showVal val="0"/>
          <c:showCatName val="0"/>
          <c:showSerName val="0"/>
          <c:showPercent val="0"/>
          <c:showBubbleSize val="0"/>
        </c:dLbls>
        <c:gapWidth val="219"/>
        <c:overlap val="-27"/>
        <c:axId val="431980936"/>
        <c:axId val="431985200"/>
      </c:barChart>
      <c:catAx>
        <c:axId val="4319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85200"/>
        <c:crosses val="autoZero"/>
        <c:auto val="1"/>
        <c:lblAlgn val="ctr"/>
        <c:lblOffset val="100"/>
        <c:noMultiLvlLbl val="0"/>
      </c:catAx>
      <c:valAx>
        <c:axId val="43198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8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3123</c:v>
                </c:pt>
                <c:pt idx="1">
                  <c:v>1850</c:v>
                </c:pt>
                <c:pt idx="2">
                  <c:v>1147</c:v>
                </c:pt>
                <c:pt idx="3">
                  <c:v>4972</c:v>
                </c:pt>
                <c:pt idx="4">
                  <c:v>8745</c:v>
                </c:pt>
                <c:pt idx="5">
                  <c:v>17336</c:v>
                </c:pt>
                <c:pt idx="6">
                  <c:v>11924</c:v>
                </c:pt>
                <c:pt idx="7">
                  <c:v>13511</c:v>
                </c:pt>
                <c:pt idx="8">
                  <c:v>10698</c:v>
                </c:pt>
                <c:pt idx="9">
                  <c:v>9367</c:v>
                </c:pt>
                <c:pt idx="10">
                  <c:v>9393</c:v>
                </c:pt>
                <c:pt idx="11">
                  <c:v>9124</c:v>
                </c:pt>
                <c:pt idx="12">
                  <c:v>14319</c:v>
                </c:pt>
                <c:pt idx="13">
                  <c:v>22619</c:v>
                </c:pt>
                <c:pt idx="14">
                  <c:v>21905</c:v>
                </c:pt>
                <c:pt idx="15">
                  <c:v>15006</c:v>
                </c:pt>
                <c:pt idx="16">
                  <c:v>10060</c:v>
                </c:pt>
                <c:pt idx="17">
                  <c:v>9900</c:v>
                </c:pt>
                <c:pt idx="18">
                  <c:v>8617</c:v>
                </c:pt>
                <c:pt idx="19">
                  <c:v>11944</c:v>
                </c:pt>
                <c:pt idx="20">
                  <c:v>20056</c:v>
                </c:pt>
                <c:pt idx="21">
                  <c:v>17057</c:v>
                </c:pt>
                <c:pt idx="22">
                  <c:v>14248</c:v>
                </c:pt>
                <c:pt idx="23">
                  <c:v>11897</c:v>
                </c:pt>
                <c:pt idx="24">
                  <c:v>18028</c:v>
                </c:pt>
                <c:pt idx="25">
                  <c:v>25456</c:v>
                </c:pt>
                <c:pt idx="26">
                  <c:v>17089</c:v>
                </c:pt>
                <c:pt idx="27">
                  <c:v>10126</c:v>
                </c:pt>
                <c:pt idx="28">
                  <c:v>10163</c:v>
                </c:pt>
                <c:pt idx="29">
                  <c:v>6070</c:v>
                </c:pt>
              </c:numCache>
            </c:numRef>
          </c:val>
          <c:smooth val="0"/>
          <c:extLst>
            <c:ext xmlns:c16="http://schemas.microsoft.com/office/drawing/2014/chart" uri="{C3380CC4-5D6E-409C-BE32-E72D297353CC}">
              <c16:uniqueId val="{00000000-6FE5-4E40-ABD4-851FB891A7F5}"/>
            </c:ext>
          </c:extLst>
        </c:ser>
        <c:dLbls>
          <c:showLegendKey val="0"/>
          <c:showVal val="0"/>
          <c:showCatName val="0"/>
          <c:showSerName val="0"/>
          <c:showPercent val="0"/>
          <c:showBubbleSize val="0"/>
        </c:dLbls>
        <c:smooth val="0"/>
        <c:axId val="408191920"/>
        <c:axId val="408200120"/>
      </c:lineChart>
      <c:dateAx>
        <c:axId val="40819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0120"/>
        <c:crosses val="autoZero"/>
        <c:auto val="1"/>
        <c:lblOffset val="100"/>
        <c:baseTimeUnit val="days"/>
      </c:dateAx>
      <c:valAx>
        <c:axId val="40820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1723</c:v>
                </c:pt>
                <c:pt idx="1">
                  <c:v>1048</c:v>
                </c:pt>
                <c:pt idx="2">
                  <c:v>699</c:v>
                </c:pt>
                <c:pt idx="3">
                  <c:v>3259</c:v>
                </c:pt>
                <c:pt idx="4">
                  <c:v>6918</c:v>
                </c:pt>
                <c:pt idx="5">
                  <c:v>10385</c:v>
                </c:pt>
                <c:pt idx="6">
                  <c:v>8916</c:v>
                </c:pt>
                <c:pt idx="7">
                  <c:v>10315</c:v>
                </c:pt>
                <c:pt idx="8">
                  <c:v>8671</c:v>
                </c:pt>
                <c:pt idx="9">
                  <c:v>7816</c:v>
                </c:pt>
                <c:pt idx="10">
                  <c:v>7474</c:v>
                </c:pt>
                <c:pt idx="11">
                  <c:v>7596</c:v>
                </c:pt>
                <c:pt idx="12">
                  <c:v>10587</c:v>
                </c:pt>
                <c:pt idx="13">
                  <c:v>13094</c:v>
                </c:pt>
                <c:pt idx="14">
                  <c:v>13314</c:v>
                </c:pt>
                <c:pt idx="15">
                  <c:v>10656</c:v>
                </c:pt>
                <c:pt idx="16">
                  <c:v>8470</c:v>
                </c:pt>
                <c:pt idx="17">
                  <c:v>8182</c:v>
                </c:pt>
                <c:pt idx="18">
                  <c:v>7159</c:v>
                </c:pt>
                <c:pt idx="19">
                  <c:v>8972</c:v>
                </c:pt>
                <c:pt idx="20">
                  <c:v>11743</c:v>
                </c:pt>
                <c:pt idx="21">
                  <c:v>12782</c:v>
                </c:pt>
                <c:pt idx="22">
                  <c:v>11759</c:v>
                </c:pt>
                <c:pt idx="23">
                  <c:v>9518</c:v>
                </c:pt>
                <c:pt idx="24">
                  <c:v>10365</c:v>
                </c:pt>
                <c:pt idx="25">
                  <c:v>11929</c:v>
                </c:pt>
                <c:pt idx="26">
                  <c:v>12741</c:v>
                </c:pt>
                <c:pt idx="27">
                  <c:v>8010</c:v>
                </c:pt>
                <c:pt idx="28">
                  <c:v>8218</c:v>
                </c:pt>
                <c:pt idx="29">
                  <c:v>4891</c:v>
                </c:pt>
              </c:numCache>
            </c:numRef>
          </c:val>
          <c:smooth val="0"/>
          <c:extLst>
            <c:ext xmlns:c16="http://schemas.microsoft.com/office/drawing/2014/chart" uri="{C3380CC4-5D6E-409C-BE32-E72D297353CC}">
              <c16:uniqueId val="{00000000-EB5E-4FAE-BDF1-04897A913D2A}"/>
            </c:ext>
          </c:extLst>
        </c:ser>
        <c:dLbls>
          <c:showLegendKey val="0"/>
          <c:showVal val="0"/>
          <c:showCatName val="0"/>
          <c:showSerName val="0"/>
          <c:showPercent val="0"/>
          <c:showBubbleSize val="0"/>
        </c:dLbls>
        <c:smooth val="0"/>
        <c:axId val="408194872"/>
        <c:axId val="408198152"/>
      </c:lineChart>
      <c:dateAx>
        <c:axId val="40819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8152"/>
        <c:crosses val="autoZero"/>
        <c:auto val="1"/>
        <c:lblOffset val="100"/>
        <c:baseTimeUnit val="days"/>
      </c:dateAx>
      <c:valAx>
        <c:axId val="40819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98</c:v>
                </c:pt>
                <c:pt idx="1">
                  <c:v>18</c:v>
                </c:pt>
                <c:pt idx="2">
                  <c:v>15</c:v>
                </c:pt>
                <c:pt idx="3">
                  <c:v>259</c:v>
                </c:pt>
                <c:pt idx="4">
                  <c:v>305</c:v>
                </c:pt>
                <c:pt idx="5">
                  <c:v>889</c:v>
                </c:pt>
                <c:pt idx="6">
                  <c:v>473</c:v>
                </c:pt>
                <c:pt idx="7">
                  <c:v>298</c:v>
                </c:pt>
                <c:pt idx="8">
                  <c:v>217</c:v>
                </c:pt>
                <c:pt idx="9">
                  <c:v>147</c:v>
                </c:pt>
                <c:pt idx="10">
                  <c:v>233</c:v>
                </c:pt>
                <c:pt idx="11">
                  <c:v>160</c:v>
                </c:pt>
                <c:pt idx="12">
                  <c:v>571</c:v>
                </c:pt>
                <c:pt idx="13">
                  <c:v>1033</c:v>
                </c:pt>
                <c:pt idx="14">
                  <c:v>1069</c:v>
                </c:pt>
                <c:pt idx="15">
                  <c:v>390</c:v>
                </c:pt>
                <c:pt idx="16">
                  <c:v>177</c:v>
                </c:pt>
                <c:pt idx="17">
                  <c:v>187</c:v>
                </c:pt>
                <c:pt idx="18">
                  <c:v>114</c:v>
                </c:pt>
                <c:pt idx="19">
                  <c:v>455</c:v>
                </c:pt>
                <c:pt idx="20">
                  <c:v>700</c:v>
                </c:pt>
                <c:pt idx="21">
                  <c:v>392</c:v>
                </c:pt>
                <c:pt idx="22">
                  <c:v>290</c:v>
                </c:pt>
                <c:pt idx="23">
                  <c:v>209</c:v>
                </c:pt>
                <c:pt idx="24">
                  <c:v>660</c:v>
                </c:pt>
                <c:pt idx="25">
                  <c:v>1024</c:v>
                </c:pt>
                <c:pt idx="26">
                  <c:v>354</c:v>
                </c:pt>
                <c:pt idx="27">
                  <c:v>194</c:v>
                </c:pt>
                <c:pt idx="28">
                  <c:v>155</c:v>
                </c:pt>
                <c:pt idx="29">
                  <c:v>94</c:v>
                </c:pt>
              </c:numCache>
            </c:numRef>
          </c:val>
          <c:smooth val="0"/>
          <c:extLst>
            <c:ext xmlns:c16="http://schemas.microsoft.com/office/drawing/2014/chart" uri="{C3380CC4-5D6E-409C-BE32-E72D297353CC}">
              <c16:uniqueId val="{00000000-4D5D-4968-93FE-9C1FE23FA98C}"/>
            </c:ext>
          </c:extLst>
        </c:ser>
        <c:dLbls>
          <c:showLegendKey val="0"/>
          <c:showVal val="0"/>
          <c:showCatName val="0"/>
          <c:showSerName val="0"/>
          <c:showPercent val="0"/>
          <c:showBubbleSize val="0"/>
        </c:dLbls>
        <c:smooth val="0"/>
        <c:axId val="408198808"/>
        <c:axId val="408200776"/>
      </c:lineChart>
      <c:dateAx>
        <c:axId val="40819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00776"/>
        <c:crosses val="autoZero"/>
        <c:auto val="1"/>
        <c:lblOffset val="100"/>
        <c:baseTimeUnit val="days"/>
      </c:dateAx>
      <c:valAx>
        <c:axId val="40820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9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c:v>
                </c:pt>
                <c:pt idx="1">
                  <c:v>14</c:v>
                </c:pt>
                <c:pt idx="2">
                  <c:v>37</c:v>
                </c:pt>
                <c:pt idx="3">
                  <c:v>22</c:v>
                </c:pt>
                <c:pt idx="4">
                  <c:v>31</c:v>
                </c:pt>
                <c:pt idx="5">
                  <c:v>51</c:v>
                </c:pt>
                <c:pt idx="6">
                  <c:v>28</c:v>
                </c:pt>
                <c:pt idx="7">
                  <c:v>22</c:v>
                </c:pt>
                <c:pt idx="8">
                  <c:v>43</c:v>
                </c:pt>
                <c:pt idx="9">
                  <c:v>25</c:v>
                </c:pt>
                <c:pt idx="10">
                  <c:v>30</c:v>
                </c:pt>
                <c:pt idx="11">
                  <c:v>36</c:v>
                </c:pt>
                <c:pt idx="12">
                  <c:v>90</c:v>
                </c:pt>
                <c:pt idx="13">
                  <c:v>133</c:v>
                </c:pt>
                <c:pt idx="14">
                  <c:v>125</c:v>
                </c:pt>
                <c:pt idx="15">
                  <c:v>82</c:v>
                </c:pt>
                <c:pt idx="16">
                  <c:v>44</c:v>
                </c:pt>
                <c:pt idx="17">
                  <c:v>38</c:v>
                </c:pt>
                <c:pt idx="18">
                  <c:v>33</c:v>
                </c:pt>
                <c:pt idx="19">
                  <c:v>78</c:v>
                </c:pt>
                <c:pt idx="20">
                  <c:v>50</c:v>
                </c:pt>
                <c:pt idx="21">
                  <c:v>40</c:v>
                </c:pt>
                <c:pt idx="22">
                  <c:v>41</c:v>
                </c:pt>
                <c:pt idx="23">
                  <c:v>33</c:v>
                </c:pt>
                <c:pt idx="24">
                  <c:v>134</c:v>
                </c:pt>
                <c:pt idx="25">
                  <c:v>83</c:v>
                </c:pt>
                <c:pt idx="26">
                  <c:v>57</c:v>
                </c:pt>
                <c:pt idx="27">
                  <c:v>24</c:v>
                </c:pt>
                <c:pt idx="28">
                  <c:v>40</c:v>
                </c:pt>
                <c:pt idx="29">
                  <c:v>17</c:v>
                </c:pt>
              </c:numCache>
            </c:numRef>
          </c:val>
          <c:smooth val="0"/>
          <c:extLst>
            <c:ext xmlns:c16="http://schemas.microsoft.com/office/drawing/2014/chart" uri="{C3380CC4-5D6E-409C-BE32-E72D297353CC}">
              <c16:uniqueId val="{00000000-CDED-4A1F-96F7-BCA4E86D6E00}"/>
            </c:ext>
          </c:extLst>
        </c:ser>
        <c:dLbls>
          <c:showLegendKey val="0"/>
          <c:showVal val="0"/>
          <c:showCatName val="0"/>
          <c:showSerName val="0"/>
          <c:showPercent val="0"/>
          <c:showBubbleSize val="0"/>
        </c:dLbls>
        <c:smooth val="0"/>
        <c:axId val="408178472"/>
        <c:axId val="408175520"/>
      </c:lineChart>
      <c:dateAx>
        <c:axId val="40817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75520"/>
        <c:crosses val="autoZero"/>
        <c:auto val="1"/>
        <c:lblOffset val="100"/>
        <c:baseTimeUnit val="days"/>
      </c:dateAx>
      <c:valAx>
        <c:axId val="40817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7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863.31034482759003</c:v>
                </c:pt>
                <c:pt idx="1">
                  <c:v>771.34482758621004</c:v>
                </c:pt>
                <c:pt idx="2">
                  <c:v>1092.1724137931001</c:v>
                </c:pt>
                <c:pt idx="3">
                  <c:v>2186.3448275862002</c:v>
                </c:pt>
                <c:pt idx="4">
                  <c:v>4045.6896551723999</c:v>
                </c:pt>
                <c:pt idx="5">
                  <c:v>5280.8965517241004</c:v>
                </c:pt>
                <c:pt idx="6">
                  <c:v>6081.6206896552003</c:v>
                </c:pt>
                <c:pt idx="7">
                  <c:v>5634.5</c:v>
                </c:pt>
                <c:pt idx="8">
                  <c:v>5564.0666666667003</c:v>
                </c:pt>
                <c:pt idx="9">
                  <c:v>5703.7666666667001</c:v>
                </c:pt>
                <c:pt idx="10">
                  <c:v>6074.2</c:v>
                </c:pt>
                <c:pt idx="11">
                  <c:v>5885.9</c:v>
                </c:pt>
                <c:pt idx="12">
                  <c:v>5764.9666666666999</c:v>
                </c:pt>
                <c:pt idx="13">
                  <c:v>5740.7</c:v>
                </c:pt>
                <c:pt idx="14">
                  <c:v>5853.3</c:v>
                </c:pt>
                <c:pt idx="15">
                  <c:v>6075.9666666666999</c:v>
                </c:pt>
                <c:pt idx="16">
                  <c:v>6389.1</c:v>
                </c:pt>
                <c:pt idx="17">
                  <c:v>6818.8666666667004</c:v>
                </c:pt>
                <c:pt idx="18">
                  <c:v>7272.3666666667004</c:v>
                </c:pt>
                <c:pt idx="19">
                  <c:v>7034.3666666667004</c:v>
                </c:pt>
                <c:pt idx="20">
                  <c:v>5701.1333333332996</c:v>
                </c:pt>
                <c:pt idx="21">
                  <c:v>3580.9333333333002</c:v>
                </c:pt>
                <c:pt idx="22">
                  <c:v>2041.4</c:v>
                </c:pt>
                <c:pt idx="23">
                  <c:v>1222.5</c:v>
                </c:pt>
              </c:numCache>
            </c:numRef>
          </c:val>
          <c:smooth val="0"/>
          <c:extLst>
            <c:ext xmlns:c16="http://schemas.microsoft.com/office/drawing/2014/chart" uri="{C3380CC4-5D6E-409C-BE32-E72D297353CC}">
              <c16:uniqueId val="{00000000-F7E3-4FF1-816C-4832459EA5BD}"/>
            </c:ext>
          </c:extLst>
        </c:ser>
        <c:dLbls>
          <c:showLegendKey val="0"/>
          <c:showVal val="0"/>
          <c:showCatName val="0"/>
          <c:showSerName val="0"/>
          <c:showPercent val="0"/>
          <c:showBubbleSize val="0"/>
        </c:dLbls>
        <c:smooth val="0"/>
        <c:axId val="408186672"/>
        <c:axId val="408189296"/>
      </c:lineChart>
      <c:catAx>
        <c:axId val="40818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89296"/>
        <c:crosses val="autoZero"/>
        <c:auto val="1"/>
        <c:lblAlgn val="ctr"/>
        <c:lblOffset val="100"/>
        <c:noMultiLvlLbl val="0"/>
      </c:catAx>
      <c:valAx>
        <c:axId val="40818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8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1723</c:v>
                </c:pt>
                <c:pt idx="1">
                  <c:v>1048</c:v>
                </c:pt>
                <c:pt idx="2">
                  <c:v>699</c:v>
                </c:pt>
                <c:pt idx="3">
                  <c:v>3259</c:v>
                </c:pt>
                <c:pt idx="4">
                  <c:v>6918</c:v>
                </c:pt>
                <c:pt idx="5">
                  <c:v>10385</c:v>
                </c:pt>
                <c:pt idx="6">
                  <c:v>8916</c:v>
                </c:pt>
                <c:pt idx="7">
                  <c:v>10315</c:v>
                </c:pt>
                <c:pt idx="8">
                  <c:v>8671</c:v>
                </c:pt>
                <c:pt idx="9">
                  <c:v>7816</c:v>
                </c:pt>
                <c:pt idx="10">
                  <c:v>7474</c:v>
                </c:pt>
                <c:pt idx="11">
                  <c:v>7596</c:v>
                </c:pt>
                <c:pt idx="12">
                  <c:v>10587</c:v>
                </c:pt>
                <c:pt idx="13">
                  <c:v>13094</c:v>
                </c:pt>
                <c:pt idx="14">
                  <c:v>13314</c:v>
                </c:pt>
                <c:pt idx="15">
                  <c:v>10656</c:v>
                </c:pt>
                <c:pt idx="16">
                  <c:v>8470</c:v>
                </c:pt>
                <c:pt idx="17">
                  <c:v>8182</c:v>
                </c:pt>
                <c:pt idx="18">
                  <c:v>7159</c:v>
                </c:pt>
                <c:pt idx="19">
                  <c:v>8972</c:v>
                </c:pt>
                <c:pt idx="20">
                  <c:v>11743</c:v>
                </c:pt>
                <c:pt idx="21">
                  <c:v>12782</c:v>
                </c:pt>
                <c:pt idx="22">
                  <c:v>11759</c:v>
                </c:pt>
                <c:pt idx="23">
                  <c:v>9518</c:v>
                </c:pt>
                <c:pt idx="24">
                  <c:v>10365</c:v>
                </c:pt>
                <c:pt idx="25">
                  <c:v>11929</c:v>
                </c:pt>
                <c:pt idx="26">
                  <c:v>12741</c:v>
                </c:pt>
                <c:pt idx="27">
                  <c:v>8010</c:v>
                </c:pt>
                <c:pt idx="28">
                  <c:v>8218</c:v>
                </c:pt>
                <c:pt idx="29">
                  <c:v>4891</c:v>
                </c:pt>
              </c:numCache>
            </c:numRef>
          </c:val>
          <c:smooth val="0"/>
          <c:extLst>
            <c:ext xmlns:c16="http://schemas.microsoft.com/office/drawing/2014/chart" uri="{C3380CC4-5D6E-409C-BE32-E72D297353CC}">
              <c16:uniqueId val="{00000000-AC98-4581-8974-0DC71FA3FAB9}"/>
            </c:ext>
          </c:extLst>
        </c:ser>
        <c:dLbls>
          <c:showLegendKey val="0"/>
          <c:showVal val="0"/>
          <c:showCatName val="0"/>
          <c:showSerName val="0"/>
          <c:showPercent val="0"/>
          <c:showBubbleSize val="0"/>
        </c:dLbls>
        <c:smooth val="0"/>
        <c:axId val="341983592"/>
        <c:axId val="341987528"/>
      </c:lineChart>
      <c:dateAx>
        <c:axId val="34198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87528"/>
        <c:crosses val="autoZero"/>
        <c:auto val="1"/>
        <c:lblOffset val="100"/>
        <c:baseTimeUnit val="days"/>
      </c:dateAx>
      <c:valAx>
        <c:axId val="34198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8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B176-F7CB-4098-BD0D-EB9758FCC3E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3FD65C1-5487-45EF-9806-C6F7139AAAA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511166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2C20-6EF8-4345-959E-14EF305DB7FD}"/>
              </a:ext>
            </a:extLst>
          </p:cNvPr>
          <p:cNvSpPr>
            <a:spLocks noGrp="1"/>
          </p:cNvSpPr>
          <p:nvPr>
            <p:ph type="title"/>
          </p:nvPr>
        </p:nvSpPr>
        <p:spPr/>
        <p:txBody>
          <a:bodyPr/>
          <a:lstStyle/>
          <a:p>
            <a:r>
              <a:rPr lang="en-US"/>
              <a:t>Wichtigste Werte (KPI's) | Clocktower Harley Davidson Graz</a:t>
            </a:r>
          </a:p>
        </p:txBody>
      </p:sp>
      <p:graphicFrame>
        <p:nvGraphicFramePr>
          <p:cNvPr id="5" name="Table Placeholder 4">
            <a:extLst>
              <a:ext uri="{FF2B5EF4-FFF2-40B4-BE49-F238E27FC236}">
                <a16:creationId xmlns:a16="http://schemas.microsoft.com/office/drawing/2014/main" id="{C6BE5D0F-099D-457F-B691-9E86A35030A1}"/>
              </a:ext>
            </a:extLst>
          </p:cNvPr>
          <p:cNvGraphicFramePr>
            <a:graphicFrameLocks noGrp="1"/>
          </p:cNvGraphicFramePr>
          <p:nvPr>
            <p:ph type="tbl" sz="quarter" idx="13"/>
            <p:extLst>
              <p:ext uri="{D42A27DB-BD31-4B8C-83A1-F6EECF244321}">
                <p14:modId xmlns:p14="http://schemas.microsoft.com/office/powerpoint/2010/main" val="323621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8942701"/>
                    </a:ext>
                  </a:extLst>
                </a:gridCol>
                <a:gridCol w="740664">
                  <a:extLst>
                    <a:ext uri="{9D8B030D-6E8A-4147-A177-3AD203B41FA5}">
                      <a16:colId xmlns:a16="http://schemas.microsoft.com/office/drawing/2014/main" val="2037148296"/>
                    </a:ext>
                  </a:extLst>
                </a:gridCol>
                <a:gridCol w="740664">
                  <a:extLst>
                    <a:ext uri="{9D8B030D-6E8A-4147-A177-3AD203B41FA5}">
                      <a16:colId xmlns:a16="http://schemas.microsoft.com/office/drawing/2014/main" val="428172003"/>
                    </a:ext>
                  </a:extLst>
                </a:gridCol>
                <a:gridCol w="740664">
                  <a:extLst>
                    <a:ext uri="{9D8B030D-6E8A-4147-A177-3AD203B41FA5}">
                      <a16:colId xmlns:a16="http://schemas.microsoft.com/office/drawing/2014/main" val="753816530"/>
                    </a:ext>
                  </a:extLst>
                </a:gridCol>
                <a:gridCol w="740664">
                  <a:extLst>
                    <a:ext uri="{9D8B030D-6E8A-4147-A177-3AD203B41FA5}">
                      <a16:colId xmlns:a16="http://schemas.microsoft.com/office/drawing/2014/main" val="2210672088"/>
                    </a:ext>
                  </a:extLst>
                </a:gridCol>
                <a:gridCol w="740664">
                  <a:extLst>
                    <a:ext uri="{9D8B030D-6E8A-4147-A177-3AD203B41FA5}">
                      <a16:colId xmlns:a16="http://schemas.microsoft.com/office/drawing/2014/main" val="603935879"/>
                    </a:ext>
                  </a:extLst>
                </a:gridCol>
                <a:gridCol w="740664">
                  <a:extLst>
                    <a:ext uri="{9D8B030D-6E8A-4147-A177-3AD203B41FA5}">
                      <a16:colId xmlns:a16="http://schemas.microsoft.com/office/drawing/2014/main" val="1282183891"/>
                    </a:ext>
                  </a:extLst>
                </a:gridCol>
                <a:gridCol w="740664">
                  <a:extLst>
                    <a:ext uri="{9D8B030D-6E8A-4147-A177-3AD203B41FA5}">
                      <a16:colId xmlns:a16="http://schemas.microsoft.com/office/drawing/2014/main" val="3557869563"/>
                    </a:ext>
                  </a:extLst>
                </a:gridCol>
                <a:gridCol w="740664">
                  <a:extLst>
                    <a:ext uri="{9D8B030D-6E8A-4147-A177-3AD203B41FA5}">
                      <a16:colId xmlns:a16="http://schemas.microsoft.com/office/drawing/2014/main" val="3784485317"/>
                    </a:ext>
                  </a:extLst>
                </a:gridCol>
                <a:gridCol w="740664">
                  <a:extLst>
                    <a:ext uri="{9D8B030D-6E8A-4147-A177-3AD203B41FA5}">
                      <a16:colId xmlns:a16="http://schemas.microsoft.com/office/drawing/2014/main" val="12926551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2324596"/>
                  </a:ext>
                </a:extLst>
              </a:tr>
              <a:tr h="370840">
                <a:tc>
                  <a:txBody>
                    <a:bodyPr/>
                    <a:lstStyle/>
                    <a:p>
                      <a:r>
                        <a:rPr lang="en-US" sz="1000"/>
                        <a:t>Clocktower Harley Davidson Graz</a:t>
                      </a:r>
                    </a:p>
                  </a:txBody>
                  <a:tcPr/>
                </a:tc>
                <a:tc>
                  <a:txBody>
                    <a:bodyPr/>
                    <a:lstStyle/>
                    <a:p>
                      <a:r>
                        <a:rPr lang="en-US" sz="1000"/>
                        <a:t>14899</a:t>
                      </a:r>
                    </a:p>
                  </a:txBody>
                  <a:tcPr/>
                </a:tc>
                <a:tc>
                  <a:txBody>
                    <a:bodyPr/>
                    <a:lstStyle/>
                    <a:p>
                      <a:r>
                        <a:rPr lang="en-US" sz="1000"/>
                        <a:t>147</a:t>
                      </a:r>
                    </a:p>
                  </a:txBody>
                  <a:tcPr/>
                </a:tc>
                <a:tc>
                  <a:txBody>
                    <a:bodyPr/>
                    <a:lstStyle/>
                    <a:p>
                      <a:r>
                        <a:rPr lang="en-US" sz="1000"/>
                        <a:t>18</a:t>
                      </a:r>
                    </a:p>
                  </a:txBody>
                  <a:tcPr/>
                </a:tc>
                <a:tc>
                  <a:txBody>
                    <a:bodyPr/>
                    <a:lstStyle/>
                    <a:p>
                      <a:r>
                        <a:rPr lang="en-US" sz="1000"/>
                        <a:t>2403</a:t>
                      </a:r>
                    </a:p>
                  </a:txBody>
                  <a:tcPr/>
                </a:tc>
                <a:tc>
                  <a:txBody>
                    <a:bodyPr/>
                    <a:lstStyle/>
                    <a:p>
                      <a:r>
                        <a:rPr lang="en-US" sz="1000"/>
                        <a:t>101</a:t>
                      </a:r>
                    </a:p>
                  </a:txBody>
                  <a:tcPr/>
                </a:tc>
                <a:tc>
                  <a:txBody>
                    <a:bodyPr/>
                    <a:lstStyle/>
                    <a:p>
                      <a:r>
                        <a:rPr lang="en-US" sz="1000"/>
                        <a:t>193</a:t>
                      </a:r>
                    </a:p>
                  </a:txBody>
                  <a:tcPr/>
                </a:tc>
                <a:tc>
                  <a:txBody>
                    <a:bodyPr/>
                    <a:lstStyle/>
                    <a:p>
                      <a:r>
                        <a:rPr lang="en-US" sz="1000"/>
                        <a:t>0</a:t>
                      </a:r>
                    </a:p>
                  </a:txBody>
                  <a:tcPr/>
                </a:tc>
                <a:tc>
                  <a:txBody>
                    <a:bodyPr/>
                    <a:lstStyle/>
                    <a:p>
                      <a:r>
                        <a:rPr lang="en-US" sz="1000"/>
                        <a:t>1.0107 %</a:t>
                      </a:r>
                    </a:p>
                  </a:txBody>
                  <a:tcPr/>
                </a:tc>
                <a:tc>
                  <a:txBody>
                    <a:bodyPr/>
                    <a:lstStyle/>
                    <a:p>
                      <a:r>
                        <a:rPr lang="en-US" sz="1000"/>
                        <a:t>0.0 %</a:t>
                      </a:r>
                    </a:p>
                  </a:txBody>
                  <a:tcPr/>
                </a:tc>
                <a:extLst>
                  <a:ext uri="{0D108BD9-81ED-4DB2-BD59-A6C34878D82A}">
                    <a16:rowId xmlns:a16="http://schemas.microsoft.com/office/drawing/2014/main" val="2787741688"/>
                  </a:ext>
                </a:extLst>
              </a:tr>
            </a:tbl>
          </a:graphicData>
        </a:graphic>
      </p:graphicFrame>
      <p:sp>
        <p:nvSpPr>
          <p:cNvPr id="4" name="Text Placeholder 3">
            <a:extLst>
              <a:ext uri="{FF2B5EF4-FFF2-40B4-BE49-F238E27FC236}">
                <a16:creationId xmlns:a16="http://schemas.microsoft.com/office/drawing/2014/main" id="{176F7D4E-4A87-4A43-8B92-A3A6838E906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49380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4F066-4F34-4E13-B758-01E420A924B1}"/>
              </a:ext>
            </a:extLst>
          </p:cNvPr>
          <p:cNvSpPr>
            <a:spLocks noGrp="1"/>
          </p:cNvSpPr>
          <p:nvPr>
            <p:ph type="title"/>
          </p:nvPr>
        </p:nvSpPr>
        <p:spPr/>
        <p:txBody>
          <a:bodyPr/>
          <a:lstStyle/>
          <a:p>
            <a:r>
              <a:rPr lang="en-US"/>
              <a:t>Fans (Übersicht) | Clocktower Harley Davidson Graz</a:t>
            </a:r>
          </a:p>
        </p:txBody>
      </p:sp>
      <p:graphicFrame>
        <p:nvGraphicFramePr>
          <p:cNvPr id="5" name="Table Placeholder 4">
            <a:extLst>
              <a:ext uri="{FF2B5EF4-FFF2-40B4-BE49-F238E27FC236}">
                <a16:creationId xmlns:a16="http://schemas.microsoft.com/office/drawing/2014/main" id="{925CC35A-662D-4521-BB8B-FB2A5E2F8957}"/>
              </a:ext>
            </a:extLst>
          </p:cNvPr>
          <p:cNvGraphicFramePr>
            <a:graphicFrameLocks noGrp="1"/>
          </p:cNvGraphicFramePr>
          <p:nvPr>
            <p:ph type="tbl" sz="quarter" idx="13"/>
            <p:extLst>
              <p:ext uri="{D42A27DB-BD31-4B8C-83A1-F6EECF244321}">
                <p14:modId xmlns:p14="http://schemas.microsoft.com/office/powerpoint/2010/main" val="106579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3998643"/>
                    </a:ext>
                  </a:extLst>
                </a:gridCol>
                <a:gridCol w="1234440">
                  <a:extLst>
                    <a:ext uri="{9D8B030D-6E8A-4147-A177-3AD203B41FA5}">
                      <a16:colId xmlns:a16="http://schemas.microsoft.com/office/drawing/2014/main" val="3818038838"/>
                    </a:ext>
                  </a:extLst>
                </a:gridCol>
                <a:gridCol w="822960">
                  <a:extLst>
                    <a:ext uri="{9D8B030D-6E8A-4147-A177-3AD203B41FA5}">
                      <a16:colId xmlns:a16="http://schemas.microsoft.com/office/drawing/2014/main" val="2352247974"/>
                    </a:ext>
                  </a:extLst>
                </a:gridCol>
                <a:gridCol w="822960">
                  <a:extLst>
                    <a:ext uri="{9D8B030D-6E8A-4147-A177-3AD203B41FA5}">
                      <a16:colId xmlns:a16="http://schemas.microsoft.com/office/drawing/2014/main" val="1950196426"/>
                    </a:ext>
                  </a:extLst>
                </a:gridCol>
                <a:gridCol w="822960">
                  <a:extLst>
                    <a:ext uri="{9D8B030D-6E8A-4147-A177-3AD203B41FA5}">
                      <a16:colId xmlns:a16="http://schemas.microsoft.com/office/drawing/2014/main" val="3022147035"/>
                    </a:ext>
                  </a:extLst>
                </a:gridCol>
                <a:gridCol w="822960">
                  <a:extLst>
                    <a:ext uri="{9D8B030D-6E8A-4147-A177-3AD203B41FA5}">
                      <a16:colId xmlns:a16="http://schemas.microsoft.com/office/drawing/2014/main" val="2164022741"/>
                    </a:ext>
                  </a:extLst>
                </a:gridCol>
                <a:gridCol w="822960">
                  <a:extLst>
                    <a:ext uri="{9D8B030D-6E8A-4147-A177-3AD203B41FA5}">
                      <a16:colId xmlns:a16="http://schemas.microsoft.com/office/drawing/2014/main" val="1806476660"/>
                    </a:ext>
                  </a:extLst>
                </a:gridCol>
                <a:gridCol w="822960">
                  <a:extLst>
                    <a:ext uri="{9D8B030D-6E8A-4147-A177-3AD203B41FA5}">
                      <a16:colId xmlns:a16="http://schemas.microsoft.com/office/drawing/2014/main" val="30331881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39218982"/>
                  </a:ext>
                </a:extLst>
              </a:tr>
              <a:tr h="370840">
                <a:tc>
                  <a:txBody>
                    <a:bodyPr/>
                    <a:lstStyle/>
                    <a:p>
                      <a:r>
                        <a:rPr lang="en-US" sz="1000"/>
                        <a:t>Clocktower Harley Davidson Graz</a:t>
                      </a:r>
                    </a:p>
                  </a:txBody>
                  <a:tcPr/>
                </a:tc>
                <a:tc>
                  <a:txBody>
                    <a:bodyPr/>
                    <a:lstStyle/>
                    <a:p>
                      <a:r>
                        <a:rPr lang="en-US" sz="1000"/>
                        <a:t>14899</a:t>
                      </a:r>
                    </a:p>
                  </a:txBody>
                  <a:tcPr/>
                </a:tc>
                <a:tc>
                  <a:txBody>
                    <a:bodyPr/>
                    <a:lstStyle/>
                    <a:p>
                      <a:r>
                        <a:rPr lang="en-US" sz="1000"/>
                        <a:t>16</a:t>
                      </a:r>
                    </a:p>
                  </a:txBody>
                  <a:tcPr/>
                </a:tc>
                <a:tc>
                  <a:txBody>
                    <a:bodyPr/>
                    <a:lstStyle/>
                    <a:p>
                      <a:r>
                        <a:rPr lang="en-US" sz="1000"/>
                        <a:t>0.1 %</a:t>
                      </a:r>
                    </a:p>
                  </a:txBody>
                  <a:tcPr/>
                </a:tc>
                <a:tc>
                  <a:txBody>
                    <a:bodyPr/>
                    <a:lstStyle/>
                    <a:p>
                      <a:r>
                        <a:rPr lang="en-US" sz="1000"/>
                        <a:t>89</a:t>
                      </a:r>
                    </a:p>
                  </a:txBody>
                  <a:tcPr/>
                </a:tc>
                <a:tc>
                  <a:txBody>
                    <a:bodyPr/>
                    <a:lstStyle/>
                    <a:p>
                      <a:r>
                        <a:rPr lang="en-US" sz="1000"/>
                        <a:t>0.6 %</a:t>
                      </a:r>
                    </a:p>
                  </a:txBody>
                  <a:tcPr/>
                </a:tc>
                <a:tc>
                  <a:txBody>
                    <a:bodyPr/>
                    <a:lstStyle/>
                    <a:p>
                      <a:r>
                        <a:rPr lang="en-US" sz="1000"/>
                        <a:t>147</a:t>
                      </a:r>
                    </a:p>
                  </a:txBody>
                  <a:tcPr/>
                </a:tc>
                <a:tc>
                  <a:txBody>
                    <a:bodyPr/>
                    <a:lstStyle/>
                    <a:p>
                      <a:r>
                        <a:rPr lang="en-US" sz="1000"/>
                        <a:t>1.0 %</a:t>
                      </a:r>
                    </a:p>
                  </a:txBody>
                  <a:tcPr/>
                </a:tc>
                <a:extLst>
                  <a:ext uri="{0D108BD9-81ED-4DB2-BD59-A6C34878D82A}">
                    <a16:rowId xmlns:a16="http://schemas.microsoft.com/office/drawing/2014/main" val="3318059548"/>
                  </a:ext>
                </a:extLst>
              </a:tr>
            </a:tbl>
          </a:graphicData>
        </a:graphic>
      </p:graphicFrame>
      <p:sp>
        <p:nvSpPr>
          <p:cNvPr id="4" name="Text Placeholder 3">
            <a:extLst>
              <a:ext uri="{FF2B5EF4-FFF2-40B4-BE49-F238E27FC236}">
                <a16:creationId xmlns:a16="http://schemas.microsoft.com/office/drawing/2014/main" id="{49CD6AA6-C964-40FB-A197-E1D84B406394}"/>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1388203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8248D-F503-42BA-AB3F-07177235790D}"/>
              </a:ext>
            </a:extLst>
          </p:cNvPr>
          <p:cNvSpPr>
            <a:spLocks noGrp="1"/>
          </p:cNvSpPr>
          <p:nvPr>
            <p:ph type="title"/>
          </p:nvPr>
        </p:nvSpPr>
        <p:spPr/>
        <p:txBody>
          <a:bodyPr/>
          <a:lstStyle/>
          <a:p>
            <a:r>
              <a:rPr lang="en-US"/>
              <a:t>Key Metrics Table w. User Post RR | Clocktower Harley Davidson Graz</a:t>
            </a:r>
          </a:p>
        </p:txBody>
      </p:sp>
      <p:graphicFrame>
        <p:nvGraphicFramePr>
          <p:cNvPr id="5" name="Table Placeholder 4">
            <a:extLst>
              <a:ext uri="{FF2B5EF4-FFF2-40B4-BE49-F238E27FC236}">
                <a16:creationId xmlns:a16="http://schemas.microsoft.com/office/drawing/2014/main" id="{88CE6C24-1E90-4B20-A73B-4DE3A570EE3E}"/>
              </a:ext>
            </a:extLst>
          </p:cNvPr>
          <p:cNvGraphicFramePr>
            <a:graphicFrameLocks noGrp="1"/>
          </p:cNvGraphicFramePr>
          <p:nvPr>
            <p:ph type="tbl" sz="quarter" idx="13"/>
            <p:extLst>
              <p:ext uri="{D42A27DB-BD31-4B8C-83A1-F6EECF244321}">
                <p14:modId xmlns:p14="http://schemas.microsoft.com/office/powerpoint/2010/main" val="60208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78808444"/>
                    </a:ext>
                  </a:extLst>
                </a:gridCol>
                <a:gridCol w="740664">
                  <a:extLst>
                    <a:ext uri="{9D8B030D-6E8A-4147-A177-3AD203B41FA5}">
                      <a16:colId xmlns:a16="http://schemas.microsoft.com/office/drawing/2014/main" val="324729640"/>
                    </a:ext>
                  </a:extLst>
                </a:gridCol>
                <a:gridCol w="740664">
                  <a:extLst>
                    <a:ext uri="{9D8B030D-6E8A-4147-A177-3AD203B41FA5}">
                      <a16:colId xmlns:a16="http://schemas.microsoft.com/office/drawing/2014/main" val="854430369"/>
                    </a:ext>
                  </a:extLst>
                </a:gridCol>
                <a:gridCol w="740664">
                  <a:extLst>
                    <a:ext uri="{9D8B030D-6E8A-4147-A177-3AD203B41FA5}">
                      <a16:colId xmlns:a16="http://schemas.microsoft.com/office/drawing/2014/main" val="3230006175"/>
                    </a:ext>
                  </a:extLst>
                </a:gridCol>
                <a:gridCol w="740664">
                  <a:extLst>
                    <a:ext uri="{9D8B030D-6E8A-4147-A177-3AD203B41FA5}">
                      <a16:colId xmlns:a16="http://schemas.microsoft.com/office/drawing/2014/main" val="3446036307"/>
                    </a:ext>
                  </a:extLst>
                </a:gridCol>
                <a:gridCol w="740664">
                  <a:extLst>
                    <a:ext uri="{9D8B030D-6E8A-4147-A177-3AD203B41FA5}">
                      <a16:colId xmlns:a16="http://schemas.microsoft.com/office/drawing/2014/main" val="1756581970"/>
                    </a:ext>
                  </a:extLst>
                </a:gridCol>
                <a:gridCol w="740664">
                  <a:extLst>
                    <a:ext uri="{9D8B030D-6E8A-4147-A177-3AD203B41FA5}">
                      <a16:colId xmlns:a16="http://schemas.microsoft.com/office/drawing/2014/main" val="4224917897"/>
                    </a:ext>
                  </a:extLst>
                </a:gridCol>
                <a:gridCol w="740664">
                  <a:extLst>
                    <a:ext uri="{9D8B030D-6E8A-4147-A177-3AD203B41FA5}">
                      <a16:colId xmlns:a16="http://schemas.microsoft.com/office/drawing/2014/main" val="2316692346"/>
                    </a:ext>
                  </a:extLst>
                </a:gridCol>
                <a:gridCol w="740664">
                  <a:extLst>
                    <a:ext uri="{9D8B030D-6E8A-4147-A177-3AD203B41FA5}">
                      <a16:colId xmlns:a16="http://schemas.microsoft.com/office/drawing/2014/main" val="4192851276"/>
                    </a:ext>
                  </a:extLst>
                </a:gridCol>
                <a:gridCol w="740664">
                  <a:extLst>
                    <a:ext uri="{9D8B030D-6E8A-4147-A177-3AD203B41FA5}">
                      <a16:colId xmlns:a16="http://schemas.microsoft.com/office/drawing/2014/main" val="2118549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6586126"/>
                  </a:ext>
                </a:extLst>
              </a:tr>
              <a:tr h="370840">
                <a:tc>
                  <a:txBody>
                    <a:bodyPr/>
                    <a:lstStyle/>
                    <a:p>
                      <a:r>
                        <a:rPr lang="en-US" sz="1000"/>
                        <a:t>Clocktower Harley Davidson Graz</a:t>
                      </a:r>
                    </a:p>
                  </a:txBody>
                  <a:tcPr/>
                </a:tc>
                <a:tc>
                  <a:txBody>
                    <a:bodyPr/>
                    <a:lstStyle/>
                    <a:p>
                      <a:r>
                        <a:rPr lang="en-US" sz="1000"/>
                        <a:t>14899</a:t>
                      </a:r>
                    </a:p>
                  </a:txBody>
                  <a:tcPr/>
                </a:tc>
                <a:tc>
                  <a:txBody>
                    <a:bodyPr/>
                    <a:lstStyle/>
                    <a:p>
                      <a:r>
                        <a:rPr lang="en-US" sz="1000"/>
                        <a:t>147</a:t>
                      </a:r>
                    </a:p>
                  </a:txBody>
                  <a:tcPr/>
                </a:tc>
                <a:tc>
                  <a:txBody>
                    <a:bodyPr/>
                    <a:lstStyle/>
                    <a:p>
                      <a:r>
                        <a:rPr lang="en-US" sz="1000"/>
                        <a:t>18</a:t>
                      </a:r>
                    </a:p>
                  </a:txBody>
                  <a:tcPr/>
                </a:tc>
                <a:tc>
                  <a:txBody>
                    <a:bodyPr/>
                    <a:lstStyle/>
                    <a:p>
                      <a:r>
                        <a:rPr lang="en-US" sz="1000"/>
                        <a:t>2403</a:t>
                      </a:r>
                    </a:p>
                  </a:txBody>
                  <a:tcPr/>
                </a:tc>
                <a:tc>
                  <a:txBody>
                    <a:bodyPr/>
                    <a:lstStyle/>
                    <a:p>
                      <a:r>
                        <a:rPr lang="en-US" sz="1000"/>
                        <a:t>101</a:t>
                      </a:r>
                    </a:p>
                  </a:txBody>
                  <a:tcPr/>
                </a:tc>
                <a:tc>
                  <a:txBody>
                    <a:bodyPr/>
                    <a:lstStyle/>
                    <a:p>
                      <a:r>
                        <a:rPr lang="en-US" sz="1000"/>
                        <a:t>193</a:t>
                      </a:r>
                    </a:p>
                  </a:txBody>
                  <a:tcPr/>
                </a:tc>
                <a:tc>
                  <a:txBody>
                    <a:bodyPr/>
                    <a:lstStyle/>
                    <a:p>
                      <a:r>
                        <a:rPr lang="en-US" sz="1000"/>
                        <a:t>0</a:t>
                      </a:r>
                    </a:p>
                  </a:txBody>
                  <a:tcPr/>
                </a:tc>
                <a:tc>
                  <a:txBody>
                    <a:bodyPr/>
                    <a:lstStyle/>
                    <a:p>
                      <a:r>
                        <a:rPr lang="en-US" sz="1000"/>
                        <a:t>1.0107 %</a:t>
                      </a:r>
                    </a:p>
                  </a:txBody>
                  <a:tcPr/>
                </a:tc>
                <a:tc>
                  <a:txBody>
                    <a:bodyPr/>
                    <a:lstStyle/>
                    <a:p>
                      <a:r>
                        <a:rPr lang="en-US" sz="1000"/>
                        <a:t>0.0 %</a:t>
                      </a:r>
                    </a:p>
                  </a:txBody>
                  <a:tcPr/>
                </a:tc>
                <a:extLst>
                  <a:ext uri="{0D108BD9-81ED-4DB2-BD59-A6C34878D82A}">
                    <a16:rowId xmlns:a16="http://schemas.microsoft.com/office/drawing/2014/main" val="1518534504"/>
                  </a:ext>
                </a:extLst>
              </a:tr>
            </a:tbl>
          </a:graphicData>
        </a:graphic>
      </p:graphicFrame>
      <p:sp>
        <p:nvSpPr>
          <p:cNvPr id="4" name="Text Placeholder 3">
            <a:extLst>
              <a:ext uri="{FF2B5EF4-FFF2-40B4-BE49-F238E27FC236}">
                <a16:creationId xmlns:a16="http://schemas.microsoft.com/office/drawing/2014/main" id="{E9EB4DE5-9079-46C9-8CBB-03AA04E10F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510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18EA-F449-43CA-A0DC-CFD091E3F572}"/>
              </a:ext>
            </a:extLst>
          </p:cNvPr>
          <p:cNvSpPr>
            <a:spLocks noGrp="1"/>
          </p:cNvSpPr>
          <p:nvPr>
            <p:ph type="title"/>
          </p:nvPr>
        </p:nvSpPr>
        <p:spPr/>
        <p:txBody>
          <a:bodyPr/>
          <a:lstStyle/>
          <a:p>
            <a:r>
              <a:rPr lang="en-US"/>
              <a:t>Facebook Fans Total | Clocktower Harley Davidson Graz</a:t>
            </a:r>
          </a:p>
        </p:txBody>
      </p:sp>
      <p:graphicFrame>
        <p:nvGraphicFramePr>
          <p:cNvPr id="6" name="Chart Placeholder 5">
            <a:extLst>
              <a:ext uri="{FF2B5EF4-FFF2-40B4-BE49-F238E27FC236}">
                <a16:creationId xmlns:a16="http://schemas.microsoft.com/office/drawing/2014/main" id="{A4585324-101C-4B6F-BF92-24165940F883}"/>
              </a:ext>
            </a:extLst>
          </p:cNvPr>
          <p:cNvGraphicFramePr>
            <a:graphicFrameLocks noGrp="1"/>
          </p:cNvGraphicFramePr>
          <p:nvPr>
            <p:ph type="chart" sz="quarter" idx="13"/>
            <p:extLst>
              <p:ext uri="{D42A27DB-BD31-4B8C-83A1-F6EECF244321}">
                <p14:modId xmlns:p14="http://schemas.microsoft.com/office/powerpoint/2010/main" val="133326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8F521-8E1D-47FC-910D-6210587DED2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955C2ED-33B5-44E9-A54B-C6F65F7A4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30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12AF-D1DB-4901-AC4A-3BC6C47C8559}"/>
              </a:ext>
            </a:extLst>
          </p:cNvPr>
          <p:cNvSpPr>
            <a:spLocks noGrp="1"/>
          </p:cNvSpPr>
          <p:nvPr>
            <p:ph type="title"/>
          </p:nvPr>
        </p:nvSpPr>
        <p:spPr/>
        <p:txBody>
          <a:bodyPr/>
          <a:lstStyle/>
          <a:p>
            <a:r>
              <a:rPr lang="en-US"/>
              <a:t>Fanwachstum | Clocktower Harley Davidson Graz</a:t>
            </a:r>
          </a:p>
        </p:txBody>
      </p:sp>
      <p:graphicFrame>
        <p:nvGraphicFramePr>
          <p:cNvPr id="6" name="Chart Placeholder 5">
            <a:extLst>
              <a:ext uri="{FF2B5EF4-FFF2-40B4-BE49-F238E27FC236}">
                <a16:creationId xmlns:a16="http://schemas.microsoft.com/office/drawing/2014/main" id="{409DE0D4-F6F6-466A-8728-6E9A5A7EAD55}"/>
              </a:ext>
            </a:extLst>
          </p:cNvPr>
          <p:cNvGraphicFramePr>
            <a:graphicFrameLocks noGrp="1"/>
          </p:cNvGraphicFramePr>
          <p:nvPr>
            <p:ph type="chart" sz="quarter" idx="13"/>
            <p:extLst>
              <p:ext uri="{D42A27DB-BD31-4B8C-83A1-F6EECF244321}">
                <p14:modId xmlns:p14="http://schemas.microsoft.com/office/powerpoint/2010/main" val="406330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A35353-CED3-4AC0-AF52-718DD3BC53E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5B7ADA2-C2E8-4328-A3DC-8F6D604C1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60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11CE6-980B-4D7C-ACB6-A56C3CB8D5BD}"/>
              </a:ext>
            </a:extLst>
          </p:cNvPr>
          <p:cNvSpPr>
            <a:spLocks noGrp="1"/>
          </p:cNvSpPr>
          <p:nvPr>
            <p:ph type="title"/>
          </p:nvPr>
        </p:nvSpPr>
        <p:spPr/>
        <p:txBody>
          <a:bodyPr/>
          <a:lstStyle/>
          <a:p>
            <a:r>
              <a:rPr lang="en-US"/>
              <a:t>Verlorene Fans | Clocktower Harley Davidson Graz</a:t>
            </a:r>
          </a:p>
        </p:txBody>
      </p:sp>
      <p:graphicFrame>
        <p:nvGraphicFramePr>
          <p:cNvPr id="6" name="Chart Placeholder 5">
            <a:extLst>
              <a:ext uri="{FF2B5EF4-FFF2-40B4-BE49-F238E27FC236}">
                <a16:creationId xmlns:a16="http://schemas.microsoft.com/office/drawing/2014/main" id="{F316E2D2-4B52-4D3C-8AF2-75597742E182}"/>
              </a:ext>
            </a:extLst>
          </p:cNvPr>
          <p:cNvGraphicFramePr>
            <a:graphicFrameLocks noGrp="1"/>
          </p:cNvGraphicFramePr>
          <p:nvPr>
            <p:ph type="chart" sz="quarter" idx="13"/>
            <p:extLst>
              <p:ext uri="{D42A27DB-BD31-4B8C-83A1-F6EECF244321}">
                <p14:modId xmlns:p14="http://schemas.microsoft.com/office/powerpoint/2010/main" val="2097972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60E3B-46AA-45F3-B3DE-38E1734AB4B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8240162-2F64-4165-A8C7-E9BBA732D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7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39BCA-2BFE-40B9-B719-A04C6BC60724}"/>
              </a:ext>
            </a:extLst>
          </p:cNvPr>
          <p:cNvSpPr>
            <a:spLocks noGrp="1"/>
          </p:cNvSpPr>
          <p:nvPr>
            <p:ph type="title"/>
          </p:nvPr>
        </p:nvSpPr>
        <p:spPr/>
        <p:txBody>
          <a:bodyPr/>
          <a:lstStyle/>
          <a:p>
            <a:r>
              <a:rPr lang="en-US"/>
              <a:t>Eigene Beiträge (Postings) | Clocktower Harley Davidson Graz - 1 of 6</a:t>
            </a:r>
          </a:p>
        </p:txBody>
      </p:sp>
      <p:graphicFrame>
        <p:nvGraphicFramePr>
          <p:cNvPr id="5" name="Table Placeholder 4">
            <a:extLst>
              <a:ext uri="{FF2B5EF4-FFF2-40B4-BE49-F238E27FC236}">
                <a16:creationId xmlns:a16="http://schemas.microsoft.com/office/drawing/2014/main" id="{1547F6F3-600B-409C-B2CE-EF7971A3909F}"/>
              </a:ext>
            </a:extLst>
          </p:cNvPr>
          <p:cNvGraphicFramePr>
            <a:graphicFrameLocks noGrp="1"/>
          </p:cNvGraphicFramePr>
          <p:nvPr>
            <p:ph type="tbl" sz="quarter" idx="13"/>
            <p:extLst>
              <p:ext uri="{D42A27DB-BD31-4B8C-83A1-F6EECF244321}">
                <p14:modId xmlns:p14="http://schemas.microsoft.com/office/powerpoint/2010/main" val="2672007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7376598"/>
                    </a:ext>
                  </a:extLst>
                </a:gridCol>
                <a:gridCol w="658368">
                  <a:extLst>
                    <a:ext uri="{9D8B030D-6E8A-4147-A177-3AD203B41FA5}">
                      <a16:colId xmlns:a16="http://schemas.microsoft.com/office/drawing/2014/main" val="2131326962"/>
                    </a:ext>
                  </a:extLst>
                </a:gridCol>
                <a:gridCol w="658368">
                  <a:extLst>
                    <a:ext uri="{9D8B030D-6E8A-4147-A177-3AD203B41FA5}">
                      <a16:colId xmlns:a16="http://schemas.microsoft.com/office/drawing/2014/main" val="2256290094"/>
                    </a:ext>
                  </a:extLst>
                </a:gridCol>
                <a:gridCol w="658368">
                  <a:extLst>
                    <a:ext uri="{9D8B030D-6E8A-4147-A177-3AD203B41FA5}">
                      <a16:colId xmlns:a16="http://schemas.microsoft.com/office/drawing/2014/main" val="1132213082"/>
                    </a:ext>
                  </a:extLst>
                </a:gridCol>
                <a:gridCol w="658368">
                  <a:extLst>
                    <a:ext uri="{9D8B030D-6E8A-4147-A177-3AD203B41FA5}">
                      <a16:colId xmlns:a16="http://schemas.microsoft.com/office/drawing/2014/main" val="2635536335"/>
                    </a:ext>
                  </a:extLst>
                </a:gridCol>
                <a:gridCol w="658368">
                  <a:extLst>
                    <a:ext uri="{9D8B030D-6E8A-4147-A177-3AD203B41FA5}">
                      <a16:colId xmlns:a16="http://schemas.microsoft.com/office/drawing/2014/main" val="3621777774"/>
                    </a:ext>
                  </a:extLst>
                </a:gridCol>
                <a:gridCol w="658368">
                  <a:extLst>
                    <a:ext uri="{9D8B030D-6E8A-4147-A177-3AD203B41FA5}">
                      <a16:colId xmlns:a16="http://schemas.microsoft.com/office/drawing/2014/main" val="3666357603"/>
                    </a:ext>
                  </a:extLst>
                </a:gridCol>
                <a:gridCol w="658368">
                  <a:extLst>
                    <a:ext uri="{9D8B030D-6E8A-4147-A177-3AD203B41FA5}">
                      <a16:colId xmlns:a16="http://schemas.microsoft.com/office/drawing/2014/main" val="211307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261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- 2018-04-27 10:01:53 </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haben noch zwei Plätze für unseren morgigen Wiedereinsteiger-Event übrig und verlosen die unter allen LIKES 👍🏻 auf dieses Posting! Schreibt ✍🏻 in den Kommentaren, wer euch dabei begleiten soll? 
👉🏻 Alle Infos zum Training gibts hier: http://bit.ly/Wiedereinsteiger
--
An der Verlosung nehmen alle Likes und Kommentare teil! Die Verlosung erfolgt per Zufallsgenerator am 27. April 2018. Die Gewinner werden schriftlich per Facebook bekannt gegeben. Facebook steht mit diesem Gewinnspiel in keinerlei Verbindung und steht nicht als Ansprechpartner für das jeweilige Gewinnspiel zur Verfügung. Impressum siehe 
https://www.hdgraz.at/harley_davidson/impressum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734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16:35:55 </a:t>
                      </a:r>
                      <a:r>
                        <a:rPr kumimoji="0" lang="de-DE" sz="1000" b="0" i="0" u="none" strike="noStrike" kern="1200" cap="none" spc="0" normalizeH="0" baseline="0" noProof="0">
                          <a:ln>
                            <a:noFill/>
                          </a:ln>
                          <a:solidFill>
                            <a:prstClr val="black"/>
                          </a:solidFill>
                          <a:effectLst/>
                          <a:uLnTx/>
                          <a:uFillTx/>
                          <a:latin typeface="+mn-lt"/>
                          <a:ea typeface="+mn-ea"/>
                          <a:cs typeface="+mn-cs"/>
                        </a:rPr>
                        <a:t> 
 Was wäre ein Biker ohne seine Lederjacke? Betty stellt Euch kurz die neuen Modelle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1759534"/>
                  </a:ext>
                </a:extLst>
              </a:tr>
            </a:tbl>
          </a:graphicData>
        </a:graphic>
      </p:graphicFrame>
      <p:sp>
        <p:nvSpPr>
          <p:cNvPr id="4" name="Text Placeholder 3">
            <a:extLst>
              <a:ext uri="{FF2B5EF4-FFF2-40B4-BE49-F238E27FC236}">
                <a16:creationId xmlns:a16="http://schemas.microsoft.com/office/drawing/2014/main" id="{0DB49B5B-8EE2-4EF5-A626-83ABF744422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20844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1246-6D00-42D5-B671-C9E46A8FA0E7}"/>
              </a:ext>
            </a:extLst>
          </p:cNvPr>
          <p:cNvSpPr>
            <a:spLocks noGrp="1"/>
          </p:cNvSpPr>
          <p:nvPr>
            <p:ph type="title"/>
          </p:nvPr>
        </p:nvSpPr>
        <p:spPr/>
        <p:txBody>
          <a:bodyPr/>
          <a:lstStyle/>
          <a:p>
            <a:r>
              <a:rPr lang="en-US"/>
              <a:t>Eigene Beiträge (Postings) | Clocktower Harley Davidson Graz - 2 of 6</a:t>
            </a:r>
          </a:p>
        </p:txBody>
      </p:sp>
      <p:graphicFrame>
        <p:nvGraphicFramePr>
          <p:cNvPr id="5" name="Table Placeholder 4">
            <a:extLst>
              <a:ext uri="{FF2B5EF4-FFF2-40B4-BE49-F238E27FC236}">
                <a16:creationId xmlns:a16="http://schemas.microsoft.com/office/drawing/2014/main" id="{F51CCB0A-B40A-4291-A81E-D73204DC824E}"/>
              </a:ext>
            </a:extLst>
          </p:cNvPr>
          <p:cNvGraphicFramePr>
            <a:graphicFrameLocks noGrp="1"/>
          </p:cNvGraphicFramePr>
          <p:nvPr>
            <p:ph type="tbl" sz="quarter" idx="13"/>
            <p:extLst>
              <p:ext uri="{D42A27DB-BD31-4B8C-83A1-F6EECF244321}">
                <p14:modId xmlns:p14="http://schemas.microsoft.com/office/powerpoint/2010/main" val="19902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7276242"/>
                    </a:ext>
                  </a:extLst>
                </a:gridCol>
                <a:gridCol w="658368">
                  <a:extLst>
                    <a:ext uri="{9D8B030D-6E8A-4147-A177-3AD203B41FA5}">
                      <a16:colId xmlns:a16="http://schemas.microsoft.com/office/drawing/2014/main" val="3340600648"/>
                    </a:ext>
                  </a:extLst>
                </a:gridCol>
                <a:gridCol w="658368">
                  <a:extLst>
                    <a:ext uri="{9D8B030D-6E8A-4147-A177-3AD203B41FA5}">
                      <a16:colId xmlns:a16="http://schemas.microsoft.com/office/drawing/2014/main" val="2478635936"/>
                    </a:ext>
                  </a:extLst>
                </a:gridCol>
                <a:gridCol w="658368">
                  <a:extLst>
                    <a:ext uri="{9D8B030D-6E8A-4147-A177-3AD203B41FA5}">
                      <a16:colId xmlns:a16="http://schemas.microsoft.com/office/drawing/2014/main" val="372230383"/>
                    </a:ext>
                  </a:extLst>
                </a:gridCol>
                <a:gridCol w="658368">
                  <a:extLst>
                    <a:ext uri="{9D8B030D-6E8A-4147-A177-3AD203B41FA5}">
                      <a16:colId xmlns:a16="http://schemas.microsoft.com/office/drawing/2014/main" val="1711821504"/>
                    </a:ext>
                  </a:extLst>
                </a:gridCol>
                <a:gridCol w="658368">
                  <a:extLst>
                    <a:ext uri="{9D8B030D-6E8A-4147-A177-3AD203B41FA5}">
                      <a16:colId xmlns:a16="http://schemas.microsoft.com/office/drawing/2014/main" val="28154040"/>
                    </a:ext>
                  </a:extLst>
                </a:gridCol>
                <a:gridCol w="658368">
                  <a:extLst>
                    <a:ext uri="{9D8B030D-6E8A-4147-A177-3AD203B41FA5}">
                      <a16:colId xmlns:a16="http://schemas.microsoft.com/office/drawing/2014/main" val="1882224684"/>
                    </a:ext>
                  </a:extLst>
                </a:gridCol>
                <a:gridCol w="658368">
                  <a:extLst>
                    <a:ext uri="{9D8B030D-6E8A-4147-A177-3AD203B41FA5}">
                      <a16:colId xmlns:a16="http://schemas.microsoft.com/office/drawing/2014/main" val="40167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10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10:19:22 </a:t>
                      </a:r>
                      <a:r>
                        <a:rPr kumimoji="0" lang="de-DE" sz="1000" b="0" i="0" u="none" strike="noStrike" kern="1200" cap="none" spc="0" normalizeH="0" baseline="0" noProof="0">
                          <a:ln>
                            <a:noFill/>
                          </a:ln>
                          <a:solidFill>
                            <a:prstClr val="black"/>
                          </a:solidFill>
                          <a:effectLst/>
                          <a:uLnTx/>
                          <a:uFillTx/>
                          <a:latin typeface="+mn-lt"/>
                          <a:ea typeface="+mn-ea"/>
                          <a:cs typeface="+mn-cs"/>
                        </a:rPr>
                        <a:t> 
 In Kürze dürfen wir ein neues  Clocktower Video präsentieren - hier schon mal ein Vorgeschmack. Danke an das 4movies Team und den Fotografen Andrei Neag!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42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09:32:28 </a:t>
                      </a:r>
                      <a:r>
                        <a:rPr kumimoji="0" lang="de-DE" sz="1000" b="0" i="0" u="none" strike="noStrike" kern="1200" cap="none" spc="0" normalizeH="0" baseline="0" noProof="0">
                          <a:ln>
                            <a:noFill/>
                          </a:ln>
                          <a:solidFill>
                            <a:prstClr val="black"/>
                          </a:solidFill>
                          <a:effectLst/>
                          <a:uLnTx/>
                          <a:uFillTx/>
                          <a:latin typeface="+mn-lt"/>
                          <a:ea typeface="+mn-ea"/>
                          <a:cs typeface="+mn-cs"/>
                        </a:rPr>
                        <a:t> 
 240er Duo mit Heckumbau- 2018er Fat Boy und Breakout - wie gefallen sie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347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- 2018-04-25 11:56:13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316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10:30:00 </a:t>
                      </a:r>
                      <a:r>
                        <a:rPr kumimoji="0" lang="de-DE" sz="1000" b="0" i="0" u="none" strike="noStrike" kern="1200" cap="none" spc="0" normalizeH="0" baseline="0" noProof="0">
                          <a:ln>
                            <a:noFill/>
                          </a:ln>
                          <a:solidFill>
                            <a:prstClr val="black"/>
                          </a:solidFill>
                          <a:effectLst/>
                          <a:uLnTx/>
                          <a:uFillTx/>
                          <a:latin typeface="+mn-lt"/>
                          <a:ea typeface="+mn-ea"/>
                          <a:cs typeface="+mn-cs"/>
                        </a:rPr>
                        <a:t> 
 Einmal Biker 👉🏻 wieder Biker‼️
Du bist Jahre nicht mehr Motorrad gefahren? Für nur € 45,- bringen Dir unsere Instruktoren wieder Kuppeln, Bremsen, Slalom fahren, Blicktechniken, etc. bei!
Zur Anmeldung 👉🏻 http://bit.ly/Wiedereinsteiger
〰️ ACHTUNG 〰️
Die Plätze sind limitiert und rasch ausgebucht! Daher bitten wir Dich um frühzeitige Reservierung. Details zum Training und zur Anmeldung findest Du unter http://bit.ly/Wiedereinsteiger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4575720"/>
                  </a:ext>
                </a:extLst>
              </a:tr>
            </a:tbl>
          </a:graphicData>
        </a:graphic>
      </p:graphicFrame>
      <p:sp>
        <p:nvSpPr>
          <p:cNvPr id="4" name="Text Placeholder 3">
            <a:extLst>
              <a:ext uri="{FF2B5EF4-FFF2-40B4-BE49-F238E27FC236}">
                <a16:creationId xmlns:a16="http://schemas.microsoft.com/office/drawing/2014/main" id="{B081FDFB-01C5-4A34-8173-96B49F21F55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80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F080D-A490-4BDA-9D47-3BB5FB4B214A}"/>
              </a:ext>
            </a:extLst>
          </p:cNvPr>
          <p:cNvSpPr>
            <a:spLocks noGrp="1"/>
          </p:cNvSpPr>
          <p:nvPr>
            <p:ph type="title"/>
          </p:nvPr>
        </p:nvSpPr>
        <p:spPr/>
        <p:txBody>
          <a:bodyPr/>
          <a:lstStyle/>
          <a:p>
            <a:r>
              <a:rPr lang="en-US"/>
              <a:t>Eigene Beiträge (Postings) | Clocktower Harley Davidson Graz - 3 of 6</a:t>
            </a:r>
          </a:p>
        </p:txBody>
      </p:sp>
      <p:graphicFrame>
        <p:nvGraphicFramePr>
          <p:cNvPr id="5" name="Table Placeholder 4">
            <a:extLst>
              <a:ext uri="{FF2B5EF4-FFF2-40B4-BE49-F238E27FC236}">
                <a16:creationId xmlns:a16="http://schemas.microsoft.com/office/drawing/2014/main" id="{4B86A766-FB53-4BBB-A689-40A266D18219}"/>
              </a:ext>
            </a:extLst>
          </p:cNvPr>
          <p:cNvGraphicFramePr>
            <a:graphicFrameLocks noGrp="1"/>
          </p:cNvGraphicFramePr>
          <p:nvPr>
            <p:ph type="tbl" sz="quarter" idx="13"/>
            <p:extLst>
              <p:ext uri="{D42A27DB-BD31-4B8C-83A1-F6EECF244321}">
                <p14:modId xmlns:p14="http://schemas.microsoft.com/office/powerpoint/2010/main" val="260111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5246034"/>
                    </a:ext>
                  </a:extLst>
                </a:gridCol>
                <a:gridCol w="658368">
                  <a:extLst>
                    <a:ext uri="{9D8B030D-6E8A-4147-A177-3AD203B41FA5}">
                      <a16:colId xmlns:a16="http://schemas.microsoft.com/office/drawing/2014/main" val="1136863191"/>
                    </a:ext>
                  </a:extLst>
                </a:gridCol>
                <a:gridCol w="658368">
                  <a:extLst>
                    <a:ext uri="{9D8B030D-6E8A-4147-A177-3AD203B41FA5}">
                      <a16:colId xmlns:a16="http://schemas.microsoft.com/office/drawing/2014/main" val="1380438191"/>
                    </a:ext>
                  </a:extLst>
                </a:gridCol>
                <a:gridCol w="658368">
                  <a:extLst>
                    <a:ext uri="{9D8B030D-6E8A-4147-A177-3AD203B41FA5}">
                      <a16:colId xmlns:a16="http://schemas.microsoft.com/office/drawing/2014/main" val="2972250401"/>
                    </a:ext>
                  </a:extLst>
                </a:gridCol>
                <a:gridCol w="658368">
                  <a:extLst>
                    <a:ext uri="{9D8B030D-6E8A-4147-A177-3AD203B41FA5}">
                      <a16:colId xmlns:a16="http://schemas.microsoft.com/office/drawing/2014/main" val="3819417470"/>
                    </a:ext>
                  </a:extLst>
                </a:gridCol>
                <a:gridCol w="658368">
                  <a:extLst>
                    <a:ext uri="{9D8B030D-6E8A-4147-A177-3AD203B41FA5}">
                      <a16:colId xmlns:a16="http://schemas.microsoft.com/office/drawing/2014/main" val="2267460318"/>
                    </a:ext>
                  </a:extLst>
                </a:gridCol>
                <a:gridCol w="658368">
                  <a:extLst>
                    <a:ext uri="{9D8B030D-6E8A-4147-A177-3AD203B41FA5}">
                      <a16:colId xmlns:a16="http://schemas.microsoft.com/office/drawing/2014/main" val="2844658451"/>
                    </a:ext>
                  </a:extLst>
                </a:gridCol>
                <a:gridCol w="658368">
                  <a:extLst>
                    <a:ext uri="{9D8B030D-6E8A-4147-A177-3AD203B41FA5}">
                      <a16:colId xmlns:a16="http://schemas.microsoft.com/office/drawing/2014/main" val="195947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078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10:19:18 </a:t>
                      </a:r>
                      <a:r>
                        <a:rPr kumimoji="0" lang="de-DE" sz="1000" b="0" i="0" u="none" strike="noStrike" kern="1200" cap="none" spc="0" normalizeH="0" baseline="0" noProof="0">
                          <a:ln>
                            <a:noFill/>
                          </a:ln>
                          <a:solidFill>
                            <a:prstClr val="black"/>
                          </a:solidFill>
                          <a:effectLst/>
                          <a:uLnTx/>
                          <a:uFillTx/>
                          <a:latin typeface="+mn-lt"/>
                          <a:ea typeface="+mn-ea"/>
                          <a:cs typeface="+mn-cs"/>
                        </a:rPr>
                        <a:t> 
 Heute findest ihr uns beim OPEN HOUSE von US CARs PEICHER in Werndorf - schaut vorbei - wir freuen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907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08:25:02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Euer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089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- 2018-04-20 08:15:54 </a:t>
                      </a:r>
                      <a:r>
                        <a:rPr kumimoji="0" lang="en-US" sz="1000" b="0" i="0" u="none" strike="noStrike" kern="1200" cap="none" spc="0" normalizeH="0" baseline="0" noProof="0">
                          <a:ln>
                            <a:noFill/>
                          </a:ln>
                          <a:solidFill>
                            <a:prstClr val="black"/>
                          </a:solidFill>
                          <a:effectLst/>
                          <a:uLnTx/>
                          <a:uFillTx/>
                          <a:latin typeface="+mn-lt"/>
                          <a:ea typeface="+mn-ea"/>
                          <a:cs typeface="+mn-cs"/>
                        </a:rPr>
                        <a:t> 
 Manche Sachen sind eben Chefsache - CVOs ausliefern zum Beispiel. Oder Zimtschneckerl😁 .
Viel Spaß Domenico mit deinem neuen 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231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- 2018-04-16 07:30:01 </a:t>
                      </a:r>
                      <a:r>
                        <a:rPr kumimoji="0" lang="de-DE" sz="1000" b="0" i="0" u="none" strike="noStrike" kern="1200" cap="none" spc="0" normalizeH="0" baseline="0" noProof="0">
                          <a:ln>
                            <a:noFill/>
                          </a:ln>
                          <a:solidFill>
                            <a:prstClr val="black"/>
                          </a:solidFill>
                          <a:effectLst/>
                          <a:uLnTx/>
                          <a:uFillTx/>
                          <a:latin typeface="+mn-lt"/>
                          <a:ea typeface="+mn-ea"/>
                          <a:cs typeface="+mn-cs"/>
                        </a:rPr>
                        <a:t> 
 👇🏻 Entspannt finanziert, fetzt es einfach noch schöner 👇🏻
Hier haben wir ein unwiderstehliches Beispiel einer Iron 1200 mit einem Kaufpreis von €13.395,- für euch ausgerechnet:
36 Monatsraten à € 134,- (1% vom Kaufpreis) und 65% Restwert. Noch Fragen?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377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- 2018-04-15 16:15:00 </a:t>
                      </a:r>
                      <a:r>
                        <a:rPr kumimoji="0" lang="de-DE" sz="1000" b="0" i="0" u="none" strike="noStrike" kern="1200" cap="none" spc="0" normalizeH="0" baseline="0" noProof="0">
                          <a:ln>
                            <a:noFill/>
                          </a:ln>
                          <a:solidFill>
                            <a:prstClr val="black"/>
                          </a:solidFill>
                          <a:effectLst/>
                          <a:uLnTx/>
                          <a:uFillTx/>
                          <a:latin typeface="+mn-lt"/>
                          <a:ea typeface="+mn-ea"/>
                          <a:cs typeface="+mn-cs"/>
                        </a:rPr>
                        <a:t> 
 Wir hoffen Ihr hattet auch so ein cooles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333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- 2018-04-15 09:11:51 </a:t>
                      </a:r>
                      <a:r>
                        <a:rPr kumimoji="0" lang="de-DE" sz="1000" b="0" i="0" u="none" strike="noStrike" kern="1200" cap="none" spc="0" normalizeH="0" baseline="0" noProof="0">
                          <a:ln>
                            <a:noFill/>
                          </a:ln>
                          <a:solidFill>
                            <a:prstClr val="black"/>
                          </a:solidFill>
                          <a:effectLst/>
                          <a:uLnTx/>
                          <a:uFillTx/>
                          <a:latin typeface="+mn-lt"/>
                          <a:ea typeface="+mn-ea"/>
                          <a:cs typeface="+mn-cs"/>
                        </a:rPr>
                        <a:t> 
 Wie gefällt euch unser Stand auf der Tuningmesse in Seiersberg?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837168"/>
                  </a:ext>
                </a:extLst>
              </a:tr>
            </a:tbl>
          </a:graphicData>
        </a:graphic>
      </p:graphicFrame>
      <p:sp>
        <p:nvSpPr>
          <p:cNvPr id="4" name="Text Placeholder 3">
            <a:extLst>
              <a:ext uri="{FF2B5EF4-FFF2-40B4-BE49-F238E27FC236}">
                <a16:creationId xmlns:a16="http://schemas.microsoft.com/office/drawing/2014/main" id="{717A6E0C-33ED-40BD-BD12-33D3ED7621A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3552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601CA-5160-4DDD-9F60-A62EFB90C0A3}"/>
              </a:ext>
            </a:extLst>
          </p:cNvPr>
          <p:cNvSpPr>
            <a:spLocks noGrp="1"/>
          </p:cNvSpPr>
          <p:nvPr>
            <p:ph type="title"/>
          </p:nvPr>
        </p:nvSpPr>
        <p:spPr/>
        <p:txBody>
          <a:bodyPr/>
          <a:lstStyle/>
          <a:p>
            <a:r>
              <a:rPr lang="en-US"/>
              <a:t>Eigene Beiträge (Postings) | Clocktower Harley Davidson Graz - 4 of 6</a:t>
            </a:r>
          </a:p>
        </p:txBody>
      </p:sp>
      <p:graphicFrame>
        <p:nvGraphicFramePr>
          <p:cNvPr id="5" name="Table Placeholder 4">
            <a:extLst>
              <a:ext uri="{FF2B5EF4-FFF2-40B4-BE49-F238E27FC236}">
                <a16:creationId xmlns:a16="http://schemas.microsoft.com/office/drawing/2014/main" id="{F386D283-7CE6-4D88-A599-FD00BCC21D00}"/>
              </a:ext>
            </a:extLst>
          </p:cNvPr>
          <p:cNvGraphicFramePr>
            <a:graphicFrameLocks noGrp="1"/>
          </p:cNvGraphicFramePr>
          <p:nvPr>
            <p:ph type="tbl" sz="quarter" idx="13"/>
            <p:extLst>
              <p:ext uri="{D42A27DB-BD31-4B8C-83A1-F6EECF244321}">
                <p14:modId xmlns:p14="http://schemas.microsoft.com/office/powerpoint/2010/main" val="2269981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675688"/>
                    </a:ext>
                  </a:extLst>
                </a:gridCol>
                <a:gridCol w="658368">
                  <a:extLst>
                    <a:ext uri="{9D8B030D-6E8A-4147-A177-3AD203B41FA5}">
                      <a16:colId xmlns:a16="http://schemas.microsoft.com/office/drawing/2014/main" val="4089611470"/>
                    </a:ext>
                  </a:extLst>
                </a:gridCol>
                <a:gridCol w="658368">
                  <a:extLst>
                    <a:ext uri="{9D8B030D-6E8A-4147-A177-3AD203B41FA5}">
                      <a16:colId xmlns:a16="http://schemas.microsoft.com/office/drawing/2014/main" val="1958616473"/>
                    </a:ext>
                  </a:extLst>
                </a:gridCol>
                <a:gridCol w="658368">
                  <a:extLst>
                    <a:ext uri="{9D8B030D-6E8A-4147-A177-3AD203B41FA5}">
                      <a16:colId xmlns:a16="http://schemas.microsoft.com/office/drawing/2014/main" val="3859585437"/>
                    </a:ext>
                  </a:extLst>
                </a:gridCol>
                <a:gridCol w="658368">
                  <a:extLst>
                    <a:ext uri="{9D8B030D-6E8A-4147-A177-3AD203B41FA5}">
                      <a16:colId xmlns:a16="http://schemas.microsoft.com/office/drawing/2014/main" val="1558419534"/>
                    </a:ext>
                  </a:extLst>
                </a:gridCol>
                <a:gridCol w="658368">
                  <a:extLst>
                    <a:ext uri="{9D8B030D-6E8A-4147-A177-3AD203B41FA5}">
                      <a16:colId xmlns:a16="http://schemas.microsoft.com/office/drawing/2014/main" val="57329393"/>
                    </a:ext>
                  </a:extLst>
                </a:gridCol>
                <a:gridCol w="658368">
                  <a:extLst>
                    <a:ext uri="{9D8B030D-6E8A-4147-A177-3AD203B41FA5}">
                      <a16:colId xmlns:a16="http://schemas.microsoft.com/office/drawing/2014/main" val="274996110"/>
                    </a:ext>
                  </a:extLst>
                </a:gridCol>
                <a:gridCol w="658368">
                  <a:extLst>
                    <a:ext uri="{9D8B030D-6E8A-4147-A177-3AD203B41FA5}">
                      <a16:colId xmlns:a16="http://schemas.microsoft.com/office/drawing/2014/main" val="289434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442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- 2018-04-14 07:54:44 </a:t>
                      </a:r>
                      <a:r>
                        <a:rPr kumimoji="0" lang="de-DE" sz="1000" b="0" i="0" u="none" strike="noStrike" kern="1200" cap="none" spc="0" normalizeH="0" baseline="0" noProof="0">
                          <a:ln>
                            <a:noFill/>
                          </a:ln>
                          <a:solidFill>
                            <a:prstClr val="black"/>
                          </a:solidFill>
                          <a:effectLst/>
                          <a:uLnTx/>
                          <a:uFillTx/>
                          <a:latin typeface="+mn-lt"/>
                          <a:ea typeface="+mn-ea"/>
                          <a:cs typeface="+mn-cs"/>
                        </a:rPr>
                        <a:t> 
 We are ready - Open House - heute!
Unsere Shop Aktionen heute:
- „Such dir deinen Rabatt aus“ – bei Kauf von 3 Bekleidungsstücken kannst du dir -5%, -10% und -15% selbst zuteilen
- Großer SALE Bereich mit Schnäppchen bis zu -60%  
- Auf jeden Kess Tech der heute bestellt wird -10%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20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- 2018-04-13 18:35:27 </a:t>
                      </a:r>
                      <a:r>
                        <a:rPr kumimoji="0" lang="en-US" sz="1000" b="0" i="0" u="none" strike="noStrike" kern="1200" cap="none" spc="0" normalizeH="0" baseline="0" noProof="0">
                          <a:ln>
                            <a:noFill/>
                          </a:ln>
                          <a:solidFill>
                            <a:prstClr val="black"/>
                          </a:solidFill>
                          <a:effectLst/>
                          <a:uLnTx/>
                          <a:uFillTx/>
                          <a:latin typeface="+mn-lt"/>
                          <a:ea typeface="+mn-ea"/>
                          <a:cs typeface="+mn-cs"/>
                        </a:rPr>
                        <a:t> 
 Einige Special Guests morgen beim Open House:
-  6 (!) 2018er CVOs
- über 20 Harleys zum Probefahren
- Mario Barth Tatoo Studio
- Peicher US Cars mit 2 geilen Pick Ups
- fesche Models bei unsrer Modenschau
- Re.Union
- der Clocktower Mustang
- uvm!
Gute Laune, BBQ und nette Leut versteht sich sowieso!
Wir freuen uns auf Euch!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3712191"/>
                  </a:ext>
                </a:extLst>
              </a:tr>
            </a:tbl>
          </a:graphicData>
        </a:graphic>
      </p:graphicFrame>
      <p:sp>
        <p:nvSpPr>
          <p:cNvPr id="4" name="Text Placeholder 3">
            <a:extLst>
              <a:ext uri="{FF2B5EF4-FFF2-40B4-BE49-F238E27FC236}">
                <a16:creationId xmlns:a16="http://schemas.microsoft.com/office/drawing/2014/main" id="{B5C43CF7-A00A-49AA-A115-53E6308B944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4886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767C-03F8-4D95-A653-9AAD136F716E}"/>
              </a:ext>
            </a:extLst>
          </p:cNvPr>
          <p:cNvSpPr>
            <a:spLocks noGrp="1"/>
          </p:cNvSpPr>
          <p:nvPr>
            <p:ph type="title"/>
          </p:nvPr>
        </p:nvSpPr>
        <p:spPr/>
        <p:txBody>
          <a:bodyPr/>
          <a:lstStyle/>
          <a:p>
            <a:r>
              <a:rPr lang="en-US"/>
              <a:t>Eigene Beiträge (Postings) | Clocktower Harley Davidson Graz - 5 of 6</a:t>
            </a:r>
          </a:p>
        </p:txBody>
      </p:sp>
      <p:graphicFrame>
        <p:nvGraphicFramePr>
          <p:cNvPr id="5" name="Table Placeholder 4">
            <a:extLst>
              <a:ext uri="{FF2B5EF4-FFF2-40B4-BE49-F238E27FC236}">
                <a16:creationId xmlns:a16="http://schemas.microsoft.com/office/drawing/2014/main" id="{A545A6B7-4907-4D7A-AB9F-C5298DB2CDE1}"/>
              </a:ext>
            </a:extLst>
          </p:cNvPr>
          <p:cNvGraphicFramePr>
            <a:graphicFrameLocks noGrp="1"/>
          </p:cNvGraphicFramePr>
          <p:nvPr>
            <p:ph type="tbl" sz="quarter" idx="13"/>
            <p:extLst>
              <p:ext uri="{D42A27DB-BD31-4B8C-83A1-F6EECF244321}">
                <p14:modId xmlns:p14="http://schemas.microsoft.com/office/powerpoint/2010/main" val="254237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0891320"/>
                    </a:ext>
                  </a:extLst>
                </a:gridCol>
                <a:gridCol w="658368">
                  <a:extLst>
                    <a:ext uri="{9D8B030D-6E8A-4147-A177-3AD203B41FA5}">
                      <a16:colId xmlns:a16="http://schemas.microsoft.com/office/drawing/2014/main" val="3395591792"/>
                    </a:ext>
                  </a:extLst>
                </a:gridCol>
                <a:gridCol w="658368">
                  <a:extLst>
                    <a:ext uri="{9D8B030D-6E8A-4147-A177-3AD203B41FA5}">
                      <a16:colId xmlns:a16="http://schemas.microsoft.com/office/drawing/2014/main" val="1441184967"/>
                    </a:ext>
                  </a:extLst>
                </a:gridCol>
                <a:gridCol w="658368">
                  <a:extLst>
                    <a:ext uri="{9D8B030D-6E8A-4147-A177-3AD203B41FA5}">
                      <a16:colId xmlns:a16="http://schemas.microsoft.com/office/drawing/2014/main" val="3597294596"/>
                    </a:ext>
                  </a:extLst>
                </a:gridCol>
                <a:gridCol w="658368">
                  <a:extLst>
                    <a:ext uri="{9D8B030D-6E8A-4147-A177-3AD203B41FA5}">
                      <a16:colId xmlns:a16="http://schemas.microsoft.com/office/drawing/2014/main" val="3438765684"/>
                    </a:ext>
                  </a:extLst>
                </a:gridCol>
                <a:gridCol w="658368">
                  <a:extLst>
                    <a:ext uri="{9D8B030D-6E8A-4147-A177-3AD203B41FA5}">
                      <a16:colId xmlns:a16="http://schemas.microsoft.com/office/drawing/2014/main" val="2779285231"/>
                    </a:ext>
                  </a:extLst>
                </a:gridCol>
                <a:gridCol w="658368">
                  <a:extLst>
                    <a:ext uri="{9D8B030D-6E8A-4147-A177-3AD203B41FA5}">
                      <a16:colId xmlns:a16="http://schemas.microsoft.com/office/drawing/2014/main" val="3558522734"/>
                    </a:ext>
                  </a:extLst>
                </a:gridCol>
                <a:gridCol w="658368">
                  <a:extLst>
                    <a:ext uri="{9D8B030D-6E8A-4147-A177-3AD203B41FA5}">
                      <a16:colId xmlns:a16="http://schemas.microsoft.com/office/drawing/2014/main" val="104343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807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- 2018-04-09 11:36:02 </a:t>
                      </a:r>
                      <a:r>
                        <a:rPr kumimoji="0" lang="de-DE" sz="1000" b="0" i="0" u="none" strike="noStrike" kern="1200" cap="none" spc="0" normalizeH="0" baseline="0" noProof="0">
                          <a:ln>
                            <a:noFill/>
                          </a:ln>
                          <a:solidFill>
                            <a:prstClr val="black"/>
                          </a:solidFill>
                          <a:effectLst/>
                          <a:uLnTx/>
                          <a:uFillTx/>
                          <a:latin typeface="+mn-lt"/>
                          <a:ea typeface="+mn-ea"/>
                          <a:cs typeface="+mn-cs"/>
                        </a:rPr>
                        <a:t> 
 Mit dieser Brille müsst ihr euch nicht mehr über rote Augen, Tag/Nacht Lichtverhältnisse oder Druckstellen unterm Helm Gedanken machen!
Bei uns bekommt ihr die original Harley- Davidson Brillen von WileyX in allen Formen und Farben- natürlich ist jede Brille auch mit optischen Gläsern erhältlich!!
Kommt vorbei und informiert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022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- 2018-04-08 07:30:01 </a:t>
                      </a:r>
                      <a:r>
                        <a:rPr kumimoji="0" lang="en-US" sz="1000" b="0" i="0" u="none" strike="noStrike" kern="1200" cap="none" spc="0" normalizeH="0" baseline="0" noProof="0">
                          <a:ln>
                            <a:noFill/>
                          </a:ln>
                          <a:solidFill>
                            <a:prstClr val="black"/>
                          </a:solidFill>
                          <a:effectLst/>
                          <a:uLnTx/>
                          <a:uFillTx/>
                          <a:latin typeface="+mn-lt"/>
                          <a:ea typeface="+mn-ea"/>
                          <a:cs typeface="+mn-cs"/>
                        </a:rPr>
                        <a:t> 
 Stil, Kraft und Temperament 💪
Die neuen Sportster Modelle gibt es bei uns jetzt mit einem € 1.000,- Zubehör-Gutschein on Top! Aber nur bei Kauf bis 1. Mai 2018.
Bei Interesse 👉🏻 Nachricht senden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743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- 2018-04-06 17:51:58 </a:t>
                      </a:r>
                      <a:r>
                        <a:rPr kumimoji="0" lang="de-DE" sz="1000" b="0" i="0" u="none" strike="noStrike" kern="1200" cap="none" spc="0" normalizeH="0" baseline="0" noProof="0">
                          <a:ln>
                            <a:noFill/>
                          </a:ln>
                          <a:solidFill>
                            <a:prstClr val="black"/>
                          </a:solidFill>
                          <a:effectLst/>
                          <a:uLnTx/>
                          <a:uFillTx/>
                          <a:latin typeface="+mn-lt"/>
                          <a:ea typeface="+mn-ea"/>
                          <a:cs typeface="+mn-cs"/>
                        </a:rPr>
                        <a:t> 
 Ein paar der geilen Bikes die wir heute ausliefern durften.... Wir wünschen den neuen Besitzern viel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4745489"/>
                  </a:ext>
                </a:extLst>
              </a:tr>
            </a:tbl>
          </a:graphicData>
        </a:graphic>
      </p:graphicFrame>
      <p:sp>
        <p:nvSpPr>
          <p:cNvPr id="4" name="Text Placeholder 3">
            <a:extLst>
              <a:ext uri="{FF2B5EF4-FFF2-40B4-BE49-F238E27FC236}">
                <a16:creationId xmlns:a16="http://schemas.microsoft.com/office/drawing/2014/main" id="{1C45093C-67BB-4150-80D5-575A9F069A5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10959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932AF-A560-4CF4-9361-60E14AC3650E}"/>
              </a:ext>
            </a:extLst>
          </p:cNvPr>
          <p:cNvSpPr>
            <a:spLocks noGrp="1"/>
          </p:cNvSpPr>
          <p:nvPr>
            <p:ph type="title"/>
          </p:nvPr>
        </p:nvSpPr>
        <p:spPr/>
        <p:txBody>
          <a:bodyPr/>
          <a:lstStyle/>
          <a:p>
            <a:r>
              <a:rPr lang="en-US"/>
              <a:t>Eigene Beiträge (Postings) | Clocktower Harley Davidson Graz - 6 of 6</a:t>
            </a:r>
          </a:p>
        </p:txBody>
      </p:sp>
      <p:graphicFrame>
        <p:nvGraphicFramePr>
          <p:cNvPr id="5" name="Table Placeholder 4">
            <a:extLst>
              <a:ext uri="{FF2B5EF4-FFF2-40B4-BE49-F238E27FC236}">
                <a16:creationId xmlns:a16="http://schemas.microsoft.com/office/drawing/2014/main" id="{EBDAA87F-B741-4AD8-9910-F079D6BA3CA5}"/>
              </a:ext>
            </a:extLst>
          </p:cNvPr>
          <p:cNvGraphicFramePr>
            <a:graphicFrameLocks noGrp="1"/>
          </p:cNvGraphicFramePr>
          <p:nvPr>
            <p:ph type="tbl" sz="quarter" idx="13"/>
            <p:extLst>
              <p:ext uri="{D42A27DB-BD31-4B8C-83A1-F6EECF244321}">
                <p14:modId xmlns:p14="http://schemas.microsoft.com/office/powerpoint/2010/main" val="262782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1257769"/>
                    </a:ext>
                  </a:extLst>
                </a:gridCol>
                <a:gridCol w="658368">
                  <a:extLst>
                    <a:ext uri="{9D8B030D-6E8A-4147-A177-3AD203B41FA5}">
                      <a16:colId xmlns:a16="http://schemas.microsoft.com/office/drawing/2014/main" val="1892254500"/>
                    </a:ext>
                  </a:extLst>
                </a:gridCol>
                <a:gridCol w="658368">
                  <a:extLst>
                    <a:ext uri="{9D8B030D-6E8A-4147-A177-3AD203B41FA5}">
                      <a16:colId xmlns:a16="http://schemas.microsoft.com/office/drawing/2014/main" val="3215829444"/>
                    </a:ext>
                  </a:extLst>
                </a:gridCol>
                <a:gridCol w="658368">
                  <a:extLst>
                    <a:ext uri="{9D8B030D-6E8A-4147-A177-3AD203B41FA5}">
                      <a16:colId xmlns:a16="http://schemas.microsoft.com/office/drawing/2014/main" val="1727774535"/>
                    </a:ext>
                  </a:extLst>
                </a:gridCol>
                <a:gridCol w="658368">
                  <a:extLst>
                    <a:ext uri="{9D8B030D-6E8A-4147-A177-3AD203B41FA5}">
                      <a16:colId xmlns:a16="http://schemas.microsoft.com/office/drawing/2014/main" val="1218573590"/>
                    </a:ext>
                  </a:extLst>
                </a:gridCol>
                <a:gridCol w="658368">
                  <a:extLst>
                    <a:ext uri="{9D8B030D-6E8A-4147-A177-3AD203B41FA5}">
                      <a16:colId xmlns:a16="http://schemas.microsoft.com/office/drawing/2014/main" val="1995733643"/>
                    </a:ext>
                  </a:extLst>
                </a:gridCol>
                <a:gridCol w="658368">
                  <a:extLst>
                    <a:ext uri="{9D8B030D-6E8A-4147-A177-3AD203B41FA5}">
                      <a16:colId xmlns:a16="http://schemas.microsoft.com/office/drawing/2014/main" val="2743326617"/>
                    </a:ext>
                  </a:extLst>
                </a:gridCol>
                <a:gridCol w="658368">
                  <a:extLst>
                    <a:ext uri="{9D8B030D-6E8A-4147-A177-3AD203B41FA5}">
                      <a16:colId xmlns:a16="http://schemas.microsoft.com/office/drawing/2014/main" val="226350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27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- 2018-04-06 07:30:00 </a:t>
                      </a:r>
                      <a:r>
                        <a:rPr kumimoji="0" lang="en-US" sz="1000" b="0" i="0" u="none" strike="noStrike" kern="1200" cap="none" spc="0" normalizeH="0" baseline="0" noProof="0">
                          <a:ln>
                            <a:noFill/>
                          </a:ln>
                          <a:solidFill>
                            <a:prstClr val="black"/>
                          </a:solidFill>
                          <a:effectLst/>
                          <a:uLnTx/>
                          <a:uFillTx/>
                          <a:latin typeface="+mn-lt"/>
                          <a:ea typeface="+mn-ea"/>
                          <a:cs typeface="+mn-cs"/>
                        </a:rPr>
                        <a:t> 
 🔥 👉🏻  SAVE THE DATE 👈🏻 🔥
Nimm dir am 14. April nichts vor: Open House bei Harley-Davidson Clocktower in Graz!
Gönn' dir wieder mal was schönes und lass uns gemeinsam die neue Saison einläuten. Außerdem sind 115 Jahre Harley-Davidson wohl auch ein anständiger Grund zu feiern 😉  Los geht's schon ab 9 Uhr!
Alle Infos zum Event 👉 https://goo.gl/bubmRe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4416748"/>
                  </a:ext>
                </a:extLst>
              </a:tr>
            </a:tbl>
          </a:graphicData>
        </a:graphic>
      </p:graphicFrame>
      <p:sp>
        <p:nvSpPr>
          <p:cNvPr id="4" name="Text Placeholder 3">
            <a:extLst>
              <a:ext uri="{FF2B5EF4-FFF2-40B4-BE49-F238E27FC236}">
                <a16:creationId xmlns:a16="http://schemas.microsoft.com/office/drawing/2014/main" id="{0432ADA2-2DF3-4B32-BB77-71E2E431315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11344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199E-363C-4DAC-84B9-B001B5EEEDD5}"/>
              </a:ext>
            </a:extLst>
          </p:cNvPr>
          <p:cNvSpPr>
            <a:spLocks noGrp="1"/>
          </p:cNvSpPr>
          <p:nvPr>
            <p:ph type="title"/>
          </p:nvPr>
        </p:nvSpPr>
        <p:spPr/>
        <p:txBody>
          <a:bodyPr/>
          <a:lstStyle/>
          <a:p>
            <a:r>
              <a:rPr lang="en-US"/>
              <a:t>Eigene Beiträge (Postings) + Reactions | Clocktower Harley Davidson Graz - 1 of 8</a:t>
            </a:r>
          </a:p>
        </p:txBody>
      </p:sp>
      <p:graphicFrame>
        <p:nvGraphicFramePr>
          <p:cNvPr id="5" name="Table Placeholder 4">
            <a:extLst>
              <a:ext uri="{FF2B5EF4-FFF2-40B4-BE49-F238E27FC236}">
                <a16:creationId xmlns:a16="http://schemas.microsoft.com/office/drawing/2014/main" id="{AE3823C5-FDCE-4F7E-81E3-E3BDC1D9712E}"/>
              </a:ext>
            </a:extLst>
          </p:cNvPr>
          <p:cNvGraphicFramePr>
            <a:graphicFrameLocks noGrp="1"/>
          </p:cNvGraphicFramePr>
          <p:nvPr>
            <p:ph type="tbl" sz="quarter" idx="13"/>
            <p:extLst>
              <p:ext uri="{D42A27DB-BD31-4B8C-83A1-F6EECF244321}">
                <p14:modId xmlns:p14="http://schemas.microsoft.com/office/powerpoint/2010/main" val="199775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8161082"/>
                    </a:ext>
                  </a:extLst>
                </a:gridCol>
                <a:gridCol w="822960">
                  <a:extLst>
                    <a:ext uri="{9D8B030D-6E8A-4147-A177-3AD203B41FA5}">
                      <a16:colId xmlns:a16="http://schemas.microsoft.com/office/drawing/2014/main" val="820601934"/>
                    </a:ext>
                  </a:extLst>
                </a:gridCol>
                <a:gridCol w="822960">
                  <a:extLst>
                    <a:ext uri="{9D8B030D-6E8A-4147-A177-3AD203B41FA5}">
                      <a16:colId xmlns:a16="http://schemas.microsoft.com/office/drawing/2014/main" val="2331534404"/>
                    </a:ext>
                  </a:extLst>
                </a:gridCol>
                <a:gridCol w="822960">
                  <a:extLst>
                    <a:ext uri="{9D8B030D-6E8A-4147-A177-3AD203B41FA5}">
                      <a16:colId xmlns:a16="http://schemas.microsoft.com/office/drawing/2014/main" val="3669654188"/>
                    </a:ext>
                  </a:extLst>
                </a:gridCol>
                <a:gridCol w="822960">
                  <a:extLst>
                    <a:ext uri="{9D8B030D-6E8A-4147-A177-3AD203B41FA5}">
                      <a16:colId xmlns:a16="http://schemas.microsoft.com/office/drawing/2014/main" val="3667945341"/>
                    </a:ext>
                  </a:extLst>
                </a:gridCol>
                <a:gridCol w="822960">
                  <a:extLst>
                    <a:ext uri="{9D8B030D-6E8A-4147-A177-3AD203B41FA5}">
                      <a16:colId xmlns:a16="http://schemas.microsoft.com/office/drawing/2014/main" val="2034736967"/>
                    </a:ext>
                  </a:extLst>
                </a:gridCol>
                <a:gridCol w="822960">
                  <a:extLst>
                    <a:ext uri="{9D8B030D-6E8A-4147-A177-3AD203B41FA5}">
                      <a16:colId xmlns:a16="http://schemas.microsoft.com/office/drawing/2014/main" val="1517198490"/>
                    </a:ext>
                  </a:extLst>
                </a:gridCol>
                <a:gridCol w="822960">
                  <a:extLst>
                    <a:ext uri="{9D8B030D-6E8A-4147-A177-3AD203B41FA5}">
                      <a16:colId xmlns:a16="http://schemas.microsoft.com/office/drawing/2014/main" val="69214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7931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- 2018-04-27 10:01:53 </a:t>
                      </a:r>
                      <a:r>
                        <a:rPr kumimoji="0" lang="de-DE" sz="1000" b="0" i="0" u="none" strike="noStrike" kern="1200" cap="none" spc="0" normalizeH="0" baseline="0" noProof="0">
                          <a:ln>
                            <a:noFill/>
                          </a:ln>
                          <a:solidFill>
                            <a:prstClr val="black"/>
                          </a:solidFill>
                          <a:effectLst/>
                          <a:uLnTx/>
                          <a:uFillTx/>
                          <a:latin typeface="+mn-lt"/>
                          <a:ea typeface="+mn-ea"/>
                          <a:cs typeface="+mn-cs"/>
                        </a:rPr>
                        <a:t> 
 ⚡️🔥 GEWINNSPIEL ⚡️🔥
Wir haben noch zwei Plätze für unseren morgigen Wiedereinsteiger-Event übrig und verlosen die unter allen LIKES 👍🏻 auf dieses Posting! Schreibt ✍🏻 in den Kommentaren, wer euch dabei begleiten soll? 
👉🏻 Alle Infos zum Training gibts hier: http://bit.ly/Wiedereinsteiger
--
An der Verlosung nehmen alle Likes und Kommentare teil! Die Verlosung erfolgt per Zufallsgenerator am 27. April 2018. Die Gewinner werden schriftlich per Facebook bekannt gegeben. Facebook steht mit diesem Gewinnspiel in keinerlei Verbindung und steht nicht als Ansprechpartner für das jeweilige Gewinnspiel zur Verfügung. Impressum siehe 
https://www.hdgraz.at/harley_davidson/impressum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2085080"/>
                  </a:ext>
                </a:extLst>
              </a:tr>
            </a:tbl>
          </a:graphicData>
        </a:graphic>
      </p:graphicFrame>
      <p:sp>
        <p:nvSpPr>
          <p:cNvPr id="4" name="Text Placeholder 3">
            <a:extLst>
              <a:ext uri="{FF2B5EF4-FFF2-40B4-BE49-F238E27FC236}">
                <a16:creationId xmlns:a16="http://schemas.microsoft.com/office/drawing/2014/main" id="{525B4342-11C0-43C6-B3D6-F380DA4614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1330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AD6D-9141-41F0-A3B4-93843BEEE131}"/>
              </a:ext>
            </a:extLst>
          </p:cNvPr>
          <p:cNvSpPr>
            <a:spLocks noGrp="1"/>
          </p:cNvSpPr>
          <p:nvPr>
            <p:ph type="title"/>
          </p:nvPr>
        </p:nvSpPr>
        <p:spPr/>
        <p:txBody>
          <a:bodyPr/>
          <a:lstStyle/>
          <a:p>
            <a:r>
              <a:rPr lang="en-US"/>
              <a:t>Eigene Beiträge (Postings) + Reactions | Clocktower Harley Davidson Graz - 2 of 8</a:t>
            </a:r>
          </a:p>
        </p:txBody>
      </p:sp>
      <p:graphicFrame>
        <p:nvGraphicFramePr>
          <p:cNvPr id="5" name="Table Placeholder 4">
            <a:extLst>
              <a:ext uri="{FF2B5EF4-FFF2-40B4-BE49-F238E27FC236}">
                <a16:creationId xmlns:a16="http://schemas.microsoft.com/office/drawing/2014/main" id="{344975CF-6388-4672-82D9-98543BFC188E}"/>
              </a:ext>
            </a:extLst>
          </p:cNvPr>
          <p:cNvGraphicFramePr>
            <a:graphicFrameLocks noGrp="1"/>
          </p:cNvGraphicFramePr>
          <p:nvPr>
            <p:ph type="tbl" sz="quarter" idx="13"/>
            <p:extLst>
              <p:ext uri="{D42A27DB-BD31-4B8C-83A1-F6EECF244321}">
                <p14:modId xmlns:p14="http://schemas.microsoft.com/office/powerpoint/2010/main" val="258347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2321158"/>
                    </a:ext>
                  </a:extLst>
                </a:gridCol>
                <a:gridCol w="822960">
                  <a:extLst>
                    <a:ext uri="{9D8B030D-6E8A-4147-A177-3AD203B41FA5}">
                      <a16:colId xmlns:a16="http://schemas.microsoft.com/office/drawing/2014/main" val="841511482"/>
                    </a:ext>
                  </a:extLst>
                </a:gridCol>
                <a:gridCol w="822960">
                  <a:extLst>
                    <a:ext uri="{9D8B030D-6E8A-4147-A177-3AD203B41FA5}">
                      <a16:colId xmlns:a16="http://schemas.microsoft.com/office/drawing/2014/main" val="4095690771"/>
                    </a:ext>
                  </a:extLst>
                </a:gridCol>
                <a:gridCol w="822960">
                  <a:extLst>
                    <a:ext uri="{9D8B030D-6E8A-4147-A177-3AD203B41FA5}">
                      <a16:colId xmlns:a16="http://schemas.microsoft.com/office/drawing/2014/main" val="2483980318"/>
                    </a:ext>
                  </a:extLst>
                </a:gridCol>
                <a:gridCol w="822960">
                  <a:extLst>
                    <a:ext uri="{9D8B030D-6E8A-4147-A177-3AD203B41FA5}">
                      <a16:colId xmlns:a16="http://schemas.microsoft.com/office/drawing/2014/main" val="1239081764"/>
                    </a:ext>
                  </a:extLst>
                </a:gridCol>
                <a:gridCol w="822960">
                  <a:extLst>
                    <a:ext uri="{9D8B030D-6E8A-4147-A177-3AD203B41FA5}">
                      <a16:colId xmlns:a16="http://schemas.microsoft.com/office/drawing/2014/main" val="906684275"/>
                    </a:ext>
                  </a:extLst>
                </a:gridCol>
                <a:gridCol w="822960">
                  <a:extLst>
                    <a:ext uri="{9D8B030D-6E8A-4147-A177-3AD203B41FA5}">
                      <a16:colId xmlns:a16="http://schemas.microsoft.com/office/drawing/2014/main" val="4019046338"/>
                    </a:ext>
                  </a:extLst>
                </a:gridCol>
                <a:gridCol w="822960">
                  <a:extLst>
                    <a:ext uri="{9D8B030D-6E8A-4147-A177-3AD203B41FA5}">
                      <a16:colId xmlns:a16="http://schemas.microsoft.com/office/drawing/2014/main" val="356498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2667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16:35:55 </a:t>
                      </a:r>
                      <a:r>
                        <a:rPr kumimoji="0" lang="de-DE" sz="1000" b="0" i="0" u="none" strike="noStrike" kern="1200" cap="none" spc="0" normalizeH="0" baseline="0" noProof="0">
                          <a:ln>
                            <a:noFill/>
                          </a:ln>
                          <a:solidFill>
                            <a:prstClr val="black"/>
                          </a:solidFill>
                          <a:effectLst/>
                          <a:uLnTx/>
                          <a:uFillTx/>
                          <a:latin typeface="+mn-lt"/>
                          <a:ea typeface="+mn-ea"/>
                          <a:cs typeface="+mn-cs"/>
                        </a:rPr>
                        <a:t> 
 Was wäre ein Biker ohne seine Lederjacke? Betty stellt Euch kurz die neuen Modelle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759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10:19:22 </a:t>
                      </a:r>
                      <a:r>
                        <a:rPr kumimoji="0" lang="de-DE" sz="1000" b="0" i="0" u="none" strike="noStrike" kern="1200" cap="none" spc="0" normalizeH="0" baseline="0" noProof="0">
                          <a:ln>
                            <a:noFill/>
                          </a:ln>
                          <a:solidFill>
                            <a:prstClr val="black"/>
                          </a:solidFill>
                          <a:effectLst/>
                          <a:uLnTx/>
                          <a:uFillTx/>
                          <a:latin typeface="+mn-lt"/>
                          <a:ea typeface="+mn-ea"/>
                          <a:cs typeface="+mn-cs"/>
                        </a:rPr>
                        <a:t> 
 In Kürze dürfen wir ein neues  Clocktower Video präsentieren - hier schon mal ein Vorgeschmack. Danke an das 4movies Team und den Fotografen Andrei Neag!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836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- 2018-04-26 09:32:28 </a:t>
                      </a:r>
                      <a:r>
                        <a:rPr kumimoji="0" lang="de-DE" sz="1000" b="0" i="0" u="none" strike="noStrike" kern="1200" cap="none" spc="0" normalizeH="0" baseline="0" noProof="0">
                          <a:ln>
                            <a:noFill/>
                          </a:ln>
                          <a:solidFill>
                            <a:prstClr val="black"/>
                          </a:solidFill>
                          <a:effectLst/>
                          <a:uLnTx/>
                          <a:uFillTx/>
                          <a:latin typeface="+mn-lt"/>
                          <a:ea typeface="+mn-ea"/>
                          <a:cs typeface="+mn-cs"/>
                        </a:rPr>
                        <a:t> 
 240er Duo mit Heckumbau- 2018er Fat Boy und Breakout - wie gefallen sie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542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- 2018-04-25 11:56:13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1229218"/>
                  </a:ext>
                </a:extLst>
              </a:tr>
            </a:tbl>
          </a:graphicData>
        </a:graphic>
      </p:graphicFrame>
      <p:sp>
        <p:nvSpPr>
          <p:cNvPr id="4" name="Text Placeholder 3">
            <a:extLst>
              <a:ext uri="{FF2B5EF4-FFF2-40B4-BE49-F238E27FC236}">
                <a16:creationId xmlns:a16="http://schemas.microsoft.com/office/drawing/2014/main" id="{481BBB6B-349B-4896-A345-8C0C77BE13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68042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6A96-D964-4E01-933D-2B0E3379BBD8}"/>
              </a:ext>
            </a:extLst>
          </p:cNvPr>
          <p:cNvSpPr>
            <a:spLocks noGrp="1"/>
          </p:cNvSpPr>
          <p:nvPr>
            <p:ph type="title"/>
          </p:nvPr>
        </p:nvSpPr>
        <p:spPr/>
        <p:txBody>
          <a:bodyPr/>
          <a:lstStyle/>
          <a:p>
            <a:r>
              <a:rPr lang="en-US"/>
              <a:t>Eigene Beiträge (Postings) + Reactions | Clocktower Harley Davidson Graz - 3 of 8</a:t>
            </a:r>
          </a:p>
        </p:txBody>
      </p:sp>
      <p:graphicFrame>
        <p:nvGraphicFramePr>
          <p:cNvPr id="5" name="Table Placeholder 4">
            <a:extLst>
              <a:ext uri="{FF2B5EF4-FFF2-40B4-BE49-F238E27FC236}">
                <a16:creationId xmlns:a16="http://schemas.microsoft.com/office/drawing/2014/main" id="{E3441A58-8870-4EE6-9B47-D2EAC253FB2C}"/>
              </a:ext>
            </a:extLst>
          </p:cNvPr>
          <p:cNvGraphicFramePr>
            <a:graphicFrameLocks noGrp="1"/>
          </p:cNvGraphicFramePr>
          <p:nvPr>
            <p:ph type="tbl" sz="quarter" idx="13"/>
            <p:extLst>
              <p:ext uri="{D42A27DB-BD31-4B8C-83A1-F6EECF244321}">
                <p14:modId xmlns:p14="http://schemas.microsoft.com/office/powerpoint/2010/main" val="204882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9493183"/>
                    </a:ext>
                  </a:extLst>
                </a:gridCol>
                <a:gridCol w="822960">
                  <a:extLst>
                    <a:ext uri="{9D8B030D-6E8A-4147-A177-3AD203B41FA5}">
                      <a16:colId xmlns:a16="http://schemas.microsoft.com/office/drawing/2014/main" val="2571498154"/>
                    </a:ext>
                  </a:extLst>
                </a:gridCol>
                <a:gridCol w="822960">
                  <a:extLst>
                    <a:ext uri="{9D8B030D-6E8A-4147-A177-3AD203B41FA5}">
                      <a16:colId xmlns:a16="http://schemas.microsoft.com/office/drawing/2014/main" val="4152999978"/>
                    </a:ext>
                  </a:extLst>
                </a:gridCol>
                <a:gridCol w="822960">
                  <a:extLst>
                    <a:ext uri="{9D8B030D-6E8A-4147-A177-3AD203B41FA5}">
                      <a16:colId xmlns:a16="http://schemas.microsoft.com/office/drawing/2014/main" val="3190044010"/>
                    </a:ext>
                  </a:extLst>
                </a:gridCol>
                <a:gridCol w="822960">
                  <a:extLst>
                    <a:ext uri="{9D8B030D-6E8A-4147-A177-3AD203B41FA5}">
                      <a16:colId xmlns:a16="http://schemas.microsoft.com/office/drawing/2014/main" val="958919050"/>
                    </a:ext>
                  </a:extLst>
                </a:gridCol>
                <a:gridCol w="822960">
                  <a:extLst>
                    <a:ext uri="{9D8B030D-6E8A-4147-A177-3AD203B41FA5}">
                      <a16:colId xmlns:a16="http://schemas.microsoft.com/office/drawing/2014/main" val="2531831704"/>
                    </a:ext>
                  </a:extLst>
                </a:gridCol>
                <a:gridCol w="822960">
                  <a:extLst>
                    <a:ext uri="{9D8B030D-6E8A-4147-A177-3AD203B41FA5}">
                      <a16:colId xmlns:a16="http://schemas.microsoft.com/office/drawing/2014/main" val="1475355948"/>
                    </a:ext>
                  </a:extLst>
                </a:gridCol>
                <a:gridCol w="822960">
                  <a:extLst>
                    <a:ext uri="{9D8B030D-6E8A-4147-A177-3AD203B41FA5}">
                      <a16:colId xmlns:a16="http://schemas.microsoft.com/office/drawing/2014/main" val="3552661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7007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10:30:00 </a:t>
                      </a:r>
                      <a:r>
                        <a:rPr kumimoji="0" lang="de-DE" sz="1000" b="0" i="0" u="none" strike="noStrike" kern="1200" cap="none" spc="0" normalizeH="0" baseline="0" noProof="0">
                          <a:ln>
                            <a:noFill/>
                          </a:ln>
                          <a:solidFill>
                            <a:prstClr val="black"/>
                          </a:solidFill>
                          <a:effectLst/>
                          <a:uLnTx/>
                          <a:uFillTx/>
                          <a:latin typeface="+mn-lt"/>
                          <a:ea typeface="+mn-ea"/>
                          <a:cs typeface="+mn-cs"/>
                        </a:rPr>
                        <a:t> 
 Einmal Biker 👉🏻 wieder Biker‼️
Du bist Jahre nicht mehr Motorrad gefahren? Für nur € 45,- bringen Dir unsere Instruktoren wieder Kuppeln, Bremsen, Slalom fahren, Blicktechniken, etc. bei!
Zur Anmeldung 👉🏻 http://bit.ly/Wiedereinsteiger
〰️ ACHTUNG 〰️
Die Plätze sind limitiert und rasch ausgebucht! Daher bitten wir Dich um frühzeitige Reservierung. Details zum Training und zur Anmeldung findest Du unter http://bit.ly/Wiedereinsteiger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274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10:19:18 </a:t>
                      </a:r>
                      <a:r>
                        <a:rPr kumimoji="0" lang="de-DE" sz="1000" b="0" i="0" u="none" strike="noStrike" kern="1200" cap="none" spc="0" normalizeH="0" baseline="0" noProof="0">
                          <a:ln>
                            <a:noFill/>
                          </a:ln>
                          <a:solidFill>
                            <a:prstClr val="black"/>
                          </a:solidFill>
                          <a:effectLst/>
                          <a:uLnTx/>
                          <a:uFillTx/>
                          <a:latin typeface="+mn-lt"/>
                          <a:ea typeface="+mn-ea"/>
                          <a:cs typeface="+mn-cs"/>
                        </a:rPr>
                        <a:t> 
 Heute findest ihr uns beim OPEN HOUSE von US CARs PEICHER in Werndorf - schaut vorbei - wir freuen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9196177"/>
                  </a:ext>
                </a:extLst>
              </a:tr>
            </a:tbl>
          </a:graphicData>
        </a:graphic>
      </p:graphicFrame>
      <p:sp>
        <p:nvSpPr>
          <p:cNvPr id="4" name="Text Placeholder 3">
            <a:extLst>
              <a:ext uri="{FF2B5EF4-FFF2-40B4-BE49-F238E27FC236}">
                <a16:creationId xmlns:a16="http://schemas.microsoft.com/office/drawing/2014/main" id="{D2EDE4D5-A432-45BA-A0F0-E64C8D2B4F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14613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5C98-9C57-48F7-ACBB-786699B85655}"/>
              </a:ext>
            </a:extLst>
          </p:cNvPr>
          <p:cNvSpPr>
            <a:spLocks noGrp="1"/>
          </p:cNvSpPr>
          <p:nvPr>
            <p:ph type="title"/>
          </p:nvPr>
        </p:nvSpPr>
        <p:spPr/>
        <p:txBody>
          <a:bodyPr/>
          <a:lstStyle/>
          <a:p>
            <a:r>
              <a:rPr lang="en-US"/>
              <a:t>Eigene Beiträge (Postings) + Reactions | Clocktower Harley Davidson Graz - 4 of 8</a:t>
            </a:r>
          </a:p>
        </p:txBody>
      </p:sp>
      <p:graphicFrame>
        <p:nvGraphicFramePr>
          <p:cNvPr id="5" name="Table Placeholder 4">
            <a:extLst>
              <a:ext uri="{FF2B5EF4-FFF2-40B4-BE49-F238E27FC236}">
                <a16:creationId xmlns:a16="http://schemas.microsoft.com/office/drawing/2014/main" id="{22A3261A-A7DC-486A-BACA-4E58F7B78AF3}"/>
              </a:ext>
            </a:extLst>
          </p:cNvPr>
          <p:cNvGraphicFramePr>
            <a:graphicFrameLocks noGrp="1"/>
          </p:cNvGraphicFramePr>
          <p:nvPr>
            <p:ph type="tbl" sz="quarter" idx="13"/>
            <p:extLst>
              <p:ext uri="{D42A27DB-BD31-4B8C-83A1-F6EECF244321}">
                <p14:modId xmlns:p14="http://schemas.microsoft.com/office/powerpoint/2010/main" val="373668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4394165"/>
                    </a:ext>
                  </a:extLst>
                </a:gridCol>
                <a:gridCol w="822960">
                  <a:extLst>
                    <a:ext uri="{9D8B030D-6E8A-4147-A177-3AD203B41FA5}">
                      <a16:colId xmlns:a16="http://schemas.microsoft.com/office/drawing/2014/main" val="1555090718"/>
                    </a:ext>
                  </a:extLst>
                </a:gridCol>
                <a:gridCol w="822960">
                  <a:extLst>
                    <a:ext uri="{9D8B030D-6E8A-4147-A177-3AD203B41FA5}">
                      <a16:colId xmlns:a16="http://schemas.microsoft.com/office/drawing/2014/main" val="2153804908"/>
                    </a:ext>
                  </a:extLst>
                </a:gridCol>
                <a:gridCol w="822960">
                  <a:extLst>
                    <a:ext uri="{9D8B030D-6E8A-4147-A177-3AD203B41FA5}">
                      <a16:colId xmlns:a16="http://schemas.microsoft.com/office/drawing/2014/main" val="503232665"/>
                    </a:ext>
                  </a:extLst>
                </a:gridCol>
                <a:gridCol w="822960">
                  <a:extLst>
                    <a:ext uri="{9D8B030D-6E8A-4147-A177-3AD203B41FA5}">
                      <a16:colId xmlns:a16="http://schemas.microsoft.com/office/drawing/2014/main" val="730725490"/>
                    </a:ext>
                  </a:extLst>
                </a:gridCol>
                <a:gridCol w="822960">
                  <a:extLst>
                    <a:ext uri="{9D8B030D-6E8A-4147-A177-3AD203B41FA5}">
                      <a16:colId xmlns:a16="http://schemas.microsoft.com/office/drawing/2014/main" val="1345441064"/>
                    </a:ext>
                  </a:extLst>
                </a:gridCol>
                <a:gridCol w="822960">
                  <a:extLst>
                    <a:ext uri="{9D8B030D-6E8A-4147-A177-3AD203B41FA5}">
                      <a16:colId xmlns:a16="http://schemas.microsoft.com/office/drawing/2014/main" val="3153989129"/>
                    </a:ext>
                  </a:extLst>
                </a:gridCol>
                <a:gridCol w="822960">
                  <a:extLst>
                    <a:ext uri="{9D8B030D-6E8A-4147-A177-3AD203B41FA5}">
                      <a16:colId xmlns:a16="http://schemas.microsoft.com/office/drawing/2014/main" val="19468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4630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- 2018-04-21 08:25:02 </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Euer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545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- 2018-04-20 08:15:54 </a:t>
                      </a:r>
                      <a:r>
                        <a:rPr kumimoji="0" lang="en-US" sz="1000" b="0" i="0" u="none" strike="noStrike" kern="1200" cap="none" spc="0" normalizeH="0" baseline="0" noProof="0">
                          <a:ln>
                            <a:noFill/>
                          </a:ln>
                          <a:solidFill>
                            <a:prstClr val="black"/>
                          </a:solidFill>
                          <a:effectLst/>
                          <a:uLnTx/>
                          <a:uFillTx/>
                          <a:latin typeface="+mn-lt"/>
                          <a:ea typeface="+mn-ea"/>
                          <a:cs typeface="+mn-cs"/>
                        </a:rPr>
                        <a:t> 
 Manche Sachen sind eben Chefsache - CVOs ausliefern zum Beispiel. Oder Zimtschneckerl😁 .
Viel Spaß Domenico mit deinem neuen 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574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- 2018-04-16 07:30:01 </a:t>
                      </a:r>
                      <a:r>
                        <a:rPr kumimoji="0" lang="de-DE" sz="1000" b="0" i="0" u="none" strike="noStrike" kern="1200" cap="none" spc="0" normalizeH="0" baseline="0" noProof="0">
                          <a:ln>
                            <a:noFill/>
                          </a:ln>
                          <a:solidFill>
                            <a:prstClr val="black"/>
                          </a:solidFill>
                          <a:effectLst/>
                          <a:uLnTx/>
                          <a:uFillTx/>
                          <a:latin typeface="+mn-lt"/>
                          <a:ea typeface="+mn-ea"/>
                          <a:cs typeface="+mn-cs"/>
                        </a:rPr>
                        <a:t> 
 👇🏻 Entspannt finanziert, fetzt es einfach noch schöner 👇🏻
Hier haben wir ein unwiderstehliches Beispiel einer Iron 1200 mit einem Kaufpreis von €13.395,- für euch ausgerechnet:
36 Monatsraten à € 134,- (1% vom Kaufpreis) und 65% Restwert. Noch Fragen?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8409606"/>
                  </a:ext>
                </a:extLst>
              </a:tr>
            </a:tbl>
          </a:graphicData>
        </a:graphic>
      </p:graphicFrame>
      <p:sp>
        <p:nvSpPr>
          <p:cNvPr id="4" name="Text Placeholder 3">
            <a:extLst>
              <a:ext uri="{FF2B5EF4-FFF2-40B4-BE49-F238E27FC236}">
                <a16:creationId xmlns:a16="http://schemas.microsoft.com/office/drawing/2014/main" id="{3834E9A4-120E-4750-A614-0BCBA4A1C2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96241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48CB-C88D-471C-907C-8C6FB122AE81}"/>
              </a:ext>
            </a:extLst>
          </p:cNvPr>
          <p:cNvSpPr>
            <a:spLocks noGrp="1"/>
          </p:cNvSpPr>
          <p:nvPr>
            <p:ph type="title"/>
          </p:nvPr>
        </p:nvSpPr>
        <p:spPr/>
        <p:txBody>
          <a:bodyPr/>
          <a:lstStyle/>
          <a:p>
            <a:r>
              <a:rPr lang="en-US"/>
              <a:t>Eigene Beiträge (Postings) + Reactions | Clocktower Harley Davidson Graz - 5 of 8</a:t>
            </a:r>
          </a:p>
        </p:txBody>
      </p:sp>
      <p:graphicFrame>
        <p:nvGraphicFramePr>
          <p:cNvPr id="5" name="Table Placeholder 4">
            <a:extLst>
              <a:ext uri="{FF2B5EF4-FFF2-40B4-BE49-F238E27FC236}">
                <a16:creationId xmlns:a16="http://schemas.microsoft.com/office/drawing/2014/main" id="{DDD3A4D1-1698-42EC-8805-02F5F2BA618C}"/>
              </a:ext>
            </a:extLst>
          </p:cNvPr>
          <p:cNvGraphicFramePr>
            <a:graphicFrameLocks noGrp="1"/>
          </p:cNvGraphicFramePr>
          <p:nvPr>
            <p:ph type="tbl" sz="quarter" idx="13"/>
            <p:extLst>
              <p:ext uri="{D42A27DB-BD31-4B8C-83A1-F6EECF244321}">
                <p14:modId xmlns:p14="http://schemas.microsoft.com/office/powerpoint/2010/main" val="195294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3043236"/>
                    </a:ext>
                  </a:extLst>
                </a:gridCol>
                <a:gridCol w="822960">
                  <a:extLst>
                    <a:ext uri="{9D8B030D-6E8A-4147-A177-3AD203B41FA5}">
                      <a16:colId xmlns:a16="http://schemas.microsoft.com/office/drawing/2014/main" val="252495840"/>
                    </a:ext>
                  </a:extLst>
                </a:gridCol>
                <a:gridCol w="822960">
                  <a:extLst>
                    <a:ext uri="{9D8B030D-6E8A-4147-A177-3AD203B41FA5}">
                      <a16:colId xmlns:a16="http://schemas.microsoft.com/office/drawing/2014/main" val="553388817"/>
                    </a:ext>
                  </a:extLst>
                </a:gridCol>
                <a:gridCol w="822960">
                  <a:extLst>
                    <a:ext uri="{9D8B030D-6E8A-4147-A177-3AD203B41FA5}">
                      <a16:colId xmlns:a16="http://schemas.microsoft.com/office/drawing/2014/main" val="56631493"/>
                    </a:ext>
                  </a:extLst>
                </a:gridCol>
                <a:gridCol w="822960">
                  <a:extLst>
                    <a:ext uri="{9D8B030D-6E8A-4147-A177-3AD203B41FA5}">
                      <a16:colId xmlns:a16="http://schemas.microsoft.com/office/drawing/2014/main" val="1089698322"/>
                    </a:ext>
                  </a:extLst>
                </a:gridCol>
                <a:gridCol w="822960">
                  <a:extLst>
                    <a:ext uri="{9D8B030D-6E8A-4147-A177-3AD203B41FA5}">
                      <a16:colId xmlns:a16="http://schemas.microsoft.com/office/drawing/2014/main" val="2799418152"/>
                    </a:ext>
                  </a:extLst>
                </a:gridCol>
                <a:gridCol w="822960">
                  <a:extLst>
                    <a:ext uri="{9D8B030D-6E8A-4147-A177-3AD203B41FA5}">
                      <a16:colId xmlns:a16="http://schemas.microsoft.com/office/drawing/2014/main" val="862606496"/>
                    </a:ext>
                  </a:extLst>
                </a:gridCol>
                <a:gridCol w="822960">
                  <a:extLst>
                    <a:ext uri="{9D8B030D-6E8A-4147-A177-3AD203B41FA5}">
                      <a16:colId xmlns:a16="http://schemas.microsoft.com/office/drawing/2014/main" val="140382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0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- 2018-04-15 16:15:00 </a:t>
                      </a:r>
                      <a:r>
                        <a:rPr kumimoji="0" lang="de-DE" sz="1000" b="0" i="0" u="none" strike="noStrike" kern="1200" cap="none" spc="0" normalizeH="0" baseline="0" noProof="0">
                          <a:ln>
                            <a:noFill/>
                          </a:ln>
                          <a:solidFill>
                            <a:prstClr val="black"/>
                          </a:solidFill>
                          <a:effectLst/>
                          <a:uLnTx/>
                          <a:uFillTx/>
                          <a:latin typeface="+mn-lt"/>
                          <a:ea typeface="+mn-ea"/>
                          <a:cs typeface="+mn-cs"/>
                        </a:rPr>
                        <a:t> 
 Wir hoffen Ihr hattet auch so ein cooles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0401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- 2018-04-15 09:11:51 </a:t>
                      </a:r>
                      <a:r>
                        <a:rPr kumimoji="0" lang="de-DE" sz="1000" b="0" i="0" u="none" strike="noStrike" kern="1200" cap="none" spc="0" normalizeH="0" baseline="0" noProof="0">
                          <a:ln>
                            <a:noFill/>
                          </a:ln>
                          <a:solidFill>
                            <a:prstClr val="black"/>
                          </a:solidFill>
                          <a:effectLst/>
                          <a:uLnTx/>
                          <a:uFillTx/>
                          <a:latin typeface="+mn-lt"/>
                          <a:ea typeface="+mn-ea"/>
                          <a:cs typeface="+mn-cs"/>
                        </a:rPr>
                        <a:t> 
 Wie gefällt euch unser Stand auf der Tuningmesse in Seiersberg?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873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- 2018-04-14 07:54:44 </a:t>
                      </a:r>
                      <a:r>
                        <a:rPr kumimoji="0" lang="de-DE" sz="1000" b="0" i="0" u="none" strike="noStrike" kern="1200" cap="none" spc="0" normalizeH="0" baseline="0" noProof="0">
                          <a:ln>
                            <a:noFill/>
                          </a:ln>
                          <a:solidFill>
                            <a:prstClr val="black"/>
                          </a:solidFill>
                          <a:effectLst/>
                          <a:uLnTx/>
                          <a:uFillTx/>
                          <a:latin typeface="+mn-lt"/>
                          <a:ea typeface="+mn-ea"/>
                          <a:cs typeface="+mn-cs"/>
                        </a:rPr>
                        <a:t> 
 We are ready - Open House - heute!
Unsere Shop Aktionen heute:
- „Such dir deinen Rabatt aus“ – bei Kauf von 3 Bekleidungsstücken kannst du dir -5%, -10% und -15% selbst zuteilen
- Großer SALE Bereich mit Schnäppchen bis zu -60%  
- Auf jeden Kess Tech der heute bestellt wird -10%
Wir freuen uns auf 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159844"/>
                  </a:ext>
                </a:extLst>
              </a:tr>
            </a:tbl>
          </a:graphicData>
        </a:graphic>
      </p:graphicFrame>
      <p:sp>
        <p:nvSpPr>
          <p:cNvPr id="4" name="Text Placeholder 3">
            <a:extLst>
              <a:ext uri="{FF2B5EF4-FFF2-40B4-BE49-F238E27FC236}">
                <a16:creationId xmlns:a16="http://schemas.microsoft.com/office/drawing/2014/main" id="{33077B8F-C709-4D01-AD51-93ACC1B53EA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53592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3AB3-DD1C-456F-ABF0-A50944B7FE84}"/>
              </a:ext>
            </a:extLst>
          </p:cNvPr>
          <p:cNvSpPr>
            <a:spLocks noGrp="1"/>
          </p:cNvSpPr>
          <p:nvPr>
            <p:ph type="title"/>
          </p:nvPr>
        </p:nvSpPr>
        <p:spPr/>
        <p:txBody>
          <a:bodyPr/>
          <a:lstStyle/>
          <a:p>
            <a:r>
              <a:rPr lang="en-US"/>
              <a:t>Eigene Beiträge (Postings) + Reactions | Clocktower Harley Davidson Graz - 6 of 8</a:t>
            </a:r>
          </a:p>
        </p:txBody>
      </p:sp>
      <p:graphicFrame>
        <p:nvGraphicFramePr>
          <p:cNvPr id="5" name="Table Placeholder 4">
            <a:extLst>
              <a:ext uri="{FF2B5EF4-FFF2-40B4-BE49-F238E27FC236}">
                <a16:creationId xmlns:a16="http://schemas.microsoft.com/office/drawing/2014/main" id="{A5089A51-60B4-4691-82E8-027CF435008D}"/>
              </a:ext>
            </a:extLst>
          </p:cNvPr>
          <p:cNvGraphicFramePr>
            <a:graphicFrameLocks noGrp="1"/>
          </p:cNvGraphicFramePr>
          <p:nvPr>
            <p:ph type="tbl" sz="quarter" idx="13"/>
            <p:extLst>
              <p:ext uri="{D42A27DB-BD31-4B8C-83A1-F6EECF244321}">
                <p14:modId xmlns:p14="http://schemas.microsoft.com/office/powerpoint/2010/main" val="341835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9795706"/>
                    </a:ext>
                  </a:extLst>
                </a:gridCol>
                <a:gridCol w="822960">
                  <a:extLst>
                    <a:ext uri="{9D8B030D-6E8A-4147-A177-3AD203B41FA5}">
                      <a16:colId xmlns:a16="http://schemas.microsoft.com/office/drawing/2014/main" val="4179809236"/>
                    </a:ext>
                  </a:extLst>
                </a:gridCol>
                <a:gridCol w="822960">
                  <a:extLst>
                    <a:ext uri="{9D8B030D-6E8A-4147-A177-3AD203B41FA5}">
                      <a16:colId xmlns:a16="http://schemas.microsoft.com/office/drawing/2014/main" val="3154347342"/>
                    </a:ext>
                  </a:extLst>
                </a:gridCol>
                <a:gridCol w="822960">
                  <a:extLst>
                    <a:ext uri="{9D8B030D-6E8A-4147-A177-3AD203B41FA5}">
                      <a16:colId xmlns:a16="http://schemas.microsoft.com/office/drawing/2014/main" val="3635148392"/>
                    </a:ext>
                  </a:extLst>
                </a:gridCol>
                <a:gridCol w="822960">
                  <a:extLst>
                    <a:ext uri="{9D8B030D-6E8A-4147-A177-3AD203B41FA5}">
                      <a16:colId xmlns:a16="http://schemas.microsoft.com/office/drawing/2014/main" val="749086837"/>
                    </a:ext>
                  </a:extLst>
                </a:gridCol>
                <a:gridCol w="822960">
                  <a:extLst>
                    <a:ext uri="{9D8B030D-6E8A-4147-A177-3AD203B41FA5}">
                      <a16:colId xmlns:a16="http://schemas.microsoft.com/office/drawing/2014/main" val="649718506"/>
                    </a:ext>
                  </a:extLst>
                </a:gridCol>
                <a:gridCol w="822960">
                  <a:extLst>
                    <a:ext uri="{9D8B030D-6E8A-4147-A177-3AD203B41FA5}">
                      <a16:colId xmlns:a16="http://schemas.microsoft.com/office/drawing/2014/main" val="3512145379"/>
                    </a:ext>
                  </a:extLst>
                </a:gridCol>
                <a:gridCol w="822960">
                  <a:extLst>
                    <a:ext uri="{9D8B030D-6E8A-4147-A177-3AD203B41FA5}">
                      <a16:colId xmlns:a16="http://schemas.microsoft.com/office/drawing/2014/main" val="2210686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552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- 2018-04-13 18:35:27 </a:t>
                      </a:r>
                      <a:r>
                        <a:rPr kumimoji="0" lang="en-US" sz="1000" b="0" i="0" u="none" strike="noStrike" kern="1200" cap="none" spc="0" normalizeH="0" baseline="0" noProof="0">
                          <a:ln>
                            <a:noFill/>
                          </a:ln>
                          <a:solidFill>
                            <a:prstClr val="black"/>
                          </a:solidFill>
                          <a:effectLst/>
                          <a:uLnTx/>
                          <a:uFillTx/>
                          <a:latin typeface="+mn-lt"/>
                          <a:ea typeface="+mn-ea"/>
                          <a:cs typeface="+mn-cs"/>
                        </a:rPr>
                        <a:t> 
 Einige Special Guests morgen beim Open House:
-  6 (!) 2018er CVOs
- über 20 Harleys zum Probefahren
- Mario Barth Tatoo Studio
- Peicher US Cars mit 2 geilen Pick Ups
- fesche Models bei unsrer Modenschau
- Re.Union
- der Clocktower Mustang
- uvm!
Gute Laune, BBQ und nette Leut versteht sich sowieso!
Wir freuen uns auf Euch!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5599685"/>
                  </a:ext>
                </a:extLst>
              </a:tr>
            </a:tbl>
          </a:graphicData>
        </a:graphic>
      </p:graphicFrame>
      <p:sp>
        <p:nvSpPr>
          <p:cNvPr id="4" name="Text Placeholder 3">
            <a:extLst>
              <a:ext uri="{FF2B5EF4-FFF2-40B4-BE49-F238E27FC236}">
                <a16:creationId xmlns:a16="http://schemas.microsoft.com/office/drawing/2014/main" id="{699D9EEC-0FA4-4861-8151-1EB2DF555D6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66748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75CF-2812-4FE9-9728-ED8577D2740F}"/>
              </a:ext>
            </a:extLst>
          </p:cNvPr>
          <p:cNvSpPr>
            <a:spLocks noGrp="1"/>
          </p:cNvSpPr>
          <p:nvPr>
            <p:ph type="title"/>
          </p:nvPr>
        </p:nvSpPr>
        <p:spPr/>
        <p:txBody>
          <a:bodyPr/>
          <a:lstStyle/>
          <a:p>
            <a:r>
              <a:rPr lang="en-US"/>
              <a:t>Eigene Beiträge (Postings) + Reactions | Clocktower Harley Davidson Graz - 7 of 8</a:t>
            </a:r>
          </a:p>
        </p:txBody>
      </p:sp>
      <p:graphicFrame>
        <p:nvGraphicFramePr>
          <p:cNvPr id="5" name="Table Placeholder 4">
            <a:extLst>
              <a:ext uri="{FF2B5EF4-FFF2-40B4-BE49-F238E27FC236}">
                <a16:creationId xmlns:a16="http://schemas.microsoft.com/office/drawing/2014/main" id="{B3B2D027-E075-4A3F-BFC5-C7C23EDEA78C}"/>
              </a:ext>
            </a:extLst>
          </p:cNvPr>
          <p:cNvGraphicFramePr>
            <a:graphicFrameLocks noGrp="1"/>
          </p:cNvGraphicFramePr>
          <p:nvPr>
            <p:ph type="tbl" sz="quarter" idx="13"/>
            <p:extLst>
              <p:ext uri="{D42A27DB-BD31-4B8C-83A1-F6EECF244321}">
                <p14:modId xmlns:p14="http://schemas.microsoft.com/office/powerpoint/2010/main" val="298504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3402343"/>
                    </a:ext>
                  </a:extLst>
                </a:gridCol>
                <a:gridCol w="822960">
                  <a:extLst>
                    <a:ext uri="{9D8B030D-6E8A-4147-A177-3AD203B41FA5}">
                      <a16:colId xmlns:a16="http://schemas.microsoft.com/office/drawing/2014/main" val="3764001379"/>
                    </a:ext>
                  </a:extLst>
                </a:gridCol>
                <a:gridCol w="822960">
                  <a:extLst>
                    <a:ext uri="{9D8B030D-6E8A-4147-A177-3AD203B41FA5}">
                      <a16:colId xmlns:a16="http://schemas.microsoft.com/office/drawing/2014/main" val="3826791508"/>
                    </a:ext>
                  </a:extLst>
                </a:gridCol>
                <a:gridCol w="822960">
                  <a:extLst>
                    <a:ext uri="{9D8B030D-6E8A-4147-A177-3AD203B41FA5}">
                      <a16:colId xmlns:a16="http://schemas.microsoft.com/office/drawing/2014/main" val="2382951553"/>
                    </a:ext>
                  </a:extLst>
                </a:gridCol>
                <a:gridCol w="822960">
                  <a:extLst>
                    <a:ext uri="{9D8B030D-6E8A-4147-A177-3AD203B41FA5}">
                      <a16:colId xmlns:a16="http://schemas.microsoft.com/office/drawing/2014/main" val="82704153"/>
                    </a:ext>
                  </a:extLst>
                </a:gridCol>
                <a:gridCol w="822960">
                  <a:extLst>
                    <a:ext uri="{9D8B030D-6E8A-4147-A177-3AD203B41FA5}">
                      <a16:colId xmlns:a16="http://schemas.microsoft.com/office/drawing/2014/main" val="3438875584"/>
                    </a:ext>
                  </a:extLst>
                </a:gridCol>
                <a:gridCol w="822960">
                  <a:extLst>
                    <a:ext uri="{9D8B030D-6E8A-4147-A177-3AD203B41FA5}">
                      <a16:colId xmlns:a16="http://schemas.microsoft.com/office/drawing/2014/main" val="4282694363"/>
                    </a:ext>
                  </a:extLst>
                </a:gridCol>
                <a:gridCol w="822960">
                  <a:extLst>
                    <a:ext uri="{9D8B030D-6E8A-4147-A177-3AD203B41FA5}">
                      <a16:colId xmlns:a16="http://schemas.microsoft.com/office/drawing/2014/main" val="190466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063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- 2018-04-09 11:36:02 </a:t>
                      </a:r>
                      <a:r>
                        <a:rPr kumimoji="0" lang="de-DE" sz="1000" b="0" i="0" u="none" strike="noStrike" kern="1200" cap="none" spc="0" normalizeH="0" baseline="0" noProof="0">
                          <a:ln>
                            <a:noFill/>
                          </a:ln>
                          <a:solidFill>
                            <a:prstClr val="black"/>
                          </a:solidFill>
                          <a:effectLst/>
                          <a:uLnTx/>
                          <a:uFillTx/>
                          <a:latin typeface="+mn-lt"/>
                          <a:ea typeface="+mn-ea"/>
                          <a:cs typeface="+mn-cs"/>
                        </a:rPr>
                        <a:t> 
 Mit dieser Brille müsst ihr euch nicht mehr über rote Augen, Tag/Nacht Lichtverhältnisse oder Druckstellen unterm Helm Gedanken machen!
Bei uns bekommt ihr die original Harley- Davidson Brillen von WileyX in allen Formen und Farben- natürlich ist jede Brille auch mit optischen Gläsern erhältlich!!
Kommt vorbei und informiert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095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- 2018-04-08 07:30:01 </a:t>
                      </a:r>
                      <a:r>
                        <a:rPr kumimoji="0" lang="en-US" sz="1000" b="0" i="0" u="none" strike="noStrike" kern="1200" cap="none" spc="0" normalizeH="0" baseline="0" noProof="0">
                          <a:ln>
                            <a:noFill/>
                          </a:ln>
                          <a:solidFill>
                            <a:prstClr val="black"/>
                          </a:solidFill>
                          <a:effectLst/>
                          <a:uLnTx/>
                          <a:uFillTx/>
                          <a:latin typeface="+mn-lt"/>
                          <a:ea typeface="+mn-ea"/>
                          <a:cs typeface="+mn-cs"/>
                        </a:rPr>
                        <a:t> 
 Stil, Kraft und Temperament 💪
Die neuen Sportster Modelle gibt es bei uns jetzt mit einem € 1.000,- Zubehör-Gutschein on Top! Aber nur bei Kauf bis 1. Mai 2018.
Bei Interesse 👉🏻 Nachricht senden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4645437"/>
                  </a:ext>
                </a:extLst>
              </a:tr>
            </a:tbl>
          </a:graphicData>
        </a:graphic>
      </p:graphicFrame>
      <p:sp>
        <p:nvSpPr>
          <p:cNvPr id="4" name="Text Placeholder 3">
            <a:extLst>
              <a:ext uri="{FF2B5EF4-FFF2-40B4-BE49-F238E27FC236}">
                <a16:creationId xmlns:a16="http://schemas.microsoft.com/office/drawing/2014/main" id="{D15DFF35-938D-4166-AFFD-98D1380873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16289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3E45-E7AF-4900-8D7E-226AF95DFFB7}"/>
              </a:ext>
            </a:extLst>
          </p:cNvPr>
          <p:cNvSpPr>
            <a:spLocks noGrp="1"/>
          </p:cNvSpPr>
          <p:nvPr>
            <p:ph type="title"/>
          </p:nvPr>
        </p:nvSpPr>
        <p:spPr/>
        <p:txBody>
          <a:bodyPr/>
          <a:lstStyle/>
          <a:p>
            <a:r>
              <a:rPr lang="en-US"/>
              <a:t>Eigene Beiträge (Postings) + Reactions | Clocktower Harley Davidson Graz - 8 of 8</a:t>
            </a:r>
          </a:p>
        </p:txBody>
      </p:sp>
      <p:graphicFrame>
        <p:nvGraphicFramePr>
          <p:cNvPr id="5" name="Table Placeholder 4">
            <a:extLst>
              <a:ext uri="{FF2B5EF4-FFF2-40B4-BE49-F238E27FC236}">
                <a16:creationId xmlns:a16="http://schemas.microsoft.com/office/drawing/2014/main" id="{F8853FE0-5585-46E8-AF6C-F96C41D357F1}"/>
              </a:ext>
            </a:extLst>
          </p:cNvPr>
          <p:cNvGraphicFramePr>
            <a:graphicFrameLocks noGrp="1"/>
          </p:cNvGraphicFramePr>
          <p:nvPr>
            <p:ph type="tbl" sz="quarter" idx="13"/>
            <p:extLst>
              <p:ext uri="{D42A27DB-BD31-4B8C-83A1-F6EECF244321}">
                <p14:modId xmlns:p14="http://schemas.microsoft.com/office/powerpoint/2010/main" val="48977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7978743"/>
                    </a:ext>
                  </a:extLst>
                </a:gridCol>
                <a:gridCol w="822960">
                  <a:extLst>
                    <a:ext uri="{9D8B030D-6E8A-4147-A177-3AD203B41FA5}">
                      <a16:colId xmlns:a16="http://schemas.microsoft.com/office/drawing/2014/main" val="1315339811"/>
                    </a:ext>
                  </a:extLst>
                </a:gridCol>
                <a:gridCol w="822960">
                  <a:extLst>
                    <a:ext uri="{9D8B030D-6E8A-4147-A177-3AD203B41FA5}">
                      <a16:colId xmlns:a16="http://schemas.microsoft.com/office/drawing/2014/main" val="2516938536"/>
                    </a:ext>
                  </a:extLst>
                </a:gridCol>
                <a:gridCol w="822960">
                  <a:extLst>
                    <a:ext uri="{9D8B030D-6E8A-4147-A177-3AD203B41FA5}">
                      <a16:colId xmlns:a16="http://schemas.microsoft.com/office/drawing/2014/main" val="375231663"/>
                    </a:ext>
                  </a:extLst>
                </a:gridCol>
                <a:gridCol w="822960">
                  <a:extLst>
                    <a:ext uri="{9D8B030D-6E8A-4147-A177-3AD203B41FA5}">
                      <a16:colId xmlns:a16="http://schemas.microsoft.com/office/drawing/2014/main" val="3848580508"/>
                    </a:ext>
                  </a:extLst>
                </a:gridCol>
                <a:gridCol w="822960">
                  <a:extLst>
                    <a:ext uri="{9D8B030D-6E8A-4147-A177-3AD203B41FA5}">
                      <a16:colId xmlns:a16="http://schemas.microsoft.com/office/drawing/2014/main" val="2318710732"/>
                    </a:ext>
                  </a:extLst>
                </a:gridCol>
                <a:gridCol w="822960">
                  <a:extLst>
                    <a:ext uri="{9D8B030D-6E8A-4147-A177-3AD203B41FA5}">
                      <a16:colId xmlns:a16="http://schemas.microsoft.com/office/drawing/2014/main" val="2838728439"/>
                    </a:ext>
                  </a:extLst>
                </a:gridCol>
                <a:gridCol w="822960">
                  <a:extLst>
                    <a:ext uri="{9D8B030D-6E8A-4147-A177-3AD203B41FA5}">
                      <a16:colId xmlns:a16="http://schemas.microsoft.com/office/drawing/2014/main" val="279440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35707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- 2018-04-06 17:51:58 </a:t>
                      </a:r>
                      <a:r>
                        <a:rPr kumimoji="0" lang="de-DE" sz="1000" b="0" i="0" u="none" strike="noStrike" kern="1200" cap="none" spc="0" normalizeH="0" baseline="0" noProof="0">
                          <a:ln>
                            <a:noFill/>
                          </a:ln>
                          <a:solidFill>
                            <a:prstClr val="black"/>
                          </a:solidFill>
                          <a:effectLst/>
                          <a:uLnTx/>
                          <a:uFillTx/>
                          <a:latin typeface="+mn-lt"/>
                          <a:ea typeface="+mn-ea"/>
                          <a:cs typeface="+mn-cs"/>
                        </a:rPr>
                        <a:t> 
 Ein paar der geilen Bikes die wir heute ausliefern durften.... Wir wünschen den neuen Besitzern viel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724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- 2018-04-06 07:30:00 </a:t>
                      </a:r>
                      <a:r>
                        <a:rPr kumimoji="0" lang="en-US" sz="1000" b="0" i="0" u="none" strike="noStrike" kern="1200" cap="none" spc="0" normalizeH="0" baseline="0" noProof="0">
                          <a:ln>
                            <a:noFill/>
                          </a:ln>
                          <a:solidFill>
                            <a:prstClr val="black"/>
                          </a:solidFill>
                          <a:effectLst/>
                          <a:uLnTx/>
                          <a:uFillTx/>
                          <a:latin typeface="+mn-lt"/>
                          <a:ea typeface="+mn-ea"/>
                          <a:cs typeface="+mn-cs"/>
                        </a:rPr>
                        <a:t> 
 🔥 👉🏻  SAVE THE DATE 👈🏻 🔥
Nimm dir am 14. April nichts vor: Open House bei Harley-Davidson Clocktower in Graz!
Gönn' dir wieder mal was schönes und lass uns gemeinsam die neue Saison einläuten. Außerdem sind 115 Jahre Harley-Davidson wohl auch ein anständiger Grund zu feiern 😉  Los geht's schon ab 9 Uhr!
Alle Infos zum Event 👉 https://goo.gl/bubmRe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1880095"/>
                  </a:ext>
                </a:extLst>
              </a:tr>
            </a:tbl>
          </a:graphicData>
        </a:graphic>
      </p:graphicFrame>
      <p:sp>
        <p:nvSpPr>
          <p:cNvPr id="4" name="Text Placeholder 3">
            <a:extLst>
              <a:ext uri="{FF2B5EF4-FFF2-40B4-BE49-F238E27FC236}">
                <a16:creationId xmlns:a16="http://schemas.microsoft.com/office/drawing/2014/main" id="{8D06F617-E8C2-4D19-A97F-770A349611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13387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847BB-E0D1-4F44-B3B8-00CEA8CE74C3}"/>
              </a:ext>
            </a:extLst>
          </p:cNvPr>
          <p:cNvSpPr>
            <a:spLocks noGrp="1"/>
          </p:cNvSpPr>
          <p:nvPr>
            <p:ph type="title"/>
          </p:nvPr>
        </p:nvSpPr>
        <p:spPr/>
        <p:txBody>
          <a:bodyPr/>
          <a:lstStyle/>
          <a:p>
            <a:r>
              <a:rPr lang="en-US"/>
              <a:t>Postings/Wochentag | Clocktower Harley Davidson Graz</a:t>
            </a:r>
          </a:p>
        </p:txBody>
      </p:sp>
      <p:graphicFrame>
        <p:nvGraphicFramePr>
          <p:cNvPr id="6" name="Chart Placeholder 5">
            <a:extLst>
              <a:ext uri="{FF2B5EF4-FFF2-40B4-BE49-F238E27FC236}">
                <a16:creationId xmlns:a16="http://schemas.microsoft.com/office/drawing/2014/main" id="{DBB545CC-16A3-465A-993A-DA0F984645F1}"/>
              </a:ext>
            </a:extLst>
          </p:cNvPr>
          <p:cNvGraphicFramePr>
            <a:graphicFrameLocks noGrp="1"/>
          </p:cNvGraphicFramePr>
          <p:nvPr>
            <p:ph type="chart" sz="quarter" idx="13"/>
            <p:extLst>
              <p:ext uri="{D42A27DB-BD31-4B8C-83A1-F6EECF244321}">
                <p14:modId xmlns:p14="http://schemas.microsoft.com/office/powerpoint/2010/main" val="519502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885A8C-4963-4398-9E69-8B36D4D3DA7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85AFDB1-C1FF-45F9-B0C9-A4CB05D0E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797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4866-7052-4288-B18A-D51004606320}"/>
              </a:ext>
            </a:extLst>
          </p:cNvPr>
          <p:cNvSpPr>
            <a:spLocks noGrp="1"/>
          </p:cNvSpPr>
          <p:nvPr>
            <p:ph type="title"/>
          </p:nvPr>
        </p:nvSpPr>
        <p:spPr/>
        <p:txBody>
          <a:bodyPr/>
          <a:lstStyle/>
          <a:p>
            <a:r>
              <a:rPr lang="en-US"/>
              <a:t>Interaktionsrate | Clocktower Harley Davidson Graz</a:t>
            </a:r>
          </a:p>
        </p:txBody>
      </p:sp>
      <p:graphicFrame>
        <p:nvGraphicFramePr>
          <p:cNvPr id="6" name="Chart Placeholder 5">
            <a:extLst>
              <a:ext uri="{FF2B5EF4-FFF2-40B4-BE49-F238E27FC236}">
                <a16:creationId xmlns:a16="http://schemas.microsoft.com/office/drawing/2014/main" id="{A7525E18-7ACF-4281-A22A-D7150F94B222}"/>
              </a:ext>
            </a:extLst>
          </p:cNvPr>
          <p:cNvGraphicFramePr>
            <a:graphicFrameLocks noGrp="1"/>
          </p:cNvGraphicFramePr>
          <p:nvPr>
            <p:ph type="chart" sz="quarter" idx="13"/>
            <p:extLst>
              <p:ext uri="{D42A27DB-BD31-4B8C-83A1-F6EECF244321}">
                <p14:modId xmlns:p14="http://schemas.microsoft.com/office/powerpoint/2010/main" val="3736062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84A8A-6551-4746-8AA7-DBA58CD19C8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4A46E13-B0CD-4F0A-893D-12B8374234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96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28E8F-8454-45FF-8708-4AE7B1477498}"/>
              </a:ext>
            </a:extLst>
          </p:cNvPr>
          <p:cNvSpPr>
            <a:spLocks noGrp="1"/>
          </p:cNvSpPr>
          <p:nvPr>
            <p:ph type="title"/>
          </p:nvPr>
        </p:nvSpPr>
        <p:spPr/>
        <p:txBody>
          <a:bodyPr/>
          <a:lstStyle/>
          <a:p>
            <a:r>
              <a:rPr lang="en-US"/>
              <a:t>Postingtypen (Verteilung) | Clocktower Harley Davidson Graz</a:t>
            </a:r>
          </a:p>
        </p:txBody>
      </p:sp>
      <p:graphicFrame>
        <p:nvGraphicFramePr>
          <p:cNvPr id="6" name="Chart Placeholder 5">
            <a:extLst>
              <a:ext uri="{FF2B5EF4-FFF2-40B4-BE49-F238E27FC236}">
                <a16:creationId xmlns:a16="http://schemas.microsoft.com/office/drawing/2014/main" id="{9B9BA82A-D3E9-46C9-ABBC-49706170611E}"/>
              </a:ext>
            </a:extLst>
          </p:cNvPr>
          <p:cNvGraphicFramePr>
            <a:graphicFrameLocks noGrp="1"/>
          </p:cNvGraphicFramePr>
          <p:nvPr>
            <p:ph type="chart" sz="quarter" idx="13"/>
            <p:extLst>
              <p:ext uri="{D42A27DB-BD31-4B8C-83A1-F6EECF244321}">
                <p14:modId xmlns:p14="http://schemas.microsoft.com/office/powerpoint/2010/main" val="716721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E3920-3130-46FB-92E0-F26E15EEAB0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FB3F402-CB8E-4BEE-9EC1-4CE7AC720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422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D2B9-575C-4036-94F6-F64C89BE592D}"/>
              </a:ext>
            </a:extLst>
          </p:cNvPr>
          <p:cNvSpPr>
            <a:spLocks noGrp="1"/>
          </p:cNvSpPr>
          <p:nvPr>
            <p:ph type="title"/>
          </p:nvPr>
        </p:nvSpPr>
        <p:spPr/>
        <p:txBody>
          <a:bodyPr/>
          <a:lstStyle/>
          <a:p>
            <a:r>
              <a:rPr lang="en-US"/>
              <a:t>Interaktionsrate/Postingtyp | Clocktower Harley Davidson Graz</a:t>
            </a:r>
          </a:p>
        </p:txBody>
      </p:sp>
      <p:graphicFrame>
        <p:nvGraphicFramePr>
          <p:cNvPr id="6" name="Chart Placeholder 5">
            <a:extLst>
              <a:ext uri="{FF2B5EF4-FFF2-40B4-BE49-F238E27FC236}">
                <a16:creationId xmlns:a16="http://schemas.microsoft.com/office/drawing/2014/main" id="{06F91CD7-718B-4764-9273-9ACFE6F17011}"/>
              </a:ext>
            </a:extLst>
          </p:cNvPr>
          <p:cNvGraphicFramePr>
            <a:graphicFrameLocks noGrp="1"/>
          </p:cNvGraphicFramePr>
          <p:nvPr>
            <p:ph type="chart" sz="quarter" idx="13"/>
            <p:extLst>
              <p:ext uri="{D42A27DB-BD31-4B8C-83A1-F6EECF244321}">
                <p14:modId xmlns:p14="http://schemas.microsoft.com/office/powerpoint/2010/main" val="1975784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7F2E4-2701-4CBD-824D-6D94C074D2F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2CEAA76-BEF0-4FF1-82BA-463DC4274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614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1456E-88BD-4130-8D0B-104455E639FB}"/>
              </a:ext>
            </a:extLst>
          </p:cNvPr>
          <p:cNvSpPr>
            <a:spLocks noGrp="1"/>
          </p:cNvSpPr>
          <p:nvPr>
            <p:ph type="title"/>
          </p:nvPr>
        </p:nvSpPr>
        <p:spPr/>
        <p:txBody>
          <a:bodyPr/>
          <a:lstStyle/>
          <a:p>
            <a:r>
              <a:rPr lang="en-US"/>
              <a:t>Antwortzeit | Clocktower Harley Davidson Graz</a:t>
            </a:r>
          </a:p>
        </p:txBody>
      </p:sp>
      <p:graphicFrame>
        <p:nvGraphicFramePr>
          <p:cNvPr id="6" name="Chart Placeholder 5">
            <a:extLst>
              <a:ext uri="{FF2B5EF4-FFF2-40B4-BE49-F238E27FC236}">
                <a16:creationId xmlns:a16="http://schemas.microsoft.com/office/drawing/2014/main" id="{C74D420E-9A60-4C1A-909F-16E553996BFE}"/>
              </a:ext>
            </a:extLst>
          </p:cNvPr>
          <p:cNvGraphicFramePr>
            <a:graphicFrameLocks noGrp="1"/>
          </p:cNvGraphicFramePr>
          <p:nvPr>
            <p:ph type="chart" sz="quarter" idx="13"/>
            <p:extLst>
              <p:ext uri="{D42A27DB-BD31-4B8C-83A1-F6EECF244321}">
                <p14:modId xmlns:p14="http://schemas.microsoft.com/office/powerpoint/2010/main" val="274383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E2AD9B-D8E8-4D0E-980E-A42854BFCB0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2D2A7BA-580B-455F-8AF1-F25E8FF03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8235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8B61-4DE0-40CE-AEC5-3063D72DD497}"/>
              </a:ext>
            </a:extLst>
          </p:cNvPr>
          <p:cNvSpPr>
            <a:spLocks noGrp="1"/>
          </p:cNvSpPr>
          <p:nvPr>
            <p:ph type="title"/>
          </p:nvPr>
        </p:nvSpPr>
        <p:spPr/>
        <p:txBody>
          <a:bodyPr/>
          <a:lstStyle/>
          <a:p>
            <a:r>
              <a:rPr lang="en-US"/>
              <a:t>Facebook Check Ins | Clocktower Harley Davidson Graz</a:t>
            </a:r>
          </a:p>
        </p:txBody>
      </p:sp>
      <p:graphicFrame>
        <p:nvGraphicFramePr>
          <p:cNvPr id="6" name="Chart Placeholder 5">
            <a:extLst>
              <a:ext uri="{FF2B5EF4-FFF2-40B4-BE49-F238E27FC236}">
                <a16:creationId xmlns:a16="http://schemas.microsoft.com/office/drawing/2014/main" id="{2B2072C1-569C-4E85-A01A-583CF57F9700}"/>
              </a:ext>
            </a:extLst>
          </p:cNvPr>
          <p:cNvGraphicFramePr>
            <a:graphicFrameLocks noGrp="1"/>
          </p:cNvGraphicFramePr>
          <p:nvPr>
            <p:ph type="chart" sz="quarter" idx="13"/>
            <p:extLst>
              <p:ext uri="{D42A27DB-BD31-4B8C-83A1-F6EECF244321}">
                <p14:modId xmlns:p14="http://schemas.microsoft.com/office/powerpoint/2010/main" val="734514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8A9ED-E5ED-46EE-AE09-41B8BC73258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472423E-293A-42FD-A802-E97AE30C8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048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2BE7-AF31-4170-9388-1A2ACC6E98A6}"/>
              </a:ext>
            </a:extLst>
          </p:cNvPr>
          <p:cNvSpPr>
            <a:spLocks noGrp="1"/>
          </p:cNvSpPr>
          <p:nvPr>
            <p:ph type="title"/>
          </p:nvPr>
        </p:nvSpPr>
        <p:spPr/>
        <p:txBody>
          <a:bodyPr/>
          <a:lstStyle/>
          <a:p>
            <a:r>
              <a:rPr lang="en-US"/>
              <a:t>Fan Demographie | Clocktower Harley Davidson Graz</a:t>
            </a:r>
          </a:p>
        </p:txBody>
      </p:sp>
      <p:graphicFrame>
        <p:nvGraphicFramePr>
          <p:cNvPr id="6" name="Chart Placeholder 5">
            <a:extLst>
              <a:ext uri="{FF2B5EF4-FFF2-40B4-BE49-F238E27FC236}">
                <a16:creationId xmlns:a16="http://schemas.microsoft.com/office/drawing/2014/main" id="{04D45E3D-1E2D-49C0-A2C8-E1A4C353BB26}"/>
              </a:ext>
            </a:extLst>
          </p:cNvPr>
          <p:cNvGraphicFramePr>
            <a:graphicFrameLocks noGrp="1"/>
          </p:cNvGraphicFramePr>
          <p:nvPr>
            <p:ph type="chart" sz="quarter" idx="13"/>
            <p:extLst>
              <p:ext uri="{D42A27DB-BD31-4B8C-83A1-F6EECF244321}">
                <p14:modId xmlns:p14="http://schemas.microsoft.com/office/powerpoint/2010/main" val="3570611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BDAE1-87B5-49B4-91B0-C998D114F83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E15CFA4-C193-4A58-82B4-C4DE62D3A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179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236B1-12DF-4CC1-9CD6-44AF25300F85}"/>
              </a:ext>
            </a:extLst>
          </p:cNvPr>
          <p:cNvSpPr>
            <a:spLocks noGrp="1"/>
          </p:cNvSpPr>
          <p:nvPr>
            <p:ph type="title"/>
          </p:nvPr>
        </p:nvSpPr>
        <p:spPr/>
        <p:txBody>
          <a:bodyPr/>
          <a:lstStyle/>
          <a:p>
            <a:r>
              <a:rPr lang="en-US"/>
              <a:t>Impressionen | Clocktower Harley Davidson Graz</a:t>
            </a:r>
          </a:p>
        </p:txBody>
      </p:sp>
      <p:graphicFrame>
        <p:nvGraphicFramePr>
          <p:cNvPr id="6" name="Chart Placeholder 5">
            <a:extLst>
              <a:ext uri="{FF2B5EF4-FFF2-40B4-BE49-F238E27FC236}">
                <a16:creationId xmlns:a16="http://schemas.microsoft.com/office/drawing/2014/main" id="{A911EBD8-74DB-4819-96B6-EC5BE90E5BB4}"/>
              </a:ext>
            </a:extLst>
          </p:cNvPr>
          <p:cNvGraphicFramePr>
            <a:graphicFrameLocks noGrp="1"/>
          </p:cNvGraphicFramePr>
          <p:nvPr>
            <p:ph type="chart" sz="quarter" idx="13"/>
            <p:extLst>
              <p:ext uri="{D42A27DB-BD31-4B8C-83A1-F6EECF244321}">
                <p14:modId xmlns:p14="http://schemas.microsoft.com/office/powerpoint/2010/main" val="11392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C8239-0492-40DB-8711-E219056F8C8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2F7C406-C704-4545-9D5A-A5190B3C7D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8527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875A8-8FF7-4082-8AB7-07B624D5B239}"/>
              </a:ext>
            </a:extLst>
          </p:cNvPr>
          <p:cNvSpPr>
            <a:spLocks noGrp="1"/>
          </p:cNvSpPr>
          <p:nvPr>
            <p:ph type="title"/>
          </p:nvPr>
        </p:nvSpPr>
        <p:spPr/>
        <p:txBody>
          <a:bodyPr/>
          <a:lstStyle/>
          <a:p>
            <a:r>
              <a:rPr lang="en-US"/>
              <a:t>Reichweite | Clocktower Harley Davidson Graz</a:t>
            </a:r>
          </a:p>
        </p:txBody>
      </p:sp>
      <p:graphicFrame>
        <p:nvGraphicFramePr>
          <p:cNvPr id="6" name="Chart Placeholder 5">
            <a:extLst>
              <a:ext uri="{FF2B5EF4-FFF2-40B4-BE49-F238E27FC236}">
                <a16:creationId xmlns:a16="http://schemas.microsoft.com/office/drawing/2014/main" id="{EC8A09E2-77EA-4EF3-9013-4F254D705199}"/>
              </a:ext>
            </a:extLst>
          </p:cNvPr>
          <p:cNvGraphicFramePr>
            <a:graphicFrameLocks noGrp="1"/>
          </p:cNvGraphicFramePr>
          <p:nvPr>
            <p:ph type="chart" sz="quarter" idx="13"/>
            <p:extLst>
              <p:ext uri="{D42A27DB-BD31-4B8C-83A1-F6EECF244321}">
                <p14:modId xmlns:p14="http://schemas.microsoft.com/office/powerpoint/2010/main" val="1939487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D128A-B27F-48E6-AC9C-289E84CF06B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F670A7C-259A-49B4-BFE5-B32939DBE8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725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AE87-77BD-4016-BCF6-91DA36DFB621}"/>
              </a:ext>
            </a:extLst>
          </p:cNvPr>
          <p:cNvSpPr>
            <a:spLocks noGrp="1"/>
          </p:cNvSpPr>
          <p:nvPr>
            <p:ph type="title"/>
          </p:nvPr>
        </p:nvSpPr>
        <p:spPr/>
        <p:txBody>
          <a:bodyPr/>
          <a:lstStyle/>
          <a:p>
            <a:r>
              <a:rPr lang="en-US"/>
              <a:t>Engagierte User | Clocktower Harley Davidson Graz</a:t>
            </a:r>
          </a:p>
        </p:txBody>
      </p:sp>
      <p:graphicFrame>
        <p:nvGraphicFramePr>
          <p:cNvPr id="6" name="Chart Placeholder 5">
            <a:extLst>
              <a:ext uri="{FF2B5EF4-FFF2-40B4-BE49-F238E27FC236}">
                <a16:creationId xmlns:a16="http://schemas.microsoft.com/office/drawing/2014/main" id="{1C191F8D-1387-4089-BD59-32EC86770E27}"/>
              </a:ext>
            </a:extLst>
          </p:cNvPr>
          <p:cNvGraphicFramePr>
            <a:graphicFrameLocks noGrp="1"/>
          </p:cNvGraphicFramePr>
          <p:nvPr>
            <p:ph type="chart" sz="quarter" idx="13"/>
            <p:extLst>
              <p:ext uri="{D42A27DB-BD31-4B8C-83A1-F6EECF244321}">
                <p14:modId xmlns:p14="http://schemas.microsoft.com/office/powerpoint/2010/main" val="3596306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8C409-9EE3-404A-8182-CCF0DC1B073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2C8C425-236C-49AF-B32D-102529A56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021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70B27-F1F9-4293-B830-F55CCF41BB2A}"/>
              </a:ext>
            </a:extLst>
          </p:cNvPr>
          <p:cNvSpPr>
            <a:spLocks noGrp="1"/>
          </p:cNvSpPr>
          <p:nvPr>
            <p:ph type="title"/>
          </p:nvPr>
        </p:nvSpPr>
        <p:spPr/>
        <p:txBody>
          <a:bodyPr/>
          <a:lstStyle/>
          <a:p>
            <a:r>
              <a:rPr lang="en-US"/>
              <a:t>Page Views | Clocktower Harley Davidson Graz</a:t>
            </a:r>
          </a:p>
        </p:txBody>
      </p:sp>
      <p:graphicFrame>
        <p:nvGraphicFramePr>
          <p:cNvPr id="6" name="Chart Placeholder 5">
            <a:extLst>
              <a:ext uri="{FF2B5EF4-FFF2-40B4-BE49-F238E27FC236}">
                <a16:creationId xmlns:a16="http://schemas.microsoft.com/office/drawing/2014/main" id="{9665AB47-DF38-438D-AB07-9BBB6D0B1A2A}"/>
              </a:ext>
            </a:extLst>
          </p:cNvPr>
          <p:cNvGraphicFramePr>
            <a:graphicFrameLocks noGrp="1"/>
          </p:cNvGraphicFramePr>
          <p:nvPr>
            <p:ph type="chart" sz="quarter" idx="13"/>
            <p:extLst>
              <p:ext uri="{D42A27DB-BD31-4B8C-83A1-F6EECF244321}">
                <p14:modId xmlns:p14="http://schemas.microsoft.com/office/powerpoint/2010/main" val="397950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BE142-17F7-42D9-9CFC-4C69FA26A40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4192FAF-21AC-497B-9970-266E4C208F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2495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F693-3664-42B4-B4F9-39A6A295A485}"/>
              </a:ext>
            </a:extLst>
          </p:cNvPr>
          <p:cNvSpPr>
            <a:spLocks noGrp="1"/>
          </p:cNvSpPr>
          <p:nvPr>
            <p:ph type="title"/>
          </p:nvPr>
        </p:nvSpPr>
        <p:spPr/>
        <p:txBody>
          <a:bodyPr/>
          <a:lstStyle/>
          <a:p>
            <a:r>
              <a:rPr lang="en-US"/>
              <a:t>Direktnachrichten von Usern | Clocktower Harley Davidson Graz</a:t>
            </a:r>
          </a:p>
        </p:txBody>
      </p:sp>
      <p:graphicFrame>
        <p:nvGraphicFramePr>
          <p:cNvPr id="5" name="Table Placeholder 4">
            <a:extLst>
              <a:ext uri="{FF2B5EF4-FFF2-40B4-BE49-F238E27FC236}">
                <a16:creationId xmlns:a16="http://schemas.microsoft.com/office/drawing/2014/main" id="{8E715013-5C3F-413E-9119-DDFEF8CACD4C}"/>
              </a:ext>
            </a:extLst>
          </p:cNvPr>
          <p:cNvGraphicFramePr>
            <a:graphicFrameLocks noGrp="1"/>
          </p:cNvGraphicFramePr>
          <p:nvPr>
            <p:ph type="tbl" sz="quarter" idx="13"/>
            <p:extLst>
              <p:ext uri="{D42A27DB-BD31-4B8C-83A1-F6EECF244321}">
                <p14:modId xmlns:p14="http://schemas.microsoft.com/office/powerpoint/2010/main" val="259581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42158308"/>
                    </a:ext>
                  </a:extLst>
                </a:gridCol>
                <a:gridCol w="2057400">
                  <a:extLst>
                    <a:ext uri="{9D8B030D-6E8A-4147-A177-3AD203B41FA5}">
                      <a16:colId xmlns:a16="http://schemas.microsoft.com/office/drawing/2014/main" val="4238331772"/>
                    </a:ext>
                  </a:extLst>
                </a:gridCol>
                <a:gridCol w="822960">
                  <a:extLst>
                    <a:ext uri="{9D8B030D-6E8A-4147-A177-3AD203B41FA5}">
                      <a16:colId xmlns:a16="http://schemas.microsoft.com/office/drawing/2014/main" val="1094180427"/>
                    </a:ext>
                  </a:extLst>
                </a:gridCol>
                <a:gridCol w="1234440">
                  <a:extLst>
                    <a:ext uri="{9D8B030D-6E8A-4147-A177-3AD203B41FA5}">
                      <a16:colId xmlns:a16="http://schemas.microsoft.com/office/drawing/2014/main" val="1468320840"/>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590987619"/>
                  </a:ext>
                </a:extLst>
              </a:tr>
              <a:tr h="370840">
                <a:tc>
                  <a:txBody>
                    <a:bodyPr/>
                    <a:lstStyle/>
                    <a:p>
                      <a:r>
                        <a:rPr lang="en-US" sz="1000" b="1"/>
                        <a:t> Clocktower Harley Davidson Graz </a:t>
                      </a:r>
                      <a:r>
                        <a:rPr lang="en-US" sz="1000"/>
                        <a:t> got a message by </a:t>
                      </a:r>
                      <a:r>
                        <a:rPr lang="en-US" sz="1000" b="1"/>
                        <a:t> Lydia Petra Weiss - 2018-04-26 15:09:31 .</a:t>
                      </a:r>
                      <a:r>
                        <a:rPr lang="en-US" sz="1000"/>
                        <a:t>
 {message}</a:t>
                      </a:r>
                    </a:p>
                  </a:txBody>
                  <a:tcPr/>
                </a:tc>
                <a:tc>
                  <a:txBody>
                    <a:bodyPr/>
                    <a:lstStyle/>
                    <a:p>
                      <a:endParaRPr lang="en-US" sz="1000"/>
                    </a:p>
                  </a:txBody>
                  <a:tcPr/>
                </a:tc>
                <a:tc>
                  <a:txBody>
                    <a:bodyPr/>
                    <a:lstStyle/>
                    <a:p>
                      <a:r>
                        <a:rPr lang="en-US" sz="1000"/>
                        <a:t>7</a:t>
                      </a:r>
                    </a:p>
                  </a:txBody>
                  <a:tcPr/>
                </a:tc>
                <a:tc>
                  <a:txBody>
                    <a:bodyPr/>
                    <a:lstStyle/>
                    <a:p>
                      <a:r>
                        <a:rPr lang="en-US" sz="1000"/>
                        <a:t>04/26/2018 15:09:34</a:t>
                      </a:r>
                    </a:p>
                  </a:txBody>
                  <a:tcPr/>
                </a:tc>
                <a:extLst>
                  <a:ext uri="{0D108BD9-81ED-4DB2-BD59-A6C34878D82A}">
                    <a16:rowId xmlns:a16="http://schemas.microsoft.com/office/drawing/2014/main" val="444788784"/>
                  </a:ext>
                </a:extLst>
              </a:tr>
              <a:tr h="370840">
                <a:tc>
                  <a:txBody>
                    <a:bodyPr/>
                    <a:lstStyle/>
                    <a:p>
                      <a:r>
                        <a:rPr lang="en-US" sz="1000" b="1"/>
                        <a:t> Clocktower Harley Davidson Graz </a:t>
                      </a:r>
                      <a:r>
                        <a:rPr lang="en-US" sz="1000"/>
                        <a:t> got a message by </a:t>
                      </a:r>
                      <a:r>
                        <a:rPr lang="en-US" sz="1000" b="1"/>
                        <a:t> Rupert Aichern - 2018-04-21 19:18:50 .</a:t>
                      </a:r>
                      <a:r>
                        <a:rPr lang="en-US" sz="1000"/>
                        <a:t>
 {message}</a:t>
                      </a:r>
                    </a:p>
                  </a:txBody>
                  <a:tcPr/>
                </a:tc>
                <a:tc>
                  <a:txBody>
                    <a:bodyPr/>
                    <a:lstStyle/>
                    <a:p>
                      <a:r>
                        <a:rPr lang="en-US" sz="1000"/>
                        <a:t>Rupert Aichern replied to an ad. This is the last ad you published.</a:t>
                      </a:r>
                    </a:p>
                  </a:txBody>
                  <a:tcPr/>
                </a:tc>
                <a:tc>
                  <a:txBody>
                    <a:bodyPr/>
                    <a:lstStyle/>
                    <a:p>
                      <a:r>
                        <a:rPr lang="en-US" sz="1000"/>
                        <a:t>13</a:t>
                      </a:r>
                    </a:p>
                  </a:txBody>
                  <a:tcPr/>
                </a:tc>
                <a:tc>
                  <a:txBody>
                    <a:bodyPr/>
                    <a:lstStyle/>
                    <a:p>
                      <a:r>
                        <a:rPr lang="en-US" sz="1000"/>
                        <a:t>04/21/2018 19:18:52</a:t>
                      </a:r>
                    </a:p>
                  </a:txBody>
                  <a:tcPr/>
                </a:tc>
                <a:extLst>
                  <a:ext uri="{0D108BD9-81ED-4DB2-BD59-A6C34878D82A}">
                    <a16:rowId xmlns:a16="http://schemas.microsoft.com/office/drawing/2014/main" val="4240794682"/>
                  </a:ext>
                </a:extLst>
              </a:tr>
              <a:tr h="370840">
                <a:tc>
                  <a:txBody>
                    <a:bodyPr/>
                    <a:lstStyle/>
                    <a:p>
                      <a:r>
                        <a:rPr lang="en-US" sz="1000" b="1"/>
                        <a:t> Clocktower Harley Davidson Graz </a:t>
                      </a:r>
                      <a:r>
                        <a:rPr lang="en-US" sz="1000"/>
                        <a:t> got a message by </a:t>
                      </a:r>
                      <a:r>
                        <a:rPr lang="en-US" sz="1000" b="1"/>
                        <a:t> Erwin Bauer - 2018-04-21 12:22:45 .</a:t>
                      </a:r>
                      <a:r>
                        <a:rPr lang="en-US" sz="1000"/>
                        <a:t>
 {message}</a:t>
                      </a:r>
                    </a:p>
                  </a:txBody>
                  <a:tcPr/>
                </a:tc>
                <a:tc>
                  <a:txBody>
                    <a:bodyPr/>
                    <a:lstStyle/>
                    <a:p>
                      <a:r>
                        <a:rPr lang="en-US" sz="1000"/>
                        <a:t>Hallo, Santander oder Easyleasing. lg</a:t>
                      </a:r>
                    </a:p>
                  </a:txBody>
                  <a:tcPr/>
                </a:tc>
                <a:tc>
                  <a:txBody>
                    <a:bodyPr/>
                    <a:lstStyle/>
                    <a:p>
                      <a:r>
                        <a:rPr lang="en-US" sz="1000"/>
                        <a:t>3</a:t>
                      </a:r>
                    </a:p>
                  </a:txBody>
                  <a:tcPr/>
                </a:tc>
                <a:tc>
                  <a:txBody>
                    <a:bodyPr/>
                    <a:lstStyle/>
                    <a:p>
                      <a:r>
                        <a:rPr lang="en-US" sz="1000"/>
                        <a:t>04/23/2018 13:21:14</a:t>
                      </a:r>
                    </a:p>
                  </a:txBody>
                  <a:tcPr/>
                </a:tc>
                <a:extLst>
                  <a:ext uri="{0D108BD9-81ED-4DB2-BD59-A6C34878D82A}">
                    <a16:rowId xmlns:a16="http://schemas.microsoft.com/office/drawing/2014/main" val="2537296183"/>
                  </a:ext>
                </a:extLst>
              </a:tr>
              <a:tr h="370840">
                <a:tc>
                  <a:txBody>
                    <a:bodyPr/>
                    <a:lstStyle/>
                    <a:p>
                      <a:r>
                        <a:rPr lang="en-US" sz="1000" b="1"/>
                        <a:t> Clocktower Harley Davidson Graz </a:t>
                      </a:r>
                      <a:r>
                        <a:rPr lang="en-US" sz="1000"/>
                        <a:t> got a message by </a:t>
                      </a:r>
                      <a:r>
                        <a:rPr lang="en-US" sz="1000" b="1"/>
                        <a:t> Facebook User - 2018-04-13 06:41:19 .</a:t>
                      </a:r>
                      <a:r>
                        <a:rPr lang="en-US" sz="1000"/>
                        <a:t>
 {message}</a:t>
                      </a:r>
                    </a:p>
                  </a:txBody>
                  <a:tcPr/>
                </a:tc>
                <a:tc>
                  <a:txBody>
                    <a:bodyPr/>
                    <a:lstStyle/>
                    <a:p>
                      <a:r>
                        <a:rPr lang="en-US" sz="1000"/>
                        <a:t>n/a</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1257215794"/>
                  </a:ext>
                </a:extLst>
              </a:tr>
              <a:tr h="370840">
                <a:tc>
                  <a:txBody>
                    <a:bodyPr/>
                    <a:lstStyle/>
                    <a:p>
                      <a:r>
                        <a:rPr lang="en-US" sz="1000" b="1"/>
                        <a:t> Clocktower Harley Davidson Graz </a:t>
                      </a:r>
                      <a:r>
                        <a:rPr lang="en-US" sz="1000"/>
                        <a:t> got a message by </a:t>
                      </a:r>
                      <a:r>
                        <a:rPr lang="en-US" sz="1000" b="1"/>
                        <a:t> Philipp Adelmann - 2018-04-10 12:21:04 .</a:t>
                      </a:r>
                      <a:r>
                        <a:rPr lang="en-US" sz="1000"/>
                        <a:t>
 {message}</a:t>
                      </a:r>
                    </a:p>
                  </a:txBody>
                  <a:tcPr/>
                </a:tc>
                <a:tc>
                  <a:txBody>
                    <a:bodyPr/>
                    <a:lstStyle/>
                    <a:p>
                      <a:r>
                        <a:rPr lang="de-DE" sz="1000"/>
                        <a:t>Hallo Philipp,
Danke für deine Anfrage! Wir haben eine 2018er Iron zum Probefahren im Shop, einfach telefonisch einen Termin ausmachen! Für alle weiteren Fragen würde ich dich bitten ein Mail an info@hdgraz.at zu schreiben- die Kollegin leitet deine Anfrage dann weiter! Dein Clocktower Team</a:t>
                      </a:r>
                      <a:endParaRPr lang="en-US" sz="1000"/>
                    </a:p>
                  </a:txBody>
                  <a:tcPr/>
                </a:tc>
                <a:tc>
                  <a:txBody>
                    <a:bodyPr/>
                    <a:lstStyle/>
                    <a:p>
                      <a:r>
                        <a:rPr lang="en-US" sz="1000"/>
                        <a:t>3</a:t>
                      </a:r>
                    </a:p>
                  </a:txBody>
                  <a:tcPr/>
                </a:tc>
                <a:tc>
                  <a:txBody>
                    <a:bodyPr/>
                    <a:lstStyle/>
                    <a:p>
                      <a:r>
                        <a:rPr lang="en-US" sz="1000"/>
                        <a:t>04/10/2018 13:14:48</a:t>
                      </a:r>
                    </a:p>
                  </a:txBody>
                  <a:tcPr/>
                </a:tc>
                <a:extLst>
                  <a:ext uri="{0D108BD9-81ED-4DB2-BD59-A6C34878D82A}">
                    <a16:rowId xmlns:a16="http://schemas.microsoft.com/office/drawing/2014/main" val="1657619582"/>
                  </a:ext>
                </a:extLst>
              </a:tr>
              <a:tr h="370840">
                <a:tc>
                  <a:txBody>
                    <a:bodyPr/>
                    <a:lstStyle/>
                    <a:p>
                      <a:r>
                        <a:rPr lang="en-US" sz="1000" b="1"/>
                        <a:t> Clocktower Harley Davidson Graz </a:t>
                      </a:r>
                      <a:r>
                        <a:rPr lang="en-US" sz="1000"/>
                        <a:t> got a message by </a:t>
                      </a:r>
                      <a:r>
                        <a:rPr lang="en-US" sz="1000" b="1"/>
                        <a:t> Rok Majhenič - 2018-04-09 13:02:29 .</a:t>
                      </a:r>
                      <a:r>
                        <a:rPr lang="en-US" sz="1000"/>
                        <a:t>
 {message}</a:t>
                      </a:r>
                    </a:p>
                  </a:txBody>
                  <a:tcPr/>
                </a:tc>
                <a:tc>
                  <a:txBody>
                    <a:bodyPr/>
                    <a:lstStyle/>
                    <a:p>
                      <a:r>
                        <a:rPr lang="en-US" sz="1000"/>
                        <a:t>Yes we have a rental here, just call us!
Best regards</a:t>
                      </a:r>
                    </a:p>
                  </a:txBody>
                  <a:tcPr/>
                </a:tc>
                <a:tc>
                  <a:txBody>
                    <a:bodyPr/>
                    <a:lstStyle/>
                    <a:p>
                      <a:r>
                        <a:rPr lang="en-US" sz="1000"/>
                        <a:t>9</a:t>
                      </a:r>
                    </a:p>
                  </a:txBody>
                  <a:tcPr/>
                </a:tc>
                <a:tc>
                  <a:txBody>
                    <a:bodyPr/>
                    <a:lstStyle/>
                    <a:p>
                      <a:r>
                        <a:rPr lang="en-US" sz="1000"/>
                        <a:t>04/09/2018 13:23:55</a:t>
                      </a:r>
                    </a:p>
                  </a:txBody>
                  <a:tcPr/>
                </a:tc>
                <a:extLst>
                  <a:ext uri="{0D108BD9-81ED-4DB2-BD59-A6C34878D82A}">
                    <a16:rowId xmlns:a16="http://schemas.microsoft.com/office/drawing/2014/main" val="4292411601"/>
                  </a:ext>
                </a:extLst>
              </a:tr>
            </a:tbl>
          </a:graphicData>
        </a:graphic>
      </p:graphicFrame>
      <p:sp>
        <p:nvSpPr>
          <p:cNvPr id="4" name="Text Placeholder 3">
            <a:extLst>
              <a:ext uri="{FF2B5EF4-FFF2-40B4-BE49-F238E27FC236}">
                <a16:creationId xmlns:a16="http://schemas.microsoft.com/office/drawing/2014/main" id="{D0FB2D93-C54D-4608-9080-7765132291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67355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0480-9C93-4A8E-9C2F-A0F0D5DE1B21}"/>
              </a:ext>
            </a:extLst>
          </p:cNvPr>
          <p:cNvSpPr>
            <a:spLocks noGrp="1"/>
          </p:cNvSpPr>
          <p:nvPr>
            <p:ph type="title"/>
          </p:nvPr>
        </p:nvSpPr>
        <p:spPr/>
        <p:txBody>
          <a:bodyPr/>
          <a:lstStyle/>
          <a:p>
            <a:r>
              <a:rPr lang="en-US"/>
              <a:t>Page Fans Online | Clocktower Harley Davidson Graz</a:t>
            </a:r>
          </a:p>
        </p:txBody>
      </p:sp>
      <p:graphicFrame>
        <p:nvGraphicFramePr>
          <p:cNvPr id="6" name="Chart Placeholder 5">
            <a:extLst>
              <a:ext uri="{FF2B5EF4-FFF2-40B4-BE49-F238E27FC236}">
                <a16:creationId xmlns:a16="http://schemas.microsoft.com/office/drawing/2014/main" id="{2C79911D-AB02-4EC3-B55C-5B9CEBD3C1C3}"/>
              </a:ext>
            </a:extLst>
          </p:cNvPr>
          <p:cNvGraphicFramePr>
            <a:graphicFrameLocks noGrp="1"/>
          </p:cNvGraphicFramePr>
          <p:nvPr>
            <p:ph type="chart" sz="quarter" idx="13"/>
            <p:extLst>
              <p:ext uri="{D42A27DB-BD31-4B8C-83A1-F6EECF244321}">
                <p14:modId xmlns:p14="http://schemas.microsoft.com/office/powerpoint/2010/main" val="2429357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64B6E-A1D6-46CB-9FD4-C60845EFE86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126822C-EEB8-4A54-A8D9-E9F4978E9F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691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C57D-0EE7-4DDB-8814-DBB20E84FC71}"/>
              </a:ext>
            </a:extLst>
          </p:cNvPr>
          <p:cNvSpPr>
            <a:spLocks noGrp="1"/>
          </p:cNvSpPr>
          <p:nvPr>
            <p:ph type="title"/>
          </p:nvPr>
        </p:nvSpPr>
        <p:spPr/>
        <p:txBody>
          <a:bodyPr/>
          <a:lstStyle/>
          <a:p>
            <a:r>
              <a:rPr lang="en-US"/>
              <a:t>FB Insights - Daily Impressions | Clocktower Harley Davidson Graz - 1 of 3</a:t>
            </a:r>
          </a:p>
        </p:txBody>
      </p:sp>
      <p:graphicFrame>
        <p:nvGraphicFramePr>
          <p:cNvPr id="5" name="Table Placeholder 4">
            <a:extLst>
              <a:ext uri="{FF2B5EF4-FFF2-40B4-BE49-F238E27FC236}">
                <a16:creationId xmlns:a16="http://schemas.microsoft.com/office/drawing/2014/main" id="{9A303723-CA30-4287-87BE-E221143F03BF}"/>
              </a:ext>
            </a:extLst>
          </p:cNvPr>
          <p:cNvGraphicFramePr>
            <a:graphicFrameLocks noGrp="1"/>
          </p:cNvGraphicFramePr>
          <p:nvPr>
            <p:ph type="tbl" sz="quarter" idx="13"/>
            <p:extLst>
              <p:ext uri="{D42A27DB-BD31-4B8C-83A1-F6EECF244321}">
                <p14:modId xmlns:p14="http://schemas.microsoft.com/office/powerpoint/2010/main" val="213574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4825310"/>
                    </a:ext>
                  </a:extLst>
                </a:gridCol>
                <a:gridCol w="2468880">
                  <a:extLst>
                    <a:ext uri="{9D8B030D-6E8A-4147-A177-3AD203B41FA5}">
                      <a16:colId xmlns:a16="http://schemas.microsoft.com/office/drawing/2014/main" val="1724874344"/>
                    </a:ext>
                  </a:extLst>
                </a:gridCol>
                <a:gridCol w="2468880">
                  <a:extLst>
                    <a:ext uri="{9D8B030D-6E8A-4147-A177-3AD203B41FA5}">
                      <a16:colId xmlns:a16="http://schemas.microsoft.com/office/drawing/2014/main" val="51359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2321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extLst>
                  <a:ext uri="{0D108BD9-81ED-4DB2-BD59-A6C34878D82A}">
                    <a16:rowId xmlns:a16="http://schemas.microsoft.com/office/drawing/2014/main" val="385728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extLst>
                  <a:ext uri="{0D108BD9-81ED-4DB2-BD59-A6C34878D82A}">
                    <a16:rowId xmlns:a16="http://schemas.microsoft.com/office/drawing/2014/main" val="329554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extLst>
                  <a:ext uri="{0D108BD9-81ED-4DB2-BD59-A6C34878D82A}">
                    <a16:rowId xmlns:a16="http://schemas.microsoft.com/office/drawing/2014/main" val="7961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a:t>
                      </a:r>
                    </a:p>
                  </a:txBody>
                  <a:tcPr/>
                </a:tc>
                <a:extLst>
                  <a:ext uri="{0D108BD9-81ED-4DB2-BD59-A6C34878D82A}">
                    <a16:rowId xmlns:a16="http://schemas.microsoft.com/office/drawing/2014/main" val="339140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8745</a:t>
                      </a:r>
                    </a:p>
                  </a:txBody>
                  <a:tcPr/>
                </a:tc>
                <a:extLst>
                  <a:ext uri="{0D108BD9-81ED-4DB2-BD59-A6C34878D82A}">
                    <a16:rowId xmlns:a16="http://schemas.microsoft.com/office/drawing/2014/main" val="287631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a:t>
                      </a:r>
                    </a:p>
                  </a:txBody>
                  <a:tcPr/>
                </a:tc>
                <a:extLst>
                  <a:ext uri="{0D108BD9-81ED-4DB2-BD59-A6C34878D82A}">
                    <a16:rowId xmlns:a16="http://schemas.microsoft.com/office/drawing/2014/main" val="189229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11924</a:t>
                      </a:r>
                    </a:p>
                  </a:txBody>
                  <a:tcPr/>
                </a:tc>
                <a:extLst>
                  <a:ext uri="{0D108BD9-81ED-4DB2-BD59-A6C34878D82A}">
                    <a16:rowId xmlns:a16="http://schemas.microsoft.com/office/drawing/2014/main" val="216400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a:t>
                      </a:r>
                    </a:p>
                  </a:txBody>
                  <a:tcPr/>
                </a:tc>
                <a:extLst>
                  <a:ext uri="{0D108BD9-81ED-4DB2-BD59-A6C34878D82A}">
                    <a16:rowId xmlns:a16="http://schemas.microsoft.com/office/drawing/2014/main" val="409255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a:t>
                      </a:r>
                    </a:p>
                  </a:txBody>
                  <a:tcPr/>
                </a:tc>
                <a:extLst>
                  <a:ext uri="{0D108BD9-81ED-4DB2-BD59-A6C34878D82A}">
                    <a16:rowId xmlns:a16="http://schemas.microsoft.com/office/drawing/2014/main" val="75902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9367</a:t>
                      </a:r>
                    </a:p>
                  </a:txBody>
                  <a:tcPr/>
                </a:tc>
                <a:extLst>
                  <a:ext uri="{0D108BD9-81ED-4DB2-BD59-A6C34878D82A}">
                    <a16:rowId xmlns:a16="http://schemas.microsoft.com/office/drawing/2014/main" val="1443784544"/>
                  </a:ext>
                </a:extLst>
              </a:tr>
            </a:tbl>
          </a:graphicData>
        </a:graphic>
      </p:graphicFrame>
      <p:sp>
        <p:nvSpPr>
          <p:cNvPr id="4" name="Text Placeholder 3">
            <a:extLst>
              <a:ext uri="{FF2B5EF4-FFF2-40B4-BE49-F238E27FC236}">
                <a16:creationId xmlns:a16="http://schemas.microsoft.com/office/drawing/2014/main" id="{8D230F5F-A3D5-45B7-82A0-B3287CBF154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03148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430B-7DDF-47B9-A1F2-EF35B2DFC3C0}"/>
              </a:ext>
            </a:extLst>
          </p:cNvPr>
          <p:cNvSpPr>
            <a:spLocks noGrp="1"/>
          </p:cNvSpPr>
          <p:nvPr>
            <p:ph type="title"/>
          </p:nvPr>
        </p:nvSpPr>
        <p:spPr/>
        <p:txBody>
          <a:bodyPr/>
          <a:lstStyle/>
          <a:p>
            <a:r>
              <a:rPr lang="en-US"/>
              <a:t>FB Insights - Daily Impressions | Clocktower Harley Davidson Graz - 2 of 3</a:t>
            </a:r>
          </a:p>
        </p:txBody>
      </p:sp>
      <p:graphicFrame>
        <p:nvGraphicFramePr>
          <p:cNvPr id="5" name="Table Placeholder 4">
            <a:extLst>
              <a:ext uri="{FF2B5EF4-FFF2-40B4-BE49-F238E27FC236}">
                <a16:creationId xmlns:a16="http://schemas.microsoft.com/office/drawing/2014/main" id="{D3A0AC5C-8987-4A48-8AB5-DED04D791CDF}"/>
              </a:ext>
            </a:extLst>
          </p:cNvPr>
          <p:cNvGraphicFramePr>
            <a:graphicFrameLocks noGrp="1"/>
          </p:cNvGraphicFramePr>
          <p:nvPr>
            <p:ph type="tbl" sz="quarter" idx="13"/>
            <p:extLst>
              <p:ext uri="{D42A27DB-BD31-4B8C-83A1-F6EECF244321}">
                <p14:modId xmlns:p14="http://schemas.microsoft.com/office/powerpoint/2010/main" val="1620703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8841054"/>
                    </a:ext>
                  </a:extLst>
                </a:gridCol>
                <a:gridCol w="2468880">
                  <a:extLst>
                    <a:ext uri="{9D8B030D-6E8A-4147-A177-3AD203B41FA5}">
                      <a16:colId xmlns:a16="http://schemas.microsoft.com/office/drawing/2014/main" val="1000403698"/>
                    </a:ext>
                  </a:extLst>
                </a:gridCol>
                <a:gridCol w="2468880">
                  <a:extLst>
                    <a:ext uri="{9D8B030D-6E8A-4147-A177-3AD203B41FA5}">
                      <a16:colId xmlns:a16="http://schemas.microsoft.com/office/drawing/2014/main" val="2455862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8028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9393</a:t>
                      </a:r>
                    </a:p>
                  </a:txBody>
                  <a:tcPr/>
                </a:tc>
                <a:extLst>
                  <a:ext uri="{0D108BD9-81ED-4DB2-BD59-A6C34878D82A}">
                    <a16:rowId xmlns:a16="http://schemas.microsoft.com/office/drawing/2014/main" val="133737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9124</a:t>
                      </a:r>
                    </a:p>
                  </a:txBody>
                  <a:tcPr/>
                </a:tc>
                <a:extLst>
                  <a:ext uri="{0D108BD9-81ED-4DB2-BD59-A6C34878D82A}">
                    <a16:rowId xmlns:a16="http://schemas.microsoft.com/office/drawing/2014/main" val="13457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14319</a:t>
                      </a:r>
                    </a:p>
                  </a:txBody>
                  <a:tcPr/>
                </a:tc>
                <a:extLst>
                  <a:ext uri="{0D108BD9-81ED-4DB2-BD59-A6C34878D82A}">
                    <a16:rowId xmlns:a16="http://schemas.microsoft.com/office/drawing/2014/main" val="364148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22619</a:t>
                      </a:r>
                    </a:p>
                  </a:txBody>
                  <a:tcPr/>
                </a:tc>
                <a:extLst>
                  <a:ext uri="{0D108BD9-81ED-4DB2-BD59-A6C34878D82A}">
                    <a16:rowId xmlns:a16="http://schemas.microsoft.com/office/drawing/2014/main" val="39551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21905</a:t>
                      </a:r>
                    </a:p>
                  </a:txBody>
                  <a:tcPr/>
                </a:tc>
                <a:extLst>
                  <a:ext uri="{0D108BD9-81ED-4DB2-BD59-A6C34878D82A}">
                    <a16:rowId xmlns:a16="http://schemas.microsoft.com/office/drawing/2014/main" val="414195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15006</a:t>
                      </a:r>
                    </a:p>
                  </a:txBody>
                  <a:tcPr/>
                </a:tc>
                <a:extLst>
                  <a:ext uri="{0D108BD9-81ED-4DB2-BD59-A6C34878D82A}">
                    <a16:rowId xmlns:a16="http://schemas.microsoft.com/office/drawing/2014/main" val="148219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10060</a:t>
                      </a:r>
                    </a:p>
                  </a:txBody>
                  <a:tcPr/>
                </a:tc>
                <a:extLst>
                  <a:ext uri="{0D108BD9-81ED-4DB2-BD59-A6C34878D82A}">
                    <a16:rowId xmlns:a16="http://schemas.microsoft.com/office/drawing/2014/main" val="69541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9900</a:t>
                      </a:r>
                    </a:p>
                  </a:txBody>
                  <a:tcPr/>
                </a:tc>
                <a:extLst>
                  <a:ext uri="{0D108BD9-81ED-4DB2-BD59-A6C34878D82A}">
                    <a16:rowId xmlns:a16="http://schemas.microsoft.com/office/drawing/2014/main" val="278722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8617</a:t>
                      </a:r>
                    </a:p>
                  </a:txBody>
                  <a:tcPr/>
                </a:tc>
                <a:extLst>
                  <a:ext uri="{0D108BD9-81ED-4DB2-BD59-A6C34878D82A}">
                    <a16:rowId xmlns:a16="http://schemas.microsoft.com/office/drawing/2014/main" val="75908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extLst>
                  <a:ext uri="{0D108BD9-81ED-4DB2-BD59-A6C34878D82A}">
                    <a16:rowId xmlns:a16="http://schemas.microsoft.com/office/drawing/2014/main" val="1318554970"/>
                  </a:ext>
                </a:extLst>
              </a:tr>
            </a:tbl>
          </a:graphicData>
        </a:graphic>
      </p:graphicFrame>
      <p:sp>
        <p:nvSpPr>
          <p:cNvPr id="4" name="Text Placeholder 3">
            <a:extLst>
              <a:ext uri="{FF2B5EF4-FFF2-40B4-BE49-F238E27FC236}">
                <a16:creationId xmlns:a16="http://schemas.microsoft.com/office/drawing/2014/main" id="{D6924A14-6E8C-4CDC-BD98-3DC276273D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10406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D8F6-5D27-46BC-A274-E6FB1DA7F9E2}"/>
              </a:ext>
            </a:extLst>
          </p:cNvPr>
          <p:cNvSpPr>
            <a:spLocks noGrp="1"/>
          </p:cNvSpPr>
          <p:nvPr>
            <p:ph type="title"/>
          </p:nvPr>
        </p:nvSpPr>
        <p:spPr/>
        <p:txBody>
          <a:bodyPr/>
          <a:lstStyle/>
          <a:p>
            <a:r>
              <a:rPr lang="en-US"/>
              <a:t>FB Insights - Daily Impressions | Clocktower Harley Davidson Graz - 3 of 3</a:t>
            </a:r>
          </a:p>
        </p:txBody>
      </p:sp>
      <p:graphicFrame>
        <p:nvGraphicFramePr>
          <p:cNvPr id="5" name="Table Placeholder 4">
            <a:extLst>
              <a:ext uri="{FF2B5EF4-FFF2-40B4-BE49-F238E27FC236}">
                <a16:creationId xmlns:a16="http://schemas.microsoft.com/office/drawing/2014/main" id="{9FDF8C00-15D8-45EF-BEDF-86CFD933CAE5}"/>
              </a:ext>
            </a:extLst>
          </p:cNvPr>
          <p:cNvGraphicFramePr>
            <a:graphicFrameLocks noGrp="1"/>
          </p:cNvGraphicFramePr>
          <p:nvPr>
            <p:ph type="tbl" sz="quarter" idx="13"/>
            <p:extLst>
              <p:ext uri="{D42A27DB-BD31-4B8C-83A1-F6EECF244321}">
                <p14:modId xmlns:p14="http://schemas.microsoft.com/office/powerpoint/2010/main" val="3924489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2310301"/>
                    </a:ext>
                  </a:extLst>
                </a:gridCol>
                <a:gridCol w="2468880">
                  <a:extLst>
                    <a:ext uri="{9D8B030D-6E8A-4147-A177-3AD203B41FA5}">
                      <a16:colId xmlns:a16="http://schemas.microsoft.com/office/drawing/2014/main" val="2022170709"/>
                    </a:ext>
                  </a:extLst>
                </a:gridCol>
                <a:gridCol w="2468880">
                  <a:extLst>
                    <a:ext uri="{9D8B030D-6E8A-4147-A177-3AD203B41FA5}">
                      <a16:colId xmlns:a16="http://schemas.microsoft.com/office/drawing/2014/main" val="108458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9857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20056</a:t>
                      </a:r>
                    </a:p>
                  </a:txBody>
                  <a:tcPr/>
                </a:tc>
                <a:extLst>
                  <a:ext uri="{0D108BD9-81ED-4DB2-BD59-A6C34878D82A}">
                    <a16:rowId xmlns:a16="http://schemas.microsoft.com/office/drawing/2014/main" val="428335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17057</a:t>
                      </a:r>
                    </a:p>
                  </a:txBody>
                  <a:tcPr/>
                </a:tc>
                <a:extLst>
                  <a:ext uri="{0D108BD9-81ED-4DB2-BD59-A6C34878D82A}">
                    <a16:rowId xmlns:a16="http://schemas.microsoft.com/office/drawing/2014/main" val="15068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14248</a:t>
                      </a:r>
                    </a:p>
                  </a:txBody>
                  <a:tcPr/>
                </a:tc>
                <a:extLst>
                  <a:ext uri="{0D108BD9-81ED-4DB2-BD59-A6C34878D82A}">
                    <a16:rowId xmlns:a16="http://schemas.microsoft.com/office/drawing/2014/main" val="184004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extLst>
                  <a:ext uri="{0D108BD9-81ED-4DB2-BD59-A6C34878D82A}">
                    <a16:rowId xmlns:a16="http://schemas.microsoft.com/office/drawing/2014/main" val="270585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18028</a:t>
                      </a:r>
                    </a:p>
                  </a:txBody>
                  <a:tcPr/>
                </a:tc>
                <a:extLst>
                  <a:ext uri="{0D108BD9-81ED-4DB2-BD59-A6C34878D82A}">
                    <a16:rowId xmlns:a16="http://schemas.microsoft.com/office/drawing/2014/main" val="2999802179"/>
                  </a:ext>
                </a:extLst>
              </a:tr>
            </a:tbl>
          </a:graphicData>
        </a:graphic>
      </p:graphicFrame>
      <p:sp>
        <p:nvSpPr>
          <p:cNvPr id="4" name="Text Placeholder 3">
            <a:extLst>
              <a:ext uri="{FF2B5EF4-FFF2-40B4-BE49-F238E27FC236}">
                <a16:creationId xmlns:a16="http://schemas.microsoft.com/office/drawing/2014/main" id="{84F77F61-2F70-462C-A4BC-2599CCF6C1B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72611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B608C-642A-4BF0-843A-32355C09987C}"/>
              </a:ext>
            </a:extLst>
          </p:cNvPr>
          <p:cNvSpPr>
            <a:spLocks noGrp="1"/>
          </p:cNvSpPr>
          <p:nvPr>
            <p:ph type="title"/>
          </p:nvPr>
        </p:nvSpPr>
        <p:spPr/>
        <p:txBody>
          <a:bodyPr/>
          <a:lstStyle/>
          <a:p>
            <a:r>
              <a:rPr lang="en-US"/>
              <a:t>FB Insights - Daily Reach | Clocktower Harley Davidson Graz - 1 of 3</a:t>
            </a:r>
          </a:p>
        </p:txBody>
      </p:sp>
      <p:graphicFrame>
        <p:nvGraphicFramePr>
          <p:cNvPr id="5" name="Table Placeholder 4">
            <a:extLst>
              <a:ext uri="{FF2B5EF4-FFF2-40B4-BE49-F238E27FC236}">
                <a16:creationId xmlns:a16="http://schemas.microsoft.com/office/drawing/2014/main" id="{FAA10E18-DBBA-4B0A-9BA1-773F46930A59}"/>
              </a:ext>
            </a:extLst>
          </p:cNvPr>
          <p:cNvGraphicFramePr>
            <a:graphicFrameLocks noGrp="1"/>
          </p:cNvGraphicFramePr>
          <p:nvPr>
            <p:ph type="tbl" sz="quarter" idx="13"/>
            <p:extLst>
              <p:ext uri="{D42A27DB-BD31-4B8C-83A1-F6EECF244321}">
                <p14:modId xmlns:p14="http://schemas.microsoft.com/office/powerpoint/2010/main" val="279302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0830743"/>
                    </a:ext>
                  </a:extLst>
                </a:gridCol>
                <a:gridCol w="2468880">
                  <a:extLst>
                    <a:ext uri="{9D8B030D-6E8A-4147-A177-3AD203B41FA5}">
                      <a16:colId xmlns:a16="http://schemas.microsoft.com/office/drawing/2014/main" val="3784979317"/>
                    </a:ext>
                  </a:extLst>
                </a:gridCol>
                <a:gridCol w="2468880">
                  <a:extLst>
                    <a:ext uri="{9D8B030D-6E8A-4147-A177-3AD203B41FA5}">
                      <a16:colId xmlns:a16="http://schemas.microsoft.com/office/drawing/2014/main" val="324364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8984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182006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425837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extLst>
                  <a:ext uri="{0D108BD9-81ED-4DB2-BD59-A6C34878D82A}">
                    <a16:rowId xmlns:a16="http://schemas.microsoft.com/office/drawing/2014/main" val="341728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extLst>
                  <a:ext uri="{0D108BD9-81ED-4DB2-BD59-A6C34878D82A}">
                    <a16:rowId xmlns:a16="http://schemas.microsoft.com/office/drawing/2014/main" val="392151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extLst>
                  <a:ext uri="{0D108BD9-81ED-4DB2-BD59-A6C34878D82A}">
                    <a16:rowId xmlns:a16="http://schemas.microsoft.com/office/drawing/2014/main" val="29024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10385</a:t>
                      </a:r>
                    </a:p>
                  </a:txBody>
                  <a:tcPr/>
                </a:tc>
                <a:extLst>
                  <a:ext uri="{0D108BD9-81ED-4DB2-BD59-A6C34878D82A}">
                    <a16:rowId xmlns:a16="http://schemas.microsoft.com/office/drawing/2014/main" val="428250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a:t>
                      </a:r>
                    </a:p>
                  </a:txBody>
                  <a:tcPr/>
                </a:tc>
                <a:extLst>
                  <a:ext uri="{0D108BD9-81ED-4DB2-BD59-A6C34878D82A}">
                    <a16:rowId xmlns:a16="http://schemas.microsoft.com/office/drawing/2014/main" val="98084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a:t>
                      </a:r>
                    </a:p>
                  </a:txBody>
                  <a:tcPr/>
                </a:tc>
                <a:extLst>
                  <a:ext uri="{0D108BD9-81ED-4DB2-BD59-A6C34878D82A}">
                    <a16:rowId xmlns:a16="http://schemas.microsoft.com/office/drawing/2014/main" val="99550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a:t>
                      </a:r>
                    </a:p>
                  </a:txBody>
                  <a:tcPr/>
                </a:tc>
                <a:extLst>
                  <a:ext uri="{0D108BD9-81ED-4DB2-BD59-A6C34878D82A}">
                    <a16:rowId xmlns:a16="http://schemas.microsoft.com/office/drawing/2014/main" val="93492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7816</a:t>
                      </a:r>
                    </a:p>
                  </a:txBody>
                  <a:tcPr/>
                </a:tc>
                <a:extLst>
                  <a:ext uri="{0D108BD9-81ED-4DB2-BD59-A6C34878D82A}">
                    <a16:rowId xmlns:a16="http://schemas.microsoft.com/office/drawing/2014/main" val="3570411837"/>
                  </a:ext>
                </a:extLst>
              </a:tr>
            </a:tbl>
          </a:graphicData>
        </a:graphic>
      </p:graphicFrame>
      <p:sp>
        <p:nvSpPr>
          <p:cNvPr id="4" name="Text Placeholder 3">
            <a:extLst>
              <a:ext uri="{FF2B5EF4-FFF2-40B4-BE49-F238E27FC236}">
                <a16:creationId xmlns:a16="http://schemas.microsoft.com/office/drawing/2014/main" id="{698F4CAC-B7A3-413B-89EE-36B441AC088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1816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F67A1-E142-44F0-BA43-181AF6EFD981}"/>
              </a:ext>
            </a:extLst>
          </p:cNvPr>
          <p:cNvSpPr>
            <a:spLocks noGrp="1"/>
          </p:cNvSpPr>
          <p:nvPr>
            <p:ph type="title"/>
          </p:nvPr>
        </p:nvSpPr>
        <p:spPr/>
        <p:txBody>
          <a:bodyPr/>
          <a:lstStyle/>
          <a:p>
            <a:r>
              <a:rPr lang="en-US"/>
              <a:t>FB Insights - Daily Reach | Clocktower Harley Davidson Graz - 2 of 3</a:t>
            </a:r>
          </a:p>
        </p:txBody>
      </p:sp>
      <p:graphicFrame>
        <p:nvGraphicFramePr>
          <p:cNvPr id="5" name="Table Placeholder 4">
            <a:extLst>
              <a:ext uri="{FF2B5EF4-FFF2-40B4-BE49-F238E27FC236}">
                <a16:creationId xmlns:a16="http://schemas.microsoft.com/office/drawing/2014/main" id="{0B8102F7-55ED-4267-A054-2C950E12C418}"/>
              </a:ext>
            </a:extLst>
          </p:cNvPr>
          <p:cNvGraphicFramePr>
            <a:graphicFrameLocks noGrp="1"/>
          </p:cNvGraphicFramePr>
          <p:nvPr>
            <p:ph type="tbl" sz="quarter" idx="13"/>
            <p:extLst>
              <p:ext uri="{D42A27DB-BD31-4B8C-83A1-F6EECF244321}">
                <p14:modId xmlns:p14="http://schemas.microsoft.com/office/powerpoint/2010/main" val="184032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3179765"/>
                    </a:ext>
                  </a:extLst>
                </a:gridCol>
                <a:gridCol w="2468880">
                  <a:extLst>
                    <a:ext uri="{9D8B030D-6E8A-4147-A177-3AD203B41FA5}">
                      <a16:colId xmlns:a16="http://schemas.microsoft.com/office/drawing/2014/main" val="1818172435"/>
                    </a:ext>
                  </a:extLst>
                </a:gridCol>
                <a:gridCol w="2468880">
                  <a:extLst>
                    <a:ext uri="{9D8B030D-6E8A-4147-A177-3AD203B41FA5}">
                      <a16:colId xmlns:a16="http://schemas.microsoft.com/office/drawing/2014/main" val="348411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765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7474</a:t>
                      </a:r>
                    </a:p>
                  </a:txBody>
                  <a:tcPr/>
                </a:tc>
                <a:extLst>
                  <a:ext uri="{0D108BD9-81ED-4DB2-BD59-A6C34878D82A}">
                    <a16:rowId xmlns:a16="http://schemas.microsoft.com/office/drawing/2014/main" val="222511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extLst>
                  <a:ext uri="{0D108BD9-81ED-4DB2-BD59-A6C34878D82A}">
                    <a16:rowId xmlns:a16="http://schemas.microsoft.com/office/drawing/2014/main" val="375631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10587</a:t>
                      </a:r>
                    </a:p>
                  </a:txBody>
                  <a:tcPr/>
                </a:tc>
                <a:extLst>
                  <a:ext uri="{0D108BD9-81ED-4DB2-BD59-A6C34878D82A}">
                    <a16:rowId xmlns:a16="http://schemas.microsoft.com/office/drawing/2014/main" val="9205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13094</a:t>
                      </a:r>
                    </a:p>
                  </a:txBody>
                  <a:tcPr/>
                </a:tc>
                <a:extLst>
                  <a:ext uri="{0D108BD9-81ED-4DB2-BD59-A6C34878D82A}">
                    <a16:rowId xmlns:a16="http://schemas.microsoft.com/office/drawing/2014/main" val="133445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extLst>
                  <a:ext uri="{0D108BD9-81ED-4DB2-BD59-A6C34878D82A}">
                    <a16:rowId xmlns:a16="http://schemas.microsoft.com/office/drawing/2014/main" val="236883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10656</a:t>
                      </a:r>
                    </a:p>
                  </a:txBody>
                  <a:tcPr/>
                </a:tc>
                <a:extLst>
                  <a:ext uri="{0D108BD9-81ED-4DB2-BD59-A6C34878D82A}">
                    <a16:rowId xmlns:a16="http://schemas.microsoft.com/office/drawing/2014/main" val="103235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a:t>
                      </a:r>
                    </a:p>
                  </a:txBody>
                  <a:tcPr/>
                </a:tc>
                <a:extLst>
                  <a:ext uri="{0D108BD9-81ED-4DB2-BD59-A6C34878D82A}">
                    <a16:rowId xmlns:a16="http://schemas.microsoft.com/office/drawing/2014/main" val="343370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a:t>
                      </a:r>
                    </a:p>
                  </a:txBody>
                  <a:tcPr/>
                </a:tc>
                <a:extLst>
                  <a:ext uri="{0D108BD9-81ED-4DB2-BD59-A6C34878D82A}">
                    <a16:rowId xmlns:a16="http://schemas.microsoft.com/office/drawing/2014/main" val="253459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7159</a:t>
                      </a:r>
                    </a:p>
                  </a:txBody>
                  <a:tcPr/>
                </a:tc>
                <a:extLst>
                  <a:ext uri="{0D108BD9-81ED-4DB2-BD59-A6C34878D82A}">
                    <a16:rowId xmlns:a16="http://schemas.microsoft.com/office/drawing/2014/main" val="174645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8972</a:t>
                      </a:r>
                    </a:p>
                  </a:txBody>
                  <a:tcPr/>
                </a:tc>
                <a:extLst>
                  <a:ext uri="{0D108BD9-81ED-4DB2-BD59-A6C34878D82A}">
                    <a16:rowId xmlns:a16="http://schemas.microsoft.com/office/drawing/2014/main" val="2769150230"/>
                  </a:ext>
                </a:extLst>
              </a:tr>
            </a:tbl>
          </a:graphicData>
        </a:graphic>
      </p:graphicFrame>
      <p:sp>
        <p:nvSpPr>
          <p:cNvPr id="4" name="Text Placeholder 3">
            <a:extLst>
              <a:ext uri="{FF2B5EF4-FFF2-40B4-BE49-F238E27FC236}">
                <a16:creationId xmlns:a16="http://schemas.microsoft.com/office/drawing/2014/main" id="{BB4853B1-F7C0-4F91-8DF2-C82DDEBECC7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39367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76FD-C01B-4F0A-A8E3-8A24108DFE70}"/>
              </a:ext>
            </a:extLst>
          </p:cNvPr>
          <p:cNvSpPr>
            <a:spLocks noGrp="1"/>
          </p:cNvSpPr>
          <p:nvPr>
            <p:ph type="title"/>
          </p:nvPr>
        </p:nvSpPr>
        <p:spPr/>
        <p:txBody>
          <a:bodyPr/>
          <a:lstStyle/>
          <a:p>
            <a:r>
              <a:rPr lang="en-US"/>
              <a:t>FB Insights - Daily Reach | Clocktower Harley Davidson Graz - 3 of 3</a:t>
            </a:r>
          </a:p>
        </p:txBody>
      </p:sp>
      <p:graphicFrame>
        <p:nvGraphicFramePr>
          <p:cNvPr id="5" name="Table Placeholder 4">
            <a:extLst>
              <a:ext uri="{FF2B5EF4-FFF2-40B4-BE49-F238E27FC236}">
                <a16:creationId xmlns:a16="http://schemas.microsoft.com/office/drawing/2014/main" id="{96039DEA-8F1D-40B6-9301-559B4D120F3F}"/>
              </a:ext>
            </a:extLst>
          </p:cNvPr>
          <p:cNvGraphicFramePr>
            <a:graphicFrameLocks noGrp="1"/>
          </p:cNvGraphicFramePr>
          <p:nvPr>
            <p:ph type="tbl" sz="quarter" idx="13"/>
            <p:extLst>
              <p:ext uri="{D42A27DB-BD31-4B8C-83A1-F6EECF244321}">
                <p14:modId xmlns:p14="http://schemas.microsoft.com/office/powerpoint/2010/main" val="50344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3881200"/>
                    </a:ext>
                  </a:extLst>
                </a:gridCol>
                <a:gridCol w="2468880">
                  <a:extLst>
                    <a:ext uri="{9D8B030D-6E8A-4147-A177-3AD203B41FA5}">
                      <a16:colId xmlns:a16="http://schemas.microsoft.com/office/drawing/2014/main" val="3610926807"/>
                    </a:ext>
                  </a:extLst>
                </a:gridCol>
                <a:gridCol w="2468880">
                  <a:extLst>
                    <a:ext uri="{9D8B030D-6E8A-4147-A177-3AD203B41FA5}">
                      <a16:colId xmlns:a16="http://schemas.microsoft.com/office/drawing/2014/main" val="366540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355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11743</a:t>
                      </a:r>
                    </a:p>
                  </a:txBody>
                  <a:tcPr/>
                </a:tc>
                <a:extLst>
                  <a:ext uri="{0D108BD9-81ED-4DB2-BD59-A6C34878D82A}">
                    <a16:rowId xmlns:a16="http://schemas.microsoft.com/office/drawing/2014/main" val="409349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12782</a:t>
                      </a:r>
                    </a:p>
                  </a:txBody>
                  <a:tcPr/>
                </a:tc>
                <a:extLst>
                  <a:ext uri="{0D108BD9-81ED-4DB2-BD59-A6C34878D82A}">
                    <a16:rowId xmlns:a16="http://schemas.microsoft.com/office/drawing/2014/main" val="76002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11759</a:t>
                      </a:r>
                    </a:p>
                  </a:txBody>
                  <a:tcPr/>
                </a:tc>
                <a:extLst>
                  <a:ext uri="{0D108BD9-81ED-4DB2-BD59-A6C34878D82A}">
                    <a16:rowId xmlns:a16="http://schemas.microsoft.com/office/drawing/2014/main" val="120338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9518</a:t>
                      </a:r>
                    </a:p>
                  </a:txBody>
                  <a:tcPr/>
                </a:tc>
                <a:extLst>
                  <a:ext uri="{0D108BD9-81ED-4DB2-BD59-A6C34878D82A}">
                    <a16:rowId xmlns:a16="http://schemas.microsoft.com/office/drawing/2014/main" val="303309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Clocktower Harley Davidson Graz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10365</a:t>
                      </a:r>
                    </a:p>
                  </a:txBody>
                  <a:tcPr/>
                </a:tc>
                <a:extLst>
                  <a:ext uri="{0D108BD9-81ED-4DB2-BD59-A6C34878D82A}">
                    <a16:rowId xmlns:a16="http://schemas.microsoft.com/office/drawing/2014/main" val="1184417527"/>
                  </a:ext>
                </a:extLst>
              </a:tr>
            </a:tbl>
          </a:graphicData>
        </a:graphic>
      </p:graphicFrame>
      <p:sp>
        <p:nvSpPr>
          <p:cNvPr id="4" name="Text Placeholder 3">
            <a:extLst>
              <a:ext uri="{FF2B5EF4-FFF2-40B4-BE49-F238E27FC236}">
                <a16:creationId xmlns:a16="http://schemas.microsoft.com/office/drawing/2014/main" id="{F6EA0C3D-9560-47CF-84C7-2FD53903168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60802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75DF3-7B28-4389-B663-86765F0E3B36}"/>
              </a:ext>
            </a:extLst>
          </p:cNvPr>
          <p:cNvSpPr>
            <a:spLocks noGrp="1"/>
          </p:cNvSpPr>
          <p:nvPr>
            <p:ph type="title"/>
          </p:nvPr>
        </p:nvSpPr>
        <p:spPr/>
        <p:txBody>
          <a:bodyPr/>
          <a:lstStyle/>
          <a:p>
            <a:r>
              <a:rPr lang="en-US"/>
              <a:t>Facebook Reach | Clocktower Harley Davidson Graz</a:t>
            </a:r>
          </a:p>
        </p:txBody>
      </p:sp>
      <p:graphicFrame>
        <p:nvGraphicFramePr>
          <p:cNvPr id="6" name="Chart Placeholder 5">
            <a:extLst>
              <a:ext uri="{FF2B5EF4-FFF2-40B4-BE49-F238E27FC236}">
                <a16:creationId xmlns:a16="http://schemas.microsoft.com/office/drawing/2014/main" id="{C4FCBAF5-73B6-420E-91C7-7657103B301F}"/>
              </a:ext>
            </a:extLst>
          </p:cNvPr>
          <p:cNvGraphicFramePr>
            <a:graphicFrameLocks noGrp="1"/>
          </p:cNvGraphicFramePr>
          <p:nvPr>
            <p:ph type="chart" sz="quarter" idx="13"/>
            <p:extLst>
              <p:ext uri="{D42A27DB-BD31-4B8C-83A1-F6EECF244321}">
                <p14:modId xmlns:p14="http://schemas.microsoft.com/office/powerpoint/2010/main" val="1096803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971B25-0422-4A1C-A47B-9740AD61D94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6165BEE-CD61-4CF8-A66C-0E633BCFFB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272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1879</Words>
  <Application>Microsoft Office PowerPoint</Application>
  <PresentationFormat>On-screen Show (4:3)</PresentationFormat>
  <Paragraphs>749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Page Report</vt:lpstr>
      <vt:lpstr>Wichtigste Werte (KPI's) | Clocktower Harley Davidson Graz</vt:lpstr>
      <vt:lpstr>Fans (Übersicht) | Clocktower Harley Davidson Graz</vt:lpstr>
      <vt:lpstr>Key Metrics Table w. User Post RR | Clocktower Harley Davidson Graz</vt:lpstr>
      <vt:lpstr>Facebook Fans Total | Clocktower Harley Davidson Graz</vt:lpstr>
      <vt:lpstr>Fanwachstum | Clocktower Harley Davidson Graz</vt:lpstr>
      <vt:lpstr>Verlorene Fans | Clocktower Harley Davidson Graz</vt:lpstr>
      <vt:lpstr>Eigene Beiträge (Postings) | Clocktower Harley Davidson Graz - 1 of 6</vt:lpstr>
      <vt:lpstr>Eigene Beiträge (Postings) | Clocktower Harley Davidson Graz - 2 of 6</vt:lpstr>
      <vt:lpstr>Eigene Beiträge (Postings) | Clocktower Harley Davidson Graz - 3 of 6</vt:lpstr>
      <vt:lpstr>Eigene Beiträge (Postings) | Clocktower Harley Davidson Graz - 4 of 6</vt:lpstr>
      <vt:lpstr>Eigene Beiträge (Postings) | Clocktower Harley Davidson Graz - 5 of 6</vt:lpstr>
      <vt:lpstr>Eigene Beiträge (Postings) | Clocktower Harley Davidson Graz - 6 of 6</vt:lpstr>
      <vt:lpstr>Eigene Beiträge (Postings) + Reactions | Clocktower Harley Davidson Graz - 1 of 8</vt:lpstr>
      <vt:lpstr>Eigene Beiträge (Postings) + Reactions | Clocktower Harley Davidson Graz - 2 of 8</vt:lpstr>
      <vt:lpstr>Eigene Beiträge (Postings) + Reactions | Clocktower Harley Davidson Graz - 3 of 8</vt:lpstr>
      <vt:lpstr>Eigene Beiträge (Postings) + Reactions | Clocktower Harley Davidson Graz - 4 of 8</vt:lpstr>
      <vt:lpstr>Eigene Beiträge (Postings) + Reactions | Clocktower Harley Davidson Graz - 5 of 8</vt:lpstr>
      <vt:lpstr>Eigene Beiträge (Postings) + Reactions | Clocktower Harley Davidson Graz - 6 of 8</vt:lpstr>
      <vt:lpstr>Eigene Beiträge (Postings) + Reactions | Clocktower Harley Davidson Graz - 7 of 8</vt:lpstr>
      <vt:lpstr>Eigene Beiträge (Postings) + Reactions | Clocktower Harley Davidson Graz - 8 of 8</vt:lpstr>
      <vt:lpstr>Postings/Wochentag | Clocktower Harley Davidson Graz</vt:lpstr>
      <vt:lpstr>Interaktionsrate | Clocktower Harley Davidson Graz</vt:lpstr>
      <vt:lpstr>Postingtypen (Verteilung) | Clocktower Harley Davidson Graz</vt:lpstr>
      <vt:lpstr>Interaktionsrate/Postingtyp | Clocktower Harley Davidson Graz</vt:lpstr>
      <vt:lpstr>Antwortzeit | Clocktower Harley Davidson Graz</vt:lpstr>
      <vt:lpstr>Facebook Check Ins | Clocktower Harley Davidson Graz</vt:lpstr>
      <vt:lpstr>Fan Demographie | Clocktower Harley Davidson Graz</vt:lpstr>
      <vt:lpstr>Impressionen | Clocktower Harley Davidson Graz</vt:lpstr>
      <vt:lpstr>Reichweite | Clocktower Harley Davidson Graz</vt:lpstr>
      <vt:lpstr>Engagierte User | Clocktower Harley Davidson Graz</vt:lpstr>
      <vt:lpstr>Page Views | Clocktower Harley Davidson Graz</vt:lpstr>
      <vt:lpstr>Direktnachrichten von Usern | Clocktower Harley Davidson Graz</vt:lpstr>
      <vt:lpstr>Page Fans Online | Clocktower Harley Davidson Graz</vt:lpstr>
      <vt:lpstr>FB Insights - Daily Impressions | Clocktower Harley Davidson Graz - 1 of 3</vt:lpstr>
      <vt:lpstr>FB Insights - Daily Impressions | Clocktower Harley Davidson Graz - 2 of 3</vt:lpstr>
      <vt:lpstr>FB Insights - Daily Impressions | Clocktower Harley Davidson Graz - 3 of 3</vt:lpstr>
      <vt:lpstr>FB Insights - Daily Reach | Clocktower Harley Davidson Graz - 1 of 3</vt:lpstr>
      <vt:lpstr>FB Insights - Daily Reach | Clocktower Harley Davidson Graz - 2 of 3</vt:lpstr>
      <vt:lpstr>FB Insights - Daily Reach | Clocktower Harley Davidson Graz - 3 of 3</vt:lpstr>
      <vt:lpstr>Facebook Reach | Clocktower Harley Davidson Graz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2018-05-02T11:57:08Z</dcterms:created>
  <dcterms:modified xsi:type="dcterms:W3CDTF">2018-05-02T11:58:16Z</dcterms:modified>
</cp:coreProperties>
</file>