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2" r:id="rId16"/>
    <p:sldId id="273" r:id="rId17"/>
    <p:sldId id="274" r:id="rId18"/>
    <p:sldId id="275" r:id="rId19"/>
    <p:sldId id="276" r:id="rId20"/>
    <p:sldId id="277" r:id="rId21"/>
    <p:sldId id="278" r:id="rId22"/>
    <p:sldId id="279" r:id="rId23"/>
    <p:sldId id="280" r:id="rId24"/>
    <p:sldId id="281" r:id="rId25"/>
    <p:sldId id="282" r:id="rId26"/>
    <p:sldId id="283" r:id="rId27"/>
    <p:sldId id="284" r:id="rId28"/>
    <p:sldId id="285" r:id="rId29"/>
    <p:sldId id="286" r:id="rId30"/>
    <p:sldId id="287" r:id="rId31"/>
    <p:sldId id="288" r:id="rId32"/>
    <p:sldId id="289" r:id="rId33"/>
    <p:sldId id="290" r:id="rId34"/>
    <p:sldId id="291" r:id="rId35"/>
    <p:sldId id="292" r:id="rId36"/>
    <p:sldId id="293" r:id="rId37"/>
    <p:sldId id="295" r:id="rId38"/>
    <p:sldId id="296" r:id="rId39"/>
    <p:sldId id="297" r:id="rId40"/>
    <p:sldId id="299" r:id="rId41"/>
    <p:sldId id="300" r:id="rId42"/>
    <p:sldId id="301" r:id="rId43"/>
    <p:sldId id="302" r:id="rId44"/>
  </p:sldIdLst>
  <p:sldSz cx="9144000" cy="6858000" type="screen4x3"/>
  <p:notesSz cx="6858000" cy="9144000"/>
  <p:embeddedFontLst>
    <p:embeddedFont>
      <p:font typeface="Calibri" panose="020F0502020204030204" pitchFamily="34" charset="0"/>
      <p:regular r:id="rId45"/>
      <p:bold r:id="rId46"/>
      <p:italic r:id="rId47"/>
      <p:boldItalic r:id="rId4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969" autoAdjust="0"/>
    <p:restoredTop sz="94692" autoAdjust="0"/>
  </p:normalViewPr>
  <p:slideViewPr>
    <p:cSldViewPr snapToGrid="0">
      <p:cViewPr varScale="1">
        <p:scale>
          <a:sx n="75" d="100"/>
          <a:sy n="75" d="100"/>
        </p:scale>
        <p:origin x="288" y="6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font" Target="fonts/font3.fntdata"/><Relationship Id="rId50"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2.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font" Target="fonts/font1.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font" Target="fonts/font4.fntdata"/><Relationship Id="rId8" Type="http://schemas.openxmlformats.org/officeDocument/2006/relationships/slide" Target="slides/slide7.xml"/><Relationship Id="rId51"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Autohaus Ford Gaberszik</c:v>
                </c:pt>
              </c:strCache>
            </c:strRef>
          </c:tx>
          <c:spPr>
            <a:ln w="28575" cap="rnd">
              <a:solidFill>
                <a:schemeClr val="accent1"/>
              </a:solidFill>
              <a:round/>
            </a:ln>
            <a:effectLst/>
          </c:spPr>
          <c:marker>
            <c:symbol val="none"/>
          </c:marker>
          <c:cat>
            <c:numRef>
              <c:f>Sheet1!$A$2:$A$31</c:f>
              <c:numCache>
                <c:formatCode>m/d/yyyy</c:formatCode>
                <c:ptCount val="30"/>
                <c:pt idx="0">
                  <c:v>43191</c:v>
                </c:pt>
                <c:pt idx="1">
                  <c:v>43192</c:v>
                </c:pt>
                <c:pt idx="2">
                  <c:v>43193</c:v>
                </c:pt>
                <c:pt idx="3">
                  <c:v>43194</c:v>
                </c:pt>
                <c:pt idx="4">
                  <c:v>43195</c:v>
                </c:pt>
                <c:pt idx="5">
                  <c:v>43196</c:v>
                </c:pt>
                <c:pt idx="6">
                  <c:v>43197</c:v>
                </c:pt>
                <c:pt idx="7">
                  <c:v>43198</c:v>
                </c:pt>
                <c:pt idx="8">
                  <c:v>43199</c:v>
                </c:pt>
                <c:pt idx="9">
                  <c:v>43200</c:v>
                </c:pt>
                <c:pt idx="10">
                  <c:v>43201</c:v>
                </c:pt>
                <c:pt idx="11">
                  <c:v>43202</c:v>
                </c:pt>
                <c:pt idx="12">
                  <c:v>43203</c:v>
                </c:pt>
                <c:pt idx="13">
                  <c:v>43204</c:v>
                </c:pt>
                <c:pt idx="14">
                  <c:v>43205</c:v>
                </c:pt>
                <c:pt idx="15">
                  <c:v>43206</c:v>
                </c:pt>
                <c:pt idx="16">
                  <c:v>43207</c:v>
                </c:pt>
                <c:pt idx="17">
                  <c:v>43208</c:v>
                </c:pt>
                <c:pt idx="18">
                  <c:v>43209</c:v>
                </c:pt>
                <c:pt idx="19">
                  <c:v>43210</c:v>
                </c:pt>
                <c:pt idx="20">
                  <c:v>43211</c:v>
                </c:pt>
                <c:pt idx="21">
                  <c:v>43212</c:v>
                </c:pt>
                <c:pt idx="22">
                  <c:v>43213</c:v>
                </c:pt>
                <c:pt idx="23">
                  <c:v>43214</c:v>
                </c:pt>
                <c:pt idx="24">
                  <c:v>43215</c:v>
                </c:pt>
                <c:pt idx="25">
                  <c:v>43216</c:v>
                </c:pt>
                <c:pt idx="26">
                  <c:v>43217</c:v>
                </c:pt>
                <c:pt idx="27">
                  <c:v>43218</c:v>
                </c:pt>
                <c:pt idx="28">
                  <c:v>43219</c:v>
                </c:pt>
                <c:pt idx="29">
                  <c:v>43220</c:v>
                </c:pt>
              </c:numCache>
            </c:numRef>
          </c:cat>
          <c:val>
            <c:numRef>
              <c:f>Sheet1!$B$2:$B$31</c:f>
              <c:numCache>
                <c:formatCode>General</c:formatCode>
                <c:ptCount val="30"/>
                <c:pt idx="0">
                  <c:v>887</c:v>
                </c:pt>
                <c:pt idx="1">
                  <c:v>888</c:v>
                </c:pt>
                <c:pt idx="2">
                  <c:v>888</c:v>
                </c:pt>
                <c:pt idx="3">
                  <c:v>891</c:v>
                </c:pt>
                <c:pt idx="4">
                  <c:v>891</c:v>
                </c:pt>
                <c:pt idx="5">
                  <c:v>891</c:v>
                </c:pt>
                <c:pt idx="6">
                  <c:v>891</c:v>
                </c:pt>
                <c:pt idx="7">
                  <c:v>891</c:v>
                </c:pt>
                <c:pt idx="8">
                  <c:v>890</c:v>
                </c:pt>
                <c:pt idx="9">
                  <c:v>892</c:v>
                </c:pt>
                <c:pt idx="10">
                  <c:v>893</c:v>
                </c:pt>
                <c:pt idx="11">
                  <c:v>894</c:v>
                </c:pt>
                <c:pt idx="12">
                  <c:v>894</c:v>
                </c:pt>
                <c:pt idx="13">
                  <c:v>894</c:v>
                </c:pt>
                <c:pt idx="14">
                  <c:v>895</c:v>
                </c:pt>
                <c:pt idx="15">
                  <c:v>896</c:v>
                </c:pt>
                <c:pt idx="16">
                  <c:v>897</c:v>
                </c:pt>
                <c:pt idx="17">
                  <c:v>896</c:v>
                </c:pt>
                <c:pt idx="18">
                  <c:v>898</c:v>
                </c:pt>
                <c:pt idx="19">
                  <c:v>898</c:v>
                </c:pt>
                <c:pt idx="20">
                  <c:v>898</c:v>
                </c:pt>
                <c:pt idx="21">
                  <c:v>900</c:v>
                </c:pt>
                <c:pt idx="22">
                  <c:v>902</c:v>
                </c:pt>
                <c:pt idx="23">
                  <c:v>903</c:v>
                </c:pt>
                <c:pt idx="24">
                  <c:v>903</c:v>
                </c:pt>
                <c:pt idx="25">
                  <c:v>903</c:v>
                </c:pt>
                <c:pt idx="26">
                  <c:v>902</c:v>
                </c:pt>
                <c:pt idx="27">
                  <c:v>902</c:v>
                </c:pt>
                <c:pt idx="28">
                  <c:v>902</c:v>
                </c:pt>
                <c:pt idx="29">
                  <c:v>901</c:v>
                </c:pt>
              </c:numCache>
            </c:numRef>
          </c:val>
          <c:smooth val="0"/>
          <c:extLst>
            <c:ext xmlns:c16="http://schemas.microsoft.com/office/drawing/2014/chart" uri="{C3380CC4-5D6E-409C-BE32-E72D297353CC}">
              <c16:uniqueId val="{00000000-059D-40A9-9B10-7C1A7C108E79}"/>
            </c:ext>
          </c:extLst>
        </c:ser>
        <c:dLbls>
          <c:showLegendKey val="0"/>
          <c:showVal val="0"/>
          <c:showCatName val="0"/>
          <c:showSerName val="0"/>
          <c:showPercent val="0"/>
          <c:showBubbleSize val="0"/>
        </c:dLbls>
        <c:smooth val="0"/>
        <c:axId val="336796272"/>
        <c:axId val="336795616"/>
      </c:lineChart>
      <c:dateAx>
        <c:axId val="3367962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6795616"/>
        <c:crosses val="autoZero"/>
        <c:auto val="1"/>
        <c:lblOffset val="100"/>
        <c:baseTimeUnit val="days"/>
      </c:dateAx>
      <c:valAx>
        <c:axId val="3367956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67962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Autohaus Ford Gaberszik</c:v>
                </c:pt>
              </c:strCache>
            </c:strRef>
          </c:tx>
          <c:spPr>
            <a:ln w="28575" cap="rnd">
              <a:solidFill>
                <a:schemeClr val="accent1"/>
              </a:solidFill>
              <a:round/>
            </a:ln>
            <a:effectLst/>
          </c:spPr>
          <c:marker>
            <c:symbol val="none"/>
          </c:marker>
          <c:cat>
            <c:numRef>
              <c:f>Sheet1!$A$2:$A$31</c:f>
              <c:numCache>
                <c:formatCode>m/d/yyyy</c:formatCode>
                <c:ptCount val="30"/>
                <c:pt idx="0">
                  <c:v>43191</c:v>
                </c:pt>
                <c:pt idx="1">
                  <c:v>43192</c:v>
                </c:pt>
                <c:pt idx="2">
                  <c:v>43193</c:v>
                </c:pt>
                <c:pt idx="3">
                  <c:v>43194</c:v>
                </c:pt>
                <c:pt idx="4">
                  <c:v>43195</c:v>
                </c:pt>
                <c:pt idx="5">
                  <c:v>43196</c:v>
                </c:pt>
                <c:pt idx="6">
                  <c:v>43197</c:v>
                </c:pt>
                <c:pt idx="7">
                  <c:v>43198</c:v>
                </c:pt>
                <c:pt idx="8">
                  <c:v>43199</c:v>
                </c:pt>
                <c:pt idx="9">
                  <c:v>43200</c:v>
                </c:pt>
                <c:pt idx="10">
                  <c:v>43201</c:v>
                </c:pt>
                <c:pt idx="11">
                  <c:v>43202</c:v>
                </c:pt>
                <c:pt idx="12">
                  <c:v>43203</c:v>
                </c:pt>
                <c:pt idx="13">
                  <c:v>43204</c:v>
                </c:pt>
                <c:pt idx="14">
                  <c:v>43205</c:v>
                </c:pt>
                <c:pt idx="15">
                  <c:v>43206</c:v>
                </c:pt>
                <c:pt idx="16">
                  <c:v>43207</c:v>
                </c:pt>
                <c:pt idx="17">
                  <c:v>43208</c:v>
                </c:pt>
                <c:pt idx="18">
                  <c:v>43209</c:v>
                </c:pt>
                <c:pt idx="19">
                  <c:v>43210</c:v>
                </c:pt>
                <c:pt idx="20">
                  <c:v>43211</c:v>
                </c:pt>
                <c:pt idx="21">
                  <c:v>43212</c:v>
                </c:pt>
                <c:pt idx="22">
                  <c:v>43213</c:v>
                </c:pt>
                <c:pt idx="23">
                  <c:v>43214</c:v>
                </c:pt>
                <c:pt idx="24">
                  <c:v>43215</c:v>
                </c:pt>
                <c:pt idx="25">
                  <c:v>43216</c:v>
                </c:pt>
                <c:pt idx="26">
                  <c:v>43217</c:v>
                </c:pt>
                <c:pt idx="27">
                  <c:v>43218</c:v>
                </c:pt>
                <c:pt idx="28">
                  <c:v>43219</c:v>
                </c:pt>
                <c:pt idx="29">
                  <c:v>43220</c:v>
                </c:pt>
              </c:numCache>
            </c:numRef>
          </c:cat>
          <c:val>
            <c:numRef>
              <c:f>Sheet1!$B$2:$B$31</c:f>
              <c:numCache>
                <c:formatCode>General</c:formatCode>
                <c:ptCount val="30"/>
                <c:pt idx="0">
                  <c:v>0</c:v>
                </c:pt>
                <c:pt idx="1">
                  <c:v>2</c:v>
                </c:pt>
                <c:pt idx="2">
                  <c:v>0</c:v>
                </c:pt>
                <c:pt idx="3">
                  <c:v>2</c:v>
                </c:pt>
                <c:pt idx="4">
                  <c:v>1</c:v>
                </c:pt>
                <c:pt idx="5">
                  <c:v>0</c:v>
                </c:pt>
                <c:pt idx="6">
                  <c:v>0</c:v>
                </c:pt>
                <c:pt idx="7">
                  <c:v>0</c:v>
                </c:pt>
                <c:pt idx="8">
                  <c:v>0</c:v>
                </c:pt>
                <c:pt idx="9">
                  <c:v>0</c:v>
                </c:pt>
                <c:pt idx="10">
                  <c:v>1</c:v>
                </c:pt>
                <c:pt idx="11">
                  <c:v>2</c:v>
                </c:pt>
                <c:pt idx="12">
                  <c:v>0</c:v>
                </c:pt>
                <c:pt idx="13">
                  <c:v>0</c:v>
                </c:pt>
                <c:pt idx="14">
                  <c:v>0</c:v>
                </c:pt>
                <c:pt idx="15">
                  <c:v>1</c:v>
                </c:pt>
                <c:pt idx="16">
                  <c:v>1</c:v>
                </c:pt>
                <c:pt idx="17">
                  <c:v>0</c:v>
                </c:pt>
                <c:pt idx="18">
                  <c:v>2</c:v>
                </c:pt>
                <c:pt idx="19">
                  <c:v>0</c:v>
                </c:pt>
                <c:pt idx="20">
                  <c:v>0</c:v>
                </c:pt>
                <c:pt idx="21">
                  <c:v>1</c:v>
                </c:pt>
                <c:pt idx="22">
                  <c:v>1</c:v>
                </c:pt>
                <c:pt idx="23">
                  <c:v>2</c:v>
                </c:pt>
                <c:pt idx="24">
                  <c:v>1</c:v>
                </c:pt>
                <c:pt idx="25">
                  <c:v>0</c:v>
                </c:pt>
                <c:pt idx="26">
                  <c:v>0</c:v>
                </c:pt>
                <c:pt idx="27">
                  <c:v>-1</c:v>
                </c:pt>
                <c:pt idx="28">
                  <c:v>-1</c:v>
                </c:pt>
                <c:pt idx="29">
                  <c:v>-1</c:v>
                </c:pt>
              </c:numCache>
            </c:numRef>
          </c:val>
          <c:smooth val="0"/>
          <c:extLst>
            <c:ext xmlns:c16="http://schemas.microsoft.com/office/drawing/2014/chart" uri="{C3380CC4-5D6E-409C-BE32-E72D297353CC}">
              <c16:uniqueId val="{00000000-91F6-4409-8561-C38636AEF690}"/>
            </c:ext>
          </c:extLst>
        </c:ser>
        <c:dLbls>
          <c:showLegendKey val="0"/>
          <c:showVal val="0"/>
          <c:showCatName val="0"/>
          <c:showSerName val="0"/>
          <c:showPercent val="0"/>
          <c:showBubbleSize val="0"/>
        </c:dLbls>
        <c:smooth val="0"/>
        <c:axId val="338205768"/>
        <c:axId val="338206096"/>
      </c:lineChart>
      <c:dateAx>
        <c:axId val="3382057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8206096"/>
        <c:crosses val="autoZero"/>
        <c:auto val="1"/>
        <c:lblOffset val="100"/>
        <c:baseTimeUnit val="days"/>
      </c:dateAx>
      <c:valAx>
        <c:axId val="3382060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82057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Autohaus Ford Gaberszik</c:v>
                </c:pt>
              </c:strCache>
            </c:strRef>
          </c:tx>
          <c:spPr>
            <a:ln w="28575" cap="rnd">
              <a:solidFill>
                <a:schemeClr val="accent1"/>
              </a:solidFill>
              <a:round/>
            </a:ln>
            <a:effectLst/>
          </c:spPr>
          <c:marker>
            <c:symbol val="none"/>
          </c:marker>
          <c:cat>
            <c:numRef>
              <c:f>Sheet1!$A$2:$A$31</c:f>
              <c:numCache>
                <c:formatCode>m/d/yyyy</c:formatCode>
                <c:ptCount val="30"/>
                <c:pt idx="0">
                  <c:v>43191</c:v>
                </c:pt>
                <c:pt idx="1">
                  <c:v>43192</c:v>
                </c:pt>
                <c:pt idx="2">
                  <c:v>43193</c:v>
                </c:pt>
                <c:pt idx="3">
                  <c:v>43194</c:v>
                </c:pt>
                <c:pt idx="4">
                  <c:v>43195</c:v>
                </c:pt>
                <c:pt idx="5">
                  <c:v>43196</c:v>
                </c:pt>
                <c:pt idx="6">
                  <c:v>43197</c:v>
                </c:pt>
                <c:pt idx="7">
                  <c:v>43198</c:v>
                </c:pt>
                <c:pt idx="8">
                  <c:v>43199</c:v>
                </c:pt>
                <c:pt idx="9">
                  <c:v>43200</c:v>
                </c:pt>
                <c:pt idx="10">
                  <c:v>43201</c:v>
                </c:pt>
                <c:pt idx="11">
                  <c:v>43202</c:v>
                </c:pt>
                <c:pt idx="12">
                  <c:v>43203</c:v>
                </c:pt>
                <c:pt idx="13">
                  <c:v>43204</c:v>
                </c:pt>
                <c:pt idx="14">
                  <c:v>43205</c:v>
                </c:pt>
                <c:pt idx="15">
                  <c:v>43206</c:v>
                </c:pt>
                <c:pt idx="16">
                  <c:v>43207</c:v>
                </c:pt>
                <c:pt idx="17">
                  <c:v>43208</c:v>
                </c:pt>
                <c:pt idx="18">
                  <c:v>43209</c:v>
                </c:pt>
                <c:pt idx="19">
                  <c:v>43210</c:v>
                </c:pt>
                <c:pt idx="20">
                  <c:v>43211</c:v>
                </c:pt>
                <c:pt idx="21">
                  <c:v>43212</c:v>
                </c:pt>
                <c:pt idx="22">
                  <c:v>43213</c:v>
                </c:pt>
                <c:pt idx="23">
                  <c:v>43214</c:v>
                </c:pt>
                <c:pt idx="24">
                  <c:v>43215</c:v>
                </c:pt>
                <c:pt idx="25">
                  <c:v>43216</c:v>
                </c:pt>
                <c:pt idx="26">
                  <c:v>43217</c:v>
                </c:pt>
                <c:pt idx="27">
                  <c:v>43218</c:v>
                </c:pt>
                <c:pt idx="28">
                  <c:v>43219</c:v>
                </c:pt>
                <c:pt idx="29">
                  <c:v>43220</c:v>
                </c:pt>
              </c:numCache>
            </c:numRef>
          </c:cat>
          <c:val>
            <c:numRef>
              <c:f>Sheet1!$B$2:$B$31</c:f>
              <c:numCache>
                <c:formatCode>General</c:formatCode>
                <c:ptCount val="30"/>
                <c:pt idx="0">
                  <c:v>0</c:v>
                </c:pt>
                <c:pt idx="1">
                  <c:v>0</c:v>
                </c:pt>
                <c:pt idx="2">
                  <c:v>0</c:v>
                </c:pt>
                <c:pt idx="3">
                  <c:v>0</c:v>
                </c:pt>
                <c:pt idx="4">
                  <c:v>0</c:v>
                </c:pt>
                <c:pt idx="5">
                  <c:v>0</c:v>
                </c:pt>
                <c:pt idx="6">
                  <c:v>0</c:v>
                </c:pt>
                <c:pt idx="7">
                  <c:v>0</c:v>
                </c:pt>
                <c:pt idx="8">
                  <c:v>2</c:v>
                </c:pt>
                <c:pt idx="9">
                  <c:v>0</c:v>
                </c:pt>
                <c:pt idx="10">
                  <c:v>0</c:v>
                </c:pt>
                <c:pt idx="11">
                  <c:v>1</c:v>
                </c:pt>
                <c:pt idx="12">
                  <c:v>0</c:v>
                </c:pt>
                <c:pt idx="13">
                  <c:v>0</c:v>
                </c:pt>
                <c:pt idx="14">
                  <c:v>0</c:v>
                </c:pt>
                <c:pt idx="15">
                  <c:v>1</c:v>
                </c:pt>
                <c:pt idx="16">
                  <c:v>0</c:v>
                </c:pt>
                <c:pt idx="17">
                  <c:v>2</c:v>
                </c:pt>
                <c:pt idx="18">
                  <c:v>1</c:v>
                </c:pt>
                <c:pt idx="19">
                  <c:v>0</c:v>
                </c:pt>
                <c:pt idx="20">
                  <c:v>1</c:v>
                </c:pt>
                <c:pt idx="21">
                  <c:v>2</c:v>
                </c:pt>
                <c:pt idx="22">
                  <c:v>0</c:v>
                </c:pt>
                <c:pt idx="23">
                  <c:v>0</c:v>
                </c:pt>
                <c:pt idx="24">
                  <c:v>0</c:v>
                </c:pt>
                <c:pt idx="25">
                  <c:v>0</c:v>
                </c:pt>
                <c:pt idx="26">
                  <c:v>1</c:v>
                </c:pt>
                <c:pt idx="27">
                  <c:v>0</c:v>
                </c:pt>
                <c:pt idx="28">
                  <c:v>0</c:v>
                </c:pt>
                <c:pt idx="29">
                  <c:v>1</c:v>
                </c:pt>
              </c:numCache>
            </c:numRef>
          </c:val>
          <c:smooth val="0"/>
          <c:extLst>
            <c:ext xmlns:c16="http://schemas.microsoft.com/office/drawing/2014/chart" uri="{C3380CC4-5D6E-409C-BE32-E72D297353CC}">
              <c16:uniqueId val="{00000000-9AC7-4154-9D15-859DF4EEE49F}"/>
            </c:ext>
          </c:extLst>
        </c:ser>
        <c:dLbls>
          <c:showLegendKey val="0"/>
          <c:showVal val="0"/>
          <c:showCatName val="0"/>
          <c:showSerName val="0"/>
          <c:showPercent val="0"/>
          <c:showBubbleSize val="0"/>
        </c:dLbls>
        <c:smooth val="0"/>
        <c:axId val="341082240"/>
        <c:axId val="341085848"/>
      </c:lineChart>
      <c:dateAx>
        <c:axId val="3410822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1085848"/>
        <c:crosses val="autoZero"/>
        <c:auto val="1"/>
        <c:lblOffset val="100"/>
        <c:baseTimeUnit val="days"/>
      </c:dateAx>
      <c:valAx>
        <c:axId val="3410858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10822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Autohaus Ford Gaberszik</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3</c:v>
                </c:pt>
                <c:pt idx="1">
                  <c:v>0</c:v>
                </c:pt>
                <c:pt idx="2">
                  <c:v>2</c:v>
                </c:pt>
                <c:pt idx="3">
                  <c:v>2</c:v>
                </c:pt>
                <c:pt idx="4">
                  <c:v>1</c:v>
                </c:pt>
                <c:pt idx="5">
                  <c:v>0</c:v>
                </c:pt>
                <c:pt idx="6">
                  <c:v>2</c:v>
                </c:pt>
              </c:numCache>
            </c:numRef>
          </c:val>
          <c:extLst>
            <c:ext xmlns:c16="http://schemas.microsoft.com/office/drawing/2014/chart" uri="{C3380CC4-5D6E-409C-BE32-E72D297353CC}">
              <c16:uniqueId val="{00000000-ACFD-4259-BA6A-95D3C9E3DF57}"/>
            </c:ext>
          </c:extLst>
        </c:ser>
        <c:dLbls>
          <c:showLegendKey val="0"/>
          <c:showVal val="0"/>
          <c:showCatName val="0"/>
          <c:showSerName val="0"/>
          <c:showPercent val="0"/>
          <c:showBubbleSize val="0"/>
        </c:dLbls>
        <c:gapWidth val="219"/>
        <c:overlap val="-27"/>
        <c:axId val="412267408"/>
        <c:axId val="412267736"/>
      </c:barChart>
      <c:catAx>
        <c:axId val="4122674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2267736"/>
        <c:crosses val="autoZero"/>
        <c:auto val="1"/>
        <c:lblAlgn val="ctr"/>
        <c:lblOffset val="100"/>
        <c:noMultiLvlLbl val="0"/>
      </c:catAx>
      <c:valAx>
        <c:axId val="4122677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22674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Autohaus Ford Gaberszik</c:v>
                </c:pt>
              </c:strCache>
            </c:strRef>
          </c:tx>
          <c:spPr>
            <a:ln w="28575" cap="rnd">
              <a:solidFill>
                <a:schemeClr val="accent1"/>
              </a:solidFill>
              <a:round/>
            </a:ln>
            <a:effectLst/>
          </c:spPr>
          <c:marker>
            <c:symbol val="none"/>
          </c:marker>
          <c:cat>
            <c:numRef>
              <c:f>Sheet1!$A$2:$A$31</c:f>
              <c:numCache>
                <c:formatCode>m/d/yyyy</c:formatCode>
                <c:ptCount val="30"/>
                <c:pt idx="0">
                  <c:v>43191</c:v>
                </c:pt>
                <c:pt idx="1">
                  <c:v>43192</c:v>
                </c:pt>
                <c:pt idx="2">
                  <c:v>43193</c:v>
                </c:pt>
                <c:pt idx="3">
                  <c:v>43194</c:v>
                </c:pt>
                <c:pt idx="4">
                  <c:v>43195</c:v>
                </c:pt>
                <c:pt idx="5">
                  <c:v>43196</c:v>
                </c:pt>
                <c:pt idx="6">
                  <c:v>43197</c:v>
                </c:pt>
                <c:pt idx="7">
                  <c:v>43198</c:v>
                </c:pt>
                <c:pt idx="8">
                  <c:v>43199</c:v>
                </c:pt>
                <c:pt idx="9">
                  <c:v>43200</c:v>
                </c:pt>
                <c:pt idx="10">
                  <c:v>43201</c:v>
                </c:pt>
                <c:pt idx="11">
                  <c:v>43202</c:v>
                </c:pt>
                <c:pt idx="12">
                  <c:v>43203</c:v>
                </c:pt>
                <c:pt idx="13">
                  <c:v>43204</c:v>
                </c:pt>
                <c:pt idx="14">
                  <c:v>43205</c:v>
                </c:pt>
                <c:pt idx="15">
                  <c:v>43206</c:v>
                </c:pt>
                <c:pt idx="16">
                  <c:v>43207</c:v>
                </c:pt>
                <c:pt idx="17">
                  <c:v>43208</c:v>
                </c:pt>
                <c:pt idx="18">
                  <c:v>43209</c:v>
                </c:pt>
                <c:pt idx="19">
                  <c:v>43210</c:v>
                </c:pt>
                <c:pt idx="20">
                  <c:v>43211</c:v>
                </c:pt>
                <c:pt idx="21">
                  <c:v>43212</c:v>
                </c:pt>
                <c:pt idx="22">
                  <c:v>43213</c:v>
                </c:pt>
                <c:pt idx="23">
                  <c:v>43214</c:v>
                </c:pt>
                <c:pt idx="24">
                  <c:v>43215</c:v>
                </c:pt>
                <c:pt idx="25">
                  <c:v>43216</c:v>
                </c:pt>
                <c:pt idx="26">
                  <c:v>43217</c:v>
                </c:pt>
                <c:pt idx="27">
                  <c:v>43218</c:v>
                </c:pt>
                <c:pt idx="28">
                  <c:v>43219</c:v>
                </c:pt>
                <c:pt idx="29">
                  <c:v>43220</c:v>
                </c:pt>
              </c:numCache>
            </c:numRef>
          </c:cat>
          <c:val>
            <c:numRef>
              <c:f>Sheet1!$B$2:$B$31</c:f>
              <c:numCache>
                <c:formatCode>General</c:formatCode>
                <c:ptCount val="30"/>
                <c:pt idx="0">
                  <c:v>0</c:v>
                </c:pt>
                <c:pt idx="1">
                  <c:v>0</c:v>
                </c:pt>
                <c:pt idx="2">
                  <c:v>0</c:v>
                </c:pt>
                <c:pt idx="3">
                  <c:v>0</c:v>
                </c:pt>
                <c:pt idx="4">
                  <c:v>0</c:v>
                </c:pt>
                <c:pt idx="5">
                  <c:v>0</c:v>
                </c:pt>
                <c:pt idx="6">
                  <c:v>0</c:v>
                </c:pt>
                <c:pt idx="7">
                  <c:v>1.7957351290685</c:v>
                </c:pt>
                <c:pt idx="8">
                  <c:v>5.1627384960717997</c:v>
                </c:pt>
                <c:pt idx="9">
                  <c:v>0</c:v>
                </c:pt>
                <c:pt idx="10">
                  <c:v>5.3872053872054</c:v>
                </c:pt>
                <c:pt idx="11">
                  <c:v>5.3751399776035997</c:v>
                </c:pt>
                <c:pt idx="12">
                  <c:v>0</c:v>
                </c:pt>
                <c:pt idx="13">
                  <c:v>0</c:v>
                </c:pt>
                <c:pt idx="14">
                  <c:v>0</c:v>
                </c:pt>
                <c:pt idx="15">
                  <c:v>11.409395973154</c:v>
                </c:pt>
                <c:pt idx="16">
                  <c:v>0</c:v>
                </c:pt>
                <c:pt idx="17">
                  <c:v>0</c:v>
                </c:pt>
                <c:pt idx="18">
                  <c:v>0</c:v>
                </c:pt>
                <c:pt idx="19">
                  <c:v>3.0066815144765999</c:v>
                </c:pt>
                <c:pt idx="20">
                  <c:v>0</c:v>
                </c:pt>
                <c:pt idx="21">
                  <c:v>0</c:v>
                </c:pt>
                <c:pt idx="22">
                  <c:v>0</c:v>
                </c:pt>
                <c:pt idx="23">
                  <c:v>0</c:v>
                </c:pt>
                <c:pt idx="24">
                  <c:v>3.7694013303768998</c:v>
                </c:pt>
                <c:pt idx="25">
                  <c:v>2.9900332225913999</c:v>
                </c:pt>
                <c:pt idx="26">
                  <c:v>0</c:v>
                </c:pt>
                <c:pt idx="27">
                  <c:v>0</c:v>
                </c:pt>
                <c:pt idx="28">
                  <c:v>3.2186459489455999</c:v>
                </c:pt>
                <c:pt idx="29">
                  <c:v>0</c:v>
                </c:pt>
              </c:numCache>
            </c:numRef>
          </c:val>
          <c:smooth val="0"/>
          <c:extLst>
            <c:ext xmlns:c16="http://schemas.microsoft.com/office/drawing/2014/chart" uri="{C3380CC4-5D6E-409C-BE32-E72D297353CC}">
              <c16:uniqueId val="{00000000-B6B5-4932-8ACB-CD1CDFF6F41B}"/>
            </c:ext>
          </c:extLst>
        </c:ser>
        <c:dLbls>
          <c:showLegendKey val="0"/>
          <c:showVal val="0"/>
          <c:showCatName val="0"/>
          <c:showSerName val="0"/>
          <c:showPercent val="0"/>
          <c:showBubbleSize val="0"/>
        </c:dLbls>
        <c:smooth val="0"/>
        <c:axId val="412272000"/>
        <c:axId val="412273640"/>
      </c:lineChart>
      <c:dateAx>
        <c:axId val="4122720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2273640"/>
        <c:crosses val="autoZero"/>
        <c:auto val="1"/>
        <c:lblOffset val="100"/>
        <c:baseTimeUnit val="days"/>
      </c:dateAx>
      <c:valAx>
        <c:axId val="4122736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22720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Link</c:v>
                </c:pt>
              </c:strCache>
            </c:strRef>
          </c:tx>
          <c:spPr>
            <a:solidFill>
              <a:schemeClr val="accent1"/>
            </a:solidFill>
            <a:ln>
              <a:noFill/>
            </a:ln>
            <a:effectLst/>
          </c:spPr>
          <c:invertIfNegative val="0"/>
          <c:cat>
            <c:strRef>
              <c:f>Sheet1!$A$2</c:f>
              <c:strCache>
                <c:ptCount val="1"/>
                <c:pt idx="0">
                  <c:v>Autohaus Ford Gaberszik</c:v>
                </c:pt>
              </c:strCache>
            </c:strRef>
          </c:cat>
          <c:val>
            <c:numRef>
              <c:f>Sheet1!$B$2</c:f>
              <c:numCache>
                <c:formatCode>General</c:formatCode>
                <c:ptCount val="1"/>
                <c:pt idx="0">
                  <c:v>1</c:v>
                </c:pt>
              </c:numCache>
            </c:numRef>
          </c:val>
          <c:extLst>
            <c:ext xmlns:c16="http://schemas.microsoft.com/office/drawing/2014/chart" uri="{C3380CC4-5D6E-409C-BE32-E72D297353CC}">
              <c16:uniqueId val="{00000000-3667-4B49-B9C8-0CDA80566F2C}"/>
            </c:ext>
          </c:extLst>
        </c:ser>
        <c:ser>
          <c:idx val="1"/>
          <c:order val="1"/>
          <c:tx>
            <c:strRef>
              <c:f>Sheet1!$C$1</c:f>
              <c:strCache>
                <c:ptCount val="1"/>
                <c:pt idx="0">
                  <c:v>Photo</c:v>
                </c:pt>
              </c:strCache>
            </c:strRef>
          </c:tx>
          <c:spPr>
            <a:solidFill>
              <a:schemeClr val="accent2"/>
            </a:solidFill>
            <a:ln>
              <a:noFill/>
            </a:ln>
            <a:effectLst/>
          </c:spPr>
          <c:invertIfNegative val="0"/>
          <c:cat>
            <c:strRef>
              <c:f>Sheet1!$A$2</c:f>
              <c:strCache>
                <c:ptCount val="1"/>
                <c:pt idx="0">
                  <c:v>Autohaus Ford Gaberszik</c:v>
                </c:pt>
              </c:strCache>
            </c:strRef>
          </c:cat>
          <c:val>
            <c:numRef>
              <c:f>Sheet1!$C$2</c:f>
              <c:numCache>
                <c:formatCode>General</c:formatCode>
                <c:ptCount val="1"/>
                <c:pt idx="0">
                  <c:v>8</c:v>
                </c:pt>
              </c:numCache>
            </c:numRef>
          </c:val>
          <c:extLst>
            <c:ext xmlns:c16="http://schemas.microsoft.com/office/drawing/2014/chart" uri="{C3380CC4-5D6E-409C-BE32-E72D297353CC}">
              <c16:uniqueId val="{00000001-3667-4B49-B9C8-0CDA80566F2C}"/>
            </c:ext>
          </c:extLst>
        </c:ser>
        <c:ser>
          <c:idx val="2"/>
          <c:order val="2"/>
          <c:tx>
            <c:strRef>
              <c:f>Sheet1!$D$1</c:f>
              <c:strCache>
                <c:ptCount val="1"/>
                <c:pt idx="0">
                  <c:v>Video</c:v>
                </c:pt>
              </c:strCache>
            </c:strRef>
          </c:tx>
          <c:spPr>
            <a:solidFill>
              <a:schemeClr val="accent3"/>
            </a:solidFill>
            <a:ln>
              <a:noFill/>
            </a:ln>
            <a:effectLst/>
          </c:spPr>
          <c:invertIfNegative val="0"/>
          <c:cat>
            <c:strRef>
              <c:f>Sheet1!$A$2</c:f>
              <c:strCache>
                <c:ptCount val="1"/>
                <c:pt idx="0">
                  <c:v>Autohaus Ford Gaberszik</c:v>
                </c:pt>
              </c:strCache>
            </c:strRef>
          </c:cat>
          <c:val>
            <c:numRef>
              <c:f>Sheet1!$D$2</c:f>
              <c:numCache>
                <c:formatCode>General</c:formatCode>
                <c:ptCount val="1"/>
                <c:pt idx="0">
                  <c:v>1</c:v>
                </c:pt>
              </c:numCache>
            </c:numRef>
          </c:val>
          <c:extLst>
            <c:ext xmlns:c16="http://schemas.microsoft.com/office/drawing/2014/chart" uri="{C3380CC4-5D6E-409C-BE32-E72D297353CC}">
              <c16:uniqueId val="{00000002-3667-4B49-B9C8-0CDA80566F2C}"/>
            </c:ext>
          </c:extLst>
        </c:ser>
        <c:dLbls>
          <c:showLegendKey val="0"/>
          <c:showVal val="0"/>
          <c:showCatName val="0"/>
          <c:showSerName val="0"/>
          <c:showPercent val="0"/>
          <c:showBubbleSize val="0"/>
        </c:dLbls>
        <c:gapWidth val="150"/>
        <c:overlap val="100"/>
        <c:axId val="403880664"/>
        <c:axId val="403878696"/>
      </c:barChart>
      <c:catAx>
        <c:axId val="4038806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3878696"/>
        <c:crosses val="autoZero"/>
        <c:auto val="1"/>
        <c:lblAlgn val="ctr"/>
        <c:lblOffset val="100"/>
        <c:noMultiLvlLbl val="0"/>
      </c:catAx>
      <c:valAx>
        <c:axId val="40387869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38806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Autohaus Ford Gaberszik</c:v>
                </c:pt>
              </c:strCache>
            </c:strRef>
          </c:tx>
          <c:spPr>
            <a:solidFill>
              <a:schemeClr val="accent1"/>
            </a:solidFill>
            <a:ln>
              <a:noFill/>
            </a:ln>
            <a:effectLst/>
          </c:spPr>
          <c:invertIfNegative val="0"/>
          <c:cat>
            <c:strRef>
              <c:f>Sheet1!$A$2:$A$4</c:f>
              <c:strCache>
                <c:ptCount val="3"/>
                <c:pt idx="0">
                  <c:v>Link</c:v>
                </c:pt>
                <c:pt idx="1">
                  <c:v>Photo</c:v>
                </c:pt>
                <c:pt idx="2">
                  <c:v>Video</c:v>
                </c:pt>
              </c:strCache>
            </c:strRef>
          </c:cat>
          <c:val>
            <c:numRef>
              <c:f>Sheet1!$B$2:$B$4</c:f>
              <c:numCache>
                <c:formatCode>General</c:formatCode>
                <c:ptCount val="3"/>
                <c:pt idx="0">
                  <c:v>2.9900332225913999</c:v>
                </c:pt>
                <c:pt idx="1">
                  <c:v>5.6389314644709003</c:v>
                </c:pt>
                <c:pt idx="2">
                  <c:v>5.3811659192825001</c:v>
                </c:pt>
              </c:numCache>
            </c:numRef>
          </c:val>
          <c:extLst>
            <c:ext xmlns:c16="http://schemas.microsoft.com/office/drawing/2014/chart" uri="{C3380CC4-5D6E-409C-BE32-E72D297353CC}">
              <c16:uniqueId val="{00000000-92AA-4F72-9E97-9DA6C7BE4D95}"/>
            </c:ext>
          </c:extLst>
        </c:ser>
        <c:dLbls>
          <c:showLegendKey val="0"/>
          <c:showVal val="0"/>
          <c:showCatName val="0"/>
          <c:showSerName val="0"/>
          <c:showPercent val="0"/>
          <c:showBubbleSize val="0"/>
        </c:dLbls>
        <c:gapWidth val="219"/>
        <c:overlap val="-27"/>
        <c:axId val="403885584"/>
        <c:axId val="403886240"/>
      </c:barChart>
      <c:catAx>
        <c:axId val="4038855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3886240"/>
        <c:crosses val="autoZero"/>
        <c:auto val="1"/>
        <c:lblAlgn val="ctr"/>
        <c:lblOffset val="100"/>
        <c:noMultiLvlLbl val="0"/>
      </c:catAx>
      <c:valAx>
        <c:axId val="4038862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38855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Autohaus Ford Gaberszik</c:v>
                </c:pt>
              </c:strCache>
            </c:strRef>
          </c:tx>
          <c:spPr>
            <a:solidFill>
              <a:schemeClr val="accent1"/>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Sheet1!$B$2:$B$6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0-A9B1-437C-AD07-27744BF93F15}"/>
            </c:ext>
          </c:extLst>
        </c:ser>
        <c:dLbls>
          <c:showLegendKey val="0"/>
          <c:showVal val="0"/>
          <c:showCatName val="0"/>
          <c:showSerName val="0"/>
          <c:showPercent val="0"/>
          <c:showBubbleSize val="0"/>
        </c:dLbls>
        <c:gapWidth val="219"/>
        <c:overlap val="-27"/>
        <c:axId val="403886568"/>
        <c:axId val="403882632"/>
      </c:barChart>
      <c:catAx>
        <c:axId val="4038865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3882632"/>
        <c:crosses val="autoZero"/>
        <c:auto val="1"/>
        <c:lblAlgn val="ctr"/>
        <c:lblOffset val="100"/>
        <c:noMultiLvlLbl val="0"/>
      </c:catAx>
      <c:valAx>
        <c:axId val="4038826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38865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Autohaus Ford Gaberszik</c:v>
                </c:pt>
              </c:strCache>
            </c:strRef>
          </c:tx>
          <c:spPr>
            <a:ln w="28575" cap="rnd">
              <a:solidFill>
                <a:schemeClr val="accent1"/>
              </a:solidFill>
              <a:round/>
            </a:ln>
            <a:effectLst/>
          </c:spPr>
          <c:marker>
            <c:symbol val="none"/>
          </c:marker>
          <c:cat>
            <c:numRef>
              <c:f>Sheet1!$A$2:$A$31</c:f>
              <c:numCache>
                <c:formatCode>m/d/yyyy</c:formatCode>
                <c:ptCount val="30"/>
                <c:pt idx="0">
                  <c:v>43191</c:v>
                </c:pt>
                <c:pt idx="1">
                  <c:v>43192</c:v>
                </c:pt>
                <c:pt idx="2">
                  <c:v>43193</c:v>
                </c:pt>
                <c:pt idx="3">
                  <c:v>43194</c:v>
                </c:pt>
                <c:pt idx="4">
                  <c:v>43195</c:v>
                </c:pt>
                <c:pt idx="5">
                  <c:v>43196</c:v>
                </c:pt>
                <c:pt idx="6">
                  <c:v>43197</c:v>
                </c:pt>
                <c:pt idx="7">
                  <c:v>43198</c:v>
                </c:pt>
                <c:pt idx="8">
                  <c:v>43199</c:v>
                </c:pt>
                <c:pt idx="9">
                  <c:v>43200</c:v>
                </c:pt>
                <c:pt idx="10">
                  <c:v>43201</c:v>
                </c:pt>
                <c:pt idx="11">
                  <c:v>43202</c:v>
                </c:pt>
                <c:pt idx="12">
                  <c:v>43203</c:v>
                </c:pt>
                <c:pt idx="13">
                  <c:v>43204</c:v>
                </c:pt>
                <c:pt idx="14">
                  <c:v>43205</c:v>
                </c:pt>
                <c:pt idx="15">
                  <c:v>43206</c:v>
                </c:pt>
                <c:pt idx="16">
                  <c:v>43207</c:v>
                </c:pt>
                <c:pt idx="17">
                  <c:v>43208</c:v>
                </c:pt>
                <c:pt idx="18">
                  <c:v>43209</c:v>
                </c:pt>
                <c:pt idx="19">
                  <c:v>43210</c:v>
                </c:pt>
                <c:pt idx="20">
                  <c:v>43211</c:v>
                </c:pt>
                <c:pt idx="21">
                  <c:v>43212</c:v>
                </c:pt>
                <c:pt idx="22">
                  <c:v>43213</c:v>
                </c:pt>
                <c:pt idx="23">
                  <c:v>43214</c:v>
                </c:pt>
                <c:pt idx="24">
                  <c:v>43215</c:v>
                </c:pt>
                <c:pt idx="25">
                  <c:v>43216</c:v>
                </c:pt>
                <c:pt idx="26">
                  <c:v>43217</c:v>
                </c:pt>
                <c:pt idx="27">
                  <c:v>43218</c:v>
                </c:pt>
                <c:pt idx="28">
                  <c:v>43219</c:v>
                </c:pt>
                <c:pt idx="29">
                  <c:v>43220</c:v>
                </c:pt>
              </c:numCache>
            </c:numRef>
          </c:cat>
          <c:val>
            <c:numRef>
              <c:f>Sheet1!$B$2:$B$31</c:f>
              <c:numCache>
                <c:formatCode>General</c:formatCode>
                <c:ptCount val="30"/>
                <c:pt idx="0">
                  <c:v>149</c:v>
                </c:pt>
                <c:pt idx="1">
                  <c:v>149</c:v>
                </c:pt>
                <c:pt idx="2">
                  <c:v>149</c:v>
                </c:pt>
                <c:pt idx="3">
                  <c:v>149</c:v>
                </c:pt>
                <c:pt idx="4">
                  <c:v>149</c:v>
                </c:pt>
                <c:pt idx="5">
                  <c:v>149</c:v>
                </c:pt>
                <c:pt idx="6">
                  <c:v>149</c:v>
                </c:pt>
                <c:pt idx="7">
                  <c:v>149</c:v>
                </c:pt>
                <c:pt idx="8">
                  <c:v>149</c:v>
                </c:pt>
                <c:pt idx="9">
                  <c:v>149</c:v>
                </c:pt>
                <c:pt idx="10">
                  <c:v>149</c:v>
                </c:pt>
                <c:pt idx="11">
                  <c:v>149</c:v>
                </c:pt>
                <c:pt idx="12">
                  <c:v>149</c:v>
                </c:pt>
                <c:pt idx="13">
                  <c:v>149</c:v>
                </c:pt>
                <c:pt idx="14">
                  <c:v>149</c:v>
                </c:pt>
                <c:pt idx="15">
                  <c:v>149</c:v>
                </c:pt>
                <c:pt idx="16">
                  <c:v>149</c:v>
                </c:pt>
                <c:pt idx="17">
                  <c:v>149</c:v>
                </c:pt>
                <c:pt idx="18">
                  <c:v>149</c:v>
                </c:pt>
                <c:pt idx="19">
                  <c:v>149</c:v>
                </c:pt>
                <c:pt idx="20">
                  <c:v>149</c:v>
                </c:pt>
                <c:pt idx="21">
                  <c:v>149</c:v>
                </c:pt>
                <c:pt idx="22">
                  <c:v>149</c:v>
                </c:pt>
                <c:pt idx="23">
                  <c:v>149</c:v>
                </c:pt>
                <c:pt idx="24">
                  <c:v>149</c:v>
                </c:pt>
                <c:pt idx="25">
                  <c:v>149</c:v>
                </c:pt>
                <c:pt idx="26">
                  <c:v>149</c:v>
                </c:pt>
                <c:pt idx="27">
                  <c:v>149</c:v>
                </c:pt>
                <c:pt idx="28">
                  <c:v>149</c:v>
                </c:pt>
                <c:pt idx="29">
                  <c:v>149</c:v>
                </c:pt>
              </c:numCache>
            </c:numRef>
          </c:val>
          <c:smooth val="0"/>
          <c:extLst>
            <c:ext xmlns:c16="http://schemas.microsoft.com/office/drawing/2014/chart" uri="{C3380CC4-5D6E-409C-BE32-E72D297353CC}">
              <c16:uniqueId val="{00000000-F597-4AAC-9A3B-44AC3750F43C}"/>
            </c:ext>
          </c:extLst>
        </c:ser>
        <c:dLbls>
          <c:showLegendKey val="0"/>
          <c:showVal val="0"/>
          <c:showCatName val="0"/>
          <c:showSerName val="0"/>
          <c:showPercent val="0"/>
          <c:showBubbleSize val="0"/>
        </c:dLbls>
        <c:smooth val="0"/>
        <c:axId val="403888536"/>
        <c:axId val="403890504"/>
      </c:lineChart>
      <c:dateAx>
        <c:axId val="4038885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3890504"/>
        <c:crosses val="autoZero"/>
        <c:auto val="1"/>
        <c:lblOffset val="100"/>
        <c:baseTimeUnit val="days"/>
      </c:dateAx>
      <c:valAx>
        <c:axId val="4038905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38885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Female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2</c:v>
                </c:pt>
                <c:pt idx="1">
                  <c:v>57</c:v>
                </c:pt>
                <c:pt idx="2">
                  <c:v>88</c:v>
                </c:pt>
                <c:pt idx="3">
                  <c:v>92</c:v>
                </c:pt>
                <c:pt idx="4">
                  <c:v>68</c:v>
                </c:pt>
                <c:pt idx="5">
                  <c:v>26</c:v>
                </c:pt>
                <c:pt idx="6">
                  <c:v>7</c:v>
                </c:pt>
              </c:numCache>
            </c:numRef>
          </c:val>
          <c:extLst>
            <c:ext xmlns:c16="http://schemas.microsoft.com/office/drawing/2014/chart" uri="{C3380CC4-5D6E-409C-BE32-E72D297353CC}">
              <c16:uniqueId val="{00000000-082E-4008-903D-E23129D30682}"/>
            </c:ext>
          </c:extLst>
        </c:ser>
        <c:ser>
          <c:idx val="1"/>
          <c:order val="1"/>
          <c:tx>
            <c:strRef>
              <c:f>Sheet1!$C$1</c:f>
              <c:strCache>
                <c:ptCount val="1"/>
                <c:pt idx="0">
                  <c:v>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7</c:v>
                </c:pt>
                <c:pt idx="1">
                  <c:v>69</c:v>
                </c:pt>
                <c:pt idx="2">
                  <c:v>124</c:v>
                </c:pt>
                <c:pt idx="3">
                  <c:v>160</c:v>
                </c:pt>
                <c:pt idx="4">
                  <c:v>129</c:v>
                </c:pt>
                <c:pt idx="5">
                  <c:v>49</c:v>
                </c:pt>
                <c:pt idx="6">
                  <c:v>20</c:v>
                </c:pt>
              </c:numCache>
            </c:numRef>
          </c:val>
          <c:extLst>
            <c:ext xmlns:c16="http://schemas.microsoft.com/office/drawing/2014/chart" uri="{C3380CC4-5D6E-409C-BE32-E72D297353CC}">
              <c16:uniqueId val="{00000001-082E-4008-903D-E23129D30682}"/>
            </c:ext>
          </c:extLst>
        </c:ser>
        <c:dLbls>
          <c:showLegendKey val="0"/>
          <c:showVal val="0"/>
          <c:showCatName val="0"/>
          <c:showSerName val="0"/>
          <c:showPercent val="0"/>
          <c:showBubbleSize val="0"/>
        </c:dLbls>
        <c:gapWidth val="219"/>
        <c:overlap val="-27"/>
        <c:axId val="403891160"/>
        <c:axId val="403891488"/>
      </c:barChart>
      <c:catAx>
        <c:axId val="4038911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3891488"/>
        <c:crosses val="autoZero"/>
        <c:auto val="1"/>
        <c:lblAlgn val="ctr"/>
        <c:lblOffset val="100"/>
        <c:noMultiLvlLbl val="0"/>
      </c:catAx>
      <c:valAx>
        <c:axId val="4038914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38911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Autohaus Ford Gaberszik</c:v>
                </c:pt>
              </c:strCache>
            </c:strRef>
          </c:tx>
          <c:spPr>
            <a:ln w="28575" cap="rnd">
              <a:solidFill>
                <a:schemeClr val="accent1"/>
              </a:solidFill>
              <a:round/>
            </a:ln>
            <a:effectLst/>
          </c:spPr>
          <c:marker>
            <c:symbol val="none"/>
          </c:marker>
          <c:cat>
            <c:numRef>
              <c:f>Sheet1!$A$2:$A$31</c:f>
              <c:numCache>
                <c:formatCode>m/d/yyyy</c:formatCode>
                <c:ptCount val="30"/>
                <c:pt idx="0">
                  <c:v>43191</c:v>
                </c:pt>
                <c:pt idx="1">
                  <c:v>43192</c:v>
                </c:pt>
                <c:pt idx="2">
                  <c:v>43193</c:v>
                </c:pt>
                <c:pt idx="3">
                  <c:v>43194</c:v>
                </c:pt>
                <c:pt idx="4">
                  <c:v>43195</c:v>
                </c:pt>
                <c:pt idx="5">
                  <c:v>43196</c:v>
                </c:pt>
                <c:pt idx="6">
                  <c:v>43197</c:v>
                </c:pt>
                <c:pt idx="7">
                  <c:v>43198</c:v>
                </c:pt>
                <c:pt idx="8">
                  <c:v>43199</c:v>
                </c:pt>
                <c:pt idx="9">
                  <c:v>43200</c:v>
                </c:pt>
                <c:pt idx="10">
                  <c:v>43201</c:v>
                </c:pt>
                <c:pt idx="11">
                  <c:v>43202</c:v>
                </c:pt>
                <c:pt idx="12">
                  <c:v>43203</c:v>
                </c:pt>
                <c:pt idx="13">
                  <c:v>43204</c:v>
                </c:pt>
                <c:pt idx="14">
                  <c:v>43205</c:v>
                </c:pt>
                <c:pt idx="15">
                  <c:v>43206</c:v>
                </c:pt>
                <c:pt idx="16">
                  <c:v>43207</c:v>
                </c:pt>
                <c:pt idx="17">
                  <c:v>43208</c:v>
                </c:pt>
                <c:pt idx="18">
                  <c:v>43209</c:v>
                </c:pt>
                <c:pt idx="19">
                  <c:v>43210</c:v>
                </c:pt>
                <c:pt idx="20">
                  <c:v>43211</c:v>
                </c:pt>
                <c:pt idx="21">
                  <c:v>43212</c:v>
                </c:pt>
                <c:pt idx="22">
                  <c:v>43213</c:v>
                </c:pt>
                <c:pt idx="23">
                  <c:v>43214</c:v>
                </c:pt>
                <c:pt idx="24">
                  <c:v>43215</c:v>
                </c:pt>
                <c:pt idx="25">
                  <c:v>43216</c:v>
                </c:pt>
                <c:pt idx="26">
                  <c:v>43217</c:v>
                </c:pt>
                <c:pt idx="27">
                  <c:v>43218</c:v>
                </c:pt>
                <c:pt idx="28">
                  <c:v>43219</c:v>
                </c:pt>
                <c:pt idx="29">
                  <c:v>43220</c:v>
                </c:pt>
              </c:numCache>
            </c:numRef>
          </c:cat>
          <c:val>
            <c:numRef>
              <c:f>Sheet1!$B$2:$B$31</c:f>
              <c:numCache>
                <c:formatCode>General</c:formatCode>
                <c:ptCount val="30"/>
                <c:pt idx="0">
                  <c:v>390</c:v>
                </c:pt>
                <c:pt idx="1">
                  <c:v>503</c:v>
                </c:pt>
                <c:pt idx="2">
                  <c:v>373</c:v>
                </c:pt>
                <c:pt idx="3">
                  <c:v>359</c:v>
                </c:pt>
                <c:pt idx="4">
                  <c:v>225</c:v>
                </c:pt>
                <c:pt idx="5">
                  <c:v>369</c:v>
                </c:pt>
                <c:pt idx="6">
                  <c:v>263</c:v>
                </c:pt>
                <c:pt idx="7">
                  <c:v>443</c:v>
                </c:pt>
                <c:pt idx="8">
                  <c:v>1096</c:v>
                </c:pt>
                <c:pt idx="9">
                  <c:v>491</c:v>
                </c:pt>
                <c:pt idx="10">
                  <c:v>1141</c:v>
                </c:pt>
                <c:pt idx="11">
                  <c:v>811</c:v>
                </c:pt>
                <c:pt idx="12">
                  <c:v>252</c:v>
                </c:pt>
                <c:pt idx="13">
                  <c:v>72</c:v>
                </c:pt>
                <c:pt idx="14">
                  <c:v>75</c:v>
                </c:pt>
                <c:pt idx="15">
                  <c:v>3024</c:v>
                </c:pt>
                <c:pt idx="16">
                  <c:v>1302</c:v>
                </c:pt>
                <c:pt idx="17">
                  <c:v>1571</c:v>
                </c:pt>
                <c:pt idx="18">
                  <c:v>1232</c:v>
                </c:pt>
                <c:pt idx="19">
                  <c:v>1709</c:v>
                </c:pt>
                <c:pt idx="20">
                  <c:v>1383</c:v>
                </c:pt>
                <c:pt idx="21">
                  <c:v>2129</c:v>
                </c:pt>
                <c:pt idx="22">
                  <c:v>1942</c:v>
                </c:pt>
                <c:pt idx="23">
                  <c:v>1610</c:v>
                </c:pt>
                <c:pt idx="24">
                  <c:v>2063</c:v>
                </c:pt>
                <c:pt idx="25">
                  <c:v>2462</c:v>
                </c:pt>
                <c:pt idx="26">
                  <c:v>1417</c:v>
                </c:pt>
                <c:pt idx="27">
                  <c:v>1181</c:v>
                </c:pt>
                <c:pt idx="28">
                  <c:v>2053</c:v>
                </c:pt>
                <c:pt idx="29">
                  <c:v>1473</c:v>
                </c:pt>
              </c:numCache>
            </c:numRef>
          </c:val>
          <c:smooth val="0"/>
          <c:extLst>
            <c:ext xmlns:c16="http://schemas.microsoft.com/office/drawing/2014/chart" uri="{C3380CC4-5D6E-409C-BE32-E72D297353CC}">
              <c16:uniqueId val="{00000000-D3B5-4454-BB18-BAC33A97C9D0}"/>
            </c:ext>
          </c:extLst>
        </c:ser>
        <c:dLbls>
          <c:showLegendKey val="0"/>
          <c:showVal val="0"/>
          <c:showCatName val="0"/>
          <c:showSerName val="0"/>
          <c:showPercent val="0"/>
          <c:showBubbleSize val="0"/>
        </c:dLbls>
        <c:smooth val="0"/>
        <c:axId val="393472056"/>
        <c:axId val="393474680"/>
      </c:lineChart>
      <c:dateAx>
        <c:axId val="3934720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3474680"/>
        <c:crosses val="autoZero"/>
        <c:auto val="1"/>
        <c:lblOffset val="100"/>
        <c:baseTimeUnit val="days"/>
      </c:dateAx>
      <c:valAx>
        <c:axId val="3934746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34720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Autohaus Ford Gaberszik</c:v>
                </c:pt>
              </c:strCache>
            </c:strRef>
          </c:tx>
          <c:spPr>
            <a:ln w="28575" cap="rnd">
              <a:solidFill>
                <a:schemeClr val="accent1"/>
              </a:solidFill>
              <a:round/>
            </a:ln>
            <a:effectLst/>
          </c:spPr>
          <c:marker>
            <c:symbol val="none"/>
          </c:marker>
          <c:cat>
            <c:numRef>
              <c:f>Sheet1!$A$2:$A$31</c:f>
              <c:numCache>
                <c:formatCode>m/d/yyyy</c:formatCode>
                <c:ptCount val="30"/>
                <c:pt idx="0">
                  <c:v>43191</c:v>
                </c:pt>
                <c:pt idx="1">
                  <c:v>43192</c:v>
                </c:pt>
                <c:pt idx="2">
                  <c:v>43193</c:v>
                </c:pt>
                <c:pt idx="3">
                  <c:v>43194</c:v>
                </c:pt>
                <c:pt idx="4">
                  <c:v>43195</c:v>
                </c:pt>
                <c:pt idx="5">
                  <c:v>43196</c:v>
                </c:pt>
                <c:pt idx="6">
                  <c:v>43197</c:v>
                </c:pt>
                <c:pt idx="7">
                  <c:v>43198</c:v>
                </c:pt>
                <c:pt idx="8">
                  <c:v>43199</c:v>
                </c:pt>
                <c:pt idx="9">
                  <c:v>43200</c:v>
                </c:pt>
                <c:pt idx="10">
                  <c:v>43201</c:v>
                </c:pt>
                <c:pt idx="11">
                  <c:v>43202</c:v>
                </c:pt>
                <c:pt idx="12">
                  <c:v>43203</c:v>
                </c:pt>
                <c:pt idx="13">
                  <c:v>43204</c:v>
                </c:pt>
                <c:pt idx="14">
                  <c:v>43205</c:v>
                </c:pt>
                <c:pt idx="15">
                  <c:v>43206</c:v>
                </c:pt>
                <c:pt idx="16">
                  <c:v>43207</c:v>
                </c:pt>
                <c:pt idx="17">
                  <c:v>43208</c:v>
                </c:pt>
                <c:pt idx="18">
                  <c:v>43209</c:v>
                </c:pt>
                <c:pt idx="19">
                  <c:v>43210</c:v>
                </c:pt>
                <c:pt idx="20">
                  <c:v>43211</c:v>
                </c:pt>
                <c:pt idx="21">
                  <c:v>43212</c:v>
                </c:pt>
                <c:pt idx="22">
                  <c:v>43213</c:v>
                </c:pt>
                <c:pt idx="23">
                  <c:v>43214</c:v>
                </c:pt>
                <c:pt idx="24">
                  <c:v>43215</c:v>
                </c:pt>
                <c:pt idx="25">
                  <c:v>43216</c:v>
                </c:pt>
                <c:pt idx="26">
                  <c:v>43217</c:v>
                </c:pt>
                <c:pt idx="27">
                  <c:v>43218</c:v>
                </c:pt>
                <c:pt idx="28">
                  <c:v>43219</c:v>
                </c:pt>
                <c:pt idx="29">
                  <c:v>43220</c:v>
                </c:pt>
              </c:numCache>
            </c:numRef>
          </c:cat>
          <c:val>
            <c:numRef>
              <c:f>Sheet1!$B$2:$B$31</c:f>
              <c:numCache>
                <c:formatCode>General</c:formatCode>
                <c:ptCount val="30"/>
                <c:pt idx="0">
                  <c:v>303</c:v>
                </c:pt>
                <c:pt idx="1">
                  <c:v>381</c:v>
                </c:pt>
                <c:pt idx="2">
                  <c:v>300</c:v>
                </c:pt>
                <c:pt idx="3">
                  <c:v>238</c:v>
                </c:pt>
                <c:pt idx="4">
                  <c:v>199</c:v>
                </c:pt>
                <c:pt idx="5">
                  <c:v>166</c:v>
                </c:pt>
                <c:pt idx="6">
                  <c:v>179</c:v>
                </c:pt>
                <c:pt idx="7">
                  <c:v>261</c:v>
                </c:pt>
                <c:pt idx="8">
                  <c:v>620</c:v>
                </c:pt>
                <c:pt idx="9">
                  <c:v>278</c:v>
                </c:pt>
                <c:pt idx="10">
                  <c:v>696</c:v>
                </c:pt>
                <c:pt idx="11">
                  <c:v>445</c:v>
                </c:pt>
                <c:pt idx="12">
                  <c:v>142</c:v>
                </c:pt>
                <c:pt idx="13">
                  <c:v>40</c:v>
                </c:pt>
                <c:pt idx="14">
                  <c:v>33</c:v>
                </c:pt>
                <c:pt idx="15">
                  <c:v>1700</c:v>
                </c:pt>
                <c:pt idx="16">
                  <c:v>955</c:v>
                </c:pt>
                <c:pt idx="17">
                  <c:v>1311</c:v>
                </c:pt>
                <c:pt idx="18">
                  <c:v>1073</c:v>
                </c:pt>
                <c:pt idx="19">
                  <c:v>1124</c:v>
                </c:pt>
                <c:pt idx="20">
                  <c:v>1136</c:v>
                </c:pt>
                <c:pt idx="21">
                  <c:v>1928</c:v>
                </c:pt>
                <c:pt idx="22">
                  <c:v>1446</c:v>
                </c:pt>
                <c:pt idx="23">
                  <c:v>1355</c:v>
                </c:pt>
                <c:pt idx="24">
                  <c:v>1503</c:v>
                </c:pt>
                <c:pt idx="25">
                  <c:v>1823</c:v>
                </c:pt>
                <c:pt idx="26">
                  <c:v>1288</c:v>
                </c:pt>
                <c:pt idx="27">
                  <c:v>982</c:v>
                </c:pt>
                <c:pt idx="28">
                  <c:v>1470</c:v>
                </c:pt>
                <c:pt idx="29">
                  <c:v>1258</c:v>
                </c:pt>
              </c:numCache>
            </c:numRef>
          </c:val>
          <c:smooth val="0"/>
          <c:extLst>
            <c:ext xmlns:c16="http://schemas.microsoft.com/office/drawing/2014/chart" uri="{C3380CC4-5D6E-409C-BE32-E72D297353CC}">
              <c16:uniqueId val="{00000000-C365-4414-BAEF-8224F37DECB1}"/>
            </c:ext>
          </c:extLst>
        </c:ser>
        <c:dLbls>
          <c:showLegendKey val="0"/>
          <c:showVal val="0"/>
          <c:showCatName val="0"/>
          <c:showSerName val="0"/>
          <c:showPercent val="0"/>
          <c:showBubbleSize val="0"/>
        </c:dLbls>
        <c:smooth val="0"/>
        <c:axId val="393476648"/>
        <c:axId val="393478944"/>
      </c:lineChart>
      <c:dateAx>
        <c:axId val="3934766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3478944"/>
        <c:crosses val="autoZero"/>
        <c:auto val="1"/>
        <c:lblOffset val="100"/>
        <c:baseTimeUnit val="days"/>
      </c:dateAx>
      <c:valAx>
        <c:axId val="3934789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34766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Autohaus Ford Gaberszik</c:v>
                </c:pt>
              </c:strCache>
            </c:strRef>
          </c:tx>
          <c:spPr>
            <a:ln w="28575" cap="rnd">
              <a:solidFill>
                <a:schemeClr val="accent1"/>
              </a:solidFill>
              <a:round/>
            </a:ln>
            <a:effectLst/>
          </c:spPr>
          <c:marker>
            <c:symbol val="none"/>
          </c:marker>
          <c:cat>
            <c:numRef>
              <c:f>Sheet1!$A$2:$A$31</c:f>
              <c:numCache>
                <c:formatCode>m/d/yyyy</c:formatCode>
                <c:ptCount val="30"/>
                <c:pt idx="0">
                  <c:v>43191</c:v>
                </c:pt>
                <c:pt idx="1">
                  <c:v>43192</c:v>
                </c:pt>
                <c:pt idx="2">
                  <c:v>43193</c:v>
                </c:pt>
                <c:pt idx="3">
                  <c:v>43194</c:v>
                </c:pt>
                <c:pt idx="4">
                  <c:v>43195</c:v>
                </c:pt>
                <c:pt idx="5">
                  <c:v>43196</c:v>
                </c:pt>
                <c:pt idx="6">
                  <c:v>43197</c:v>
                </c:pt>
                <c:pt idx="7">
                  <c:v>43198</c:v>
                </c:pt>
                <c:pt idx="8">
                  <c:v>43199</c:v>
                </c:pt>
                <c:pt idx="9">
                  <c:v>43200</c:v>
                </c:pt>
                <c:pt idx="10">
                  <c:v>43201</c:v>
                </c:pt>
                <c:pt idx="11">
                  <c:v>43202</c:v>
                </c:pt>
                <c:pt idx="12">
                  <c:v>43203</c:v>
                </c:pt>
                <c:pt idx="13">
                  <c:v>43204</c:v>
                </c:pt>
                <c:pt idx="14">
                  <c:v>43205</c:v>
                </c:pt>
                <c:pt idx="15">
                  <c:v>43206</c:v>
                </c:pt>
                <c:pt idx="16">
                  <c:v>43207</c:v>
                </c:pt>
                <c:pt idx="17">
                  <c:v>43208</c:v>
                </c:pt>
                <c:pt idx="18">
                  <c:v>43209</c:v>
                </c:pt>
                <c:pt idx="19">
                  <c:v>43210</c:v>
                </c:pt>
                <c:pt idx="20">
                  <c:v>43211</c:v>
                </c:pt>
                <c:pt idx="21">
                  <c:v>43212</c:v>
                </c:pt>
                <c:pt idx="22">
                  <c:v>43213</c:v>
                </c:pt>
                <c:pt idx="23">
                  <c:v>43214</c:v>
                </c:pt>
                <c:pt idx="24">
                  <c:v>43215</c:v>
                </c:pt>
                <c:pt idx="25">
                  <c:v>43216</c:v>
                </c:pt>
                <c:pt idx="26">
                  <c:v>43217</c:v>
                </c:pt>
                <c:pt idx="27">
                  <c:v>43218</c:v>
                </c:pt>
                <c:pt idx="28">
                  <c:v>43219</c:v>
                </c:pt>
                <c:pt idx="29">
                  <c:v>43220</c:v>
                </c:pt>
              </c:numCache>
            </c:numRef>
          </c:cat>
          <c:val>
            <c:numRef>
              <c:f>Sheet1!$B$2:$B$31</c:f>
              <c:numCache>
                <c:formatCode>General</c:formatCode>
                <c:ptCount val="30"/>
                <c:pt idx="0">
                  <c:v>10</c:v>
                </c:pt>
                <c:pt idx="1">
                  <c:v>12</c:v>
                </c:pt>
                <c:pt idx="2">
                  <c:v>6</c:v>
                </c:pt>
                <c:pt idx="3">
                  <c:v>10</c:v>
                </c:pt>
                <c:pt idx="4">
                  <c:v>6</c:v>
                </c:pt>
                <c:pt idx="5">
                  <c:v>5</c:v>
                </c:pt>
                <c:pt idx="6">
                  <c:v>4</c:v>
                </c:pt>
                <c:pt idx="7">
                  <c:v>11</c:v>
                </c:pt>
                <c:pt idx="8">
                  <c:v>85</c:v>
                </c:pt>
                <c:pt idx="9">
                  <c:v>15</c:v>
                </c:pt>
                <c:pt idx="10">
                  <c:v>85</c:v>
                </c:pt>
                <c:pt idx="11">
                  <c:v>66</c:v>
                </c:pt>
                <c:pt idx="12">
                  <c:v>25</c:v>
                </c:pt>
                <c:pt idx="13">
                  <c:v>5</c:v>
                </c:pt>
                <c:pt idx="14">
                  <c:v>4</c:v>
                </c:pt>
                <c:pt idx="15">
                  <c:v>224</c:v>
                </c:pt>
                <c:pt idx="16">
                  <c:v>57</c:v>
                </c:pt>
                <c:pt idx="17">
                  <c:v>51</c:v>
                </c:pt>
                <c:pt idx="18">
                  <c:v>51</c:v>
                </c:pt>
                <c:pt idx="19">
                  <c:v>73</c:v>
                </c:pt>
                <c:pt idx="20">
                  <c:v>35</c:v>
                </c:pt>
                <c:pt idx="21">
                  <c:v>50</c:v>
                </c:pt>
                <c:pt idx="22">
                  <c:v>26</c:v>
                </c:pt>
                <c:pt idx="23">
                  <c:v>49</c:v>
                </c:pt>
                <c:pt idx="24">
                  <c:v>52</c:v>
                </c:pt>
                <c:pt idx="25">
                  <c:v>75</c:v>
                </c:pt>
                <c:pt idx="26">
                  <c:v>19</c:v>
                </c:pt>
                <c:pt idx="27">
                  <c:v>18</c:v>
                </c:pt>
                <c:pt idx="28">
                  <c:v>67</c:v>
                </c:pt>
                <c:pt idx="29">
                  <c:v>18</c:v>
                </c:pt>
              </c:numCache>
            </c:numRef>
          </c:val>
          <c:smooth val="0"/>
          <c:extLst>
            <c:ext xmlns:c16="http://schemas.microsoft.com/office/drawing/2014/chart" uri="{C3380CC4-5D6E-409C-BE32-E72D297353CC}">
              <c16:uniqueId val="{00000000-1610-4F08-B0F3-7CD15D337742}"/>
            </c:ext>
          </c:extLst>
        </c:ser>
        <c:dLbls>
          <c:showLegendKey val="0"/>
          <c:showVal val="0"/>
          <c:showCatName val="0"/>
          <c:showSerName val="0"/>
          <c:showPercent val="0"/>
          <c:showBubbleSize val="0"/>
        </c:dLbls>
        <c:smooth val="0"/>
        <c:axId val="393455328"/>
        <c:axId val="393455984"/>
      </c:lineChart>
      <c:dateAx>
        <c:axId val="3934553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3455984"/>
        <c:crosses val="autoZero"/>
        <c:auto val="1"/>
        <c:lblOffset val="100"/>
        <c:baseTimeUnit val="days"/>
      </c:dateAx>
      <c:valAx>
        <c:axId val="3934559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34553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Autohaus Ford Gaberszik</c:v>
                </c:pt>
              </c:strCache>
            </c:strRef>
          </c:tx>
          <c:spPr>
            <a:ln w="28575" cap="rnd">
              <a:solidFill>
                <a:schemeClr val="accent1"/>
              </a:solidFill>
              <a:round/>
            </a:ln>
            <a:effectLst/>
          </c:spPr>
          <c:marker>
            <c:symbol val="none"/>
          </c:marker>
          <c:cat>
            <c:numRef>
              <c:f>Sheet1!$A$2:$A$31</c:f>
              <c:numCache>
                <c:formatCode>m/d/yyyy</c:formatCode>
                <c:ptCount val="30"/>
                <c:pt idx="0">
                  <c:v>43191</c:v>
                </c:pt>
                <c:pt idx="1">
                  <c:v>43192</c:v>
                </c:pt>
                <c:pt idx="2">
                  <c:v>43193</c:v>
                </c:pt>
                <c:pt idx="3">
                  <c:v>43194</c:v>
                </c:pt>
                <c:pt idx="4">
                  <c:v>43195</c:v>
                </c:pt>
                <c:pt idx="5">
                  <c:v>43196</c:v>
                </c:pt>
                <c:pt idx="6">
                  <c:v>43197</c:v>
                </c:pt>
                <c:pt idx="7">
                  <c:v>43198</c:v>
                </c:pt>
                <c:pt idx="8">
                  <c:v>43199</c:v>
                </c:pt>
                <c:pt idx="9">
                  <c:v>43200</c:v>
                </c:pt>
                <c:pt idx="10">
                  <c:v>43201</c:v>
                </c:pt>
                <c:pt idx="11">
                  <c:v>43202</c:v>
                </c:pt>
                <c:pt idx="12">
                  <c:v>43203</c:v>
                </c:pt>
                <c:pt idx="13">
                  <c:v>43204</c:v>
                </c:pt>
                <c:pt idx="14">
                  <c:v>43205</c:v>
                </c:pt>
                <c:pt idx="15">
                  <c:v>43206</c:v>
                </c:pt>
                <c:pt idx="16">
                  <c:v>43207</c:v>
                </c:pt>
                <c:pt idx="17">
                  <c:v>43208</c:v>
                </c:pt>
                <c:pt idx="18">
                  <c:v>43209</c:v>
                </c:pt>
                <c:pt idx="19">
                  <c:v>43210</c:v>
                </c:pt>
                <c:pt idx="20">
                  <c:v>43211</c:v>
                </c:pt>
                <c:pt idx="21">
                  <c:v>43212</c:v>
                </c:pt>
                <c:pt idx="22">
                  <c:v>43213</c:v>
                </c:pt>
                <c:pt idx="23">
                  <c:v>43214</c:v>
                </c:pt>
                <c:pt idx="24">
                  <c:v>43215</c:v>
                </c:pt>
                <c:pt idx="25">
                  <c:v>43216</c:v>
                </c:pt>
                <c:pt idx="26">
                  <c:v>43217</c:v>
                </c:pt>
                <c:pt idx="27">
                  <c:v>43218</c:v>
                </c:pt>
                <c:pt idx="28">
                  <c:v>43219</c:v>
                </c:pt>
                <c:pt idx="29">
                  <c:v>43220</c:v>
                </c:pt>
              </c:numCache>
            </c:numRef>
          </c:cat>
          <c:val>
            <c:numRef>
              <c:f>Sheet1!$B$2:$B$31</c:f>
              <c:numCache>
                <c:formatCode>General</c:formatCode>
                <c:ptCount val="30"/>
                <c:pt idx="0">
                  <c:v>4</c:v>
                </c:pt>
                <c:pt idx="1">
                  <c:v>5</c:v>
                </c:pt>
                <c:pt idx="2">
                  <c:v>4</c:v>
                </c:pt>
                <c:pt idx="3">
                  <c:v>2</c:v>
                </c:pt>
                <c:pt idx="4">
                  <c:v>3</c:v>
                </c:pt>
                <c:pt idx="5">
                  <c:v>20</c:v>
                </c:pt>
                <c:pt idx="6">
                  <c:v>24</c:v>
                </c:pt>
                <c:pt idx="7">
                  <c:v>25</c:v>
                </c:pt>
                <c:pt idx="8">
                  <c:v>18</c:v>
                </c:pt>
                <c:pt idx="9">
                  <c:v>6</c:v>
                </c:pt>
                <c:pt idx="10">
                  <c:v>10</c:v>
                </c:pt>
                <c:pt idx="11">
                  <c:v>15</c:v>
                </c:pt>
                <c:pt idx="12">
                  <c:v>7</c:v>
                </c:pt>
                <c:pt idx="13">
                  <c:v>2</c:v>
                </c:pt>
                <c:pt idx="14">
                  <c:v>1</c:v>
                </c:pt>
                <c:pt idx="15">
                  <c:v>20</c:v>
                </c:pt>
                <c:pt idx="16">
                  <c:v>15</c:v>
                </c:pt>
                <c:pt idx="17">
                  <c:v>13</c:v>
                </c:pt>
                <c:pt idx="18">
                  <c:v>14</c:v>
                </c:pt>
                <c:pt idx="19">
                  <c:v>9</c:v>
                </c:pt>
                <c:pt idx="20">
                  <c:v>9</c:v>
                </c:pt>
                <c:pt idx="21">
                  <c:v>7</c:v>
                </c:pt>
                <c:pt idx="22">
                  <c:v>19</c:v>
                </c:pt>
                <c:pt idx="23">
                  <c:v>10</c:v>
                </c:pt>
                <c:pt idx="24">
                  <c:v>15</c:v>
                </c:pt>
                <c:pt idx="25">
                  <c:v>8</c:v>
                </c:pt>
                <c:pt idx="26">
                  <c:v>2</c:v>
                </c:pt>
                <c:pt idx="27">
                  <c:v>6</c:v>
                </c:pt>
                <c:pt idx="28">
                  <c:v>4</c:v>
                </c:pt>
                <c:pt idx="29">
                  <c:v>8</c:v>
                </c:pt>
              </c:numCache>
            </c:numRef>
          </c:val>
          <c:smooth val="0"/>
          <c:extLst>
            <c:ext xmlns:c16="http://schemas.microsoft.com/office/drawing/2014/chart" uri="{C3380CC4-5D6E-409C-BE32-E72D297353CC}">
              <c16:uniqueId val="{00000000-5D75-4A09-880C-62FDC63BD88D}"/>
            </c:ext>
          </c:extLst>
        </c:ser>
        <c:dLbls>
          <c:showLegendKey val="0"/>
          <c:showVal val="0"/>
          <c:showCatName val="0"/>
          <c:showSerName val="0"/>
          <c:showPercent val="0"/>
          <c:showBubbleSize val="0"/>
        </c:dLbls>
        <c:smooth val="0"/>
        <c:axId val="393449424"/>
        <c:axId val="393450080"/>
      </c:lineChart>
      <c:dateAx>
        <c:axId val="3934494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3450080"/>
        <c:crosses val="autoZero"/>
        <c:auto val="1"/>
        <c:lblOffset val="100"/>
        <c:baseTimeUnit val="days"/>
      </c:dateAx>
      <c:valAx>
        <c:axId val="3934500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34494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Autohaus Ford Gaberszik</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44.896551724138</c:v>
                </c:pt>
                <c:pt idx="1">
                  <c:v>43.827586206897003</c:v>
                </c:pt>
                <c:pt idx="2">
                  <c:v>64.862068965516997</c:v>
                </c:pt>
                <c:pt idx="3">
                  <c:v>133</c:v>
                </c:pt>
                <c:pt idx="4">
                  <c:v>252.96551724138001</c:v>
                </c:pt>
                <c:pt idx="5">
                  <c:v>332.31034482758997</c:v>
                </c:pt>
                <c:pt idx="6">
                  <c:v>373.44827586206998</c:v>
                </c:pt>
                <c:pt idx="7">
                  <c:v>343.6</c:v>
                </c:pt>
                <c:pt idx="8">
                  <c:v>341.33333333333002</c:v>
                </c:pt>
                <c:pt idx="9">
                  <c:v>347.8</c:v>
                </c:pt>
                <c:pt idx="10">
                  <c:v>370.83333333333002</c:v>
                </c:pt>
                <c:pt idx="11">
                  <c:v>363.26666666667001</c:v>
                </c:pt>
                <c:pt idx="12">
                  <c:v>351.96666666666999</c:v>
                </c:pt>
                <c:pt idx="13">
                  <c:v>351.1</c:v>
                </c:pt>
                <c:pt idx="14">
                  <c:v>361.03333333333001</c:v>
                </c:pt>
                <c:pt idx="15">
                  <c:v>371.43333333332998</c:v>
                </c:pt>
                <c:pt idx="16">
                  <c:v>395.2</c:v>
                </c:pt>
                <c:pt idx="17">
                  <c:v>419.1</c:v>
                </c:pt>
                <c:pt idx="18">
                  <c:v>447.33333333333002</c:v>
                </c:pt>
                <c:pt idx="19">
                  <c:v>423.46666666666999</c:v>
                </c:pt>
                <c:pt idx="20">
                  <c:v>343.8</c:v>
                </c:pt>
                <c:pt idx="21">
                  <c:v>220.96666666666999</c:v>
                </c:pt>
                <c:pt idx="22">
                  <c:v>126.46666666666999</c:v>
                </c:pt>
                <c:pt idx="23">
                  <c:v>69.733333333332993</c:v>
                </c:pt>
              </c:numCache>
            </c:numRef>
          </c:val>
          <c:smooth val="0"/>
          <c:extLst>
            <c:ext xmlns:c16="http://schemas.microsoft.com/office/drawing/2014/chart" uri="{C3380CC4-5D6E-409C-BE32-E72D297353CC}">
              <c16:uniqueId val="{00000000-0224-45E6-BCC8-7DDCC876B77F}"/>
            </c:ext>
          </c:extLst>
        </c:ser>
        <c:dLbls>
          <c:showLegendKey val="0"/>
          <c:showVal val="0"/>
          <c:showCatName val="0"/>
          <c:showSerName val="0"/>
          <c:showPercent val="0"/>
          <c:showBubbleSize val="0"/>
        </c:dLbls>
        <c:smooth val="0"/>
        <c:axId val="393453360"/>
        <c:axId val="393453688"/>
      </c:lineChart>
      <c:catAx>
        <c:axId val="3934533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3453688"/>
        <c:crosses val="autoZero"/>
        <c:auto val="1"/>
        <c:lblAlgn val="ctr"/>
        <c:lblOffset val="100"/>
        <c:noMultiLvlLbl val="0"/>
      </c:catAx>
      <c:valAx>
        <c:axId val="3934536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34533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Autohaus Ford Gaberszik</c:v>
                </c:pt>
              </c:strCache>
            </c:strRef>
          </c:tx>
          <c:spPr>
            <a:ln w="28575" cap="rnd">
              <a:solidFill>
                <a:schemeClr val="accent1"/>
              </a:solidFill>
              <a:round/>
            </a:ln>
            <a:effectLst/>
          </c:spPr>
          <c:marker>
            <c:symbol val="none"/>
          </c:marker>
          <c:cat>
            <c:numRef>
              <c:f>Sheet1!$A$2:$A$31</c:f>
              <c:numCache>
                <c:formatCode>m/d/yyyy</c:formatCode>
                <c:ptCount val="30"/>
                <c:pt idx="0">
                  <c:v>43191</c:v>
                </c:pt>
                <c:pt idx="1">
                  <c:v>43192</c:v>
                </c:pt>
                <c:pt idx="2">
                  <c:v>43193</c:v>
                </c:pt>
                <c:pt idx="3">
                  <c:v>43194</c:v>
                </c:pt>
                <c:pt idx="4">
                  <c:v>43195</c:v>
                </c:pt>
                <c:pt idx="5">
                  <c:v>43196</c:v>
                </c:pt>
                <c:pt idx="6">
                  <c:v>43197</c:v>
                </c:pt>
                <c:pt idx="7">
                  <c:v>43198</c:v>
                </c:pt>
                <c:pt idx="8">
                  <c:v>43199</c:v>
                </c:pt>
                <c:pt idx="9">
                  <c:v>43200</c:v>
                </c:pt>
                <c:pt idx="10">
                  <c:v>43201</c:v>
                </c:pt>
                <c:pt idx="11">
                  <c:v>43202</c:v>
                </c:pt>
                <c:pt idx="12">
                  <c:v>43203</c:v>
                </c:pt>
                <c:pt idx="13">
                  <c:v>43204</c:v>
                </c:pt>
                <c:pt idx="14">
                  <c:v>43205</c:v>
                </c:pt>
                <c:pt idx="15">
                  <c:v>43206</c:v>
                </c:pt>
                <c:pt idx="16">
                  <c:v>43207</c:v>
                </c:pt>
                <c:pt idx="17">
                  <c:v>43208</c:v>
                </c:pt>
                <c:pt idx="18">
                  <c:v>43209</c:v>
                </c:pt>
                <c:pt idx="19">
                  <c:v>43210</c:v>
                </c:pt>
                <c:pt idx="20">
                  <c:v>43211</c:v>
                </c:pt>
                <c:pt idx="21">
                  <c:v>43212</c:v>
                </c:pt>
                <c:pt idx="22">
                  <c:v>43213</c:v>
                </c:pt>
                <c:pt idx="23">
                  <c:v>43214</c:v>
                </c:pt>
                <c:pt idx="24">
                  <c:v>43215</c:v>
                </c:pt>
                <c:pt idx="25">
                  <c:v>43216</c:v>
                </c:pt>
                <c:pt idx="26">
                  <c:v>43217</c:v>
                </c:pt>
                <c:pt idx="27">
                  <c:v>43218</c:v>
                </c:pt>
                <c:pt idx="28">
                  <c:v>43219</c:v>
                </c:pt>
                <c:pt idx="29">
                  <c:v>43220</c:v>
                </c:pt>
              </c:numCache>
            </c:numRef>
          </c:cat>
          <c:val>
            <c:numRef>
              <c:f>Sheet1!$B$2:$B$31</c:f>
              <c:numCache>
                <c:formatCode>General</c:formatCode>
                <c:ptCount val="30"/>
                <c:pt idx="0">
                  <c:v>303</c:v>
                </c:pt>
                <c:pt idx="1">
                  <c:v>381</c:v>
                </c:pt>
                <c:pt idx="2">
                  <c:v>300</c:v>
                </c:pt>
                <c:pt idx="3">
                  <c:v>238</c:v>
                </c:pt>
                <c:pt idx="4">
                  <c:v>199</c:v>
                </c:pt>
                <c:pt idx="5">
                  <c:v>166</c:v>
                </c:pt>
                <c:pt idx="6">
                  <c:v>179</c:v>
                </c:pt>
                <c:pt idx="7">
                  <c:v>261</c:v>
                </c:pt>
                <c:pt idx="8">
                  <c:v>620</c:v>
                </c:pt>
                <c:pt idx="9">
                  <c:v>278</c:v>
                </c:pt>
                <c:pt idx="10">
                  <c:v>696</c:v>
                </c:pt>
                <c:pt idx="11">
                  <c:v>445</c:v>
                </c:pt>
                <c:pt idx="12">
                  <c:v>142</c:v>
                </c:pt>
                <c:pt idx="13">
                  <c:v>40</c:v>
                </c:pt>
                <c:pt idx="14">
                  <c:v>33</c:v>
                </c:pt>
                <c:pt idx="15">
                  <c:v>1700</c:v>
                </c:pt>
                <c:pt idx="16">
                  <c:v>955</c:v>
                </c:pt>
                <c:pt idx="17">
                  <c:v>1311</c:v>
                </c:pt>
                <c:pt idx="18">
                  <c:v>1073</c:v>
                </c:pt>
                <c:pt idx="19">
                  <c:v>1124</c:v>
                </c:pt>
                <c:pt idx="20">
                  <c:v>1136</c:v>
                </c:pt>
                <c:pt idx="21">
                  <c:v>1928</c:v>
                </c:pt>
                <c:pt idx="22">
                  <c:v>1446</c:v>
                </c:pt>
                <c:pt idx="23">
                  <c:v>1355</c:v>
                </c:pt>
                <c:pt idx="24">
                  <c:v>1503</c:v>
                </c:pt>
                <c:pt idx="25">
                  <c:v>1823</c:v>
                </c:pt>
                <c:pt idx="26">
                  <c:v>1288</c:v>
                </c:pt>
                <c:pt idx="27">
                  <c:v>982</c:v>
                </c:pt>
                <c:pt idx="28">
                  <c:v>1470</c:v>
                </c:pt>
                <c:pt idx="29">
                  <c:v>1258</c:v>
                </c:pt>
              </c:numCache>
            </c:numRef>
          </c:val>
          <c:smooth val="0"/>
          <c:extLst>
            <c:ext xmlns:c16="http://schemas.microsoft.com/office/drawing/2014/chart" uri="{C3380CC4-5D6E-409C-BE32-E72D297353CC}">
              <c16:uniqueId val="{00000000-54A6-40E1-8FAA-DD58F200D24B}"/>
            </c:ext>
          </c:extLst>
        </c:ser>
        <c:dLbls>
          <c:showLegendKey val="0"/>
          <c:showVal val="0"/>
          <c:showCatName val="0"/>
          <c:showSerName val="0"/>
          <c:showPercent val="0"/>
          <c:showBubbleSize val="0"/>
        </c:dLbls>
        <c:smooth val="0"/>
        <c:axId val="397646784"/>
        <c:axId val="397637928"/>
      </c:lineChart>
      <c:dateAx>
        <c:axId val="3976467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7637928"/>
        <c:crosses val="autoZero"/>
        <c:auto val="1"/>
        <c:lblOffset val="100"/>
        <c:baseTimeUnit val="days"/>
      </c:dateAx>
      <c:valAx>
        <c:axId val="3976379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76467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CAF2B4-8043-419A-AF43-91D5B325996A}"/>
              </a:ext>
            </a:extLst>
          </p:cNvPr>
          <p:cNvSpPr>
            <a:spLocks noGrp="1"/>
          </p:cNvSpPr>
          <p:nvPr>
            <p:ph type="ctrTitle"/>
          </p:nvPr>
        </p:nvSpPr>
        <p:spPr/>
        <p:txBody>
          <a:bodyPr/>
          <a:lstStyle/>
          <a:p>
            <a:r>
              <a:rPr lang="en-US"/>
              <a:t>Facebook Page Report</a:t>
            </a:r>
          </a:p>
        </p:txBody>
      </p:sp>
      <p:sp>
        <p:nvSpPr>
          <p:cNvPr id="3" name="Subtitle 2">
            <a:extLst>
              <a:ext uri="{FF2B5EF4-FFF2-40B4-BE49-F238E27FC236}">
                <a16:creationId xmlns:a16="http://schemas.microsoft.com/office/drawing/2014/main" id="{ADB2156E-203E-4954-BCCC-DB00811D19E7}"/>
              </a:ext>
            </a:extLst>
          </p:cNvPr>
          <p:cNvSpPr>
            <a:spLocks noGrp="1"/>
          </p:cNvSpPr>
          <p:nvPr>
            <p:ph type="subTitle" idx="1"/>
          </p:nvPr>
        </p:nvSpPr>
        <p:spPr/>
        <p:txBody>
          <a:bodyPr/>
          <a:lstStyle/>
          <a:p>
            <a:r>
              <a:rPr lang="en-US"/>
              <a:t>23 | new marketing experiences</a:t>
            </a:r>
          </a:p>
        </p:txBody>
      </p:sp>
    </p:spTree>
    <p:extLst>
      <p:ext uri="{BB962C8B-B14F-4D97-AF65-F5344CB8AC3E}">
        <p14:creationId xmlns:p14="http://schemas.microsoft.com/office/powerpoint/2010/main" val="214216750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D9B31F-6C23-45D4-9DDE-1C853C4A1CB9}"/>
              </a:ext>
            </a:extLst>
          </p:cNvPr>
          <p:cNvSpPr>
            <a:spLocks noGrp="1"/>
          </p:cNvSpPr>
          <p:nvPr>
            <p:ph type="title"/>
          </p:nvPr>
        </p:nvSpPr>
        <p:spPr/>
        <p:txBody>
          <a:bodyPr/>
          <a:lstStyle/>
          <a:p>
            <a:r>
              <a:rPr lang="de-DE"/>
              <a:t>Wichtigste Werte (KPI's) | Autohaus Ford Gaberszik</a:t>
            </a:r>
            <a:endParaRPr lang="en-US"/>
          </a:p>
        </p:txBody>
      </p:sp>
      <p:graphicFrame>
        <p:nvGraphicFramePr>
          <p:cNvPr id="5" name="Table Placeholder 4">
            <a:extLst>
              <a:ext uri="{FF2B5EF4-FFF2-40B4-BE49-F238E27FC236}">
                <a16:creationId xmlns:a16="http://schemas.microsoft.com/office/drawing/2014/main" id="{31195E8D-C5C9-4F2F-A694-320CE1D59096}"/>
              </a:ext>
            </a:extLst>
          </p:cNvPr>
          <p:cNvGraphicFramePr>
            <a:graphicFrameLocks noGrp="1"/>
          </p:cNvGraphicFramePr>
          <p:nvPr>
            <p:ph type="tbl" sz="quarter" idx="13"/>
            <p:extLst>
              <p:ext uri="{D42A27DB-BD31-4B8C-83A1-F6EECF244321}">
                <p14:modId xmlns:p14="http://schemas.microsoft.com/office/powerpoint/2010/main" val="33549701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74805353"/>
                    </a:ext>
                  </a:extLst>
                </a:gridCol>
                <a:gridCol w="740664">
                  <a:extLst>
                    <a:ext uri="{9D8B030D-6E8A-4147-A177-3AD203B41FA5}">
                      <a16:colId xmlns:a16="http://schemas.microsoft.com/office/drawing/2014/main" val="1686290081"/>
                    </a:ext>
                  </a:extLst>
                </a:gridCol>
                <a:gridCol w="740664">
                  <a:extLst>
                    <a:ext uri="{9D8B030D-6E8A-4147-A177-3AD203B41FA5}">
                      <a16:colId xmlns:a16="http://schemas.microsoft.com/office/drawing/2014/main" val="3877562658"/>
                    </a:ext>
                  </a:extLst>
                </a:gridCol>
                <a:gridCol w="740664">
                  <a:extLst>
                    <a:ext uri="{9D8B030D-6E8A-4147-A177-3AD203B41FA5}">
                      <a16:colId xmlns:a16="http://schemas.microsoft.com/office/drawing/2014/main" val="3373492090"/>
                    </a:ext>
                  </a:extLst>
                </a:gridCol>
                <a:gridCol w="740664">
                  <a:extLst>
                    <a:ext uri="{9D8B030D-6E8A-4147-A177-3AD203B41FA5}">
                      <a16:colId xmlns:a16="http://schemas.microsoft.com/office/drawing/2014/main" val="1706642947"/>
                    </a:ext>
                  </a:extLst>
                </a:gridCol>
                <a:gridCol w="740664">
                  <a:extLst>
                    <a:ext uri="{9D8B030D-6E8A-4147-A177-3AD203B41FA5}">
                      <a16:colId xmlns:a16="http://schemas.microsoft.com/office/drawing/2014/main" val="276948347"/>
                    </a:ext>
                  </a:extLst>
                </a:gridCol>
                <a:gridCol w="740664">
                  <a:extLst>
                    <a:ext uri="{9D8B030D-6E8A-4147-A177-3AD203B41FA5}">
                      <a16:colId xmlns:a16="http://schemas.microsoft.com/office/drawing/2014/main" val="272132201"/>
                    </a:ext>
                  </a:extLst>
                </a:gridCol>
                <a:gridCol w="740664">
                  <a:extLst>
                    <a:ext uri="{9D8B030D-6E8A-4147-A177-3AD203B41FA5}">
                      <a16:colId xmlns:a16="http://schemas.microsoft.com/office/drawing/2014/main" val="1637141477"/>
                    </a:ext>
                  </a:extLst>
                </a:gridCol>
                <a:gridCol w="740664">
                  <a:extLst>
                    <a:ext uri="{9D8B030D-6E8A-4147-A177-3AD203B41FA5}">
                      <a16:colId xmlns:a16="http://schemas.microsoft.com/office/drawing/2014/main" val="2274263715"/>
                    </a:ext>
                  </a:extLst>
                </a:gridCol>
                <a:gridCol w="740664">
                  <a:extLst>
                    <a:ext uri="{9D8B030D-6E8A-4147-A177-3AD203B41FA5}">
                      <a16:colId xmlns:a16="http://schemas.microsoft.com/office/drawing/2014/main" val="1496477481"/>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419793179"/>
                  </a:ext>
                </a:extLst>
              </a:tr>
              <a:tr h="370840">
                <a:tc>
                  <a:txBody>
                    <a:bodyPr/>
                    <a:lstStyle/>
                    <a:p>
                      <a:r>
                        <a:rPr lang="en-US" sz="1000"/>
                        <a:t>Autohaus Ford Gaberszik</a:t>
                      </a:r>
                    </a:p>
                  </a:txBody>
                  <a:tcPr/>
                </a:tc>
                <a:tc>
                  <a:txBody>
                    <a:bodyPr/>
                    <a:lstStyle/>
                    <a:p>
                      <a:r>
                        <a:rPr lang="en-US" sz="1000"/>
                        <a:t>900</a:t>
                      </a:r>
                    </a:p>
                  </a:txBody>
                  <a:tcPr/>
                </a:tc>
                <a:tc>
                  <a:txBody>
                    <a:bodyPr/>
                    <a:lstStyle/>
                    <a:p>
                      <a:r>
                        <a:rPr lang="en-US" sz="1000"/>
                        <a:t>14</a:t>
                      </a:r>
                    </a:p>
                  </a:txBody>
                  <a:tcPr/>
                </a:tc>
                <a:tc>
                  <a:txBody>
                    <a:bodyPr/>
                    <a:lstStyle/>
                    <a:p>
                      <a:r>
                        <a:rPr lang="en-US" sz="1000"/>
                        <a:t>10</a:t>
                      </a:r>
                    </a:p>
                  </a:txBody>
                  <a:tcPr/>
                </a:tc>
                <a:tc>
                  <a:txBody>
                    <a:bodyPr/>
                    <a:lstStyle/>
                    <a:p>
                      <a:r>
                        <a:rPr lang="en-US" sz="1000"/>
                        <a:t>439</a:t>
                      </a:r>
                    </a:p>
                  </a:txBody>
                  <a:tcPr/>
                </a:tc>
                <a:tc>
                  <a:txBody>
                    <a:bodyPr/>
                    <a:lstStyle/>
                    <a:p>
                      <a:r>
                        <a:rPr lang="en-US" sz="1000"/>
                        <a:t>22</a:t>
                      </a:r>
                    </a:p>
                  </a:txBody>
                  <a:tcPr/>
                </a:tc>
                <a:tc>
                  <a:txBody>
                    <a:bodyPr/>
                    <a:lstStyle/>
                    <a:p>
                      <a:r>
                        <a:rPr lang="en-US" sz="1000"/>
                        <a:t>18</a:t>
                      </a:r>
                    </a:p>
                  </a:txBody>
                  <a:tcPr/>
                </a:tc>
                <a:tc>
                  <a:txBody>
                    <a:bodyPr/>
                    <a:lstStyle/>
                    <a:p>
                      <a:r>
                        <a:rPr lang="en-US" sz="1000"/>
                        <a:t>0</a:t>
                      </a:r>
                    </a:p>
                  </a:txBody>
                  <a:tcPr/>
                </a:tc>
                <a:tc>
                  <a:txBody>
                    <a:bodyPr/>
                    <a:lstStyle/>
                    <a:p>
                      <a:r>
                        <a:rPr lang="en-US" sz="1000"/>
                        <a:t>5.3639 %</a:t>
                      </a:r>
                    </a:p>
                  </a:txBody>
                  <a:tcPr/>
                </a:tc>
                <a:tc>
                  <a:txBody>
                    <a:bodyPr/>
                    <a:lstStyle/>
                    <a:p>
                      <a:r>
                        <a:rPr lang="en-US" sz="1000"/>
                        <a:t>0.0 %</a:t>
                      </a:r>
                    </a:p>
                  </a:txBody>
                  <a:tcPr/>
                </a:tc>
                <a:extLst>
                  <a:ext uri="{0D108BD9-81ED-4DB2-BD59-A6C34878D82A}">
                    <a16:rowId xmlns:a16="http://schemas.microsoft.com/office/drawing/2014/main" val="1567595548"/>
                  </a:ext>
                </a:extLst>
              </a:tr>
            </a:tbl>
          </a:graphicData>
        </a:graphic>
      </p:graphicFrame>
      <p:sp>
        <p:nvSpPr>
          <p:cNvPr id="4" name="Text Placeholder 3">
            <a:extLst>
              <a:ext uri="{FF2B5EF4-FFF2-40B4-BE49-F238E27FC236}">
                <a16:creationId xmlns:a16="http://schemas.microsoft.com/office/drawing/2014/main" id="{AB54791E-FA13-4298-B5D9-8B73E6B64984}"/>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21437938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DEA53A-8379-4054-A6C1-AD1D529E241D}"/>
              </a:ext>
            </a:extLst>
          </p:cNvPr>
          <p:cNvSpPr>
            <a:spLocks noGrp="1"/>
          </p:cNvSpPr>
          <p:nvPr>
            <p:ph type="title"/>
          </p:nvPr>
        </p:nvSpPr>
        <p:spPr/>
        <p:txBody>
          <a:bodyPr/>
          <a:lstStyle/>
          <a:p>
            <a:r>
              <a:rPr lang="de-DE"/>
              <a:t>Fans (Übersicht) | Autohaus Ford Gaberszik</a:t>
            </a:r>
            <a:endParaRPr lang="en-US"/>
          </a:p>
        </p:txBody>
      </p:sp>
      <p:graphicFrame>
        <p:nvGraphicFramePr>
          <p:cNvPr id="5" name="Table Placeholder 4">
            <a:extLst>
              <a:ext uri="{FF2B5EF4-FFF2-40B4-BE49-F238E27FC236}">
                <a16:creationId xmlns:a16="http://schemas.microsoft.com/office/drawing/2014/main" id="{CE5D7BE7-BB74-4FF7-B0BD-8592FBEEBDE9}"/>
              </a:ext>
            </a:extLst>
          </p:cNvPr>
          <p:cNvGraphicFramePr>
            <a:graphicFrameLocks noGrp="1"/>
          </p:cNvGraphicFramePr>
          <p:nvPr>
            <p:ph type="tbl" sz="quarter" idx="13"/>
            <p:extLst>
              <p:ext uri="{D42A27DB-BD31-4B8C-83A1-F6EECF244321}">
                <p14:modId xmlns:p14="http://schemas.microsoft.com/office/powerpoint/2010/main" val="2165731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864875628"/>
                    </a:ext>
                  </a:extLst>
                </a:gridCol>
                <a:gridCol w="1234440">
                  <a:extLst>
                    <a:ext uri="{9D8B030D-6E8A-4147-A177-3AD203B41FA5}">
                      <a16:colId xmlns:a16="http://schemas.microsoft.com/office/drawing/2014/main" val="2841363778"/>
                    </a:ext>
                  </a:extLst>
                </a:gridCol>
                <a:gridCol w="822960">
                  <a:extLst>
                    <a:ext uri="{9D8B030D-6E8A-4147-A177-3AD203B41FA5}">
                      <a16:colId xmlns:a16="http://schemas.microsoft.com/office/drawing/2014/main" val="3826207615"/>
                    </a:ext>
                  </a:extLst>
                </a:gridCol>
                <a:gridCol w="822960">
                  <a:extLst>
                    <a:ext uri="{9D8B030D-6E8A-4147-A177-3AD203B41FA5}">
                      <a16:colId xmlns:a16="http://schemas.microsoft.com/office/drawing/2014/main" val="420992591"/>
                    </a:ext>
                  </a:extLst>
                </a:gridCol>
                <a:gridCol w="822960">
                  <a:extLst>
                    <a:ext uri="{9D8B030D-6E8A-4147-A177-3AD203B41FA5}">
                      <a16:colId xmlns:a16="http://schemas.microsoft.com/office/drawing/2014/main" val="3986566571"/>
                    </a:ext>
                  </a:extLst>
                </a:gridCol>
                <a:gridCol w="822960">
                  <a:extLst>
                    <a:ext uri="{9D8B030D-6E8A-4147-A177-3AD203B41FA5}">
                      <a16:colId xmlns:a16="http://schemas.microsoft.com/office/drawing/2014/main" val="221826392"/>
                    </a:ext>
                  </a:extLst>
                </a:gridCol>
                <a:gridCol w="822960">
                  <a:extLst>
                    <a:ext uri="{9D8B030D-6E8A-4147-A177-3AD203B41FA5}">
                      <a16:colId xmlns:a16="http://schemas.microsoft.com/office/drawing/2014/main" val="4076226039"/>
                    </a:ext>
                  </a:extLst>
                </a:gridCol>
                <a:gridCol w="822960">
                  <a:extLst>
                    <a:ext uri="{9D8B030D-6E8A-4147-A177-3AD203B41FA5}">
                      <a16:colId xmlns:a16="http://schemas.microsoft.com/office/drawing/2014/main" val="945832663"/>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3 days</a:t>
                      </a:r>
                    </a:p>
                  </a:txBody>
                  <a:tcPr/>
                </a:tc>
                <a:tc>
                  <a:txBody>
                    <a:bodyPr/>
                    <a:lstStyle/>
                    <a:p>
                      <a:r>
                        <a:rPr lang="en-US" sz="1000"/>
                        <a:t>%</a:t>
                      </a:r>
                    </a:p>
                  </a:txBody>
                  <a:tcPr/>
                </a:tc>
                <a:tc>
                  <a:txBody>
                    <a:bodyPr/>
                    <a:lstStyle/>
                    <a:p>
                      <a:r>
                        <a:rPr lang="en-US" sz="1000"/>
                        <a:t>7 days</a:t>
                      </a:r>
                    </a:p>
                  </a:txBody>
                  <a:tcPr/>
                </a:tc>
                <a:tc>
                  <a:txBody>
                    <a:bodyPr/>
                    <a:lstStyle/>
                    <a:p>
                      <a:r>
                        <a:rPr lang="en-US" sz="1000"/>
                        <a:t>%</a:t>
                      </a:r>
                    </a:p>
                  </a:txBody>
                  <a:tcPr/>
                </a:tc>
                <a:tc>
                  <a:txBody>
                    <a:bodyPr/>
                    <a:lstStyle/>
                    <a:p>
                      <a:r>
                        <a:rPr lang="en-US" sz="1000"/>
                        <a:t>30 days</a:t>
                      </a:r>
                    </a:p>
                  </a:txBody>
                  <a:tcPr/>
                </a:tc>
                <a:tc>
                  <a:txBody>
                    <a:bodyPr/>
                    <a:lstStyle/>
                    <a:p>
                      <a:r>
                        <a:rPr lang="en-US" sz="1000"/>
                        <a:t>%</a:t>
                      </a:r>
                    </a:p>
                  </a:txBody>
                  <a:tcPr/>
                </a:tc>
                <a:extLst>
                  <a:ext uri="{0D108BD9-81ED-4DB2-BD59-A6C34878D82A}">
                    <a16:rowId xmlns:a16="http://schemas.microsoft.com/office/drawing/2014/main" val="3164782540"/>
                  </a:ext>
                </a:extLst>
              </a:tr>
              <a:tr h="370840">
                <a:tc>
                  <a:txBody>
                    <a:bodyPr/>
                    <a:lstStyle/>
                    <a:p>
                      <a:r>
                        <a:rPr lang="en-US" sz="1000"/>
                        <a:t>Autohaus Ford Gaberszik</a:t>
                      </a:r>
                    </a:p>
                  </a:txBody>
                  <a:tcPr/>
                </a:tc>
                <a:tc>
                  <a:txBody>
                    <a:bodyPr/>
                    <a:lstStyle/>
                    <a:p>
                      <a:r>
                        <a:rPr lang="en-US" sz="1000"/>
                        <a:t>900</a:t>
                      </a:r>
                    </a:p>
                  </a:txBody>
                  <a:tcPr/>
                </a:tc>
                <a:tc>
                  <a:txBody>
                    <a:bodyPr/>
                    <a:lstStyle/>
                    <a:p>
                      <a:r>
                        <a:rPr lang="en-US" sz="1000"/>
                        <a:t>-3</a:t>
                      </a:r>
                    </a:p>
                  </a:txBody>
                  <a:tcPr/>
                </a:tc>
                <a:tc>
                  <a:txBody>
                    <a:bodyPr/>
                    <a:lstStyle/>
                    <a:p>
                      <a:r>
                        <a:rPr lang="en-US" sz="1000"/>
                        <a:t>-0.3 %</a:t>
                      </a:r>
                    </a:p>
                  </a:txBody>
                  <a:tcPr/>
                </a:tc>
                <a:tc>
                  <a:txBody>
                    <a:bodyPr/>
                    <a:lstStyle/>
                    <a:p>
                      <a:r>
                        <a:rPr lang="en-US" sz="1000"/>
                        <a:t>0</a:t>
                      </a:r>
                    </a:p>
                  </a:txBody>
                  <a:tcPr/>
                </a:tc>
                <a:tc>
                  <a:txBody>
                    <a:bodyPr/>
                    <a:lstStyle/>
                    <a:p>
                      <a:r>
                        <a:rPr lang="en-US" sz="1000"/>
                        <a:t>0.0 %</a:t>
                      </a:r>
                    </a:p>
                  </a:txBody>
                  <a:tcPr/>
                </a:tc>
                <a:tc>
                  <a:txBody>
                    <a:bodyPr/>
                    <a:lstStyle/>
                    <a:p>
                      <a:r>
                        <a:rPr lang="en-US" sz="1000"/>
                        <a:t>14</a:t>
                      </a:r>
                    </a:p>
                  </a:txBody>
                  <a:tcPr/>
                </a:tc>
                <a:tc>
                  <a:txBody>
                    <a:bodyPr/>
                    <a:lstStyle/>
                    <a:p>
                      <a:r>
                        <a:rPr lang="en-US" sz="1000"/>
                        <a:t>1.6 %</a:t>
                      </a:r>
                    </a:p>
                  </a:txBody>
                  <a:tcPr/>
                </a:tc>
                <a:extLst>
                  <a:ext uri="{0D108BD9-81ED-4DB2-BD59-A6C34878D82A}">
                    <a16:rowId xmlns:a16="http://schemas.microsoft.com/office/drawing/2014/main" val="3769081642"/>
                  </a:ext>
                </a:extLst>
              </a:tr>
            </a:tbl>
          </a:graphicData>
        </a:graphic>
      </p:graphicFrame>
      <p:sp>
        <p:nvSpPr>
          <p:cNvPr id="4" name="Text Placeholder 3">
            <a:extLst>
              <a:ext uri="{FF2B5EF4-FFF2-40B4-BE49-F238E27FC236}">
                <a16:creationId xmlns:a16="http://schemas.microsoft.com/office/drawing/2014/main" id="{E0C9C8E3-C916-4AB6-ABFF-F0DB9B55D980}"/>
              </a:ext>
            </a:extLst>
          </p:cNvPr>
          <p:cNvSpPr>
            <a:spLocks noGrp="1"/>
          </p:cNvSpPr>
          <p:nvPr>
            <p:ph type="body" sz="quarter" idx="14"/>
          </p:nvPr>
        </p:nvSpPr>
        <p:spPr/>
        <p:txBody>
          <a:bodyPr/>
          <a:lstStyle/>
          <a:p>
            <a:r>
              <a:rPr lang="en-US"/>
              <a:t>03/31/2018 - 04/30/2018</a:t>
            </a:r>
          </a:p>
        </p:txBody>
      </p:sp>
    </p:spTree>
    <p:extLst>
      <p:ext uri="{BB962C8B-B14F-4D97-AF65-F5344CB8AC3E}">
        <p14:creationId xmlns:p14="http://schemas.microsoft.com/office/powerpoint/2010/main" val="149166386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6530F3-D3E1-40D5-A8C5-80A41C9B5778}"/>
              </a:ext>
            </a:extLst>
          </p:cNvPr>
          <p:cNvSpPr>
            <a:spLocks noGrp="1"/>
          </p:cNvSpPr>
          <p:nvPr>
            <p:ph type="title"/>
          </p:nvPr>
        </p:nvSpPr>
        <p:spPr/>
        <p:txBody>
          <a:bodyPr/>
          <a:lstStyle/>
          <a:p>
            <a:r>
              <a:rPr lang="en-US"/>
              <a:t>Key Metrics Table w. User Post RR | Autohaus Ford Gaberszik</a:t>
            </a:r>
          </a:p>
        </p:txBody>
      </p:sp>
      <p:graphicFrame>
        <p:nvGraphicFramePr>
          <p:cNvPr id="5" name="Table Placeholder 4">
            <a:extLst>
              <a:ext uri="{FF2B5EF4-FFF2-40B4-BE49-F238E27FC236}">
                <a16:creationId xmlns:a16="http://schemas.microsoft.com/office/drawing/2014/main" id="{5007A244-A690-4B09-8104-3E0D0E14E90F}"/>
              </a:ext>
            </a:extLst>
          </p:cNvPr>
          <p:cNvGraphicFramePr>
            <a:graphicFrameLocks noGrp="1"/>
          </p:cNvGraphicFramePr>
          <p:nvPr>
            <p:ph type="tbl" sz="quarter" idx="13"/>
            <p:extLst>
              <p:ext uri="{D42A27DB-BD31-4B8C-83A1-F6EECF244321}">
                <p14:modId xmlns:p14="http://schemas.microsoft.com/office/powerpoint/2010/main" val="19210057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569494299"/>
                    </a:ext>
                  </a:extLst>
                </a:gridCol>
                <a:gridCol w="740664">
                  <a:extLst>
                    <a:ext uri="{9D8B030D-6E8A-4147-A177-3AD203B41FA5}">
                      <a16:colId xmlns:a16="http://schemas.microsoft.com/office/drawing/2014/main" val="2063293764"/>
                    </a:ext>
                  </a:extLst>
                </a:gridCol>
                <a:gridCol w="740664">
                  <a:extLst>
                    <a:ext uri="{9D8B030D-6E8A-4147-A177-3AD203B41FA5}">
                      <a16:colId xmlns:a16="http://schemas.microsoft.com/office/drawing/2014/main" val="3604873592"/>
                    </a:ext>
                  </a:extLst>
                </a:gridCol>
                <a:gridCol w="740664">
                  <a:extLst>
                    <a:ext uri="{9D8B030D-6E8A-4147-A177-3AD203B41FA5}">
                      <a16:colId xmlns:a16="http://schemas.microsoft.com/office/drawing/2014/main" val="122645081"/>
                    </a:ext>
                  </a:extLst>
                </a:gridCol>
                <a:gridCol w="740664">
                  <a:extLst>
                    <a:ext uri="{9D8B030D-6E8A-4147-A177-3AD203B41FA5}">
                      <a16:colId xmlns:a16="http://schemas.microsoft.com/office/drawing/2014/main" val="804910465"/>
                    </a:ext>
                  </a:extLst>
                </a:gridCol>
                <a:gridCol w="740664">
                  <a:extLst>
                    <a:ext uri="{9D8B030D-6E8A-4147-A177-3AD203B41FA5}">
                      <a16:colId xmlns:a16="http://schemas.microsoft.com/office/drawing/2014/main" val="1544780279"/>
                    </a:ext>
                  </a:extLst>
                </a:gridCol>
                <a:gridCol w="740664">
                  <a:extLst>
                    <a:ext uri="{9D8B030D-6E8A-4147-A177-3AD203B41FA5}">
                      <a16:colId xmlns:a16="http://schemas.microsoft.com/office/drawing/2014/main" val="3223593733"/>
                    </a:ext>
                  </a:extLst>
                </a:gridCol>
                <a:gridCol w="740664">
                  <a:extLst>
                    <a:ext uri="{9D8B030D-6E8A-4147-A177-3AD203B41FA5}">
                      <a16:colId xmlns:a16="http://schemas.microsoft.com/office/drawing/2014/main" val="3689143644"/>
                    </a:ext>
                  </a:extLst>
                </a:gridCol>
                <a:gridCol w="740664">
                  <a:extLst>
                    <a:ext uri="{9D8B030D-6E8A-4147-A177-3AD203B41FA5}">
                      <a16:colId xmlns:a16="http://schemas.microsoft.com/office/drawing/2014/main" val="2461853522"/>
                    </a:ext>
                  </a:extLst>
                </a:gridCol>
                <a:gridCol w="740664">
                  <a:extLst>
                    <a:ext uri="{9D8B030D-6E8A-4147-A177-3AD203B41FA5}">
                      <a16:colId xmlns:a16="http://schemas.microsoft.com/office/drawing/2014/main" val="3273020371"/>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50111449"/>
                  </a:ext>
                </a:extLst>
              </a:tr>
              <a:tr h="370840">
                <a:tc>
                  <a:txBody>
                    <a:bodyPr/>
                    <a:lstStyle/>
                    <a:p>
                      <a:r>
                        <a:rPr lang="en-US" sz="1000"/>
                        <a:t>Autohaus Ford Gaberszik</a:t>
                      </a:r>
                    </a:p>
                  </a:txBody>
                  <a:tcPr/>
                </a:tc>
                <a:tc>
                  <a:txBody>
                    <a:bodyPr/>
                    <a:lstStyle/>
                    <a:p>
                      <a:r>
                        <a:rPr lang="en-US" sz="1000"/>
                        <a:t>900</a:t>
                      </a:r>
                    </a:p>
                  </a:txBody>
                  <a:tcPr/>
                </a:tc>
                <a:tc>
                  <a:txBody>
                    <a:bodyPr/>
                    <a:lstStyle/>
                    <a:p>
                      <a:r>
                        <a:rPr lang="en-US" sz="1000"/>
                        <a:t>14</a:t>
                      </a:r>
                    </a:p>
                  </a:txBody>
                  <a:tcPr/>
                </a:tc>
                <a:tc>
                  <a:txBody>
                    <a:bodyPr/>
                    <a:lstStyle/>
                    <a:p>
                      <a:r>
                        <a:rPr lang="en-US" sz="1000"/>
                        <a:t>10</a:t>
                      </a:r>
                    </a:p>
                  </a:txBody>
                  <a:tcPr/>
                </a:tc>
                <a:tc>
                  <a:txBody>
                    <a:bodyPr/>
                    <a:lstStyle/>
                    <a:p>
                      <a:r>
                        <a:rPr lang="en-US" sz="1000"/>
                        <a:t>439</a:t>
                      </a:r>
                    </a:p>
                  </a:txBody>
                  <a:tcPr/>
                </a:tc>
                <a:tc>
                  <a:txBody>
                    <a:bodyPr/>
                    <a:lstStyle/>
                    <a:p>
                      <a:r>
                        <a:rPr lang="en-US" sz="1000"/>
                        <a:t>22</a:t>
                      </a:r>
                    </a:p>
                  </a:txBody>
                  <a:tcPr/>
                </a:tc>
                <a:tc>
                  <a:txBody>
                    <a:bodyPr/>
                    <a:lstStyle/>
                    <a:p>
                      <a:r>
                        <a:rPr lang="en-US" sz="1000"/>
                        <a:t>18</a:t>
                      </a:r>
                    </a:p>
                  </a:txBody>
                  <a:tcPr/>
                </a:tc>
                <a:tc>
                  <a:txBody>
                    <a:bodyPr/>
                    <a:lstStyle/>
                    <a:p>
                      <a:r>
                        <a:rPr lang="en-US" sz="1000"/>
                        <a:t>0</a:t>
                      </a:r>
                    </a:p>
                  </a:txBody>
                  <a:tcPr/>
                </a:tc>
                <a:tc>
                  <a:txBody>
                    <a:bodyPr/>
                    <a:lstStyle/>
                    <a:p>
                      <a:r>
                        <a:rPr lang="en-US" sz="1000"/>
                        <a:t>5.3639 %</a:t>
                      </a:r>
                    </a:p>
                  </a:txBody>
                  <a:tcPr/>
                </a:tc>
                <a:tc>
                  <a:txBody>
                    <a:bodyPr/>
                    <a:lstStyle/>
                    <a:p>
                      <a:r>
                        <a:rPr lang="en-US" sz="1000"/>
                        <a:t>0.0 %</a:t>
                      </a:r>
                    </a:p>
                  </a:txBody>
                  <a:tcPr/>
                </a:tc>
                <a:extLst>
                  <a:ext uri="{0D108BD9-81ED-4DB2-BD59-A6C34878D82A}">
                    <a16:rowId xmlns:a16="http://schemas.microsoft.com/office/drawing/2014/main" val="3413895299"/>
                  </a:ext>
                </a:extLst>
              </a:tr>
            </a:tbl>
          </a:graphicData>
        </a:graphic>
      </p:graphicFrame>
      <p:sp>
        <p:nvSpPr>
          <p:cNvPr id="4" name="Text Placeholder 3">
            <a:extLst>
              <a:ext uri="{FF2B5EF4-FFF2-40B4-BE49-F238E27FC236}">
                <a16:creationId xmlns:a16="http://schemas.microsoft.com/office/drawing/2014/main" id="{AE871334-2F9A-47A2-9B80-BAC904EBC556}"/>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157779149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2DB9C3-F5B5-4100-A0AD-C93287317D2C}"/>
              </a:ext>
            </a:extLst>
          </p:cNvPr>
          <p:cNvSpPr>
            <a:spLocks noGrp="1"/>
          </p:cNvSpPr>
          <p:nvPr>
            <p:ph type="title"/>
          </p:nvPr>
        </p:nvSpPr>
        <p:spPr/>
        <p:txBody>
          <a:bodyPr/>
          <a:lstStyle/>
          <a:p>
            <a:r>
              <a:rPr lang="en-US"/>
              <a:t>Facebook Fans Total | Autohaus Ford Gaberszik</a:t>
            </a:r>
          </a:p>
        </p:txBody>
      </p:sp>
      <p:graphicFrame>
        <p:nvGraphicFramePr>
          <p:cNvPr id="6" name="Chart Placeholder 5">
            <a:extLst>
              <a:ext uri="{FF2B5EF4-FFF2-40B4-BE49-F238E27FC236}">
                <a16:creationId xmlns:a16="http://schemas.microsoft.com/office/drawing/2014/main" id="{6EE93229-C723-4D1C-BBEA-7B7DC4B973BD}"/>
              </a:ext>
            </a:extLst>
          </p:cNvPr>
          <p:cNvGraphicFramePr>
            <a:graphicFrameLocks noGrp="1"/>
          </p:cNvGraphicFramePr>
          <p:nvPr>
            <p:ph type="chart" sz="quarter" idx="13"/>
            <p:extLst>
              <p:ext uri="{D42A27DB-BD31-4B8C-83A1-F6EECF244321}">
                <p14:modId xmlns:p14="http://schemas.microsoft.com/office/powerpoint/2010/main" val="91609045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D15606C-741B-4020-A9C0-C8D0C51E2D39}"/>
              </a:ext>
            </a:extLst>
          </p:cNvPr>
          <p:cNvSpPr>
            <a:spLocks noGrp="1"/>
          </p:cNvSpPr>
          <p:nvPr>
            <p:ph type="body" sz="quarter" idx="14"/>
          </p:nvPr>
        </p:nvSpPr>
        <p:spPr/>
        <p:txBody>
          <a:bodyPr/>
          <a:lstStyle/>
          <a:p>
            <a:r>
              <a:rPr lang="en-US"/>
              <a:t>04/01/2018 - 04/30/2018</a:t>
            </a:r>
          </a:p>
        </p:txBody>
      </p:sp>
      <p:sp>
        <p:nvSpPr>
          <p:cNvPr id="5" name="Footer Placeholder 4">
            <a:extLst>
              <a:ext uri="{FF2B5EF4-FFF2-40B4-BE49-F238E27FC236}">
                <a16:creationId xmlns:a16="http://schemas.microsoft.com/office/drawing/2014/main" id="{C19914F6-6B89-4E68-8AB6-A033E0DC723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6740275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81A2E4-0664-4F79-90F6-9626CBB1FD8B}"/>
              </a:ext>
            </a:extLst>
          </p:cNvPr>
          <p:cNvSpPr>
            <a:spLocks noGrp="1"/>
          </p:cNvSpPr>
          <p:nvPr>
            <p:ph type="title"/>
          </p:nvPr>
        </p:nvSpPr>
        <p:spPr/>
        <p:txBody>
          <a:bodyPr/>
          <a:lstStyle/>
          <a:p>
            <a:r>
              <a:rPr lang="en-US"/>
              <a:t>Fanwachstum | Autohaus Ford Gaberszik</a:t>
            </a:r>
          </a:p>
        </p:txBody>
      </p:sp>
      <p:graphicFrame>
        <p:nvGraphicFramePr>
          <p:cNvPr id="6" name="Chart Placeholder 5">
            <a:extLst>
              <a:ext uri="{FF2B5EF4-FFF2-40B4-BE49-F238E27FC236}">
                <a16:creationId xmlns:a16="http://schemas.microsoft.com/office/drawing/2014/main" id="{455CDC21-E5DB-4071-8C26-D05BBB355B30}"/>
              </a:ext>
            </a:extLst>
          </p:cNvPr>
          <p:cNvGraphicFramePr>
            <a:graphicFrameLocks noGrp="1"/>
          </p:cNvGraphicFramePr>
          <p:nvPr>
            <p:ph type="chart" sz="quarter" idx="13"/>
            <p:extLst>
              <p:ext uri="{D42A27DB-BD31-4B8C-83A1-F6EECF244321}">
                <p14:modId xmlns:p14="http://schemas.microsoft.com/office/powerpoint/2010/main" val="105027200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99B01BF-3714-491D-8946-3EC8DDE2A027}"/>
              </a:ext>
            </a:extLst>
          </p:cNvPr>
          <p:cNvSpPr>
            <a:spLocks noGrp="1"/>
          </p:cNvSpPr>
          <p:nvPr>
            <p:ph type="body" sz="quarter" idx="14"/>
          </p:nvPr>
        </p:nvSpPr>
        <p:spPr/>
        <p:txBody>
          <a:bodyPr/>
          <a:lstStyle/>
          <a:p>
            <a:r>
              <a:rPr lang="en-US"/>
              <a:t>04/01/2018 - 04/30/2018</a:t>
            </a:r>
          </a:p>
        </p:txBody>
      </p:sp>
      <p:sp>
        <p:nvSpPr>
          <p:cNvPr id="5" name="Footer Placeholder 4">
            <a:extLst>
              <a:ext uri="{FF2B5EF4-FFF2-40B4-BE49-F238E27FC236}">
                <a16:creationId xmlns:a16="http://schemas.microsoft.com/office/drawing/2014/main" id="{61C472F4-C669-4976-9D90-A3BB523B6BB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1786222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144D49-CEE5-4420-A5FD-BBDD55178E92}"/>
              </a:ext>
            </a:extLst>
          </p:cNvPr>
          <p:cNvSpPr>
            <a:spLocks noGrp="1"/>
          </p:cNvSpPr>
          <p:nvPr>
            <p:ph type="title"/>
          </p:nvPr>
        </p:nvSpPr>
        <p:spPr/>
        <p:txBody>
          <a:bodyPr/>
          <a:lstStyle/>
          <a:p>
            <a:r>
              <a:rPr lang="de-DE"/>
              <a:t>Verlorene Fans | Autohaus Ford Gaberszik</a:t>
            </a:r>
            <a:endParaRPr lang="en-US"/>
          </a:p>
        </p:txBody>
      </p:sp>
      <p:graphicFrame>
        <p:nvGraphicFramePr>
          <p:cNvPr id="6" name="Chart Placeholder 5">
            <a:extLst>
              <a:ext uri="{FF2B5EF4-FFF2-40B4-BE49-F238E27FC236}">
                <a16:creationId xmlns:a16="http://schemas.microsoft.com/office/drawing/2014/main" id="{2DB72BBD-4A49-4350-9E55-BF1E78CE65F2}"/>
              </a:ext>
            </a:extLst>
          </p:cNvPr>
          <p:cNvGraphicFramePr>
            <a:graphicFrameLocks noGrp="1"/>
          </p:cNvGraphicFramePr>
          <p:nvPr>
            <p:ph type="chart" sz="quarter" idx="13"/>
            <p:extLst>
              <p:ext uri="{D42A27DB-BD31-4B8C-83A1-F6EECF244321}">
                <p14:modId xmlns:p14="http://schemas.microsoft.com/office/powerpoint/2010/main" val="185145912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8DBAA5C-ABEB-46E3-A053-BC850CF058DC}"/>
              </a:ext>
            </a:extLst>
          </p:cNvPr>
          <p:cNvSpPr>
            <a:spLocks noGrp="1"/>
          </p:cNvSpPr>
          <p:nvPr>
            <p:ph type="body" sz="quarter" idx="14"/>
          </p:nvPr>
        </p:nvSpPr>
        <p:spPr/>
        <p:txBody>
          <a:bodyPr/>
          <a:lstStyle/>
          <a:p>
            <a:r>
              <a:rPr lang="en-US"/>
              <a:t>04/01/2018 - 04/30/2018</a:t>
            </a:r>
          </a:p>
        </p:txBody>
      </p:sp>
      <p:sp>
        <p:nvSpPr>
          <p:cNvPr id="5" name="Footer Placeholder 4">
            <a:extLst>
              <a:ext uri="{FF2B5EF4-FFF2-40B4-BE49-F238E27FC236}">
                <a16:creationId xmlns:a16="http://schemas.microsoft.com/office/drawing/2014/main" id="{52094DBE-FB4D-49C5-BDC0-7061DC7455A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8162756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A32D6B-8D79-4A35-8E60-3CAE840B7183}"/>
              </a:ext>
            </a:extLst>
          </p:cNvPr>
          <p:cNvSpPr>
            <a:spLocks noGrp="1"/>
          </p:cNvSpPr>
          <p:nvPr>
            <p:ph type="title"/>
          </p:nvPr>
        </p:nvSpPr>
        <p:spPr/>
        <p:txBody>
          <a:bodyPr/>
          <a:lstStyle/>
          <a:p>
            <a:r>
              <a:rPr lang="de-DE"/>
              <a:t>Eigene Beiträge (Postings) | Autohaus Ford Gaberszik - 1 of 7</a:t>
            </a:r>
            <a:endParaRPr lang="en-US"/>
          </a:p>
        </p:txBody>
      </p:sp>
      <p:graphicFrame>
        <p:nvGraphicFramePr>
          <p:cNvPr id="5" name="Table Placeholder 4">
            <a:extLst>
              <a:ext uri="{FF2B5EF4-FFF2-40B4-BE49-F238E27FC236}">
                <a16:creationId xmlns:a16="http://schemas.microsoft.com/office/drawing/2014/main" id="{4EFD5649-141A-4963-BD1D-B7DB234A7C2B}"/>
              </a:ext>
            </a:extLst>
          </p:cNvPr>
          <p:cNvGraphicFramePr>
            <a:graphicFrameLocks noGrp="1"/>
          </p:cNvGraphicFramePr>
          <p:nvPr>
            <p:ph type="tbl" sz="quarter" idx="13"/>
            <p:extLst>
              <p:ext uri="{D42A27DB-BD31-4B8C-83A1-F6EECF244321}">
                <p14:modId xmlns:p14="http://schemas.microsoft.com/office/powerpoint/2010/main" val="18463447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635573530"/>
                    </a:ext>
                  </a:extLst>
                </a:gridCol>
                <a:gridCol w="658368">
                  <a:extLst>
                    <a:ext uri="{9D8B030D-6E8A-4147-A177-3AD203B41FA5}">
                      <a16:colId xmlns:a16="http://schemas.microsoft.com/office/drawing/2014/main" val="1299022042"/>
                    </a:ext>
                  </a:extLst>
                </a:gridCol>
                <a:gridCol w="658368">
                  <a:extLst>
                    <a:ext uri="{9D8B030D-6E8A-4147-A177-3AD203B41FA5}">
                      <a16:colId xmlns:a16="http://schemas.microsoft.com/office/drawing/2014/main" val="4235165013"/>
                    </a:ext>
                  </a:extLst>
                </a:gridCol>
                <a:gridCol w="658368">
                  <a:extLst>
                    <a:ext uri="{9D8B030D-6E8A-4147-A177-3AD203B41FA5}">
                      <a16:colId xmlns:a16="http://schemas.microsoft.com/office/drawing/2014/main" val="1614436245"/>
                    </a:ext>
                  </a:extLst>
                </a:gridCol>
                <a:gridCol w="658368">
                  <a:extLst>
                    <a:ext uri="{9D8B030D-6E8A-4147-A177-3AD203B41FA5}">
                      <a16:colId xmlns:a16="http://schemas.microsoft.com/office/drawing/2014/main" val="1507059929"/>
                    </a:ext>
                  </a:extLst>
                </a:gridCol>
                <a:gridCol w="658368">
                  <a:extLst>
                    <a:ext uri="{9D8B030D-6E8A-4147-A177-3AD203B41FA5}">
                      <a16:colId xmlns:a16="http://schemas.microsoft.com/office/drawing/2014/main" val="238037662"/>
                    </a:ext>
                  </a:extLst>
                </a:gridCol>
                <a:gridCol w="658368">
                  <a:extLst>
                    <a:ext uri="{9D8B030D-6E8A-4147-A177-3AD203B41FA5}">
                      <a16:colId xmlns:a16="http://schemas.microsoft.com/office/drawing/2014/main" val="3584101755"/>
                    </a:ext>
                  </a:extLst>
                </a:gridCol>
                <a:gridCol w="658368">
                  <a:extLst>
                    <a:ext uri="{9D8B030D-6E8A-4147-A177-3AD203B41FA5}">
                      <a16:colId xmlns:a16="http://schemas.microsoft.com/office/drawing/2014/main" val="9808232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0994146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Autohaus Ford Gaberszik - 2018-04-29 09:05:00 </a:t>
                      </a:r>
                      <a:r>
                        <a:rPr kumimoji="0" lang="de-DE" sz="1000" b="0" i="0" u="none" strike="noStrike" kern="1200" cap="none" spc="0" normalizeH="0" baseline="0" noProof="0">
                          <a:ln>
                            <a:noFill/>
                          </a:ln>
                          <a:solidFill>
                            <a:prstClr val="black"/>
                          </a:solidFill>
                          <a:effectLst/>
                          <a:uLnTx/>
                          <a:uFillTx/>
                          <a:latin typeface="+mn-lt"/>
                          <a:ea typeface="+mn-ea"/>
                          <a:cs typeface="+mn-cs"/>
                        </a:rPr>
                        <a:t> 
 👉 Mitarbeiter der Woche 👈
Heute stellen wir euch unseren Christoph Nebel vor. 😊
Er ist ist nun seit knapp zwei Jahren ein wichtiger Teil unseres Werkstättenteams und außerdem ein Quereinsteiger. Vom gelernten Zahntechniker bis zum gelernten KFZ-Mechaniker reicht die Bandbreite. 😉👍🏼
Seine Lieblingstätigkeit bei der Arbeit ist sein ganzer Beruf. Er ist mit Herz und Seele Schrauber. 😉 2017 hat er dann sogar die Meisterprüfung gemacht. 💪🏼
In seiner Freizeit fährt er aber auch gern mit dem Rad. 🚴🏼
Der #Lieblingsford seiner Wahl ist der F150, ein US-Pick up. 😎
Lieber Christoph, danke für deine Zuverlässigkeit und dein Engagement in der Firma! 😊💙
Foto (c) Habil Fotografie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3.2186 %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860263890"/>
                  </a:ext>
                </a:extLst>
              </a:tr>
            </a:tbl>
          </a:graphicData>
        </a:graphic>
      </p:graphicFrame>
      <p:sp>
        <p:nvSpPr>
          <p:cNvPr id="4" name="Text Placeholder 3">
            <a:extLst>
              <a:ext uri="{FF2B5EF4-FFF2-40B4-BE49-F238E27FC236}">
                <a16:creationId xmlns:a16="http://schemas.microsoft.com/office/drawing/2014/main" id="{64D605FB-E761-43C1-8D7F-BA8A57D7AFC4}"/>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90436397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048BD0-B6C6-4CCA-8BF1-50DF010E9825}"/>
              </a:ext>
            </a:extLst>
          </p:cNvPr>
          <p:cNvSpPr>
            <a:spLocks noGrp="1"/>
          </p:cNvSpPr>
          <p:nvPr>
            <p:ph type="title"/>
          </p:nvPr>
        </p:nvSpPr>
        <p:spPr/>
        <p:txBody>
          <a:bodyPr/>
          <a:lstStyle/>
          <a:p>
            <a:r>
              <a:rPr lang="de-DE"/>
              <a:t>Eigene Beiträge (Postings) | Autohaus Ford Gaberszik - 2 of 7</a:t>
            </a:r>
            <a:endParaRPr lang="en-US"/>
          </a:p>
        </p:txBody>
      </p:sp>
      <p:graphicFrame>
        <p:nvGraphicFramePr>
          <p:cNvPr id="5" name="Table Placeholder 4">
            <a:extLst>
              <a:ext uri="{FF2B5EF4-FFF2-40B4-BE49-F238E27FC236}">
                <a16:creationId xmlns:a16="http://schemas.microsoft.com/office/drawing/2014/main" id="{8B4D3F57-8B69-4D55-8B3F-142DF473445C}"/>
              </a:ext>
            </a:extLst>
          </p:cNvPr>
          <p:cNvGraphicFramePr>
            <a:graphicFrameLocks noGrp="1"/>
          </p:cNvGraphicFramePr>
          <p:nvPr>
            <p:ph type="tbl" sz="quarter" idx="13"/>
            <p:extLst>
              <p:ext uri="{D42A27DB-BD31-4B8C-83A1-F6EECF244321}">
                <p14:modId xmlns:p14="http://schemas.microsoft.com/office/powerpoint/2010/main" val="22964445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518421792"/>
                    </a:ext>
                  </a:extLst>
                </a:gridCol>
                <a:gridCol w="658368">
                  <a:extLst>
                    <a:ext uri="{9D8B030D-6E8A-4147-A177-3AD203B41FA5}">
                      <a16:colId xmlns:a16="http://schemas.microsoft.com/office/drawing/2014/main" val="1037987975"/>
                    </a:ext>
                  </a:extLst>
                </a:gridCol>
                <a:gridCol w="658368">
                  <a:extLst>
                    <a:ext uri="{9D8B030D-6E8A-4147-A177-3AD203B41FA5}">
                      <a16:colId xmlns:a16="http://schemas.microsoft.com/office/drawing/2014/main" val="3882145813"/>
                    </a:ext>
                  </a:extLst>
                </a:gridCol>
                <a:gridCol w="658368">
                  <a:extLst>
                    <a:ext uri="{9D8B030D-6E8A-4147-A177-3AD203B41FA5}">
                      <a16:colId xmlns:a16="http://schemas.microsoft.com/office/drawing/2014/main" val="3729519306"/>
                    </a:ext>
                  </a:extLst>
                </a:gridCol>
                <a:gridCol w="658368">
                  <a:extLst>
                    <a:ext uri="{9D8B030D-6E8A-4147-A177-3AD203B41FA5}">
                      <a16:colId xmlns:a16="http://schemas.microsoft.com/office/drawing/2014/main" val="2599760950"/>
                    </a:ext>
                  </a:extLst>
                </a:gridCol>
                <a:gridCol w="658368">
                  <a:extLst>
                    <a:ext uri="{9D8B030D-6E8A-4147-A177-3AD203B41FA5}">
                      <a16:colId xmlns:a16="http://schemas.microsoft.com/office/drawing/2014/main" val="1614045217"/>
                    </a:ext>
                  </a:extLst>
                </a:gridCol>
                <a:gridCol w="658368">
                  <a:extLst>
                    <a:ext uri="{9D8B030D-6E8A-4147-A177-3AD203B41FA5}">
                      <a16:colId xmlns:a16="http://schemas.microsoft.com/office/drawing/2014/main" val="814488989"/>
                    </a:ext>
                  </a:extLst>
                </a:gridCol>
                <a:gridCol w="658368">
                  <a:extLst>
                    <a:ext uri="{9D8B030D-6E8A-4147-A177-3AD203B41FA5}">
                      <a16:colId xmlns:a16="http://schemas.microsoft.com/office/drawing/2014/main" val="24822084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9064358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Autohaus Ford Gaberszik - 2018-04-26 10:05:00 </a:t>
                      </a:r>
                      <a:r>
                        <a:rPr kumimoji="0" lang="en-US" sz="1000" b="0" i="0" u="none" strike="noStrike" kern="1200" cap="none" spc="0" normalizeH="0" baseline="0" noProof="0">
                          <a:ln>
                            <a:noFill/>
                          </a:ln>
                          <a:solidFill>
                            <a:prstClr val="black"/>
                          </a:solidFill>
                          <a:effectLst/>
                          <a:uLnTx/>
                          <a:uFillTx/>
                          <a:latin typeface="+mn-lt"/>
                          <a:ea typeface="+mn-ea"/>
                          <a:cs typeface="+mn-cs"/>
                        </a:rPr>
                        <a:t> 
 Ford Mustang VS. Porsche 911 😱
Das Duell der Legenden... 🏁💙
#MustangPower #Bullitt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2.9900 %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6898646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Autohaus Ford Gaberszik - 2018-04-25 15:00:32 </a:t>
                      </a:r>
                      <a:r>
                        <a:rPr kumimoji="0" lang="en-US" sz="1000" b="0" i="0" u="none" strike="noStrike" kern="1200" cap="none" spc="0" normalizeH="0" baseline="0" noProof="0">
                          <a:ln>
                            <a:noFill/>
                          </a:ln>
                          <a:solidFill>
                            <a:prstClr val="black"/>
                          </a:solidFill>
                          <a:effectLst/>
                          <a:uLnTx/>
                          <a:uFillTx/>
                          <a:latin typeface="+mn-lt"/>
                          <a:ea typeface="+mn-ea"/>
                          <a:cs typeface="+mn-cs"/>
                        </a:rPr>
                        <a:t> 
 Traumauto vor Traumkulisse: Unser Kuga vor der Oper Graz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3.7652 %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257880817"/>
                  </a:ext>
                </a:extLst>
              </a:tr>
            </a:tbl>
          </a:graphicData>
        </a:graphic>
      </p:graphicFrame>
      <p:sp>
        <p:nvSpPr>
          <p:cNvPr id="4" name="Text Placeholder 3">
            <a:extLst>
              <a:ext uri="{FF2B5EF4-FFF2-40B4-BE49-F238E27FC236}">
                <a16:creationId xmlns:a16="http://schemas.microsoft.com/office/drawing/2014/main" id="{BFCFA8FE-C9F5-4309-A48F-F2F4830C79D7}"/>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400448269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E2D6BA-4C3F-455F-8050-ECF49C5C274D}"/>
              </a:ext>
            </a:extLst>
          </p:cNvPr>
          <p:cNvSpPr>
            <a:spLocks noGrp="1"/>
          </p:cNvSpPr>
          <p:nvPr>
            <p:ph type="title"/>
          </p:nvPr>
        </p:nvSpPr>
        <p:spPr/>
        <p:txBody>
          <a:bodyPr/>
          <a:lstStyle/>
          <a:p>
            <a:r>
              <a:rPr lang="de-DE"/>
              <a:t>Eigene Beiträge (Postings) | Autohaus Ford Gaberszik - 3 of 7</a:t>
            </a:r>
            <a:endParaRPr lang="en-US"/>
          </a:p>
        </p:txBody>
      </p:sp>
      <p:graphicFrame>
        <p:nvGraphicFramePr>
          <p:cNvPr id="5" name="Table Placeholder 4">
            <a:extLst>
              <a:ext uri="{FF2B5EF4-FFF2-40B4-BE49-F238E27FC236}">
                <a16:creationId xmlns:a16="http://schemas.microsoft.com/office/drawing/2014/main" id="{D0707A2B-3ECF-42DD-A71F-D897BA9C58A5}"/>
              </a:ext>
            </a:extLst>
          </p:cNvPr>
          <p:cNvGraphicFramePr>
            <a:graphicFrameLocks noGrp="1"/>
          </p:cNvGraphicFramePr>
          <p:nvPr>
            <p:ph type="tbl" sz="quarter" idx="13"/>
            <p:extLst>
              <p:ext uri="{D42A27DB-BD31-4B8C-83A1-F6EECF244321}">
                <p14:modId xmlns:p14="http://schemas.microsoft.com/office/powerpoint/2010/main" val="38351306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129736127"/>
                    </a:ext>
                  </a:extLst>
                </a:gridCol>
                <a:gridCol w="658368">
                  <a:extLst>
                    <a:ext uri="{9D8B030D-6E8A-4147-A177-3AD203B41FA5}">
                      <a16:colId xmlns:a16="http://schemas.microsoft.com/office/drawing/2014/main" val="105899024"/>
                    </a:ext>
                  </a:extLst>
                </a:gridCol>
                <a:gridCol w="658368">
                  <a:extLst>
                    <a:ext uri="{9D8B030D-6E8A-4147-A177-3AD203B41FA5}">
                      <a16:colId xmlns:a16="http://schemas.microsoft.com/office/drawing/2014/main" val="2507413944"/>
                    </a:ext>
                  </a:extLst>
                </a:gridCol>
                <a:gridCol w="658368">
                  <a:extLst>
                    <a:ext uri="{9D8B030D-6E8A-4147-A177-3AD203B41FA5}">
                      <a16:colId xmlns:a16="http://schemas.microsoft.com/office/drawing/2014/main" val="710319262"/>
                    </a:ext>
                  </a:extLst>
                </a:gridCol>
                <a:gridCol w="658368">
                  <a:extLst>
                    <a:ext uri="{9D8B030D-6E8A-4147-A177-3AD203B41FA5}">
                      <a16:colId xmlns:a16="http://schemas.microsoft.com/office/drawing/2014/main" val="2738910252"/>
                    </a:ext>
                  </a:extLst>
                </a:gridCol>
                <a:gridCol w="658368">
                  <a:extLst>
                    <a:ext uri="{9D8B030D-6E8A-4147-A177-3AD203B41FA5}">
                      <a16:colId xmlns:a16="http://schemas.microsoft.com/office/drawing/2014/main" val="3143068584"/>
                    </a:ext>
                  </a:extLst>
                </a:gridCol>
                <a:gridCol w="658368">
                  <a:extLst>
                    <a:ext uri="{9D8B030D-6E8A-4147-A177-3AD203B41FA5}">
                      <a16:colId xmlns:a16="http://schemas.microsoft.com/office/drawing/2014/main" val="1156487959"/>
                    </a:ext>
                  </a:extLst>
                </a:gridCol>
                <a:gridCol w="658368">
                  <a:extLst>
                    <a:ext uri="{9D8B030D-6E8A-4147-A177-3AD203B41FA5}">
                      <a16:colId xmlns:a16="http://schemas.microsoft.com/office/drawing/2014/main" val="26074226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4072439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Autohaus Ford Gaberszik - 2018-04-20 11:00:09 </a:t>
                      </a:r>
                      <a:r>
                        <a:rPr kumimoji="0" lang="de-DE" sz="1000" b="0" i="0" u="none" strike="noStrike" kern="1200" cap="none" spc="0" normalizeH="0" baseline="0" noProof="0">
                          <a:ln>
                            <a:noFill/>
                          </a:ln>
                          <a:solidFill>
                            <a:prstClr val="black"/>
                          </a:solidFill>
                          <a:effectLst/>
                          <a:uLnTx/>
                          <a:uFillTx/>
                          <a:latin typeface="+mn-lt"/>
                          <a:ea typeface="+mn-ea"/>
                          <a:cs typeface="+mn-cs"/>
                        </a:rPr>
                        <a:t> 
 👉🏼 Mitarbeiter der Woche 👈🏼
Heute stellen wir euch unseren Michael Schurz vor. 😊
Der KFZ-Lehrling ist seit August des letzten Jahres bei uns und wollte schon immer Mechaniker werden. Zu uns gekommen ist er auf Vorschlag seiner Familie, da sie schon mehrere Autos bei uns gekauft hat. 😄
Das Schrauben ist nicht nur sein Beruf sondern zählt auch definitiv zu seinen Hobbys. Am liebsten baut er dabei Getriebe aus. 🔧⚙️
Beim Michi darf aber auch der Sport nicht zu kurz kommen und so fährt er regelmäßig Motorcross und geht auch gern in der Natur laufen. 🌳🌿🍂🏃‍♂️
Sein #LieblingsFord ist ebenso sportlich: Es handelt sich nämlich um den 2004er GT. 🏎️
Lieber Michi, danke für deine Bemühungen und dein Engagement! 😊💙
Foto (c) Habil Fotografie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010145470"/>
                  </a:ext>
                </a:extLst>
              </a:tr>
            </a:tbl>
          </a:graphicData>
        </a:graphic>
      </p:graphicFrame>
      <p:sp>
        <p:nvSpPr>
          <p:cNvPr id="4" name="Text Placeholder 3">
            <a:extLst>
              <a:ext uri="{FF2B5EF4-FFF2-40B4-BE49-F238E27FC236}">
                <a16:creationId xmlns:a16="http://schemas.microsoft.com/office/drawing/2014/main" id="{6CEB815F-3732-4B78-93E4-D5BCB1DC957E}"/>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341792787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B5AF65-D701-4D40-8550-1083C23F1B8F}"/>
              </a:ext>
            </a:extLst>
          </p:cNvPr>
          <p:cNvSpPr>
            <a:spLocks noGrp="1"/>
          </p:cNvSpPr>
          <p:nvPr>
            <p:ph type="title"/>
          </p:nvPr>
        </p:nvSpPr>
        <p:spPr/>
        <p:txBody>
          <a:bodyPr/>
          <a:lstStyle/>
          <a:p>
            <a:r>
              <a:rPr lang="de-DE"/>
              <a:t>Eigene Beiträge (Postings) | Autohaus Ford Gaberszik - 4 of 7</a:t>
            </a:r>
            <a:endParaRPr lang="en-US"/>
          </a:p>
        </p:txBody>
      </p:sp>
      <p:graphicFrame>
        <p:nvGraphicFramePr>
          <p:cNvPr id="5" name="Table Placeholder 4">
            <a:extLst>
              <a:ext uri="{FF2B5EF4-FFF2-40B4-BE49-F238E27FC236}">
                <a16:creationId xmlns:a16="http://schemas.microsoft.com/office/drawing/2014/main" id="{C52F4494-B84E-46C5-BA79-85D0A7D1AE4F}"/>
              </a:ext>
            </a:extLst>
          </p:cNvPr>
          <p:cNvGraphicFramePr>
            <a:graphicFrameLocks noGrp="1"/>
          </p:cNvGraphicFramePr>
          <p:nvPr>
            <p:ph type="tbl" sz="quarter" idx="13"/>
            <p:extLst>
              <p:ext uri="{D42A27DB-BD31-4B8C-83A1-F6EECF244321}">
                <p14:modId xmlns:p14="http://schemas.microsoft.com/office/powerpoint/2010/main" val="12934352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439864001"/>
                    </a:ext>
                  </a:extLst>
                </a:gridCol>
                <a:gridCol w="658368">
                  <a:extLst>
                    <a:ext uri="{9D8B030D-6E8A-4147-A177-3AD203B41FA5}">
                      <a16:colId xmlns:a16="http://schemas.microsoft.com/office/drawing/2014/main" val="2528045556"/>
                    </a:ext>
                  </a:extLst>
                </a:gridCol>
                <a:gridCol w="658368">
                  <a:extLst>
                    <a:ext uri="{9D8B030D-6E8A-4147-A177-3AD203B41FA5}">
                      <a16:colId xmlns:a16="http://schemas.microsoft.com/office/drawing/2014/main" val="1707244049"/>
                    </a:ext>
                  </a:extLst>
                </a:gridCol>
                <a:gridCol w="658368">
                  <a:extLst>
                    <a:ext uri="{9D8B030D-6E8A-4147-A177-3AD203B41FA5}">
                      <a16:colId xmlns:a16="http://schemas.microsoft.com/office/drawing/2014/main" val="1800259090"/>
                    </a:ext>
                  </a:extLst>
                </a:gridCol>
                <a:gridCol w="658368">
                  <a:extLst>
                    <a:ext uri="{9D8B030D-6E8A-4147-A177-3AD203B41FA5}">
                      <a16:colId xmlns:a16="http://schemas.microsoft.com/office/drawing/2014/main" val="3534790316"/>
                    </a:ext>
                  </a:extLst>
                </a:gridCol>
                <a:gridCol w="658368">
                  <a:extLst>
                    <a:ext uri="{9D8B030D-6E8A-4147-A177-3AD203B41FA5}">
                      <a16:colId xmlns:a16="http://schemas.microsoft.com/office/drawing/2014/main" val="504193848"/>
                    </a:ext>
                  </a:extLst>
                </a:gridCol>
                <a:gridCol w="658368">
                  <a:extLst>
                    <a:ext uri="{9D8B030D-6E8A-4147-A177-3AD203B41FA5}">
                      <a16:colId xmlns:a16="http://schemas.microsoft.com/office/drawing/2014/main" val="3126551194"/>
                    </a:ext>
                  </a:extLst>
                </a:gridCol>
                <a:gridCol w="658368">
                  <a:extLst>
                    <a:ext uri="{9D8B030D-6E8A-4147-A177-3AD203B41FA5}">
                      <a16:colId xmlns:a16="http://schemas.microsoft.com/office/drawing/2014/main" val="37183229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3203495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Autohaus Ford Gaberszik - 2018-04-16 16:30:01 </a:t>
                      </a:r>
                      <a:r>
                        <a:rPr kumimoji="0" lang="de-DE" sz="1000" b="0" i="0" u="none" strike="noStrike" kern="1200" cap="none" spc="0" normalizeH="0" baseline="0" noProof="0">
                          <a:ln>
                            <a:noFill/>
                          </a:ln>
                          <a:solidFill>
                            <a:prstClr val="black"/>
                          </a:solidFill>
                          <a:effectLst/>
                          <a:uLnTx/>
                          <a:uFillTx/>
                          <a:latin typeface="+mn-lt"/>
                          <a:ea typeface="+mn-ea"/>
                          <a:cs typeface="+mn-cs"/>
                        </a:rPr>
                        <a:t> 
 ➡️ ➡️ ➡️ Bitte einsteigen, Probefahren &amp; gewinnen! ⬅️ ⬅️ ⬅️
Jetzt gibt's beim Probefahren was Tolles zu gewinnen! Wir verlosen unter allen Fiesta Probefahrern z.B. des neuen Ford Fiesta ACTIVE einen € 100,- Gutschein für das Kunsthauscafé ☕️ in Graz!
Wer auch noch ein gutes Auge beweist, bei der Probefahrt ein cooles Foto macht und dieses in den Kommentaren postet, kann zusätzlich einen € 50,- Gutschein für die Burger Factory Graz gewinnen 🍔
Bitte ruft uns an und macht euch einen Termin für die Probefahrt aus: 0316 710 171 😁
〰️
An der Verlosung nehmen alle Personen teil, die bis inkl. 31. Mai 2018 in unserem Autohaus Gaberszik in Graz eine Probefahrt in einem unserer Ford Fiesta Modelle machen - zum Beispiel im neuen Ford Fiesta Active! Die Gewinner werden schriftlich per Facebook bekannt gegeben. Facebook steht mit diesem Gewinnspiel in keinerlei Verbindung und steht nicht als Ansprechpartner für das jeweilige Gewinnspiel zur Verfügung. Keine Barablöse möglich.
Impressum sie...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13.1844 %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744859076"/>
                  </a:ext>
                </a:extLst>
              </a:tr>
            </a:tbl>
          </a:graphicData>
        </a:graphic>
      </p:graphicFrame>
      <p:sp>
        <p:nvSpPr>
          <p:cNvPr id="4" name="Text Placeholder 3">
            <a:extLst>
              <a:ext uri="{FF2B5EF4-FFF2-40B4-BE49-F238E27FC236}">
                <a16:creationId xmlns:a16="http://schemas.microsoft.com/office/drawing/2014/main" id="{541ED6BE-7A0A-46B3-BA19-EBFE37CE3F8F}"/>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96039478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479734-9790-487A-B945-184772AAE527}"/>
              </a:ext>
            </a:extLst>
          </p:cNvPr>
          <p:cNvSpPr>
            <a:spLocks noGrp="1"/>
          </p:cNvSpPr>
          <p:nvPr>
            <p:ph type="title"/>
          </p:nvPr>
        </p:nvSpPr>
        <p:spPr/>
        <p:txBody>
          <a:bodyPr/>
          <a:lstStyle/>
          <a:p>
            <a:r>
              <a:rPr lang="de-DE"/>
              <a:t>Eigene Beiträge (Postings) | Autohaus Ford Gaberszik - 5 of 7</a:t>
            </a:r>
            <a:endParaRPr lang="en-US"/>
          </a:p>
        </p:txBody>
      </p:sp>
      <p:graphicFrame>
        <p:nvGraphicFramePr>
          <p:cNvPr id="5" name="Table Placeholder 4">
            <a:extLst>
              <a:ext uri="{FF2B5EF4-FFF2-40B4-BE49-F238E27FC236}">
                <a16:creationId xmlns:a16="http://schemas.microsoft.com/office/drawing/2014/main" id="{F5F7B872-F0CA-409E-95E9-E3A8235178FE}"/>
              </a:ext>
            </a:extLst>
          </p:cNvPr>
          <p:cNvGraphicFramePr>
            <a:graphicFrameLocks noGrp="1"/>
          </p:cNvGraphicFramePr>
          <p:nvPr>
            <p:ph type="tbl" sz="quarter" idx="13"/>
            <p:extLst>
              <p:ext uri="{D42A27DB-BD31-4B8C-83A1-F6EECF244321}">
                <p14:modId xmlns:p14="http://schemas.microsoft.com/office/powerpoint/2010/main" val="3731703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144287437"/>
                    </a:ext>
                  </a:extLst>
                </a:gridCol>
                <a:gridCol w="658368">
                  <a:extLst>
                    <a:ext uri="{9D8B030D-6E8A-4147-A177-3AD203B41FA5}">
                      <a16:colId xmlns:a16="http://schemas.microsoft.com/office/drawing/2014/main" val="3753304208"/>
                    </a:ext>
                  </a:extLst>
                </a:gridCol>
                <a:gridCol w="658368">
                  <a:extLst>
                    <a:ext uri="{9D8B030D-6E8A-4147-A177-3AD203B41FA5}">
                      <a16:colId xmlns:a16="http://schemas.microsoft.com/office/drawing/2014/main" val="2237305126"/>
                    </a:ext>
                  </a:extLst>
                </a:gridCol>
                <a:gridCol w="658368">
                  <a:extLst>
                    <a:ext uri="{9D8B030D-6E8A-4147-A177-3AD203B41FA5}">
                      <a16:colId xmlns:a16="http://schemas.microsoft.com/office/drawing/2014/main" val="1662608"/>
                    </a:ext>
                  </a:extLst>
                </a:gridCol>
                <a:gridCol w="658368">
                  <a:extLst>
                    <a:ext uri="{9D8B030D-6E8A-4147-A177-3AD203B41FA5}">
                      <a16:colId xmlns:a16="http://schemas.microsoft.com/office/drawing/2014/main" val="909091515"/>
                    </a:ext>
                  </a:extLst>
                </a:gridCol>
                <a:gridCol w="658368">
                  <a:extLst>
                    <a:ext uri="{9D8B030D-6E8A-4147-A177-3AD203B41FA5}">
                      <a16:colId xmlns:a16="http://schemas.microsoft.com/office/drawing/2014/main" val="771573053"/>
                    </a:ext>
                  </a:extLst>
                </a:gridCol>
                <a:gridCol w="658368">
                  <a:extLst>
                    <a:ext uri="{9D8B030D-6E8A-4147-A177-3AD203B41FA5}">
                      <a16:colId xmlns:a16="http://schemas.microsoft.com/office/drawing/2014/main" val="793821632"/>
                    </a:ext>
                  </a:extLst>
                </a:gridCol>
                <a:gridCol w="658368">
                  <a:extLst>
                    <a:ext uri="{9D8B030D-6E8A-4147-A177-3AD203B41FA5}">
                      <a16:colId xmlns:a16="http://schemas.microsoft.com/office/drawing/2014/main" val="38902743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7535133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Autohaus Ford Gaberszik - 2018-04-16 15:15:00 </a:t>
                      </a:r>
                      <a:r>
                        <a:rPr kumimoji="0" lang="de-DE" sz="1000" b="0" i="0" u="none" strike="noStrike" kern="1200" cap="none" spc="0" normalizeH="0" baseline="0" noProof="0">
                          <a:ln>
                            <a:noFill/>
                          </a:ln>
                          <a:solidFill>
                            <a:prstClr val="black"/>
                          </a:solidFill>
                          <a:effectLst/>
                          <a:uLnTx/>
                          <a:uFillTx/>
                          <a:latin typeface="+mn-lt"/>
                          <a:ea typeface="+mn-ea"/>
                          <a:cs typeface="+mn-cs"/>
                        </a:rPr>
                        <a:t> 
 👉🏼 Mitarbeiter der Woche 👈🏼 (Nachtrag)
Heute stellen wir euch unseren Abbas Essa vor. 😊
Der gelernte KFZ-Techniker begleitet uns schon seit den Anfängen der Firma Gaberszik. Seine Geschichte ist keine gewöhnliche und eigentlich eine wahre Gaberszik-Erfolgsstory:
Vor 25 Jahren kam er, ohne ein einziges Wort Deutsch zu sprechen, als 16-Jähriger alleine aus dem Irak nach Österreich. Der Junge war technisch begabt und so fand er schließlich in unserem Hause eine Lehrstelle. Es war kein leichter Weg, den er in den ersten Jahren in Österreich zurückgelegt hat, aber er hat jede Herausforderung gemeistert, die ihm diesen versperrte. 🎯
Untertags arbeitete er in der Werkstatt und abends wurde dann oft noch gemeinsam mit Fr. Sonja für die Lehrabschlussprüfung gestrebert. Seine harte Arbeit machte sich bezahlt: So kam es, dass er als erster Lehrling überhaupt in der Geschichte der Firma Gaberszik die LAP mit Auszeichnung bestand. 🏅
Mittlerweile ist er nicht nur unser Transit-Spezial...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9.6089 %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397064317"/>
                  </a:ext>
                </a:extLst>
              </a:tr>
            </a:tbl>
          </a:graphicData>
        </a:graphic>
      </p:graphicFrame>
      <p:sp>
        <p:nvSpPr>
          <p:cNvPr id="4" name="Text Placeholder 3">
            <a:extLst>
              <a:ext uri="{FF2B5EF4-FFF2-40B4-BE49-F238E27FC236}">
                <a16:creationId xmlns:a16="http://schemas.microsoft.com/office/drawing/2014/main" id="{0BA4EEEF-CF86-45E4-BA1E-ED21DE5D2057}"/>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248988230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2127B8-D2C0-4873-B778-DD741E661172}"/>
              </a:ext>
            </a:extLst>
          </p:cNvPr>
          <p:cNvSpPr>
            <a:spLocks noGrp="1"/>
          </p:cNvSpPr>
          <p:nvPr>
            <p:ph type="title"/>
          </p:nvPr>
        </p:nvSpPr>
        <p:spPr/>
        <p:txBody>
          <a:bodyPr/>
          <a:lstStyle/>
          <a:p>
            <a:r>
              <a:rPr lang="de-DE"/>
              <a:t>Eigene Beiträge (Postings) | Autohaus Ford Gaberszik - 6 of 7</a:t>
            </a:r>
            <a:endParaRPr lang="en-US"/>
          </a:p>
        </p:txBody>
      </p:sp>
      <p:graphicFrame>
        <p:nvGraphicFramePr>
          <p:cNvPr id="5" name="Table Placeholder 4">
            <a:extLst>
              <a:ext uri="{FF2B5EF4-FFF2-40B4-BE49-F238E27FC236}">
                <a16:creationId xmlns:a16="http://schemas.microsoft.com/office/drawing/2014/main" id="{B9205E9B-891B-4CEB-919E-D5870301E859}"/>
              </a:ext>
            </a:extLst>
          </p:cNvPr>
          <p:cNvGraphicFramePr>
            <a:graphicFrameLocks noGrp="1"/>
          </p:cNvGraphicFramePr>
          <p:nvPr>
            <p:ph type="tbl" sz="quarter" idx="13"/>
            <p:extLst>
              <p:ext uri="{D42A27DB-BD31-4B8C-83A1-F6EECF244321}">
                <p14:modId xmlns:p14="http://schemas.microsoft.com/office/powerpoint/2010/main" val="11490698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836280066"/>
                    </a:ext>
                  </a:extLst>
                </a:gridCol>
                <a:gridCol w="658368">
                  <a:extLst>
                    <a:ext uri="{9D8B030D-6E8A-4147-A177-3AD203B41FA5}">
                      <a16:colId xmlns:a16="http://schemas.microsoft.com/office/drawing/2014/main" val="1259888051"/>
                    </a:ext>
                  </a:extLst>
                </a:gridCol>
                <a:gridCol w="658368">
                  <a:extLst>
                    <a:ext uri="{9D8B030D-6E8A-4147-A177-3AD203B41FA5}">
                      <a16:colId xmlns:a16="http://schemas.microsoft.com/office/drawing/2014/main" val="4107754433"/>
                    </a:ext>
                  </a:extLst>
                </a:gridCol>
                <a:gridCol w="658368">
                  <a:extLst>
                    <a:ext uri="{9D8B030D-6E8A-4147-A177-3AD203B41FA5}">
                      <a16:colId xmlns:a16="http://schemas.microsoft.com/office/drawing/2014/main" val="1961414463"/>
                    </a:ext>
                  </a:extLst>
                </a:gridCol>
                <a:gridCol w="658368">
                  <a:extLst>
                    <a:ext uri="{9D8B030D-6E8A-4147-A177-3AD203B41FA5}">
                      <a16:colId xmlns:a16="http://schemas.microsoft.com/office/drawing/2014/main" val="3575280402"/>
                    </a:ext>
                  </a:extLst>
                </a:gridCol>
                <a:gridCol w="658368">
                  <a:extLst>
                    <a:ext uri="{9D8B030D-6E8A-4147-A177-3AD203B41FA5}">
                      <a16:colId xmlns:a16="http://schemas.microsoft.com/office/drawing/2014/main" val="532087471"/>
                    </a:ext>
                  </a:extLst>
                </a:gridCol>
                <a:gridCol w="658368">
                  <a:extLst>
                    <a:ext uri="{9D8B030D-6E8A-4147-A177-3AD203B41FA5}">
                      <a16:colId xmlns:a16="http://schemas.microsoft.com/office/drawing/2014/main" val="38180925"/>
                    </a:ext>
                  </a:extLst>
                </a:gridCol>
                <a:gridCol w="658368">
                  <a:extLst>
                    <a:ext uri="{9D8B030D-6E8A-4147-A177-3AD203B41FA5}">
                      <a16:colId xmlns:a16="http://schemas.microsoft.com/office/drawing/2014/main" val="36976389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6773315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Autohaus Ford Gaberszik - 2018-04-12 11:01:14 </a:t>
                      </a:r>
                      <a:r>
                        <a:rPr kumimoji="0" lang="de-DE"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5.3691 %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1055438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Autohaus Ford Gaberszik - 2018-04-11 15:13:55 </a:t>
                      </a:r>
                      <a:r>
                        <a:rPr kumimoji="0" lang="de-DE" sz="1000" b="0" i="0" u="none" strike="noStrike" kern="1200" cap="none" spc="0" normalizeH="0" baseline="0" noProof="0">
                          <a:ln>
                            <a:noFill/>
                          </a:ln>
                          <a:solidFill>
                            <a:prstClr val="black"/>
                          </a:solidFill>
                          <a:effectLst/>
                          <a:uLnTx/>
                          <a:uFillTx/>
                          <a:latin typeface="+mn-lt"/>
                          <a:ea typeface="+mn-ea"/>
                          <a:cs typeface="+mn-cs"/>
                        </a:rPr>
                        <a:t> 
 “I’ll be back!”
Und er ist zurück: der brandneue Ford Focus 😎
Gestern feierte das wichtigste und wahrscheinlich bekannteste Modell der Ford-Palette in London Publikumspremiere 🎉
Mit dabei: die 4 Ausstattungsvarianten ST-Line, Titanium, Vignale und Active.
Aber seht selbst 😉
...und wer's ganz genau wissen will, hier ist er im Detail beschrieben:
http://newsroom.ford.at/pressreleases/weltpremiere-des-neuen-ford-focus-innovativster-dynamischster-und-faszinierendster-ford-aller-zeiten-2473502</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5.3812 %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8103749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Autohaus Ford Gaberszik - 2018-04-09 15:00:42 </a:t>
                      </a:r>
                      <a:r>
                        <a:rPr kumimoji="0" lang="en-US" sz="1000" b="0" i="0" u="none" strike="noStrike" kern="1200" cap="none" spc="0" normalizeH="0" baseline="0" noProof="0">
                          <a:ln>
                            <a:noFill/>
                          </a:ln>
                          <a:solidFill>
                            <a:prstClr val="black"/>
                          </a:solidFill>
                          <a:effectLst/>
                          <a:uLnTx/>
                          <a:uFillTx/>
                          <a:latin typeface="+mn-lt"/>
                          <a:ea typeface="+mn-ea"/>
                          <a:cs typeface="+mn-cs"/>
                        </a:rPr>
                        <a:t> 
 Coming soon...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5.1627 %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937918694"/>
                  </a:ext>
                </a:extLst>
              </a:tr>
            </a:tbl>
          </a:graphicData>
        </a:graphic>
      </p:graphicFrame>
      <p:sp>
        <p:nvSpPr>
          <p:cNvPr id="4" name="Text Placeholder 3">
            <a:extLst>
              <a:ext uri="{FF2B5EF4-FFF2-40B4-BE49-F238E27FC236}">
                <a16:creationId xmlns:a16="http://schemas.microsoft.com/office/drawing/2014/main" id="{27F8600D-B47A-4530-88DF-3C635464296A}"/>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293498509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EE4ABE-32F7-4413-B02E-C2CFAA81CA5D}"/>
              </a:ext>
            </a:extLst>
          </p:cNvPr>
          <p:cNvSpPr>
            <a:spLocks noGrp="1"/>
          </p:cNvSpPr>
          <p:nvPr>
            <p:ph type="title"/>
          </p:nvPr>
        </p:nvSpPr>
        <p:spPr/>
        <p:txBody>
          <a:bodyPr/>
          <a:lstStyle/>
          <a:p>
            <a:r>
              <a:rPr lang="de-DE"/>
              <a:t>Eigene Beiträge (Postings) | Autohaus Ford Gaberszik - 7 of 7</a:t>
            </a:r>
            <a:endParaRPr lang="en-US"/>
          </a:p>
        </p:txBody>
      </p:sp>
      <p:graphicFrame>
        <p:nvGraphicFramePr>
          <p:cNvPr id="5" name="Table Placeholder 4">
            <a:extLst>
              <a:ext uri="{FF2B5EF4-FFF2-40B4-BE49-F238E27FC236}">
                <a16:creationId xmlns:a16="http://schemas.microsoft.com/office/drawing/2014/main" id="{3F97F55A-1631-4139-8C7D-04177C02F16F}"/>
              </a:ext>
            </a:extLst>
          </p:cNvPr>
          <p:cNvGraphicFramePr>
            <a:graphicFrameLocks noGrp="1"/>
          </p:cNvGraphicFramePr>
          <p:nvPr>
            <p:ph type="tbl" sz="quarter" idx="13"/>
            <p:extLst>
              <p:ext uri="{D42A27DB-BD31-4B8C-83A1-F6EECF244321}">
                <p14:modId xmlns:p14="http://schemas.microsoft.com/office/powerpoint/2010/main" val="4819954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693506649"/>
                    </a:ext>
                  </a:extLst>
                </a:gridCol>
                <a:gridCol w="658368">
                  <a:extLst>
                    <a:ext uri="{9D8B030D-6E8A-4147-A177-3AD203B41FA5}">
                      <a16:colId xmlns:a16="http://schemas.microsoft.com/office/drawing/2014/main" val="2173978282"/>
                    </a:ext>
                  </a:extLst>
                </a:gridCol>
                <a:gridCol w="658368">
                  <a:extLst>
                    <a:ext uri="{9D8B030D-6E8A-4147-A177-3AD203B41FA5}">
                      <a16:colId xmlns:a16="http://schemas.microsoft.com/office/drawing/2014/main" val="308418729"/>
                    </a:ext>
                  </a:extLst>
                </a:gridCol>
                <a:gridCol w="658368">
                  <a:extLst>
                    <a:ext uri="{9D8B030D-6E8A-4147-A177-3AD203B41FA5}">
                      <a16:colId xmlns:a16="http://schemas.microsoft.com/office/drawing/2014/main" val="3179648911"/>
                    </a:ext>
                  </a:extLst>
                </a:gridCol>
                <a:gridCol w="658368">
                  <a:extLst>
                    <a:ext uri="{9D8B030D-6E8A-4147-A177-3AD203B41FA5}">
                      <a16:colId xmlns:a16="http://schemas.microsoft.com/office/drawing/2014/main" val="2685392393"/>
                    </a:ext>
                  </a:extLst>
                </a:gridCol>
                <a:gridCol w="658368">
                  <a:extLst>
                    <a:ext uri="{9D8B030D-6E8A-4147-A177-3AD203B41FA5}">
                      <a16:colId xmlns:a16="http://schemas.microsoft.com/office/drawing/2014/main" val="1391900656"/>
                    </a:ext>
                  </a:extLst>
                </a:gridCol>
                <a:gridCol w="658368">
                  <a:extLst>
                    <a:ext uri="{9D8B030D-6E8A-4147-A177-3AD203B41FA5}">
                      <a16:colId xmlns:a16="http://schemas.microsoft.com/office/drawing/2014/main" val="2202757756"/>
                    </a:ext>
                  </a:extLst>
                </a:gridCol>
                <a:gridCol w="658368">
                  <a:extLst>
                    <a:ext uri="{9D8B030D-6E8A-4147-A177-3AD203B41FA5}">
                      <a16:colId xmlns:a16="http://schemas.microsoft.com/office/drawing/2014/main" val="32557546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1074696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Autohaus Ford Gaberszik - 2018-04-08 09:00:00 </a:t>
                      </a:r>
                      <a:r>
                        <a:rPr kumimoji="0" lang="de-DE" sz="1000" b="0" i="0" u="none" strike="noStrike" kern="1200" cap="none" spc="0" normalizeH="0" baseline="0" noProof="0">
                          <a:ln>
                            <a:noFill/>
                          </a:ln>
                          <a:solidFill>
                            <a:prstClr val="black"/>
                          </a:solidFill>
                          <a:effectLst/>
                          <a:uLnTx/>
                          <a:uFillTx/>
                          <a:latin typeface="+mn-lt"/>
                          <a:ea typeface="+mn-ea"/>
                          <a:cs typeface="+mn-cs"/>
                        </a:rPr>
                        <a:t> 
 👉🏼 Mitarbeiter der Woche 👈🏼
Heute stellen wir euch unseren Patrick Lesjak vor. 😊
Er ist nun schon seit mehr als 2 Jahren bei uns und schepft in der Werkstatt als KFZ-Techniker. 😉
Sein Beruf ist seine Leidenschaft, der er bei uns jeden Tag aufs Neue gerecht wird. 💪🏼
Auch seine Freizeit ist durch und durch geprägt von Autos: Als Mitglied eines Tuning-Vereins veranstaltet er immer wieder äußerst erfolgreich bekannte Tuning-Treffen mit zahlreichen Teilnehmern aus der ganzen Steiermark. 🤗🚙
Sein LieblingsFord ist der 67er Shelby GT Mustang. 😎
Lieber Patrick, danke für deine tatkräftige Unterstützung in der Firma und deine Flexibilität als Vertretung im Ersatzteillager! 😊💙
Foto (c) Habil Fotografie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1.7957 %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917201666"/>
                  </a:ext>
                </a:extLst>
              </a:tr>
            </a:tbl>
          </a:graphicData>
        </a:graphic>
      </p:graphicFrame>
      <p:sp>
        <p:nvSpPr>
          <p:cNvPr id="4" name="Text Placeholder 3">
            <a:extLst>
              <a:ext uri="{FF2B5EF4-FFF2-40B4-BE49-F238E27FC236}">
                <a16:creationId xmlns:a16="http://schemas.microsoft.com/office/drawing/2014/main" id="{F840125B-F738-428B-884F-705AACFB81DB}"/>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267161432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FAE45D-B7D3-4262-A3F8-624FA0F17FBD}"/>
              </a:ext>
            </a:extLst>
          </p:cNvPr>
          <p:cNvSpPr>
            <a:spLocks noGrp="1"/>
          </p:cNvSpPr>
          <p:nvPr>
            <p:ph type="title"/>
          </p:nvPr>
        </p:nvSpPr>
        <p:spPr/>
        <p:txBody>
          <a:bodyPr/>
          <a:lstStyle/>
          <a:p>
            <a:r>
              <a:rPr lang="de-DE"/>
              <a:t>Eigene Beiträge (Postings) + Reactions | Autohaus Ford Gaberszik - 1 of 10</a:t>
            </a:r>
            <a:endParaRPr lang="en-US"/>
          </a:p>
        </p:txBody>
      </p:sp>
      <p:graphicFrame>
        <p:nvGraphicFramePr>
          <p:cNvPr id="5" name="Table Placeholder 4">
            <a:extLst>
              <a:ext uri="{FF2B5EF4-FFF2-40B4-BE49-F238E27FC236}">
                <a16:creationId xmlns:a16="http://schemas.microsoft.com/office/drawing/2014/main" id="{5D5142C6-D731-45EC-A53D-B1817B79744B}"/>
              </a:ext>
            </a:extLst>
          </p:cNvPr>
          <p:cNvGraphicFramePr>
            <a:graphicFrameLocks noGrp="1"/>
          </p:cNvGraphicFramePr>
          <p:nvPr>
            <p:ph type="tbl" sz="quarter" idx="13"/>
            <p:extLst>
              <p:ext uri="{D42A27DB-BD31-4B8C-83A1-F6EECF244321}">
                <p14:modId xmlns:p14="http://schemas.microsoft.com/office/powerpoint/2010/main" val="42175020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26707429"/>
                    </a:ext>
                  </a:extLst>
                </a:gridCol>
                <a:gridCol w="822960">
                  <a:extLst>
                    <a:ext uri="{9D8B030D-6E8A-4147-A177-3AD203B41FA5}">
                      <a16:colId xmlns:a16="http://schemas.microsoft.com/office/drawing/2014/main" val="3909830597"/>
                    </a:ext>
                  </a:extLst>
                </a:gridCol>
                <a:gridCol w="822960">
                  <a:extLst>
                    <a:ext uri="{9D8B030D-6E8A-4147-A177-3AD203B41FA5}">
                      <a16:colId xmlns:a16="http://schemas.microsoft.com/office/drawing/2014/main" val="4057497486"/>
                    </a:ext>
                  </a:extLst>
                </a:gridCol>
                <a:gridCol w="822960">
                  <a:extLst>
                    <a:ext uri="{9D8B030D-6E8A-4147-A177-3AD203B41FA5}">
                      <a16:colId xmlns:a16="http://schemas.microsoft.com/office/drawing/2014/main" val="2615538960"/>
                    </a:ext>
                  </a:extLst>
                </a:gridCol>
                <a:gridCol w="822960">
                  <a:extLst>
                    <a:ext uri="{9D8B030D-6E8A-4147-A177-3AD203B41FA5}">
                      <a16:colId xmlns:a16="http://schemas.microsoft.com/office/drawing/2014/main" val="3781266646"/>
                    </a:ext>
                  </a:extLst>
                </a:gridCol>
                <a:gridCol w="822960">
                  <a:extLst>
                    <a:ext uri="{9D8B030D-6E8A-4147-A177-3AD203B41FA5}">
                      <a16:colId xmlns:a16="http://schemas.microsoft.com/office/drawing/2014/main" val="3326460625"/>
                    </a:ext>
                  </a:extLst>
                </a:gridCol>
                <a:gridCol w="822960">
                  <a:extLst>
                    <a:ext uri="{9D8B030D-6E8A-4147-A177-3AD203B41FA5}">
                      <a16:colId xmlns:a16="http://schemas.microsoft.com/office/drawing/2014/main" val="2392730826"/>
                    </a:ext>
                  </a:extLst>
                </a:gridCol>
                <a:gridCol w="822960">
                  <a:extLst>
                    <a:ext uri="{9D8B030D-6E8A-4147-A177-3AD203B41FA5}">
                      <a16:colId xmlns:a16="http://schemas.microsoft.com/office/drawing/2014/main" val="39119566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929131610"/>
                  </a:ext>
                </a:extLst>
              </a:tr>
            </a:tbl>
          </a:graphicData>
        </a:graphic>
      </p:graphicFrame>
      <p:sp>
        <p:nvSpPr>
          <p:cNvPr id="4" name="Text Placeholder 3">
            <a:extLst>
              <a:ext uri="{FF2B5EF4-FFF2-40B4-BE49-F238E27FC236}">
                <a16:creationId xmlns:a16="http://schemas.microsoft.com/office/drawing/2014/main" id="{9411C319-3B49-478D-A5F1-4112C637BDF5}"/>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229668567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0589F7-10E9-40ED-93F7-0EF38F2561E3}"/>
              </a:ext>
            </a:extLst>
          </p:cNvPr>
          <p:cNvSpPr>
            <a:spLocks noGrp="1"/>
          </p:cNvSpPr>
          <p:nvPr>
            <p:ph type="title"/>
          </p:nvPr>
        </p:nvSpPr>
        <p:spPr/>
        <p:txBody>
          <a:bodyPr/>
          <a:lstStyle/>
          <a:p>
            <a:r>
              <a:rPr lang="de-DE"/>
              <a:t>Eigene Beiträge (Postings) + Reactions | Autohaus Ford Gaberszik - 2 of 10</a:t>
            </a:r>
            <a:endParaRPr lang="en-US"/>
          </a:p>
        </p:txBody>
      </p:sp>
      <p:graphicFrame>
        <p:nvGraphicFramePr>
          <p:cNvPr id="5" name="Table Placeholder 4">
            <a:extLst>
              <a:ext uri="{FF2B5EF4-FFF2-40B4-BE49-F238E27FC236}">
                <a16:creationId xmlns:a16="http://schemas.microsoft.com/office/drawing/2014/main" id="{A482144C-4839-4A8C-A951-4D23E26940D5}"/>
              </a:ext>
            </a:extLst>
          </p:cNvPr>
          <p:cNvGraphicFramePr>
            <a:graphicFrameLocks noGrp="1"/>
          </p:cNvGraphicFramePr>
          <p:nvPr>
            <p:ph type="tbl" sz="quarter" idx="13"/>
            <p:extLst>
              <p:ext uri="{D42A27DB-BD31-4B8C-83A1-F6EECF244321}">
                <p14:modId xmlns:p14="http://schemas.microsoft.com/office/powerpoint/2010/main" val="32097218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583455868"/>
                    </a:ext>
                  </a:extLst>
                </a:gridCol>
                <a:gridCol w="822960">
                  <a:extLst>
                    <a:ext uri="{9D8B030D-6E8A-4147-A177-3AD203B41FA5}">
                      <a16:colId xmlns:a16="http://schemas.microsoft.com/office/drawing/2014/main" val="694971479"/>
                    </a:ext>
                  </a:extLst>
                </a:gridCol>
                <a:gridCol w="822960">
                  <a:extLst>
                    <a:ext uri="{9D8B030D-6E8A-4147-A177-3AD203B41FA5}">
                      <a16:colId xmlns:a16="http://schemas.microsoft.com/office/drawing/2014/main" val="3014603257"/>
                    </a:ext>
                  </a:extLst>
                </a:gridCol>
                <a:gridCol w="822960">
                  <a:extLst>
                    <a:ext uri="{9D8B030D-6E8A-4147-A177-3AD203B41FA5}">
                      <a16:colId xmlns:a16="http://schemas.microsoft.com/office/drawing/2014/main" val="1786951264"/>
                    </a:ext>
                  </a:extLst>
                </a:gridCol>
                <a:gridCol w="822960">
                  <a:extLst>
                    <a:ext uri="{9D8B030D-6E8A-4147-A177-3AD203B41FA5}">
                      <a16:colId xmlns:a16="http://schemas.microsoft.com/office/drawing/2014/main" val="2589791289"/>
                    </a:ext>
                  </a:extLst>
                </a:gridCol>
                <a:gridCol w="822960">
                  <a:extLst>
                    <a:ext uri="{9D8B030D-6E8A-4147-A177-3AD203B41FA5}">
                      <a16:colId xmlns:a16="http://schemas.microsoft.com/office/drawing/2014/main" val="749385539"/>
                    </a:ext>
                  </a:extLst>
                </a:gridCol>
                <a:gridCol w="822960">
                  <a:extLst>
                    <a:ext uri="{9D8B030D-6E8A-4147-A177-3AD203B41FA5}">
                      <a16:colId xmlns:a16="http://schemas.microsoft.com/office/drawing/2014/main" val="1030570448"/>
                    </a:ext>
                  </a:extLst>
                </a:gridCol>
                <a:gridCol w="822960">
                  <a:extLst>
                    <a:ext uri="{9D8B030D-6E8A-4147-A177-3AD203B41FA5}">
                      <a16:colId xmlns:a16="http://schemas.microsoft.com/office/drawing/2014/main" val="30707944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39157181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Autohaus Ford Gaberszik - 2018-04-29 09:05:00 </a:t>
                      </a:r>
                      <a:r>
                        <a:rPr kumimoji="0" lang="de-DE" sz="1000" b="0" i="0" u="none" strike="noStrike" kern="1200" cap="none" spc="0" normalizeH="0" baseline="0" noProof="0">
                          <a:ln>
                            <a:noFill/>
                          </a:ln>
                          <a:solidFill>
                            <a:prstClr val="black"/>
                          </a:solidFill>
                          <a:effectLst/>
                          <a:uLnTx/>
                          <a:uFillTx/>
                          <a:latin typeface="+mn-lt"/>
                          <a:ea typeface="+mn-ea"/>
                          <a:cs typeface="+mn-cs"/>
                        </a:rPr>
                        <a:t> 
 👉 Mitarbeiter der Woche 👈
Heute stellen wir euch unseren Christoph Nebel vor. 😊
Er ist ist nun seit knapp zwei Jahren ein wichtiger Teil unseres Werkstättenteams und außerdem ein Quereinsteiger. Vom gelernten Zahntechniker bis zum gelernten KFZ-Mechaniker reicht die Bandbreite. 😉👍🏼
Seine Lieblingstätigkeit bei der Arbeit ist sein ganzer Beruf. Er ist mit Herz und Seele Schrauber. 😉 2017 hat er dann sogar die Meisterprüfung gemacht. 💪🏼
In seiner Freizeit fährt er aber auch gern mit dem Rad. 🚴🏼
Der #Lieblingsford seiner Wahl ist der F150, ein US-Pick up. 😎
Lieber Christoph, danke für deine Zuverlässigkeit und dein Engagement in der Firma! 😊💙
Foto (c) Habil Fotografie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2994288"/>
                  </a:ext>
                </a:extLst>
              </a:tr>
            </a:tbl>
          </a:graphicData>
        </a:graphic>
      </p:graphicFrame>
      <p:sp>
        <p:nvSpPr>
          <p:cNvPr id="4" name="Text Placeholder 3">
            <a:extLst>
              <a:ext uri="{FF2B5EF4-FFF2-40B4-BE49-F238E27FC236}">
                <a16:creationId xmlns:a16="http://schemas.microsoft.com/office/drawing/2014/main" id="{9C87E7BA-1F92-4DE0-967F-FF4A6B28787A}"/>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293368015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5F4066-804C-4E0A-A8B7-543EEF63F4FF}"/>
              </a:ext>
            </a:extLst>
          </p:cNvPr>
          <p:cNvSpPr>
            <a:spLocks noGrp="1"/>
          </p:cNvSpPr>
          <p:nvPr>
            <p:ph type="title"/>
          </p:nvPr>
        </p:nvSpPr>
        <p:spPr/>
        <p:txBody>
          <a:bodyPr/>
          <a:lstStyle/>
          <a:p>
            <a:r>
              <a:rPr lang="de-DE"/>
              <a:t>Eigene Beiträge (Postings) + Reactions | Autohaus Ford Gaberszik - 3 of 10</a:t>
            </a:r>
            <a:endParaRPr lang="en-US"/>
          </a:p>
        </p:txBody>
      </p:sp>
      <p:graphicFrame>
        <p:nvGraphicFramePr>
          <p:cNvPr id="5" name="Table Placeholder 4">
            <a:extLst>
              <a:ext uri="{FF2B5EF4-FFF2-40B4-BE49-F238E27FC236}">
                <a16:creationId xmlns:a16="http://schemas.microsoft.com/office/drawing/2014/main" id="{231A8AE9-2454-48F3-93A5-2BCFF097EA65}"/>
              </a:ext>
            </a:extLst>
          </p:cNvPr>
          <p:cNvGraphicFramePr>
            <a:graphicFrameLocks noGrp="1"/>
          </p:cNvGraphicFramePr>
          <p:nvPr>
            <p:ph type="tbl" sz="quarter" idx="13"/>
            <p:extLst>
              <p:ext uri="{D42A27DB-BD31-4B8C-83A1-F6EECF244321}">
                <p14:modId xmlns:p14="http://schemas.microsoft.com/office/powerpoint/2010/main" val="9655855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086625247"/>
                    </a:ext>
                  </a:extLst>
                </a:gridCol>
                <a:gridCol w="822960">
                  <a:extLst>
                    <a:ext uri="{9D8B030D-6E8A-4147-A177-3AD203B41FA5}">
                      <a16:colId xmlns:a16="http://schemas.microsoft.com/office/drawing/2014/main" val="2914914646"/>
                    </a:ext>
                  </a:extLst>
                </a:gridCol>
                <a:gridCol w="822960">
                  <a:extLst>
                    <a:ext uri="{9D8B030D-6E8A-4147-A177-3AD203B41FA5}">
                      <a16:colId xmlns:a16="http://schemas.microsoft.com/office/drawing/2014/main" val="3138085618"/>
                    </a:ext>
                  </a:extLst>
                </a:gridCol>
                <a:gridCol w="822960">
                  <a:extLst>
                    <a:ext uri="{9D8B030D-6E8A-4147-A177-3AD203B41FA5}">
                      <a16:colId xmlns:a16="http://schemas.microsoft.com/office/drawing/2014/main" val="2466409609"/>
                    </a:ext>
                  </a:extLst>
                </a:gridCol>
                <a:gridCol w="822960">
                  <a:extLst>
                    <a:ext uri="{9D8B030D-6E8A-4147-A177-3AD203B41FA5}">
                      <a16:colId xmlns:a16="http://schemas.microsoft.com/office/drawing/2014/main" val="2356735103"/>
                    </a:ext>
                  </a:extLst>
                </a:gridCol>
                <a:gridCol w="822960">
                  <a:extLst>
                    <a:ext uri="{9D8B030D-6E8A-4147-A177-3AD203B41FA5}">
                      <a16:colId xmlns:a16="http://schemas.microsoft.com/office/drawing/2014/main" val="1909003006"/>
                    </a:ext>
                  </a:extLst>
                </a:gridCol>
                <a:gridCol w="822960">
                  <a:extLst>
                    <a:ext uri="{9D8B030D-6E8A-4147-A177-3AD203B41FA5}">
                      <a16:colId xmlns:a16="http://schemas.microsoft.com/office/drawing/2014/main" val="1939258058"/>
                    </a:ext>
                  </a:extLst>
                </a:gridCol>
                <a:gridCol w="822960">
                  <a:extLst>
                    <a:ext uri="{9D8B030D-6E8A-4147-A177-3AD203B41FA5}">
                      <a16:colId xmlns:a16="http://schemas.microsoft.com/office/drawing/2014/main" val="5522579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12969381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Autohaus Ford Gaberszik - 2018-04-26 10:05:00 </a:t>
                      </a:r>
                      <a:r>
                        <a:rPr kumimoji="0" lang="en-US" sz="1000" b="0" i="0" u="none" strike="noStrike" kern="1200" cap="none" spc="0" normalizeH="0" baseline="0" noProof="0">
                          <a:ln>
                            <a:noFill/>
                          </a:ln>
                          <a:solidFill>
                            <a:prstClr val="black"/>
                          </a:solidFill>
                          <a:effectLst/>
                          <a:uLnTx/>
                          <a:uFillTx/>
                          <a:latin typeface="+mn-lt"/>
                          <a:ea typeface="+mn-ea"/>
                          <a:cs typeface="+mn-cs"/>
                        </a:rPr>
                        <a:t> 
 Ford Mustang VS. Porsche 911 😱
Das Duell der Legenden... 🏁💙
#MustangPower #Bullitt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8307844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Autohaus Ford Gaberszik - 2018-04-25 15:00:32 </a:t>
                      </a:r>
                      <a:r>
                        <a:rPr kumimoji="0" lang="en-US" sz="1000" b="0" i="0" u="none" strike="noStrike" kern="1200" cap="none" spc="0" normalizeH="0" baseline="0" noProof="0">
                          <a:ln>
                            <a:noFill/>
                          </a:ln>
                          <a:solidFill>
                            <a:prstClr val="black"/>
                          </a:solidFill>
                          <a:effectLst/>
                          <a:uLnTx/>
                          <a:uFillTx/>
                          <a:latin typeface="+mn-lt"/>
                          <a:ea typeface="+mn-ea"/>
                          <a:cs typeface="+mn-cs"/>
                        </a:rPr>
                        <a:t> 
 Traumauto vor Traumkulisse: Unser Kuga vor der Oper Graz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114241902"/>
                  </a:ext>
                </a:extLst>
              </a:tr>
            </a:tbl>
          </a:graphicData>
        </a:graphic>
      </p:graphicFrame>
      <p:sp>
        <p:nvSpPr>
          <p:cNvPr id="4" name="Text Placeholder 3">
            <a:extLst>
              <a:ext uri="{FF2B5EF4-FFF2-40B4-BE49-F238E27FC236}">
                <a16:creationId xmlns:a16="http://schemas.microsoft.com/office/drawing/2014/main" id="{1F9DF9BE-A264-465A-AF34-60C5C247A237}"/>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293901808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2E9087-19B3-4796-88AA-18FC23308922}"/>
              </a:ext>
            </a:extLst>
          </p:cNvPr>
          <p:cNvSpPr>
            <a:spLocks noGrp="1"/>
          </p:cNvSpPr>
          <p:nvPr>
            <p:ph type="title"/>
          </p:nvPr>
        </p:nvSpPr>
        <p:spPr/>
        <p:txBody>
          <a:bodyPr/>
          <a:lstStyle/>
          <a:p>
            <a:r>
              <a:rPr lang="de-DE"/>
              <a:t>Eigene Beiträge (Postings) + Reactions | Autohaus Ford Gaberszik - 4 of 10</a:t>
            </a:r>
            <a:endParaRPr lang="en-US"/>
          </a:p>
        </p:txBody>
      </p:sp>
      <p:graphicFrame>
        <p:nvGraphicFramePr>
          <p:cNvPr id="5" name="Table Placeholder 4">
            <a:extLst>
              <a:ext uri="{FF2B5EF4-FFF2-40B4-BE49-F238E27FC236}">
                <a16:creationId xmlns:a16="http://schemas.microsoft.com/office/drawing/2014/main" id="{2CF8032D-E6A8-482E-88A3-18B966C98237}"/>
              </a:ext>
            </a:extLst>
          </p:cNvPr>
          <p:cNvGraphicFramePr>
            <a:graphicFrameLocks noGrp="1"/>
          </p:cNvGraphicFramePr>
          <p:nvPr>
            <p:ph type="tbl" sz="quarter" idx="13"/>
            <p:extLst>
              <p:ext uri="{D42A27DB-BD31-4B8C-83A1-F6EECF244321}">
                <p14:modId xmlns:p14="http://schemas.microsoft.com/office/powerpoint/2010/main" val="39727969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754954298"/>
                    </a:ext>
                  </a:extLst>
                </a:gridCol>
                <a:gridCol w="822960">
                  <a:extLst>
                    <a:ext uri="{9D8B030D-6E8A-4147-A177-3AD203B41FA5}">
                      <a16:colId xmlns:a16="http://schemas.microsoft.com/office/drawing/2014/main" val="841614409"/>
                    </a:ext>
                  </a:extLst>
                </a:gridCol>
                <a:gridCol w="822960">
                  <a:extLst>
                    <a:ext uri="{9D8B030D-6E8A-4147-A177-3AD203B41FA5}">
                      <a16:colId xmlns:a16="http://schemas.microsoft.com/office/drawing/2014/main" val="3512696814"/>
                    </a:ext>
                  </a:extLst>
                </a:gridCol>
                <a:gridCol w="822960">
                  <a:extLst>
                    <a:ext uri="{9D8B030D-6E8A-4147-A177-3AD203B41FA5}">
                      <a16:colId xmlns:a16="http://schemas.microsoft.com/office/drawing/2014/main" val="2781700283"/>
                    </a:ext>
                  </a:extLst>
                </a:gridCol>
                <a:gridCol w="822960">
                  <a:extLst>
                    <a:ext uri="{9D8B030D-6E8A-4147-A177-3AD203B41FA5}">
                      <a16:colId xmlns:a16="http://schemas.microsoft.com/office/drawing/2014/main" val="1544889758"/>
                    </a:ext>
                  </a:extLst>
                </a:gridCol>
                <a:gridCol w="822960">
                  <a:extLst>
                    <a:ext uri="{9D8B030D-6E8A-4147-A177-3AD203B41FA5}">
                      <a16:colId xmlns:a16="http://schemas.microsoft.com/office/drawing/2014/main" val="1996218840"/>
                    </a:ext>
                  </a:extLst>
                </a:gridCol>
                <a:gridCol w="822960">
                  <a:extLst>
                    <a:ext uri="{9D8B030D-6E8A-4147-A177-3AD203B41FA5}">
                      <a16:colId xmlns:a16="http://schemas.microsoft.com/office/drawing/2014/main" val="805635013"/>
                    </a:ext>
                  </a:extLst>
                </a:gridCol>
                <a:gridCol w="822960">
                  <a:extLst>
                    <a:ext uri="{9D8B030D-6E8A-4147-A177-3AD203B41FA5}">
                      <a16:colId xmlns:a16="http://schemas.microsoft.com/office/drawing/2014/main" val="5309026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35843072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Autohaus Ford Gaberszik - 2018-04-20 11:00:09 </a:t>
                      </a:r>
                      <a:r>
                        <a:rPr kumimoji="0" lang="de-DE" sz="1000" b="0" i="0" u="none" strike="noStrike" kern="1200" cap="none" spc="0" normalizeH="0" baseline="0" noProof="0">
                          <a:ln>
                            <a:noFill/>
                          </a:ln>
                          <a:solidFill>
                            <a:prstClr val="black"/>
                          </a:solidFill>
                          <a:effectLst/>
                          <a:uLnTx/>
                          <a:uFillTx/>
                          <a:latin typeface="+mn-lt"/>
                          <a:ea typeface="+mn-ea"/>
                          <a:cs typeface="+mn-cs"/>
                        </a:rPr>
                        <a:t> 
 👉🏼 Mitarbeiter der Woche 👈🏼
Heute stellen wir euch unseren Michael Schurz vor. 😊
Der KFZ-Lehrling ist seit August des letzten Jahres bei uns und wollte schon immer Mechaniker werden. Zu uns gekommen ist er auf Vorschlag seiner Familie, da sie schon mehrere Autos bei uns gekauft hat. 😄
Das Schrauben ist nicht nur sein Beruf sondern zählt auch definitiv zu seinen Hobbys. Am liebsten baut er dabei Getriebe aus. 🔧⚙️
Beim Michi darf aber auch der Sport nicht zu kurz kommen und so fährt er regelmäßig Motorcross und geht auch gern in der Natur laufen. 🌳🌿🍂🏃‍♂️
Sein #LieblingsFord ist ebenso sportlich: Es handelt sich nämlich um den 2004er GT. 🏎️
Lieber Michi, danke für deine Bemühungen und dein Engagement! 😊💙
Foto (c) Habil Fotografie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623020645"/>
                  </a:ext>
                </a:extLst>
              </a:tr>
            </a:tbl>
          </a:graphicData>
        </a:graphic>
      </p:graphicFrame>
      <p:sp>
        <p:nvSpPr>
          <p:cNvPr id="4" name="Text Placeholder 3">
            <a:extLst>
              <a:ext uri="{FF2B5EF4-FFF2-40B4-BE49-F238E27FC236}">
                <a16:creationId xmlns:a16="http://schemas.microsoft.com/office/drawing/2014/main" id="{A0243B39-893D-4D20-B81A-B4CC614011DF}"/>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406617679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9E6AD5-D359-4CE6-BBA3-C15A461C1515}"/>
              </a:ext>
            </a:extLst>
          </p:cNvPr>
          <p:cNvSpPr>
            <a:spLocks noGrp="1"/>
          </p:cNvSpPr>
          <p:nvPr>
            <p:ph type="title"/>
          </p:nvPr>
        </p:nvSpPr>
        <p:spPr/>
        <p:txBody>
          <a:bodyPr/>
          <a:lstStyle/>
          <a:p>
            <a:r>
              <a:rPr lang="de-DE"/>
              <a:t>Eigene Beiträge (Postings) + Reactions | Autohaus Ford Gaberszik - 5 of 10</a:t>
            </a:r>
            <a:endParaRPr lang="en-US"/>
          </a:p>
        </p:txBody>
      </p:sp>
      <p:graphicFrame>
        <p:nvGraphicFramePr>
          <p:cNvPr id="5" name="Table Placeholder 4">
            <a:extLst>
              <a:ext uri="{FF2B5EF4-FFF2-40B4-BE49-F238E27FC236}">
                <a16:creationId xmlns:a16="http://schemas.microsoft.com/office/drawing/2014/main" id="{961A5C2B-91AD-45CC-A9D8-1782C875AAC2}"/>
              </a:ext>
            </a:extLst>
          </p:cNvPr>
          <p:cNvGraphicFramePr>
            <a:graphicFrameLocks noGrp="1"/>
          </p:cNvGraphicFramePr>
          <p:nvPr>
            <p:ph type="tbl" sz="quarter" idx="13"/>
            <p:extLst>
              <p:ext uri="{D42A27DB-BD31-4B8C-83A1-F6EECF244321}">
                <p14:modId xmlns:p14="http://schemas.microsoft.com/office/powerpoint/2010/main" val="20510519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129381410"/>
                    </a:ext>
                  </a:extLst>
                </a:gridCol>
                <a:gridCol w="822960">
                  <a:extLst>
                    <a:ext uri="{9D8B030D-6E8A-4147-A177-3AD203B41FA5}">
                      <a16:colId xmlns:a16="http://schemas.microsoft.com/office/drawing/2014/main" val="965273606"/>
                    </a:ext>
                  </a:extLst>
                </a:gridCol>
                <a:gridCol w="822960">
                  <a:extLst>
                    <a:ext uri="{9D8B030D-6E8A-4147-A177-3AD203B41FA5}">
                      <a16:colId xmlns:a16="http://schemas.microsoft.com/office/drawing/2014/main" val="541660923"/>
                    </a:ext>
                  </a:extLst>
                </a:gridCol>
                <a:gridCol w="822960">
                  <a:extLst>
                    <a:ext uri="{9D8B030D-6E8A-4147-A177-3AD203B41FA5}">
                      <a16:colId xmlns:a16="http://schemas.microsoft.com/office/drawing/2014/main" val="4096946049"/>
                    </a:ext>
                  </a:extLst>
                </a:gridCol>
                <a:gridCol w="822960">
                  <a:extLst>
                    <a:ext uri="{9D8B030D-6E8A-4147-A177-3AD203B41FA5}">
                      <a16:colId xmlns:a16="http://schemas.microsoft.com/office/drawing/2014/main" val="1091113385"/>
                    </a:ext>
                  </a:extLst>
                </a:gridCol>
                <a:gridCol w="822960">
                  <a:extLst>
                    <a:ext uri="{9D8B030D-6E8A-4147-A177-3AD203B41FA5}">
                      <a16:colId xmlns:a16="http://schemas.microsoft.com/office/drawing/2014/main" val="1065780647"/>
                    </a:ext>
                  </a:extLst>
                </a:gridCol>
                <a:gridCol w="822960">
                  <a:extLst>
                    <a:ext uri="{9D8B030D-6E8A-4147-A177-3AD203B41FA5}">
                      <a16:colId xmlns:a16="http://schemas.microsoft.com/office/drawing/2014/main" val="3205191303"/>
                    </a:ext>
                  </a:extLst>
                </a:gridCol>
                <a:gridCol w="822960">
                  <a:extLst>
                    <a:ext uri="{9D8B030D-6E8A-4147-A177-3AD203B41FA5}">
                      <a16:colId xmlns:a16="http://schemas.microsoft.com/office/drawing/2014/main" val="25765504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11209623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Autohaus Ford Gaberszik - 2018-04-16 16:30:01 </a:t>
                      </a:r>
                      <a:r>
                        <a:rPr kumimoji="0" lang="de-DE" sz="1000" b="0" i="0" u="none" strike="noStrike" kern="1200" cap="none" spc="0" normalizeH="0" baseline="0" noProof="0">
                          <a:ln>
                            <a:noFill/>
                          </a:ln>
                          <a:solidFill>
                            <a:prstClr val="black"/>
                          </a:solidFill>
                          <a:effectLst/>
                          <a:uLnTx/>
                          <a:uFillTx/>
                          <a:latin typeface="+mn-lt"/>
                          <a:ea typeface="+mn-ea"/>
                          <a:cs typeface="+mn-cs"/>
                        </a:rPr>
                        <a:t> 
 ➡️ ➡️ ➡️ Bitte einsteigen, Probefahren &amp; gewinnen! ⬅️ ⬅️ ⬅️
Jetzt gibt's beim Probefahren was Tolles zu gewinnen! Wir verlosen unter allen Fiesta Probefahrern z.B. des neuen Ford Fiesta ACTIVE einen € 100,- Gutschein für das Kunsthauscafé ☕️ in Graz!
Wer auch noch ein gutes Auge beweist, bei der Probefahrt ein cooles Foto macht und dieses in den Kommentaren postet, kann zusätzlich einen € 50,- Gutschein für die Burger Factory Graz gewinnen 🍔
Bitte ruft uns an und macht euch einen Termin für die Probefahrt aus: 0316 710 171 😁
〰️
An der Verlosung nehmen alle Personen teil, die bis inkl. 31. Mai 2018 in unserem Autohaus Gaberszik in Graz eine Probefahrt in einem unserer Ford Fiesta Modelle machen - zum Beispiel im neuen Ford Fiesta Active! Die Gewinner werden schriftlich per Facebook bekannt gegeben. Facebook steht mit diesem Gewinnspiel in keinerlei Verbindung und steht nicht als Ansprechpartner für das jeweilige Gewinnspiel zur Verfügung. Keine Barablöse möglich.
Impressum sie...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4004495838"/>
                  </a:ext>
                </a:extLst>
              </a:tr>
            </a:tbl>
          </a:graphicData>
        </a:graphic>
      </p:graphicFrame>
      <p:sp>
        <p:nvSpPr>
          <p:cNvPr id="4" name="Text Placeholder 3">
            <a:extLst>
              <a:ext uri="{FF2B5EF4-FFF2-40B4-BE49-F238E27FC236}">
                <a16:creationId xmlns:a16="http://schemas.microsoft.com/office/drawing/2014/main" id="{5F08E9D4-1493-429C-987A-72B47DBDB5EF}"/>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244671089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DAD9A2-0906-49A3-9636-DED7CFDCC881}"/>
              </a:ext>
            </a:extLst>
          </p:cNvPr>
          <p:cNvSpPr>
            <a:spLocks noGrp="1"/>
          </p:cNvSpPr>
          <p:nvPr>
            <p:ph type="title"/>
          </p:nvPr>
        </p:nvSpPr>
        <p:spPr/>
        <p:txBody>
          <a:bodyPr/>
          <a:lstStyle/>
          <a:p>
            <a:r>
              <a:rPr lang="de-DE"/>
              <a:t>Eigene Beiträge (Postings) + Reactions | Autohaus Ford Gaberszik - 6 of 10</a:t>
            </a:r>
            <a:endParaRPr lang="en-US"/>
          </a:p>
        </p:txBody>
      </p:sp>
      <p:graphicFrame>
        <p:nvGraphicFramePr>
          <p:cNvPr id="5" name="Table Placeholder 4">
            <a:extLst>
              <a:ext uri="{FF2B5EF4-FFF2-40B4-BE49-F238E27FC236}">
                <a16:creationId xmlns:a16="http://schemas.microsoft.com/office/drawing/2014/main" id="{875E927F-2B63-4CE3-A4C3-4400712B2A1B}"/>
              </a:ext>
            </a:extLst>
          </p:cNvPr>
          <p:cNvGraphicFramePr>
            <a:graphicFrameLocks noGrp="1"/>
          </p:cNvGraphicFramePr>
          <p:nvPr>
            <p:ph type="tbl" sz="quarter" idx="13"/>
            <p:extLst>
              <p:ext uri="{D42A27DB-BD31-4B8C-83A1-F6EECF244321}">
                <p14:modId xmlns:p14="http://schemas.microsoft.com/office/powerpoint/2010/main" val="26158578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912080051"/>
                    </a:ext>
                  </a:extLst>
                </a:gridCol>
                <a:gridCol w="822960">
                  <a:extLst>
                    <a:ext uri="{9D8B030D-6E8A-4147-A177-3AD203B41FA5}">
                      <a16:colId xmlns:a16="http://schemas.microsoft.com/office/drawing/2014/main" val="4173700295"/>
                    </a:ext>
                  </a:extLst>
                </a:gridCol>
                <a:gridCol w="822960">
                  <a:extLst>
                    <a:ext uri="{9D8B030D-6E8A-4147-A177-3AD203B41FA5}">
                      <a16:colId xmlns:a16="http://schemas.microsoft.com/office/drawing/2014/main" val="1043274728"/>
                    </a:ext>
                  </a:extLst>
                </a:gridCol>
                <a:gridCol w="822960">
                  <a:extLst>
                    <a:ext uri="{9D8B030D-6E8A-4147-A177-3AD203B41FA5}">
                      <a16:colId xmlns:a16="http://schemas.microsoft.com/office/drawing/2014/main" val="3940304710"/>
                    </a:ext>
                  </a:extLst>
                </a:gridCol>
                <a:gridCol w="822960">
                  <a:extLst>
                    <a:ext uri="{9D8B030D-6E8A-4147-A177-3AD203B41FA5}">
                      <a16:colId xmlns:a16="http://schemas.microsoft.com/office/drawing/2014/main" val="3194942206"/>
                    </a:ext>
                  </a:extLst>
                </a:gridCol>
                <a:gridCol w="822960">
                  <a:extLst>
                    <a:ext uri="{9D8B030D-6E8A-4147-A177-3AD203B41FA5}">
                      <a16:colId xmlns:a16="http://schemas.microsoft.com/office/drawing/2014/main" val="693855458"/>
                    </a:ext>
                  </a:extLst>
                </a:gridCol>
                <a:gridCol w="822960">
                  <a:extLst>
                    <a:ext uri="{9D8B030D-6E8A-4147-A177-3AD203B41FA5}">
                      <a16:colId xmlns:a16="http://schemas.microsoft.com/office/drawing/2014/main" val="1163855397"/>
                    </a:ext>
                  </a:extLst>
                </a:gridCol>
                <a:gridCol w="822960">
                  <a:extLst>
                    <a:ext uri="{9D8B030D-6E8A-4147-A177-3AD203B41FA5}">
                      <a16:colId xmlns:a16="http://schemas.microsoft.com/office/drawing/2014/main" val="28226737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17608464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Autohaus Ford Gaberszik - 2018-04-16 15:15:00 </a:t>
                      </a:r>
                      <a:r>
                        <a:rPr kumimoji="0" lang="de-DE" sz="1000" b="0" i="0" u="none" strike="noStrike" kern="1200" cap="none" spc="0" normalizeH="0" baseline="0" noProof="0">
                          <a:ln>
                            <a:noFill/>
                          </a:ln>
                          <a:solidFill>
                            <a:prstClr val="black"/>
                          </a:solidFill>
                          <a:effectLst/>
                          <a:uLnTx/>
                          <a:uFillTx/>
                          <a:latin typeface="+mn-lt"/>
                          <a:ea typeface="+mn-ea"/>
                          <a:cs typeface="+mn-cs"/>
                        </a:rPr>
                        <a:t> 
 👉🏼 Mitarbeiter der Woche 👈🏼 (Nachtrag)
Heute stellen wir euch unseren Abbas Essa vor. 😊
Der gelernte KFZ-Techniker begleitet uns schon seit den Anfängen der Firma Gaberszik. Seine Geschichte ist keine gewöhnliche und eigentlich eine wahre Gaberszik-Erfolgsstory:
Vor 25 Jahren kam er, ohne ein einziges Wort Deutsch zu sprechen, als 16-Jähriger alleine aus dem Irak nach Österreich. Der Junge war technisch begabt und so fand er schließlich in unserem Hause eine Lehrstelle. Es war kein leichter Weg, den er in den ersten Jahren in Österreich zurückgelegt hat, aber er hat jede Herausforderung gemeistert, die ihm diesen versperrte. 🎯
Untertags arbeitete er in der Werkstatt und abends wurde dann oft noch gemeinsam mit Fr. Sonja für die Lehrabschlussprüfung gestrebert. Seine harte Arbeit machte sich bezahlt: So kam es, dass er als erster Lehrling überhaupt in der Geschichte der Firma Gaberszik die LAP mit Auszeichnung bestand. 🏅
Mittlerweile ist er nicht nur unser Transit-Spezial...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637449009"/>
                  </a:ext>
                </a:extLst>
              </a:tr>
            </a:tbl>
          </a:graphicData>
        </a:graphic>
      </p:graphicFrame>
      <p:sp>
        <p:nvSpPr>
          <p:cNvPr id="4" name="Text Placeholder 3">
            <a:extLst>
              <a:ext uri="{FF2B5EF4-FFF2-40B4-BE49-F238E27FC236}">
                <a16:creationId xmlns:a16="http://schemas.microsoft.com/office/drawing/2014/main" id="{FD9BF3DD-D62E-47FD-AFDB-951E03C11326}"/>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182767248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63D3E6-981D-4A13-9640-B237B2153AAA}"/>
              </a:ext>
            </a:extLst>
          </p:cNvPr>
          <p:cNvSpPr>
            <a:spLocks noGrp="1"/>
          </p:cNvSpPr>
          <p:nvPr>
            <p:ph type="title"/>
          </p:nvPr>
        </p:nvSpPr>
        <p:spPr/>
        <p:txBody>
          <a:bodyPr/>
          <a:lstStyle/>
          <a:p>
            <a:r>
              <a:rPr lang="de-DE"/>
              <a:t>Eigene Beiträge (Postings) + Reactions | Autohaus Ford Gaberszik - 7 of 10</a:t>
            </a:r>
            <a:endParaRPr lang="en-US"/>
          </a:p>
        </p:txBody>
      </p:sp>
      <p:graphicFrame>
        <p:nvGraphicFramePr>
          <p:cNvPr id="5" name="Table Placeholder 4">
            <a:extLst>
              <a:ext uri="{FF2B5EF4-FFF2-40B4-BE49-F238E27FC236}">
                <a16:creationId xmlns:a16="http://schemas.microsoft.com/office/drawing/2014/main" id="{AE34462D-9A80-431C-8ECD-5C45B8BAD513}"/>
              </a:ext>
            </a:extLst>
          </p:cNvPr>
          <p:cNvGraphicFramePr>
            <a:graphicFrameLocks noGrp="1"/>
          </p:cNvGraphicFramePr>
          <p:nvPr>
            <p:ph type="tbl" sz="quarter" idx="13"/>
            <p:extLst>
              <p:ext uri="{D42A27DB-BD31-4B8C-83A1-F6EECF244321}">
                <p14:modId xmlns:p14="http://schemas.microsoft.com/office/powerpoint/2010/main" val="14911456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348412601"/>
                    </a:ext>
                  </a:extLst>
                </a:gridCol>
                <a:gridCol w="822960">
                  <a:extLst>
                    <a:ext uri="{9D8B030D-6E8A-4147-A177-3AD203B41FA5}">
                      <a16:colId xmlns:a16="http://schemas.microsoft.com/office/drawing/2014/main" val="803740384"/>
                    </a:ext>
                  </a:extLst>
                </a:gridCol>
                <a:gridCol w="822960">
                  <a:extLst>
                    <a:ext uri="{9D8B030D-6E8A-4147-A177-3AD203B41FA5}">
                      <a16:colId xmlns:a16="http://schemas.microsoft.com/office/drawing/2014/main" val="3973577177"/>
                    </a:ext>
                  </a:extLst>
                </a:gridCol>
                <a:gridCol w="822960">
                  <a:extLst>
                    <a:ext uri="{9D8B030D-6E8A-4147-A177-3AD203B41FA5}">
                      <a16:colId xmlns:a16="http://schemas.microsoft.com/office/drawing/2014/main" val="3914646217"/>
                    </a:ext>
                  </a:extLst>
                </a:gridCol>
                <a:gridCol w="822960">
                  <a:extLst>
                    <a:ext uri="{9D8B030D-6E8A-4147-A177-3AD203B41FA5}">
                      <a16:colId xmlns:a16="http://schemas.microsoft.com/office/drawing/2014/main" val="925113955"/>
                    </a:ext>
                  </a:extLst>
                </a:gridCol>
                <a:gridCol w="822960">
                  <a:extLst>
                    <a:ext uri="{9D8B030D-6E8A-4147-A177-3AD203B41FA5}">
                      <a16:colId xmlns:a16="http://schemas.microsoft.com/office/drawing/2014/main" val="77487265"/>
                    </a:ext>
                  </a:extLst>
                </a:gridCol>
                <a:gridCol w="822960">
                  <a:extLst>
                    <a:ext uri="{9D8B030D-6E8A-4147-A177-3AD203B41FA5}">
                      <a16:colId xmlns:a16="http://schemas.microsoft.com/office/drawing/2014/main" val="2797840839"/>
                    </a:ext>
                  </a:extLst>
                </a:gridCol>
                <a:gridCol w="822960">
                  <a:extLst>
                    <a:ext uri="{9D8B030D-6E8A-4147-A177-3AD203B41FA5}">
                      <a16:colId xmlns:a16="http://schemas.microsoft.com/office/drawing/2014/main" val="34412927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38242142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Autohaus Ford Gaberszik - 2018-04-12 11:01:14 </a:t>
                      </a:r>
                      <a:r>
                        <a:rPr kumimoji="0" lang="de-DE"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321640704"/>
                  </a:ext>
                </a:extLst>
              </a:tr>
            </a:tbl>
          </a:graphicData>
        </a:graphic>
      </p:graphicFrame>
      <p:sp>
        <p:nvSpPr>
          <p:cNvPr id="4" name="Text Placeholder 3">
            <a:extLst>
              <a:ext uri="{FF2B5EF4-FFF2-40B4-BE49-F238E27FC236}">
                <a16:creationId xmlns:a16="http://schemas.microsoft.com/office/drawing/2014/main" id="{CBB7728A-4656-45B4-903B-04C973A29796}"/>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226513011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D0ED76-9507-4675-A7FD-7C423D97FE57}"/>
              </a:ext>
            </a:extLst>
          </p:cNvPr>
          <p:cNvSpPr>
            <a:spLocks noGrp="1"/>
          </p:cNvSpPr>
          <p:nvPr>
            <p:ph type="title"/>
          </p:nvPr>
        </p:nvSpPr>
        <p:spPr/>
        <p:txBody>
          <a:bodyPr/>
          <a:lstStyle/>
          <a:p>
            <a:r>
              <a:rPr lang="de-DE"/>
              <a:t>Eigene Beiträge (Postings) + Reactions | Autohaus Ford Gaberszik - 8 of 10</a:t>
            </a:r>
            <a:endParaRPr lang="en-US"/>
          </a:p>
        </p:txBody>
      </p:sp>
      <p:graphicFrame>
        <p:nvGraphicFramePr>
          <p:cNvPr id="5" name="Table Placeholder 4">
            <a:extLst>
              <a:ext uri="{FF2B5EF4-FFF2-40B4-BE49-F238E27FC236}">
                <a16:creationId xmlns:a16="http://schemas.microsoft.com/office/drawing/2014/main" id="{E7573A69-8231-4544-8B0C-6561C17ACA5C}"/>
              </a:ext>
            </a:extLst>
          </p:cNvPr>
          <p:cNvGraphicFramePr>
            <a:graphicFrameLocks noGrp="1"/>
          </p:cNvGraphicFramePr>
          <p:nvPr>
            <p:ph type="tbl" sz="quarter" idx="13"/>
            <p:extLst>
              <p:ext uri="{D42A27DB-BD31-4B8C-83A1-F6EECF244321}">
                <p14:modId xmlns:p14="http://schemas.microsoft.com/office/powerpoint/2010/main" val="34694766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748268746"/>
                    </a:ext>
                  </a:extLst>
                </a:gridCol>
                <a:gridCol w="822960">
                  <a:extLst>
                    <a:ext uri="{9D8B030D-6E8A-4147-A177-3AD203B41FA5}">
                      <a16:colId xmlns:a16="http://schemas.microsoft.com/office/drawing/2014/main" val="2965991721"/>
                    </a:ext>
                  </a:extLst>
                </a:gridCol>
                <a:gridCol w="822960">
                  <a:extLst>
                    <a:ext uri="{9D8B030D-6E8A-4147-A177-3AD203B41FA5}">
                      <a16:colId xmlns:a16="http://schemas.microsoft.com/office/drawing/2014/main" val="4171242467"/>
                    </a:ext>
                  </a:extLst>
                </a:gridCol>
                <a:gridCol w="822960">
                  <a:extLst>
                    <a:ext uri="{9D8B030D-6E8A-4147-A177-3AD203B41FA5}">
                      <a16:colId xmlns:a16="http://schemas.microsoft.com/office/drawing/2014/main" val="2568988109"/>
                    </a:ext>
                  </a:extLst>
                </a:gridCol>
                <a:gridCol w="822960">
                  <a:extLst>
                    <a:ext uri="{9D8B030D-6E8A-4147-A177-3AD203B41FA5}">
                      <a16:colId xmlns:a16="http://schemas.microsoft.com/office/drawing/2014/main" val="3368371953"/>
                    </a:ext>
                  </a:extLst>
                </a:gridCol>
                <a:gridCol w="822960">
                  <a:extLst>
                    <a:ext uri="{9D8B030D-6E8A-4147-A177-3AD203B41FA5}">
                      <a16:colId xmlns:a16="http://schemas.microsoft.com/office/drawing/2014/main" val="1661316014"/>
                    </a:ext>
                  </a:extLst>
                </a:gridCol>
                <a:gridCol w="822960">
                  <a:extLst>
                    <a:ext uri="{9D8B030D-6E8A-4147-A177-3AD203B41FA5}">
                      <a16:colId xmlns:a16="http://schemas.microsoft.com/office/drawing/2014/main" val="1676093446"/>
                    </a:ext>
                  </a:extLst>
                </a:gridCol>
                <a:gridCol w="822960">
                  <a:extLst>
                    <a:ext uri="{9D8B030D-6E8A-4147-A177-3AD203B41FA5}">
                      <a16:colId xmlns:a16="http://schemas.microsoft.com/office/drawing/2014/main" val="29613529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42156940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Autohaus Ford Gaberszik - 2018-04-11 15:13:55 </a:t>
                      </a:r>
                      <a:r>
                        <a:rPr kumimoji="0" lang="de-DE" sz="1000" b="0" i="0" u="none" strike="noStrike" kern="1200" cap="none" spc="0" normalizeH="0" baseline="0" noProof="0">
                          <a:ln>
                            <a:noFill/>
                          </a:ln>
                          <a:solidFill>
                            <a:prstClr val="black"/>
                          </a:solidFill>
                          <a:effectLst/>
                          <a:uLnTx/>
                          <a:uFillTx/>
                          <a:latin typeface="+mn-lt"/>
                          <a:ea typeface="+mn-ea"/>
                          <a:cs typeface="+mn-cs"/>
                        </a:rPr>
                        <a:t> 
 “I’ll be back!”
Und er ist zurück: der brandneue Ford Focus 😎
Gestern feierte das wichtigste und wahrscheinlich bekannteste Modell der Ford-Palette in London Publikumspremiere 🎉
Mit dabei: die 4 Ausstattungsvarianten ST-Line, Titanium, Vignale und Active.
Aber seht selbst 😉
...und wer's ganz genau wissen will, hier ist er im Detail beschrieben:
http://newsroom.ford.at/pressreleases/weltpremiere-des-neuen-ford-focus-innovativster-dynamischster-und-faszinierendster-ford-aller-zeiten-2473502</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121821619"/>
                  </a:ext>
                </a:extLst>
              </a:tr>
            </a:tbl>
          </a:graphicData>
        </a:graphic>
      </p:graphicFrame>
      <p:sp>
        <p:nvSpPr>
          <p:cNvPr id="4" name="Text Placeholder 3">
            <a:extLst>
              <a:ext uri="{FF2B5EF4-FFF2-40B4-BE49-F238E27FC236}">
                <a16:creationId xmlns:a16="http://schemas.microsoft.com/office/drawing/2014/main" id="{0C58E666-7F2B-4770-B049-814C4B1EDBF9}"/>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383922322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BAE329-D620-492E-BE2C-F25E3EA014D3}"/>
              </a:ext>
            </a:extLst>
          </p:cNvPr>
          <p:cNvSpPr>
            <a:spLocks noGrp="1"/>
          </p:cNvSpPr>
          <p:nvPr>
            <p:ph type="title"/>
          </p:nvPr>
        </p:nvSpPr>
        <p:spPr/>
        <p:txBody>
          <a:bodyPr/>
          <a:lstStyle/>
          <a:p>
            <a:r>
              <a:rPr lang="de-DE"/>
              <a:t>Eigene Beiträge (Postings) + Reactions | Autohaus Ford Gaberszik - 9 of 10</a:t>
            </a:r>
            <a:endParaRPr lang="en-US"/>
          </a:p>
        </p:txBody>
      </p:sp>
      <p:graphicFrame>
        <p:nvGraphicFramePr>
          <p:cNvPr id="5" name="Table Placeholder 4">
            <a:extLst>
              <a:ext uri="{FF2B5EF4-FFF2-40B4-BE49-F238E27FC236}">
                <a16:creationId xmlns:a16="http://schemas.microsoft.com/office/drawing/2014/main" id="{91FEE14E-D870-4F20-9F87-0AD1FD96E39D}"/>
              </a:ext>
            </a:extLst>
          </p:cNvPr>
          <p:cNvGraphicFramePr>
            <a:graphicFrameLocks noGrp="1"/>
          </p:cNvGraphicFramePr>
          <p:nvPr>
            <p:ph type="tbl" sz="quarter" idx="13"/>
            <p:extLst>
              <p:ext uri="{D42A27DB-BD31-4B8C-83A1-F6EECF244321}">
                <p14:modId xmlns:p14="http://schemas.microsoft.com/office/powerpoint/2010/main" val="26652872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960579191"/>
                    </a:ext>
                  </a:extLst>
                </a:gridCol>
                <a:gridCol w="822960">
                  <a:extLst>
                    <a:ext uri="{9D8B030D-6E8A-4147-A177-3AD203B41FA5}">
                      <a16:colId xmlns:a16="http://schemas.microsoft.com/office/drawing/2014/main" val="192025247"/>
                    </a:ext>
                  </a:extLst>
                </a:gridCol>
                <a:gridCol w="822960">
                  <a:extLst>
                    <a:ext uri="{9D8B030D-6E8A-4147-A177-3AD203B41FA5}">
                      <a16:colId xmlns:a16="http://schemas.microsoft.com/office/drawing/2014/main" val="3853991188"/>
                    </a:ext>
                  </a:extLst>
                </a:gridCol>
                <a:gridCol w="822960">
                  <a:extLst>
                    <a:ext uri="{9D8B030D-6E8A-4147-A177-3AD203B41FA5}">
                      <a16:colId xmlns:a16="http://schemas.microsoft.com/office/drawing/2014/main" val="3239301831"/>
                    </a:ext>
                  </a:extLst>
                </a:gridCol>
                <a:gridCol w="822960">
                  <a:extLst>
                    <a:ext uri="{9D8B030D-6E8A-4147-A177-3AD203B41FA5}">
                      <a16:colId xmlns:a16="http://schemas.microsoft.com/office/drawing/2014/main" val="3861134563"/>
                    </a:ext>
                  </a:extLst>
                </a:gridCol>
                <a:gridCol w="822960">
                  <a:extLst>
                    <a:ext uri="{9D8B030D-6E8A-4147-A177-3AD203B41FA5}">
                      <a16:colId xmlns:a16="http://schemas.microsoft.com/office/drawing/2014/main" val="1449275088"/>
                    </a:ext>
                  </a:extLst>
                </a:gridCol>
                <a:gridCol w="822960">
                  <a:extLst>
                    <a:ext uri="{9D8B030D-6E8A-4147-A177-3AD203B41FA5}">
                      <a16:colId xmlns:a16="http://schemas.microsoft.com/office/drawing/2014/main" val="3912052595"/>
                    </a:ext>
                  </a:extLst>
                </a:gridCol>
                <a:gridCol w="822960">
                  <a:extLst>
                    <a:ext uri="{9D8B030D-6E8A-4147-A177-3AD203B41FA5}">
                      <a16:colId xmlns:a16="http://schemas.microsoft.com/office/drawing/2014/main" val="23882207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11986849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Autohaus Ford Gaberszik - 2018-04-09 15:00:42 </a:t>
                      </a:r>
                      <a:r>
                        <a:rPr kumimoji="0" lang="en-US" sz="1000" b="0" i="0" u="none" strike="noStrike" kern="1200" cap="none" spc="0" normalizeH="0" baseline="0" noProof="0">
                          <a:ln>
                            <a:noFill/>
                          </a:ln>
                          <a:solidFill>
                            <a:prstClr val="black"/>
                          </a:solidFill>
                          <a:effectLst/>
                          <a:uLnTx/>
                          <a:uFillTx/>
                          <a:latin typeface="+mn-lt"/>
                          <a:ea typeface="+mn-ea"/>
                          <a:cs typeface="+mn-cs"/>
                        </a:rPr>
                        <a:t> 
 Coming soon...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241919850"/>
                  </a:ext>
                </a:extLst>
              </a:tr>
            </a:tbl>
          </a:graphicData>
        </a:graphic>
      </p:graphicFrame>
      <p:sp>
        <p:nvSpPr>
          <p:cNvPr id="4" name="Text Placeholder 3">
            <a:extLst>
              <a:ext uri="{FF2B5EF4-FFF2-40B4-BE49-F238E27FC236}">
                <a16:creationId xmlns:a16="http://schemas.microsoft.com/office/drawing/2014/main" id="{9E901285-44A5-46B9-8DD5-213208E1E420}"/>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403323386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2A02D9-9CD1-4FE2-B288-EFD564EBE212}"/>
              </a:ext>
            </a:extLst>
          </p:cNvPr>
          <p:cNvSpPr>
            <a:spLocks noGrp="1"/>
          </p:cNvSpPr>
          <p:nvPr>
            <p:ph type="title"/>
          </p:nvPr>
        </p:nvSpPr>
        <p:spPr/>
        <p:txBody>
          <a:bodyPr/>
          <a:lstStyle/>
          <a:p>
            <a:r>
              <a:rPr lang="de-DE"/>
              <a:t>Eigene Beiträge (Postings) + Reactions | Autohaus Ford Gaberszik - 10 of 10</a:t>
            </a:r>
            <a:endParaRPr lang="en-US"/>
          </a:p>
        </p:txBody>
      </p:sp>
      <p:graphicFrame>
        <p:nvGraphicFramePr>
          <p:cNvPr id="5" name="Table Placeholder 4">
            <a:extLst>
              <a:ext uri="{FF2B5EF4-FFF2-40B4-BE49-F238E27FC236}">
                <a16:creationId xmlns:a16="http://schemas.microsoft.com/office/drawing/2014/main" id="{742BD890-CD99-4622-BBE8-64F73EE1E01F}"/>
              </a:ext>
            </a:extLst>
          </p:cNvPr>
          <p:cNvGraphicFramePr>
            <a:graphicFrameLocks noGrp="1"/>
          </p:cNvGraphicFramePr>
          <p:nvPr>
            <p:ph type="tbl" sz="quarter" idx="13"/>
            <p:extLst>
              <p:ext uri="{D42A27DB-BD31-4B8C-83A1-F6EECF244321}">
                <p14:modId xmlns:p14="http://schemas.microsoft.com/office/powerpoint/2010/main" val="4826202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4041978488"/>
                    </a:ext>
                  </a:extLst>
                </a:gridCol>
                <a:gridCol w="822960">
                  <a:extLst>
                    <a:ext uri="{9D8B030D-6E8A-4147-A177-3AD203B41FA5}">
                      <a16:colId xmlns:a16="http://schemas.microsoft.com/office/drawing/2014/main" val="3922207997"/>
                    </a:ext>
                  </a:extLst>
                </a:gridCol>
                <a:gridCol w="822960">
                  <a:extLst>
                    <a:ext uri="{9D8B030D-6E8A-4147-A177-3AD203B41FA5}">
                      <a16:colId xmlns:a16="http://schemas.microsoft.com/office/drawing/2014/main" val="3585102630"/>
                    </a:ext>
                  </a:extLst>
                </a:gridCol>
                <a:gridCol w="822960">
                  <a:extLst>
                    <a:ext uri="{9D8B030D-6E8A-4147-A177-3AD203B41FA5}">
                      <a16:colId xmlns:a16="http://schemas.microsoft.com/office/drawing/2014/main" val="199912018"/>
                    </a:ext>
                  </a:extLst>
                </a:gridCol>
                <a:gridCol w="822960">
                  <a:extLst>
                    <a:ext uri="{9D8B030D-6E8A-4147-A177-3AD203B41FA5}">
                      <a16:colId xmlns:a16="http://schemas.microsoft.com/office/drawing/2014/main" val="1071697289"/>
                    </a:ext>
                  </a:extLst>
                </a:gridCol>
                <a:gridCol w="822960">
                  <a:extLst>
                    <a:ext uri="{9D8B030D-6E8A-4147-A177-3AD203B41FA5}">
                      <a16:colId xmlns:a16="http://schemas.microsoft.com/office/drawing/2014/main" val="1426029981"/>
                    </a:ext>
                  </a:extLst>
                </a:gridCol>
                <a:gridCol w="822960">
                  <a:extLst>
                    <a:ext uri="{9D8B030D-6E8A-4147-A177-3AD203B41FA5}">
                      <a16:colId xmlns:a16="http://schemas.microsoft.com/office/drawing/2014/main" val="1457992989"/>
                    </a:ext>
                  </a:extLst>
                </a:gridCol>
                <a:gridCol w="822960">
                  <a:extLst>
                    <a:ext uri="{9D8B030D-6E8A-4147-A177-3AD203B41FA5}">
                      <a16:colId xmlns:a16="http://schemas.microsoft.com/office/drawing/2014/main" val="5713516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6727350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Autohaus Ford Gaberszik - 2018-04-08 09:00:00 </a:t>
                      </a:r>
                      <a:r>
                        <a:rPr kumimoji="0" lang="de-DE" sz="1000" b="0" i="0" u="none" strike="noStrike" kern="1200" cap="none" spc="0" normalizeH="0" baseline="0" noProof="0">
                          <a:ln>
                            <a:noFill/>
                          </a:ln>
                          <a:solidFill>
                            <a:prstClr val="black"/>
                          </a:solidFill>
                          <a:effectLst/>
                          <a:uLnTx/>
                          <a:uFillTx/>
                          <a:latin typeface="+mn-lt"/>
                          <a:ea typeface="+mn-ea"/>
                          <a:cs typeface="+mn-cs"/>
                        </a:rPr>
                        <a:t> 
 👉🏼 Mitarbeiter der Woche 👈🏼
Heute stellen wir euch unseren Patrick Lesjak vor. 😊
Er ist nun schon seit mehr als 2 Jahren bei uns und schepft in der Werkstatt als KFZ-Techniker. 😉
Sein Beruf ist seine Leidenschaft, der er bei uns jeden Tag aufs Neue gerecht wird. 💪🏼
Auch seine Freizeit ist durch und durch geprägt von Autos: Als Mitglied eines Tuning-Vereins veranstaltet er immer wieder äußerst erfolgreich bekannte Tuning-Treffen mit zahlreichen Teilnehmern aus der ganzen Steiermark. 🤗🚙
Sein LieblingsFord ist der 67er Shelby GT Mustang. 😎
Lieber Patrick, danke für deine tatkräftige Unterstützung in der Firma und deine Flexibilität als Vertretung im Ersatzteillager! 😊💙
Foto (c) Habil Fotografie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761336839"/>
                  </a:ext>
                </a:extLst>
              </a:tr>
            </a:tbl>
          </a:graphicData>
        </a:graphic>
      </p:graphicFrame>
      <p:sp>
        <p:nvSpPr>
          <p:cNvPr id="4" name="Text Placeholder 3">
            <a:extLst>
              <a:ext uri="{FF2B5EF4-FFF2-40B4-BE49-F238E27FC236}">
                <a16:creationId xmlns:a16="http://schemas.microsoft.com/office/drawing/2014/main" id="{2E87076A-3DCD-4DFC-83F4-556407C5224F}"/>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183669666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48D336-DDC8-43FD-AB4E-B9027774B7E1}"/>
              </a:ext>
            </a:extLst>
          </p:cNvPr>
          <p:cNvSpPr>
            <a:spLocks noGrp="1"/>
          </p:cNvSpPr>
          <p:nvPr>
            <p:ph type="title"/>
          </p:nvPr>
        </p:nvSpPr>
        <p:spPr/>
        <p:txBody>
          <a:bodyPr/>
          <a:lstStyle/>
          <a:p>
            <a:r>
              <a:rPr lang="de-DE"/>
              <a:t>Postings/Wochentag | Autohaus Ford Gaberszik</a:t>
            </a:r>
            <a:endParaRPr lang="en-US"/>
          </a:p>
        </p:txBody>
      </p:sp>
      <p:graphicFrame>
        <p:nvGraphicFramePr>
          <p:cNvPr id="6" name="Chart Placeholder 5">
            <a:extLst>
              <a:ext uri="{FF2B5EF4-FFF2-40B4-BE49-F238E27FC236}">
                <a16:creationId xmlns:a16="http://schemas.microsoft.com/office/drawing/2014/main" id="{22D98D10-BE8F-4B0D-B0FC-20D1D9EDD6B3}"/>
              </a:ext>
            </a:extLst>
          </p:cNvPr>
          <p:cNvGraphicFramePr>
            <a:graphicFrameLocks noGrp="1"/>
          </p:cNvGraphicFramePr>
          <p:nvPr>
            <p:ph type="chart" sz="quarter" idx="13"/>
            <p:extLst>
              <p:ext uri="{D42A27DB-BD31-4B8C-83A1-F6EECF244321}">
                <p14:modId xmlns:p14="http://schemas.microsoft.com/office/powerpoint/2010/main" val="247737711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7C330EE-56E2-45EC-87FB-421C4E48258B}"/>
              </a:ext>
            </a:extLst>
          </p:cNvPr>
          <p:cNvSpPr>
            <a:spLocks noGrp="1"/>
          </p:cNvSpPr>
          <p:nvPr>
            <p:ph type="body" sz="quarter" idx="14"/>
          </p:nvPr>
        </p:nvSpPr>
        <p:spPr/>
        <p:txBody>
          <a:bodyPr/>
          <a:lstStyle/>
          <a:p>
            <a:r>
              <a:rPr lang="en-US"/>
              <a:t>04/01/2018 - 04/30/2018</a:t>
            </a:r>
          </a:p>
        </p:txBody>
      </p:sp>
      <p:sp>
        <p:nvSpPr>
          <p:cNvPr id="5" name="Footer Placeholder 4">
            <a:extLst>
              <a:ext uri="{FF2B5EF4-FFF2-40B4-BE49-F238E27FC236}">
                <a16:creationId xmlns:a16="http://schemas.microsoft.com/office/drawing/2014/main" id="{2DFC1546-E829-48AC-A270-5C4B945FAA4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4924457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CFB71D-AAF4-436D-9B76-89A0EE2D935C}"/>
              </a:ext>
            </a:extLst>
          </p:cNvPr>
          <p:cNvSpPr>
            <a:spLocks noGrp="1"/>
          </p:cNvSpPr>
          <p:nvPr>
            <p:ph type="title"/>
          </p:nvPr>
        </p:nvSpPr>
        <p:spPr/>
        <p:txBody>
          <a:bodyPr/>
          <a:lstStyle/>
          <a:p>
            <a:r>
              <a:rPr lang="en-US"/>
              <a:t>Interaktionsrate | Autohaus Ford Gaberszik</a:t>
            </a:r>
          </a:p>
        </p:txBody>
      </p:sp>
      <p:graphicFrame>
        <p:nvGraphicFramePr>
          <p:cNvPr id="6" name="Chart Placeholder 5">
            <a:extLst>
              <a:ext uri="{FF2B5EF4-FFF2-40B4-BE49-F238E27FC236}">
                <a16:creationId xmlns:a16="http://schemas.microsoft.com/office/drawing/2014/main" id="{2EE640EB-F8A9-4505-BD8B-C88D852E4B73}"/>
              </a:ext>
            </a:extLst>
          </p:cNvPr>
          <p:cNvGraphicFramePr>
            <a:graphicFrameLocks noGrp="1"/>
          </p:cNvGraphicFramePr>
          <p:nvPr>
            <p:ph type="chart" sz="quarter" idx="13"/>
            <p:extLst>
              <p:ext uri="{D42A27DB-BD31-4B8C-83A1-F6EECF244321}">
                <p14:modId xmlns:p14="http://schemas.microsoft.com/office/powerpoint/2010/main" val="17522279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FF88473-0984-45D2-A1FE-332E14CBCF82}"/>
              </a:ext>
            </a:extLst>
          </p:cNvPr>
          <p:cNvSpPr>
            <a:spLocks noGrp="1"/>
          </p:cNvSpPr>
          <p:nvPr>
            <p:ph type="body" sz="quarter" idx="14"/>
          </p:nvPr>
        </p:nvSpPr>
        <p:spPr/>
        <p:txBody>
          <a:bodyPr/>
          <a:lstStyle/>
          <a:p>
            <a:r>
              <a:rPr lang="en-US"/>
              <a:t>04/01/2018 - 04/30/2018</a:t>
            </a:r>
          </a:p>
        </p:txBody>
      </p:sp>
      <p:sp>
        <p:nvSpPr>
          <p:cNvPr id="5" name="Footer Placeholder 4">
            <a:extLst>
              <a:ext uri="{FF2B5EF4-FFF2-40B4-BE49-F238E27FC236}">
                <a16:creationId xmlns:a16="http://schemas.microsoft.com/office/drawing/2014/main" id="{806E9017-768F-4D31-B5A2-776C2252BC6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9768536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04161A-E49C-4F5D-9A64-AF788AA0AFC2}"/>
              </a:ext>
            </a:extLst>
          </p:cNvPr>
          <p:cNvSpPr>
            <a:spLocks noGrp="1"/>
          </p:cNvSpPr>
          <p:nvPr>
            <p:ph type="title"/>
          </p:nvPr>
        </p:nvSpPr>
        <p:spPr/>
        <p:txBody>
          <a:bodyPr/>
          <a:lstStyle/>
          <a:p>
            <a:r>
              <a:rPr lang="de-DE"/>
              <a:t>Postingtypen (Verteilung) | Autohaus Ford Gaberszik</a:t>
            </a:r>
            <a:endParaRPr lang="en-US"/>
          </a:p>
        </p:txBody>
      </p:sp>
      <p:graphicFrame>
        <p:nvGraphicFramePr>
          <p:cNvPr id="6" name="Chart Placeholder 5">
            <a:extLst>
              <a:ext uri="{FF2B5EF4-FFF2-40B4-BE49-F238E27FC236}">
                <a16:creationId xmlns:a16="http://schemas.microsoft.com/office/drawing/2014/main" id="{74ADC9D1-A63E-411D-B894-03F4D5722027}"/>
              </a:ext>
            </a:extLst>
          </p:cNvPr>
          <p:cNvGraphicFramePr>
            <a:graphicFrameLocks noGrp="1"/>
          </p:cNvGraphicFramePr>
          <p:nvPr>
            <p:ph type="chart" sz="quarter" idx="13"/>
            <p:extLst>
              <p:ext uri="{D42A27DB-BD31-4B8C-83A1-F6EECF244321}">
                <p14:modId xmlns:p14="http://schemas.microsoft.com/office/powerpoint/2010/main" val="204094401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F5056E5-FC10-425E-B3CB-CE8690C7ACAB}"/>
              </a:ext>
            </a:extLst>
          </p:cNvPr>
          <p:cNvSpPr>
            <a:spLocks noGrp="1"/>
          </p:cNvSpPr>
          <p:nvPr>
            <p:ph type="body" sz="quarter" idx="14"/>
          </p:nvPr>
        </p:nvSpPr>
        <p:spPr/>
        <p:txBody>
          <a:bodyPr/>
          <a:lstStyle/>
          <a:p>
            <a:r>
              <a:rPr lang="en-US"/>
              <a:t>04/01/2018 - 04/30/2018</a:t>
            </a:r>
          </a:p>
        </p:txBody>
      </p:sp>
      <p:sp>
        <p:nvSpPr>
          <p:cNvPr id="5" name="Footer Placeholder 4">
            <a:extLst>
              <a:ext uri="{FF2B5EF4-FFF2-40B4-BE49-F238E27FC236}">
                <a16:creationId xmlns:a16="http://schemas.microsoft.com/office/drawing/2014/main" id="{975DA181-4A88-4AAF-A261-4DBEEBF2CB0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5818512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F31C8C-C21F-4746-B533-EB8758EE3D74}"/>
              </a:ext>
            </a:extLst>
          </p:cNvPr>
          <p:cNvSpPr>
            <a:spLocks noGrp="1"/>
          </p:cNvSpPr>
          <p:nvPr>
            <p:ph type="title"/>
          </p:nvPr>
        </p:nvSpPr>
        <p:spPr/>
        <p:txBody>
          <a:bodyPr/>
          <a:lstStyle/>
          <a:p>
            <a:r>
              <a:rPr lang="de-DE"/>
              <a:t>Interaktionsrate/Postingtyp | Autohaus Ford Gaberszik</a:t>
            </a:r>
            <a:endParaRPr lang="en-US"/>
          </a:p>
        </p:txBody>
      </p:sp>
      <p:graphicFrame>
        <p:nvGraphicFramePr>
          <p:cNvPr id="6" name="Chart Placeholder 5">
            <a:extLst>
              <a:ext uri="{FF2B5EF4-FFF2-40B4-BE49-F238E27FC236}">
                <a16:creationId xmlns:a16="http://schemas.microsoft.com/office/drawing/2014/main" id="{3006AC27-89E9-4A57-8855-7ADF9F40A8A9}"/>
              </a:ext>
            </a:extLst>
          </p:cNvPr>
          <p:cNvGraphicFramePr>
            <a:graphicFrameLocks noGrp="1"/>
          </p:cNvGraphicFramePr>
          <p:nvPr>
            <p:ph type="chart" sz="quarter" idx="13"/>
            <p:extLst>
              <p:ext uri="{D42A27DB-BD31-4B8C-83A1-F6EECF244321}">
                <p14:modId xmlns:p14="http://schemas.microsoft.com/office/powerpoint/2010/main" val="413060715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12D175F-0A5D-4C7B-B798-65B16458409F}"/>
              </a:ext>
            </a:extLst>
          </p:cNvPr>
          <p:cNvSpPr>
            <a:spLocks noGrp="1"/>
          </p:cNvSpPr>
          <p:nvPr>
            <p:ph type="body" sz="quarter" idx="14"/>
          </p:nvPr>
        </p:nvSpPr>
        <p:spPr/>
        <p:txBody>
          <a:bodyPr/>
          <a:lstStyle/>
          <a:p>
            <a:r>
              <a:rPr lang="en-US"/>
              <a:t>04/01/2018 - 04/30/2018</a:t>
            </a:r>
          </a:p>
        </p:txBody>
      </p:sp>
      <p:sp>
        <p:nvSpPr>
          <p:cNvPr id="5" name="Footer Placeholder 4">
            <a:extLst>
              <a:ext uri="{FF2B5EF4-FFF2-40B4-BE49-F238E27FC236}">
                <a16:creationId xmlns:a16="http://schemas.microsoft.com/office/drawing/2014/main" id="{A44C957B-4CC7-46E8-929F-C3BA545B4CD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1088420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A929E3-0CDC-4F13-AFF6-5B74B0B1DA5F}"/>
              </a:ext>
            </a:extLst>
          </p:cNvPr>
          <p:cNvSpPr>
            <a:spLocks noGrp="1"/>
          </p:cNvSpPr>
          <p:nvPr>
            <p:ph type="title"/>
          </p:nvPr>
        </p:nvSpPr>
        <p:spPr/>
        <p:txBody>
          <a:bodyPr/>
          <a:lstStyle/>
          <a:p>
            <a:r>
              <a:rPr lang="en-US"/>
              <a:t>Antwortzeit | Autohaus Ford Gaberszik</a:t>
            </a:r>
          </a:p>
        </p:txBody>
      </p:sp>
      <p:graphicFrame>
        <p:nvGraphicFramePr>
          <p:cNvPr id="6" name="Chart Placeholder 5">
            <a:extLst>
              <a:ext uri="{FF2B5EF4-FFF2-40B4-BE49-F238E27FC236}">
                <a16:creationId xmlns:a16="http://schemas.microsoft.com/office/drawing/2014/main" id="{567FE3CD-F62F-4A86-996C-C080584FBE06}"/>
              </a:ext>
            </a:extLst>
          </p:cNvPr>
          <p:cNvGraphicFramePr>
            <a:graphicFrameLocks noGrp="1"/>
          </p:cNvGraphicFramePr>
          <p:nvPr>
            <p:ph type="chart" sz="quarter" idx="13"/>
            <p:extLst>
              <p:ext uri="{D42A27DB-BD31-4B8C-83A1-F6EECF244321}">
                <p14:modId xmlns:p14="http://schemas.microsoft.com/office/powerpoint/2010/main" val="337024621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607123E-0AC2-4961-810E-7B7AF75BC09B}"/>
              </a:ext>
            </a:extLst>
          </p:cNvPr>
          <p:cNvSpPr>
            <a:spLocks noGrp="1"/>
          </p:cNvSpPr>
          <p:nvPr>
            <p:ph type="body" sz="quarter" idx="14"/>
          </p:nvPr>
        </p:nvSpPr>
        <p:spPr/>
        <p:txBody>
          <a:bodyPr/>
          <a:lstStyle/>
          <a:p>
            <a:r>
              <a:rPr lang="en-US"/>
              <a:t>04/01/2018 - 04/30/2018</a:t>
            </a:r>
          </a:p>
        </p:txBody>
      </p:sp>
      <p:sp>
        <p:nvSpPr>
          <p:cNvPr id="5" name="Footer Placeholder 4">
            <a:extLst>
              <a:ext uri="{FF2B5EF4-FFF2-40B4-BE49-F238E27FC236}">
                <a16:creationId xmlns:a16="http://schemas.microsoft.com/office/drawing/2014/main" id="{909CCDE1-E404-4247-8F82-45C525BE653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5885087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1CD752-5994-4F43-BE72-F7AE114654D2}"/>
              </a:ext>
            </a:extLst>
          </p:cNvPr>
          <p:cNvSpPr>
            <a:spLocks noGrp="1"/>
          </p:cNvSpPr>
          <p:nvPr>
            <p:ph type="title"/>
          </p:nvPr>
        </p:nvSpPr>
        <p:spPr/>
        <p:txBody>
          <a:bodyPr/>
          <a:lstStyle/>
          <a:p>
            <a:r>
              <a:rPr lang="en-US"/>
              <a:t>Facebook Check Ins | Autohaus Ford Gaberszik</a:t>
            </a:r>
          </a:p>
        </p:txBody>
      </p:sp>
      <p:graphicFrame>
        <p:nvGraphicFramePr>
          <p:cNvPr id="6" name="Chart Placeholder 5">
            <a:extLst>
              <a:ext uri="{FF2B5EF4-FFF2-40B4-BE49-F238E27FC236}">
                <a16:creationId xmlns:a16="http://schemas.microsoft.com/office/drawing/2014/main" id="{05E2FA08-9F0D-4E0D-B9FE-C57E69BEA4B1}"/>
              </a:ext>
            </a:extLst>
          </p:cNvPr>
          <p:cNvGraphicFramePr>
            <a:graphicFrameLocks noGrp="1"/>
          </p:cNvGraphicFramePr>
          <p:nvPr>
            <p:ph type="chart" sz="quarter" idx="13"/>
            <p:extLst>
              <p:ext uri="{D42A27DB-BD31-4B8C-83A1-F6EECF244321}">
                <p14:modId xmlns:p14="http://schemas.microsoft.com/office/powerpoint/2010/main" val="231040674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756CD92-14FD-482C-9967-2E9D0DC6D0F6}"/>
              </a:ext>
            </a:extLst>
          </p:cNvPr>
          <p:cNvSpPr>
            <a:spLocks noGrp="1"/>
          </p:cNvSpPr>
          <p:nvPr>
            <p:ph type="body" sz="quarter" idx="14"/>
          </p:nvPr>
        </p:nvSpPr>
        <p:spPr/>
        <p:txBody>
          <a:bodyPr/>
          <a:lstStyle/>
          <a:p>
            <a:r>
              <a:rPr lang="en-US"/>
              <a:t>04/01/2018 - 04/30/2018</a:t>
            </a:r>
          </a:p>
        </p:txBody>
      </p:sp>
      <p:sp>
        <p:nvSpPr>
          <p:cNvPr id="5" name="Footer Placeholder 4">
            <a:extLst>
              <a:ext uri="{FF2B5EF4-FFF2-40B4-BE49-F238E27FC236}">
                <a16:creationId xmlns:a16="http://schemas.microsoft.com/office/drawing/2014/main" id="{A053B05D-FEDB-4EA1-BB1C-2B1E097F2E6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9712611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8308FB-1DB4-42A0-A8EA-34297BDE4E43}"/>
              </a:ext>
            </a:extLst>
          </p:cNvPr>
          <p:cNvSpPr>
            <a:spLocks noGrp="1"/>
          </p:cNvSpPr>
          <p:nvPr>
            <p:ph type="title"/>
          </p:nvPr>
        </p:nvSpPr>
        <p:spPr/>
        <p:txBody>
          <a:bodyPr/>
          <a:lstStyle/>
          <a:p>
            <a:r>
              <a:rPr lang="de-DE"/>
              <a:t>Fan Demographie | Autohaus Ford Gaberszik</a:t>
            </a:r>
            <a:endParaRPr lang="en-US"/>
          </a:p>
        </p:txBody>
      </p:sp>
      <p:graphicFrame>
        <p:nvGraphicFramePr>
          <p:cNvPr id="6" name="Chart Placeholder 5">
            <a:extLst>
              <a:ext uri="{FF2B5EF4-FFF2-40B4-BE49-F238E27FC236}">
                <a16:creationId xmlns:a16="http://schemas.microsoft.com/office/drawing/2014/main" id="{88F7801A-A5D5-4E78-852D-61B8CCEC49E2}"/>
              </a:ext>
            </a:extLst>
          </p:cNvPr>
          <p:cNvGraphicFramePr>
            <a:graphicFrameLocks noGrp="1"/>
          </p:cNvGraphicFramePr>
          <p:nvPr>
            <p:ph type="chart" sz="quarter" idx="13"/>
            <p:extLst>
              <p:ext uri="{D42A27DB-BD31-4B8C-83A1-F6EECF244321}">
                <p14:modId xmlns:p14="http://schemas.microsoft.com/office/powerpoint/2010/main" val="269975320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8976CE0-DCA9-4FA3-9F2E-F345ACC8E0B4}"/>
              </a:ext>
            </a:extLst>
          </p:cNvPr>
          <p:cNvSpPr>
            <a:spLocks noGrp="1"/>
          </p:cNvSpPr>
          <p:nvPr>
            <p:ph type="body" sz="quarter" idx="14"/>
          </p:nvPr>
        </p:nvSpPr>
        <p:spPr/>
        <p:txBody>
          <a:bodyPr/>
          <a:lstStyle/>
          <a:p>
            <a:r>
              <a:rPr lang="en-US"/>
              <a:t>04/01/2018 - 04/30/2018</a:t>
            </a:r>
          </a:p>
        </p:txBody>
      </p:sp>
      <p:sp>
        <p:nvSpPr>
          <p:cNvPr id="5" name="Footer Placeholder 4">
            <a:extLst>
              <a:ext uri="{FF2B5EF4-FFF2-40B4-BE49-F238E27FC236}">
                <a16:creationId xmlns:a16="http://schemas.microsoft.com/office/drawing/2014/main" id="{3FA9A2DC-FA33-402C-945E-695BAE48411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3948190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EEC1B3-69C7-4491-8A5A-0E1AC34EEF01}"/>
              </a:ext>
            </a:extLst>
          </p:cNvPr>
          <p:cNvSpPr>
            <a:spLocks noGrp="1"/>
          </p:cNvSpPr>
          <p:nvPr>
            <p:ph type="title"/>
          </p:nvPr>
        </p:nvSpPr>
        <p:spPr/>
        <p:txBody>
          <a:bodyPr/>
          <a:lstStyle/>
          <a:p>
            <a:r>
              <a:rPr lang="en-US"/>
              <a:t>Impressionen | Autohaus Ford Gaberszik</a:t>
            </a:r>
          </a:p>
        </p:txBody>
      </p:sp>
      <p:graphicFrame>
        <p:nvGraphicFramePr>
          <p:cNvPr id="6" name="Chart Placeholder 5">
            <a:extLst>
              <a:ext uri="{FF2B5EF4-FFF2-40B4-BE49-F238E27FC236}">
                <a16:creationId xmlns:a16="http://schemas.microsoft.com/office/drawing/2014/main" id="{54165243-EB01-4EEB-AF71-341A731B9B41}"/>
              </a:ext>
            </a:extLst>
          </p:cNvPr>
          <p:cNvGraphicFramePr>
            <a:graphicFrameLocks noGrp="1"/>
          </p:cNvGraphicFramePr>
          <p:nvPr>
            <p:ph type="chart" sz="quarter" idx="13"/>
            <p:extLst>
              <p:ext uri="{D42A27DB-BD31-4B8C-83A1-F6EECF244321}">
                <p14:modId xmlns:p14="http://schemas.microsoft.com/office/powerpoint/2010/main" val="380121479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A9BAC9E-E9B1-47E6-B4D0-27EA1A0B6AAC}"/>
              </a:ext>
            </a:extLst>
          </p:cNvPr>
          <p:cNvSpPr>
            <a:spLocks noGrp="1"/>
          </p:cNvSpPr>
          <p:nvPr>
            <p:ph type="body" sz="quarter" idx="14"/>
          </p:nvPr>
        </p:nvSpPr>
        <p:spPr/>
        <p:txBody>
          <a:bodyPr/>
          <a:lstStyle/>
          <a:p>
            <a:r>
              <a:rPr lang="en-US"/>
              <a:t>04/01/2018 - 04/30/2018</a:t>
            </a:r>
          </a:p>
        </p:txBody>
      </p:sp>
      <p:sp>
        <p:nvSpPr>
          <p:cNvPr id="5" name="Footer Placeholder 4">
            <a:extLst>
              <a:ext uri="{FF2B5EF4-FFF2-40B4-BE49-F238E27FC236}">
                <a16:creationId xmlns:a16="http://schemas.microsoft.com/office/drawing/2014/main" id="{D9F5ECFC-0391-4B03-9622-AA02936B170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354223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BA2D94-E143-40F2-8BF7-CD5B16AEC75F}"/>
              </a:ext>
            </a:extLst>
          </p:cNvPr>
          <p:cNvSpPr>
            <a:spLocks noGrp="1"/>
          </p:cNvSpPr>
          <p:nvPr>
            <p:ph type="title"/>
          </p:nvPr>
        </p:nvSpPr>
        <p:spPr/>
        <p:txBody>
          <a:bodyPr/>
          <a:lstStyle/>
          <a:p>
            <a:r>
              <a:rPr lang="en-US"/>
              <a:t>Reichweite | Autohaus Ford Gaberszik</a:t>
            </a:r>
          </a:p>
        </p:txBody>
      </p:sp>
      <p:graphicFrame>
        <p:nvGraphicFramePr>
          <p:cNvPr id="6" name="Chart Placeholder 5">
            <a:extLst>
              <a:ext uri="{FF2B5EF4-FFF2-40B4-BE49-F238E27FC236}">
                <a16:creationId xmlns:a16="http://schemas.microsoft.com/office/drawing/2014/main" id="{024A0EDF-4BE0-400B-B8B9-B07FD111B38D}"/>
              </a:ext>
            </a:extLst>
          </p:cNvPr>
          <p:cNvGraphicFramePr>
            <a:graphicFrameLocks noGrp="1"/>
          </p:cNvGraphicFramePr>
          <p:nvPr>
            <p:ph type="chart" sz="quarter" idx="13"/>
            <p:extLst>
              <p:ext uri="{D42A27DB-BD31-4B8C-83A1-F6EECF244321}">
                <p14:modId xmlns:p14="http://schemas.microsoft.com/office/powerpoint/2010/main" val="390236367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2A64DA9-2755-4987-822D-40605C87981D}"/>
              </a:ext>
            </a:extLst>
          </p:cNvPr>
          <p:cNvSpPr>
            <a:spLocks noGrp="1"/>
          </p:cNvSpPr>
          <p:nvPr>
            <p:ph type="body" sz="quarter" idx="14"/>
          </p:nvPr>
        </p:nvSpPr>
        <p:spPr/>
        <p:txBody>
          <a:bodyPr/>
          <a:lstStyle/>
          <a:p>
            <a:r>
              <a:rPr lang="en-US"/>
              <a:t>04/01/2018 - 04/30/2018</a:t>
            </a:r>
          </a:p>
        </p:txBody>
      </p:sp>
      <p:sp>
        <p:nvSpPr>
          <p:cNvPr id="5" name="Footer Placeholder 4">
            <a:extLst>
              <a:ext uri="{FF2B5EF4-FFF2-40B4-BE49-F238E27FC236}">
                <a16:creationId xmlns:a16="http://schemas.microsoft.com/office/drawing/2014/main" id="{66299DCC-0781-41A8-80AD-541F7421F18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7808092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661AA3-11C4-4B68-BAD2-76A8A878A268}"/>
              </a:ext>
            </a:extLst>
          </p:cNvPr>
          <p:cNvSpPr>
            <a:spLocks noGrp="1"/>
          </p:cNvSpPr>
          <p:nvPr>
            <p:ph type="title"/>
          </p:nvPr>
        </p:nvSpPr>
        <p:spPr/>
        <p:txBody>
          <a:bodyPr/>
          <a:lstStyle/>
          <a:p>
            <a:r>
              <a:rPr lang="de-DE"/>
              <a:t>Engagierte User | Autohaus Ford Gaberszik</a:t>
            </a:r>
            <a:endParaRPr lang="en-US"/>
          </a:p>
        </p:txBody>
      </p:sp>
      <p:graphicFrame>
        <p:nvGraphicFramePr>
          <p:cNvPr id="6" name="Chart Placeholder 5">
            <a:extLst>
              <a:ext uri="{FF2B5EF4-FFF2-40B4-BE49-F238E27FC236}">
                <a16:creationId xmlns:a16="http://schemas.microsoft.com/office/drawing/2014/main" id="{59C0FA98-52C7-4A83-8CF2-D8C5C0DE9C86}"/>
              </a:ext>
            </a:extLst>
          </p:cNvPr>
          <p:cNvGraphicFramePr>
            <a:graphicFrameLocks noGrp="1"/>
          </p:cNvGraphicFramePr>
          <p:nvPr>
            <p:ph type="chart" sz="quarter" idx="13"/>
            <p:extLst>
              <p:ext uri="{D42A27DB-BD31-4B8C-83A1-F6EECF244321}">
                <p14:modId xmlns:p14="http://schemas.microsoft.com/office/powerpoint/2010/main" val="188915198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58649C0-7E29-417E-ADC6-400C05BB754C}"/>
              </a:ext>
            </a:extLst>
          </p:cNvPr>
          <p:cNvSpPr>
            <a:spLocks noGrp="1"/>
          </p:cNvSpPr>
          <p:nvPr>
            <p:ph type="body" sz="quarter" idx="14"/>
          </p:nvPr>
        </p:nvSpPr>
        <p:spPr/>
        <p:txBody>
          <a:bodyPr/>
          <a:lstStyle/>
          <a:p>
            <a:r>
              <a:rPr lang="en-US"/>
              <a:t>04/01/2018 - 04/30/2018</a:t>
            </a:r>
          </a:p>
        </p:txBody>
      </p:sp>
      <p:sp>
        <p:nvSpPr>
          <p:cNvPr id="5" name="Footer Placeholder 4">
            <a:extLst>
              <a:ext uri="{FF2B5EF4-FFF2-40B4-BE49-F238E27FC236}">
                <a16:creationId xmlns:a16="http://schemas.microsoft.com/office/drawing/2014/main" id="{59392F89-EEC6-4DE5-8E00-7DC23B6F317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0654156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16B120-AF9E-4A81-BC89-9B43B8926171}"/>
              </a:ext>
            </a:extLst>
          </p:cNvPr>
          <p:cNvSpPr>
            <a:spLocks noGrp="1"/>
          </p:cNvSpPr>
          <p:nvPr>
            <p:ph type="title"/>
          </p:nvPr>
        </p:nvSpPr>
        <p:spPr/>
        <p:txBody>
          <a:bodyPr/>
          <a:lstStyle/>
          <a:p>
            <a:r>
              <a:rPr lang="en-US"/>
              <a:t>Page Views | Autohaus Ford Gaberszik</a:t>
            </a:r>
          </a:p>
        </p:txBody>
      </p:sp>
      <p:graphicFrame>
        <p:nvGraphicFramePr>
          <p:cNvPr id="6" name="Chart Placeholder 5">
            <a:extLst>
              <a:ext uri="{FF2B5EF4-FFF2-40B4-BE49-F238E27FC236}">
                <a16:creationId xmlns:a16="http://schemas.microsoft.com/office/drawing/2014/main" id="{009407C1-D7E1-4610-AE65-4C096C8246DB}"/>
              </a:ext>
            </a:extLst>
          </p:cNvPr>
          <p:cNvGraphicFramePr>
            <a:graphicFrameLocks noGrp="1"/>
          </p:cNvGraphicFramePr>
          <p:nvPr>
            <p:ph type="chart" sz="quarter" idx="13"/>
            <p:extLst>
              <p:ext uri="{D42A27DB-BD31-4B8C-83A1-F6EECF244321}">
                <p14:modId xmlns:p14="http://schemas.microsoft.com/office/powerpoint/2010/main" val="100689392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FDD2FEB-0DC6-4307-82EF-F6CA0B65D270}"/>
              </a:ext>
            </a:extLst>
          </p:cNvPr>
          <p:cNvSpPr>
            <a:spLocks noGrp="1"/>
          </p:cNvSpPr>
          <p:nvPr>
            <p:ph type="body" sz="quarter" idx="14"/>
          </p:nvPr>
        </p:nvSpPr>
        <p:spPr/>
        <p:txBody>
          <a:bodyPr/>
          <a:lstStyle/>
          <a:p>
            <a:r>
              <a:rPr lang="en-US"/>
              <a:t>04/01/2018 - 04/30/2018</a:t>
            </a:r>
          </a:p>
        </p:txBody>
      </p:sp>
      <p:sp>
        <p:nvSpPr>
          <p:cNvPr id="5" name="Footer Placeholder 4">
            <a:extLst>
              <a:ext uri="{FF2B5EF4-FFF2-40B4-BE49-F238E27FC236}">
                <a16:creationId xmlns:a16="http://schemas.microsoft.com/office/drawing/2014/main" id="{7BA45859-8E88-48AE-A571-FD685FEB735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1050978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6CDF16-7881-4034-A6CB-E47B1F656E1A}"/>
              </a:ext>
            </a:extLst>
          </p:cNvPr>
          <p:cNvSpPr>
            <a:spLocks noGrp="1"/>
          </p:cNvSpPr>
          <p:nvPr>
            <p:ph type="title"/>
          </p:nvPr>
        </p:nvSpPr>
        <p:spPr/>
        <p:txBody>
          <a:bodyPr/>
          <a:lstStyle/>
          <a:p>
            <a:r>
              <a:rPr lang="en-US"/>
              <a:t>Page Fans Online | Autohaus Ford Gaberszik</a:t>
            </a:r>
          </a:p>
        </p:txBody>
      </p:sp>
      <p:graphicFrame>
        <p:nvGraphicFramePr>
          <p:cNvPr id="6" name="Chart Placeholder 5">
            <a:extLst>
              <a:ext uri="{FF2B5EF4-FFF2-40B4-BE49-F238E27FC236}">
                <a16:creationId xmlns:a16="http://schemas.microsoft.com/office/drawing/2014/main" id="{7CCD60D4-E4EE-4411-AB86-C75351FD23C9}"/>
              </a:ext>
            </a:extLst>
          </p:cNvPr>
          <p:cNvGraphicFramePr>
            <a:graphicFrameLocks noGrp="1"/>
          </p:cNvGraphicFramePr>
          <p:nvPr>
            <p:ph type="chart" sz="quarter" idx="13"/>
            <p:extLst>
              <p:ext uri="{D42A27DB-BD31-4B8C-83A1-F6EECF244321}">
                <p14:modId xmlns:p14="http://schemas.microsoft.com/office/powerpoint/2010/main" val="350210879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511D91D-FF51-4BDE-A877-0242D74C5088}"/>
              </a:ext>
            </a:extLst>
          </p:cNvPr>
          <p:cNvSpPr>
            <a:spLocks noGrp="1"/>
          </p:cNvSpPr>
          <p:nvPr>
            <p:ph type="body" sz="quarter" idx="14"/>
          </p:nvPr>
        </p:nvSpPr>
        <p:spPr/>
        <p:txBody>
          <a:bodyPr/>
          <a:lstStyle/>
          <a:p>
            <a:r>
              <a:rPr lang="en-US"/>
              <a:t>04/01/2018 - 04/30/2018</a:t>
            </a:r>
          </a:p>
        </p:txBody>
      </p:sp>
      <p:sp>
        <p:nvSpPr>
          <p:cNvPr id="5" name="Footer Placeholder 4">
            <a:extLst>
              <a:ext uri="{FF2B5EF4-FFF2-40B4-BE49-F238E27FC236}">
                <a16:creationId xmlns:a16="http://schemas.microsoft.com/office/drawing/2014/main" id="{23FCEE44-EB05-4164-A6EB-475F74B2B7C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2422972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80FA06-1780-4FDC-8C09-A4875CB35E89}"/>
              </a:ext>
            </a:extLst>
          </p:cNvPr>
          <p:cNvSpPr>
            <a:spLocks noGrp="1"/>
          </p:cNvSpPr>
          <p:nvPr>
            <p:ph type="title"/>
          </p:nvPr>
        </p:nvSpPr>
        <p:spPr/>
        <p:txBody>
          <a:bodyPr/>
          <a:lstStyle/>
          <a:p>
            <a:r>
              <a:rPr lang="en-US"/>
              <a:t>FB Insights - Daily Impressions | Autohaus Ford Gaberszik - 1 of 3</a:t>
            </a:r>
          </a:p>
        </p:txBody>
      </p:sp>
      <p:graphicFrame>
        <p:nvGraphicFramePr>
          <p:cNvPr id="5" name="Table Placeholder 4">
            <a:extLst>
              <a:ext uri="{FF2B5EF4-FFF2-40B4-BE49-F238E27FC236}">
                <a16:creationId xmlns:a16="http://schemas.microsoft.com/office/drawing/2014/main" id="{C6C1F762-197A-44C3-ACA3-680E6CD6AF7A}"/>
              </a:ext>
            </a:extLst>
          </p:cNvPr>
          <p:cNvGraphicFramePr>
            <a:graphicFrameLocks noGrp="1"/>
          </p:cNvGraphicFramePr>
          <p:nvPr>
            <p:ph type="tbl" sz="quarter" idx="13"/>
            <p:extLst>
              <p:ext uri="{D42A27DB-BD31-4B8C-83A1-F6EECF244321}">
                <p14:modId xmlns:p14="http://schemas.microsoft.com/office/powerpoint/2010/main" val="36243432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96125603"/>
                    </a:ext>
                  </a:extLst>
                </a:gridCol>
                <a:gridCol w="2468880">
                  <a:extLst>
                    <a:ext uri="{9D8B030D-6E8A-4147-A177-3AD203B41FA5}">
                      <a16:colId xmlns:a16="http://schemas.microsoft.com/office/drawing/2014/main" val="3556318654"/>
                    </a:ext>
                  </a:extLst>
                </a:gridCol>
                <a:gridCol w="2468880">
                  <a:extLst>
                    <a:ext uri="{9D8B030D-6E8A-4147-A177-3AD203B41FA5}">
                      <a16:colId xmlns:a16="http://schemas.microsoft.com/office/drawing/2014/main" val="27577238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extLst>
                  <a:ext uri="{0D108BD9-81ED-4DB2-BD59-A6C34878D82A}">
                    <a16:rowId xmlns:a16="http://schemas.microsoft.com/office/drawing/2014/main" val="21020123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04/01/2018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390</a:t>
                      </a:r>
                    </a:p>
                  </a:txBody>
                  <a:tcPr/>
                </a:tc>
                <a:extLst>
                  <a:ext uri="{0D108BD9-81ED-4DB2-BD59-A6C34878D82A}">
                    <a16:rowId xmlns:a16="http://schemas.microsoft.com/office/drawing/2014/main" val="12139076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04/02/2018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503</a:t>
                      </a:r>
                    </a:p>
                  </a:txBody>
                  <a:tcPr/>
                </a:tc>
                <a:extLst>
                  <a:ext uri="{0D108BD9-81ED-4DB2-BD59-A6C34878D82A}">
                    <a16:rowId xmlns:a16="http://schemas.microsoft.com/office/drawing/2014/main" val="13451524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04/03/2018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373</a:t>
                      </a:r>
                    </a:p>
                  </a:txBody>
                  <a:tcPr/>
                </a:tc>
                <a:extLst>
                  <a:ext uri="{0D108BD9-81ED-4DB2-BD59-A6C34878D82A}">
                    <a16:rowId xmlns:a16="http://schemas.microsoft.com/office/drawing/2014/main" val="20995112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04/04/2018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359</a:t>
                      </a:r>
                    </a:p>
                  </a:txBody>
                  <a:tcPr/>
                </a:tc>
                <a:extLst>
                  <a:ext uri="{0D108BD9-81ED-4DB2-BD59-A6C34878D82A}">
                    <a16:rowId xmlns:a16="http://schemas.microsoft.com/office/drawing/2014/main" val="33680112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04/05/2018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a:t>
                      </a:r>
                    </a:p>
                  </a:txBody>
                  <a:tcPr/>
                </a:tc>
                <a:extLst>
                  <a:ext uri="{0D108BD9-81ED-4DB2-BD59-A6C34878D82A}">
                    <a16:rowId xmlns:a16="http://schemas.microsoft.com/office/drawing/2014/main" val="14859765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04/06/2018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369</a:t>
                      </a:r>
                    </a:p>
                  </a:txBody>
                  <a:tcPr/>
                </a:tc>
                <a:extLst>
                  <a:ext uri="{0D108BD9-81ED-4DB2-BD59-A6C34878D82A}">
                    <a16:rowId xmlns:a16="http://schemas.microsoft.com/office/drawing/2014/main" val="25292829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04/07/2018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263</a:t>
                      </a:r>
                    </a:p>
                  </a:txBody>
                  <a:tcPr/>
                </a:tc>
                <a:extLst>
                  <a:ext uri="{0D108BD9-81ED-4DB2-BD59-A6C34878D82A}">
                    <a16:rowId xmlns:a16="http://schemas.microsoft.com/office/drawing/2014/main" val="21658996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04/08/2018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443</a:t>
                      </a:r>
                    </a:p>
                  </a:txBody>
                  <a:tcPr/>
                </a:tc>
                <a:extLst>
                  <a:ext uri="{0D108BD9-81ED-4DB2-BD59-A6C34878D82A}">
                    <a16:rowId xmlns:a16="http://schemas.microsoft.com/office/drawing/2014/main" val="260545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04/09/2018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1096</a:t>
                      </a:r>
                    </a:p>
                  </a:txBody>
                  <a:tcPr/>
                </a:tc>
                <a:extLst>
                  <a:ext uri="{0D108BD9-81ED-4DB2-BD59-A6C34878D82A}">
                    <a16:rowId xmlns:a16="http://schemas.microsoft.com/office/drawing/2014/main" val="17337809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04/10/2018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491</a:t>
                      </a:r>
                    </a:p>
                  </a:txBody>
                  <a:tcPr/>
                </a:tc>
                <a:extLst>
                  <a:ext uri="{0D108BD9-81ED-4DB2-BD59-A6C34878D82A}">
                    <a16:rowId xmlns:a16="http://schemas.microsoft.com/office/drawing/2014/main" val="2600594526"/>
                  </a:ext>
                </a:extLst>
              </a:tr>
            </a:tbl>
          </a:graphicData>
        </a:graphic>
      </p:graphicFrame>
      <p:sp>
        <p:nvSpPr>
          <p:cNvPr id="4" name="Text Placeholder 3">
            <a:extLst>
              <a:ext uri="{FF2B5EF4-FFF2-40B4-BE49-F238E27FC236}">
                <a16:creationId xmlns:a16="http://schemas.microsoft.com/office/drawing/2014/main" id="{FD957679-2084-40BC-953A-6EB62A44C249}"/>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211441721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A85E78-4CFC-45AD-B68B-2BC7C91823EF}"/>
              </a:ext>
            </a:extLst>
          </p:cNvPr>
          <p:cNvSpPr>
            <a:spLocks noGrp="1"/>
          </p:cNvSpPr>
          <p:nvPr>
            <p:ph type="title"/>
          </p:nvPr>
        </p:nvSpPr>
        <p:spPr/>
        <p:txBody>
          <a:bodyPr/>
          <a:lstStyle/>
          <a:p>
            <a:r>
              <a:rPr lang="en-US"/>
              <a:t>FB Insights - Daily Impressions | Autohaus Ford Gaberszik - 2 of 3</a:t>
            </a:r>
          </a:p>
        </p:txBody>
      </p:sp>
      <p:graphicFrame>
        <p:nvGraphicFramePr>
          <p:cNvPr id="5" name="Table Placeholder 4">
            <a:extLst>
              <a:ext uri="{FF2B5EF4-FFF2-40B4-BE49-F238E27FC236}">
                <a16:creationId xmlns:a16="http://schemas.microsoft.com/office/drawing/2014/main" id="{6E74404F-6716-45F2-95C8-FAC97BFBBD3C}"/>
              </a:ext>
            </a:extLst>
          </p:cNvPr>
          <p:cNvGraphicFramePr>
            <a:graphicFrameLocks noGrp="1"/>
          </p:cNvGraphicFramePr>
          <p:nvPr>
            <p:ph type="tbl" sz="quarter" idx="13"/>
            <p:extLst>
              <p:ext uri="{D42A27DB-BD31-4B8C-83A1-F6EECF244321}">
                <p14:modId xmlns:p14="http://schemas.microsoft.com/office/powerpoint/2010/main" val="12464477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22304529"/>
                    </a:ext>
                  </a:extLst>
                </a:gridCol>
                <a:gridCol w="2468880">
                  <a:extLst>
                    <a:ext uri="{9D8B030D-6E8A-4147-A177-3AD203B41FA5}">
                      <a16:colId xmlns:a16="http://schemas.microsoft.com/office/drawing/2014/main" val="4044806714"/>
                    </a:ext>
                  </a:extLst>
                </a:gridCol>
                <a:gridCol w="2468880">
                  <a:extLst>
                    <a:ext uri="{9D8B030D-6E8A-4147-A177-3AD203B41FA5}">
                      <a16:colId xmlns:a16="http://schemas.microsoft.com/office/drawing/2014/main" val="33528970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extLst>
                  <a:ext uri="{0D108BD9-81ED-4DB2-BD59-A6C34878D82A}">
                    <a16:rowId xmlns:a16="http://schemas.microsoft.com/office/drawing/2014/main" val="16494874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04/11/2018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1141</a:t>
                      </a:r>
                    </a:p>
                  </a:txBody>
                  <a:tcPr/>
                </a:tc>
                <a:extLst>
                  <a:ext uri="{0D108BD9-81ED-4DB2-BD59-A6C34878D82A}">
                    <a16:rowId xmlns:a16="http://schemas.microsoft.com/office/drawing/2014/main" val="16914997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04/12/2018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811</a:t>
                      </a:r>
                    </a:p>
                  </a:txBody>
                  <a:tcPr/>
                </a:tc>
                <a:extLst>
                  <a:ext uri="{0D108BD9-81ED-4DB2-BD59-A6C34878D82A}">
                    <a16:rowId xmlns:a16="http://schemas.microsoft.com/office/drawing/2014/main" val="42213496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04/13/2018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252</a:t>
                      </a:r>
                    </a:p>
                  </a:txBody>
                  <a:tcPr/>
                </a:tc>
                <a:extLst>
                  <a:ext uri="{0D108BD9-81ED-4DB2-BD59-A6C34878D82A}">
                    <a16:rowId xmlns:a16="http://schemas.microsoft.com/office/drawing/2014/main" val="26130452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04/14/2018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extLst>
                  <a:ext uri="{0D108BD9-81ED-4DB2-BD59-A6C34878D82A}">
                    <a16:rowId xmlns:a16="http://schemas.microsoft.com/office/drawing/2014/main" val="40783483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04/15/2018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extLst>
                  <a:ext uri="{0D108BD9-81ED-4DB2-BD59-A6C34878D82A}">
                    <a16:rowId xmlns:a16="http://schemas.microsoft.com/office/drawing/2014/main" val="29045208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04/16/2018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3024</a:t>
                      </a:r>
                    </a:p>
                  </a:txBody>
                  <a:tcPr/>
                </a:tc>
                <a:extLst>
                  <a:ext uri="{0D108BD9-81ED-4DB2-BD59-A6C34878D82A}">
                    <a16:rowId xmlns:a16="http://schemas.microsoft.com/office/drawing/2014/main" val="18422855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04/17/2018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1302</a:t>
                      </a:r>
                    </a:p>
                  </a:txBody>
                  <a:tcPr/>
                </a:tc>
                <a:extLst>
                  <a:ext uri="{0D108BD9-81ED-4DB2-BD59-A6C34878D82A}">
                    <a16:rowId xmlns:a16="http://schemas.microsoft.com/office/drawing/2014/main" val="41971583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04/18/2018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1571</a:t>
                      </a:r>
                    </a:p>
                  </a:txBody>
                  <a:tcPr/>
                </a:tc>
                <a:extLst>
                  <a:ext uri="{0D108BD9-81ED-4DB2-BD59-A6C34878D82A}">
                    <a16:rowId xmlns:a16="http://schemas.microsoft.com/office/drawing/2014/main" val="35406553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04/19/2018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1232</a:t>
                      </a:r>
                    </a:p>
                  </a:txBody>
                  <a:tcPr/>
                </a:tc>
                <a:extLst>
                  <a:ext uri="{0D108BD9-81ED-4DB2-BD59-A6C34878D82A}">
                    <a16:rowId xmlns:a16="http://schemas.microsoft.com/office/drawing/2014/main" val="24507945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04/20/2018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1709</a:t>
                      </a:r>
                    </a:p>
                  </a:txBody>
                  <a:tcPr/>
                </a:tc>
                <a:extLst>
                  <a:ext uri="{0D108BD9-81ED-4DB2-BD59-A6C34878D82A}">
                    <a16:rowId xmlns:a16="http://schemas.microsoft.com/office/drawing/2014/main" val="3145080474"/>
                  </a:ext>
                </a:extLst>
              </a:tr>
            </a:tbl>
          </a:graphicData>
        </a:graphic>
      </p:graphicFrame>
      <p:sp>
        <p:nvSpPr>
          <p:cNvPr id="4" name="Text Placeholder 3">
            <a:extLst>
              <a:ext uri="{FF2B5EF4-FFF2-40B4-BE49-F238E27FC236}">
                <a16:creationId xmlns:a16="http://schemas.microsoft.com/office/drawing/2014/main" id="{E138EFA1-6AA1-4977-AECF-A43B9733D032}"/>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8113941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3E0C01-E1D8-47C7-B227-4C841A23D5A5}"/>
              </a:ext>
            </a:extLst>
          </p:cNvPr>
          <p:cNvSpPr>
            <a:spLocks noGrp="1"/>
          </p:cNvSpPr>
          <p:nvPr>
            <p:ph type="title"/>
          </p:nvPr>
        </p:nvSpPr>
        <p:spPr/>
        <p:txBody>
          <a:bodyPr/>
          <a:lstStyle/>
          <a:p>
            <a:r>
              <a:rPr lang="en-US"/>
              <a:t>FB Insights - Daily Impressions | Autohaus Ford Gaberszik - 3 of 3</a:t>
            </a:r>
          </a:p>
        </p:txBody>
      </p:sp>
      <p:graphicFrame>
        <p:nvGraphicFramePr>
          <p:cNvPr id="5" name="Table Placeholder 4">
            <a:extLst>
              <a:ext uri="{FF2B5EF4-FFF2-40B4-BE49-F238E27FC236}">
                <a16:creationId xmlns:a16="http://schemas.microsoft.com/office/drawing/2014/main" id="{F235D44C-C468-43FC-9517-9F7470743860}"/>
              </a:ext>
            </a:extLst>
          </p:cNvPr>
          <p:cNvGraphicFramePr>
            <a:graphicFrameLocks noGrp="1"/>
          </p:cNvGraphicFramePr>
          <p:nvPr>
            <p:ph type="tbl" sz="quarter" idx="13"/>
            <p:extLst>
              <p:ext uri="{D42A27DB-BD31-4B8C-83A1-F6EECF244321}">
                <p14:modId xmlns:p14="http://schemas.microsoft.com/office/powerpoint/2010/main" val="29254321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973415555"/>
                    </a:ext>
                  </a:extLst>
                </a:gridCol>
                <a:gridCol w="2468880">
                  <a:extLst>
                    <a:ext uri="{9D8B030D-6E8A-4147-A177-3AD203B41FA5}">
                      <a16:colId xmlns:a16="http://schemas.microsoft.com/office/drawing/2014/main" val="2003557408"/>
                    </a:ext>
                  </a:extLst>
                </a:gridCol>
                <a:gridCol w="2468880">
                  <a:extLst>
                    <a:ext uri="{9D8B030D-6E8A-4147-A177-3AD203B41FA5}">
                      <a16:colId xmlns:a16="http://schemas.microsoft.com/office/drawing/2014/main" val="37175252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extLst>
                  <a:ext uri="{0D108BD9-81ED-4DB2-BD59-A6C34878D82A}">
                    <a16:rowId xmlns:a16="http://schemas.microsoft.com/office/drawing/2014/main" val="25232487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04/21/2018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1383</a:t>
                      </a:r>
                    </a:p>
                  </a:txBody>
                  <a:tcPr/>
                </a:tc>
                <a:extLst>
                  <a:ext uri="{0D108BD9-81ED-4DB2-BD59-A6C34878D82A}">
                    <a16:rowId xmlns:a16="http://schemas.microsoft.com/office/drawing/2014/main" val="6925561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04/22/2018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2129</a:t>
                      </a:r>
                    </a:p>
                  </a:txBody>
                  <a:tcPr/>
                </a:tc>
                <a:extLst>
                  <a:ext uri="{0D108BD9-81ED-4DB2-BD59-A6C34878D82A}">
                    <a16:rowId xmlns:a16="http://schemas.microsoft.com/office/drawing/2014/main" val="30300671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04/23/2018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1942</a:t>
                      </a:r>
                    </a:p>
                  </a:txBody>
                  <a:tcPr/>
                </a:tc>
                <a:extLst>
                  <a:ext uri="{0D108BD9-81ED-4DB2-BD59-A6C34878D82A}">
                    <a16:rowId xmlns:a16="http://schemas.microsoft.com/office/drawing/2014/main" val="40134358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04/24/2018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1610</a:t>
                      </a:r>
                    </a:p>
                  </a:txBody>
                  <a:tcPr/>
                </a:tc>
                <a:extLst>
                  <a:ext uri="{0D108BD9-81ED-4DB2-BD59-A6C34878D82A}">
                    <a16:rowId xmlns:a16="http://schemas.microsoft.com/office/drawing/2014/main" val="40239281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04/25/2018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2063</a:t>
                      </a:r>
                    </a:p>
                  </a:txBody>
                  <a:tcPr/>
                </a:tc>
                <a:extLst>
                  <a:ext uri="{0D108BD9-81ED-4DB2-BD59-A6C34878D82A}">
                    <a16:rowId xmlns:a16="http://schemas.microsoft.com/office/drawing/2014/main" val="1764468045"/>
                  </a:ext>
                </a:extLst>
              </a:tr>
            </a:tbl>
          </a:graphicData>
        </a:graphic>
      </p:graphicFrame>
      <p:sp>
        <p:nvSpPr>
          <p:cNvPr id="4" name="Text Placeholder 3">
            <a:extLst>
              <a:ext uri="{FF2B5EF4-FFF2-40B4-BE49-F238E27FC236}">
                <a16:creationId xmlns:a16="http://schemas.microsoft.com/office/drawing/2014/main" id="{8CA3080B-73BB-4721-92F5-2EB49B8DA097}"/>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136734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1CBFFD-F5CF-429B-B2C4-32EEB4AFFF2F}"/>
              </a:ext>
            </a:extLst>
          </p:cNvPr>
          <p:cNvSpPr>
            <a:spLocks noGrp="1"/>
          </p:cNvSpPr>
          <p:nvPr>
            <p:ph type="title"/>
          </p:nvPr>
        </p:nvSpPr>
        <p:spPr/>
        <p:txBody>
          <a:bodyPr/>
          <a:lstStyle/>
          <a:p>
            <a:r>
              <a:rPr lang="en-US"/>
              <a:t>FB Insights - Daily Reach | Autohaus Ford Gaberszik - 1 of 3</a:t>
            </a:r>
          </a:p>
        </p:txBody>
      </p:sp>
      <p:graphicFrame>
        <p:nvGraphicFramePr>
          <p:cNvPr id="5" name="Table Placeholder 4">
            <a:extLst>
              <a:ext uri="{FF2B5EF4-FFF2-40B4-BE49-F238E27FC236}">
                <a16:creationId xmlns:a16="http://schemas.microsoft.com/office/drawing/2014/main" id="{F074B63C-C0BA-49BA-A900-02D0F307052E}"/>
              </a:ext>
            </a:extLst>
          </p:cNvPr>
          <p:cNvGraphicFramePr>
            <a:graphicFrameLocks noGrp="1"/>
          </p:cNvGraphicFramePr>
          <p:nvPr>
            <p:ph type="tbl" sz="quarter" idx="13"/>
            <p:extLst>
              <p:ext uri="{D42A27DB-BD31-4B8C-83A1-F6EECF244321}">
                <p14:modId xmlns:p14="http://schemas.microsoft.com/office/powerpoint/2010/main" val="36418845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123061063"/>
                    </a:ext>
                  </a:extLst>
                </a:gridCol>
                <a:gridCol w="2468880">
                  <a:extLst>
                    <a:ext uri="{9D8B030D-6E8A-4147-A177-3AD203B41FA5}">
                      <a16:colId xmlns:a16="http://schemas.microsoft.com/office/drawing/2014/main" val="2572061806"/>
                    </a:ext>
                  </a:extLst>
                </a:gridCol>
                <a:gridCol w="2468880">
                  <a:extLst>
                    <a:ext uri="{9D8B030D-6E8A-4147-A177-3AD203B41FA5}">
                      <a16:colId xmlns:a16="http://schemas.microsoft.com/office/drawing/2014/main" val="5256752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1223623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04/01/2018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303</a:t>
                      </a:r>
                    </a:p>
                  </a:txBody>
                  <a:tcPr/>
                </a:tc>
                <a:extLst>
                  <a:ext uri="{0D108BD9-81ED-4DB2-BD59-A6C34878D82A}">
                    <a16:rowId xmlns:a16="http://schemas.microsoft.com/office/drawing/2014/main" val="7071988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04/02/2018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381</a:t>
                      </a:r>
                    </a:p>
                  </a:txBody>
                  <a:tcPr/>
                </a:tc>
                <a:extLst>
                  <a:ext uri="{0D108BD9-81ED-4DB2-BD59-A6C34878D82A}">
                    <a16:rowId xmlns:a16="http://schemas.microsoft.com/office/drawing/2014/main" val="272481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04/03/2018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a:t>
                      </a:r>
                    </a:p>
                  </a:txBody>
                  <a:tcPr/>
                </a:tc>
                <a:extLst>
                  <a:ext uri="{0D108BD9-81ED-4DB2-BD59-A6C34878D82A}">
                    <a16:rowId xmlns:a16="http://schemas.microsoft.com/office/drawing/2014/main" val="6853506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04/04/2018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238</a:t>
                      </a:r>
                    </a:p>
                  </a:txBody>
                  <a:tcPr/>
                </a:tc>
                <a:extLst>
                  <a:ext uri="{0D108BD9-81ED-4DB2-BD59-A6C34878D82A}">
                    <a16:rowId xmlns:a16="http://schemas.microsoft.com/office/drawing/2014/main" val="17502841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04/05/2018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a:t>
                      </a:r>
                    </a:p>
                  </a:txBody>
                  <a:tcPr/>
                </a:tc>
                <a:extLst>
                  <a:ext uri="{0D108BD9-81ED-4DB2-BD59-A6C34878D82A}">
                    <a16:rowId xmlns:a16="http://schemas.microsoft.com/office/drawing/2014/main" val="25534866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04/06/2018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a:t>
                      </a:r>
                    </a:p>
                  </a:txBody>
                  <a:tcPr/>
                </a:tc>
                <a:extLst>
                  <a:ext uri="{0D108BD9-81ED-4DB2-BD59-A6C34878D82A}">
                    <a16:rowId xmlns:a16="http://schemas.microsoft.com/office/drawing/2014/main" val="12698154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04/07/2018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a:t>
                      </a:r>
                    </a:p>
                  </a:txBody>
                  <a:tcPr/>
                </a:tc>
                <a:extLst>
                  <a:ext uri="{0D108BD9-81ED-4DB2-BD59-A6C34878D82A}">
                    <a16:rowId xmlns:a16="http://schemas.microsoft.com/office/drawing/2014/main" val="26862464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04/08/2018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261</a:t>
                      </a:r>
                    </a:p>
                  </a:txBody>
                  <a:tcPr/>
                </a:tc>
                <a:extLst>
                  <a:ext uri="{0D108BD9-81ED-4DB2-BD59-A6C34878D82A}">
                    <a16:rowId xmlns:a16="http://schemas.microsoft.com/office/drawing/2014/main" val="38783515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04/09/2018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620</a:t>
                      </a:r>
                    </a:p>
                  </a:txBody>
                  <a:tcPr/>
                </a:tc>
                <a:extLst>
                  <a:ext uri="{0D108BD9-81ED-4DB2-BD59-A6C34878D82A}">
                    <a16:rowId xmlns:a16="http://schemas.microsoft.com/office/drawing/2014/main" val="13329198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04/10/2018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278</a:t>
                      </a:r>
                    </a:p>
                  </a:txBody>
                  <a:tcPr/>
                </a:tc>
                <a:extLst>
                  <a:ext uri="{0D108BD9-81ED-4DB2-BD59-A6C34878D82A}">
                    <a16:rowId xmlns:a16="http://schemas.microsoft.com/office/drawing/2014/main" val="4052025628"/>
                  </a:ext>
                </a:extLst>
              </a:tr>
            </a:tbl>
          </a:graphicData>
        </a:graphic>
      </p:graphicFrame>
      <p:sp>
        <p:nvSpPr>
          <p:cNvPr id="4" name="Text Placeholder 3">
            <a:extLst>
              <a:ext uri="{FF2B5EF4-FFF2-40B4-BE49-F238E27FC236}">
                <a16:creationId xmlns:a16="http://schemas.microsoft.com/office/drawing/2014/main" id="{84431FC7-3A80-4708-8850-285E11FD911D}"/>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89094224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7BBC72-C883-4BA6-A91A-EA0CD63D5362}"/>
              </a:ext>
            </a:extLst>
          </p:cNvPr>
          <p:cNvSpPr>
            <a:spLocks noGrp="1"/>
          </p:cNvSpPr>
          <p:nvPr>
            <p:ph type="title"/>
          </p:nvPr>
        </p:nvSpPr>
        <p:spPr/>
        <p:txBody>
          <a:bodyPr/>
          <a:lstStyle/>
          <a:p>
            <a:r>
              <a:rPr lang="en-US"/>
              <a:t>FB Insights - Daily Reach | Autohaus Ford Gaberszik - 2 of 3</a:t>
            </a:r>
          </a:p>
        </p:txBody>
      </p:sp>
      <p:graphicFrame>
        <p:nvGraphicFramePr>
          <p:cNvPr id="5" name="Table Placeholder 4">
            <a:extLst>
              <a:ext uri="{FF2B5EF4-FFF2-40B4-BE49-F238E27FC236}">
                <a16:creationId xmlns:a16="http://schemas.microsoft.com/office/drawing/2014/main" id="{BA40E0A4-A020-4AEF-A990-9E4532CA5C2A}"/>
              </a:ext>
            </a:extLst>
          </p:cNvPr>
          <p:cNvGraphicFramePr>
            <a:graphicFrameLocks noGrp="1"/>
          </p:cNvGraphicFramePr>
          <p:nvPr>
            <p:ph type="tbl" sz="quarter" idx="13"/>
            <p:extLst>
              <p:ext uri="{D42A27DB-BD31-4B8C-83A1-F6EECF244321}">
                <p14:modId xmlns:p14="http://schemas.microsoft.com/office/powerpoint/2010/main" val="22798859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229977868"/>
                    </a:ext>
                  </a:extLst>
                </a:gridCol>
                <a:gridCol w="2468880">
                  <a:extLst>
                    <a:ext uri="{9D8B030D-6E8A-4147-A177-3AD203B41FA5}">
                      <a16:colId xmlns:a16="http://schemas.microsoft.com/office/drawing/2014/main" val="700721223"/>
                    </a:ext>
                  </a:extLst>
                </a:gridCol>
                <a:gridCol w="2468880">
                  <a:extLst>
                    <a:ext uri="{9D8B030D-6E8A-4147-A177-3AD203B41FA5}">
                      <a16:colId xmlns:a16="http://schemas.microsoft.com/office/drawing/2014/main" val="28951464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10054885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04/11/2018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696</a:t>
                      </a:r>
                    </a:p>
                  </a:txBody>
                  <a:tcPr/>
                </a:tc>
                <a:extLst>
                  <a:ext uri="{0D108BD9-81ED-4DB2-BD59-A6C34878D82A}">
                    <a16:rowId xmlns:a16="http://schemas.microsoft.com/office/drawing/2014/main" val="31329337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04/12/2018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445</a:t>
                      </a:r>
                    </a:p>
                  </a:txBody>
                  <a:tcPr/>
                </a:tc>
                <a:extLst>
                  <a:ext uri="{0D108BD9-81ED-4DB2-BD59-A6C34878D82A}">
                    <a16:rowId xmlns:a16="http://schemas.microsoft.com/office/drawing/2014/main" val="34232686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04/13/2018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a:t>
                      </a:r>
                    </a:p>
                  </a:txBody>
                  <a:tcPr/>
                </a:tc>
                <a:extLst>
                  <a:ext uri="{0D108BD9-81ED-4DB2-BD59-A6C34878D82A}">
                    <a16:rowId xmlns:a16="http://schemas.microsoft.com/office/drawing/2014/main" val="13226252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04/14/2018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extLst>
                  <a:ext uri="{0D108BD9-81ED-4DB2-BD59-A6C34878D82A}">
                    <a16:rowId xmlns:a16="http://schemas.microsoft.com/office/drawing/2014/main" val="31948055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04/15/2018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extLst>
                  <a:ext uri="{0D108BD9-81ED-4DB2-BD59-A6C34878D82A}">
                    <a16:rowId xmlns:a16="http://schemas.microsoft.com/office/drawing/2014/main" val="28913970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04/16/2018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1700</a:t>
                      </a:r>
                    </a:p>
                  </a:txBody>
                  <a:tcPr/>
                </a:tc>
                <a:extLst>
                  <a:ext uri="{0D108BD9-81ED-4DB2-BD59-A6C34878D82A}">
                    <a16:rowId xmlns:a16="http://schemas.microsoft.com/office/drawing/2014/main" val="22974829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04/17/2018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955</a:t>
                      </a:r>
                    </a:p>
                  </a:txBody>
                  <a:tcPr/>
                </a:tc>
                <a:extLst>
                  <a:ext uri="{0D108BD9-81ED-4DB2-BD59-A6C34878D82A}">
                    <a16:rowId xmlns:a16="http://schemas.microsoft.com/office/drawing/2014/main" val="21328720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04/18/2018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1311</a:t>
                      </a:r>
                    </a:p>
                  </a:txBody>
                  <a:tcPr/>
                </a:tc>
                <a:extLst>
                  <a:ext uri="{0D108BD9-81ED-4DB2-BD59-A6C34878D82A}">
                    <a16:rowId xmlns:a16="http://schemas.microsoft.com/office/drawing/2014/main" val="13667811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04/19/2018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1073</a:t>
                      </a:r>
                    </a:p>
                  </a:txBody>
                  <a:tcPr/>
                </a:tc>
                <a:extLst>
                  <a:ext uri="{0D108BD9-81ED-4DB2-BD59-A6C34878D82A}">
                    <a16:rowId xmlns:a16="http://schemas.microsoft.com/office/drawing/2014/main" val="23756648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04/20/2018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1124</a:t>
                      </a:r>
                    </a:p>
                  </a:txBody>
                  <a:tcPr/>
                </a:tc>
                <a:extLst>
                  <a:ext uri="{0D108BD9-81ED-4DB2-BD59-A6C34878D82A}">
                    <a16:rowId xmlns:a16="http://schemas.microsoft.com/office/drawing/2014/main" val="1651848629"/>
                  </a:ext>
                </a:extLst>
              </a:tr>
            </a:tbl>
          </a:graphicData>
        </a:graphic>
      </p:graphicFrame>
      <p:sp>
        <p:nvSpPr>
          <p:cNvPr id="4" name="Text Placeholder 3">
            <a:extLst>
              <a:ext uri="{FF2B5EF4-FFF2-40B4-BE49-F238E27FC236}">
                <a16:creationId xmlns:a16="http://schemas.microsoft.com/office/drawing/2014/main" id="{0ADEF3B0-5A9C-45B0-BDB6-048A629C221E}"/>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360196370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5EF290-CC4B-4666-A5A3-6330E9BE9EC5}"/>
              </a:ext>
            </a:extLst>
          </p:cNvPr>
          <p:cNvSpPr>
            <a:spLocks noGrp="1"/>
          </p:cNvSpPr>
          <p:nvPr>
            <p:ph type="title"/>
          </p:nvPr>
        </p:nvSpPr>
        <p:spPr/>
        <p:txBody>
          <a:bodyPr/>
          <a:lstStyle/>
          <a:p>
            <a:r>
              <a:rPr lang="en-US"/>
              <a:t>FB Insights - Daily Reach | Autohaus Ford Gaberszik - 3 of 3</a:t>
            </a:r>
          </a:p>
        </p:txBody>
      </p:sp>
      <p:graphicFrame>
        <p:nvGraphicFramePr>
          <p:cNvPr id="5" name="Table Placeholder 4">
            <a:extLst>
              <a:ext uri="{FF2B5EF4-FFF2-40B4-BE49-F238E27FC236}">
                <a16:creationId xmlns:a16="http://schemas.microsoft.com/office/drawing/2014/main" id="{901C37FC-CA58-4E25-B4A0-24336B1EF30D}"/>
              </a:ext>
            </a:extLst>
          </p:cNvPr>
          <p:cNvGraphicFramePr>
            <a:graphicFrameLocks noGrp="1"/>
          </p:cNvGraphicFramePr>
          <p:nvPr>
            <p:ph type="tbl" sz="quarter" idx="13"/>
            <p:extLst>
              <p:ext uri="{D42A27DB-BD31-4B8C-83A1-F6EECF244321}">
                <p14:modId xmlns:p14="http://schemas.microsoft.com/office/powerpoint/2010/main" val="10383978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880471544"/>
                    </a:ext>
                  </a:extLst>
                </a:gridCol>
                <a:gridCol w="2468880">
                  <a:extLst>
                    <a:ext uri="{9D8B030D-6E8A-4147-A177-3AD203B41FA5}">
                      <a16:colId xmlns:a16="http://schemas.microsoft.com/office/drawing/2014/main" val="4000086706"/>
                    </a:ext>
                  </a:extLst>
                </a:gridCol>
                <a:gridCol w="2468880">
                  <a:extLst>
                    <a:ext uri="{9D8B030D-6E8A-4147-A177-3AD203B41FA5}">
                      <a16:colId xmlns:a16="http://schemas.microsoft.com/office/drawing/2014/main" val="28799330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30699395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04/21/2018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1136</a:t>
                      </a:r>
                    </a:p>
                  </a:txBody>
                  <a:tcPr/>
                </a:tc>
                <a:extLst>
                  <a:ext uri="{0D108BD9-81ED-4DB2-BD59-A6C34878D82A}">
                    <a16:rowId xmlns:a16="http://schemas.microsoft.com/office/drawing/2014/main" val="38674806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04/22/2018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1928</a:t>
                      </a:r>
                    </a:p>
                  </a:txBody>
                  <a:tcPr/>
                </a:tc>
                <a:extLst>
                  <a:ext uri="{0D108BD9-81ED-4DB2-BD59-A6C34878D82A}">
                    <a16:rowId xmlns:a16="http://schemas.microsoft.com/office/drawing/2014/main" val="33362092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04/23/2018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1446</a:t>
                      </a:r>
                    </a:p>
                  </a:txBody>
                  <a:tcPr/>
                </a:tc>
                <a:extLst>
                  <a:ext uri="{0D108BD9-81ED-4DB2-BD59-A6C34878D82A}">
                    <a16:rowId xmlns:a16="http://schemas.microsoft.com/office/drawing/2014/main" val="30195287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04/24/2018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1355</a:t>
                      </a:r>
                    </a:p>
                  </a:txBody>
                  <a:tcPr/>
                </a:tc>
                <a:extLst>
                  <a:ext uri="{0D108BD9-81ED-4DB2-BD59-A6C34878D82A}">
                    <a16:rowId xmlns:a16="http://schemas.microsoft.com/office/drawing/2014/main" val="12762952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04/25/2018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1503</a:t>
                      </a:r>
                    </a:p>
                  </a:txBody>
                  <a:tcPr/>
                </a:tc>
                <a:extLst>
                  <a:ext uri="{0D108BD9-81ED-4DB2-BD59-A6C34878D82A}">
                    <a16:rowId xmlns:a16="http://schemas.microsoft.com/office/drawing/2014/main" val="4242973569"/>
                  </a:ext>
                </a:extLst>
              </a:tr>
            </a:tbl>
          </a:graphicData>
        </a:graphic>
      </p:graphicFrame>
      <p:sp>
        <p:nvSpPr>
          <p:cNvPr id="4" name="Text Placeholder 3">
            <a:extLst>
              <a:ext uri="{FF2B5EF4-FFF2-40B4-BE49-F238E27FC236}">
                <a16:creationId xmlns:a16="http://schemas.microsoft.com/office/drawing/2014/main" id="{CEE0B05A-5B76-4F8A-B330-7CA597AE02C4}"/>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335507429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72B6E8-552E-4AE9-9459-5D847DA55FFA}"/>
              </a:ext>
            </a:extLst>
          </p:cNvPr>
          <p:cNvSpPr>
            <a:spLocks noGrp="1"/>
          </p:cNvSpPr>
          <p:nvPr>
            <p:ph type="title"/>
          </p:nvPr>
        </p:nvSpPr>
        <p:spPr/>
        <p:txBody>
          <a:bodyPr/>
          <a:lstStyle/>
          <a:p>
            <a:r>
              <a:rPr lang="en-US"/>
              <a:t>Facebook Reach | Autohaus Ford Gaberszik</a:t>
            </a:r>
          </a:p>
        </p:txBody>
      </p:sp>
      <p:graphicFrame>
        <p:nvGraphicFramePr>
          <p:cNvPr id="6" name="Chart Placeholder 5">
            <a:extLst>
              <a:ext uri="{FF2B5EF4-FFF2-40B4-BE49-F238E27FC236}">
                <a16:creationId xmlns:a16="http://schemas.microsoft.com/office/drawing/2014/main" id="{C3EA7FED-27A6-4B49-98B2-6A7D210C9DB4}"/>
              </a:ext>
            </a:extLst>
          </p:cNvPr>
          <p:cNvGraphicFramePr>
            <a:graphicFrameLocks noGrp="1"/>
          </p:cNvGraphicFramePr>
          <p:nvPr>
            <p:ph type="chart" sz="quarter" idx="13"/>
            <p:extLst>
              <p:ext uri="{D42A27DB-BD31-4B8C-83A1-F6EECF244321}">
                <p14:modId xmlns:p14="http://schemas.microsoft.com/office/powerpoint/2010/main" val="226689639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38EA524-7FB7-4558-A11A-5F3499D1277F}"/>
              </a:ext>
            </a:extLst>
          </p:cNvPr>
          <p:cNvSpPr>
            <a:spLocks noGrp="1"/>
          </p:cNvSpPr>
          <p:nvPr>
            <p:ph type="body" sz="quarter" idx="14"/>
          </p:nvPr>
        </p:nvSpPr>
        <p:spPr/>
        <p:txBody>
          <a:bodyPr/>
          <a:lstStyle/>
          <a:p>
            <a:r>
              <a:rPr lang="en-US"/>
              <a:t>04/01/2018 - 04/30/2018</a:t>
            </a:r>
          </a:p>
        </p:txBody>
      </p:sp>
      <p:sp>
        <p:nvSpPr>
          <p:cNvPr id="5" name="Footer Placeholder 4">
            <a:extLst>
              <a:ext uri="{FF2B5EF4-FFF2-40B4-BE49-F238E27FC236}">
                <a16:creationId xmlns:a16="http://schemas.microsoft.com/office/drawing/2014/main" id="{7F31445D-8DBC-4CF4-95DA-6B650B27E90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48513445"/>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1424</Words>
  <Application>Microsoft Office PowerPoint</Application>
  <PresentationFormat>On-screen Show (4:3)</PresentationFormat>
  <Paragraphs>622</Paragraphs>
  <Slides>43</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43</vt:i4>
      </vt:variant>
    </vt:vector>
  </HeadingPairs>
  <TitlesOfParts>
    <vt:vector size="46" baseType="lpstr">
      <vt:lpstr>Arial</vt:lpstr>
      <vt:lpstr>Calibri</vt:lpstr>
      <vt:lpstr>quintly_template</vt:lpstr>
      <vt:lpstr>Facebook Page Report</vt:lpstr>
      <vt:lpstr>Wichtigste Werte (KPI's) | Autohaus Ford Gaberszik</vt:lpstr>
      <vt:lpstr>Fans (Übersicht) | Autohaus Ford Gaberszik</vt:lpstr>
      <vt:lpstr>Key Metrics Table w. User Post RR | Autohaus Ford Gaberszik</vt:lpstr>
      <vt:lpstr>Facebook Fans Total | Autohaus Ford Gaberszik</vt:lpstr>
      <vt:lpstr>Fanwachstum | Autohaus Ford Gaberszik</vt:lpstr>
      <vt:lpstr>Verlorene Fans | Autohaus Ford Gaberszik</vt:lpstr>
      <vt:lpstr>Eigene Beiträge (Postings) | Autohaus Ford Gaberszik - 1 of 7</vt:lpstr>
      <vt:lpstr>Eigene Beiträge (Postings) | Autohaus Ford Gaberszik - 2 of 7</vt:lpstr>
      <vt:lpstr>Eigene Beiträge (Postings) | Autohaus Ford Gaberszik - 3 of 7</vt:lpstr>
      <vt:lpstr>Eigene Beiträge (Postings) | Autohaus Ford Gaberszik - 4 of 7</vt:lpstr>
      <vt:lpstr>Eigene Beiträge (Postings) | Autohaus Ford Gaberszik - 5 of 7</vt:lpstr>
      <vt:lpstr>Eigene Beiträge (Postings) | Autohaus Ford Gaberszik - 6 of 7</vt:lpstr>
      <vt:lpstr>Eigene Beiträge (Postings) | Autohaus Ford Gaberszik - 7 of 7</vt:lpstr>
      <vt:lpstr>Eigene Beiträge (Postings) + Reactions | Autohaus Ford Gaberszik - 1 of 10</vt:lpstr>
      <vt:lpstr>Eigene Beiträge (Postings) + Reactions | Autohaus Ford Gaberszik - 2 of 10</vt:lpstr>
      <vt:lpstr>Eigene Beiträge (Postings) + Reactions | Autohaus Ford Gaberszik - 3 of 10</vt:lpstr>
      <vt:lpstr>Eigene Beiträge (Postings) + Reactions | Autohaus Ford Gaberszik - 4 of 10</vt:lpstr>
      <vt:lpstr>Eigene Beiträge (Postings) + Reactions | Autohaus Ford Gaberszik - 5 of 10</vt:lpstr>
      <vt:lpstr>Eigene Beiträge (Postings) + Reactions | Autohaus Ford Gaberszik - 6 of 10</vt:lpstr>
      <vt:lpstr>Eigene Beiträge (Postings) + Reactions | Autohaus Ford Gaberszik - 7 of 10</vt:lpstr>
      <vt:lpstr>Eigene Beiträge (Postings) + Reactions | Autohaus Ford Gaberszik - 8 of 10</vt:lpstr>
      <vt:lpstr>Eigene Beiträge (Postings) + Reactions | Autohaus Ford Gaberszik - 9 of 10</vt:lpstr>
      <vt:lpstr>Eigene Beiträge (Postings) + Reactions | Autohaus Ford Gaberszik - 10 of 10</vt:lpstr>
      <vt:lpstr>Postings/Wochentag | Autohaus Ford Gaberszik</vt:lpstr>
      <vt:lpstr>Interaktionsrate | Autohaus Ford Gaberszik</vt:lpstr>
      <vt:lpstr>Postingtypen (Verteilung) | Autohaus Ford Gaberszik</vt:lpstr>
      <vt:lpstr>Interaktionsrate/Postingtyp | Autohaus Ford Gaberszik</vt:lpstr>
      <vt:lpstr>Antwortzeit | Autohaus Ford Gaberszik</vt:lpstr>
      <vt:lpstr>Facebook Check Ins | Autohaus Ford Gaberszik</vt:lpstr>
      <vt:lpstr>Fan Demographie | Autohaus Ford Gaberszik</vt:lpstr>
      <vt:lpstr>Impressionen | Autohaus Ford Gaberszik</vt:lpstr>
      <vt:lpstr>Reichweite | Autohaus Ford Gaberszik</vt:lpstr>
      <vt:lpstr>Engagierte User | Autohaus Ford Gaberszik</vt:lpstr>
      <vt:lpstr>Page Views | Autohaus Ford Gaberszik</vt:lpstr>
      <vt:lpstr>Page Fans Online | Autohaus Ford Gaberszik</vt:lpstr>
      <vt:lpstr>FB Insights - Daily Impressions | Autohaus Ford Gaberszik - 1 of 3</vt:lpstr>
      <vt:lpstr>FB Insights - Daily Impressions | Autohaus Ford Gaberszik - 2 of 3</vt:lpstr>
      <vt:lpstr>FB Insights - Daily Impressions | Autohaus Ford Gaberszik - 3 of 3</vt:lpstr>
      <vt:lpstr>FB Insights - Daily Reach | Autohaus Ford Gaberszik - 1 of 3</vt:lpstr>
      <vt:lpstr>FB Insights - Daily Reach | Autohaus Ford Gaberszik - 2 of 3</vt:lpstr>
      <vt:lpstr>FB Insights - Daily Reach | Autohaus Ford Gaberszik - 3 of 3</vt:lpstr>
      <vt:lpstr>Facebook Reach | Autohaus Ford Gaberszik</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Page Report</dc:title>
  <dc:creator>Administrator</dc:creator>
  <cp:lastModifiedBy>Administrator</cp:lastModifiedBy>
  <cp:revision>1</cp:revision>
  <dcterms:created xsi:type="dcterms:W3CDTF">2018-05-02T11:39:34Z</dcterms:created>
  <dcterms:modified xsi:type="dcterms:W3CDTF">2018-05-02T11:40:34Z</dcterms:modified>
</cp:coreProperties>
</file>