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2" r:id="rId35"/>
    <p:sldId id="293" r:id="rId36"/>
    <p:sldId id="294" r:id="rId37"/>
    <p:sldId id="296" r:id="rId38"/>
    <p:sldId id="297" r:id="rId39"/>
    <p:sldId id="298" r:id="rId40"/>
    <p:sldId id="299" r:id="rId41"/>
  </p:sldIdLst>
  <p:sldSz cx="9144000" cy="6858000" type="screen4x3"/>
  <p:notesSz cx="6858000" cy="9144000"/>
  <p:embeddedFontLst>
    <p:embeddedFont>
      <p:font typeface="Calibri" panose="020F0502020204030204" pitchFamily="34" charset="0"/>
      <p:regular r:id="rId42"/>
      <p:bold r:id="rId43"/>
      <p:italic r:id="rId44"/>
      <p:boldItalic r:id="rId4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69" autoAdjust="0"/>
    <p:restoredTop sz="94692" autoAdjust="0"/>
  </p:normalViewPr>
  <p:slideViewPr>
    <p:cSldViewPr snapToGrid="0">
      <p:cViewPr varScale="1">
        <p:scale>
          <a:sx n="75" d="100"/>
          <a:sy n="75" d="100"/>
        </p:scale>
        <p:origin x="288" y="6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1.fntdata"/><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2.fntdata"/><Relationship Id="rId48" Type="http://schemas.openxmlformats.org/officeDocument/2006/relationships/theme" Target="theme/theme1.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Hotel Winzer Wellness und Kuscheln</c:v>
                </c:pt>
              </c:strCache>
            </c:strRef>
          </c:tx>
          <c:spPr>
            <a:ln w="28575" cap="rnd">
              <a:solidFill>
                <a:schemeClr val="accent1"/>
              </a:solidFill>
              <a:round/>
            </a:ln>
            <a:effectLst/>
          </c:spPr>
          <c:marker>
            <c:symbol val="none"/>
          </c:marker>
          <c:cat>
            <c:numRef>
              <c:f>Sheet1!$A$2:$A$30</c:f>
              <c:numCache>
                <c:formatCode>m/d/yyyy</c:formatCode>
                <c:ptCount val="29"/>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numCache>
            </c:numRef>
          </c:cat>
          <c:val>
            <c:numRef>
              <c:f>Sheet1!$B$2:$B$30</c:f>
              <c:numCache>
                <c:formatCode>General</c:formatCode>
                <c:ptCount val="29"/>
                <c:pt idx="0">
                  <c:v>15717</c:v>
                </c:pt>
                <c:pt idx="1">
                  <c:v>15726</c:v>
                </c:pt>
                <c:pt idx="2">
                  <c:v>15732</c:v>
                </c:pt>
                <c:pt idx="3">
                  <c:v>15738</c:v>
                </c:pt>
                <c:pt idx="4">
                  <c:v>15737</c:v>
                </c:pt>
                <c:pt idx="5">
                  <c:v>15744</c:v>
                </c:pt>
                <c:pt idx="6">
                  <c:v>15747</c:v>
                </c:pt>
                <c:pt idx="7">
                  <c:v>15751</c:v>
                </c:pt>
                <c:pt idx="8">
                  <c:v>15751</c:v>
                </c:pt>
                <c:pt idx="9">
                  <c:v>15754</c:v>
                </c:pt>
                <c:pt idx="10">
                  <c:v>15757</c:v>
                </c:pt>
                <c:pt idx="11">
                  <c:v>15759</c:v>
                </c:pt>
                <c:pt idx="12">
                  <c:v>15769</c:v>
                </c:pt>
                <c:pt idx="13">
                  <c:v>15773</c:v>
                </c:pt>
                <c:pt idx="14">
                  <c:v>15772</c:v>
                </c:pt>
                <c:pt idx="15">
                  <c:v>15780</c:v>
                </c:pt>
                <c:pt idx="16">
                  <c:v>15797</c:v>
                </c:pt>
                <c:pt idx="17">
                  <c:v>15819</c:v>
                </c:pt>
                <c:pt idx="18">
                  <c:v>15830</c:v>
                </c:pt>
                <c:pt idx="19">
                  <c:v>15840</c:v>
                </c:pt>
                <c:pt idx="20">
                  <c:v>15861</c:v>
                </c:pt>
                <c:pt idx="21">
                  <c:v>15904</c:v>
                </c:pt>
                <c:pt idx="22">
                  <c:v>15921</c:v>
                </c:pt>
                <c:pt idx="23">
                  <c:v>15938</c:v>
                </c:pt>
                <c:pt idx="24">
                  <c:v>15941</c:v>
                </c:pt>
                <c:pt idx="25">
                  <c:v>16051</c:v>
                </c:pt>
                <c:pt idx="26">
                  <c:v>16085</c:v>
                </c:pt>
                <c:pt idx="27">
                  <c:v>16120</c:v>
                </c:pt>
                <c:pt idx="28">
                  <c:v>16122</c:v>
                </c:pt>
              </c:numCache>
            </c:numRef>
          </c:val>
          <c:smooth val="0"/>
          <c:extLst>
            <c:ext xmlns:c16="http://schemas.microsoft.com/office/drawing/2014/chart" uri="{C3380CC4-5D6E-409C-BE32-E72D297353CC}">
              <c16:uniqueId val="{00000000-E4EA-4CE2-8F02-D34A666F6AAB}"/>
            </c:ext>
          </c:extLst>
        </c:ser>
        <c:ser>
          <c:idx val="1"/>
          <c:order val="1"/>
          <c:tx>
            <c:strRef>
              <c:f>Sheet1!$C$1</c:f>
              <c:strCache>
                <c:ptCount val="1"/>
                <c:pt idx="0">
                  <c:v>Mark's New York Bar</c:v>
                </c:pt>
              </c:strCache>
            </c:strRef>
          </c:tx>
          <c:spPr>
            <a:ln w="28575" cap="rnd">
              <a:solidFill>
                <a:schemeClr val="accent2"/>
              </a:solidFill>
              <a:round/>
            </a:ln>
            <a:effectLst/>
          </c:spPr>
          <c:marker>
            <c:symbol val="none"/>
          </c:marker>
          <c:cat>
            <c:numRef>
              <c:f>Sheet1!$A$2:$A$30</c:f>
              <c:numCache>
                <c:formatCode>m/d/yyyy</c:formatCode>
                <c:ptCount val="29"/>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numCache>
            </c:numRef>
          </c:cat>
          <c:val>
            <c:numRef>
              <c:f>Sheet1!$C$2:$C$30</c:f>
              <c:numCache>
                <c:formatCode>General</c:formatCode>
                <c:ptCount val="29"/>
                <c:pt idx="0">
                  <c:v>914</c:v>
                </c:pt>
                <c:pt idx="1">
                  <c:v>914</c:v>
                </c:pt>
                <c:pt idx="2">
                  <c:v>914</c:v>
                </c:pt>
                <c:pt idx="3">
                  <c:v>914</c:v>
                </c:pt>
                <c:pt idx="4">
                  <c:v>914</c:v>
                </c:pt>
                <c:pt idx="5">
                  <c:v>915</c:v>
                </c:pt>
                <c:pt idx="6">
                  <c:v>915</c:v>
                </c:pt>
                <c:pt idx="7">
                  <c:v>915</c:v>
                </c:pt>
                <c:pt idx="8">
                  <c:v>915</c:v>
                </c:pt>
                <c:pt idx="9">
                  <c:v>914</c:v>
                </c:pt>
                <c:pt idx="10">
                  <c:v>914</c:v>
                </c:pt>
                <c:pt idx="11">
                  <c:v>914</c:v>
                </c:pt>
                <c:pt idx="12">
                  <c:v>914</c:v>
                </c:pt>
                <c:pt idx="13">
                  <c:v>914</c:v>
                </c:pt>
                <c:pt idx="14">
                  <c:v>914</c:v>
                </c:pt>
                <c:pt idx="15">
                  <c:v>914</c:v>
                </c:pt>
                <c:pt idx="16">
                  <c:v>914</c:v>
                </c:pt>
                <c:pt idx="17">
                  <c:v>914</c:v>
                </c:pt>
                <c:pt idx="18">
                  <c:v>913</c:v>
                </c:pt>
                <c:pt idx="19">
                  <c:v>913</c:v>
                </c:pt>
                <c:pt idx="20">
                  <c:v>913</c:v>
                </c:pt>
                <c:pt idx="21">
                  <c:v>913</c:v>
                </c:pt>
                <c:pt idx="22">
                  <c:v>913</c:v>
                </c:pt>
                <c:pt idx="23">
                  <c:v>913</c:v>
                </c:pt>
                <c:pt idx="24">
                  <c:v>914</c:v>
                </c:pt>
                <c:pt idx="25">
                  <c:v>915</c:v>
                </c:pt>
                <c:pt idx="26">
                  <c:v>914</c:v>
                </c:pt>
                <c:pt idx="27">
                  <c:v>915</c:v>
                </c:pt>
                <c:pt idx="28">
                  <c:v>915</c:v>
                </c:pt>
              </c:numCache>
            </c:numRef>
          </c:val>
          <c:smooth val="0"/>
          <c:extLst>
            <c:ext xmlns:c16="http://schemas.microsoft.com/office/drawing/2014/chart" uri="{C3380CC4-5D6E-409C-BE32-E72D297353CC}">
              <c16:uniqueId val="{00000001-E4EA-4CE2-8F02-D34A666F6AAB}"/>
            </c:ext>
          </c:extLst>
        </c:ser>
        <c:dLbls>
          <c:showLegendKey val="0"/>
          <c:showVal val="0"/>
          <c:showCatName val="0"/>
          <c:showSerName val="0"/>
          <c:showPercent val="0"/>
          <c:showBubbleSize val="0"/>
        </c:dLbls>
        <c:smooth val="0"/>
        <c:axId val="322752888"/>
        <c:axId val="322752232"/>
      </c:lineChart>
      <c:dateAx>
        <c:axId val="3227528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752232"/>
        <c:crosses val="autoZero"/>
        <c:auto val="1"/>
        <c:lblOffset val="100"/>
        <c:baseTimeUnit val="days"/>
      </c:dateAx>
      <c:valAx>
        <c:axId val="322752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752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Hotel Winzer Wellness und Kuscheln</c:v>
                </c:pt>
              </c:strCache>
            </c:strRef>
          </c:tx>
          <c:spPr>
            <a:ln w="28575" cap="rnd">
              <a:solidFill>
                <a:schemeClr val="accent1"/>
              </a:solidFill>
              <a:round/>
            </a:ln>
            <a:effectLst/>
          </c:spPr>
          <c:marker>
            <c:symbol val="none"/>
          </c:marker>
          <c:cat>
            <c:numRef>
              <c:f>Sheet1!$A$2:$A$30</c:f>
              <c:numCache>
                <c:formatCode>m/d/yyyy</c:formatCode>
                <c:ptCount val="29"/>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numCache>
            </c:numRef>
          </c:cat>
          <c:val>
            <c:numRef>
              <c:f>Sheet1!$B$2:$B$30</c:f>
              <c:numCache>
                <c:formatCode>General</c:formatCode>
                <c:ptCount val="29"/>
                <c:pt idx="0">
                  <c:v>2</c:v>
                </c:pt>
                <c:pt idx="1">
                  <c:v>7</c:v>
                </c:pt>
                <c:pt idx="2">
                  <c:v>10</c:v>
                </c:pt>
                <c:pt idx="3">
                  <c:v>2</c:v>
                </c:pt>
                <c:pt idx="4">
                  <c:v>4</c:v>
                </c:pt>
                <c:pt idx="5">
                  <c:v>5</c:v>
                </c:pt>
                <c:pt idx="6">
                  <c:v>5</c:v>
                </c:pt>
                <c:pt idx="7">
                  <c:v>1</c:v>
                </c:pt>
                <c:pt idx="8">
                  <c:v>6</c:v>
                </c:pt>
                <c:pt idx="9">
                  <c:v>0</c:v>
                </c:pt>
                <c:pt idx="10">
                  <c:v>4</c:v>
                </c:pt>
                <c:pt idx="11">
                  <c:v>0</c:v>
                </c:pt>
                <c:pt idx="12">
                  <c:v>4</c:v>
                </c:pt>
                <c:pt idx="13">
                  <c:v>8</c:v>
                </c:pt>
                <c:pt idx="14">
                  <c:v>1</c:v>
                </c:pt>
                <c:pt idx="15">
                  <c:v>5</c:v>
                </c:pt>
                <c:pt idx="16">
                  <c:v>18</c:v>
                </c:pt>
                <c:pt idx="17">
                  <c:v>17</c:v>
                </c:pt>
                <c:pt idx="18">
                  <c:v>17</c:v>
                </c:pt>
                <c:pt idx="19">
                  <c:v>1</c:v>
                </c:pt>
                <c:pt idx="20">
                  <c:v>29</c:v>
                </c:pt>
                <c:pt idx="21">
                  <c:v>27</c:v>
                </c:pt>
                <c:pt idx="22">
                  <c:v>29</c:v>
                </c:pt>
                <c:pt idx="23">
                  <c:v>17</c:v>
                </c:pt>
                <c:pt idx="24">
                  <c:v>9</c:v>
                </c:pt>
                <c:pt idx="25">
                  <c:v>76</c:v>
                </c:pt>
                <c:pt idx="26">
                  <c:v>58</c:v>
                </c:pt>
                <c:pt idx="27">
                  <c:v>38</c:v>
                </c:pt>
                <c:pt idx="28">
                  <c:v>5</c:v>
                </c:pt>
              </c:numCache>
            </c:numRef>
          </c:val>
          <c:smooth val="0"/>
          <c:extLst>
            <c:ext xmlns:c16="http://schemas.microsoft.com/office/drawing/2014/chart" uri="{C3380CC4-5D6E-409C-BE32-E72D297353CC}">
              <c16:uniqueId val="{00000000-1D01-4DCB-82FA-48685DB002BD}"/>
            </c:ext>
          </c:extLst>
        </c:ser>
        <c:ser>
          <c:idx val="1"/>
          <c:order val="1"/>
          <c:tx>
            <c:strRef>
              <c:f>Sheet1!$C$1</c:f>
              <c:strCache>
                <c:ptCount val="1"/>
                <c:pt idx="0">
                  <c:v>Mark's New York Bar</c:v>
                </c:pt>
              </c:strCache>
            </c:strRef>
          </c:tx>
          <c:spPr>
            <a:ln w="28575" cap="rnd">
              <a:solidFill>
                <a:schemeClr val="accent2"/>
              </a:solidFill>
              <a:round/>
            </a:ln>
            <a:effectLst/>
          </c:spPr>
          <c:marker>
            <c:symbol val="none"/>
          </c:marker>
          <c:cat>
            <c:numRef>
              <c:f>Sheet1!$A$2:$A$30</c:f>
              <c:numCache>
                <c:formatCode>m/d/yyyy</c:formatCode>
                <c:ptCount val="29"/>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numCache>
            </c:numRef>
          </c:cat>
          <c:val>
            <c:numRef>
              <c:f>Sheet1!$C$2:$C$30</c:f>
              <c:numCache>
                <c:formatCode>General</c:formatCode>
                <c:ptCount val="29"/>
                <c:pt idx="0">
                  <c:v>0</c:v>
                </c:pt>
                <c:pt idx="1">
                  <c:v>0</c:v>
                </c:pt>
                <c:pt idx="2">
                  <c:v>0</c:v>
                </c:pt>
                <c:pt idx="3">
                  <c:v>1</c:v>
                </c:pt>
                <c:pt idx="4">
                  <c:v>-1</c:v>
                </c:pt>
                <c:pt idx="5">
                  <c:v>0</c:v>
                </c:pt>
                <c:pt idx="6">
                  <c:v>1</c:v>
                </c:pt>
                <c:pt idx="7">
                  <c:v>0</c:v>
                </c:pt>
                <c:pt idx="8">
                  <c:v>0</c:v>
                </c:pt>
                <c:pt idx="9">
                  <c:v>-1</c:v>
                </c:pt>
                <c:pt idx="10">
                  <c:v>0</c:v>
                </c:pt>
                <c:pt idx="11">
                  <c:v>1</c:v>
                </c:pt>
                <c:pt idx="12">
                  <c:v>-1</c:v>
                </c:pt>
                <c:pt idx="13">
                  <c:v>0</c:v>
                </c:pt>
                <c:pt idx="14">
                  <c:v>0</c:v>
                </c:pt>
                <c:pt idx="15">
                  <c:v>0</c:v>
                </c:pt>
                <c:pt idx="16">
                  <c:v>0</c:v>
                </c:pt>
                <c:pt idx="17">
                  <c:v>0</c:v>
                </c:pt>
                <c:pt idx="18">
                  <c:v>0</c:v>
                </c:pt>
                <c:pt idx="19">
                  <c:v>-1</c:v>
                </c:pt>
                <c:pt idx="20">
                  <c:v>0</c:v>
                </c:pt>
                <c:pt idx="21">
                  <c:v>0</c:v>
                </c:pt>
                <c:pt idx="22">
                  <c:v>0</c:v>
                </c:pt>
                <c:pt idx="23">
                  <c:v>0</c:v>
                </c:pt>
                <c:pt idx="24">
                  <c:v>0</c:v>
                </c:pt>
                <c:pt idx="25">
                  <c:v>1</c:v>
                </c:pt>
                <c:pt idx="26">
                  <c:v>0</c:v>
                </c:pt>
                <c:pt idx="27">
                  <c:v>1</c:v>
                </c:pt>
                <c:pt idx="28">
                  <c:v>0</c:v>
                </c:pt>
              </c:numCache>
            </c:numRef>
          </c:val>
          <c:smooth val="0"/>
          <c:extLst>
            <c:ext xmlns:c16="http://schemas.microsoft.com/office/drawing/2014/chart" uri="{C3380CC4-5D6E-409C-BE32-E72D297353CC}">
              <c16:uniqueId val="{00000001-1D01-4DCB-82FA-48685DB002BD}"/>
            </c:ext>
          </c:extLst>
        </c:ser>
        <c:dLbls>
          <c:showLegendKey val="0"/>
          <c:showVal val="0"/>
          <c:showCatName val="0"/>
          <c:showSerName val="0"/>
          <c:showPercent val="0"/>
          <c:showBubbleSize val="0"/>
        </c:dLbls>
        <c:smooth val="0"/>
        <c:axId val="322747312"/>
        <c:axId val="322748296"/>
      </c:lineChart>
      <c:dateAx>
        <c:axId val="3227473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748296"/>
        <c:crosses val="autoZero"/>
        <c:auto val="1"/>
        <c:lblOffset val="100"/>
        <c:baseTimeUnit val="days"/>
      </c:dateAx>
      <c:valAx>
        <c:axId val="3227482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747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Hotel Winzer Wellness und Kuscheln</c:v>
                </c:pt>
              </c:strCache>
            </c:strRef>
          </c:tx>
          <c:spPr>
            <a:ln w="28575" cap="rnd">
              <a:solidFill>
                <a:schemeClr val="accent1"/>
              </a:solidFill>
              <a:round/>
            </a:ln>
            <a:effectLst/>
          </c:spPr>
          <c:marker>
            <c:symbol val="none"/>
          </c:marker>
          <c:cat>
            <c:numRef>
              <c:f>Sheet1!$A$2:$A$30</c:f>
              <c:numCache>
                <c:formatCode>m/d/yyyy</c:formatCode>
                <c:ptCount val="29"/>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numCache>
            </c:numRef>
          </c:cat>
          <c:val>
            <c:numRef>
              <c:f>Sheet1!$B$2:$B$30</c:f>
              <c:numCache>
                <c:formatCode>General</c:formatCode>
                <c:ptCount val="29"/>
                <c:pt idx="0">
                  <c:v>0</c:v>
                </c:pt>
                <c:pt idx="1">
                  <c:v>2</c:v>
                </c:pt>
                <c:pt idx="2">
                  <c:v>2</c:v>
                </c:pt>
                <c:pt idx="3">
                  <c:v>2</c:v>
                </c:pt>
                <c:pt idx="4">
                  <c:v>1</c:v>
                </c:pt>
                <c:pt idx="5">
                  <c:v>0</c:v>
                </c:pt>
                <c:pt idx="6">
                  <c:v>2</c:v>
                </c:pt>
                <c:pt idx="7">
                  <c:v>0</c:v>
                </c:pt>
                <c:pt idx="8">
                  <c:v>3</c:v>
                </c:pt>
                <c:pt idx="9">
                  <c:v>1</c:v>
                </c:pt>
                <c:pt idx="10">
                  <c:v>2</c:v>
                </c:pt>
                <c:pt idx="11">
                  <c:v>2</c:v>
                </c:pt>
                <c:pt idx="12">
                  <c:v>3</c:v>
                </c:pt>
                <c:pt idx="13">
                  <c:v>1</c:v>
                </c:pt>
                <c:pt idx="14">
                  <c:v>3</c:v>
                </c:pt>
                <c:pt idx="15">
                  <c:v>4</c:v>
                </c:pt>
                <c:pt idx="16">
                  <c:v>0</c:v>
                </c:pt>
                <c:pt idx="17">
                  <c:v>2</c:v>
                </c:pt>
                <c:pt idx="18">
                  <c:v>2</c:v>
                </c:pt>
                <c:pt idx="19">
                  <c:v>4</c:v>
                </c:pt>
                <c:pt idx="20">
                  <c:v>1</c:v>
                </c:pt>
                <c:pt idx="21">
                  <c:v>3</c:v>
                </c:pt>
                <c:pt idx="22">
                  <c:v>0</c:v>
                </c:pt>
                <c:pt idx="23">
                  <c:v>1</c:v>
                </c:pt>
                <c:pt idx="24">
                  <c:v>4</c:v>
                </c:pt>
                <c:pt idx="25">
                  <c:v>2</c:v>
                </c:pt>
                <c:pt idx="26">
                  <c:v>3</c:v>
                </c:pt>
                <c:pt idx="27">
                  <c:v>2</c:v>
                </c:pt>
                <c:pt idx="28">
                  <c:v>1</c:v>
                </c:pt>
              </c:numCache>
            </c:numRef>
          </c:val>
          <c:smooth val="0"/>
          <c:extLst>
            <c:ext xmlns:c16="http://schemas.microsoft.com/office/drawing/2014/chart" uri="{C3380CC4-5D6E-409C-BE32-E72D297353CC}">
              <c16:uniqueId val="{00000000-B7FB-4EB2-9C78-B8E6BF5D417D}"/>
            </c:ext>
          </c:extLst>
        </c:ser>
        <c:ser>
          <c:idx val="1"/>
          <c:order val="1"/>
          <c:tx>
            <c:strRef>
              <c:f>Sheet1!$C$1</c:f>
              <c:strCache>
                <c:ptCount val="1"/>
                <c:pt idx="0">
                  <c:v>Mark's New York Bar</c:v>
                </c:pt>
              </c:strCache>
            </c:strRef>
          </c:tx>
          <c:spPr>
            <a:ln w="28575" cap="rnd">
              <a:solidFill>
                <a:schemeClr val="accent2"/>
              </a:solidFill>
              <a:round/>
            </a:ln>
            <a:effectLst/>
          </c:spPr>
          <c:marker>
            <c:symbol val="none"/>
          </c:marker>
          <c:cat>
            <c:numRef>
              <c:f>Sheet1!$A$2:$A$30</c:f>
              <c:numCache>
                <c:formatCode>m/d/yyyy</c:formatCode>
                <c:ptCount val="29"/>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numCache>
            </c:numRef>
          </c:cat>
          <c:val>
            <c:numRef>
              <c:f>Sheet1!$C$2:$C$30</c:f>
              <c:numCache>
                <c:formatCode>General</c:formatCode>
                <c:ptCount val="29"/>
                <c:pt idx="0">
                  <c:v>0</c:v>
                </c:pt>
                <c:pt idx="1">
                  <c:v>0</c:v>
                </c:pt>
                <c:pt idx="2">
                  <c:v>0</c:v>
                </c:pt>
                <c:pt idx="3">
                  <c:v>1</c:v>
                </c:pt>
                <c:pt idx="4">
                  <c:v>0</c:v>
                </c:pt>
                <c:pt idx="5">
                  <c:v>0</c:v>
                </c:pt>
                <c:pt idx="6">
                  <c:v>0</c:v>
                </c:pt>
                <c:pt idx="7">
                  <c:v>0</c:v>
                </c:pt>
                <c:pt idx="8">
                  <c:v>0</c:v>
                </c:pt>
                <c:pt idx="9">
                  <c:v>1</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1</c:v>
                </c:pt>
                <c:pt idx="27">
                  <c:v>0</c:v>
                </c:pt>
                <c:pt idx="28">
                  <c:v>0</c:v>
                </c:pt>
              </c:numCache>
            </c:numRef>
          </c:val>
          <c:smooth val="0"/>
          <c:extLst>
            <c:ext xmlns:c16="http://schemas.microsoft.com/office/drawing/2014/chart" uri="{C3380CC4-5D6E-409C-BE32-E72D297353CC}">
              <c16:uniqueId val="{00000001-B7FB-4EB2-9C78-B8E6BF5D417D}"/>
            </c:ext>
          </c:extLst>
        </c:ser>
        <c:dLbls>
          <c:showLegendKey val="0"/>
          <c:showVal val="0"/>
          <c:showCatName val="0"/>
          <c:showSerName val="0"/>
          <c:showPercent val="0"/>
          <c:showBubbleSize val="0"/>
        </c:dLbls>
        <c:smooth val="0"/>
        <c:axId val="326082976"/>
        <c:axId val="326082320"/>
      </c:lineChart>
      <c:dateAx>
        <c:axId val="3260829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082320"/>
        <c:crosses val="autoZero"/>
        <c:auto val="1"/>
        <c:lblOffset val="100"/>
        <c:baseTimeUnit val="days"/>
      </c:dateAx>
      <c:valAx>
        <c:axId val="326082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082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 Hotel Winzer Wellness und Kuscheln</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c:v>
                </c:pt>
                <c:pt idx="1">
                  <c:v>4</c:v>
                </c:pt>
                <c:pt idx="2">
                  <c:v>1</c:v>
                </c:pt>
                <c:pt idx="3">
                  <c:v>1</c:v>
                </c:pt>
                <c:pt idx="4">
                  <c:v>2</c:v>
                </c:pt>
                <c:pt idx="5">
                  <c:v>1</c:v>
                </c:pt>
                <c:pt idx="6">
                  <c:v>3</c:v>
                </c:pt>
              </c:numCache>
            </c:numRef>
          </c:val>
          <c:extLst>
            <c:ext xmlns:c16="http://schemas.microsoft.com/office/drawing/2014/chart" uri="{C3380CC4-5D6E-409C-BE32-E72D297353CC}">
              <c16:uniqueId val="{00000000-FF76-4B83-96EF-1152952BB566}"/>
            </c:ext>
          </c:extLst>
        </c:ser>
        <c:ser>
          <c:idx val="1"/>
          <c:order val="1"/>
          <c:tx>
            <c:strRef>
              <c:f>Sheet1!$C$1</c:f>
              <c:strCache>
                <c:ptCount val="1"/>
                <c:pt idx="0">
                  <c:v>Mark's New York Bar</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c:v>
                </c:pt>
                <c:pt idx="1">
                  <c:v>2</c:v>
                </c:pt>
                <c:pt idx="2">
                  <c:v>0</c:v>
                </c:pt>
                <c:pt idx="3">
                  <c:v>1</c:v>
                </c:pt>
                <c:pt idx="4">
                  <c:v>2</c:v>
                </c:pt>
                <c:pt idx="5">
                  <c:v>1</c:v>
                </c:pt>
                <c:pt idx="6">
                  <c:v>2</c:v>
                </c:pt>
              </c:numCache>
            </c:numRef>
          </c:val>
          <c:extLst>
            <c:ext xmlns:c16="http://schemas.microsoft.com/office/drawing/2014/chart" uri="{C3380CC4-5D6E-409C-BE32-E72D297353CC}">
              <c16:uniqueId val="{00000001-FF76-4B83-96EF-1152952BB566}"/>
            </c:ext>
          </c:extLst>
        </c:ser>
        <c:dLbls>
          <c:showLegendKey val="0"/>
          <c:showVal val="0"/>
          <c:showCatName val="0"/>
          <c:showSerName val="0"/>
          <c:showPercent val="0"/>
          <c:showBubbleSize val="0"/>
        </c:dLbls>
        <c:gapWidth val="219"/>
        <c:overlap val="-27"/>
        <c:axId val="391232824"/>
        <c:axId val="391228232"/>
      </c:barChart>
      <c:catAx>
        <c:axId val="391232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228232"/>
        <c:crosses val="autoZero"/>
        <c:auto val="1"/>
        <c:lblAlgn val="ctr"/>
        <c:lblOffset val="100"/>
        <c:noMultiLvlLbl val="0"/>
      </c:catAx>
      <c:valAx>
        <c:axId val="391228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232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Hotel Winzer Wellness und Kuscheln</c:v>
                </c:pt>
              </c:strCache>
            </c:strRef>
          </c:tx>
          <c:spPr>
            <a:ln w="28575" cap="rnd">
              <a:solidFill>
                <a:schemeClr val="accent1"/>
              </a:solidFill>
              <a:round/>
            </a:ln>
            <a:effectLst/>
          </c:spPr>
          <c:marker>
            <c:symbol val="none"/>
          </c:marker>
          <c:cat>
            <c:numRef>
              <c:f>Sheet1!$A$2:$A$30</c:f>
              <c:numCache>
                <c:formatCode>m/d/yyyy</c:formatCode>
                <c:ptCount val="29"/>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numCache>
            </c:numRef>
          </c:cat>
          <c:val>
            <c:numRef>
              <c:f>Sheet1!$B$2:$B$30</c:f>
              <c:numCache>
                <c:formatCode>General</c:formatCode>
                <c:ptCount val="29"/>
                <c:pt idx="0">
                  <c:v>0</c:v>
                </c:pt>
                <c:pt idx="1">
                  <c:v>0.45168267701508003</c:v>
                </c:pt>
                <c:pt idx="2">
                  <c:v>0</c:v>
                </c:pt>
                <c:pt idx="3">
                  <c:v>0</c:v>
                </c:pt>
                <c:pt idx="4">
                  <c:v>0.13979792844888</c:v>
                </c:pt>
                <c:pt idx="5">
                  <c:v>0</c:v>
                </c:pt>
                <c:pt idx="6">
                  <c:v>0.69859011812523997</c:v>
                </c:pt>
                <c:pt idx="7">
                  <c:v>0.79370118737698003</c:v>
                </c:pt>
                <c:pt idx="8">
                  <c:v>0</c:v>
                </c:pt>
                <c:pt idx="9">
                  <c:v>0.43158161970043002</c:v>
                </c:pt>
                <c:pt idx="10">
                  <c:v>0.58065744383804996</c:v>
                </c:pt>
                <c:pt idx="11">
                  <c:v>0</c:v>
                </c:pt>
                <c:pt idx="12">
                  <c:v>1.398934145413</c:v>
                </c:pt>
                <c:pt idx="13">
                  <c:v>0</c:v>
                </c:pt>
                <c:pt idx="14">
                  <c:v>0</c:v>
                </c:pt>
                <c:pt idx="15">
                  <c:v>0.70364500792393003</c:v>
                </c:pt>
                <c:pt idx="16">
                  <c:v>0</c:v>
                </c:pt>
                <c:pt idx="17">
                  <c:v>0</c:v>
                </c:pt>
                <c:pt idx="18">
                  <c:v>0</c:v>
                </c:pt>
                <c:pt idx="19">
                  <c:v>0.61276058117498</c:v>
                </c:pt>
                <c:pt idx="20">
                  <c:v>0</c:v>
                </c:pt>
                <c:pt idx="21">
                  <c:v>0</c:v>
                </c:pt>
                <c:pt idx="22">
                  <c:v>0</c:v>
                </c:pt>
                <c:pt idx="23">
                  <c:v>0</c:v>
                </c:pt>
                <c:pt idx="24">
                  <c:v>1.2988642780949999</c:v>
                </c:pt>
                <c:pt idx="25">
                  <c:v>0</c:v>
                </c:pt>
                <c:pt idx="26">
                  <c:v>0.11840219355643</c:v>
                </c:pt>
                <c:pt idx="27">
                  <c:v>0</c:v>
                </c:pt>
                <c:pt idx="28">
                  <c:v>0</c:v>
                </c:pt>
              </c:numCache>
            </c:numRef>
          </c:val>
          <c:smooth val="0"/>
          <c:extLst>
            <c:ext xmlns:c16="http://schemas.microsoft.com/office/drawing/2014/chart" uri="{C3380CC4-5D6E-409C-BE32-E72D297353CC}">
              <c16:uniqueId val="{00000000-5D79-4A6A-9E6B-65CE841C00DC}"/>
            </c:ext>
          </c:extLst>
        </c:ser>
        <c:ser>
          <c:idx val="1"/>
          <c:order val="1"/>
          <c:tx>
            <c:strRef>
              <c:f>Sheet1!$C$1</c:f>
              <c:strCache>
                <c:ptCount val="1"/>
                <c:pt idx="0">
                  <c:v>Mark's New York Bar</c:v>
                </c:pt>
              </c:strCache>
            </c:strRef>
          </c:tx>
          <c:spPr>
            <a:ln w="28575" cap="rnd">
              <a:solidFill>
                <a:schemeClr val="accent2"/>
              </a:solidFill>
              <a:round/>
            </a:ln>
            <a:effectLst/>
          </c:spPr>
          <c:marker>
            <c:symbol val="none"/>
          </c:marker>
          <c:cat>
            <c:numRef>
              <c:f>Sheet1!$A$2:$A$30</c:f>
              <c:numCache>
                <c:formatCode>m/d/yyyy</c:formatCode>
                <c:ptCount val="29"/>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numCache>
            </c:numRef>
          </c:cat>
          <c:val>
            <c:numRef>
              <c:f>Sheet1!$C$2:$C$30</c:f>
              <c:numCache>
                <c:formatCode>General</c:formatCode>
                <c:ptCount val="29"/>
                <c:pt idx="0">
                  <c:v>0</c:v>
                </c:pt>
                <c:pt idx="1">
                  <c:v>0</c:v>
                </c:pt>
                <c:pt idx="2">
                  <c:v>0</c:v>
                </c:pt>
                <c:pt idx="3">
                  <c:v>0</c:v>
                </c:pt>
                <c:pt idx="4">
                  <c:v>0</c:v>
                </c:pt>
                <c:pt idx="5">
                  <c:v>0</c:v>
                </c:pt>
                <c:pt idx="6">
                  <c:v>0</c:v>
                </c:pt>
                <c:pt idx="7">
                  <c:v>0</c:v>
                </c:pt>
                <c:pt idx="8">
                  <c:v>0</c:v>
                </c:pt>
                <c:pt idx="9">
                  <c:v>0</c:v>
                </c:pt>
                <c:pt idx="10">
                  <c:v>0</c:v>
                </c:pt>
                <c:pt idx="11">
                  <c:v>0</c:v>
                </c:pt>
                <c:pt idx="12">
                  <c:v>2.4070021881838</c:v>
                </c:pt>
                <c:pt idx="13">
                  <c:v>0</c:v>
                </c:pt>
                <c:pt idx="14">
                  <c:v>0</c:v>
                </c:pt>
                <c:pt idx="15">
                  <c:v>0</c:v>
                </c:pt>
                <c:pt idx="16">
                  <c:v>0</c:v>
                </c:pt>
                <c:pt idx="17">
                  <c:v>0</c:v>
                </c:pt>
                <c:pt idx="18">
                  <c:v>0</c:v>
                </c:pt>
                <c:pt idx="19">
                  <c:v>2.6286966046001998</c:v>
                </c:pt>
                <c:pt idx="20">
                  <c:v>0</c:v>
                </c:pt>
                <c:pt idx="21">
                  <c:v>0.65717415115004996</c:v>
                </c:pt>
                <c:pt idx="22">
                  <c:v>1.9167579408543001</c:v>
                </c:pt>
                <c:pt idx="23">
                  <c:v>4.9288061336254003</c:v>
                </c:pt>
                <c:pt idx="24">
                  <c:v>3.3406352683460998</c:v>
                </c:pt>
                <c:pt idx="25">
                  <c:v>0.87623220153340997</c:v>
                </c:pt>
                <c:pt idx="26">
                  <c:v>0</c:v>
                </c:pt>
                <c:pt idx="27">
                  <c:v>0</c:v>
                </c:pt>
                <c:pt idx="28">
                  <c:v>0</c:v>
                </c:pt>
              </c:numCache>
            </c:numRef>
          </c:val>
          <c:smooth val="0"/>
          <c:extLst>
            <c:ext xmlns:c16="http://schemas.microsoft.com/office/drawing/2014/chart" uri="{C3380CC4-5D6E-409C-BE32-E72D297353CC}">
              <c16:uniqueId val="{00000001-5D79-4A6A-9E6B-65CE841C00DC}"/>
            </c:ext>
          </c:extLst>
        </c:ser>
        <c:dLbls>
          <c:showLegendKey val="0"/>
          <c:showVal val="0"/>
          <c:showCatName val="0"/>
          <c:showSerName val="0"/>
          <c:showPercent val="0"/>
          <c:showBubbleSize val="0"/>
        </c:dLbls>
        <c:smooth val="0"/>
        <c:axId val="391237744"/>
        <c:axId val="391228888"/>
      </c:lineChart>
      <c:dateAx>
        <c:axId val="3912377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228888"/>
        <c:crosses val="autoZero"/>
        <c:auto val="1"/>
        <c:lblOffset val="100"/>
        <c:baseTimeUnit val="days"/>
      </c:dateAx>
      <c:valAx>
        <c:axId val="3912288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237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Sheet1!$A$2:$A$3</c:f>
              <c:strCache>
                <c:ptCount val="2"/>
                <c:pt idx="0">
                  <c:v>**** Hotel Winzer Wellness und Kuscheln</c:v>
                </c:pt>
                <c:pt idx="1">
                  <c:v>Mark's New York Bar</c:v>
                </c:pt>
              </c:strCache>
            </c:strRef>
          </c:cat>
          <c:val>
            <c:numRef>
              <c:f>Sheet1!$B$2:$B$3</c:f>
              <c:numCache>
                <c:formatCode>General</c:formatCode>
                <c:ptCount val="2"/>
                <c:pt idx="0">
                  <c:v>4</c:v>
                </c:pt>
                <c:pt idx="1">
                  <c:v>2</c:v>
                </c:pt>
              </c:numCache>
            </c:numRef>
          </c:val>
          <c:extLst>
            <c:ext xmlns:c16="http://schemas.microsoft.com/office/drawing/2014/chart" uri="{C3380CC4-5D6E-409C-BE32-E72D297353CC}">
              <c16:uniqueId val="{00000000-4DE6-4328-8623-ECA988565D62}"/>
            </c:ext>
          </c:extLst>
        </c:ser>
        <c:ser>
          <c:idx val="1"/>
          <c:order val="1"/>
          <c:tx>
            <c:strRef>
              <c:f>Sheet1!$C$1</c:f>
              <c:strCache>
                <c:ptCount val="1"/>
                <c:pt idx="0">
                  <c:v>Photo</c:v>
                </c:pt>
              </c:strCache>
            </c:strRef>
          </c:tx>
          <c:spPr>
            <a:solidFill>
              <a:schemeClr val="accent2"/>
            </a:solidFill>
            <a:ln>
              <a:noFill/>
            </a:ln>
            <a:effectLst/>
          </c:spPr>
          <c:invertIfNegative val="0"/>
          <c:cat>
            <c:strRef>
              <c:f>Sheet1!$A$2:$A$3</c:f>
              <c:strCache>
                <c:ptCount val="2"/>
                <c:pt idx="0">
                  <c:v>**** Hotel Winzer Wellness und Kuscheln</c:v>
                </c:pt>
                <c:pt idx="1">
                  <c:v>Mark's New York Bar</c:v>
                </c:pt>
              </c:strCache>
            </c:strRef>
          </c:cat>
          <c:val>
            <c:numRef>
              <c:f>Sheet1!$C$2:$C$3</c:f>
              <c:numCache>
                <c:formatCode>General</c:formatCode>
                <c:ptCount val="2"/>
                <c:pt idx="0">
                  <c:v>9</c:v>
                </c:pt>
                <c:pt idx="1">
                  <c:v>4</c:v>
                </c:pt>
              </c:numCache>
            </c:numRef>
          </c:val>
          <c:extLst>
            <c:ext xmlns:c16="http://schemas.microsoft.com/office/drawing/2014/chart" uri="{C3380CC4-5D6E-409C-BE32-E72D297353CC}">
              <c16:uniqueId val="{00000001-4DE6-4328-8623-ECA988565D62}"/>
            </c:ext>
          </c:extLst>
        </c:ser>
        <c:ser>
          <c:idx val="2"/>
          <c:order val="2"/>
          <c:tx>
            <c:strRef>
              <c:f>Sheet1!$D$1</c:f>
              <c:strCache>
                <c:ptCount val="1"/>
                <c:pt idx="0">
                  <c:v>Status</c:v>
                </c:pt>
              </c:strCache>
            </c:strRef>
          </c:tx>
          <c:spPr>
            <a:solidFill>
              <a:schemeClr val="accent3"/>
            </a:solidFill>
            <a:ln>
              <a:noFill/>
            </a:ln>
            <a:effectLst/>
          </c:spPr>
          <c:invertIfNegative val="0"/>
          <c:cat>
            <c:strRef>
              <c:f>Sheet1!$A$2:$A$3</c:f>
              <c:strCache>
                <c:ptCount val="2"/>
                <c:pt idx="0">
                  <c:v>**** Hotel Winzer Wellness und Kuscheln</c:v>
                </c:pt>
                <c:pt idx="1">
                  <c:v>Mark's New York Bar</c:v>
                </c:pt>
              </c:strCache>
            </c:strRef>
          </c:cat>
          <c:val>
            <c:numRef>
              <c:f>Sheet1!$D$2:$D$3</c:f>
              <c:numCache>
                <c:formatCode>General</c:formatCode>
                <c:ptCount val="2"/>
                <c:pt idx="0">
                  <c:v>0</c:v>
                </c:pt>
                <c:pt idx="1">
                  <c:v>2</c:v>
                </c:pt>
              </c:numCache>
            </c:numRef>
          </c:val>
          <c:extLst>
            <c:ext xmlns:c16="http://schemas.microsoft.com/office/drawing/2014/chart" uri="{C3380CC4-5D6E-409C-BE32-E72D297353CC}">
              <c16:uniqueId val="{00000002-4DE6-4328-8623-ECA988565D62}"/>
            </c:ext>
          </c:extLst>
        </c:ser>
        <c:ser>
          <c:idx val="3"/>
          <c:order val="3"/>
          <c:tx>
            <c:strRef>
              <c:f>Sheet1!$E$1</c:f>
              <c:strCache>
                <c:ptCount val="1"/>
                <c:pt idx="0">
                  <c:v>Video</c:v>
                </c:pt>
              </c:strCache>
            </c:strRef>
          </c:tx>
          <c:spPr>
            <a:solidFill>
              <a:schemeClr val="accent4"/>
            </a:solidFill>
            <a:ln>
              <a:noFill/>
            </a:ln>
            <a:effectLst/>
          </c:spPr>
          <c:invertIfNegative val="0"/>
          <c:cat>
            <c:strRef>
              <c:f>Sheet1!$A$2:$A$3</c:f>
              <c:strCache>
                <c:ptCount val="2"/>
                <c:pt idx="0">
                  <c:v>**** Hotel Winzer Wellness und Kuscheln</c:v>
                </c:pt>
                <c:pt idx="1">
                  <c:v>Mark's New York Bar</c:v>
                </c:pt>
              </c:strCache>
            </c:strRef>
          </c:cat>
          <c:val>
            <c:numRef>
              <c:f>Sheet1!$E$2:$E$3</c:f>
              <c:numCache>
                <c:formatCode>General</c:formatCode>
                <c:ptCount val="2"/>
                <c:pt idx="0">
                  <c:v>0</c:v>
                </c:pt>
                <c:pt idx="1">
                  <c:v>1</c:v>
                </c:pt>
              </c:numCache>
            </c:numRef>
          </c:val>
          <c:extLst>
            <c:ext xmlns:c16="http://schemas.microsoft.com/office/drawing/2014/chart" uri="{C3380CC4-5D6E-409C-BE32-E72D297353CC}">
              <c16:uniqueId val="{00000003-4DE6-4328-8623-ECA988565D62}"/>
            </c:ext>
          </c:extLst>
        </c:ser>
        <c:dLbls>
          <c:showLegendKey val="0"/>
          <c:showVal val="0"/>
          <c:showCatName val="0"/>
          <c:showSerName val="0"/>
          <c:showPercent val="0"/>
          <c:showBubbleSize val="0"/>
        </c:dLbls>
        <c:gapWidth val="150"/>
        <c:overlap val="100"/>
        <c:axId val="391231184"/>
        <c:axId val="391231512"/>
      </c:barChart>
      <c:catAx>
        <c:axId val="391231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231512"/>
        <c:crosses val="autoZero"/>
        <c:auto val="1"/>
        <c:lblAlgn val="ctr"/>
        <c:lblOffset val="100"/>
        <c:noMultiLvlLbl val="0"/>
      </c:catAx>
      <c:valAx>
        <c:axId val="39123151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231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 Hotel Winzer Wellness und Kuscheln</c:v>
                </c:pt>
              </c:strCache>
            </c:strRef>
          </c:tx>
          <c:spPr>
            <a:solidFill>
              <a:schemeClr val="accent1"/>
            </a:solidFill>
            <a:ln>
              <a:noFill/>
            </a:ln>
            <a:effectLst/>
          </c:spPr>
          <c:invertIfNegative val="0"/>
          <c:cat>
            <c:strRef>
              <c:f>Sheet1!$A$2:$A$5</c:f>
              <c:strCache>
                <c:ptCount val="4"/>
                <c:pt idx="0">
                  <c:v>Link</c:v>
                </c:pt>
                <c:pt idx="1">
                  <c:v>Photo</c:v>
                </c:pt>
                <c:pt idx="2">
                  <c:v>Status</c:v>
                </c:pt>
                <c:pt idx="3">
                  <c:v>Video</c:v>
                </c:pt>
              </c:strCache>
            </c:strRef>
          </c:cat>
          <c:val>
            <c:numRef>
              <c:f>Sheet1!$B$2:$B$5</c:f>
              <c:numCache>
                <c:formatCode>General</c:formatCode>
                <c:ptCount val="4"/>
                <c:pt idx="0">
                  <c:v>0.41221692693904</c:v>
                </c:pt>
                <c:pt idx="1">
                  <c:v>0.83974767988098997</c:v>
                </c:pt>
                <c:pt idx="2">
                  <c:v>0</c:v>
                </c:pt>
                <c:pt idx="3">
                  <c:v>0</c:v>
                </c:pt>
              </c:numCache>
            </c:numRef>
          </c:val>
          <c:extLst>
            <c:ext xmlns:c16="http://schemas.microsoft.com/office/drawing/2014/chart" uri="{C3380CC4-5D6E-409C-BE32-E72D297353CC}">
              <c16:uniqueId val="{00000000-F5C8-4659-B69D-038AF94ACFC2}"/>
            </c:ext>
          </c:extLst>
        </c:ser>
        <c:ser>
          <c:idx val="1"/>
          <c:order val="1"/>
          <c:tx>
            <c:strRef>
              <c:f>Sheet1!$C$1</c:f>
              <c:strCache>
                <c:ptCount val="1"/>
                <c:pt idx="0">
                  <c:v>Mark's New York Bar</c:v>
                </c:pt>
              </c:strCache>
            </c:strRef>
          </c:tx>
          <c:spPr>
            <a:solidFill>
              <a:schemeClr val="accent2"/>
            </a:solidFill>
            <a:ln>
              <a:noFill/>
            </a:ln>
            <a:effectLst/>
          </c:spPr>
          <c:invertIfNegative val="0"/>
          <c:cat>
            <c:strRef>
              <c:f>Sheet1!$A$2:$A$5</c:f>
              <c:strCache>
                <c:ptCount val="4"/>
                <c:pt idx="0">
                  <c:v>Link</c:v>
                </c:pt>
                <c:pt idx="1">
                  <c:v>Photo</c:v>
                </c:pt>
                <c:pt idx="2">
                  <c:v>Status</c:v>
                </c:pt>
                <c:pt idx="3">
                  <c:v>Video</c:v>
                </c:pt>
              </c:strCache>
            </c:strRef>
          </c:cat>
          <c:val>
            <c:numRef>
              <c:f>Sheet1!$C$2:$C$5</c:f>
              <c:numCache>
                <c:formatCode>General</c:formatCode>
                <c:ptCount val="4"/>
                <c:pt idx="0">
                  <c:v>1.6429353778750999</c:v>
                </c:pt>
                <c:pt idx="1">
                  <c:v>3.5042697146253001</c:v>
                </c:pt>
                <c:pt idx="2">
                  <c:v>0.76622383706299002</c:v>
                </c:pt>
                <c:pt idx="3">
                  <c:v>3.1763417305586001</c:v>
                </c:pt>
              </c:numCache>
            </c:numRef>
          </c:val>
          <c:extLst>
            <c:ext xmlns:c16="http://schemas.microsoft.com/office/drawing/2014/chart" uri="{C3380CC4-5D6E-409C-BE32-E72D297353CC}">
              <c16:uniqueId val="{00000001-F5C8-4659-B69D-038AF94ACFC2}"/>
            </c:ext>
          </c:extLst>
        </c:ser>
        <c:dLbls>
          <c:showLegendKey val="0"/>
          <c:showVal val="0"/>
          <c:showCatName val="0"/>
          <c:showSerName val="0"/>
          <c:showPercent val="0"/>
          <c:showBubbleSize val="0"/>
        </c:dLbls>
        <c:gapWidth val="219"/>
        <c:overlap val="-27"/>
        <c:axId val="391248240"/>
        <c:axId val="391246600"/>
      </c:barChart>
      <c:catAx>
        <c:axId val="3912482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246600"/>
        <c:crosses val="autoZero"/>
        <c:auto val="1"/>
        <c:lblAlgn val="ctr"/>
        <c:lblOffset val="100"/>
        <c:noMultiLvlLbl val="0"/>
      </c:catAx>
      <c:valAx>
        <c:axId val="391246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248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 Hotel Winzer Wellness und Kuscheln</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9F49-49D7-B96F-4E358AF3F4AD}"/>
            </c:ext>
          </c:extLst>
        </c:ser>
        <c:ser>
          <c:idx val="1"/>
          <c:order val="1"/>
          <c:tx>
            <c:strRef>
              <c:f>Sheet1!$C$1</c:f>
              <c:strCache>
                <c:ptCount val="1"/>
                <c:pt idx="0">
                  <c:v>Mark's New York Bar</c:v>
                </c:pt>
              </c:strCache>
            </c:strRef>
          </c:tx>
          <c:spPr>
            <a:solidFill>
              <a:schemeClr val="accent2"/>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Sheet1!$C$2:$C$6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1-9F49-49D7-B96F-4E358AF3F4AD}"/>
            </c:ext>
          </c:extLst>
        </c:ser>
        <c:dLbls>
          <c:showLegendKey val="0"/>
          <c:showVal val="0"/>
          <c:showCatName val="0"/>
          <c:showSerName val="0"/>
          <c:showPercent val="0"/>
          <c:showBubbleSize val="0"/>
        </c:dLbls>
        <c:gapWidth val="219"/>
        <c:overlap val="-27"/>
        <c:axId val="391241024"/>
        <c:axId val="391243320"/>
      </c:barChart>
      <c:catAx>
        <c:axId val="3912410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243320"/>
        <c:crosses val="autoZero"/>
        <c:auto val="1"/>
        <c:lblAlgn val="ctr"/>
        <c:lblOffset val="100"/>
        <c:noMultiLvlLbl val="0"/>
      </c:catAx>
      <c:valAx>
        <c:axId val="391243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241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Hotel Winzer Wellness und Kuscheln</c:v>
                </c:pt>
              </c:strCache>
            </c:strRef>
          </c:tx>
          <c:spPr>
            <a:ln w="28575" cap="rnd">
              <a:solidFill>
                <a:schemeClr val="accent1"/>
              </a:solidFill>
              <a:round/>
            </a:ln>
            <a:effectLst/>
          </c:spPr>
          <c:marker>
            <c:symbol val="none"/>
          </c:marker>
          <c:cat>
            <c:numRef>
              <c:f>Sheet1!$A$2:$A$30</c:f>
              <c:numCache>
                <c:formatCode>m/d/yyyy</c:formatCode>
                <c:ptCount val="29"/>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numCache>
            </c:numRef>
          </c:cat>
          <c:val>
            <c:numRef>
              <c:f>Sheet1!$B$2:$B$30</c:f>
              <c:numCache>
                <c:formatCode>General</c:formatCode>
                <c:ptCount val="29"/>
                <c:pt idx="0">
                  <c:v>7289</c:v>
                </c:pt>
                <c:pt idx="1">
                  <c:v>7298</c:v>
                </c:pt>
                <c:pt idx="2">
                  <c:v>7306</c:v>
                </c:pt>
                <c:pt idx="3">
                  <c:v>7304</c:v>
                </c:pt>
                <c:pt idx="4">
                  <c:v>7303</c:v>
                </c:pt>
                <c:pt idx="5">
                  <c:v>7302</c:v>
                </c:pt>
                <c:pt idx="6">
                  <c:v>7303</c:v>
                </c:pt>
                <c:pt idx="7">
                  <c:v>7303</c:v>
                </c:pt>
                <c:pt idx="8">
                  <c:v>7308</c:v>
                </c:pt>
                <c:pt idx="9">
                  <c:v>7312</c:v>
                </c:pt>
                <c:pt idx="10">
                  <c:v>7315</c:v>
                </c:pt>
                <c:pt idx="11">
                  <c:v>7319</c:v>
                </c:pt>
                <c:pt idx="12">
                  <c:v>7319</c:v>
                </c:pt>
                <c:pt idx="13">
                  <c:v>7319</c:v>
                </c:pt>
                <c:pt idx="14">
                  <c:v>7319</c:v>
                </c:pt>
                <c:pt idx="15">
                  <c:v>7325</c:v>
                </c:pt>
                <c:pt idx="16">
                  <c:v>7329</c:v>
                </c:pt>
                <c:pt idx="17">
                  <c:v>7334</c:v>
                </c:pt>
                <c:pt idx="18">
                  <c:v>7333</c:v>
                </c:pt>
                <c:pt idx="19">
                  <c:v>7336</c:v>
                </c:pt>
                <c:pt idx="20">
                  <c:v>7336</c:v>
                </c:pt>
                <c:pt idx="21">
                  <c:v>7336</c:v>
                </c:pt>
                <c:pt idx="22">
                  <c:v>7342</c:v>
                </c:pt>
                <c:pt idx="23">
                  <c:v>7341</c:v>
                </c:pt>
                <c:pt idx="24">
                  <c:v>7348</c:v>
                </c:pt>
                <c:pt idx="25">
                  <c:v>7348</c:v>
                </c:pt>
                <c:pt idx="26">
                  <c:v>7350</c:v>
                </c:pt>
                <c:pt idx="27">
                  <c:v>7353</c:v>
                </c:pt>
                <c:pt idx="28">
                  <c:v>7353</c:v>
                </c:pt>
              </c:numCache>
            </c:numRef>
          </c:val>
          <c:smooth val="0"/>
          <c:extLst>
            <c:ext xmlns:c16="http://schemas.microsoft.com/office/drawing/2014/chart" uri="{C3380CC4-5D6E-409C-BE32-E72D297353CC}">
              <c16:uniqueId val="{00000000-A12A-4E0F-8948-B88657DCDCF3}"/>
            </c:ext>
          </c:extLst>
        </c:ser>
        <c:ser>
          <c:idx val="1"/>
          <c:order val="1"/>
          <c:tx>
            <c:strRef>
              <c:f>Sheet1!$C$1</c:f>
              <c:strCache>
                <c:ptCount val="1"/>
                <c:pt idx="0">
                  <c:v>Mark's New York Bar</c:v>
                </c:pt>
              </c:strCache>
            </c:strRef>
          </c:tx>
          <c:spPr>
            <a:ln w="28575" cap="rnd">
              <a:solidFill>
                <a:schemeClr val="accent2"/>
              </a:solidFill>
              <a:round/>
            </a:ln>
            <a:effectLst/>
          </c:spPr>
          <c:marker>
            <c:symbol val="none"/>
          </c:marker>
          <c:cat>
            <c:numRef>
              <c:f>Sheet1!$A$2:$A$30</c:f>
              <c:numCache>
                <c:formatCode>m/d/yyyy</c:formatCode>
                <c:ptCount val="29"/>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numCache>
            </c:numRef>
          </c:cat>
          <c:val>
            <c:numRef>
              <c:f>Sheet1!$C$2:$C$30</c:f>
              <c:numCache>
                <c:formatCode>General</c:formatCode>
                <c:ptCount val="29"/>
                <c:pt idx="0">
                  <c:v>212</c:v>
                </c:pt>
                <c:pt idx="1">
                  <c:v>212</c:v>
                </c:pt>
                <c:pt idx="2">
                  <c:v>216</c:v>
                </c:pt>
                <c:pt idx="3">
                  <c:v>216</c:v>
                </c:pt>
                <c:pt idx="4">
                  <c:v>216</c:v>
                </c:pt>
                <c:pt idx="5">
                  <c:v>216</c:v>
                </c:pt>
                <c:pt idx="6">
                  <c:v>216</c:v>
                </c:pt>
                <c:pt idx="7">
                  <c:v>216</c:v>
                </c:pt>
                <c:pt idx="8">
                  <c:v>216</c:v>
                </c:pt>
                <c:pt idx="9">
                  <c:v>216</c:v>
                </c:pt>
                <c:pt idx="10">
                  <c:v>216</c:v>
                </c:pt>
                <c:pt idx="11">
                  <c:v>216</c:v>
                </c:pt>
                <c:pt idx="12">
                  <c:v>216</c:v>
                </c:pt>
                <c:pt idx="13">
                  <c:v>216</c:v>
                </c:pt>
                <c:pt idx="14">
                  <c:v>216</c:v>
                </c:pt>
                <c:pt idx="15">
                  <c:v>216</c:v>
                </c:pt>
                <c:pt idx="16">
                  <c:v>216</c:v>
                </c:pt>
                <c:pt idx="17">
                  <c:v>216</c:v>
                </c:pt>
                <c:pt idx="18">
                  <c:v>216</c:v>
                </c:pt>
                <c:pt idx="19">
                  <c:v>216</c:v>
                </c:pt>
                <c:pt idx="20">
                  <c:v>216</c:v>
                </c:pt>
                <c:pt idx="21">
                  <c:v>216</c:v>
                </c:pt>
                <c:pt idx="22">
                  <c:v>216</c:v>
                </c:pt>
                <c:pt idx="23">
                  <c:v>216</c:v>
                </c:pt>
                <c:pt idx="24">
                  <c:v>216</c:v>
                </c:pt>
                <c:pt idx="25">
                  <c:v>216</c:v>
                </c:pt>
                <c:pt idx="26">
                  <c:v>216</c:v>
                </c:pt>
                <c:pt idx="27">
                  <c:v>216</c:v>
                </c:pt>
                <c:pt idx="28">
                  <c:v>216</c:v>
                </c:pt>
              </c:numCache>
            </c:numRef>
          </c:val>
          <c:smooth val="0"/>
          <c:extLst>
            <c:ext xmlns:c16="http://schemas.microsoft.com/office/drawing/2014/chart" uri="{C3380CC4-5D6E-409C-BE32-E72D297353CC}">
              <c16:uniqueId val="{00000001-A12A-4E0F-8948-B88657DCDCF3}"/>
            </c:ext>
          </c:extLst>
        </c:ser>
        <c:dLbls>
          <c:showLegendKey val="0"/>
          <c:showVal val="0"/>
          <c:showCatName val="0"/>
          <c:showSerName val="0"/>
          <c:showPercent val="0"/>
          <c:showBubbleSize val="0"/>
        </c:dLbls>
        <c:smooth val="0"/>
        <c:axId val="391256112"/>
        <c:axId val="391257752"/>
      </c:lineChart>
      <c:dateAx>
        <c:axId val="3912561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257752"/>
        <c:crosses val="autoZero"/>
        <c:auto val="1"/>
        <c:lblOffset val="100"/>
        <c:baseTimeUnit val="days"/>
      </c:dateAx>
      <c:valAx>
        <c:axId val="3912577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256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numCache>
            </c:numRef>
          </c:val>
          <c:extLst>
            <c:ext xmlns:c16="http://schemas.microsoft.com/office/drawing/2014/chart" uri="{C3380CC4-5D6E-409C-BE32-E72D297353CC}">
              <c16:uniqueId val="{00000000-BCAD-4403-8553-050A344DCADB}"/>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numCache>
            </c:numRef>
          </c:val>
          <c:extLst>
            <c:ext xmlns:c16="http://schemas.microsoft.com/office/drawing/2014/chart" uri="{C3380CC4-5D6E-409C-BE32-E72D297353CC}">
              <c16:uniqueId val="{00000001-BCAD-4403-8553-050A344DCADB}"/>
            </c:ext>
          </c:extLst>
        </c:ser>
        <c:dLbls>
          <c:showLegendKey val="0"/>
          <c:showVal val="0"/>
          <c:showCatName val="0"/>
          <c:showSerName val="0"/>
          <c:showPercent val="0"/>
          <c:showBubbleSize val="0"/>
        </c:dLbls>
        <c:gapWidth val="219"/>
        <c:overlap val="-27"/>
        <c:axId val="391254800"/>
        <c:axId val="391249552"/>
      </c:barChart>
      <c:catAx>
        <c:axId val="3912548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249552"/>
        <c:crosses val="autoZero"/>
        <c:auto val="1"/>
        <c:lblAlgn val="ctr"/>
        <c:lblOffset val="100"/>
        <c:noMultiLvlLbl val="0"/>
      </c:catAx>
      <c:valAx>
        <c:axId val="3912495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254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Hotel Winzer Wellness und Kuscheln</c:v>
                </c:pt>
              </c:strCache>
            </c:strRef>
          </c:tx>
          <c:spPr>
            <a:ln w="28575" cap="rnd">
              <a:solidFill>
                <a:schemeClr val="accent1"/>
              </a:solidFill>
              <a:round/>
            </a:ln>
            <a:effectLst/>
          </c:spPr>
          <c:marker>
            <c:symbol val="none"/>
          </c:marker>
          <c:cat>
            <c:numRef>
              <c:f>Sheet1!$A$2:$A$30</c:f>
              <c:numCache>
                <c:formatCode>m/d/yyyy</c:formatCode>
                <c:ptCount val="29"/>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numCache>
            </c:numRef>
          </c:cat>
          <c:val>
            <c:numRef>
              <c:f>Sheet1!$B$2:$B$30</c:f>
              <c:numCache>
                <c:formatCode>General</c:formatCode>
                <c:ptCount val="29"/>
                <c:pt idx="0">
                  <c:v>1654</c:v>
                </c:pt>
                <c:pt idx="1">
                  <c:v>10102</c:v>
                </c:pt>
                <c:pt idx="2">
                  <c:v>4194</c:v>
                </c:pt>
                <c:pt idx="3">
                  <c:v>3653</c:v>
                </c:pt>
                <c:pt idx="4">
                  <c:v>2735</c:v>
                </c:pt>
                <c:pt idx="5">
                  <c:v>1471</c:v>
                </c:pt>
                <c:pt idx="6">
                  <c:v>3009</c:v>
                </c:pt>
                <c:pt idx="7">
                  <c:v>6820</c:v>
                </c:pt>
                <c:pt idx="8">
                  <c:v>7689</c:v>
                </c:pt>
                <c:pt idx="9">
                  <c:v>11235</c:v>
                </c:pt>
                <c:pt idx="10">
                  <c:v>10063</c:v>
                </c:pt>
                <c:pt idx="11">
                  <c:v>8221</c:v>
                </c:pt>
                <c:pt idx="12">
                  <c:v>14940</c:v>
                </c:pt>
                <c:pt idx="13">
                  <c:v>6583</c:v>
                </c:pt>
                <c:pt idx="14">
                  <c:v>5780</c:v>
                </c:pt>
                <c:pt idx="15">
                  <c:v>11233</c:v>
                </c:pt>
                <c:pt idx="16">
                  <c:v>10581</c:v>
                </c:pt>
                <c:pt idx="17">
                  <c:v>11217</c:v>
                </c:pt>
                <c:pt idx="18">
                  <c:v>7432</c:v>
                </c:pt>
                <c:pt idx="19">
                  <c:v>10239</c:v>
                </c:pt>
                <c:pt idx="20">
                  <c:v>7139</c:v>
                </c:pt>
                <c:pt idx="21">
                  <c:v>8069</c:v>
                </c:pt>
                <c:pt idx="22">
                  <c:v>6727</c:v>
                </c:pt>
                <c:pt idx="23">
                  <c:v>8437</c:v>
                </c:pt>
                <c:pt idx="24">
                  <c:v>17886</c:v>
                </c:pt>
                <c:pt idx="25">
                  <c:v>10054</c:v>
                </c:pt>
                <c:pt idx="26">
                  <c:v>8249</c:v>
                </c:pt>
                <c:pt idx="27">
                  <c:v>14469</c:v>
                </c:pt>
                <c:pt idx="28">
                  <c:v>799</c:v>
                </c:pt>
              </c:numCache>
            </c:numRef>
          </c:val>
          <c:smooth val="0"/>
          <c:extLst>
            <c:ext xmlns:c16="http://schemas.microsoft.com/office/drawing/2014/chart" uri="{C3380CC4-5D6E-409C-BE32-E72D297353CC}">
              <c16:uniqueId val="{00000000-AA29-466C-A2E1-DD6D41886798}"/>
            </c:ext>
          </c:extLst>
        </c:ser>
        <c:ser>
          <c:idx val="1"/>
          <c:order val="1"/>
          <c:tx>
            <c:strRef>
              <c:f>Sheet1!$C$1</c:f>
              <c:strCache>
                <c:ptCount val="1"/>
                <c:pt idx="0">
                  <c:v>Mark's New York Bar</c:v>
                </c:pt>
              </c:strCache>
            </c:strRef>
          </c:tx>
          <c:spPr>
            <a:ln w="28575" cap="rnd">
              <a:solidFill>
                <a:schemeClr val="accent2"/>
              </a:solidFill>
              <a:round/>
            </a:ln>
            <a:effectLst/>
          </c:spPr>
          <c:marker>
            <c:symbol val="none"/>
          </c:marker>
          <c:cat>
            <c:numRef>
              <c:f>Sheet1!$A$2:$A$30</c:f>
              <c:numCache>
                <c:formatCode>m/d/yyyy</c:formatCode>
                <c:ptCount val="29"/>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numCache>
            </c:numRef>
          </c:cat>
          <c:val>
            <c:numRef>
              <c:f>Sheet1!$C$2:$C$30</c:f>
              <c:numCache>
                <c:formatCode>General</c:formatCode>
                <c:ptCount val="29"/>
                <c:pt idx="0">
                  <c:v>64</c:v>
                </c:pt>
                <c:pt idx="1">
                  <c:v>373</c:v>
                </c:pt>
                <c:pt idx="2">
                  <c:v>130</c:v>
                </c:pt>
                <c:pt idx="3">
                  <c:v>127</c:v>
                </c:pt>
                <c:pt idx="4">
                  <c:v>58</c:v>
                </c:pt>
                <c:pt idx="5">
                  <c:v>62</c:v>
                </c:pt>
                <c:pt idx="6">
                  <c:v>25</c:v>
                </c:pt>
                <c:pt idx="7">
                  <c:v>32</c:v>
                </c:pt>
                <c:pt idx="8">
                  <c:v>53</c:v>
                </c:pt>
                <c:pt idx="9">
                  <c:v>98</c:v>
                </c:pt>
                <c:pt idx="10">
                  <c:v>62</c:v>
                </c:pt>
                <c:pt idx="11">
                  <c:v>544</c:v>
                </c:pt>
                <c:pt idx="12">
                  <c:v>725</c:v>
                </c:pt>
                <c:pt idx="13">
                  <c:v>163</c:v>
                </c:pt>
                <c:pt idx="14">
                  <c:v>94</c:v>
                </c:pt>
                <c:pt idx="15">
                  <c:v>154</c:v>
                </c:pt>
                <c:pt idx="16">
                  <c:v>27</c:v>
                </c:pt>
                <c:pt idx="17">
                  <c:v>50</c:v>
                </c:pt>
                <c:pt idx="18">
                  <c:v>80</c:v>
                </c:pt>
                <c:pt idx="19">
                  <c:v>628</c:v>
                </c:pt>
                <c:pt idx="20">
                  <c:v>194</c:v>
                </c:pt>
                <c:pt idx="21">
                  <c:v>226</c:v>
                </c:pt>
                <c:pt idx="22">
                  <c:v>711</c:v>
                </c:pt>
                <c:pt idx="23">
                  <c:v>1197</c:v>
                </c:pt>
                <c:pt idx="24">
                  <c:v>1900</c:v>
                </c:pt>
                <c:pt idx="25">
                  <c:v>1196</c:v>
                </c:pt>
                <c:pt idx="26">
                  <c:v>231</c:v>
                </c:pt>
                <c:pt idx="27">
                  <c:v>2575</c:v>
                </c:pt>
                <c:pt idx="28">
                  <c:v>148</c:v>
                </c:pt>
              </c:numCache>
            </c:numRef>
          </c:val>
          <c:smooth val="0"/>
          <c:extLst>
            <c:ext xmlns:c16="http://schemas.microsoft.com/office/drawing/2014/chart" uri="{C3380CC4-5D6E-409C-BE32-E72D297353CC}">
              <c16:uniqueId val="{00000001-AA29-466C-A2E1-DD6D41886798}"/>
            </c:ext>
          </c:extLst>
        </c:ser>
        <c:dLbls>
          <c:showLegendKey val="0"/>
          <c:showVal val="0"/>
          <c:showCatName val="0"/>
          <c:showSerName val="0"/>
          <c:showPercent val="0"/>
          <c:showBubbleSize val="0"/>
        </c:dLbls>
        <c:smooth val="0"/>
        <c:axId val="361387376"/>
        <c:axId val="361382456"/>
      </c:lineChart>
      <c:dateAx>
        <c:axId val="3613873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382456"/>
        <c:crosses val="autoZero"/>
        <c:auto val="1"/>
        <c:lblOffset val="100"/>
        <c:baseTimeUnit val="days"/>
      </c:dateAx>
      <c:valAx>
        <c:axId val="3613824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387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Hotel Winzer Wellness und Kuscheln</c:v>
                </c:pt>
              </c:strCache>
            </c:strRef>
          </c:tx>
          <c:spPr>
            <a:ln w="28575" cap="rnd">
              <a:solidFill>
                <a:schemeClr val="accent1"/>
              </a:solidFill>
              <a:round/>
            </a:ln>
            <a:effectLst/>
          </c:spPr>
          <c:marker>
            <c:symbol val="none"/>
          </c:marker>
          <c:cat>
            <c:numRef>
              <c:f>Sheet1!$A$2:$A$30</c:f>
              <c:numCache>
                <c:formatCode>m/d/yyyy</c:formatCode>
                <c:ptCount val="29"/>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numCache>
            </c:numRef>
          </c:cat>
          <c:val>
            <c:numRef>
              <c:f>Sheet1!$B$2:$B$30</c:f>
              <c:numCache>
                <c:formatCode>General</c:formatCode>
                <c:ptCount val="29"/>
                <c:pt idx="0">
                  <c:v>751</c:v>
                </c:pt>
                <c:pt idx="1">
                  <c:v>5171</c:v>
                </c:pt>
                <c:pt idx="2">
                  <c:v>1604</c:v>
                </c:pt>
                <c:pt idx="3">
                  <c:v>1207</c:v>
                </c:pt>
                <c:pt idx="4">
                  <c:v>1565</c:v>
                </c:pt>
                <c:pt idx="5">
                  <c:v>785</c:v>
                </c:pt>
                <c:pt idx="6">
                  <c:v>1749</c:v>
                </c:pt>
                <c:pt idx="7">
                  <c:v>5507</c:v>
                </c:pt>
                <c:pt idx="8">
                  <c:v>5174</c:v>
                </c:pt>
                <c:pt idx="9">
                  <c:v>6672</c:v>
                </c:pt>
                <c:pt idx="10">
                  <c:v>6279</c:v>
                </c:pt>
                <c:pt idx="11">
                  <c:v>6161</c:v>
                </c:pt>
                <c:pt idx="12">
                  <c:v>8468</c:v>
                </c:pt>
                <c:pt idx="13">
                  <c:v>4859</c:v>
                </c:pt>
                <c:pt idx="14">
                  <c:v>4569</c:v>
                </c:pt>
                <c:pt idx="15">
                  <c:v>7007</c:v>
                </c:pt>
                <c:pt idx="16">
                  <c:v>6709</c:v>
                </c:pt>
                <c:pt idx="17">
                  <c:v>7089</c:v>
                </c:pt>
                <c:pt idx="18">
                  <c:v>5164</c:v>
                </c:pt>
                <c:pt idx="19">
                  <c:v>6786</c:v>
                </c:pt>
                <c:pt idx="20">
                  <c:v>4924</c:v>
                </c:pt>
                <c:pt idx="21">
                  <c:v>5585</c:v>
                </c:pt>
                <c:pt idx="22">
                  <c:v>4551</c:v>
                </c:pt>
                <c:pt idx="23">
                  <c:v>5920</c:v>
                </c:pt>
                <c:pt idx="24">
                  <c:v>11012</c:v>
                </c:pt>
                <c:pt idx="25">
                  <c:v>6865</c:v>
                </c:pt>
                <c:pt idx="26">
                  <c:v>5544</c:v>
                </c:pt>
                <c:pt idx="27">
                  <c:v>9204</c:v>
                </c:pt>
                <c:pt idx="28">
                  <c:v>616</c:v>
                </c:pt>
              </c:numCache>
            </c:numRef>
          </c:val>
          <c:smooth val="0"/>
          <c:extLst>
            <c:ext xmlns:c16="http://schemas.microsoft.com/office/drawing/2014/chart" uri="{C3380CC4-5D6E-409C-BE32-E72D297353CC}">
              <c16:uniqueId val="{00000000-8008-45C5-8C86-2E5B7CDEC40A}"/>
            </c:ext>
          </c:extLst>
        </c:ser>
        <c:ser>
          <c:idx val="1"/>
          <c:order val="1"/>
          <c:tx>
            <c:strRef>
              <c:f>Sheet1!$C$1</c:f>
              <c:strCache>
                <c:ptCount val="1"/>
                <c:pt idx="0">
                  <c:v>Mark's New York Bar</c:v>
                </c:pt>
              </c:strCache>
            </c:strRef>
          </c:tx>
          <c:spPr>
            <a:ln w="28575" cap="rnd">
              <a:solidFill>
                <a:schemeClr val="accent2"/>
              </a:solidFill>
              <a:round/>
            </a:ln>
            <a:effectLst/>
          </c:spPr>
          <c:marker>
            <c:symbol val="none"/>
          </c:marker>
          <c:cat>
            <c:numRef>
              <c:f>Sheet1!$A$2:$A$30</c:f>
              <c:numCache>
                <c:formatCode>m/d/yyyy</c:formatCode>
                <c:ptCount val="29"/>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numCache>
            </c:numRef>
          </c:cat>
          <c:val>
            <c:numRef>
              <c:f>Sheet1!$C$2:$C$30</c:f>
              <c:numCache>
                <c:formatCode>General</c:formatCode>
                <c:ptCount val="29"/>
                <c:pt idx="0">
                  <c:v>22</c:v>
                </c:pt>
                <c:pt idx="1">
                  <c:v>176</c:v>
                </c:pt>
                <c:pt idx="2">
                  <c:v>82</c:v>
                </c:pt>
                <c:pt idx="3">
                  <c:v>61</c:v>
                </c:pt>
                <c:pt idx="4">
                  <c:v>25</c:v>
                </c:pt>
                <c:pt idx="5">
                  <c:v>30</c:v>
                </c:pt>
                <c:pt idx="6">
                  <c:v>15</c:v>
                </c:pt>
                <c:pt idx="7">
                  <c:v>17</c:v>
                </c:pt>
                <c:pt idx="8">
                  <c:v>18</c:v>
                </c:pt>
                <c:pt idx="9">
                  <c:v>32</c:v>
                </c:pt>
                <c:pt idx="10">
                  <c:v>19</c:v>
                </c:pt>
                <c:pt idx="11">
                  <c:v>184</c:v>
                </c:pt>
                <c:pt idx="12">
                  <c:v>408</c:v>
                </c:pt>
                <c:pt idx="13">
                  <c:v>87</c:v>
                </c:pt>
                <c:pt idx="14">
                  <c:v>44</c:v>
                </c:pt>
                <c:pt idx="15">
                  <c:v>40</c:v>
                </c:pt>
                <c:pt idx="16">
                  <c:v>15</c:v>
                </c:pt>
                <c:pt idx="17">
                  <c:v>23</c:v>
                </c:pt>
                <c:pt idx="18">
                  <c:v>17</c:v>
                </c:pt>
                <c:pt idx="19">
                  <c:v>340</c:v>
                </c:pt>
                <c:pt idx="20">
                  <c:v>109</c:v>
                </c:pt>
                <c:pt idx="21">
                  <c:v>161</c:v>
                </c:pt>
                <c:pt idx="22">
                  <c:v>375</c:v>
                </c:pt>
                <c:pt idx="23">
                  <c:v>624</c:v>
                </c:pt>
                <c:pt idx="24">
                  <c:v>730</c:v>
                </c:pt>
                <c:pt idx="25">
                  <c:v>575</c:v>
                </c:pt>
                <c:pt idx="26">
                  <c:v>123</c:v>
                </c:pt>
                <c:pt idx="27">
                  <c:v>2124</c:v>
                </c:pt>
                <c:pt idx="28">
                  <c:v>141</c:v>
                </c:pt>
              </c:numCache>
            </c:numRef>
          </c:val>
          <c:smooth val="0"/>
          <c:extLst>
            <c:ext xmlns:c16="http://schemas.microsoft.com/office/drawing/2014/chart" uri="{C3380CC4-5D6E-409C-BE32-E72D297353CC}">
              <c16:uniqueId val="{00000001-8008-45C5-8C86-2E5B7CDEC40A}"/>
            </c:ext>
          </c:extLst>
        </c:ser>
        <c:dLbls>
          <c:showLegendKey val="0"/>
          <c:showVal val="0"/>
          <c:showCatName val="0"/>
          <c:showSerName val="0"/>
          <c:showPercent val="0"/>
          <c:showBubbleSize val="0"/>
        </c:dLbls>
        <c:smooth val="0"/>
        <c:axId val="361384424"/>
        <c:axId val="361387704"/>
      </c:lineChart>
      <c:dateAx>
        <c:axId val="3613844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387704"/>
        <c:crosses val="autoZero"/>
        <c:auto val="1"/>
        <c:lblOffset val="100"/>
        <c:baseTimeUnit val="days"/>
      </c:dateAx>
      <c:valAx>
        <c:axId val="3613877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384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Hotel Winzer Wellness und Kuscheln</c:v>
                </c:pt>
              </c:strCache>
            </c:strRef>
          </c:tx>
          <c:spPr>
            <a:ln w="28575" cap="rnd">
              <a:solidFill>
                <a:schemeClr val="accent1"/>
              </a:solidFill>
              <a:round/>
            </a:ln>
            <a:effectLst/>
          </c:spPr>
          <c:marker>
            <c:symbol val="none"/>
          </c:marker>
          <c:cat>
            <c:numRef>
              <c:f>Sheet1!$A$2:$A$30</c:f>
              <c:numCache>
                <c:formatCode>m/d/yyyy</c:formatCode>
                <c:ptCount val="29"/>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numCache>
            </c:numRef>
          </c:cat>
          <c:val>
            <c:numRef>
              <c:f>Sheet1!$B$2:$B$30</c:f>
              <c:numCache>
                <c:formatCode>General</c:formatCode>
                <c:ptCount val="29"/>
                <c:pt idx="0">
                  <c:v>61</c:v>
                </c:pt>
                <c:pt idx="1">
                  <c:v>480</c:v>
                </c:pt>
                <c:pt idx="2">
                  <c:v>177</c:v>
                </c:pt>
                <c:pt idx="3">
                  <c:v>159</c:v>
                </c:pt>
                <c:pt idx="4">
                  <c:v>73</c:v>
                </c:pt>
                <c:pt idx="5">
                  <c:v>40</c:v>
                </c:pt>
                <c:pt idx="6">
                  <c:v>159</c:v>
                </c:pt>
                <c:pt idx="7">
                  <c:v>209</c:v>
                </c:pt>
                <c:pt idx="8">
                  <c:v>301</c:v>
                </c:pt>
                <c:pt idx="9">
                  <c:v>537</c:v>
                </c:pt>
                <c:pt idx="10">
                  <c:v>395</c:v>
                </c:pt>
                <c:pt idx="11">
                  <c:v>199</c:v>
                </c:pt>
                <c:pt idx="12">
                  <c:v>728</c:v>
                </c:pt>
                <c:pt idx="13">
                  <c:v>161</c:v>
                </c:pt>
                <c:pt idx="14">
                  <c:v>89</c:v>
                </c:pt>
                <c:pt idx="15">
                  <c:v>357</c:v>
                </c:pt>
                <c:pt idx="16">
                  <c:v>348</c:v>
                </c:pt>
                <c:pt idx="17">
                  <c:v>270</c:v>
                </c:pt>
                <c:pt idx="18">
                  <c:v>126</c:v>
                </c:pt>
                <c:pt idx="19">
                  <c:v>251</c:v>
                </c:pt>
                <c:pt idx="20">
                  <c:v>150</c:v>
                </c:pt>
                <c:pt idx="21">
                  <c:v>299</c:v>
                </c:pt>
                <c:pt idx="22">
                  <c:v>187</c:v>
                </c:pt>
                <c:pt idx="23">
                  <c:v>225</c:v>
                </c:pt>
                <c:pt idx="24">
                  <c:v>591</c:v>
                </c:pt>
                <c:pt idx="25">
                  <c:v>300</c:v>
                </c:pt>
                <c:pt idx="26">
                  <c:v>206</c:v>
                </c:pt>
                <c:pt idx="27">
                  <c:v>224</c:v>
                </c:pt>
                <c:pt idx="28">
                  <c:v>10</c:v>
                </c:pt>
              </c:numCache>
            </c:numRef>
          </c:val>
          <c:smooth val="0"/>
          <c:extLst>
            <c:ext xmlns:c16="http://schemas.microsoft.com/office/drawing/2014/chart" uri="{C3380CC4-5D6E-409C-BE32-E72D297353CC}">
              <c16:uniqueId val="{00000000-34FA-4D3A-BD8D-8759D0ED8B6B}"/>
            </c:ext>
          </c:extLst>
        </c:ser>
        <c:ser>
          <c:idx val="1"/>
          <c:order val="1"/>
          <c:tx>
            <c:strRef>
              <c:f>Sheet1!$C$1</c:f>
              <c:strCache>
                <c:ptCount val="1"/>
                <c:pt idx="0">
                  <c:v>Mark's New York Bar</c:v>
                </c:pt>
              </c:strCache>
            </c:strRef>
          </c:tx>
          <c:spPr>
            <a:ln w="28575" cap="rnd">
              <a:solidFill>
                <a:schemeClr val="accent2"/>
              </a:solidFill>
              <a:round/>
            </a:ln>
            <a:effectLst/>
          </c:spPr>
          <c:marker>
            <c:symbol val="none"/>
          </c:marker>
          <c:cat>
            <c:numRef>
              <c:f>Sheet1!$A$2:$A$30</c:f>
              <c:numCache>
                <c:formatCode>m/d/yyyy</c:formatCode>
                <c:ptCount val="29"/>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numCache>
            </c:numRef>
          </c:cat>
          <c:val>
            <c:numRef>
              <c:f>Sheet1!$C$2:$C$30</c:f>
              <c:numCache>
                <c:formatCode>General</c:formatCode>
                <c:ptCount val="29"/>
                <c:pt idx="0">
                  <c:v>0</c:v>
                </c:pt>
                <c:pt idx="1">
                  <c:v>25</c:v>
                </c:pt>
                <c:pt idx="2">
                  <c:v>2</c:v>
                </c:pt>
                <c:pt idx="3">
                  <c:v>1</c:v>
                </c:pt>
                <c:pt idx="4">
                  <c:v>0</c:v>
                </c:pt>
                <c:pt idx="5">
                  <c:v>2</c:v>
                </c:pt>
                <c:pt idx="6">
                  <c:v>0</c:v>
                </c:pt>
                <c:pt idx="7">
                  <c:v>0</c:v>
                </c:pt>
                <c:pt idx="8">
                  <c:v>1</c:v>
                </c:pt>
                <c:pt idx="9">
                  <c:v>1</c:v>
                </c:pt>
                <c:pt idx="10">
                  <c:v>1</c:v>
                </c:pt>
                <c:pt idx="11">
                  <c:v>27</c:v>
                </c:pt>
                <c:pt idx="12">
                  <c:v>88</c:v>
                </c:pt>
                <c:pt idx="13">
                  <c:v>16</c:v>
                </c:pt>
                <c:pt idx="14">
                  <c:v>5</c:v>
                </c:pt>
                <c:pt idx="15">
                  <c:v>5</c:v>
                </c:pt>
                <c:pt idx="16">
                  <c:v>1</c:v>
                </c:pt>
                <c:pt idx="17">
                  <c:v>1</c:v>
                </c:pt>
                <c:pt idx="18">
                  <c:v>0</c:v>
                </c:pt>
                <c:pt idx="19">
                  <c:v>32</c:v>
                </c:pt>
                <c:pt idx="20">
                  <c:v>5</c:v>
                </c:pt>
                <c:pt idx="21">
                  <c:v>4</c:v>
                </c:pt>
                <c:pt idx="22">
                  <c:v>37</c:v>
                </c:pt>
                <c:pt idx="23">
                  <c:v>70</c:v>
                </c:pt>
                <c:pt idx="24">
                  <c:v>120</c:v>
                </c:pt>
                <c:pt idx="25">
                  <c:v>41</c:v>
                </c:pt>
                <c:pt idx="26">
                  <c:v>7</c:v>
                </c:pt>
                <c:pt idx="27">
                  <c:v>60</c:v>
                </c:pt>
                <c:pt idx="28">
                  <c:v>3</c:v>
                </c:pt>
              </c:numCache>
            </c:numRef>
          </c:val>
          <c:smooth val="0"/>
          <c:extLst>
            <c:ext xmlns:c16="http://schemas.microsoft.com/office/drawing/2014/chart" uri="{C3380CC4-5D6E-409C-BE32-E72D297353CC}">
              <c16:uniqueId val="{00000001-34FA-4D3A-BD8D-8759D0ED8B6B}"/>
            </c:ext>
          </c:extLst>
        </c:ser>
        <c:dLbls>
          <c:showLegendKey val="0"/>
          <c:showVal val="0"/>
          <c:showCatName val="0"/>
          <c:showSerName val="0"/>
          <c:showPercent val="0"/>
          <c:showBubbleSize val="0"/>
        </c:dLbls>
        <c:smooth val="0"/>
        <c:axId val="361384752"/>
        <c:axId val="361380160"/>
      </c:lineChart>
      <c:dateAx>
        <c:axId val="3613847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380160"/>
        <c:crosses val="autoZero"/>
        <c:auto val="1"/>
        <c:lblOffset val="100"/>
        <c:baseTimeUnit val="days"/>
      </c:dateAx>
      <c:valAx>
        <c:axId val="3613801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384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Hotel Winzer Wellness und Kuscheln</c:v>
                </c:pt>
              </c:strCache>
            </c:strRef>
          </c:tx>
          <c:spPr>
            <a:ln w="28575" cap="rnd">
              <a:solidFill>
                <a:schemeClr val="accent1"/>
              </a:solidFill>
              <a:round/>
            </a:ln>
            <a:effectLst/>
          </c:spPr>
          <c:marker>
            <c:symbol val="none"/>
          </c:marker>
          <c:cat>
            <c:numRef>
              <c:f>Sheet1!$A$2:$A$30</c:f>
              <c:numCache>
                <c:formatCode>m/d/yyyy</c:formatCode>
                <c:ptCount val="29"/>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numCache>
            </c:numRef>
          </c:cat>
          <c:val>
            <c:numRef>
              <c:f>Sheet1!$B$2:$B$30</c:f>
              <c:numCache>
                <c:formatCode>General</c:formatCode>
                <c:ptCount val="29"/>
                <c:pt idx="0">
                  <c:v>36</c:v>
                </c:pt>
                <c:pt idx="1">
                  <c:v>140</c:v>
                </c:pt>
                <c:pt idx="2">
                  <c:v>81</c:v>
                </c:pt>
                <c:pt idx="3">
                  <c:v>104</c:v>
                </c:pt>
                <c:pt idx="4">
                  <c:v>62</c:v>
                </c:pt>
                <c:pt idx="5">
                  <c:v>47</c:v>
                </c:pt>
                <c:pt idx="6">
                  <c:v>65</c:v>
                </c:pt>
                <c:pt idx="7">
                  <c:v>51</c:v>
                </c:pt>
                <c:pt idx="8">
                  <c:v>74</c:v>
                </c:pt>
                <c:pt idx="9">
                  <c:v>117</c:v>
                </c:pt>
                <c:pt idx="10">
                  <c:v>109</c:v>
                </c:pt>
                <c:pt idx="11">
                  <c:v>81</c:v>
                </c:pt>
                <c:pt idx="12">
                  <c:v>125</c:v>
                </c:pt>
                <c:pt idx="13">
                  <c:v>54</c:v>
                </c:pt>
                <c:pt idx="14">
                  <c:v>41</c:v>
                </c:pt>
                <c:pt idx="15">
                  <c:v>101</c:v>
                </c:pt>
                <c:pt idx="16">
                  <c:v>141</c:v>
                </c:pt>
                <c:pt idx="17">
                  <c:v>122</c:v>
                </c:pt>
                <c:pt idx="18">
                  <c:v>86</c:v>
                </c:pt>
                <c:pt idx="19">
                  <c:v>99</c:v>
                </c:pt>
                <c:pt idx="20">
                  <c:v>95</c:v>
                </c:pt>
                <c:pt idx="21">
                  <c:v>127</c:v>
                </c:pt>
                <c:pt idx="22">
                  <c:v>78</c:v>
                </c:pt>
                <c:pt idx="23">
                  <c:v>95</c:v>
                </c:pt>
                <c:pt idx="24">
                  <c:v>108</c:v>
                </c:pt>
                <c:pt idx="25">
                  <c:v>196</c:v>
                </c:pt>
                <c:pt idx="26">
                  <c:v>118</c:v>
                </c:pt>
                <c:pt idx="27">
                  <c:v>105</c:v>
                </c:pt>
                <c:pt idx="28">
                  <c:v>6</c:v>
                </c:pt>
              </c:numCache>
            </c:numRef>
          </c:val>
          <c:smooth val="0"/>
          <c:extLst>
            <c:ext xmlns:c16="http://schemas.microsoft.com/office/drawing/2014/chart" uri="{C3380CC4-5D6E-409C-BE32-E72D297353CC}">
              <c16:uniqueId val="{00000000-78F9-4757-82A0-15537567F066}"/>
            </c:ext>
          </c:extLst>
        </c:ser>
        <c:ser>
          <c:idx val="1"/>
          <c:order val="1"/>
          <c:tx>
            <c:strRef>
              <c:f>Sheet1!$C$1</c:f>
              <c:strCache>
                <c:ptCount val="1"/>
                <c:pt idx="0">
                  <c:v>Mark's New York Bar</c:v>
                </c:pt>
              </c:strCache>
            </c:strRef>
          </c:tx>
          <c:spPr>
            <a:ln w="28575" cap="rnd">
              <a:solidFill>
                <a:schemeClr val="accent2"/>
              </a:solidFill>
              <a:round/>
            </a:ln>
            <a:effectLst/>
          </c:spPr>
          <c:marker>
            <c:symbol val="none"/>
          </c:marker>
          <c:cat>
            <c:numRef>
              <c:f>Sheet1!$A$2:$A$30</c:f>
              <c:numCache>
                <c:formatCode>m/d/yyyy</c:formatCode>
                <c:ptCount val="29"/>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numCache>
            </c:numRef>
          </c:cat>
          <c:val>
            <c:numRef>
              <c:f>Sheet1!$C$2:$C$30</c:f>
              <c:numCache>
                <c:formatCode>General</c:formatCode>
                <c:ptCount val="29"/>
                <c:pt idx="0">
                  <c:v>2</c:v>
                </c:pt>
                <c:pt idx="1">
                  <c:v>3</c:v>
                </c:pt>
                <c:pt idx="2">
                  <c:v>4</c:v>
                </c:pt>
                <c:pt idx="3">
                  <c:v>4</c:v>
                </c:pt>
                <c:pt idx="4">
                  <c:v>3</c:v>
                </c:pt>
                <c:pt idx="5">
                  <c:v>13</c:v>
                </c:pt>
                <c:pt idx="6">
                  <c:v>1</c:v>
                </c:pt>
                <c:pt idx="7">
                  <c:v>0</c:v>
                </c:pt>
                <c:pt idx="8">
                  <c:v>6</c:v>
                </c:pt>
                <c:pt idx="9">
                  <c:v>4</c:v>
                </c:pt>
                <c:pt idx="10">
                  <c:v>1</c:v>
                </c:pt>
                <c:pt idx="11">
                  <c:v>20</c:v>
                </c:pt>
                <c:pt idx="12">
                  <c:v>7</c:v>
                </c:pt>
                <c:pt idx="13">
                  <c:v>7</c:v>
                </c:pt>
                <c:pt idx="14">
                  <c:v>4</c:v>
                </c:pt>
                <c:pt idx="15">
                  <c:v>3</c:v>
                </c:pt>
                <c:pt idx="16">
                  <c:v>0</c:v>
                </c:pt>
                <c:pt idx="17">
                  <c:v>3</c:v>
                </c:pt>
                <c:pt idx="18">
                  <c:v>0</c:v>
                </c:pt>
                <c:pt idx="19">
                  <c:v>2</c:v>
                </c:pt>
                <c:pt idx="20">
                  <c:v>4</c:v>
                </c:pt>
                <c:pt idx="21">
                  <c:v>2</c:v>
                </c:pt>
                <c:pt idx="22">
                  <c:v>5</c:v>
                </c:pt>
                <c:pt idx="23">
                  <c:v>11</c:v>
                </c:pt>
                <c:pt idx="24">
                  <c:v>16</c:v>
                </c:pt>
                <c:pt idx="25">
                  <c:v>9</c:v>
                </c:pt>
                <c:pt idx="26">
                  <c:v>5</c:v>
                </c:pt>
                <c:pt idx="27">
                  <c:v>9</c:v>
                </c:pt>
                <c:pt idx="28">
                  <c:v>1</c:v>
                </c:pt>
              </c:numCache>
            </c:numRef>
          </c:val>
          <c:smooth val="0"/>
          <c:extLst>
            <c:ext xmlns:c16="http://schemas.microsoft.com/office/drawing/2014/chart" uri="{C3380CC4-5D6E-409C-BE32-E72D297353CC}">
              <c16:uniqueId val="{00000001-78F9-4757-82A0-15537567F066}"/>
            </c:ext>
          </c:extLst>
        </c:ser>
        <c:dLbls>
          <c:showLegendKey val="0"/>
          <c:showVal val="0"/>
          <c:showCatName val="0"/>
          <c:showSerName val="0"/>
          <c:showPercent val="0"/>
          <c:showBubbleSize val="0"/>
        </c:dLbls>
        <c:smooth val="0"/>
        <c:axId val="361399512"/>
        <c:axId val="361399840"/>
      </c:lineChart>
      <c:dateAx>
        <c:axId val="3613995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399840"/>
        <c:crosses val="autoZero"/>
        <c:auto val="1"/>
        <c:lblOffset val="100"/>
        <c:baseTimeUnit val="days"/>
      </c:dateAx>
      <c:valAx>
        <c:axId val="361399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399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Hotel Winzer Wellness und Kuscheln</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F4DB-46F6-B403-4812F25BEA71}"/>
            </c:ext>
          </c:extLst>
        </c:ser>
        <c:ser>
          <c:idx val="1"/>
          <c:order val="1"/>
          <c:tx>
            <c:strRef>
              <c:f>Sheet1!$C$1</c:f>
              <c:strCache>
                <c:ptCount val="1"/>
                <c:pt idx="0">
                  <c:v>Mark's New York Bar</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143.07407407407001</c:v>
                </c:pt>
                <c:pt idx="1">
                  <c:v>87</c:v>
                </c:pt>
                <c:pt idx="2">
                  <c:v>59.346153846154003</c:v>
                </c:pt>
                <c:pt idx="3">
                  <c:v>50.444444444444002</c:v>
                </c:pt>
                <c:pt idx="4">
                  <c:v>55.851851851851997</c:v>
                </c:pt>
                <c:pt idx="5">
                  <c:v>106.74074074073999</c:v>
                </c:pt>
                <c:pt idx="6">
                  <c:v>227</c:v>
                </c:pt>
                <c:pt idx="7">
                  <c:v>328</c:v>
                </c:pt>
                <c:pt idx="8">
                  <c:v>357.44444444444002</c:v>
                </c:pt>
                <c:pt idx="9">
                  <c:v>355.14814814815003</c:v>
                </c:pt>
                <c:pt idx="10">
                  <c:v>366.22222222222001</c:v>
                </c:pt>
                <c:pt idx="11">
                  <c:v>374.14814814815003</c:v>
                </c:pt>
                <c:pt idx="12">
                  <c:v>402.88888888888999</c:v>
                </c:pt>
                <c:pt idx="13">
                  <c:v>400.59259259258999</c:v>
                </c:pt>
                <c:pt idx="14">
                  <c:v>384.07407407406998</c:v>
                </c:pt>
                <c:pt idx="15">
                  <c:v>386.22222222222001</c:v>
                </c:pt>
                <c:pt idx="16">
                  <c:v>402.25925925925998</c:v>
                </c:pt>
                <c:pt idx="17">
                  <c:v>417.51851851852001</c:v>
                </c:pt>
                <c:pt idx="18">
                  <c:v>428.22222222222001</c:v>
                </c:pt>
                <c:pt idx="19">
                  <c:v>439.81481481481001</c:v>
                </c:pt>
                <c:pt idx="20">
                  <c:v>452.81481481481001</c:v>
                </c:pt>
                <c:pt idx="21">
                  <c:v>431.11111111111001</c:v>
                </c:pt>
                <c:pt idx="22">
                  <c:v>363.25925925925998</c:v>
                </c:pt>
                <c:pt idx="23">
                  <c:v>237.33333333332999</c:v>
                </c:pt>
              </c:numCache>
            </c:numRef>
          </c:val>
          <c:smooth val="0"/>
          <c:extLst>
            <c:ext xmlns:c16="http://schemas.microsoft.com/office/drawing/2014/chart" uri="{C3380CC4-5D6E-409C-BE32-E72D297353CC}">
              <c16:uniqueId val="{00000001-F4DB-46F6-B403-4812F25BEA71}"/>
            </c:ext>
          </c:extLst>
        </c:ser>
        <c:dLbls>
          <c:showLegendKey val="0"/>
          <c:showVal val="0"/>
          <c:showCatName val="0"/>
          <c:showSerName val="0"/>
          <c:showPercent val="0"/>
          <c:showBubbleSize val="0"/>
        </c:dLbls>
        <c:smooth val="0"/>
        <c:axId val="367172256"/>
        <c:axId val="367172912"/>
      </c:lineChart>
      <c:catAx>
        <c:axId val="3671722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172912"/>
        <c:crosses val="autoZero"/>
        <c:auto val="1"/>
        <c:lblAlgn val="ctr"/>
        <c:lblOffset val="100"/>
        <c:noMultiLvlLbl val="0"/>
      </c:catAx>
      <c:valAx>
        <c:axId val="367172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172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Hotel Winzer Wellness und Kuscheln</c:v>
                </c:pt>
              </c:strCache>
            </c:strRef>
          </c:tx>
          <c:spPr>
            <a:ln w="28575" cap="rnd">
              <a:solidFill>
                <a:schemeClr val="accent1"/>
              </a:solidFill>
              <a:round/>
            </a:ln>
            <a:effectLst/>
          </c:spPr>
          <c:marker>
            <c:symbol val="none"/>
          </c:marker>
          <c:cat>
            <c:numRef>
              <c:f>Sheet1!$A$2:$A$30</c:f>
              <c:numCache>
                <c:formatCode>m/d/yyyy</c:formatCode>
                <c:ptCount val="29"/>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numCache>
            </c:numRef>
          </c:cat>
          <c:val>
            <c:numRef>
              <c:f>Sheet1!$B$2:$B$30</c:f>
              <c:numCache>
                <c:formatCode>General</c:formatCode>
                <c:ptCount val="29"/>
                <c:pt idx="0">
                  <c:v>751</c:v>
                </c:pt>
                <c:pt idx="1">
                  <c:v>5171</c:v>
                </c:pt>
                <c:pt idx="2">
                  <c:v>1604</c:v>
                </c:pt>
                <c:pt idx="3">
                  <c:v>1207</c:v>
                </c:pt>
                <c:pt idx="4">
                  <c:v>1565</c:v>
                </c:pt>
                <c:pt idx="5">
                  <c:v>785</c:v>
                </c:pt>
                <c:pt idx="6">
                  <c:v>1749</c:v>
                </c:pt>
                <c:pt idx="7">
                  <c:v>5507</c:v>
                </c:pt>
                <c:pt idx="8">
                  <c:v>5174</c:v>
                </c:pt>
                <c:pt idx="9">
                  <c:v>6672</c:v>
                </c:pt>
                <c:pt idx="10">
                  <c:v>6279</c:v>
                </c:pt>
                <c:pt idx="11">
                  <c:v>6161</c:v>
                </c:pt>
                <c:pt idx="12">
                  <c:v>8468</c:v>
                </c:pt>
                <c:pt idx="13">
                  <c:v>4859</c:v>
                </c:pt>
                <c:pt idx="14">
                  <c:v>4569</c:v>
                </c:pt>
                <c:pt idx="15">
                  <c:v>7007</c:v>
                </c:pt>
                <c:pt idx="16">
                  <c:v>6709</c:v>
                </c:pt>
                <c:pt idx="17">
                  <c:v>7089</c:v>
                </c:pt>
                <c:pt idx="18">
                  <c:v>5164</c:v>
                </c:pt>
                <c:pt idx="19">
                  <c:v>6786</c:v>
                </c:pt>
                <c:pt idx="20">
                  <c:v>4924</c:v>
                </c:pt>
                <c:pt idx="21">
                  <c:v>5585</c:v>
                </c:pt>
                <c:pt idx="22">
                  <c:v>4551</c:v>
                </c:pt>
                <c:pt idx="23">
                  <c:v>5920</c:v>
                </c:pt>
                <c:pt idx="24">
                  <c:v>11012</c:v>
                </c:pt>
                <c:pt idx="25">
                  <c:v>6865</c:v>
                </c:pt>
                <c:pt idx="26">
                  <c:v>5544</c:v>
                </c:pt>
                <c:pt idx="27">
                  <c:v>9204</c:v>
                </c:pt>
                <c:pt idx="28">
                  <c:v>616</c:v>
                </c:pt>
              </c:numCache>
            </c:numRef>
          </c:val>
          <c:smooth val="0"/>
          <c:extLst>
            <c:ext xmlns:c16="http://schemas.microsoft.com/office/drawing/2014/chart" uri="{C3380CC4-5D6E-409C-BE32-E72D297353CC}">
              <c16:uniqueId val="{00000000-FE33-49BC-AEBE-5EE30471FF6C}"/>
            </c:ext>
          </c:extLst>
        </c:ser>
        <c:ser>
          <c:idx val="1"/>
          <c:order val="1"/>
          <c:tx>
            <c:strRef>
              <c:f>Sheet1!$C$1</c:f>
              <c:strCache>
                <c:ptCount val="1"/>
                <c:pt idx="0">
                  <c:v>Mark's New York Bar</c:v>
                </c:pt>
              </c:strCache>
            </c:strRef>
          </c:tx>
          <c:spPr>
            <a:ln w="28575" cap="rnd">
              <a:solidFill>
                <a:schemeClr val="accent2"/>
              </a:solidFill>
              <a:round/>
            </a:ln>
            <a:effectLst/>
          </c:spPr>
          <c:marker>
            <c:symbol val="none"/>
          </c:marker>
          <c:cat>
            <c:numRef>
              <c:f>Sheet1!$A$2:$A$30</c:f>
              <c:numCache>
                <c:formatCode>m/d/yyyy</c:formatCode>
                <c:ptCount val="29"/>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numCache>
            </c:numRef>
          </c:cat>
          <c:val>
            <c:numRef>
              <c:f>Sheet1!$C$2:$C$30</c:f>
              <c:numCache>
                <c:formatCode>General</c:formatCode>
                <c:ptCount val="29"/>
                <c:pt idx="0">
                  <c:v>22</c:v>
                </c:pt>
                <c:pt idx="1">
                  <c:v>176</c:v>
                </c:pt>
                <c:pt idx="2">
                  <c:v>82</c:v>
                </c:pt>
                <c:pt idx="3">
                  <c:v>61</c:v>
                </c:pt>
                <c:pt idx="4">
                  <c:v>25</c:v>
                </c:pt>
                <c:pt idx="5">
                  <c:v>30</c:v>
                </c:pt>
                <c:pt idx="6">
                  <c:v>15</c:v>
                </c:pt>
                <c:pt idx="7">
                  <c:v>17</c:v>
                </c:pt>
                <c:pt idx="8">
                  <c:v>18</c:v>
                </c:pt>
                <c:pt idx="9">
                  <c:v>32</c:v>
                </c:pt>
                <c:pt idx="10">
                  <c:v>19</c:v>
                </c:pt>
                <c:pt idx="11">
                  <c:v>184</c:v>
                </c:pt>
                <c:pt idx="12">
                  <c:v>408</c:v>
                </c:pt>
                <c:pt idx="13">
                  <c:v>87</c:v>
                </c:pt>
                <c:pt idx="14">
                  <c:v>44</c:v>
                </c:pt>
                <c:pt idx="15">
                  <c:v>40</c:v>
                </c:pt>
                <c:pt idx="16">
                  <c:v>15</c:v>
                </c:pt>
                <c:pt idx="17">
                  <c:v>23</c:v>
                </c:pt>
                <c:pt idx="18">
                  <c:v>17</c:v>
                </c:pt>
                <c:pt idx="19">
                  <c:v>340</c:v>
                </c:pt>
                <c:pt idx="20">
                  <c:v>109</c:v>
                </c:pt>
                <c:pt idx="21">
                  <c:v>161</c:v>
                </c:pt>
                <c:pt idx="22">
                  <c:v>375</c:v>
                </c:pt>
                <c:pt idx="23">
                  <c:v>624</c:v>
                </c:pt>
                <c:pt idx="24">
                  <c:v>730</c:v>
                </c:pt>
                <c:pt idx="25">
                  <c:v>575</c:v>
                </c:pt>
                <c:pt idx="26">
                  <c:v>123</c:v>
                </c:pt>
                <c:pt idx="27">
                  <c:v>2124</c:v>
                </c:pt>
                <c:pt idx="28">
                  <c:v>141</c:v>
                </c:pt>
              </c:numCache>
            </c:numRef>
          </c:val>
          <c:smooth val="0"/>
          <c:extLst>
            <c:ext xmlns:c16="http://schemas.microsoft.com/office/drawing/2014/chart" uri="{C3380CC4-5D6E-409C-BE32-E72D297353CC}">
              <c16:uniqueId val="{00000001-FE33-49BC-AEBE-5EE30471FF6C}"/>
            </c:ext>
          </c:extLst>
        </c:ser>
        <c:dLbls>
          <c:showLegendKey val="0"/>
          <c:showVal val="0"/>
          <c:showCatName val="0"/>
          <c:showSerName val="0"/>
          <c:showPercent val="0"/>
          <c:showBubbleSize val="0"/>
        </c:dLbls>
        <c:smooth val="0"/>
        <c:axId val="336233184"/>
        <c:axId val="336226296"/>
      </c:lineChart>
      <c:dateAx>
        <c:axId val="3362331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226296"/>
        <c:crosses val="autoZero"/>
        <c:auto val="1"/>
        <c:lblOffset val="100"/>
        <c:baseTimeUnit val="days"/>
      </c:dateAx>
      <c:valAx>
        <c:axId val="3362262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233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3/29/2018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3/29/2018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3/29/2018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3/29/2018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3/29/2018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3/29/2018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F2561D-0A61-41F7-9FC6-56B9AE19A9DA}"/>
              </a:ext>
            </a:extLst>
          </p:cNvPr>
          <p:cNvSpPr>
            <a:spLocks noGrp="1"/>
          </p:cNvSpPr>
          <p:nvPr>
            <p:ph type="ctrTitle"/>
          </p:nvPr>
        </p:nvSpPr>
        <p:spPr/>
        <p:txBody>
          <a:bodyPr/>
          <a:lstStyle/>
          <a:p>
            <a:r>
              <a:rPr lang="en-US"/>
              <a:t>Facebook Page Report</a:t>
            </a:r>
          </a:p>
        </p:txBody>
      </p:sp>
      <p:sp>
        <p:nvSpPr>
          <p:cNvPr id="3" name="Subtitle 2">
            <a:extLst>
              <a:ext uri="{FF2B5EF4-FFF2-40B4-BE49-F238E27FC236}">
                <a16:creationId xmlns:a16="http://schemas.microsoft.com/office/drawing/2014/main" id="{F564B80D-D5C5-4EE2-99F4-75EFF600912C}"/>
              </a:ext>
            </a:extLst>
          </p:cNvPr>
          <p:cNvSpPr>
            <a:spLocks noGrp="1"/>
          </p:cNvSpPr>
          <p:nvPr>
            <p:ph type="subTitle" idx="1"/>
          </p:nvPr>
        </p:nvSpPr>
        <p:spPr/>
        <p:txBody>
          <a:bodyPr/>
          <a:lstStyle/>
          <a:p>
            <a:r>
              <a:rPr lang="en-US"/>
              <a:t>23 | new marketing experiences</a:t>
            </a:r>
          </a:p>
        </p:txBody>
      </p:sp>
    </p:spTree>
    <p:extLst>
      <p:ext uri="{BB962C8B-B14F-4D97-AF65-F5344CB8AC3E}">
        <p14:creationId xmlns:p14="http://schemas.microsoft.com/office/powerpoint/2010/main" val="6259555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BF247F-EDC5-42AB-9F69-DB678D739857}"/>
              </a:ext>
            </a:extLst>
          </p:cNvPr>
          <p:cNvSpPr>
            <a:spLocks noGrp="1"/>
          </p:cNvSpPr>
          <p:nvPr>
            <p:ph type="title"/>
          </p:nvPr>
        </p:nvSpPr>
        <p:spPr/>
        <p:txBody>
          <a:bodyPr/>
          <a:lstStyle/>
          <a:p>
            <a:r>
              <a:rPr lang="en-US"/>
              <a:t>Wichtigste Werte (KPI's)</a:t>
            </a:r>
          </a:p>
        </p:txBody>
      </p:sp>
      <p:graphicFrame>
        <p:nvGraphicFramePr>
          <p:cNvPr id="5" name="Table Placeholder 4">
            <a:extLst>
              <a:ext uri="{FF2B5EF4-FFF2-40B4-BE49-F238E27FC236}">
                <a16:creationId xmlns:a16="http://schemas.microsoft.com/office/drawing/2014/main" id="{4EFAF871-44B2-4A28-B145-49A5F0178625}"/>
              </a:ext>
            </a:extLst>
          </p:cNvPr>
          <p:cNvGraphicFramePr>
            <a:graphicFrameLocks noGrp="1"/>
          </p:cNvGraphicFramePr>
          <p:nvPr>
            <p:ph type="tbl" sz="quarter" idx="13"/>
            <p:extLst>
              <p:ext uri="{D42A27DB-BD31-4B8C-83A1-F6EECF244321}">
                <p14:modId xmlns:p14="http://schemas.microsoft.com/office/powerpoint/2010/main" val="19346081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80012405"/>
                    </a:ext>
                  </a:extLst>
                </a:gridCol>
                <a:gridCol w="740664">
                  <a:extLst>
                    <a:ext uri="{9D8B030D-6E8A-4147-A177-3AD203B41FA5}">
                      <a16:colId xmlns:a16="http://schemas.microsoft.com/office/drawing/2014/main" val="2671249568"/>
                    </a:ext>
                  </a:extLst>
                </a:gridCol>
                <a:gridCol w="740664">
                  <a:extLst>
                    <a:ext uri="{9D8B030D-6E8A-4147-A177-3AD203B41FA5}">
                      <a16:colId xmlns:a16="http://schemas.microsoft.com/office/drawing/2014/main" val="3973175769"/>
                    </a:ext>
                  </a:extLst>
                </a:gridCol>
                <a:gridCol w="740664">
                  <a:extLst>
                    <a:ext uri="{9D8B030D-6E8A-4147-A177-3AD203B41FA5}">
                      <a16:colId xmlns:a16="http://schemas.microsoft.com/office/drawing/2014/main" val="3002867328"/>
                    </a:ext>
                  </a:extLst>
                </a:gridCol>
                <a:gridCol w="740664">
                  <a:extLst>
                    <a:ext uri="{9D8B030D-6E8A-4147-A177-3AD203B41FA5}">
                      <a16:colId xmlns:a16="http://schemas.microsoft.com/office/drawing/2014/main" val="2722269781"/>
                    </a:ext>
                  </a:extLst>
                </a:gridCol>
                <a:gridCol w="740664">
                  <a:extLst>
                    <a:ext uri="{9D8B030D-6E8A-4147-A177-3AD203B41FA5}">
                      <a16:colId xmlns:a16="http://schemas.microsoft.com/office/drawing/2014/main" val="2123844049"/>
                    </a:ext>
                  </a:extLst>
                </a:gridCol>
                <a:gridCol w="740664">
                  <a:extLst>
                    <a:ext uri="{9D8B030D-6E8A-4147-A177-3AD203B41FA5}">
                      <a16:colId xmlns:a16="http://schemas.microsoft.com/office/drawing/2014/main" val="190783089"/>
                    </a:ext>
                  </a:extLst>
                </a:gridCol>
                <a:gridCol w="740664">
                  <a:extLst>
                    <a:ext uri="{9D8B030D-6E8A-4147-A177-3AD203B41FA5}">
                      <a16:colId xmlns:a16="http://schemas.microsoft.com/office/drawing/2014/main" val="2603071364"/>
                    </a:ext>
                  </a:extLst>
                </a:gridCol>
                <a:gridCol w="740664">
                  <a:extLst>
                    <a:ext uri="{9D8B030D-6E8A-4147-A177-3AD203B41FA5}">
                      <a16:colId xmlns:a16="http://schemas.microsoft.com/office/drawing/2014/main" val="2044606369"/>
                    </a:ext>
                  </a:extLst>
                </a:gridCol>
                <a:gridCol w="740664">
                  <a:extLst>
                    <a:ext uri="{9D8B030D-6E8A-4147-A177-3AD203B41FA5}">
                      <a16:colId xmlns:a16="http://schemas.microsoft.com/office/drawing/2014/main" val="3788596722"/>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570128761"/>
                  </a:ext>
                </a:extLst>
              </a:tr>
              <a:tr h="370840">
                <a:tc>
                  <a:txBody>
                    <a:bodyPr/>
                    <a:lstStyle/>
                    <a:p>
                      <a:r>
                        <a:rPr lang="de-DE" sz="1000"/>
                        <a:t>**** Hotel Winzer Wellness und Kuscheln</a:t>
                      </a:r>
                      <a:endParaRPr lang="en-US" sz="1000"/>
                    </a:p>
                  </a:txBody>
                  <a:tcPr/>
                </a:tc>
                <a:tc>
                  <a:txBody>
                    <a:bodyPr/>
                    <a:lstStyle/>
                    <a:p>
                      <a:r>
                        <a:rPr lang="en-US" sz="1000"/>
                        <a:t>16119</a:t>
                      </a:r>
                    </a:p>
                  </a:txBody>
                  <a:tcPr/>
                </a:tc>
                <a:tc>
                  <a:txBody>
                    <a:bodyPr/>
                    <a:lstStyle/>
                    <a:p>
                      <a:r>
                        <a:rPr lang="en-US" sz="1000"/>
                        <a:t>405</a:t>
                      </a:r>
                    </a:p>
                  </a:txBody>
                  <a:tcPr/>
                </a:tc>
                <a:tc>
                  <a:txBody>
                    <a:bodyPr/>
                    <a:lstStyle/>
                    <a:p>
                      <a:r>
                        <a:rPr lang="en-US" sz="1000"/>
                        <a:t>13</a:t>
                      </a:r>
                    </a:p>
                  </a:txBody>
                  <a:tcPr/>
                </a:tc>
                <a:tc>
                  <a:txBody>
                    <a:bodyPr/>
                    <a:lstStyle/>
                    <a:p>
                      <a:r>
                        <a:rPr lang="en-US" sz="1000"/>
                        <a:t>1287</a:t>
                      </a:r>
                    </a:p>
                  </a:txBody>
                  <a:tcPr/>
                </a:tc>
                <a:tc>
                  <a:txBody>
                    <a:bodyPr/>
                    <a:lstStyle/>
                    <a:p>
                      <a:r>
                        <a:rPr lang="en-US" sz="1000"/>
                        <a:t>95</a:t>
                      </a:r>
                    </a:p>
                  </a:txBody>
                  <a:tcPr/>
                </a:tc>
                <a:tc>
                  <a:txBody>
                    <a:bodyPr/>
                    <a:lstStyle/>
                    <a:p>
                      <a:r>
                        <a:rPr lang="en-US" sz="1000"/>
                        <a:t>72</a:t>
                      </a:r>
                    </a:p>
                  </a:txBody>
                  <a:tcPr/>
                </a:tc>
                <a:tc>
                  <a:txBody>
                    <a:bodyPr/>
                    <a:lstStyle/>
                    <a:p>
                      <a:r>
                        <a:rPr lang="en-US" sz="1000"/>
                        <a:t>1</a:t>
                      </a:r>
                    </a:p>
                  </a:txBody>
                  <a:tcPr/>
                </a:tc>
                <a:tc>
                  <a:txBody>
                    <a:bodyPr/>
                    <a:lstStyle/>
                    <a:p>
                      <a:r>
                        <a:rPr lang="en-US" sz="1000"/>
                        <a:t>0.7027%</a:t>
                      </a:r>
                    </a:p>
                  </a:txBody>
                  <a:tcPr/>
                </a:tc>
                <a:tc>
                  <a:txBody>
                    <a:bodyPr/>
                    <a:lstStyle/>
                    <a:p>
                      <a:r>
                        <a:rPr lang="en-US" sz="1000"/>
                        <a:t>0.0%</a:t>
                      </a:r>
                    </a:p>
                  </a:txBody>
                  <a:tcPr/>
                </a:tc>
                <a:extLst>
                  <a:ext uri="{0D108BD9-81ED-4DB2-BD59-A6C34878D82A}">
                    <a16:rowId xmlns:a16="http://schemas.microsoft.com/office/drawing/2014/main" val="3889979458"/>
                  </a:ext>
                </a:extLst>
              </a:tr>
              <a:tr h="370840">
                <a:tc>
                  <a:txBody>
                    <a:bodyPr/>
                    <a:lstStyle/>
                    <a:p>
                      <a:r>
                        <a:rPr lang="en-US" sz="1000"/>
                        <a:t>Mark's New York Bar</a:t>
                      </a:r>
                    </a:p>
                  </a:txBody>
                  <a:tcPr/>
                </a:tc>
                <a:tc>
                  <a:txBody>
                    <a:bodyPr/>
                    <a:lstStyle/>
                    <a:p>
                      <a:r>
                        <a:rPr lang="en-US" sz="1000"/>
                        <a:t>915</a:t>
                      </a:r>
                    </a:p>
                  </a:txBody>
                  <a:tcPr/>
                </a:tc>
                <a:tc>
                  <a:txBody>
                    <a:bodyPr/>
                    <a:lstStyle/>
                    <a:p>
                      <a:r>
                        <a:rPr lang="en-US" sz="1000"/>
                        <a:t>1</a:t>
                      </a:r>
                    </a:p>
                  </a:txBody>
                  <a:tcPr/>
                </a:tc>
                <a:tc>
                  <a:txBody>
                    <a:bodyPr/>
                    <a:lstStyle/>
                    <a:p>
                      <a:r>
                        <a:rPr lang="en-US" sz="1000"/>
                        <a:t>9</a:t>
                      </a:r>
                    </a:p>
                  </a:txBody>
                  <a:tcPr/>
                </a:tc>
                <a:tc>
                  <a:txBody>
                    <a:bodyPr/>
                    <a:lstStyle/>
                    <a:p>
                      <a:r>
                        <a:rPr lang="en-US" sz="1000"/>
                        <a:t>176</a:t>
                      </a:r>
                    </a:p>
                  </a:txBody>
                  <a:tcPr/>
                </a:tc>
                <a:tc>
                  <a:txBody>
                    <a:bodyPr/>
                    <a:lstStyle/>
                    <a:p>
                      <a:r>
                        <a:rPr lang="en-US" sz="1000"/>
                        <a:t>20</a:t>
                      </a:r>
                    </a:p>
                  </a:txBody>
                  <a:tcPr/>
                </a:tc>
                <a:tc>
                  <a:txBody>
                    <a:bodyPr/>
                    <a:lstStyle/>
                    <a:p>
                      <a:r>
                        <a:rPr lang="en-US" sz="1000"/>
                        <a:t>5</a:t>
                      </a:r>
                    </a:p>
                  </a:txBody>
                  <a:tcPr/>
                </a:tc>
                <a:tc>
                  <a:txBody>
                    <a:bodyPr/>
                    <a:lstStyle/>
                    <a:p>
                      <a:r>
                        <a:rPr lang="en-US" sz="1000"/>
                        <a:t>0</a:t>
                      </a:r>
                    </a:p>
                  </a:txBody>
                  <a:tcPr/>
                </a:tc>
                <a:tc>
                  <a:txBody>
                    <a:bodyPr/>
                    <a:lstStyle/>
                    <a:p>
                      <a:r>
                        <a:rPr lang="en-US" sz="1000"/>
                        <a:t>2.4435%</a:t>
                      </a:r>
                    </a:p>
                  </a:txBody>
                  <a:tcPr/>
                </a:tc>
                <a:tc>
                  <a:txBody>
                    <a:bodyPr/>
                    <a:lstStyle/>
                    <a:p>
                      <a:r>
                        <a:rPr lang="en-US" sz="1000"/>
                        <a:t>0.0%</a:t>
                      </a:r>
                    </a:p>
                  </a:txBody>
                  <a:tcPr/>
                </a:tc>
                <a:extLst>
                  <a:ext uri="{0D108BD9-81ED-4DB2-BD59-A6C34878D82A}">
                    <a16:rowId xmlns:a16="http://schemas.microsoft.com/office/drawing/2014/main" val="3672244770"/>
                  </a:ext>
                </a:extLst>
              </a:tr>
            </a:tbl>
          </a:graphicData>
        </a:graphic>
      </p:graphicFrame>
      <p:sp>
        <p:nvSpPr>
          <p:cNvPr id="4" name="Text Placeholder 3">
            <a:extLst>
              <a:ext uri="{FF2B5EF4-FFF2-40B4-BE49-F238E27FC236}">
                <a16:creationId xmlns:a16="http://schemas.microsoft.com/office/drawing/2014/main" id="{53AE2376-86CC-46FF-A0CB-B043F988A930}"/>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22486565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4F7112-1730-43F9-9E41-679CF74A40E2}"/>
              </a:ext>
            </a:extLst>
          </p:cNvPr>
          <p:cNvSpPr>
            <a:spLocks noGrp="1"/>
          </p:cNvSpPr>
          <p:nvPr>
            <p:ph type="title"/>
          </p:nvPr>
        </p:nvSpPr>
        <p:spPr/>
        <p:txBody>
          <a:bodyPr/>
          <a:lstStyle/>
          <a:p>
            <a:r>
              <a:rPr lang="en-US"/>
              <a:t>Fans (Übersicht)</a:t>
            </a:r>
          </a:p>
        </p:txBody>
      </p:sp>
      <p:graphicFrame>
        <p:nvGraphicFramePr>
          <p:cNvPr id="5" name="Table Placeholder 4">
            <a:extLst>
              <a:ext uri="{FF2B5EF4-FFF2-40B4-BE49-F238E27FC236}">
                <a16:creationId xmlns:a16="http://schemas.microsoft.com/office/drawing/2014/main" id="{CAAFE9BF-A128-402A-997E-76142E48306B}"/>
              </a:ext>
            </a:extLst>
          </p:cNvPr>
          <p:cNvGraphicFramePr>
            <a:graphicFrameLocks noGrp="1"/>
          </p:cNvGraphicFramePr>
          <p:nvPr>
            <p:ph type="tbl" sz="quarter" idx="13"/>
            <p:extLst>
              <p:ext uri="{D42A27DB-BD31-4B8C-83A1-F6EECF244321}">
                <p14:modId xmlns:p14="http://schemas.microsoft.com/office/powerpoint/2010/main" val="37718348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983468562"/>
                    </a:ext>
                  </a:extLst>
                </a:gridCol>
                <a:gridCol w="1234440">
                  <a:extLst>
                    <a:ext uri="{9D8B030D-6E8A-4147-A177-3AD203B41FA5}">
                      <a16:colId xmlns:a16="http://schemas.microsoft.com/office/drawing/2014/main" val="1917062653"/>
                    </a:ext>
                  </a:extLst>
                </a:gridCol>
                <a:gridCol w="822960">
                  <a:extLst>
                    <a:ext uri="{9D8B030D-6E8A-4147-A177-3AD203B41FA5}">
                      <a16:colId xmlns:a16="http://schemas.microsoft.com/office/drawing/2014/main" val="2669781677"/>
                    </a:ext>
                  </a:extLst>
                </a:gridCol>
                <a:gridCol w="822960">
                  <a:extLst>
                    <a:ext uri="{9D8B030D-6E8A-4147-A177-3AD203B41FA5}">
                      <a16:colId xmlns:a16="http://schemas.microsoft.com/office/drawing/2014/main" val="3132008138"/>
                    </a:ext>
                  </a:extLst>
                </a:gridCol>
                <a:gridCol w="822960">
                  <a:extLst>
                    <a:ext uri="{9D8B030D-6E8A-4147-A177-3AD203B41FA5}">
                      <a16:colId xmlns:a16="http://schemas.microsoft.com/office/drawing/2014/main" val="3634717404"/>
                    </a:ext>
                  </a:extLst>
                </a:gridCol>
                <a:gridCol w="822960">
                  <a:extLst>
                    <a:ext uri="{9D8B030D-6E8A-4147-A177-3AD203B41FA5}">
                      <a16:colId xmlns:a16="http://schemas.microsoft.com/office/drawing/2014/main" val="96422078"/>
                    </a:ext>
                  </a:extLst>
                </a:gridCol>
                <a:gridCol w="822960">
                  <a:extLst>
                    <a:ext uri="{9D8B030D-6E8A-4147-A177-3AD203B41FA5}">
                      <a16:colId xmlns:a16="http://schemas.microsoft.com/office/drawing/2014/main" val="3237575314"/>
                    </a:ext>
                  </a:extLst>
                </a:gridCol>
                <a:gridCol w="822960">
                  <a:extLst>
                    <a:ext uri="{9D8B030D-6E8A-4147-A177-3AD203B41FA5}">
                      <a16:colId xmlns:a16="http://schemas.microsoft.com/office/drawing/2014/main" val="66154871"/>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1847073809"/>
                  </a:ext>
                </a:extLst>
              </a:tr>
              <a:tr h="370840">
                <a:tc>
                  <a:txBody>
                    <a:bodyPr/>
                    <a:lstStyle/>
                    <a:p>
                      <a:r>
                        <a:rPr lang="de-DE" sz="1000"/>
                        <a:t>**** Hotel Winzer Wellness und Kuscheln</a:t>
                      </a:r>
                      <a:endParaRPr lang="en-US" sz="1000"/>
                    </a:p>
                  </a:txBody>
                  <a:tcPr/>
                </a:tc>
                <a:tc>
                  <a:txBody>
                    <a:bodyPr/>
                    <a:lstStyle/>
                    <a:p>
                      <a:r>
                        <a:rPr lang="en-US" sz="1000"/>
                        <a:t>16119</a:t>
                      </a:r>
                    </a:p>
                  </a:txBody>
                  <a:tcPr/>
                </a:tc>
                <a:tc>
                  <a:txBody>
                    <a:bodyPr/>
                    <a:lstStyle/>
                    <a:p>
                      <a:r>
                        <a:rPr lang="en-US" sz="1000"/>
                        <a:t>101</a:t>
                      </a:r>
                    </a:p>
                  </a:txBody>
                  <a:tcPr/>
                </a:tc>
                <a:tc>
                  <a:txBody>
                    <a:bodyPr/>
                    <a:lstStyle/>
                    <a:p>
                      <a:r>
                        <a:rPr lang="en-US" sz="1000"/>
                        <a:t>0.6%</a:t>
                      </a:r>
                    </a:p>
                  </a:txBody>
                  <a:tcPr/>
                </a:tc>
                <a:tc>
                  <a:txBody>
                    <a:bodyPr/>
                    <a:lstStyle/>
                    <a:p>
                      <a:r>
                        <a:rPr lang="en-US" sz="1000"/>
                        <a:t>232</a:t>
                      </a:r>
                    </a:p>
                  </a:txBody>
                  <a:tcPr/>
                </a:tc>
                <a:tc>
                  <a:txBody>
                    <a:bodyPr/>
                    <a:lstStyle/>
                    <a:p>
                      <a:r>
                        <a:rPr lang="en-US" sz="1000"/>
                        <a:t>1.5%</a:t>
                      </a:r>
                    </a:p>
                  </a:txBody>
                  <a:tcPr/>
                </a:tc>
                <a:tc>
                  <a:txBody>
                    <a:bodyPr/>
                    <a:lstStyle/>
                    <a:p>
                      <a:r>
                        <a:rPr lang="en-US" sz="1000"/>
                        <a:t>407</a:t>
                      </a:r>
                    </a:p>
                  </a:txBody>
                  <a:tcPr/>
                </a:tc>
                <a:tc>
                  <a:txBody>
                    <a:bodyPr/>
                    <a:lstStyle/>
                    <a:p>
                      <a:r>
                        <a:rPr lang="en-US" sz="1000"/>
                        <a:t>2.6%</a:t>
                      </a:r>
                    </a:p>
                  </a:txBody>
                  <a:tcPr/>
                </a:tc>
                <a:extLst>
                  <a:ext uri="{0D108BD9-81ED-4DB2-BD59-A6C34878D82A}">
                    <a16:rowId xmlns:a16="http://schemas.microsoft.com/office/drawing/2014/main" val="4211025581"/>
                  </a:ext>
                </a:extLst>
              </a:tr>
              <a:tr h="370840">
                <a:tc>
                  <a:txBody>
                    <a:bodyPr/>
                    <a:lstStyle/>
                    <a:p>
                      <a:r>
                        <a:rPr lang="en-US" sz="1000"/>
                        <a:t>Mark's New York Bar</a:t>
                      </a:r>
                    </a:p>
                  </a:txBody>
                  <a:tcPr/>
                </a:tc>
                <a:tc>
                  <a:txBody>
                    <a:bodyPr/>
                    <a:lstStyle/>
                    <a:p>
                      <a:r>
                        <a:rPr lang="en-US" sz="1000"/>
                        <a:t>915</a:t>
                      </a:r>
                    </a:p>
                  </a:txBody>
                  <a:tcPr/>
                </a:tc>
                <a:tc>
                  <a:txBody>
                    <a:bodyPr/>
                    <a:lstStyle/>
                    <a:p>
                      <a:r>
                        <a:rPr lang="en-US" sz="1000"/>
                        <a:t>1</a:t>
                      </a:r>
                    </a:p>
                  </a:txBody>
                  <a:tcPr/>
                </a:tc>
                <a:tc>
                  <a:txBody>
                    <a:bodyPr/>
                    <a:lstStyle/>
                    <a:p>
                      <a:r>
                        <a:rPr lang="en-US" sz="1000"/>
                        <a:t>0.1%</a:t>
                      </a:r>
                    </a:p>
                  </a:txBody>
                  <a:tcPr/>
                </a:tc>
                <a:tc>
                  <a:txBody>
                    <a:bodyPr/>
                    <a:lstStyle/>
                    <a:p>
                      <a:r>
                        <a:rPr lang="en-US" sz="1000"/>
                        <a:t>2</a:t>
                      </a:r>
                    </a:p>
                  </a:txBody>
                  <a:tcPr/>
                </a:tc>
                <a:tc>
                  <a:txBody>
                    <a:bodyPr/>
                    <a:lstStyle/>
                    <a:p>
                      <a:r>
                        <a:rPr lang="en-US" sz="1000"/>
                        <a:t>0.2%</a:t>
                      </a:r>
                    </a:p>
                  </a:txBody>
                  <a:tcPr/>
                </a:tc>
                <a:tc>
                  <a:txBody>
                    <a:bodyPr/>
                    <a:lstStyle/>
                    <a:p>
                      <a:r>
                        <a:rPr lang="en-US" sz="1000"/>
                        <a:t>1</a:t>
                      </a:r>
                    </a:p>
                  </a:txBody>
                  <a:tcPr/>
                </a:tc>
                <a:tc>
                  <a:txBody>
                    <a:bodyPr/>
                    <a:lstStyle/>
                    <a:p>
                      <a:r>
                        <a:rPr lang="en-US" sz="1000"/>
                        <a:t>0.1%</a:t>
                      </a:r>
                    </a:p>
                  </a:txBody>
                  <a:tcPr/>
                </a:tc>
                <a:extLst>
                  <a:ext uri="{0D108BD9-81ED-4DB2-BD59-A6C34878D82A}">
                    <a16:rowId xmlns:a16="http://schemas.microsoft.com/office/drawing/2014/main" val="897037812"/>
                  </a:ext>
                </a:extLst>
              </a:tr>
            </a:tbl>
          </a:graphicData>
        </a:graphic>
      </p:graphicFrame>
      <p:sp>
        <p:nvSpPr>
          <p:cNvPr id="4" name="Text Placeholder 3">
            <a:extLst>
              <a:ext uri="{FF2B5EF4-FFF2-40B4-BE49-F238E27FC236}">
                <a16:creationId xmlns:a16="http://schemas.microsoft.com/office/drawing/2014/main" id="{E1AACA4A-36B7-4CE2-8DA6-86A3505ADA32}"/>
              </a:ext>
            </a:extLst>
          </p:cNvPr>
          <p:cNvSpPr>
            <a:spLocks noGrp="1"/>
          </p:cNvSpPr>
          <p:nvPr>
            <p:ph type="body" sz="quarter" idx="14"/>
          </p:nvPr>
        </p:nvSpPr>
        <p:spPr/>
        <p:txBody>
          <a:bodyPr/>
          <a:lstStyle/>
          <a:p>
            <a:r>
              <a:rPr lang="en-US"/>
              <a:t>02/27/2018 - 03/29/2018</a:t>
            </a:r>
          </a:p>
        </p:txBody>
      </p:sp>
    </p:spTree>
    <p:extLst>
      <p:ext uri="{BB962C8B-B14F-4D97-AF65-F5344CB8AC3E}">
        <p14:creationId xmlns:p14="http://schemas.microsoft.com/office/powerpoint/2010/main" val="34267428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70B1F8-AFBB-4A14-A719-C6B510E0CA6F}"/>
              </a:ext>
            </a:extLst>
          </p:cNvPr>
          <p:cNvSpPr>
            <a:spLocks noGrp="1"/>
          </p:cNvSpPr>
          <p:nvPr>
            <p:ph type="title"/>
          </p:nvPr>
        </p:nvSpPr>
        <p:spPr/>
        <p:txBody>
          <a:bodyPr/>
          <a:lstStyle/>
          <a:p>
            <a:r>
              <a:rPr lang="en-US"/>
              <a:t>Key Metrics Table w. User Post RR</a:t>
            </a:r>
          </a:p>
        </p:txBody>
      </p:sp>
      <p:graphicFrame>
        <p:nvGraphicFramePr>
          <p:cNvPr id="5" name="Table Placeholder 4">
            <a:extLst>
              <a:ext uri="{FF2B5EF4-FFF2-40B4-BE49-F238E27FC236}">
                <a16:creationId xmlns:a16="http://schemas.microsoft.com/office/drawing/2014/main" id="{34E25A3C-0005-4CAD-BFE5-70A82F33B4F0}"/>
              </a:ext>
            </a:extLst>
          </p:cNvPr>
          <p:cNvGraphicFramePr>
            <a:graphicFrameLocks noGrp="1"/>
          </p:cNvGraphicFramePr>
          <p:nvPr>
            <p:ph type="tbl" sz="quarter" idx="13"/>
            <p:extLst>
              <p:ext uri="{D42A27DB-BD31-4B8C-83A1-F6EECF244321}">
                <p14:modId xmlns:p14="http://schemas.microsoft.com/office/powerpoint/2010/main" val="24270074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131291164"/>
                    </a:ext>
                  </a:extLst>
                </a:gridCol>
                <a:gridCol w="740664">
                  <a:extLst>
                    <a:ext uri="{9D8B030D-6E8A-4147-A177-3AD203B41FA5}">
                      <a16:colId xmlns:a16="http://schemas.microsoft.com/office/drawing/2014/main" val="1883807929"/>
                    </a:ext>
                  </a:extLst>
                </a:gridCol>
                <a:gridCol w="740664">
                  <a:extLst>
                    <a:ext uri="{9D8B030D-6E8A-4147-A177-3AD203B41FA5}">
                      <a16:colId xmlns:a16="http://schemas.microsoft.com/office/drawing/2014/main" val="2055517107"/>
                    </a:ext>
                  </a:extLst>
                </a:gridCol>
                <a:gridCol w="740664">
                  <a:extLst>
                    <a:ext uri="{9D8B030D-6E8A-4147-A177-3AD203B41FA5}">
                      <a16:colId xmlns:a16="http://schemas.microsoft.com/office/drawing/2014/main" val="1620185079"/>
                    </a:ext>
                  </a:extLst>
                </a:gridCol>
                <a:gridCol w="740664">
                  <a:extLst>
                    <a:ext uri="{9D8B030D-6E8A-4147-A177-3AD203B41FA5}">
                      <a16:colId xmlns:a16="http://schemas.microsoft.com/office/drawing/2014/main" val="3457458657"/>
                    </a:ext>
                  </a:extLst>
                </a:gridCol>
                <a:gridCol w="740664">
                  <a:extLst>
                    <a:ext uri="{9D8B030D-6E8A-4147-A177-3AD203B41FA5}">
                      <a16:colId xmlns:a16="http://schemas.microsoft.com/office/drawing/2014/main" val="871274950"/>
                    </a:ext>
                  </a:extLst>
                </a:gridCol>
                <a:gridCol w="740664">
                  <a:extLst>
                    <a:ext uri="{9D8B030D-6E8A-4147-A177-3AD203B41FA5}">
                      <a16:colId xmlns:a16="http://schemas.microsoft.com/office/drawing/2014/main" val="1131028084"/>
                    </a:ext>
                  </a:extLst>
                </a:gridCol>
                <a:gridCol w="740664">
                  <a:extLst>
                    <a:ext uri="{9D8B030D-6E8A-4147-A177-3AD203B41FA5}">
                      <a16:colId xmlns:a16="http://schemas.microsoft.com/office/drawing/2014/main" val="1765954769"/>
                    </a:ext>
                  </a:extLst>
                </a:gridCol>
                <a:gridCol w="740664">
                  <a:extLst>
                    <a:ext uri="{9D8B030D-6E8A-4147-A177-3AD203B41FA5}">
                      <a16:colId xmlns:a16="http://schemas.microsoft.com/office/drawing/2014/main" val="3182896479"/>
                    </a:ext>
                  </a:extLst>
                </a:gridCol>
                <a:gridCol w="740664">
                  <a:extLst>
                    <a:ext uri="{9D8B030D-6E8A-4147-A177-3AD203B41FA5}">
                      <a16:colId xmlns:a16="http://schemas.microsoft.com/office/drawing/2014/main" val="865649843"/>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530537748"/>
                  </a:ext>
                </a:extLst>
              </a:tr>
              <a:tr h="370840">
                <a:tc>
                  <a:txBody>
                    <a:bodyPr/>
                    <a:lstStyle/>
                    <a:p>
                      <a:r>
                        <a:rPr lang="de-DE" sz="1000"/>
                        <a:t>**** Hotel Winzer Wellness und Kuscheln</a:t>
                      </a:r>
                      <a:endParaRPr lang="en-US" sz="1000"/>
                    </a:p>
                  </a:txBody>
                  <a:tcPr/>
                </a:tc>
                <a:tc>
                  <a:txBody>
                    <a:bodyPr/>
                    <a:lstStyle/>
                    <a:p>
                      <a:r>
                        <a:rPr lang="en-US" sz="1000"/>
                        <a:t>16119</a:t>
                      </a:r>
                    </a:p>
                  </a:txBody>
                  <a:tcPr/>
                </a:tc>
                <a:tc>
                  <a:txBody>
                    <a:bodyPr/>
                    <a:lstStyle/>
                    <a:p>
                      <a:r>
                        <a:rPr lang="en-US" sz="1000"/>
                        <a:t>405</a:t>
                      </a:r>
                    </a:p>
                  </a:txBody>
                  <a:tcPr/>
                </a:tc>
                <a:tc>
                  <a:txBody>
                    <a:bodyPr/>
                    <a:lstStyle/>
                    <a:p>
                      <a:r>
                        <a:rPr lang="en-US" sz="1000"/>
                        <a:t>13</a:t>
                      </a:r>
                    </a:p>
                  </a:txBody>
                  <a:tcPr/>
                </a:tc>
                <a:tc>
                  <a:txBody>
                    <a:bodyPr/>
                    <a:lstStyle/>
                    <a:p>
                      <a:r>
                        <a:rPr lang="en-US" sz="1000"/>
                        <a:t>1287</a:t>
                      </a:r>
                    </a:p>
                  </a:txBody>
                  <a:tcPr/>
                </a:tc>
                <a:tc>
                  <a:txBody>
                    <a:bodyPr/>
                    <a:lstStyle/>
                    <a:p>
                      <a:r>
                        <a:rPr lang="en-US" sz="1000"/>
                        <a:t>95</a:t>
                      </a:r>
                    </a:p>
                  </a:txBody>
                  <a:tcPr/>
                </a:tc>
                <a:tc>
                  <a:txBody>
                    <a:bodyPr/>
                    <a:lstStyle/>
                    <a:p>
                      <a:r>
                        <a:rPr lang="en-US" sz="1000"/>
                        <a:t>72</a:t>
                      </a:r>
                    </a:p>
                  </a:txBody>
                  <a:tcPr/>
                </a:tc>
                <a:tc>
                  <a:txBody>
                    <a:bodyPr/>
                    <a:lstStyle/>
                    <a:p>
                      <a:r>
                        <a:rPr lang="en-US" sz="1000"/>
                        <a:t>1</a:t>
                      </a:r>
                    </a:p>
                  </a:txBody>
                  <a:tcPr/>
                </a:tc>
                <a:tc>
                  <a:txBody>
                    <a:bodyPr/>
                    <a:lstStyle/>
                    <a:p>
                      <a:r>
                        <a:rPr lang="en-US" sz="1000"/>
                        <a:t>0.7027%</a:t>
                      </a:r>
                    </a:p>
                  </a:txBody>
                  <a:tcPr/>
                </a:tc>
                <a:tc>
                  <a:txBody>
                    <a:bodyPr/>
                    <a:lstStyle/>
                    <a:p>
                      <a:r>
                        <a:rPr lang="en-US" sz="1000"/>
                        <a:t>100.0%</a:t>
                      </a:r>
                    </a:p>
                  </a:txBody>
                  <a:tcPr/>
                </a:tc>
                <a:extLst>
                  <a:ext uri="{0D108BD9-81ED-4DB2-BD59-A6C34878D82A}">
                    <a16:rowId xmlns:a16="http://schemas.microsoft.com/office/drawing/2014/main" val="3278380939"/>
                  </a:ext>
                </a:extLst>
              </a:tr>
              <a:tr h="370840">
                <a:tc>
                  <a:txBody>
                    <a:bodyPr/>
                    <a:lstStyle/>
                    <a:p>
                      <a:r>
                        <a:rPr lang="en-US" sz="1000"/>
                        <a:t>Mark's New York Bar</a:t>
                      </a:r>
                    </a:p>
                  </a:txBody>
                  <a:tcPr/>
                </a:tc>
                <a:tc>
                  <a:txBody>
                    <a:bodyPr/>
                    <a:lstStyle/>
                    <a:p>
                      <a:r>
                        <a:rPr lang="en-US" sz="1000"/>
                        <a:t>915</a:t>
                      </a:r>
                    </a:p>
                  </a:txBody>
                  <a:tcPr/>
                </a:tc>
                <a:tc>
                  <a:txBody>
                    <a:bodyPr/>
                    <a:lstStyle/>
                    <a:p>
                      <a:r>
                        <a:rPr lang="en-US" sz="1000"/>
                        <a:t>1</a:t>
                      </a:r>
                    </a:p>
                  </a:txBody>
                  <a:tcPr/>
                </a:tc>
                <a:tc>
                  <a:txBody>
                    <a:bodyPr/>
                    <a:lstStyle/>
                    <a:p>
                      <a:r>
                        <a:rPr lang="en-US" sz="1000"/>
                        <a:t>9</a:t>
                      </a:r>
                    </a:p>
                  </a:txBody>
                  <a:tcPr/>
                </a:tc>
                <a:tc>
                  <a:txBody>
                    <a:bodyPr/>
                    <a:lstStyle/>
                    <a:p>
                      <a:r>
                        <a:rPr lang="en-US" sz="1000"/>
                        <a:t>176</a:t>
                      </a:r>
                    </a:p>
                  </a:txBody>
                  <a:tcPr/>
                </a:tc>
                <a:tc>
                  <a:txBody>
                    <a:bodyPr/>
                    <a:lstStyle/>
                    <a:p>
                      <a:r>
                        <a:rPr lang="en-US" sz="1000"/>
                        <a:t>20</a:t>
                      </a:r>
                    </a:p>
                  </a:txBody>
                  <a:tcPr/>
                </a:tc>
                <a:tc>
                  <a:txBody>
                    <a:bodyPr/>
                    <a:lstStyle/>
                    <a:p>
                      <a:r>
                        <a:rPr lang="en-US" sz="1000"/>
                        <a:t>5</a:t>
                      </a:r>
                    </a:p>
                  </a:txBody>
                  <a:tcPr/>
                </a:tc>
                <a:tc>
                  <a:txBody>
                    <a:bodyPr/>
                    <a:lstStyle/>
                    <a:p>
                      <a:r>
                        <a:rPr lang="en-US" sz="1000"/>
                        <a:t>0</a:t>
                      </a:r>
                    </a:p>
                  </a:txBody>
                  <a:tcPr/>
                </a:tc>
                <a:tc>
                  <a:txBody>
                    <a:bodyPr/>
                    <a:lstStyle/>
                    <a:p>
                      <a:r>
                        <a:rPr lang="en-US" sz="1000"/>
                        <a:t>2.4435%</a:t>
                      </a:r>
                    </a:p>
                  </a:txBody>
                  <a:tcPr/>
                </a:tc>
                <a:tc>
                  <a:txBody>
                    <a:bodyPr/>
                    <a:lstStyle/>
                    <a:p>
                      <a:r>
                        <a:rPr lang="en-US" sz="1000"/>
                        <a:t>0.0%</a:t>
                      </a:r>
                    </a:p>
                  </a:txBody>
                  <a:tcPr/>
                </a:tc>
                <a:extLst>
                  <a:ext uri="{0D108BD9-81ED-4DB2-BD59-A6C34878D82A}">
                    <a16:rowId xmlns:a16="http://schemas.microsoft.com/office/drawing/2014/main" val="3152231270"/>
                  </a:ext>
                </a:extLst>
              </a:tr>
            </a:tbl>
          </a:graphicData>
        </a:graphic>
      </p:graphicFrame>
      <p:sp>
        <p:nvSpPr>
          <p:cNvPr id="4" name="Text Placeholder 3">
            <a:extLst>
              <a:ext uri="{FF2B5EF4-FFF2-40B4-BE49-F238E27FC236}">
                <a16:creationId xmlns:a16="http://schemas.microsoft.com/office/drawing/2014/main" id="{4BD831E8-A5D6-47CA-B6B0-DA79585B179B}"/>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8471999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08E920-C21D-4974-AE56-700760553E6B}"/>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C292A797-ECB8-42A6-B1EA-317A49DA547C}"/>
              </a:ext>
            </a:extLst>
          </p:cNvPr>
          <p:cNvGraphicFramePr>
            <a:graphicFrameLocks noGrp="1"/>
          </p:cNvGraphicFramePr>
          <p:nvPr>
            <p:ph type="chart" sz="quarter" idx="13"/>
            <p:extLst>
              <p:ext uri="{D42A27DB-BD31-4B8C-83A1-F6EECF244321}">
                <p14:modId xmlns:p14="http://schemas.microsoft.com/office/powerpoint/2010/main" val="33290692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CCDDEA4-8D61-4EC4-A961-11B7FF15DD7D}"/>
              </a:ext>
            </a:extLst>
          </p:cNvPr>
          <p:cNvSpPr>
            <a:spLocks noGrp="1"/>
          </p:cNvSpPr>
          <p:nvPr>
            <p:ph type="body" sz="quarter" idx="14"/>
          </p:nvPr>
        </p:nvSpPr>
        <p:spPr/>
        <p:txBody>
          <a:bodyPr/>
          <a:lstStyle/>
          <a:p>
            <a:r>
              <a:rPr lang="en-US"/>
              <a:t>03/01/2018 - 03/29/2018</a:t>
            </a:r>
          </a:p>
        </p:txBody>
      </p:sp>
      <p:sp>
        <p:nvSpPr>
          <p:cNvPr id="5" name="Footer Placeholder 4">
            <a:extLst>
              <a:ext uri="{FF2B5EF4-FFF2-40B4-BE49-F238E27FC236}">
                <a16:creationId xmlns:a16="http://schemas.microsoft.com/office/drawing/2014/main" id="{4C9F44A0-4DB2-4730-BB40-1D50FD18EBE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165308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41DA77-0D15-4DE4-ABF0-7ED19638B1C8}"/>
              </a:ext>
            </a:extLst>
          </p:cNvPr>
          <p:cNvSpPr>
            <a:spLocks noGrp="1"/>
          </p:cNvSpPr>
          <p:nvPr>
            <p:ph type="title"/>
          </p:nvPr>
        </p:nvSpPr>
        <p:spPr/>
        <p:txBody>
          <a:bodyPr/>
          <a:lstStyle/>
          <a:p>
            <a:r>
              <a:rPr lang="en-US"/>
              <a:t>Fanwachstum</a:t>
            </a:r>
          </a:p>
        </p:txBody>
      </p:sp>
      <p:graphicFrame>
        <p:nvGraphicFramePr>
          <p:cNvPr id="6" name="Chart Placeholder 5">
            <a:extLst>
              <a:ext uri="{FF2B5EF4-FFF2-40B4-BE49-F238E27FC236}">
                <a16:creationId xmlns:a16="http://schemas.microsoft.com/office/drawing/2014/main" id="{04B81D5C-966D-48B4-AAD6-339539FF87E4}"/>
              </a:ext>
            </a:extLst>
          </p:cNvPr>
          <p:cNvGraphicFramePr>
            <a:graphicFrameLocks noGrp="1"/>
          </p:cNvGraphicFramePr>
          <p:nvPr>
            <p:ph type="chart" sz="quarter" idx="13"/>
            <p:extLst>
              <p:ext uri="{D42A27DB-BD31-4B8C-83A1-F6EECF244321}">
                <p14:modId xmlns:p14="http://schemas.microsoft.com/office/powerpoint/2010/main" val="26024070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5F7B965-851B-4121-A481-325A98BFF122}"/>
              </a:ext>
            </a:extLst>
          </p:cNvPr>
          <p:cNvSpPr>
            <a:spLocks noGrp="1"/>
          </p:cNvSpPr>
          <p:nvPr>
            <p:ph type="body" sz="quarter" idx="14"/>
          </p:nvPr>
        </p:nvSpPr>
        <p:spPr/>
        <p:txBody>
          <a:bodyPr/>
          <a:lstStyle/>
          <a:p>
            <a:r>
              <a:rPr lang="en-US"/>
              <a:t>03/01/2018 - 03/29/2018</a:t>
            </a:r>
          </a:p>
        </p:txBody>
      </p:sp>
      <p:sp>
        <p:nvSpPr>
          <p:cNvPr id="5" name="Footer Placeholder 4">
            <a:extLst>
              <a:ext uri="{FF2B5EF4-FFF2-40B4-BE49-F238E27FC236}">
                <a16:creationId xmlns:a16="http://schemas.microsoft.com/office/drawing/2014/main" id="{3C988417-D3DE-4051-9D05-2ACCCA1FF93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258958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C8D307-B798-473F-A72F-AF62B95B8311}"/>
              </a:ext>
            </a:extLst>
          </p:cNvPr>
          <p:cNvSpPr>
            <a:spLocks noGrp="1"/>
          </p:cNvSpPr>
          <p:nvPr>
            <p:ph type="title"/>
          </p:nvPr>
        </p:nvSpPr>
        <p:spPr/>
        <p:txBody>
          <a:bodyPr/>
          <a:lstStyle/>
          <a:p>
            <a:r>
              <a:rPr lang="en-US"/>
              <a:t>Verlorene Fans</a:t>
            </a:r>
          </a:p>
        </p:txBody>
      </p:sp>
      <p:graphicFrame>
        <p:nvGraphicFramePr>
          <p:cNvPr id="6" name="Chart Placeholder 5">
            <a:extLst>
              <a:ext uri="{FF2B5EF4-FFF2-40B4-BE49-F238E27FC236}">
                <a16:creationId xmlns:a16="http://schemas.microsoft.com/office/drawing/2014/main" id="{4C48350E-5C43-42D1-B272-56527ABA2D59}"/>
              </a:ext>
            </a:extLst>
          </p:cNvPr>
          <p:cNvGraphicFramePr>
            <a:graphicFrameLocks noGrp="1"/>
          </p:cNvGraphicFramePr>
          <p:nvPr>
            <p:ph type="chart" sz="quarter" idx="13"/>
            <p:extLst>
              <p:ext uri="{D42A27DB-BD31-4B8C-83A1-F6EECF244321}">
                <p14:modId xmlns:p14="http://schemas.microsoft.com/office/powerpoint/2010/main" val="12458027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95CF9F3-3226-4EBD-B7D1-08AB13D1D01B}"/>
              </a:ext>
            </a:extLst>
          </p:cNvPr>
          <p:cNvSpPr>
            <a:spLocks noGrp="1"/>
          </p:cNvSpPr>
          <p:nvPr>
            <p:ph type="body" sz="quarter" idx="14"/>
          </p:nvPr>
        </p:nvSpPr>
        <p:spPr/>
        <p:txBody>
          <a:bodyPr/>
          <a:lstStyle/>
          <a:p>
            <a:r>
              <a:rPr lang="en-US"/>
              <a:t>03/01/2018 - 03/29/2018</a:t>
            </a:r>
          </a:p>
        </p:txBody>
      </p:sp>
      <p:sp>
        <p:nvSpPr>
          <p:cNvPr id="5" name="Footer Placeholder 4">
            <a:extLst>
              <a:ext uri="{FF2B5EF4-FFF2-40B4-BE49-F238E27FC236}">
                <a16:creationId xmlns:a16="http://schemas.microsoft.com/office/drawing/2014/main" id="{8641A994-0064-466C-91F0-291D199F4A0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13485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D0CE7C-5A98-4321-88BE-848EAB238DDE}"/>
              </a:ext>
            </a:extLst>
          </p:cNvPr>
          <p:cNvSpPr>
            <a:spLocks noGrp="1"/>
          </p:cNvSpPr>
          <p:nvPr>
            <p:ph type="title"/>
          </p:nvPr>
        </p:nvSpPr>
        <p:spPr/>
        <p:txBody>
          <a:bodyPr/>
          <a:lstStyle/>
          <a:p>
            <a:r>
              <a:rPr lang="de-DE"/>
              <a:t>Eigene Beiträge (Postings) - 1 of 6</a:t>
            </a:r>
            <a:endParaRPr lang="en-US"/>
          </a:p>
        </p:txBody>
      </p:sp>
      <p:graphicFrame>
        <p:nvGraphicFramePr>
          <p:cNvPr id="5" name="Table Placeholder 4">
            <a:extLst>
              <a:ext uri="{FF2B5EF4-FFF2-40B4-BE49-F238E27FC236}">
                <a16:creationId xmlns:a16="http://schemas.microsoft.com/office/drawing/2014/main" id="{9E98E381-8499-4440-A2DA-48C2AD49914E}"/>
              </a:ext>
            </a:extLst>
          </p:cNvPr>
          <p:cNvGraphicFramePr>
            <a:graphicFrameLocks noGrp="1"/>
          </p:cNvGraphicFramePr>
          <p:nvPr>
            <p:ph type="tbl" sz="quarter" idx="13"/>
            <p:extLst>
              <p:ext uri="{D42A27DB-BD31-4B8C-83A1-F6EECF244321}">
                <p14:modId xmlns:p14="http://schemas.microsoft.com/office/powerpoint/2010/main" val="18633898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304241196"/>
                    </a:ext>
                  </a:extLst>
                </a:gridCol>
                <a:gridCol w="658368">
                  <a:extLst>
                    <a:ext uri="{9D8B030D-6E8A-4147-A177-3AD203B41FA5}">
                      <a16:colId xmlns:a16="http://schemas.microsoft.com/office/drawing/2014/main" val="1987244100"/>
                    </a:ext>
                  </a:extLst>
                </a:gridCol>
                <a:gridCol w="658368">
                  <a:extLst>
                    <a:ext uri="{9D8B030D-6E8A-4147-A177-3AD203B41FA5}">
                      <a16:colId xmlns:a16="http://schemas.microsoft.com/office/drawing/2014/main" val="3847739170"/>
                    </a:ext>
                  </a:extLst>
                </a:gridCol>
                <a:gridCol w="658368">
                  <a:extLst>
                    <a:ext uri="{9D8B030D-6E8A-4147-A177-3AD203B41FA5}">
                      <a16:colId xmlns:a16="http://schemas.microsoft.com/office/drawing/2014/main" val="703967448"/>
                    </a:ext>
                  </a:extLst>
                </a:gridCol>
                <a:gridCol w="658368">
                  <a:extLst>
                    <a:ext uri="{9D8B030D-6E8A-4147-A177-3AD203B41FA5}">
                      <a16:colId xmlns:a16="http://schemas.microsoft.com/office/drawing/2014/main" val="2420531288"/>
                    </a:ext>
                  </a:extLst>
                </a:gridCol>
                <a:gridCol w="658368">
                  <a:extLst>
                    <a:ext uri="{9D8B030D-6E8A-4147-A177-3AD203B41FA5}">
                      <a16:colId xmlns:a16="http://schemas.microsoft.com/office/drawing/2014/main" val="2537059012"/>
                    </a:ext>
                  </a:extLst>
                </a:gridCol>
                <a:gridCol w="658368">
                  <a:extLst>
                    <a:ext uri="{9D8B030D-6E8A-4147-A177-3AD203B41FA5}">
                      <a16:colId xmlns:a16="http://schemas.microsoft.com/office/drawing/2014/main" val="2510816917"/>
                    </a:ext>
                  </a:extLst>
                </a:gridCol>
                <a:gridCol w="658368">
                  <a:extLst>
                    <a:ext uri="{9D8B030D-6E8A-4147-A177-3AD203B41FA5}">
                      <a16:colId xmlns:a16="http://schemas.microsoft.com/office/drawing/2014/main" val="13044167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29536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- 2018-03-27 18:30:01</a:t>
                      </a:r>
                      <a:r>
                        <a:rPr kumimoji="0" lang="de-DE" sz="1000" b="0" i="0" u="none" strike="noStrike" kern="1200" cap="none" spc="0" normalizeH="0" baseline="0" noProof="0">
                          <a:ln>
                            <a:noFill/>
                          </a:ln>
                          <a:solidFill>
                            <a:prstClr val="black"/>
                          </a:solidFill>
                          <a:effectLst/>
                          <a:uLnTx/>
                          <a:uFillTx/>
                          <a:latin typeface="+mn-lt"/>
                          <a:ea typeface="+mn-ea"/>
                          <a:cs typeface="+mn-cs"/>
                        </a:rPr>
                        <a:t>
Habt Ihr unseren Ehrengast von diesem Wochenende schon vorbei hoppeln sehen? ;-)
Mehr als nur Osterhase und Ostereier 🐰🥚 Ostern ist ein Fest mit langer Tradition und vielen überraschenden Facetten...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4089305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Mark's New York Bar - 2018-03-26 10:30:06</a:t>
                      </a:r>
                      <a:r>
                        <a:rPr kumimoji="0" lang="en-US" sz="1000" b="0" i="0" u="none" strike="noStrike" kern="1200" cap="none" spc="0" normalizeH="0" baseline="0" noProof="0">
                          <a:ln>
                            <a:noFill/>
                          </a:ln>
                          <a:solidFill>
                            <a:prstClr val="black"/>
                          </a:solidFill>
                          <a:effectLst/>
                          <a:uLnTx/>
                          <a:uFillTx/>
                          <a:latin typeface="+mn-lt"/>
                          <a:ea typeface="+mn-ea"/>
                          <a:cs typeface="+mn-cs"/>
                        </a:rPr>
                        <a:t>
Heute gibt's wieder coole Beats mit DJ Manfred!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0.8753%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425083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Mark's New York Bar - 2018-03-25 20:00:22</a:t>
                      </a:r>
                      <a:r>
                        <a:rPr kumimoji="0" lang="de-DE" sz="1000" b="0" i="0" u="none" strike="noStrike" kern="1200" cap="none" spc="0" normalizeH="0" baseline="0" noProof="0">
                          <a:ln>
                            <a:noFill/>
                          </a:ln>
                          <a:solidFill>
                            <a:prstClr val="black"/>
                          </a:solidFill>
                          <a:effectLst/>
                          <a:uLnTx/>
                          <a:uFillTx/>
                          <a:latin typeface="+mn-lt"/>
                          <a:ea typeface="+mn-ea"/>
                          <a:cs typeface="+mn-cs"/>
                        </a:rPr>
                        <a:t>
🔥🔥🔥 
Am Samstag de 31.3. steigt bei uns eine Hasen-Party! Um euch den Mund wässrig zu machen schon mal die Drinks für den abend 🤤🤩
Unser Starbartender Kenny Klein mixt diese herrlichen Frühlings Drinks für euch.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714837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Mark's New York Bar - 2018-03-25 09:30:09</a:t>
                      </a:r>
                      <a:r>
                        <a:rPr kumimoji="0" lang="de-DE" sz="1000" b="0" i="0" u="none" strike="noStrike" kern="1200" cap="none" spc="0" normalizeH="0" baseline="0" noProof="0">
                          <a:ln>
                            <a:noFill/>
                          </a:ln>
                          <a:solidFill>
                            <a:prstClr val="black"/>
                          </a:solidFill>
                          <a:effectLst/>
                          <a:uLnTx/>
                          <a:uFillTx/>
                          <a:latin typeface="+mn-lt"/>
                          <a:ea typeface="+mn-ea"/>
                          <a:cs typeface="+mn-cs"/>
                        </a:rPr>
                        <a:t>
Kennt ihr schon unser neues Barmenü?
Ein echter Knaller ist unter Anderem der Wayfarer!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61382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- 2018-03-25 08:05:43</a:t>
                      </a:r>
                      <a:r>
                        <a:rPr kumimoji="0" lang="de-DE" sz="1000" b="0" i="0" u="none" strike="noStrike" kern="1200" cap="none" spc="0" normalizeH="0" baseline="0" noProof="0">
                          <a:ln>
                            <a:noFill/>
                          </a:ln>
                          <a:solidFill>
                            <a:prstClr val="black"/>
                          </a:solidFill>
                          <a:effectLst/>
                          <a:uLnTx/>
                          <a:uFillTx/>
                          <a:latin typeface="+mn-lt"/>
                          <a:ea typeface="+mn-ea"/>
                          <a:cs typeface="+mn-cs"/>
                        </a:rPr>
                        <a:t>
Wir wünschen Euch einen wunderschönen und entspannten Sonntag! ♥️ Auch heute lacht wieder die Sonne!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802359174"/>
                  </a:ext>
                </a:extLst>
              </a:tr>
            </a:tbl>
          </a:graphicData>
        </a:graphic>
      </p:graphicFrame>
      <p:sp>
        <p:nvSpPr>
          <p:cNvPr id="4" name="Text Placeholder 3">
            <a:extLst>
              <a:ext uri="{FF2B5EF4-FFF2-40B4-BE49-F238E27FC236}">
                <a16:creationId xmlns:a16="http://schemas.microsoft.com/office/drawing/2014/main" id="{ACB89615-2996-4895-85AF-D49495B7F21F}"/>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12073717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0FF265-060F-41EC-9AB5-2FE0E00E367D}"/>
              </a:ext>
            </a:extLst>
          </p:cNvPr>
          <p:cNvSpPr>
            <a:spLocks noGrp="1"/>
          </p:cNvSpPr>
          <p:nvPr>
            <p:ph type="title"/>
          </p:nvPr>
        </p:nvSpPr>
        <p:spPr/>
        <p:txBody>
          <a:bodyPr/>
          <a:lstStyle/>
          <a:p>
            <a:r>
              <a:rPr lang="de-DE"/>
              <a:t>Eigene Beiträge (Postings) - 2 of 6</a:t>
            </a:r>
            <a:endParaRPr lang="en-US"/>
          </a:p>
        </p:txBody>
      </p:sp>
      <p:graphicFrame>
        <p:nvGraphicFramePr>
          <p:cNvPr id="5" name="Table Placeholder 4">
            <a:extLst>
              <a:ext uri="{FF2B5EF4-FFF2-40B4-BE49-F238E27FC236}">
                <a16:creationId xmlns:a16="http://schemas.microsoft.com/office/drawing/2014/main" id="{135AB883-11A8-4C74-9435-D8CFB1845D45}"/>
              </a:ext>
            </a:extLst>
          </p:cNvPr>
          <p:cNvGraphicFramePr>
            <a:graphicFrameLocks noGrp="1"/>
          </p:cNvGraphicFramePr>
          <p:nvPr>
            <p:ph type="tbl" sz="quarter" idx="13"/>
            <p:extLst>
              <p:ext uri="{D42A27DB-BD31-4B8C-83A1-F6EECF244321}">
                <p14:modId xmlns:p14="http://schemas.microsoft.com/office/powerpoint/2010/main" val="39089921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91252507"/>
                    </a:ext>
                  </a:extLst>
                </a:gridCol>
                <a:gridCol w="658368">
                  <a:extLst>
                    <a:ext uri="{9D8B030D-6E8A-4147-A177-3AD203B41FA5}">
                      <a16:colId xmlns:a16="http://schemas.microsoft.com/office/drawing/2014/main" val="1280725621"/>
                    </a:ext>
                  </a:extLst>
                </a:gridCol>
                <a:gridCol w="658368">
                  <a:extLst>
                    <a:ext uri="{9D8B030D-6E8A-4147-A177-3AD203B41FA5}">
                      <a16:colId xmlns:a16="http://schemas.microsoft.com/office/drawing/2014/main" val="67986840"/>
                    </a:ext>
                  </a:extLst>
                </a:gridCol>
                <a:gridCol w="658368">
                  <a:extLst>
                    <a:ext uri="{9D8B030D-6E8A-4147-A177-3AD203B41FA5}">
                      <a16:colId xmlns:a16="http://schemas.microsoft.com/office/drawing/2014/main" val="1417117202"/>
                    </a:ext>
                  </a:extLst>
                </a:gridCol>
                <a:gridCol w="658368">
                  <a:extLst>
                    <a:ext uri="{9D8B030D-6E8A-4147-A177-3AD203B41FA5}">
                      <a16:colId xmlns:a16="http://schemas.microsoft.com/office/drawing/2014/main" val="709732043"/>
                    </a:ext>
                  </a:extLst>
                </a:gridCol>
                <a:gridCol w="658368">
                  <a:extLst>
                    <a:ext uri="{9D8B030D-6E8A-4147-A177-3AD203B41FA5}">
                      <a16:colId xmlns:a16="http://schemas.microsoft.com/office/drawing/2014/main" val="1681076638"/>
                    </a:ext>
                  </a:extLst>
                </a:gridCol>
                <a:gridCol w="658368">
                  <a:extLst>
                    <a:ext uri="{9D8B030D-6E8A-4147-A177-3AD203B41FA5}">
                      <a16:colId xmlns:a16="http://schemas.microsoft.com/office/drawing/2014/main" val="3058855566"/>
                    </a:ext>
                  </a:extLst>
                </a:gridCol>
                <a:gridCol w="658368">
                  <a:extLst>
                    <a:ext uri="{9D8B030D-6E8A-4147-A177-3AD203B41FA5}">
                      <a16:colId xmlns:a16="http://schemas.microsoft.com/office/drawing/2014/main" val="30119848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088303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Mark's New York Bar - 2018-03-24 09:30:47</a:t>
                      </a:r>
                      <a:r>
                        <a:rPr kumimoji="0" lang="en-US" sz="1000" b="0" i="0" u="none" strike="noStrike" kern="1200" cap="none" spc="0" normalizeH="0" baseline="0" noProof="0">
                          <a:ln>
                            <a:noFill/>
                          </a:ln>
                          <a:solidFill>
                            <a:prstClr val="black"/>
                          </a:solidFill>
                          <a:effectLst/>
                          <a:uLnTx/>
                          <a:uFillTx/>
                          <a:latin typeface="+mn-lt"/>
                          <a:ea typeface="+mn-ea"/>
                          <a:cs typeface="+mn-cs"/>
                        </a:rPr>
                        <a:t>
We got the Love in our Juice!
Try the Love Juice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214439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Mark's New York Bar - 2018-03-23 21:52:24</a:t>
                      </a:r>
                      <a:r>
                        <a:rPr kumimoji="0" lang="en-US" sz="1000" b="0" i="0" u="none" strike="noStrike" kern="1200" cap="none" spc="0" normalizeH="0" baseline="0" noProof="0">
                          <a:ln>
                            <a:noFill/>
                          </a:ln>
                          <a:solidFill>
                            <a:prstClr val="black"/>
                          </a:solidFill>
                          <a:effectLst/>
                          <a:uLnTx/>
                          <a:uFillTx/>
                          <a:latin typeface="+mn-lt"/>
                          <a:ea typeface="+mn-ea"/>
                          <a:cs typeface="+mn-cs"/>
                        </a:rPr>
                        <a:t>
Stolz präsentiert euch unser Harald heute seinen Bacardi Legacy Drink, den Wayfarer!
Ein echter Gaumenschmeichler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4531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Mark's New York Bar - 2018-03-23 21:29:42</a:t>
                      </a:r>
                      <a:r>
                        <a:rPr kumimoji="0" lang="de-DE" sz="1000" b="0" i="0" u="none" strike="noStrike" kern="1200" cap="none" spc="0" normalizeH="0" baseline="0" noProof="0">
                          <a:ln>
                            <a:noFill/>
                          </a:ln>
                          <a:solidFill>
                            <a:prstClr val="black"/>
                          </a:solidFill>
                          <a:effectLst/>
                          <a:uLnTx/>
                          <a:uFillTx/>
                          <a:latin typeface="+mn-lt"/>
                          <a:ea typeface="+mn-ea"/>
                          <a:cs typeface="+mn-cs"/>
                        </a:rPr>
                        <a:t>
Ihr möchtet gerne einen Tisch reservieren? Dann schreibt uns einfach eine Nachricht oder ruft an unter +4376676387542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0.6572%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625624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Mark's New York Bar - 2018-03-22 22:56:43</a:t>
                      </a:r>
                      <a:r>
                        <a:rPr kumimoji="0" lang="de-DE" sz="1000" b="0" i="0" u="none" strike="noStrike" kern="1200" cap="none" spc="0" normalizeH="0" baseline="0" noProof="0">
                          <a:ln>
                            <a:noFill/>
                          </a:ln>
                          <a:solidFill>
                            <a:prstClr val="black"/>
                          </a:solidFill>
                          <a:effectLst/>
                          <a:uLnTx/>
                          <a:uFillTx/>
                          <a:latin typeface="+mn-lt"/>
                          <a:ea typeface="+mn-ea"/>
                          <a:cs typeface="+mn-cs"/>
                        </a:rPr>
                        <a:t>
Lasst es doch endlich mal wärmer werden und den Frühling beginnen.
Wir würden auch Champagner ausgeben...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0.6572%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188928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Mark's New York Bar - 2018-03-20 18:30:00</a:t>
                      </a:r>
                      <a:r>
                        <a:rPr kumimoji="0" lang="de-DE" sz="1000" b="0" i="0" u="none" strike="noStrike" kern="1200" cap="none" spc="0" normalizeH="0" baseline="0" noProof="0">
                          <a:ln>
                            <a:noFill/>
                          </a:ln>
                          <a:solidFill>
                            <a:prstClr val="black"/>
                          </a:solidFill>
                          <a:effectLst/>
                          <a:uLnTx/>
                          <a:uFillTx/>
                          <a:latin typeface="+mn-lt"/>
                          <a:ea typeface="+mn-ea"/>
                          <a:cs typeface="+mn-cs"/>
                        </a:rPr>
                        <a:t>
Dean Martin – Idol mit Drink in der Hand 🍸
Dean Martin ist eine Legende. Mit Drink und Zigarette auf der Bühne war er der „King of Coolness“. Wir haben seine Trinkgewohnheiten etwas genauer unter die Lupe genommen und dabei einiges entdeckt...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24532367"/>
                  </a:ext>
                </a:extLst>
              </a:tr>
            </a:tbl>
          </a:graphicData>
        </a:graphic>
      </p:graphicFrame>
      <p:sp>
        <p:nvSpPr>
          <p:cNvPr id="4" name="Text Placeholder 3">
            <a:extLst>
              <a:ext uri="{FF2B5EF4-FFF2-40B4-BE49-F238E27FC236}">
                <a16:creationId xmlns:a16="http://schemas.microsoft.com/office/drawing/2014/main" id="{AD2D303C-140C-4DE9-9824-9D8BA319B08C}"/>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7378109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E6767D-57CA-49B4-8FB3-5D95DE885C78}"/>
              </a:ext>
            </a:extLst>
          </p:cNvPr>
          <p:cNvSpPr>
            <a:spLocks noGrp="1"/>
          </p:cNvSpPr>
          <p:nvPr>
            <p:ph type="title"/>
          </p:nvPr>
        </p:nvSpPr>
        <p:spPr/>
        <p:txBody>
          <a:bodyPr/>
          <a:lstStyle/>
          <a:p>
            <a:r>
              <a:rPr lang="de-DE"/>
              <a:t>Eigene Beiträge (Postings) - 3 of 6</a:t>
            </a:r>
            <a:endParaRPr lang="en-US"/>
          </a:p>
        </p:txBody>
      </p:sp>
      <p:graphicFrame>
        <p:nvGraphicFramePr>
          <p:cNvPr id="5" name="Table Placeholder 4">
            <a:extLst>
              <a:ext uri="{FF2B5EF4-FFF2-40B4-BE49-F238E27FC236}">
                <a16:creationId xmlns:a16="http://schemas.microsoft.com/office/drawing/2014/main" id="{6AE557E4-6866-4CAD-B7BE-A9CF9AEDD691}"/>
              </a:ext>
            </a:extLst>
          </p:cNvPr>
          <p:cNvGraphicFramePr>
            <a:graphicFrameLocks noGrp="1"/>
          </p:cNvGraphicFramePr>
          <p:nvPr>
            <p:ph type="tbl" sz="quarter" idx="13"/>
            <p:extLst>
              <p:ext uri="{D42A27DB-BD31-4B8C-83A1-F6EECF244321}">
                <p14:modId xmlns:p14="http://schemas.microsoft.com/office/powerpoint/2010/main" val="33492310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187798736"/>
                    </a:ext>
                  </a:extLst>
                </a:gridCol>
                <a:gridCol w="658368">
                  <a:extLst>
                    <a:ext uri="{9D8B030D-6E8A-4147-A177-3AD203B41FA5}">
                      <a16:colId xmlns:a16="http://schemas.microsoft.com/office/drawing/2014/main" val="1183377157"/>
                    </a:ext>
                  </a:extLst>
                </a:gridCol>
                <a:gridCol w="658368">
                  <a:extLst>
                    <a:ext uri="{9D8B030D-6E8A-4147-A177-3AD203B41FA5}">
                      <a16:colId xmlns:a16="http://schemas.microsoft.com/office/drawing/2014/main" val="708214856"/>
                    </a:ext>
                  </a:extLst>
                </a:gridCol>
                <a:gridCol w="658368">
                  <a:extLst>
                    <a:ext uri="{9D8B030D-6E8A-4147-A177-3AD203B41FA5}">
                      <a16:colId xmlns:a16="http://schemas.microsoft.com/office/drawing/2014/main" val="4283930987"/>
                    </a:ext>
                  </a:extLst>
                </a:gridCol>
                <a:gridCol w="658368">
                  <a:extLst>
                    <a:ext uri="{9D8B030D-6E8A-4147-A177-3AD203B41FA5}">
                      <a16:colId xmlns:a16="http://schemas.microsoft.com/office/drawing/2014/main" val="1358590759"/>
                    </a:ext>
                  </a:extLst>
                </a:gridCol>
                <a:gridCol w="658368">
                  <a:extLst>
                    <a:ext uri="{9D8B030D-6E8A-4147-A177-3AD203B41FA5}">
                      <a16:colId xmlns:a16="http://schemas.microsoft.com/office/drawing/2014/main" val="3487879420"/>
                    </a:ext>
                  </a:extLst>
                </a:gridCol>
                <a:gridCol w="658368">
                  <a:extLst>
                    <a:ext uri="{9D8B030D-6E8A-4147-A177-3AD203B41FA5}">
                      <a16:colId xmlns:a16="http://schemas.microsoft.com/office/drawing/2014/main" val="159350415"/>
                    </a:ext>
                  </a:extLst>
                </a:gridCol>
                <a:gridCol w="658368">
                  <a:extLst>
                    <a:ext uri="{9D8B030D-6E8A-4147-A177-3AD203B41FA5}">
                      <a16:colId xmlns:a16="http://schemas.microsoft.com/office/drawing/2014/main" val="14723718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270040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- 2018-03-20 14:57:58</a:t>
                      </a:r>
                      <a:r>
                        <a:rPr kumimoji="0" lang="de-DE" sz="1000" b="0" i="0" u="none" strike="noStrike" kern="1200" cap="none" spc="0" normalizeH="0" baseline="0" noProof="0">
                          <a:ln>
                            <a:noFill/>
                          </a:ln>
                          <a:solidFill>
                            <a:prstClr val="black"/>
                          </a:solidFill>
                          <a:effectLst/>
                          <a:uLnTx/>
                          <a:uFillTx/>
                          <a:latin typeface="+mn-lt"/>
                          <a:ea typeface="+mn-ea"/>
                          <a:cs typeface="+mn-cs"/>
                        </a:rPr>
                        <a:t>
Hoffentlich kommt er bald....😁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393205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- 2018-03-16 12:33:11</a:t>
                      </a:r>
                      <a:r>
                        <a:rPr kumimoji="0" lang="de-DE" sz="1000" b="0" i="0" u="none" strike="noStrike" kern="1200" cap="none" spc="0" normalizeH="0" baseline="0" noProof="0">
                          <a:ln>
                            <a:noFill/>
                          </a:ln>
                          <a:solidFill>
                            <a:prstClr val="black"/>
                          </a:solidFill>
                          <a:effectLst/>
                          <a:uLnTx/>
                          <a:uFillTx/>
                          <a:latin typeface="+mn-lt"/>
                          <a:ea typeface="+mn-ea"/>
                          <a:cs typeface="+mn-cs"/>
                        </a:rPr>
                        <a:t>
Süße Verführung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0520150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- 2018-03-13 18:30:00</a:t>
                      </a:r>
                      <a:r>
                        <a:rPr kumimoji="0" lang="de-DE" sz="1000" b="0" i="0" u="none" strike="noStrike" kern="1200" cap="none" spc="0" normalizeH="0" baseline="0" noProof="0">
                          <a:ln>
                            <a:noFill/>
                          </a:ln>
                          <a:solidFill>
                            <a:prstClr val="black"/>
                          </a:solidFill>
                          <a:effectLst/>
                          <a:uLnTx/>
                          <a:uFillTx/>
                          <a:latin typeface="+mn-lt"/>
                          <a:ea typeface="+mn-ea"/>
                          <a:cs typeface="+mn-cs"/>
                        </a:rPr>
                        <a:t>
❤️ 10 Filmtipps für den romantischen Abend ❤️
Sie wollen nicht wieder einfach nur am Sofa versauern und durch die Programme zappen? Verstehen wir. Was dem Abend fehlt ist eine gehörige Prise Romantik!
Wir haben für Sie unsere Playlists durchsucht und einiges gefunden...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969390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- 2018-03-13 11:32:48</a:t>
                      </a:r>
                      <a:r>
                        <a:rPr kumimoji="0" lang="de-DE" sz="1000" b="0" i="0" u="none" strike="noStrike" kern="1200" cap="none" spc="0" normalizeH="0" baseline="0" noProof="0">
                          <a:ln>
                            <a:noFill/>
                          </a:ln>
                          <a:solidFill>
                            <a:prstClr val="black"/>
                          </a:solidFill>
                          <a:effectLst/>
                          <a:uLnTx/>
                          <a:uFillTx/>
                          <a:latin typeface="+mn-lt"/>
                          <a:ea typeface="+mn-ea"/>
                          <a:cs typeface="+mn-cs"/>
                        </a:rPr>
                        <a:t>
Der Frühling ist da!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889341814"/>
                  </a:ext>
                </a:extLst>
              </a:tr>
            </a:tbl>
          </a:graphicData>
        </a:graphic>
      </p:graphicFrame>
      <p:sp>
        <p:nvSpPr>
          <p:cNvPr id="4" name="Text Placeholder 3">
            <a:extLst>
              <a:ext uri="{FF2B5EF4-FFF2-40B4-BE49-F238E27FC236}">
                <a16:creationId xmlns:a16="http://schemas.microsoft.com/office/drawing/2014/main" id="{1286B48C-99B0-49CC-A8A3-0ED49B303226}"/>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32062497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A631C5-04D6-4612-9637-C9F01A54372E}"/>
              </a:ext>
            </a:extLst>
          </p:cNvPr>
          <p:cNvSpPr>
            <a:spLocks noGrp="1"/>
          </p:cNvSpPr>
          <p:nvPr>
            <p:ph type="title"/>
          </p:nvPr>
        </p:nvSpPr>
        <p:spPr/>
        <p:txBody>
          <a:bodyPr/>
          <a:lstStyle/>
          <a:p>
            <a:r>
              <a:rPr lang="de-DE"/>
              <a:t>Eigene Beiträge (Postings) - 4 of 6</a:t>
            </a:r>
            <a:endParaRPr lang="en-US"/>
          </a:p>
        </p:txBody>
      </p:sp>
      <p:graphicFrame>
        <p:nvGraphicFramePr>
          <p:cNvPr id="5" name="Table Placeholder 4">
            <a:extLst>
              <a:ext uri="{FF2B5EF4-FFF2-40B4-BE49-F238E27FC236}">
                <a16:creationId xmlns:a16="http://schemas.microsoft.com/office/drawing/2014/main" id="{71C6FF32-A58E-4FC0-9BA2-9AB278CC158A}"/>
              </a:ext>
            </a:extLst>
          </p:cNvPr>
          <p:cNvGraphicFramePr>
            <a:graphicFrameLocks noGrp="1"/>
          </p:cNvGraphicFramePr>
          <p:nvPr>
            <p:ph type="tbl" sz="quarter" idx="13"/>
            <p:extLst>
              <p:ext uri="{D42A27DB-BD31-4B8C-83A1-F6EECF244321}">
                <p14:modId xmlns:p14="http://schemas.microsoft.com/office/powerpoint/2010/main" val="35454955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020256247"/>
                    </a:ext>
                  </a:extLst>
                </a:gridCol>
                <a:gridCol w="658368">
                  <a:extLst>
                    <a:ext uri="{9D8B030D-6E8A-4147-A177-3AD203B41FA5}">
                      <a16:colId xmlns:a16="http://schemas.microsoft.com/office/drawing/2014/main" val="1020890088"/>
                    </a:ext>
                  </a:extLst>
                </a:gridCol>
                <a:gridCol w="658368">
                  <a:extLst>
                    <a:ext uri="{9D8B030D-6E8A-4147-A177-3AD203B41FA5}">
                      <a16:colId xmlns:a16="http://schemas.microsoft.com/office/drawing/2014/main" val="1025400400"/>
                    </a:ext>
                  </a:extLst>
                </a:gridCol>
                <a:gridCol w="658368">
                  <a:extLst>
                    <a:ext uri="{9D8B030D-6E8A-4147-A177-3AD203B41FA5}">
                      <a16:colId xmlns:a16="http://schemas.microsoft.com/office/drawing/2014/main" val="511483510"/>
                    </a:ext>
                  </a:extLst>
                </a:gridCol>
                <a:gridCol w="658368">
                  <a:extLst>
                    <a:ext uri="{9D8B030D-6E8A-4147-A177-3AD203B41FA5}">
                      <a16:colId xmlns:a16="http://schemas.microsoft.com/office/drawing/2014/main" val="1685886812"/>
                    </a:ext>
                  </a:extLst>
                </a:gridCol>
                <a:gridCol w="658368">
                  <a:extLst>
                    <a:ext uri="{9D8B030D-6E8A-4147-A177-3AD203B41FA5}">
                      <a16:colId xmlns:a16="http://schemas.microsoft.com/office/drawing/2014/main" val="1825226396"/>
                    </a:ext>
                  </a:extLst>
                </a:gridCol>
                <a:gridCol w="658368">
                  <a:extLst>
                    <a:ext uri="{9D8B030D-6E8A-4147-A177-3AD203B41FA5}">
                      <a16:colId xmlns:a16="http://schemas.microsoft.com/office/drawing/2014/main" val="452191967"/>
                    </a:ext>
                  </a:extLst>
                </a:gridCol>
                <a:gridCol w="658368">
                  <a:extLst>
                    <a:ext uri="{9D8B030D-6E8A-4147-A177-3AD203B41FA5}">
                      <a16:colId xmlns:a16="http://schemas.microsoft.com/office/drawing/2014/main" val="18537188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116672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Mark's New York Bar - 2018-03-13 11:24:41</a:t>
                      </a:r>
                      <a:r>
                        <a:rPr kumimoji="0" lang="de-DE" sz="1000" b="0" i="0" u="none" strike="noStrike" kern="1200" cap="none" spc="0" normalizeH="0" baseline="0" noProof="0">
                          <a:ln>
                            <a:noFill/>
                          </a:ln>
                          <a:solidFill>
                            <a:prstClr val="black"/>
                          </a:solidFill>
                          <a:effectLst/>
                          <a:uLnTx/>
                          <a:uFillTx/>
                          <a:latin typeface="+mn-lt"/>
                          <a:ea typeface="+mn-ea"/>
                          <a:cs typeface="+mn-cs"/>
                        </a:rPr>
                        <a:t>
🍸🍸🍸
Unser Bartender Harald Gröbl macht sich gut als Wissensspender in seiner Bildungsstätte.
Als er die Tourismusschule in Bad Ischl besuchte war ihm noch nicht bewusst, dass er dort selber einmal Unterrichten wird.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337791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- 2018-03-11 12:35:12</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216751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- 2018-03-11 11:14:53</a:t>
                      </a:r>
                      <a:r>
                        <a:rPr kumimoji="0" lang="de-DE" sz="1000" b="0" i="0" u="none" strike="noStrike" kern="1200" cap="none" spc="0" normalizeH="0" baseline="0" noProof="0">
                          <a:ln>
                            <a:noFill/>
                          </a:ln>
                          <a:solidFill>
                            <a:prstClr val="black"/>
                          </a:solidFill>
                          <a:effectLst/>
                          <a:uLnTx/>
                          <a:uFillTx/>
                          <a:latin typeface="+mn-lt"/>
                          <a:ea typeface="+mn-ea"/>
                          <a:cs typeface="+mn-cs"/>
                        </a:rPr>
                        <a:t>
Kurze Auszeit 😁😁 - Wir sind ab Donnerstag, 15.03. wieder da. Wir freuen uns auf Euch! 😉 
Ach ja, unsere Mädels von der Reservierung sind trotzdem erreichbar, von 08.00 bis 16.00!🤗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0.3807%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092468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- 2018-03-10 11:22:49</a:t>
                      </a:r>
                      <a:r>
                        <a:rPr kumimoji="0" lang="de-DE" sz="1000" b="0" i="0" u="none" strike="noStrike" kern="1200" cap="none" spc="0" normalizeH="0" baseline="0" noProof="0">
                          <a:ln>
                            <a:noFill/>
                          </a:ln>
                          <a:solidFill>
                            <a:prstClr val="black"/>
                          </a:solidFill>
                          <a:effectLst/>
                          <a:uLnTx/>
                          <a:uFillTx/>
                          <a:latin typeface="+mn-lt"/>
                          <a:ea typeface="+mn-ea"/>
                          <a:cs typeface="+mn-cs"/>
                        </a:rPr>
                        <a:t>
Wow, Super!😁 Wir freuen uns riesig über den dritten Platz für unsere betriebliche Kindertagesstätte!!
Ein großes Dankeschön vor allem an Sonja Kölblinger, für ihr Engagement!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74039691"/>
                  </a:ext>
                </a:extLst>
              </a:tr>
            </a:tbl>
          </a:graphicData>
        </a:graphic>
      </p:graphicFrame>
      <p:sp>
        <p:nvSpPr>
          <p:cNvPr id="4" name="Text Placeholder 3">
            <a:extLst>
              <a:ext uri="{FF2B5EF4-FFF2-40B4-BE49-F238E27FC236}">
                <a16:creationId xmlns:a16="http://schemas.microsoft.com/office/drawing/2014/main" id="{8C39C07E-BAAA-4D99-A2DA-25435CF80ACA}"/>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31576580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BA3C66-50F9-485D-92F6-BE73DD9B3BBA}"/>
              </a:ext>
            </a:extLst>
          </p:cNvPr>
          <p:cNvSpPr>
            <a:spLocks noGrp="1"/>
          </p:cNvSpPr>
          <p:nvPr>
            <p:ph type="title"/>
          </p:nvPr>
        </p:nvSpPr>
        <p:spPr/>
        <p:txBody>
          <a:bodyPr/>
          <a:lstStyle/>
          <a:p>
            <a:r>
              <a:rPr lang="de-DE"/>
              <a:t>Eigene Beiträge (Postings) - 5 of 6</a:t>
            </a:r>
            <a:endParaRPr lang="en-US"/>
          </a:p>
        </p:txBody>
      </p:sp>
      <p:graphicFrame>
        <p:nvGraphicFramePr>
          <p:cNvPr id="5" name="Table Placeholder 4">
            <a:extLst>
              <a:ext uri="{FF2B5EF4-FFF2-40B4-BE49-F238E27FC236}">
                <a16:creationId xmlns:a16="http://schemas.microsoft.com/office/drawing/2014/main" id="{3EC354EF-DF2C-4331-8C01-6951F1504360}"/>
              </a:ext>
            </a:extLst>
          </p:cNvPr>
          <p:cNvGraphicFramePr>
            <a:graphicFrameLocks noGrp="1"/>
          </p:cNvGraphicFramePr>
          <p:nvPr>
            <p:ph type="tbl" sz="quarter" idx="13"/>
            <p:extLst>
              <p:ext uri="{D42A27DB-BD31-4B8C-83A1-F6EECF244321}">
                <p14:modId xmlns:p14="http://schemas.microsoft.com/office/powerpoint/2010/main" val="2199858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895583723"/>
                    </a:ext>
                  </a:extLst>
                </a:gridCol>
                <a:gridCol w="658368">
                  <a:extLst>
                    <a:ext uri="{9D8B030D-6E8A-4147-A177-3AD203B41FA5}">
                      <a16:colId xmlns:a16="http://schemas.microsoft.com/office/drawing/2014/main" val="3919356566"/>
                    </a:ext>
                  </a:extLst>
                </a:gridCol>
                <a:gridCol w="658368">
                  <a:extLst>
                    <a:ext uri="{9D8B030D-6E8A-4147-A177-3AD203B41FA5}">
                      <a16:colId xmlns:a16="http://schemas.microsoft.com/office/drawing/2014/main" val="3774562859"/>
                    </a:ext>
                  </a:extLst>
                </a:gridCol>
                <a:gridCol w="658368">
                  <a:extLst>
                    <a:ext uri="{9D8B030D-6E8A-4147-A177-3AD203B41FA5}">
                      <a16:colId xmlns:a16="http://schemas.microsoft.com/office/drawing/2014/main" val="2558119634"/>
                    </a:ext>
                  </a:extLst>
                </a:gridCol>
                <a:gridCol w="658368">
                  <a:extLst>
                    <a:ext uri="{9D8B030D-6E8A-4147-A177-3AD203B41FA5}">
                      <a16:colId xmlns:a16="http://schemas.microsoft.com/office/drawing/2014/main" val="3979283074"/>
                    </a:ext>
                  </a:extLst>
                </a:gridCol>
                <a:gridCol w="658368">
                  <a:extLst>
                    <a:ext uri="{9D8B030D-6E8A-4147-A177-3AD203B41FA5}">
                      <a16:colId xmlns:a16="http://schemas.microsoft.com/office/drawing/2014/main" val="836063866"/>
                    </a:ext>
                  </a:extLst>
                </a:gridCol>
                <a:gridCol w="658368">
                  <a:extLst>
                    <a:ext uri="{9D8B030D-6E8A-4147-A177-3AD203B41FA5}">
                      <a16:colId xmlns:a16="http://schemas.microsoft.com/office/drawing/2014/main" val="3241501536"/>
                    </a:ext>
                  </a:extLst>
                </a:gridCol>
                <a:gridCol w="658368">
                  <a:extLst>
                    <a:ext uri="{9D8B030D-6E8A-4147-A177-3AD203B41FA5}">
                      <a16:colId xmlns:a16="http://schemas.microsoft.com/office/drawing/2014/main" val="11996723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978587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- 2018-03-08 18:30:00</a:t>
                      </a:r>
                      <a:r>
                        <a:rPr kumimoji="0" lang="de-DE" sz="1000" b="0" i="0" u="none" strike="noStrike" kern="1200" cap="none" spc="0" normalizeH="0" baseline="0" noProof="0">
                          <a:ln>
                            <a:noFill/>
                          </a:ln>
                          <a:solidFill>
                            <a:prstClr val="black"/>
                          </a:solidFill>
                          <a:effectLst/>
                          <a:uLnTx/>
                          <a:uFillTx/>
                          <a:latin typeface="+mn-lt"/>
                          <a:ea typeface="+mn-ea"/>
                          <a:cs typeface="+mn-cs"/>
                        </a:rPr>
                        <a:t>
Wie man Füße perfekt verwöhnt…
Sie wollen Ihrem Partner etwas besonders Gutes tun? Wie wäre es mit einer Fußmassage?
Wir sprechen hier nicht von einem Gutschein für eine Massage, sondern von Ihrer Massage! Ist gar nicht so schwer. Hier erfahren Sie wie es geht...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0.7937%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47892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- 2018-03-07 11:16:52</a:t>
                      </a:r>
                      <a:r>
                        <a:rPr kumimoji="0" lang="de-DE" sz="1000" b="0" i="0" u="none" strike="noStrike" kern="1200" cap="none" spc="0" normalizeH="0" baseline="0" noProof="0">
                          <a:ln>
                            <a:noFill/>
                          </a:ln>
                          <a:solidFill>
                            <a:prstClr val="black"/>
                          </a:solidFill>
                          <a:effectLst/>
                          <a:uLnTx/>
                          <a:uFillTx/>
                          <a:latin typeface="+mn-lt"/>
                          <a:ea typeface="+mn-ea"/>
                          <a:cs typeface="+mn-cs"/>
                        </a:rPr>
                        <a:t>
Unsere liebe Chefin, Renate Winzer, hat Mal wieder tolle Arbeit geleistet. Wir freuen uns sehr über die schöne Osterdekoration.♥️♥️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0.6985%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290504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- 2018-03-05 18:30:00</a:t>
                      </a:r>
                      <a:r>
                        <a:rPr kumimoji="0" lang="de-DE" sz="1000" b="0" i="0" u="none" strike="noStrike" kern="1200" cap="none" spc="0" normalizeH="0" baseline="0" noProof="0">
                          <a:ln>
                            <a:noFill/>
                          </a:ln>
                          <a:solidFill>
                            <a:prstClr val="black"/>
                          </a:solidFill>
                          <a:effectLst/>
                          <a:uLnTx/>
                          <a:uFillTx/>
                          <a:latin typeface="+mn-lt"/>
                          <a:ea typeface="+mn-ea"/>
                          <a:cs typeface="+mn-cs"/>
                        </a:rPr>
                        <a:t>
Die Schwangerschaft ist eine wunderbare Zeit. Eine Zeit, die werdende Eltern noch für sich haben, bevor der Alltag mit dem kleinen Wunder beginnt.
Wir empfehlen daher werdenden Mamas und Papas: Gönnen Sie sich zwei Nächte „BabyMoon“ voller Genuss, Erholung und Entspannung bei uns im Hotel Winzer ❤️
 — Products shown: BabyMoon.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13740088"/>
                  </a:ext>
                </a:extLst>
              </a:tr>
            </a:tbl>
          </a:graphicData>
        </a:graphic>
      </p:graphicFrame>
      <p:sp>
        <p:nvSpPr>
          <p:cNvPr id="4" name="Text Placeholder 3">
            <a:extLst>
              <a:ext uri="{FF2B5EF4-FFF2-40B4-BE49-F238E27FC236}">
                <a16:creationId xmlns:a16="http://schemas.microsoft.com/office/drawing/2014/main" id="{961C55F6-798A-4CAB-AACD-52F2DC6855DE}"/>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1246848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C61B4A-6C04-45A4-8F56-1C0D11274228}"/>
              </a:ext>
            </a:extLst>
          </p:cNvPr>
          <p:cNvSpPr>
            <a:spLocks noGrp="1"/>
          </p:cNvSpPr>
          <p:nvPr>
            <p:ph type="title"/>
          </p:nvPr>
        </p:nvSpPr>
        <p:spPr/>
        <p:txBody>
          <a:bodyPr/>
          <a:lstStyle/>
          <a:p>
            <a:r>
              <a:rPr lang="de-DE"/>
              <a:t>Eigene Beiträge (Postings) - 6 of 6</a:t>
            </a:r>
            <a:endParaRPr lang="en-US"/>
          </a:p>
        </p:txBody>
      </p:sp>
      <p:graphicFrame>
        <p:nvGraphicFramePr>
          <p:cNvPr id="5" name="Table Placeholder 4">
            <a:extLst>
              <a:ext uri="{FF2B5EF4-FFF2-40B4-BE49-F238E27FC236}">
                <a16:creationId xmlns:a16="http://schemas.microsoft.com/office/drawing/2014/main" id="{1F5B2ED2-5222-44A9-86A4-7AFB7132D084}"/>
              </a:ext>
            </a:extLst>
          </p:cNvPr>
          <p:cNvGraphicFramePr>
            <a:graphicFrameLocks noGrp="1"/>
          </p:cNvGraphicFramePr>
          <p:nvPr>
            <p:ph type="tbl" sz="quarter" idx="13"/>
            <p:extLst>
              <p:ext uri="{D42A27DB-BD31-4B8C-83A1-F6EECF244321}">
                <p14:modId xmlns:p14="http://schemas.microsoft.com/office/powerpoint/2010/main" val="32154033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106505714"/>
                    </a:ext>
                  </a:extLst>
                </a:gridCol>
                <a:gridCol w="658368">
                  <a:extLst>
                    <a:ext uri="{9D8B030D-6E8A-4147-A177-3AD203B41FA5}">
                      <a16:colId xmlns:a16="http://schemas.microsoft.com/office/drawing/2014/main" val="3238659784"/>
                    </a:ext>
                  </a:extLst>
                </a:gridCol>
                <a:gridCol w="658368">
                  <a:extLst>
                    <a:ext uri="{9D8B030D-6E8A-4147-A177-3AD203B41FA5}">
                      <a16:colId xmlns:a16="http://schemas.microsoft.com/office/drawing/2014/main" val="1115039428"/>
                    </a:ext>
                  </a:extLst>
                </a:gridCol>
                <a:gridCol w="658368">
                  <a:extLst>
                    <a:ext uri="{9D8B030D-6E8A-4147-A177-3AD203B41FA5}">
                      <a16:colId xmlns:a16="http://schemas.microsoft.com/office/drawing/2014/main" val="4197698917"/>
                    </a:ext>
                  </a:extLst>
                </a:gridCol>
                <a:gridCol w="658368">
                  <a:extLst>
                    <a:ext uri="{9D8B030D-6E8A-4147-A177-3AD203B41FA5}">
                      <a16:colId xmlns:a16="http://schemas.microsoft.com/office/drawing/2014/main" val="3399695580"/>
                    </a:ext>
                  </a:extLst>
                </a:gridCol>
                <a:gridCol w="658368">
                  <a:extLst>
                    <a:ext uri="{9D8B030D-6E8A-4147-A177-3AD203B41FA5}">
                      <a16:colId xmlns:a16="http://schemas.microsoft.com/office/drawing/2014/main" val="660061526"/>
                    </a:ext>
                  </a:extLst>
                </a:gridCol>
                <a:gridCol w="658368">
                  <a:extLst>
                    <a:ext uri="{9D8B030D-6E8A-4147-A177-3AD203B41FA5}">
                      <a16:colId xmlns:a16="http://schemas.microsoft.com/office/drawing/2014/main" val="3349145066"/>
                    </a:ext>
                  </a:extLst>
                </a:gridCol>
                <a:gridCol w="658368">
                  <a:extLst>
                    <a:ext uri="{9D8B030D-6E8A-4147-A177-3AD203B41FA5}">
                      <a16:colId xmlns:a16="http://schemas.microsoft.com/office/drawing/2014/main" val="40468504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786316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- 2018-03-02 18:30:00</a:t>
                      </a:r>
                      <a:r>
                        <a:rPr kumimoji="0" lang="de-DE" sz="1000" b="0" i="0" u="none" strike="noStrike" kern="1200" cap="none" spc="0" normalizeH="0" baseline="0" noProof="0">
                          <a:ln>
                            <a:noFill/>
                          </a:ln>
                          <a:solidFill>
                            <a:prstClr val="black"/>
                          </a:solidFill>
                          <a:effectLst/>
                          <a:uLnTx/>
                          <a:uFillTx/>
                          <a:latin typeface="+mn-lt"/>
                          <a:ea typeface="+mn-ea"/>
                          <a:cs typeface="+mn-cs"/>
                        </a:rPr>
                        <a:t>
Ein Tag zum Genießen…
Stress? Überlastung? Jetzt käme ein Urlaub gerade recht! Wer das Day Spa im Hotel Winzer besucht, der bekommt einen Kurzurlaub für alle Sinne...
Gönnen Sie sich eine Auszeit und tanken Sie neue Lebensenergie!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71474918"/>
                  </a:ext>
                </a:extLst>
              </a:tr>
            </a:tbl>
          </a:graphicData>
        </a:graphic>
      </p:graphicFrame>
      <p:sp>
        <p:nvSpPr>
          <p:cNvPr id="4" name="Text Placeholder 3">
            <a:extLst>
              <a:ext uri="{FF2B5EF4-FFF2-40B4-BE49-F238E27FC236}">
                <a16:creationId xmlns:a16="http://schemas.microsoft.com/office/drawing/2014/main" id="{9CE09B33-04F0-4AD7-BF07-2E09EF17EA3F}"/>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42053126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C052E1-9DF4-4F68-92D9-F15B94EC2B6F}"/>
              </a:ext>
            </a:extLst>
          </p:cNvPr>
          <p:cNvSpPr>
            <a:spLocks noGrp="1"/>
          </p:cNvSpPr>
          <p:nvPr>
            <p:ph type="title"/>
          </p:nvPr>
        </p:nvSpPr>
        <p:spPr/>
        <p:txBody>
          <a:bodyPr/>
          <a:lstStyle/>
          <a:p>
            <a:r>
              <a:rPr lang="en-US"/>
              <a:t>Eigene Beiträge (Postings) + Reactions - 1 of 7</a:t>
            </a:r>
          </a:p>
        </p:txBody>
      </p:sp>
      <p:graphicFrame>
        <p:nvGraphicFramePr>
          <p:cNvPr id="5" name="Table Placeholder 4">
            <a:extLst>
              <a:ext uri="{FF2B5EF4-FFF2-40B4-BE49-F238E27FC236}">
                <a16:creationId xmlns:a16="http://schemas.microsoft.com/office/drawing/2014/main" id="{02B3B068-F265-4A3F-8FCB-2B2341F72497}"/>
              </a:ext>
            </a:extLst>
          </p:cNvPr>
          <p:cNvGraphicFramePr>
            <a:graphicFrameLocks noGrp="1"/>
          </p:cNvGraphicFramePr>
          <p:nvPr>
            <p:ph type="tbl" sz="quarter" idx="13"/>
            <p:extLst>
              <p:ext uri="{D42A27DB-BD31-4B8C-83A1-F6EECF244321}">
                <p14:modId xmlns:p14="http://schemas.microsoft.com/office/powerpoint/2010/main" val="22727045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920626923"/>
                    </a:ext>
                  </a:extLst>
                </a:gridCol>
                <a:gridCol w="822960">
                  <a:extLst>
                    <a:ext uri="{9D8B030D-6E8A-4147-A177-3AD203B41FA5}">
                      <a16:colId xmlns:a16="http://schemas.microsoft.com/office/drawing/2014/main" val="3583877008"/>
                    </a:ext>
                  </a:extLst>
                </a:gridCol>
                <a:gridCol w="822960">
                  <a:extLst>
                    <a:ext uri="{9D8B030D-6E8A-4147-A177-3AD203B41FA5}">
                      <a16:colId xmlns:a16="http://schemas.microsoft.com/office/drawing/2014/main" val="429951790"/>
                    </a:ext>
                  </a:extLst>
                </a:gridCol>
                <a:gridCol w="822960">
                  <a:extLst>
                    <a:ext uri="{9D8B030D-6E8A-4147-A177-3AD203B41FA5}">
                      <a16:colId xmlns:a16="http://schemas.microsoft.com/office/drawing/2014/main" val="4094536957"/>
                    </a:ext>
                  </a:extLst>
                </a:gridCol>
                <a:gridCol w="822960">
                  <a:extLst>
                    <a:ext uri="{9D8B030D-6E8A-4147-A177-3AD203B41FA5}">
                      <a16:colId xmlns:a16="http://schemas.microsoft.com/office/drawing/2014/main" val="108802853"/>
                    </a:ext>
                  </a:extLst>
                </a:gridCol>
                <a:gridCol w="822960">
                  <a:extLst>
                    <a:ext uri="{9D8B030D-6E8A-4147-A177-3AD203B41FA5}">
                      <a16:colId xmlns:a16="http://schemas.microsoft.com/office/drawing/2014/main" val="905685973"/>
                    </a:ext>
                  </a:extLst>
                </a:gridCol>
                <a:gridCol w="822960">
                  <a:extLst>
                    <a:ext uri="{9D8B030D-6E8A-4147-A177-3AD203B41FA5}">
                      <a16:colId xmlns:a16="http://schemas.microsoft.com/office/drawing/2014/main" val="3344634045"/>
                    </a:ext>
                  </a:extLst>
                </a:gridCol>
                <a:gridCol w="822960">
                  <a:extLst>
                    <a:ext uri="{9D8B030D-6E8A-4147-A177-3AD203B41FA5}">
                      <a16:colId xmlns:a16="http://schemas.microsoft.com/office/drawing/2014/main" val="29687719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5909401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- 2018-03-27 18:30:01</a:t>
                      </a:r>
                      <a:r>
                        <a:rPr kumimoji="0" lang="de-DE" sz="1000" b="0" i="0" u="none" strike="noStrike" kern="1200" cap="none" spc="0" normalizeH="0" baseline="0" noProof="0">
                          <a:ln>
                            <a:noFill/>
                          </a:ln>
                          <a:solidFill>
                            <a:prstClr val="black"/>
                          </a:solidFill>
                          <a:effectLst/>
                          <a:uLnTx/>
                          <a:uFillTx/>
                          <a:latin typeface="+mn-lt"/>
                          <a:ea typeface="+mn-ea"/>
                          <a:cs typeface="+mn-cs"/>
                        </a:rPr>
                        <a:t>
Habt Ihr unseren Ehrengast von diesem Wochenende schon vorbei hoppeln sehen? ;-)
Mehr als nur Osterhase und Ostereier 🐰🥚 Ostern ist ein Fest mit langer Tradition und vielen überraschenden Facetten...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7902610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Mark's New York Bar - 2018-03-26 10:30:06</a:t>
                      </a:r>
                      <a:r>
                        <a:rPr kumimoji="0" lang="en-US" sz="1000" b="0" i="0" u="none" strike="noStrike" kern="1200" cap="none" spc="0" normalizeH="0" baseline="0" noProof="0">
                          <a:ln>
                            <a:noFill/>
                          </a:ln>
                          <a:solidFill>
                            <a:prstClr val="black"/>
                          </a:solidFill>
                          <a:effectLst/>
                          <a:uLnTx/>
                          <a:uFillTx/>
                          <a:latin typeface="+mn-lt"/>
                          <a:ea typeface="+mn-ea"/>
                          <a:cs typeface="+mn-cs"/>
                        </a:rPr>
                        <a:t>
Heute gibt's wieder coole Beats mit DJ Manfred!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3918680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Mark's New York Bar - 2018-03-25 20:00:22</a:t>
                      </a:r>
                      <a:r>
                        <a:rPr kumimoji="0" lang="de-DE" sz="1000" b="0" i="0" u="none" strike="noStrike" kern="1200" cap="none" spc="0" normalizeH="0" baseline="0" noProof="0">
                          <a:ln>
                            <a:noFill/>
                          </a:ln>
                          <a:solidFill>
                            <a:prstClr val="black"/>
                          </a:solidFill>
                          <a:effectLst/>
                          <a:uLnTx/>
                          <a:uFillTx/>
                          <a:latin typeface="+mn-lt"/>
                          <a:ea typeface="+mn-ea"/>
                          <a:cs typeface="+mn-cs"/>
                        </a:rPr>
                        <a:t>
🔥🔥🔥 
Am Samstag de 31.3. steigt bei uns eine Hasen-Party! Um euch den Mund wässrig zu machen schon mal die Drinks für den abend 🤤🤩
Unser Starbartender Kenny Klein mixt diese herrlichen Frühlings Drinks für euch.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5822632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Mark's New York Bar - 2018-03-25 09:30:09</a:t>
                      </a:r>
                      <a:r>
                        <a:rPr kumimoji="0" lang="de-DE" sz="1000" b="0" i="0" u="none" strike="noStrike" kern="1200" cap="none" spc="0" normalizeH="0" baseline="0" noProof="0">
                          <a:ln>
                            <a:noFill/>
                          </a:ln>
                          <a:solidFill>
                            <a:prstClr val="black"/>
                          </a:solidFill>
                          <a:effectLst/>
                          <a:uLnTx/>
                          <a:uFillTx/>
                          <a:latin typeface="+mn-lt"/>
                          <a:ea typeface="+mn-ea"/>
                          <a:cs typeface="+mn-cs"/>
                        </a:rPr>
                        <a:t>
Kennt ihr schon unser neues Barmenü?
Ein echter Knaller ist unter Anderem der Wayfarer!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026246849"/>
                  </a:ext>
                </a:extLst>
              </a:tr>
            </a:tbl>
          </a:graphicData>
        </a:graphic>
      </p:graphicFrame>
      <p:sp>
        <p:nvSpPr>
          <p:cNvPr id="4" name="Text Placeholder 3">
            <a:extLst>
              <a:ext uri="{FF2B5EF4-FFF2-40B4-BE49-F238E27FC236}">
                <a16:creationId xmlns:a16="http://schemas.microsoft.com/office/drawing/2014/main" id="{2E7FCC67-94BE-482A-8142-A2C64479D125}"/>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2345860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542CAC-43B0-4BC7-BC71-10D66D0B4D4F}"/>
              </a:ext>
            </a:extLst>
          </p:cNvPr>
          <p:cNvSpPr>
            <a:spLocks noGrp="1"/>
          </p:cNvSpPr>
          <p:nvPr>
            <p:ph type="title"/>
          </p:nvPr>
        </p:nvSpPr>
        <p:spPr/>
        <p:txBody>
          <a:bodyPr/>
          <a:lstStyle/>
          <a:p>
            <a:r>
              <a:rPr lang="en-US"/>
              <a:t>Eigene Beiträge (Postings) + Reactions - 2 of 7</a:t>
            </a:r>
          </a:p>
        </p:txBody>
      </p:sp>
      <p:graphicFrame>
        <p:nvGraphicFramePr>
          <p:cNvPr id="5" name="Table Placeholder 4">
            <a:extLst>
              <a:ext uri="{FF2B5EF4-FFF2-40B4-BE49-F238E27FC236}">
                <a16:creationId xmlns:a16="http://schemas.microsoft.com/office/drawing/2014/main" id="{35438402-1A05-4E0C-9639-7593349AD2F0}"/>
              </a:ext>
            </a:extLst>
          </p:cNvPr>
          <p:cNvGraphicFramePr>
            <a:graphicFrameLocks noGrp="1"/>
          </p:cNvGraphicFramePr>
          <p:nvPr>
            <p:ph type="tbl" sz="quarter" idx="13"/>
            <p:extLst>
              <p:ext uri="{D42A27DB-BD31-4B8C-83A1-F6EECF244321}">
                <p14:modId xmlns:p14="http://schemas.microsoft.com/office/powerpoint/2010/main" val="18924498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626200405"/>
                    </a:ext>
                  </a:extLst>
                </a:gridCol>
                <a:gridCol w="822960">
                  <a:extLst>
                    <a:ext uri="{9D8B030D-6E8A-4147-A177-3AD203B41FA5}">
                      <a16:colId xmlns:a16="http://schemas.microsoft.com/office/drawing/2014/main" val="995493095"/>
                    </a:ext>
                  </a:extLst>
                </a:gridCol>
                <a:gridCol w="822960">
                  <a:extLst>
                    <a:ext uri="{9D8B030D-6E8A-4147-A177-3AD203B41FA5}">
                      <a16:colId xmlns:a16="http://schemas.microsoft.com/office/drawing/2014/main" val="987208315"/>
                    </a:ext>
                  </a:extLst>
                </a:gridCol>
                <a:gridCol w="822960">
                  <a:extLst>
                    <a:ext uri="{9D8B030D-6E8A-4147-A177-3AD203B41FA5}">
                      <a16:colId xmlns:a16="http://schemas.microsoft.com/office/drawing/2014/main" val="1143776668"/>
                    </a:ext>
                  </a:extLst>
                </a:gridCol>
                <a:gridCol w="822960">
                  <a:extLst>
                    <a:ext uri="{9D8B030D-6E8A-4147-A177-3AD203B41FA5}">
                      <a16:colId xmlns:a16="http://schemas.microsoft.com/office/drawing/2014/main" val="1874197970"/>
                    </a:ext>
                  </a:extLst>
                </a:gridCol>
                <a:gridCol w="822960">
                  <a:extLst>
                    <a:ext uri="{9D8B030D-6E8A-4147-A177-3AD203B41FA5}">
                      <a16:colId xmlns:a16="http://schemas.microsoft.com/office/drawing/2014/main" val="2631559953"/>
                    </a:ext>
                  </a:extLst>
                </a:gridCol>
                <a:gridCol w="822960">
                  <a:extLst>
                    <a:ext uri="{9D8B030D-6E8A-4147-A177-3AD203B41FA5}">
                      <a16:colId xmlns:a16="http://schemas.microsoft.com/office/drawing/2014/main" val="1121568561"/>
                    </a:ext>
                  </a:extLst>
                </a:gridCol>
                <a:gridCol w="822960">
                  <a:extLst>
                    <a:ext uri="{9D8B030D-6E8A-4147-A177-3AD203B41FA5}">
                      <a16:colId xmlns:a16="http://schemas.microsoft.com/office/drawing/2014/main" val="21101263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995466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- 2018-03-25 08:05:43</a:t>
                      </a:r>
                      <a:r>
                        <a:rPr kumimoji="0" lang="de-DE" sz="1000" b="0" i="0" u="none" strike="noStrike" kern="1200" cap="none" spc="0" normalizeH="0" baseline="0" noProof="0">
                          <a:ln>
                            <a:noFill/>
                          </a:ln>
                          <a:solidFill>
                            <a:prstClr val="black"/>
                          </a:solidFill>
                          <a:effectLst/>
                          <a:uLnTx/>
                          <a:uFillTx/>
                          <a:latin typeface="+mn-lt"/>
                          <a:ea typeface="+mn-ea"/>
                          <a:cs typeface="+mn-cs"/>
                        </a:rPr>
                        <a:t>
Wir wünschen Euch einen wunderschönen und entspannten Sonntag! ♥️ Auch heute lacht wieder die Sonne!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946044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Mark's New York Bar - 2018-03-24 09:30:47</a:t>
                      </a:r>
                      <a:r>
                        <a:rPr kumimoji="0" lang="en-US" sz="1000" b="0" i="0" u="none" strike="noStrike" kern="1200" cap="none" spc="0" normalizeH="0" baseline="0" noProof="0">
                          <a:ln>
                            <a:noFill/>
                          </a:ln>
                          <a:solidFill>
                            <a:prstClr val="black"/>
                          </a:solidFill>
                          <a:effectLst/>
                          <a:uLnTx/>
                          <a:uFillTx/>
                          <a:latin typeface="+mn-lt"/>
                          <a:ea typeface="+mn-ea"/>
                          <a:cs typeface="+mn-cs"/>
                        </a:rPr>
                        <a:t>
We got the Love in our Juice!
Try the Love Juice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2507813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Mark's New York Bar - 2018-03-23 21:52:24</a:t>
                      </a:r>
                      <a:r>
                        <a:rPr kumimoji="0" lang="en-US" sz="1000" b="0" i="0" u="none" strike="noStrike" kern="1200" cap="none" spc="0" normalizeH="0" baseline="0" noProof="0">
                          <a:ln>
                            <a:noFill/>
                          </a:ln>
                          <a:solidFill>
                            <a:prstClr val="black"/>
                          </a:solidFill>
                          <a:effectLst/>
                          <a:uLnTx/>
                          <a:uFillTx/>
                          <a:latin typeface="+mn-lt"/>
                          <a:ea typeface="+mn-ea"/>
                          <a:cs typeface="+mn-cs"/>
                        </a:rPr>
                        <a:t>
Stolz präsentiert euch unser Harald heute seinen Bacardi Legacy Drink, den Wayfarer!
Ein echter Gaumenschmeichler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4889603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Mark's New York Bar - 2018-03-23 21:29:42</a:t>
                      </a:r>
                      <a:r>
                        <a:rPr kumimoji="0" lang="de-DE" sz="1000" b="0" i="0" u="none" strike="noStrike" kern="1200" cap="none" spc="0" normalizeH="0" baseline="0" noProof="0">
                          <a:ln>
                            <a:noFill/>
                          </a:ln>
                          <a:solidFill>
                            <a:prstClr val="black"/>
                          </a:solidFill>
                          <a:effectLst/>
                          <a:uLnTx/>
                          <a:uFillTx/>
                          <a:latin typeface="+mn-lt"/>
                          <a:ea typeface="+mn-ea"/>
                          <a:cs typeface="+mn-cs"/>
                        </a:rPr>
                        <a:t>
Ihr möchtet gerne einen Tisch reservieren? Dann schreibt uns einfach eine Nachricht oder ruft an unter +4376676387542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0374610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Mark's New York Bar - 2018-03-22 22:56:43</a:t>
                      </a:r>
                      <a:r>
                        <a:rPr kumimoji="0" lang="de-DE" sz="1000" b="0" i="0" u="none" strike="noStrike" kern="1200" cap="none" spc="0" normalizeH="0" baseline="0" noProof="0">
                          <a:ln>
                            <a:noFill/>
                          </a:ln>
                          <a:solidFill>
                            <a:prstClr val="black"/>
                          </a:solidFill>
                          <a:effectLst/>
                          <a:uLnTx/>
                          <a:uFillTx/>
                          <a:latin typeface="+mn-lt"/>
                          <a:ea typeface="+mn-ea"/>
                          <a:cs typeface="+mn-cs"/>
                        </a:rPr>
                        <a:t>
Lasst es doch endlich mal wärmer werden und den Frühling beginnen.
Wir würden auch Champagner ausgeben...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896430717"/>
                  </a:ext>
                </a:extLst>
              </a:tr>
            </a:tbl>
          </a:graphicData>
        </a:graphic>
      </p:graphicFrame>
      <p:sp>
        <p:nvSpPr>
          <p:cNvPr id="4" name="Text Placeholder 3">
            <a:extLst>
              <a:ext uri="{FF2B5EF4-FFF2-40B4-BE49-F238E27FC236}">
                <a16:creationId xmlns:a16="http://schemas.microsoft.com/office/drawing/2014/main" id="{F9EDD65F-29FC-41E6-A156-3017B21F007E}"/>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16255233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ECA1C5-FBBF-41FE-A950-FA7607BB3B36}"/>
              </a:ext>
            </a:extLst>
          </p:cNvPr>
          <p:cNvSpPr>
            <a:spLocks noGrp="1"/>
          </p:cNvSpPr>
          <p:nvPr>
            <p:ph type="title"/>
          </p:nvPr>
        </p:nvSpPr>
        <p:spPr/>
        <p:txBody>
          <a:bodyPr/>
          <a:lstStyle/>
          <a:p>
            <a:r>
              <a:rPr lang="en-US"/>
              <a:t>Eigene Beiträge (Postings) + Reactions - 3 of 7</a:t>
            </a:r>
          </a:p>
        </p:txBody>
      </p:sp>
      <p:graphicFrame>
        <p:nvGraphicFramePr>
          <p:cNvPr id="5" name="Table Placeholder 4">
            <a:extLst>
              <a:ext uri="{FF2B5EF4-FFF2-40B4-BE49-F238E27FC236}">
                <a16:creationId xmlns:a16="http://schemas.microsoft.com/office/drawing/2014/main" id="{F3462B89-5944-4833-A262-B85D55BA82DE}"/>
              </a:ext>
            </a:extLst>
          </p:cNvPr>
          <p:cNvGraphicFramePr>
            <a:graphicFrameLocks noGrp="1"/>
          </p:cNvGraphicFramePr>
          <p:nvPr>
            <p:ph type="tbl" sz="quarter" idx="13"/>
            <p:extLst>
              <p:ext uri="{D42A27DB-BD31-4B8C-83A1-F6EECF244321}">
                <p14:modId xmlns:p14="http://schemas.microsoft.com/office/powerpoint/2010/main" val="20632006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542926546"/>
                    </a:ext>
                  </a:extLst>
                </a:gridCol>
                <a:gridCol w="822960">
                  <a:extLst>
                    <a:ext uri="{9D8B030D-6E8A-4147-A177-3AD203B41FA5}">
                      <a16:colId xmlns:a16="http://schemas.microsoft.com/office/drawing/2014/main" val="98850659"/>
                    </a:ext>
                  </a:extLst>
                </a:gridCol>
                <a:gridCol w="822960">
                  <a:extLst>
                    <a:ext uri="{9D8B030D-6E8A-4147-A177-3AD203B41FA5}">
                      <a16:colId xmlns:a16="http://schemas.microsoft.com/office/drawing/2014/main" val="134642676"/>
                    </a:ext>
                  </a:extLst>
                </a:gridCol>
                <a:gridCol w="822960">
                  <a:extLst>
                    <a:ext uri="{9D8B030D-6E8A-4147-A177-3AD203B41FA5}">
                      <a16:colId xmlns:a16="http://schemas.microsoft.com/office/drawing/2014/main" val="648635492"/>
                    </a:ext>
                  </a:extLst>
                </a:gridCol>
                <a:gridCol w="822960">
                  <a:extLst>
                    <a:ext uri="{9D8B030D-6E8A-4147-A177-3AD203B41FA5}">
                      <a16:colId xmlns:a16="http://schemas.microsoft.com/office/drawing/2014/main" val="2691727777"/>
                    </a:ext>
                  </a:extLst>
                </a:gridCol>
                <a:gridCol w="822960">
                  <a:extLst>
                    <a:ext uri="{9D8B030D-6E8A-4147-A177-3AD203B41FA5}">
                      <a16:colId xmlns:a16="http://schemas.microsoft.com/office/drawing/2014/main" val="2360295370"/>
                    </a:ext>
                  </a:extLst>
                </a:gridCol>
                <a:gridCol w="822960">
                  <a:extLst>
                    <a:ext uri="{9D8B030D-6E8A-4147-A177-3AD203B41FA5}">
                      <a16:colId xmlns:a16="http://schemas.microsoft.com/office/drawing/2014/main" val="3389265240"/>
                    </a:ext>
                  </a:extLst>
                </a:gridCol>
                <a:gridCol w="822960">
                  <a:extLst>
                    <a:ext uri="{9D8B030D-6E8A-4147-A177-3AD203B41FA5}">
                      <a16:colId xmlns:a16="http://schemas.microsoft.com/office/drawing/2014/main" val="13322121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3744474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Mark's New York Bar - 2018-03-20 18:30:00</a:t>
                      </a:r>
                      <a:r>
                        <a:rPr kumimoji="0" lang="de-DE" sz="1000" b="0" i="0" u="none" strike="noStrike" kern="1200" cap="none" spc="0" normalizeH="0" baseline="0" noProof="0">
                          <a:ln>
                            <a:noFill/>
                          </a:ln>
                          <a:solidFill>
                            <a:prstClr val="black"/>
                          </a:solidFill>
                          <a:effectLst/>
                          <a:uLnTx/>
                          <a:uFillTx/>
                          <a:latin typeface="+mn-lt"/>
                          <a:ea typeface="+mn-ea"/>
                          <a:cs typeface="+mn-cs"/>
                        </a:rPr>
                        <a:t>
Dean Martin – Idol mit Drink in der Hand 🍸
Dean Martin ist eine Legende. Mit Drink und Zigarette auf der Bühne war er der „King of Coolness“. Wir haben seine Trinkgewohnheiten etwas genauer unter die Lupe genommen und dabei einiges entdeckt...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0638460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- 2018-03-20 14:57:58</a:t>
                      </a:r>
                      <a:r>
                        <a:rPr kumimoji="0" lang="de-DE" sz="1000" b="0" i="0" u="none" strike="noStrike" kern="1200" cap="none" spc="0" normalizeH="0" baseline="0" noProof="0">
                          <a:ln>
                            <a:noFill/>
                          </a:ln>
                          <a:solidFill>
                            <a:prstClr val="black"/>
                          </a:solidFill>
                          <a:effectLst/>
                          <a:uLnTx/>
                          <a:uFillTx/>
                          <a:latin typeface="+mn-lt"/>
                          <a:ea typeface="+mn-ea"/>
                          <a:cs typeface="+mn-cs"/>
                        </a:rPr>
                        <a:t>
Hoffentlich kommt er bald....😁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0193765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- 2018-03-16 12:33:11</a:t>
                      </a:r>
                      <a:r>
                        <a:rPr kumimoji="0" lang="de-DE" sz="1000" b="0" i="0" u="none" strike="noStrike" kern="1200" cap="none" spc="0" normalizeH="0" baseline="0" noProof="0">
                          <a:ln>
                            <a:noFill/>
                          </a:ln>
                          <a:solidFill>
                            <a:prstClr val="black"/>
                          </a:solidFill>
                          <a:effectLst/>
                          <a:uLnTx/>
                          <a:uFillTx/>
                          <a:latin typeface="+mn-lt"/>
                          <a:ea typeface="+mn-ea"/>
                          <a:cs typeface="+mn-cs"/>
                        </a:rPr>
                        <a:t>
Süße Verführung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670090728"/>
                  </a:ext>
                </a:extLst>
              </a:tr>
            </a:tbl>
          </a:graphicData>
        </a:graphic>
      </p:graphicFrame>
      <p:sp>
        <p:nvSpPr>
          <p:cNvPr id="4" name="Text Placeholder 3">
            <a:extLst>
              <a:ext uri="{FF2B5EF4-FFF2-40B4-BE49-F238E27FC236}">
                <a16:creationId xmlns:a16="http://schemas.microsoft.com/office/drawing/2014/main" id="{36C34A56-68EE-4FE0-A9FC-226032F75ED9}"/>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40831810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8F63F8-C47D-459A-BB6B-7A127F5AF989}"/>
              </a:ext>
            </a:extLst>
          </p:cNvPr>
          <p:cNvSpPr>
            <a:spLocks noGrp="1"/>
          </p:cNvSpPr>
          <p:nvPr>
            <p:ph type="title"/>
          </p:nvPr>
        </p:nvSpPr>
        <p:spPr/>
        <p:txBody>
          <a:bodyPr/>
          <a:lstStyle/>
          <a:p>
            <a:r>
              <a:rPr lang="en-US"/>
              <a:t>Eigene Beiträge (Postings) + Reactions - 4 of 7</a:t>
            </a:r>
          </a:p>
        </p:txBody>
      </p:sp>
      <p:graphicFrame>
        <p:nvGraphicFramePr>
          <p:cNvPr id="5" name="Table Placeholder 4">
            <a:extLst>
              <a:ext uri="{FF2B5EF4-FFF2-40B4-BE49-F238E27FC236}">
                <a16:creationId xmlns:a16="http://schemas.microsoft.com/office/drawing/2014/main" id="{A5086201-3A3C-476D-BA43-0AF5800C29A4}"/>
              </a:ext>
            </a:extLst>
          </p:cNvPr>
          <p:cNvGraphicFramePr>
            <a:graphicFrameLocks noGrp="1"/>
          </p:cNvGraphicFramePr>
          <p:nvPr>
            <p:ph type="tbl" sz="quarter" idx="13"/>
            <p:extLst>
              <p:ext uri="{D42A27DB-BD31-4B8C-83A1-F6EECF244321}">
                <p14:modId xmlns:p14="http://schemas.microsoft.com/office/powerpoint/2010/main" val="16916877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963922007"/>
                    </a:ext>
                  </a:extLst>
                </a:gridCol>
                <a:gridCol w="822960">
                  <a:extLst>
                    <a:ext uri="{9D8B030D-6E8A-4147-A177-3AD203B41FA5}">
                      <a16:colId xmlns:a16="http://schemas.microsoft.com/office/drawing/2014/main" val="2118895128"/>
                    </a:ext>
                  </a:extLst>
                </a:gridCol>
                <a:gridCol w="822960">
                  <a:extLst>
                    <a:ext uri="{9D8B030D-6E8A-4147-A177-3AD203B41FA5}">
                      <a16:colId xmlns:a16="http://schemas.microsoft.com/office/drawing/2014/main" val="2388148010"/>
                    </a:ext>
                  </a:extLst>
                </a:gridCol>
                <a:gridCol w="822960">
                  <a:extLst>
                    <a:ext uri="{9D8B030D-6E8A-4147-A177-3AD203B41FA5}">
                      <a16:colId xmlns:a16="http://schemas.microsoft.com/office/drawing/2014/main" val="3578678744"/>
                    </a:ext>
                  </a:extLst>
                </a:gridCol>
                <a:gridCol w="822960">
                  <a:extLst>
                    <a:ext uri="{9D8B030D-6E8A-4147-A177-3AD203B41FA5}">
                      <a16:colId xmlns:a16="http://schemas.microsoft.com/office/drawing/2014/main" val="3664691041"/>
                    </a:ext>
                  </a:extLst>
                </a:gridCol>
                <a:gridCol w="822960">
                  <a:extLst>
                    <a:ext uri="{9D8B030D-6E8A-4147-A177-3AD203B41FA5}">
                      <a16:colId xmlns:a16="http://schemas.microsoft.com/office/drawing/2014/main" val="2760010747"/>
                    </a:ext>
                  </a:extLst>
                </a:gridCol>
                <a:gridCol w="822960">
                  <a:extLst>
                    <a:ext uri="{9D8B030D-6E8A-4147-A177-3AD203B41FA5}">
                      <a16:colId xmlns:a16="http://schemas.microsoft.com/office/drawing/2014/main" val="2650433537"/>
                    </a:ext>
                  </a:extLst>
                </a:gridCol>
                <a:gridCol w="822960">
                  <a:extLst>
                    <a:ext uri="{9D8B030D-6E8A-4147-A177-3AD203B41FA5}">
                      <a16:colId xmlns:a16="http://schemas.microsoft.com/office/drawing/2014/main" val="15243081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9590408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- 2018-03-13 18:30:00</a:t>
                      </a:r>
                      <a:r>
                        <a:rPr kumimoji="0" lang="de-DE" sz="1000" b="0" i="0" u="none" strike="noStrike" kern="1200" cap="none" spc="0" normalizeH="0" baseline="0" noProof="0">
                          <a:ln>
                            <a:noFill/>
                          </a:ln>
                          <a:solidFill>
                            <a:prstClr val="black"/>
                          </a:solidFill>
                          <a:effectLst/>
                          <a:uLnTx/>
                          <a:uFillTx/>
                          <a:latin typeface="+mn-lt"/>
                          <a:ea typeface="+mn-ea"/>
                          <a:cs typeface="+mn-cs"/>
                        </a:rPr>
                        <a:t>
❤️ 10 Filmtipps für den romantischen Abend ❤️
Sie wollen nicht wieder einfach nur am Sofa versauern und durch die Programme zappen? Verstehen wir. Was dem Abend fehlt ist eine gehörige Prise Romantik!
Wir haben für Sie unsere Playlists durchsucht und einiges gefunden...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3119784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- 2018-03-13 11:32:48</a:t>
                      </a:r>
                      <a:r>
                        <a:rPr kumimoji="0" lang="de-DE" sz="1000" b="0" i="0" u="none" strike="noStrike" kern="1200" cap="none" spc="0" normalizeH="0" baseline="0" noProof="0">
                          <a:ln>
                            <a:noFill/>
                          </a:ln>
                          <a:solidFill>
                            <a:prstClr val="black"/>
                          </a:solidFill>
                          <a:effectLst/>
                          <a:uLnTx/>
                          <a:uFillTx/>
                          <a:latin typeface="+mn-lt"/>
                          <a:ea typeface="+mn-ea"/>
                          <a:cs typeface="+mn-cs"/>
                        </a:rPr>
                        <a:t>
Der Frühling ist da!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076206003"/>
                  </a:ext>
                </a:extLst>
              </a:tr>
            </a:tbl>
          </a:graphicData>
        </a:graphic>
      </p:graphicFrame>
      <p:sp>
        <p:nvSpPr>
          <p:cNvPr id="4" name="Text Placeholder 3">
            <a:extLst>
              <a:ext uri="{FF2B5EF4-FFF2-40B4-BE49-F238E27FC236}">
                <a16:creationId xmlns:a16="http://schemas.microsoft.com/office/drawing/2014/main" id="{E756BE7E-951A-4C58-8232-EA8DAB5EE730}"/>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30629848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356D64-ABE1-493A-BA35-FD17D29B3164}"/>
              </a:ext>
            </a:extLst>
          </p:cNvPr>
          <p:cNvSpPr>
            <a:spLocks noGrp="1"/>
          </p:cNvSpPr>
          <p:nvPr>
            <p:ph type="title"/>
          </p:nvPr>
        </p:nvSpPr>
        <p:spPr/>
        <p:txBody>
          <a:bodyPr/>
          <a:lstStyle/>
          <a:p>
            <a:r>
              <a:rPr lang="en-US"/>
              <a:t>Eigene Beiträge (Postings) + Reactions - 5 of 7</a:t>
            </a:r>
          </a:p>
        </p:txBody>
      </p:sp>
      <p:graphicFrame>
        <p:nvGraphicFramePr>
          <p:cNvPr id="5" name="Table Placeholder 4">
            <a:extLst>
              <a:ext uri="{FF2B5EF4-FFF2-40B4-BE49-F238E27FC236}">
                <a16:creationId xmlns:a16="http://schemas.microsoft.com/office/drawing/2014/main" id="{C967CAA4-9B81-41F6-84BC-9DFCA593D35B}"/>
              </a:ext>
            </a:extLst>
          </p:cNvPr>
          <p:cNvGraphicFramePr>
            <a:graphicFrameLocks noGrp="1"/>
          </p:cNvGraphicFramePr>
          <p:nvPr>
            <p:ph type="tbl" sz="quarter" idx="13"/>
            <p:extLst>
              <p:ext uri="{D42A27DB-BD31-4B8C-83A1-F6EECF244321}">
                <p14:modId xmlns:p14="http://schemas.microsoft.com/office/powerpoint/2010/main" val="11491243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154435919"/>
                    </a:ext>
                  </a:extLst>
                </a:gridCol>
                <a:gridCol w="822960">
                  <a:extLst>
                    <a:ext uri="{9D8B030D-6E8A-4147-A177-3AD203B41FA5}">
                      <a16:colId xmlns:a16="http://schemas.microsoft.com/office/drawing/2014/main" val="1098771896"/>
                    </a:ext>
                  </a:extLst>
                </a:gridCol>
                <a:gridCol w="822960">
                  <a:extLst>
                    <a:ext uri="{9D8B030D-6E8A-4147-A177-3AD203B41FA5}">
                      <a16:colId xmlns:a16="http://schemas.microsoft.com/office/drawing/2014/main" val="89997153"/>
                    </a:ext>
                  </a:extLst>
                </a:gridCol>
                <a:gridCol w="822960">
                  <a:extLst>
                    <a:ext uri="{9D8B030D-6E8A-4147-A177-3AD203B41FA5}">
                      <a16:colId xmlns:a16="http://schemas.microsoft.com/office/drawing/2014/main" val="1286518730"/>
                    </a:ext>
                  </a:extLst>
                </a:gridCol>
                <a:gridCol w="822960">
                  <a:extLst>
                    <a:ext uri="{9D8B030D-6E8A-4147-A177-3AD203B41FA5}">
                      <a16:colId xmlns:a16="http://schemas.microsoft.com/office/drawing/2014/main" val="1001949585"/>
                    </a:ext>
                  </a:extLst>
                </a:gridCol>
                <a:gridCol w="822960">
                  <a:extLst>
                    <a:ext uri="{9D8B030D-6E8A-4147-A177-3AD203B41FA5}">
                      <a16:colId xmlns:a16="http://schemas.microsoft.com/office/drawing/2014/main" val="2772829761"/>
                    </a:ext>
                  </a:extLst>
                </a:gridCol>
                <a:gridCol w="822960">
                  <a:extLst>
                    <a:ext uri="{9D8B030D-6E8A-4147-A177-3AD203B41FA5}">
                      <a16:colId xmlns:a16="http://schemas.microsoft.com/office/drawing/2014/main" val="2738597008"/>
                    </a:ext>
                  </a:extLst>
                </a:gridCol>
                <a:gridCol w="822960">
                  <a:extLst>
                    <a:ext uri="{9D8B030D-6E8A-4147-A177-3AD203B41FA5}">
                      <a16:colId xmlns:a16="http://schemas.microsoft.com/office/drawing/2014/main" val="34633322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41553615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Mark's New York Bar - 2018-03-13 11:24:41</a:t>
                      </a:r>
                      <a:r>
                        <a:rPr kumimoji="0" lang="de-DE" sz="1000" b="0" i="0" u="none" strike="noStrike" kern="1200" cap="none" spc="0" normalizeH="0" baseline="0" noProof="0">
                          <a:ln>
                            <a:noFill/>
                          </a:ln>
                          <a:solidFill>
                            <a:prstClr val="black"/>
                          </a:solidFill>
                          <a:effectLst/>
                          <a:uLnTx/>
                          <a:uFillTx/>
                          <a:latin typeface="+mn-lt"/>
                          <a:ea typeface="+mn-ea"/>
                          <a:cs typeface="+mn-cs"/>
                        </a:rPr>
                        <a:t>
🍸🍸🍸
Unser Bartender Harald Gröbl macht sich gut als Wissensspender in seiner Bildungsstätte.
Als er die Tourismusschule in Bad Ischl besuchte war ihm noch nicht bewusst, dass er dort selber einmal Unterrichten wird.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234870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- 2018-03-11 12:35:12</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2411197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- 2018-03-11 11:14:53</a:t>
                      </a:r>
                      <a:r>
                        <a:rPr kumimoji="0" lang="de-DE" sz="1000" b="0" i="0" u="none" strike="noStrike" kern="1200" cap="none" spc="0" normalizeH="0" baseline="0" noProof="0">
                          <a:ln>
                            <a:noFill/>
                          </a:ln>
                          <a:solidFill>
                            <a:prstClr val="black"/>
                          </a:solidFill>
                          <a:effectLst/>
                          <a:uLnTx/>
                          <a:uFillTx/>
                          <a:latin typeface="+mn-lt"/>
                          <a:ea typeface="+mn-ea"/>
                          <a:cs typeface="+mn-cs"/>
                        </a:rPr>
                        <a:t>
Kurze Auszeit 😁😁 - Wir sind ab Donnerstag, 15.03. wieder da. Wir freuen uns auf Euch! 😉 
Ach ja, unsere Mädels von der Reservierung sind trotzdem erreichbar, von 08.00 bis 16.00!🤗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845887801"/>
                  </a:ext>
                </a:extLst>
              </a:tr>
            </a:tbl>
          </a:graphicData>
        </a:graphic>
      </p:graphicFrame>
      <p:sp>
        <p:nvSpPr>
          <p:cNvPr id="4" name="Text Placeholder 3">
            <a:extLst>
              <a:ext uri="{FF2B5EF4-FFF2-40B4-BE49-F238E27FC236}">
                <a16:creationId xmlns:a16="http://schemas.microsoft.com/office/drawing/2014/main" id="{6F495FBF-CEAB-4CFE-929F-044A735E35DF}"/>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912583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BCAF92-DC44-4AB0-A4E2-9AEB2C9755A0}"/>
              </a:ext>
            </a:extLst>
          </p:cNvPr>
          <p:cNvSpPr>
            <a:spLocks noGrp="1"/>
          </p:cNvSpPr>
          <p:nvPr>
            <p:ph type="title"/>
          </p:nvPr>
        </p:nvSpPr>
        <p:spPr/>
        <p:txBody>
          <a:bodyPr/>
          <a:lstStyle/>
          <a:p>
            <a:r>
              <a:rPr lang="en-US"/>
              <a:t>Eigene Beiträge (Postings) + Reactions - 6 of 7</a:t>
            </a:r>
          </a:p>
        </p:txBody>
      </p:sp>
      <p:graphicFrame>
        <p:nvGraphicFramePr>
          <p:cNvPr id="5" name="Table Placeholder 4">
            <a:extLst>
              <a:ext uri="{FF2B5EF4-FFF2-40B4-BE49-F238E27FC236}">
                <a16:creationId xmlns:a16="http://schemas.microsoft.com/office/drawing/2014/main" id="{5C6CD07E-7C44-4CBD-9F29-C52033FF3B02}"/>
              </a:ext>
            </a:extLst>
          </p:cNvPr>
          <p:cNvGraphicFramePr>
            <a:graphicFrameLocks noGrp="1"/>
          </p:cNvGraphicFramePr>
          <p:nvPr>
            <p:ph type="tbl" sz="quarter" idx="13"/>
            <p:extLst>
              <p:ext uri="{D42A27DB-BD31-4B8C-83A1-F6EECF244321}">
                <p14:modId xmlns:p14="http://schemas.microsoft.com/office/powerpoint/2010/main" val="40176726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521399991"/>
                    </a:ext>
                  </a:extLst>
                </a:gridCol>
                <a:gridCol w="822960">
                  <a:extLst>
                    <a:ext uri="{9D8B030D-6E8A-4147-A177-3AD203B41FA5}">
                      <a16:colId xmlns:a16="http://schemas.microsoft.com/office/drawing/2014/main" val="3327342719"/>
                    </a:ext>
                  </a:extLst>
                </a:gridCol>
                <a:gridCol w="822960">
                  <a:extLst>
                    <a:ext uri="{9D8B030D-6E8A-4147-A177-3AD203B41FA5}">
                      <a16:colId xmlns:a16="http://schemas.microsoft.com/office/drawing/2014/main" val="3599981296"/>
                    </a:ext>
                  </a:extLst>
                </a:gridCol>
                <a:gridCol w="822960">
                  <a:extLst>
                    <a:ext uri="{9D8B030D-6E8A-4147-A177-3AD203B41FA5}">
                      <a16:colId xmlns:a16="http://schemas.microsoft.com/office/drawing/2014/main" val="3789508701"/>
                    </a:ext>
                  </a:extLst>
                </a:gridCol>
                <a:gridCol w="822960">
                  <a:extLst>
                    <a:ext uri="{9D8B030D-6E8A-4147-A177-3AD203B41FA5}">
                      <a16:colId xmlns:a16="http://schemas.microsoft.com/office/drawing/2014/main" val="2953115376"/>
                    </a:ext>
                  </a:extLst>
                </a:gridCol>
                <a:gridCol w="822960">
                  <a:extLst>
                    <a:ext uri="{9D8B030D-6E8A-4147-A177-3AD203B41FA5}">
                      <a16:colId xmlns:a16="http://schemas.microsoft.com/office/drawing/2014/main" val="863680389"/>
                    </a:ext>
                  </a:extLst>
                </a:gridCol>
                <a:gridCol w="822960">
                  <a:extLst>
                    <a:ext uri="{9D8B030D-6E8A-4147-A177-3AD203B41FA5}">
                      <a16:colId xmlns:a16="http://schemas.microsoft.com/office/drawing/2014/main" val="936580987"/>
                    </a:ext>
                  </a:extLst>
                </a:gridCol>
                <a:gridCol w="822960">
                  <a:extLst>
                    <a:ext uri="{9D8B030D-6E8A-4147-A177-3AD203B41FA5}">
                      <a16:colId xmlns:a16="http://schemas.microsoft.com/office/drawing/2014/main" val="23537055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0616034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- 2018-03-10 11:22:49</a:t>
                      </a:r>
                      <a:r>
                        <a:rPr kumimoji="0" lang="de-DE" sz="1000" b="0" i="0" u="none" strike="noStrike" kern="1200" cap="none" spc="0" normalizeH="0" baseline="0" noProof="0">
                          <a:ln>
                            <a:noFill/>
                          </a:ln>
                          <a:solidFill>
                            <a:prstClr val="black"/>
                          </a:solidFill>
                          <a:effectLst/>
                          <a:uLnTx/>
                          <a:uFillTx/>
                          <a:latin typeface="+mn-lt"/>
                          <a:ea typeface="+mn-ea"/>
                          <a:cs typeface="+mn-cs"/>
                        </a:rPr>
                        <a:t>
Wow, Super!😁 Wir freuen uns riesig über den dritten Platz für unsere betriebliche Kindertagesstätte!!
Ein großes Dankeschön vor allem an Sonja Kölblinger, für ihr Engagement!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3767787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- 2018-03-08 18:30:00</a:t>
                      </a:r>
                      <a:r>
                        <a:rPr kumimoji="0" lang="de-DE" sz="1000" b="0" i="0" u="none" strike="noStrike" kern="1200" cap="none" spc="0" normalizeH="0" baseline="0" noProof="0">
                          <a:ln>
                            <a:noFill/>
                          </a:ln>
                          <a:solidFill>
                            <a:prstClr val="black"/>
                          </a:solidFill>
                          <a:effectLst/>
                          <a:uLnTx/>
                          <a:uFillTx/>
                          <a:latin typeface="+mn-lt"/>
                          <a:ea typeface="+mn-ea"/>
                          <a:cs typeface="+mn-cs"/>
                        </a:rPr>
                        <a:t>
Wie man Füße perfekt verwöhnt…
Sie wollen Ihrem Partner etwas besonders Gutes tun? Wie wäre es mit einer Fußmassage?
Wir sprechen hier nicht von einem Gutschein für eine Massage, sondern von Ihrer Massage! Ist gar nicht so schwer. Hier erfahren Sie wie es geht...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1722213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- 2018-03-07 11:16:52</a:t>
                      </a:r>
                      <a:r>
                        <a:rPr kumimoji="0" lang="de-DE" sz="1000" b="0" i="0" u="none" strike="noStrike" kern="1200" cap="none" spc="0" normalizeH="0" baseline="0" noProof="0">
                          <a:ln>
                            <a:noFill/>
                          </a:ln>
                          <a:solidFill>
                            <a:prstClr val="black"/>
                          </a:solidFill>
                          <a:effectLst/>
                          <a:uLnTx/>
                          <a:uFillTx/>
                          <a:latin typeface="+mn-lt"/>
                          <a:ea typeface="+mn-ea"/>
                          <a:cs typeface="+mn-cs"/>
                        </a:rPr>
                        <a:t>
Unsere liebe Chefin, Renate Winzer, hat Mal wieder tolle Arbeit geleistet. Wir freuen uns sehr über die schöne Osterdekoration.♥️♥️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283968190"/>
                  </a:ext>
                </a:extLst>
              </a:tr>
            </a:tbl>
          </a:graphicData>
        </a:graphic>
      </p:graphicFrame>
      <p:sp>
        <p:nvSpPr>
          <p:cNvPr id="4" name="Text Placeholder 3">
            <a:extLst>
              <a:ext uri="{FF2B5EF4-FFF2-40B4-BE49-F238E27FC236}">
                <a16:creationId xmlns:a16="http://schemas.microsoft.com/office/drawing/2014/main" id="{92B797B0-67CD-4619-B5DE-C1BFA40BFD7B}"/>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39759982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A1ABE5-93A0-4CFD-8880-405EA3698B7B}"/>
              </a:ext>
            </a:extLst>
          </p:cNvPr>
          <p:cNvSpPr>
            <a:spLocks noGrp="1"/>
          </p:cNvSpPr>
          <p:nvPr>
            <p:ph type="title"/>
          </p:nvPr>
        </p:nvSpPr>
        <p:spPr/>
        <p:txBody>
          <a:bodyPr/>
          <a:lstStyle/>
          <a:p>
            <a:r>
              <a:rPr lang="en-US"/>
              <a:t>Eigene Beiträge (Postings) + Reactions - 7 of 7</a:t>
            </a:r>
          </a:p>
        </p:txBody>
      </p:sp>
      <p:graphicFrame>
        <p:nvGraphicFramePr>
          <p:cNvPr id="5" name="Table Placeholder 4">
            <a:extLst>
              <a:ext uri="{FF2B5EF4-FFF2-40B4-BE49-F238E27FC236}">
                <a16:creationId xmlns:a16="http://schemas.microsoft.com/office/drawing/2014/main" id="{AD59618B-068B-4B2F-806B-A7353EFC5067}"/>
              </a:ext>
            </a:extLst>
          </p:cNvPr>
          <p:cNvGraphicFramePr>
            <a:graphicFrameLocks noGrp="1"/>
          </p:cNvGraphicFramePr>
          <p:nvPr>
            <p:ph type="tbl" sz="quarter" idx="13"/>
            <p:extLst>
              <p:ext uri="{D42A27DB-BD31-4B8C-83A1-F6EECF244321}">
                <p14:modId xmlns:p14="http://schemas.microsoft.com/office/powerpoint/2010/main" val="3620461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035524576"/>
                    </a:ext>
                  </a:extLst>
                </a:gridCol>
                <a:gridCol w="822960">
                  <a:extLst>
                    <a:ext uri="{9D8B030D-6E8A-4147-A177-3AD203B41FA5}">
                      <a16:colId xmlns:a16="http://schemas.microsoft.com/office/drawing/2014/main" val="1564599252"/>
                    </a:ext>
                  </a:extLst>
                </a:gridCol>
                <a:gridCol w="822960">
                  <a:extLst>
                    <a:ext uri="{9D8B030D-6E8A-4147-A177-3AD203B41FA5}">
                      <a16:colId xmlns:a16="http://schemas.microsoft.com/office/drawing/2014/main" val="1051197215"/>
                    </a:ext>
                  </a:extLst>
                </a:gridCol>
                <a:gridCol w="822960">
                  <a:extLst>
                    <a:ext uri="{9D8B030D-6E8A-4147-A177-3AD203B41FA5}">
                      <a16:colId xmlns:a16="http://schemas.microsoft.com/office/drawing/2014/main" val="189458675"/>
                    </a:ext>
                  </a:extLst>
                </a:gridCol>
                <a:gridCol w="822960">
                  <a:extLst>
                    <a:ext uri="{9D8B030D-6E8A-4147-A177-3AD203B41FA5}">
                      <a16:colId xmlns:a16="http://schemas.microsoft.com/office/drawing/2014/main" val="4221962220"/>
                    </a:ext>
                  </a:extLst>
                </a:gridCol>
                <a:gridCol w="822960">
                  <a:extLst>
                    <a:ext uri="{9D8B030D-6E8A-4147-A177-3AD203B41FA5}">
                      <a16:colId xmlns:a16="http://schemas.microsoft.com/office/drawing/2014/main" val="1180303847"/>
                    </a:ext>
                  </a:extLst>
                </a:gridCol>
                <a:gridCol w="822960">
                  <a:extLst>
                    <a:ext uri="{9D8B030D-6E8A-4147-A177-3AD203B41FA5}">
                      <a16:colId xmlns:a16="http://schemas.microsoft.com/office/drawing/2014/main" val="2276670073"/>
                    </a:ext>
                  </a:extLst>
                </a:gridCol>
                <a:gridCol w="822960">
                  <a:extLst>
                    <a:ext uri="{9D8B030D-6E8A-4147-A177-3AD203B41FA5}">
                      <a16:colId xmlns:a16="http://schemas.microsoft.com/office/drawing/2014/main" val="33456170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3311586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- 2018-03-05 18:30:00</a:t>
                      </a:r>
                      <a:r>
                        <a:rPr kumimoji="0" lang="de-DE" sz="1000" b="0" i="0" u="none" strike="noStrike" kern="1200" cap="none" spc="0" normalizeH="0" baseline="0" noProof="0">
                          <a:ln>
                            <a:noFill/>
                          </a:ln>
                          <a:solidFill>
                            <a:prstClr val="black"/>
                          </a:solidFill>
                          <a:effectLst/>
                          <a:uLnTx/>
                          <a:uFillTx/>
                          <a:latin typeface="+mn-lt"/>
                          <a:ea typeface="+mn-ea"/>
                          <a:cs typeface="+mn-cs"/>
                        </a:rPr>
                        <a:t>
Die Schwangerschaft ist eine wunderbare Zeit. Eine Zeit, die werdende Eltern noch für sich haben, bevor der Alltag mit dem kleinen Wunder beginnt.
Wir empfehlen daher werdenden Mamas und Papas: Gönnen Sie sich zwei Nächte „BabyMoon“ voller Genuss, Erholung und Entspannung bei uns im Hotel Winzer ❤️
 — Products shown: BabyMoon.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5843640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- 2018-03-02 18:30:00</a:t>
                      </a:r>
                      <a:r>
                        <a:rPr kumimoji="0" lang="de-DE" sz="1000" b="0" i="0" u="none" strike="noStrike" kern="1200" cap="none" spc="0" normalizeH="0" baseline="0" noProof="0">
                          <a:ln>
                            <a:noFill/>
                          </a:ln>
                          <a:solidFill>
                            <a:prstClr val="black"/>
                          </a:solidFill>
                          <a:effectLst/>
                          <a:uLnTx/>
                          <a:uFillTx/>
                          <a:latin typeface="+mn-lt"/>
                          <a:ea typeface="+mn-ea"/>
                          <a:cs typeface="+mn-cs"/>
                        </a:rPr>
                        <a:t>
Ein Tag zum Genießen…
Stress? Überlastung? Jetzt käme ein Urlaub gerade recht! Wer das Day Spa im Hotel Winzer besucht, der bekommt einen Kurzurlaub für alle Sinne...
Gönnen Sie sich eine Auszeit und tanken Sie neue Lebensenergie!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225996074"/>
                  </a:ext>
                </a:extLst>
              </a:tr>
            </a:tbl>
          </a:graphicData>
        </a:graphic>
      </p:graphicFrame>
      <p:sp>
        <p:nvSpPr>
          <p:cNvPr id="4" name="Text Placeholder 3">
            <a:extLst>
              <a:ext uri="{FF2B5EF4-FFF2-40B4-BE49-F238E27FC236}">
                <a16:creationId xmlns:a16="http://schemas.microsoft.com/office/drawing/2014/main" id="{E39FDF4A-83BD-41A4-8E5D-26EBC0C661B7}"/>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33107077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C98D79-91B9-4668-B697-EC18B2542C62}"/>
              </a:ext>
            </a:extLst>
          </p:cNvPr>
          <p:cNvSpPr>
            <a:spLocks noGrp="1"/>
          </p:cNvSpPr>
          <p:nvPr>
            <p:ph type="title"/>
          </p:nvPr>
        </p:nvSpPr>
        <p:spPr/>
        <p:txBody>
          <a:bodyPr/>
          <a:lstStyle/>
          <a:p>
            <a:r>
              <a:rPr lang="en-US"/>
              <a:t>Postings/Wochentag</a:t>
            </a:r>
          </a:p>
        </p:txBody>
      </p:sp>
      <p:graphicFrame>
        <p:nvGraphicFramePr>
          <p:cNvPr id="6" name="Chart Placeholder 5">
            <a:extLst>
              <a:ext uri="{FF2B5EF4-FFF2-40B4-BE49-F238E27FC236}">
                <a16:creationId xmlns:a16="http://schemas.microsoft.com/office/drawing/2014/main" id="{08B59F7A-EDEF-43C0-82D1-F3EDAA17BE0C}"/>
              </a:ext>
            </a:extLst>
          </p:cNvPr>
          <p:cNvGraphicFramePr>
            <a:graphicFrameLocks noGrp="1"/>
          </p:cNvGraphicFramePr>
          <p:nvPr>
            <p:ph type="chart" sz="quarter" idx="13"/>
            <p:extLst>
              <p:ext uri="{D42A27DB-BD31-4B8C-83A1-F6EECF244321}">
                <p14:modId xmlns:p14="http://schemas.microsoft.com/office/powerpoint/2010/main" val="21424344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663CAF4-8F2F-4510-8C05-F247BA672337}"/>
              </a:ext>
            </a:extLst>
          </p:cNvPr>
          <p:cNvSpPr>
            <a:spLocks noGrp="1"/>
          </p:cNvSpPr>
          <p:nvPr>
            <p:ph type="body" sz="quarter" idx="14"/>
          </p:nvPr>
        </p:nvSpPr>
        <p:spPr/>
        <p:txBody>
          <a:bodyPr/>
          <a:lstStyle/>
          <a:p>
            <a:r>
              <a:rPr lang="en-US"/>
              <a:t>03/01/2018 - 03/29/2018</a:t>
            </a:r>
          </a:p>
        </p:txBody>
      </p:sp>
      <p:sp>
        <p:nvSpPr>
          <p:cNvPr id="5" name="Footer Placeholder 4">
            <a:extLst>
              <a:ext uri="{FF2B5EF4-FFF2-40B4-BE49-F238E27FC236}">
                <a16:creationId xmlns:a16="http://schemas.microsoft.com/office/drawing/2014/main" id="{EAEA4D7F-3009-4416-80D3-DCD3EAA4F4A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9197124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48BC96-097C-4879-90AB-1713F2A3A6FF}"/>
              </a:ext>
            </a:extLst>
          </p:cNvPr>
          <p:cNvSpPr>
            <a:spLocks noGrp="1"/>
          </p:cNvSpPr>
          <p:nvPr>
            <p:ph type="title"/>
          </p:nvPr>
        </p:nvSpPr>
        <p:spPr/>
        <p:txBody>
          <a:bodyPr/>
          <a:lstStyle/>
          <a:p>
            <a:r>
              <a:rPr lang="en-US"/>
              <a:t>Interaktionsrate</a:t>
            </a:r>
          </a:p>
        </p:txBody>
      </p:sp>
      <p:graphicFrame>
        <p:nvGraphicFramePr>
          <p:cNvPr id="6" name="Chart Placeholder 5">
            <a:extLst>
              <a:ext uri="{FF2B5EF4-FFF2-40B4-BE49-F238E27FC236}">
                <a16:creationId xmlns:a16="http://schemas.microsoft.com/office/drawing/2014/main" id="{A8B47726-6AB1-433E-B341-2BF3A275E92E}"/>
              </a:ext>
            </a:extLst>
          </p:cNvPr>
          <p:cNvGraphicFramePr>
            <a:graphicFrameLocks noGrp="1"/>
          </p:cNvGraphicFramePr>
          <p:nvPr>
            <p:ph type="chart" sz="quarter" idx="13"/>
            <p:extLst>
              <p:ext uri="{D42A27DB-BD31-4B8C-83A1-F6EECF244321}">
                <p14:modId xmlns:p14="http://schemas.microsoft.com/office/powerpoint/2010/main" val="23877923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E882AF3-2D1D-4745-8283-FA0102189096}"/>
              </a:ext>
            </a:extLst>
          </p:cNvPr>
          <p:cNvSpPr>
            <a:spLocks noGrp="1"/>
          </p:cNvSpPr>
          <p:nvPr>
            <p:ph type="body" sz="quarter" idx="14"/>
          </p:nvPr>
        </p:nvSpPr>
        <p:spPr/>
        <p:txBody>
          <a:bodyPr/>
          <a:lstStyle/>
          <a:p>
            <a:r>
              <a:rPr lang="en-US"/>
              <a:t>03/01/2018 - 03/29/2018</a:t>
            </a:r>
          </a:p>
        </p:txBody>
      </p:sp>
      <p:sp>
        <p:nvSpPr>
          <p:cNvPr id="5" name="Footer Placeholder 4">
            <a:extLst>
              <a:ext uri="{FF2B5EF4-FFF2-40B4-BE49-F238E27FC236}">
                <a16:creationId xmlns:a16="http://schemas.microsoft.com/office/drawing/2014/main" id="{617AFB11-F85E-400E-BB69-765811EB9C6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9340048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A10718-839E-4759-8C51-5EDE612E7335}"/>
              </a:ext>
            </a:extLst>
          </p:cNvPr>
          <p:cNvSpPr>
            <a:spLocks noGrp="1"/>
          </p:cNvSpPr>
          <p:nvPr>
            <p:ph type="title"/>
          </p:nvPr>
        </p:nvSpPr>
        <p:spPr/>
        <p:txBody>
          <a:bodyPr/>
          <a:lstStyle/>
          <a:p>
            <a:r>
              <a:rPr lang="en-US"/>
              <a:t>Postingtypen (Verteilung)</a:t>
            </a:r>
          </a:p>
        </p:txBody>
      </p:sp>
      <p:graphicFrame>
        <p:nvGraphicFramePr>
          <p:cNvPr id="6" name="Chart Placeholder 5">
            <a:extLst>
              <a:ext uri="{FF2B5EF4-FFF2-40B4-BE49-F238E27FC236}">
                <a16:creationId xmlns:a16="http://schemas.microsoft.com/office/drawing/2014/main" id="{6D2825BC-4291-44A9-B416-B3B43D7F33B5}"/>
              </a:ext>
            </a:extLst>
          </p:cNvPr>
          <p:cNvGraphicFramePr>
            <a:graphicFrameLocks noGrp="1"/>
          </p:cNvGraphicFramePr>
          <p:nvPr>
            <p:ph type="chart" sz="quarter" idx="13"/>
            <p:extLst>
              <p:ext uri="{D42A27DB-BD31-4B8C-83A1-F6EECF244321}">
                <p14:modId xmlns:p14="http://schemas.microsoft.com/office/powerpoint/2010/main" val="20560309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BA38FCA-8272-445F-93C5-93C17323329A}"/>
              </a:ext>
            </a:extLst>
          </p:cNvPr>
          <p:cNvSpPr>
            <a:spLocks noGrp="1"/>
          </p:cNvSpPr>
          <p:nvPr>
            <p:ph type="body" sz="quarter" idx="14"/>
          </p:nvPr>
        </p:nvSpPr>
        <p:spPr/>
        <p:txBody>
          <a:bodyPr/>
          <a:lstStyle/>
          <a:p>
            <a:r>
              <a:rPr lang="en-US"/>
              <a:t>03/01/2018 - 03/29/2018</a:t>
            </a:r>
          </a:p>
        </p:txBody>
      </p:sp>
      <p:sp>
        <p:nvSpPr>
          <p:cNvPr id="5" name="Footer Placeholder 4">
            <a:extLst>
              <a:ext uri="{FF2B5EF4-FFF2-40B4-BE49-F238E27FC236}">
                <a16:creationId xmlns:a16="http://schemas.microsoft.com/office/drawing/2014/main" id="{7960C683-66BC-4390-8DBB-5B0740FDB77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7849655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090819-DD9A-4780-A8AB-859A0B588462}"/>
              </a:ext>
            </a:extLst>
          </p:cNvPr>
          <p:cNvSpPr>
            <a:spLocks noGrp="1"/>
          </p:cNvSpPr>
          <p:nvPr>
            <p:ph type="title"/>
          </p:nvPr>
        </p:nvSpPr>
        <p:spPr/>
        <p:txBody>
          <a:bodyPr/>
          <a:lstStyle/>
          <a:p>
            <a:r>
              <a:rPr lang="en-US"/>
              <a:t>Interaktionsrate/Postingtyp</a:t>
            </a:r>
          </a:p>
        </p:txBody>
      </p:sp>
      <p:graphicFrame>
        <p:nvGraphicFramePr>
          <p:cNvPr id="6" name="Chart Placeholder 5">
            <a:extLst>
              <a:ext uri="{FF2B5EF4-FFF2-40B4-BE49-F238E27FC236}">
                <a16:creationId xmlns:a16="http://schemas.microsoft.com/office/drawing/2014/main" id="{AC10B271-722C-4C46-B51E-78751E1F3C04}"/>
              </a:ext>
            </a:extLst>
          </p:cNvPr>
          <p:cNvGraphicFramePr>
            <a:graphicFrameLocks noGrp="1"/>
          </p:cNvGraphicFramePr>
          <p:nvPr>
            <p:ph type="chart" sz="quarter" idx="13"/>
            <p:extLst>
              <p:ext uri="{D42A27DB-BD31-4B8C-83A1-F6EECF244321}">
                <p14:modId xmlns:p14="http://schemas.microsoft.com/office/powerpoint/2010/main" val="42945293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FB89924-DEEA-4382-B53F-C8C56A30ADB0}"/>
              </a:ext>
            </a:extLst>
          </p:cNvPr>
          <p:cNvSpPr>
            <a:spLocks noGrp="1"/>
          </p:cNvSpPr>
          <p:nvPr>
            <p:ph type="body" sz="quarter" idx="14"/>
          </p:nvPr>
        </p:nvSpPr>
        <p:spPr/>
        <p:txBody>
          <a:bodyPr/>
          <a:lstStyle/>
          <a:p>
            <a:r>
              <a:rPr lang="en-US"/>
              <a:t>03/01/2018 - 03/29/2018</a:t>
            </a:r>
          </a:p>
        </p:txBody>
      </p:sp>
      <p:sp>
        <p:nvSpPr>
          <p:cNvPr id="5" name="Footer Placeholder 4">
            <a:extLst>
              <a:ext uri="{FF2B5EF4-FFF2-40B4-BE49-F238E27FC236}">
                <a16:creationId xmlns:a16="http://schemas.microsoft.com/office/drawing/2014/main" id="{FDA79634-0D9C-49EE-9BFF-6CFE2CA6B72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4658907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C8BE3D-354A-4953-8590-94FF90C83EF7}"/>
              </a:ext>
            </a:extLst>
          </p:cNvPr>
          <p:cNvSpPr>
            <a:spLocks noGrp="1"/>
          </p:cNvSpPr>
          <p:nvPr>
            <p:ph type="title"/>
          </p:nvPr>
        </p:nvSpPr>
        <p:spPr/>
        <p:txBody>
          <a:bodyPr/>
          <a:lstStyle/>
          <a:p>
            <a:r>
              <a:rPr lang="en-US"/>
              <a:t>Postings von Fans (Nutzern)</a:t>
            </a:r>
          </a:p>
        </p:txBody>
      </p:sp>
      <p:graphicFrame>
        <p:nvGraphicFramePr>
          <p:cNvPr id="5" name="Table Placeholder 4">
            <a:extLst>
              <a:ext uri="{FF2B5EF4-FFF2-40B4-BE49-F238E27FC236}">
                <a16:creationId xmlns:a16="http://schemas.microsoft.com/office/drawing/2014/main" id="{4CCE8503-0A90-4AEC-8706-35FCC3F396E2}"/>
              </a:ext>
            </a:extLst>
          </p:cNvPr>
          <p:cNvGraphicFramePr>
            <a:graphicFrameLocks noGrp="1"/>
          </p:cNvGraphicFramePr>
          <p:nvPr>
            <p:ph type="tbl" sz="quarter" idx="13"/>
            <p:extLst>
              <p:ext uri="{D42A27DB-BD31-4B8C-83A1-F6EECF244321}">
                <p14:modId xmlns:p14="http://schemas.microsoft.com/office/powerpoint/2010/main" val="26105002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794759915"/>
                    </a:ext>
                  </a:extLst>
                </a:gridCol>
                <a:gridCol w="822960">
                  <a:extLst>
                    <a:ext uri="{9D8B030D-6E8A-4147-A177-3AD203B41FA5}">
                      <a16:colId xmlns:a16="http://schemas.microsoft.com/office/drawing/2014/main" val="2456486131"/>
                    </a:ext>
                  </a:extLst>
                </a:gridCol>
                <a:gridCol w="822960">
                  <a:extLst>
                    <a:ext uri="{9D8B030D-6E8A-4147-A177-3AD203B41FA5}">
                      <a16:colId xmlns:a16="http://schemas.microsoft.com/office/drawing/2014/main" val="1080877667"/>
                    </a:ext>
                  </a:extLst>
                </a:gridCol>
                <a:gridCol w="822960">
                  <a:extLst>
                    <a:ext uri="{9D8B030D-6E8A-4147-A177-3AD203B41FA5}">
                      <a16:colId xmlns:a16="http://schemas.microsoft.com/office/drawing/2014/main" val="2145226607"/>
                    </a:ext>
                  </a:extLst>
                </a:gridCol>
                <a:gridCol w="822960">
                  <a:extLst>
                    <a:ext uri="{9D8B030D-6E8A-4147-A177-3AD203B41FA5}">
                      <a16:colId xmlns:a16="http://schemas.microsoft.com/office/drawing/2014/main" val="2725265185"/>
                    </a:ext>
                  </a:extLst>
                </a:gridCol>
                <a:gridCol w="822960">
                  <a:extLst>
                    <a:ext uri="{9D8B030D-6E8A-4147-A177-3AD203B41FA5}">
                      <a16:colId xmlns:a16="http://schemas.microsoft.com/office/drawing/2014/main" val="1412668197"/>
                    </a:ext>
                  </a:extLst>
                </a:gridCol>
              </a:tblGrid>
              <a:tr h="370840">
                <a:tc>
                  <a:txBody>
                    <a:bodyPr/>
                    <a:lstStyle/>
                    <a:p>
                      <a:r>
                        <a:rPr lang="en-US" sz="1000"/>
                        <a:t>Post</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Type</a:t>
                      </a:r>
                    </a:p>
                  </a:txBody>
                  <a:tcPr/>
                </a:tc>
                <a:tc>
                  <a:txBody>
                    <a:bodyPr/>
                    <a:lstStyle/>
                    <a:p>
                      <a:r>
                        <a:rPr lang="en-US" sz="1000"/>
                        <a:t>Response Time</a:t>
                      </a:r>
                    </a:p>
                  </a:txBody>
                  <a:tcPr/>
                </a:tc>
                <a:extLst>
                  <a:ext uri="{0D108BD9-81ED-4DB2-BD59-A6C34878D82A}">
                    <a16:rowId xmlns:a16="http://schemas.microsoft.com/office/drawing/2014/main" val="3742507134"/>
                  </a:ext>
                </a:extLst>
              </a:tr>
              <a:tr h="370840">
                <a:tc>
                  <a:txBody>
                    <a:bodyPr/>
                    <a:lstStyle/>
                    <a:p>
                      <a:r>
                        <a:rPr lang="de-DE" sz="1000" b="1"/>
                        <a:t>**** Hotel Winzer Wellness und Kuscheln</a:t>
                      </a:r>
                      <a:r>
                        <a:rPr lang="de-DE" sz="1000"/>
                        <a:t> got a post by </a:t>
                      </a:r>
                      <a:r>
                        <a:rPr lang="de-DE" sz="1000" b="1"/>
                        <a:t> - 2018-03-21 14:16:45</a:t>
                      </a:r>
                      <a:r>
                        <a:rPr lang="de-DE" sz="1000"/>
                        <a:t>
Vielen Dank für die Einladung💝💝</a:t>
                      </a:r>
                      <a:endParaRPr lang="en-US" sz="1000"/>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Status</a:t>
                      </a:r>
                    </a:p>
                  </a:txBody>
                  <a:tcPr/>
                </a:tc>
                <a:tc>
                  <a:txBody>
                    <a:bodyPr/>
                    <a:lstStyle/>
                    <a:p>
                      <a:r>
                        <a:rPr lang="en-US" sz="1000"/>
                        <a:t>03/21/2018 16:47:20</a:t>
                      </a:r>
                    </a:p>
                  </a:txBody>
                  <a:tcPr/>
                </a:tc>
                <a:extLst>
                  <a:ext uri="{0D108BD9-81ED-4DB2-BD59-A6C34878D82A}">
                    <a16:rowId xmlns:a16="http://schemas.microsoft.com/office/drawing/2014/main" val="176032135"/>
                  </a:ext>
                </a:extLst>
              </a:tr>
            </a:tbl>
          </a:graphicData>
        </a:graphic>
      </p:graphicFrame>
      <p:sp>
        <p:nvSpPr>
          <p:cNvPr id="4" name="Text Placeholder 3">
            <a:extLst>
              <a:ext uri="{FF2B5EF4-FFF2-40B4-BE49-F238E27FC236}">
                <a16:creationId xmlns:a16="http://schemas.microsoft.com/office/drawing/2014/main" id="{EF9B1BA4-4807-4BC3-931C-080CB313F893}"/>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234894180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81BADC-621B-4F9E-861F-9479EB02503F}"/>
              </a:ext>
            </a:extLst>
          </p:cNvPr>
          <p:cNvSpPr>
            <a:spLocks noGrp="1"/>
          </p:cNvSpPr>
          <p:nvPr>
            <p:ph type="title"/>
          </p:nvPr>
        </p:nvSpPr>
        <p:spPr/>
        <p:txBody>
          <a:bodyPr/>
          <a:lstStyle/>
          <a:p>
            <a:r>
              <a:rPr lang="en-US"/>
              <a:t>Antwortzeit</a:t>
            </a:r>
          </a:p>
        </p:txBody>
      </p:sp>
      <p:graphicFrame>
        <p:nvGraphicFramePr>
          <p:cNvPr id="6" name="Chart Placeholder 5">
            <a:extLst>
              <a:ext uri="{FF2B5EF4-FFF2-40B4-BE49-F238E27FC236}">
                <a16:creationId xmlns:a16="http://schemas.microsoft.com/office/drawing/2014/main" id="{14FD631F-45B0-4347-BEFB-E79F289DF09A}"/>
              </a:ext>
            </a:extLst>
          </p:cNvPr>
          <p:cNvGraphicFramePr>
            <a:graphicFrameLocks noGrp="1"/>
          </p:cNvGraphicFramePr>
          <p:nvPr>
            <p:ph type="chart" sz="quarter" idx="13"/>
            <p:extLst>
              <p:ext uri="{D42A27DB-BD31-4B8C-83A1-F6EECF244321}">
                <p14:modId xmlns:p14="http://schemas.microsoft.com/office/powerpoint/2010/main" val="22261684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013E16F-376B-4545-AF9B-8A5EA633E41C}"/>
              </a:ext>
            </a:extLst>
          </p:cNvPr>
          <p:cNvSpPr>
            <a:spLocks noGrp="1"/>
          </p:cNvSpPr>
          <p:nvPr>
            <p:ph type="body" sz="quarter" idx="14"/>
          </p:nvPr>
        </p:nvSpPr>
        <p:spPr/>
        <p:txBody>
          <a:bodyPr/>
          <a:lstStyle/>
          <a:p>
            <a:r>
              <a:rPr lang="en-US"/>
              <a:t>03/01/2018 - 03/29/2018</a:t>
            </a:r>
          </a:p>
        </p:txBody>
      </p:sp>
      <p:sp>
        <p:nvSpPr>
          <p:cNvPr id="5" name="Footer Placeholder 4">
            <a:extLst>
              <a:ext uri="{FF2B5EF4-FFF2-40B4-BE49-F238E27FC236}">
                <a16:creationId xmlns:a16="http://schemas.microsoft.com/office/drawing/2014/main" id="{F4225649-7EAB-47C9-932E-3C9586612CC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2950293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F30C6D-589E-4C87-9837-87BAE01B0987}"/>
              </a:ext>
            </a:extLst>
          </p:cNvPr>
          <p:cNvSpPr>
            <a:spLocks noGrp="1"/>
          </p:cNvSpPr>
          <p:nvPr>
            <p:ph type="title"/>
          </p:nvPr>
        </p:nvSpPr>
        <p:spPr/>
        <p:txBody>
          <a:bodyPr/>
          <a:lstStyle/>
          <a:p>
            <a:r>
              <a:rPr lang="en-US"/>
              <a:t>Facebook Check Ins</a:t>
            </a:r>
          </a:p>
        </p:txBody>
      </p:sp>
      <p:graphicFrame>
        <p:nvGraphicFramePr>
          <p:cNvPr id="6" name="Chart Placeholder 5">
            <a:extLst>
              <a:ext uri="{FF2B5EF4-FFF2-40B4-BE49-F238E27FC236}">
                <a16:creationId xmlns:a16="http://schemas.microsoft.com/office/drawing/2014/main" id="{3D925F2E-6B56-4EC1-B8AC-564808D150B3}"/>
              </a:ext>
            </a:extLst>
          </p:cNvPr>
          <p:cNvGraphicFramePr>
            <a:graphicFrameLocks noGrp="1"/>
          </p:cNvGraphicFramePr>
          <p:nvPr>
            <p:ph type="chart" sz="quarter" idx="13"/>
            <p:extLst>
              <p:ext uri="{D42A27DB-BD31-4B8C-83A1-F6EECF244321}">
                <p14:modId xmlns:p14="http://schemas.microsoft.com/office/powerpoint/2010/main" val="13943082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59E1A6E-AF5A-406A-930D-545B38025B0F}"/>
              </a:ext>
            </a:extLst>
          </p:cNvPr>
          <p:cNvSpPr>
            <a:spLocks noGrp="1"/>
          </p:cNvSpPr>
          <p:nvPr>
            <p:ph type="body" sz="quarter" idx="14"/>
          </p:nvPr>
        </p:nvSpPr>
        <p:spPr/>
        <p:txBody>
          <a:bodyPr/>
          <a:lstStyle/>
          <a:p>
            <a:r>
              <a:rPr lang="en-US"/>
              <a:t>03/01/2018 - 03/29/2018</a:t>
            </a:r>
          </a:p>
        </p:txBody>
      </p:sp>
      <p:sp>
        <p:nvSpPr>
          <p:cNvPr id="5" name="Footer Placeholder 4">
            <a:extLst>
              <a:ext uri="{FF2B5EF4-FFF2-40B4-BE49-F238E27FC236}">
                <a16:creationId xmlns:a16="http://schemas.microsoft.com/office/drawing/2014/main" id="{1F87B973-FB56-4484-AA31-3EE5D36A2F8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8525748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1B1DB1-82D4-4862-9470-281757D9E62A}"/>
              </a:ext>
            </a:extLst>
          </p:cNvPr>
          <p:cNvSpPr>
            <a:spLocks noGrp="1"/>
          </p:cNvSpPr>
          <p:nvPr>
            <p:ph type="title"/>
          </p:nvPr>
        </p:nvSpPr>
        <p:spPr/>
        <p:txBody>
          <a:bodyPr/>
          <a:lstStyle/>
          <a:p>
            <a:r>
              <a:rPr lang="en-US"/>
              <a:t>Fan Demographie</a:t>
            </a:r>
          </a:p>
        </p:txBody>
      </p:sp>
      <p:graphicFrame>
        <p:nvGraphicFramePr>
          <p:cNvPr id="6" name="Chart Placeholder 5">
            <a:extLst>
              <a:ext uri="{FF2B5EF4-FFF2-40B4-BE49-F238E27FC236}">
                <a16:creationId xmlns:a16="http://schemas.microsoft.com/office/drawing/2014/main" id="{3403076E-7EB4-411F-99C7-B533241CC6D9}"/>
              </a:ext>
            </a:extLst>
          </p:cNvPr>
          <p:cNvGraphicFramePr>
            <a:graphicFrameLocks noGrp="1"/>
          </p:cNvGraphicFramePr>
          <p:nvPr>
            <p:ph type="chart" sz="quarter" idx="13"/>
            <p:extLst>
              <p:ext uri="{D42A27DB-BD31-4B8C-83A1-F6EECF244321}">
                <p14:modId xmlns:p14="http://schemas.microsoft.com/office/powerpoint/2010/main" val="17519730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975F1BC-2DDF-450F-AB66-40D9DF45CA9D}"/>
              </a:ext>
            </a:extLst>
          </p:cNvPr>
          <p:cNvSpPr>
            <a:spLocks noGrp="1"/>
          </p:cNvSpPr>
          <p:nvPr>
            <p:ph type="body" sz="quarter" idx="14"/>
          </p:nvPr>
        </p:nvSpPr>
        <p:spPr/>
        <p:txBody>
          <a:bodyPr/>
          <a:lstStyle/>
          <a:p>
            <a:r>
              <a:rPr lang="en-US"/>
              <a:t>03/01/2018 - 03/29/2018</a:t>
            </a:r>
          </a:p>
        </p:txBody>
      </p:sp>
      <p:sp>
        <p:nvSpPr>
          <p:cNvPr id="5" name="Footer Placeholder 4">
            <a:extLst>
              <a:ext uri="{FF2B5EF4-FFF2-40B4-BE49-F238E27FC236}">
                <a16:creationId xmlns:a16="http://schemas.microsoft.com/office/drawing/2014/main" id="{144F8892-B1B2-4234-9CD8-8CB3498A88E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1477575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72A60D-4588-465A-83BC-F267FF9E4EBC}"/>
              </a:ext>
            </a:extLst>
          </p:cNvPr>
          <p:cNvSpPr>
            <a:spLocks noGrp="1"/>
          </p:cNvSpPr>
          <p:nvPr>
            <p:ph type="title"/>
          </p:nvPr>
        </p:nvSpPr>
        <p:spPr/>
        <p:txBody>
          <a:bodyPr/>
          <a:lstStyle/>
          <a:p>
            <a:r>
              <a:rPr lang="en-US"/>
              <a:t>Impressionen</a:t>
            </a:r>
          </a:p>
        </p:txBody>
      </p:sp>
      <p:graphicFrame>
        <p:nvGraphicFramePr>
          <p:cNvPr id="6" name="Chart Placeholder 5">
            <a:extLst>
              <a:ext uri="{FF2B5EF4-FFF2-40B4-BE49-F238E27FC236}">
                <a16:creationId xmlns:a16="http://schemas.microsoft.com/office/drawing/2014/main" id="{6166D82C-9D44-4B21-8FA1-AD8DCC54A11C}"/>
              </a:ext>
            </a:extLst>
          </p:cNvPr>
          <p:cNvGraphicFramePr>
            <a:graphicFrameLocks noGrp="1"/>
          </p:cNvGraphicFramePr>
          <p:nvPr>
            <p:ph type="chart" sz="quarter" idx="13"/>
            <p:extLst>
              <p:ext uri="{D42A27DB-BD31-4B8C-83A1-F6EECF244321}">
                <p14:modId xmlns:p14="http://schemas.microsoft.com/office/powerpoint/2010/main" val="40573530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6A8B917-65CD-424B-8F49-ACE0C67DE007}"/>
              </a:ext>
            </a:extLst>
          </p:cNvPr>
          <p:cNvSpPr>
            <a:spLocks noGrp="1"/>
          </p:cNvSpPr>
          <p:nvPr>
            <p:ph type="body" sz="quarter" idx="14"/>
          </p:nvPr>
        </p:nvSpPr>
        <p:spPr/>
        <p:txBody>
          <a:bodyPr/>
          <a:lstStyle/>
          <a:p>
            <a:r>
              <a:rPr lang="en-US"/>
              <a:t>03/01/2018 - 03/29/2018</a:t>
            </a:r>
          </a:p>
        </p:txBody>
      </p:sp>
      <p:sp>
        <p:nvSpPr>
          <p:cNvPr id="5" name="Footer Placeholder 4">
            <a:extLst>
              <a:ext uri="{FF2B5EF4-FFF2-40B4-BE49-F238E27FC236}">
                <a16:creationId xmlns:a16="http://schemas.microsoft.com/office/drawing/2014/main" id="{7DC8390A-48E5-4584-B8EC-C6DC4EFA00F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3547985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0F0E89-29FC-4D59-9CFD-3E389CE84359}"/>
              </a:ext>
            </a:extLst>
          </p:cNvPr>
          <p:cNvSpPr>
            <a:spLocks noGrp="1"/>
          </p:cNvSpPr>
          <p:nvPr>
            <p:ph type="title"/>
          </p:nvPr>
        </p:nvSpPr>
        <p:spPr/>
        <p:txBody>
          <a:bodyPr/>
          <a:lstStyle/>
          <a:p>
            <a:r>
              <a:rPr lang="en-US"/>
              <a:t>Reichweite</a:t>
            </a:r>
          </a:p>
        </p:txBody>
      </p:sp>
      <p:graphicFrame>
        <p:nvGraphicFramePr>
          <p:cNvPr id="6" name="Chart Placeholder 5">
            <a:extLst>
              <a:ext uri="{FF2B5EF4-FFF2-40B4-BE49-F238E27FC236}">
                <a16:creationId xmlns:a16="http://schemas.microsoft.com/office/drawing/2014/main" id="{665DC9BB-267B-4F95-B462-3B29072CC9A4}"/>
              </a:ext>
            </a:extLst>
          </p:cNvPr>
          <p:cNvGraphicFramePr>
            <a:graphicFrameLocks noGrp="1"/>
          </p:cNvGraphicFramePr>
          <p:nvPr>
            <p:ph type="chart" sz="quarter" idx="13"/>
            <p:extLst>
              <p:ext uri="{D42A27DB-BD31-4B8C-83A1-F6EECF244321}">
                <p14:modId xmlns:p14="http://schemas.microsoft.com/office/powerpoint/2010/main" val="27047833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36DC297-F0BE-43E8-A2BB-C116CC49E28D}"/>
              </a:ext>
            </a:extLst>
          </p:cNvPr>
          <p:cNvSpPr>
            <a:spLocks noGrp="1"/>
          </p:cNvSpPr>
          <p:nvPr>
            <p:ph type="body" sz="quarter" idx="14"/>
          </p:nvPr>
        </p:nvSpPr>
        <p:spPr/>
        <p:txBody>
          <a:bodyPr/>
          <a:lstStyle/>
          <a:p>
            <a:r>
              <a:rPr lang="en-US"/>
              <a:t>03/01/2018 - 03/29/2018</a:t>
            </a:r>
          </a:p>
        </p:txBody>
      </p:sp>
      <p:sp>
        <p:nvSpPr>
          <p:cNvPr id="5" name="Footer Placeholder 4">
            <a:extLst>
              <a:ext uri="{FF2B5EF4-FFF2-40B4-BE49-F238E27FC236}">
                <a16:creationId xmlns:a16="http://schemas.microsoft.com/office/drawing/2014/main" id="{56C6A734-7C76-41EC-800E-1C86C28FCC9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1934618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34F445-25E7-49F8-844E-0521D8E645F1}"/>
              </a:ext>
            </a:extLst>
          </p:cNvPr>
          <p:cNvSpPr>
            <a:spLocks noGrp="1"/>
          </p:cNvSpPr>
          <p:nvPr>
            <p:ph type="title"/>
          </p:nvPr>
        </p:nvSpPr>
        <p:spPr/>
        <p:txBody>
          <a:bodyPr/>
          <a:lstStyle/>
          <a:p>
            <a:r>
              <a:rPr lang="en-US"/>
              <a:t>Engagierte User</a:t>
            </a:r>
          </a:p>
        </p:txBody>
      </p:sp>
      <p:graphicFrame>
        <p:nvGraphicFramePr>
          <p:cNvPr id="6" name="Chart Placeholder 5">
            <a:extLst>
              <a:ext uri="{FF2B5EF4-FFF2-40B4-BE49-F238E27FC236}">
                <a16:creationId xmlns:a16="http://schemas.microsoft.com/office/drawing/2014/main" id="{7332A2E8-F099-4C81-BB53-C092732CF4EE}"/>
              </a:ext>
            </a:extLst>
          </p:cNvPr>
          <p:cNvGraphicFramePr>
            <a:graphicFrameLocks noGrp="1"/>
          </p:cNvGraphicFramePr>
          <p:nvPr>
            <p:ph type="chart" sz="quarter" idx="13"/>
            <p:extLst>
              <p:ext uri="{D42A27DB-BD31-4B8C-83A1-F6EECF244321}">
                <p14:modId xmlns:p14="http://schemas.microsoft.com/office/powerpoint/2010/main" val="2083787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987637A-6E60-4B9C-8EF2-D48A28E932C4}"/>
              </a:ext>
            </a:extLst>
          </p:cNvPr>
          <p:cNvSpPr>
            <a:spLocks noGrp="1"/>
          </p:cNvSpPr>
          <p:nvPr>
            <p:ph type="body" sz="quarter" idx="14"/>
          </p:nvPr>
        </p:nvSpPr>
        <p:spPr/>
        <p:txBody>
          <a:bodyPr/>
          <a:lstStyle/>
          <a:p>
            <a:r>
              <a:rPr lang="en-US"/>
              <a:t>03/01/2018 - 03/29/2018</a:t>
            </a:r>
          </a:p>
        </p:txBody>
      </p:sp>
      <p:sp>
        <p:nvSpPr>
          <p:cNvPr id="5" name="Footer Placeholder 4">
            <a:extLst>
              <a:ext uri="{FF2B5EF4-FFF2-40B4-BE49-F238E27FC236}">
                <a16:creationId xmlns:a16="http://schemas.microsoft.com/office/drawing/2014/main" id="{572FEE37-C80B-48DF-BD56-F748A26C951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6068006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3DDBF-7280-4B1B-BFAB-D475DDE3ADA3}"/>
              </a:ext>
            </a:extLst>
          </p:cNvPr>
          <p:cNvSpPr>
            <a:spLocks noGrp="1"/>
          </p:cNvSpPr>
          <p:nvPr>
            <p:ph type="title"/>
          </p:nvPr>
        </p:nvSpPr>
        <p:spPr/>
        <p:txBody>
          <a:bodyPr/>
          <a:lstStyle/>
          <a:p>
            <a:r>
              <a:rPr lang="en-US"/>
              <a:t>Page Views</a:t>
            </a:r>
          </a:p>
        </p:txBody>
      </p:sp>
      <p:graphicFrame>
        <p:nvGraphicFramePr>
          <p:cNvPr id="6" name="Chart Placeholder 5">
            <a:extLst>
              <a:ext uri="{FF2B5EF4-FFF2-40B4-BE49-F238E27FC236}">
                <a16:creationId xmlns:a16="http://schemas.microsoft.com/office/drawing/2014/main" id="{1AFD2392-1F0D-4D61-A5A7-F02FDF7B4368}"/>
              </a:ext>
            </a:extLst>
          </p:cNvPr>
          <p:cNvGraphicFramePr>
            <a:graphicFrameLocks noGrp="1"/>
          </p:cNvGraphicFramePr>
          <p:nvPr>
            <p:ph type="chart" sz="quarter" idx="13"/>
            <p:extLst>
              <p:ext uri="{D42A27DB-BD31-4B8C-83A1-F6EECF244321}">
                <p14:modId xmlns:p14="http://schemas.microsoft.com/office/powerpoint/2010/main" val="5118699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6421E4D-D2F5-4BAE-A2B0-F656BB31A6CD}"/>
              </a:ext>
            </a:extLst>
          </p:cNvPr>
          <p:cNvSpPr>
            <a:spLocks noGrp="1"/>
          </p:cNvSpPr>
          <p:nvPr>
            <p:ph type="body" sz="quarter" idx="14"/>
          </p:nvPr>
        </p:nvSpPr>
        <p:spPr/>
        <p:txBody>
          <a:bodyPr/>
          <a:lstStyle/>
          <a:p>
            <a:r>
              <a:rPr lang="en-US"/>
              <a:t>03/01/2018 - 03/29/2018</a:t>
            </a:r>
          </a:p>
        </p:txBody>
      </p:sp>
      <p:sp>
        <p:nvSpPr>
          <p:cNvPr id="5" name="Footer Placeholder 4">
            <a:extLst>
              <a:ext uri="{FF2B5EF4-FFF2-40B4-BE49-F238E27FC236}">
                <a16:creationId xmlns:a16="http://schemas.microsoft.com/office/drawing/2014/main" id="{6F234759-65DF-46D3-8B65-72FA1C644E3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6917596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F80C42-7B8E-4E28-B72F-AF271930ABEE}"/>
              </a:ext>
            </a:extLst>
          </p:cNvPr>
          <p:cNvSpPr>
            <a:spLocks noGrp="1"/>
          </p:cNvSpPr>
          <p:nvPr>
            <p:ph type="title"/>
          </p:nvPr>
        </p:nvSpPr>
        <p:spPr/>
        <p:txBody>
          <a:bodyPr/>
          <a:lstStyle/>
          <a:p>
            <a:r>
              <a:rPr lang="en-US"/>
              <a:t>Page Fans Online</a:t>
            </a:r>
          </a:p>
        </p:txBody>
      </p:sp>
      <p:graphicFrame>
        <p:nvGraphicFramePr>
          <p:cNvPr id="6" name="Chart Placeholder 5">
            <a:extLst>
              <a:ext uri="{FF2B5EF4-FFF2-40B4-BE49-F238E27FC236}">
                <a16:creationId xmlns:a16="http://schemas.microsoft.com/office/drawing/2014/main" id="{86824736-8271-4490-917B-591555CE894E}"/>
              </a:ext>
            </a:extLst>
          </p:cNvPr>
          <p:cNvGraphicFramePr>
            <a:graphicFrameLocks noGrp="1"/>
          </p:cNvGraphicFramePr>
          <p:nvPr>
            <p:ph type="chart" sz="quarter" idx="13"/>
            <p:extLst>
              <p:ext uri="{D42A27DB-BD31-4B8C-83A1-F6EECF244321}">
                <p14:modId xmlns:p14="http://schemas.microsoft.com/office/powerpoint/2010/main" val="7840687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693CA15-6E19-497B-8C01-4FC4ED2A53D3}"/>
              </a:ext>
            </a:extLst>
          </p:cNvPr>
          <p:cNvSpPr>
            <a:spLocks noGrp="1"/>
          </p:cNvSpPr>
          <p:nvPr>
            <p:ph type="body" sz="quarter" idx="14"/>
          </p:nvPr>
        </p:nvSpPr>
        <p:spPr/>
        <p:txBody>
          <a:bodyPr/>
          <a:lstStyle/>
          <a:p>
            <a:r>
              <a:rPr lang="en-US"/>
              <a:t>03/01/2018 - 03/29/2018</a:t>
            </a:r>
          </a:p>
        </p:txBody>
      </p:sp>
      <p:sp>
        <p:nvSpPr>
          <p:cNvPr id="5" name="Footer Placeholder 4">
            <a:extLst>
              <a:ext uri="{FF2B5EF4-FFF2-40B4-BE49-F238E27FC236}">
                <a16:creationId xmlns:a16="http://schemas.microsoft.com/office/drawing/2014/main" id="{208ADF86-11B8-41B6-B5EE-B95E7AAA142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3767937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ED97D2-895E-4A89-BA5B-E6ADBE5D2BDC}"/>
              </a:ext>
            </a:extLst>
          </p:cNvPr>
          <p:cNvSpPr>
            <a:spLocks noGrp="1"/>
          </p:cNvSpPr>
          <p:nvPr>
            <p:ph type="title"/>
          </p:nvPr>
        </p:nvSpPr>
        <p:spPr/>
        <p:txBody>
          <a:bodyPr/>
          <a:lstStyle/>
          <a:p>
            <a:r>
              <a:rPr lang="en-US"/>
              <a:t>FB Insights - Daily Impressions - 1 of 3</a:t>
            </a:r>
          </a:p>
        </p:txBody>
      </p:sp>
      <p:graphicFrame>
        <p:nvGraphicFramePr>
          <p:cNvPr id="5" name="Table Placeholder 4">
            <a:extLst>
              <a:ext uri="{FF2B5EF4-FFF2-40B4-BE49-F238E27FC236}">
                <a16:creationId xmlns:a16="http://schemas.microsoft.com/office/drawing/2014/main" id="{FF661A3C-64F1-4BA7-A8D2-7DBA8D924200}"/>
              </a:ext>
            </a:extLst>
          </p:cNvPr>
          <p:cNvGraphicFramePr>
            <a:graphicFrameLocks noGrp="1"/>
          </p:cNvGraphicFramePr>
          <p:nvPr>
            <p:ph type="tbl" sz="quarter" idx="13"/>
            <p:extLst>
              <p:ext uri="{D42A27DB-BD31-4B8C-83A1-F6EECF244321}">
                <p14:modId xmlns:p14="http://schemas.microsoft.com/office/powerpoint/2010/main" val="39562357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377740543"/>
                    </a:ext>
                  </a:extLst>
                </a:gridCol>
                <a:gridCol w="2468880">
                  <a:extLst>
                    <a:ext uri="{9D8B030D-6E8A-4147-A177-3AD203B41FA5}">
                      <a16:colId xmlns:a16="http://schemas.microsoft.com/office/drawing/2014/main" val="3813237905"/>
                    </a:ext>
                  </a:extLst>
                </a:gridCol>
                <a:gridCol w="2468880">
                  <a:extLst>
                    <a:ext uri="{9D8B030D-6E8A-4147-A177-3AD203B41FA5}">
                      <a16:colId xmlns:a16="http://schemas.microsoft.com/office/drawing/2014/main" val="36363287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22316253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1654</a:t>
                      </a:r>
                    </a:p>
                  </a:txBody>
                  <a:tcPr/>
                </a:tc>
                <a:extLst>
                  <a:ext uri="{0D108BD9-81ED-4DB2-BD59-A6C34878D82A}">
                    <a16:rowId xmlns:a16="http://schemas.microsoft.com/office/drawing/2014/main" val="1045360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10102</a:t>
                      </a:r>
                    </a:p>
                  </a:txBody>
                  <a:tcPr/>
                </a:tc>
                <a:extLst>
                  <a:ext uri="{0D108BD9-81ED-4DB2-BD59-A6C34878D82A}">
                    <a16:rowId xmlns:a16="http://schemas.microsoft.com/office/drawing/2014/main" val="30319084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4194</a:t>
                      </a:r>
                    </a:p>
                  </a:txBody>
                  <a:tcPr/>
                </a:tc>
                <a:extLst>
                  <a:ext uri="{0D108BD9-81ED-4DB2-BD59-A6C34878D82A}">
                    <a16:rowId xmlns:a16="http://schemas.microsoft.com/office/drawing/2014/main" val="24378110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3653</a:t>
                      </a:r>
                    </a:p>
                  </a:txBody>
                  <a:tcPr/>
                </a:tc>
                <a:extLst>
                  <a:ext uri="{0D108BD9-81ED-4DB2-BD59-A6C34878D82A}">
                    <a16:rowId xmlns:a16="http://schemas.microsoft.com/office/drawing/2014/main" val="8732500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2735</a:t>
                      </a:r>
                    </a:p>
                  </a:txBody>
                  <a:tcPr/>
                </a:tc>
                <a:extLst>
                  <a:ext uri="{0D108BD9-81ED-4DB2-BD59-A6C34878D82A}">
                    <a16:rowId xmlns:a16="http://schemas.microsoft.com/office/drawing/2014/main" val="32904384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1471</a:t>
                      </a:r>
                    </a:p>
                  </a:txBody>
                  <a:tcPr/>
                </a:tc>
                <a:extLst>
                  <a:ext uri="{0D108BD9-81ED-4DB2-BD59-A6C34878D82A}">
                    <a16:rowId xmlns:a16="http://schemas.microsoft.com/office/drawing/2014/main" val="848519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3009</a:t>
                      </a:r>
                    </a:p>
                  </a:txBody>
                  <a:tcPr/>
                </a:tc>
                <a:extLst>
                  <a:ext uri="{0D108BD9-81ED-4DB2-BD59-A6C34878D82A}">
                    <a16:rowId xmlns:a16="http://schemas.microsoft.com/office/drawing/2014/main" val="31568032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6820</a:t>
                      </a:r>
                    </a:p>
                  </a:txBody>
                  <a:tcPr/>
                </a:tc>
                <a:extLst>
                  <a:ext uri="{0D108BD9-81ED-4DB2-BD59-A6C34878D82A}">
                    <a16:rowId xmlns:a16="http://schemas.microsoft.com/office/drawing/2014/main" val="11671902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7689</a:t>
                      </a:r>
                    </a:p>
                  </a:txBody>
                  <a:tcPr/>
                </a:tc>
                <a:extLst>
                  <a:ext uri="{0D108BD9-81ED-4DB2-BD59-A6C34878D82A}">
                    <a16:rowId xmlns:a16="http://schemas.microsoft.com/office/drawing/2014/main" val="34938360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11235</a:t>
                      </a:r>
                    </a:p>
                  </a:txBody>
                  <a:tcPr/>
                </a:tc>
                <a:extLst>
                  <a:ext uri="{0D108BD9-81ED-4DB2-BD59-A6C34878D82A}">
                    <a16:rowId xmlns:a16="http://schemas.microsoft.com/office/drawing/2014/main" val="3126752725"/>
                  </a:ext>
                </a:extLst>
              </a:tr>
            </a:tbl>
          </a:graphicData>
        </a:graphic>
      </p:graphicFrame>
      <p:sp>
        <p:nvSpPr>
          <p:cNvPr id="4" name="Text Placeholder 3">
            <a:extLst>
              <a:ext uri="{FF2B5EF4-FFF2-40B4-BE49-F238E27FC236}">
                <a16:creationId xmlns:a16="http://schemas.microsoft.com/office/drawing/2014/main" id="{036AD70E-490F-4058-B759-7067C9F8C181}"/>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398899294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DD104-1DE6-4954-9E73-1C4BABCC6026}"/>
              </a:ext>
            </a:extLst>
          </p:cNvPr>
          <p:cNvSpPr>
            <a:spLocks noGrp="1"/>
          </p:cNvSpPr>
          <p:nvPr>
            <p:ph type="title"/>
          </p:nvPr>
        </p:nvSpPr>
        <p:spPr/>
        <p:txBody>
          <a:bodyPr/>
          <a:lstStyle/>
          <a:p>
            <a:r>
              <a:rPr lang="en-US"/>
              <a:t>FB Insights - Daily Impressions - 2 of 3</a:t>
            </a:r>
          </a:p>
        </p:txBody>
      </p:sp>
      <p:graphicFrame>
        <p:nvGraphicFramePr>
          <p:cNvPr id="5" name="Table Placeholder 4">
            <a:extLst>
              <a:ext uri="{FF2B5EF4-FFF2-40B4-BE49-F238E27FC236}">
                <a16:creationId xmlns:a16="http://schemas.microsoft.com/office/drawing/2014/main" id="{0F7DAB74-F620-46E7-B2E3-1FBCC9E09ECA}"/>
              </a:ext>
            </a:extLst>
          </p:cNvPr>
          <p:cNvGraphicFramePr>
            <a:graphicFrameLocks noGrp="1"/>
          </p:cNvGraphicFramePr>
          <p:nvPr>
            <p:ph type="tbl" sz="quarter" idx="13"/>
            <p:extLst>
              <p:ext uri="{D42A27DB-BD31-4B8C-83A1-F6EECF244321}">
                <p14:modId xmlns:p14="http://schemas.microsoft.com/office/powerpoint/2010/main" val="31166736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101516474"/>
                    </a:ext>
                  </a:extLst>
                </a:gridCol>
                <a:gridCol w="2468880">
                  <a:extLst>
                    <a:ext uri="{9D8B030D-6E8A-4147-A177-3AD203B41FA5}">
                      <a16:colId xmlns:a16="http://schemas.microsoft.com/office/drawing/2014/main" val="4037894981"/>
                    </a:ext>
                  </a:extLst>
                </a:gridCol>
                <a:gridCol w="2468880">
                  <a:extLst>
                    <a:ext uri="{9D8B030D-6E8A-4147-A177-3AD203B41FA5}">
                      <a16:colId xmlns:a16="http://schemas.microsoft.com/office/drawing/2014/main" val="19189024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7560209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10063</a:t>
                      </a:r>
                    </a:p>
                  </a:txBody>
                  <a:tcPr/>
                </a:tc>
                <a:extLst>
                  <a:ext uri="{0D108BD9-81ED-4DB2-BD59-A6C34878D82A}">
                    <a16:rowId xmlns:a16="http://schemas.microsoft.com/office/drawing/2014/main" val="1868864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8221</a:t>
                      </a:r>
                    </a:p>
                  </a:txBody>
                  <a:tcPr/>
                </a:tc>
                <a:extLst>
                  <a:ext uri="{0D108BD9-81ED-4DB2-BD59-A6C34878D82A}">
                    <a16:rowId xmlns:a16="http://schemas.microsoft.com/office/drawing/2014/main" val="5294276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14940</a:t>
                      </a:r>
                    </a:p>
                  </a:txBody>
                  <a:tcPr/>
                </a:tc>
                <a:extLst>
                  <a:ext uri="{0D108BD9-81ED-4DB2-BD59-A6C34878D82A}">
                    <a16:rowId xmlns:a16="http://schemas.microsoft.com/office/drawing/2014/main" val="20194184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6583</a:t>
                      </a:r>
                    </a:p>
                  </a:txBody>
                  <a:tcPr/>
                </a:tc>
                <a:extLst>
                  <a:ext uri="{0D108BD9-81ED-4DB2-BD59-A6C34878D82A}">
                    <a16:rowId xmlns:a16="http://schemas.microsoft.com/office/drawing/2014/main" val="2608013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5780</a:t>
                      </a:r>
                    </a:p>
                  </a:txBody>
                  <a:tcPr/>
                </a:tc>
                <a:extLst>
                  <a:ext uri="{0D108BD9-81ED-4DB2-BD59-A6C34878D82A}">
                    <a16:rowId xmlns:a16="http://schemas.microsoft.com/office/drawing/2014/main" val="3519053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11233</a:t>
                      </a:r>
                    </a:p>
                  </a:txBody>
                  <a:tcPr/>
                </a:tc>
                <a:extLst>
                  <a:ext uri="{0D108BD9-81ED-4DB2-BD59-A6C34878D82A}">
                    <a16:rowId xmlns:a16="http://schemas.microsoft.com/office/drawing/2014/main" val="15245418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10581</a:t>
                      </a:r>
                    </a:p>
                  </a:txBody>
                  <a:tcPr/>
                </a:tc>
                <a:extLst>
                  <a:ext uri="{0D108BD9-81ED-4DB2-BD59-A6C34878D82A}">
                    <a16:rowId xmlns:a16="http://schemas.microsoft.com/office/drawing/2014/main" val="25848882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11217</a:t>
                      </a:r>
                    </a:p>
                  </a:txBody>
                  <a:tcPr/>
                </a:tc>
                <a:extLst>
                  <a:ext uri="{0D108BD9-81ED-4DB2-BD59-A6C34878D82A}">
                    <a16:rowId xmlns:a16="http://schemas.microsoft.com/office/drawing/2014/main" val="16802756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7432</a:t>
                      </a:r>
                    </a:p>
                  </a:txBody>
                  <a:tcPr/>
                </a:tc>
                <a:extLst>
                  <a:ext uri="{0D108BD9-81ED-4DB2-BD59-A6C34878D82A}">
                    <a16:rowId xmlns:a16="http://schemas.microsoft.com/office/drawing/2014/main" val="30188713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10239</a:t>
                      </a:r>
                    </a:p>
                  </a:txBody>
                  <a:tcPr/>
                </a:tc>
                <a:extLst>
                  <a:ext uri="{0D108BD9-81ED-4DB2-BD59-A6C34878D82A}">
                    <a16:rowId xmlns:a16="http://schemas.microsoft.com/office/drawing/2014/main" val="2316823707"/>
                  </a:ext>
                </a:extLst>
              </a:tr>
            </a:tbl>
          </a:graphicData>
        </a:graphic>
      </p:graphicFrame>
      <p:sp>
        <p:nvSpPr>
          <p:cNvPr id="4" name="Text Placeholder 3">
            <a:extLst>
              <a:ext uri="{FF2B5EF4-FFF2-40B4-BE49-F238E27FC236}">
                <a16:creationId xmlns:a16="http://schemas.microsoft.com/office/drawing/2014/main" id="{D25EB5E3-3DC2-490A-AFAD-B18868466534}"/>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176692792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68C418-2148-4908-9420-ABC0A6C1AF19}"/>
              </a:ext>
            </a:extLst>
          </p:cNvPr>
          <p:cNvSpPr>
            <a:spLocks noGrp="1"/>
          </p:cNvSpPr>
          <p:nvPr>
            <p:ph type="title"/>
          </p:nvPr>
        </p:nvSpPr>
        <p:spPr/>
        <p:txBody>
          <a:bodyPr/>
          <a:lstStyle/>
          <a:p>
            <a:r>
              <a:rPr lang="en-US"/>
              <a:t>FB Insights - Daily Impressions - 3 of 3</a:t>
            </a:r>
          </a:p>
        </p:txBody>
      </p:sp>
      <p:graphicFrame>
        <p:nvGraphicFramePr>
          <p:cNvPr id="5" name="Table Placeholder 4">
            <a:extLst>
              <a:ext uri="{FF2B5EF4-FFF2-40B4-BE49-F238E27FC236}">
                <a16:creationId xmlns:a16="http://schemas.microsoft.com/office/drawing/2014/main" id="{D1AFAB4E-933F-4212-8EC4-C60987CBC6FC}"/>
              </a:ext>
            </a:extLst>
          </p:cNvPr>
          <p:cNvGraphicFramePr>
            <a:graphicFrameLocks noGrp="1"/>
          </p:cNvGraphicFramePr>
          <p:nvPr>
            <p:ph type="tbl" sz="quarter" idx="13"/>
            <p:extLst>
              <p:ext uri="{D42A27DB-BD31-4B8C-83A1-F6EECF244321}">
                <p14:modId xmlns:p14="http://schemas.microsoft.com/office/powerpoint/2010/main" val="5422054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807149691"/>
                    </a:ext>
                  </a:extLst>
                </a:gridCol>
                <a:gridCol w="2468880">
                  <a:extLst>
                    <a:ext uri="{9D8B030D-6E8A-4147-A177-3AD203B41FA5}">
                      <a16:colId xmlns:a16="http://schemas.microsoft.com/office/drawing/2014/main" val="1177898671"/>
                    </a:ext>
                  </a:extLst>
                </a:gridCol>
                <a:gridCol w="2468880">
                  <a:extLst>
                    <a:ext uri="{9D8B030D-6E8A-4147-A177-3AD203B41FA5}">
                      <a16:colId xmlns:a16="http://schemas.microsoft.com/office/drawing/2014/main" val="24488416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24093533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7139</a:t>
                      </a:r>
                    </a:p>
                  </a:txBody>
                  <a:tcPr/>
                </a:tc>
                <a:extLst>
                  <a:ext uri="{0D108BD9-81ED-4DB2-BD59-A6C34878D82A}">
                    <a16:rowId xmlns:a16="http://schemas.microsoft.com/office/drawing/2014/main" val="19622551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8069</a:t>
                      </a:r>
                    </a:p>
                  </a:txBody>
                  <a:tcPr/>
                </a:tc>
                <a:extLst>
                  <a:ext uri="{0D108BD9-81ED-4DB2-BD59-A6C34878D82A}">
                    <a16:rowId xmlns:a16="http://schemas.microsoft.com/office/drawing/2014/main" val="33071866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6727</a:t>
                      </a:r>
                    </a:p>
                  </a:txBody>
                  <a:tcPr/>
                </a:tc>
                <a:extLst>
                  <a:ext uri="{0D108BD9-81ED-4DB2-BD59-A6C34878D82A}">
                    <a16:rowId xmlns:a16="http://schemas.microsoft.com/office/drawing/2014/main" val="24661794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8437</a:t>
                      </a:r>
                    </a:p>
                  </a:txBody>
                  <a:tcPr/>
                </a:tc>
                <a:extLst>
                  <a:ext uri="{0D108BD9-81ED-4DB2-BD59-A6C34878D82A}">
                    <a16:rowId xmlns:a16="http://schemas.microsoft.com/office/drawing/2014/main" val="19844293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17886</a:t>
                      </a:r>
                    </a:p>
                  </a:txBody>
                  <a:tcPr/>
                </a:tc>
                <a:extLst>
                  <a:ext uri="{0D108BD9-81ED-4DB2-BD59-A6C34878D82A}">
                    <a16:rowId xmlns:a16="http://schemas.microsoft.com/office/drawing/2014/main" val="158462328"/>
                  </a:ext>
                </a:extLst>
              </a:tr>
            </a:tbl>
          </a:graphicData>
        </a:graphic>
      </p:graphicFrame>
      <p:sp>
        <p:nvSpPr>
          <p:cNvPr id="4" name="Text Placeholder 3">
            <a:extLst>
              <a:ext uri="{FF2B5EF4-FFF2-40B4-BE49-F238E27FC236}">
                <a16:creationId xmlns:a16="http://schemas.microsoft.com/office/drawing/2014/main" id="{E64D931B-779C-4A3F-928C-715711F7B1E2}"/>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207903265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203232-33DB-4418-A5D4-6A522A710461}"/>
              </a:ext>
            </a:extLst>
          </p:cNvPr>
          <p:cNvSpPr>
            <a:spLocks noGrp="1"/>
          </p:cNvSpPr>
          <p:nvPr>
            <p:ph type="title"/>
          </p:nvPr>
        </p:nvSpPr>
        <p:spPr/>
        <p:txBody>
          <a:bodyPr/>
          <a:lstStyle/>
          <a:p>
            <a:r>
              <a:rPr lang="en-US"/>
              <a:t>FB Insights - Daily Reach - 1 of 3</a:t>
            </a:r>
          </a:p>
        </p:txBody>
      </p:sp>
      <p:graphicFrame>
        <p:nvGraphicFramePr>
          <p:cNvPr id="5" name="Table Placeholder 4">
            <a:extLst>
              <a:ext uri="{FF2B5EF4-FFF2-40B4-BE49-F238E27FC236}">
                <a16:creationId xmlns:a16="http://schemas.microsoft.com/office/drawing/2014/main" id="{7D573B1C-E3FF-4634-9472-386137DDDEEC}"/>
              </a:ext>
            </a:extLst>
          </p:cNvPr>
          <p:cNvGraphicFramePr>
            <a:graphicFrameLocks noGrp="1"/>
          </p:cNvGraphicFramePr>
          <p:nvPr>
            <p:ph type="tbl" sz="quarter" idx="13"/>
            <p:extLst>
              <p:ext uri="{D42A27DB-BD31-4B8C-83A1-F6EECF244321}">
                <p14:modId xmlns:p14="http://schemas.microsoft.com/office/powerpoint/2010/main" val="39661733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701247681"/>
                    </a:ext>
                  </a:extLst>
                </a:gridCol>
                <a:gridCol w="2468880">
                  <a:extLst>
                    <a:ext uri="{9D8B030D-6E8A-4147-A177-3AD203B41FA5}">
                      <a16:colId xmlns:a16="http://schemas.microsoft.com/office/drawing/2014/main" val="2415341058"/>
                    </a:ext>
                  </a:extLst>
                </a:gridCol>
                <a:gridCol w="2468880">
                  <a:extLst>
                    <a:ext uri="{9D8B030D-6E8A-4147-A177-3AD203B41FA5}">
                      <a16:colId xmlns:a16="http://schemas.microsoft.com/office/drawing/2014/main" val="13728213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6028032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751</a:t>
                      </a:r>
                    </a:p>
                  </a:txBody>
                  <a:tcPr/>
                </a:tc>
                <a:extLst>
                  <a:ext uri="{0D108BD9-81ED-4DB2-BD59-A6C34878D82A}">
                    <a16:rowId xmlns:a16="http://schemas.microsoft.com/office/drawing/2014/main" val="2550720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5171</a:t>
                      </a:r>
                    </a:p>
                  </a:txBody>
                  <a:tcPr/>
                </a:tc>
                <a:extLst>
                  <a:ext uri="{0D108BD9-81ED-4DB2-BD59-A6C34878D82A}">
                    <a16:rowId xmlns:a16="http://schemas.microsoft.com/office/drawing/2014/main" val="33079439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1604</a:t>
                      </a:r>
                    </a:p>
                  </a:txBody>
                  <a:tcPr/>
                </a:tc>
                <a:extLst>
                  <a:ext uri="{0D108BD9-81ED-4DB2-BD59-A6C34878D82A}">
                    <a16:rowId xmlns:a16="http://schemas.microsoft.com/office/drawing/2014/main" val="21415349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1207</a:t>
                      </a:r>
                    </a:p>
                  </a:txBody>
                  <a:tcPr/>
                </a:tc>
                <a:extLst>
                  <a:ext uri="{0D108BD9-81ED-4DB2-BD59-A6C34878D82A}">
                    <a16:rowId xmlns:a16="http://schemas.microsoft.com/office/drawing/2014/main" val="32532616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1565</a:t>
                      </a:r>
                    </a:p>
                  </a:txBody>
                  <a:tcPr/>
                </a:tc>
                <a:extLst>
                  <a:ext uri="{0D108BD9-81ED-4DB2-BD59-A6C34878D82A}">
                    <a16:rowId xmlns:a16="http://schemas.microsoft.com/office/drawing/2014/main" val="16536094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785</a:t>
                      </a:r>
                    </a:p>
                  </a:txBody>
                  <a:tcPr/>
                </a:tc>
                <a:extLst>
                  <a:ext uri="{0D108BD9-81ED-4DB2-BD59-A6C34878D82A}">
                    <a16:rowId xmlns:a16="http://schemas.microsoft.com/office/drawing/2014/main" val="32920400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1749</a:t>
                      </a:r>
                    </a:p>
                  </a:txBody>
                  <a:tcPr/>
                </a:tc>
                <a:extLst>
                  <a:ext uri="{0D108BD9-81ED-4DB2-BD59-A6C34878D82A}">
                    <a16:rowId xmlns:a16="http://schemas.microsoft.com/office/drawing/2014/main" val="33180831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5507</a:t>
                      </a:r>
                    </a:p>
                  </a:txBody>
                  <a:tcPr/>
                </a:tc>
                <a:extLst>
                  <a:ext uri="{0D108BD9-81ED-4DB2-BD59-A6C34878D82A}">
                    <a16:rowId xmlns:a16="http://schemas.microsoft.com/office/drawing/2014/main" val="17568677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5174</a:t>
                      </a:r>
                    </a:p>
                  </a:txBody>
                  <a:tcPr/>
                </a:tc>
                <a:extLst>
                  <a:ext uri="{0D108BD9-81ED-4DB2-BD59-A6C34878D82A}">
                    <a16:rowId xmlns:a16="http://schemas.microsoft.com/office/drawing/2014/main" val="28304322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6672</a:t>
                      </a:r>
                    </a:p>
                  </a:txBody>
                  <a:tcPr/>
                </a:tc>
                <a:extLst>
                  <a:ext uri="{0D108BD9-81ED-4DB2-BD59-A6C34878D82A}">
                    <a16:rowId xmlns:a16="http://schemas.microsoft.com/office/drawing/2014/main" val="3216221348"/>
                  </a:ext>
                </a:extLst>
              </a:tr>
            </a:tbl>
          </a:graphicData>
        </a:graphic>
      </p:graphicFrame>
      <p:sp>
        <p:nvSpPr>
          <p:cNvPr id="4" name="Text Placeholder 3">
            <a:extLst>
              <a:ext uri="{FF2B5EF4-FFF2-40B4-BE49-F238E27FC236}">
                <a16:creationId xmlns:a16="http://schemas.microsoft.com/office/drawing/2014/main" id="{992D37EC-B3B7-4285-9C27-5F8CE31951E5}"/>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335407858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D2FD64-63FA-4821-A460-7DAF70A91CE3}"/>
              </a:ext>
            </a:extLst>
          </p:cNvPr>
          <p:cNvSpPr>
            <a:spLocks noGrp="1"/>
          </p:cNvSpPr>
          <p:nvPr>
            <p:ph type="title"/>
          </p:nvPr>
        </p:nvSpPr>
        <p:spPr/>
        <p:txBody>
          <a:bodyPr/>
          <a:lstStyle/>
          <a:p>
            <a:r>
              <a:rPr lang="en-US"/>
              <a:t>FB Insights - Daily Reach - 2 of 3</a:t>
            </a:r>
          </a:p>
        </p:txBody>
      </p:sp>
      <p:graphicFrame>
        <p:nvGraphicFramePr>
          <p:cNvPr id="5" name="Table Placeholder 4">
            <a:extLst>
              <a:ext uri="{FF2B5EF4-FFF2-40B4-BE49-F238E27FC236}">
                <a16:creationId xmlns:a16="http://schemas.microsoft.com/office/drawing/2014/main" id="{5BA7EC68-21F0-487A-915B-19E8A607671D}"/>
              </a:ext>
            </a:extLst>
          </p:cNvPr>
          <p:cNvGraphicFramePr>
            <a:graphicFrameLocks noGrp="1"/>
          </p:cNvGraphicFramePr>
          <p:nvPr>
            <p:ph type="tbl" sz="quarter" idx="13"/>
            <p:extLst>
              <p:ext uri="{D42A27DB-BD31-4B8C-83A1-F6EECF244321}">
                <p14:modId xmlns:p14="http://schemas.microsoft.com/office/powerpoint/2010/main" val="29239376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270167640"/>
                    </a:ext>
                  </a:extLst>
                </a:gridCol>
                <a:gridCol w="2468880">
                  <a:extLst>
                    <a:ext uri="{9D8B030D-6E8A-4147-A177-3AD203B41FA5}">
                      <a16:colId xmlns:a16="http://schemas.microsoft.com/office/drawing/2014/main" val="2462609211"/>
                    </a:ext>
                  </a:extLst>
                </a:gridCol>
                <a:gridCol w="2468880">
                  <a:extLst>
                    <a:ext uri="{9D8B030D-6E8A-4147-A177-3AD203B41FA5}">
                      <a16:colId xmlns:a16="http://schemas.microsoft.com/office/drawing/2014/main" val="3102949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5990556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6279</a:t>
                      </a:r>
                    </a:p>
                  </a:txBody>
                  <a:tcPr/>
                </a:tc>
                <a:extLst>
                  <a:ext uri="{0D108BD9-81ED-4DB2-BD59-A6C34878D82A}">
                    <a16:rowId xmlns:a16="http://schemas.microsoft.com/office/drawing/2014/main" val="40391094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6161</a:t>
                      </a:r>
                    </a:p>
                  </a:txBody>
                  <a:tcPr/>
                </a:tc>
                <a:extLst>
                  <a:ext uri="{0D108BD9-81ED-4DB2-BD59-A6C34878D82A}">
                    <a16:rowId xmlns:a16="http://schemas.microsoft.com/office/drawing/2014/main" val="41732348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8468</a:t>
                      </a:r>
                    </a:p>
                  </a:txBody>
                  <a:tcPr/>
                </a:tc>
                <a:extLst>
                  <a:ext uri="{0D108BD9-81ED-4DB2-BD59-A6C34878D82A}">
                    <a16:rowId xmlns:a16="http://schemas.microsoft.com/office/drawing/2014/main" val="33715892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4859</a:t>
                      </a:r>
                    </a:p>
                  </a:txBody>
                  <a:tcPr/>
                </a:tc>
                <a:extLst>
                  <a:ext uri="{0D108BD9-81ED-4DB2-BD59-A6C34878D82A}">
                    <a16:rowId xmlns:a16="http://schemas.microsoft.com/office/drawing/2014/main" val="33761627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4569</a:t>
                      </a:r>
                    </a:p>
                  </a:txBody>
                  <a:tcPr/>
                </a:tc>
                <a:extLst>
                  <a:ext uri="{0D108BD9-81ED-4DB2-BD59-A6C34878D82A}">
                    <a16:rowId xmlns:a16="http://schemas.microsoft.com/office/drawing/2014/main" val="29695224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7007</a:t>
                      </a:r>
                    </a:p>
                  </a:txBody>
                  <a:tcPr/>
                </a:tc>
                <a:extLst>
                  <a:ext uri="{0D108BD9-81ED-4DB2-BD59-A6C34878D82A}">
                    <a16:rowId xmlns:a16="http://schemas.microsoft.com/office/drawing/2014/main" val="10092590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6709</a:t>
                      </a:r>
                    </a:p>
                  </a:txBody>
                  <a:tcPr/>
                </a:tc>
                <a:extLst>
                  <a:ext uri="{0D108BD9-81ED-4DB2-BD59-A6C34878D82A}">
                    <a16:rowId xmlns:a16="http://schemas.microsoft.com/office/drawing/2014/main" val="19597470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7089</a:t>
                      </a:r>
                    </a:p>
                  </a:txBody>
                  <a:tcPr/>
                </a:tc>
                <a:extLst>
                  <a:ext uri="{0D108BD9-81ED-4DB2-BD59-A6C34878D82A}">
                    <a16:rowId xmlns:a16="http://schemas.microsoft.com/office/drawing/2014/main" val="25689432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5164</a:t>
                      </a:r>
                    </a:p>
                  </a:txBody>
                  <a:tcPr/>
                </a:tc>
                <a:extLst>
                  <a:ext uri="{0D108BD9-81ED-4DB2-BD59-A6C34878D82A}">
                    <a16:rowId xmlns:a16="http://schemas.microsoft.com/office/drawing/2014/main" val="41199960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6786</a:t>
                      </a:r>
                    </a:p>
                  </a:txBody>
                  <a:tcPr/>
                </a:tc>
                <a:extLst>
                  <a:ext uri="{0D108BD9-81ED-4DB2-BD59-A6C34878D82A}">
                    <a16:rowId xmlns:a16="http://schemas.microsoft.com/office/drawing/2014/main" val="1601268189"/>
                  </a:ext>
                </a:extLst>
              </a:tr>
            </a:tbl>
          </a:graphicData>
        </a:graphic>
      </p:graphicFrame>
      <p:sp>
        <p:nvSpPr>
          <p:cNvPr id="4" name="Text Placeholder 3">
            <a:extLst>
              <a:ext uri="{FF2B5EF4-FFF2-40B4-BE49-F238E27FC236}">
                <a16:creationId xmlns:a16="http://schemas.microsoft.com/office/drawing/2014/main" id="{7605E76B-0CD1-4E9D-A3E8-BEFF4DD54248}"/>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125570973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54B919-F347-46E5-A082-D0D6C470E6C0}"/>
              </a:ext>
            </a:extLst>
          </p:cNvPr>
          <p:cNvSpPr>
            <a:spLocks noGrp="1"/>
          </p:cNvSpPr>
          <p:nvPr>
            <p:ph type="title"/>
          </p:nvPr>
        </p:nvSpPr>
        <p:spPr/>
        <p:txBody>
          <a:bodyPr/>
          <a:lstStyle/>
          <a:p>
            <a:r>
              <a:rPr lang="en-US"/>
              <a:t>FB Insights - Daily Reach - 3 of 3</a:t>
            </a:r>
          </a:p>
        </p:txBody>
      </p:sp>
      <p:graphicFrame>
        <p:nvGraphicFramePr>
          <p:cNvPr id="5" name="Table Placeholder 4">
            <a:extLst>
              <a:ext uri="{FF2B5EF4-FFF2-40B4-BE49-F238E27FC236}">
                <a16:creationId xmlns:a16="http://schemas.microsoft.com/office/drawing/2014/main" id="{393625CC-D86D-4031-9E18-A4D6EA41F4BE}"/>
              </a:ext>
            </a:extLst>
          </p:cNvPr>
          <p:cNvGraphicFramePr>
            <a:graphicFrameLocks noGrp="1"/>
          </p:cNvGraphicFramePr>
          <p:nvPr>
            <p:ph type="tbl" sz="quarter" idx="13"/>
            <p:extLst>
              <p:ext uri="{D42A27DB-BD31-4B8C-83A1-F6EECF244321}">
                <p14:modId xmlns:p14="http://schemas.microsoft.com/office/powerpoint/2010/main" val="2195670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771166982"/>
                    </a:ext>
                  </a:extLst>
                </a:gridCol>
                <a:gridCol w="2468880">
                  <a:extLst>
                    <a:ext uri="{9D8B030D-6E8A-4147-A177-3AD203B41FA5}">
                      <a16:colId xmlns:a16="http://schemas.microsoft.com/office/drawing/2014/main" val="1800755269"/>
                    </a:ext>
                  </a:extLst>
                </a:gridCol>
                <a:gridCol w="2468880">
                  <a:extLst>
                    <a:ext uri="{9D8B030D-6E8A-4147-A177-3AD203B41FA5}">
                      <a16:colId xmlns:a16="http://schemas.microsoft.com/office/drawing/2014/main" val="9660477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2396517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4924</a:t>
                      </a:r>
                    </a:p>
                  </a:txBody>
                  <a:tcPr/>
                </a:tc>
                <a:extLst>
                  <a:ext uri="{0D108BD9-81ED-4DB2-BD59-A6C34878D82A}">
                    <a16:rowId xmlns:a16="http://schemas.microsoft.com/office/drawing/2014/main" val="28474684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5585</a:t>
                      </a:r>
                    </a:p>
                  </a:txBody>
                  <a:tcPr/>
                </a:tc>
                <a:extLst>
                  <a:ext uri="{0D108BD9-81ED-4DB2-BD59-A6C34878D82A}">
                    <a16:rowId xmlns:a16="http://schemas.microsoft.com/office/drawing/2014/main" val="12842280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4551</a:t>
                      </a:r>
                    </a:p>
                  </a:txBody>
                  <a:tcPr/>
                </a:tc>
                <a:extLst>
                  <a:ext uri="{0D108BD9-81ED-4DB2-BD59-A6C34878D82A}">
                    <a16:rowId xmlns:a16="http://schemas.microsoft.com/office/drawing/2014/main" val="29796032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5920</a:t>
                      </a:r>
                    </a:p>
                  </a:txBody>
                  <a:tcPr/>
                </a:tc>
                <a:extLst>
                  <a:ext uri="{0D108BD9-81ED-4DB2-BD59-A6C34878D82A}">
                    <a16:rowId xmlns:a16="http://schemas.microsoft.com/office/drawing/2014/main" val="21956048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11012</a:t>
                      </a:r>
                    </a:p>
                  </a:txBody>
                  <a:tcPr/>
                </a:tc>
                <a:extLst>
                  <a:ext uri="{0D108BD9-81ED-4DB2-BD59-A6C34878D82A}">
                    <a16:rowId xmlns:a16="http://schemas.microsoft.com/office/drawing/2014/main" val="261127556"/>
                  </a:ext>
                </a:extLst>
              </a:tr>
            </a:tbl>
          </a:graphicData>
        </a:graphic>
      </p:graphicFrame>
      <p:sp>
        <p:nvSpPr>
          <p:cNvPr id="4" name="Text Placeholder 3">
            <a:extLst>
              <a:ext uri="{FF2B5EF4-FFF2-40B4-BE49-F238E27FC236}">
                <a16:creationId xmlns:a16="http://schemas.microsoft.com/office/drawing/2014/main" id="{C5EA245D-B591-413C-A918-B9845DB11CA1}"/>
              </a:ext>
            </a:extLst>
          </p:cNvPr>
          <p:cNvSpPr>
            <a:spLocks noGrp="1"/>
          </p:cNvSpPr>
          <p:nvPr>
            <p:ph type="body" sz="quarter" idx="14"/>
          </p:nvPr>
        </p:nvSpPr>
        <p:spPr/>
        <p:txBody>
          <a:bodyPr/>
          <a:lstStyle/>
          <a:p>
            <a:r>
              <a:rPr lang="en-US"/>
              <a:t>03/01/2018 - 03/29/2018</a:t>
            </a:r>
          </a:p>
        </p:txBody>
      </p:sp>
    </p:spTree>
    <p:extLst>
      <p:ext uri="{BB962C8B-B14F-4D97-AF65-F5344CB8AC3E}">
        <p14:creationId xmlns:p14="http://schemas.microsoft.com/office/powerpoint/2010/main" val="251028884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58202B-6F79-437A-9102-60BDBB86FB33}"/>
              </a:ext>
            </a:extLst>
          </p:cNvPr>
          <p:cNvSpPr>
            <a:spLocks noGrp="1"/>
          </p:cNvSpPr>
          <p:nvPr>
            <p:ph type="title"/>
          </p:nvPr>
        </p:nvSpPr>
        <p:spPr/>
        <p:txBody>
          <a:bodyPr/>
          <a:lstStyle/>
          <a:p>
            <a:r>
              <a:rPr lang="en-US"/>
              <a:t>Facebook Reach</a:t>
            </a:r>
          </a:p>
        </p:txBody>
      </p:sp>
      <p:graphicFrame>
        <p:nvGraphicFramePr>
          <p:cNvPr id="6" name="Chart Placeholder 5">
            <a:extLst>
              <a:ext uri="{FF2B5EF4-FFF2-40B4-BE49-F238E27FC236}">
                <a16:creationId xmlns:a16="http://schemas.microsoft.com/office/drawing/2014/main" id="{32363E05-A54F-42DA-8AA5-41FE391093D8}"/>
              </a:ext>
            </a:extLst>
          </p:cNvPr>
          <p:cNvGraphicFramePr>
            <a:graphicFrameLocks noGrp="1"/>
          </p:cNvGraphicFramePr>
          <p:nvPr>
            <p:ph type="chart" sz="quarter" idx="13"/>
            <p:extLst>
              <p:ext uri="{D42A27DB-BD31-4B8C-83A1-F6EECF244321}">
                <p14:modId xmlns:p14="http://schemas.microsoft.com/office/powerpoint/2010/main" val="18250126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D665199-3B63-447E-AEF4-6E810CE89F7A}"/>
              </a:ext>
            </a:extLst>
          </p:cNvPr>
          <p:cNvSpPr>
            <a:spLocks noGrp="1"/>
          </p:cNvSpPr>
          <p:nvPr>
            <p:ph type="body" sz="quarter" idx="14"/>
          </p:nvPr>
        </p:nvSpPr>
        <p:spPr/>
        <p:txBody>
          <a:bodyPr/>
          <a:lstStyle/>
          <a:p>
            <a:r>
              <a:rPr lang="en-US"/>
              <a:t>03/01/2018 - 03/29/2018</a:t>
            </a:r>
          </a:p>
        </p:txBody>
      </p:sp>
      <p:sp>
        <p:nvSpPr>
          <p:cNvPr id="5" name="Footer Placeholder 4">
            <a:extLst>
              <a:ext uri="{FF2B5EF4-FFF2-40B4-BE49-F238E27FC236}">
                <a16:creationId xmlns:a16="http://schemas.microsoft.com/office/drawing/2014/main" id="{E281DB67-9E68-4D3F-8F80-9897F5BBF06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9668882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1817</Words>
  <Application>Microsoft Office PowerPoint</Application>
  <PresentationFormat>On-screen Show (4:3)</PresentationFormat>
  <Paragraphs>816</Paragraphs>
  <Slides>40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40</vt:i4>
      </vt:variant>
    </vt:vector>
  </HeadingPairs>
  <TitlesOfParts>
    <vt:vector size="43" baseType="lpstr">
      <vt:lpstr>Arial</vt:lpstr>
      <vt:lpstr>Calibri</vt:lpstr>
      <vt:lpstr>quintly_template</vt:lpstr>
      <vt:lpstr>Facebook Page Report</vt:lpstr>
      <vt:lpstr>Wichtigste Werte (KPI's)</vt:lpstr>
      <vt:lpstr>Fans (Übersicht)</vt:lpstr>
      <vt:lpstr>Key Metrics Table w. User Post RR</vt:lpstr>
      <vt:lpstr>Facebook Fans Total</vt:lpstr>
      <vt:lpstr>Fanwachstum</vt:lpstr>
      <vt:lpstr>Verlorene Fans</vt:lpstr>
      <vt:lpstr>Eigene Beiträge (Postings) - 1 of 6</vt:lpstr>
      <vt:lpstr>Eigene Beiträge (Postings) - 2 of 6</vt:lpstr>
      <vt:lpstr>Eigene Beiträge (Postings) - 3 of 6</vt:lpstr>
      <vt:lpstr>Eigene Beiträge (Postings) - 4 of 6</vt:lpstr>
      <vt:lpstr>Eigene Beiträge (Postings) - 5 of 6</vt:lpstr>
      <vt:lpstr>Eigene Beiträge (Postings) - 6 of 6</vt:lpstr>
      <vt:lpstr>Eigene Beiträge (Postings) + Reactions - 1 of 7</vt:lpstr>
      <vt:lpstr>Eigene Beiträge (Postings) + Reactions - 2 of 7</vt:lpstr>
      <vt:lpstr>Eigene Beiträge (Postings) + Reactions - 3 of 7</vt:lpstr>
      <vt:lpstr>Eigene Beiträge (Postings) + Reactions - 4 of 7</vt:lpstr>
      <vt:lpstr>Eigene Beiträge (Postings) + Reactions - 5 of 7</vt:lpstr>
      <vt:lpstr>Eigene Beiträge (Postings) + Reactions - 6 of 7</vt:lpstr>
      <vt:lpstr>Eigene Beiträge (Postings) + Reactions - 7 of 7</vt:lpstr>
      <vt:lpstr>Postings/Wochentag</vt:lpstr>
      <vt:lpstr>Interaktionsrate</vt:lpstr>
      <vt:lpstr>Postingtypen (Verteilung)</vt:lpstr>
      <vt:lpstr>Interaktionsrate/Postingtyp</vt:lpstr>
      <vt:lpstr>Postings von Fans (Nutzern)</vt:lpstr>
      <vt:lpstr>Antwortzeit</vt:lpstr>
      <vt:lpstr>Facebook Check Ins</vt:lpstr>
      <vt:lpstr>Fan Demographie</vt:lpstr>
      <vt:lpstr>Impressionen</vt:lpstr>
      <vt:lpstr>Reichweite</vt:lpstr>
      <vt:lpstr>Engagierte User</vt:lpstr>
      <vt:lpstr>Page Views</vt:lpstr>
      <vt:lpstr>Page Fans Online</vt:lpstr>
      <vt:lpstr>FB Insights - Daily Impressions - 1 of 3</vt:lpstr>
      <vt:lpstr>FB Insights - Daily Impressions - 2 of 3</vt:lpstr>
      <vt:lpstr>FB Insights - Daily Impressions - 3 of 3</vt:lpstr>
      <vt:lpstr>FB Insights - Daily Reach - 1 of 3</vt:lpstr>
      <vt:lpstr>FB Insights - Daily Reach - 2 of 3</vt:lpstr>
      <vt:lpstr>FB Insights - Daily Reach - 3 of 3</vt:lpstr>
      <vt:lpstr>Facebook Reach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Page Report</dc:title>
  <dc:creator>Administrator</dc:creator>
  <cp:lastModifiedBy>Administrator</cp:lastModifiedBy>
  <cp:revision>1</cp:revision>
  <dcterms:created xsi:type="dcterms:W3CDTF">2018-03-29T08:23:32Z</dcterms:created>
  <dcterms:modified xsi:type="dcterms:W3CDTF">2018-03-29T08:24:59Z</dcterms:modified>
</cp:coreProperties>
</file>