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673</c:v>
                </c:pt>
                <c:pt idx="1">
                  <c:v>673</c:v>
                </c:pt>
                <c:pt idx="2">
                  <c:v>673</c:v>
                </c:pt>
                <c:pt idx="3">
                  <c:v>673</c:v>
                </c:pt>
                <c:pt idx="4">
                  <c:v>673</c:v>
                </c:pt>
                <c:pt idx="5">
                  <c:v>672</c:v>
                </c:pt>
                <c:pt idx="6">
                  <c:v>672</c:v>
                </c:pt>
                <c:pt idx="7">
                  <c:v>671</c:v>
                </c:pt>
                <c:pt idx="8">
                  <c:v>670</c:v>
                </c:pt>
                <c:pt idx="9">
                  <c:v>670</c:v>
                </c:pt>
                <c:pt idx="10">
                  <c:v>674</c:v>
                </c:pt>
                <c:pt idx="11">
                  <c:v>677</c:v>
                </c:pt>
                <c:pt idx="12">
                  <c:v>679</c:v>
                </c:pt>
                <c:pt idx="13">
                  <c:v>683</c:v>
                </c:pt>
                <c:pt idx="14">
                  <c:v>686</c:v>
                </c:pt>
                <c:pt idx="15">
                  <c:v>689</c:v>
                </c:pt>
                <c:pt idx="16">
                  <c:v>689</c:v>
                </c:pt>
                <c:pt idx="17">
                  <c:v>691</c:v>
                </c:pt>
                <c:pt idx="18">
                  <c:v>691</c:v>
                </c:pt>
                <c:pt idx="19">
                  <c:v>691</c:v>
                </c:pt>
                <c:pt idx="20">
                  <c:v>692</c:v>
                </c:pt>
                <c:pt idx="21">
                  <c:v>696</c:v>
                </c:pt>
                <c:pt idx="22">
                  <c:v>696</c:v>
                </c:pt>
                <c:pt idx="23">
                  <c:v>700</c:v>
                </c:pt>
                <c:pt idx="24">
                  <c:v>701</c:v>
                </c:pt>
                <c:pt idx="25">
                  <c:v>701</c:v>
                </c:pt>
                <c:pt idx="26">
                  <c:v>702</c:v>
                </c:pt>
                <c:pt idx="27">
                  <c:v>703</c:v>
                </c:pt>
                <c:pt idx="28">
                  <c:v>703</c:v>
                </c:pt>
              </c:numCache>
            </c:numRef>
          </c:val>
          <c:smooth val="0"/>
          <c:extLst>
            <c:ext xmlns:c16="http://schemas.microsoft.com/office/drawing/2014/chart" uri="{C3380CC4-5D6E-409C-BE32-E72D297353CC}">
              <c16:uniqueId val="{00000000-8D5D-4270-8C1A-FA939929D86A}"/>
            </c:ext>
          </c:extLst>
        </c:ser>
        <c:dLbls>
          <c:showLegendKey val="0"/>
          <c:showVal val="0"/>
          <c:showCatName val="0"/>
          <c:showSerName val="0"/>
          <c:showPercent val="0"/>
          <c:showBubbleSize val="0"/>
        </c:dLbls>
        <c:smooth val="0"/>
        <c:axId val="313998752"/>
        <c:axId val="313999736"/>
      </c:lineChart>
      <c:dateAx>
        <c:axId val="31399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99736"/>
        <c:crosses val="autoZero"/>
        <c:auto val="1"/>
        <c:lblOffset val="100"/>
        <c:baseTimeUnit val="days"/>
      </c:dateAx>
      <c:valAx>
        <c:axId val="31399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9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c:v>
                </c:pt>
                <c:pt idx="1">
                  <c:v>0</c:v>
                </c:pt>
                <c:pt idx="2">
                  <c:v>0</c:v>
                </c:pt>
                <c:pt idx="3">
                  <c:v>0</c:v>
                </c:pt>
                <c:pt idx="4">
                  <c:v>0</c:v>
                </c:pt>
                <c:pt idx="5">
                  <c:v>-1</c:v>
                </c:pt>
                <c:pt idx="6">
                  <c:v>0</c:v>
                </c:pt>
                <c:pt idx="7">
                  <c:v>0</c:v>
                </c:pt>
                <c:pt idx="8">
                  <c:v>-2</c:v>
                </c:pt>
                <c:pt idx="9">
                  <c:v>1</c:v>
                </c:pt>
                <c:pt idx="10">
                  <c:v>-1</c:v>
                </c:pt>
                <c:pt idx="11">
                  <c:v>5</c:v>
                </c:pt>
                <c:pt idx="12">
                  <c:v>3</c:v>
                </c:pt>
                <c:pt idx="13">
                  <c:v>3</c:v>
                </c:pt>
                <c:pt idx="14">
                  <c:v>4</c:v>
                </c:pt>
                <c:pt idx="15">
                  <c:v>2</c:v>
                </c:pt>
                <c:pt idx="16">
                  <c:v>2</c:v>
                </c:pt>
                <c:pt idx="17">
                  <c:v>1</c:v>
                </c:pt>
                <c:pt idx="18">
                  <c:v>1</c:v>
                </c:pt>
                <c:pt idx="19">
                  <c:v>0</c:v>
                </c:pt>
                <c:pt idx="20">
                  <c:v>0</c:v>
                </c:pt>
                <c:pt idx="21">
                  <c:v>4</c:v>
                </c:pt>
                <c:pt idx="22">
                  <c:v>1</c:v>
                </c:pt>
                <c:pt idx="23">
                  <c:v>1</c:v>
                </c:pt>
                <c:pt idx="24">
                  <c:v>4</c:v>
                </c:pt>
                <c:pt idx="25">
                  <c:v>0</c:v>
                </c:pt>
                <c:pt idx="26">
                  <c:v>0</c:v>
                </c:pt>
                <c:pt idx="27">
                  <c:v>1</c:v>
                </c:pt>
                <c:pt idx="28">
                  <c:v>0</c:v>
                </c:pt>
              </c:numCache>
            </c:numRef>
          </c:val>
          <c:smooth val="0"/>
          <c:extLst>
            <c:ext xmlns:c16="http://schemas.microsoft.com/office/drawing/2014/chart" uri="{C3380CC4-5D6E-409C-BE32-E72D297353CC}">
              <c16:uniqueId val="{00000000-1797-4F09-BB22-0C60ABB18D67}"/>
            </c:ext>
          </c:extLst>
        </c:ser>
        <c:dLbls>
          <c:showLegendKey val="0"/>
          <c:showVal val="0"/>
          <c:showCatName val="0"/>
          <c:showSerName val="0"/>
          <c:showPercent val="0"/>
          <c:showBubbleSize val="0"/>
        </c:dLbls>
        <c:smooth val="0"/>
        <c:axId val="315457456"/>
        <c:axId val="315456800"/>
      </c:lineChart>
      <c:dateAx>
        <c:axId val="31545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56800"/>
        <c:crosses val="autoZero"/>
        <c:auto val="1"/>
        <c:lblOffset val="100"/>
        <c:baseTimeUnit val="days"/>
      </c:dateAx>
      <c:valAx>
        <c:axId val="31545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5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c:v>
                </c:pt>
                <c:pt idx="2">
                  <c:v>0</c:v>
                </c:pt>
                <c:pt idx="3">
                  <c:v>0</c:v>
                </c:pt>
                <c:pt idx="4">
                  <c:v>0</c:v>
                </c:pt>
                <c:pt idx="5">
                  <c:v>1</c:v>
                </c:pt>
                <c:pt idx="6">
                  <c:v>0</c:v>
                </c:pt>
                <c:pt idx="7">
                  <c:v>1</c:v>
                </c:pt>
                <c:pt idx="8">
                  <c:v>1</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6DA2-40CD-84C4-DD145B1FEFA0}"/>
            </c:ext>
          </c:extLst>
        </c:ser>
        <c:dLbls>
          <c:showLegendKey val="0"/>
          <c:showVal val="0"/>
          <c:showCatName val="0"/>
          <c:showSerName val="0"/>
          <c:showPercent val="0"/>
          <c:showBubbleSize val="0"/>
        </c:dLbls>
        <c:smooth val="0"/>
        <c:axId val="243596264"/>
        <c:axId val="243590688"/>
      </c:lineChart>
      <c:dateAx>
        <c:axId val="24359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90688"/>
        <c:crosses val="autoZero"/>
        <c:auto val="1"/>
        <c:lblOffset val="100"/>
        <c:baseTimeUnit val="days"/>
      </c:dateAx>
      <c:valAx>
        <c:axId val="24359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9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6</c:v>
                </c:pt>
                <c:pt idx="3">
                  <c:v>9</c:v>
                </c:pt>
                <c:pt idx="4">
                  <c:v>2</c:v>
                </c:pt>
                <c:pt idx="5">
                  <c:v>1</c:v>
                </c:pt>
                <c:pt idx="6">
                  <c:v>0</c:v>
                </c:pt>
              </c:numCache>
            </c:numRef>
          </c:val>
          <c:extLst>
            <c:ext xmlns:c16="http://schemas.microsoft.com/office/drawing/2014/chart" uri="{C3380CC4-5D6E-409C-BE32-E72D297353CC}">
              <c16:uniqueId val="{00000000-F71E-456B-977C-EA1C1D411CA3}"/>
            </c:ext>
          </c:extLst>
        </c:ser>
        <c:dLbls>
          <c:showLegendKey val="0"/>
          <c:showVal val="0"/>
          <c:showCatName val="0"/>
          <c:showSerName val="0"/>
          <c:showPercent val="0"/>
          <c:showBubbleSize val="0"/>
        </c:dLbls>
        <c:gapWidth val="219"/>
        <c:overlap val="-27"/>
        <c:axId val="381534056"/>
        <c:axId val="381534384"/>
      </c:barChart>
      <c:catAx>
        <c:axId val="38153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34384"/>
        <c:crosses val="autoZero"/>
        <c:auto val="1"/>
        <c:lblAlgn val="ctr"/>
        <c:lblOffset val="100"/>
        <c:noMultiLvlLbl val="0"/>
      </c:catAx>
      <c:valAx>
        <c:axId val="38153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3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2.9017857142857002</c:v>
                </c:pt>
                <c:pt idx="1">
                  <c:v>0</c:v>
                </c:pt>
                <c:pt idx="2">
                  <c:v>0</c:v>
                </c:pt>
                <c:pt idx="3">
                  <c:v>0</c:v>
                </c:pt>
                <c:pt idx="4">
                  <c:v>0</c:v>
                </c:pt>
                <c:pt idx="5">
                  <c:v>0</c:v>
                </c:pt>
                <c:pt idx="6">
                  <c:v>2.2783556215948</c:v>
                </c:pt>
                <c:pt idx="7">
                  <c:v>1.7830609212480999</c:v>
                </c:pt>
                <c:pt idx="8">
                  <c:v>1.2648809523810001</c:v>
                </c:pt>
                <c:pt idx="9">
                  <c:v>5.2160953800297998</c:v>
                </c:pt>
                <c:pt idx="10">
                  <c:v>0</c:v>
                </c:pt>
                <c:pt idx="11">
                  <c:v>0</c:v>
                </c:pt>
                <c:pt idx="12">
                  <c:v>0</c:v>
                </c:pt>
                <c:pt idx="13">
                  <c:v>18.014705882352999</c:v>
                </c:pt>
                <c:pt idx="14">
                  <c:v>2.0955165692008002</c:v>
                </c:pt>
                <c:pt idx="15">
                  <c:v>0</c:v>
                </c:pt>
                <c:pt idx="16">
                  <c:v>0</c:v>
                </c:pt>
                <c:pt idx="17">
                  <c:v>0</c:v>
                </c:pt>
                <c:pt idx="18">
                  <c:v>0</c:v>
                </c:pt>
                <c:pt idx="19">
                  <c:v>0</c:v>
                </c:pt>
                <c:pt idx="20">
                  <c:v>2.3121387283237</c:v>
                </c:pt>
                <c:pt idx="21">
                  <c:v>2.3054755043227999</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B156-41E9-8290-A9DD7951DD49}"/>
            </c:ext>
          </c:extLst>
        </c:ser>
        <c:dLbls>
          <c:showLegendKey val="0"/>
          <c:showVal val="0"/>
          <c:showCatName val="0"/>
          <c:showSerName val="0"/>
          <c:showPercent val="0"/>
          <c:showBubbleSize val="0"/>
        </c:dLbls>
        <c:smooth val="0"/>
        <c:axId val="381548160"/>
        <c:axId val="381542912"/>
      </c:lineChart>
      <c:dateAx>
        <c:axId val="38154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42912"/>
        <c:crosses val="autoZero"/>
        <c:auto val="1"/>
        <c:lblOffset val="100"/>
        <c:baseTimeUnit val="days"/>
      </c:dateAx>
      <c:valAx>
        <c:axId val="38154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4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17</c:v>
                </c:pt>
              </c:numCache>
            </c:numRef>
          </c:val>
          <c:extLst>
            <c:ext xmlns:c16="http://schemas.microsoft.com/office/drawing/2014/chart" uri="{C3380CC4-5D6E-409C-BE32-E72D297353CC}">
              <c16:uniqueId val="{00000000-0688-44B9-81CE-86B564E1C728}"/>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c:v>
                </c:pt>
              </c:numCache>
            </c:numRef>
          </c:val>
          <c:extLst>
            <c:ext xmlns:c16="http://schemas.microsoft.com/office/drawing/2014/chart" uri="{C3380CC4-5D6E-409C-BE32-E72D297353CC}">
              <c16:uniqueId val="{00000001-0688-44B9-81CE-86B564E1C728}"/>
            </c:ext>
          </c:extLst>
        </c:ser>
        <c:dLbls>
          <c:showLegendKey val="0"/>
          <c:showVal val="0"/>
          <c:showCatName val="0"/>
          <c:showSerName val="0"/>
          <c:showPercent val="0"/>
          <c:showBubbleSize val="0"/>
        </c:dLbls>
        <c:gapWidth val="150"/>
        <c:overlap val="100"/>
        <c:axId val="381541600"/>
        <c:axId val="381541928"/>
      </c:barChart>
      <c:catAx>
        <c:axId val="38154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41928"/>
        <c:crosses val="autoZero"/>
        <c:auto val="1"/>
        <c:lblAlgn val="ctr"/>
        <c:lblOffset val="100"/>
        <c:noMultiLvlLbl val="0"/>
      </c:catAx>
      <c:valAx>
        <c:axId val="381541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4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4.2445049282341003</c:v>
                </c:pt>
                <c:pt idx="1">
                  <c:v>0.87463556851311997</c:v>
                </c:pt>
              </c:numCache>
            </c:numRef>
          </c:val>
          <c:extLst>
            <c:ext xmlns:c16="http://schemas.microsoft.com/office/drawing/2014/chart" uri="{C3380CC4-5D6E-409C-BE32-E72D297353CC}">
              <c16:uniqueId val="{00000000-A8E1-4B2A-AC9B-AAFF270327C6}"/>
            </c:ext>
          </c:extLst>
        </c:ser>
        <c:dLbls>
          <c:showLegendKey val="0"/>
          <c:showVal val="0"/>
          <c:showCatName val="0"/>
          <c:showSerName val="0"/>
          <c:showPercent val="0"/>
          <c:showBubbleSize val="0"/>
        </c:dLbls>
        <c:gapWidth val="219"/>
        <c:overlap val="-27"/>
        <c:axId val="381492072"/>
        <c:axId val="381492400"/>
      </c:barChart>
      <c:catAx>
        <c:axId val="38149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2400"/>
        <c:crosses val="autoZero"/>
        <c:auto val="1"/>
        <c:lblAlgn val="ctr"/>
        <c:lblOffset val="100"/>
        <c:noMultiLvlLbl val="0"/>
      </c:catAx>
      <c:valAx>
        <c:axId val="38149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9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14F-41AC-BEFC-62A81C50CAA5}"/>
            </c:ext>
          </c:extLst>
        </c:ser>
        <c:dLbls>
          <c:showLegendKey val="0"/>
          <c:showVal val="0"/>
          <c:showCatName val="0"/>
          <c:showSerName val="0"/>
          <c:showPercent val="0"/>
          <c:showBubbleSize val="0"/>
        </c:dLbls>
        <c:gapWidth val="219"/>
        <c:overlap val="-27"/>
        <c:axId val="381513720"/>
        <c:axId val="381514048"/>
      </c:barChart>
      <c:catAx>
        <c:axId val="38151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14048"/>
        <c:crosses val="autoZero"/>
        <c:auto val="1"/>
        <c:lblAlgn val="ctr"/>
        <c:lblOffset val="100"/>
        <c:noMultiLvlLbl val="0"/>
      </c:catAx>
      <c:valAx>
        <c:axId val="38151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1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9CE3-4E9C-9853-708D1493F277}"/>
            </c:ext>
          </c:extLst>
        </c:ser>
        <c:dLbls>
          <c:showLegendKey val="0"/>
          <c:showVal val="0"/>
          <c:showCatName val="0"/>
          <c:showSerName val="0"/>
          <c:showPercent val="0"/>
          <c:showBubbleSize val="0"/>
        </c:dLbls>
        <c:smooth val="0"/>
        <c:axId val="166874744"/>
        <c:axId val="166877040"/>
      </c:lineChart>
      <c:dateAx>
        <c:axId val="16687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877040"/>
        <c:crosses val="autoZero"/>
        <c:auto val="1"/>
        <c:lblOffset val="100"/>
        <c:baseTimeUnit val="days"/>
      </c:dateAx>
      <c:valAx>
        <c:axId val="16687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87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9C2F-41D5-9B10-9CB6A9CB7C1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9C2F-41D5-9B10-9CB6A9CB7C1F}"/>
            </c:ext>
          </c:extLst>
        </c:ser>
        <c:dLbls>
          <c:showLegendKey val="0"/>
          <c:showVal val="0"/>
          <c:showCatName val="0"/>
          <c:showSerName val="0"/>
          <c:showPercent val="0"/>
          <c:showBubbleSize val="0"/>
        </c:dLbls>
        <c:gapWidth val="219"/>
        <c:overlap val="-27"/>
        <c:axId val="313625480"/>
        <c:axId val="313625808"/>
      </c:barChart>
      <c:catAx>
        <c:axId val="31362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5808"/>
        <c:crosses val="autoZero"/>
        <c:auto val="1"/>
        <c:lblAlgn val="ctr"/>
        <c:lblOffset val="100"/>
        <c:noMultiLvlLbl val="0"/>
      </c:catAx>
      <c:valAx>
        <c:axId val="31362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4484</c:v>
                </c:pt>
                <c:pt idx="1">
                  <c:v>3512</c:v>
                </c:pt>
                <c:pt idx="2">
                  <c:v>3557</c:v>
                </c:pt>
                <c:pt idx="3">
                  <c:v>3725</c:v>
                </c:pt>
                <c:pt idx="4">
                  <c:v>1845</c:v>
                </c:pt>
                <c:pt idx="5">
                  <c:v>166</c:v>
                </c:pt>
                <c:pt idx="6">
                  <c:v>1803</c:v>
                </c:pt>
                <c:pt idx="7">
                  <c:v>1500</c:v>
                </c:pt>
                <c:pt idx="8">
                  <c:v>1155</c:v>
                </c:pt>
                <c:pt idx="9">
                  <c:v>11391</c:v>
                </c:pt>
                <c:pt idx="10">
                  <c:v>14480</c:v>
                </c:pt>
                <c:pt idx="11">
                  <c:v>13213</c:v>
                </c:pt>
                <c:pt idx="12">
                  <c:v>12076</c:v>
                </c:pt>
                <c:pt idx="13">
                  <c:v>14165</c:v>
                </c:pt>
                <c:pt idx="14">
                  <c:v>14021</c:v>
                </c:pt>
                <c:pt idx="15">
                  <c:v>11663</c:v>
                </c:pt>
                <c:pt idx="16">
                  <c:v>11877</c:v>
                </c:pt>
                <c:pt idx="17">
                  <c:v>13630</c:v>
                </c:pt>
                <c:pt idx="18">
                  <c:v>8700</c:v>
                </c:pt>
                <c:pt idx="19">
                  <c:v>11673</c:v>
                </c:pt>
                <c:pt idx="20">
                  <c:v>11705</c:v>
                </c:pt>
                <c:pt idx="21">
                  <c:v>4076</c:v>
                </c:pt>
                <c:pt idx="22">
                  <c:v>3495</c:v>
                </c:pt>
                <c:pt idx="23">
                  <c:v>3074</c:v>
                </c:pt>
                <c:pt idx="24">
                  <c:v>1508</c:v>
                </c:pt>
                <c:pt idx="25">
                  <c:v>42</c:v>
                </c:pt>
                <c:pt idx="26">
                  <c:v>221</c:v>
                </c:pt>
                <c:pt idx="27">
                  <c:v>82</c:v>
                </c:pt>
                <c:pt idx="28">
                  <c:v>1</c:v>
                </c:pt>
              </c:numCache>
            </c:numRef>
          </c:val>
          <c:smooth val="0"/>
          <c:extLst>
            <c:ext xmlns:c16="http://schemas.microsoft.com/office/drawing/2014/chart" uri="{C3380CC4-5D6E-409C-BE32-E72D297353CC}">
              <c16:uniqueId val="{00000000-A81F-4003-BA00-2A594A91865F}"/>
            </c:ext>
          </c:extLst>
        </c:ser>
        <c:dLbls>
          <c:showLegendKey val="0"/>
          <c:showVal val="0"/>
          <c:showCatName val="0"/>
          <c:showSerName val="0"/>
          <c:showPercent val="0"/>
          <c:showBubbleSize val="0"/>
        </c:dLbls>
        <c:smooth val="0"/>
        <c:axId val="313622200"/>
        <c:axId val="313628104"/>
      </c:lineChart>
      <c:dateAx>
        <c:axId val="31362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8104"/>
        <c:crosses val="autoZero"/>
        <c:auto val="1"/>
        <c:lblOffset val="100"/>
        <c:baseTimeUnit val="days"/>
      </c:dateAx>
      <c:valAx>
        <c:axId val="3136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2765</c:v>
                </c:pt>
                <c:pt idx="1">
                  <c:v>2556</c:v>
                </c:pt>
                <c:pt idx="2">
                  <c:v>2623</c:v>
                </c:pt>
                <c:pt idx="3">
                  <c:v>2896</c:v>
                </c:pt>
                <c:pt idx="4">
                  <c:v>1430</c:v>
                </c:pt>
                <c:pt idx="5">
                  <c:v>105</c:v>
                </c:pt>
                <c:pt idx="6">
                  <c:v>653</c:v>
                </c:pt>
                <c:pt idx="7">
                  <c:v>575</c:v>
                </c:pt>
                <c:pt idx="8">
                  <c:v>381</c:v>
                </c:pt>
                <c:pt idx="9">
                  <c:v>9835</c:v>
                </c:pt>
                <c:pt idx="10">
                  <c:v>12787</c:v>
                </c:pt>
                <c:pt idx="11">
                  <c:v>12060</c:v>
                </c:pt>
                <c:pt idx="12">
                  <c:v>11735</c:v>
                </c:pt>
                <c:pt idx="13">
                  <c:v>11641</c:v>
                </c:pt>
                <c:pt idx="14">
                  <c:v>11520</c:v>
                </c:pt>
                <c:pt idx="15">
                  <c:v>10286</c:v>
                </c:pt>
                <c:pt idx="16">
                  <c:v>11528</c:v>
                </c:pt>
                <c:pt idx="17">
                  <c:v>12850</c:v>
                </c:pt>
                <c:pt idx="18">
                  <c:v>7860</c:v>
                </c:pt>
                <c:pt idx="19">
                  <c:v>10979</c:v>
                </c:pt>
                <c:pt idx="20">
                  <c:v>10564</c:v>
                </c:pt>
                <c:pt idx="21">
                  <c:v>3023</c:v>
                </c:pt>
                <c:pt idx="22">
                  <c:v>2577</c:v>
                </c:pt>
                <c:pt idx="23">
                  <c:v>2594</c:v>
                </c:pt>
                <c:pt idx="24">
                  <c:v>1260</c:v>
                </c:pt>
                <c:pt idx="25">
                  <c:v>30</c:v>
                </c:pt>
                <c:pt idx="26">
                  <c:v>24</c:v>
                </c:pt>
                <c:pt idx="27">
                  <c:v>23</c:v>
                </c:pt>
                <c:pt idx="28">
                  <c:v>1</c:v>
                </c:pt>
              </c:numCache>
            </c:numRef>
          </c:val>
          <c:smooth val="0"/>
          <c:extLst>
            <c:ext xmlns:c16="http://schemas.microsoft.com/office/drawing/2014/chart" uri="{C3380CC4-5D6E-409C-BE32-E72D297353CC}">
              <c16:uniqueId val="{00000000-4B23-46F8-8631-80C3ABA6F2F7}"/>
            </c:ext>
          </c:extLst>
        </c:ser>
        <c:dLbls>
          <c:showLegendKey val="0"/>
          <c:showVal val="0"/>
          <c:showCatName val="0"/>
          <c:showSerName val="0"/>
          <c:showPercent val="0"/>
          <c:showBubbleSize val="0"/>
        </c:dLbls>
        <c:smooth val="0"/>
        <c:axId val="313629744"/>
        <c:axId val="313630072"/>
      </c:lineChart>
      <c:dateAx>
        <c:axId val="31362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30072"/>
        <c:crosses val="autoZero"/>
        <c:auto val="1"/>
        <c:lblOffset val="100"/>
        <c:baseTimeUnit val="days"/>
      </c:dateAx>
      <c:valAx>
        <c:axId val="31363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117</c:v>
                </c:pt>
                <c:pt idx="1">
                  <c:v>53</c:v>
                </c:pt>
                <c:pt idx="2">
                  <c:v>66</c:v>
                </c:pt>
                <c:pt idx="3">
                  <c:v>64</c:v>
                </c:pt>
                <c:pt idx="4">
                  <c:v>34</c:v>
                </c:pt>
                <c:pt idx="5">
                  <c:v>9</c:v>
                </c:pt>
                <c:pt idx="6">
                  <c:v>68</c:v>
                </c:pt>
                <c:pt idx="7">
                  <c:v>64</c:v>
                </c:pt>
                <c:pt idx="8">
                  <c:v>39</c:v>
                </c:pt>
                <c:pt idx="9">
                  <c:v>243</c:v>
                </c:pt>
                <c:pt idx="10">
                  <c:v>270</c:v>
                </c:pt>
                <c:pt idx="11">
                  <c:v>197</c:v>
                </c:pt>
                <c:pt idx="12">
                  <c:v>126</c:v>
                </c:pt>
                <c:pt idx="13">
                  <c:v>260</c:v>
                </c:pt>
                <c:pt idx="14">
                  <c:v>235</c:v>
                </c:pt>
                <c:pt idx="15">
                  <c:v>142</c:v>
                </c:pt>
                <c:pt idx="16">
                  <c:v>107</c:v>
                </c:pt>
                <c:pt idx="17">
                  <c:v>130</c:v>
                </c:pt>
                <c:pt idx="18">
                  <c:v>104</c:v>
                </c:pt>
                <c:pt idx="19">
                  <c:v>105</c:v>
                </c:pt>
                <c:pt idx="20">
                  <c:v>158</c:v>
                </c:pt>
                <c:pt idx="21">
                  <c:v>168</c:v>
                </c:pt>
                <c:pt idx="22">
                  <c:v>154</c:v>
                </c:pt>
                <c:pt idx="23">
                  <c:v>112</c:v>
                </c:pt>
                <c:pt idx="24">
                  <c:v>64</c:v>
                </c:pt>
                <c:pt idx="25">
                  <c:v>3</c:v>
                </c:pt>
                <c:pt idx="26">
                  <c:v>6</c:v>
                </c:pt>
                <c:pt idx="27">
                  <c:v>5</c:v>
                </c:pt>
                <c:pt idx="28">
                  <c:v>1</c:v>
                </c:pt>
              </c:numCache>
            </c:numRef>
          </c:val>
          <c:smooth val="0"/>
          <c:extLst>
            <c:ext xmlns:c16="http://schemas.microsoft.com/office/drawing/2014/chart" uri="{C3380CC4-5D6E-409C-BE32-E72D297353CC}">
              <c16:uniqueId val="{00000000-A5D2-43CF-B980-78FBCFDB33DE}"/>
            </c:ext>
          </c:extLst>
        </c:ser>
        <c:dLbls>
          <c:showLegendKey val="0"/>
          <c:showVal val="0"/>
          <c:showCatName val="0"/>
          <c:showSerName val="0"/>
          <c:showPercent val="0"/>
          <c:showBubbleSize val="0"/>
        </c:dLbls>
        <c:smooth val="0"/>
        <c:axId val="313637616"/>
        <c:axId val="313639256"/>
      </c:lineChart>
      <c:dateAx>
        <c:axId val="31363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39256"/>
        <c:crosses val="autoZero"/>
        <c:auto val="1"/>
        <c:lblOffset val="100"/>
        <c:baseTimeUnit val="days"/>
      </c:dateAx>
      <c:valAx>
        <c:axId val="31363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3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17</c:v>
                </c:pt>
                <c:pt idx="1">
                  <c:v>6</c:v>
                </c:pt>
                <c:pt idx="2">
                  <c:v>5</c:v>
                </c:pt>
                <c:pt idx="3">
                  <c:v>8</c:v>
                </c:pt>
                <c:pt idx="4">
                  <c:v>3</c:v>
                </c:pt>
                <c:pt idx="5">
                  <c:v>2</c:v>
                </c:pt>
                <c:pt idx="6">
                  <c:v>6</c:v>
                </c:pt>
                <c:pt idx="7">
                  <c:v>6</c:v>
                </c:pt>
                <c:pt idx="8">
                  <c:v>9</c:v>
                </c:pt>
                <c:pt idx="9">
                  <c:v>32</c:v>
                </c:pt>
                <c:pt idx="10">
                  <c:v>37</c:v>
                </c:pt>
                <c:pt idx="11">
                  <c:v>15</c:v>
                </c:pt>
                <c:pt idx="12">
                  <c:v>17</c:v>
                </c:pt>
                <c:pt idx="13">
                  <c:v>22</c:v>
                </c:pt>
                <c:pt idx="14">
                  <c:v>19</c:v>
                </c:pt>
                <c:pt idx="15">
                  <c:v>27</c:v>
                </c:pt>
                <c:pt idx="16">
                  <c:v>13</c:v>
                </c:pt>
                <c:pt idx="17">
                  <c:v>12</c:v>
                </c:pt>
                <c:pt idx="18">
                  <c:v>10</c:v>
                </c:pt>
                <c:pt idx="19">
                  <c:v>14</c:v>
                </c:pt>
                <c:pt idx="20">
                  <c:v>10</c:v>
                </c:pt>
                <c:pt idx="21">
                  <c:v>16</c:v>
                </c:pt>
                <c:pt idx="22">
                  <c:v>19</c:v>
                </c:pt>
                <c:pt idx="23">
                  <c:v>18</c:v>
                </c:pt>
                <c:pt idx="24">
                  <c:v>9</c:v>
                </c:pt>
                <c:pt idx="25">
                  <c:v>5</c:v>
                </c:pt>
                <c:pt idx="26">
                  <c:v>6</c:v>
                </c:pt>
                <c:pt idx="27">
                  <c:v>6</c:v>
                </c:pt>
                <c:pt idx="28">
                  <c:v>0</c:v>
                </c:pt>
              </c:numCache>
            </c:numRef>
          </c:val>
          <c:smooth val="0"/>
          <c:extLst>
            <c:ext xmlns:c16="http://schemas.microsoft.com/office/drawing/2014/chart" uri="{C3380CC4-5D6E-409C-BE32-E72D297353CC}">
              <c16:uniqueId val="{00000000-4745-4A43-B2CF-A97416086637}"/>
            </c:ext>
          </c:extLst>
        </c:ser>
        <c:dLbls>
          <c:showLegendKey val="0"/>
          <c:showVal val="0"/>
          <c:showCatName val="0"/>
          <c:showSerName val="0"/>
          <c:showPercent val="0"/>
          <c:showBubbleSize val="0"/>
        </c:dLbls>
        <c:smooth val="0"/>
        <c:axId val="313632368"/>
        <c:axId val="313638272"/>
      </c:lineChart>
      <c:dateAx>
        <c:axId val="31363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38272"/>
        <c:crosses val="autoZero"/>
        <c:auto val="1"/>
        <c:lblOffset val="100"/>
        <c:baseTimeUnit val="days"/>
      </c:dateAx>
      <c:valAx>
        <c:axId val="31363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3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94.259259259258997</c:v>
                </c:pt>
                <c:pt idx="1">
                  <c:v>52.851851851851997</c:v>
                </c:pt>
                <c:pt idx="2">
                  <c:v>32.769230769231001</c:v>
                </c:pt>
                <c:pt idx="3">
                  <c:v>28.851851851852</c:v>
                </c:pt>
                <c:pt idx="4">
                  <c:v>35.333333333333002</c:v>
                </c:pt>
                <c:pt idx="5">
                  <c:v>73.222222222222001</c:v>
                </c:pt>
                <c:pt idx="6">
                  <c:v>181.07407407407001</c:v>
                </c:pt>
                <c:pt idx="7">
                  <c:v>257.25925925925998</c:v>
                </c:pt>
                <c:pt idx="8">
                  <c:v>260.44444444444002</c:v>
                </c:pt>
                <c:pt idx="9">
                  <c:v>265.74074074074002</c:v>
                </c:pt>
                <c:pt idx="10">
                  <c:v>273.88888888888999</c:v>
                </c:pt>
                <c:pt idx="11">
                  <c:v>279.14814814815003</c:v>
                </c:pt>
                <c:pt idx="12">
                  <c:v>299.18518518518999</c:v>
                </c:pt>
                <c:pt idx="13">
                  <c:v>278.62962962963002</c:v>
                </c:pt>
                <c:pt idx="14">
                  <c:v>273.18518518518999</c:v>
                </c:pt>
                <c:pt idx="15">
                  <c:v>273.85185185184997</c:v>
                </c:pt>
                <c:pt idx="16">
                  <c:v>284.48148148147999</c:v>
                </c:pt>
                <c:pt idx="17">
                  <c:v>301.14814814815003</c:v>
                </c:pt>
                <c:pt idx="18">
                  <c:v>313.18518518518999</c:v>
                </c:pt>
                <c:pt idx="19">
                  <c:v>321.74074074074002</c:v>
                </c:pt>
                <c:pt idx="20">
                  <c:v>318.51851851852001</c:v>
                </c:pt>
                <c:pt idx="21">
                  <c:v>307.18518518518999</c:v>
                </c:pt>
                <c:pt idx="22">
                  <c:v>256.59259259258999</c:v>
                </c:pt>
                <c:pt idx="23">
                  <c:v>168.18518518518999</c:v>
                </c:pt>
              </c:numCache>
            </c:numRef>
          </c:val>
          <c:smooth val="0"/>
          <c:extLst>
            <c:ext xmlns:c16="http://schemas.microsoft.com/office/drawing/2014/chart" uri="{C3380CC4-5D6E-409C-BE32-E72D297353CC}">
              <c16:uniqueId val="{00000000-1CE9-4368-B061-FF6F1E16B1FF}"/>
            </c:ext>
          </c:extLst>
        </c:ser>
        <c:dLbls>
          <c:showLegendKey val="0"/>
          <c:showVal val="0"/>
          <c:showCatName val="0"/>
          <c:showSerName val="0"/>
          <c:showPercent val="0"/>
          <c:showBubbleSize val="0"/>
        </c:dLbls>
        <c:smooth val="0"/>
        <c:axId val="313646800"/>
        <c:axId val="313648440"/>
      </c:lineChart>
      <c:catAx>
        <c:axId val="31364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48440"/>
        <c:crosses val="autoZero"/>
        <c:auto val="1"/>
        <c:lblAlgn val="ctr"/>
        <c:lblOffset val="100"/>
        <c:noMultiLvlLbl val="0"/>
      </c:catAx>
      <c:valAx>
        <c:axId val="31364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4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2765</c:v>
                </c:pt>
                <c:pt idx="1">
                  <c:v>2556</c:v>
                </c:pt>
                <c:pt idx="2">
                  <c:v>2623</c:v>
                </c:pt>
                <c:pt idx="3">
                  <c:v>2896</c:v>
                </c:pt>
                <c:pt idx="4">
                  <c:v>1430</c:v>
                </c:pt>
                <c:pt idx="5">
                  <c:v>105</c:v>
                </c:pt>
                <c:pt idx="6">
                  <c:v>653</c:v>
                </c:pt>
                <c:pt idx="7">
                  <c:v>575</c:v>
                </c:pt>
                <c:pt idx="8">
                  <c:v>381</c:v>
                </c:pt>
                <c:pt idx="9">
                  <c:v>9835</c:v>
                </c:pt>
                <c:pt idx="10">
                  <c:v>12787</c:v>
                </c:pt>
                <c:pt idx="11">
                  <c:v>12060</c:v>
                </c:pt>
                <c:pt idx="12">
                  <c:v>11735</c:v>
                </c:pt>
                <c:pt idx="13">
                  <c:v>11641</c:v>
                </c:pt>
                <c:pt idx="14">
                  <c:v>11520</c:v>
                </c:pt>
                <c:pt idx="15">
                  <c:v>10286</c:v>
                </c:pt>
                <c:pt idx="16">
                  <c:v>11528</c:v>
                </c:pt>
                <c:pt idx="17">
                  <c:v>12850</c:v>
                </c:pt>
                <c:pt idx="18">
                  <c:v>7860</c:v>
                </c:pt>
                <c:pt idx="19">
                  <c:v>10979</c:v>
                </c:pt>
                <c:pt idx="20">
                  <c:v>10564</c:v>
                </c:pt>
                <c:pt idx="21">
                  <c:v>3023</c:v>
                </c:pt>
                <c:pt idx="22">
                  <c:v>2577</c:v>
                </c:pt>
                <c:pt idx="23">
                  <c:v>2594</c:v>
                </c:pt>
                <c:pt idx="24">
                  <c:v>1260</c:v>
                </c:pt>
                <c:pt idx="25">
                  <c:v>30</c:v>
                </c:pt>
                <c:pt idx="26">
                  <c:v>24</c:v>
                </c:pt>
                <c:pt idx="27">
                  <c:v>23</c:v>
                </c:pt>
                <c:pt idx="28">
                  <c:v>1</c:v>
                </c:pt>
              </c:numCache>
            </c:numRef>
          </c:val>
          <c:smooth val="0"/>
          <c:extLst>
            <c:ext xmlns:c16="http://schemas.microsoft.com/office/drawing/2014/chart" uri="{C3380CC4-5D6E-409C-BE32-E72D297353CC}">
              <c16:uniqueId val="{00000000-AD8E-4697-B766-0AEF3AAC25D0}"/>
            </c:ext>
          </c:extLst>
        </c:ser>
        <c:dLbls>
          <c:showLegendKey val="0"/>
          <c:showVal val="0"/>
          <c:showCatName val="0"/>
          <c:showSerName val="0"/>
          <c:showPercent val="0"/>
          <c:showBubbleSize val="0"/>
        </c:dLbls>
        <c:smooth val="0"/>
        <c:axId val="391824472"/>
        <c:axId val="391818896"/>
      </c:lineChart>
      <c:dateAx>
        <c:axId val="39182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18896"/>
        <c:crosses val="autoZero"/>
        <c:auto val="1"/>
        <c:lblOffset val="100"/>
        <c:baseTimeUnit val="days"/>
      </c:dateAx>
      <c:valAx>
        <c:axId val="39181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E19B-911A-4B71-82FB-7EAFB74BE48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588C376-1ECF-442C-90AA-16308451C01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973225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7590C-CF11-4D6D-B7CB-A2587BC69DBB}"/>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480A78A9-DC29-4FC3-8483-38843FCBB3E6}"/>
              </a:ext>
            </a:extLst>
          </p:cNvPr>
          <p:cNvGraphicFramePr>
            <a:graphicFrameLocks noGrp="1"/>
          </p:cNvGraphicFramePr>
          <p:nvPr>
            <p:ph type="tbl" sz="quarter" idx="13"/>
            <p:extLst>
              <p:ext uri="{D42A27DB-BD31-4B8C-83A1-F6EECF244321}">
                <p14:modId xmlns:p14="http://schemas.microsoft.com/office/powerpoint/2010/main" val="152000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9573326"/>
                    </a:ext>
                  </a:extLst>
                </a:gridCol>
                <a:gridCol w="740664">
                  <a:extLst>
                    <a:ext uri="{9D8B030D-6E8A-4147-A177-3AD203B41FA5}">
                      <a16:colId xmlns:a16="http://schemas.microsoft.com/office/drawing/2014/main" val="790331494"/>
                    </a:ext>
                  </a:extLst>
                </a:gridCol>
                <a:gridCol w="740664">
                  <a:extLst>
                    <a:ext uri="{9D8B030D-6E8A-4147-A177-3AD203B41FA5}">
                      <a16:colId xmlns:a16="http://schemas.microsoft.com/office/drawing/2014/main" val="3636814923"/>
                    </a:ext>
                  </a:extLst>
                </a:gridCol>
                <a:gridCol w="740664">
                  <a:extLst>
                    <a:ext uri="{9D8B030D-6E8A-4147-A177-3AD203B41FA5}">
                      <a16:colId xmlns:a16="http://schemas.microsoft.com/office/drawing/2014/main" val="3440369553"/>
                    </a:ext>
                  </a:extLst>
                </a:gridCol>
                <a:gridCol w="740664">
                  <a:extLst>
                    <a:ext uri="{9D8B030D-6E8A-4147-A177-3AD203B41FA5}">
                      <a16:colId xmlns:a16="http://schemas.microsoft.com/office/drawing/2014/main" val="4052976570"/>
                    </a:ext>
                  </a:extLst>
                </a:gridCol>
                <a:gridCol w="740664">
                  <a:extLst>
                    <a:ext uri="{9D8B030D-6E8A-4147-A177-3AD203B41FA5}">
                      <a16:colId xmlns:a16="http://schemas.microsoft.com/office/drawing/2014/main" val="3012831133"/>
                    </a:ext>
                  </a:extLst>
                </a:gridCol>
                <a:gridCol w="740664">
                  <a:extLst>
                    <a:ext uri="{9D8B030D-6E8A-4147-A177-3AD203B41FA5}">
                      <a16:colId xmlns:a16="http://schemas.microsoft.com/office/drawing/2014/main" val="576020712"/>
                    </a:ext>
                  </a:extLst>
                </a:gridCol>
                <a:gridCol w="740664">
                  <a:extLst>
                    <a:ext uri="{9D8B030D-6E8A-4147-A177-3AD203B41FA5}">
                      <a16:colId xmlns:a16="http://schemas.microsoft.com/office/drawing/2014/main" val="2750587159"/>
                    </a:ext>
                  </a:extLst>
                </a:gridCol>
                <a:gridCol w="740664">
                  <a:extLst>
                    <a:ext uri="{9D8B030D-6E8A-4147-A177-3AD203B41FA5}">
                      <a16:colId xmlns:a16="http://schemas.microsoft.com/office/drawing/2014/main" val="71746354"/>
                    </a:ext>
                  </a:extLst>
                </a:gridCol>
                <a:gridCol w="740664">
                  <a:extLst>
                    <a:ext uri="{9D8B030D-6E8A-4147-A177-3AD203B41FA5}">
                      <a16:colId xmlns:a16="http://schemas.microsoft.com/office/drawing/2014/main" val="19411040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0011503"/>
                  </a:ext>
                </a:extLst>
              </a:tr>
              <a:tr h="370840">
                <a:tc>
                  <a:txBody>
                    <a:bodyPr/>
                    <a:lstStyle/>
                    <a:p>
                      <a:r>
                        <a:rPr lang="en-US" sz="1000"/>
                        <a:t>Schmidt Automobile</a:t>
                      </a:r>
                    </a:p>
                  </a:txBody>
                  <a:tcPr/>
                </a:tc>
                <a:tc>
                  <a:txBody>
                    <a:bodyPr/>
                    <a:lstStyle/>
                    <a:p>
                      <a:r>
                        <a:rPr lang="en-US" sz="1000"/>
                        <a:t>703</a:t>
                      </a:r>
                    </a:p>
                  </a:txBody>
                  <a:tcPr/>
                </a:tc>
                <a:tc>
                  <a:txBody>
                    <a:bodyPr/>
                    <a:lstStyle/>
                    <a:p>
                      <a:r>
                        <a:rPr lang="en-US" sz="1000"/>
                        <a:t>32</a:t>
                      </a:r>
                    </a:p>
                  </a:txBody>
                  <a:tcPr/>
                </a:tc>
                <a:tc>
                  <a:txBody>
                    <a:bodyPr/>
                    <a:lstStyle/>
                    <a:p>
                      <a:r>
                        <a:rPr lang="en-US" sz="1000"/>
                        <a:t>18</a:t>
                      </a:r>
                    </a:p>
                  </a:txBody>
                  <a:tcPr/>
                </a:tc>
                <a:tc>
                  <a:txBody>
                    <a:bodyPr/>
                    <a:lstStyle/>
                    <a:p>
                      <a:r>
                        <a:rPr lang="en-US" sz="1000"/>
                        <a:t>305</a:t>
                      </a:r>
                    </a:p>
                  </a:txBody>
                  <a:tcPr/>
                </a:tc>
                <a:tc>
                  <a:txBody>
                    <a:bodyPr/>
                    <a:lstStyle/>
                    <a:p>
                      <a:r>
                        <a:rPr lang="en-US" sz="1000"/>
                        <a:t>82</a:t>
                      </a:r>
                    </a:p>
                  </a:txBody>
                  <a:tcPr/>
                </a:tc>
                <a:tc>
                  <a:txBody>
                    <a:bodyPr/>
                    <a:lstStyle/>
                    <a:p>
                      <a:r>
                        <a:rPr lang="en-US" sz="1000"/>
                        <a:t>110</a:t>
                      </a:r>
                    </a:p>
                  </a:txBody>
                  <a:tcPr/>
                </a:tc>
                <a:tc>
                  <a:txBody>
                    <a:bodyPr/>
                    <a:lstStyle/>
                    <a:p>
                      <a:r>
                        <a:rPr lang="en-US" sz="1000"/>
                        <a:t>0</a:t>
                      </a:r>
                    </a:p>
                  </a:txBody>
                  <a:tcPr/>
                </a:tc>
                <a:tc>
                  <a:txBody>
                    <a:bodyPr/>
                    <a:lstStyle/>
                    <a:p>
                      <a:r>
                        <a:rPr lang="en-US" sz="1000"/>
                        <a:t>4.0191%</a:t>
                      </a:r>
                    </a:p>
                  </a:txBody>
                  <a:tcPr/>
                </a:tc>
                <a:tc>
                  <a:txBody>
                    <a:bodyPr/>
                    <a:lstStyle/>
                    <a:p>
                      <a:r>
                        <a:rPr lang="en-US" sz="1000"/>
                        <a:t>0.0%</a:t>
                      </a:r>
                    </a:p>
                  </a:txBody>
                  <a:tcPr/>
                </a:tc>
                <a:extLst>
                  <a:ext uri="{0D108BD9-81ED-4DB2-BD59-A6C34878D82A}">
                    <a16:rowId xmlns:a16="http://schemas.microsoft.com/office/drawing/2014/main" val="4041193611"/>
                  </a:ext>
                </a:extLst>
              </a:tr>
            </a:tbl>
          </a:graphicData>
        </a:graphic>
      </p:graphicFrame>
      <p:sp>
        <p:nvSpPr>
          <p:cNvPr id="4" name="Text Placeholder 3">
            <a:extLst>
              <a:ext uri="{FF2B5EF4-FFF2-40B4-BE49-F238E27FC236}">
                <a16:creationId xmlns:a16="http://schemas.microsoft.com/office/drawing/2014/main" id="{C3C37F48-CA04-45D6-A0C4-AA510A00C23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98890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59578-CBA0-4134-B403-99D3CFB06FB7}"/>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9CF3F20F-A6BD-4A3C-922E-B3700246D637}"/>
              </a:ext>
            </a:extLst>
          </p:cNvPr>
          <p:cNvGraphicFramePr>
            <a:graphicFrameLocks noGrp="1"/>
          </p:cNvGraphicFramePr>
          <p:nvPr>
            <p:ph type="tbl" sz="quarter" idx="13"/>
            <p:extLst>
              <p:ext uri="{D42A27DB-BD31-4B8C-83A1-F6EECF244321}">
                <p14:modId xmlns:p14="http://schemas.microsoft.com/office/powerpoint/2010/main" val="378565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254011"/>
                    </a:ext>
                  </a:extLst>
                </a:gridCol>
                <a:gridCol w="1234440">
                  <a:extLst>
                    <a:ext uri="{9D8B030D-6E8A-4147-A177-3AD203B41FA5}">
                      <a16:colId xmlns:a16="http://schemas.microsoft.com/office/drawing/2014/main" val="3657398372"/>
                    </a:ext>
                  </a:extLst>
                </a:gridCol>
                <a:gridCol w="822960">
                  <a:extLst>
                    <a:ext uri="{9D8B030D-6E8A-4147-A177-3AD203B41FA5}">
                      <a16:colId xmlns:a16="http://schemas.microsoft.com/office/drawing/2014/main" val="1880056827"/>
                    </a:ext>
                  </a:extLst>
                </a:gridCol>
                <a:gridCol w="822960">
                  <a:extLst>
                    <a:ext uri="{9D8B030D-6E8A-4147-A177-3AD203B41FA5}">
                      <a16:colId xmlns:a16="http://schemas.microsoft.com/office/drawing/2014/main" val="3540357732"/>
                    </a:ext>
                  </a:extLst>
                </a:gridCol>
                <a:gridCol w="822960">
                  <a:extLst>
                    <a:ext uri="{9D8B030D-6E8A-4147-A177-3AD203B41FA5}">
                      <a16:colId xmlns:a16="http://schemas.microsoft.com/office/drawing/2014/main" val="339202683"/>
                    </a:ext>
                  </a:extLst>
                </a:gridCol>
                <a:gridCol w="822960">
                  <a:extLst>
                    <a:ext uri="{9D8B030D-6E8A-4147-A177-3AD203B41FA5}">
                      <a16:colId xmlns:a16="http://schemas.microsoft.com/office/drawing/2014/main" val="751267518"/>
                    </a:ext>
                  </a:extLst>
                </a:gridCol>
                <a:gridCol w="822960">
                  <a:extLst>
                    <a:ext uri="{9D8B030D-6E8A-4147-A177-3AD203B41FA5}">
                      <a16:colId xmlns:a16="http://schemas.microsoft.com/office/drawing/2014/main" val="2603173083"/>
                    </a:ext>
                  </a:extLst>
                </a:gridCol>
                <a:gridCol w="822960">
                  <a:extLst>
                    <a:ext uri="{9D8B030D-6E8A-4147-A177-3AD203B41FA5}">
                      <a16:colId xmlns:a16="http://schemas.microsoft.com/office/drawing/2014/main" val="8157768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29137802"/>
                  </a:ext>
                </a:extLst>
              </a:tr>
              <a:tr h="370840">
                <a:tc>
                  <a:txBody>
                    <a:bodyPr/>
                    <a:lstStyle/>
                    <a:p>
                      <a:r>
                        <a:rPr lang="en-US" sz="1000"/>
                        <a:t>Schmidt Automobile</a:t>
                      </a:r>
                    </a:p>
                  </a:txBody>
                  <a:tcPr/>
                </a:tc>
                <a:tc>
                  <a:txBody>
                    <a:bodyPr/>
                    <a:lstStyle/>
                    <a:p>
                      <a:r>
                        <a:rPr lang="en-US" sz="1000"/>
                        <a:t>703</a:t>
                      </a:r>
                    </a:p>
                  </a:txBody>
                  <a:tcPr/>
                </a:tc>
                <a:tc>
                  <a:txBody>
                    <a:bodyPr/>
                    <a:lstStyle/>
                    <a:p>
                      <a:r>
                        <a:rPr lang="en-US" sz="1000"/>
                        <a:t>1</a:t>
                      </a:r>
                    </a:p>
                  </a:txBody>
                  <a:tcPr/>
                </a:tc>
                <a:tc>
                  <a:txBody>
                    <a:bodyPr/>
                    <a:lstStyle/>
                    <a:p>
                      <a:r>
                        <a:rPr lang="en-US" sz="1000"/>
                        <a:t>0.1%</a:t>
                      </a:r>
                    </a:p>
                  </a:txBody>
                  <a:tcPr/>
                </a:tc>
                <a:tc>
                  <a:txBody>
                    <a:bodyPr/>
                    <a:lstStyle/>
                    <a:p>
                      <a:r>
                        <a:rPr lang="en-US" sz="1000"/>
                        <a:t>7</a:t>
                      </a:r>
                    </a:p>
                  </a:txBody>
                  <a:tcPr/>
                </a:tc>
                <a:tc>
                  <a:txBody>
                    <a:bodyPr/>
                    <a:lstStyle/>
                    <a:p>
                      <a:r>
                        <a:rPr lang="en-US" sz="1000"/>
                        <a:t>1.0%</a:t>
                      </a:r>
                    </a:p>
                  </a:txBody>
                  <a:tcPr/>
                </a:tc>
                <a:tc>
                  <a:txBody>
                    <a:bodyPr/>
                    <a:lstStyle/>
                    <a:p>
                      <a:r>
                        <a:rPr lang="en-US" sz="1000"/>
                        <a:t>36</a:t>
                      </a:r>
                    </a:p>
                  </a:txBody>
                  <a:tcPr/>
                </a:tc>
                <a:tc>
                  <a:txBody>
                    <a:bodyPr/>
                    <a:lstStyle/>
                    <a:p>
                      <a:r>
                        <a:rPr lang="en-US" sz="1000"/>
                        <a:t>5.4%</a:t>
                      </a:r>
                    </a:p>
                  </a:txBody>
                  <a:tcPr/>
                </a:tc>
                <a:extLst>
                  <a:ext uri="{0D108BD9-81ED-4DB2-BD59-A6C34878D82A}">
                    <a16:rowId xmlns:a16="http://schemas.microsoft.com/office/drawing/2014/main" val="1499116764"/>
                  </a:ext>
                </a:extLst>
              </a:tr>
            </a:tbl>
          </a:graphicData>
        </a:graphic>
      </p:graphicFrame>
      <p:sp>
        <p:nvSpPr>
          <p:cNvPr id="4" name="Text Placeholder 3">
            <a:extLst>
              <a:ext uri="{FF2B5EF4-FFF2-40B4-BE49-F238E27FC236}">
                <a16:creationId xmlns:a16="http://schemas.microsoft.com/office/drawing/2014/main" id="{722E6CAF-1989-4CB1-9EB2-B6C560CABB8D}"/>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161635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D4763-E9F1-4544-BB9D-DD61C57C9B48}"/>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81C0E9A7-3195-4608-885C-814BCC3506D0}"/>
              </a:ext>
            </a:extLst>
          </p:cNvPr>
          <p:cNvGraphicFramePr>
            <a:graphicFrameLocks noGrp="1"/>
          </p:cNvGraphicFramePr>
          <p:nvPr>
            <p:ph type="tbl" sz="quarter" idx="13"/>
            <p:extLst>
              <p:ext uri="{D42A27DB-BD31-4B8C-83A1-F6EECF244321}">
                <p14:modId xmlns:p14="http://schemas.microsoft.com/office/powerpoint/2010/main" val="211420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34117376"/>
                    </a:ext>
                  </a:extLst>
                </a:gridCol>
                <a:gridCol w="740664">
                  <a:extLst>
                    <a:ext uri="{9D8B030D-6E8A-4147-A177-3AD203B41FA5}">
                      <a16:colId xmlns:a16="http://schemas.microsoft.com/office/drawing/2014/main" val="1774552356"/>
                    </a:ext>
                  </a:extLst>
                </a:gridCol>
                <a:gridCol w="740664">
                  <a:extLst>
                    <a:ext uri="{9D8B030D-6E8A-4147-A177-3AD203B41FA5}">
                      <a16:colId xmlns:a16="http://schemas.microsoft.com/office/drawing/2014/main" val="2460264802"/>
                    </a:ext>
                  </a:extLst>
                </a:gridCol>
                <a:gridCol w="740664">
                  <a:extLst>
                    <a:ext uri="{9D8B030D-6E8A-4147-A177-3AD203B41FA5}">
                      <a16:colId xmlns:a16="http://schemas.microsoft.com/office/drawing/2014/main" val="2198647111"/>
                    </a:ext>
                  </a:extLst>
                </a:gridCol>
                <a:gridCol w="740664">
                  <a:extLst>
                    <a:ext uri="{9D8B030D-6E8A-4147-A177-3AD203B41FA5}">
                      <a16:colId xmlns:a16="http://schemas.microsoft.com/office/drawing/2014/main" val="512741894"/>
                    </a:ext>
                  </a:extLst>
                </a:gridCol>
                <a:gridCol w="740664">
                  <a:extLst>
                    <a:ext uri="{9D8B030D-6E8A-4147-A177-3AD203B41FA5}">
                      <a16:colId xmlns:a16="http://schemas.microsoft.com/office/drawing/2014/main" val="1943104131"/>
                    </a:ext>
                  </a:extLst>
                </a:gridCol>
                <a:gridCol w="740664">
                  <a:extLst>
                    <a:ext uri="{9D8B030D-6E8A-4147-A177-3AD203B41FA5}">
                      <a16:colId xmlns:a16="http://schemas.microsoft.com/office/drawing/2014/main" val="4039166843"/>
                    </a:ext>
                  </a:extLst>
                </a:gridCol>
                <a:gridCol w="740664">
                  <a:extLst>
                    <a:ext uri="{9D8B030D-6E8A-4147-A177-3AD203B41FA5}">
                      <a16:colId xmlns:a16="http://schemas.microsoft.com/office/drawing/2014/main" val="147461436"/>
                    </a:ext>
                  </a:extLst>
                </a:gridCol>
                <a:gridCol w="740664">
                  <a:extLst>
                    <a:ext uri="{9D8B030D-6E8A-4147-A177-3AD203B41FA5}">
                      <a16:colId xmlns:a16="http://schemas.microsoft.com/office/drawing/2014/main" val="3114069867"/>
                    </a:ext>
                  </a:extLst>
                </a:gridCol>
                <a:gridCol w="740664">
                  <a:extLst>
                    <a:ext uri="{9D8B030D-6E8A-4147-A177-3AD203B41FA5}">
                      <a16:colId xmlns:a16="http://schemas.microsoft.com/office/drawing/2014/main" val="24095585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55221484"/>
                  </a:ext>
                </a:extLst>
              </a:tr>
              <a:tr h="370840">
                <a:tc>
                  <a:txBody>
                    <a:bodyPr/>
                    <a:lstStyle/>
                    <a:p>
                      <a:r>
                        <a:rPr lang="en-US" sz="1000"/>
                        <a:t>Schmidt Automobile</a:t>
                      </a:r>
                    </a:p>
                  </a:txBody>
                  <a:tcPr/>
                </a:tc>
                <a:tc>
                  <a:txBody>
                    <a:bodyPr/>
                    <a:lstStyle/>
                    <a:p>
                      <a:r>
                        <a:rPr lang="en-US" sz="1000"/>
                        <a:t>703</a:t>
                      </a:r>
                    </a:p>
                  </a:txBody>
                  <a:tcPr/>
                </a:tc>
                <a:tc>
                  <a:txBody>
                    <a:bodyPr/>
                    <a:lstStyle/>
                    <a:p>
                      <a:r>
                        <a:rPr lang="en-US" sz="1000"/>
                        <a:t>32</a:t>
                      </a:r>
                    </a:p>
                  </a:txBody>
                  <a:tcPr/>
                </a:tc>
                <a:tc>
                  <a:txBody>
                    <a:bodyPr/>
                    <a:lstStyle/>
                    <a:p>
                      <a:r>
                        <a:rPr lang="en-US" sz="1000"/>
                        <a:t>18</a:t>
                      </a:r>
                    </a:p>
                  </a:txBody>
                  <a:tcPr/>
                </a:tc>
                <a:tc>
                  <a:txBody>
                    <a:bodyPr/>
                    <a:lstStyle/>
                    <a:p>
                      <a:r>
                        <a:rPr lang="en-US" sz="1000"/>
                        <a:t>305</a:t>
                      </a:r>
                    </a:p>
                  </a:txBody>
                  <a:tcPr/>
                </a:tc>
                <a:tc>
                  <a:txBody>
                    <a:bodyPr/>
                    <a:lstStyle/>
                    <a:p>
                      <a:r>
                        <a:rPr lang="en-US" sz="1000"/>
                        <a:t>82</a:t>
                      </a:r>
                    </a:p>
                  </a:txBody>
                  <a:tcPr/>
                </a:tc>
                <a:tc>
                  <a:txBody>
                    <a:bodyPr/>
                    <a:lstStyle/>
                    <a:p>
                      <a:r>
                        <a:rPr lang="en-US" sz="1000"/>
                        <a:t>110</a:t>
                      </a:r>
                    </a:p>
                  </a:txBody>
                  <a:tcPr/>
                </a:tc>
                <a:tc>
                  <a:txBody>
                    <a:bodyPr/>
                    <a:lstStyle/>
                    <a:p>
                      <a:r>
                        <a:rPr lang="en-US" sz="1000"/>
                        <a:t>0</a:t>
                      </a:r>
                    </a:p>
                  </a:txBody>
                  <a:tcPr/>
                </a:tc>
                <a:tc>
                  <a:txBody>
                    <a:bodyPr/>
                    <a:lstStyle/>
                    <a:p>
                      <a:r>
                        <a:rPr lang="en-US" sz="1000"/>
                        <a:t>4.0191%</a:t>
                      </a:r>
                    </a:p>
                  </a:txBody>
                  <a:tcPr/>
                </a:tc>
                <a:tc>
                  <a:txBody>
                    <a:bodyPr/>
                    <a:lstStyle/>
                    <a:p>
                      <a:r>
                        <a:rPr lang="en-US" sz="1000"/>
                        <a:t>0.0%</a:t>
                      </a:r>
                    </a:p>
                  </a:txBody>
                  <a:tcPr/>
                </a:tc>
                <a:extLst>
                  <a:ext uri="{0D108BD9-81ED-4DB2-BD59-A6C34878D82A}">
                    <a16:rowId xmlns:a16="http://schemas.microsoft.com/office/drawing/2014/main" val="3169043127"/>
                  </a:ext>
                </a:extLst>
              </a:tr>
            </a:tbl>
          </a:graphicData>
        </a:graphic>
      </p:graphicFrame>
      <p:sp>
        <p:nvSpPr>
          <p:cNvPr id="4" name="Text Placeholder 3">
            <a:extLst>
              <a:ext uri="{FF2B5EF4-FFF2-40B4-BE49-F238E27FC236}">
                <a16:creationId xmlns:a16="http://schemas.microsoft.com/office/drawing/2014/main" id="{0F21DE7B-92AE-4759-9C9E-E1E6ED27247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6695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D2E7-A2FB-4449-BD92-110A2BB92AA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28AF0F1-4956-4B1B-84FF-73DF968BDFA5}"/>
              </a:ext>
            </a:extLst>
          </p:cNvPr>
          <p:cNvGraphicFramePr>
            <a:graphicFrameLocks noGrp="1"/>
          </p:cNvGraphicFramePr>
          <p:nvPr>
            <p:ph type="chart" sz="quarter" idx="13"/>
            <p:extLst>
              <p:ext uri="{D42A27DB-BD31-4B8C-83A1-F6EECF244321}">
                <p14:modId xmlns:p14="http://schemas.microsoft.com/office/powerpoint/2010/main" val="1218082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56247-581D-4E26-AD9B-F177BDFA74A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1703AF9-776C-41C1-9C24-23A8C1D33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930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F1595-9E83-4021-AA1C-C274FADC985D}"/>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0526CC00-2321-452E-8BDA-E798C16FC4DE}"/>
              </a:ext>
            </a:extLst>
          </p:cNvPr>
          <p:cNvGraphicFramePr>
            <a:graphicFrameLocks noGrp="1"/>
          </p:cNvGraphicFramePr>
          <p:nvPr>
            <p:ph type="chart" sz="quarter" idx="13"/>
            <p:extLst>
              <p:ext uri="{D42A27DB-BD31-4B8C-83A1-F6EECF244321}">
                <p14:modId xmlns:p14="http://schemas.microsoft.com/office/powerpoint/2010/main" val="990271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E2B1BB-B409-4EBA-8011-2E47C7B3662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A132991-EA95-4477-98DC-1807F5255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594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3675-1053-43FF-8F91-151D6C21E258}"/>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A36C9A82-631B-4485-880B-24F2D37326C4}"/>
              </a:ext>
            </a:extLst>
          </p:cNvPr>
          <p:cNvGraphicFramePr>
            <a:graphicFrameLocks noGrp="1"/>
          </p:cNvGraphicFramePr>
          <p:nvPr>
            <p:ph type="chart" sz="quarter" idx="13"/>
            <p:extLst>
              <p:ext uri="{D42A27DB-BD31-4B8C-83A1-F6EECF244321}">
                <p14:modId xmlns:p14="http://schemas.microsoft.com/office/powerpoint/2010/main" val="780260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A3D83-E854-48C2-B821-DDA417F4DEC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71F6644-8E66-44E3-AEF4-DD7A5EBB2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793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FA6F-D257-4557-91B0-E7D54365A3CB}"/>
              </a:ext>
            </a:extLst>
          </p:cNvPr>
          <p:cNvSpPr>
            <a:spLocks noGrp="1"/>
          </p:cNvSpPr>
          <p:nvPr>
            <p:ph type="title"/>
          </p:nvPr>
        </p:nvSpPr>
        <p:spPr/>
        <p:txBody>
          <a:bodyPr/>
          <a:lstStyle/>
          <a:p>
            <a:r>
              <a:rPr lang="de-DE"/>
              <a:t>Eigene Beiträge (Postings) - 1 of 8</a:t>
            </a:r>
            <a:endParaRPr lang="en-US"/>
          </a:p>
        </p:txBody>
      </p:sp>
      <p:graphicFrame>
        <p:nvGraphicFramePr>
          <p:cNvPr id="5" name="Table Placeholder 4">
            <a:extLst>
              <a:ext uri="{FF2B5EF4-FFF2-40B4-BE49-F238E27FC236}">
                <a16:creationId xmlns:a16="http://schemas.microsoft.com/office/drawing/2014/main" id="{5651A611-BE0D-4E86-80DF-DA4A789C4F4D}"/>
              </a:ext>
            </a:extLst>
          </p:cNvPr>
          <p:cNvGraphicFramePr>
            <a:graphicFrameLocks noGrp="1"/>
          </p:cNvGraphicFramePr>
          <p:nvPr>
            <p:ph type="tbl" sz="quarter" idx="13"/>
            <p:extLst>
              <p:ext uri="{D42A27DB-BD31-4B8C-83A1-F6EECF244321}">
                <p14:modId xmlns:p14="http://schemas.microsoft.com/office/powerpoint/2010/main" val="81713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042392"/>
                    </a:ext>
                  </a:extLst>
                </a:gridCol>
                <a:gridCol w="658368">
                  <a:extLst>
                    <a:ext uri="{9D8B030D-6E8A-4147-A177-3AD203B41FA5}">
                      <a16:colId xmlns:a16="http://schemas.microsoft.com/office/drawing/2014/main" val="1500119997"/>
                    </a:ext>
                  </a:extLst>
                </a:gridCol>
                <a:gridCol w="658368">
                  <a:extLst>
                    <a:ext uri="{9D8B030D-6E8A-4147-A177-3AD203B41FA5}">
                      <a16:colId xmlns:a16="http://schemas.microsoft.com/office/drawing/2014/main" val="2498754176"/>
                    </a:ext>
                  </a:extLst>
                </a:gridCol>
                <a:gridCol w="658368">
                  <a:extLst>
                    <a:ext uri="{9D8B030D-6E8A-4147-A177-3AD203B41FA5}">
                      <a16:colId xmlns:a16="http://schemas.microsoft.com/office/drawing/2014/main" val="1134986750"/>
                    </a:ext>
                  </a:extLst>
                </a:gridCol>
                <a:gridCol w="658368">
                  <a:extLst>
                    <a:ext uri="{9D8B030D-6E8A-4147-A177-3AD203B41FA5}">
                      <a16:colId xmlns:a16="http://schemas.microsoft.com/office/drawing/2014/main" val="2660561427"/>
                    </a:ext>
                  </a:extLst>
                </a:gridCol>
                <a:gridCol w="658368">
                  <a:extLst>
                    <a:ext uri="{9D8B030D-6E8A-4147-A177-3AD203B41FA5}">
                      <a16:colId xmlns:a16="http://schemas.microsoft.com/office/drawing/2014/main" val="548622269"/>
                    </a:ext>
                  </a:extLst>
                </a:gridCol>
                <a:gridCol w="658368">
                  <a:extLst>
                    <a:ext uri="{9D8B030D-6E8A-4147-A177-3AD203B41FA5}">
                      <a16:colId xmlns:a16="http://schemas.microsoft.com/office/drawing/2014/main" val="3549054992"/>
                    </a:ext>
                  </a:extLst>
                </a:gridCol>
                <a:gridCol w="658368">
                  <a:extLst>
                    <a:ext uri="{9D8B030D-6E8A-4147-A177-3AD203B41FA5}">
                      <a16:colId xmlns:a16="http://schemas.microsoft.com/office/drawing/2014/main" val="402270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341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- 2018-03-22 17:05:00</a:t>
                      </a:r>
                      <a:r>
                        <a:rPr kumimoji="0" lang="de-DE" sz="1000" b="0" i="0" u="none" strike="noStrike" kern="1200" cap="none" spc="0" normalizeH="0" baseline="0" noProof="0">
                          <a:ln>
                            <a:noFill/>
                          </a:ln>
                          <a:solidFill>
                            <a:prstClr val="black"/>
                          </a:solidFill>
                          <a:effectLst/>
                          <a:uLnTx/>
                          <a:uFillTx/>
                          <a:latin typeface="+mn-lt"/>
                          <a:ea typeface="+mn-ea"/>
                          <a:cs typeface="+mn-cs"/>
                        </a:rPr>
                        <a:t>
Michi hat heute einen exklusiven Audi Q5 2.0 TDI Quattro S-Line S-tronic mit S-Line Sportfahrwerk  für Euch. Das noble Stück ist 3 Jahre alt und hat 28.200 Kilometer hinter sich. Die starken 190 PS machen richtig Spaß - und der Sonderpreis auch!
Einmalige € 35.900.- statt € 36.880.- soll er nur kosten und Michi lädt Euch zur Probefahrt in die Alpenstraße: Gleich Termin ausmachen unter 0662 63930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919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- 2018-03-22 12:12:00</a:t>
                      </a:r>
                      <a:r>
                        <a:rPr kumimoji="0" lang="de-DE" sz="1000" b="0" i="0" u="none" strike="noStrike" kern="1200" cap="none" spc="0" normalizeH="0" baseline="0" noProof="0">
                          <a:ln>
                            <a:noFill/>
                          </a:ln>
                          <a:solidFill>
                            <a:prstClr val="black"/>
                          </a:solidFill>
                          <a:effectLst/>
                          <a:uLnTx/>
                          <a:uFillTx/>
                          <a:latin typeface="+mn-lt"/>
                          <a:ea typeface="+mn-ea"/>
                          <a:cs typeface="+mn-cs"/>
                        </a:rPr>
                        <a:t>
Alex präsentiert Euch heute einen
Toyota Hilux DK City 4x4 3,0 D-4D 170 Automatik mit Rückfahrkamera! Er hat zwar schon ein paar Jahre auf dem Buckel - EZ Dezember 2011 und einen Kilometerstand von 146.000, glänzt aber mit starken 171 PS und einem unschlagbaren Preis von € 20.000.- statt € 20.650,-
Alex und der Toyota warten auf Euch in der Alpenstraße: T: 0662 63930-173,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471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- 2018-03-21 11:21:03</a:t>
                      </a:r>
                      <a:r>
                        <a:rPr kumimoji="0" lang="de-DE" sz="1000" b="0" i="0" u="none" strike="noStrike" kern="1200" cap="none" spc="0" normalizeH="0" baseline="0" noProof="0">
                          <a:ln>
                            <a:noFill/>
                          </a:ln>
                          <a:solidFill>
                            <a:prstClr val="black"/>
                          </a:solidFill>
                          <a:effectLst/>
                          <a:uLnTx/>
                          <a:uFillTx/>
                          <a:latin typeface="+mn-lt"/>
                          <a:ea typeface="+mn-ea"/>
                          <a:cs typeface="+mn-cs"/>
                        </a:rPr>
                        <a:t>
Der Ford Bronco - das waren noch Zeiten, als Allrad und SUV noch nicht in aller Munde waren! Von 1966 bis 1996 - Aber jetzt kommt die Legende zurück - 2020 soll die Ära laut Ford weitergehen. Wer war schon mal mit einem Bronco unterwegs?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941034"/>
                  </a:ext>
                </a:extLst>
              </a:tr>
            </a:tbl>
          </a:graphicData>
        </a:graphic>
      </p:graphicFrame>
      <p:sp>
        <p:nvSpPr>
          <p:cNvPr id="4" name="Text Placeholder 3">
            <a:extLst>
              <a:ext uri="{FF2B5EF4-FFF2-40B4-BE49-F238E27FC236}">
                <a16:creationId xmlns:a16="http://schemas.microsoft.com/office/drawing/2014/main" id="{35941AD4-2B61-490C-BB84-2E597A1D732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998519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83DE3-D06B-4295-8D99-91DDC75C1A49}"/>
              </a:ext>
            </a:extLst>
          </p:cNvPr>
          <p:cNvSpPr>
            <a:spLocks noGrp="1"/>
          </p:cNvSpPr>
          <p:nvPr>
            <p:ph type="title"/>
          </p:nvPr>
        </p:nvSpPr>
        <p:spPr/>
        <p:txBody>
          <a:bodyPr/>
          <a:lstStyle/>
          <a:p>
            <a:r>
              <a:rPr lang="de-DE"/>
              <a:t>Eigene Beiträge (Postings) - 2 of 8</a:t>
            </a:r>
            <a:endParaRPr lang="en-US"/>
          </a:p>
        </p:txBody>
      </p:sp>
      <p:graphicFrame>
        <p:nvGraphicFramePr>
          <p:cNvPr id="5" name="Table Placeholder 4">
            <a:extLst>
              <a:ext uri="{FF2B5EF4-FFF2-40B4-BE49-F238E27FC236}">
                <a16:creationId xmlns:a16="http://schemas.microsoft.com/office/drawing/2014/main" id="{394817C4-0875-4AEC-8AD2-0D97DEAA1A54}"/>
              </a:ext>
            </a:extLst>
          </p:cNvPr>
          <p:cNvGraphicFramePr>
            <a:graphicFrameLocks noGrp="1"/>
          </p:cNvGraphicFramePr>
          <p:nvPr>
            <p:ph type="tbl" sz="quarter" idx="13"/>
            <p:extLst>
              <p:ext uri="{D42A27DB-BD31-4B8C-83A1-F6EECF244321}">
                <p14:modId xmlns:p14="http://schemas.microsoft.com/office/powerpoint/2010/main" val="2624760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4379420"/>
                    </a:ext>
                  </a:extLst>
                </a:gridCol>
                <a:gridCol w="658368">
                  <a:extLst>
                    <a:ext uri="{9D8B030D-6E8A-4147-A177-3AD203B41FA5}">
                      <a16:colId xmlns:a16="http://schemas.microsoft.com/office/drawing/2014/main" val="4081332327"/>
                    </a:ext>
                  </a:extLst>
                </a:gridCol>
                <a:gridCol w="658368">
                  <a:extLst>
                    <a:ext uri="{9D8B030D-6E8A-4147-A177-3AD203B41FA5}">
                      <a16:colId xmlns:a16="http://schemas.microsoft.com/office/drawing/2014/main" val="36254107"/>
                    </a:ext>
                  </a:extLst>
                </a:gridCol>
                <a:gridCol w="658368">
                  <a:extLst>
                    <a:ext uri="{9D8B030D-6E8A-4147-A177-3AD203B41FA5}">
                      <a16:colId xmlns:a16="http://schemas.microsoft.com/office/drawing/2014/main" val="736433814"/>
                    </a:ext>
                  </a:extLst>
                </a:gridCol>
                <a:gridCol w="658368">
                  <a:extLst>
                    <a:ext uri="{9D8B030D-6E8A-4147-A177-3AD203B41FA5}">
                      <a16:colId xmlns:a16="http://schemas.microsoft.com/office/drawing/2014/main" val="4215801173"/>
                    </a:ext>
                  </a:extLst>
                </a:gridCol>
                <a:gridCol w="658368">
                  <a:extLst>
                    <a:ext uri="{9D8B030D-6E8A-4147-A177-3AD203B41FA5}">
                      <a16:colId xmlns:a16="http://schemas.microsoft.com/office/drawing/2014/main" val="2689538109"/>
                    </a:ext>
                  </a:extLst>
                </a:gridCol>
                <a:gridCol w="658368">
                  <a:extLst>
                    <a:ext uri="{9D8B030D-6E8A-4147-A177-3AD203B41FA5}">
                      <a16:colId xmlns:a16="http://schemas.microsoft.com/office/drawing/2014/main" val="1193249131"/>
                    </a:ext>
                  </a:extLst>
                </a:gridCol>
                <a:gridCol w="658368">
                  <a:extLst>
                    <a:ext uri="{9D8B030D-6E8A-4147-A177-3AD203B41FA5}">
                      <a16:colId xmlns:a16="http://schemas.microsoft.com/office/drawing/2014/main" val="949647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115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17:17:00</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mit einem 
Mercedes-Benz CLA 220 d Shooting Brake Automatik mit Standheizung. Seit September 2015 auf der Straße hat er  90.000 Kilometer zugelegt - hat sicher Spaß gemacht mit den 177 PS. Kalkuliert hat ihn Michi für Euch um einmalige € 28.200.- statt € 28.950.- und er wartet auf Euch in der ALpenstraße 122. T: 0662 63930 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592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12:12:00</a:t>
                      </a:r>
                      <a:r>
                        <a:rPr kumimoji="0" lang="de-DE" sz="1000" b="0" i="0" u="none" strike="noStrike" kern="1200" cap="none" spc="0" normalizeH="0" baseline="0" noProof="0">
                          <a:ln>
                            <a:noFill/>
                          </a:ln>
                          <a:solidFill>
                            <a:prstClr val="black"/>
                          </a:solidFill>
                          <a:effectLst/>
                          <a:uLnTx/>
                          <a:uFillTx/>
                          <a:latin typeface="+mn-lt"/>
                          <a:ea typeface="+mn-ea"/>
                          <a:cs typeface="+mn-cs"/>
                        </a:rPr>
                        <a:t>
Das wahrscheinlich meistverkaufte Modell unserer Hauses hat heute Alex für Euch. Ford  Focus Traveller 1,5 TDCi Business Edition Automatik mit super praktischer Rückfahrkamera.
Noch kein Jahr alt, 120 Pferdestärken, 19.000 Kilometer
um einmalige € 18.300.- Den würde ich mir schnappen - so gut wie neu! Alex  und sein Focus freuen sich auf Euch: T 0662 63930 173 oder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328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07:12:53</a:t>
                      </a:r>
                      <a:r>
                        <a:rPr kumimoji="0" lang="de-DE" sz="1000" b="0" i="0" u="none" strike="noStrike" kern="1200" cap="none" spc="0" normalizeH="0" baseline="0" noProof="0">
                          <a:ln>
                            <a:noFill/>
                          </a:ln>
                          <a:solidFill>
                            <a:prstClr val="black"/>
                          </a:solidFill>
                          <a:effectLst/>
                          <a:uLnTx/>
                          <a:uFillTx/>
                          <a:latin typeface="+mn-lt"/>
                          <a:ea typeface="+mn-ea"/>
                          <a:cs typeface="+mn-cs"/>
                        </a:rPr>
                        <a:t>
Wer kann bei diesem Blick nur widerstehen? 😉 
#volvoxc40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2722587"/>
                  </a:ext>
                </a:extLst>
              </a:tr>
            </a:tbl>
          </a:graphicData>
        </a:graphic>
      </p:graphicFrame>
      <p:sp>
        <p:nvSpPr>
          <p:cNvPr id="4" name="Text Placeholder 3">
            <a:extLst>
              <a:ext uri="{FF2B5EF4-FFF2-40B4-BE49-F238E27FC236}">
                <a16:creationId xmlns:a16="http://schemas.microsoft.com/office/drawing/2014/main" id="{7EC85FD6-2F2E-4049-9A4F-2E8AC2EC790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74853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F577-A9F3-4799-B946-3F3530C31805}"/>
              </a:ext>
            </a:extLst>
          </p:cNvPr>
          <p:cNvSpPr>
            <a:spLocks noGrp="1"/>
          </p:cNvSpPr>
          <p:nvPr>
            <p:ph type="title"/>
          </p:nvPr>
        </p:nvSpPr>
        <p:spPr/>
        <p:txBody>
          <a:bodyPr/>
          <a:lstStyle/>
          <a:p>
            <a:r>
              <a:rPr lang="de-DE"/>
              <a:t>Eigene Beiträge (Postings) - 3 of 8</a:t>
            </a:r>
            <a:endParaRPr lang="en-US"/>
          </a:p>
        </p:txBody>
      </p:sp>
      <p:graphicFrame>
        <p:nvGraphicFramePr>
          <p:cNvPr id="5" name="Table Placeholder 4">
            <a:extLst>
              <a:ext uri="{FF2B5EF4-FFF2-40B4-BE49-F238E27FC236}">
                <a16:creationId xmlns:a16="http://schemas.microsoft.com/office/drawing/2014/main" id="{0E904DDC-3EA4-457F-987A-BDDAF27FF675}"/>
              </a:ext>
            </a:extLst>
          </p:cNvPr>
          <p:cNvGraphicFramePr>
            <a:graphicFrameLocks noGrp="1"/>
          </p:cNvGraphicFramePr>
          <p:nvPr>
            <p:ph type="tbl" sz="quarter" idx="13"/>
            <p:extLst>
              <p:ext uri="{D42A27DB-BD31-4B8C-83A1-F6EECF244321}">
                <p14:modId xmlns:p14="http://schemas.microsoft.com/office/powerpoint/2010/main" val="344511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2889955"/>
                    </a:ext>
                  </a:extLst>
                </a:gridCol>
                <a:gridCol w="658368">
                  <a:extLst>
                    <a:ext uri="{9D8B030D-6E8A-4147-A177-3AD203B41FA5}">
                      <a16:colId xmlns:a16="http://schemas.microsoft.com/office/drawing/2014/main" val="319715687"/>
                    </a:ext>
                  </a:extLst>
                </a:gridCol>
                <a:gridCol w="658368">
                  <a:extLst>
                    <a:ext uri="{9D8B030D-6E8A-4147-A177-3AD203B41FA5}">
                      <a16:colId xmlns:a16="http://schemas.microsoft.com/office/drawing/2014/main" val="2025426723"/>
                    </a:ext>
                  </a:extLst>
                </a:gridCol>
                <a:gridCol w="658368">
                  <a:extLst>
                    <a:ext uri="{9D8B030D-6E8A-4147-A177-3AD203B41FA5}">
                      <a16:colId xmlns:a16="http://schemas.microsoft.com/office/drawing/2014/main" val="440469821"/>
                    </a:ext>
                  </a:extLst>
                </a:gridCol>
                <a:gridCol w="658368">
                  <a:extLst>
                    <a:ext uri="{9D8B030D-6E8A-4147-A177-3AD203B41FA5}">
                      <a16:colId xmlns:a16="http://schemas.microsoft.com/office/drawing/2014/main" val="3273729032"/>
                    </a:ext>
                  </a:extLst>
                </a:gridCol>
                <a:gridCol w="658368">
                  <a:extLst>
                    <a:ext uri="{9D8B030D-6E8A-4147-A177-3AD203B41FA5}">
                      <a16:colId xmlns:a16="http://schemas.microsoft.com/office/drawing/2014/main" val="571982331"/>
                    </a:ext>
                  </a:extLst>
                </a:gridCol>
                <a:gridCol w="658368">
                  <a:extLst>
                    <a:ext uri="{9D8B030D-6E8A-4147-A177-3AD203B41FA5}">
                      <a16:colId xmlns:a16="http://schemas.microsoft.com/office/drawing/2014/main" val="3615820168"/>
                    </a:ext>
                  </a:extLst>
                </a:gridCol>
                <a:gridCol w="658368">
                  <a:extLst>
                    <a:ext uri="{9D8B030D-6E8A-4147-A177-3AD203B41FA5}">
                      <a16:colId xmlns:a16="http://schemas.microsoft.com/office/drawing/2014/main" val="199744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065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- 2018-03-14 17:30:00</a:t>
                      </a:r>
                      <a:r>
                        <a:rPr kumimoji="0" lang="en-US" sz="1000" b="0" i="0" u="none" strike="noStrike" kern="1200" cap="none" spc="0" normalizeH="0" baseline="0" noProof="0">
                          <a:ln>
                            <a:noFill/>
                          </a:ln>
                          <a:solidFill>
                            <a:prstClr val="black"/>
                          </a:solidFill>
                          <a:effectLst/>
                          <a:uLnTx/>
                          <a:uFillTx/>
                          <a:latin typeface="+mn-lt"/>
                          <a:ea typeface="+mn-ea"/>
                          <a:cs typeface="+mn-cs"/>
                        </a:rPr>
                        <a:t>
Habt ihr schon unsere "90 Jahre Schmidt Mazda 3 Jubiläumsedition" gesehen?
Wir haben dem schnittigen Japaner ein paar Extras vergönnt. Und der Preis ist auch super sportlich 😄 Wenn du eine Probefahrt willst, schreib uns einfach eine PN oder ruf uns an unter 0662/63930-0!
Statt € 29.490,- jetzt als Kurzzulassung um nur € 22.980,- !!!
💪🏻 120 PS Benziner
👉🏻 Frontspoiler "black and red"
👉🏻 Dachspoiler "let black"
👉🏻 Seitenschweller und Heckschürze
👉🏻 Doppelrohr Sportauspuff
💡 Ledbeleuchtung Innen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2494953"/>
                  </a:ext>
                </a:extLst>
              </a:tr>
            </a:tbl>
          </a:graphicData>
        </a:graphic>
      </p:graphicFrame>
      <p:sp>
        <p:nvSpPr>
          <p:cNvPr id="4" name="Text Placeholder 3">
            <a:extLst>
              <a:ext uri="{FF2B5EF4-FFF2-40B4-BE49-F238E27FC236}">
                <a16:creationId xmlns:a16="http://schemas.microsoft.com/office/drawing/2014/main" id="{187E2190-6FBF-49CF-A839-CDB0AA4B2CC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14687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B236-C503-413E-956A-6C122871B8AA}"/>
              </a:ext>
            </a:extLst>
          </p:cNvPr>
          <p:cNvSpPr>
            <a:spLocks noGrp="1"/>
          </p:cNvSpPr>
          <p:nvPr>
            <p:ph type="title"/>
          </p:nvPr>
        </p:nvSpPr>
        <p:spPr/>
        <p:txBody>
          <a:bodyPr/>
          <a:lstStyle/>
          <a:p>
            <a:r>
              <a:rPr lang="de-DE"/>
              <a:t>Eigene Beiträge (Postings) - 4 of 8</a:t>
            </a:r>
            <a:endParaRPr lang="en-US"/>
          </a:p>
        </p:txBody>
      </p:sp>
      <p:graphicFrame>
        <p:nvGraphicFramePr>
          <p:cNvPr id="5" name="Table Placeholder 4">
            <a:extLst>
              <a:ext uri="{FF2B5EF4-FFF2-40B4-BE49-F238E27FC236}">
                <a16:creationId xmlns:a16="http://schemas.microsoft.com/office/drawing/2014/main" id="{56EFCAF9-CC5E-4F88-B267-0D387FB9D496}"/>
              </a:ext>
            </a:extLst>
          </p:cNvPr>
          <p:cNvGraphicFramePr>
            <a:graphicFrameLocks noGrp="1"/>
          </p:cNvGraphicFramePr>
          <p:nvPr>
            <p:ph type="tbl" sz="quarter" idx="13"/>
            <p:extLst>
              <p:ext uri="{D42A27DB-BD31-4B8C-83A1-F6EECF244321}">
                <p14:modId xmlns:p14="http://schemas.microsoft.com/office/powerpoint/2010/main" val="401334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5017275"/>
                    </a:ext>
                  </a:extLst>
                </a:gridCol>
                <a:gridCol w="658368">
                  <a:extLst>
                    <a:ext uri="{9D8B030D-6E8A-4147-A177-3AD203B41FA5}">
                      <a16:colId xmlns:a16="http://schemas.microsoft.com/office/drawing/2014/main" val="977904432"/>
                    </a:ext>
                  </a:extLst>
                </a:gridCol>
                <a:gridCol w="658368">
                  <a:extLst>
                    <a:ext uri="{9D8B030D-6E8A-4147-A177-3AD203B41FA5}">
                      <a16:colId xmlns:a16="http://schemas.microsoft.com/office/drawing/2014/main" val="176973124"/>
                    </a:ext>
                  </a:extLst>
                </a:gridCol>
                <a:gridCol w="658368">
                  <a:extLst>
                    <a:ext uri="{9D8B030D-6E8A-4147-A177-3AD203B41FA5}">
                      <a16:colId xmlns:a16="http://schemas.microsoft.com/office/drawing/2014/main" val="3994072408"/>
                    </a:ext>
                  </a:extLst>
                </a:gridCol>
                <a:gridCol w="658368">
                  <a:extLst>
                    <a:ext uri="{9D8B030D-6E8A-4147-A177-3AD203B41FA5}">
                      <a16:colId xmlns:a16="http://schemas.microsoft.com/office/drawing/2014/main" val="2990284475"/>
                    </a:ext>
                  </a:extLst>
                </a:gridCol>
                <a:gridCol w="658368">
                  <a:extLst>
                    <a:ext uri="{9D8B030D-6E8A-4147-A177-3AD203B41FA5}">
                      <a16:colId xmlns:a16="http://schemas.microsoft.com/office/drawing/2014/main" val="1717359969"/>
                    </a:ext>
                  </a:extLst>
                </a:gridCol>
                <a:gridCol w="658368">
                  <a:extLst>
                    <a:ext uri="{9D8B030D-6E8A-4147-A177-3AD203B41FA5}">
                      <a16:colId xmlns:a16="http://schemas.microsoft.com/office/drawing/2014/main" val="1609250016"/>
                    </a:ext>
                  </a:extLst>
                </a:gridCol>
                <a:gridCol w="658368">
                  <a:extLst>
                    <a:ext uri="{9D8B030D-6E8A-4147-A177-3AD203B41FA5}">
                      <a16:colId xmlns:a16="http://schemas.microsoft.com/office/drawing/2014/main" val="378844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499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- 2018-03-14 16:30:00</a:t>
                      </a:r>
                      <a:r>
                        <a:rPr kumimoji="0" lang="de-DE" sz="1000" b="0" i="0" u="none" strike="noStrike" kern="1200" cap="none" spc="0" normalizeH="0" baseline="0" noProof="0">
                          <a:ln>
                            <a:noFill/>
                          </a:ln>
                          <a:solidFill>
                            <a:prstClr val="black"/>
                          </a:solidFill>
                          <a:effectLst/>
                          <a:uLnTx/>
                          <a:uFillTx/>
                          <a:latin typeface="+mn-lt"/>
                          <a:ea typeface="+mn-ea"/>
                          <a:cs typeface="+mn-cs"/>
                        </a:rPr>
                        <a:t>
🎫 Wir VERSCHENKEN 5x2 EINTRITTSKARTEN für die Auto Messe Salzburg 🎫 
Und als Draufgabe spendieren wir den Gewinnern eine Autowäsche an unserem Standort in der Alpenstrasse 💦 🚙
👍🏻 Um mitzumachen müsst ihr einfach diesen Beitrag liken 👍🏻 
Schreibt uns doch auch in den Kommentaren, wer euch auf die Automesse begleiten soll? Wir haben die ganze Halle 8 für uns gemietet und sind mit Ford, Mazda und Volvo mit allen neuen Modellen vertreten!
Die Gewinner werden am Donnerstag, 22. März 2018 in den Kommentaren dieses Postings bekannt gegeben bzw. per Facebook-Message von uns benachrichtigt.
---
Facebook steht mit diesem Gewinnspiel in keinerlei Verbindung und steht nicht als Ansprechpartner für das jeweilige Gewinnspiel zur Verfügung. Oskar Schmidt GmbH (http://www.schmidtauto.at/unternehmen/impressum/)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726984"/>
                  </a:ext>
                </a:extLst>
              </a:tr>
            </a:tbl>
          </a:graphicData>
        </a:graphic>
      </p:graphicFrame>
      <p:sp>
        <p:nvSpPr>
          <p:cNvPr id="4" name="Text Placeholder 3">
            <a:extLst>
              <a:ext uri="{FF2B5EF4-FFF2-40B4-BE49-F238E27FC236}">
                <a16:creationId xmlns:a16="http://schemas.microsoft.com/office/drawing/2014/main" id="{6CB9E881-6D36-4FDA-84C0-127C1326CDF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8707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91FC-9FBC-4848-AEE9-57B27865F0A1}"/>
              </a:ext>
            </a:extLst>
          </p:cNvPr>
          <p:cNvSpPr>
            <a:spLocks noGrp="1"/>
          </p:cNvSpPr>
          <p:nvPr>
            <p:ph type="title"/>
          </p:nvPr>
        </p:nvSpPr>
        <p:spPr/>
        <p:txBody>
          <a:bodyPr/>
          <a:lstStyle/>
          <a:p>
            <a:r>
              <a:rPr lang="de-DE"/>
              <a:t>Eigene Beiträge (Postings) - 5 of 8</a:t>
            </a:r>
            <a:endParaRPr lang="en-US"/>
          </a:p>
        </p:txBody>
      </p:sp>
      <p:graphicFrame>
        <p:nvGraphicFramePr>
          <p:cNvPr id="5" name="Table Placeholder 4">
            <a:extLst>
              <a:ext uri="{FF2B5EF4-FFF2-40B4-BE49-F238E27FC236}">
                <a16:creationId xmlns:a16="http://schemas.microsoft.com/office/drawing/2014/main" id="{F5E645A6-D8EB-48F9-AA1A-EF919CE6E855}"/>
              </a:ext>
            </a:extLst>
          </p:cNvPr>
          <p:cNvGraphicFramePr>
            <a:graphicFrameLocks noGrp="1"/>
          </p:cNvGraphicFramePr>
          <p:nvPr>
            <p:ph type="tbl" sz="quarter" idx="13"/>
            <p:extLst>
              <p:ext uri="{D42A27DB-BD31-4B8C-83A1-F6EECF244321}">
                <p14:modId xmlns:p14="http://schemas.microsoft.com/office/powerpoint/2010/main" val="246229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6765735"/>
                    </a:ext>
                  </a:extLst>
                </a:gridCol>
                <a:gridCol w="658368">
                  <a:extLst>
                    <a:ext uri="{9D8B030D-6E8A-4147-A177-3AD203B41FA5}">
                      <a16:colId xmlns:a16="http://schemas.microsoft.com/office/drawing/2014/main" val="4153773559"/>
                    </a:ext>
                  </a:extLst>
                </a:gridCol>
                <a:gridCol w="658368">
                  <a:extLst>
                    <a:ext uri="{9D8B030D-6E8A-4147-A177-3AD203B41FA5}">
                      <a16:colId xmlns:a16="http://schemas.microsoft.com/office/drawing/2014/main" val="3408765089"/>
                    </a:ext>
                  </a:extLst>
                </a:gridCol>
                <a:gridCol w="658368">
                  <a:extLst>
                    <a:ext uri="{9D8B030D-6E8A-4147-A177-3AD203B41FA5}">
                      <a16:colId xmlns:a16="http://schemas.microsoft.com/office/drawing/2014/main" val="3664098069"/>
                    </a:ext>
                  </a:extLst>
                </a:gridCol>
                <a:gridCol w="658368">
                  <a:extLst>
                    <a:ext uri="{9D8B030D-6E8A-4147-A177-3AD203B41FA5}">
                      <a16:colId xmlns:a16="http://schemas.microsoft.com/office/drawing/2014/main" val="2220962586"/>
                    </a:ext>
                  </a:extLst>
                </a:gridCol>
                <a:gridCol w="658368">
                  <a:extLst>
                    <a:ext uri="{9D8B030D-6E8A-4147-A177-3AD203B41FA5}">
                      <a16:colId xmlns:a16="http://schemas.microsoft.com/office/drawing/2014/main" val="2256693261"/>
                    </a:ext>
                  </a:extLst>
                </a:gridCol>
                <a:gridCol w="658368">
                  <a:extLst>
                    <a:ext uri="{9D8B030D-6E8A-4147-A177-3AD203B41FA5}">
                      <a16:colId xmlns:a16="http://schemas.microsoft.com/office/drawing/2014/main" val="383948047"/>
                    </a:ext>
                  </a:extLst>
                </a:gridCol>
                <a:gridCol w="658368">
                  <a:extLst>
                    <a:ext uri="{9D8B030D-6E8A-4147-A177-3AD203B41FA5}">
                      <a16:colId xmlns:a16="http://schemas.microsoft.com/office/drawing/2014/main" val="214247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568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- 2018-03-10 20:28:00</a:t>
                      </a:r>
                      <a:r>
                        <a:rPr kumimoji="0" lang="en-US" sz="1000" b="0" i="0" u="none" strike="noStrike" kern="1200" cap="none" spc="0" normalizeH="0" baseline="0" noProof="0">
                          <a:ln>
                            <a:noFill/>
                          </a:ln>
                          <a:solidFill>
                            <a:prstClr val="black"/>
                          </a:solidFill>
                          <a:effectLst/>
                          <a:uLnTx/>
                          <a:uFillTx/>
                          <a:latin typeface="+mn-lt"/>
                          <a:ea typeface="+mn-ea"/>
                          <a:cs typeface="+mn-cs"/>
                        </a:rPr>
                        <a:t>
Er ist da 😲 ... und verdreht so ziemlich jeden Kopf, der an ihm vorbei muss. Der neue Volvo XC40 
Hier ein paar seiner zahllosen innovativen Features:
🇸🇪 induktive Ladeﬂäche fürs Smartphone
🇸🇪 Pilot Assist für teilautonomes Fahren bis 130 km/h
🇸🇪 flexibler Kofferraum, je nach Gepäck gestaltbar
🇸🇪 bequem Platz für bis zu 5 Personen 
🇸🇪 jede Menge skandinavische Designkunst
#volvoxc40 #volvocars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181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- 2018-03-09 12:21:01</a:t>
                      </a:r>
                      <a:r>
                        <a:rPr kumimoji="0" lang="de-DE" sz="1000" b="0" i="0" u="none" strike="noStrike" kern="1200" cap="none" spc="0" normalizeH="0" baseline="0" noProof="0">
                          <a:ln>
                            <a:noFill/>
                          </a:ln>
                          <a:solidFill>
                            <a:prstClr val="black"/>
                          </a:solidFill>
                          <a:effectLst/>
                          <a:uLnTx/>
                          <a:uFillTx/>
                          <a:latin typeface="+mn-lt"/>
                          <a:ea typeface="+mn-ea"/>
                          <a:cs typeface="+mn-cs"/>
                        </a:rPr>
                        <a:t>
Bernhard hat heute einen herrlichen Volvo V40 Cross Country D2 Kinetic mit LED Scheinwerfern dabei! Herabgesetzt um € 550.- auf einmalige € 20.200.- , erst ein Jahr alt, 120 PS stark und echt nur 30.000 Kilometer auf den Reifen. 
Da ruft doch gleich an: T 0662 63930 175 oder reserviert Euch eine Probefahrt unter b.berk@schmidtauto.at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289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- 2018-03-09 11:12:23</a:t>
                      </a:r>
                      <a:r>
                        <a:rPr kumimoji="0" lang="de-DE" sz="1000" b="0" i="0" u="none" strike="noStrike" kern="1200" cap="none" spc="0" normalizeH="0" baseline="0" noProof="0">
                          <a:ln>
                            <a:noFill/>
                          </a:ln>
                          <a:solidFill>
                            <a:prstClr val="black"/>
                          </a:solidFill>
                          <a:effectLst/>
                          <a:uLnTx/>
                          <a:uFillTx/>
                          <a:latin typeface="+mn-lt"/>
                          <a:ea typeface="+mn-ea"/>
                          <a:cs typeface="+mn-cs"/>
                        </a:rPr>
                        <a:t>
Mazda zeigt am Genfer Autsalon das Facelift des Mazda 6 Kombis, nachdem in Los Angeles schon die Limousine gezeigt wurde. Toll geworden, wir freuen uns schon drauf.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7879916"/>
                  </a:ext>
                </a:extLst>
              </a:tr>
            </a:tbl>
          </a:graphicData>
        </a:graphic>
      </p:graphicFrame>
      <p:sp>
        <p:nvSpPr>
          <p:cNvPr id="4" name="Text Placeholder 3">
            <a:extLst>
              <a:ext uri="{FF2B5EF4-FFF2-40B4-BE49-F238E27FC236}">
                <a16:creationId xmlns:a16="http://schemas.microsoft.com/office/drawing/2014/main" id="{392D3D81-5CF0-477F-9CB7-96CD24F2730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92611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6DDD-EAA4-4962-8BE7-461EACDAC3B3}"/>
              </a:ext>
            </a:extLst>
          </p:cNvPr>
          <p:cNvSpPr>
            <a:spLocks noGrp="1"/>
          </p:cNvSpPr>
          <p:nvPr>
            <p:ph type="title"/>
          </p:nvPr>
        </p:nvSpPr>
        <p:spPr/>
        <p:txBody>
          <a:bodyPr/>
          <a:lstStyle/>
          <a:p>
            <a:r>
              <a:rPr lang="de-DE"/>
              <a:t>Eigene Beiträge (Postings) - 6 of 8</a:t>
            </a:r>
            <a:endParaRPr lang="en-US"/>
          </a:p>
        </p:txBody>
      </p:sp>
      <p:graphicFrame>
        <p:nvGraphicFramePr>
          <p:cNvPr id="5" name="Table Placeholder 4">
            <a:extLst>
              <a:ext uri="{FF2B5EF4-FFF2-40B4-BE49-F238E27FC236}">
                <a16:creationId xmlns:a16="http://schemas.microsoft.com/office/drawing/2014/main" id="{652EE014-DCAE-4303-8A36-DB9DB1BEAB3B}"/>
              </a:ext>
            </a:extLst>
          </p:cNvPr>
          <p:cNvGraphicFramePr>
            <a:graphicFrameLocks noGrp="1"/>
          </p:cNvGraphicFramePr>
          <p:nvPr>
            <p:ph type="tbl" sz="quarter" idx="13"/>
            <p:extLst>
              <p:ext uri="{D42A27DB-BD31-4B8C-83A1-F6EECF244321}">
                <p14:modId xmlns:p14="http://schemas.microsoft.com/office/powerpoint/2010/main" val="128314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1273031"/>
                    </a:ext>
                  </a:extLst>
                </a:gridCol>
                <a:gridCol w="658368">
                  <a:extLst>
                    <a:ext uri="{9D8B030D-6E8A-4147-A177-3AD203B41FA5}">
                      <a16:colId xmlns:a16="http://schemas.microsoft.com/office/drawing/2014/main" val="1327869997"/>
                    </a:ext>
                  </a:extLst>
                </a:gridCol>
                <a:gridCol w="658368">
                  <a:extLst>
                    <a:ext uri="{9D8B030D-6E8A-4147-A177-3AD203B41FA5}">
                      <a16:colId xmlns:a16="http://schemas.microsoft.com/office/drawing/2014/main" val="2239588414"/>
                    </a:ext>
                  </a:extLst>
                </a:gridCol>
                <a:gridCol w="658368">
                  <a:extLst>
                    <a:ext uri="{9D8B030D-6E8A-4147-A177-3AD203B41FA5}">
                      <a16:colId xmlns:a16="http://schemas.microsoft.com/office/drawing/2014/main" val="1441649886"/>
                    </a:ext>
                  </a:extLst>
                </a:gridCol>
                <a:gridCol w="658368">
                  <a:extLst>
                    <a:ext uri="{9D8B030D-6E8A-4147-A177-3AD203B41FA5}">
                      <a16:colId xmlns:a16="http://schemas.microsoft.com/office/drawing/2014/main" val="3583630389"/>
                    </a:ext>
                  </a:extLst>
                </a:gridCol>
                <a:gridCol w="658368">
                  <a:extLst>
                    <a:ext uri="{9D8B030D-6E8A-4147-A177-3AD203B41FA5}">
                      <a16:colId xmlns:a16="http://schemas.microsoft.com/office/drawing/2014/main" val="3197252252"/>
                    </a:ext>
                  </a:extLst>
                </a:gridCol>
                <a:gridCol w="658368">
                  <a:extLst>
                    <a:ext uri="{9D8B030D-6E8A-4147-A177-3AD203B41FA5}">
                      <a16:colId xmlns:a16="http://schemas.microsoft.com/office/drawing/2014/main" val="380518468"/>
                    </a:ext>
                  </a:extLst>
                </a:gridCol>
                <a:gridCol w="658368">
                  <a:extLst>
                    <a:ext uri="{9D8B030D-6E8A-4147-A177-3AD203B41FA5}">
                      <a16:colId xmlns:a16="http://schemas.microsoft.com/office/drawing/2014/main" val="378831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791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- 2018-03-08 12:17:01</a:t>
                      </a:r>
                      <a:r>
                        <a:rPr kumimoji="0" lang="de-DE" sz="1000" b="0" i="0" u="none" strike="noStrike" kern="1200" cap="none" spc="0" normalizeH="0" baseline="0" noProof="0">
                          <a:ln>
                            <a:noFill/>
                          </a:ln>
                          <a:solidFill>
                            <a:prstClr val="black"/>
                          </a:solidFill>
                          <a:effectLst/>
                          <a:uLnTx/>
                          <a:uFillTx/>
                          <a:latin typeface="+mn-lt"/>
                          <a:ea typeface="+mn-ea"/>
                          <a:cs typeface="+mn-cs"/>
                        </a:rPr>
                        <a:t>
Einen blitzblauen   Mazda CX-5 2.0i AWD Challenge mit Tempomat bietet Euch Michi heute an. Preisgesenkt von  € 17.350.- auf einmalige € 16.700.- 
Erstzulassung: 01/2013 - Leistung: 160 PS -  52.000 Km
warten auf Euch in der Alpenstraße beim Schmidt.
Michi ist erreichbar unter T: 0662 63630 970 oder unter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991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- 2018-03-08 11:27:01</a:t>
                      </a:r>
                      <a:r>
                        <a:rPr kumimoji="0" lang="en-US" sz="1000" b="0" i="0" u="none" strike="noStrike" kern="1200" cap="none" spc="0" normalizeH="0" baseline="0" noProof="0">
                          <a:ln>
                            <a:noFill/>
                          </a:ln>
                          <a:solidFill>
                            <a:prstClr val="black"/>
                          </a:solidFill>
                          <a:effectLst/>
                          <a:uLnTx/>
                          <a:uFillTx/>
                          <a:latin typeface="+mn-lt"/>
                          <a:ea typeface="+mn-ea"/>
                          <a:cs typeface="+mn-cs"/>
                        </a:rPr>
                        <a:t>
„Concept Car of the Year" 
- das Konzeptfahrzeug Mazda Vison Coupé wurde gestern auf dem Genfer Automobilsalon gekürt. 
Die Entscheidung traf eine 18-köpfige Jury, darunter mehrere Personen, die derzeit als Design-Direktoren bei globalen Automobilherstellern tätig sind.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31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17:24:01</a:t>
                      </a:r>
                      <a:r>
                        <a:rPr kumimoji="0" lang="de-DE" sz="1000" b="0" i="0" u="none" strike="noStrike" kern="1200" cap="none" spc="0" normalizeH="0" baseline="0" noProof="0">
                          <a:ln>
                            <a:noFill/>
                          </a:ln>
                          <a:solidFill>
                            <a:prstClr val="black"/>
                          </a:solidFill>
                          <a:effectLst/>
                          <a:uLnTx/>
                          <a:uFillTx/>
                          <a:latin typeface="+mn-lt"/>
                          <a:ea typeface="+mn-ea"/>
                          <a:cs typeface="+mn-cs"/>
                        </a:rPr>
                        <a:t>
Komm in unser Team!
Mitarbeiter/ in für unsere EDV Abteilung in Salzburg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1034546"/>
                  </a:ext>
                </a:extLst>
              </a:tr>
            </a:tbl>
          </a:graphicData>
        </a:graphic>
      </p:graphicFrame>
      <p:sp>
        <p:nvSpPr>
          <p:cNvPr id="4" name="Text Placeholder 3">
            <a:extLst>
              <a:ext uri="{FF2B5EF4-FFF2-40B4-BE49-F238E27FC236}">
                <a16:creationId xmlns:a16="http://schemas.microsoft.com/office/drawing/2014/main" id="{D1DE9095-E0DE-46EA-8ED4-A000D3E7D64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77298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5C51-A259-4F53-9B35-2EC15A87C3E7}"/>
              </a:ext>
            </a:extLst>
          </p:cNvPr>
          <p:cNvSpPr>
            <a:spLocks noGrp="1"/>
          </p:cNvSpPr>
          <p:nvPr>
            <p:ph type="title"/>
          </p:nvPr>
        </p:nvSpPr>
        <p:spPr/>
        <p:txBody>
          <a:bodyPr/>
          <a:lstStyle/>
          <a:p>
            <a:r>
              <a:rPr lang="de-DE"/>
              <a:t>Eigene Beiträge (Postings) - 7 of 8</a:t>
            </a:r>
            <a:endParaRPr lang="en-US"/>
          </a:p>
        </p:txBody>
      </p:sp>
      <p:graphicFrame>
        <p:nvGraphicFramePr>
          <p:cNvPr id="5" name="Table Placeholder 4">
            <a:extLst>
              <a:ext uri="{FF2B5EF4-FFF2-40B4-BE49-F238E27FC236}">
                <a16:creationId xmlns:a16="http://schemas.microsoft.com/office/drawing/2014/main" id="{0552ED2B-6094-46FA-BC6D-AB35C3138F48}"/>
              </a:ext>
            </a:extLst>
          </p:cNvPr>
          <p:cNvGraphicFramePr>
            <a:graphicFrameLocks noGrp="1"/>
          </p:cNvGraphicFramePr>
          <p:nvPr>
            <p:ph type="tbl" sz="quarter" idx="13"/>
            <p:extLst>
              <p:ext uri="{D42A27DB-BD31-4B8C-83A1-F6EECF244321}">
                <p14:modId xmlns:p14="http://schemas.microsoft.com/office/powerpoint/2010/main" val="363669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2587682"/>
                    </a:ext>
                  </a:extLst>
                </a:gridCol>
                <a:gridCol w="658368">
                  <a:extLst>
                    <a:ext uri="{9D8B030D-6E8A-4147-A177-3AD203B41FA5}">
                      <a16:colId xmlns:a16="http://schemas.microsoft.com/office/drawing/2014/main" val="3878642277"/>
                    </a:ext>
                  </a:extLst>
                </a:gridCol>
                <a:gridCol w="658368">
                  <a:extLst>
                    <a:ext uri="{9D8B030D-6E8A-4147-A177-3AD203B41FA5}">
                      <a16:colId xmlns:a16="http://schemas.microsoft.com/office/drawing/2014/main" val="2155579773"/>
                    </a:ext>
                  </a:extLst>
                </a:gridCol>
                <a:gridCol w="658368">
                  <a:extLst>
                    <a:ext uri="{9D8B030D-6E8A-4147-A177-3AD203B41FA5}">
                      <a16:colId xmlns:a16="http://schemas.microsoft.com/office/drawing/2014/main" val="1019444308"/>
                    </a:ext>
                  </a:extLst>
                </a:gridCol>
                <a:gridCol w="658368">
                  <a:extLst>
                    <a:ext uri="{9D8B030D-6E8A-4147-A177-3AD203B41FA5}">
                      <a16:colId xmlns:a16="http://schemas.microsoft.com/office/drawing/2014/main" val="3286735482"/>
                    </a:ext>
                  </a:extLst>
                </a:gridCol>
                <a:gridCol w="658368">
                  <a:extLst>
                    <a:ext uri="{9D8B030D-6E8A-4147-A177-3AD203B41FA5}">
                      <a16:colId xmlns:a16="http://schemas.microsoft.com/office/drawing/2014/main" val="1769582026"/>
                    </a:ext>
                  </a:extLst>
                </a:gridCol>
                <a:gridCol w="658368">
                  <a:extLst>
                    <a:ext uri="{9D8B030D-6E8A-4147-A177-3AD203B41FA5}">
                      <a16:colId xmlns:a16="http://schemas.microsoft.com/office/drawing/2014/main" val="2826137042"/>
                    </a:ext>
                  </a:extLst>
                </a:gridCol>
                <a:gridCol w="658368">
                  <a:extLst>
                    <a:ext uri="{9D8B030D-6E8A-4147-A177-3AD203B41FA5}">
                      <a16:colId xmlns:a16="http://schemas.microsoft.com/office/drawing/2014/main" val="162193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956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12:09:00</a:t>
                      </a:r>
                      <a:r>
                        <a:rPr kumimoji="0" lang="de-DE" sz="1000" b="0" i="0" u="none" strike="noStrike" kern="1200" cap="none" spc="0" normalizeH="0" baseline="0" noProof="0">
                          <a:ln>
                            <a:noFill/>
                          </a:ln>
                          <a:solidFill>
                            <a:prstClr val="black"/>
                          </a:solidFill>
                          <a:effectLst/>
                          <a:uLnTx/>
                          <a:uFillTx/>
                          <a:latin typeface="+mn-lt"/>
                          <a:ea typeface="+mn-ea"/>
                          <a:cs typeface="+mn-cs"/>
                        </a:rPr>
                        <a:t>
Heute gibt´s von Alex einen Suzuki Swift 1.6 Sport inklusive Keyless Go, die Erstzulassung war im März 2013. Mit 136 PS und einem Kilometerstand von gerade mal 49.600 Km wartet das Schmuckstück in der Alpenstraße auf Euch. Mit ihm Alex und einem Sonderpreis von € 9.500.-. Bin gespannt wie lange der da ist. Alex sicher länger und ist erreichbar unter T: 0662 63930 173 oder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17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07:41:50</a:t>
                      </a:r>
                      <a:r>
                        <a:rPr kumimoji="0" lang="de-DE" sz="1000" b="0" i="0" u="none" strike="noStrike" kern="1200" cap="none" spc="0" normalizeH="0" baseline="0" noProof="0">
                          <a:ln>
                            <a:noFill/>
                          </a:ln>
                          <a:solidFill>
                            <a:prstClr val="black"/>
                          </a:solidFill>
                          <a:effectLst/>
                          <a:uLnTx/>
                          <a:uFillTx/>
                          <a:latin typeface="+mn-lt"/>
                          <a:ea typeface="+mn-ea"/>
                          <a:cs typeface="+mn-cs"/>
                        </a:rPr>
                        <a:t>
Auto des Jahres 2018
Der schwedische Hersteller Volvo hat den begehrtesten Preis der Automobilindustrie errungen. Mit seinem Modell XC40 gewann Volvo den Titel Auto des Jahres 2018. Vergeben wird er er von 60 Fachjournalisten aus 23 Ländern. Wegen seiner Unabhängigkeit, Transparenz und der professionellen Jury gilt der Titel als erstrebenswerter als alle anderen. Bei uns Probefahren.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624499"/>
                  </a:ext>
                </a:extLst>
              </a:tr>
            </a:tbl>
          </a:graphicData>
        </a:graphic>
      </p:graphicFrame>
      <p:sp>
        <p:nvSpPr>
          <p:cNvPr id="4" name="Text Placeholder 3">
            <a:extLst>
              <a:ext uri="{FF2B5EF4-FFF2-40B4-BE49-F238E27FC236}">
                <a16:creationId xmlns:a16="http://schemas.microsoft.com/office/drawing/2014/main" id="{A5218250-C089-459B-80DA-8DDA8895578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99409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27E4-7BE3-4560-8BB8-E85A4BD0B734}"/>
              </a:ext>
            </a:extLst>
          </p:cNvPr>
          <p:cNvSpPr>
            <a:spLocks noGrp="1"/>
          </p:cNvSpPr>
          <p:nvPr>
            <p:ph type="title"/>
          </p:nvPr>
        </p:nvSpPr>
        <p:spPr/>
        <p:txBody>
          <a:bodyPr/>
          <a:lstStyle/>
          <a:p>
            <a:r>
              <a:rPr lang="de-DE"/>
              <a:t>Eigene Beiträge (Postings) - 8 of 8</a:t>
            </a:r>
            <a:endParaRPr lang="en-US"/>
          </a:p>
        </p:txBody>
      </p:sp>
      <p:graphicFrame>
        <p:nvGraphicFramePr>
          <p:cNvPr id="5" name="Table Placeholder 4">
            <a:extLst>
              <a:ext uri="{FF2B5EF4-FFF2-40B4-BE49-F238E27FC236}">
                <a16:creationId xmlns:a16="http://schemas.microsoft.com/office/drawing/2014/main" id="{0A85AB1A-77B4-450E-9C9F-DCBA347A6B38}"/>
              </a:ext>
            </a:extLst>
          </p:cNvPr>
          <p:cNvGraphicFramePr>
            <a:graphicFrameLocks noGrp="1"/>
          </p:cNvGraphicFramePr>
          <p:nvPr>
            <p:ph type="tbl" sz="quarter" idx="13"/>
            <p:extLst>
              <p:ext uri="{D42A27DB-BD31-4B8C-83A1-F6EECF244321}">
                <p14:modId xmlns:p14="http://schemas.microsoft.com/office/powerpoint/2010/main" val="128011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7223615"/>
                    </a:ext>
                  </a:extLst>
                </a:gridCol>
                <a:gridCol w="658368">
                  <a:extLst>
                    <a:ext uri="{9D8B030D-6E8A-4147-A177-3AD203B41FA5}">
                      <a16:colId xmlns:a16="http://schemas.microsoft.com/office/drawing/2014/main" val="2337287912"/>
                    </a:ext>
                  </a:extLst>
                </a:gridCol>
                <a:gridCol w="658368">
                  <a:extLst>
                    <a:ext uri="{9D8B030D-6E8A-4147-A177-3AD203B41FA5}">
                      <a16:colId xmlns:a16="http://schemas.microsoft.com/office/drawing/2014/main" val="2714401153"/>
                    </a:ext>
                  </a:extLst>
                </a:gridCol>
                <a:gridCol w="658368">
                  <a:extLst>
                    <a:ext uri="{9D8B030D-6E8A-4147-A177-3AD203B41FA5}">
                      <a16:colId xmlns:a16="http://schemas.microsoft.com/office/drawing/2014/main" val="1041675938"/>
                    </a:ext>
                  </a:extLst>
                </a:gridCol>
                <a:gridCol w="658368">
                  <a:extLst>
                    <a:ext uri="{9D8B030D-6E8A-4147-A177-3AD203B41FA5}">
                      <a16:colId xmlns:a16="http://schemas.microsoft.com/office/drawing/2014/main" val="1992420324"/>
                    </a:ext>
                  </a:extLst>
                </a:gridCol>
                <a:gridCol w="658368">
                  <a:extLst>
                    <a:ext uri="{9D8B030D-6E8A-4147-A177-3AD203B41FA5}">
                      <a16:colId xmlns:a16="http://schemas.microsoft.com/office/drawing/2014/main" val="2861407354"/>
                    </a:ext>
                  </a:extLst>
                </a:gridCol>
                <a:gridCol w="658368">
                  <a:extLst>
                    <a:ext uri="{9D8B030D-6E8A-4147-A177-3AD203B41FA5}">
                      <a16:colId xmlns:a16="http://schemas.microsoft.com/office/drawing/2014/main" val="543607985"/>
                    </a:ext>
                  </a:extLst>
                </a:gridCol>
                <a:gridCol w="658368">
                  <a:extLst>
                    <a:ext uri="{9D8B030D-6E8A-4147-A177-3AD203B41FA5}">
                      <a16:colId xmlns:a16="http://schemas.microsoft.com/office/drawing/2014/main" val="164786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699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- 2018-03-01 17:17:00</a:t>
                      </a:r>
                      <a:r>
                        <a:rPr kumimoji="0" lang="de-DE" sz="1000" b="0" i="0" u="none" strike="noStrike" kern="1200" cap="none" spc="0" normalizeH="0" baseline="0" noProof="0">
                          <a:ln>
                            <a:noFill/>
                          </a:ln>
                          <a:solidFill>
                            <a:prstClr val="black"/>
                          </a:solidFill>
                          <a:effectLst/>
                          <a:uLnTx/>
                          <a:uFillTx/>
                          <a:latin typeface="+mn-lt"/>
                          <a:ea typeface="+mn-ea"/>
                          <a:cs typeface="+mn-cs"/>
                        </a:rPr>
                        <a:t>
Bernhard hat einen Klassiker für Euch! Der Ford Galaxy ist seit über 20 Jahren nicht mehr aus der Ford Palette wegzudenken. Wir haben hier die Trend Version 2.0 TDCi mit Navi, starken 150 PS, Erstzulassung im Mai 2017 und einem Kilometerstand von 21.000 Km, statt € 28.950,- zum Facebook AKTIONSPREIS von € 28.200,- JETZT zuschlagen - da macht Auto kaufen Spaß: b.berk@schmidtauto.at, Tel: 066263930175.
Bernhard freut sich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082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- 2018-03-01 12:12:00</a:t>
                      </a:r>
                      <a:r>
                        <a:rPr kumimoji="0" lang="de-DE" sz="1000" b="0" i="0" u="none" strike="noStrike" kern="1200" cap="none" spc="0" normalizeH="0" baseline="0" noProof="0">
                          <a:ln>
                            <a:noFill/>
                          </a:ln>
                          <a:solidFill>
                            <a:prstClr val="black"/>
                          </a:solidFill>
                          <a:effectLst/>
                          <a:uLnTx/>
                          <a:uFillTx/>
                          <a:latin typeface="+mn-lt"/>
                          <a:ea typeface="+mn-ea"/>
                          <a:cs typeface="+mn-cs"/>
                        </a:rPr>
                        <a:t>
Auch Michi kommt heute mit einem Facebook-AKTIONSPREIS von € 18.800,-- auf Euch zu!! Dieser Ford S-Max Titanium 2.0 TDCi mit coolen 140 PS, praktischen Parksensoren und einer Erstzulassung aus dem  Jänner 2014 soll nicht mehr kosten? Wahnsinn. Statt € 19.450.-  und das bei nur 79.400 Km. Gleich bei Michi melden: T: +4366263930970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895434"/>
                  </a:ext>
                </a:extLst>
              </a:tr>
            </a:tbl>
          </a:graphicData>
        </a:graphic>
      </p:graphicFrame>
      <p:sp>
        <p:nvSpPr>
          <p:cNvPr id="4" name="Text Placeholder 3">
            <a:extLst>
              <a:ext uri="{FF2B5EF4-FFF2-40B4-BE49-F238E27FC236}">
                <a16:creationId xmlns:a16="http://schemas.microsoft.com/office/drawing/2014/main" id="{C2A72176-28B0-4C66-A564-8670A6810C9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753662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CC665-A9D6-469F-99BF-8EACB9F46F80}"/>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DAB50A7F-FDDF-4C8C-89AF-271632934157}"/>
              </a:ext>
            </a:extLst>
          </p:cNvPr>
          <p:cNvGraphicFramePr>
            <a:graphicFrameLocks noGrp="1"/>
          </p:cNvGraphicFramePr>
          <p:nvPr>
            <p:ph type="tbl" sz="quarter" idx="13"/>
            <p:extLst>
              <p:ext uri="{D42A27DB-BD31-4B8C-83A1-F6EECF244321}">
                <p14:modId xmlns:p14="http://schemas.microsoft.com/office/powerpoint/2010/main" val="271501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4891982"/>
                    </a:ext>
                  </a:extLst>
                </a:gridCol>
                <a:gridCol w="822960">
                  <a:extLst>
                    <a:ext uri="{9D8B030D-6E8A-4147-A177-3AD203B41FA5}">
                      <a16:colId xmlns:a16="http://schemas.microsoft.com/office/drawing/2014/main" val="430935325"/>
                    </a:ext>
                  </a:extLst>
                </a:gridCol>
                <a:gridCol w="822960">
                  <a:extLst>
                    <a:ext uri="{9D8B030D-6E8A-4147-A177-3AD203B41FA5}">
                      <a16:colId xmlns:a16="http://schemas.microsoft.com/office/drawing/2014/main" val="364017381"/>
                    </a:ext>
                  </a:extLst>
                </a:gridCol>
                <a:gridCol w="822960">
                  <a:extLst>
                    <a:ext uri="{9D8B030D-6E8A-4147-A177-3AD203B41FA5}">
                      <a16:colId xmlns:a16="http://schemas.microsoft.com/office/drawing/2014/main" val="3378400006"/>
                    </a:ext>
                  </a:extLst>
                </a:gridCol>
                <a:gridCol w="822960">
                  <a:extLst>
                    <a:ext uri="{9D8B030D-6E8A-4147-A177-3AD203B41FA5}">
                      <a16:colId xmlns:a16="http://schemas.microsoft.com/office/drawing/2014/main" val="4293700371"/>
                    </a:ext>
                  </a:extLst>
                </a:gridCol>
                <a:gridCol w="822960">
                  <a:extLst>
                    <a:ext uri="{9D8B030D-6E8A-4147-A177-3AD203B41FA5}">
                      <a16:colId xmlns:a16="http://schemas.microsoft.com/office/drawing/2014/main" val="4023902361"/>
                    </a:ext>
                  </a:extLst>
                </a:gridCol>
                <a:gridCol w="822960">
                  <a:extLst>
                    <a:ext uri="{9D8B030D-6E8A-4147-A177-3AD203B41FA5}">
                      <a16:colId xmlns:a16="http://schemas.microsoft.com/office/drawing/2014/main" val="2594468238"/>
                    </a:ext>
                  </a:extLst>
                </a:gridCol>
                <a:gridCol w="822960">
                  <a:extLst>
                    <a:ext uri="{9D8B030D-6E8A-4147-A177-3AD203B41FA5}">
                      <a16:colId xmlns:a16="http://schemas.microsoft.com/office/drawing/2014/main" val="139691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2857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- 2018-03-22 17:05:00</a:t>
                      </a:r>
                      <a:r>
                        <a:rPr kumimoji="0" lang="de-DE" sz="1000" b="0" i="0" u="none" strike="noStrike" kern="1200" cap="none" spc="0" normalizeH="0" baseline="0" noProof="0">
                          <a:ln>
                            <a:noFill/>
                          </a:ln>
                          <a:solidFill>
                            <a:prstClr val="black"/>
                          </a:solidFill>
                          <a:effectLst/>
                          <a:uLnTx/>
                          <a:uFillTx/>
                          <a:latin typeface="+mn-lt"/>
                          <a:ea typeface="+mn-ea"/>
                          <a:cs typeface="+mn-cs"/>
                        </a:rPr>
                        <a:t>
Michi hat heute einen exklusiven Audi Q5 2.0 TDI Quattro S-Line S-tronic mit S-Line Sportfahrwerk  für Euch. Das noble Stück ist 3 Jahre alt und hat 28.200 Kilometer hinter sich. Die starken 190 PS machen richtig Spaß - und der Sonderpreis auch!
Einmalige € 35.900.- statt € 36.880.- soll er nur kosten und Michi lädt Euch zur Probefahrt in die Alpenstraße: Gleich Termin ausmachen unter 0662 63930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58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- 2018-03-22 12:12:00</a:t>
                      </a:r>
                      <a:r>
                        <a:rPr kumimoji="0" lang="de-DE" sz="1000" b="0" i="0" u="none" strike="noStrike" kern="1200" cap="none" spc="0" normalizeH="0" baseline="0" noProof="0">
                          <a:ln>
                            <a:noFill/>
                          </a:ln>
                          <a:solidFill>
                            <a:prstClr val="black"/>
                          </a:solidFill>
                          <a:effectLst/>
                          <a:uLnTx/>
                          <a:uFillTx/>
                          <a:latin typeface="+mn-lt"/>
                          <a:ea typeface="+mn-ea"/>
                          <a:cs typeface="+mn-cs"/>
                        </a:rPr>
                        <a:t>
Alex präsentiert Euch heute einen
Toyota Hilux DK City 4x4 3,0 D-4D 170 Automatik mit Rückfahrkamera! Er hat zwar schon ein paar Jahre auf dem Buckel - EZ Dezember 2011 und einen Kilometerstand von 146.000, glänzt aber mit starken 171 PS und einem unschlagbaren Preis von € 20.000.- statt € 20.650,-
Alex und der Toyota warten auf Euch in der Alpenstraße: T: 0662 63930-173,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7598886"/>
                  </a:ext>
                </a:extLst>
              </a:tr>
            </a:tbl>
          </a:graphicData>
        </a:graphic>
      </p:graphicFrame>
      <p:sp>
        <p:nvSpPr>
          <p:cNvPr id="4" name="Text Placeholder 3">
            <a:extLst>
              <a:ext uri="{FF2B5EF4-FFF2-40B4-BE49-F238E27FC236}">
                <a16:creationId xmlns:a16="http://schemas.microsoft.com/office/drawing/2014/main" id="{3C20E988-139C-40E5-A1F1-2A202ABC447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63529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3FF8-3390-435D-9109-6219F77E5A20}"/>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3422DB3D-689E-4A5F-BF1F-D04314654EBE}"/>
              </a:ext>
            </a:extLst>
          </p:cNvPr>
          <p:cNvGraphicFramePr>
            <a:graphicFrameLocks noGrp="1"/>
          </p:cNvGraphicFramePr>
          <p:nvPr>
            <p:ph type="tbl" sz="quarter" idx="13"/>
            <p:extLst>
              <p:ext uri="{D42A27DB-BD31-4B8C-83A1-F6EECF244321}">
                <p14:modId xmlns:p14="http://schemas.microsoft.com/office/powerpoint/2010/main" val="2345672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3198912"/>
                    </a:ext>
                  </a:extLst>
                </a:gridCol>
                <a:gridCol w="822960">
                  <a:extLst>
                    <a:ext uri="{9D8B030D-6E8A-4147-A177-3AD203B41FA5}">
                      <a16:colId xmlns:a16="http://schemas.microsoft.com/office/drawing/2014/main" val="3673262350"/>
                    </a:ext>
                  </a:extLst>
                </a:gridCol>
                <a:gridCol w="822960">
                  <a:extLst>
                    <a:ext uri="{9D8B030D-6E8A-4147-A177-3AD203B41FA5}">
                      <a16:colId xmlns:a16="http://schemas.microsoft.com/office/drawing/2014/main" val="1665797940"/>
                    </a:ext>
                  </a:extLst>
                </a:gridCol>
                <a:gridCol w="822960">
                  <a:extLst>
                    <a:ext uri="{9D8B030D-6E8A-4147-A177-3AD203B41FA5}">
                      <a16:colId xmlns:a16="http://schemas.microsoft.com/office/drawing/2014/main" val="310828654"/>
                    </a:ext>
                  </a:extLst>
                </a:gridCol>
                <a:gridCol w="822960">
                  <a:extLst>
                    <a:ext uri="{9D8B030D-6E8A-4147-A177-3AD203B41FA5}">
                      <a16:colId xmlns:a16="http://schemas.microsoft.com/office/drawing/2014/main" val="2441479190"/>
                    </a:ext>
                  </a:extLst>
                </a:gridCol>
                <a:gridCol w="822960">
                  <a:extLst>
                    <a:ext uri="{9D8B030D-6E8A-4147-A177-3AD203B41FA5}">
                      <a16:colId xmlns:a16="http://schemas.microsoft.com/office/drawing/2014/main" val="4219996422"/>
                    </a:ext>
                  </a:extLst>
                </a:gridCol>
                <a:gridCol w="822960">
                  <a:extLst>
                    <a:ext uri="{9D8B030D-6E8A-4147-A177-3AD203B41FA5}">
                      <a16:colId xmlns:a16="http://schemas.microsoft.com/office/drawing/2014/main" val="665503509"/>
                    </a:ext>
                  </a:extLst>
                </a:gridCol>
                <a:gridCol w="822960">
                  <a:extLst>
                    <a:ext uri="{9D8B030D-6E8A-4147-A177-3AD203B41FA5}">
                      <a16:colId xmlns:a16="http://schemas.microsoft.com/office/drawing/2014/main" val="312038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2900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- 2018-03-21 11:21:03</a:t>
                      </a:r>
                      <a:r>
                        <a:rPr kumimoji="0" lang="de-DE" sz="1000" b="0" i="0" u="none" strike="noStrike" kern="1200" cap="none" spc="0" normalizeH="0" baseline="0" noProof="0">
                          <a:ln>
                            <a:noFill/>
                          </a:ln>
                          <a:solidFill>
                            <a:prstClr val="black"/>
                          </a:solidFill>
                          <a:effectLst/>
                          <a:uLnTx/>
                          <a:uFillTx/>
                          <a:latin typeface="+mn-lt"/>
                          <a:ea typeface="+mn-ea"/>
                          <a:cs typeface="+mn-cs"/>
                        </a:rPr>
                        <a:t>
Der Ford Bronco - das waren noch Zeiten, als Allrad und SUV noch nicht in aller Munde waren! Von 1966 bis 1996 - Aber jetzt kommt die Legende zurück - 2020 soll die Ära laut Ford weitergehen. Wer war schon mal mit einem Bronco unterwegs?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631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17:17:00</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mit einem 
Mercedes-Benz CLA 220 d Shooting Brake Automatik mit Standheizung. Seit September 2015 auf der Straße hat er  90.000 Kilometer zugelegt - hat sicher Spaß gemacht mit den 177 PS. Kalkuliert hat ihn Michi für Euch um einmalige € 28.200.- statt € 28.950.- und er wartet auf Euch in der ALpenstraße 122. T: 0662 63930 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3348449"/>
                  </a:ext>
                </a:extLst>
              </a:tr>
            </a:tbl>
          </a:graphicData>
        </a:graphic>
      </p:graphicFrame>
      <p:sp>
        <p:nvSpPr>
          <p:cNvPr id="4" name="Text Placeholder 3">
            <a:extLst>
              <a:ext uri="{FF2B5EF4-FFF2-40B4-BE49-F238E27FC236}">
                <a16:creationId xmlns:a16="http://schemas.microsoft.com/office/drawing/2014/main" id="{71015558-F013-43AC-85DA-12257BD3ADA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07133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DEAF-853A-4787-BB23-9D30EA8130D0}"/>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723ED343-4DC1-4509-9FA2-212E20D4B03C}"/>
              </a:ext>
            </a:extLst>
          </p:cNvPr>
          <p:cNvGraphicFramePr>
            <a:graphicFrameLocks noGrp="1"/>
          </p:cNvGraphicFramePr>
          <p:nvPr>
            <p:ph type="tbl" sz="quarter" idx="13"/>
            <p:extLst>
              <p:ext uri="{D42A27DB-BD31-4B8C-83A1-F6EECF244321}">
                <p14:modId xmlns:p14="http://schemas.microsoft.com/office/powerpoint/2010/main" val="345987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8807482"/>
                    </a:ext>
                  </a:extLst>
                </a:gridCol>
                <a:gridCol w="822960">
                  <a:extLst>
                    <a:ext uri="{9D8B030D-6E8A-4147-A177-3AD203B41FA5}">
                      <a16:colId xmlns:a16="http://schemas.microsoft.com/office/drawing/2014/main" val="2987463244"/>
                    </a:ext>
                  </a:extLst>
                </a:gridCol>
                <a:gridCol w="822960">
                  <a:extLst>
                    <a:ext uri="{9D8B030D-6E8A-4147-A177-3AD203B41FA5}">
                      <a16:colId xmlns:a16="http://schemas.microsoft.com/office/drawing/2014/main" val="207714461"/>
                    </a:ext>
                  </a:extLst>
                </a:gridCol>
                <a:gridCol w="822960">
                  <a:extLst>
                    <a:ext uri="{9D8B030D-6E8A-4147-A177-3AD203B41FA5}">
                      <a16:colId xmlns:a16="http://schemas.microsoft.com/office/drawing/2014/main" val="2989460115"/>
                    </a:ext>
                  </a:extLst>
                </a:gridCol>
                <a:gridCol w="822960">
                  <a:extLst>
                    <a:ext uri="{9D8B030D-6E8A-4147-A177-3AD203B41FA5}">
                      <a16:colId xmlns:a16="http://schemas.microsoft.com/office/drawing/2014/main" val="2285443085"/>
                    </a:ext>
                  </a:extLst>
                </a:gridCol>
                <a:gridCol w="822960">
                  <a:extLst>
                    <a:ext uri="{9D8B030D-6E8A-4147-A177-3AD203B41FA5}">
                      <a16:colId xmlns:a16="http://schemas.microsoft.com/office/drawing/2014/main" val="178172387"/>
                    </a:ext>
                  </a:extLst>
                </a:gridCol>
                <a:gridCol w="822960">
                  <a:extLst>
                    <a:ext uri="{9D8B030D-6E8A-4147-A177-3AD203B41FA5}">
                      <a16:colId xmlns:a16="http://schemas.microsoft.com/office/drawing/2014/main" val="3628591888"/>
                    </a:ext>
                  </a:extLst>
                </a:gridCol>
                <a:gridCol w="822960">
                  <a:extLst>
                    <a:ext uri="{9D8B030D-6E8A-4147-A177-3AD203B41FA5}">
                      <a16:colId xmlns:a16="http://schemas.microsoft.com/office/drawing/2014/main" val="3104818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633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12:12:00</a:t>
                      </a:r>
                      <a:r>
                        <a:rPr kumimoji="0" lang="de-DE" sz="1000" b="0" i="0" u="none" strike="noStrike" kern="1200" cap="none" spc="0" normalizeH="0" baseline="0" noProof="0">
                          <a:ln>
                            <a:noFill/>
                          </a:ln>
                          <a:solidFill>
                            <a:prstClr val="black"/>
                          </a:solidFill>
                          <a:effectLst/>
                          <a:uLnTx/>
                          <a:uFillTx/>
                          <a:latin typeface="+mn-lt"/>
                          <a:ea typeface="+mn-ea"/>
                          <a:cs typeface="+mn-cs"/>
                        </a:rPr>
                        <a:t>
Das wahrscheinlich meistverkaufte Modell unserer Hauses hat heute Alex für Euch. Ford  Focus Traveller 1,5 TDCi Business Edition Automatik mit super praktischer Rückfahrkamera.
Noch kein Jahr alt, 120 Pferdestärken, 19.000 Kilometer
um einmalige € 18.300.- Den würde ich mir schnappen - so gut wie neu! Alex  und sein Focus freuen sich auf Euch: T 0662 63930 173 oder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60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- 2018-03-15 07:12:53</a:t>
                      </a:r>
                      <a:r>
                        <a:rPr kumimoji="0" lang="de-DE" sz="1000" b="0" i="0" u="none" strike="noStrike" kern="1200" cap="none" spc="0" normalizeH="0" baseline="0" noProof="0">
                          <a:ln>
                            <a:noFill/>
                          </a:ln>
                          <a:solidFill>
                            <a:prstClr val="black"/>
                          </a:solidFill>
                          <a:effectLst/>
                          <a:uLnTx/>
                          <a:uFillTx/>
                          <a:latin typeface="+mn-lt"/>
                          <a:ea typeface="+mn-ea"/>
                          <a:cs typeface="+mn-cs"/>
                        </a:rPr>
                        <a:t>
Wer kann bei diesem Blick nur widerstehen? 😉 
#volvoxc40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2867429"/>
                  </a:ext>
                </a:extLst>
              </a:tr>
            </a:tbl>
          </a:graphicData>
        </a:graphic>
      </p:graphicFrame>
      <p:sp>
        <p:nvSpPr>
          <p:cNvPr id="4" name="Text Placeholder 3">
            <a:extLst>
              <a:ext uri="{FF2B5EF4-FFF2-40B4-BE49-F238E27FC236}">
                <a16:creationId xmlns:a16="http://schemas.microsoft.com/office/drawing/2014/main" id="{9D136382-7062-4D7D-8A43-F9740CE4D08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041575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13FF-A63D-4583-90AC-CC7538D330AF}"/>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0B6A1B77-E5EB-4EF1-9FFE-BDB18B7E529B}"/>
              </a:ext>
            </a:extLst>
          </p:cNvPr>
          <p:cNvGraphicFramePr>
            <a:graphicFrameLocks noGrp="1"/>
          </p:cNvGraphicFramePr>
          <p:nvPr>
            <p:ph type="tbl" sz="quarter" idx="13"/>
            <p:extLst>
              <p:ext uri="{D42A27DB-BD31-4B8C-83A1-F6EECF244321}">
                <p14:modId xmlns:p14="http://schemas.microsoft.com/office/powerpoint/2010/main" val="37899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65207"/>
                    </a:ext>
                  </a:extLst>
                </a:gridCol>
                <a:gridCol w="822960">
                  <a:extLst>
                    <a:ext uri="{9D8B030D-6E8A-4147-A177-3AD203B41FA5}">
                      <a16:colId xmlns:a16="http://schemas.microsoft.com/office/drawing/2014/main" val="1275128026"/>
                    </a:ext>
                  </a:extLst>
                </a:gridCol>
                <a:gridCol w="822960">
                  <a:extLst>
                    <a:ext uri="{9D8B030D-6E8A-4147-A177-3AD203B41FA5}">
                      <a16:colId xmlns:a16="http://schemas.microsoft.com/office/drawing/2014/main" val="3949294396"/>
                    </a:ext>
                  </a:extLst>
                </a:gridCol>
                <a:gridCol w="822960">
                  <a:extLst>
                    <a:ext uri="{9D8B030D-6E8A-4147-A177-3AD203B41FA5}">
                      <a16:colId xmlns:a16="http://schemas.microsoft.com/office/drawing/2014/main" val="744328342"/>
                    </a:ext>
                  </a:extLst>
                </a:gridCol>
                <a:gridCol w="822960">
                  <a:extLst>
                    <a:ext uri="{9D8B030D-6E8A-4147-A177-3AD203B41FA5}">
                      <a16:colId xmlns:a16="http://schemas.microsoft.com/office/drawing/2014/main" val="1362410391"/>
                    </a:ext>
                  </a:extLst>
                </a:gridCol>
                <a:gridCol w="822960">
                  <a:extLst>
                    <a:ext uri="{9D8B030D-6E8A-4147-A177-3AD203B41FA5}">
                      <a16:colId xmlns:a16="http://schemas.microsoft.com/office/drawing/2014/main" val="1164566458"/>
                    </a:ext>
                  </a:extLst>
                </a:gridCol>
                <a:gridCol w="822960">
                  <a:extLst>
                    <a:ext uri="{9D8B030D-6E8A-4147-A177-3AD203B41FA5}">
                      <a16:colId xmlns:a16="http://schemas.microsoft.com/office/drawing/2014/main" val="3978566228"/>
                    </a:ext>
                  </a:extLst>
                </a:gridCol>
                <a:gridCol w="822960">
                  <a:extLst>
                    <a:ext uri="{9D8B030D-6E8A-4147-A177-3AD203B41FA5}">
                      <a16:colId xmlns:a16="http://schemas.microsoft.com/office/drawing/2014/main" val="132627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2050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- 2018-03-14 17:30:00</a:t>
                      </a:r>
                      <a:r>
                        <a:rPr kumimoji="0" lang="en-US" sz="1000" b="0" i="0" u="none" strike="noStrike" kern="1200" cap="none" spc="0" normalizeH="0" baseline="0" noProof="0">
                          <a:ln>
                            <a:noFill/>
                          </a:ln>
                          <a:solidFill>
                            <a:prstClr val="black"/>
                          </a:solidFill>
                          <a:effectLst/>
                          <a:uLnTx/>
                          <a:uFillTx/>
                          <a:latin typeface="+mn-lt"/>
                          <a:ea typeface="+mn-ea"/>
                          <a:cs typeface="+mn-cs"/>
                        </a:rPr>
                        <a:t>
Habt ihr schon unsere "90 Jahre Schmidt Mazda 3 Jubiläumsedition" gesehen?
Wir haben dem schnittigen Japaner ein paar Extras vergönnt. Und der Preis ist auch super sportlich 😄 Wenn du eine Probefahrt willst, schreib uns einfach eine PN oder ruf uns an unter 0662/63930-0!
Statt € 29.490,- jetzt als Kurzzulassung um nur € 22.980,- !!!
💪🏻 120 PS Benziner
👉🏻 Frontspoiler "black and red"
👉🏻 Dachspoiler "let black"
👉🏻 Seitenschweller und Heckschürze
👉🏻 Doppelrohr Sportauspuff
💡 Ledbeleuchtung Innen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6549400"/>
                  </a:ext>
                </a:extLst>
              </a:tr>
            </a:tbl>
          </a:graphicData>
        </a:graphic>
      </p:graphicFrame>
      <p:sp>
        <p:nvSpPr>
          <p:cNvPr id="4" name="Text Placeholder 3">
            <a:extLst>
              <a:ext uri="{FF2B5EF4-FFF2-40B4-BE49-F238E27FC236}">
                <a16:creationId xmlns:a16="http://schemas.microsoft.com/office/drawing/2014/main" id="{F777E562-29EB-45F5-ADEB-76722DB17CA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71140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1186-2B62-4664-81E6-B0D8430C934A}"/>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7DCD05A5-E3AE-4F31-9596-E89C6FA694E5}"/>
              </a:ext>
            </a:extLst>
          </p:cNvPr>
          <p:cNvGraphicFramePr>
            <a:graphicFrameLocks noGrp="1"/>
          </p:cNvGraphicFramePr>
          <p:nvPr>
            <p:ph type="tbl" sz="quarter" idx="13"/>
            <p:extLst>
              <p:ext uri="{D42A27DB-BD31-4B8C-83A1-F6EECF244321}">
                <p14:modId xmlns:p14="http://schemas.microsoft.com/office/powerpoint/2010/main" val="214771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0983080"/>
                    </a:ext>
                  </a:extLst>
                </a:gridCol>
                <a:gridCol w="822960">
                  <a:extLst>
                    <a:ext uri="{9D8B030D-6E8A-4147-A177-3AD203B41FA5}">
                      <a16:colId xmlns:a16="http://schemas.microsoft.com/office/drawing/2014/main" val="2927555348"/>
                    </a:ext>
                  </a:extLst>
                </a:gridCol>
                <a:gridCol w="822960">
                  <a:extLst>
                    <a:ext uri="{9D8B030D-6E8A-4147-A177-3AD203B41FA5}">
                      <a16:colId xmlns:a16="http://schemas.microsoft.com/office/drawing/2014/main" val="2294745284"/>
                    </a:ext>
                  </a:extLst>
                </a:gridCol>
                <a:gridCol w="822960">
                  <a:extLst>
                    <a:ext uri="{9D8B030D-6E8A-4147-A177-3AD203B41FA5}">
                      <a16:colId xmlns:a16="http://schemas.microsoft.com/office/drawing/2014/main" val="2622812612"/>
                    </a:ext>
                  </a:extLst>
                </a:gridCol>
                <a:gridCol w="822960">
                  <a:extLst>
                    <a:ext uri="{9D8B030D-6E8A-4147-A177-3AD203B41FA5}">
                      <a16:colId xmlns:a16="http://schemas.microsoft.com/office/drawing/2014/main" val="4032489767"/>
                    </a:ext>
                  </a:extLst>
                </a:gridCol>
                <a:gridCol w="822960">
                  <a:extLst>
                    <a:ext uri="{9D8B030D-6E8A-4147-A177-3AD203B41FA5}">
                      <a16:colId xmlns:a16="http://schemas.microsoft.com/office/drawing/2014/main" val="1058047174"/>
                    </a:ext>
                  </a:extLst>
                </a:gridCol>
                <a:gridCol w="822960">
                  <a:extLst>
                    <a:ext uri="{9D8B030D-6E8A-4147-A177-3AD203B41FA5}">
                      <a16:colId xmlns:a16="http://schemas.microsoft.com/office/drawing/2014/main" val="520296486"/>
                    </a:ext>
                  </a:extLst>
                </a:gridCol>
                <a:gridCol w="822960">
                  <a:extLst>
                    <a:ext uri="{9D8B030D-6E8A-4147-A177-3AD203B41FA5}">
                      <a16:colId xmlns:a16="http://schemas.microsoft.com/office/drawing/2014/main" val="106729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875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- 2018-03-14 16:30:00</a:t>
                      </a:r>
                      <a:r>
                        <a:rPr kumimoji="0" lang="de-DE" sz="1000" b="0" i="0" u="none" strike="noStrike" kern="1200" cap="none" spc="0" normalizeH="0" baseline="0" noProof="0">
                          <a:ln>
                            <a:noFill/>
                          </a:ln>
                          <a:solidFill>
                            <a:prstClr val="black"/>
                          </a:solidFill>
                          <a:effectLst/>
                          <a:uLnTx/>
                          <a:uFillTx/>
                          <a:latin typeface="+mn-lt"/>
                          <a:ea typeface="+mn-ea"/>
                          <a:cs typeface="+mn-cs"/>
                        </a:rPr>
                        <a:t>
🎫 Wir VERSCHENKEN 5x2 EINTRITTSKARTEN für die Auto Messe Salzburg 🎫 
Und als Draufgabe spendieren wir den Gewinnern eine Autowäsche an unserem Standort in der Alpenstrasse 💦 🚙
👍🏻 Um mitzumachen müsst ihr einfach diesen Beitrag liken 👍🏻 
Schreibt uns doch auch in den Kommentaren, wer euch auf die Automesse begleiten soll? Wir haben die ganze Halle 8 für uns gemietet und sind mit Ford, Mazda und Volvo mit allen neuen Modellen vertreten!
Die Gewinner werden am Donnerstag, 22. März 2018 in den Kommentaren dieses Postings bekannt gegeben bzw. per Facebook-Message von uns benachrichtigt.
---
Facebook steht mit diesem Gewinnspiel in keinerlei Verbindung und steht nicht als Ansprechpartner für das jeweilige Gewinnspiel zur Verfügung. Oskar Schmidt GmbH (http://www.schmidtauto.at/unternehmen/impressum/)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5227907"/>
                  </a:ext>
                </a:extLst>
              </a:tr>
            </a:tbl>
          </a:graphicData>
        </a:graphic>
      </p:graphicFrame>
      <p:sp>
        <p:nvSpPr>
          <p:cNvPr id="4" name="Text Placeholder 3">
            <a:extLst>
              <a:ext uri="{FF2B5EF4-FFF2-40B4-BE49-F238E27FC236}">
                <a16:creationId xmlns:a16="http://schemas.microsoft.com/office/drawing/2014/main" id="{F86F3C9F-1FEE-418C-83FC-4D5A86181FA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2902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1ED05-5E05-41C1-A24A-DA257A8F06C4}"/>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7C695389-1B8B-4E98-BC8E-37C21661D63B}"/>
              </a:ext>
            </a:extLst>
          </p:cNvPr>
          <p:cNvGraphicFramePr>
            <a:graphicFrameLocks noGrp="1"/>
          </p:cNvGraphicFramePr>
          <p:nvPr>
            <p:ph type="tbl" sz="quarter" idx="13"/>
            <p:extLst>
              <p:ext uri="{D42A27DB-BD31-4B8C-83A1-F6EECF244321}">
                <p14:modId xmlns:p14="http://schemas.microsoft.com/office/powerpoint/2010/main" val="423473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1357107"/>
                    </a:ext>
                  </a:extLst>
                </a:gridCol>
                <a:gridCol w="822960">
                  <a:extLst>
                    <a:ext uri="{9D8B030D-6E8A-4147-A177-3AD203B41FA5}">
                      <a16:colId xmlns:a16="http://schemas.microsoft.com/office/drawing/2014/main" val="3409336801"/>
                    </a:ext>
                  </a:extLst>
                </a:gridCol>
                <a:gridCol w="822960">
                  <a:extLst>
                    <a:ext uri="{9D8B030D-6E8A-4147-A177-3AD203B41FA5}">
                      <a16:colId xmlns:a16="http://schemas.microsoft.com/office/drawing/2014/main" val="2148995561"/>
                    </a:ext>
                  </a:extLst>
                </a:gridCol>
                <a:gridCol w="822960">
                  <a:extLst>
                    <a:ext uri="{9D8B030D-6E8A-4147-A177-3AD203B41FA5}">
                      <a16:colId xmlns:a16="http://schemas.microsoft.com/office/drawing/2014/main" val="2415492948"/>
                    </a:ext>
                  </a:extLst>
                </a:gridCol>
                <a:gridCol w="822960">
                  <a:extLst>
                    <a:ext uri="{9D8B030D-6E8A-4147-A177-3AD203B41FA5}">
                      <a16:colId xmlns:a16="http://schemas.microsoft.com/office/drawing/2014/main" val="3561064451"/>
                    </a:ext>
                  </a:extLst>
                </a:gridCol>
                <a:gridCol w="822960">
                  <a:extLst>
                    <a:ext uri="{9D8B030D-6E8A-4147-A177-3AD203B41FA5}">
                      <a16:colId xmlns:a16="http://schemas.microsoft.com/office/drawing/2014/main" val="289597685"/>
                    </a:ext>
                  </a:extLst>
                </a:gridCol>
                <a:gridCol w="822960">
                  <a:extLst>
                    <a:ext uri="{9D8B030D-6E8A-4147-A177-3AD203B41FA5}">
                      <a16:colId xmlns:a16="http://schemas.microsoft.com/office/drawing/2014/main" val="4226087379"/>
                    </a:ext>
                  </a:extLst>
                </a:gridCol>
                <a:gridCol w="822960">
                  <a:extLst>
                    <a:ext uri="{9D8B030D-6E8A-4147-A177-3AD203B41FA5}">
                      <a16:colId xmlns:a16="http://schemas.microsoft.com/office/drawing/2014/main" val="435468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5409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- 2018-03-10 20:28:00</a:t>
                      </a:r>
                      <a:r>
                        <a:rPr kumimoji="0" lang="en-US" sz="1000" b="0" i="0" u="none" strike="noStrike" kern="1200" cap="none" spc="0" normalizeH="0" baseline="0" noProof="0">
                          <a:ln>
                            <a:noFill/>
                          </a:ln>
                          <a:solidFill>
                            <a:prstClr val="black"/>
                          </a:solidFill>
                          <a:effectLst/>
                          <a:uLnTx/>
                          <a:uFillTx/>
                          <a:latin typeface="+mn-lt"/>
                          <a:ea typeface="+mn-ea"/>
                          <a:cs typeface="+mn-cs"/>
                        </a:rPr>
                        <a:t>
Er ist da 😲 ... und verdreht so ziemlich jeden Kopf, der an ihm vorbei muss. Der neue Volvo XC40 
Hier ein paar seiner zahllosen innovativen Features:
🇸🇪 induktive Ladeﬂäche fürs Smartphone
🇸🇪 Pilot Assist für teilautonomes Fahren bis 130 km/h
🇸🇪 flexibler Kofferraum, je nach Gepäck gestaltbar
🇸🇪 bequem Platz für bis zu 5 Personen 
🇸🇪 jede Menge skandinavische Designkunst
#volvoxc40 #volvocars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0712306"/>
                  </a:ext>
                </a:extLst>
              </a:tr>
            </a:tbl>
          </a:graphicData>
        </a:graphic>
      </p:graphicFrame>
      <p:sp>
        <p:nvSpPr>
          <p:cNvPr id="4" name="Text Placeholder 3">
            <a:extLst>
              <a:ext uri="{FF2B5EF4-FFF2-40B4-BE49-F238E27FC236}">
                <a16:creationId xmlns:a16="http://schemas.microsoft.com/office/drawing/2014/main" id="{FB6CB769-1CB1-464E-A6D9-FE4069004DB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25572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E7621-383E-4F65-A973-49F63040FC31}"/>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02BDCF94-B7FC-450B-A339-8DCE39E44BFD}"/>
              </a:ext>
            </a:extLst>
          </p:cNvPr>
          <p:cNvGraphicFramePr>
            <a:graphicFrameLocks noGrp="1"/>
          </p:cNvGraphicFramePr>
          <p:nvPr>
            <p:ph type="tbl" sz="quarter" idx="13"/>
            <p:extLst>
              <p:ext uri="{D42A27DB-BD31-4B8C-83A1-F6EECF244321}">
                <p14:modId xmlns:p14="http://schemas.microsoft.com/office/powerpoint/2010/main" val="147366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0979512"/>
                    </a:ext>
                  </a:extLst>
                </a:gridCol>
                <a:gridCol w="822960">
                  <a:extLst>
                    <a:ext uri="{9D8B030D-6E8A-4147-A177-3AD203B41FA5}">
                      <a16:colId xmlns:a16="http://schemas.microsoft.com/office/drawing/2014/main" val="4104794802"/>
                    </a:ext>
                  </a:extLst>
                </a:gridCol>
                <a:gridCol w="822960">
                  <a:extLst>
                    <a:ext uri="{9D8B030D-6E8A-4147-A177-3AD203B41FA5}">
                      <a16:colId xmlns:a16="http://schemas.microsoft.com/office/drawing/2014/main" val="1474187466"/>
                    </a:ext>
                  </a:extLst>
                </a:gridCol>
                <a:gridCol w="822960">
                  <a:extLst>
                    <a:ext uri="{9D8B030D-6E8A-4147-A177-3AD203B41FA5}">
                      <a16:colId xmlns:a16="http://schemas.microsoft.com/office/drawing/2014/main" val="237481344"/>
                    </a:ext>
                  </a:extLst>
                </a:gridCol>
                <a:gridCol w="822960">
                  <a:extLst>
                    <a:ext uri="{9D8B030D-6E8A-4147-A177-3AD203B41FA5}">
                      <a16:colId xmlns:a16="http://schemas.microsoft.com/office/drawing/2014/main" val="2061205902"/>
                    </a:ext>
                  </a:extLst>
                </a:gridCol>
                <a:gridCol w="822960">
                  <a:extLst>
                    <a:ext uri="{9D8B030D-6E8A-4147-A177-3AD203B41FA5}">
                      <a16:colId xmlns:a16="http://schemas.microsoft.com/office/drawing/2014/main" val="3337379817"/>
                    </a:ext>
                  </a:extLst>
                </a:gridCol>
                <a:gridCol w="822960">
                  <a:extLst>
                    <a:ext uri="{9D8B030D-6E8A-4147-A177-3AD203B41FA5}">
                      <a16:colId xmlns:a16="http://schemas.microsoft.com/office/drawing/2014/main" val="897987343"/>
                    </a:ext>
                  </a:extLst>
                </a:gridCol>
                <a:gridCol w="822960">
                  <a:extLst>
                    <a:ext uri="{9D8B030D-6E8A-4147-A177-3AD203B41FA5}">
                      <a16:colId xmlns:a16="http://schemas.microsoft.com/office/drawing/2014/main" val="327667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800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- 2018-03-09 12:21:01</a:t>
                      </a:r>
                      <a:r>
                        <a:rPr kumimoji="0" lang="de-DE" sz="1000" b="0" i="0" u="none" strike="noStrike" kern="1200" cap="none" spc="0" normalizeH="0" baseline="0" noProof="0">
                          <a:ln>
                            <a:noFill/>
                          </a:ln>
                          <a:solidFill>
                            <a:prstClr val="black"/>
                          </a:solidFill>
                          <a:effectLst/>
                          <a:uLnTx/>
                          <a:uFillTx/>
                          <a:latin typeface="+mn-lt"/>
                          <a:ea typeface="+mn-ea"/>
                          <a:cs typeface="+mn-cs"/>
                        </a:rPr>
                        <a:t>
Bernhard hat heute einen herrlichen Volvo V40 Cross Country D2 Kinetic mit LED Scheinwerfern dabei! Herabgesetzt um € 550.- auf einmalige € 20.200.- , erst ein Jahr alt, 120 PS stark und echt nur 30.000 Kilometer auf den Reifen. 
Da ruft doch gleich an: T 0662 63930 175 oder reserviert Euch eine Probefahrt unter b.berk@schmidtauto.at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849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- 2018-03-09 11:12:23</a:t>
                      </a:r>
                      <a:r>
                        <a:rPr kumimoji="0" lang="de-DE" sz="1000" b="0" i="0" u="none" strike="noStrike" kern="1200" cap="none" spc="0" normalizeH="0" baseline="0" noProof="0">
                          <a:ln>
                            <a:noFill/>
                          </a:ln>
                          <a:solidFill>
                            <a:prstClr val="black"/>
                          </a:solidFill>
                          <a:effectLst/>
                          <a:uLnTx/>
                          <a:uFillTx/>
                          <a:latin typeface="+mn-lt"/>
                          <a:ea typeface="+mn-ea"/>
                          <a:cs typeface="+mn-cs"/>
                        </a:rPr>
                        <a:t>
Mazda zeigt am Genfer Autsalon das Facelift des Mazda 6 Kombis, nachdem in Los Angeles schon die Limousine gezeigt wurde. Toll geworden, wir freuen uns schon drauf.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5326207"/>
                  </a:ext>
                </a:extLst>
              </a:tr>
            </a:tbl>
          </a:graphicData>
        </a:graphic>
      </p:graphicFrame>
      <p:sp>
        <p:nvSpPr>
          <p:cNvPr id="4" name="Text Placeholder 3">
            <a:extLst>
              <a:ext uri="{FF2B5EF4-FFF2-40B4-BE49-F238E27FC236}">
                <a16:creationId xmlns:a16="http://schemas.microsoft.com/office/drawing/2014/main" id="{48F92944-CB9B-4030-A163-40C0E6F7045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57678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CDA5-A354-4012-8DD2-50868C5A8B75}"/>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1151BCAE-A1F6-4558-A889-B113AA4C058B}"/>
              </a:ext>
            </a:extLst>
          </p:cNvPr>
          <p:cNvGraphicFramePr>
            <a:graphicFrameLocks noGrp="1"/>
          </p:cNvGraphicFramePr>
          <p:nvPr>
            <p:ph type="tbl" sz="quarter" idx="13"/>
            <p:extLst>
              <p:ext uri="{D42A27DB-BD31-4B8C-83A1-F6EECF244321}">
                <p14:modId xmlns:p14="http://schemas.microsoft.com/office/powerpoint/2010/main" val="343572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185113"/>
                    </a:ext>
                  </a:extLst>
                </a:gridCol>
                <a:gridCol w="822960">
                  <a:extLst>
                    <a:ext uri="{9D8B030D-6E8A-4147-A177-3AD203B41FA5}">
                      <a16:colId xmlns:a16="http://schemas.microsoft.com/office/drawing/2014/main" val="2694407570"/>
                    </a:ext>
                  </a:extLst>
                </a:gridCol>
                <a:gridCol w="822960">
                  <a:extLst>
                    <a:ext uri="{9D8B030D-6E8A-4147-A177-3AD203B41FA5}">
                      <a16:colId xmlns:a16="http://schemas.microsoft.com/office/drawing/2014/main" val="2930540142"/>
                    </a:ext>
                  </a:extLst>
                </a:gridCol>
                <a:gridCol w="822960">
                  <a:extLst>
                    <a:ext uri="{9D8B030D-6E8A-4147-A177-3AD203B41FA5}">
                      <a16:colId xmlns:a16="http://schemas.microsoft.com/office/drawing/2014/main" val="1511799719"/>
                    </a:ext>
                  </a:extLst>
                </a:gridCol>
                <a:gridCol w="822960">
                  <a:extLst>
                    <a:ext uri="{9D8B030D-6E8A-4147-A177-3AD203B41FA5}">
                      <a16:colId xmlns:a16="http://schemas.microsoft.com/office/drawing/2014/main" val="3244661005"/>
                    </a:ext>
                  </a:extLst>
                </a:gridCol>
                <a:gridCol w="822960">
                  <a:extLst>
                    <a:ext uri="{9D8B030D-6E8A-4147-A177-3AD203B41FA5}">
                      <a16:colId xmlns:a16="http://schemas.microsoft.com/office/drawing/2014/main" val="2070747667"/>
                    </a:ext>
                  </a:extLst>
                </a:gridCol>
                <a:gridCol w="822960">
                  <a:extLst>
                    <a:ext uri="{9D8B030D-6E8A-4147-A177-3AD203B41FA5}">
                      <a16:colId xmlns:a16="http://schemas.microsoft.com/office/drawing/2014/main" val="1046164118"/>
                    </a:ext>
                  </a:extLst>
                </a:gridCol>
                <a:gridCol w="822960">
                  <a:extLst>
                    <a:ext uri="{9D8B030D-6E8A-4147-A177-3AD203B41FA5}">
                      <a16:colId xmlns:a16="http://schemas.microsoft.com/office/drawing/2014/main" val="3794552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396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- 2018-03-08 12:17:01</a:t>
                      </a:r>
                      <a:r>
                        <a:rPr kumimoji="0" lang="de-DE" sz="1000" b="0" i="0" u="none" strike="noStrike" kern="1200" cap="none" spc="0" normalizeH="0" baseline="0" noProof="0">
                          <a:ln>
                            <a:noFill/>
                          </a:ln>
                          <a:solidFill>
                            <a:prstClr val="black"/>
                          </a:solidFill>
                          <a:effectLst/>
                          <a:uLnTx/>
                          <a:uFillTx/>
                          <a:latin typeface="+mn-lt"/>
                          <a:ea typeface="+mn-ea"/>
                          <a:cs typeface="+mn-cs"/>
                        </a:rPr>
                        <a:t>
Einen blitzblauen   Mazda CX-5 2.0i AWD Challenge mit Tempomat bietet Euch Michi heute an. Preisgesenkt von  € 17.350.- auf einmalige € 16.700.- 
Erstzulassung: 01/2013 - Leistung: 160 PS -  52.000 Km
warten auf Euch in der Alpenstraße beim Schmidt.
Michi ist erreichbar unter T: 0662 63630 970 oder unter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68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- 2018-03-08 11:27:01</a:t>
                      </a:r>
                      <a:r>
                        <a:rPr kumimoji="0" lang="en-US" sz="1000" b="0" i="0" u="none" strike="noStrike" kern="1200" cap="none" spc="0" normalizeH="0" baseline="0" noProof="0">
                          <a:ln>
                            <a:noFill/>
                          </a:ln>
                          <a:solidFill>
                            <a:prstClr val="black"/>
                          </a:solidFill>
                          <a:effectLst/>
                          <a:uLnTx/>
                          <a:uFillTx/>
                          <a:latin typeface="+mn-lt"/>
                          <a:ea typeface="+mn-ea"/>
                          <a:cs typeface="+mn-cs"/>
                        </a:rPr>
                        <a:t>
„Concept Car of the Year" 
- das Konzeptfahrzeug Mazda Vison Coupé wurde gestern auf dem Genfer Automobilsalon gekürt. 
Die Entscheidung traf eine 18-köpfige Jury, darunter mehrere Personen, die derzeit als Design-Direktoren bei globalen Automobilherstellern tätig sind.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077133"/>
                  </a:ext>
                </a:extLst>
              </a:tr>
            </a:tbl>
          </a:graphicData>
        </a:graphic>
      </p:graphicFrame>
      <p:sp>
        <p:nvSpPr>
          <p:cNvPr id="4" name="Text Placeholder 3">
            <a:extLst>
              <a:ext uri="{FF2B5EF4-FFF2-40B4-BE49-F238E27FC236}">
                <a16:creationId xmlns:a16="http://schemas.microsoft.com/office/drawing/2014/main" id="{1D3CD6B9-99FD-485A-9B03-8260D2DF5E4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4169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128F-6D1A-44CE-9C43-498991863EB6}"/>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D08EE699-CF42-4BD9-83E7-76E16F4C7C0D}"/>
              </a:ext>
            </a:extLst>
          </p:cNvPr>
          <p:cNvGraphicFramePr>
            <a:graphicFrameLocks noGrp="1"/>
          </p:cNvGraphicFramePr>
          <p:nvPr>
            <p:ph type="tbl" sz="quarter" idx="13"/>
            <p:extLst>
              <p:ext uri="{D42A27DB-BD31-4B8C-83A1-F6EECF244321}">
                <p14:modId xmlns:p14="http://schemas.microsoft.com/office/powerpoint/2010/main" val="229553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677249"/>
                    </a:ext>
                  </a:extLst>
                </a:gridCol>
                <a:gridCol w="822960">
                  <a:extLst>
                    <a:ext uri="{9D8B030D-6E8A-4147-A177-3AD203B41FA5}">
                      <a16:colId xmlns:a16="http://schemas.microsoft.com/office/drawing/2014/main" val="2032326690"/>
                    </a:ext>
                  </a:extLst>
                </a:gridCol>
                <a:gridCol w="822960">
                  <a:extLst>
                    <a:ext uri="{9D8B030D-6E8A-4147-A177-3AD203B41FA5}">
                      <a16:colId xmlns:a16="http://schemas.microsoft.com/office/drawing/2014/main" val="2555096749"/>
                    </a:ext>
                  </a:extLst>
                </a:gridCol>
                <a:gridCol w="822960">
                  <a:extLst>
                    <a:ext uri="{9D8B030D-6E8A-4147-A177-3AD203B41FA5}">
                      <a16:colId xmlns:a16="http://schemas.microsoft.com/office/drawing/2014/main" val="1251718641"/>
                    </a:ext>
                  </a:extLst>
                </a:gridCol>
                <a:gridCol w="822960">
                  <a:extLst>
                    <a:ext uri="{9D8B030D-6E8A-4147-A177-3AD203B41FA5}">
                      <a16:colId xmlns:a16="http://schemas.microsoft.com/office/drawing/2014/main" val="3794003639"/>
                    </a:ext>
                  </a:extLst>
                </a:gridCol>
                <a:gridCol w="822960">
                  <a:extLst>
                    <a:ext uri="{9D8B030D-6E8A-4147-A177-3AD203B41FA5}">
                      <a16:colId xmlns:a16="http://schemas.microsoft.com/office/drawing/2014/main" val="1735425888"/>
                    </a:ext>
                  </a:extLst>
                </a:gridCol>
                <a:gridCol w="822960">
                  <a:extLst>
                    <a:ext uri="{9D8B030D-6E8A-4147-A177-3AD203B41FA5}">
                      <a16:colId xmlns:a16="http://schemas.microsoft.com/office/drawing/2014/main" val="1760922746"/>
                    </a:ext>
                  </a:extLst>
                </a:gridCol>
                <a:gridCol w="822960">
                  <a:extLst>
                    <a:ext uri="{9D8B030D-6E8A-4147-A177-3AD203B41FA5}">
                      <a16:colId xmlns:a16="http://schemas.microsoft.com/office/drawing/2014/main" val="224383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0302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17:24:01</a:t>
                      </a:r>
                      <a:r>
                        <a:rPr kumimoji="0" lang="de-DE" sz="1000" b="0" i="0" u="none" strike="noStrike" kern="1200" cap="none" spc="0" normalizeH="0" baseline="0" noProof="0">
                          <a:ln>
                            <a:noFill/>
                          </a:ln>
                          <a:solidFill>
                            <a:prstClr val="black"/>
                          </a:solidFill>
                          <a:effectLst/>
                          <a:uLnTx/>
                          <a:uFillTx/>
                          <a:latin typeface="+mn-lt"/>
                          <a:ea typeface="+mn-ea"/>
                          <a:cs typeface="+mn-cs"/>
                        </a:rPr>
                        <a:t>
Komm in unser Team!
Mitarbeiter/ in für unsere EDV Abteilung in Salzburg
http://www.schmidtauto.at/metanavigation/jobs/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753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12:09:00</a:t>
                      </a:r>
                      <a:r>
                        <a:rPr kumimoji="0" lang="de-DE" sz="1000" b="0" i="0" u="none" strike="noStrike" kern="1200" cap="none" spc="0" normalizeH="0" baseline="0" noProof="0">
                          <a:ln>
                            <a:noFill/>
                          </a:ln>
                          <a:solidFill>
                            <a:prstClr val="black"/>
                          </a:solidFill>
                          <a:effectLst/>
                          <a:uLnTx/>
                          <a:uFillTx/>
                          <a:latin typeface="+mn-lt"/>
                          <a:ea typeface="+mn-ea"/>
                          <a:cs typeface="+mn-cs"/>
                        </a:rPr>
                        <a:t>
Heute gibt´s von Alex einen Suzuki Swift 1.6 Sport inklusive Keyless Go, die Erstzulassung war im März 2013. Mit 136 PS und einem Kilometerstand von gerade mal 49.600 Km wartet das Schmuckstück in der Alpenstraße auf Euch. Mit ihm Alex und einem Sonderpreis von € 9.500.-. Bin gespannt wie lange der da ist. Alex sicher länger und ist erreichbar unter T: 0662 63930 173 oder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6946632"/>
                  </a:ext>
                </a:extLst>
              </a:tr>
            </a:tbl>
          </a:graphicData>
        </a:graphic>
      </p:graphicFrame>
      <p:sp>
        <p:nvSpPr>
          <p:cNvPr id="4" name="Text Placeholder 3">
            <a:extLst>
              <a:ext uri="{FF2B5EF4-FFF2-40B4-BE49-F238E27FC236}">
                <a16:creationId xmlns:a16="http://schemas.microsoft.com/office/drawing/2014/main" id="{7F3AFB24-4044-4814-80A4-C2EA9D6CCAC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51442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0781-7496-495E-B17C-3838474B9BC9}"/>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0DB5FD6B-58E4-48CE-AF53-71EC288696A7}"/>
              </a:ext>
            </a:extLst>
          </p:cNvPr>
          <p:cNvGraphicFramePr>
            <a:graphicFrameLocks noGrp="1"/>
          </p:cNvGraphicFramePr>
          <p:nvPr>
            <p:ph type="tbl" sz="quarter" idx="13"/>
            <p:extLst>
              <p:ext uri="{D42A27DB-BD31-4B8C-83A1-F6EECF244321}">
                <p14:modId xmlns:p14="http://schemas.microsoft.com/office/powerpoint/2010/main" val="142015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4743467"/>
                    </a:ext>
                  </a:extLst>
                </a:gridCol>
                <a:gridCol w="822960">
                  <a:extLst>
                    <a:ext uri="{9D8B030D-6E8A-4147-A177-3AD203B41FA5}">
                      <a16:colId xmlns:a16="http://schemas.microsoft.com/office/drawing/2014/main" val="4162440669"/>
                    </a:ext>
                  </a:extLst>
                </a:gridCol>
                <a:gridCol w="822960">
                  <a:extLst>
                    <a:ext uri="{9D8B030D-6E8A-4147-A177-3AD203B41FA5}">
                      <a16:colId xmlns:a16="http://schemas.microsoft.com/office/drawing/2014/main" val="806098426"/>
                    </a:ext>
                  </a:extLst>
                </a:gridCol>
                <a:gridCol w="822960">
                  <a:extLst>
                    <a:ext uri="{9D8B030D-6E8A-4147-A177-3AD203B41FA5}">
                      <a16:colId xmlns:a16="http://schemas.microsoft.com/office/drawing/2014/main" val="1587561947"/>
                    </a:ext>
                  </a:extLst>
                </a:gridCol>
                <a:gridCol w="822960">
                  <a:extLst>
                    <a:ext uri="{9D8B030D-6E8A-4147-A177-3AD203B41FA5}">
                      <a16:colId xmlns:a16="http://schemas.microsoft.com/office/drawing/2014/main" val="3818911721"/>
                    </a:ext>
                  </a:extLst>
                </a:gridCol>
                <a:gridCol w="822960">
                  <a:extLst>
                    <a:ext uri="{9D8B030D-6E8A-4147-A177-3AD203B41FA5}">
                      <a16:colId xmlns:a16="http://schemas.microsoft.com/office/drawing/2014/main" val="345011727"/>
                    </a:ext>
                  </a:extLst>
                </a:gridCol>
                <a:gridCol w="822960">
                  <a:extLst>
                    <a:ext uri="{9D8B030D-6E8A-4147-A177-3AD203B41FA5}">
                      <a16:colId xmlns:a16="http://schemas.microsoft.com/office/drawing/2014/main" val="3312697662"/>
                    </a:ext>
                  </a:extLst>
                </a:gridCol>
                <a:gridCol w="822960">
                  <a:extLst>
                    <a:ext uri="{9D8B030D-6E8A-4147-A177-3AD203B41FA5}">
                      <a16:colId xmlns:a16="http://schemas.microsoft.com/office/drawing/2014/main" val="89213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8238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- 2018-03-07 07:41:50</a:t>
                      </a:r>
                      <a:r>
                        <a:rPr kumimoji="0" lang="de-DE" sz="1000" b="0" i="0" u="none" strike="noStrike" kern="1200" cap="none" spc="0" normalizeH="0" baseline="0" noProof="0">
                          <a:ln>
                            <a:noFill/>
                          </a:ln>
                          <a:solidFill>
                            <a:prstClr val="black"/>
                          </a:solidFill>
                          <a:effectLst/>
                          <a:uLnTx/>
                          <a:uFillTx/>
                          <a:latin typeface="+mn-lt"/>
                          <a:ea typeface="+mn-ea"/>
                          <a:cs typeface="+mn-cs"/>
                        </a:rPr>
                        <a:t>
Auto des Jahres 2018
Der schwedische Hersteller Volvo hat den begehrtesten Preis der Automobilindustrie errungen. Mit seinem Modell XC40 gewann Volvo den Titel Auto des Jahres 2018. Vergeben wird er er von 60 Fachjournalisten aus 23 Ländern. Wegen seiner Unabhängigkeit, Transparenz und der professionellen Jury gilt der Titel als erstrebenswerter als alle anderen. Bei uns Probefahren.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423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- 2018-03-01 17:17:00</a:t>
                      </a:r>
                      <a:r>
                        <a:rPr kumimoji="0" lang="de-DE" sz="1000" b="0" i="0" u="none" strike="noStrike" kern="1200" cap="none" spc="0" normalizeH="0" baseline="0" noProof="0">
                          <a:ln>
                            <a:noFill/>
                          </a:ln>
                          <a:solidFill>
                            <a:prstClr val="black"/>
                          </a:solidFill>
                          <a:effectLst/>
                          <a:uLnTx/>
                          <a:uFillTx/>
                          <a:latin typeface="+mn-lt"/>
                          <a:ea typeface="+mn-ea"/>
                          <a:cs typeface="+mn-cs"/>
                        </a:rPr>
                        <a:t>
Bernhard hat einen Klassiker für Euch! Der Ford Galaxy ist seit über 20 Jahren nicht mehr aus der Ford Palette wegzudenken. Wir haben hier die Trend Version 2.0 TDCi mit Navi, starken 150 PS, Erstzulassung im Mai 2017 und einem Kilometerstand von 21.000 Km, statt € 28.950,- zum Facebook AKTIONSPREIS von € 28.200,- JETZT zuschlagen - da macht Auto kaufen Spaß: b.berk@schmidtauto.at, Tel: 066263930175.
Bernhard freut sich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4180153"/>
                  </a:ext>
                </a:extLst>
              </a:tr>
            </a:tbl>
          </a:graphicData>
        </a:graphic>
      </p:graphicFrame>
      <p:sp>
        <p:nvSpPr>
          <p:cNvPr id="4" name="Text Placeholder 3">
            <a:extLst>
              <a:ext uri="{FF2B5EF4-FFF2-40B4-BE49-F238E27FC236}">
                <a16:creationId xmlns:a16="http://schemas.microsoft.com/office/drawing/2014/main" id="{33319AFE-5228-44FE-B333-66CEC66FE6B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68711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E731C-D293-47F2-BCD0-8C1592B2D61A}"/>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CC54FA47-C6DD-4828-8395-3FEBF1EFF309}"/>
              </a:ext>
            </a:extLst>
          </p:cNvPr>
          <p:cNvGraphicFramePr>
            <a:graphicFrameLocks noGrp="1"/>
          </p:cNvGraphicFramePr>
          <p:nvPr>
            <p:ph type="tbl" sz="quarter" idx="13"/>
            <p:extLst>
              <p:ext uri="{D42A27DB-BD31-4B8C-83A1-F6EECF244321}">
                <p14:modId xmlns:p14="http://schemas.microsoft.com/office/powerpoint/2010/main" val="7766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1590630"/>
                    </a:ext>
                  </a:extLst>
                </a:gridCol>
                <a:gridCol w="822960">
                  <a:extLst>
                    <a:ext uri="{9D8B030D-6E8A-4147-A177-3AD203B41FA5}">
                      <a16:colId xmlns:a16="http://schemas.microsoft.com/office/drawing/2014/main" val="3664252513"/>
                    </a:ext>
                  </a:extLst>
                </a:gridCol>
                <a:gridCol w="822960">
                  <a:extLst>
                    <a:ext uri="{9D8B030D-6E8A-4147-A177-3AD203B41FA5}">
                      <a16:colId xmlns:a16="http://schemas.microsoft.com/office/drawing/2014/main" val="3679729782"/>
                    </a:ext>
                  </a:extLst>
                </a:gridCol>
                <a:gridCol w="822960">
                  <a:extLst>
                    <a:ext uri="{9D8B030D-6E8A-4147-A177-3AD203B41FA5}">
                      <a16:colId xmlns:a16="http://schemas.microsoft.com/office/drawing/2014/main" val="1209352685"/>
                    </a:ext>
                  </a:extLst>
                </a:gridCol>
                <a:gridCol w="822960">
                  <a:extLst>
                    <a:ext uri="{9D8B030D-6E8A-4147-A177-3AD203B41FA5}">
                      <a16:colId xmlns:a16="http://schemas.microsoft.com/office/drawing/2014/main" val="3294613078"/>
                    </a:ext>
                  </a:extLst>
                </a:gridCol>
                <a:gridCol w="822960">
                  <a:extLst>
                    <a:ext uri="{9D8B030D-6E8A-4147-A177-3AD203B41FA5}">
                      <a16:colId xmlns:a16="http://schemas.microsoft.com/office/drawing/2014/main" val="719424414"/>
                    </a:ext>
                  </a:extLst>
                </a:gridCol>
                <a:gridCol w="822960">
                  <a:extLst>
                    <a:ext uri="{9D8B030D-6E8A-4147-A177-3AD203B41FA5}">
                      <a16:colId xmlns:a16="http://schemas.microsoft.com/office/drawing/2014/main" val="3836874134"/>
                    </a:ext>
                  </a:extLst>
                </a:gridCol>
                <a:gridCol w="822960">
                  <a:extLst>
                    <a:ext uri="{9D8B030D-6E8A-4147-A177-3AD203B41FA5}">
                      <a16:colId xmlns:a16="http://schemas.microsoft.com/office/drawing/2014/main" val="206710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880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- 2018-03-01 12:12:00</a:t>
                      </a:r>
                      <a:r>
                        <a:rPr kumimoji="0" lang="de-DE" sz="1000" b="0" i="0" u="none" strike="noStrike" kern="1200" cap="none" spc="0" normalizeH="0" baseline="0" noProof="0">
                          <a:ln>
                            <a:noFill/>
                          </a:ln>
                          <a:solidFill>
                            <a:prstClr val="black"/>
                          </a:solidFill>
                          <a:effectLst/>
                          <a:uLnTx/>
                          <a:uFillTx/>
                          <a:latin typeface="+mn-lt"/>
                          <a:ea typeface="+mn-ea"/>
                          <a:cs typeface="+mn-cs"/>
                        </a:rPr>
                        <a:t>
Auch Michi kommt heute mit einem Facebook-AKTIONSPREIS von € 18.800,-- auf Euch zu!! Dieser Ford S-Max Titanium 2.0 TDCi mit coolen 140 PS, praktischen Parksensoren und einer Erstzulassung aus dem  Jänner 2014 soll nicht mehr kosten? Wahnsinn. Statt € 19.450.-  und das bei nur 79.400 Km. Gleich bei Michi melden: T: +4366263930970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8273950"/>
                  </a:ext>
                </a:extLst>
              </a:tr>
            </a:tbl>
          </a:graphicData>
        </a:graphic>
      </p:graphicFrame>
      <p:sp>
        <p:nvSpPr>
          <p:cNvPr id="4" name="Text Placeholder 3">
            <a:extLst>
              <a:ext uri="{FF2B5EF4-FFF2-40B4-BE49-F238E27FC236}">
                <a16:creationId xmlns:a16="http://schemas.microsoft.com/office/drawing/2014/main" id="{78BF6B1E-B0FC-4A42-9862-C548B670060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645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E2F9-59FC-40FF-B643-3EF5A9756E2A}"/>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EFAD5CC0-275C-4D95-8C8C-30D6BD7E4E0A}"/>
              </a:ext>
            </a:extLst>
          </p:cNvPr>
          <p:cNvGraphicFramePr>
            <a:graphicFrameLocks noGrp="1"/>
          </p:cNvGraphicFramePr>
          <p:nvPr>
            <p:ph type="chart" sz="quarter" idx="13"/>
            <p:extLst>
              <p:ext uri="{D42A27DB-BD31-4B8C-83A1-F6EECF244321}">
                <p14:modId xmlns:p14="http://schemas.microsoft.com/office/powerpoint/2010/main" val="4139200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7B0F1-C763-467B-A3CF-D329A022819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D73DD32D-A55B-4372-91EC-298CCE3858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696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68555-E628-4F2C-B225-C4E8538FABAE}"/>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D1D5E0CA-7426-4644-806E-DAF270B26B26}"/>
              </a:ext>
            </a:extLst>
          </p:cNvPr>
          <p:cNvGraphicFramePr>
            <a:graphicFrameLocks noGrp="1"/>
          </p:cNvGraphicFramePr>
          <p:nvPr>
            <p:ph type="chart" sz="quarter" idx="13"/>
            <p:extLst>
              <p:ext uri="{D42A27DB-BD31-4B8C-83A1-F6EECF244321}">
                <p14:modId xmlns:p14="http://schemas.microsoft.com/office/powerpoint/2010/main" val="759371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7761B-657D-4C72-8842-75F18757E46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FB1590-E304-4800-8DB2-04C30C27D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260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41196-E8C7-4858-BA84-2EB79E8D5E13}"/>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3AF61AD8-118B-4715-B2AE-9583807AF4DB}"/>
              </a:ext>
            </a:extLst>
          </p:cNvPr>
          <p:cNvGraphicFramePr>
            <a:graphicFrameLocks noGrp="1"/>
          </p:cNvGraphicFramePr>
          <p:nvPr>
            <p:ph type="chart" sz="quarter" idx="13"/>
            <p:extLst>
              <p:ext uri="{D42A27DB-BD31-4B8C-83A1-F6EECF244321}">
                <p14:modId xmlns:p14="http://schemas.microsoft.com/office/powerpoint/2010/main" val="181043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21D89-900A-4FC3-AEFF-560BA4A9982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D1224F2-AECF-49AC-9097-60B2BD274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79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33B3-833A-4A1C-B032-616FCAD9DD59}"/>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FB8F642F-F5D9-4B4E-ABDE-35C717580EF9}"/>
              </a:ext>
            </a:extLst>
          </p:cNvPr>
          <p:cNvGraphicFramePr>
            <a:graphicFrameLocks noGrp="1"/>
          </p:cNvGraphicFramePr>
          <p:nvPr>
            <p:ph type="chart" sz="quarter" idx="13"/>
            <p:extLst>
              <p:ext uri="{D42A27DB-BD31-4B8C-83A1-F6EECF244321}">
                <p14:modId xmlns:p14="http://schemas.microsoft.com/office/powerpoint/2010/main" val="2782216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F88C9F-D816-476C-8322-CED299BB94D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CE24809-A9AF-46DF-85EB-FFEFC89B1D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916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C40C-11B6-4893-8C15-06316AD0E18C}"/>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2213CA36-A984-4ABA-820F-CE67F78CF131}"/>
              </a:ext>
            </a:extLst>
          </p:cNvPr>
          <p:cNvGraphicFramePr>
            <a:graphicFrameLocks noGrp="1"/>
          </p:cNvGraphicFramePr>
          <p:nvPr>
            <p:ph type="chart" sz="quarter" idx="13"/>
            <p:extLst>
              <p:ext uri="{D42A27DB-BD31-4B8C-83A1-F6EECF244321}">
                <p14:modId xmlns:p14="http://schemas.microsoft.com/office/powerpoint/2010/main" val="1704069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E73C0-527D-4D2E-B119-C57B8058399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D676C0B7-84B3-4AE0-82E3-E5A123E950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764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12986-68A4-410C-AC2D-1A55AF6287CA}"/>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A5CA8F7B-E858-4C91-821E-2C0756CC13BA}"/>
              </a:ext>
            </a:extLst>
          </p:cNvPr>
          <p:cNvGraphicFramePr>
            <a:graphicFrameLocks noGrp="1"/>
          </p:cNvGraphicFramePr>
          <p:nvPr>
            <p:ph type="chart" sz="quarter" idx="13"/>
            <p:extLst>
              <p:ext uri="{D42A27DB-BD31-4B8C-83A1-F6EECF244321}">
                <p14:modId xmlns:p14="http://schemas.microsoft.com/office/powerpoint/2010/main" val="2578923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34150-DCE0-4C98-87FD-2768A3B08EF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EBB89F3-B061-4872-BF36-58F016170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542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DA77C-E7EB-4136-A46F-33D28356FF1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8CE1F80B-016B-4F33-8BC2-A061D3EE74E9}"/>
              </a:ext>
            </a:extLst>
          </p:cNvPr>
          <p:cNvGraphicFramePr>
            <a:graphicFrameLocks noGrp="1"/>
          </p:cNvGraphicFramePr>
          <p:nvPr>
            <p:ph type="chart" sz="quarter" idx="13"/>
            <p:extLst>
              <p:ext uri="{D42A27DB-BD31-4B8C-83A1-F6EECF244321}">
                <p14:modId xmlns:p14="http://schemas.microsoft.com/office/powerpoint/2010/main" val="3961571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E6AA5-AFEE-40F3-BDC0-7A24A477E15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A60E08B-975B-4C78-9A47-33DFC87C3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97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2CC39-7D92-4E65-AFA0-2E4F90462F12}"/>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8664EC94-1B20-40FC-8FDC-E058A15DFB34}"/>
              </a:ext>
            </a:extLst>
          </p:cNvPr>
          <p:cNvGraphicFramePr>
            <a:graphicFrameLocks noGrp="1"/>
          </p:cNvGraphicFramePr>
          <p:nvPr>
            <p:ph type="chart" sz="quarter" idx="13"/>
            <p:extLst>
              <p:ext uri="{D42A27DB-BD31-4B8C-83A1-F6EECF244321}">
                <p14:modId xmlns:p14="http://schemas.microsoft.com/office/powerpoint/2010/main" val="1293750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A37A7-CB6F-45E3-83C5-2CC643F22A4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ECD06B1-36CA-43AE-B946-AB6FF7A8C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381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2AB9-BF1C-48B0-9804-D1393A940CCE}"/>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3768C053-A303-4E66-A3F4-73148F8093FB}"/>
              </a:ext>
            </a:extLst>
          </p:cNvPr>
          <p:cNvGraphicFramePr>
            <a:graphicFrameLocks noGrp="1"/>
          </p:cNvGraphicFramePr>
          <p:nvPr>
            <p:ph type="chart" sz="quarter" idx="13"/>
            <p:extLst>
              <p:ext uri="{D42A27DB-BD31-4B8C-83A1-F6EECF244321}">
                <p14:modId xmlns:p14="http://schemas.microsoft.com/office/powerpoint/2010/main" val="3475932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50B67-2781-40F8-B486-960FB067C68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D26BE63-8E93-497D-B06A-85770B2DA1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309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15CF8-C257-4EBE-9826-3F6AD08618EB}"/>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6A91F885-693C-428B-BD88-459638CD4363}"/>
              </a:ext>
            </a:extLst>
          </p:cNvPr>
          <p:cNvGraphicFramePr>
            <a:graphicFrameLocks noGrp="1"/>
          </p:cNvGraphicFramePr>
          <p:nvPr>
            <p:ph type="chart" sz="quarter" idx="13"/>
            <p:extLst>
              <p:ext uri="{D42A27DB-BD31-4B8C-83A1-F6EECF244321}">
                <p14:modId xmlns:p14="http://schemas.microsoft.com/office/powerpoint/2010/main" val="1119474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8B0FB-A647-4CDC-AA98-E5470C62E64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F070AC7-34BF-4E35-B1E1-41EC9402C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9260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E4C5-AEBB-436D-B32A-42D083053967}"/>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64354BF4-997E-4F1D-BE36-0D01F08CBCE0}"/>
              </a:ext>
            </a:extLst>
          </p:cNvPr>
          <p:cNvGraphicFramePr>
            <a:graphicFrameLocks noGrp="1"/>
          </p:cNvGraphicFramePr>
          <p:nvPr>
            <p:ph type="chart" sz="quarter" idx="13"/>
            <p:extLst>
              <p:ext uri="{D42A27DB-BD31-4B8C-83A1-F6EECF244321}">
                <p14:modId xmlns:p14="http://schemas.microsoft.com/office/powerpoint/2010/main" val="2252640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28DDC-C520-42E6-8400-5A83AF4A106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E9FEE4-341C-4665-85CE-027CE302F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397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F7DD-69FC-467F-A8B1-E087605E12C9}"/>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767A2DB4-E9EC-4386-BD77-B29BA839636B}"/>
              </a:ext>
            </a:extLst>
          </p:cNvPr>
          <p:cNvGraphicFramePr>
            <a:graphicFrameLocks noGrp="1"/>
          </p:cNvGraphicFramePr>
          <p:nvPr>
            <p:ph type="tbl" sz="quarter" idx="13"/>
            <p:extLst>
              <p:ext uri="{D42A27DB-BD31-4B8C-83A1-F6EECF244321}">
                <p14:modId xmlns:p14="http://schemas.microsoft.com/office/powerpoint/2010/main" val="327152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5253729"/>
                    </a:ext>
                  </a:extLst>
                </a:gridCol>
                <a:gridCol w="2057400">
                  <a:extLst>
                    <a:ext uri="{9D8B030D-6E8A-4147-A177-3AD203B41FA5}">
                      <a16:colId xmlns:a16="http://schemas.microsoft.com/office/drawing/2014/main" val="916837398"/>
                    </a:ext>
                  </a:extLst>
                </a:gridCol>
                <a:gridCol w="822960">
                  <a:extLst>
                    <a:ext uri="{9D8B030D-6E8A-4147-A177-3AD203B41FA5}">
                      <a16:colId xmlns:a16="http://schemas.microsoft.com/office/drawing/2014/main" val="3312163076"/>
                    </a:ext>
                  </a:extLst>
                </a:gridCol>
                <a:gridCol w="1234440">
                  <a:extLst>
                    <a:ext uri="{9D8B030D-6E8A-4147-A177-3AD203B41FA5}">
                      <a16:colId xmlns:a16="http://schemas.microsoft.com/office/drawing/2014/main" val="46630686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413606308"/>
                  </a:ext>
                </a:extLst>
              </a:tr>
              <a:tr h="370840">
                <a:tc>
                  <a:txBody>
                    <a:bodyPr/>
                    <a:lstStyle/>
                    <a:p>
                      <a:r>
                        <a:rPr lang="en-US" sz="1000" b="1"/>
                        <a:t>Schmidt Automobile</a:t>
                      </a:r>
                      <a:r>
                        <a:rPr lang="en-US" sz="1000"/>
                        <a:t> got a message by </a:t>
                      </a:r>
                      <a:r>
                        <a:rPr lang="en-US" sz="1000" b="1"/>
                        <a:t>Irfan Kisacik - 2018-03-21 11:25:39</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7</a:t>
                      </a:r>
                    </a:p>
                  </a:txBody>
                  <a:tcPr/>
                </a:tc>
                <a:tc>
                  <a:txBody>
                    <a:bodyPr/>
                    <a:lstStyle/>
                    <a:p>
                      <a:r>
                        <a:rPr lang="en-US" sz="1000"/>
                        <a:t>03/21/2018 11:25:40</a:t>
                      </a:r>
                    </a:p>
                  </a:txBody>
                  <a:tcPr/>
                </a:tc>
                <a:extLst>
                  <a:ext uri="{0D108BD9-81ED-4DB2-BD59-A6C34878D82A}">
                    <a16:rowId xmlns:a16="http://schemas.microsoft.com/office/drawing/2014/main" val="3384983754"/>
                  </a:ext>
                </a:extLst>
              </a:tr>
              <a:tr h="370840">
                <a:tc>
                  <a:txBody>
                    <a:bodyPr/>
                    <a:lstStyle/>
                    <a:p>
                      <a:r>
                        <a:rPr lang="en-US" sz="1000" b="1"/>
                        <a:t>Schmidt Automobile</a:t>
                      </a:r>
                      <a:r>
                        <a:rPr lang="en-US" sz="1000"/>
                        <a:t> got a message by </a:t>
                      </a:r>
                      <a:r>
                        <a:rPr lang="en-US" sz="1000" b="1"/>
                        <a:t>Thomas Gieber - 2018-03-17 15:18:52</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3</a:t>
                      </a:r>
                    </a:p>
                  </a:txBody>
                  <a:tcPr/>
                </a:tc>
                <a:tc>
                  <a:txBody>
                    <a:bodyPr/>
                    <a:lstStyle/>
                    <a:p>
                      <a:r>
                        <a:rPr lang="en-US" sz="1000"/>
                        <a:t>03/17/2018 15:18:53</a:t>
                      </a:r>
                    </a:p>
                  </a:txBody>
                  <a:tcPr/>
                </a:tc>
                <a:extLst>
                  <a:ext uri="{0D108BD9-81ED-4DB2-BD59-A6C34878D82A}">
                    <a16:rowId xmlns:a16="http://schemas.microsoft.com/office/drawing/2014/main" val="4276062224"/>
                  </a:ext>
                </a:extLst>
              </a:tr>
            </a:tbl>
          </a:graphicData>
        </a:graphic>
      </p:graphicFrame>
      <p:sp>
        <p:nvSpPr>
          <p:cNvPr id="4" name="Text Placeholder 3">
            <a:extLst>
              <a:ext uri="{FF2B5EF4-FFF2-40B4-BE49-F238E27FC236}">
                <a16:creationId xmlns:a16="http://schemas.microsoft.com/office/drawing/2014/main" id="{2AAD9F45-25FB-4E32-AF34-CDA049FF6AE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66895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E9A7-0960-439B-8972-EF79C97AD70F}"/>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EA88C6D0-4004-4D91-837D-BF6877FB95EB}"/>
              </a:ext>
            </a:extLst>
          </p:cNvPr>
          <p:cNvGraphicFramePr>
            <a:graphicFrameLocks noGrp="1"/>
          </p:cNvGraphicFramePr>
          <p:nvPr>
            <p:ph type="chart" sz="quarter" idx="13"/>
            <p:extLst>
              <p:ext uri="{D42A27DB-BD31-4B8C-83A1-F6EECF244321}">
                <p14:modId xmlns:p14="http://schemas.microsoft.com/office/powerpoint/2010/main" val="2753765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21F28-A2FD-4B38-B3E8-9F97F8245A0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7B62D68-20BA-4D69-8111-8E3311C9D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912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F21E-EFB9-4DE5-A17F-BC9A4147AD8A}"/>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B9552B3-5A6E-43EE-995B-6E49BEE0D7F8}"/>
              </a:ext>
            </a:extLst>
          </p:cNvPr>
          <p:cNvGraphicFramePr>
            <a:graphicFrameLocks noGrp="1"/>
          </p:cNvGraphicFramePr>
          <p:nvPr>
            <p:ph type="tbl" sz="quarter" idx="13"/>
            <p:extLst>
              <p:ext uri="{D42A27DB-BD31-4B8C-83A1-F6EECF244321}">
                <p14:modId xmlns:p14="http://schemas.microsoft.com/office/powerpoint/2010/main" val="128262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6536696"/>
                    </a:ext>
                  </a:extLst>
                </a:gridCol>
                <a:gridCol w="2468880">
                  <a:extLst>
                    <a:ext uri="{9D8B030D-6E8A-4147-A177-3AD203B41FA5}">
                      <a16:colId xmlns:a16="http://schemas.microsoft.com/office/drawing/2014/main" val="2632363032"/>
                    </a:ext>
                  </a:extLst>
                </a:gridCol>
                <a:gridCol w="2468880">
                  <a:extLst>
                    <a:ext uri="{9D8B030D-6E8A-4147-A177-3AD203B41FA5}">
                      <a16:colId xmlns:a16="http://schemas.microsoft.com/office/drawing/2014/main" val="380342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6151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a:t>
                      </a:r>
                    </a:p>
                  </a:txBody>
                  <a:tcPr/>
                </a:tc>
                <a:extLst>
                  <a:ext uri="{0D108BD9-81ED-4DB2-BD59-A6C34878D82A}">
                    <a16:rowId xmlns:a16="http://schemas.microsoft.com/office/drawing/2014/main" val="4985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3512</a:t>
                      </a:r>
                    </a:p>
                  </a:txBody>
                  <a:tcPr/>
                </a:tc>
                <a:extLst>
                  <a:ext uri="{0D108BD9-81ED-4DB2-BD59-A6C34878D82A}">
                    <a16:rowId xmlns:a16="http://schemas.microsoft.com/office/drawing/2014/main" val="329170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a:t>
                      </a:r>
                    </a:p>
                  </a:txBody>
                  <a:tcPr/>
                </a:tc>
                <a:extLst>
                  <a:ext uri="{0D108BD9-81ED-4DB2-BD59-A6C34878D82A}">
                    <a16:rowId xmlns:a16="http://schemas.microsoft.com/office/drawing/2014/main" val="51258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extLst>
                  <a:ext uri="{0D108BD9-81ED-4DB2-BD59-A6C34878D82A}">
                    <a16:rowId xmlns:a16="http://schemas.microsoft.com/office/drawing/2014/main" val="200539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extLst>
                  <a:ext uri="{0D108BD9-81ED-4DB2-BD59-A6C34878D82A}">
                    <a16:rowId xmlns:a16="http://schemas.microsoft.com/office/drawing/2014/main" val="304962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270128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extLst>
                  <a:ext uri="{0D108BD9-81ED-4DB2-BD59-A6C34878D82A}">
                    <a16:rowId xmlns:a16="http://schemas.microsoft.com/office/drawing/2014/main" val="362639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extLst>
                  <a:ext uri="{0D108BD9-81ED-4DB2-BD59-A6C34878D82A}">
                    <a16:rowId xmlns:a16="http://schemas.microsoft.com/office/drawing/2014/main" val="299619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28198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11391</a:t>
                      </a:r>
                    </a:p>
                  </a:txBody>
                  <a:tcPr/>
                </a:tc>
                <a:extLst>
                  <a:ext uri="{0D108BD9-81ED-4DB2-BD59-A6C34878D82A}">
                    <a16:rowId xmlns:a16="http://schemas.microsoft.com/office/drawing/2014/main" val="828287829"/>
                  </a:ext>
                </a:extLst>
              </a:tr>
            </a:tbl>
          </a:graphicData>
        </a:graphic>
      </p:graphicFrame>
      <p:sp>
        <p:nvSpPr>
          <p:cNvPr id="4" name="Text Placeholder 3">
            <a:extLst>
              <a:ext uri="{FF2B5EF4-FFF2-40B4-BE49-F238E27FC236}">
                <a16:creationId xmlns:a16="http://schemas.microsoft.com/office/drawing/2014/main" id="{A53E3368-6A13-44DC-9152-4FE43877B02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7400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3E52-B8C3-4CD8-9C60-A0B92B42F0CC}"/>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746EE869-9FF6-4551-B3B4-89DDA0F86AA4}"/>
              </a:ext>
            </a:extLst>
          </p:cNvPr>
          <p:cNvGraphicFramePr>
            <a:graphicFrameLocks noGrp="1"/>
          </p:cNvGraphicFramePr>
          <p:nvPr>
            <p:ph type="tbl" sz="quarter" idx="13"/>
            <p:extLst>
              <p:ext uri="{D42A27DB-BD31-4B8C-83A1-F6EECF244321}">
                <p14:modId xmlns:p14="http://schemas.microsoft.com/office/powerpoint/2010/main" val="365781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849283"/>
                    </a:ext>
                  </a:extLst>
                </a:gridCol>
                <a:gridCol w="2468880">
                  <a:extLst>
                    <a:ext uri="{9D8B030D-6E8A-4147-A177-3AD203B41FA5}">
                      <a16:colId xmlns:a16="http://schemas.microsoft.com/office/drawing/2014/main" val="569289767"/>
                    </a:ext>
                  </a:extLst>
                </a:gridCol>
                <a:gridCol w="2468880">
                  <a:extLst>
                    <a:ext uri="{9D8B030D-6E8A-4147-A177-3AD203B41FA5}">
                      <a16:colId xmlns:a16="http://schemas.microsoft.com/office/drawing/2014/main" val="100369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0025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14480</a:t>
                      </a:r>
                    </a:p>
                  </a:txBody>
                  <a:tcPr/>
                </a:tc>
                <a:extLst>
                  <a:ext uri="{0D108BD9-81ED-4DB2-BD59-A6C34878D82A}">
                    <a16:rowId xmlns:a16="http://schemas.microsoft.com/office/drawing/2014/main" val="145272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13213</a:t>
                      </a:r>
                    </a:p>
                  </a:txBody>
                  <a:tcPr/>
                </a:tc>
                <a:extLst>
                  <a:ext uri="{0D108BD9-81ED-4DB2-BD59-A6C34878D82A}">
                    <a16:rowId xmlns:a16="http://schemas.microsoft.com/office/drawing/2014/main" val="193256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12076</a:t>
                      </a:r>
                    </a:p>
                  </a:txBody>
                  <a:tcPr/>
                </a:tc>
                <a:extLst>
                  <a:ext uri="{0D108BD9-81ED-4DB2-BD59-A6C34878D82A}">
                    <a16:rowId xmlns:a16="http://schemas.microsoft.com/office/drawing/2014/main" val="361853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14165</a:t>
                      </a:r>
                    </a:p>
                  </a:txBody>
                  <a:tcPr/>
                </a:tc>
                <a:extLst>
                  <a:ext uri="{0D108BD9-81ED-4DB2-BD59-A6C34878D82A}">
                    <a16:rowId xmlns:a16="http://schemas.microsoft.com/office/drawing/2014/main" val="345366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14021</a:t>
                      </a:r>
                    </a:p>
                  </a:txBody>
                  <a:tcPr/>
                </a:tc>
                <a:extLst>
                  <a:ext uri="{0D108BD9-81ED-4DB2-BD59-A6C34878D82A}">
                    <a16:rowId xmlns:a16="http://schemas.microsoft.com/office/drawing/2014/main" val="257290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11663</a:t>
                      </a:r>
                    </a:p>
                  </a:txBody>
                  <a:tcPr/>
                </a:tc>
                <a:extLst>
                  <a:ext uri="{0D108BD9-81ED-4DB2-BD59-A6C34878D82A}">
                    <a16:rowId xmlns:a16="http://schemas.microsoft.com/office/drawing/2014/main" val="23949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11877</a:t>
                      </a:r>
                    </a:p>
                  </a:txBody>
                  <a:tcPr/>
                </a:tc>
                <a:extLst>
                  <a:ext uri="{0D108BD9-81ED-4DB2-BD59-A6C34878D82A}">
                    <a16:rowId xmlns:a16="http://schemas.microsoft.com/office/drawing/2014/main" val="140087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13630</a:t>
                      </a:r>
                    </a:p>
                  </a:txBody>
                  <a:tcPr/>
                </a:tc>
                <a:extLst>
                  <a:ext uri="{0D108BD9-81ED-4DB2-BD59-A6C34878D82A}">
                    <a16:rowId xmlns:a16="http://schemas.microsoft.com/office/drawing/2014/main" val="37656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extLst>
                  <a:ext uri="{0D108BD9-81ED-4DB2-BD59-A6C34878D82A}">
                    <a16:rowId xmlns:a16="http://schemas.microsoft.com/office/drawing/2014/main" val="189807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11673</a:t>
                      </a:r>
                    </a:p>
                  </a:txBody>
                  <a:tcPr/>
                </a:tc>
                <a:extLst>
                  <a:ext uri="{0D108BD9-81ED-4DB2-BD59-A6C34878D82A}">
                    <a16:rowId xmlns:a16="http://schemas.microsoft.com/office/drawing/2014/main" val="2991360715"/>
                  </a:ext>
                </a:extLst>
              </a:tr>
            </a:tbl>
          </a:graphicData>
        </a:graphic>
      </p:graphicFrame>
      <p:sp>
        <p:nvSpPr>
          <p:cNvPr id="4" name="Text Placeholder 3">
            <a:extLst>
              <a:ext uri="{FF2B5EF4-FFF2-40B4-BE49-F238E27FC236}">
                <a16:creationId xmlns:a16="http://schemas.microsoft.com/office/drawing/2014/main" id="{89652A28-80ED-437E-9E46-146434CEAA4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580533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83F3B-1538-466E-A4FB-88A62D4F78BA}"/>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C4A16014-41F1-4E50-8251-8C79F6CD505A}"/>
              </a:ext>
            </a:extLst>
          </p:cNvPr>
          <p:cNvGraphicFramePr>
            <a:graphicFrameLocks noGrp="1"/>
          </p:cNvGraphicFramePr>
          <p:nvPr>
            <p:ph type="tbl" sz="quarter" idx="13"/>
            <p:extLst>
              <p:ext uri="{D42A27DB-BD31-4B8C-83A1-F6EECF244321}">
                <p14:modId xmlns:p14="http://schemas.microsoft.com/office/powerpoint/2010/main" val="348873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9480366"/>
                    </a:ext>
                  </a:extLst>
                </a:gridCol>
                <a:gridCol w="2468880">
                  <a:extLst>
                    <a:ext uri="{9D8B030D-6E8A-4147-A177-3AD203B41FA5}">
                      <a16:colId xmlns:a16="http://schemas.microsoft.com/office/drawing/2014/main" val="83833656"/>
                    </a:ext>
                  </a:extLst>
                </a:gridCol>
                <a:gridCol w="2468880">
                  <a:extLst>
                    <a:ext uri="{9D8B030D-6E8A-4147-A177-3AD203B41FA5}">
                      <a16:colId xmlns:a16="http://schemas.microsoft.com/office/drawing/2014/main" val="51339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2645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11705</a:t>
                      </a:r>
                    </a:p>
                  </a:txBody>
                  <a:tcPr/>
                </a:tc>
                <a:extLst>
                  <a:ext uri="{0D108BD9-81ED-4DB2-BD59-A6C34878D82A}">
                    <a16:rowId xmlns:a16="http://schemas.microsoft.com/office/drawing/2014/main" val="267969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a:t>
                      </a:r>
                    </a:p>
                  </a:txBody>
                  <a:tcPr/>
                </a:tc>
                <a:extLst>
                  <a:ext uri="{0D108BD9-81ED-4DB2-BD59-A6C34878D82A}">
                    <a16:rowId xmlns:a16="http://schemas.microsoft.com/office/drawing/2014/main" val="213079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3495</a:t>
                      </a:r>
                    </a:p>
                  </a:txBody>
                  <a:tcPr/>
                </a:tc>
                <a:extLst>
                  <a:ext uri="{0D108BD9-81ED-4DB2-BD59-A6C34878D82A}">
                    <a16:rowId xmlns:a16="http://schemas.microsoft.com/office/drawing/2014/main" val="133998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a:t>
                      </a:r>
                    </a:p>
                  </a:txBody>
                  <a:tcPr/>
                </a:tc>
                <a:extLst>
                  <a:ext uri="{0D108BD9-81ED-4DB2-BD59-A6C34878D82A}">
                    <a16:rowId xmlns:a16="http://schemas.microsoft.com/office/drawing/2014/main" val="266934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extLst>
                  <a:ext uri="{0D108BD9-81ED-4DB2-BD59-A6C34878D82A}">
                    <a16:rowId xmlns:a16="http://schemas.microsoft.com/office/drawing/2014/main" val="2278348859"/>
                  </a:ext>
                </a:extLst>
              </a:tr>
            </a:tbl>
          </a:graphicData>
        </a:graphic>
      </p:graphicFrame>
      <p:sp>
        <p:nvSpPr>
          <p:cNvPr id="4" name="Text Placeholder 3">
            <a:extLst>
              <a:ext uri="{FF2B5EF4-FFF2-40B4-BE49-F238E27FC236}">
                <a16:creationId xmlns:a16="http://schemas.microsoft.com/office/drawing/2014/main" id="{7A0E70F5-4F25-4480-B4AB-2F27DA6D4F8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01441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BCB4-BDBB-4B0E-9AF8-EAF93EE51E16}"/>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9FEE1714-E21D-4753-9A7F-EBB19E8EAFD4}"/>
              </a:ext>
            </a:extLst>
          </p:cNvPr>
          <p:cNvGraphicFramePr>
            <a:graphicFrameLocks noGrp="1"/>
          </p:cNvGraphicFramePr>
          <p:nvPr>
            <p:ph type="tbl" sz="quarter" idx="13"/>
            <p:extLst>
              <p:ext uri="{D42A27DB-BD31-4B8C-83A1-F6EECF244321}">
                <p14:modId xmlns:p14="http://schemas.microsoft.com/office/powerpoint/2010/main" val="60457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9171377"/>
                    </a:ext>
                  </a:extLst>
                </a:gridCol>
                <a:gridCol w="2468880">
                  <a:extLst>
                    <a:ext uri="{9D8B030D-6E8A-4147-A177-3AD203B41FA5}">
                      <a16:colId xmlns:a16="http://schemas.microsoft.com/office/drawing/2014/main" val="3523023372"/>
                    </a:ext>
                  </a:extLst>
                </a:gridCol>
                <a:gridCol w="2468880">
                  <a:extLst>
                    <a:ext uri="{9D8B030D-6E8A-4147-A177-3AD203B41FA5}">
                      <a16:colId xmlns:a16="http://schemas.microsoft.com/office/drawing/2014/main" val="211826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683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416596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extLst>
                  <a:ext uri="{0D108BD9-81ED-4DB2-BD59-A6C34878D82A}">
                    <a16:rowId xmlns:a16="http://schemas.microsoft.com/office/drawing/2014/main" val="391841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extLst>
                  <a:ext uri="{0D108BD9-81ED-4DB2-BD59-A6C34878D82A}">
                    <a16:rowId xmlns:a16="http://schemas.microsoft.com/office/drawing/2014/main" val="15143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extLst>
                  <a:ext uri="{0D108BD9-81ED-4DB2-BD59-A6C34878D82A}">
                    <a16:rowId xmlns:a16="http://schemas.microsoft.com/office/drawing/2014/main" val="421045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extLst>
                  <a:ext uri="{0D108BD9-81ED-4DB2-BD59-A6C34878D82A}">
                    <a16:rowId xmlns:a16="http://schemas.microsoft.com/office/drawing/2014/main" val="213691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80423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303505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98090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247261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9835</a:t>
                      </a:r>
                    </a:p>
                  </a:txBody>
                  <a:tcPr/>
                </a:tc>
                <a:extLst>
                  <a:ext uri="{0D108BD9-81ED-4DB2-BD59-A6C34878D82A}">
                    <a16:rowId xmlns:a16="http://schemas.microsoft.com/office/drawing/2014/main" val="3714791846"/>
                  </a:ext>
                </a:extLst>
              </a:tr>
            </a:tbl>
          </a:graphicData>
        </a:graphic>
      </p:graphicFrame>
      <p:sp>
        <p:nvSpPr>
          <p:cNvPr id="4" name="Text Placeholder 3">
            <a:extLst>
              <a:ext uri="{FF2B5EF4-FFF2-40B4-BE49-F238E27FC236}">
                <a16:creationId xmlns:a16="http://schemas.microsoft.com/office/drawing/2014/main" id="{17AE0090-8644-4700-97DC-38525236459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01451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DDB31-B439-48E9-9B1F-86296EA6C3B7}"/>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07BEAF3A-F8D4-4237-B261-8861B7AF9C7A}"/>
              </a:ext>
            </a:extLst>
          </p:cNvPr>
          <p:cNvGraphicFramePr>
            <a:graphicFrameLocks noGrp="1"/>
          </p:cNvGraphicFramePr>
          <p:nvPr>
            <p:ph type="tbl" sz="quarter" idx="13"/>
            <p:extLst>
              <p:ext uri="{D42A27DB-BD31-4B8C-83A1-F6EECF244321}">
                <p14:modId xmlns:p14="http://schemas.microsoft.com/office/powerpoint/2010/main" val="309788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93424689"/>
                    </a:ext>
                  </a:extLst>
                </a:gridCol>
                <a:gridCol w="2468880">
                  <a:extLst>
                    <a:ext uri="{9D8B030D-6E8A-4147-A177-3AD203B41FA5}">
                      <a16:colId xmlns:a16="http://schemas.microsoft.com/office/drawing/2014/main" val="4194295947"/>
                    </a:ext>
                  </a:extLst>
                </a:gridCol>
                <a:gridCol w="2468880">
                  <a:extLst>
                    <a:ext uri="{9D8B030D-6E8A-4147-A177-3AD203B41FA5}">
                      <a16:colId xmlns:a16="http://schemas.microsoft.com/office/drawing/2014/main" val="31439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8866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12787</a:t>
                      </a:r>
                    </a:p>
                  </a:txBody>
                  <a:tcPr/>
                </a:tc>
                <a:extLst>
                  <a:ext uri="{0D108BD9-81ED-4DB2-BD59-A6C34878D82A}">
                    <a16:rowId xmlns:a16="http://schemas.microsoft.com/office/drawing/2014/main" val="117124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12060</a:t>
                      </a:r>
                    </a:p>
                  </a:txBody>
                  <a:tcPr/>
                </a:tc>
                <a:extLst>
                  <a:ext uri="{0D108BD9-81ED-4DB2-BD59-A6C34878D82A}">
                    <a16:rowId xmlns:a16="http://schemas.microsoft.com/office/drawing/2014/main" val="404690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11735</a:t>
                      </a:r>
                    </a:p>
                  </a:txBody>
                  <a:tcPr/>
                </a:tc>
                <a:extLst>
                  <a:ext uri="{0D108BD9-81ED-4DB2-BD59-A6C34878D82A}">
                    <a16:rowId xmlns:a16="http://schemas.microsoft.com/office/drawing/2014/main" val="264908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a:t>
                      </a:r>
                    </a:p>
                  </a:txBody>
                  <a:tcPr/>
                </a:tc>
                <a:extLst>
                  <a:ext uri="{0D108BD9-81ED-4DB2-BD59-A6C34878D82A}">
                    <a16:rowId xmlns:a16="http://schemas.microsoft.com/office/drawing/2014/main" val="378437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11520</a:t>
                      </a:r>
                    </a:p>
                  </a:txBody>
                  <a:tcPr/>
                </a:tc>
                <a:extLst>
                  <a:ext uri="{0D108BD9-81ED-4DB2-BD59-A6C34878D82A}">
                    <a16:rowId xmlns:a16="http://schemas.microsoft.com/office/drawing/2014/main" val="402946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extLst>
                  <a:ext uri="{0D108BD9-81ED-4DB2-BD59-A6C34878D82A}">
                    <a16:rowId xmlns:a16="http://schemas.microsoft.com/office/drawing/2014/main" val="122055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11528</a:t>
                      </a:r>
                    </a:p>
                  </a:txBody>
                  <a:tcPr/>
                </a:tc>
                <a:extLst>
                  <a:ext uri="{0D108BD9-81ED-4DB2-BD59-A6C34878D82A}">
                    <a16:rowId xmlns:a16="http://schemas.microsoft.com/office/drawing/2014/main" val="288900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12850</a:t>
                      </a:r>
                    </a:p>
                  </a:txBody>
                  <a:tcPr/>
                </a:tc>
                <a:extLst>
                  <a:ext uri="{0D108BD9-81ED-4DB2-BD59-A6C34878D82A}">
                    <a16:rowId xmlns:a16="http://schemas.microsoft.com/office/drawing/2014/main" val="194633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a:t>
                      </a:r>
                    </a:p>
                  </a:txBody>
                  <a:tcPr/>
                </a:tc>
                <a:extLst>
                  <a:ext uri="{0D108BD9-81ED-4DB2-BD59-A6C34878D82A}">
                    <a16:rowId xmlns:a16="http://schemas.microsoft.com/office/drawing/2014/main" val="153658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10979</a:t>
                      </a:r>
                    </a:p>
                  </a:txBody>
                  <a:tcPr/>
                </a:tc>
                <a:extLst>
                  <a:ext uri="{0D108BD9-81ED-4DB2-BD59-A6C34878D82A}">
                    <a16:rowId xmlns:a16="http://schemas.microsoft.com/office/drawing/2014/main" val="2792394874"/>
                  </a:ext>
                </a:extLst>
              </a:tr>
            </a:tbl>
          </a:graphicData>
        </a:graphic>
      </p:graphicFrame>
      <p:sp>
        <p:nvSpPr>
          <p:cNvPr id="4" name="Text Placeholder 3">
            <a:extLst>
              <a:ext uri="{FF2B5EF4-FFF2-40B4-BE49-F238E27FC236}">
                <a16:creationId xmlns:a16="http://schemas.microsoft.com/office/drawing/2014/main" id="{2701C37A-8F2F-4293-AE34-240E9D66F65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715650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650F-70BB-45B7-B5EB-5D48C29B711E}"/>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0CFCE87E-2F12-493E-9245-1C93DEDA77BE}"/>
              </a:ext>
            </a:extLst>
          </p:cNvPr>
          <p:cNvGraphicFramePr>
            <a:graphicFrameLocks noGrp="1"/>
          </p:cNvGraphicFramePr>
          <p:nvPr>
            <p:ph type="tbl" sz="quarter" idx="13"/>
            <p:extLst>
              <p:ext uri="{D42A27DB-BD31-4B8C-83A1-F6EECF244321}">
                <p14:modId xmlns:p14="http://schemas.microsoft.com/office/powerpoint/2010/main" val="35216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615277"/>
                    </a:ext>
                  </a:extLst>
                </a:gridCol>
                <a:gridCol w="2468880">
                  <a:extLst>
                    <a:ext uri="{9D8B030D-6E8A-4147-A177-3AD203B41FA5}">
                      <a16:colId xmlns:a16="http://schemas.microsoft.com/office/drawing/2014/main" val="3139090609"/>
                    </a:ext>
                  </a:extLst>
                </a:gridCol>
                <a:gridCol w="2468880">
                  <a:extLst>
                    <a:ext uri="{9D8B030D-6E8A-4147-A177-3AD203B41FA5}">
                      <a16:colId xmlns:a16="http://schemas.microsoft.com/office/drawing/2014/main" val="105272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130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10564</a:t>
                      </a:r>
                    </a:p>
                  </a:txBody>
                  <a:tcPr/>
                </a:tc>
                <a:extLst>
                  <a:ext uri="{0D108BD9-81ED-4DB2-BD59-A6C34878D82A}">
                    <a16:rowId xmlns:a16="http://schemas.microsoft.com/office/drawing/2014/main" val="58173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extLst>
                  <a:ext uri="{0D108BD9-81ED-4DB2-BD59-A6C34878D82A}">
                    <a16:rowId xmlns:a16="http://schemas.microsoft.com/office/drawing/2014/main" val="65905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a:t>
                      </a:r>
                    </a:p>
                  </a:txBody>
                  <a:tcPr/>
                </a:tc>
                <a:extLst>
                  <a:ext uri="{0D108BD9-81ED-4DB2-BD59-A6C34878D82A}">
                    <a16:rowId xmlns:a16="http://schemas.microsoft.com/office/drawing/2014/main" val="396693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extLst>
                  <a:ext uri="{0D108BD9-81ED-4DB2-BD59-A6C34878D82A}">
                    <a16:rowId xmlns:a16="http://schemas.microsoft.com/office/drawing/2014/main" val="416756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extLst>
                  <a:ext uri="{0D108BD9-81ED-4DB2-BD59-A6C34878D82A}">
                    <a16:rowId xmlns:a16="http://schemas.microsoft.com/office/drawing/2014/main" val="737927077"/>
                  </a:ext>
                </a:extLst>
              </a:tr>
            </a:tbl>
          </a:graphicData>
        </a:graphic>
      </p:graphicFrame>
      <p:sp>
        <p:nvSpPr>
          <p:cNvPr id="4" name="Text Placeholder 3">
            <a:extLst>
              <a:ext uri="{FF2B5EF4-FFF2-40B4-BE49-F238E27FC236}">
                <a16:creationId xmlns:a16="http://schemas.microsoft.com/office/drawing/2014/main" id="{B7707B0A-13D8-4C3B-B2D1-E92BE70ED2E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49779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6B357-ABB3-47F4-8C44-FF0A0EC91C10}"/>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96D938B-7D89-47C6-AFF6-34713D88B0F0}"/>
              </a:ext>
            </a:extLst>
          </p:cNvPr>
          <p:cNvGraphicFramePr>
            <a:graphicFrameLocks noGrp="1"/>
          </p:cNvGraphicFramePr>
          <p:nvPr>
            <p:ph type="chart" sz="quarter" idx="13"/>
            <p:extLst>
              <p:ext uri="{D42A27DB-BD31-4B8C-83A1-F6EECF244321}">
                <p14:modId xmlns:p14="http://schemas.microsoft.com/office/powerpoint/2010/main" val="2830085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2BA5E-7FAB-489B-A732-8BFA7641A6C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E1117B0-4546-4B74-B9EC-CACE2D17A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286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1490</Words>
  <Application>Microsoft Office PowerPoint</Application>
  <PresentationFormat>On-screen Show (4:3)</PresentationFormat>
  <Paragraphs>784</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2018-03-29T08:15:57Z</dcterms:created>
  <dcterms:modified xsi:type="dcterms:W3CDTF">2018-03-29T08:17:09Z</dcterms:modified>
</cp:coreProperties>
</file>