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91" r:id="rId35"/>
    <p:sldId id="292" r:id="rId36"/>
    <p:sldId id="293" r:id="rId37"/>
    <p:sldId id="294" r:id="rId38"/>
    <p:sldId id="295" r:id="rId39"/>
    <p:sldId id="296" r:id="rId40"/>
    <p:sldId id="297" r:id="rId41"/>
    <p:sldId id="298" r:id="rId42"/>
    <p:sldId id="300" r:id="rId43"/>
    <p:sldId id="301" r:id="rId44"/>
    <p:sldId id="302" r:id="rId45"/>
    <p:sldId id="303" r:id="rId46"/>
    <p:sldId id="305" r:id="rId47"/>
    <p:sldId id="306" r:id="rId48"/>
    <p:sldId id="307" r:id="rId49"/>
    <p:sldId id="309" r:id="rId50"/>
    <p:sldId id="310" r:id="rId51"/>
    <p:sldId id="311" r:id="rId52"/>
    <p:sldId id="312" r:id="rId53"/>
  </p:sldIdLst>
  <p:sldSz cx="9144000" cy="6858000" type="screen4x3"/>
  <p:notesSz cx="6858000" cy="9144000"/>
  <p:embeddedFontLst>
    <p:embeddedFont>
      <p:font typeface="Calibri" panose="020F0502020204030204" pitchFamily="34" charset="0"/>
      <p:regular r:id="rId54"/>
      <p:bold r:id="rId55"/>
      <p:italic r:id="rId56"/>
      <p:boldItalic r:id="rId5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969" autoAdjust="0"/>
    <p:restoredTop sz="94692" autoAdjust="0"/>
  </p:normalViewPr>
  <p:slideViewPr>
    <p:cSldViewPr snapToGrid="0">
      <p:cViewPr varScale="1">
        <p:scale>
          <a:sx n="75" d="100"/>
          <a:sy n="75" d="100"/>
        </p:scale>
        <p:origin x="288" y="6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font" Target="fonts/font2.fntdata"/><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font" Target="fonts/font1.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font" Target="fonts/font4.fntdata"/><Relationship Id="rId61"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font" Target="fonts/font3.fntdata"/><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Ford Gaberszik</c:v>
                </c:pt>
              </c:strCache>
            </c:strRef>
          </c:tx>
          <c:spPr>
            <a:ln w="28575" cap="rnd">
              <a:solidFill>
                <a:schemeClr val="accent1"/>
              </a:solidFill>
              <a:round/>
            </a:ln>
            <a:effectLst/>
          </c:spPr>
          <c:marker>
            <c:symbol val="none"/>
          </c:marker>
          <c:cat>
            <c:numRef>
              <c:f>Sheet1!$A$2:$A$30</c:f>
              <c:numCache>
                <c:formatCode>m/d/yyyy</c:formatCode>
                <c:ptCount val="29"/>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numCache>
            </c:numRef>
          </c:cat>
          <c:val>
            <c:numRef>
              <c:f>Sheet1!$B$2:$B$30</c:f>
              <c:numCache>
                <c:formatCode>General</c:formatCode>
                <c:ptCount val="29"/>
                <c:pt idx="0">
                  <c:v>752</c:v>
                </c:pt>
                <c:pt idx="1">
                  <c:v>754</c:v>
                </c:pt>
                <c:pt idx="2">
                  <c:v>754</c:v>
                </c:pt>
                <c:pt idx="3">
                  <c:v>758</c:v>
                </c:pt>
                <c:pt idx="4">
                  <c:v>758</c:v>
                </c:pt>
                <c:pt idx="5">
                  <c:v>760</c:v>
                </c:pt>
                <c:pt idx="6">
                  <c:v>761</c:v>
                </c:pt>
                <c:pt idx="7">
                  <c:v>814</c:v>
                </c:pt>
                <c:pt idx="8">
                  <c:v>838</c:v>
                </c:pt>
                <c:pt idx="9">
                  <c:v>839</c:v>
                </c:pt>
                <c:pt idx="10">
                  <c:v>840</c:v>
                </c:pt>
                <c:pt idx="11">
                  <c:v>843</c:v>
                </c:pt>
                <c:pt idx="12">
                  <c:v>845</c:v>
                </c:pt>
                <c:pt idx="13">
                  <c:v>849</c:v>
                </c:pt>
                <c:pt idx="14">
                  <c:v>869</c:v>
                </c:pt>
                <c:pt idx="15">
                  <c:v>872</c:v>
                </c:pt>
                <c:pt idx="16">
                  <c:v>874</c:v>
                </c:pt>
                <c:pt idx="17">
                  <c:v>875</c:v>
                </c:pt>
                <c:pt idx="18">
                  <c:v>875</c:v>
                </c:pt>
                <c:pt idx="19">
                  <c:v>877</c:v>
                </c:pt>
                <c:pt idx="20">
                  <c:v>882</c:v>
                </c:pt>
                <c:pt idx="21">
                  <c:v>884</c:v>
                </c:pt>
                <c:pt idx="22">
                  <c:v>883</c:v>
                </c:pt>
                <c:pt idx="23">
                  <c:v>884</c:v>
                </c:pt>
                <c:pt idx="24">
                  <c:v>885</c:v>
                </c:pt>
                <c:pt idx="25">
                  <c:v>885</c:v>
                </c:pt>
                <c:pt idx="26">
                  <c:v>885</c:v>
                </c:pt>
                <c:pt idx="27">
                  <c:v>885</c:v>
                </c:pt>
                <c:pt idx="28">
                  <c:v>884</c:v>
                </c:pt>
              </c:numCache>
            </c:numRef>
          </c:val>
          <c:smooth val="0"/>
          <c:extLst>
            <c:ext xmlns:c16="http://schemas.microsoft.com/office/drawing/2014/chart" uri="{C3380CC4-5D6E-409C-BE32-E72D297353CC}">
              <c16:uniqueId val="{00000000-29BF-49C7-92AC-E399B26E9E0F}"/>
            </c:ext>
          </c:extLst>
        </c:ser>
        <c:dLbls>
          <c:showLegendKey val="0"/>
          <c:showVal val="0"/>
          <c:showCatName val="0"/>
          <c:showSerName val="0"/>
          <c:showPercent val="0"/>
          <c:showBubbleSize val="0"/>
        </c:dLbls>
        <c:smooth val="0"/>
        <c:axId val="239412128"/>
        <c:axId val="164815064"/>
      </c:lineChart>
      <c:dateAx>
        <c:axId val="2394121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64815064"/>
        <c:crosses val="autoZero"/>
        <c:auto val="1"/>
        <c:lblOffset val="100"/>
        <c:baseTimeUnit val="days"/>
      </c:dateAx>
      <c:valAx>
        <c:axId val="1648150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94121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Ford Gaberszik</c:v>
                </c:pt>
              </c:strCache>
            </c:strRef>
          </c:tx>
          <c:spPr>
            <a:ln w="28575" cap="rnd">
              <a:solidFill>
                <a:schemeClr val="accent1"/>
              </a:solidFill>
              <a:round/>
            </a:ln>
            <a:effectLst/>
          </c:spPr>
          <c:marker>
            <c:symbol val="none"/>
          </c:marker>
          <c:cat>
            <c:numRef>
              <c:f>Sheet1!$A$2:$A$30</c:f>
              <c:numCache>
                <c:formatCode>m/d/yyyy</c:formatCode>
                <c:ptCount val="29"/>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numCache>
            </c:numRef>
          </c:cat>
          <c:val>
            <c:numRef>
              <c:f>Sheet1!$B$2:$B$30</c:f>
              <c:numCache>
                <c:formatCode>General</c:formatCode>
                <c:ptCount val="29"/>
                <c:pt idx="0">
                  <c:v>6</c:v>
                </c:pt>
                <c:pt idx="1">
                  <c:v>4</c:v>
                </c:pt>
                <c:pt idx="2">
                  <c:v>1</c:v>
                </c:pt>
                <c:pt idx="3">
                  <c:v>4</c:v>
                </c:pt>
                <c:pt idx="4">
                  <c:v>0</c:v>
                </c:pt>
                <c:pt idx="5">
                  <c:v>0</c:v>
                </c:pt>
                <c:pt idx="6">
                  <c:v>3</c:v>
                </c:pt>
                <c:pt idx="7">
                  <c:v>35</c:v>
                </c:pt>
                <c:pt idx="8">
                  <c:v>40</c:v>
                </c:pt>
                <c:pt idx="9">
                  <c:v>2</c:v>
                </c:pt>
                <c:pt idx="10">
                  <c:v>1</c:v>
                </c:pt>
                <c:pt idx="11">
                  <c:v>3</c:v>
                </c:pt>
                <c:pt idx="12">
                  <c:v>2</c:v>
                </c:pt>
                <c:pt idx="13">
                  <c:v>4</c:v>
                </c:pt>
                <c:pt idx="14">
                  <c:v>17</c:v>
                </c:pt>
                <c:pt idx="15">
                  <c:v>5</c:v>
                </c:pt>
                <c:pt idx="16">
                  <c:v>3</c:v>
                </c:pt>
                <c:pt idx="17">
                  <c:v>2</c:v>
                </c:pt>
                <c:pt idx="18">
                  <c:v>0</c:v>
                </c:pt>
                <c:pt idx="19">
                  <c:v>2</c:v>
                </c:pt>
                <c:pt idx="20">
                  <c:v>3</c:v>
                </c:pt>
                <c:pt idx="21">
                  <c:v>3</c:v>
                </c:pt>
                <c:pt idx="22">
                  <c:v>1</c:v>
                </c:pt>
                <c:pt idx="23">
                  <c:v>-1</c:v>
                </c:pt>
                <c:pt idx="24">
                  <c:v>1</c:v>
                </c:pt>
                <c:pt idx="25">
                  <c:v>0</c:v>
                </c:pt>
                <c:pt idx="26">
                  <c:v>0</c:v>
                </c:pt>
                <c:pt idx="27">
                  <c:v>0</c:v>
                </c:pt>
                <c:pt idx="28">
                  <c:v>0</c:v>
                </c:pt>
              </c:numCache>
            </c:numRef>
          </c:val>
          <c:smooth val="0"/>
          <c:extLst>
            <c:ext xmlns:c16="http://schemas.microsoft.com/office/drawing/2014/chart" uri="{C3380CC4-5D6E-409C-BE32-E72D297353CC}">
              <c16:uniqueId val="{00000000-4D09-4B8B-A5CE-A82A49E64D29}"/>
            </c:ext>
          </c:extLst>
        </c:ser>
        <c:dLbls>
          <c:showLegendKey val="0"/>
          <c:showVal val="0"/>
          <c:showCatName val="0"/>
          <c:showSerName val="0"/>
          <c:showPercent val="0"/>
          <c:showBubbleSize val="0"/>
        </c:dLbls>
        <c:smooth val="0"/>
        <c:axId val="315792608"/>
        <c:axId val="315792936"/>
      </c:lineChart>
      <c:dateAx>
        <c:axId val="3157926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5792936"/>
        <c:crosses val="autoZero"/>
        <c:auto val="1"/>
        <c:lblOffset val="100"/>
        <c:baseTimeUnit val="days"/>
      </c:dateAx>
      <c:valAx>
        <c:axId val="3157929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57926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Ford Gaberszik</c:v>
                </c:pt>
              </c:strCache>
            </c:strRef>
          </c:tx>
          <c:spPr>
            <a:ln w="28575" cap="rnd">
              <a:solidFill>
                <a:schemeClr val="accent1"/>
              </a:solidFill>
              <a:round/>
            </a:ln>
            <a:effectLst/>
          </c:spPr>
          <c:marker>
            <c:symbol val="none"/>
          </c:marker>
          <c:cat>
            <c:numRef>
              <c:f>Sheet1!$A$2:$A$30</c:f>
              <c:numCache>
                <c:formatCode>m/d/yyyy</c:formatCode>
                <c:ptCount val="29"/>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numCache>
            </c:numRef>
          </c:cat>
          <c:val>
            <c:numRef>
              <c:f>Sheet1!$B$2:$B$30</c:f>
              <c:numCache>
                <c:formatCode>General</c:formatCode>
                <c:ptCount val="29"/>
                <c:pt idx="0">
                  <c:v>1</c:v>
                </c:pt>
                <c:pt idx="1">
                  <c:v>0</c:v>
                </c:pt>
                <c:pt idx="2">
                  <c:v>0</c:v>
                </c:pt>
                <c:pt idx="3">
                  <c:v>0</c:v>
                </c:pt>
                <c:pt idx="4">
                  <c:v>0</c:v>
                </c:pt>
                <c:pt idx="5">
                  <c:v>1</c:v>
                </c:pt>
                <c:pt idx="6">
                  <c:v>0</c:v>
                </c:pt>
                <c:pt idx="7">
                  <c:v>1</c:v>
                </c:pt>
                <c:pt idx="8">
                  <c:v>0</c:v>
                </c:pt>
                <c:pt idx="9">
                  <c:v>1</c:v>
                </c:pt>
                <c:pt idx="10">
                  <c:v>1</c:v>
                </c:pt>
                <c:pt idx="11">
                  <c:v>1</c:v>
                </c:pt>
                <c:pt idx="12">
                  <c:v>0</c:v>
                </c:pt>
                <c:pt idx="13">
                  <c:v>0</c:v>
                </c:pt>
                <c:pt idx="14">
                  <c:v>0</c:v>
                </c:pt>
                <c:pt idx="15">
                  <c:v>0</c:v>
                </c:pt>
                <c:pt idx="16">
                  <c:v>0</c:v>
                </c:pt>
                <c:pt idx="17">
                  <c:v>0</c:v>
                </c:pt>
                <c:pt idx="18">
                  <c:v>1</c:v>
                </c:pt>
                <c:pt idx="19">
                  <c:v>1</c:v>
                </c:pt>
                <c:pt idx="20">
                  <c:v>1</c:v>
                </c:pt>
                <c:pt idx="21">
                  <c:v>0</c:v>
                </c:pt>
                <c:pt idx="22">
                  <c:v>1</c:v>
                </c:pt>
                <c:pt idx="23">
                  <c:v>1</c:v>
                </c:pt>
                <c:pt idx="24">
                  <c:v>0</c:v>
                </c:pt>
                <c:pt idx="25">
                  <c:v>0</c:v>
                </c:pt>
                <c:pt idx="26">
                  <c:v>0</c:v>
                </c:pt>
                <c:pt idx="27">
                  <c:v>0</c:v>
                </c:pt>
                <c:pt idx="28">
                  <c:v>0</c:v>
                </c:pt>
              </c:numCache>
            </c:numRef>
          </c:val>
          <c:smooth val="0"/>
          <c:extLst>
            <c:ext xmlns:c16="http://schemas.microsoft.com/office/drawing/2014/chart" uri="{C3380CC4-5D6E-409C-BE32-E72D297353CC}">
              <c16:uniqueId val="{00000000-6EF2-4ECF-AFE5-C4D034F506EF}"/>
            </c:ext>
          </c:extLst>
        </c:ser>
        <c:dLbls>
          <c:showLegendKey val="0"/>
          <c:showVal val="0"/>
          <c:showCatName val="0"/>
          <c:showSerName val="0"/>
          <c:showPercent val="0"/>
          <c:showBubbleSize val="0"/>
        </c:dLbls>
        <c:smooth val="0"/>
        <c:axId val="319177352"/>
        <c:axId val="319176040"/>
      </c:lineChart>
      <c:dateAx>
        <c:axId val="3191773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9176040"/>
        <c:crosses val="autoZero"/>
        <c:auto val="1"/>
        <c:lblOffset val="100"/>
        <c:baseTimeUnit val="days"/>
      </c:dateAx>
      <c:valAx>
        <c:axId val="3191760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91773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Autohaus Ford Gaberszik</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c:v>
                </c:pt>
                <c:pt idx="1">
                  <c:v>3</c:v>
                </c:pt>
                <c:pt idx="2">
                  <c:v>2</c:v>
                </c:pt>
                <c:pt idx="3">
                  <c:v>5</c:v>
                </c:pt>
                <c:pt idx="4">
                  <c:v>3</c:v>
                </c:pt>
                <c:pt idx="5">
                  <c:v>0</c:v>
                </c:pt>
                <c:pt idx="6">
                  <c:v>2</c:v>
                </c:pt>
              </c:numCache>
            </c:numRef>
          </c:val>
          <c:extLst>
            <c:ext xmlns:c16="http://schemas.microsoft.com/office/drawing/2014/chart" uri="{C3380CC4-5D6E-409C-BE32-E72D297353CC}">
              <c16:uniqueId val="{00000000-EE5C-4AA2-9617-9862A7EDC786}"/>
            </c:ext>
          </c:extLst>
        </c:ser>
        <c:dLbls>
          <c:showLegendKey val="0"/>
          <c:showVal val="0"/>
          <c:showCatName val="0"/>
          <c:showSerName val="0"/>
          <c:showPercent val="0"/>
          <c:showBubbleSize val="0"/>
        </c:dLbls>
        <c:gapWidth val="219"/>
        <c:overlap val="-27"/>
        <c:axId val="378560464"/>
        <c:axId val="378559808"/>
      </c:barChart>
      <c:catAx>
        <c:axId val="3785604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8559808"/>
        <c:crosses val="autoZero"/>
        <c:auto val="1"/>
        <c:lblAlgn val="ctr"/>
        <c:lblOffset val="100"/>
        <c:noMultiLvlLbl val="0"/>
      </c:catAx>
      <c:valAx>
        <c:axId val="3785598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85604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Ford Gaberszik</c:v>
                </c:pt>
              </c:strCache>
            </c:strRef>
          </c:tx>
          <c:spPr>
            <a:ln w="28575" cap="rnd">
              <a:solidFill>
                <a:schemeClr val="accent1"/>
              </a:solidFill>
              <a:round/>
            </a:ln>
            <a:effectLst/>
          </c:spPr>
          <c:marker>
            <c:symbol val="none"/>
          </c:marker>
          <c:cat>
            <c:numRef>
              <c:f>Sheet1!$A$2:$A$30</c:f>
              <c:numCache>
                <c:formatCode>m/d/yyyy</c:formatCode>
                <c:ptCount val="29"/>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numCache>
            </c:numRef>
          </c:cat>
          <c:val>
            <c:numRef>
              <c:f>Sheet1!$B$2:$B$30</c:f>
              <c:numCache>
                <c:formatCode>General</c:formatCode>
                <c:ptCount val="29"/>
                <c:pt idx="0">
                  <c:v>0</c:v>
                </c:pt>
                <c:pt idx="1">
                  <c:v>6.6577896138482</c:v>
                </c:pt>
                <c:pt idx="2">
                  <c:v>0</c:v>
                </c:pt>
                <c:pt idx="3">
                  <c:v>8.4656084656085007</c:v>
                </c:pt>
                <c:pt idx="4">
                  <c:v>1.3192612137202999</c:v>
                </c:pt>
                <c:pt idx="5">
                  <c:v>9.4986807387862999</c:v>
                </c:pt>
                <c:pt idx="6">
                  <c:v>0</c:v>
                </c:pt>
                <c:pt idx="7">
                  <c:v>9.6401028277634992</c:v>
                </c:pt>
                <c:pt idx="8">
                  <c:v>0</c:v>
                </c:pt>
                <c:pt idx="9">
                  <c:v>0</c:v>
                </c:pt>
                <c:pt idx="10">
                  <c:v>5.8472553699283996</c:v>
                </c:pt>
                <c:pt idx="11">
                  <c:v>0</c:v>
                </c:pt>
                <c:pt idx="12">
                  <c:v>0</c:v>
                </c:pt>
                <c:pt idx="13">
                  <c:v>2.4822695035461</c:v>
                </c:pt>
                <c:pt idx="14">
                  <c:v>4.3224299065420997</c:v>
                </c:pt>
                <c:pt idx="15">
                  <c:v>1.9607843137255001</c:v>
                </c:pt>
                <c:pt idx="16">
                  <c:v>0</c:v>
                </c:pt>
                <c:pt idx="17">
                  <c:v>0</c:v>
                </c:pt>
                <c:pt idx="18">
                  <c:v>0</c:v>
                </c:pt>
                <c:pt idx="19">
                  <c:v>5.9360730593606998</c:v>
                </c:pt>
                <c:pt idx="20">
                  <c:v>0</c:v>
                </c:pt>
                <c:pt idx="21">
                  <c:v>2.2701475595914</c:v>
                </c:pt>
                <c:pt idx="22">
                  <c:v>4.9830124575310997</c:v>
                </c:pt>
                <c:pt idx="23">
                  <c:v>0</c:v>
                </c:pt>
                <c:pt idx="24">
                  <c:v>0</c:v>
                </c:pt>
                <c:pt idx="25">
                  <c:v>0</c:v>
                </c:pt>
                <c:pt idx="26">
                  <c:v>8.1447963800905008</c:v>
                </c:pt>
                <c:pt idx="27">
                  <c:v>0</c:v>
                </c:pt>
                <c:pt idx="28">
                  <c:v>0</c:v>
                </c:pt>
              </c:numCache>
            </c:numRef>
          </c:val>
          <c:smooth val="0"/>
          <c:extLst>
            <c:ext xmlns:c16="http://schemas.microsoft.com/office/drawing/2014/chart" uri="{C3380CC4-5D6E-409C-BE32-E72D297353CC}">
              <c16:uniqueId val="{00000000-5279-4855-93C1-52F7BEAF2768}"/>
            </c:ext>
          </c:extLst>
        </c:ser>
        <c:dLbls>
          <c:showLegendKey val="0"/>
          <c:showVal val="0"/>
          <c:showCatName val="0"/>
          <c:showSerName val="0"/>
          <c:showPercent val="0"/>
          <c:showBubbleSize val="0"/>
        </c:dLbls>
        <c:smooth val="0"/>
        <c:axId val="378566696"/>
        <c:axId val="378557512"/>
      </c:lineChart>
      <c:dateAx>
        <c:axId val="3785666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8557512"/>
        <c:crosses val="autoZero"/>
        <c:auto val="1"/>
        <c:lblOffset val="100"/>
        <c:baseTimeUnit val="days"/>
      </c:dateAx>
      <c:valAx>
        <c:axId val="3785575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85666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Link</c:v>
                </c:pt>
              </c:strCache>
            </c:strRef>
          </c:tx>
          <c:spPr>
            <a:solidFill>
              <a:schemeClr val="accent1"/>
            </a:solidFill>
            <a:ln>
              <a:noFill/>
            </a:ln>
            <a:effectLst/>
          </c:spPr>
          <c:invertIfNegative val="0"/>
          <c:cat>
            <c:strRef>
              <c:f>Sheet1!$A$2</c:f>
              <c:strCache>
                <c:ptCount val="1"/>
                <c:pt idx="0">
                  <c:v>Autohaus Ford Gaberszik</c:v>
                </c:pt>
              </c:strCache>
            </c:strRef>
          </c:cat>
          <c:val>
            <c:numRef>
              <c:f>Sheet1!$B$2</c:f>
              <c:numCache>
                <c:formatCode>General</c:formatCode>
                <c:ptCount val="1"/>
                <c:pt idx="0">
                  <c:v>1</c:v>
                </c:pt>
              </c:numCache>
            </c:numRef>
          </c:val>
          <c:extLst>
            <c:ext xmlns:c16="http://schemas.microsoft.com/office/drawing/2014/chart" uri="{C3380CC4-5D6E-409C-BE32-E72D297353CC}">
              <c16:uniqueId val="{00000000-B3A2-4782-914B-F8175F6C4116}"/>
            </c:ext>
          </c:extLst>
        </c:ser>
        <c:ser>
          <c:idx val="1"/>
          <c:order val="1"/>
          <c:tx>
            <c:strRef>
              <c:f>Sheet1!$C$1</c:f>
              <c:strCache>
                <c:ptCount val="1"/>
                <c:pt idx="0">
                  <c:v>Photo</c:v>
                </c:pt>
              </c:strCache>
            </c:strRef>
          </c:tx>
          <c:spPr>
            <a:solidFill>
              <a:schemeClr val="accent2"/>
            </a:solidFill>
            <a:ln>
              <a:noFill/>
            </a:ln>
            <a:effectLst/>
          </c:spPr>
          <c:invertIfNegative val="0"/>
          <c:cat>
            <c:strRef>
              <c:f>Sheet1!$A$2</c:f>
              <c:strCache>
                <c:ptCount val="1"/>
                <c:pt idx="0">
                  <c:v>Autohaus Ford Gaberszik</c:v>
                </c:pt>
              </c:strCache>
            </c:strRef>
          </c:cat>
          <c:val>
            <c:numRef>
              <c:f>Sheet1!$C$2</c:f>
              <c:numCache>
                <c:formatCode>General</c:formatCode>
                <c:ptCount val="1"/>
                <c:pt idx="0">
                  <c:v>11</c:v>
                </c:pt>
              </c:numCache>
            </c:numRef>
          </c:val>
          <c:extLst>
            <c:ext xmlns:c16="http://schemas.microsoft.com/office/drawing/2014/chart" uri="{C3380CC4-5D6E-409C-BE32-E72D297353CC}">
              <c16:uniqueId val="{00000001-B3A2-4782-914B-F8175F6C4116}"/>
            </c:ext>
          </c:extLst>
        </c:ser>
        <c:ser>
          <c:idx val="2"/>
          <c:order val="2"/>
          <c:tx>
            <c:strRef>
              <c:f>Sheet1!$D$1</c:f>
              <c:strCache>
                <c:ptCount val="1"/>
                <c:pt idx="0">
                  <c:v>Status</c:v>
                </c:pt>
              </c:strCache>
            </c:strRef>
          </c:tx>
          <c:spPr>
            <a:solidFill>
              <a:schemeClr val="accent3"/>
            </a:solidFill>
            <a:ln>
              <a:noFill/>
            </a:ln>
            <a:effectLst/>
          </c:spPr>
          <c:invertIfNegative val="0"/>
          <c:cat>
            <c:strRef>
              <c:f>Sheet1!$A$2</c:f>
              <c:strCache>
                <c:ptCount val="1"/>
                <c:pt idx="0">
                  <c:v>Autohaus Ford Gaberszik</c:v>
                </c:pt>
              </c:strCache>
            </c:strRef>
          </c:cat>
          <c:val>
            <c:numRef>
              <c:f>Sheet1!$D$2</c:f>
              <c:numCache>
                <c:formatCode>General</c:formatCode>
                <c:ptCount val="1"/>
                <c:pt idx="0">
                  <c:v>1</c:v>
                </c:pt>
              </c:numCache>
            </c:numRef>
          </c:val>
          <c:extLst>
            <c:ext xmlns:c16="http://schemas.microsoft.com/office/drawing/2014/chart" uri="{C3380CC4-5D6E-409C-BE32-E72D297353CC}">
              <c16:uniqueId val="{00000002-B3A2-4782-914B-F8175F6C4116}"/>
            </c:ext>
          </c:extLst>
        </c:ser>
        <c:ser>
          <c:idx val="3"/>
          <c:order val="3"/>
          <c:tx>
            <c:strRef>
              <c:f>Sheet1!$E$1</c:f>
              <c:strCache>
                <c:ptCount val="1"/>
                <c:pt idx="0">
                  <c:v>Video</c:v>
                </c:pt>
              </c:strCache>
            </c:strRef>
          </c:tx>
          <c:spPr>
            <a:solidFill>
              <a:schemeClr val="accent4"/>
            </a:solidFill>
            <a:ln>
              <a:noFill/>
            </a:ln>
            <a:effectLst/>
          </c:spPr>
          <c:invertIfNegative val="0"/>
          <c:cat>
            <c:strRef>
              <c:f>Sheet1!$A$2</c:f>
              <c:strCache>
                <c:ptCount val="1"/>
                <c:pt idx="0">
                  <c:v>Autohaus Ford Gaberszik</c:v>
                </c:pt>
              </c:strCache>
            </c:strRef>
          </c:cat>
          <c:val>
            <c:numRef>
              <c:f>Sheet1!$E$2</c:f>
              <c:numCache>
                <c:formatCode>General</c:formatCode>
                <c:ptCount val="1"/>
                <c:pt idx="0">
                  <c:v>3</c:v>
                </c:pt>
              </c:numCache>
            </c:numRef>
          </c:val>
          <c:extLst>
            <c:ext xmlns:c16="http://schemas.microsoft.com/office/drawing/2014/chart" uri="{C3380CC4-5D6E-409C-BE32-E72D297353CC}">
              <c16:uniqueId val="{00000003-B3A2-4782-914B-F8175F6C4116}"/>
            </c:ext>
          </c:extLst>
        </c:ser>
        <c:dLbls>
          <c:showLegendKey val="0"/>
          <c:showVal val="0"/>
          <c:showCatName val="0"/>
          <c:showSerName val="0"/>
          <c:showPercent val="0"/>
          <c:showBubbleSize val="0"/>
        </c:dLbls>
        <c:gapWidth val="150"/>
        <c:overlap val="100"/>
        <c:axId val="378570304"/>
        <c:axId val="378577848"/>
      </c:barChart>
      <c:catAx>
        <c:axId val="3785703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8577848"/>
        <c:crosses val="autoZero"/>
        <c:auto val="1"/>
        <c:lblAlgn val="ctr"/>
        <c:lblOffset val="100"/>
        <c:noMultiLvlLbl val="0"/>
      </c:catAx>
      <c:valAx>
        <c:axId val="37857784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85703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Autohaus Ford Gaberszik</c:v>
                </c:pt>
              </c:strCache>
            </c:strRef>
          </c:tx>
          <c:spPr>
            <a:solidFill>
              <a:schemeClr val="accent1"/>
            </a:solidFill>
            <a:ln>
              <a:noFill/>
            </a:ln>
            <a:effectLst/>
          </c:spPr>
          <c:invertIfNegative val="0"/>
          <c:cat>
            <c:strRef>
              <c:f>Sheet1!$A$2:$A$5</c:f>
              <c:strCache>
                <c:ptCount val="4"/>
                <c:pt idx="0">
                  <c:v>Link</c:v>
                </c:pt>
                <c:pt idx="1">
                  <c:v>Photo</c:v>
                </c:pt>
                <c:pt idx="2">
                  <c:v>Status</c:v>
                </c:pt>
                <c:pt idx="3">
                  <c:v>Video</c:v>
                </c:pt>
              </c:strCache>
            </c:strRef>
          </c:cat>
          <c:val>
            <c:numRef>
              <c:f>Sheet1!$B$2:$B$5</c:f>
              <c:numCache>
                <c:formatCode>General</c:formatCode>
                <c:ptCount val="4"/>
                <c:pt idx="0">
                  <c:v>2.2613065326633</c:v>
                </c:pt>
                <c:pt idx="1">
                  <c:v>7.1141638604021997</c:v>
                </c:pt>
                <c:pt idx="2">
                  <c:v>0.47169811320755001</c:v>
                </c:pt>
                <c:pt idx="3">
                  <c:v>3.8399741482061001</c:v>
                </c:pt>
              </c:numCache>
            </c:numRef>
          </c:val>
          <c:extLst>
            <c:ext xmlns:c16="http://schemas.microsoft.com/office/drawing/2014/chart" uri="{C3380CC4-5D6E-409C-BE32-E72D297353CC}">
              <c16:uniqueId val="{00000000-7106-41ED-97E1-A1A4DF2E2F14}"/>
            </c:ext>
          </c:extLst>
        </c:ser>
        <c:dLbls>
          <c:showLegendKey val="0"/>
          <c:showVal val="0"/>
          <c:showCatName val="0"/>
          <c:showSerName val="0"/>
          <c:showPercent val="0"/>
          <c:showBubbleSize val="0"/>
        </c:dLbls>
        <c:gapWidth val="219"/>
        <c:overlap val="-27"/>
        <c:axId val="378575552"/>
        <c:axId val="378576208"/>
      </c:barChart>
      <c:catAx>
        <c:axId val="3785755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8576208"/>
        <c:crosses val="autoZero"/>
        <c:auto val="1"/>
        <c:lblAlgn val="ctr"/>
        <c:lblOffset val="100"/>
        <c:noMultiLvlLbl val="0"/>
      </c:catAx>
      <c:valAx>
        <c:axId val="3785762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85755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Autohaus Ford Gaberszik</c:v>
                </c:pt>
              </c:strCache>
            </c:strRef>
          </c:tx>
          <c:spPr>
            <a:solidFill>
              <a:schemeClr val="accent1"/>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Sheet1!$B$2:$B$6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0-0F63-449B-A424-4970E74B9C1B}"/>
            </c:ext>
          </c:extLst>
        </c:ser>
        <c:dLbls>
          <c:showLegendKey val="0"/>
          <c:showVal val="0"/>
          <c:showCatName val="0"/>
          <c:showSerName val="0"/>
          <c:showPercent val="0"/>
          <c:showBubbleSize val="0"/>
        </c:dLbls>
        <c:gapWidth val="219"/>
        <c:overlap val="-27"/>
        <c:axId val="240503856"/>
        <c:axId val="240504184"/>
      </c:barChart>
      <c:catAx>
        <c:axId val="2405038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0504184"/>
        <c:crosses val="autoZero"/>
        <c:auto val="1"/>
        <c:lblAlgn val="ctr"/>
        <c:lblOffset val="100"/>
        <c:noMultiLvlLbl val="0"/>
      </c:catAx>
      <c:valAx>
        <c:axId val="2405041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05038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Ford Gaberszik</c:v>
                </c:pt>
              </c:strCache>
            </c:strRef>
          </c:tx>
          <c:spPr>
            <a:ln w="28575" cap="rnd">
              <a:solidFill>
                <a:schemeClr val="accent1"/>
              </a:solidFill>
              <a:round/>
            </a:ln>
            <a:effectLst/>
          </c:spPr>
          <c:marker>
            <c:symbol val="none"/>
          </c:marker>
          <c:cat>
            <c:numRef>
              <c:f>Sheet1!$A$2:$A$30</c:f>
              <c:numCache>
                <c:formatCode>m/d/yyyy</c:formatCode>
                <c:ptCount val="29"/>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numCache>
            </c:numRef>
          </c:cat>
          <c:val>
            <c:numRef>
              <c:f>Sheet1!$B$2:$B$30</c:f>
              <c:numCache>
                <c:formatCode>General</c:formatCode>
                <c:ptCount val="29"/>
                <c:pt idx="0">
                  <c:v>143</c:v>
                </c:pt>
                <c:pt idx="1">
                  <c:v>145</c:v>
                </c:pt>
                <c:pt idx="2">
                  <c:v>145</c:v>
                </c:pt>
                <c:pt idx="3">
                  <c:v>145</c:v>
                </c:pt>
                <c:pt idx="4">
                  <c:v>145</c:v>
                </c:pt>
                <c:pt idx="5">
                  <c:v>145</c:v>
                </c:pt>
                <c:pt idx="6">
                  <c:v>146</c:v>
                </c:pt>
                <c:pt idx="7">
                  <c:v>147</c:v>
                </c:pt>
                <c:pt idx="8">
                  <c:v>147</c:v>
                </c:pt>
                <c:pt idx="9">
                  <c:v>147</c:v>
                </c:pt>
                <c:pt idx="10">
                  <c:v>147</c:v>
                </c:pt>
                <c:pt idx="11">
                  <c:v>147</c:v>
                </c:pt>
                <c:pt idx="12">
                  <c:v>147</c:v>
                </c:pt>
                <c:pt idx="13">
                  <c:v>148</c:v>
                </c:pt>
                <c:pt idx="14">
                  <c:v>148</c:v>
                </c:pt>
                <c:pt idx="15">
                  <c:v>148</c:v>
                </c:pt>
                <c:pt idx="16">
                  <c:v>148</c:v>
                </c:pt>
                <c:pt idx="17">
                  <c:v>148</c:v>
                </c:pt>
                <c:pt idx="18">
                  <c:v>148</c:v>
                </c:pt>
                <c:pt idx="19">
                  <c:v>148</c:v>
                </c:pt>
                <c:pt idx="20">
                  <c:v>148</c:v>
                </c:pt>
                <c:pt idx="21">
                  <c:v>149</c:v>
                </c:pt>
                <c:pt idx="22">
                  <c:v>149</c:v>
                </c:pt>
                <c:pt idx="23">
                  <c:v>149</c:v>
                </c:pt>
                <c:pt idx="24">
                  <c:v>149</c:v>
                </c:pt>
                <c:pt idx="25">
                  <c:v>149</c:v>
                </c:pt>
                <c:pt idx="26">
                  <c:v>149</c:v>
                </c:pt>
                <c:pt idx="27">
                  <c:v>149</c:v>
                </c:pt>
                <c:pt idx="28">
                  <c:v>149</c:v>
                </c:pt>
              </c:numCache>
            </c:numRef>
          </c:val>
          <c:smooth val="0"/>
          <c:extLst>
            <c:ext xmlns:c16="http://schemas.microsoft.com/office/drawing/2014/chart" uri="{C3380CC4-5D6E-409C-BE32-E72D297353CC}">
              <c16:uniqueId val="{00000000-CD53-436D-973B-4B96D8943662}"/>
            </c:ext>
          </c:extLst>
        </c:ser>
        <c:dLbls>
          <c:showLegendKey val="0"/>
          <c:showVal val="0"/>
          <c:showCatName val="0"/>
          <c:showSerName val="0"/>
          <c:showPercent val="0"/>
          <c:showBubbleSize val="0"/>
        </c:dLbls>
        <c:smooth val="0"/>
        <c:axId val="312125592"/>
        <c:axId val="312127560"/>
      </c:lineChart>
      <c:dateAx>
        <c:axId val="3121255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2127560"/>
        <c:crosses val="autoZero"/>
        <c:auto val="1"/>
        <c:lblOffset val="100"/>
        <c:baseTimeUnit val="days"/>
      </c:dateAx>
      <c:valAx>
        <c:axId val="3121275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21255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Female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numCache>
            </c:numRef>
          </c:val>
          <c:extLst>
            <c:ext xmlns:c16="http://schemas.microsoft.com/office/drawing/2014/chart" uri="{C3380CC4-5D6E-409C-BE32-E72D297353CC}">
              <c16:uniqueId val="{00000000-9620-4E9A-ACDA-3998067FD43E}"/>
            </c:ext>
          </c:extLst>
        </c:ser>
        <c:ser>
          <c:idx val="1"/>
          <c:order val="1"/>
          <c:tx>
            <c:strRef>
              <c:f>Sheet1!$C$1</c:f>
              <c:strCache>
                <c:ptCount val="1"/>
                <c:pt idx="0">
                  <c:v>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numCache>
            </c:numRef>
          </c:val>
          <c:extLst>
            <c:ext xmlns:c16="http://schemas.microsoft.com/office/drawing/2014/chart" uri="{C3380CC4-5D6E-409C-BE32-E72D297353CC}">
              <c16:uniqueId val="{00000001-9620-4E9A-ACDA-3998067FD43E}"/>
            </c:ext>
          </c:extLst>
        </c:ser>
        <c:dLbls>
          <c:showLegendKey val="0"/>
          <c:showVal val="0"/>
          <c:showCatName val="0"/>
          <c:showSerName val="0"/>
          <c:showPercent val="0"/>
          <c:showBubbleSize val="0"/>
        </c:dLbls>
        <c:gapWidth val="219"/>
        <c:overlap val="-27"/>
        <c:axId val="312126904"/>
        <c:axId val="312127232"/>
      </c:barChart>
      <c:catAx>
        <c:axId val="3121269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2127232"/>
        <c:crosses val="autoZero"/>
        <c:auto val="1"/>
        <c:lblAlgn val="ctr"/>
        <c:lblOffset val="100"/>
        <c:noMultiLvlLbl val="0"/>
      </c:catAx>
      <c:valAx>
        <c:axId val="3121272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21269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Ford Gaberszik</c:v>
                </c:pt>
              </c:strCache>
            </c:strRef>
          </c:tx>
          <c:spPr>
            <a:ln w="28575" cap="rnd">
              <a:solidFill>
                <a:schemeClr val="accent1"/>
              </a:solidFill>
              <a:round/>
            </a:ln>
            <a:effectLst/>
          </c:spPr>
          <c:marker>
            <c:symbol val="none"/>
          </c:marker>
          <c:cat>
            <c:numRef>
              <c:f>Sheet1!$A$2:$A$30</c:f>
              <c:numCache>
                <c:formatCode>m/d/yyyy</c:formatCode>
                <c:ptCount val="29"/>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numCache>
            </c:numRef>
          </c:cat>
          <c:val>
            <c:numRef>
              <c:f>Sheet1!$B$2:$B$30</c:f>
              <c:numCache>
                <c:formatCode>General</c:formatCode>
                <c:ptCount val="29"/>
                <c:pt idx="0">
                  <c:v>3272</c:v>
                </c:pt>
                <c:pt idx="1">
                  <c:v>4391</c:v>
                </c:pt>
                <c:pt idx="2">
                  <c:v>545</c:v>
                </c:pt>
                <c:pt idx="3">
                  <c:v>1593</c:v>
                </c:pt>
                <c:pt idx="4">
                  <c:v>1804</c:v>
                </c:pt>
                <c:pt idx="5">
                  <c:v>3089</c:v>
                </c:pt>
                <c:pt idx="6">
                  <c:v>3559</c:v>
                </c:pt>
                <c:pt idx="7">
                  <c:v>7758</c:v>
                </c:pt>
                <c:pt idx="8">
                  <c:v>3666</c:v>
                </c:pt>
                <c:pt idx="9">
                  <c:v>3478</c:v>
                </c:pt>
                <c:pt idx="10">
                  <c:v>4677</c:v>
                </c:pt>
                <c:pt idx="11">
                  <c:v>3392</c:v>
                </c:pt>
                <c:pt idx="12">
                  <c:v>4007</c:v>
                </c:pt>
                <c:pt idx="13">
                  <c:v>4204</c:v>
                </c:pt>
                <c:pt idx="14">
                  <c:v>3838</c:v>
                </c:pt>
                <c:pt idx="15">
                  <c:v>2800</c:v>
                </c:pt>
                <c:pt idx="16">
                  <c:v>2947</c:v>
                </c:pt>
                <c:pt idx="17">
                  <c:v>3226</c:v>
                </c:pt>
                <c:pt idx="18">
                  <c:v>2863</c:v>
                </c:pt>
                <c:pt idx="19">
                  <c:v>4061</c:v>
                </c:pt>
                <c:pt idx="20">
                  <c:v>4183</c:v>
                </c:pt>
                <c:pt idx="21">
                  <c:v>5580</c:v>
                </c:pt>
                <c:pt idx="22">
                  <c:v>3546</c:v>
                </c:pt>
                <c:pt idx="23">
                  <c:v>2856</c:v>
                </c:pt>
                <c:pt idx="24">
                  <c:v>1970</c:v>
                </c:pt>
                <c:pt idx="25">
                  <c:v>691</c:v>
                </c:pt>
                <c:pt idx="26">
                  <c:v>1379</c:v>
                </c:pt>
                <c:pt idx="27">
                  <c:v>405</c:v>
                </c:pt>
                <c:pt idx="28">
                  <c:v>4</c:v>
                </c:pt>
              </c:numCache>
            </c:numRef>
          </c:val>
          <c:smooth val="0"/>
          <c:extLst>
            <c:ext xmlns:c16="http://schemas.microsoft.com/office/drawing/2014/chart" uri="{C3380CC4-5D6E-409C-BE32-E72D297353CC}">
              <c16:uniqueId val="{00000000-741F-4CAC-AF9A-5FB2C26AC35A}"/>
            </c:ext>
          </c:extLst>
        </c:ser>
        <c:dLbls>
          <c:showLegendKey val="0"/>
          <c:showVal val="0"/>
          <c:showCatName val="0"/>
          <c:showSerName val="0"/>
          <c:showPercent val="0"/>
          <c:showBubbleSize val="0"/>
        </c:dLbls>
        <c:smooth val="0"/>
        <c:axId val="358758552"/>
        <c:axId val="358757568"/>
      </c:lineChart>
      <c:dateAx>
        <c:axId val="3587585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8757568"/>
        <c:crosses val="autoZero"/>
        <c:auto val="1"/>
        <c:lblOffset val="100"/>
        <c:baseTimeUnit val="days"/>
      </c:dateAx>
      <c:valAx>
        <c:axId val="3587575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87585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Ford Gaberszik</c:v>
                </c:pt>
              </c:strCache>
            </c:strRef>
          </c:tx>
          <c:spPr>
            <a:ln w="28575" cap="rnd">
              <a:solidFill>
                <a:schemeClr val="accent1"/>
              </a:solidFill>
              <a:round/>
            </a:ln>
            <a:effectLst/>
          </c:spPr>
          <c:marker>
            <c:symbol val="none"/>
          </c:marker>
          <c:cat>
            <c:numRef>
              <c:f>Sheet1!$A$2:$A$30</c:f>
              <c:numCache>
                <c:formatCode>m/d/yyyy</c:formatCode>
                <c:ptCount val="29"/>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numCache>
            </c:numRef>
          </c:cat>
          <c:val>
            <c:numRef>
              <c:f>Sheet1!$B$2:$B$30</c:f>
              <c:numCache>
                <c:formatCode>General</c:formatCode>
                <c:ptCount val="29"/>
                <c:pt idx="0">
                  <c:v>2753</c:v>
                </c:pt>
                <c:pt idx="1">
                  <c:v>3319</c:v>
                </c:pt>
                <c:pt idx="2">
                  <c:v>375</c:v>
                </c:pt>
                <c:pt idx="3">
                  <c:v>727</c:v>
                </c:pt>
                <c:pt idx="4">
                  <c:v>1406</c:v>
                </c:pt>
                <c:pt idx="5">
                  <c:v>2252</c:v>
                </c:pt>
                <c:pt idx="6">
                  <c:v>2641</c:v>
                </c:pt>
                <c:pt idx="7">
                  <c:v>4399</c:v>
                </c:pt>
                <c:pt idx="8">
                  <c:v>2609</c:v>
                </c:pt>
                <c:pt idx="9">
                  <c:v>2765</c:v>
                </c:pt>
                <c:pt idx="10">
                  <c:v>3235</c:v>
                </c:pt>
                <c:pt idx="11">
                  <c:v>2867</c:v>
                </c:pt>
                <c:pt idx="12">
                  <c:v>3072</c:v>
                </c:pt>
                <c:pt idx="13">
                  <c:v>2807</c:v>
                </c:pt>
                <c:pt idx="14">
                  <c:v>2851</c:v>
                </c:pt>
                <c:pt idx="15">
                  <c:v>2252</c:v>
                </c:pt>
                <c:pt idx="16">
                  <c:v>2335</c:v>
                </c:pt>
                <c:pt idx="17">
                  <c:v>2871</c:v>
                </c:pt>
                <c:pt idx="18">
                  <c:v>2467</c:v>
                </c:pt>
                <c:pt idx="19">
                  <c:v>2900</c:v>
                </c:pt>
                <c:pt idx="20">
                  <c:v>3624</c:v>
                </c:pt>
                <c:pt idx="21">
                  <c:v>3255</c:v>
                </c:pt>
                <c:pt idx="22">
                  <c:v>2357</c:v>
                </c:pt>
                <c:pt idx="23">
                  <c:v>2441</c:v>
                </c:pt>
                <c:pt idx="24">
                  <c:v>1456</c:v>
                </c:pt>
                <c:pt idx="25">
                  <c:v>461</c:v>
                </c:pt>
                <c:pt idx="26">
                  <c:v>621</c:v>
                </c:pt>
                <c:pt idx="27">
                  <c:v>212</c:v>
                </c:pt>
                <c:pt idx="28">
                  <c:v>4</c:v>
                </c:pt>
              </c:numCache>
            </c:numRef>
          </c:val>
          <c:smooth val="0"/>
          <c:extLst>
            <c:ext xmlns:c16="http://schemas.microsoft.com/office/drawing/2014/chart" uri="{C3380CC4-5D6E-409C-BE32-E72D297353CC}">
              <c16:uniqueId val="{00000000-2F16-46F3-8515-E0C33010B438}"/>
            </c:ext>
          </c:extLst>
        </c:ser>
        <c:dLbls>
          <c:showLegendKey val="0"/>
          <c:showVal val="0"/>
          <c:showCatName val="0"/>
          <c:showSerName val="0"/>
          <c:showPercent val="0"/>
          <c:showBubbleSize val="0"/>
        </c:dLbls>
        <c:smooth val="0"/>
        <c:axId val="358760520"/>
        <c:axId val="358760848"/>
      </c:lineChart>
      <c:dateAx>
        <c:axId val="3587605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8760848"/>
        <c:crosses val="autoZero"/>
        <c:auto val="1"/>
        <c:lblOffset val="100"/>
        <c:baseTimeUnit val="days"/>
      </c:dateAx>
      <c:valAx>
        <c:axId val="3587608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87605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Ford Gaberszik</c:v>
                </c:pt>
              </c:strCache>
            </c:strRef>
          </c:tx>
          <c:spPr>
            <a:ln w="28575" cap="rnd">
              <a:solidFill>
                <a:schemeClr val="accent1"/>
              </a:solidFill>
              <a:round/>
            </a:ln>
            <a:effectLst/>
          </c:spPr>
          <c:marker>
            <c:symbol val="none"/>
          </c:marker>
          <c:cat>
            <c:numRef>
              <c:f>Sheet1!$A$2:$A$30</c:f>
              <c:numCache>
                <c:formatCode>m/d/yyyy</c:formatCode>
                <c:ptCount val="29"/>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numCache>
            </c:numRef>
          </c:cat>
          <c:val>
            <c:numRef>
              <c:f>Sheet1!$B$2:$B$30</c:f>
              <c:numCache>
                <c:formatCode>General</c:formatCode>
                <c:ptCount val="29"/>
                <c:pt idx="0">
                  <c:v>116</c:v>
                </c:pt>
                <c:pt idx="1">
                  <c:v>167</c:v>
                </c:pt>
                <c:pt idx="2">
                  <c:v>29</c:v>
                </c:pt>
                <c:pt idx="3">
                  <c:v>183</c:v>
                </c:pt>
                <c:pt idx="4">
                  <c:v>82</c:v>
                </c:pt>
                <c:pt idx="5">
                  <c:v>236</c:v>
                </c:pt>
                <c:pt idx="6">
                  <c:v>124</c:v>
                </c:pt>
                <c:pt idx="7">
                  <c:v>706</c:v>
                </c:pt>
                <c:pt idx="8">
                  <c:v>170</c:v>
                </c:pt>
                <c:pt idx="9">
                  <c:v>80</c:v>
                </c:pt>
                <c:pt idx="10">
                  <c:v>209</c:v>
                </c:pt>
                <c:pt idx="11">
                  <c:v>71</c:v>
                </c:pt>
                <c:pt idx="12">
                  <c:v>83</c:v>
                </c:pt>
                <c:pt idx="13">
                  <c:v>116</c:v>
                </c:pt>
                <c:pt idx="14">
                  <c:v>130</c:v>
                </c:pt>
                <c:pt idx="15">
                  <c:v>75</c:v>
                </c:pt>
                <c:pt idx="16">
                  <c:v>71</c:v>
                </c:pt>
                <c:pt idx="17">
                  <c:v>70</c:v>
                </c:pt>
                <c:pt idx="18">
                  <c:v>50</c:v>
                </c:pt>
                <c:pt idx="19">
                  <c:v>157</c:v>
                </c:pt>
                <c:pt idx="20">
                  <c:v>88</c:v>
                </c:pt>
                <c:pt idx="21">
                  <c:v>239</c:v>
                </c:pt>
                <c:pt idx="22">
                  <c:v>146</c:v>
                </c:pt>
                <c:pt idx="23">
                  <c:v>83</c:v>
                </c:pt>
                <c:pt idx="24">
                  <c:v>46</c:v>
                </c:pt>
                <c:pt idx="25">
                  <c:v>26</c:v>
                </c:pt>
                <c:pt idx="26">
                  <c:v>127</c:v>
                </c:pt>
                <c:pt idx="27">
                  <c:v>24</c:v>
                </c:pt>
                <c:pt idx="28">
                  <c:v>0</c:v>
                </c:pt>
              </c:numCache>
            </c:numRef>
          </c:val>
          <c:smooth val="0"/>
          <c:extLst>
            <c:ext xmlns:c16="http://schemas.microsoft.com/office/drawing/2014/chart" uri="{C3380CC4-5D6E-409C-BE32-E72D297353CC}">
              <c16:uniqueId val="{00000000-4FB5-4F5D-A54F-0AD7513CA1E2}"/>
            </c:ext>
          </c:extLst>
        </c:ser>
        <c:dLbls>
          <c:showLegendKey val="0"/>
          <c:showVal val="0"/>
          <c:showCatName val="0"/>
          <c:showSerName val="0"/>
          <c:showPercent val="0"/>
          <c:showBubbleSize val="0"/>
        </c:dLbls>
        <c:smooth val="0"/>
        <c:axId val="358771344"/>
        <c:axId val="358771016"/>
      </c:lineChart>
      <c:dateAx>
        <c:axId val="3587713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8771016"/>
        <c:crosses val="autoZero"/>
        <c:auto val="1"/>
        <c:lblOffset val="100"/>
        <c:baseTimeUnit val="days"/>
      </c:dateAx>
      <c:valAx>
        <c:axId val="3587710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87713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Ford Gaberszik</c:v>
                </c:pt>
              </c:strCache>
            </c:strRef>
          </c:tx>
          <c:spPr>
            <a:ln w="28575" cap="rnd">
              <a:solidFill>
                <a:schemeClr val="accent1"/>
              </a:solidFill>
              <a:round/>
            </a:ln>
            <a:effectLst/>
          </c:spPr>
          <c:marker>
            <c:symbol val="none"/>
          </c:marker>
          <c:cat>
            <c:numRef>
              <c:f>Sheet1!$A$2:$A$30</c:f>
              <c:numCache>
                <c:formatCode>m/d/yyyy</c:formatCode>
                <c:ptCount val="29"/>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numCache>
            </c:numRef>
          </c:cat>
          <c:val>
            <c:numRef>
              <c:f>Sheet1!$B$2:$B$30</c:f>
              <c:numCache>
                <c:formatCode>General</c:formatCode>
                <c:ptCount val="29"/>
                <c:pt idx="0">
                  <c:v>44</c:v>
                </c:pt>
                <c:pt idx="1">
                  <c:v>28</c:v>
                </c:pt>
                <c:pt idx="2">
                  <c:v>9</c:v>
                </c:pt>
                <c:pt idx="3">
                  <c:v>36</c:v>
                </c:pt>
                <c:pt idx="4">
                  <c:v>11</c:v>
                </c:pt>
                <c:pt idx="5">
                  <c:v>35</c:v>
                </c:pt>
                <c:pt idx="6">
                  <c:v>19</c:v>
                </c:pt>
                <c:pt idx="7">
                  <c:v>205</c:v>
                </c:pt>
                <c:pt idx="8">
                  <c:v>76</c:v>
                </c:pt>
                <c:pt idx="9">
                  <c:v>18</c:v>
                </c:pt>
                <c:pt idx="10">
                  <c:v>23</c:v>
                </c:pt>
                <c:pt idx="11">
                  <c:v>15</c:v>
                </c:pt>
                <c:pt idx="12">
                  <c:v>19</c:v>
                </c:pt>
                <c:pt idx="13">
                  <c:v>31</c:v>
                </c:pt>
                <c:pt idx="14">
                  <c:v>60</c:v>
                </c:pt>
                <c:pt idx="15">
                  <c:v>21</c:v>
                </c:pt>
                <c:pt idx="16">
                  <c:v>19</c:v>
                </c:pt>
                <c:pt idx="17">
                  <c:v>10</c:v>
                </c:pt>
                <c:pt idx="18">
                  <c:v>11</c:v>
                </c:pt>
                <c:pt idx="19">
                  <c:v>20</c:v>
                </c:pt>
                <c:pt idx="20">
                  <c:v>37</c:v>
                </c:pt>
                <c:pt idx="21">
                  <c:v>32</c:v>
                </c:pt>
                <c:pt idx="22">
                  <c:v>18</c:v>
                </c:pt>
                <c:pt idx="23">
                  <c:v>13</c:v>
                </c:pt>
                <c:pt idx="24">
                  <c:v>8</c:v>
                </c:pt>
                <c:pt idx="25">
                  <c:v>6</c:v>
                </c:pt>
                <c:pt idx="26">
                  <c:v>23</c:v>
                </c:pt>
                <c:pt idx="27">
                  <c:v>13</c:v>
                </c:pt>
                <c:pt idx="28">
                  <c:v>0</c:v>
                </c:pt>
              </c:numCache>
            </c:numRef>
          </c:val>
          <c:smooth val="0"/>
          <c:extLst>
            <c:ext xmlns:c16="http://schemas.microsoft.com/office/drawing/2014/chart" uri="{C3380CC4-5D6E-409C-BE32-E72D297353CC}">
              <c16:uniqueId val="{00000000-DD70-43E1-9A66-319680716070}"/>
            </c:ext>
          </c:extLst>
        </c:ser>
        <c:dLbls>
          <c:showLegendKey val="0"/>
          <c:showVal val="0"/>
          <c:showCatName val="0"/>
          <c:showSerName val="0"/>
          <c:showPercent val="0"/>
          <c:showBubbleSize val="0"/>
        </c:dLbls>
        <c:smooth val="0"/>
        <c:axId val="358769704"/>
        <c:axId val="358762816"/>
      </c:lineChart>
      <c:dateAx>
        <c:axId val="3587697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8762816"/>
        <c:crosses val="autoZero"/>
        <c:auto val="1"/>
        <c:lblOffset val="100"/>
        <c:baseTimeUnit val="days"/>
      </c:dateAx>
      <c:valAx>
        <c:axId val="3587628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87697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Ford Gaberszik</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120.88888888888999</c:v>
                </c:pt>
                <c:pt idx="1">
                  <c:v>69.074074074074005</c:v>
                </c:pt>
                <c:pt idx="2">
                  <c:v>45.884615384615003</c:v>
                </c:pt>
                <c:pt idx="3">
                  <c:v>43.185185185184999</c:v>
                </c:pt>
                <c:pt idx="4">
                  <c:v>63.629629629630003</c:v>
                </c:pt>
                <c:pt idx="5">
                  <c:v>129.51851851852001</c:v>
                </c:pt>
                <c:pt idx="6">
                  <c:v>243.25925925926001</c:v>
                </c:pt>
                <c:pt idx="7">
                  <c:v>321.33333333333002</c:v>
                </c:pt>
                <c:pt idx="8">
                  <c:v>341.18518518518999</c:v>
                </c:pt>
                <c:pt idx="9">
                  <c:v>338.96296296295998</c:v>
                </c:pt>
                <c:pt idx="10">
                  <c:v>341.03703703704002</c:v>
                </c:pt>
                <c:pt idx="11">
                  <c:v>346.88888888888999</c:v>
                </c:pt>
                <c:pt idx="12">
                  <c:v>371.85185185184997</c:v>
                </c:pt>
                <c:pt idx="13">
                  <c:v>364.40740740741001</c:v>
                </c:pt>
                <c:pt idx="14">
                  <c:v>354.7037037037</c:v>
                </c:pt>
                <c:pt idx="15">
                  <c:v>357.14814814815003</c:v>
                </c:pt>
                <c:pt idx="16">
                  <c:v>358.2962962963</c:v>
                </c:pt>
                <c:pt idx="17">
                  <c:v>378.03703703704002</c:v>
                </c:pt>
                <c:pt idx="18">
                  <c:v>395.25925925925998</c:v>
                </c:pt>
                <c:pt idx="19">
                  <c:v>414.18518518518999</c:v>
                </c:pt>
                <c:pt idx="20">
                  <c:v>421.66666666666998</c:v>
                </c:pt>
                <c:pt idx="21">
                  <c:v>388.85185185184997</c:v>
                </c:pt>
                <c:pt idx="22">
                  <c:v>312.96296296295998</c:v>
                </c:pt>
                <c:pt idx="23">
                  <c:v>202.85185185185</c:v>
                </c:pt>
              </c:numCache>
            </c:numRef>
          </c:val>
          <c:smooth val="0"/>
          <c:extLst>
            <c:ext xmlns:c16="http://schemas.microsoft.com/office/drawing/2014/chart" uri="{C3380CC4-5D6E-409C-BE32-E72D297353CC}">
              <c16:uniqueId val="{00000000-933B-46A4-AFBC-5915F8AEB450}"/>
            </c:ext>
          </c:extLst>
        </c:ser>
        <c:dLbls>
          <c:showLegendKey val="0"/>
          <c:showVal val="0"/>
          <c:showCatName val="0"/>
          <c:showSerName val="0"/>
          <c:showPercent val="0"/>
          <c:showBubbleSize val="0"/>
        </c:dLbls>
        <c:smooth val="0"/>
        <c:axId val="312118704"/>
        <c:axId val="312110504"/>
      </c:lineChart>
      <c:catAx>
        <c:axId val="3121187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2110504"/>
        <c:crosses val="autoZero"/>
        <c:auto val="1"/>
        <c:lblAlgn val="ctr"/>
        <c:lblOffset val="100"/>
        <c:noMultiLvlLbl val="0"/>
      </c:catAx>
      <c:valAx>
        <c:axId val="3121105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21187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Ford Gaberszik</c:v>
                </c:pt>
              </c:strCache>
            </c:strRef>
          </c:tx>
          <c:spPr>
            <a:ln w="28575" cap="rnd">
              <a:solidFill>
                <a:schemeClr val="accent1"/>
              </a:solidFill>
              <a:round/>
            </a:ln>
            <a:effectLst/>
          </c:spPr>
          <c:marker>
            <c:symbol val="none"/>
          </c:marker>
          <c:cat>
            <c:numRef>
              <c:f>Sheet1!$A$2:$A$30</c:f>
              <c:numCache>
                <c:formatCode>m/d/yyyy</c:formatCode>
                <c:ptCount val="29"/>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numCache>
            </c:numRef>
          </c:cat>
          <c:val>
            <c:numRef>
              <c:f>Sheet1!$B$2:$B$30</c:f>
              <c:numCache>
                <c:formatCode>General</c:formatCode>
                <c:ptCount val="29"/>
                <c:pt idx="0">
                  <c:v>2753</c:v>
                </c:pt>
                <c:pt idx="1">
                  <c:v>3319</c:v>
                </c:pt>
                <c:pt idx="2">
                  <c:v>375</c:v>
                </c:pt>
                <c:pt idx="3">
                  <c:v>727</c:v>
                </c:pt>
                <c:pt idx="4">
                  <c:v>1406</c:v>
                </c:pt>
                <c:pt idx="5">
                  <c:v>2252</c:v>
                </c:pt>
                <c:pt idx="6">
                  <c:v>2641</c:v>
                </c:pt>
                <c:pt idx="7">
                  <c:v>4399</c:v>
                </c:pt>
                <c:pt idx="8">
                  <c:v>2609</c:v>
                </c:pt>
                <c:pt idx="9">
                  <c:v>2765</c:v>
                </c:pt>
                <c:pt idx="10">
                  <c:v>3235</c:v>
                </c:pt>
                <c:pt idx="11">
                  <c:v>2867</c:v>
                </c:pt>
                <c:pt idx="12">
                  <c:v>3072</c:v>
                </c:pt>
                <c:pt idx="13">
                  <c:v>2807</c:v>
                </c:pt>
                <c:pt idx="14">
                  <c:v>2851</c:v>
                </c:pt>
                <c:pt idx="15">
                  <c:v>2252</c:v>
                </c:pt>
                <c:pt idx="16">
                  <c:v>2335</c:v>
                </c:pt>
                <c:pt idx="17">
                  <c:v>2871</c:v>
                </c:pt>
                <c:pt idx="18">
                  <c:v>2467</c:v>
                </c:pt>
                <c:pt idx="19">
                  <c:v>2900</c:v>
                </c:pt>
                <c:pt idx="20">
                  <c:v>3624</c:v>
                </c:pt>
                <c:pt idx="21">
                  <c:v>3255</c:v>
                </c:pt>
                <c:pt idx="22">
                  <c:v>2357</c:v>
                </c:pt>
                <c:pt idx="23">
                  <c:v>2441</c:v>
                </c:pt>
                <c:pt idx="24">
                  <c:v>1456</c:v>
                </c:pt>
                <c:pt idx="25">
                  <c:v>461</c:v>
                </c:pt>
                <c:pt idx="26">
                  <c:v>621</c:v>
                </c:pt>
                <c:pt idx="27">
                  <c:v>212</c:v>
                </c:pt>
                <c:pt idx="28">
                  <c:v>4</c:v>
                </c:pt>
              </c:numCache>
            </c:numRef>
          </c:val>
          <c:smooth val="0"/>
          <c:extLst>
            <c:ext xmlns:c16="http://schemas.microsoft.com/office/drawing/2014/chart" uri="{C3380CC4-5D6E-409C-BE32-E72D297353CC}">
              <c16:uniqueId val="{00000000-9A36-4109-8022-AB2A1A3B6281}"/>
            </c:ext>
          </c:extLst>
        </c:ser>
        <c:dLbls>
          <c:showLegendKey val="0"/>
          <c:showVal val="0"/>
          <c:showCatName val="0"/>
          <c:showSerName val="0"/>
          <c:showPercent val="0"/>
          <c:showBubbleSize val="0"/>
        </c:dLbls>
        <c:smooth val="0"/>
        <c:axId val="365833504"/>
        <c:axId val="365833832"/>
      </c:lineChart>
      <c:dateAx>
        <c:axId val="3658335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5833832"/>
        <c:crosses val="autoZero"/>
        <c:auto val="1"/>
        <c:lblOffset val="100"/>
        <c:baseTimeUnit val="days"/>
      </c:dateAx>
      <c:valAx>
        <c:axId val="3658338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58335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3/29/2018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3/29/2018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3/29/2018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3/29/2018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3/29/2018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3/29/2018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3/29/2018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3/29/2018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3/29/2018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3/29/2018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043DF8-72DE-4075-B01F-A68B800F48F0}"/>
              </a:ext>
            </a:extLst>
          </p:cNvPr>
          <p:cNvSpPr>
            <a:spLocks noGrp="1"/>
          </p:cNvSpPr>
          <p:nvPr>
            <p:ph type="ctrTitle"/>
          </p:nvPr>
        </p:nvSpPr>
        <p:spPr/>
        <p:txBody>
          <a:bodyPr/>
          <a:lstStyle/>
          <a:p>
            <a:r>
              <a:rPr lang="en-US"/>
              <a:t>Facebook Page Report</a:t>
            </a:r>
          </a:p>
        </p:txBody>
      </p:sp>
      <p:sp>
        <p:nvSpPr>
          <p:cNvPr id="3" name="Subtitle 2">
            <a:extLst>
              <a:ext uri="{FF2B5EF4-FFF2-40B4-BE49-F238E27FC236}">
                <a16:creationId xmlns:a16="http://schemas.microsoft.com/office/drawing/2014/main" id="{B2B14C07-3839-40C9-8306-AC2BBB90AC69}"/>
              </a:ext>
            </a:extLst>
          </p:cNvPr>
          <p:cNvSpPr>
            <a:spLocks noGrp="1"/>
          </p:cNvSpPr>
          <p:nvPr>
            <p:ph type="subTitle" idx="1"/>
          </p:nvPr>
        </p:nvSpPr>
        <p:spPr/>
        <p:txBody>
          <a:bodyPr/>
          <a:lstStyle/>
          <a:p>
            <a:r>
              <a:rPr lang="en-US"/>
              <a:t>23 | new marketing experiences</a:t>
            </a:r>
          </a:p>
        </p:txBody>
      </p:sp>
    </p:spTree>
    <p:extLst>
      <p:ext uri="{BB962C8B-B14F-4D97-AF65-F5344CB8AC3E}">
        <p14:creationId xmlns:p14="http://schemas.microsoft.com/office/powerpoint/2010/main" val="350138013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CE233C-4283-4F05-8A2B-EA455FAEE973}"/>
              </a:ext>
            </a:extLst>
          </p:cNvPr>
          <p:cNvSpPr>
            <a:spLocks noGrp="1"/>
          </p:cNvSpPr>
          <p:nvPr>
            <p:ph type="title"/>
          </p:nvPr>
        </p:nvSpPr>
        <p:spPr/>
        <p:txBody>
          <a:bodyPr/>
          <a:lstStyle/>
          <a:p>
            <a:r>
              <a:rPr lang="en-US"/>
              <a:t>Wichtigste Werte (KPI's)</a:t>
            </a:r>
          </a:p>
        </p:txBody>
      </p:sp>
      <p:graphicFrame>
        <p:nvGraphicFramePr>
          <p:cNvPr id="5" name="Table Placeholder 4">
            <a:extLst>
              <a:ext uri="{FF2B5EF4-FFF2-40B4-BE49-F238E27FC236}">
                <a16:creationId xmlns:a16="http://schemas.microsoft.com/office/drawing/2014/main" id="{3F427BF4-E648-4F69-9D8C-30036A6FF930}"/>
              </a:ext>
            </a:extLst>
          </p:cNvPr>
          <p:cNvGraphicFramePr>
            <a:graphicFrameLocks noGrp="1"/>
          </p:cNvGraphicFramePr>
          <p:nvPr>
            <p:ph type="tbl" sz="quarter" idx="13"/>
            <p:extLst>
              <p:ext uri="{D42A27DB-BD31-4B8C-83A1-F6EECF244321}">
                <p14:modId xmlns:p14="http://schemas.microsoft.com/office/powerpoint/2010/main" val="1570351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888566598"/>
                    </a:ext>
                  </a:extLst>
                </a:gridCol>
                <a:gridCol w="740664">
                  <a:extLst>
                    <a:ext uri="{9D8B030D-6E8A-4147-A177-3AD203B41FA5}">
                      <a16:colId xmlns:a16="http://schemas.microsoft.com/office/drawing/2014/main" val="2663881627"/>
                    </a:ext>
                  </a:extLst>
                </a:gridCol>
                <a:gridCol w="740664">
                  <a:extLst>
                    <a:ext uri="{9D8B030D-6E8A-4147-A177-3AD203B41FA5}">
                      <a16:colId xmlns:a16="http://schemas.microsoft.com/office/drawing/2014/main" val="2016453736"/>
                    </a:ext>
                  </a:extLst>
                </a:gridCol>
                <a:gridCol w="740664">
                  <a:extLst>
                    <a:ext uri="{9D8B030D-6E8A-4147-A177-3AD203B41FA5}">
                      <a16:colId xmlns:a16="http://schemas.microsoft.com/office/drawing/2014/main" val="1437938442"/>
                    </a:ext>
                  </a:extLst>
                </a:gridCol>
                <a:gridCol w="740664">
                  <a:extLst>
                    <a:ext uri="{9D8B030D-6E8A-4147-A177-3AD203B41FA5}">
                      <a16:colId xmlns:a16="http://schemas.microsoft.com/office/drawing/2014/main" val="248694871"/>
                    </a:ext>
                  </a:extLst>
                </a:gridCol>
                <a:gridCol w="740664">
                  <a:extLst>
                    <a:ext uri="{9D8B030D-6E8A-4147-A177-3AD203B41FA5}">
                      <a16:colId xmlns:a16="http://schemas.microsoft.com/office/drawing/2014/main" val="678442936"/>
                    </a:ext>
                  </a:extLst>
                </a:gridCol>
                <a:gridCol w="740664">
                  <a:extLst>
                    <a:ext uri="{9D8B030D-6E8A-4147-A177-3AD203B41FA5}">
                      <a16:colId xmlns:a16="http://schemas.microsoft.com/office/drawing/2014/main" val="626663185"/>
                    </a:ext>
                  </a:extLst>
                </a:gridCol>
                <a:gridCol w="740664">
                  <a:extLst>
                    <a:ext uri="{9D8B030D-6E8A-4147-A177-3AD203B41FA5}">
                      <a16:colId xmlns:a16="http://schemas.microsoft.com/office/drawing/2014/main" val="3043287150"/>
                    </a:ext>
                  </a:extLst>
                </a:gridCol>
                <a:gridCol w="740664">
                  <a:extLst>
                    <a:ext uri="{9D8B030D-6E8A-4147-A177-3AD203B41FA5}">
                      <a16:colId xmlns:a16="http://schemas.microsoft.com/office/drawing/2014/main" val="3169192391"/>
                    </a:ext>
                  </a:extLst>
                </a:gridCol>
                <a:gridCol w="740664">
                  <a:extLst>
                    <a:ext uri="{9D8B030D-6E8A-4147-A177-3AD203B41FA5}">
                      <a16:colId xmlns:a16="http://schemas.microsoft.com/office/drawing/2014/main" val="2871607933"/>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257285764"/>
                  </a:ext>
                </a:extLst>
              </a:tr>
              <a:tr h="370840">
                <a:tc>
                  <a:txBody>
                    <a:bodyPr/>
                    <a:lstStyle/>
                    <a:p>
                      <a:r>
                        <a:rPr lang="en-US" sz="1000"/>
                        <a:t>Autohaus Ford Gaberszik</a:t>
                      </a:r>
                    </a:p>
                  </a:txBody>
                  <a:tcPr/>
                </a:tc>
                <a:tc>
                  <a:txBody>
                    <a:bodyPr/>
                    <a:lstStyle/>
                    <a:p>
                      <a:r>
                        <a:rPr lang="en-US" sz="1000"/>
                        <a:t>884</a:t>
                      </a:r>
                    </a:p>
                  </a:txBody>
                  <a:tcPr/>
                </a:tc>
                <a:tc>
                  <a:txBody>
                    <a:bodyPr/>
                    <a:lstStyle/>
                    <a:p>
                      <a:r>
                        <a:rPr lang="en-US" sz="1000"/>
                        <a:t>141</a:t>
                      </a:r>
                    </a:p>
                  </a:txBody>
                  <a:tcPr/>
                </a:tc>
                <a:tc>
                  <a:txBody>
                    <a:bodyPr/>
                    <a:lstStyle/>
                    <a:p>
                      <a:r>
                        <a:rPr lang="en-US" sz="1000"/>
                        <a:t>16</a:t>
                      </a:r>
                    </a:p>
                  </a:txBody>
                  <a:tcPr/>
                </a:tc>
                <a:tc>
                  <a:txBody>
                    <a:bodyPr/>
                    <a:lstStyle/>
                    <a:p>
                      <a:r>
                        <a:rPr lang="en-US" sz="1000"/>
                        <a:t>676</a:t>
                      </a:r>
                    </a:p>
                  </a:txBody>
                  <a:tcPr/>
                </a:tc>
                <a:tc>
                  <a:txBody>
                    <a:bodyPr/>
                    <a:lstStyle/>
                    <a:p>
                      <a:r>
                        <a:rPr lang="en-US" sz="1000"/>
                        <a:t>59</a:t>
                      </a:r>
                    </a:p>
                  </a:txBody>
                  <a:tcPr/>
                </a:tc>
                <a:tc>
                  <a:txBody>
                    <a:bodyPr/>
                    <a:lstStyle/>
                    <a:p>
                      <a:r>
                        <a:rPr lang="en-US" sz="1000"/>
                        <a:t>19</a:t>
                      </a:r>
                    </a:p>
                  </a:txBody>
                  <a:tcPr/>
                </a:tc>
                <a:tc>
                  <a:txBody>
                    <a:bodyPr/>
                    <a:lstStyle/>
                    <a:p>
                      <a:r>
                        <a:rPr lang="en-US" sz="1000"/>
                        <a:t>1</a:t>
                      </a:r>
                    </a:p>
                  </a:txBody>
                  <a:tcPr/>
                </a:tc>
                <a:tc>
                  <a:txBody>
                    <a:bodyPr/>
                    <a:lstStyle/>
                    <a:p>
                      <a:r>
                        <a:rPr lang="en-US" sz="1000"/>
                        <a:t>5.7964%</a:t>
                      </a:r>
                    </a:p>
                  </a:txBody>
                  <a:tcPr/>
                </a:tc>
                <a:tc>
                  <a:txBody>
                    <a:bodyPr/>
                    <a:lstStyle/>
                    <a:p>
                      <a:r>
                        <a:rPr lang="en-US" sz="1000"/>
                        <a:t>0.0%</a:t>
                      </a:r>
                    </a:p>
                  </a:txBody>
                  <a:tcPr/>
                </a:tc>
                <a:extLst>
                  <a:ext uri="{0D108BD9-81ED-4DB2-BD59-A6C34878D82A}">
                    <a16:rowId xmlns:a16="http://schemas.microsoft.com/office/drawing/2014/main" val="2289346891"/>
                  </a:ext>
                </a:extLst>
              </a:tr>
            </a:tbl>
          </a:graphicData>
        </a:graphic>
      </p:graphicFrame>
      <p:sp>
        <p:nvSpPr>
          <p:cNvPr id="4" name="Text Placeholder 3">
            <a:extLst>
              <a:ext uri="{FF2B5EF4-FFF2-40B4-BE49-F238E27FC236}">
                <a16:creationId xmlns:a16="http://schemas.microsoft.com/office/drawing/2014/main" id="{9DE881A9-9E39-43A3-9CEC-E11EA3480040}"/>
              </a:ext>
            </a:extLst>
          </p:cNvPr>
          <p:cNvSpPr>
            <a:spLocks noGrp="1"/>
          </p:cNvSpPr>
          <p:nvPr>
            <p:ph type="body" sz="quarter" idx="14"/>
          </p:nvPr>
        </p:nvSpPr>
        <p:spPr/>
        <p:txBody>
          <a:bodyPr/>
          <a:lstStyle/>
          <a:p>
            <a:r>
              <a:rPr lang="en-US"/>
              <a:t>03/01/2018 - 03/29/2018</a:t>
            </a:r>
          </a:p>
        </p:txBody>
      </p:sp>
    </p:spTree>
    <p:extLst>
      <p:ext uri="{BB962C8B-B14F-4D97-AF65-F5344CB8AC3E}">
        <p14:creationId xmlns:p14="http://schemas.microsoft.com/office/powerpoint/2010/main" val="32415396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B83737-95F5-41F8-B37F-0D979C107467}"/>
              </a:ext>
            </a:extLst>
          </p:cNvPr>
          <p:cNvSpPr>
            <a:spLocks noGrp="1"/>
          </p:cNvSpPr>
          <p:nvPr>
            <p:ph type="title"/>
          </p:nvPr>
        </p:nvSpPr>
        <p:spPr/>
        <p:txBody>
          <a:bodyPr/>
          <a:lstStyle/>
          <a:p>
            <a:r>
              <a:rPr lang="en-US"/>
              <a:t>Fans (Übersicht)</a:t>
            </a:r>
          </a:p>
        </p:txBody>
      </p:sp>
      <p:graphicFrame>
        <p:nvGraphicFramePr>
          <p:cNvPr id="5" name="Table Placeholder 4">
            <a:extLst>
              <a:ext uri="{FF2B5EF4-FFF2-40B4-BE49-F238E27FC236}">
                <a16:creationId xmlns:a16="http://schemas.microsoft.com/office/drawing/2014/main" id="{F0E50372-496C-44E9-AFF5-8DD149F1B0E9}"/>
              </a:ext>
            </a:extLst>
          </p:cNvPr>
          <p:cNvGraphicFramePr>
            <a:graphicFrameLocks noGrp="1"/>
          </p:cNvGraphicFramePr>
          <p:nvPr>
            <p:ph type="tbl" sz="quarter" idx="13"/>
            <p:extLst>
              <p:ext uri="{D42A27DB-BD31-4B8C-83A1-F6EECF244321}">
                <p14:modId xmlns:p14="http://schemas.microsoft.com/office/powerpoint/2010/main" val="18556891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412730359"/>
                    </a:ext>
                  </a:extLst>
                </a:gridCol>
                <a:gridCol w="1234440">
                  <a:extLst>
                    <a:ext uri="{9D8B030D-6E8A-4147-A177-3AD203B41FA5}">
                      <a16:colId xmlns:a16="http://schemas.microsoft.com/office/drawing/2014/main" val="3665097650"/>
                    </a:ext>
                  </a:extLst>
                </a:gridCol>
                <a:gridCol w="822960">
                  <a:extLst>
                    <a:ext uri="{9D8B030D-6E8A-4147-A177-3AD203B41FA5}">
                      <a16:colId xmlns:a16="http://schemas.microsoft.com/office/drawing/2014/main" val="711926242"/>
                    </a:ext>
                  </a:extLst>
                </a:gridCol>
                <a:gridCol w="822960">
                  <a:extLst>
                    <a:ext uri="{9D8B030D-6E8A-4147-A177-3AD203B41FA5}">
                      <a16:colId xmlns:a16="http://schemas.microsoft.com/office/drawing/2014/main" val="3962948174"/>
                    </a:ext>
                  </a:extLst>
                </a:gridCol>
                <a:gridCol w="822960">
                  <a:extLst>
                    <a:ext uri="{9D8B030D-6E8A-4147-A177-3AD203B41FA5}">
                      <a16:colId xmlns:a16="http://schemas.microsoft.com/office/drawing/2014/main" val="1604790032"/>
                    </a:ext>
                  </a:extLst>
                </a:gridCol>
                <a:gridCol w="822960">
                  <a:extLst>
                    <a:ext uri="{9D8B030D-6E8A-4147-A177-3AD203B41FA5}">
                      <a16:colId xmlns:a16="http://schemas.microsoft.com/office/drawing/2014/main" val="1111772364"/>
                    </a:ext>
                  </a:extLst>
                </a:gridCol>
                <a:gridCol w="822960">
                  <a:extLst>
                    <a:ext uri="{9D8B030D-6E8A-4147-A177-3AD203B41FA5}">
                      <a16:colId xmlns:a16="http://schemas.microsoft.com/office/drawing/2014/main" val="2852794273"/>
                    </a:ext>
                  </a:extLst>
                </a:gridCol>
                <a:gridCol w="822960">
                  <a:extLst>
                    <a:ext uri="{9D8B030D-6E8A-4147-A177-3AD203B41FA5}">
                      <a16:colId xmlns:a16="http://schemas.microsoft.com/office/drawing/2014/main" val="2556772555"/>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3 days</a:t>
                      </a:r>
                    </a:p>
                  </a:txBody>
                  <a:tcPr/>
                </a:tc>
                <a:tc>
                  <a:txBody>
                    <a:bodyPr/>
                    <a:lstStyle/>
                    <a:p>
                      <a:r>
                        <a:rPr lang="en-US" sz="1000"/>
                        <a:t>%</a:t>
                      </a:r>
                    </a:p>
                  </a:txBody>
                  <a:tcPr/>
                </a:tc>
                <a:tc>
                  <a:txBody>
                    <a:bodyPr/>
                    <a:lstStyle/>
                    <a:p>
                      <a:r>
                        <a:rPr lang="en-US" sz="1000"/>
                        <a:t>7 days</a:t>
                      </a:r>
                    </a:p>
                  </a:txBody>
                  <a:tcPr/>
                </a:tc>
                <a:tc>
                  <a:txBody>
                    <a:bodyPr/>
                    <a:lstStyle/>
                    <a:p>
                      <a:r>
                        <a:rPr lang="en-US" sz="1000"/>
                        <a:t>%</a:t>
                      </a:r>
                    </a:p>
                  </a:txBody>
                  <a:tcPr/>
                </a:tc>
                <a:tc>
                  <a:txBody>
                    <a:bodyPr/>
                    <a:lstStyle/>
                    <a:p>
                      <a:r>
                        <a:rPr lang="en-US" sz="1000"/>
                        <a:t>30 days</a:t>
                      </a:r>
                    </a:p>
                  </a:txBody>
                  <a:tcPr/>
                </a:tc>
                <a:tc>
                  <a:txBody>
                    <a:bodyPr/>
                    <a:lstStyle/>
                    <a:p>
                      <a:r>
                        <a:rPr lang="en-US" sz="1000"/>
                        <a:t>%</a:t>
                      </a:r>
                    </a:p>
                  </a:txBody>
                  <a:tcPr/>
                </a:tc>
                <a:extLst>
                  <a:ext uri="{0D108BD9-81ED-4DB2-BD59-A6C34878D82A}">
                    <a16:rowId xmlns:a16="http://schemas.microsoft.com/office/drawing/2014/main" val="994743584"/>
                  </a:ext>
                </a:extLst>
              </a:tr>
              <a:tr h="370840">
                <a:tc>
                  <a:txBody>
                    <a:bodyPr/>
                    <a:lstStyle/>
                    <a:p>
                      <a:r>
                        <a:rPr lang="en-US" sz="1000"/>
                        <a:t>Autohaus Ford Gaberszik</a:t>
                      </a:r>
                    </a:p>
                  </a:txBody>
                  <a:tcPr/>
                </a:tc>
                <a:tc>
                  <a:txBody>
                    <a:bodyPr/>
                    <a:lstStyle/>
                    <a:p>
                      <a:r>
                        <a:rPr lang="en-US" sz="1000"/>
                        <a:t>884</a:t>
                      </a:r>
                    </a:p>
                  </a:txBody>
                  <a:tcPr/>
                </a:tc>
                <a:tc>
                  <a:txBody>
                    <a:bodyPr/>
                    <a:lstStyle/>
                    <a:p>
                      <a:r>
                        <a:rPr lang="en-US" sz="1000"/>
                        <a:t>0</a:t>
                      </a:r>
                    </a:p>
                  </a:txBody>
                  <a:tcPr/>
                </a:tc>
                <a:tc>
                  <a:txBody>
                    <a:bodyPr/>
                    <a:lstStyle/>
                    <a:p>
                      <a:r>
                        <a:rPr lang="en-US" sz="1000"/>
                        <a:t>0.0%</a:t>
                      </a:r>
                    </a:p>
                  </a:txBody>
                  <a:tcPr/>
                </a:tc>
                <a:tc>
                  <a:txBody>
                    <a:bodyPr/>
                    <a:lstStyle/>
                    <a:p>
                      <a:r>
                        <a:rPr lang="en-US" sz="1000"/>
                        <a:t>1</a:t>
                      </a:r>
                    </a:p>
                  </a:txBody>
                  <a:tcPr/>
                </a:tc>
                <a:tc>
                  <a:txBody>
                    <a:bodyPr/>
                    <a:lstStyle/>
                    <a:p>
                      <a:r>
                        <a:rPr lang="en-US" sz="1000"/>
                        <a:t>0.1%</a:t>
                      </a:r>
                    </a:p>
                  </a:txBody>
                  <a:tcPr/>
                </a:tc>
                <a:tc>
                  <a:txBody>
                    <a:bodyPr/>
                    <a:lstStyle/>
                    <a:p>
                      <a:r>
                        <a:rPr lang="en-US" sz="1000"/>
                        <a:t>143</a:t>
                      </a:r>
                    </a:p>
                  </a:txBody>
                  <a:tcPr/>
                </a:tc>
                <a:tc>
                  <a:txBody>
                    <a:bodyPr/>
                    <a:lstStyle/>
                    <a:p>
                      <a:r>
                        <a:rPr lang="en-US" sz="1000"/>
                        <a:t>19.3%</a:t>
                      </a:r>
                    </a:p>
                  </a:txBody>
                  <a:tcPr/>
                </a:tc>
                <a:extLst>
                  <a:ext uri="{0D108BD9-81ED-4DB2-BD59-A6C34878D82A}">
                    <a16:rowId xmlns:a16="http://schemas.microsoft.com/office/drawing/2014/main" val="1393907577"/>
                  </a:ext>
                </a:extLst>
              </a:tr>
            </a:tbl>
          </a:graphicData>
        </a:graphic>
      </p:graphicFrame>
      <p:sp>
        <p:nvSpPr>
          <p:cNvPr id="4" name="Text Placeholder 3">
            <a:extLst>
              <a:ext uri="{FF2B5EF4-FFF2-40B4-BE49-F238E27FC236}">
                <a16:creationId xmlns:a16="http://schemas.microsoft.com/office/drawing/2014/main" id="{E55002BD-334B-471E-BA23-AC2255A51BA0}"/>
              </a:ext>
            </a:extLst>
          </p:cNvPr>
          <p:cNvSpPr>
            <a:spLocks noGrp="1"/>
          </p:cNvSpPr>
          <p:nvPr>
            <p:ph type="body" sz="quarter" idx="14"/>
          </p:nvPr>
        </p:nvSpPr>
        <p:spPr/>
        <p:txBody>
          <a:bodyPr/>
          <a:lstStyle/>
          <a:p>
            <a:r>
              <a:rPr lang="en-US"/>
              <a:t>02/27/2018 - 03/29/2018</a:t>
            </a:r>
          </a:p>
        </p:txBody>
      </p:sp>
    </p:spTree>
    <p:extLst>
      <p:ext uri="{BB962C8B-B14F-4D97-AF65-F5344CB8AC3E}">
        <p14:creationId xmlns:p14="http://schemas.microsoft.com/office/powerpoint/2010/main" val="22461839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C5D64A-CAFE-416A-A42B-101081D9348C}"/>
              </a:ext>
            </a:extLst>
          </p:cNvPr>
          <p:cNvSpPr>
            <a:spLocks noGrp="1"/>
          </p:cNvSpPr>
          <p:nvPr>
            <p:ph type="title"/>
          </p:nvPr>
        </p:nvSpPr>
        <p:spPr/>
        <p:txBody>
          <a:bodyPr/>
          <a:lstStyle/>
          <a:p>
            <a:r>
              <a:rPr lang="en-US"/>
              <a:t>Key Metrics Table w. User Post RR</a:t>
            </a:r>
          </a:p>
        </p:txBody>
      </p:sp>
      <p:graphicFrame>
        <p:nvGraphicFramePr>
          <p:cNvPr id="5" name="Table Placeholder 4">
            <a:extLst>
              <a:ext uri="{FF2B5EF4-FFF2-40B4-BE49-F238E27FC236}">
                <a16:creationId xmlns:a16="http://schemas.microsoft.com/office/drawing/2014/main" id="{DA7D36B9-21A0-4EA5-9C7D-EDC9D93DB58A}"/>
              </a:ext>
            </a:extLst>
          </p:cNvPr>
          <p:cNvGraphicFramePr>
            <a:graphicFrameLocks noGrp="1"/>
          </p:cNvGraphicFramePr>
          <p:nvPr>
            <p:ph type="tbl" sz="quarter" idx="13"/>
            <p:extLst>
              <p:ext uri="{D42A27DB-BD31-4B8C-83A1-F6EECF244321}">
                <p14:modId xmlns:p14="http://schemas.microsoft.com/office/powerpoint/2010/main" val="11502932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868231085"/>
                    </a:ext>
                  </a:extLst>
                </a:gridCol>
                <a:gridCol w="740664">
                  <a:extLst>
                    <a:ext uri="{9D8B030D-6E8A-4147-A177-3AD203B41FA5}">
                      <a16:colId xmlns:a16="http://schemas.microsoft.com/office/drawing/2014/main" val="1108909371"/>
                    </a:ext>
                  </a:extLst>
                </a:gridCol>
                <a:gridCol w="740664">
                  <a:extLst>
                    <a:ext uri="{9D8B030D-6E8A-4147-A177-3AD203B41FA5}">
                      <a16:colId xmlns:a16="http://schemas.microsoft.com/office/drawing/2014/main" val="4158220386"/>
                    </a:ext>
                  </a:extLst>
                </a:gridCol>
                <a:gridCol w="740664">
                  <a:extLst>
                    <a:ext uri="{9D8B030D-6E8A-4147-A177-3AD203B41FA5}">
                      <a16:colId xmlns:a16="http://schemas.microsoft.com/office/drawing/2014/main" val="1907529738"/>
                    </a:ext>
                  </a:extLst>
                </a:gridCol>
                <a:gridCol w="740664">
                  <a:extLst>
                    <a:ext uri="{9D8B030D-6E8A-4147-A177-3AD203B41FA5}">
                      <a16:colId xmlns:a16="http://schemas.microsoft.com/office/drawing/2014/main" val="4101024424"/>
                    </a:ext>
                  </a:extLst>
                </a:gridCol>
                <a:gridCol w="740664">
                  <a:extLst>
                    <a:ext uri="{9D8B030D-6E8A-4147-A177-3AD203B41FA5}">
                      <a16:colId xmlns:a16="http://schemas.microsoft.com/office/drawing/2014/main" val="908495823"/>
                    </a:ext>
                  </a:extLst>
                </a:gridCol>
                <a:gridCol w="740664">
                  <a:extLst>
                    <a:ext uri="{9D8B030D-6E8A-4147-A177-3AD203B41FA5}">
                      <a16:colId xmlns:a16="http://schemas.microsoft.com/office/drawing/2014/main" val="1594163718"/>
                    </a:ext>
                  </a:extLst>
                </a:gridCol>
                <a:gridCol w="740664">
                  <a:extLst>
                    <a:ext uri="{9D8B030D-6E8A-4147-A177-3AD203B41FA5}">
                      <a16:colId xmlns:a16="http://schemas.microsoft.com/office/drawing/2014/main" val="1141093082"/>
                    </a:ext>
                  </a:extLst>
                </a:gridCol>
                <a:gridCol w="740664">
                  <a:extLst>
                    <a:ext uri="{9D8B030D-6E8A-4147-A177-3AD203B41FA5}">
                      <a16:colId xmlns:a16="http://schemas.microsoft.com/office/drawing/2014/main" val="1229357468"/>
                    </a:ext>
                  </a:extLst>
                </a:gridCol>
                <a:gridCol w="740664">
                  <a:extLst>
                    <a:ext uri="{9D8B030D-6E8A-4147-A177-3AD203B41FA5}">
                      <a16:colId xmlns:a16="http://schemas.microsoft.com/office/drawing/2014/main" val="319751924"/>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178343608"/>
                  </a:ext>
                </a:extLst>
              </a:tr>
              <a:tr h="370840">
                <a:tc>
                  <a:txBody>
                    <a:bodyPr/>
                    <a:lstStyle/>
                    <a:p>
                      <a:r>
                        <a:rPr lang="en-US" sz="1000"/>
                        <a:t>Autohaus Ford Gaberszik</a:t>
                      </a:r>
                    </a:p>
                  </a:txBody>
                  <a:tcPr/>
                </a:tc>
                <a:tc>
                  <a:txBody>
                    <a:bodyPr/>
                    <a:lstStyle/>
                    <a:p>
                      <a:r>
                        <a:rPr lang="en-US" sz="1000"/>
                        <a:t>884</a:t>
                      </a:r>
                    </a:p>
                  </a:txBody>
                  <a:tcPr/>
                </a:tc>
                <a:tc>
                  <a:txBody>
                    <a:bodyPr/>
                    <a:lstStyle/>
                    <a:p>
                      <a:r>
                        <a:rPr lang="en-US" sz="1000"/>
                        <a:t>141</a:t>
                      </a:r>
                    </a:p>
                  </a:txBody>
                  <a:tcPr/>
                </a:tc>
                <a:tc>
                  <a:txBody>
                    <a:bodyPr/>
                    <a:lstStyle/>
                    <a:p>
                      <a:r>
                        <a:rPr lang="en-US" sz="1000"/>
                        <a:t>16</a:t>
                      </a:r>
                    </a:p>
                  </a:txBody>
                  <a:tcPr/>
                </a:tc>
                <a:tc>
                  <a:txBody>
                    <a:bodyPr/>
                    <a:lstStyle/>
                    <a:p>
                      <a:r>
                        <a:rPr lang="en-US" sz="1000"/>
                        <a:t>676</a:t>
                      </a:r>
                    </a:p>
                  </a:txBody>
                  <a:tcPr/>
                </a:tc>
                <a:tc>
                  <a:txBody>
                    <a:bodyPr/>
                    <a:lstStyle/>
                    <a:p>
                      <a:r>
                        <a:rPr lang="en-US" sz="1000"/>
                        <a:t>59</a:t>
                      </a:r>
                    </a:p>
                  </a:txBody>
                  <a:tcPr/>
                </a:tc>
                <a:tc>
                  <a:txBody>
                    <a:bodyPr/>
                    <a:lstStyle/>
                    <a:p>
                      <a:r>
                        <a:rPr lang="en-US" sz="1000"/>
                        <a:t>19</a:t>
                      </a:r>
                    </a:p>
                  </a:txBody>
                  <a:tcPr/>
                </a:tc>
                <a:tc>
                  <a:txBody>
                    <a:bodyPr/>
                    <a:lstStyle/>
                    <a:p>
                      <a:r>
                        <a:rPr lang="en-US" sz="1000"/>
                        <a:t>1</a:t>
                      </a:r>
                    </a:p>
                  </a:txBody>
                  <a:tcPr/>
                </a:tc>
                <a:tc>
                  <a:txBody>
                    <a:bodyPr/>
                    <a:lstStyle/>
                    <a:p>
                      <a:r>
                        <a:rPr lang="en-US" sz="1000"/>
                        <a:t>5.7964%</a:t>
                      </a:r>
                    </a:p>
                  </a:txBody>
                  <a:tcPr/>
                </a:tc>
                <a:tc>
                  <a:txBody>
                    <a:bodyPr/>
                    <a:lstStyle/>
                    <a:p>
                      <a:r>
                        <a:rPr lang="en-US" sz="1000"/>
                        <a:t>100.0%</a:t>
                      </a:r>
                    </a:p>
                  </a:txBody>
                  <a:tcPr/>
                </a:tc>
                <a:extLst>
                  <a:ext uri="{0D108BD9-81ED-4DB2-BD59-A6C34878D82A}">
                    <a16:rowId xmlns:a16="http://schemas.microsoft.com/office/drawing/2014/main" val="3122374690"/>
                  </a:ext>
                </a:extLst>
              </a:tr>
            </a:tbl>
          </a:graphicData>
        </a:graphic>
      </p:graphicFrame>
      <p:sp>
        <p:nvSpPr>
          <p:cNvPr id="4" name="Text Placeholder 3">
            <a:extLst>
              <a:ext uri="{FF2B5EF4-FFF2-40B4-BE49-F238E27FC236}">
                <a16:creationId xmlns:a16="http://schemas.microsoft.com/office/drawing/2014/main" id="{6A873B12-A2E6-48A3-9F00-6C2373F5C3AE}"/>
              </a:ext>
            </a:extLst>
          </p:cNvPr>
          <p:cNvSpPr>
            <a:spLocks noGrp="1"/>
          </p:cNvSpPr>
          <p:nvPr>
            <p:ph type="body" sz="quarter" idx="14"/>
          </p:nvPr>
        </p:nvSpPr>
        <p:spPr/>
        <p:txBody>
          <a:bodyPr/>
          <a:lstStyle/>
          <a:p>
            <a:r>
              <a:rPr lang="en-US"/>
              <a:t>03/01/2018 - 03/29/2018</a:t>
            </a:r>
          </a:p>
        </p:txBody>
      </p:sp>
    </p:spTree>
    <p:extLst>
      <p:ext uri="{BB962C8B-B14F-4D97-AF65-F5344CB8AC3E}">
        <p14:creationId xmlns:p14="http://schemas.microsoft.com/office/powerpoint/2010/main" val="6320198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5192A1-056B-4C6B-B534-A8900BF09945}"/>
              </a:ext>
            </a:extLst>
          </p:cNvPr>
          <p:cNvSpPr>
            <a:spLocks noGrp="1"/>
          </p:cNvSpPr>
          <p:nvPr>
            <p:ph type="title"/>
          </p:nvPr>
        </p:nvSpPr>
        <p:spPr/>
        <p:txBody>
          <a:bodyPr/>
          <a:lstStyle/>
          <a:p>
            <a:r>
              <a:rPr lang="en-US"/>
              <a:t>Facebook Fans Total</a:t>
            </a:r>
          </a:p>
        </p:txBody>
      </p:sp>
      <p:graphicFrame>
        <p:nvGraphicFramePr>
          <p:cNvPr id="6" name="Chart Placeholder 5">
            <a:extLst>
              <a:ext uri="{FF2B5EF4-FFF2-40B4-BE49-F238E27FC236}">
                <a16:creationId xmlns:a16="http://schemas.microsoft.com/office/drawing/2014/main" id="{93D4C493-AB2A-4F9B-A1E4-30AEAAF9CF5F}"/>
              </a:ext>
            </a:extLst>
          </p:cNvPr>
          <p:cNvGraphicFramePr>
            <a:graphicFrameLocks noGrp="1"/>
          </p:cNvGraphicFramePr>
          <p:nvPr>
            <p:ph type="chart" sz="quarter" idx="13"/>
            <p:extLst>
              <p:ext uri="{D42A27DB-BD31-4B8C-83A1-F6EECF244321}">
                <p14:modId xmlns:p14="http://schemas.microsoft.com/office/powerpoint/2010/main" val="358165477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48AD813-3006-4BA0-B5AF-DD15DF4463C8}"/>
              </a:ext>
            </a:extLst>
          </p:cNvPr>
          <p:cNvSpPr>
            <a:spLocks noGrp="1"/>
          </p:cNvSpPr>
          <p:nvPr>
            <p:ph type="body" sz="quarter" idx="14"/>
          </p:nvPr>
        </p:nvSpPr>
        <p:spPr/>
        <p:txBody>
          <a:bodyPr/>
          <a:lstStyle/>
          <a:p>
            <a:r>
              <a:rPr lang="en-US"/>
              <a:t>03/01/2018 - 03/29/2018</a:t>
            </a:r>
          </a:p>
        </p:txBody>
      </p:sp>
      <p:sp>
        <p:nvSpPr>
          <p:cNvPr id="5" name="Footer Placeholder 4">
            <a:extLst>
              <a:ext uri="{FF2B5EF4-FFF2-40B4-BE49-F238E27FC236}">
                <a16:creationId xmlns:a16="http://schemas.microsoft.com/office/drawing/2014/main" id="{DB0B9DE4-0187-4FAE-A273-41E5F8361B1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066989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205183-F8E2-4C8B-AB61-2E538DA6C4E5}"/>
              </a:ext>
            </a:extLst>
          </p:cNvPr>
          <p:cNvSpPr>
            <a:spLocks noGrp="1"/>
          </p:cNvSpPr>
          <p:nvPr>
            <p:ph type="title"/>
          </p:nvPr>
        </p:nvSpPr>
        <p:spPr/>
        <p:txBody>
          <a:bodyPr/>
          <a:lstStyle/>
          <a:p>
            <a:r>
              <a:rPr lang="en-US"/>
              <a:t>Fanwachstum</a:t>
            </a:r>
          </a:p>
        </p:txBody>
      </p:sp>
      <p:graphicFrame>
        <p:nvGraphicFramePr>
          <p:cNvPr id="6" name="Chart Placeholder 5">
            <a:extLst>
              <a:ext uri="{FF2B5EF4-FFF2-40B4-BE49-F238E27FC236}">
                <a16:creationId xmlns:a16="http://schemas.microsoft.com/office/drawing/2014/main" id="{7A370FC3-ED0B-4028-95BD-DE4FF07BDF4F}"/>
              </a:ext>
            </a:extLst>
          </p:cNvPr>
          <p:cNvGraphicFramePr>
            <a:graphicFrameLocks noGrp="1"/>
          </p:cNvGraphicFramePr>
          <p:nvPr>
            <p:ph type="chart" sz="quarter" idx="13"/>
            <p:extLst>
              <p:ext uri="{D42A27DB-BD31-4B8C-83A1-F6EECF244321}">
                <p14:modId xmlns:p14="http://schemas.microsoft.com/office/powerpoint/2010/main" val="65727026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D068740-0751-451C-B25C-42949ECDA064}"/>
              </a:ext>
            </a:extLst>
          </p:cNvPr>
          <p:cNvSpPr>
            <a:spLocks noGrp="1"/>
          </p:cNvSpPr>
          <p:nvPr>
            <p:ph type="body" sz="quarter" idx="14"/>
          </p:nvPr>
        </p:nvSpPr>
        <p:spPr/>
        <p:txBody>
          <a:bodyPr/>
          <a:lstStyle/>
          <a:p>
            <a:r>
              <a:rPr lang="en-US"/>
              <a:t>03/01/2018 - 03/29/2018</a:t>
            </a:r>
          </a:p>
        </p:txBody>
      </p:sp>
      <p:sp>
        <p:nvSpPr>
          <p:cNvPr id="5" name="Footer Placeholder 4">
            <a:extLst>
              <a:ext uri="{FF2B5EF4-FFF2-40B4-BE49-F238E27FC236}">
                <a16:creationId xmlns:a16="http://schemas.microsoft.com/office/drawing/2014/main" id="{59FABB3F-9C34-40DF-B12E-4B2F6E98504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7947691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593F61-9F1A-486A-A6DC-4BC9E51E51AE}"/>
              </a:ext>
            </a:extLst>
          </p:cNvPr>
          <p:cNvSpPr>
            <a:spLocks noGrp="1"/>
          </p:cNvSpPr>
          <p:nvPr>
            <p:ph type="title"/>
          </p:nvPr>
        </p:nvSpPr>
        <p:spPr/>
        <p:txBody>
          <a:bodyPr/>
          <a:lstStyle/>
          <a:p>
            <a:r>
              <a:rPr lang="en-US"/>
              <a:t>Verlorene Fans</a:t>
            </a:r>
          </a:p>
        </p:txBody>
      </p:sp>
      <p:graphicFrame>
        <p:nvGraphicFramePr>
          <p:cNvPr id="6" name="Chart Placeholder 5">
            <a:extLst>
              <a:ext uri="{FF2B5EF4-FFF2-40B4-BE49-F238E27FC236}">
                <a16:creationId xmlns:a16="http://schemas.microsoft.com/office/drawing/2014/main" id="{6922968D-8D32-4CCF-9C8D-F3F3197A616F}"/>
              </a:ext>
            </a:extLst>
          </p:cNvPr>
          <p:cNvGraphicFramePr>
            <a:graphicFrameLocks noGrp="1"/>
          </p:cNvGraphicFramePr>
          <p:nvPr>
            <p:ph type="chart" sz="quarter" idx="13"/>
            <p:extLst>
              <p:ext uri="{D42A27DB-BD31-4B8C-83A1-F6EECF244321}">
                <p14:modId xmlns:p14="http://schemas.microsoft.com/office/powerpoint/2010/main" val="207695604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B4BC209-4C25-4A78-977B-01D17AEF75C4}"/>
              </a:ext>
            </a:extLst>
          </p:cNvPr>
          <p:cNvSpPr>
            <a:spLocks noGrp="1"/>
          </p:cNvSpPr>
          <p:nvPr>
            <p:ph type="body" sz="quarter" idx="14"/>
          </p:nvPr>
        </p:nvSpPr>
        <p:spPr/>
        <p:txBody>
          <a:bodyPr/>
          <a:lstStyle/>
          <a:p>
            <a:r>
              <a:rPr lang="en-US"/>
              <a:t>03/01/2018 - 03/29/2018</a:t>
            </a:r>
          </a:p>
        </p:txBody>
      </p:sp>
      <p:sp>
        <p:nvSpPr>
          <p:cNvPr id="5" name="Footer Placeholder 4">
            <a:extLst>
              <a:ext uri="{FF2B5EF4-FFF2-40B4-BE49-F238E27FC236}">
                <a16:creationId xmlns:a16="http://schemas.microsoft.com/office/drawing/2014/main" id="{766822C1-C5EC-4DCC-AB93-DF5B644AD1D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6625985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6DF2D3-7CD5-4AC8-8536-E7C409E74AE3}"/>
              </a:ext>
            </a:extLst>
          </p:cNvPr>
          <p:cNvSpPr>
            <a:spLocks noGrp="1"/>
          </p:cNvSpPr>
          <p:nvPr>
            <p:ph type="title"/>
          </p:nvPr>
        </p:nvSpPr>
        <p:spPr/>
        <p:txBody>
          <a:bodyPr/>
          <a:lstStyle/>
          <a:p>
            <a:r>
              <a:rPr lang="de-DE"/>
              <a:t>Eigene Beiträge (Postings) - 1 of 10</a:t>
            </a:r>
            <a:endParaRPr lang="en-US"/>
          </a:p>
        </p:txBody>
      </p:sp>
      <p:graphicFrame>
        <p:nvGraphicFramePr>
          <p:cNvPr id="5" name="Table Placeholder 4">
            <a:extLst>
              <a:ext uri="{FF2B5EF4-FFF2-40B4-BE49-F238E27FC236}">
                <a16:creationId xmlns:a16="http://schemas.microsoft.com/office/drawing/2014/main" id="{07D6C52B-5080-4CEA-902F-26249EEBFC3D}"/>
              </a:ext>
            </a:extLst>
          </p:cNvPr>
          <p:cNvGraphicFramePr>
            <a:graphicFrameLocks noGrp="1"/>
          </p:cNvGraphicFramePr>
          <p:nvPr>
            <p:ph type="tbl" sz="quarter" idx="13"/>
            <p:extLst>
              <p:ext uri="{D42A27DB-BD31-4B8C-83A1-F6EECF244321}">
                <p14:modId xmlns:p14="http://schemas.microsoft.com/office/powerpoint/2010/main" val="32511046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748158345"/>
                    </a:ext>
                  </a:extLst>
                </a:gridCol>
                <a:gridCol w="658368">
                  <a:extLst>
                    <a:ext uri="{9D8B030D-6E8A-4147-A177-3AD203B41FA5}">
                      <a16:colId xmlns:a16="http://schemas.microsoft.com/office/drawing/2014/main" val="2529009529"/>
                    </a:ext>
                  </a:extLst>
                </a:gridCol>
                <a:gridCol w="658368">
                  <a:extLst>
                    <a:ext uri="{9D8B030D-6E8A-4147-A177-3AD203B41FA5}">
                      <a16:colId xmlns:a16="http://schemas.microsoft.com/office/drawing/2014/main" val="3970578570"/>
                    </a:ext>
                  </a:extLst>
                </a:gridCol>
                <a:gridCol w="658368">
                  <a:extLst>
                    <a:ext uri="{9D8B030D-6E8A-4147-A177-3AD203B41FA5}">
                      <a16:colId xmlns:a16="http://schemas.microsoft.com/office/drawing/2014/main" val="1194242598"/>
                    </a:ext>
                  </a:extLst>
                </a:gridCol>
                <a:gridCol w="658368">
                  <a:extLst>
                    <a:ext uri="{9D8B030D-6E8A-4147-A177-3AD203B41FA5}">
                      <a16:colId xmlns:a16="http://schemas.microsoft.com/office/drawing/2014/main" val="585658866"/>
                    </a:ext>
                  </a:extLst>
                </a:gridCol>
                <a:gridCol w="658368">
                  <a:extLst>
                    <a:ext uri="{9D8B030D-6E8A-4147-A177-3AD203B41FA5}">
                      <a16:colId xmlns:a16="http://schemas.microsoft.com/office/drawing/2014/main" val="1841623911"/>
                    </a:ext>
                  </a:extLst>
                </a:gridCol>
                <a:gridCol w="658368">
                  <a:extLst>
                    <a:ext uri="{9D8B030D-6E8A-4147-A177-3AD203B41FA5}">
                      <a16:colId xmlns:a16="http://schemas.microsoft.com/office/drawing/2014/main" val="3953099580"/>
                    </a:ext>
                  </a:extLst>
                </a:gridCol>
                <a:gridCol w="658368">
                  <a:extLst>
                    <a:ext uri="{9D8B030D-6E8A-4147-A177-3AD203B41FA5}">
                      <a16:colId xmlns:a16="http://schemas.microsoft.com/office/drawing/2014/main" val="17464932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023607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Ford Gaberszik - 2018-03-27 17:00:14</a:t>
                      </a:r>
                      <a:r>
                        <a:rPr kumimoji="0" lang="de-DE" sz="1000" b="0" i="0" u="none" strike="noStrike" kern="1200" cap="none" spc="0" normalizeH="0" baseline="0" noProof="0">
                          <a:ln>
                            <a:noFill/>
                          </a:ln>
                          <a:solidFill>
                            <a:prstClr val="black"/>
                          </a:solidFill>
                          <a:effectLst/>
                          <a:uLnTx/>
                          <a:uFillTx/>
                          <a:latin typeface="+mn-lt"/>
                          <a:ea typeface="+mn-ea"/>
                          <a:cs typeface="+mn-cs"/>
                        </a:rPr>
                        <a:t>
Unsere Seniorchefin pflanzt die Blumen vor Büro und Neuwagenhalle immer noch selbst an und das seit über 50 Jahren! 😊
So geht Familienbetrieb. 😉💙
#teamworkmakesthedreamwork</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8.1448%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073866679"/>
                  </a:ext>
                </a:extLst>
              </a:tr>
            </a:tbl>
          </a:graphicData>
        </a:graphic>
      </p:graphicFrame>
      <p:sp>
        <p:nvSpPr>
          <p:cNvPr id="4" name="Text Placeholder 3">
            <a:extLst>
              <a:ext uri="{FF2B5EF4-FFF2-40B4-BE49-F238E27FC236}">
                <a16:creationId xmlns:a16="http://schemas.microsoft.com/office/drawing/2014/main" id="{2562BBD5-A683-48CD-A148-2A0554848A80}"/>
              </a:ext>
            </a:extLst>
          </p:cNvPr>
          <p:cNvSpPr>
            <a:spLocks noGrp="1"/>
          </p:cNvSpPr>
          <p:nvPr>
            <p:ph type="body" sz="quarter" idx="14"/>
          </p:nvPr>
        </p:nvSpPr>
        <p:spPr/>
        <p:txBody>
          <a:bodyPr/>
          <a:lstStyle/>
          <a:p>
            <a:r>
              <a:rPr lang="en-US"/>
              <a:t>03/01/2018 - 03/29/2018</a:t>
            </a:r>
          </a:p>
        </p:txBody>
      </p:sp>
    </p:spTree>
    <p:extLst>
      <p:ext uri="{BB962C8B-B14F-4D97-AF65-F5344CB8AC3E}">
        <p14:creationId xmlns:p14="http://schemas.microsoft.com/office/powerpoint/2010/main" val="26843023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0877B7-0E3E-461C-94A4-E572DB47E34C}"/>
              </a:ext>
            </a:extLst>
          </p:cNvPr>
          <p:cNvSpPr>
            <a:spLocks noGrp="1"/>
          </p:cNvSpPr>
          <p:nvPr>
            <p:ph type="title"/>
          </p:nvPr>
        </p:nvSpPr>
        <p:spPr/>
        <p:txBody>
          <a:bodyPr/>
          <a:lstStyle/>
          <a:p>
            <a:r>
              <a:rPr lang="de-DE"/>
              <a:t>Eigene Beiträge (Postings) - 2 of 10</a:t>
            </a:r>
            <a:endParaRPr lang="en-US"/>
          </a:p>
        </p:txBody>
      </p:sp>
      <p:graphicFrame>
        <p:nvGraphicFramePr>
          <p:cNvPr id="5" name="Table Placeholder 4">
            <a:extLst>
              <a:ext uri="{FF2B5EF4-FFF2-40B4-BE49-F238E27FC236}">
                <a16:creationId xmlns:a16="http://schemas.microsoft.com/office/drawing/2014/main" id="{C3769F10-C98A-45F1-9BFE-6BF95A700C54}"/>
              </a:ext>
            </a:extLst>
          </p:cNvPr>
          <p:cNvGraphicFramePr>
            <a:graphicFrameLocks noGrp="1"/>
          </p:cNvGraphicFramePr>
          <p:nvPr>
            <p:ph type="tbl" sz="quarter" idx="13"/>
            <p:extLst>
              <p:ext uri="{D42A27DB-BD31-4B8C-83A1-F6EECF244321}">
                <p14:modId xmlns:p14="http://schemas.microsoft.com/office/powerpoint/2010/main" val="35252533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560122645"/>
                    </a:ext>
                  </a:extLst>
                </a:gridCol>
                <a:gridCol w="658368">
                  <a:extLst>
                    <a:ext uri="{9D8B030D-6E8A-4147-A177-3AD203B41FA5}">
                      <a16:colId xmlns:a16="http://schemas.microsoft.com/office/drawing/2014/main" val="3404654282"/>
                    </a:ext>
                  </a:extLst>
                </a:gridCol>
                <a:gridCol w="658368">
                  <a:extLst>
                    <a:ext uri="{9D8B030D-6E8A-4147-A177-3AD203B41FA5}">
                      <a16:colId xmlns:a16="http://schemas.microsoft.com/office/drawing/2014/main" val="1437733364"/>
                    </a:ext>
                  </a:extLst>
                </a:gridCol>
                <a:gridCol w="658368">
                  <a:extLst>
                    <a:ext uri="{9D8B030D-6E8A-4147-A177-3AD203B41FA5}">
                      <a16:colId xmlns:a16="http://schemas.microsoft.com/office/drawing/2014/main" val="176937263"/>
                    </a:ext>
                  </a:extLst>
                </a:gridCol>
                <a:gridCol w="658368">
                  <a:extLst>
                    <a:ext uri="{9D8B030D-6E8A-4147-A177-3AD203B41FA5}">
                      <a16:colId xmlns:a16="http://schemas.microsoft.com/office/drawing/2014/main" val="3058279664"/>
                    </a:ext>
                  </a:extLst>
                </a:gridCol>
                <a:gridCol w="658368">
                  <a:extLst>
                    <a:ext uri="{9D8B030D-6E8A-4147-A177-3AD203B41FA5}">
                      <a16:colId xmlns:a16="http://schemas.microsoft.com/office/drawing/2014/main" val="788611999"/>
                    </a:ext>
                  </a:extLst>
                </a:gridCol>
                <a:gridCol w="658368">
                  <a:extLst>
                    <a:ext uri="{9D8B030D-6E8A-4147-A177-3AD203B41FA5}">
                      <a16:colId xmlns:a16="http://schemas.microsoft.com/office/drawing/2014/main" val="2097321399"/>
                    </a:ext>
                  </a:extLst>
                </a:gridCol>
                <a:gridCol w="658368">
                  <a:extLst>
                    <a:ext uri="{9D8B030D-6E8A-4147-A177-3AD203B41FA5}">
                      <a16:colId xmlns:a16="http://schemas.microsoft.com/office/drawing/2014/main" val="3676568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5240096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Ford Gaberszik - 2018-03-23 17:00:45</a:t>
                      </a:r>
                      <a:r>
                        <a:rPr kumimoji="0" lang="de-DE" sz="1000" b="0" i="0" u="none" strike="noStrike" kern="1200" cap="none" spc="0" normalizeH="0" baseline="0" noProof="0">
                          <a:ln>
                            <a:noFill/>
                          </a:ln>
                          <a:solidFill>
                            <a:prstClr val="black"/>
                          </a:solidFill>
                          <a:effectLst/>
                          <a:uLnTx/>
                          <a:uFillTx/>
                          <a:latin typeface="+mn-lt"/>
                          <a:ea typeface="+mn-ea"/>
                          <a:cs typeface="+mn-cs"/>
                        </a:rPr>
                        <a:t>
👉🏼 Mitarbeiter der Woche 👈🏼
Heute stellen wir euch unseren Aran Mohammad vor. 😊
Er ist seit September des Vorjahres bei uns und hat als kaufmännischer Lehrling schon viel Erfahrung in den verschiedensten Bereichen unseres Autohauses gesammelt. 👍🏼
In einem internen Duell, wer denn unter allen Mitarbeitern der größte Autofreak ist, hätte er sicher eine Favoritenrolle inne. 😉
Von klein auf war er schon von Autos begeistert und diese Begeisterung spürt man auch, wenn man mit ihm über seine Lieblinge redet. 😊
Da erklärt es sich wohl von selbst, dass er ein großer Motorsportfan ist. In seiner Freizeit betreibt er auch gern Kraftsport. 💪🏼
Sein #LieblingsFord ist der aktuelle Focus RS, wobei bei ihm eigentlich stets die Devise gilt:
Je mehr PS, desto besser. 😎👌🏼
Lieber Aran, danke für deine Bemühungen, deine Flexibilität und deinen Einsatz für die Firma! 😊💙
Foto (c) Habil Fotografie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4.9774%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228236424"/>
                  </a:ext>
                </a:extLst>
              </a:tr>
            </a:tbl>
          </a:graphicData>
        </a:graphic>
      </p:graphicFrame>
      <p:sp>
        <p:nvSpPr>
          <p:cNvPr id="4" name="Text Placeholder 3">
            <a:extLst>
              <a:ext uri="{FF2B5EF4-FFF2-40B4-BE49-F238E27FC236}">
                <a16:creationId xmlns:a16="http://schemas.microsoft.com/office/drawing/2014/main" id="{A2E5A351-708B-458F-8F23-477D4BA9EDA2}"/>
              </a:ext>
            </a:extLst>
          </p:cNvPr>
          <p:cNvSpPr>
            <a:spLocks noGrp="1"/>
          </p:cNvSpPr>
          <p:nvPr>
            <p:ph type="body" sz="quarter" idx="14"/>
          </p:nvPr>
        </p:nvSpPr>
        <p:spPr/>
        <p:txBody>
          <a:bodyPr/>
          <a:lstStyle/>
          <a:p>
            <a:r>
              <a:rPr lang="en-US"/>
              <a:t>03/01/2018 - 03/29/2018</a:t>
            </a:r>
          </a:p>
        </p:txBody>
      </p:sp>
    </p:spTree>
    <p:extLst>
      <p:ext uri="{BB962C8B-B14F-4D97-AF65-F5344CB8AC3E}">
        <p14:creationId xmlns:p14="http://schemas.microsoft.com/office/powerpoint/2010/main" val="314712720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AA0B35-A998-4DAA-8FCC-65E7C76FA4C5}"/>
              </a:ext>
            </a:extLst>
          </p:cNvPr>
          <p:cNvSpPr>
            <a:spLocks noGrp="1"/>
          </p:cNvSpPr>
          <p:nvPr>
            <p:ph type="title"/>
          </p:nvPr>
        </p:nvSpPr>
        <p:spPr/>
        <p:txBody>
          <a:bodyPr/>
          <a:lstStyle/>
          <a:p>
            <a:r>
              <a:rPr lang="de-DE"/>
              <a:t>Eigene Beiträge (Postings) - 3 of 10</a:t>
            </a:r>
            <a:endParaRPr lang="en-US"/>
          </a:p>
        </p:txBody>
      </p:sp>
      <p:graphicFrame>
        <p:nvGraphicFramePr>
          <p:cNvPr id="5" name="Table Placeholder 4">
            <a:extLst>
              <a:ext uri="{FF2B5EF4-FFF2-40B4-BE49-F238E27FC236}">
                <a16:creationId xmlns:a16="http://schemas.microsoft.com/office/drawing/2014/main" id="{8578FE6A-46C0-4F0D-84F9-4E78F1EE7D28}"/>
              </a:ext>
            </a:extLst>
          </p:cNvPr>
          <p:cNvGraphicFramePr>
            <a:graphicFrameLocks noGrp="1"/>
          </p:cNvGraphicFramePr>
          <p:nvPr>
            <p:ph type="tbl" sz="quarter" idx="13"/>
            <p:extLst>
              <p:ext uri="{D42A27DB-BD31-4B8C-83A1-F6EECF244321}">
                <p14:modId xmlns:p14="http://schemas.microsoft.com/office/powerpoint/2010/main" val="23797738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827713743"/>
                    </a:ext>
                  </a:extLst>
                </a:gridCol>
                <a:gridCol w="658368">
                  <a:extLst>
                    <a:ext uri="{9D8B030D-6E8A-4147-A177-3AD203B41FA5}">
                      <a16:colId xmlns:a16="http://schemas.microsoft.com/office/drawing/2014/main" val="3696559020"/>
                    </a:ext>
                  </a:extLst>
                </a:gridCol>
                <a:gridCol w="658368">
                  <a:extLst>
                    <a:ext uri="{9D8B030D-6E8A-4147-A177-3AD203B41FA5}">
                      <a16:colId xmlns:a16="http://schemas.microsoft.com/office/drawing/2014/main" val="2539285240"/>
                    </a:ext>
                  </a:extLst>
                </a:gridCol>
                <a:gridCol w="658368">
                  <a:extLst>
                    <a:ext uri="{9D8B030D-6E8A-4147-A177-3AD203B41FA5}">
                      <a16:colId xmlns:a16="http://schemas.microsoft.com/office/drawing/2014/main" val="2931852299"/>
                    </a:ext>
                  </a:extLst>
                </a:gridCol>
                <a:gridCol w="658368">
                  <a:extLst>
                    <a:ext uri="{9D8B030D-6E8A-4147-A177-3AD203B41FA5}">
                      <a16:colId xmlns:a16="http://schemas.microsoft.com/office/drawing/2014/main" val="3042751259"/>
                    </a:ext>
                  </a:extLst>
                </a:gridCol>
                <a:gridCol w="658368">
                  <a:extLst>
                    <a:ext uri="{9D8B030D-6E8A-4147-A177-3AD203B41FA5}">
                      <a16:colId xmlns:a16="http://schemas.microsoft.com/office/drawing/2014/main" val="1206470317"/>
                    </a:ext>
                  </a:extLst>
                </a:gridCol>
                <a:gridCol w="658368">
                  <a:extLst>
                    <a:ext uri="{9D8B030D-6E8A-4147-A177-3AD203B41FA5}">
                      <a16:colId xmlns:a16="http://schemas.microsoft.com/office/drawing/2014/main" val="2147195069"/>
                    </a:ext>
                  </a:extLst>
                </a:gridCol>
                <a:gridCol w="658368">
                  <a:extLst>
                    <a:ext uri="{9D8B030D-6E8A-4147-A177-3AD203B41FA5}">
                      <a16:colId xmlns:a16="http://schemas.microsoft.com/office/drawing/2014/main" val="13398195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7057512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Ford Gaberszik - 2018-03-22 17:00:00</a:t>
                      </a:r>
                      <a:r>
                        <a:rPr kumimoji="0" lang="de-DE" sz="1000" b="0" i="0" u="none" strike="noStrike" kern="1200" cap="none" spc="0" normalizeH="0" baseline="0" noProof="0">
                          <a:ln>
                            <a:noFill/>
                          </a:ln>
                          <a:solidFill>
                            <a:prstClr val="black"/>
                          </a:solidFill>
                          <a:effectLst/>
                          <a:uLnTx/>
                          <a:uFillTx/>
                          <a:latin typeface="+mn-lt"/>
                          <a:ea typeface="+mn-ea"/>
                          <a:cs typeface="+mn-cs"/>
                        </a:rPr>
                        <a:t>
#Fanpost
Ist der Ford GT nicht beeindruckend? 😍
Hier handelt es sich aber tatsächlich um ein CarreraAuto, das ein Fan hier in Szene gesetzt hat. 👍🏼
Danke an @Mike Art für dieses tolle Bild!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2.2650%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1742122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Ford Gaberszik - 2018-03-20 17:27:36</a:t>
                      </a:r>
                      <a:r>
                        <a:rPr kumimoji="0" lang="de-DE" sz="1000" b="0" i="0" u="none" strike="noStrike" kern="1200" cap="none" spc="0" normalizeH="0" baseline="0" noProof="0">
                          <a:ln>
                            <a:noFill/>
                          </a:ln>
                          <a:solidFill>
                            <a:prstClr val="black"/>
                          </a:solidFill>
                          <a:effectLst/>
                          <a:uLnTx/>
                          <a:uFillTx/>
                          <a:latin typeface="+mn-lt"/>
                          <a:ea typeface="+mn-ea"/>
                          <a:cs typeface="+mn-cs"/>
                        </a:rPr>
                        <a:t>
Das war die AutoEmotion 2018! 🚗
Danke an alle, die dabei waren.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5.9293%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043433096"/>
                  </a:ext>
                </a:extLst>
              </a:tr>
            </a:tbl>
          </a:graphicData>
        </a:graphic>
      </p:graphicFrame>
      <p:sp>
        <p:nvSpPr>
          <p:cNvPr id="4" name="Text Placeholder 3">
            <a:extLst>
              <a:ext uri="{FF2B5EF4-FFF2-40B4-BE49-F238E27FC236}">
                <a16:creationId xmlns:a16="http://schemas.microsoft.com/office/drawing/2014/main" id="{BFBE4987-1856-4215-A2CB-0957C47C5E1E}"/>
              </a:ext>
            </a:extLst>
          </p:cNvPr>
          <p:cNvSpPr>
            <a:spLocks noGrp="1"/>
          </p:cNvSpPr>
          <p:nvPr>
            <p:ph type="body" sz="quarter" idx="14"/>
          </p:nvPr>
        </p:nvSpPr>
        <p:spPr/>
        <p:txBody>
          <a:bodyPr/>
          <a:lstStyle/>
          <a:p>
            <a:r>
              <a:rPr lang="en-US"/>
              <a:t>03/01/2018 - 03/29/2018</a:t>
            </a:r>
          </a:p>
        </p:txBody>
      </p:sp>
    </p:spTree>
    <p:extLst>
      <p:ext uri="{BB962C8B-B14F-4D97-AF65-F5344CB8AC3E}">
        <p14:creationId xmlns:p14="http://schemas.microsoft.com/office/powerpoint/2010/main" val="91450718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1299FB-AA42-4F50-8454-230706FF51EE}"/>
              </a:ext>
            </a:extLst>
          </p:cNvPr>
          <p:cNvSpPr>
            <a:spLocks noGrp="1"/>
          </p:cNvSpPr>
          <p:nvPr>
            <p:ph type="title"/>
          </p:nvPr>
        </p:nvSpPr>
        <p:spPr/>
        <p:txBody>
          <a:bodyPr/>
          <a:lstStyle/>
          <a:p>
            <a:r>
              <a:rPr lang="de-DE"/>
              <a:t>Eigene Beiträge (Postings) - 4 of 10</a:t>
            </a:r>
            <a:endParaRPr lang="en-US"/>
          </a:p>
        </p:txBody>
      </p:sp>
      <p:graphicFrame>
        <p:nvGraphicFramePr>
          <p:cNvPr id="5" name="Table Placeholder 4">
            <a:extLst>
              <a:ext uri="{FF2B5EF4-FFF2-40B4-BE49-F238E27FC236}">
                <a16:creationId xmlns:a16="http://schemas.microsoft.com/office/drawing/2014/main" id="{9055FD5C-933E-4E47-9FDF-8D75FD0099F0}"/>
              </a:ext>
            </a:extLst>
          </p:cNvPr>
          <p:cNvGraphicFramePr>
            <a:graphicFrameLocks noGrp="1"/>
          </p:cNvGraphicFramePr>
          <p:nvPr>
            <p:ph type="tbl" sz="quarter" idx="13"/>
            <p:extLst>
              <p:ext uri="{D42A27DB-BD31-4B8C-83A1-F6EECF244321}">
                <p14:modId xmlns:p14="http://schemas.microsoft.com/office/powerpoint/2010/main" val="32525009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028535659"/>
                    </a:ext>
                  </a:extLst>
                </a:gridCol>
                <a:gridCol w="658368">
                  <a:extLst>
                    <a:ext uri="{9D8B030D-6E8A-4147-A177-3AD203B41FA5}">
                      <a16:colId xmlns:a16="http://schemas.microsoft.com/office/drawing/2014/main" val="648717275"/>
                    </a:ext>
                  </a:extLst>
                </a:gridCol>
                <a:gridCol w="658368">
                  <a:extLst>
                    <a:ext uri="{9D8B030D-6E8A-4147-A177-3AD203B41FA5}">
                      <a16:colId xmlns:a16="http://schemas.microsoft.com/office/drawing/2014/main" val="2795768153"/>
                    </a:ext>
                  </a:extLst>
                </a:gridCol>
                <a:gridCol w="658368">
                  <a:extLst>
                    <a:ext uri="{9D8B030D-6E8A-4147-A177-3AD203B41FA5}">
                      <a16:colId xmlns:a16="http://schemas.microsoft.com/office/drawing/2014/main" val="1965404250"/>
                    </a:ext>
                  </a:extLst>
                </a:gridCol>
                <a:gridCol w="658368">
                  <a:extLst>
                    <a:ext uri="{9D8B030D-6E8A-4147-A177-3AD203B41FA5}">
                      <a16:colId xmlns:a16="http://schemas.microsoft.com/office/drawing/2014/main" val="2125932521"/>
                    </a:ext>
                  </a:extLst>
                </a:gridCol>
                <a:gridCol w="658368">
                  <a:extLst>
                    <a:ext uri="{9D8B030D-6E8A-4147-A177-3AD203B41FA5}">
                      <a16:colId xmlns:a16="http://schemas.microsoft.com/office/drawing/2014/main" val="3089425803"/>
                    </a:ext>
                  </a:extLst>
                </a:gridCol>
                <a:gridCol w="658368">
                  <a:extLst>
                    <a:ext uri="{9D8B030D-6E8A-4147-A177-3AD203B41FA5}">
                      <a16:colId xmlns:a16="http://schemas.microsoft.com/office/drawing/2014/main" val="695848111"/>
                    </a:ext>
                  </a:extLst>
                </a:gridCol>
                <a:gridCol w="658368">
                  <a:extLst>
                    <a:ext uri="{9D8B030D-6E8A-4147-A177-3AD203B41FA5}">
                      <a16:colId xmlns:a16="http://schemas.microsoft.com/office/drawing/2014/main" val="34010738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6532247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Ford Gaberszik - 2018-03-16 13:00:00</a:t>
                      </a:r>
                      <a:r>
                        <a:rPr kumimoji="0" lang="de-DE" sz="1000" b="0" i="0" u="none" strike="noStrike" kern="1200" cap="none" spc="0" normalizeH="0" baseline="0" noProof="0">
                          <a:ln>
                            <a:noFill/>
                          </a:ln>
                          <a:solidFill>
                            <a:prstClr val="black"/>
                          </a:solidFill>
                          <a:effectLst/>
                          <a:uLnTx/>
                          <a:uFillTx/>
                          <a:latin typeface="+mn-lt"/>
                          <a:ea typeface="+mn-ea"/>
                          <a:cs typeface="+mn-cs"/>
                        </a:rPr>
                        <a:t>
👉🏼 Mitarbeiter der Woche 👈🏼
Heute stellen wir euch unseren Peter Busch vor. 😊
Er ist seit dem Jahr 2011 bei uns und als Verkaufsberater und Zuständiger für Gebrauchtwägen bereits zur fixen Institution in unserem Haus geworden. Es gibt wahrscheinlich niemanden, der einen schärferen Sinn für gebrauchte Fahrzeuge und alles drumherum hat als unser Buschi. 😉
Sein Beruf ist sein Hobby und das zeigt er Kunden und Kollegen jeden Tag aufs Neue. 💪🏼
Ein toller Ausgleich dazu stellt für ihn seine Vorliebe fürs Garteln dar. Die Natur genießt er auch bei ausgiebigen Spaziergängen mit seinem Boxer. 🐕
Sein #LieblingsFord ist der Mustang Fastback 5,0 von 1969. 😎
Lieber Peter, danke für deine Scharfsinnigkeit und Geduld! 😊💙
Foto (c) Habil Fotografie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55549084"/>
                  </a:ext>
                </a:extLst>
              </a:tr>
            </a:tbl>
          </a:graphicData>
        </a:graphic>
      </p:graphicFrame>
      <p:sp>
        <p:nvSpPr>
          <p:cNvPr id="4" name="Text Placeholder 3">
            <a:extLst>
              <a:ext uri="{FF2B5EF4-FFF2-40B4-BE49-F238E27FC236}">
                <a16:creationId xmlns:a16="http://schemas.microsoft.com/office/drawing/2014/main" id="{E665A205-C7E9-447C-9292-0DE9E7C0F336}"/>
              </a:ext>
            </a:extLst>
          </p:cNvPr>
          <p:cNvSpPr>
            <a:spLocks noGrp="1"/>
          </p:cNvSpPr>
          <p:nvPr>
            <p:ph type="body" sz="quarter" idx="14"/>
          </p:nvPr>
        </p:nvSpPr>
        <p:spPr/>
        <p:txBody>
          <a:bodyPr/>
          <a:lstStyle/>
          <a:p>
            <a:r>
              <a:rPr lang="en-US"/>
              <a:t>03/01/2018 - 03/29/2018</a:t>
            </a:r>
          </a:p>
        </p:txBody>
      </p:sp>
    </p:spTree>
    <p:extLst>
      <p:ext uri="{BB962C8B-B14F-4D97-AF65-F5344CB8AC3E}">
        <p14:creationId xmlns:p14="http://schemas.microsoft.com/office/powerpoint/2010/main" val="384860675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E9F3B8-571F-4AFD-83AD-5B2207C02FA0}"/>
              </a:ext>
            </a:extLst>
          </p:cNvPr>
          <p:cNvSpPr>
            <a:spLocks noGrp="1"/>
          </p:cNvSpPr>
          <p:nvPr>
            <p:ph type="title"/>
          </p:nvPr>
        </p:nvSpPr>
        <p:spPr/>
        <p:txBody>
          <a:bodyPr/>
          <a:lstStyle/>
          <a:p>
            <a:r>
              <a:rPr lang="de-DE"/>
              <a:t>Eigene Beiträge (Postings) - 5 of 10</a:t>
            </a:r>
            <a:endParaRPr lang="en-US"/>
          </a:p>
        </p:txBody>
      </p:sp>
      <p:graphicFrame>
        <p:nvGraphicFramePr>
          <p:cNvPr id="5" name="Table Placeholder 4">
            <a:extLst>
              <a:ext uri="{FF2B5EF4-FFF2-40B4-BE49-F238E27FC236}">
                <a16:creationId xmlns:a16="http://schemas.microsoft.com/office/drawing/2014/main" id="{F5F44661-172A-4CE8-9173-57EB1A92EC2A}"/>
              </a:ext>
            </a:extLst>
          </p:cNvPr>
          <p:cNvGraphicFramePr>
            <a:graphicFrameLocks noGrp="1"/>
          </p:cNvGraphicFramePr>
          <p:nvPr>
            <p:ph type="tbl" sz="quarter" idx="13"/>
            <p:extLst>
              <p:ext uri="{D42A27DB-BD31-4B8C-83A1-F6EECF244321}">
                <p14:modId xmlns:p14="http://schemas.microsoft.com/office/powerpoint/2010/main" val="24059822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416736942"/>
                    </a:ext>
                  </a:extLst>
                </a:gridCol>
                <a:gridCol w="658368">
                  <a:extLst>
                    <a:ext uri="{9D8B030D-6E8A-4147-A177-3AD203B41FA5}">
                      <a16:colId xmlns:a16="http://schemas.microsoft.com/office/drawing/2014/main" val="1826393373"/>
                    </a:ext>
                  </a:extLst>
                </a:gridCol>
                <a:gridCol w="658368">
                  <a:extLst>
                    <a:ext uri="{9D8B030D-6E8A-4147-A177-3AD203B41FA5}">
                      <a16:colId xmlns:a16="http://schemas.microsoft.com/office/drawing/2014/main" val="4269395335"/>
                    </a:ext>
                  </a:extLst>
                </a:gridCol>
                <a:gridCol w="658368">
                  <a:extLst>
                    <a:ext uri="{9D8B030D-6E8A-4147-A177-3AD203B41FA5}">
                      <a16:colId xmlns:a16="http://schemas.microsoft.com/office/drawing/2014/main" val="2034875409"/>
                    </a:ext>
                  </a:extLst>
                </a:gridCol>
                <a:gridCol w="658368">
                  <a:extLst>
                    <a:ext uri="{9D8B030D-6E8A-4147-A177-3AD203B41FA5}">
                      <a16:colId xmlns:a16="http://schemas.microsoft.com/office/drawing/2014/main" val="412502346"/>
                    </a:ext>
                  </a:extLst>
                </a:gridCol>
                <a:gridCol w="658368">
                  <a:extLst>
                    <a:ext uri="{9D8B030D-6E8A-4147-A177-3AD203B41FA5}">
                      <a16:colId xmlns:a16="http://schemas.microsoft.com/office/drawing/2014/main" val="3582660666"/>
                    </a:ext>
                  </a:extLst>
                </a:gridCol>
                <a:gridCol w="658368">
                  <a:extLst>
                    <a:ext uri="{9D8B030D-6E8A-4147-A177-3AD203B41FA5}">
                      <a16:colId xmlns:a16="http://schemas.microsoft.com/office/drawing/2014/main" val="1597035036"/>
                    </a:ext>
                  </a:extLst>
                </a:gridCol>
                <a:gridCol w="658368">
                  <a:extLst>
                    <a:ext uri="{9D8B030D-6E8A-4147-A177-3AD203B41FA5}">
                      <a16:colId xmlns:a16="http://schemas.microsoft.com/office/drawing/2014/main" val="19771758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7895758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Ford Gaberszik - 2018-03-15 17:00:00</a:t>
                      </a:r>
                      <a:r>
                        <a:rPr kumimoji="0" lang="de-DE" sz="1000" b="0" i="0" u="none" strike="noStrike" kern="1200" cap="none" spc="0" normalizeH="0" baseline="0" noProof="0">
                          <a:ln>
                            <a:noFill/>
                          </a:ln>
                          <a:solidFill>
                            <a:prstClr val="black"/>
                          </a:solidFill>
                          <a:effectLst/>
                          <a:uLnTx/>
                          <a:uFillTx/>
                          <a:latin typeface="+mn-lt"/>
                          <a:ea typeface="+mn-ea"/>
                          <a:cs typeface="+mn-cs"/>
                        </a:rPr>
                        <a:t>
+++Gewonnen Gewonnen Gewonnen+++ 
Gestern kam die glückliche Gewinnerin unseres Ecosport-Gewinnspiels, Fr. Schuhmann, zu uns, um ihre Wohlfühl-Gutscheine abzuholen. Natürlich kam sie uns ohne ein Übergabefoto nicht davon. 😜
Nochmal herzlichen Glückwunsch und einen erholsamen Urlaub!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4.2775%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638737076"/>
                  </a:ext>
                </a:extLst>
              </a:tr>
            </a:tbl>
          </a:graphicData>
        </a:graphic>
      </p:graphicFrame>
      <p:sp>
        <p:nvSpPr>
          <p:cNvPr id="4" name="Text Placeholder 3">
            <a:extLst>
              <a:ext uri="{FF2B5EF4-FFF2-40B4-BE49-F238E27FC236}">
                <a16:creationId xmlns:a16="http://schemas.microsoft.com/office/drawing/2014/main" id="{94A4ED6F-9AE2-44C2-B4AE-8165FF98F25A}"/>
              </a:ext>
            </a:extLst>
          </p:cNvPr>
          <p:cNvSpPr>
            <a:spLocks noGrp="1"/>
          </p:cNvSpPr>
          <p:nvPr>
            <p:ph type="body" sz="quarter" idx="14"/>
          </p:nvPr>
        </p:nvSpPr>
        <p:spPr/>
        <p:txBody>
          <a:bodyPr/>
          <a:lstStyle/>
          <a:p>
            <a:r>
              <a:rPr lang="en-US"/>
              <a:t>03/01/2018 - 03/29/2018</a:t>
            </a:r>
          </a:p>
        </p:txBody>
      </p:sp>
    </p:spTree>
    <p:extLst>
      <p:ext uri="{BB962C8B-B14F-4D97-AF65-F5344CB8AC3E}">
        <p14:creationId xmlns:p14="http://schemas.microsoft.com/office/powerpoint/2010/main" val="117527981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AD4455-6E43-4828-9AA5-3769201055F4}"/>
              </a:ext>
            </a:extLst>
          </p:cNvPr>
          <p:cNvSpPr>
            <a:spLocks noGrp="1"/>
          </p:cNvSpPr>
          <p:nvPr>
            <p:ph type="title"/>
          </p:nvPr>
        </p:nvSpPr>
        <p:spPr/>
        <p:txBody>
          <a:bodyPr/>
          <a:lstStyle/>
          <a:p>
            <a:r>
              <a:rPr lang="de-DE"/>
              <a:t>Eigene Beiträge (Postings) - 6 of 10</a:t>
            </a:r>
            <a:endParaRPr lang="en-US"/>
          </a:p>
        </p:txBody>
      </p:sp>
      <p:graphicFrame>
        <p:nvGraphicFramePr>
          <p:cNvPr id="5" name="Table Placeholder 4">
            <a:extLst>
              <a:ext uri="{FF2B5EF4-FFF2-40B4-BE49-F238E27FC236}">
                <a16:creationId xmlns:a16="http://schemas.microsoft.com/office/drawing/2014/main" id="{6516652C-66E2-4D61-A86E-E32662941338}"/>
              </a:ext>
            </a:extLst>
          </p:cNvPr>
          <p:cNvGraphicFramePr>
            <a:graphicFrameLocks noGrp="1"/>
          </p:cNvGraphicFramePr>
          <p:nvPr>
            <p:ph type="tbl" sz="quarter" idx="13"/>
            <p:extLst>
              <p:ext uri="{D42A27DB-BD31-4B8C-83A1-F6EECF244321}">
                <p14:modId xmlns:p14="http://schemas.microsoft.com/office/powerpoint/2010/main" val="39844950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429588795"/>
                    </a:ext>
                  </a:extLst>
                </a:gridCol>
                <a:gridCol w="658368">
                  <a:extLst>
                    <a:ext uri="{9D8B030D-6E8A-4147-A177-3AD203B41FA5}">
                      <a16:colId xmlns:a16="http://schemas.microsoft.com/office/drawing/2014/main" val="2317094571"/>
                    </a:ext>
                  </a:extLst>
                </a:gridCol>
                <a:gridCol w="658368">
                  <a:extLst>
                    <a:ext uri="{9D8B030D-6E8A-4147-A177-3AD203B41FA5}">
                      <a16:colId xmlns:a16="http://schemas.microsoft.com/office/drawing/2014/main" val="4283898293"/>
                    </a:ext>
                  </a:extLst>
                </a:gridCol>
                <a:gridCol w="658368">
                  <a:extLst>
                    <a:ext uri="{9D8B030D-6E8A-4147-A177-3AD203B41FA5}">
                      <a16:colId xmlns:a16="http://schemas.microsoft.com/office/drawing/2014/main" val="1994405730"/>
                    </a:ext>
                  </a:extLst>
                </a:gridCol>
                <a:gridCol w="658368">
                  <a:extLst>
                    <a:ext uri="{9D8B030D-6E8A-4147-A177-3AD203B41FA5}">
                      <a16:colId xmlns:a16="http://schemas.microsoft.com/office/drawing/2014/main" val="2436914838"/>
                    </a:ext>
                  </a:extLst>
                </a:gridCol>
                <a:gridCol w="658368">
                  <a:extLst>
                    <a:ext uri="{9D8B030D-6E8A-4147-A177-3AD203B41FA5}">
                      <a16:colId xmlns:a16="http://schemas.microsoft.com/office/drawing/2014/main" val="4087735131"/>
                    </a:ext>
                  </a:extLst>
                </a:gridCol>
                <a:gridCol w="658368">
                  <a:extLst>
                    <a:ext uri="{9D8B030D-6E8A-4147-A177-3AD203B41FA5}">
                      <a16:colId xmlns:a16="http://schemas.microsoft.com/office/drawing/2014/main" val="1881236949"/>
                    </a:ext>
                  </a:extLst>
                </a:gridCol>
                <a:gridCol w="658368">
                  <a:extLst>
                    <a:ext uri="{9D8B030D-6E8A-4147-A177-3AD203B41FA5}">
                      <a16:colId xmlns:a16="http://schemas.microsoft.com/office/drawing/2014/main" val="6846979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8244440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Ford Gaberszik - 2018-03-14 17:00:00</a:t>
                      </a:r>
                      <a:r>
                        <a:rPr kumimoji="0" lang="de-DE" sz="1000" b="0" i="0" u="none" strike="noStrike" kern="1200" cap="none" spc="0" normalizeH="0" baseline="0" noProof="0">
                          <a:ln>
                            <a:noFill/>
                          </a:ln>
                          <a:solidFill>
                            <a:prstClr val="black"/>
                          </a:solidFill>
                          <a:effectLst/>
                          <a:uLnTx/>
                          <a:uFillTx/>
                          <a:latin typeface="+mn-lt"/>
                          <a:ea typeface="+mn-ea"/>
                          <a:cs typeface="+mn-cs"/>
                        </a:rPr>
                        <a:t>
+++ Gewinnspiel +++
Wir verlosen exklusiv 2x2 Karten für die Vorstellung von „Ragtime“ am 25. März um 18 Uhr! 😍
Um am Gewinnspiel teilzunehmen, verratet uns doch einfach in den Kommentaren welches Auto Coalhouse Walker jr. (dargestellt von Broadway-Star Alvin Le-Bass (im Bild)) im Stück über die Bühne fährt. 🚗
Kleiner Tipp: Ihr seht es am Foto. 😉
Die Teilnahmebedingungen findet ihr auf unserer Fanpage unter dem Reiter Notizen.
Teilnahmeschluss ist der 21.03.2018, um 23:59 Uhr.
Die Gewinner werden bis spätestens 23.03.2018 per pn verständigt. 😉
Wir wünschen allen Teilnehmern viel Glück  und viel Freude beim Besuch des „Musicals der Saison“!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4.4811%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86916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Ford Gaberszik - 2018-03-14 15:16:41</a:t>
                      </a:r>
                      <a:r>
                        <a:rPr kumimoji="0" lang="de-DE" sz="1000" b="0" i="0" u="none" strike="noStrike" kern="1200" cap="none" spc="0" normalizeH="0" baseline="0" noProof="0">
                          <a:ln>
                            <a:noFill/>
                          </a:ln>
                          <a:solidFill>
                            <a:prstClr val="black"/>
                          </a:solidFill>
                          <a:effectLst/>
                          <a:uLnTx/>
                          <a:uFillTx/>
                          <a:latin typeface="+mn-lt"/>
                          <a:ea typeface="+mn-ea"/>
                          <a:cs typeface="+mn-cs"/>
                        </a:rPr>
                        <a:t>
Teilnahmebedingungen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0.4717%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775149113"/>
                  </a:ext>
                </a:extLst>
              </a:tr>
            </a:tbl>
          </a:graphicData>
        </a:graphic>
      </p:graphicFrame>
      <p:sp>
        <p:nvSpPr>
          <p:cNvPr id="4" name="Text Placeholder 3">
            <a:extLst>
              <a:ext uri="{FF2B5EF4-FFF2-40B4-BE49-F238E27FC236}">
                <a16:creationId xmlns:a16="http://schemas.microsoft.com/office/drawing/2014/main" id="{E9FA2B01-3FA8-429D-9733-0BCC96505C34}"/>
              </a:ext>
            </a:extLst>
          </p:cNvPr>
          <p:cNvSpPr>
            <a:spLocks noGrp="1"/>
          </p:cNvSpPr>
          <p:nvPr>
            <p:ph type="body" sz="quarter" idx="14"/>
          </p:nvPr>
        </p:nvSpPr>
        <p:spPr/>
        <p:txBody>
          <a:bodyPr/>
          <a:lstStyle/>
          <a:p>
            <a:r>
              <a:rPr lang="en-US"/>
              <a:t>03/01/2018 - 03/29/2018</a:t>
            </a:r>
          </a:p>
        </p:txBody>
      </p:sp>
    </p:spTree>
    <p:extLst>
      <p:ext uri="{BB962C8B-B14F-4D97-AF65-F5344CB8AC3E}">
        <p14:creationId xmlns:p14="http://schemas.microsoft.com/office/powerpoint/2010/main" val="203904249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A32727-F2C8-4684-8A55-59542FB26F5A}"/>
              </a:ext>
            </a:extLst>
          </p:cNvPr>
          <p:cNvSpPr>
            <a:spLocks noGrp="1"/>
          </p:cNvSpPr>
          <p:nvPr>
            <p:ph type="title"/>
          </p:nvPr>
        </p:nvSpPr>
        <p:spPr/>
        <p:txBody>
          <a:bodyPr/>
          <a:lstStyle/>
          <a:p>
            <a:r>
              <a:rPr lang="de-DE"/>
              <a:t>Eigene Beiträge (Postings) - 7 of 10</a:t>
            </a:r>
            <a:endParaRPr lang="en-US"/>
          </a:p>
        </p:txBody>
      </p:sp>
      <p:graphicFrame>
        <p:nvGraphicFramePr>
          <p:cNvPr id="5" name="Table Placeholder 4">
            <a:extLst>
              <a:ext uri="{FF2B5EF4-FFF2-40B4-BE49-F238E27FC236}">
                <a16:creationId xmlns:a16="http://schemas.microsoft.com/office/drawing/2014/main" id="{12CE0B44-0A3E-4BCF-AA6D-2A581974C022}"/>
              </a:ext>
            </a:extLst>
          </p:cNvPr>
          <p:cNvGraphicFramePr>
            <a:graphicFrameLocks noGrp="1"/>
          </p:cNvGraphicFramePr>
          <p:nvPr>
            <p:ph type="tbl" sz="quarter" idx="13"/>
            <p:extLst>
              <p:ext uri="{D42A27DB-BD31-4B8C-83A1-F6EECF244321}">
                <p14:modId xmlns:p14="http://schemas.microsoft.com/office/powerpoint/2010/main" val="14869629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590748199"/>
                    </a:ext>
                  </a:extLst>
                </a:gridCol>
                <a:gridCol w="658368">
                  <a:extLst>
                    <a:ext uri="{9D8B030D-6E8A-4147-A177-3AD203B41FA5}">
                      <a16:colId xmlns:a16="http://schemas.microsoft.com/office/drawing/2014/main" val="118213343"/>
                    </a:ext>
                  </a:extLst>
                </a:gridCol>
                <a:gridCol w="658368">
                  <a:extLst>
                    <a:ext uri="{9D8B030D-6E8A-4147-A177-3AD203B41FA5}">
                      <a16:colId xmlns:a16="http://schemas.microsoft.com/office/drawing/2014/main" val="2468994025"/>
                    </a:ext>
                  </a:extLst>
                </a:gridCol>
                <a:gridCol w="658368">
                  <a:extLst>
                    <a:ext uri="{9D8B030D-6E8A-4147-A177-3AD203B41FA5}">
                      <a16:colId xmlns:a16="http://schemas.microsoft.com/office/drawing/2014/main" val="543884695"/>
                    </a:ext>
                  </a:extLst>
                </a:gridCol>
                <a:gridCol w="658368">
                  <a:extLst>
                    <a:ext uri="{9D8B030D-6E8A-4147-A177-3AD203B41FA5}">
                      <a16:colId xmlns:a16="http://schemas.microsoft.com/office/drawing/2014/main" val="3333174385"/>
                    </a:ext>
                  </a:extLst>
                </a:gridCol>
                <a:gridCol w="658368">
                  <a:extLst>
                    <a:ext uri="{9D8B030D-6E8A-4147-A177-3AD203B41FA5}">
                      <a16:colId xmlns:a16="http://schemas.microsoft.com/office/drawing/2014/main" val="1173527119"/>
                    </a:ext>
                  </a:extLst>
                </a:gridCol>
                <a:gridCol w="658368">
                  <a:extLst>
                    <a:ext uri="{9D8B030D-6E8A-4147-A177-3AD203B41FA5}">
                      <a16:colId xmlns:a16="http://schemas.microsoft.com/office/drawing/2014/main" val="3759322069"/>
                    </a:ext>
                  </a:extLst>
                </a:gridCol>
                <a:gridCol w="658368">
                  <a:extLst>
                    <a:ext uri="{9D8B030D-6E8A-4147-A177-3AD203B41FA5}">
                      <a16:colId xmlns:a16="http://schemas.microsoft.com/office/drawing/2014/main" val="25229108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5480952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Ford Gaberszik - 2018-03-11 11:50:17</a:t>
                      </a:r>
                      <a:r>
                        <a:rPr kumimoji="0" lang="de-DE" sz="1000" b="0" i="0" u="none" strike="noStrike" kern="1200" cap="none" spc="0" normalizeH="0" baseline="0" noProof="0">
                          <a:ln>
                            <a:noFill/>
                          </a:ln>
                          <a:solidFill>
                            <a:prstClr val="black"/>
                          </a:solidFill>
                          <a:effectLst/>
                          <a:uLnTx/>
                          <a:uFillTx/>
                          <a:latin typeface="+mn-lt"/>
                          <a:ea typeface="+mn-ea"/>
                          <a:cs typeface="+mn-cs"/>
                        </a:rPr>
                        <a:t>
Bis 18 Uhr könnt ihr uns noch auf der #AutoEmotion besuchen. 🚗
Wir freuen uns auf euch!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5.8403%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9767143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Ford Gaberszik - 2018-03-08 18:30:00</a:t>
                      </a:r>
                      <a:r>
                        <a:rPr kumimoji="0" lang="de-DE" sz="1000" b="0" i="0" u="none" strike="noStrike" kern="1200" cap="none" spc="0" normalizeH="0" baseline="0" noProof="0">
                          <a:ln>
                            <a:noFill/>
                          </a:ln>
                          <a:solidFill>
                            <a:prstClr val="black"/>
                          </a:solidFill>
                          <a:effectLst/>
                          <a:uLnTx/>
                          <a:uFillTx/>
                          <a:latin typeface="+mn-lt"/>
                          <a:ea typeface="+mn-ea"/>
                          <a:cs typeface="+mn-cs"/>
                        </a:rPr>
                        <a:t>
Du willst den neuen Ford ECOSPORT in Graz probefahren?
Bei uns bist du genau richtig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2298472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Ford Gaberszik - 2018-03-08 17:00:00</a:t>
                      </a:r>
                      <a:r>
                        <a:rPr kumimoji="0" lang="de-DE" sz="1000" b="0" i="0" u="none" strike="noStrike" kern="1200" cap="none" spc="0" normalizeH="0" baseline="0" noProof="0">
                          <a:ln>
                            <a:noFill/>
                          </a:ln>
                          <a:solidFill>
                            <a:prstClr val="black"/>
                          </a:solidFill>
                          <a:effectLst/>
                          <a:uLnTx/>
                          <a:uFillTx/>
                          <a:latin typeface="+mn-lt"/>
                          <a:ea typeface="+mn-ea"/>
                          <a:cs typeface="+mn-cs"/>
                        </a:rPr>
                        <a:t>
Heute fand bei uns eine ganz besondere Neuwagenübergabe statt 😍 : Die Verlobte unseres langjährigen Werkstättenmeisters Rene Zmugg, Andrea, hat heute mit ihrer 16 Monate alten Tochter von unserem Verkaufsberater Herrn Högler ihren nagelneuen Focus Titanium abgeholt. Die Freude war allen Beteiligten sichtlich anzusehen! 😃
Passend dazu gibt's zum heutigen #Weltfrauentag einen frühlingshaften Blumenstrauß. 😉💐👩💪
Wir wünschen euch viel Freude mit eurem neuen Familienmitglied und eine gute und sichere Fahrt! 😉🚗👍
Lg, das Ford Gaberszik-Team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21.7337%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805527812"/>
                  </a:ext>
                </a:extLst>
              </a:tr>
            </a:tbl>
          </a:graphicData>
        </a:graphic>
      </p:graphicFrame>
      <p:sp>
        <p:nvSpPr>
          <p:cNvPr id="4" name="Text Placeholder 3">
            <a:extLst>
              <a:ext uri="{FF2B5EF4-FFF2-40B4-BE49-F238E27FC236}">
                <a16:creationId xmlns:a16="http://schemas.microsoft.com/office/drawing/2014/main" id="{19753DE1-46D8-477F-9468-5AFA76B7CCB4}"/>
              </a:ext>
            </a:extLst>
          </p:cNvPr>
          <p:cNvSpPr>
            <a:spLocks noGrp="1"/>
          </p:cNvSpPr>
          <p:nvPr>
            <p:ph type="body" sz="quarter" idx="14"/>
          </p:nvPr>
        </p:nvSpPr>
        <p:spPr/>
        <p:txBody>
          <a:bodyPr/>
          <a:lstStyle/>
          <a:p>
            <a:r>
              <a:rPr lang="en-US"/>
              <a:t>03/01/2018 - 03/29/2018</a:t>
            </a:r>
          </a:p>
        </p:txBody>
      </p:sp>
    </p:spTree>
    <p:extLst>
      <p:ext uri="{BB962C8B-B14F-4D97-AF65-F5344CB8AC3E}">
        <p14:creationId xmlns:p14="http://schemas.microsoft.com/office/powerpoint/2010/main" val="402280044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B6A517-CC06-43CD-BBA0-21EC6DEDB853}"/>
              </a:ext>
            </a:extLst>
          </p:cNvPr>
          <p:cNvSpPr>
            <a:spLocks noGrp="1"/>
          </p:cNvSpPr>
          <p:nvPr>
            <p:ph type="title"/>
          </p:nvPr>
        </p:nvSpPr>
        <p:spPr/>
        <p:txBody>
          <a:bodyPr/>
          <a:lstStyle/>
          <a:p>
            <a:r>
              <a:rPr lang="de-DE"/>
              <a:t>Eigene Beiträge (Postings) - 8 of 10</a:t>
            </a:r>
            <a:endParaRPr lang="en-US"/>
          </a:p>
        </p:txBody>
      </p:sp>
      <p:graphicFrame>
        <p:nvGraphicFramePr>
          <p:cNvPr id="5" name="Table Placeholder 4">
            <a:extLst>
              <a:ext uri="{FF2B5EF4-FFF2-40B4-BE49-F238E27FC236}">
                <a16:creationId xmlns:a16="http://schemas.microsoft.com/office/drawing/2014/main" id="{0AE94432-0BF3-43D8-B2AE-A8A360E2B5CE}"/>
              </a:ext>
            </a:extLst>
          </p:cNvPr>
          <p:cNvGraphicFramePr>
            <a:graphicFrameLocks noGrp="1"/>
          </p:cNvGraphicFramePr>
          <p:nvPr>
            <p:ph type="tbl" sz="quarter" idx="13"/>
            <p:extLst>
              <p:ext uri="{D42A27DB-BD31-4B8C-83A1-F6EECF244321}">
                <p14:modId xmlns:p14="http://schemas.microsoft.com/office/powerpoint/2010/main" val="15711007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108293082"/>
                    </a:ext>
                  </a:extLst>
                </a:gridCol>
                <a:gridCol w="658368">
                  <a:extLst>
                    <a:ext uri="{9D8B030D-6E8A-4147-A177-3AD203B41FA5}">
                      <a16:colId xmlns:a16="http://schemas.microsoft.com/office/drawing/2014/main" val="1913657455"/>
                    </a:ext>
                  </a:extLst>
                </a:gridCol>
                <a:gridCol w="658368">
                  <a:extLst>
                    <a:ext uri="{9D8B030D-6E8A-4147-A177-3AD203B41FA5}">
                      <a16:colId xmlns:a16="http://schemas.microsoft.com/office/drawing/2014/main" val="2626883800"/>
                    </a:ext>
                  </a:extLst>
                </a:gridCol>
                <a:gridCol w="658368">
                  <a:extLst>
                    <a:ext uri="{9D8B030D-6E8A-4147-A177-3AD203B41FA5}">
                      <a16:colId xmlns:a16="http://schemas.microsoft.com/office/drawing/2014/main" val="2702892764"/>
                    </a:ext>
                  </a:extLst>
                </a:gridCol>
                <a:gridCol w="658368">
                  <a:extLst>
                    <a:ext uri="{9D8B030D-6E8A-4147-A177-3AD203B41FA5}">
                      <a16:colId xmlns:a16="http://schemas.microsoft.com/office/drawing/2014/main" val="4043754393"/>
                    </a:ext>
                  </a:extLst>
                </a:gridCol>
                <a:gridCol w="658368">
                  <a:extLst>
                    <a:ext uri="{9D8B030D-6E8A-4147-A177-3AD203B41FA5}">
                      <a16:colId xmlns:a16="http://schemas.microsoft.com/office/drawing/2014/main" val="922638145"/>
                    </a:ext>
                  </a:extLst>
                </a:gridCol>
                <a:gridCol w="658368">
                  <a:extLst>
                    <a:ext uri="{9D8B030D-6E8A-4147-A177-3AD203B41FA5}">
                      <a16:colId xmlns:a16="http://schemas.microsoft.com/office/drawing/2014/main" val="3416512312"/>
                    </a:ext>
                  </a:extLst>
                </a:gridCol>
                <a:gridCol w="658368">
                  <a:extLst>
                    <a:ext uri="{9D8B030D-6E8A-4147-A177-3AD203B41FA5}">
                      <a16:colId xmlns:a16="http://schemas.microsoft.com/office/drawing/2014/main" val="21345436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6204735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Autohaus Ford Gaberszik - 2018-03-08 12:00:00</a:t>
                      </a:r>
                      <a:r>
                        <a:rPr kumimoji="0" lang="en-US" sz="1000" b="0" i="0" u="none" strike="noStrike" kern="1200" cap="none" spc="0" normalizeH="0" baseline="0" noProof="0">
                          <a:ln>
                            <a:noFill/>
                          </a:ln>
                          <a:solidFill>
                            <a:prstClr val="black"/>
                          </a:solidFill>
                          <a:effectLst/>
                          <a:uLnTx/>
                          <a:uFillTx/>
                          <a:latin typeface="+mn-lt"/>
                          <a:ea typeface="+mn-ea"/>
                          <a:cs typeface="+mn-cs"/>
                        </a:rPr>
                        <a:t>
Der kompakte SUV mal gaaaaanz groß! 🚘😎
#Ecosport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2.2613%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1968756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Autohaus Ford Gaberszik - 2018-03-06 17:00:00</a:t>
                      </a:r>
                      <a:r>
                        <a:rPr kumimoji="0" lang="en-US" sz="1000" b="0" i="0" u="none" strike="noStrike" kern="1200" cap="none" spc="0" normalizeH="0" baseline="0" noProof="0">
                          <a:ln>
                            <a:noFill/>
                          </a:ln>
                          <a:solidFill>
                            <a:prstClr val="black"/>
                          </a:solidFill>
                          <a:effectLst/>
                          <a:uLnTx/>
                          <a:uFillTx/>
                          <a:latin typeface="+mn-lt"/>
                          <a:ea typeface="+mn-ea"/>
                          <a:cs typeface="+mn-cs"/>
                        </a:rPr>
                        <a:t>
The one and only Walter "Schoko" Schachner hat heute bei uns seinen nagelneuen Ford Kuga Titanium übernommen. 😎
Lieber Schoko, wir wünschen dir viel Freude mit deinem neuen sportlichen Gefährt und allzeit gute Fahrt! 🚙
LG, das Ford Gaberszik-Team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9.4987%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5210608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Ford Gaberszik - 2018-03-05 17:28:03</a:t>
                      </a:r>
                      <a:r>
                        <a:rPr kumimoji="0" lang="de-DE"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946792868"/>
                  </a:ext>
                </a:extLst>
              </a:tr>
            </a:tbl>
          </a:graphicData>
        </a:graphic>
      </p:graphicFrame>
      <p:sp>
        <p:nvSpPr>
          <p:cNvPr id="4" name="Text Placeholder 3">
            <a:extLst>
              <a:ext uri="{FF2B5EF4-FFF2-40B4-BE49-F238E27FC236}">
                <a16:creationId xmlns:a16="http://schemas.microsoft.com/office/drawing/2014/main" id="{F53D73AD-3C30-4390-91E9-8E70F6567648}"/>
              </a:ext>
            </a:extLst>
          </p:cNvPr>
          <p:cNvSpPr>
            <a:spLocks noGrp="1"/>
          </p:cNvSpPr>
          <p:nvPr>
            <p:ph type="body" sz="quarter" idx="14"/>
          </p:nvPr>
        </p:nvSpPr>
        <p:spPr/>
        <p:txBody>
          <a:bodyPr/>
          <a:lstStyle/>
          <a:p>
            <a:r>
              <a:rPr lang="en-US"/>
              <a:t>03/01/2018 - 03/29/2018</a:t>
            </a:r>
          </a:p>
        </p:txBody>
      </p:sp>
    </p:spTree>
    <p:extLst>
      <p:ext uri="{BB962C8B-B14F-4D97-AF65-F5344CB8AC3E}">
        <p14:creationId xmlns:p14="http://schemas.microsoft.com/office/powerpoint/2010/main" val="162997629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6AFBE2-14EF-4ED2-A9F0-DFA13B2695C4}"/>
              </a:ext>
            </a:extLst>
          </p:cNvPr>
          <p:cNvSpPr>
            <a:spLocks noGrp="1"/>
          </p:cNvSpPr>
          <p:nvPr>
            <p:ph type="title"/>
          </p:nvPr>
        </p:nvSpPr>
        <p:spPr/>
        <p:txBody>
          <a:bodyPr/>
          <a:lstStyle/>
          <a:p>
            <a:r>
              <a:rPr lang="de-DE"/>
              <a:t>Eigene Beiträge (Postings) - 9 of 10</a:t>
            </a:r>
            <a:endParaRPr lang="en-US"/>
          </a:p>
        </p:txBody>
      </p:sp>
      <p:graphicFrame>
        <p:nvGraphicFramePr>
          <p:cNvPr id="5" name="Table Placeholder 4">
            <a:extLst>
              <a:ext uri="{FF2B5EF4-FFF2-40B4-BE49-F238E27FC236}">
                <a16:creationId xmlns:a16="http://schemas.microsoft.com/office/drawing/2014/main" id="{B3B3C6FB-A7E4-442C-8FD7-2CB5EAEF4DA3}"/>
              </a:ext>
            </a:extLst>
          </p:cNvPr>
          <p:cNvGraphicFramePr>
            <a:graphicFrameLocks noGrp="1"/>
          </p:cNvGraphicFramePr>
          <p:nvPr>
            <p:ph type="tbl" sz="quarter" idx="13"/>
            <p:extLst>
              <p:ext uri="{D42A27DB-BD31-4B8C-83A1-F6EECF244321}">
                <p14:modId xmlns:p14="http://schemas.microsoft.com/office/powerpoint/2010/main" val="27161917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065879949"/>
                    </a:ext>
                  </a:extLst>
                </a:gridCol>
                <a:gridCol w="658368">
                  <a:extLst>
                    <a:ext uri="{9D8B030D-6E8A-4147-A177-3AD203B41FA5}">
                      <a16:colId xmlns:a16="http://schemas.microsoft.com/office/drawing/2014/main" val="3091997572"/>
                    </a:ext>
                  </a:extLst>
                </a:gridCol>
                <a:gridCol w="658368">
                  <a:extLst>
                    <a:ext uri="{9D8B030D-6E8A-4147-A177-3AD203B41FA5}">
                      <a16:colId xmlns:a16="http://schemas.microsoft.com/office/drawing/2014/main" val="1666519236"/>
                    </a:ext>
                  </a:extLst>
                </a:gridCol>
                <a:gridCol w="658368">
                  <a:extLst>
                    <a:ext uri="{9D8B030D-6E8A-4147-A177-3AD203B41FA5}">
                      <a16:colId xmlns:a16="http://schemas.microsoft.com/office/drawing/2014/main" val="2564121757"/>
                    </a:ext>
                  </a:extLst>
                </a:gridCol>
                <a:gridCol w="658368">
                  <a:extLst>
                    <a:ext uri="{9D8B030D-6E8A-4147-A177-3AD203B41FA5}">
                      <a16:colId xmlns:a16="http://schemas.microsoft.com/office/drawing/2014/main" val="276187843"/>
                    </a:ext>
                  </a:extLst>
                </a:gridCol>
                <a:gridCol w="658368">
                  <a:extLst>
                    <a:ext uri="{9D8B030D-6E8A-4147-A177-3AD203B41FA5}">
                      <a16:colId xmlns:a16="http://schemas.microsoft.com/office/drawing/2014/main" val="1563583676"/>
                    </a:ext>
                  </a:extLst>
                </a:gridCol>
                <a:gridCol w="658368">
                  <a:extLst>
                    <a:ext uri="{9D8B030D-6E8A-4147-A177-3AD203B41FA5}">
                      <a16:colId xmlns:a16="http://schemas.microsoft.com/office/drawing/2014/main" val="3920732123"/>
                    </a:ext>
                  </a:extLst>
                </a:gridCol>
                <a:gridCol w="658368">
                  <a:extLst>
                    <a:ext uri="{9D8B030D-6E8A-4147-A177-3AD203B41FA5}">
                      <a16:colId xmlns:a16="http://schemas.microsoft.com/office/drawing/2014/main" val="18435908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9895687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Ford Gaberszik - 2018-03-04 13:00:15</a:t>
                      </a:r>
                      <a:r>
                        <a:rPr kumimoji="0" lang="de-DE" sz="1000" b="0" i="0" u="none" strike="noStrike" kern="1200" cap="none" spc="0" normalizeH="0" baseline="0" noProof="0">
                          <a:ln>
                            <a:noFill/>
                          </a:ln>
                          <a:solidFill>
                            <a:prstClr val="black"/>
                          </a:solidFill>
                          <a:effectLst/>
                          <a:uLnTx/>
                          <a:uFillTx/>
                          <a:latin typeface="+mn-lt"/>
                          <a:ea typeface="+mn-ea"/>
                          <a:cs typeface="+mn-cs"/>
                        </a:rPr>
                        <a:t>
👉🏼 Mitarbeiter der Woche 👈🏼
Heute stellen wir euch unseren Dietmar Freisinger vor. 😊
Der KFZ-Mechaniker ist heuer das 12. Jahr Teil unseres Werkstätten-Teams und stammt aus der hauseigenen Lehrlingsstube. 😉
Wenn er nicht gerade an Autos schraubt (Auf eine Lieblingstätigkeit bei der Arbeit will er sich gar nicht festlegen), spielt er gerne Tennis und widmet sich außerdem leidenschaftlich dem Modellbau von - ja, richtig - Autos. 👍🏼😃
Der #LieblingsFord des Vaters einer 4-jährigen Tochter ist der aktuelle Kuga ST-Line. 😎
Lieber Dietmar, danke für deine Ausgeglichenheit und deinen Einsatzwillen! 😊💙
Foto (c) Habil Fotografie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8.4433%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663385653"/>
                  </a:ext>
                </a:extLst>
              </a:tr>
            </a:tbl>
          </a:graphicData>
        </a:graphic>
      </p:graphicFrame>
      <p:sp>
        <p:nvSpPr>
          <p:cNvPr id="4" name="Text Placeholder 3">
            <a:extLst>
              <a:ext uri="{FF2B5EF4-FFF2-40B4-BE49-F238E27FC236}">
                <a16:creationId xmlns:a16="http://schemas.microsoft.com/office/drawing/2014/main" id="{91535ED2-0319-4F9D-ABB2-E760B2D4F145}"/>
              </a:ext>
            </a:extLst>
          </p:cNvPr>
          <p:cNvSpPr>
            <a:spLocks noGrp="1"/>
          </p:cNvSpPr>
          <p:nvPr>
            <p:ph type="body" sz="quarter" idx="14"/>
          </p:nvPr>
        </p:nvSpPr>
        <p:spPr/>
        <p:txBody>
          <a:bodyPr/>
          <a:lstStyle/>
          <a:p>
            <a:r>
              <a:rPr lang="en-US"/>
              <a:t>03/01/2018 - 03/29/2018</a:t>
            </a:r>
          </a:p>
        </p:txBody>
      </p:sp>
    </p:spTree>
    <p:extLst>
      <p:ext uri="{BB962C8B-B14F-4D97-AF65-F5344CB8AC3E}">
        <p14:creationId xmlns:p14="http://schemas.microsoft.com/office/powerpoint/2010/main" val="249190090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845CE8-B8E3-4E9D-8DFF-5CA9AA13734B}"/>
              </a:ext>
            </a:extLst>
          </p:cNvPr>
          <p:cNvSpPr>
            <a:spLocks noGrp="1"/>
          </p:cNvSpPr>
          <p:nvPr>
            <p:ph type="title"/>
          </p:nvPr>
        </p:nvSpPr>
        <p:spPr/>
        <p:txBody>
          <a:bodyPr/>
          <a:lstStyle/>
          <a:p>
            <a:r>
              <a:rPr lang="de-DE"/>
              <a:t>Eigene Beiträge (Postings) - 10 of 10</a:t>
            </a:r>
            <a:endParaRPr lang="en-US"/>
          </a:p>
        </p:txBody>
      </p:sp>
      <p:graphicFrame>
        <p:nvGraphicFramePr>
          <p:cNvPr id="5" name="Table Placeholder 4">
            <a:extLst>
              <a:ext uri="{FF2B5EF4-FFF2-40B4-BE49-F238E27FC236}">
                <a16:creationId xmlns:a16="http://schemas.microsoft.com/office/drawing/2014/main" id="{6A071D40-9FD9-4AD7-95D9-AE03DEB91E3A}"/>
              </a:ext>
            </a:extLst>
          </p:cNvPr>
          <p:cNvGraphicFramePr>
            <a:graphicFrameLocks noGrp="1"/>
          </p:cNvGraphicFramePr>
          <p:nvPr>
            <p:ph type="tbl" sz="quarter" idx="13"/>
            <p:extLst>
              <p:ext uri="{D42A27DB-BD31-4B8C-83A1-F6EECF244321}">
                <p14:modId xmlns:p14="http://schemas.microsoft.com/office/powerpoint/2010/main" val="38809804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625858760"/>
                    </a:ext>
                  </a:extLst>
                </a:gridCol>
                <a:gridCol w="658368">
                  <a:extLst>
                    <a:ext uri="{9D8B030D-6E8A-4147-A177-3AD203B41FA5}">
                      <a16:colId xmlns:a16="http://schemas.microsoft.com/office/drawing/2014/main" val="2923186269"/>
                    </a:ext>
                  </a:extLst>
                </a:gridCol>
                <a:gridCol w="658368">
                  <a:extLst>
                    <a:ext uri="{9D8B030D-6E8A-4147-A177-3AD203B41FA5}">
                      <a16:colId xmlns:a16="http://schemas.microsoft.com/office/drawing/2014/main" val="1273199014"/>
                    </a:ext>
                  </a:extLst>
                </a:gridCol>
                <a:gridCol w="658368">
                  <a:extLst>
                    <a:ext uri="{9D8B030D-6E8A-4147-A177-3AD203B41FA5}">
                      <a16:colId xmlns:a16="http://schemas.microsoft.com/office/drawing/2014/main" val="4031099318"/>
                    </a:ext>
                  </a:extLst>
                </a:gridCol>
                <a:gridCol w="658368">
                  <a:extLst>
                    <a:ext uri="{9D8B030D-6E8A-4147-A177-3AD203B41FA5}">
                      <a16:colId xmlns:a16="http://schemas.microsoft.com/office/drawing/2014/main" val="4230973921"/>
                    </a:ext>
                  </a:extLst>
                </a:gridCol>
                <a:gridCol w="658368">
                  <a:extLst>
                    <a:ext uri="{9D8B030D-6E8A-4147-A177-3AD203B41FA5}">
                      <a16:colId xmlns:a16="http://schemas.microsoft.com/office/drawing/2014/main" val="3451018653"/>
                    </a:ext>
                  </a:extLst>
                </a:gridCol>
                <a:gridCol w="658368">
                  <a:extLst>
                    <a:ext uri="{9D8B030D-6E8A-4147-A177-3AD203B41FA5}">
                      <a16:colId xmlns:a16="http://schemas.microsoft.com/office/drawing/2014/main" val="3090947487"/>
                    </a:ext>
                  </a:extLst>
                </a:gridCol>
                <a:gridCol w="658368">
                  <a:extLst>
                    <a:ext uri="{9D8B030D-6E8A-4147-A177-3AD203B41FA5}">
                      <a16:colId xmlns:a16="http://schemas.microsoft.com/office/drawing/2014/main" val="34779071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0382257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Autohaus Ford Gaberszik - 2018-03-02 13:00:00</a:t>
                      </a:r>
                      <a:r>
                        <a:rPr kumimoji="0" lang="en-US" sz="1000" b="0" i="0" u="none" strike="noStrike" kern="1200" cap="none" spc="0" normalizeH="0" baseline="0" noProof="0">
                          <a:ln>
                            <a:noFill/>
                          </a:ln>
                          <a:solidFill>
                            <a:prstClr val="black"/>
                          </a:solidFill>
                          <a:effectLst/>
                          <a:uLnTx/>
                          <a:uFillTx/>
                          <a:latin typeface="+mn-lt"/>
                          <a:ea typeface="+mn-ea"/>
                          <a:cs typeface="+mn-cs"/>
                        </a:rPr>
                        <a:t>
🎉🎖️ DANKE für 750 FANS 🎖️🎉
Wir fahren mit Vollgas auf die 1.000er Marke zu 😎
#NoMoreWordsNeeded #FocusRS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6.6401%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815601691"/>
                  </a:ext>
                </a:extLst>
              </a:tr>
            </a:tbl>
          </a:graphicData>
        </a:graphic>
      </p:graphicFrame>
      <p:sp>
        <p:nvSpPr>
          <p:cNvPr id="4" name="Text Placeholder 3">
            <a:extLst>
              <a:ext uri="{FF2B5EF4-FFF2-40B4-BE49-F238E27FC236}">
                <a16:creationId xmlns:a16="http://schemas.microsoft.com/office/drawing/2014/main" id="{8303BAE8-2578-426E-85F8-F99458DCB569}"/>
              </a:ext>
            </a:extLst>
          </p:cNvPr>
          <p:cNvSpPr>
            <a:spLocks noGrp="1"/>
          </p:cNvSpPr>
          <p:nvPr>
            <p:ph type="body" sz="quarter" idx="14"/>
          </p:nvPr>
        </p:nvSpPr>
        <p:spPr/>
        <p:txBody>
          <a:bodyPr/>
          <a:lstStyle/>
          <a:p>
            <a:r>
              <a:rPr lang="en-US"/>
              <a:t>03/01/2018 - 03/29/2018</a:t>
            </a:r>
          </a:p>
        </p:txBody>
      </p:sp>
    </p:spTree>
    <p:extLst>
      <p:ext uri="{BB962C8B-B14F-4D97-AF65-F5344CB8AC3E}">
        <p14:creationId xmlns:p14="http://schemas.microsoft.com/office/powerpoint/2010/main" val="95621671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28FBC-8FC5-4BF8-9B8A-E44124B7B07E}"/>
              </a:ext>
            </a:extLst>
          </p:cNvPr>
          <p:cNvSpPr>
            <a:spLocks noGrp="1"/>
          </p:cNvSpPr>
          <p:nvPr>
            <p:ph type="title"/>
          </p:nvPr>
        </p:nvSpPr>
        <p:spPr/>
        <p:txBody>
          <a:bodyPr/>
          <a:lstStyle/>
          <a:p>
            <a:r>
              <a:rPr lang="en-US"/>
              <a:t>Eigene Beiträge (Postings) + Reactions - 1 of 11</a:t>
            </a:r>
          </a:p>
        </p:txBody>
      </p:sp>
      <p:graphicFrame>
        <p:nvGraphicFramePr>
          <p:cNvPr id="5" name="Table Placeholder 4">
            <a:extLst>
              <a:ext uri="{FF2B5EF4-FFF2-40B4-BE49-F238E27FC236}">
                <a16:creationId xmlns:a16="http://schemas.microsoft.com/office/drawing/2014/main" id="{0A7D82DC-C893-496A-A288-053FBC90BF7B}"/>
              </a:ext>
            </a:extLst>
          </p:cNvPr>
          <p:cNvGraphicFramePr>
            <a:graphicFrameLocks noGrp="1"/>
          </p:cNvGraphicFramePr>
          <p:nvPr>
            <p:ph type="tbl" sz="quarter" idx="13"/>
            <p:extLst>
              <p:ext uri="{D42A27DB-BD31-4B8C-83A1-F6EECF244321}">
                <p14:modId xmlns:p14="http://schemas.microsoft.com/office/powerpoint/2010/main" val="23965071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203609371"/>
                    </a:ext>
                  </a:extLst>
                </a:gridCol>
                <a:gridCol w="822960">
                  <a:extLst>
                    <a:ext uri="{9D8B030D-6E8A-4147-A177-3AD203B41FA5}">
                      <a16:colId xmlns:a16="http://schemas.microsoft.com/office/drawing/2014/main" val="559650543"/>
                    </a:ext>
                  </a:extLst>
                </a:gridCol>
                <a:gridCol w="822960">
                  <a:extLst>
                    <a:ext uri="{9D8B030D-6E8A-4147-A177-3AD203B41FA5}">
                      <a16:colId xmlns:a16="http://schemas.microsoft.com/office/drawing/2014/main" val="4089329475"/>
                    </a:ext>
                  </a:extLst>
                </a:gridCol>
                <a:gridCol w="822960">
                  <a:extLst>
                    <a:ext uri="{9D8B030D-6E8A-4147-A177-3AD203B41FA5}">
                      <a16:colId xmlns:a16="http://schemas.microsoft.com/office/drawing/2014/main" val="3421722323"/>
                    </a:ext>
                  </a:extLst>
                </a:gridCol>
                <a:gridCol w="822960">
                  <a:extLst>
                    <a:ext uri="{9D8B030D-6E8A-4147-A177-3AD203B41FA5}">
                      <a16:colId xmlns:a16="http://schemas.microsoft.com/office/drawing/2014/main" val="2875888681"/>
                    </a:ext>
                  </a:extLst>
                </a:gridCol>
                <a:gridCol w="822960">
                  <a:extLst>
                    <a:ext uri="{9D8B030D-6E8A-4147-A177-3AD203B41FA5}">
                      <a16:colId xmlns:a16="http://schemas.microsoft.com/office/drawing/2014/main" val="4041144302"/>
                    </a:ext>
                  </a:extLst>
                </a:gridCol>
                <a:gridCol w="822960">
                  <a:extLst>
                    <a:ext uri="{9D8B030D-6E8A-4147-A177-3AD203B41FA5}">
                      <a16:colId xmlns:a16="http://schemas.microsoft.com/office/drawing/2014/main" val="1112696099"/>
                    </a:ext>
                  </a:extLst>
                </a:gridCol>
                <a:gridCol w="822960">
                  <a:extLst>
                    <a:ext uri="{9D8B030D-6E8A-4147-A177-3AD203B41FA5}">
                      <a16:colId xmlns:a16="http://schemas.microsoft.com/office/drawing/2014/main" val="7021631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9130690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Ford Gaberszik - 2018-03-27 17:00:14</a:t>
                      </a:r>
                      <a:r>
                        <a:rPr kumimoji="0" lang="de-DE" sz="1000" b="0" i="0" u="none" strike="noStrike" kern="1200" cap="none" spc="0" normalizeH="0" baseline="0" noProof="0">
                          <a:ln>
                            <a:noFill/>
                          </a:ln>
                          <a:solidFill>
                            <a:prstClr val="black"/>
                          </a:solidFill>
                          <a:effectLst/>
                          <a:uLnTx/>
                          <a:uFillTx/>
                          <a:latin typeface="+mn-lt"/>
                          <a:ea typeface="+mn-ea"/>
                          <a:cs typeface="+mn-cs"/>
                        </a:rPr>
                        <a:t>
Unsere Seniorchefin pflanzt die Blumen vor Büro und Neuwagenhalle immer noch selbst an und das seit über 50 Jahren! 😊
So geht Familienbetrieb. 😉💙
#teamworkmakesthedreamwork</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942934409"/>
                  </a:ext>
                </a:extLst>
              </a:tr>
            </a:tbl>
          </a:graphicData>
        </a:graphic>
      </p:graphicFrame>
      <p:sp>
        <p:nvSpPr>
          <p:cNvPr id="4" name="Text Placeholder 3">
            <a:extLst>
              <a:ext uri="{FF2B5EF4-FFF2-40B4-BE49-F238E27FC236}">
                <a16:creationId xmlns:a16="http://schemas.microsoft.com/office/drawing/2014/main" id="{C13928A4-77FC-43BA-9596-6079F20A30DA}"/>
              </a:ext>
            </a:extLst>
          </p:cNvPr>
          <p:cNvSpPr>
            <a:spLocks noGrp="1"/>
          </p:cNvSpPr>
          <p:nvPr>
            <p:ph type="body" sz="quarter" idx="14"/>
          </p:nvPr>
        </p:nvSpPr>
        <p:spPr/>
        <p:txBody>
          <a:bodyPr/>
          <a:lstStyle/>
          <a:p>
            <a:r>
              <a:rPr lang="en-US"/>
              <a:t>03/01/2018 - 03/29/2018</a:t>
            </a:r>
          </a:p>
        </p:txBody>
      </p:sp>
    </p:spTree>
    <p:extLst>
      <p:ext uri="{BB962C8B-B14F-4D97-AF65-F5344CB8AC3E}">
        <p14:creationId xmlns:p14="http://schemas.microsoft.com/office/powerpoint/2010/main" val="328275217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6FA74A-B123-41A8-B94B-7C64CC9C67CA}"/>
              </a:ext>
            </a:extLst>
          </p:cNvPr>
          <p:cNvSpPr>
            <a:spLocks noGrp="1"/>
          </p:cNvSpPr>
          <p:nvPr>
            <p:ph type="title"/>
          </p:nvPr>
        </p:nvSpPr>
        <p:spPr/>
        <p:txBody>
          <a:bodyPr/>
          <a:lstStyle/>
          <a:p>
            <a:r>
              <a:rPr lang="en-US"/>
              <a:t>Eigene Beiträge (Postings) + Reactions - 2 of 11</a:t>
            </a:r>
          </a:p>
        </p:txBody>
      </p:sp>
      <p:graphicFrame>
        <p:nvGraphicFramePr>
          <p:cNvPr id="5" name="Table Placeholder 4">
            <a:extLst>
              <a:ext uri="{FF2B5EF4-FFF2-40B4-BE49-F238E27FC236}">
                <a16:creationId xmlns:a16="http://schemas.microsoft.com/office/drawing/2014/main" id="{FD71D7A1-A601-4F5E-B718-F5BAE01E43B4}"/>
              </a:ext>
            </a:extLst>
          </p:cNvPr>
          <p:cNvGraphicFramePr>
            <a:graphicFrameLocks noGrp="1"/>
          </p:cNvGraphicFramePr>
          <p:nvPr>
            <p:ph type="tbl" sz="quarter" idx="13"/>
            <p:extLst>
              <p:ext uri="{D42A27DB-BD31-4B8C-83A1-F6EECF244321}">
                <p14:modId xmlns:p14="http://schemas.microsoft.com/office/powerpoint/2010/main" val="40529196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713295305"/>
                    </a:ext>
                  </a:extLst>
                </a:gridCol>
                <a:gridCol w="822960">
                  <a:extLst>
                    <a:ext uri="{9D8B030D-6E8A-4147-A177-3AD203B41FA5}">
                      <a16:colId xmlns:a16="http://schemas.microsoft.com/office/drawing/2014/main" val="606079122"/>
                    </a:ext>
                  </a:extLst>
                </a:gridCol>
                <a:gridCol w="822960">
                  <a:extLst>
                    <a:ext uri="{9D8B030D-6E8A-4147-A177-3AD203B41FA5}">
                      <a16:colId xmlns:a16="http://schemas.microsoft.com/office/drawing/2014/main" val="3469839337"/>
                    </a:ext>
                  </a:extLst>
                </a:gridCol>
                <a:gridCol w="822960">
                  <a:extLst>
                    <a:ext uri="{9D8B030D-6E8A-4147-A177-3AD203B41FA5}">
                      <a16:colId xmlns:a16="http://schemas.microsoft.com/office/drawing/2014/main" val="1778862602"/>
                    </a:ext>
                  </a:extLst>
                </a:gridCol>
                <a:gridCol w="822960">
                  <a:extLst>
                    <a:ext uri="{9D8B030D-6E8A-4147-A177-3AD203B41FA5}">
                      <a16:colId xmlns:a16="http://schemas.microsoft.com/office/drawing/2014/main" val="3912071061"/>
                    </a:ext>
                  </a:extLst>
                </a:gridCol>
                <a:gridCol w="822960">
                  <a:extLst>
                    <a:ext uri="{9D8B030D-6E8A-4147-A177-3AD203B41FA5}">
                      <a16:colId xmlns:a16="http://schemas.microsoft.com/office/drawing/2014/main" val="3695049755"/>
                    </a:ext>
                  </a:extLst>
                </a:gridCol>
                <a:gridCol w="822960">
                  <a:extLst>
                    <a:ext uri="{9D8B030D-6E8A-4147-A177-3AD203B41FA5}">
                      <a16:colId xmlns:a16="http://schemas.microsoft.com/office/drawing/2014/main" val="3313637536"/>
                    </a:ext>
                  </a:extLst>
                </a:gridCol>
                <a:gridCol w="822960">
                  <a:extLst>
                    <a:ext uri="{9D8B030D-6E8A-4147-A177-3AD203B41FA5}">
                      <a16:colId xmlns:a16="http://schemas.microsoft.com/office/drawing/2014/main" val="28732054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9896766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Ford Gaberszik - 2018-03-23 17:00:45</a:t>
                      </a:r>
                      <a:r>
                        <a:rPr kumimoji="0" lang="de-DE" sz="1000" b="0" i="0" u="none" strike="noStrike" kern="1200" cap="none" spc="0" normalizeH="0" baseline="0" noProof="0">
                          <a:ln>
                            <a:noFill/>
                          </a:ln>
                          <a:solidFill>
                            <a:prstClr val="black"/>
                          </a:solidFill>
                          <a:effectLst/>
                          <a:uLnTx/>
                          <a:uFillTx/>
                          <a:latin typeface="+mn-lt"/>
                          <a:ea typeface="+mn-ea"/>
                          <a:cs typeface="+mn-cs"/>
                        </a:rPr>
                        <a:t>
👉🏼 Mitarbeiter der Woche 👈🏼
Heute stellen wir euch unseren Aran Mohammad vor. 😊
Er ist seit September des Vorjahres bei uns und hat als kaufmännischer Lehrling schon viel Erfahrung in den verschiedensten Bereichen unseres Autohauses gesammelt. 👍🏼
In einem internen Duell, wer denn unter allen Mitarbeitern der größte Autofreak ist, hätte er sicher eine Favoritenrolle inne. 😉
Von klein auf war er schon von Autos begeistert und diese Begeisterung spürt man auch, wenn man mit ihm über seine Lieblinge redet. 😊
Da erklärt es sich wohl von selbst, dass er ein großer Motorsportfan ist. In seiner Freizeit betreibt er auch gern Kraftsport. 💪🏼
Sein #LieblingsFord ist der aktuelle Focus RS, wobei bei ihm eigentlich stets die Devise gilt:
Je mehr PS, desto besser. 😎👌🏼
Lieber Aran, danke für deine Bemühungen, deine Flexibilität und deinen Einsatz für die Firma! 😊💙
Foto (c) Habil Fotografie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849901732"/>
                  </a:ext>
                </a:extLst>
              </a:tr>
            </a:tbl>
          </a:graphicData>
        </a:graphic>
      </p:graphicFrame>
      <p:sp>
        <p:nvSpPr>
          <p:cNvPr id="4" name="Text Placeholder 3">
            <a:extLst>
              <a:ext uri="{FF2B5EF4-FFF2-40B4-BE49-F238E27FC236}">
                <a16:creationId xmlns:a16="http://schemas.microsoft.com/office/drawing/2014/main" id="{18F1133E-A60F-43BA-B459-DE1FAE53441E}"/>
              </a:ext>
            </a:extLst>
          </p:cNvPr>
          <p:cNvSpPr>
            <a:spLocks noGrp="1"/>
          </p:cNvSpPr>
          <p:nvPr>
            <p:ph type="body" sz="quarter" idx="14"/>
          </p:nvPr>
        </p:nvSpPr>
        <p:spPr/>
        <p:txBody>
          <a:bodyPr/>
          <a:lstStyle/>
          <a:p>
            <a:r>
              <a:rPr lang="en-US"/>
              <a:t>03/01/2018 - 03/29/2018</a:t>
            </a:r>
          </a:p>
        </p:txBody>
      </p:sp>
    </p:spTree>
    <p:extLst>
      <p:ext uri="{BB962C8B-B14F-4D97-AF65-F5344CB8AC3E}">
        <p14:creationId xmlns:p14="http://schemas.microsoft.com/office/powerpoint/2010/main" val="22989437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390103-6233-45F5-8EAF-348C9CD173A8}"/>
              </a:ext>
            </a:extLst>
          </p:cNvPr>
          <p:cNvSpPr>
            <a:spLocks noGrp="1"/>
          </p:cNvSpPr>
          <p:nvPr>
            <p:ph type="title"/>
          </p:nvPr>
        </p:nvSpPr>
        <p:spPr/>
        <p:txBody>
          <a:bodyPr/>
          <a:lstStyle/>
          <a:p>
            <a:r>
              <a:rPr lang="en-US"/>
              <a:t>Eigene Beiträge (Postings) + Reactions - 3 of 11</a:t>
            </a:r>
          </a:p>
        </p:txBody>
      </p:sp>
      <p:graphicFrame>
        <p:nvGraphicFramePr>
          <p:cNvPr id="5" name="Table Placeholder 4">
            <a:extLst>
              <a:ext uri="{FF2B5EF4-FFF2-40B4-BE49-F238E27FC236}">
                <a16:creationId xmlns:a16="http://schemas.microsoft.com/office/drawing/2014/main" id="{C31574E4-BD97-4B56-BC98-6358F519FFDD}"/>
              </a:ext>
            </a:extLst>
          </p:cNvPr>
          <p:cNvGraphicFramePr>
            <a:graphicFrameLocks noGrp="1"/>
          </p:cNvGraphicFramePr>
          <p:nvPr>
            <p:ph type="tbl" sz="quarter" idx="13"/>
            <p:extLst>
              <p:ext uri="{D42A27DB-BD31-4B8C-83A1-F6EECF244321}">
                <p14:modId xmlns:p14="http://schemas.microsoft.com/office/powerpoint/2010/main" val="27933838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040708152"/>
                    </a:ext>
                  </a:extLst>
                </a:gridCol>
                <a:gridCol w="822960">
                  <a:extLst>
                    <a:ext uri="{9D8B030D-6E8A-4147-A177-3AD203B41FA5}">
                      <a16:colId xmlns:a16="http://schemas.microsoft.com/office/drawing/2014/main" val="900747033"/>
                    </a:ext>
                  </a:extLst>
                </a:gridCol>
                <a:gridCol w="822960">
                  <a:extLst>
                    <a:ext uri="{9D8B030D-6E8A-4147-A177-3AD203B41FA5}">
                      <a16:colId xmlns:a16="http://schemas.microsoft.com/office/drawing/2014/main" val="229891862"/>
                    </a:ext>
                  </a:extLst>
                </a:gridCol>
                <a:gridCol w="822960">
                  <a:extLst>
                    <a:ext uri="{9D8B030D-6E8A-4147-A177-3AD203B41FA5}">
                      <a16:colId xmlns:a16="http://schemas.microsoft.com/office/drawing/2014/main" val="3813400914"/>
                    </a:ext>
                  </a:extLst>
                </a:gridCol>
                <a:gridCol w="822960">
                  <a:extLst>
                    <a:ext uri="{9D8B030D-6E8A-4147-A177-3AD203B41FA5}">
                      <a16:colId xmlns:a16="http://schemas.microsoft.com/office/drawing/2014/main" val="4258326620"/>
                    </a:ext>
                  </a:extLst>
                </a:gridCol>
                <a:gridCol w="822960">
                  <a:extLst>
                    <a:ext uri="{9D8B030D-6E8A-4147-A177-3AD203B41FA5}">
                      <a16:colId xmlns:a16="http://schemas.microsoft.com/office/drawing/2014/main" val="2926870396"/>
                    </a:ext>
                  </a:extLst>
                </a:gridCol>
                <a:gridCol w="822960">
                  <a:extLst>
                    <a:ext uri="{9D8B030D-6E8A-4147-A177-3AD203B41FA5}">
                      <a16:colId xmlns:a16="http://schemas.microsoft.com/office/drawing/2014/main" val="3588671014"/>
                    </a:ext>
                  </a:extLst>
                </a:gridCol>
                <a:gridCol w="822960">
                  <a:extLst>
                    <a:ext uri="{9D8B030D-6E8A-4147-A177-3AD203B41FA5}">
                      <a16:colId xmlns:a16="http://schemas.microsoft.com/office/drawing/2014/main" val="21909106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27070619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Ford Gaberszik - 2018-03-22 17:00:00</a:t>
                      </a:r>
                      <a:r>
                        <a:rPr kumimoji="0" lang="de-DE" sz="1000" b="0" i="0" u="none" strike="noStrike" kern="1200" cap="none" spc="0" normalizeH="0" baseline="0" noProof="0">
                          <a:ln>
                            <a:noFill/>
                          </a:ln>
                          <a:solidFill>
                            <a:prstClr val="black"/>
                          </a:solidFill>
                          <a:effectLst/>
                          <a:uLnTx/>
                          <a:uFillTx/>
                          <a:latin typeface="+mn-lt"/>
                          <a:ea typeface="+mn-ea"/>
                          <a:cs typeface="+mn-cs"/>
                        </a:rPr>
                        <a:t>
#Fanpost
Ist der Ford GT nicht beeindruckend? 😍
Hier handelt es sich aber tatsächlich um ein CarreraAuto, das ein Fan hier in Szene gesetzt hat. 👍🏼
Danke an @Mike Art für dieses tolle Bild!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4292442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Ford Gaberszik - 2018-03-20 17:27:36</a:t>
                      </a:r>
                      <a:r>
                        <a:rPr kumimoji="0" lang="de-DE" sz="1000" b="0" i="0" u="none" strike="noStrike" kern="1200" cap="none" spc="0" normalizeH="0" baseline="0" noProof="0">
                          <a:ln>
                            <a:noFill/>
                          </a:ln>
                          <a:solidFill>
                            <a:prstClr val="black"/>
                          </a:solidFill>
                          <a:effectLst/>
                          <a:uLnTx/>
                          <a:uFillTx/>
                          <a:latin typeface="+mn-lt"/>
                          <a:ea typeface="+mn-ea"/>
                          <a:cs typeface="+mn-cs"/>
                        </a:rPr>
                        <a:t>
Das war die AutoEmotion 2018! 🚗
Danke an alle, die dabei waren.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068222240"/>
                  </a:ext>
                </a:extLst>
              </a:tr>
            </a:tbl>
          </a:graphicData>
        </a:graphic>
      </p:graphicFrame>
      <p:sp>
        <p:nvSpPr>
          <p:cNvPr id="4" name="Text Placeholder 3">
            <a:extLst>
              <a:ext uri="{FF2B5EF4-FFF2-40B4-BE49-F238E27FC236}">
                <a16:creationId xmlns:a16="http://schemas.microsoft.com/office/drawing/2014/main" id="{934C93A7-8866-4F54-846F-C000EBAEF9AC}"/>
              </a:ext>
            </a:extLst>
          </p:cNvPr>
          <p:cNvSpPr>
            <a:spLocks noGrp="1"/>
          </p:cNvSpPr>
          <p:nvPr>
            <p:ph type="body" sz="quarter" idx="14"/>
          </p:nvPr>
        </p:nvSpPr>
        <p:spPr/>
        <p:txBody>
          <a:bodyPr/>
          <a:lstStyle/>
          <a:p>
            <a:r>
              <a:rPr lang="en-US"/>
              <a:t>03/01/2018 - 03/29/2018</a:t>
            </a:r>
          </a:p>
        </p:txBody>
      </p:sp>
    </p:spTree>
    <p:extLst>
      <p:ext uri="{BB962C8B-B14F-4D97-AF65-F5344CB8AC3E}">
        <p14:creationId xmlns:p14="http://schemas.microsoft.com/office/powerpoint/2010/main" val="270265423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2B5F74-7491-4038-8044-DAA621A58EAC}"/>
              </a:ext>
            </a:extLst>
          </p:cNvPr>
          <p:cNvSpPr>
            <a:spLocks noGrp="1"/>
          </p:cNvSpPr>
          <p:nvPr>
            <p:ph type="title"/>
          </p:nvPr>
        </p:nvSpPr>
        <p:spPr/>
        <p:txBody>
          <a:bodyPr/>
          <a:lstStyle/>
          <a:p>
            <a:r>
              <a:rPr lang="en-US"/>
              <a:t>Eigene Beiträge (Postings) + Reactions - 4 of 11</a:t>
            </a:r>
          </a:p>
        </p:txBody>
      </p:sp>
      <p:graphicFrame>
        <p:nvGraphicFramePr>
          <p:cNvPr id="5" name="Table Placeholder 4">
            <a:extLst>
              <a:ext uri="{FF2B5EF4-FFF2-40B4-BE49-F238E27FC236}">
                <a16:creationId xmlns:a16="http://schemas.microsoft.com/office/drawing/2014/main" id="{07B4439E-E196-419B-B055-BE51471E6796}"/>
              </a:ext>
            </a:extLst>
          </p:cNvPr>
          <p:cNvGraphicFramePr>
            <a:graphicFrameLocks noGrp="1"/>
          </p:cNvGraphicFramePr>
          <p:nvPr>
            <p:ph type="tbl" sz="quarter" idx="13"/>
            <p:extLst>
              <p:ext uri="{D42A27DB-BD31-4B8C-83A1-F6EECF244321}">
                <p14:modId xmlns:p14="http://schemas.microsoft.com/office/powerpoint/2010/main" val="39769179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167381607"/>
                    </a:ext>
                  </a:extLst>
                </a:gridCol>
                <a:gridCol w="822960">
                  <a:extLst>
                    <a:ext uri="{9D8B030D-6E8A-4147-A177-3AD203B41FA5}">
                      <a16:colId xmlns:a16="http://schemas.microsoft.com/office/drawing/2014/main" val="1275763645"/>
                    </a:ext>
                  </a:extLst>
                </a:gridCol>
                <a:gridCol w="822960">
                  <a:extLst>
                    <a:ext uri="{9D8B030D-6E8A-4147-A177-3AD203B41FA5}">
                      <a16:colId xmlns:a16="http://schemas.microsoft.com/office/drawing/2014/main" val="1907413210"/>
                    </a:ext>
                  </a:extLst>
                </a:gridCol>
                <a:gridCol w="822960">
                  <a:extLst>
                    <a:ext uri="{9D8B030D-6E8A-4147-A177-3AD203B41FA5}">
                      <a16:colId xmlns:a16="http://schemas.microsoft.com/office/drawing/2014/main" val="2099920637"/>
                    </a:ext>
                  </a:extLst>
                </a:gridCol>
                <a:gridCol w="822960">
                  <a:extLst>
                    <a:ext uri="{9D8B030D-6E8A-4147-A177-3AD203B41FA5}">
                      <a16:colId xmlns:a16="http://schemas.microsoft.com/office/drawing/2014/main" val="301931630"/>
                    </a:ext>
                  </a:extLst>
                </a:gridCol>
                <a:gridCol w="822960">
                  <a:extLst>
                    <a:ext uri="{9D8B030D-6E8A-4147-A177-3AD203B41FA5}">
                      <a16:colId xmlns:a16="http://schemas.microsoft.com/office/drawing/2014/main" val="3704967873"/>
                    </a:ext>
                  </a:extLst>
                </a:gridCol>
                <a:gridCol w="822960">
                  <a:extLst>
                    <a:ext uri="{9D8B030D-6E8A-4147-A177-3AD203B41FA5}">
                      <a16:colId xmlns:a16="http://schemas.microsoft.com/office/drawing/2014/main" val="459299472"/>
                    </a:ext>
                  </a:extLst>
                </a:gridCol>
                <a:gridCol w="822960">
                  <a:extLst>
                    <a:ext uri="{9D8B030D-6E8A-4147-A177-3AD203B41FA5}">
                      <a16:colId xmlns:a16="http://schemas.microsoft.com/office/drawing/2014/main" val="17164724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3981217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Ford Gaberszik - 2018-03-16 13:00:00</a:t>
                      </a:r>
                      <a:r>
                        <a:rPr kumimoji="0" lang="de-DE" sz="1000" b="0" i="0" u="none" strike="noStrike" kern="1200" cap="none" spc="0" normalizeH="0" baseline="0" noProof="0">
                          <a:ln>
                            <a:noFill/>
                          </a:ln>
                          <a:solidFill>
                            <a:prstClr val="black"/>
                          </a:solidFill>
                          <a:effectLst/>
                          <a:uLnTx/>
                          <a:uFillTx/>
                          <a:latin typeface="+mn-lt"/>
                          <a:ea typeface="+mn-ea"/>
                          <a:cs typeface="+mn-cs"/>
                        </a:rPr>
                        <a:t>
👉🏼 Mitarbeiter der Woche 👈🏼
Heute stellen wir euch unseren Peter Busch vor. 😊
Er ist seit dem Jahr 2011 bei uns und als Verkaufsberater und Zuständiger für Gebrauchtwägen bereits zur fixen Institution in unserem Haus geworden. Es gibt wahrscheinlich niemanden, der einen schärferen Sinn für gebrauchte Fahrzeuge und alles drumherum hat als unser Buschi. 😉
Sein Beruf ist sein Hobby und das zeigt er Kunden und Kollegen jeden Tag aufs Neue. 💪🏼
Ein toller Ausgleich dazu stellt für ihn seine Vorliebe fürs Garteln dar. Die Natur genießt er auch bei ausgiebigen Spaziergängen mit seinem Boxer. 🐕
Sein #LieblingsFord ist der Mustang Fastback 5,0 von 1969. 😎
Lieber Peter, danke für deine Scharfsinnigkeit und Geduld! 😊💙
Foto (c) Habil Fotografie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471547859"/>
                  </a:ext>
                </a:extLst>
              </a:tr>
            </a:tbl>
          </a:graphicData>
        </a:graphic>
      </p:graphicFrame>
      <p:sp>
        <p:nvSpPr>
          <p:cNvPr id="4" name="Text Placeholder 3">
            <a:extLst>
              <a:ext uri="{FF2B5EF4-FFF2-40B4-BE49-F238E27FC236}">
                <a16:creationId xmlns:a16="http://schemas.microsoft.com/office/drawing/2014/main" id="{8DDE5B0A-4C5B-4502-B4BF-F9645C08AD3E}"/>
              </a:ext>
            </a:extLst>
          </p:cNvPr>
          <p:cNvSpPr>
            <a:spLocks noGrp="1"/>
          </p:cNvSpPr>
          <p:nvPr>
            <p:ph type="body" sz="quarter" idx="14"/>
          </p:nvPr>
        </p:nvSpPr>
        <p:spPr/>
        <p:txBody>
          <a:bodyPr/>
          <a:lstStyle/>
          <a:p>
            <a:r>
              <a:rPr lang="en-US"/>
              <a:t>03/01/2018 - 03/29/2018</a:t>
            </a:r>
          </a:p>
        </p:txBody>
      </p:sp>
    </p:spTree>
    <p:extLst>
      <p:ext uri="{BB962C8B-B14F-4D97-AF65-F5344CB8AC3E}">
        <p14:creationId xmlns:p14="http://schemas.microsoft.com/office/powerpoint/2010/main" val="379919289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23D94E-49B0-4910-B3FD-42DDF4134117}"/>
              </a:ext>
            </a:extLst>
          </p:cNvPr>
          <p:cNvSpPr>
            <a:spLocks noGrp="1"/>
          </p:cNvSpPr>
          <p:nvPr>
            <p:ph type="title"/>
          </p:nvPr>
        </p:nvSpPr>
        <p:spPr/>
        <p:txBody>
          <a:bodyPr/>
          <a:lstStyle/>
          <a:p>
            <a:r>
              <a:rPr lang="en-US"/>
              <a:t>Eigene Beiträge (Postings) + Reactions - 5 of 11</a:t>
            </a:r>
          </a:p>
        </p:txBody>
      </p:sp>
      <p:graphicFrame>
        <p:nvGraphicFramePr>
          <p:cNvPr id="5" name="Table Placeholder 4">
            <a:extLst>
              <a:ext uri="{FF2B5EF4-FFF2-40B4-BE49-F238E27FC236}">
                <a16:creationId xmlns:a16="http://schemas.microsoft.com/office/drawing/2014/main" id="{6386BF2A-6A9F-4615-90E8-8C1CCDD466EC}"/>
              </a:ext>
            </a:extLst>
          </p:cNvPr>
          <p:cNvGraphicFramePr>
            <a:graphicFrameLocks noGrp="1"/>
          </p:cNvGraphicFramePr>
          <p:nvPr>
            <p:ph type="tbl" sz="quarter" idx="13"/>
            <p:extLst>
              <p:ext uri="{D42A27DB-BD31-4B8C-83A1-F6EECF244321}">
                <p14:modId xmlns:p14="http://schemas.microsoft.com/office/powerpoint/2010/main" val="36412263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235171176"/>
                    </a:ext>
                  </a:extLst>
                </a:gridCol>
                <a:gridCol w="822960">
                  <a:extLst>
                    <a:ext uri="{9D8B030D-6E8A-4147-A177-3AD203B41FA5}">
                      <a16:colId xmlns:a16="http://schemas.microsoft.com/office/drawing/2014/main" val="463146575"/>
                    </a:ext>
                  </a:extLst>
                </a:gridCol>
                <a:gridCol w="822960">
                  <a:extLst>
                    <a:ext uri="{9D8B030D-6E8A-4147-A177-3AD203B41FA5}">
                      <a16:colId xmlns:a16="http://schemas.microsoft.com/office/drawing/2014/main" val="2116843324"/>
                    </a:ext>
                  </a:extLst>
                </a:gridCol>
                <a:gridCol w="822960">
                  <a:extLst>
                    <a:ext uri="{9D8B030D-6E8A-4147-A177-3AD203B41FA5}">
                      <a16:colId xmlns:a16="http://schemas.microsoft.com/office/drawing/2014/main" val="895793775"/>
                    </a:ext>
                  </a:extLst>
                </a:gridCol>
                <a:gridCol w="822960">
                  <a:extLst>
                    <a:ext uri="{9D8B030D-6E8A-4147-A177-3AD203B41FA5}">
                      <a16:colId xmlns:a16="http://schemas.microsoft.com/office/drawing/2014/main" val="3670326440"/>
                    </a:ext>
                  </a:extLst>
                </a:gridCol>
                <a:gridCol w="822960">
                  <a:extLst>
                    <a:ext uri="{9D8B030D-6E8A-4147-A177-3AD203B41FA5}">
                      <a16:colId xmlns:a16="http://schemas.microsoft.com/office/drawing/2014/main" val="3560946936"/>
                    </a:ext>
                  </a:extLst>
                </a:gridCol>
                <a:gridCol w="822960">
                  <a:extLst>
                    <a:ext uri="{9D8B030D-6E8A-4147-A177-3AD203B41FA5}">
                      <a16:colId xmlns:a16="http://schemas.microsoft.com/office/drawing/2014/main" val="1018928632"/>
                    </a:ext>
                  </a:extLst>
                </a:gridCol>
                <a:gridCol w="822960">
                  <a:extLst>
                    <a:ext uri="{9D8B030D-6E8A-4147-A177-3AD203B41FA5}">
                      <a16:colId xmlns:a16="http://schemas.microsoft.com/office/drawing/2014/main" val="38236148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31764062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Ford Gaberszik - 2018-03-15 17:00:00</a:t>
                      </a:r>
                      <a:r>
                        <a:rPr kumimoji="0" lang="de-DE" sz="1000" b="0" i="0" u="none" strike="noStrike" kern="1200" cap="none" spc="0" normalizeH="0" baseline="0" noProof="0">
                          <a:ln>
                            <a:noFill/>
                          </a:ln>
                          <a:solidFill>
                            <a:prstClr val="black"/>
                          </a:solidFill>
                          <a:effectLst/>
                          <a:uLnTx/>
                          <a:uFillTx/>
                          <a:latin typeface="+mn-lt"/>
                          <a:ea typeface="+mn-ea"/>
                          <a:cs typeface="+mn-cs"/>
                        </a:rPr>
                        <a:t>
+++Gewonnen Gewonnen Gewonnen+++ 
Gestern kam die glückliche Gewinnerin unseres Ecosport-Gewinnspiels, Fr. Schuhmann, zu uns, um ihre Wohlfühl-Gutscheine abzuholen. Natürlich kam sie uns ohne ein Übergabefoto nicht davon. 😜
Nochmal herzlichen Glückwunsch und einen erholsamen Urlaub!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764358811"/>
                  </a:ext>
                </a:extLst>
              </a:tr>
            </a:tbl>
          </a:graphicData>
        </a:graphic>
      </p:graphicFrame>
      <p:sp>
        <p:nvSpPr>
          <p:cNvPr id="4" name="Text Placeholder 3">
            <a:extLst>
              <a:ext uri="{FF2B5EF4-FFF2-40B4-BE49-F238E27FC236}">
                <a16:creationId xmlns:a16="http://schemas.microsoft.com/office/drawing/2014/main" id="{2C15D76C-7776-48A3-91F2-AEE10ED90983}"/>
              </a:ext>
            </a:extLst>
          </p:cNvPr>
          <p:cNvSpPr>
            <a:spLocks noGrp="1"/>
          </p:cNvSpPr>
          <p:nvPr>
            <p:ph type="body" sz="quarter" idx="14"/>
          </p:nvPr>
        </p:nvSpPr>
        <p:spPr/>
        <p:txBody>
          <a:bodyPr/>
          <a:lstStyle/>
          <a:p>
            <a:r>
              <a:rPr lang="en-US"/>
              <a:t>03/01/2018 - 03/29/2018</a:t>
            </a:r>
          </a:p>
        </p:txBody>
      </p:sp>
    </p:spTree>
    <p:extLst>
      <p:ext uri="{BB962C8B-B14F-4D97-AF65-F5344CB8AC3E}">
        <p14:creationId xmlns:p14="http://schemas.microsoft.com/office/powerpoint/2010/main" val="311577984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58CA9B-9F8E-4862-AFD6-B1C6B434AE8A}"/>
              </a:ext>
            </a:extLst>
          </p:cNvPr>
          <p:cNvSpPr>
            <a:spLocks noGrp="1"/>
          </p:cNvSpPr>
          <p:nvPr>
            <p:ph type="title"/>
          </p:nvPr>
        </p:nvSpPr>
        <p:spPr/>
        <p:txBody>
          <a:bodyPr/>
          <a:lstStyle/>
          <a:p>
            <a:r>
              <a:rPr lang="en-US"/>
              <a:t>Eigene Beiträge (Postings) + Reactions - 6 of 11</a:t>
            </a:r>
          </a:p>
        </p:txBody>
      </p:sp>
      <p:graphicFrame>
        <p:nvGraphicFramePr>
          <p:cNvPr id="5" name="Table Placeholder 4">
            <a:extLst>
              <a:ext uri="{FF2B5EF4-FFF2-40B4-BE49-F238E27FC236}">
                <a16:creationId xmlns:a16="http://schemas.microsoft.com/office/drawing/2014/main" id="{6355DCBD-48DD-4D5D-81A7-384AA2A4863E}"/>
              </a:ext>
            </a:extLst>
          </p:cNvPr>
          <p:cNvGraphicFramePr>
            <a:graphicFrameLocks noGrp="1"/>
          </p:cNvGraphicFramePr>
          <p:nvPr>
            <p:ph type="tbl" sz="quarter" idx="13"/>
            <p:extLst>
              <p:ext uri="{D42A27DB-BD31-4B8C-83A1-F6EECF244321}">
                <p14:modId xmlns:p14="http://schemas.microsoft.com/office/powerpoint/2010/main" val="38737383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012330554"/>
                    </a:ext>
                  </a:extLst>
                </a:gridCol>
                <a:gridCol w="822960">
                  <a:extLst>
                    <a:ext uri="{9D8B030D-6E8A-4147-A177-3AD203B41FA5}">
                      <a16:colId xmlns:a16="http://schemas.microsoft.com/office/drawing/2014/main" val="3458186321"/>
                    </a:ext>
                  </a:extLst>
                </a:gridCol>
                <a:gridCol w="822960">
                  <a:extLst>
                    <a:ext uri="{9D8B030D-6E8A-4147-A177-3AD203B41FA5}">
                      <a16:colId xmlns:a16="http://schemas.microsoft.com/office/drawing/2014/main" val="1468527514"/>
                    </a:ext>
                  </a:extLst>
                </a:gridCol>
                <a:gridCol w="822960">
                  <a:extLst>
                    <a:ext uri="{9D8B030D-6E8A-4147-A177-3AD203B41FA5}">
                      <a16:colId xmlns:a16="http://schemas.microsoft.com/office/drawing/2014/main" val="1085085369"/>
                    </a:ext>
                  </a:extLst>
                </a:gridCol>
                <a:gridCol w="822960">
                  <a:extLst>
                    <a:ext uri="{9D8B030D-6E8A-4147-A177-3AD203B41FA5}">
                      <a16:colId xmlns:a16="http://schemas.microsoft.com/office/drawing/2014/main" val="4143007489"/>
                    </a:ext>
                  </a:extLst>
                </a:gridCol>
                <a:gridCol w="822960">
                  <a:extLst>
                    <a:ext uri="{9D8B030D-6E8A-4147-A177-3AD203B41FA5}">
                      <a16:colId xmlns:a16="http://schemas.microsoft.com/office/drawing/2014/main" val="1056361659"/>
                    </a:ext>
                  </a:extLst>
                </a:gridCol>
                <a:gridCol w="822960">
                  <a:extLst>
                    <a:ext uri="{9D8B030D-6E8A-4147-A177-3AD203B41FA5}">
                      <a16:colId xmlns:a16="http://schemas.microsoft.com/office/drawing/2014/main" val="611655509"/>
                    </a:ext>
                  </a:extLst>
                </a:gridCol>
                <a:gridCol w="822960">
                  <a:extLst>
                    <a:ext uri="{9D8B030D-6E8A-4147-A177-3AD203B41FA5}">
                      <a16:colId xmlns:a16="http://schemas.microsoft.com/office/drawing/2014/main" val="8404423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6538932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Ford Gaberszik - 2018-03-14 17:00:00</a:t>
                      </a:r>
                      <a:r>
                        <a:rPr kumimoji="0" lang="de-DE" sz="1000" b="0" i="0" u="none" strike="noStrike" kern="1200" cap="none" spc="0" normalizeH="0" baseline="0" noProof="0">
                          <a:ln>
                            <a:noFill/>
                          </a:ln>
                          <a:solidFill>
                            <a:prstClr val="black"/>
                          </a:solidFill>
                          <a:effectLst/>
                          <a:uLnTx/>
                          <a:uFillTx/>
                          <a:latin typeface="+mn-lt"/>
                          <a:ea typeface="+mn-ea"/>
                          <a:cs typeface="+mn-cs"/>
                        </a:rPr>
                        <a:t>
+++ Gewinnspiel +++
Wir verlosen exklusiv 2x2 Karten für die Vorstellung von „Ragtime“ am 25. März um 18 Uhr! 😍
Um am Gewinnspiel teilzunehmen, verratet uns doch einfach in den Kommentaren welches Auto Coalhouse Walker jr. (dargestellt von Broadway-Star Alvin Le-Bass (im Bild)) im Stück über die Bühne fährt. 🚗
Kleiner Tipp: Ihr seht es am Foto. 😉
Die Teilnahmebedingungen findet ihr auf unserer Fanpage unter dem Reiter Notizen.
Teilnahmeschluss ist der 21.03.2018, um 23:59 Uhr.
Die Gewinner werden bis spätestens 23.03.2018 per pn verständigt. 😉
Wir wünschen allen Teilnehmern viel Glück  und viel Freude beim Besuch des „Musicals der Saison“!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386871473"/>
                  </a:ext>
                </a:extLst>
              </a:tr>
            </a:tbl>
          </a:graphicData>
        </a:graphic>
      </p:graphicFrame>
      <p:sp>
        <p:nvSpPr>
          <p:cNvPr id="4" name="Text Placeholder 3">
            <a:extLst>
              <a:ext uri="{FF2B5EF4-FFF2-40B4-BE49-F238E27FC236}">
                <a16:creationId xmlns:a16="http://schemas.microsoft.com/office/drawing/2014/main" id="{F2C6D369-63B2-4BD0-AFA9-86F9A63A2106}"/>
              </a:ext>
            </a:extLst>
          </p:cNvPr>
          <p:cNvSpPr>
            <a:spLocks noGrp="1"/>
          </p:cNvSpPr>
          <p:nvPr>
            <p:ph type="body" sz="quarter" idx="14"/>
          </p:nvPr>
        </p:nvSpPr>
        <p:spPr/>
        <p:txBody>
          <a:bodyPr/>
          <a:lstStyle/>
          <a:p>
            <a:r>
              <a:rPr lang="en-US"/>
              <a:t>03/01/2018 - 03/29/2018</a:t>
            </a:r>
          </a:p>
        </p:txBody>
      </p:sp>
    </p:spTree>
    <p:extLst>
      <p:ext uri="{BB962C8B-B14F-4D97-AF65-F5344CB8AC3E}">
        <p14:creationId xmlns:p14="http://schemas.microsoft.com/office/powerpoint/2010/main" val="308831809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B7B401-7063-4E5B-9F36-7490C8CD9708}"/>
              </a:ext>
            </a:extLst>
          </p:cNvPr>
          <p:cNvSpPr>
            <a:spLocks noGrp="1"/>
          </p:cNvSpPr>
          <p:nvPr>
            <p:ph type="title"/>
          </p:nvPr>
        </p:nvSpPr>
        <p:spPr/>
        <p:txBody>
          <a:bodyPr/>
          <a:lstStyle/>
          <a:p>
            <a:r>
              <a:rPr lang="en-US"/>
              <a:t>Eigene Beiträge (Postings) + Reactions - 7 of 11</a:t>
            </a:r>
          </a:p>
        </p:txBody>
      </p:sp>
      <p:graphicFrame>
        <p:nvGraphicFramePr>
          <p:cNvPr id="5" name="Table Placeholder 4">
            <a:extLst>
              <a:ext uri="{FF2B5EF4-FFF2-40B4-BE49-F238E27FC236}">
                <a16:creationId xmlns:a16="http://schemas.microsoft.com/office/drawing/2014/main" id="{9C2F95D2-83D9-44A5-B2FD-739CBED59D28}"/>
              </a:ext>
            </a:extLst>
          </p:cNvPr>
          <p:cNvGraphicFramePr>
            <a:graphicFrameLocks noGrp="1"/>
          </p:cNvGraphicFramePr>
          <p:nvPr>
            <p:ph type="tbl" sz="quarter" idx="13"/>
            <p:extLst>
              <p:ext uri="{D42A27DB-BD31-4B8C-83A1-F6EECF244321}">
                <p14:modId xmlns:p14="http://schemas.microsoft.com/office/powerpoint/2010/main" val="28697665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877943276"/>
                    </a:ext>
                  </a:extLst>
                </a:gridCol>
                <a:gridCol w="822960">
                  <a:extLst>
                    <a:ext uri="{9D8B030D-6E8A-4147-A177-3AD203B41FA5}">
                      <a16:colId xmlns:a16="http://schemas.microsoft.com/office/drawing/2014/main" val="1854257924"/>
                    </a:ext>
                  </a:extLst>
                </a:gridCol>
                <a:gridCol w="822960">
                  <a:extLst>
                    <a:ext uri="{9D8B030D-6E8A-4147-A177-3AD203B41FA5}">
                      <a16:colId xmlns:a16="http://schemas.microsoft.com/office/drawing/2014/main" val="188538407"/>
                    </a:ext>
                  </a:extLst>
                </a:gridCol>
                <a:gridCol w="822960">
                  <a:extLst>
                    <a:ext uri="{9D8B030D-6E8A-4147-A177-3AD203B41FA5}">
                      <a16:colId xmlns:a16="http://schemas.microsoft.com/office/drawing/2014/main" val="3012142597"/>
                    </a:ext>
                  </a:extLst>
                </a:gridCol>
                <a:gridCol w="822960">
                  <a:extLst>
                    <a:ext uri="{9D8B030D-6E8A-4147-A177-3AD203B41FA5}">
                      <a16:colId xmlns:a16="http://schemas.microsoft.com/office/drawing/2014/main" val="674049392"/>
                    </a:ext>
                  </a:extLst>
                </a:gridCol>
                <a:gridCol w="822960">
                  <a:extLst>
                    <a:ext uri="{9D8B030D-6E8A-4147-A177-3AD203B41FA5}">
                      <a16:colId xmlns:a16="http://schemas.microsoft.com/office/drawing/2014/main" val="675778965"/>
                    </a:ext>
                  </a:extLst>
                </a:gridCol>
                <a:gridCol w="822960">
                  <a:extLst>
                    <a:ext uri="{9D8B030D-6E8A-4147-A177-3AD203B41FA5}">
                      <a16:colId xmlns:a16="http://schemas.microsoft.com/office/drawing/2014/main" val="2697715019"/>
                    </a:ext>
                  </a:extLst>
                </a:gridCol>
                <a:gridCol w="822960">
                  <a:extLst>
                    <a:ext uri="{9D8B030D-6E8A-4147-A177-3AD203B41FA5}">
                      <a16:colId xmlns:a16="http://schemas.microsoft.com/office/drawing/2014/main" val="16714828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637018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Ford Gaberszik - 2018-03-14 15:16:41</a:t>
                      </a:r>
                      <a:r>
                        <a:rPr kumimoji="0" lang="de-DE" sz="1000" b="0" i="0" u="none" strike="noStrike" kern="1200" cap="none" spc="0" normalizeH="0" baseline="0" noProof="0">
                          <a:ln>
                            <a:noFill/>
                          </a:ln>
                          <a:solidFill>
                            <a:prstClr val="black"/>
                          </a:solidFill>
                          <a:effectLst/>
                          <a:uLnTx/>
                          <a:uFillTx/>
                          <a:latin typeface="+mn-lt"/>
                          <a:ea typeface="+mn-ea"/>
                          <a:cs typeface="+mn-cs"/>
                        </a:rPr>
                        <a:t>
Teilnahmebedingungen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5706729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Ford Gaberszik - 2018-03-11 11:50:17</a:t>
                      </a:r>
                      <a:r>
                        <a:rPr kumimoji="0" lang="de-DE" sz="1000" b="0" i="0" u="none" strike="noStrike" kern="1200" cap="none" spc="0" normalizeH="0" baseline="0" noProof="0">
                          <a:ln>
                            <a:noFill/>
                          </a:ln>
                          <a:solidFill>
                            <a:prstClr val="black"/>
                          </a:solidFill>
                          <a:effectLst/>
                          <a:uLnTx/>
                          <a:uFillTx/>
                          <a:latin typeface="+mn-lt"/>
                          <a:ea typeface="+mn-ea"/>
                          <a:cs typeface="+mn-cs"/>
                        </a:rPr>
                        <a:t>
Bis 18 Uhr könnt ihr uns noch auf der #AutoEmotion besuchen. 🚗
Wir freuen uns auf euch!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2096566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Ford Gaberszik - 2018-03-08 18:30:00</a:t>
                      </a:r>
                      <a:r>
                        <a:rPr kumimoji="0" lang="de-DE" sz="1000" b="0" i="0" u="none" strike="noStrike" kern="1200" cap="none" spc="0" normalizeH="0" baseline="0" noProof="0">
                          <a:ln>
                            <a:noFill/>
                          </a:ln>
                          <a:solidFill>
                            <a:prstClr val="black"/>
                          </a:solidFill>
                          <a:effectLst/>
                          <a:uLnTx/>
                          <a:uFillTx/>
                          <a:latin typeface="+mn-lt"/>
                          <a:ea typeface="+mn-ea"/>
                          <a:cs typeface="+mn-cs"/>
                        </a:rPr>
                        <a:t>
Du willst den neuen Ford ECOSPORT in Graz probefahren?
Bei uns bist du genau richtig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610713275"/>
                  </a:ext>
                </a:extLst>
              </a:tr>
            </a:tbl>
          </a:graphicData>
        </a:graphic>
      </p:graphicFrame>
      <p:sp>
        <p:nvSpPr>
          <p:cNvPr id="4" name="Text Placeholder 3">
            <a:extLst>
              <a:ext uri="{FF2B5EF4-FFF2-40B4-BE49-F238E27FC236}">
                <a16:creationId xmlns:a16="http://schemas.microsoft.com/office/drawing/2014/main" id="{0D4BB6B5-B8F9-46E7-8B6D-E8D95EA51A41}"/>
              </a:ext>
            </a:extLst>
          </p:cNvPr>
          <p:cNvSpPr>
            <a:spLocks noGrp="1"/>
          </p:cNvSpPr>
          <p:nvPr>
            <p:ph type="body" sz="quarter" idx="14"/>
          </p:nvPr>
        </p:nvSpPr>
        <p:spPr/>
        <p:txBody>
          <a:bodyPr/>
          <a:lstStyle/>
          <a:p>
            <a:r>
              <a:rPr lang="en-US"/>
              <a:t>03/01/2018 - 03/29/2018</a:t>
            </a:r>
          </a:p>
        </p:txBody>
      </p:sp>
    </p:spTree>
    <p:extLst>
      <p:ext uri="{BB962C8B-B14F-4D97-AF65-F5344CB8AC3E}">
        <p14:creationId xmlns:p14="http://schemas.microsoft.com/office/powerpoint/2010/main" val="137939309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3626CF-F8BA-4641-BE99-823E5C7736ED}"/>
              </a:ext>
            </a:extLst>
          </p:cNvPr>
          <p:cNvSpPr>
            <a:spLocks noGrp="1"/>
          </p:cNvSpPr>
          <p:nvPr>
            <p:ph type="title"/>
          </p:nvPr>
        </p:nvSpPr>
        <p:spPr/>
        <p:txBody>
          <a:bodyPr/>
          <a:lstStyle/>
          <a:p>
            <a:r>
              <a:rPr lang="en-US"/>
              <a:t>Eigene Beiträge (Postings) + Reactions - 8 of 11</a:t>
            </a:r>
          </a:p>
        </p:txBody>
      </p:sp>
      <p:graphicFrame>
        <p:nvGraphicFramePr>
          <p:cNvPr id="5" name="Table Placeholder 4">
            <a:extLst>
              <a:ext uri="{FF2B5EF4-FFF2-40B4-BE49-F238E27FC236}">
                <a16:creationId xmlns:a16="http://schemas.microsoft.com/office/drawing/2014/main" id="{218F4E7F-E244-4796-82CE-65699DFBB35C}"/>
              </a:ext>
            </a:extLst>
          </p:cNvPr>
          <p:cNvGraphicFramePr>
            <a:graphicFrameLocks noGrp="1"/>
          </p:cNvGraphicFramePr>
          <p:nvPr>
            <p:ph type="tbl" sz="quarter" idx="13"/>
            <p:extLst>
              <p:ext uri="{D42A27DB-BD31-4B8C-83A1-F6EECF244321}">
                <p14:modId xmlns:p14="http://schemas.microsoft.com/office/powerpoint/2010/main" val="42689242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488152446"/>
                    </a:ext>
                  </a:extLst>
                </a:gridCol>
                <a:gridCol w="822960">
                  <a:extLst>
                    <a:ext uri="{9D8B030D-6E8A-4147-A177-3AD203B41FA5}">
                      <a16:colId xmlns:a16="http://schemas.microsoft.com/office/drawing/2014/main" val="1448205071"/>
                    </a:ext>
                  </a:extLst>
                </a:gridCol>
                <a:gridCol w="822960">
                  <a:extLst>
                    <a:ext uri="{9D8B030D-6E8A-4147-A177-3AD203B41FA5}">
                      <a16:colId xmlns:a16="http://schemas.microsoft.com/office/drawing/2014/main" val="13468643"/>
                    </a:ext>
                  </a:extLst>
                </a:gridCol>
                <a:gridCol w="822960">
                  <a:extLst>
                    <a:ext uri="{9D8B030D-6E8A-4147-A177-3AD203B41FA5}">
                      <a16:colId xmlns:a16="http://schemas.microsoft.com/office/drawing/2014/main" val="311631245"/>
                    </a:ext>
                  </a:extLst>
                </a:gridCol>
                <a:gridCol w="822960">
                  <a:extLst>
                    <a:ext uri="{9D8B030D-6E8A-4147-A177-3AD203B41FA5}">
                      <a16:colId xmlns:a16="http://schemas.microsoft.com/office/drawing/2014/main" val="1481513302"/>
                    </a:ext>
                  </a:extLst>
                </a:gridCol>
                <a:gridCol w="822960">
                  <a:extLst>
                    <a:ext uri="{9D8B030D-6E8A-4147-A177-3AD203B41FA5}">
                      <a16:colId xmlns:a16="http://schemas.microsoft.com/office/drawing/2014/main" val="275564592"/>
                    </a:ext>
                  </a:extLst>
                </a:gridCol>
                <a:gridCol w="822960">
                  <a:extLst>
                    <a:ext uri="{9D8B030D-6E8A-4147-A177-3AD203B41FA5}">
                      <a16:colId xmlns:a16="http://schemas.microsoft.com/office/drawing/2014/main" val="1255942673"/>
                    </a:ext>
                  </a:extLst>
                </a:gridCol>
                <a:gridCol w="822960">
                  <a:extLst>
                    <a:ext uri="{9D8B030D-6E8A-4147-A177-3AD203B41FA5}">
                      <a16:colId xmlns:a16="http://schemas.microsoft.com/office/drawing/2014/main" val="623005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28107123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Ford Gaberszik - 2018-03-08 17:00:00</a:t>
                      </a:r>
                      <a:r>
                        <a:rPr kumimoji="0" lang="de-DE" sz="1000" b="0" i="0" u="none" strike="noStrike" kern="1200" cap="none" spc="0" normalizeH="0" baseline="0" noProof="0">
                          <a:ln>
                            <a:noFill/>
                          </a:ln>
                          <a:solidFill>
                            <a:prstClr val="black"/>
                          </a:solidFill>
                          <a:effectLst/>
                          <a:uLnTx/>
                          <a:uFillTx/>
                          <a:latin typeface="+mn-lt"/>
                          <a:ea typeface="+mn-ea"/>
                          <a:cs typeface="+mn-cs"/>
                        </a:rPr>
                        <a:t>
Heute fand bei uns eine ganz besondere Neuwagenübergabe statt 😍 : Die Verlobte unseres langjährigen Werkstättenmeisters Rene Zmugg, Andrea, hat heute mit ihrer 16 Monate alten Tochter von unserem Verkaufsberater Herrn Högler ihren nagelneuen Focus Titanium abgeholt. Die Freude war allen Beteiligten sichtlich anzusehen! 😃
Passend dazu gibt's zum heutigen #Weltfrauentag einen frühlingshaften Blumenstrauß. 😉💐👩💪
Wir wünschen euch viel Freude mit eurem neuen Familienmitglied und eine gute und sichere Fahrt! 😉🚗👍
Lg, das Ford Gaberszik-Team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834247598"/>
                  </a:ext>
                </a:extLst>
              </a:tr>
            </a:tbl>
          </a:graphicData>
        </a:graphic>
      </p:graphicFrame>
      <p:sp>
        <p:nvSpPr>
          <p:cNvPr id="4" name="Text Placeholder 3">
            <a:extLst>
              <a:ext uri="{FF2B5EF4-FFF2-40B4-BE49-F238E27FC236}">
                <a16:creationId xmlns:a16="http://schemas.microsoft.com/office/drawing/2014/main" id="{F42C1706-52B3-40C8-A6BB-2EE47E09222F}"/>
              </a:ext>
            </a:extLst>
          </p:cNvPr>
          <p:cNvSpPr>
            <a:spLocks noGrp="1"/>
          </p:cNvSpPr>
          <p:nvPr>
            <p:ph type="body" sz="quarter" idx="14"/>
          </p:nvPr>
        </p:nvSpPr>
        <p:spPr/>
        <p:txBody>
          <a:bodyPr/>
          <a:lstStyle/>
          <a:p>
            <a:r>
              <a:rPr lang="en-US"/>
              <a:t>03/01/2018 - 03/29/2018</a:t>
            </a:r>
          </a:p>
        </p:txBody>
      </p:sp>
    </p:spTree>
    <p:extLst>
      <p:ext uri="{BB962C8B-B14F-4D97-AF65-F5344CB8AC3E}">
        <p14:creationId xmlns:p14="http://schemas.microsoft.com/office/powerpoint/2010/main" val="343028612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4FB516-2071-4E8B-A2C1-64709B1526B7}"/>
              </a:ext>
            </a:extLst>
          </p:cNvPr>
          <p:cNvSpPr>
            <a:spLocks noGrp="1"/>
          </p:cNvSpPr>
          <p:nvPr>
            <p:ph type="title"/>
          </p:nvPr>
        </p:nvSpPr>
        <p:spPr/>
        <p:txBody>
          <a:bodyPr/>
          <a:lstStyle/>
          <a:p>
            <a:r>
              <a:rPr lang="en-US"/>
              <a:t>Eigene Beiträge (Postings) + Reactions - 9 of 11</a:t>
            </a:r>
          </a:p>
        </p:txBody>
      </p:sp>
      <p:graphicFrame>
        <p:nvGraphicFramePr>
          <p:cNvPr id="5" name="Table Placeholder 4">
            <a:extLst>
              <a:ext uri="{FF2B5EF4-FFF2-40B4-BE49-F238E27FC236}">
                <a16:creationId xmlns:a16="http://schemas.microsoft.com/office/drawing/2014/main" id="{9620B5E5-11F7-4855-B010-3C872A53692D}"/>
              </a:ext>
            </a:extLst>
          </p:cNvPr>
          <p:cNvGraphicFramePr>
            <a:graphicFrameLocks noGrp="1"/>
          </p:cNvGraphicFramePr>
          <p:nvPr>
            <p:ph type="tbl" sz="quarter" idx="13"/>
            <p:extLst>
              <p:ext uri="{D42A27DB-BD31-4B8C-83A1-F6EECF244321}">
                <p14:modId xmlns:p14="http://schemas.microsoft.com/office/powerpoint/2010/main" val="18004344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448952254"/>
                    </a:ext>
                  </a:extLst>
                </a:gridCol>
                <a:gridCol w="822960">
                  <a:extLst>
                    <a:ext uri="{9D8B030D-6E8A-4147-A177-3AD203B41FA5}">
                      <a16:colId xmlns:a16="http://schemas.microsoft.com/office/drawing/2014/main" val="737214779"/>
                    </a:ext>
                  </a:extLst>
                </a:gridCol>
                <a:gridCol w="822960">
                  <a:extLst>
                    <a:ext uri="{9D8B030D-6E8A-4147-A177-3AD203B41FA5}">
                      <a16:colId xmlns:a16="http://schemas.microsoft.com/office/drawing/2014/main" val="898445681"/>
                    </a:ext>
                  </a:extLst>
                </a:gridCol>
                <a:gridCol w="822960">
                  <a:extLst>
                    <a:ext uri="{9D8B030D-6E8A-4147-A177-3AD203B41FA5}">
                      <a16:colId xmlns:a16="http://schemas.microsoft.com/office/drawing/2014/main" val="2563735451"/>
                    </a:ext>
                  </a:extLst>
                </a:gridCol>
                <a:gridCol w="822960">
                  <a:extLst>
                    <a:ext uri="{9D8B030D-6E8A-4147-A177-3AD203B41FA5}">
                      <a16:colId xmlns:a16="http://schemas.microsoft.com/office/drawing/2014/main" val="1421424398"/>
                    </a:ext>
                  </a:extLst>
                </a:gridCol>
                <a:gridCol w="822960">
                  <a:extLst>
                    <a:ext uri="{9D8B030D-6E8A-4147-A177-3AD203B41FA5}">
                      <a16:colId xmlns:a16="http://schemas.microsoft.com/office/drawing/2014/main" val="2972233409"/>
                    </a:ext>
                  </a:extLst>
                </a:gridCol>
                <a:gridCol w="822960">
                  <a:extLst>
                    <a:ext uri="{9D8B030D-6E8A-4147-A177-3AD203B41FA5}">
                      <a16:colId xmlns:a16="http://schemas.microsoft.com/office/drawing/2014/main" val="3892613639"/>
                    </a:ext>
                  </a:extLst>
                </a:gridCol>
                <a:gridCol w="822960">
                  <a:extLst>
                    <a:ext uri="{9D8B030D-6E8A-4147-A177-3AD203B41FA5}">
                      <a16:colId xmlns:a16="http://schemas.microsoft.com/office/drawing/2014/main" val="38739416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20432731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Autohaus Ford Gaberszik - 2018-03-08 12:00:00</a:t>
                      </a:r>
                      <a:r>
                        <a:rPr kumimoji="0" lang="en-US" sz="1000" b="0" i="0" u="none" strike="noStrike" kern="1200" cap="none" spc="0" normalizeH="0" baseline="0" noProof="0">
                          <a:ln>
                            <a:noFill/>
                          </a:ln>
                          <a:solidFill>
                            <a:prstClr val="black"/>
                          </a:solidFill>
                          <a:effectLst/>
                          <a:uLnTx/>
                          <a:uFillTx/>
                          <a:latin typeface="+mn-lt"/>
                          <a:ea typeface="+mn-ea"/>
                          <a:cs typeface="+mn-cs"/>
                        </a:rPr>
                        <a:t>
Der kompakte SUV mal gaaaaanz groß! 🚘😎
#Ecosport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6452127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Autohaus Ford Gaberszik - 2018-03-06 17:00:00</a:t>
                      </a:r>
                      <a:r>
                        <a:rPr kumimoji="0" lang="en-US" sz="1000" b="0" i="0" u="none" strike="noStrike" kern="1200" cap="none" spc="0" normalizeH="0" baseline="0" noProof="0">
                          <a:ln>
                            <a:noFill/>
                          </a:ln>
                          <a:solidFill>
                            <a:prstClr val="black"/>
                          </a:solidFill>
                          <a:effectLst/>
                          <a:uLnTx/>
                          <a:uFillTx/>
                          <a:latin typeface="+mn-lt"/>
                          <a:ea typeface="+mn-ea"/>
                          <a:cs typeface="+mn-cs"/>
                        </a:rPr>
                        <a:t>
The one and only Walter "Schoko" Schachner hat heute bei uns seinen nagelneuen Ford Kuga Titanium übernommen. 😎
Lieber Schoko, wir wünschen dir viel Freude mit deinem neuen sportlichen Gefährt und allzeit gute Fahrt! 🚙
LG, das Ford Gaberszik-Team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8960997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Ford Gaberszik - 2018-03-05 17:28:03</a:t>
                      </a:r>
                      <a:r>
                        <a:rPr kumimoji="0" lang="de-DE"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4086416289"/>
                  </a:ext>
                </a:extLst>
              </a:tr>
            </a:tbl>
          </a:graphicData>
        </a:graphic>
      </p:graphicFrame>
      <p:sp>
        <p:nvSpPr>
          <p:cNvPr id="4" name="Text Placeholder 3">
            <a:extLst>
              <a:ext uri="{FF2B5EF4-FFF2-40B4-BE49-F238E27FC236}">
                <a16:creationId xmlns:a16="http://schemas.microsoft.com/office/drawing/2014/main" id="{3CEDC8F8-0C7C-42F8-B22F-057FCA0BFE96}"/>
              </a:ext>
            </a:extLst>
          </p:cNvPr>
          <p:cNvSpPr>
            <a:spLocks noGrp="1"/>
          </p:cNvSpPr>
          <p:nvPr>
            <p:ph type="body" sz="quarter" idx="14"/>
          </p:nvPr>
        </p:nvSpPr>
        <p:spPr/>
        <p:txBody>
          <a:bodyPr/>
          <a:lstStyle/>
          <a:p>
            <a:r>
              <a:rPr lang="en-US"/>
              <a:t>03/01/2018 - 03/29/2018</a:t>
            </a:r>
          </a:p>
        </p:txBody>
      </p:sp>
    </p:spTree>
    <p:extLst>
      <p:ext uri="{BB962C8B-B14F-4D97-AF65-F5344CB8AC3E}">
        <p14:creationId xmlns:p14="http://schemas.microsoft.com/office/powerpoint/2010/main" val="138154251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A0E9A6-D73B-4A95-8946-1FFB7CEC0CDA}"/>
              </a:ext>
            </a:extLst>
          </p:cNvPr>
          <p:cNvSpPr>
            <a:spLocks noGrp="1"/>
          </p:cNvSpPr>
          <p:nvPr>
            <p:ph type="title"/>
          </p:nvPr>
        </p:nvSpPr>
        <p:spPr/>
        <p:txBody>
          <a:bodyPr/>
          <a:lstStyle/>
          <a:p>
            <a:r>
              <a:rPr lang="en-US"/>
              <a:t>Eigene Beiträge (Postings) + Reactions - 10 of 11</a:t>
            </a:r>
          </a:p>
        </p:txBody>
      </p:sp>
      <p:graphicFrame>
        <p:nvGraphicFramePr>
          <p:cNvPr id="5" name="Table Placeholder 4">
            <a:extLst>
              <a:ext uri="{FF2B5EF4-FFF2-40B4-BE49-F238E27FC236}">
                <a16:creationId xmlns:a16="http://schemas.microsoft.com/office/drawing/2014/main" id="{AC8D5D55-8FC6-47A4-8C30-8312D63E3933}"/>
              </a:ext>
            </a:extLst>
          </p:cNvPr>
          <p:cNvGraphicFramePr>
            <a:graphicFrameLocks noGrp="1"/>
          </p:cNvGraphicFramePr>
          <p:nvPr>
            <p:ph type="tbl" sz="quarter" idx="13"/>
            <p:extLst>
              <p:ext uri="{D42A27DB-BD31-4B8C-83A1-F6EECF244321}">
                <p14:modId xmlns:p14="http://schemas.microsoft.com/office/powerpoint/2010/main" val="11199340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786666186"/>
                    </a:ext>
                  </a:extLst>
                </a:gridCol>
                <a:gridCol w="822960">
                  <a:extLst>
                    <a:ext uri="{9D8B030D-6E8A-4147-A177-3AD203B41FA5}">
                      <a16:colId xmlns:a16="http://schemas.microsoft.com/office/drawing/2014/main" val="3541111285"/>
                    </a:ext>
                  </a:extLst>
                </a:gridCol>
                <a:gridCol w="822960">
                  <a:extLst>
                    <a:ext uri="{9D8B030D-6E8A-4147-A177-3AD203B41FA5}">
                      <a16:colId xmlns:a16="http://schemas.microsoft.com/office/drawing/2014/main" val="1418793596"/>
                    </a:ext>
                  </a:extLst>
                </a:gridCol>
                <a:gridCol w="822960">
                  <a:extLst>
                    <a:ext uri="{9D8B030D-6E8A-4147-A177-3AD203B41FA5}">
                      <a16:colId xmlns:a16="http://schemas.microsoft.com/office/drawing/2014/main" val="319802134"/>
                    </a:ext>
                  </a:extLst>
                </a:gridCol>
                <a:gridCol w="822960">
                  <a:extLst>
                    <a:ext uri="{9D8B030D-6E8A-4147-A177-3AD203B41FA5}">
                      <a16:colId xmlns:a16="http://schemas.microsoft.com/office/drawing/2014/main" val="4102578549"/>
                    </a:ext>
                  </a:extLst>
                </a:gridCol>
                <a:gridCol w="822960">
                  <a:extLst>
                    <a:ext uri="{9D8B030D-6E8A-4147-A177-3AD203B41FA5}">
                      <a16:colId xmlns:a16="http://schemas.microsoft.com/office/drawing/2014/main" val="3645177768"/>
                    </a:ext>
                  </a:extLst>
                </a:gridCol>
                <a:gridCol w="822960">
                  <a:extLst>
                    <a:ext uri="{9D8B030D-6E8A-4147-A177-3AD203B41FA5}">
                      <a16:colId xmlns:a16="http://schemas.microsoft.com/office/drawing/2014/main" val="2017559746"/>
                    </a:ext>
                  </a:extLst>
                </a:gridCol>
                <a:gridCol w="822960">
                  <a:extLst>
                    <a:ext uri="{9D8B030D-6E8A-4147-A177-3AD203B41FA5}">
                      <a16:colId xmlns:a16="http://schemas.microsoft.com/office/drawing/2014/main" val="37596656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0223114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Ford Gaberszik - 2018-03-04 13:00:15</a:t>
                      </a:r>
                      <a:r>
                        <a:rPr kumimoji="0" lang="de-DE" sz="1000" b="0" i="0" u="none" strike="noStrike" kern="1200" cap="none" spc="0" normalizeH="0" baseline="0" noProof="0">
                          <a:ln>
                            <a:noFill/>
                          </a:ln>
                          <a:solidFill>
                            <a:prstClr val="black"/>
                          </a:solidFill>
                          <a:effectLst/>
                          <a:uLnTx/>
                          <a:uFillTx/>
                          <a:latin typeface="+mn-lt"/>
                          <a:ea typeface="+mn-ea"/>
                          <a:cs typeface="+mn-cs"/>
                        </a:rPr>
                        <a:t>
👉🏼 Mitarbeiter der Woche 👈🏼
Heute stellen wir euch unseren Dietmar Freisinger vor. 😊
Der KFZ-Mechaniker ist heuer das 12. Jahr Teil unseres Werkstätten-Teams und stammt aus der hauseigenen Lehrlingsstube. 😉
Wenn er nicht gerade an Autos schraubt (Auf eine Lieblingstätigkeit bei der Arbeit will er sich gar nicht festlegen), spielt er gerne Tennis und widmet sich außerdem leidenschaftlich dem Modellbau von - ja, richtig - Autos. 👍🏼😃
Der #LieblingsFord des Vaters einer 4-jährigen Tochter ist der aktuelle Kuga ST-Line. 😎
Lieber Dietmar, danke für deine Ausgeglichenheit und deinen Einsatzwillen! 😊💙
Foto (c) Habil Fotografie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483844478"/>
                  </a:ext>
                </a:extLst>
              </a:tr>
            </a:tbl>
          </a:graphicData>
        </a:graphic>
      </p:graphicFrame>
      <p:sp>
        <p:nvSpPr>
          <p:cNvPr id="4" name="Text Placeholder 3">
            <a:extLst>
              <a:ext uri="{FF2B5EF4-FFF2-40B4-BE49-F238E27FC236}">
                <a16:creationId xmlns:a16="http://schemas.microsoft.com/office/drawing/2014/main" id="{E49181EC-9DB2-4F3B-9477-1BFCE57E7A50}"/>
              </a:ext>
            </a:extLst>
          </p:cNvPr>
          <p:cNvSpPr>
            <a:spLocks noGrp="1"/>
          </p:cNvSpPr>
          <p:nvPr>
            <p:ph type="body" sz="quarter" idx="14"/>
          </p:nvPr>
        </p:nvSpPr>
        <p:spPr/>
        <p:txBody>
          <a:bodyPr/>
          <a:lstStyle/>
          <a:p>
            <a:r>
              <a:rPr lang="en-US"/>
              <a:t>03/01/2018 - 03/29/2018</a:t>
            </a:r>
          </a:p>
        </p:txBody>
      </p:sp>
    </p:spTree>
    <p:extLst>
      <p:ext uri="{BB962C8B-B14F-4D97-AF65-F5344CB8AC3E}">
        <p14:creationId xmlns:p14="http://schemas.microsoft.com/office/powerpoint/2010/main" val="50338113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F5E2E5-8722-4FFC-A41E-F3050D9FDA16}"/>
              </a:ext>
            </a:extLst>
          </p:cNvPr>
          <p:cNvSpPr>
            <a:spLocks noGrp="1"/>
          </p:cNvSpPr>
          <p:nvPr>
            <p:ph type="title"/>
          </p:nvPr>
        </p:nvSpPr>
        <p:spPr/>
        <p:txBody>
          <a:bodyPr/>
          <a:lstStyle/>
          <a:p>
            <a:r>
              <a:rPr lang="en-US"/>
              <a:t>Eigene Beiträge (Postings) + Reactions - 11 of 11</a:t>
            </a:r>
          </a:p>
        </p:txBody>
      </p:sp>
      <p:graphicFrame>
        <p:nvGraphicFramePr>
          <p:cNvPr id="5" name="Table Placeholder 4">
            <a:extLst>
              <a:ext uri="{FF2B5EF4-FFF2-40B4-BE49-F238E27FC236}">
                <a16:creationId xmlns:a16="http://schemas.microsoft.com/office/drawing/2014/main" id="{F975C6C7-5A55-4805-9C6B-E9F91EDED7A9}"/>
              </a:ext>
            </a:extLst>
          </p:cNvPr>
          <p:cNvGraphicFramePr>
            <a:graphicFrameLocks noGrp="1"/>
          </p:cNvGraphicFramePr>
          <p:nvPr>
            <p:ph type="tbl" sz="quarter" idx="13"/>
            <p:extLst>
              <p:ext uri="{D42A27DB-BD31-4B8C-83A1-F6EECF244321}">
                <p14:modId xmlns:p14="http://schemas.microsoft.com/office/powerpoint/2010/main" val="4925911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4084869572"/>
                    </a:ext>
                  </a:extLst>
                </a:gridCol>
                <a:gridCol w="822960">
                  <a:extLst>
                    <a:ext uri="{9D8B030D-6E8A-4147-A177-3AD203B41FA5}">
                      <a16:colId xmlns:a16="http://schemas.microsoft.com/office/drawing/2014/main" val="3004078490"/>
                    </a:ext>
                  </a:extLst>
                </a:gridCol>
                <a:gridCol w="822960">
                  <a:extLst>
                    <a:ext uri="{9D8B030D-6E8A-4147-A177-3AD203B41FA5}">
                      <a16:colId xmlns:a16="http://schemas.microsoft.com/office/drawing/2014/main" val="1620363545"/>
                    </a:ext>
                  </a:extLst>
                </a:gridCol>
                <a:gridCol w="822960">
                  <a:extLst>
                    <a:ext uri="{9D8B030D-6E8A-4147-A177-3AD203B41FA5}">
                      <a16:colId xmlns:a16="http://schemas.microsoft.com/office/drawing/2014/main" val="627216419"/>
                    </a:ext>
                  </a:extLst>
                </a:gridCol>
                <a:gridCol w="822960">
                  <a:extLst>
                    <a:ext uri="{9D8B030D-6E8A-4147-A177-3AD203B41FA5}">
                      <a16:colId xmlns:a16="http://schemas.microsoft.com/office/drawing/2014/main" val="1966909223"/>
                    </a:ext>
                  </a:extLst>
                </a:gridCol>
                <a:gridCol w="822960">
                  <a:extLst>
                    <a:ext uri="{9D8B030D-6E8A-4147-A177-3AD203B41FA5}">
                      <a16:colId xmlns:a16="http://schemas.microsoft.com/office/drawing/2014/main" val="3578003131"/>
                    </a:ext>
                  </a:extLst>
                </a:gridCol>
                <a:gridCol w="822960">
                  <a:extLst>
                    <a:ext uri="{9D8B030D-6E8A-4147-A177-3AD203B41FA5}">
                      <a16:colId xmlns:a16="http://schemas.microsoft.com/office/drawing/2014/main" val="1134156517"/>
                    </a:ext>
                  </a:extLst>
                </a:gridCol>
                <a:gridCol w="822960">
                  <a:extLst>
                    <a:ext uri="{9D8B030D-6E8A-4147-A177-3AD203B41FA5}">
                      <a16:colId xmlns:a16="http://schemas.microsoft.com/office/drawing/2014/main" val="13425971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37338672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Autohaus Ford Gaberszik - 2018-03-02 13:00:00</a:t>
                      </a:r>
                      <a:r>
                        <a:rPr kumimoji="0" lang="en-US" sz="1000" b="0" i="0" u="none" strike="noStrike" kern="1200" cap="none" spc="0" normalizeH="0" baseline="0" noProof="0">
                          <a:ln>
                            <a:noFill/>
                          </a:ln>
                          <a:solidFill>
                            <a:prstClr val="black"/>
                          </a:solidFill>
                          <a:effectLst/>
                          <a:uLnTx/>
                          <a:uFillTx/>
                          <a:latin typeface="+mn-lt"/>
                          <a:ea typeface="+mn-ea"/>
                          <a:cs typeface="+mn-cs"/>
                        </a:rPr>
                        <a:t>
🎉🎖️ DANKE für 750 FANS 🎖️🎉
Wir fahren mit Vollgas auf die 1.000er Marke zu 😎
#NoMoreWordsNeeded #FocusRS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4037918930"/>
                  </a:ext>
                </a:extLst>
              </a:tr>
            </a:tbl>
          </a:graphicData>
        </a:graphic>
      </p:graphicFrame>
      <p:sp>
        <p:nvSpPr>
          <p:cNvPr id="4" name="Text Placeholder 3">
            <a:extLst>
              <a:ext uri="{FF2B5EF4-FFF2-40B4-BE49-F238E27FC236}">
                <a16:creationId xmlns:a16="http://schemas.microsoft.com/office/drawing/2014/main" id="{2DE99525-28B1-4047-8BC3-68D262983174}"/>
              </a:ext>
            </a:extLst>
          </p:cNvPr>
          <p:cNvSpPr>
            <a:spLocks noGrp="1"/>
          </p:cNvSpPr>
          <p:nvPr>
            <p:ph type="body" sz="quarter" idx="14"/>
          </p:nvPr>
        </p:nvSpPr>
        <p:spPr/>
        <p:txBody>
          <a:bodyPr/>
          <a:lstStyle/>
          <a:p>
            <a:r>
              <a:rPr lang="en-US"/>
              <a:t>03/01/2018 - 03/29/2018</a:t>
            </a:r>
          </a:p>
        </p:txBody>
      </p:sp>
    </p:spTree>
    <p:extLst>
      <p:ext uri="{BB962C8B-B14F-4D97-AF65-F5344CB8AC3E}">
        <p14:creationId xmlns:p14="http://schemas.microsoft.com/office/powerpoint/2010/main" val="178276294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2CBB12-61D8-465F-86D6-ED94C06419BD}"/>
              </a:ext>
            </a:extLst>
          </p:cNvPr>
          <p:cNvSpPr>
            <a:spLocks noGrp="1"/>
          </p:cNvSpPr>
          <p:nvPr>
            <p:ph type="title"/>
          </p:nvPr>
        </p:nvSpPr>
        <p:spPr/>
        <p:txBody>
          <a:bodyPr/>
          <a:lstStyle/>
          <a:p>
            <a:r>
              <a:rPr lang="en-US"/>
              <a:t>Postings/Wochentag</a:t>
            </a:r>
          </a:p>
        </p:txBody>
      </p:sp>
      <p:graphicFrame>
        <p:nvGraphicFramePr>
          <p:cNvPr id="6" name="Chart Placeholder 5">
            <a:extLst>
              <a:ext uri="{FF2B5EF4-FFF2-40B4-BE49-F238E27FC236}">
                <a16:creationId xmlns:a16="http://schemas.microsoft.com/office/drawing/2014/main" id="{31FE3EE2-3064-4735-8D65-7A2FA2916B39}"/>
              </a:ext>
            </a:extLst>
          </p:cNvPr>
          <p:cNvGraphicFramePr>
            <a:graphicFrameLocks noGrp="1"/>
          </p:cNvGraphicFramePr>
          <p:nvPr>
            <p:ph type="chart" sz="quarter" idx="13"/>
            <p:extLst>
              <p:ext uri="{D42A27DB-BD31-4B8C-83A1-F6EECF244321}">
                <p14:modId xmlns:p14="http://schemas.microsoft.com/office/powerpoint/2010/main" val="125160648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0DDFD93-5CB6-4016-BD92-8268B257A145}"/>
              </a:ext>
            </a:extLst>
          </p:cNvPr>
          <p:cNvSpPr>
            <a:spLocks noGrp="1"/>
          </p:cNvSpPr>
          <p:nvPr>
            <p:ph type="body" sz="quarter" idx="14"/>
          </p:nvPr>
        </p:nvSpPr>
        <p:spPr/>
        <p:txBody>
          <a:bodyPr/>
          <a:lstStyle/>
          <a:p>
            <a:r>
              <a:rPr lang="en-US"/>
              <a:t>03/01/2018 - 03/29/2018</a:t>
            </a:r>
          </a:p>
        </p:txBody>
      </p:sp>
      <p:sp>
        <p:nvSpPr>
          <p:cNvPr id="5" name="Footer Placeholder 4">
            <a:extLst>
              <a:ext uri="{FF2B5EF4-FFF2-40B4-BE49-F238E27FC236}">
                <a16:creationId xmlns:a16="http://schemas.microsoft.com/office/drawing/2014/main" id="{FC757047-50DB-48DD-87E5-D2FA7476BF3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1138228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AEF02A-87C7-4BD1-B230-C0BDACAF5F84}"/>
              </a:ext>
            </a:extLst>
          </p:cNvPr>
          <p:cNvSpPr>
            <a:spLocks noGrp="1"/>
          </p:cNvSpPr>
          <p:nvPr>
            <p:ph type="title"/>
          </p:nvPr>
        </p:nvSpPr>
        <p:spPr/>
        <p:txBody>
          <a:bodyPr/>
          <a:lstStyle/>
          <a:p>
            <a:r>
              <a:rPr lang="en-US"/>
              <a:t>Interaktionsrate</a:t>
            </a:r>
          </a:p>
        </p:txBody>
      </p:sp>
      <p:graphicFrame>
        <p:nvGraphicFramePr>
          <p:cNvPr id="6" name="Chart Placeholder 5">
            <a:extLst>
              <a:ext uri="{FF2B5EF4-FFF2-40B4-BE49-F238E27FC236}">
                <a16:creationId xmlns:a16="http://schemas.microsoft.com/office/drawing/2014/main" id="{1721E514-F27D-4C08-940B-D003A8C2B102}"/>
              </a:ext>
            </a:extLst>
          </p:cNvPr>
          <p:cNvGraphicFramePr>
            <a:graphicFrameLocks noGrp="1"/>
          </p:cNvGraphicFramePr>
          <p:nvPr>
            <p:ph type="chart" sz="quarter" idx="13"/>
            <p:extLst>
              <p:ext uri="{D42A27DB-BD31-4B8C-83A1-F6EECF244321}">
                <p14:modId xmlns:p14="http://schemas.microsoft.com/office/powerpoint/2010/main" val="315962430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90C1CA1-7209-4E1D-961F-08E7DD59271F}"/>
              </a:ext>
            </a:extLst>
          </p:cNvPr>
          <p:cNvSpPr>
            <a:spLocks noGrp="1"/>
          </p:cNvSpPr>
          <p:nvPr>
            <p:ph type="body" sz="quarter" idx="14"/>
          </p:nvPr>
        </p:nvSpPr>
        <p:spPr/>
        <p:txBody>
          <a:bodyPr/>
          <a:lstStyle/>
          <a:p>
            <a:r>
              <a:rPr lang="en-US"/>
              <a:t>03/01/2018 - 03/29/2018</a:t>
            </a:r>
          </a:p>
        </p:txBody>
      </p:sp>
      <p:sp>
        <p:nvSpPr>
          <p:cNvPr id="5" name="Footer Placeholder 4">
            <a:extLst>
              <a:ext uri="{FF2B5EF4-FFF2-40B4-BE49-F238E27FC236}">
                <a16:creationId xmlns:a16="http://schemas.microsoft.com/office/drawing/2014/main" id="{EA7E6177-2103-4BC7-BC9B-0287F617B5E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8412612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85E7E1-2449-462B-9716-3381E266F4CD}"/>
              </a:ext>
            </a:extLst>
          </p:cNvPr>
          <p:cNvSpPr>
            <a:spLocks noGrp="1"/>
          </p:cNvSpPr>
          <p:nvPr>
            <p:ph type="title"/>
          </p:nvPr>
        </p:nvSpPr>
        <p:spPr/>
        <p:txBody>
          <a:bodyPr/>
          <a:lstStyle/>
          <a:p>
            <a:r>
              <a:rPr lang="en-US"/>
              <a:t>Postingtypen (Verteilung)</a:t>
            </a:r>
          </a:p>
        </p:txBody>
      </p:sp>
      <p:graphicFrame>
        <p:nvGraphicFramePr>
          <p:cNvPr id="6" name="Chart Placeholder 5">
            <a:extLst>
              <a:ext uri="{FF2B5EF4-FFF2-40B4-BE49-F238E27FC236}">
                <a16:creationId xmlns:a16="http://schemas.microsoft.com/office/drawing/2014/main" id="{45E53F27-0E58-415A-A4CF-663D2005CE9E}"/>
              </a:ext>
            </a:extLst>
          </p:cNvPr>
          <p:cNvGraphicFramePr>
            <a:graphicFrameLocks noGrp="1"/>
          </p:cNvGraphicFramePr>
          <p:nvPr>
            <p:ph type="chart" sz="quarter" idx="13"/>
            <p:extLst>
              <p:ext uri="{D42A27DB-BD31-4B8C-83A1-F6EECF244321}">
                <p14:modId xmlns:p14="http://schemas.microsoft.com/office/powerpoint/2010/main" val="3612723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6A0820F-BF22-440D-B948-11D56E3BA1B0}"/>
              </a:ext>
            </a:extLst>
          </p:cNvPr>
          <p:cNvSpPr>
            <a:spLocks noGrp="1"/>
          </p:cNvSpPr>
          <p:nvPr>
            <p:ph type="body" sz="quarter" idx="14"/>
          </p:nvPr>
        </p:nvSpPr>
        <p:spPr/>
        <p:txBody>
          <a:bodyPr/>
          <a:lstStyle/>
          <a:p>
            <a:r>
              <a:rPr lang="en-US"/>
              <a:t>03/01/2018 - 03/29/2018</a:t>
            </a:r>
          </a:p>
        </p:txBody>
      </p:sp>
      <p:sp>
        <p:nvSpPr>
          <p:cNvPr id="5" name="Footer Placeholder 4">
            <a:extLst>
              <a:ext uri="{FF2B5EF4-FFF2-40B4-BE49-F238E27FC236}">
                <a16:creationId xmlns:a16="http://schemas.microsoft.com/office/drawing/2014/main" id="{B39A444F-FF30-4466-A163-083C9D4CF7B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9947858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7E0689-3CFA-40FF-A3D9-D16956560EF0}"/>
              </a:ext>
            </a:extLst>
          </p:cNvPr>
          <p:cNvSpPr>
            <a:spLocks noGrp="1"/>
          </p:cNvSpPr>
          <p:nvPr>
            <p:ph type="title"/>
          </p:nvPr>
        </p:nvSpPr>
        <p:spPr/>
        <p:txBody>
          <a:bodyPr/>
          <a:lstStyle/>
          <a:p>
            <a:r>
              <a:rPr lang="en-US"/>
              <a:t>Interaktionsrate/Postingtyp</a:t>
            </a:r>
          </a:p>
        </p:txBody>
      </p:sp>
      <p:graphicFrame>
        <p:nvGraphicFramePr>
          <p:cNvPr id="6" name="Chart Placeholder 5">
            <a:extLst>
              <a:ext uri="{FF2B5EF4-FFF2-40B4-BE49-F238E27FC236}">
                <a16:creationId xmlns:a16="http://schemas.microsoft.com/office/drawing/2014/main" id="{2757C788-F08B-4913-9D00-D1693C0EBF2D}"/>
              </a:ext>
            </a:extLst>
          </p:cNvPr>
          <p:cNvGraphicFramePr>
            <a:graphicFrameLocks noGrp="1"/>
          </p:cNvGraphicFramePr>
          <p:nvPr>
            <p:ph type="chart" sz="quarter" idx="13"/>
            <p:extLst>
              <p:ext uri="{D42A27DB-BD31-4B8C-83A1-F6EECF244321}">
                <p14:modId xmlns:p14="http://schemas.microsoft.com/office/powerpoint/2010/main" val="243706687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D9BE25C-1D17-479E-8A1D-EACF408B7CBC}"/>
              </a:ext>
            </a:extLst>
          </p:cNvPr>
          <p:cNvSpPr>
            <a:spLocks noGrp="1"/>
          </p:cNvSpPr>
          <p:nvPr>
            <p:ph type="body" sz="quarter" idx="14"/>
          </p:nvPr>
        </p:nvSpPr>
        <p:spPr/>
        <p:txBody>
          <a:bodyPr/>
          <a:lstStyle/>
          <a:p>
            <a:r>
              <a:rPr lang="en-US"/>
              <a:t>03/01/2018 - 03/29/2018</a:t>
            </a:r>
          </a:p>
        </p:txBody>
      </p:sp>
      <p:sp>
        <p:nvSpPr>
          <p:cNvPr id="5" name="Footer Placeholder 4">
            <a:extLst>
              <a:ext uri="{FF2B5EF4-FFF2-40B4-BE49-F238E27FC236}">
                <a16:creationId xmlns:a16="http://schemas.microsoft.com/office/drawing/2014/main" id="{9E4F2256-048F-468D-B07C-11A38B5967C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8150525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174251-C074-4C63-B34F-F1593E14EA1D}"/>
              </a:ext>
            </a:extLst>
          </p:cNvPr>
          <p:cNvSpPr>
            <a:spLocks noGrp="1"/>
          </p:cNvSpPr>
          <p:nvPr>
            <p:ph type="title"/>
          </p:nvPr>
        </p:nvSpPr>
        <p:spPr/>
        <p:txBody>
          <a:bodyPr/>
          <a:lstStyle/>
          <a:p>
            <a:r>
              <a:rPr lang="en-US"/>
              <a:t>Postings von Fans (Nutzern)</a:t>
            </a:r>
          </a:p>
        </p:txBody>
      </p:sp>
      <p:graphicFrame>
        <p:nvGraphicFramePr>
          <p:cNvPr id="5" name="Table Placeholder 4">
            <a:extLst>
              <a:ext uri="{FF2B5EF4-FFF2-40B4-BE49-F238E27FC236}">
                <a16:creationId xmlns:a16="http://schemas.microsoft.com/office/drawing/2014/main" id="{FFB8CB29-5694-402D-9C4C-19E5050B0A3D}"/>
              </a:ext>
            </a:extLst>
          </p:cNvPr>
          <p:cNvGraphicFramePr>
            <a:graphicFrameLocks noGrp="1"/>
          </p:cNvGraphicFramePr>
          <p:nvPr>
            <p:ph type="tbl" sz="quarter" idx="13"/>
            <p:extLst>
              <p:ext uri="{D42A27DB-BD31-4B8C-83A1-F6EECF244321}">
                <p14:modId xmlns:p14="http://schemas.microsoft.com/office/powerpoint/2010/main" val="38552833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383157474"/>
                    </a:ext>
                  </a:extLst>
                </a:gridCol>
                <a:gridCol w="822960">
                  <a:extLst>
                    <a:ext uri="{9D8B030D-6E8A-4147-A177-3AD203B41FA5}">
                      <a16:colId xmlns:a16="http://schemas.microsoft.com/office/drawing/2014/main" val="374778846"/>
                    </a:ext>
                  </a:extLst>
                </a:gridCol>
                <a:gridCol w="822960">
                  <a:extLst>
                    <a:ext uri="{9D8B030D-6E8A-4147-A177-3AD203B41FA5}">
                      <a16:colId xmlns:a16="http://schemas.microsoft.com/office/drawing/2014/main" val="3288422485"/>
                    </a:ext>
                  </a:extLst>
                </a:gridCol>
                <a:gridCol w="822960">
                  <a:extLst>
                    <a:ext uri="{9D8B030D-6E8A-4147-A177-3AD203B41FA5}">
                      <a16:colId xmlns:a16="http://schemas.microsoft.com/office/drawing/2014/main" val="2644109469"/>
                    </a:ext>
                  </a:extLst>
                </a:gridCol>
                <a:gridCol w="822960">
                  <a:extLst>
                    <a:ext uri="{9D8B030D-6E8A-4147-A177-3AD203B41FA5}">
                      <a16:colId xmlns:a16="http://schemas.microsoft.com/office/drawing/2014/main" val="3740002743"/>
                    </a:ext>
                  </a:extLst>
                </a:gridCol>
                <a:gridCol w="822960">
                  <a:extLst>
                    <a:ext uri="{9D8B030D-6E8A-4147-A177-3AD203B41FA5}">
                      <a16:colId xmlns:a16="http://schemas.microsoft.com/office/drawing/2014/main" val="3256882606"/>
                    </a:ext>
                  </a:extLst>
                </a:gridCol>
              </a:tblGrid>
              <a:tr h="370840">
                <a:tc>
                  <a:txBody>
                    <a:bodyPr/>
                    <a:lstStyle/>
                    <a:p>
                      <a:r>
                        <a:rPr lang="en-US" sz="1000"/>
                        <a:t>Post</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Type</a:t>
                      </a:r>
                    </a:p>
                  </a:txBody>
                  <a:tcPr/>
                </a:tc>
                <a:tc>
                  <a:txBody>
                    <a:bodyPr/>
                    <a:lstStyle/>
                    <a:p>
                      <a:r>
                        <a:rPr lang="en-US" sz="1000"/>
                        <a:t>Response Time</a:t>
                      </a:r>
                    </a:p>
                  </a:txBody>
                  <a:tcPr/>
                </a:tc>
                <a:extLst>
                  <a:ext uri="{0D108BD9-81ED-4DB2-BD59-A6C34878D82A}">
                    <a16:rowId xmlns:a16="http://schemas.microsoft.com/office/drawing/2014/main" val="1147537980"/>
                  </a:ext>
                </a:extLst>
              </a:tr>
              <a:tr h="370840">
                <a:tc>
                  <a:txBody>
                    <a:bodyPr/>
                    <a:lstStyle/>
                    <a:p>
                      <a:r>
                        <a:rPr lang="de-DE" sz="1000" b="1"/>
                        <a:t>Autohaus Ford Gaberszik</a:t>
                      </a:r>
                      <a:r>
                        <a:rPr lang="de-DE" sz="1000"/>
                        <a:t> got a post by </a:t>
                      </a:r>
                      <a:r>
                        <a:rPr lang="de-DE" sz="1000" b="1"/>
                        <a:t> - 2018-03-25 12:51:42</a:t>
                      </a:r>
                      <a:r>
                        <a:rPr lang="de-DE" sz="1000"/>
                        <a:t>
Bilder von Nowruz 1397 – Iranisches Neujahr in den Kammersälen Graz 
</a:t>
                      </a:r>
                      <a:endParaRPr lang="en-US" sz="1000"/>
                    </a:p>
                  </a:txBody>
                  <a:tcPr/>
                </a:tc>
                <a:tc>
                  <a:txBody>
                    <a:bodyPr/>
                    <a:lstStyle/>
                    <a:p>
                      <a:r>
                        <a:rPr lang="en-US" sz="1000"/>
                        <a:t>0</a:t>
                      </a:r>
                    </a:p>
                  </a:txBody>
                  <a:tcPr/>
                </a:tc>
                <a:tc>
                  <a:txBody>
                    <a:bodyPr/>
                    <a:lstStyle/>
                    <a:p>
                      <a:r>
                        <a:rPr lang="en-US" sz="1000"/>
                        <a:t>1</a:t>
                      </a:r>
                    </a:p>
                  </a:txBody>
                  <a:tcPr/>
                </a:tc>
                <a:tc>
                  <a:txBody>
                    <a:bodyPr/>
                    <a:lstStyle/>
                    <a:p>
                      <a:r>
                        <a:rPr lang="en-US" sz="1000"/>
                        <a:t>1</a:t>
                      </a:r>
                    </a:p>
                  </a:txBody>
                  <a:tcPr/>
                </a:tc>
                <a:tc>
                  <a:txBody>
                    <a:bodyPr/>
                    <a:lstStyle/>
                    <a:p>
                      <a:r>
                        <a:rPr lang="en-US" sz="1000"/>
                        <a:t>Link</a:t>
                      </a:r>
                    </a:p>
                  </a:txBody>
                  <a:tcPr/>
                </a:tc>
                <a:tc>
                  <a:txBody>
                    <a:bodyPr/>
                    <a:lstStyle/>
                    <a:p>
                      <a:r>
                        <a:rPr lang="en-US" sz="1000"/>
                        <a:t>03/25/2018 16:20:27</a:t>
                      </a:r>
                    </a:p>
                  </a:txBody>
                  <a:tcPr/>
                </a:tc>
                <a:extLst>
                  <a:ext uri="{0D108BD9-81ED-4DB2-BD59-A6C34878D82A}">
                    <a16:rowId xmlns:a16="http://schemas.microsoft.com/office/drawing/2014/main" val="3377749581"/>
                  </a:ext>
                </a:extLst>
              </a:tr>
            </a:tbl>
          </a:graphicData>
        </a:graphic>
      </p:graphicFrame>
      <p:sp>
        <p:nvSpPr>
          <p:cNvPr id="4" name="Text Placeholder 3">
            <a:extLst>
              <a:ext uri="{FF2B5EF4-FFF2-40B4-BE49-F238E27FC236}">
                <a16:creationId xmlns:a16="http://schemas.microsoft.com/office/drawing/2014/main" id="{4B8A3C68-C18E-4FA7-A1A8-82D83D009C58}"/>
              </a:ext>
            </a:extLst>
          </p:cNvPr>
          <p:cNvSpPr>
            <a:spLocks noGrp="1"/>
          </p:cNvSpPr>
          <p:nvPr>
            <p:ph type="body" sz="quarter" idx="14"/>
          </p:nvPr>
        </p:nvSpPr>
        <p:spPr/>
        <p:txBody>
          <a:bodyPr/>
          <a:lstStyle/>
          <a:p>
            <a:r>
              <a:rPr lang="en-US"/>
              <a:t>03/01/2018 - 03/29/2018</a:t>
            </a:r>
          </a:p>
        </p:txBody>
      </p:sp>
    </p:spTree>
    <p:extLst>
      <p:ext uri="{BB962C8B-B14F-4D97-AF65-F5344CB8AC3E}">
        <p14:creationId xmlns:p14="http://schemas.microsoft.com/office/powerpoint/2010/main" val="262021271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FBFAA2-106B-4393-9635-8FB40095BE98}"/>
              </a:ext>
            </a:extLst>
          </p:cNvPr>
          <p:cNvSpPr>
            <a:spLocks noGrp="1"/>
          </p:cNvSpPr>
          <p:nvPr>
            <p:ph type="title"/>
          </p:nvPr>
        </p:nvSpPr>
        <p:spPr/>
        <p:txBody>
          <a:bodyPr/>
          <a:lstStyle/>
          <a:p>
            <a:r>
              <a:rPr lang="en-US"/>
              <a:t>Antwortzeit</a:t>
            </a:r>
          </a:p>
        </p:txBody>
      </p:sp>
      <p:graphicFrame>
        <p:nvGraphicFramePr>
          <p:cNvPr id="6" name="Chart Placeholder 5">
            <a:extLst>
              <a:ext uri="{FF2B5EF4-FFF2-40B4-BE49-F238E27FC236}">
                <a16:creationId xmlns:a16="http://schemas.microsoft.com/office/drawing/2014/main" id="{699D5A0E-A053-452F-8DF0-E0916B891FCA}"/>
              </a:ext>
            </a:extLst>
          </p:cNvPr>
          <p:cNvGraphicFramePr>
            <a:graphicFrameLocks noGrp="1"/>
          </p:cNvGraphicFramePr>
          <p:nvPr>
            <p:ph type="chart" sz="quarter" idx="13"/>
            <p:extLst>
              <p:ext uri="{D42A27DB-BD31-4B8C-83A1-F6EECF244321}">
                <p14:modId xmlns:p14="http://schemas.microsoft.com/office/powerpoint/2010/main" val="1363618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5E25B39-BF9E-4930-9291-7A43BCF4F067}"/>
              </a:ext>
            </a:extLst>
          </p:cNvPr>
          <p:cNvSpPr>
            <a:spLocks noGrp="1"/>
          </p:cNvSpPr>
          <p:nvPr>
            <p:ph type="body" sz="quarter" idx="14"/>
          </p:nvPr>
        </p:nvSpPr>
        <p:spPr/>
        <p:txBody>
          <a:bodyPr/>
          <a:lstStyle/>
          <a:p>
            <a:r>
              <a:rPr lang="en-US"/>
              <a:t>03/01/2018 - 03/29/2018</a:t>
            </a:r>
          </a:p>
        </p:txBody>
      </p:sp>
      <p:sp>
        <p:nvSpPr>
          <p:cNvPr id="5" name="Footer Placeholder 4">
            <a:extLst>
              <a:ext uri="{FF2B5EF4-FFF2-40B4-BE49-F238E27FC236}">
                <a16:creationId xmlns:a16="http://schemas.microsoft.com/office/drawing/2014/main" id="{585B3E37-DF80-4916-B760-D640C78A609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1086272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AD8105-AC0F-4690-ADFF-825C2F00A24A}"/>
              </a:ext>
            </a:extLst>
          </p:cNvPr>
          <p:cNvSpPr>
            <a:spLocks noGrp="1"/>
          </p:cNvSpPr>
          <p:nvPr>
            <p:ph type="title"/>
          </p:nvPr>
        </p:nvSpPr>
        <p:spPr/>
        <p:txBody>
          <a:bodyPr/>
          <a:lstStyle/>
          <a:p>
            <a:r>
              <a:rPr lang="en-US"/>
              <a:t>Wichtige Influencer</a:t>
            </a:r>
          </a:p>
        </p:txBody>
      </p:sp>
      <p:graphicFrame>
        <p:nvGraphicFramePr>
          <p:cNvPr id="5" name="Table Placeholder 4">
            <a:extLst>
              <a:ext uri="{FF2B5EF4-FFF2-40B4-BE49-F238E27FC236}">
                <a16:creationId xmlns:a16="http://schemas.microsoft.com/office/drawing/2014/main" id="{4CAD9F60-8B2B-4307-ACFA-B22A3EE6CA59}"/>
              </a:ext>
            </a:extLst>
          </p:cNvPr>
          <p:cNvGraphicFramePr>
            <a:graphicFrameLocks noGrp="1"/>
          </p:cNvGraphicFramePr>
          <p:nvPr>
            <p:ph type="tbl" sz="quarter" idx="13"/>
            <p:extLst>
              <p:ext uri="{D42A27DB-BD31-4B8C-83A1-F6EECF244321}">
                <p14:modId xmlns:p14="http://schemas.microsoft.com/office/powerpoint/2010/main" val="17845028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97734881"/>
                    </a:ext>
                  </a:extLst>
                </a:gridCol>
                <a:gridCol w="2468880">
                  <a:extLst>
                    <a:ext uri="{9D8B030D-6E8A-4147-A177-3AD203B41FA5}">
                      <a16:colId xmlns:a16="http://schemas.microsoft.com/office/drawing/2014/main" val="2656436275"/>
                    </a:ext>
                  </a:extLst>
                </a:gridCol>
                <a:gridCol w="822960">
                  <a:extLst>
                    <a:ext uri="{9D8B030D-6E8A-4147-A177-3AD203B41FA5}">
                      <a16:colId xmlns:a16="http://schemas.microsoft.com/office/drawing/2014/main" val="3670010117"/>
                    </a:ext>
                  </a:extLst>
                </a:gridCol>
                <a:gridCol w="822960">
                  <a:extLst>
                    <a:ext uri="{9D8B030D-6E8A-4147-A177-3AD203B41FA5}">
                      <a16:colId xmlns:a16="http://schemas.microsoft.com/office/drawing/2014/main" val="4259460701"/>
                    </a:ext>
                  </a:extLst>
                </a:gridCol>
                <a:gridCol w="822960">
                  <a:extLst>
                    <a:ext uri="{9D8B030D-6E8A-4147-A177-3AD203B41FA5}">
                      <a16:colId xmlns:a16="http://schemas.microsoft.com/office/drawing/2014/main" val="1919861676"/>
                    </a:ext>
                  </a:extLst>
                </a:gridCol>
              </a:tblGrid>
              <a:tr h="370840">
                <a:tc>
                  <a:txBody>
                    <a:bodyPr/>
                    <a:lstStyle/>
                    <a:p>
                      <a:r>
                        <a:rPr lang="en-US" sz="1000"/>
                        <a:t>Name</a:t>
                      </a:r>
                    </a:p>
                  </a:txBody>
                  <a:tcPr/>
                </a:tc>
                <a:tc>
                  <a:txBody>
                    <a:bodyPr/>
                    <a:lstStyle/>
                    <a:p>
                      <a:r>
                        <a:rPr lang="en-US" sz="1000"/>
                        <a:t>On Pages</a:t>
                      </a:r>
                    </a:p>
                  </a:txBody>
                  <a:tcPr/>
                </a:tc>
                <a:tc>
                  <a:txBody>
                    <a:bodyPr/>
                    <a:lstStyle/>
                    <a:p>
                      <a:r>
                        <a:rPr lang="en-US" sz="1000"/>
                        <a:t>Posts</a:t>
                      </a:r>
                    </a:p>
                  </a:txBody>
                  <a:tcPr/>
                </a:tc>
                <a:tc>
                  <a:txBody>
                    <a:bodyPr/>
                    <a:lstStyle/>
                    <a:p>
                      <a:r>
                        <a:rPr lang="en-US" sz="1000"/>
                        <a:t>Comments</a:t>
                      </a:r>
                    </a:p>
                  </a:txBody>
                  <a:tcPr/>
                </a:tc>
                <a:tc>
                  <a:txBody>
                    <a:bodyPr/>
                    <a:lstStyle/>
                    <a:p>
                      <a:r>
                        <a:rPr lang="en-US" sz="1000"/>
                        <a:t>Total</a:t>
                      </a:r>
                    </a:p>
                  </a:txBody>
                  <a:tcPr/>
                </a:tc>
                <a:extLst>
                  <a:ext uri="{0D108BD9-81ED-4DB2-BD59-A6C34878D82A}">
                    <a16:rowId xmlns:a16="http://schemas.microsoft.com/office/drawing/2014/main" val="3108351920"/>
                  </a:ext>
                </a:extLst>
              </a:tr>
              <a:tr h="370840">
                <a:tc>
                  <a:txBody>
                    <a:bodyPr/>
                    <a:lstStyle/>
                    <a:p>
                      <a:r>
                        <a:rPr lang="en-US" sz="1000"/>
                        <a:t>Rene Zmugg</a:t>
                      </a:r>
                    </a:p>
                  </a:txBody>
                  <a:tcPr/>
                </a:tc>
                <a:tc>
                  <a:txBody>
                    <a:bodyPr/>
                    <a:lstStyle/>
                    <a:p>
                      <a:r>
                        <a:rPr lang="en-US" sz="1000"/>
                        <a:t>Autohaus Ford Gaberszik (1)</a:t>
                      </a:r>
                    </a:p>
                  </a:txBody>
                  <a:tcPr/>
                </a:tc>
                <a:tc>
                  <a:txBody>
                    <a:bodyPr/>
                    <a:lstStyle/>
                    <a:p>
                      <a:r>
                        <a:rPr lang="en-US" sz="1000"/>
                        <a:t>0</a:t>
                      </a:r>
                    </a:p>
                  </a:txBody>
                  <a:tcPr/>
                </a:tc>
                <a:tc>
                  <a:txBody>
                    <a:bodyPr/>
                    <a:lstStyle/>
                    <a:p>
                      <a:r>
                        <a:rPr lang="en-US" sz="1000"/>
                        <a:t>1</a:t>
                      </a:r>
                    </a:p>
                  </a:txBody>
                  <a:tcPr/>
                </a:tc>
                <a:tc>
                  <a:txBody>
                    <a:bodyPr/>
                    <a:lstStyle/>
                    <a:p>
                      <a:r>
                        <a:rPr lang="en-US" sz="1000"/>
                        <a:t>1</a:t>
                      </a:r>
                    </a:p>
                  </a:txBody>
                  <a:tcPr/>
                </a:tc>
                <a:extLst>
                  <a:ext uri="{0D108BD9-81ED-4DB2-BD59-A6C34878D82A}">
                    <a16:rowId xmlns:a16="http://schemas.microsoft.com/office/drawing/2014/main" val="1374745841"/>
                  </a:ext>
                </a:extLst>
              </a:tr>
            </a:tbl>
          </a:graphicData>
        </a:graphic>
      </p:graphicFrame>
      <p:sp>
        <p:nvSpPr>
          <p:cNvPr id="4" name="Text Placeholder 3">
            <a:extLst>
              <a:ext uri="{FF2B5EF4-FFF2-40B4-BE49-F238E27FC236}">
                <a16:creationId xmlns:a16="http://schemas.microsoft.com/office/drawing/2014/main" id="{08BB12E8-DA27-4130-93C6-8C43C4F176AB}"/>
              </a:ext>
            </a:extLst>
          </p:cNvPr>
          <p:cNvSpPr>
            <a:spLocks noGrp="1"/>
          </p:cNvSpPr>
          <p:nvPr>
            <p:ph type="body" sz="quarter" idx="14"/>
          </p:nvPr>
        </p:nvSpPr>
        <p:spPr/>
        <p:txBody>
          <a:bodyPr/>
          <a:lstStyle/>
          <a:p>
            <a:r>
              <a:rPr lang="en-US"/>
              <a:t>03/01/2018 - 03/29/2018</a:t>
            </a:r>
          </a:p>
        </p:txBody>
      </p:sp>
    </p:spTree>
    <p:extLst>
      <p:ext uri="{BB962C8B-B14F-4D97-AF65-F5344CB8AC3E}">
        <p14:creationId xmlns:p14="http://schemas.microsoft.com/office/powerpoint/2010/main" val="328524491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1A4DCB-0A11-42F1-BCC1-317C71BBDF57}"/>
              </a:ext>
            </a:extLst>
          </p:cNvPr>
          <p:cNvSpPr>
            <a:spLocks noGrp="1"/>
          </p:cNvSpPr>
          <p:nvPr>
            <p:ph type="title"/>
          </p:nvPr>
        </p:nvSpPr>
        <p:spPr/>
        <p:txBody>
          <a:bodyPr/>
          <a:lstStyle/>
          <a:p>
            <a:r>
              <a:rPr lang="en-US"/>
              <a:t>Facebook Check Ins</a:t>
            </a:r>
          </a:p>
        </p:txBody>
      </p:sp>
      <p:graphicFrame>
        <p:nvGraphicFramePr>
          <p:cNvPr id="6" name="Chart Placeholder 5">
            <a:extLst>
              <a:ext uri="{FF2B5EF4-FFF2-40B4-BE49-F238E27FC236}">
                <a16:creationId xmlns:a16="http://schemas.microsoft.com/office/drawing/2014/main" id="{B51D953B-E674-4F12-B369-8CD23BEF5768}"/>
              </a:ext>
            </a:extLst>
          </p:cNvPr>
          <p:cNvGraphicFramePr>
            <a:graphicFrameLocks noGrp="1"/>
          </p:cNvGraphicFramePr>
          <p:nvPr>
            <p:ph type="chart" sz="quarter" idx="13"/>
            <p:extLst>
              <p:ext uri="{D42A27DB-BD31-4B8C-83A1-F6EECF244321}">
                <p14:modId xmlns:p14="http://schemas.microsoft.com/office/powerpoint/2010/main" val="406798146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791E8E5-9EB5-46B9-982C-B9592F5B0859}"/>
              </a:ext>
            </a:extLst>
          </p:cNvPr>
          <p:cNvSpPr>
            <a:spLocks noGrp="1"/>
          </p:cNvSpPr>
          <p:nvPr>
            <p:ph type="body" sz="quarter" idx="14"/>
          </p:nvPr>
        </p:nvSpPr>
        <p:spPr/>
        <p:txBody>
          <a:bodyPr/>
          <a:lstStyle/>
          <a:p>
            <a:r>
              <a:rPr lang="en-US"/>
              <a:t>03/01/2018 - 03/29/2018</a:t>
            </a:r>
          </a:p>
        </p:txBody>
      </p:sp>
      <p:sp>
        <p:nvSpPr>
          <p:cNvPr id="5" name="Footer Placeholder 4">
            <a:extLst>
              <a:ext uri="{FF2B5EF4-FFF2-40B4-BE49-F238E27FC236}">
                <a16:creationId xmlns:a16="http://schemas.microsoft.com/office/drawing/2014/main" id="{0FDEAD5F-E264-4A69-B7BC-FBB59BC8785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6563727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E0F126-A1AE-47A7-A845-DD883302855D}"/>
              </a:ext>
            </a:extLst>
          </p:cNvPr>
          <p:cNvSpPr>
            <a:spLocks noGrp="1"/>
          </p:cNvSpPr>
          <p:nvPr>
            <p:ph type="title"/>
          </p:nvPr>
        </p:nvSpPr>
        <p:spPr/>
        <p:txBody>
          <a:bodyPr/>
          <a:lstStyle/>
          <a:p>
            <a:r>
              <a:rPr lang="en-US"/>
              <a:t>Fan Demographie</a:t>
            </a:r>
          </a:p>
        </p:txBody>
      </p:sp>
      <p:graphicFrame>
        <p:nvGraphicFramePr>
          <p:cNvPr id="6" name="Chart Placeholder 5">
            <a:extLst>
              <a:ext uri="{FF2B5EF4-FFF2-40B4-BE49-F238E27FC236}">
                <a16:creationId xmlns:a16="http://schemas.microsoft.com/office/drawing/2014/main" id="{A4ACCCB2-BA7F-4314-9674-C9A3E37B5379}"/>
              </a:ext>
            </a:extLst>
          </p:cNvPr>
          <p:cNvGraphicFramePr>
            <a:graphicFrameLocks noGrp="1"/>
          </p:cNvGraphicFramePr>
          <p:nvPr>
            <p:ph type="chart" sz="quarter" idx="13"/>
            <p:extLst>
              <p:ext uri="{D42A27DB-BD31-4B8C-83A1-F6EECF244321}">
                <p14:modId xmlns:p14="http://schemas.microsoft.com/office/powerpoint/2010/main" val="169582313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5183DA1-7698-4A4B-9498-55D996D2B66E}"/>
              </a:ext>
            </a:extLst>
          </p:cNvPr>
          <p:cNvSpPr>
            <a:spLocks noGrp="1"/>
          </p:cNvSpPr>
          <p:nvPr>
            <p:ph type="body" sz="quarter" idx="14"/>
          </p:nvPr>
        </p:nvSpPr>
        <p:spPr/>
        <p:txBody>
          <a:bodyPr/>
          <a:lstStyle/>
          <a:p>
            <a:r>
              <a:rPr lang="en-US"/>
              <a:t>03/01/2018 - 03/29/2018</a:t>
            </a:r>
          </a:p>
        </p:txBody>
      </p:sp>
      <p:sp>
        <p:nvSpPr>
          <p:cNvPr id="5" name="Footer Placeholder 4">
            <a:extLst>
              <a:ext uri="{FF2B5EF4-FFF2-40B4-BE49-F238E27FC236}">
                <a16:creationId xmlns:a16="http://schemas.microsoft.com/office/drawing/2014/main" id="{97F19812-3977-4C46-A0E6-78C1A5150CD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9163108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5074EF-CCE7-457E-A00B-A2C6A91909F2}"/>
              </a:ext>
            </a:extLst>
          </p:cNvPr>
          <p:cNvSpPr>
            <a:spLocks noGrp="1"/>
          </p:cNvSpPr>
          <p:nvPr>
            <p:ph type="title"/>
          </p:nvPr>
        </p:nvSpPr>
        <p:spPr/>
        <p:txBody>
          <a:bodyPr/>
          <a:lstStyle/>
          <a:p>
            <a:r>
              <a:rPr lang="en-US"/>
              <a:t>Impressionen</a:t>
            </a:r>
          </a:p>
        </p:txBody>
      </p:sp>
      <p:graphicFrame>
        <p:nvGraphicFramePr>
          <p:cNvPr id="6" name="Chart Placeholder 5">
            <a:extLst>
              <a:ext uri="{FF2B5EF4-FFF2-40B4-BE49-F238E27FC236}">
                <a16:creationId xmlns:a16="http://schemas.microsoft.com/office/drawing/2014/main" id="{D8C62E4F-DF16-4BF7-A744-5200AB32504C}"/>
              </a:ext>
            </a:extLst>
          </p:cNvPr>
          <p:cNvGraphicFramePr>
            <a:graphicFrameLocks noGrp="1"/>
          </p:cNvGraphicFramePr>
          <p:nvPr>
            <p:ph type="chart" sz="quarter" idx="13"/>
            <p:extLst>
              <p:ext uri="{D42A27DB-BD31-4B8C-83A1-F6EECF244321}">
                <p14:modId xmlns:p14="http://schemas.microsoft.com/office/powerpoint/2010/main" val="126237571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3AA2B2A-292A-4573-B393-35B4CC190CCF}"/>
              </a:ext>
            </a:extLst>
          </p:cNvPr>
          <p:cNvSpPr>
            <a:spLocks noGrp="1"/>
          </p:cNvSpPr>
          <p:nvPr>
            <p:ph type="body" sz="quarter" idx="14"/>
          </p:nvPr>
        </p:nvSpPr>
        <p:spPr/>
        <p:txBody>
          <a:bodyPr/>
          <a:lstStyle/>
          <a:p>
            <a:r>
              <a:rPr lang="en-US"/>
              <a:t>03/01/2018 - 03/29/2018</a:t>
            </a:r>
          </a:p>
        </p:txBody>
      </p:sp>
      <p:sp>
        <p:nvSpPr>
          <p:cNvPr id="5" name="Footer Placeholder 4">
            <a:extLst>
              <a:ext uri="{FF2B5EF4-FFF2-40B4-BE49-F238E27FC236}">
                <a16:creationId xmlns:a16="http://schemas.microsoft.com/office/drawing/2014/main" id="{F440BB7D-EFED-42D4-BC13-E327E87B444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6088846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5D294E-C2C8-49A3-929C-20BB7B548262}"/>
              </a:ext>
            </a:extLst>
          </p:cNvPr>
          <p:cNvSpPr>
            <a:spLocks noGrp="1"/>
          </p:cNvSpPr>
          <p:nvPr>
            <p:ph type="title"/>
          </p:nvPr>
        </p:nvSpPr>
        <p:spPr/>
        <p:txBody>
          <a:bodyPr/>
          <a:lstStyle/>
          <a:p>
            <a:r>
              <a:rPr lang="en-US"/>
              <a:t>Reichweite</a:t>
            </a:r>
          </a:p>
        </p:txBody>
      </p:sp>
      <p:graphicFrame>
        <p:nvGraphicFramePr>
          <p:cNvPr id="6" name="Chart Placeholder 5">
            <a:extLst>
              <a:ext uri="{FF2B5EF4-FFF2-40B4-BE49-F238E27FC236}">
                <a16:creationId xmlns:a16="http://schemas.microsoft.com/office/drawing/2014/main" id="{1AA8F48F-7510-4788-9307-8B621092C8CE}"/>
              </a:ext>
            </a:extLst>
          </p:cNvPr>
          <p:cNvGraphicFramePr>
            <a:graphicFrameLocks noGrp="1"/>
          </p:cNvGraphicFramePr>
          <p:nvPr>
            <p:ph type="chart" sz="quarter" idx="13"/>
            <p:extLst>
              <p:ext uri="{D42A27DB-BD31-4B8C-83A1-F6EECF244321}">
                <p14:modId xmlns:p14="http://schemas.microsoft.com/office/powerpoint/2010/main" val="313354147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F3BA5ED-0E87-4D74-8B00-8F9420B7CCE2}"/>
              </a:ext>
            </a:extLst>
          </p:cNvPr>
          <p:cNvSpPr>
            <a:spLocks noGrp="1"/>
          </p:cNvSpPr>
          <p:nvPr>
            <p:ph type="body" sz="quarter" idx="14"/>
          </p:nvPr>
        </p:nvSpPr>
        <p:spPr/>
        <p:txBody>
          <a:bodyPr/>
          <a:lstStyle/>
          <a:p>
            <a:r>
              <a:rPr lang="en-US"/>
              <a:t>03/01/2018 - 03/29/2018</a:t>
            </a:r>
          </a:p>
        </p:txBody>
      </p:sp>
      <p:sp>
        <p:nvSpPr>
          <p:cNvPr id="5" name="Footer Placeholder 4">
            <a:extLst>
              <a:ext uri="{FF2B5EF4-FFF2-40B4-BE49-F238E27FC236}">
                <a16:creationId xmlns:a16="http://schemas.microsoft.com/office/drawing/2014/main" id="{A63BA2B2-643C-43A0-B805-F755FF90658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8331663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3E41A4-0A84-4A32-951B-E024149F98B6}"/>
              </a:ext>
            </a:extLst>
          </p:cNvPr>
          <p:cNvSpPr>
            <a:spLocks noGrp="1"/>
          </p:cNvSpPr>
          <p:nvPr>
            <p:ph type="title"/>
          </p:nvPr>
        </p:nvSpPr>
        <p:spPr/>
        <p:txBody>
          <a:bodyPr/>
          <a:lstStyle/>
          <a:p>
            <a:r>
              <a:rPr lang="en-US"/>
              <a:t>Engagierte User</a:t>
            </a:r>
          </a:p>
        </p:txBody>
      </p:sp>
      <p:graphicFrame>
        <p:nvGraphicFramePr>
          <p:cNvPr id="6" name="Chart Placeholder 5">
            <a:extLst>
              <a:ext uri="{FF2B5EF4-FFF2-40B4-BE49-F238E27FC236}">
                <a16:creationId xmlns:a16="http://schemas.microsoft.com/office/drawing/2014/main" id="{80C0559F-F21D-4DA0-A5A3-B69E61FBB7E6}"/>
              </a:ext>
            </a:extLst>
          </p:cNvPr>
          <p:cNvGraphicFramePr>
            <a:graphicFrameLocks noGrp="1"/>
          </p:cNvGraphicFramePr>
          <p:nvPr>
            <p:ph type="chart" sz="quarter" idx="13"/>
            <p:extLst>
              <p:ext uri="{D42A27DB-BD31-4B8C-83A1-F6EECF244321}">
                <p14:modId xmlns:p14="http://schemas.microsoft.com/office/powerpoint/2010/main" val="265492512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52FCBD2-8E59-4F9A-8832-A65B3D5DD6C3}"/>
              </a:ext>
            </a:extLst>
          </p:cNvPr>
          <p:cNvSpPr>
            <a:spLocks noGrp="1"/>
          </p:cNvSpPr>
          <p:nvPr>
            <p:ph type="body" sz="quarter" idx="14"/>
          </p:nvPr>
        </p:nvSpPr>
        <p:spPr/>
        <p:txBody>
          <a:bodyPr/>
          <a:lstStyle/>
          <a:p>
            <a:r>
              <a:rPr lang="en-US"/>
              <a:t>03/01/2018 - 03/29/2018</a:t>
            </a:r>
          </a:p>
        </p:txBody>
      </p:sp>
      <p:sp>
        <p:nvSpPr>
          <p:cNvPr id="5" name="Footer Placeholder 4">
            <a:extLst>
              <a:ext uri="{FF2B5EF4-FFF2-40B4-BE49-F238E27FC236}">
                <a16:creationId xmlns:a16="http://schemas.microsoft.com/office/drawing/2014/main" id="{645CE627-06FE-49E3-9561-2B70CC9258F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970917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227F1B-BCE6-4BA7-A55E-29E8C23D89F3}"/>
              </a:ext>
            </a:extLst>
          </p:cNvPr>
          <p:cNvSpPr>
            <a:spLocks noGrp="1"/>
          </p:cNvSpPr>
          <p:nvPr>
            <p:ph type="title"/>
          </p:nvPr>
        </p:nvSpPr>
        <p:spPr/>
        <p:txBody>
          <a:bodyPr/>
          <a:lstStyle/>
          <a:p>
            <a:r>
              <a:rPr lang="en-US"/>
              <a:t>Page Views</a:t>
            </a:r>
          </a:p>
        </p:txBody>
      </p:sp>
      <p:graphicFrame>
        <p:nvGraphicFramePr>
          <p:cNvPr id="6" name="Chart Placeholder 5">
            <a:extLst>
              <a:ext uri="{FF2B5EF4-FFF2-40B4-BE49-F238E27FC236}">
                <a16:creationId xmlns:a16="http://schemas.microsoft.com/office/drawing/2014/main" id="{90F7AC3D-DF3E-48EA-8CD9-7C2275ABC83F}"/>
              </a:ext>
            </a:extLst>
          </p:cNvPr>
          <p:cNvGraphicFramePr>
            <a:graphicFrameLocks noGrp="1"/>
          </p:cNvGraphicFramePr>
          <p:nvPr>
            <p:ph type="chart" sz="quarter" idx="13"/>
            <p:extLst>
              <p:ext uri="{D42A27DB-BD31-4B8C-83A1-F6EECF244321}">
                <p14:modId xmlns:p14="http://schemas.microsoft.com/office/powerpoint/2010/main" val="24418174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7A474DF-9328-49F4-9B94-AD7C19905A84}"/>
              </a:ext>
            </a:extLst>
          </p:cNvPr>
          <p:cNvSpPr>
            <a:spLocks noGrp="1"/>
          </p:cNvSpPr>
          <p:nvPr>
            <p:ph type="body" sz="quarter" idx="14"/>
          </p:nvPr>
        </p:nvSpPr>
        <p:spPr/>
        <p:txBody>
          <a:bodyPr/>
          <a:lstStyle/>
          <a:p>
            <a:r>
              <a:rPr lang="en-US"/>
              <a:t>03/01/2018 - 03/29/2018</a:t>
            </a:r>
          </a:p>
        </p:txBody>
      </p:sp>
      <p:sp>
        <p:nvSpPr>
          <p:cNvPr id="5" name="Footer Placeholder 4">
            <a:extLst>
              <a:ext uri="{FF2B5EF4-FFF2-40B4-BE49-F238E27FC236}">
                <a16:creationId xmlns:a16="http://schemas.microsoft.com/office/drawing/2014/main" id="{62E66A19-B2B5-42DE-83A3-FECE8C8AD3C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3459105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939999-ACDC-429E-ABDA-F8F70AEC11DC}"/>
              </a:ext>
            </a:extLst>
          </p:cNvPr>
          <p:cNvSpPr>
            <a:spLocks noGrp="1"/>
          </p:cNvSpPr>
          <p:nvPr>
            <p:ph type="title"/>
          </p:nvPr>
        </p:nvSpPr>
        <p:spPr/>
        <p:txBody>
          <a:bodyPr/>
          <a:lstStyle/>
          <a:p>
            <a:r>
              <a:rPr lang="de-DE"/>
              <a:t>Direktnachrichten von Usern - 1 of 3</a:t>
            </a:r>
            <a:endParaRPr lang="en-US"/>
          </a:p>
        </p:txBody>
      </p:sp>
      <p:graphicFrame>
        <p:nvGraphicFramePr>
          <p:cNvPr id="5" name="Table Placeholder 4">
            <a:extLst>
              <a:ext uri="{FF2B5EF4-FFF2-40B4-BE49-F238E27FC236}">
                <a16:creationId xmlns:a16="http://schemas.microsoft.com/office/drawing/2014/main" id="{CBCD0C98-9D40-419F-8563-C3F0039B6AD2}"/>
              </a:ext>
            </a:extLst>
          </p:cNvPr>
          <p:cNvGraphicFramePr>
            <a:graphicFrameLocks noGrp="1"/>
          </p:cNvGraphicFramePr>
          <p:nvPr>
            <p:ph type="tbl" sz="quarter" idx="13"/>
            <p:extLst>
              <p:ext uri="{D42A27DB-BD31-4B8C-83A1-F6EECF244321}">
                <p14:modId xmlns:p14="http://schemas.microsoft.com/office/powerpoint/2010/main" val="21230011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219732659"/>
                    </a:ext>
                  </a:extLst>
                </a:gridCol>
                <a:gridCol w="2057400">
                  <a:extLst>
                    <a:ext uri="{9D8B030D-6E8A-4147-A177-3AD203B41FA5}">
                      <a16:colId xmlns:a16="http://schemas.microsoft.com/office/drawing/2014/main" val="1557012076"/>
                    </a:ext>
                  </a:extLst>
                </a:gridCol>
                <a:gridCol w="822960">
                  <a:extLst>
                    <a:ext uri="{9D8B030D-6E8A-4147-A177-3AD203B41FA5}">
                      <a16:colId xmlns:a16="http://schemas.microsoft.com/office/drawing/2014/main" val="155878682"/>
                    </a:ext>
                  </a:extLst>
                </a:gridCol>
                <a:gridCol w="1234440">
                  <a:extLst>
                    <a:ext uri="{9D8B030D-6E8A-4147-A177-3AD203B41FA5}">
                      <a16:colId xmlns:a16="http://schemas.microsoft.com/office/drawing/2014/main" val="3168163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First Page 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15087636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Autohaus Ford Gaberszik</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Christine Pascher - 2018-03-22 09:39:26</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Liebe Christine,
Herzlichen Glückwunsch! �
Du hast bei unserem Gewinnspiel 2 Karten für die Vorstellung von „Ragtime“ am 25. März um 18 Uhr gewonnen! �
Jetzt musst du die Karten nur mehr bei uns im Autohaus abholen kommen oder du gibst uns deine Postanschrift und wir schicken sie dir zu. �
Wir wünschen dir viel Spaß bei dem Musical der Saison in der Oper Graz!
Dein Ford Gaberszik-Team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492843362"/>
                  </a:ext>
                </a:extLst>
              </a:tr>
            </a:tbl>
          </a:graphicData>
        </a:graphic>
      </p:graphicFrame>
      <p:sp>
        <p:nvSpPr>
          <p:cNvPr id="4" name="Text Placeholder 3">
            <a:extLst>
              <a:ext uri="{FF2B5EF4-FFF2-40B4-BE49-F238E27FC236}">
                <a16:creationId xmlns:a16="http://schemas.microsoft.com/office/drawing/2014/main" id="{03A82010-FCD6-4D80-A4FE-1ABB6C5AA1A0}"/>
              </a:ext>
            </a:extLst>
          </p:cNvPr>
          <p:cNvSpPr>
            <a:spLocks noGrp="1"/>
          </p:cNvSpPr>
          <p:nvPr>
            <p:ph type="body" sz="quarter" idx="14"/>
          </p:nvPr>
        </p:nvSpPr>
        <p:spPr/>
        <p:txBody>
          <a:bodyPr/>
          <a:lstStyle/>
          <a:p>
            <a:r>
              <a:rPr lang="en-US"/>
              <a:t>03/01/2018 - 03/29/2018</a:t>
            </a:r>
          </a:p>
        </p:txBody>
      </p:sp>
    </p:spTree>
    <p:extLst>
      <p:ext uri="{BB962C8B-B14F-4D97-AF65-F5344CB8AC3E}">
        <p14:creationId xmlns:p14="http://schemas.microsoft.com/office/powerpoint/2010/main" val="322128688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1B4170-74B3-4956-B23C-697410614054}"/>
              </a:ext>
            </a:extLst>
          </p:cNvPr>
          <p:cNvSpPr>
            <a:spLocks noGrp="1"/>
          </p:cNvSpPr>
          <p:nvPr>
            <p:ph type="title"/>
          </p:nvPr>
        </p:nvSpPr>
        <p:spPr/>
        <p:txBody>
          <a:bodyPr/>
          <a:lstStyle/>
          <a:p>
            <a:r>
              <a:rPr lang="de-DE"/>
              <a:t>Direktnachrichten von Usern - 2 of 3</a:t>
            </a:r>
            <a:endParaRPr lang="en-US"/>
          </a:p>
        </p:txBody>
      </p:sp>
      <p:graphicFrame>
        <p:nvGraphicFramePr>
          <p:cNvPr id="5" name="Table Placeholder 4">
            <a:extLst>
              <a:ext uri="{FF2B5EF4-FFF2-40B4-BE49-F238E27FC236}">
                <a16:creationId xmlns:a16="http://schemas.microsoft.com/office/drawing/2014/main" id="{6900D132-2D28-45A9-A492-3772D11AC749}"/>
              </a:ext>
            </a:extLst>
          </p:cNvPr>
          <p:cNvGraphicFramePr>
            <a:graphicFrameLocks noGrp="1"/>
          </p:cNvGraphicFramePr>
          <p:nvPr>
            <p:ph type="tbl" sz="quarter" idx="13"/>
            <p:extLst>
              <p:ext uri="{D42A27DB-BD31-4B8C-83A1-F6EECF244321}">
                <p14:modId xmlns:p14="http://schemas.microsoft.com/office/powerpoint/2010/main" val="16692704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487938882"/>
                    </a:ext>
                  </a:extLst>
                </a:gridCol>
                <a:gridCol w="2057400">
                  <a:extLst>
                    <a:ext uri="{9D8B030D-6E8A-4147-A177-3AD203B41FA5}">
                      <a16:colId xmlns:a16="http://schemas.microsoft.com/office/drawing/2014/main" val="1185238606"/>
                    </a:ext>
                  </a:extLst>
                </a:gridCol>
                <a:gridCol w="822960">
                  <a:extLst>
                    <a:ext uri="{9D8B030D-6E8A-4147-A177-3AD203B41FA5}">
                      <a16:colId xmlns:a16="http://schemas.microsoft.com/office/drawing/2014/main" val="3118292076"/>
                    </a:ext>
                  </a:extLst>
                </a:gridCol>
                <a:gridCol w="1234440">
                  <a:extLst>
                    <a:ext uri="{9D8B030D-6E8A-4147-A177-3AD203B41FA5}">
                      <a16:colId xmlns:a16="http://schemas.microsoft.com/office/drawing/2014/main" val="31217883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First Page 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17959857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Autohaus Ford Gaberszik</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Ruth Langner - 2018-03-22 09:38:31</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Liebe Ruth,
Herzlichen Glückwunsch! �
Du hast bei unserem Gewinnspiel 2 Karten für die Vorstellung von „Ragtime“ am 25. März um 18 Uhr gewonnen! �
Jetzt musst du die Karten nur mehr bei uns im Autohaus abholen kommen oder du gibst uns deine Postanschrift und wir schicken sie dir zu. �
Wir wünschen dir viel Spaß bei dem Musical der Saison in der Oper Graz!
Dein Ford Gaberszik-Team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9169973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Autohaus Ford Gaberszik</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Ewald Haessler - 2018-03-14 17:08:45</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Peter oder Julia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03/14/2018 17:10:30</a:t>
                      </a:r>
                    </a:p>
                  </a:txBody>
                  <a:tcPr/>
                </a:tc>
                <a:extLst>
                  <a:ext uri="{0D108BD9-81ED-4DB2-BD59-A6C34878D82A}">
                    <a16:rowId xmlns:a16="http://schemas.microsoft.com/office/drawing/2014/main" val="881630150"/>
                  </a:ext>
                </a:extLst>
              </a:tr>
            </a:tbl>
          </a:graphicData>
        </a:graphic>
      </p:graphicFrame>
      <p:sp>
        <p:nvSpPr>
          <p:cNvPr id="4" name="Text Placeholder 3">
            <a:extLst>
              <a:ext uri="{FF2B5EF4-FFF2-40B4-BE49-F238E27FC236}">
                <a16:creationId xmlns:a16="http://schemas.microsoft.com/office/drawing/2014/main" id="{D3834C96-30C8-4CF3-A753-C03C9322CA10}"/>
              </a:ext>
            </a:extLst>
          </p:cNvPr>
          <p:cNvSpPr>
            <a:spLocks noGrp="1"/>
          </p:cNvSpPr>
          <p:nvPr>
            <p:ph type="body" sz="quarter" idx="14"/>
          </p:nvPr>
        </p:nvSpPr>
        <p:spPr/>
        <p:txBody>
          <a:bodyPr/>
          <a:lstStyle/>
          <a:p>
            <a:r>
              <a:rPr lang="en-US"/>
              <a:t>03/01/2018 - 03/29/2018</a:t>
            </a:r>
          </a:p>
        </p:txBody>
      </p:sp>
    </p:spTree>
    <p:extLst>
      <p:ext uri="{BB962C8B-B14F-4D97-AF65-F5344CB8AC3E}">
        <p14:creationId xmlns:p14="http://schemas.microsoft.com/office/powerpoint/2010/main" val="394677293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689920-A4BC-421C-8108-A7B62F9CDFD0}"/>
              </a:ext>
            </a:extLst>
          </p:cNvPr>
          <p:cNvSpPr>
            <a:spLocks noGrp="1"/>
          </p:cNvSpPr>
          <p:nvPr>
            <p:ph type="title"/>
          </p:nvPr>
        </p:nvSpPr>
        <p:spPr/>
        <p:txBody>
          <a:bodyPr/>
          <a:lstStyle/>
          <a:p>
            <a:r>
              <a:rPr lang="de-DE"/>
              <a:t>Direktnachrichten von Usern - 3 of 3</a:t>
            </a:r>
            <a:endParaRPr lang="en-US"/>
          </a:p>
        </p:txBody>
      </p:sp>
      <p:graphicFrame>
        <p:nvGraphicFramePr>
          <p:cNvPr id="5" name="Table Placeholder 4">
            <a:extLst>
              <a:ext uri="{FF2B5EF4-FFF2-40B4-BE49-F238E27FC236}">
                <a16:creationId xmlns:a16="http://schemas.microsoft.com/office/drawing/2014/main" id="{58AA87B3-F73E-4376-BB87-BC725732BE39}"/>
              </a:ext>
            </a:extLst>
          </p:cNvPr>
          <p:cNvGraphicFramePr>
            <a:graphicFrameLocks noGrp="1"/>
          </p:cNvGraphicFramePr>
          <p:nvPr>
            <p:ph type="tbl" sz="quarter" idx="13"/>
            <p:extLst>
              <p:ext uri="{D42A27DB-BD31-4B8C-83A1-F6EECF244321}">
                <p14:modId xmlns:p14="http://schemas.microsoft.com/office/powerpoint/2010/main" val="18792279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36352406"/>
                    </a:ext>
                  </a:extLst>
                </a:gridCol>
                <a:gridCol w="2057400">
                  <a:extLst>
                    <a:ext uri="{9D8B030D-6E8A-4147-A177-3AD203B41FA5}">
                      <a16:colId xmlns:a16="http://schemas.microsoft.com/office/drawing/2014/main" val="1514645236"/>
                    </a:ext>
                  </a:extLst>
                </a:gridCol>
                <a:gridCol w="822960">
                  <a:extLst>
                    <a:ext uri="{9D8B030D-6E8A-4147-A177-3AD203B41FA5}">
                      <a16:colId xmlns:a16="http://schemas.microsoft.com/office/drawing/2014/main" val="2641580274"/>
                    </a:ext>
                  </a:extLst>
                </a:gridCol>
                <a:gridCol w="1234440">
                  <a:extLst>
                    <a:ext uri="{9D8B030D-6E8A-4147-A177-3AD203B41FA5}">
                      <a16:colId xmlns:a16="http://schemas.microsoft.com/office/drawing/2014/main" val="3003516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First Page 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13209083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Autohaus Ford Gaberszik</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Ulrike Janach - 2018-03-10 17:45:48</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Tut mir leid, es war gestern so viel los, ich hab es zwar gesehen aber dann leider nicht geantwortet /:
Richtig tolles Foto von Alvin und dem wunderschönen Ford! 😍 Er hat mir das gestern in der Früh auch geschickt 😊 so awesome! 😎👌🏼
Glg, Julia Gaberszik</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03/11/2018 09:11:19</a:t>
                      </a:r>
                    </a:p>
                  </a:txBody>
                  <a:tcPr/>
                </a:tc>
                <a:extLst>
                  <a:ext uri="{0D108BD9-81ED-4DB2-BD59-A6C34878D82A}">
                    <a16:rowId xmlns:a16="http://schemas.microsoft.com/office/drawing/2014/main" val="25204127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Autohaus Ford Gaberszik</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Mike Art - 2018-03-06 20:23:31</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Hey Mike 😃 vielen Dank für deinen Like und willkommen bei Facebook 😄 jaa das können sich die wenigsten leisten 🙈 sehr cooles Bild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03/06/2018 20:28:49</a:t>
                      </a:r>
                    </a:p>
                  </a:txBody>
                  <a:tcPr/>
                </a:tc>
                <a:extLst>
                  <a:ext uri="{0D108BD9-81ED-4DB2-BD59-A6C34878D82A}">
                    <a16:rowId xmlns:a16="http://schemas.microsoft.com/office/drawing/2014/main" val="26835819"/>
                  </a:ext>
                </a:extLst>
              </a:tr>
            </a:tbl>
          </a:graphicData>
        </a:graphic>
      </p:graphicFrame>
      <p:sp>
        <p:nvSpPr>
          <p:cNvPr id="4" name="Text Placeholder 3">
            <a:extLst>
              <a:ext uri="{FF2B5EF4-FFF2-40B4-BE49-F238E27FC236}">
                <a16:creationId xmlns:a16="http://schemas.microsoft.com/office/drawing/2014/main" id="{0D58FCA4-214A-4129-B154-5E13AEBD0709}"/>
              </a:ext>
            </a:extLst>
          </p:cNvPr>
          <p:cNvSpPr>
            <a:spLocks noGrp="1"/>
          </p:cNvSpPr>
          <p:nvPr>
            <p:ph type="body" sz="quarter" idx="14"/>
          </p:nvPr>
        </p:nvSpPr>
        <p:spPr/>
        <p:txBody>
          <a:bodyPr/>
          <a:lstStyle/>
          <a:p>
            <a:r>
              <a:rPr lang="en-US"/>
              <a:t>03/01/2018 - 03/29/2018</a:t>
            </a:r>
          </a:p>
        </p:txBody>
      </p:sp>
    </p:spTree>
    <p:extLst>
      <p:ext uri="{BB962C8B-B14F-4D97-AF65-F5344CB8AC3E}">
        <p14:creationId xmlns:p14="http://schemas.microsoft.com/office/powerpoint/2010/main" val="186817827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6112D3-4D99-4A52-B1A9-E42595DBEA75}"/>
              </a:ext>
            </a:extLst>
          </p:cNvPr>
          <p:cNvSpPr>
            <a:spLocks noGrp="1"/>
          </p:cNvSpPr>
          <p:nvPr>
            <p:ph type="title"/>
          </p:nvPr>
        </p:nvSpPr>
        <p:spPr/>
        <p:txBody>
          <a:bodyPr/>
          <a:lstStyle/>
          <a:p>
            <a:r>
              <a:rPr lang="en-US"/>
              <a:t>Page Fans Online</a:t>
            </a:r>
          </a:p>
        </p:txBody>
      </p:sp>
      <p:graphicFrame>
        <p:nvGraphicFramePr>
          <p:cNvPr id="6" name="Chart Placeholder 5">
            <a:extLst>
              <a:ext uri="{FF2B5EF4-FFF2-40B4-BE49-F238E27FC236}">
                <a16:creationId xmlns:a16="http://schemas.microsoft.com/office/drawing/2014/main" id="{20484D17-F0EC-40C7-92DA-E1063C928C81}"/>
              </a:ext>
            </a:extLst>
          </p:cNvPr>
          <p:cNvGraphicFramePr>
            <a:graphicFrameLocks noGrp="1"/>
          </p:cNvGraphicFramePr>
          <p:nvPr>
            <p:ph type="chart" sz="quarter" idx="13"/>
            <p:extLst>
              <p:ext uri="{D42A27DB-BD31-4B8C-83A1-F6EECF244321}">
                <p14:modId xmlns:p14="http://schemas.microsoft.com/office/powerpoint/2010/main" val="328079746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37F6A52-54DE-4851-9841-F3A65F7E2305}"/>
              </a:ext>
            </a:extLst>
          </p:cNvPr>
          <p:cNvSpPr>
            <a:spLocks noGrp="1"/>
          </p:cNvSpPr>
          <p:nvPr>
            <p:ph type="body" sz="quarter" idx="14"/>
          </p:nvPr>
        </p:nvSpPr>
        <p:spPr/>
        <p:txBody>
          <a:bodyPr/>
          <a:lstStyle/>
          <a:p>
            <a:r>
              <a:rPr lang="en-US"/>
              <a:t>03/01/2018 - 03/29/2018</a:t>
            </a:r>
          </a:p>
        </p:txBody>
      </p:sp>
      <p:sp>
        <p:nvSpPr>
          <p:cNvPr id="5" name="Footer Placeholder 4">
            <a:extLst>
              <a:ext uri="{FF2B5EF4-FFF2-40B4-BE49-F238E27FC236}">
                <a16:creationId xmlns:a16="http://schemas.microsoft.com/office/drawing/2014/main" id="{C2CA7834-AFAD-4BD9-9807-D0F0DF571A4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0433706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C5E360-C847-4A09-B74E-EDC9C8805B66}"/>
              </a:ext>
            </a:extLst>
          </p:cNvPr>
          <p:cNvSpPr>
            <a:spLocks noGrp="1"/>
          </p:cNvSpPr>
          <p:nvPr>
            <p:ph type="title"/>
          </p:nvPr>
        </p:nvSpPr>
        <p:spPr/>
        <p:txBody>
          <a:bodyPr/>
          <a:lstStyle/>
          <a:p>
            <a:r>
              <a:rPr lang="en-US"/>
              <a:t>FB Insights - Daily Impressions - 1 of 3</a:t>
            </a:r>
          </a:p>
        </p:txBody>
      </p:sp>
      <p:graphicFrame>
        <p:nvGraphicFramePr>
          <p:cNvPr id="5" name="Table Placeholder 4">
            <a:extLst>
              <a:ext uri="{FF2B5EF4-FFF2-40B4-BE49-F238E27FC236}">
                <a16:creationId xmlns:a16="http://schemas.microsoft.com/office/drawing/2014/main" id="{E9ABD2CC-1E20-4D32-ADC6-4834CFB8D36E}"/>
              </a:ext>
            </a:extLst>
          </p:cNvPr>
          <p:cNvGraphicFramePr>
            <a:graphicFrameLocks noGrp="1"/>
          </p:cNvGraphicFramePr>
          <p:nvPr>
            <p:ph type="tbl" sz="quarter" idx="13"/>
            <p:extLst>
              <p:ext uri="{D42A27DB-BD31-4B8C-83A1-F6EECF244321}">
                <p14:modId xmlns:p14="http://schemas.microsoft.com/office/powerpoint/2010/main" val="26961700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390042002"/>
                    </a:ext>
                  </a:extLst>
                </a:gridCol>
                <a:gridCol w="2468880">
                  <a:extLst>
                    <a:ext uri="{9D8B030D-6E8A-4147-A177-3AD203B41FA5}">
                      <a16:colId xmlns:a16="http://schemas.microsoft.com/office/drawing/2014/main" val="2869634428"/>
                    </a:ext>
                  </a:extLst>
                </a:gridCol>
                <a:gridCol w="2468880">
                  <a:extLst>
                    <a:ext uri="{9D8B030D-6E8A-4147-A177-3AD203B41FA5}">
                      <a16:colId xmlns:a16="http://schemas.microsoft.com/office/drawing/2014/main" val="9423581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extLst>
                  <a:ext uri="{0D108BD9-81ED-4DB2-BD59-A6C34878D82A}">
                    <a16:rowId xmlns:a16="http://schemas.microsoft.com/office/drawing/2014/main" val="8996753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03/01/2018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3272</a:t>
                      </a:r>
                    </a:p>
                  </a:txBody>
                  <a:tcPr/>
                </a:tc>
                <a:extLst>
                  <a:ext uri="{0D108BD9-81ED-4DB2-BD59-A6C34878D82A}">
                    <a16:rowId xmlns:a16="http://schemas.microsoft.com/office/drawing/2014/main" val="1348298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03/02/2018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4391</a:t>
                      </a:r>
                    </a:p>
                  </a:txBody>
                  <a:tcPr/>
                </a:tc>
                <a:extLst>
                  <a:ext uri="{0D108BD9-81ED-4DB2-BD59-A6C34878D82A}">
                    <a16:rowId xmlns:a16="http://schemas.microsoft.com/office/drawing/2014/main" val="12484561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03/03/2018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545</a:t>
                      </a:r>
                    </a:p>
                  </a:txBody>
                  <a:tcPr/>
                </a:tc>
                <a:extLst>
                  <a:ext uri="{0D108BD9-81ED-4DB2-BD59-A6C34878D82A}">
                    <a16:rowId xmlns:a16="http://schemas.microsoft.com/office/drawing/2014/main" val="35470189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03/04/2018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1593</a:t>
                      </a:r>
                    </a:p>
                  </a:txBody>
                  <a:tcPr/>
                </a:tc>
                <a:extLst>
                  <a:ext uri="{0D108BD9-81ED-4DB2-BD59-A6C34878D82A}">
                    <a16:rowId xmlns:a16="http://schemas.microsoft.com/office/drawing/2014/main" val="15598237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03/05/2018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1804</a:t>
                      </a:r>
                    </a:p>
                  </a:txBody>
                  <a:tcPr/>
                </a:tc>
                <a:extLst>
                  <a:ext uri="{0D108BD9-81ED-4DB2-BD59-A6C34878D82A}">
                    <a16:rowId xmlns:a16="http://schemas.microsoft.com/office/drawing/2014/main" val="35625113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03/06/2018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3089</a:t>
                      </a:r>
                    </a:p>
                  </a:txBody>
                  <a:tcPr/>
                </a:tc>
                <a:extLst>
                  <a:ext uri="{0D108BD9-81ED-4DB2-BD59-A6C34878D82A}">
                    <a16:rowId xmlns:a16="http://schemas.microsoft.com/office/drawing/2014/main" val="21328680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03/07/2018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3559</a:t>
                      </a:r>
                    </a:p>
                  </a:txBody>
                  <a:tcPr/>
                </a:tc>
                <a:extLst>
                  <a:ext uri="{0D108BD9-81ED-4DB2-BD59-A6C34878D82A}">
                    <a16:rowId xmlns:a16="http://schemas.microsoft.com/office/drawing/2014/main" val="9576815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03/08/2018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7758</a:t>
                      </a:r>
                    </a:p>
                  </a:txBody>
                  <a:tcPr/>
                </a:tc>
                <a:extLst>
                  <a:ext uri="{0D108BD9-81ED-4DB2-BD59-A6C34878D82A}">
                    <a16:rowId xmlns:a16="http://schemas.microsoft.com/office/drawing/2014/main" val="32966864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03/09/2018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3666</a:t>
                      </a:r>
                    </a:p>
                  </a:txBody>
                  <a:tcPr/>
                </a:tc>
                <a:extLst>
                  <a:ext uri="{0D108BD9-81ED-4DB2-BD59-A6C34878D82A}">
                    <a16:rowId xmlns:a16="http://schemas.microsoft.com/office/drawing/2014/main" val="12367107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03/10/2018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3478</a:t>
                      </a:r>
                    </a:p>
                  </a:txBody>
                  <a:tcPr/>
                </a:tc>
                <a:extLst>
                  <a:ext uri="{0D108BD9-81ED-4DB2-BD59-A6C34878D82A}">
                    <a16:rowId xmlns:a16="http://schemas.microsoft.com/office/drawing/2014/main" val="963976518"/>
                  </a:ext>
                </a:extLst>
              </a:tr>
            </a:tbl>
          </a:graphicData>
        </a:graphic>
      </p:graphicFrame>
      <p:sp>
        <p:nvSpPr>
          <p:cNvPr id="4" name="Text Placeholder 3">
            <a:extLst>
              <a:ext uri="{FF2B5EF4-FFF2-40B4-BE49-F238E27FC236}">
                <a16:creationId xmlns:a16="http://schemas.microsoft.com/office/drawing/2014/main" id="{E9D74DB6-5EDC-44AD-8BD1-B3AFA2A496EC}"/>
              </a:ext>
            </a:extLst>
          </p:cNvPr>
          <p:cNvSpPr>
            <a:spLocks noGrp="1"/>
          </p:cNvSpPr>
          <p:nvPr>
            <p:ph type="body" sz="quarter" idx="14"/>
          </p:nvPr>
        </p:nvSpPr>
        <p:spPr/>
        <p:txBody>
          <a:bodyPr/>
          <a:lstStyle/>
          <a:p>
            <a:r>
              <a:rPr lang="en-US"/>
              <a:t>03/01/2018 - 03/29/2018</a:t>
            </a:r>
          </a:p>
        </p:txBody>
      </p:sp>
    </p:spTree>
    <p:extLst>
      <p:ext uri="{BB962C8B-B14F-4D97-AF65-F5344CB8AC3E}">
        <p14:creationId xmlns:p14="http://schemas.microsoft.com/office/powerpoint/2010/main" val="165786118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49CC75-E46D-4617-8C32-B990216A1321}"/>
              </a:ext>
            </a:extLst>
          </p:cNvPr>
          <p:cNvSpPr>
            <a:spLocks noGrp="1"/>
          </p:cNvSpPr>
          <p:nvPr>
            <p:ph type="title"/>
          </p:nvPr>
        </p:nvSpPr>
        <p:spPr/>
        <p:txBody>
          <a:bodyPr/>
          <a:lstStyle/>
          <a:p>
            <a:r>
              <a:rPr lang="en-US"/>
              <a:t>FB Insights - Daily Impressions - 2 of 3</a:t>
            </a:r>
          </a:p>
        </p:txBody>
      </p:sp>
      <p:graphicFrame>
        <p:nvGraphicFramePr>
          <p:cNvPr id="5" name="Table Placeholder 4">
            <a:extLst>
              <a:ext uri="{FF2B5EF4-FFF2-40B4-BE49-F238E27FC236}">
                <a16:creationId xmlns:a16="http://schemas.microsoft.com/office/drawing/2014/main" id="{657CC342-C54F-44F5-96D5-1D991942E6D1}"/>
              </a:ext>
            </a:extLst>
          </p:cNvPr>
          <p:cNvGraphicFramePr>
            <a:graphicFrameLocks noGrp="1"/>
          </p:cNvGraphicFramePr>
          <p:nvPr>
            <p:ph type="tbl" sz="quarter" idx="13"/>
            <p:extLst>
              <p:ext uri="{D42A27DB-BD31-4B8C-83A1-F6EECF244321}">
                <p14:modId xmlns:p14="http://schemas.microsoft.com/office/powerpoint/2010/main" val="24998037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488500360"/>
                    </a:ext>
                  </a:extLst>
                </a:gridCol>
                <a:gridCol w="2468880">
                  <a:extLst>
                    <a:ext uri="{9D8B030D-6E8A-4147-A177-3AD203B41FA5}">
                      <a16:colId xmlns:a16="http://schemas.microsoft.com/office/drawing/2014/main" val="951956312"/>
                    </a:ext>
                  </a:extLst>
                </a:gridCol>
                <a:gridCol w="2468880">
                  <a:extLst>
                    <a:ext uri="{9D8B030D-6E8A-4147-A177-3AD203B41FA5}">
                      <a16:colId xmlns:a16="http://schemas.microsoft.com/office/drawing/2014/main" val="24399733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extLst>
                  <a:ext uri="{0D108BD9-81ED-4DB2-BD59-A6C34878D82A}">
                    <a16:rowId xmlns:a16="http://schemas.microsoft.com/office/drawing/2014/main" val="37541317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03/11/2018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4677</a:t>
                      </a:r>
                    </a:p>
                  </a:txBody>
                  <a:tcPr/>
                </a:tc>
                <a:extLst>
                  <a:ext uri="{0D108BD9-81ED-4DB2-BD59-A6C34878D82A}">
                    <a16:rowId xmlns:a16="http://schemas.microsoft.com/office/drawing/2014/main" val="19348113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03/12/2018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3392</a:t>
                      </a:r>
                    </a:p>
                  </a:txBody>
                  <a:tcPr/>
                </a:tc>
                <a:extLst>
                  <a:ext uri="{0D108BD9-81ED-4DB2-BD59-A6C34878D82A}">
                    <a16:rowId xmlns:a16="http://schemas.microsoft.com/office/drawing/2014/main" val="20145874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03/13/2018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4007</a:t>
                      </a:r>
                    </a:p>
                  </a:txBody>
                  <a:tcPr/>
                </a:tc>
                <a:extLst>
                  <a:ext uri="{0D108BD9-81ED-4DB2-BD59-A6C34878D82A}">
                    <a16:rowId xmlns:a16="http://schemas.microsoft.com/office/drawing/2014/main" val="17551263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03/14/2018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4204</a:t>
                      </a:r>
                    </a:p>
                  </a:txBody>
                  <a:tcPr/>
                </a:tc>
                <a:extLst>
                  <a:ext uri="{0D108BD9-81ED-4DB2-BD59-A6C34878D82A}">
                    <a16:rowId xmlns:a16="http://schemas.microsoft.com/office/drawing/2014/main" val="16236076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03/15/2018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3838</a:t>
                      </a:r>
                    </a:p>
                  </a:txBody>
                  <a:tcPr/>
                </a:tc>
                <a:extLst>
                  <a:ext uri="{0D108BD9-81ED-4DB2-BD59-A6C34878D82A}">
                    <a16:rowId xmlns:a16="http://schemas.microsoft.com/office/drawing/2014/main" val="16112056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03/16/2018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2800</a:t>
                      </a:r>
                    </a:p>
                  </a:txBody>
                  <a:tcPr/>
                </a:tc>
                <a:extLst>
                  <a:ext uri="{0D108BD9-81ED-4DB2-BD59-A6C34878D82A}">
                    <a16:rowId xmlns:a16="http://schemas.microsoft.com/office/drawing/2014/main" val="41550866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03/17/2018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2947</a:t>
                      </a:r>
                    </a:p>
                  </a:txBody>
                  <a:tcPr/>
                </a:tc>
                <a:extLst>
                  <a:ext uri="{0D108BD9-81ED-4DB2-BD59-A6C34878D82A}">
                    <a16:rowId xmlns:a16="http://schemas.microsoft.com/office/drawing/2014/main" val="2139691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03/18/2018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3226</a:t>
                      </a:r>
                    </a:p>
                  </a:txBody>
                  <a:tcPr/>
                </a:tc>
                <a:extLst>
                  <a:ext uri="{0D108BD9-81ED-4DB2-BD59-A6C34878D82A}">
                    <a16:rowId xmlns:a16="http://schemas.microsoft.com/office/drawing/2014/main" val="1850542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03/19/2018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2863</a:t>
                      </a:r>
                    </a:p>
                  </a:txBody>
                  <a:tcPr/>
                </a:tc>
                <a:extLst>
                  <a:ext uri="{0D108BD9-81ED-4DB2-BD59-A6C34878D82A}">
                    <a16:rowId xmlns:a16="http://schemas.microsoft.com/office/drawing/2014/main" val="25863803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03/20/2018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4061</a:t>
                      </a:r>
                    </a:p>
                  </a:txBody>
                  <a:tcPr/>
                </a:tc>
                <a:extLst>
                  <a:ext uri="{0D108BD9-81ED-4DB2-BD59-A6C34878D82A}">
                    <a16:rowId xmlns:a16="http://schemas.microsoft.com/office/drawing/2014/main" val="3900136084"/>
                  </a:ext>
                </a:extLst>
              </a:tr>
            </a:tbl>
          </a:graphicData>
        </a:graphic>
      </p:graphicFrame>
      <p:sp>
        <p:nvSpPr>
          <p:cNvPr id="4" name="Text Placeholder 3">
            <a:extLst>
              <a:ext uri="{FF2B5EF4-FFF2-40B4-BE49-F238E27FC236}">
                <a16:creationId xmlns:a16="http://schemas.microsoft.com/office/drawing/2014/main" id="{77CB99A4-B66F-407D-9219-872FE11F84CE}"/>
              </a:ext>
            </a:extLst>
          </p:cNvPr>
          <p:cNvSpPr>
            <a:spLocks noGrp="1"/>
          </p:cNvSpPr>
          <p:nvPr>
            <p:ph type="body" sz="quarter" idx="14"/>
          </p:nvPr>
        </p:nvSpPr>
        <p:spPr/>
        <p:txBody>
          <a:bodyPr/>
          <a:lstStyle/>
          <a:p>
            <a:r>
              <a:rPr lang="en-US"/>
              <a:t>03/01/2018 - 03/29/2018</a:t>
            </a:r>
          </a:p>
        </p:txBody>
      </p:sp>
    </p:spTree>
    <p:extLst>
      <p:ext uri="{BB962C8B-B14F-4D97-AF65-F5344CB8AC3E}">
        <p14:creationId xmlns:p14="http://schemas.microsoft.com/office/powerpoint/2010/main" val="291075269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786326-52E9-4E9F-9AB8-DDF3B9DDC0BC}"/>
              </a:ext>
            </a:extLst>
          </p:cNvPr>
          <p:cNvSpPr>
            <a:spLocks noGrp="1"/>
          </p:cNvSpPr>
          <p:nvPr>
            <p:ph type="title"/>
          </p:nvPr>
        </p:nvSpPr>
        <p:spPr/>
        <p:txBody>
          <a:bodyPr/>
          <a:lstStyle/>
          <a:p>
            <a:r>
              <a:rPr lang="en-US"/>
              <a:t>FB Insights - Daily Impressions - 3 of 3</a:t>
            </a:r>
          </a:p>
        </p:txBody>
      </p:sp>
      <p:graphicFrame>
        <p:nvGraphicFramePr>
          <p:cNvPr id="5" name="Table Placeholder 4">
            <a:extLst>
              <a:ext uri="{FF2B5EF4-FFF2-40B4-BE49-F238E27FC236}">
                <a16:creationId xmlns:a16="http://schemas.microsoft.com/office/drawing/2014/main" id="{103C0D44-2B03-4DA6-956D-45F989AE1D30}"/>
              </a:ext>
            </a:extLst>
          </p:cNvPr>
          <p:cNvGraphicFramePr>
            <a:graphicFrameLocks noGrp="1"/>
          </p:cNvGraphicFramePr>
          <p:nvPr>
            <p:ph type="tbl" sz="quarter" idx="13"/>
            <p:extLst>
              <p:ext uri="{D42A27DB-BD31-4B8C-83A1-F6EECF244321}">
                <p14:modId xmlns:p14="http://schemas.microsoft.com/office/powerpoint/2010/main" val="36537635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06464519"/>
                    </a:ext>
                  </a:extLst>
                </a:gridCol>
                <a:gridCol w="2468880">
                  <a:extLst>
                    <a:ext uri="{9D8B030D-6E8A-4147-A177-3AD203B41FA5}">
                      <a16:colId xmlns:a16="http://schemas.microsoft.com/office/drawing/2014/main" val="734567776"/>
                    </a:ext>
                  </a:extLst>
                </a:gridCol>
                <a:gridCol w="2468880">
                  <a:extLst>
                    <a:ext uri="{9D8B030D-6E8A-4147-A177-3AD203B41FA5}">
                      <a16:colId xmlns:a16="http://schemas.microsoft.com/office/drawing/2014/main" val="26356404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extLst>
                  <a:ext uri="{0D108BD9-81ED-4DB2-BD59-A6C34878D82A}">
                    <a16:rowId xmlns:a16="http://schemas.microsoft.com/office/drawing/2014/main" val="1501255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03/21/2018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4183</a:t>
                      </a:r>
                    </a:p>
                  </a:txBody>
                  <a:tcPr/>
                </a:tc>
                <a:extLst>
                  <a:ext uri="{0D108BD9-81ED-4DB2-BD59-A6C34878D82A}">
                    <a16:rowId xmlns:a16="http://schemas.microsoft.com/office/drawing/2014/main" val="28347147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03/22/2018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5580</a:t>
                      </a:r>
                    </a:p>
                  </a:txBody>
                  <a:tcPr/>
                </a:tc>
                <a:extLst>
                  <a:ext uri="{0D108BD9-81ED-4DB2-BD59-A6C34878D82A}">
                    <a16:rowId xmlns:a16="http://schemas.microsoft.com/office/drawing/2014/main" val="24057841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03/23/2018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3546</a:t>
                      </a:r>
                    </a:p>
                  </a:txBody>
                  <a:tcPr/>
                </a:tc>
                <a:extLst>
                  <a:ext uri="{0D108BD9-81ED-4DB2-BD59-A6C34878D82A}">
                    <a16:rowId xmlns:a16="http://schemas.microsoft.com/office/drawing/2014/main" val="36596752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03/24/2018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2856</a:t>
                      </a:r>
                    </a:p>
                  </a:txBody>
                  <a:tcPr/>
                </a:tc>
                <a:extLst>
                  <a:ext uri="{0D108BD9-81ED-4DB2-BD59-A6C34878D82A}">
                    <a16:rowId xmlns:a16="http://schemas.microsoft.com/office/drawing/2014/main" val="15357273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03/25/2018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1970</a:t>
                      </a:r>
                    </a:p>
                  </a:txBody>
                  <a:tcPr/>
                </a:tc>
                <a:extLst>
                  <a:ext uri="{0D108BD9-81ED-4DB2-BD59-A6C34878D82A}">
                    <a16:rowId xmlns:a16="http://schemas.microsoft.com/office/drawing/2014/main" val="2133587806"/>
                  </a:ext>
                </a:extLst>
              </a:tr>
            </a:tbl>
          </a:graphicData>
        </a:graphic>
      </p:graphicFrame>
      <p:sp>
        <p:nvSpPr>
          <p:cNvPr id="4" name="Text Placeholder 3">
            <a:extLst>
              <a:ext uri="{FF2B5EF4-FFF2-40B4-BE49-F238E27FC236}">
                <a16:creationId xmlns:a16="http://schemas.microsoft.com/office/drawing/2014/main" id="{AD61F7BF-E552-46E0-A235-87F61F0C0A1C}"/>
              </a:ext>
            </a:extLst>
          </p:cNvPr>
          <p:cNvSpPr>
            <a:spLocks noGrp="1"/>
          </p:cNvSpPr>
          <p:nvPr>
            <p:ph type="body" sz="quarter" idx="14"/>
          </p:nvPr>
        </p:nvSpPr>
        <p:spPr/>
        <p:txBody>
          <a:bodyPr/>
          <a:lstStyle/>
          <a:p>
            <a:r>
              <a:rPr lang="en-US"/>
              <a:t>03/01/2018 - 03/29/2018</a:t>
            </a:r>
          </a:p>
        </p:txBody>
      </p:sp>
    </p:spTree>
    <p:extLst>
      <p:ext uri="{BB962C8B-B14F-4D97-AF65-F5344CB8AC3E}">
        <p14:creationId xmlns:p14="http://schemas.microsoft.com/office/powerpoint/2010/main" val="51938819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84CC38-5226-48EB-BF90-55E711306731}"/>
              </a:ext>
            </a:extLst>
          </p:cNvPr>
          <p:cNvSpPr>
            <a:spLocks noGrp="1"/>
          </p:cNvSpPr>
          <p:nvPr>
            <p:ph type="title"/>
          </p:nvPr>
        </p:nvSpPr>
        <p:spPr/>
        <p:txBody>
          <a:bodyPr/>
          <a:lstStyle/>
          <a:p>
            <a:r>
              <a:rPr lang="en-US"/>
              <a:t>FB Insights - Daily Reach - 1 of 3</a:t>
            </a:r>
          </a:p>
        </p:txBody>
      </p:sp>
      <p:graphicFrame>
        <p:nvGraphicFramePr>
          <p:cNvPr id="5" name="Table Placeholder 4">
            <a:extLst>
              <a:ext uri="{FF2B5EF4-FFF2-40B4-BE49-F238E27FC236}">
                <a16:creationId xmlns:a16="http://schemas.microsoft.com/office/drawing/2014/main" id="{9DAD843F-C486-4671-BFD8-4CB121F36154}"/>
              </a:ext>
            </a:extLst>
          </p:cNvPr>
          <p:cNvGraphicFramePr>
            <a:graphicFrameLocks noGrp="1"/>
          </p:cNvGraphicFramePr>
          <p:nvPr>
            <p:ph type="tbl" sz="quarter" idx="13"/>
            <p:extLst>
              <p:ext uri="{D42A27DB-BD31-4B8C-83A1-F6EECF244321}">
                <p14:modId xmlns:p14="http://schemas.microsoft.com/office/powerpoint/2010/main" val="41119357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279093713"/>
                    </a:ext>
                  </a:extLst>
                </a:gridCol>
                <a:gridCol w="2468880">
                  <a:extLst>
                    <a:ext uri="{9D8B030D-6E8A-4147-A177-3AD203B41FA5}">
                      <a16:colId xmlns:a16="http://schemas.microsoft.com/office/drawing/2014/main" val="2953561196"/>
                    </a:ext>
                  </a:extLst>
                </a:gridCol>
                <a:gridCol w="2468880">
                  <a:extLst>
                    <a:ext uri="{9D8B030D-6E8A-4147-A177-3AD203B41FA5}">
                      <a16:colId xmlns:a16="http://schemas.microsoft.com/office/drawing/2014/main" val="30866103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17536456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03/01/2018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2753</a:t>
                      </a:r>
                    </a:p>
                  </a:txBody>
                  <a:tcPr/>
                </a:tc>
                <a:extLst>
                  <a:ext uri="{0D108BD9-81ED-4DB2-BD59-A6C34878D82A}">
                    <a16:rowId xmlns:a16="http://schemas.microsoft.com/office/drawing/2014/main" val="14360492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03/02/2018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3319</a:t>
                      </a:r>
                    </a:p>
                  </a:txBody>
                  <a:tcPr/>
                </a:tc>
                <a:extLst>
                  <a:ext uri="{0D108BD9-81ED-4DB2-BD59-A6C34878D82A}">
                    <a16:rowId xmlns:a16="http://schemas.microsoft.com/office/drawing/2014/main" val="28749688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03/03/2018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375</a:t>
                      </a:r>
                    </a:p>
                  </a:txBody>
                  <a:tcPr/>
                </a:tc>
                <a:extLst>
                  <a:ext uri="{0D108BD9-81ED-4DB2-BD59-A6C34878D82A}">
                    <a16:rowId xmlns:a16="http://schemas.microsoft.com/office/drawing/2014/main" val="32070676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03/04/2018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727</a:t>
                      </a:r>
                    </a:p>
                  </a:txBody>
                  <a:tcPr/>
                </a:tc>
                <a:extLst>
                  <a:ext uri="{0D108BD9-81ED-4DB2-BD59-A6C34878D82A}">
                    <a16:rowId xmlns:a16="http://schemas.microsoft.com/office/drawing/2014/main" val="36964529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03/05/2018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1406</a:t>
                      </a:r>
                    </a:p>
                  </a:txBody>
                  <a:tcPr/>
                </a:tc>
                <a:extLst>
                  <a:ext uri="{0D108BD9-81ED-4DB2-BD59-A6C34878D82A}">
                    <a16:rowId xmlns:a16="http://schemas.microsoft.com/office/drawing/2014/main" val="34110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03/06/2018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2252</a:t>
                      </a:r>
                    </a:p>
                  </a:txBody>
                  <a:tcPr/>
                </a:tc>
                <a:extLst>
                  <a:ext uri="{0D108BD9-81ED-4DB2-BD59-A6C34878D82A}">
                    <a16:rowId xmlns:a16="http://schemas.microsoft.com/office/drawing/2014/main" val="10702550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03/07/2018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2641</a:t>
                      </a:r>
                    </a:p>
                  </a:txBody>
                  <a:tcPr/>
                </a:tc>
                <a:extLst>
                  <a:ext uri="{0D108BD9-81ED-4DB2-BD59-A6C34878D82A}">
                    <a16:rowId xmlns:a16="http://schemas.microsoft.com/office/drawing/2014/main" val="11819965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03/08/2018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4399</a:t>
                      </a:r>
                    </a:p>
                  </a:txBody>
                  <a:tcPr/>
                </a:tc>
                <a:extLst>
                  <a:ext uri="{0D108BD9-81ED-4DB2-BD59-A6C34878D82A}">
                    <a16:rowId xmlns:a16="http://schemas.microsoft.com/office/drawing/2014/main" val="15402995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03/09/2018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2609</a:t>
                      </a:r>
                    </a:p>
                  </a:txBody>
                  <a:tcPr/>
                </a:tc>
                <a:extLst>
                  <a:ext uri="{0D108BD9-81ED-4DB2-BD59-A6C34878D82A}">
                    <a16:rowId xmlns:a16="http://schemas.microsoft.com/office/drawing/2014/main" val="16124320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03/10/2018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2765</a:t>
                      </a:r>
                    </a:p>
                  </a:txBody>
                  <a:tcPr/>
                </a:tc>
                <a:extLst>
                  <a:ext uri="{0D108BD9-81ED-4DB2-BD59-A6C34878D82A}">
                    <a16:rowId xmlns:a16="http://schemas.microsoft.com/office/drawing/2014/main" val="1737609667"/>
                  </a:ext>
                </a:extLst>
              </a:tr>
            </a:tbl>
          </a:graphicData>
        </a:graphic>
      </p:graphicFrame>
      <p:sp>
        <p:nvSpPr>
          <p:cNvPr id="4" name="Text Placeholder 3">
            <a:extLst>
              <a:ext uri="{FF2B5EF4-FFF2-40B4-BE49-F238E27FC236}">
                <a16:creationId xmlns:a16="http://schemas.microsoft.com/office/drawing/2014/main" id="{A7203A98-78BD-450B-A834-B12ED698A62A}"/>
              </a:ext>
            </a:extLst>
          </p:cNvPr>
          <p:cNvSpPr>
            <a:spLocks noGrp="1"/>
          </p:cNvSpPr>
          <p:nvPr>
            <p:ph type="body" sz="quarter" idx="14"/>
          </p:nvPr>
        </p:nvSpPr>
        <p:spPr/>
        <p:txBody>
          <a:bodyPr/>
          <a:lstStyle/>
          <a:p>
            <a:r>
              <a:rPr lang="en-US"/>
              <a:t>03/01/2018 - 03/29/2018</a:t>
            </a:r>
          </a:p>
        </p:txBody>
      </p:sp>
    </p:spTree>
    <p:extLst>
      <p:ext uri="{BB962C8B-B14F-4D97-AF65-F5344CB8AC3E}">
        <p14:creationId xmlns:p14="http://schemas.microsoft.com/office/powerpoint/2010/main" val="134404779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2082F9-CF45-4674-8116-B41830D3FCDB}"/>
              </a:ext>
            </a:extLst>
          </p:cNvPr>
          <p:cNvSpPr>
            <a:spLocks noGrp="1"/>
          </p:cNvSpPr>
          <p:nvPr>
            <p:ph type="title"/>
          </p:nvPr>
        </p:nvSpPr>
        <p:spPr/>
        <p:txBody>
          <a:bodyPr/>
          <a:lstStyle/>
          <a:p>
            <a:r>
              <a:rPr lang="en-US"/>
              <a:t>FB Insights - Daily Reach - 2 of 3</a:t>
            </a:r>
          </a:p>
        </p:txBody>
      </p:sp>
      <p:graphicFrame>
        <p:nvGraphicFramePr>
          <p:cNvPr id="5" name="Table Placeholder 4">
            <a:extLst>
              <a:ext uri="{FF2B5EF4-FFF2-40B4-BE49-F238E27FC236}">
                <a16:creationId xmlns:a16="http://schemas.microsoft.com/office/drawing/2014/main" id="{B96DD542-6F34-443E-BB57-870B96BD9BF0}"/>
              </a:ext>
            </a:extLst>
          </p:cNvPr>
          <p:cNvGraphicFramePr>
            <a:graphicFrameLocks noGrp="1"/>
          </p:cNvGraphicFramePr>
          <p:nvPr>
            <p:ph type="tbl" sz="quarter" idx="13"/>
            <p:extLst>
              <p:ext uri="{D42A27DB-BD31-4B8C-83A1-F6EECF244321}">
                <p14:modId xmlns:p14="http://schemas.microsoft.com/office/powerpoint/2010/main" val="37636627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070656616"/>
                    </a:ext>
                  </a:extLst>
                </a:gridCol>
                <a:gridCol w="2468880">
                  <a:extLst>
                    <a:ext uri="{9D8B030D-6E8A-4147-A177-3AD203B41FA5}">
                      <a16:colId xmlns:a16="http://schemas.microsoft.com/office/drawing/2014/main" val="2081046833"/>
                    </a:ext>
                  </a:extLst>
                </a:gridCol>
                <a:gridCol w="2468880">
                  <a:extLst>
                    <a:ext uri="{9D8B030D-6E8A-4147-A177-3AD203B41FA5}">
                      <a16:colId xmlns:a16="http://schemas.microsoft.com/office/drawing/2014/main" val="38467305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3422359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03/11/2018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3235</a:t>
                      </a:r>
                    </a:p>
                  </a:txBody>
                  <a:tcPr/>
                </a:tc>
                <a:extLst>
                  <a:ext uri="{0D108BD9-81ED-4DB2-BD59-A6C34878D82A}">
                    <a16:rowId xmlns:a16="http://schemas.microsoft.com/office/drawing/2014/main" val="11517494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03/12/2018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2867</a:t>
                      </a:r>
                    </a:p>
                  </a:txBody>
                  <a:tcPr/>
                </a:tc>
                <a:extLst>
                  <a:ext uri="{0D108BD9-81ED-4DB2-BD59-A6C34878D82A}">
                    <a16:rowId xmlns:a16="http://schemas.microsoft.com/office/drawing/2014/main" val="7798495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03/13/2018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3072</a:t>
                      </a:r>
                    </a:p>
                  </a:txBody>
                  <a:tcPr/>
                </a:tc>
                <a:extLst>
                  <a:ext uri="{0D108BD9-81ED-4DB2-BD59-A6C34878D82A}">
                    <a16:rowId xmlns:a16="http://schemas.microsoft.com/office/drawing/2014/main" val="7977577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03/14/2018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2807</a:t>
                      </a:r>
                    </a:p>
                  </a:txBody>
                  <a:tcPr/>
                </a:tc>
                <a:extLst>
                  <a:ext uri="{0D108BD9-81ED-4DB2-BD59-A6C34878D82A}">
                    <a16:rowId xmlns:a16="http://schemas.microsoft.com/office/drawing/2014/main" val="13247608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03/15/2018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2851</a:t>
                      </a:r>
                    </a:p>
                  </a:txBody>
                  <a:tcPr/>
                </a:tc>
                <a:extLst>
                  <a:ext uri="{0D108BD9-81ED-4DB2-BD59-A6C34878D82A}">
                    <a16:rowId xmlns:a16="http://schemas.microsoft.com/office/drawing/2014/main" val="39808051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03/16/2018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2252</a:t>
                      </a:r>
                    </a:p>
                  </a:txBody>
                  <a:tcPr/>
                </a:tc>
                <a:extLst>
                  <a:ext uri="{0D108BD9-81ED-4DB2-BD59-A6C34878D82A}">
                    <a16:rowId xmlns:a16="http://schemas.microsoft.com/office/drawing/2014/main" val="33709559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03/17/2018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2335</a:t>
                      </a:r>
                    </a:p>
                  </a:txBody>
                  <a:tcPr/>
                </a:tc>
                <a:extLst>
                  <a:ext uri="{0D108BD9-81ED-4DB2-BD59-A6C34878D82A}">
                    <a16:rowId xmlns:a16="http://schemas.microsoft.com/office/drawing/2014/main" val="18740420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03/18/2018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2871</a:t>
                      </a:r>
                    </a:p>
                  </a:txBody>
                  <a:tcPr/>
                </a:tc>
                <a:extLst>
                  <a:ext uri="{0D108BD9-81ED-4DB2-BD59-A6C34878D82A}">
                    <a16:rowId xmlns:a16="http://schemas.microsoft.com/office/drawing/2014/main" val="13188972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03/19/2018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2467</a:t>
                      </a:r>
                    </a:p>
                  </a:txBody>
                  <a:tcPr/>
                </a:tc>
                <a:extLst>
                  <a:ext uri="{0D108BD9-81ED-4DB2-BD59-A6C34878D82A}">
                    <a16:rowId xmlns:a16="http://schemas.microsoft.com/office/drawing/2014/main" val="14687386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03/20/2018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2900</a:t>
                      </a:r>
                    </a:p>
                  </a:txBody>
                  <a:tcPr/>
                </a:tc>
                <a:extLst>
                  <a:ext uri="{0D108BD9-81ED-4DB2-BD59-A6C34878D82A}">
                    <a16:rowId xmlns:a16="http://schemas.microsoft.com/office/drawing/2014/main" val="1146980346"/>
                  </a:ext>
                </a:extLst>
              </a:tr>
            </a:tbl>
          </a:graphicData>
        </a:graphic>
      </p:graphicFrame>
      <p:sp>
        <p:nvSpPr>
          <p:cNvPr id="4" name="Text Placeholder 3">
            <a:extLst>
              <a:ext uri="{FF2B5EF4-FFF2-40B4-BE49-F238E27FC236}">
                <a16:creationId xmlns:a16="http://schemas.microsoft.com/office/drawing/2014/main" id="{14CA04AE-6675-4FEC-BE1B-89CD7E200BB6}"/>
              </a:ext>
            </a:extLst>
          </p:cNvPr>
          <p:cNvSpPr>
            <a:spLocks noGrp="1"/>
          </p:cNvSpPr>
          <p:nvPr>
            <p:ph type="body" sz="quarter" idx="14"/>
          </p:nvPr>
        </p:nvSpPr>
        <p:spPr/>
        <p:txBody>
          <a:bodyPr/>
          <a:lstStyle/>
          <a:p>
            <a:r>
              <a:rPr lang="en-US"/>
              <a:t>03/01/2018 - 03/29/2018</a:t>
            </a:r>
          </a:p>
        </p:txBody>
      </p:sp>
    </p:spTree>
    <p:extLst>
      <p:ext uri="{BB962C8B-B14F-4D97-AF65-F5344CB8AC3E}">
        <p14:creationId xmlns:p14="http://schemas.microsoft.com/office/powerpoint/2010/main" val="7674641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8D1C48-6BDA-4BF7-BDE7-8F4556EDFB5A}"/>
              </a:ext>
            </a:extLst>
          </p:cNvPr>
          <p:cNvSpPr>
            <a:spLocks noGrp="1"/>
          </p:cNvSpPr>
          <p:nvPr>
            <p:ph type="title"/>
          </p:nvPr>
        </p:nvSpPr>
        <p:spPr/>
        <p:txBody>
          <a:bodyPr/>
          <a:lstStyle/>
          <a:p>
            <a:r>
              <a:rPr lang="en-US"/>
              <a:t>FB Insights - Daily Reach - 3 of 3</a:t>
            </a:r>
          </a:p>
        </p:txBody>
      </p:sp>
      <p:graphicFrame>
        <p:nvGraphicFramePr>
          <p:cNvPr id="5" name="Table Placeholder 4">
            <a:extLst>
              <a:ext uri="{FF2B5EF4-FFF2-40B4-BE49-F238E27FC236}">
                <a16:creationId xmlns:a16="http://schemas.microsoft.com/office/drawing/2014/main" id="{9DB3BCC5-22A0-4AF0-BFD1-C59B4CCC702F}"/>
              </a:ext>
            </a:extLst>
          </p:cNvPr>
          <p:cNvGraphicFramePr>
            <a:graphicFrameLocks noGrp="1"/>
          </p:cNvGraphicFramePr>
          <p:nvPr>
            <p:ph type="tbl" sz="quarter" idx="13"/>
            <p:extLst>
              <p:ext uri="{D42A27DB-BD31-4B8C-83A1-F6EECF244321}">
                <p14:modId xmlns:p14="http://schemas.microsoft.com/office/powerpoint/2010/main" val="20728645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788219126"/>
                    </a:ext>
                  </a:extLst>
                </a:gridCol>
                <a:gridCol w="2468880">
                  <a:extLst>
                    <a:ext uri="{9D8B030D-6E8A-4147-A177-3AD203B41FA5}">
                      <a16:colId xmlns:a16="http://schemas.microsoft.com/office/drawing/2014/main" val="1735680981"/>
                    </a:ext>
                  </a:extLst>
                </a:gridCol>
                <a:gridCol w="2468880">
                  <a:extLst>
                    <a:ext uri="{9D8B030D-6E8A-4147-A177-3AD203B41FA5}">
                      <a16:colId xmlns:a16="http://schemas.microsoft.com/office/drawing/2014/main" val="37176455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1860641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03/21/2018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3624</a:t>
                      </a:r>
                    </a:p>
                  </a:txBody>
                  <a:tcPr/>
                </a:tc>
                <a:extLst>
                  <a:ext uri="{0D108BD9-81ED-4DB2-BD59-A6C34878D82A}">
                    <a16:rowId xmlns:a16="http://schemas.microsoft.com/office/drawing/2014/main" val="29203621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03/22/2018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3255</a:t>
                      </a:r>
                    </a:p>
                  </a:txBody>
                  <a:tcPr/>
                </a:tc>
                <a:extLst>
                  <a:ext uri="{0D108BD9-81ED-4DB2-BD59-A6C34878D82A}">
                    <a16:rowId xmlns:a16="http://schemas.microsoft.com/office/drawing/2014/main" val="36025387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03/23/2018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2357</a:t>
                      </a:r>
                    </a:p>
                  </a:txBody>
                  <a:tcPr/>
                </a:tc>
                <a:extLst>
                  <a:ext uri="{0D108BD9-81ED-4DB2-BD59-A6C34878D82A}">
                    <a16:rowId xmlns:a16="http://schemas.microsoft.com/office/drawing/2014/main" val="15365597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03/24/2018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2441</a:t>
                      </a:r>
                    </a:p>
                  </a:txBody>
                  <a:tcPr/>
                </a:tc>
                <a:extLst>
                  <a:ext uri="{0D108BD9-81ED-4DB2-BD59-A6C34878D82A}">
                    <a16:rowId xmlns:a16="http://schemas.microsoft.com/office/drawing/2014/main" val="9835855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03/25/2018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1456</a:t>
                      </a:r>
                    </a:p>
                  </a:txBody>
                  <a:tcPr/>
                </a:tc>
                <a:extLst>
                  <a:ext uri="{0D108BD9-81ED-4DB2-BD59-A6C34878D82A}">
                    <a16:rowId xmlns:a16="http://schemas.microsoft.com/office/drawing/2014/main" val="1354294046"/>
                  </a:ext>
                </a:extLst>
              </a:tr>
            </a:tbl>
          </a:graphicData>
        </a:graphic>
      </p:graphicFrame>
      <p:sp>
        <p:nvSpPr>
          <p:cNvPr id="4" name="Text Placeholder 3">
            <a:extLst>
              <a:ext uri="{FF2B5EF4-FFF2-40B4-BE49-F238E27FC236}">
                <a16:creationId xmlns:a16="http://schemas.microsoft.com/office/drawing/2014/main" id="{AD1CA564-77BC-43AA-8843-0C801425D1E3}"/>
              </a:ext>
            </a:extLst>
          </p:cNvPr>
          <p:cNvSpPr>
            <a:spLocks noGrp="1"/>
          </p:cNvSpPr>
          <p:nvPr>
            <p:ph type="body" sz="quarter" idx="14"/>
          </p:nvPr>
        </p:nvSpPr>
        <p:spPr/>
        <p:txBody>
          <a:bodyPr/>
          <a:lstStyle/>
          <a:p>
            <a:r>
              <a:rPr lang="en-US"/>
              <a:t>03/01/2018 - 03/29/2018</a:t>
            </a:r>
          </a:p>
        </p:txBody>
      </p:sp>
    </p:spTree>
    <p:extLst>
      <p:ext uri="{BB962C8B-B14F-4D97-AF65-F5344CB8AC3E}">
        <p14:creationId xmlns:p14="http://schemas.microsoft.com/office/powerpoint/2010/main" val="114993947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027FFC-143E-4D13-9D82-704B73AC570C}"/>
              </a:ext>
            </a:extLst>
          </p:cNvPr>
          <p:cNvSpPr>
            <a:spLocks noGrp="1"/>
          </p:cNvSpPr>
          <p:nvPr>
            <p:ph type="title"/>
          </p:nvPr>
        </p:nvSpPr>
        <p:spPr/>
        <p:txBody>
          <a:bodyPr/>
          <a:lstStyle/>
          <a:p>
            <a:r>
              <a:rPr lang="en-US"/>
              <a:t>Facebook Reach</a:t>
            </a:r>
          </a:p>
        </p:txBody>
      </p:sp>
      <p:graphicFrame>
        <p:nvGraphicFramePr>
          <p:cNvPr id="6" name="Chart Placeholder 5">
            <a:extLst>
              <a:ext uri="{FF2B5EF4-FFF2-40B4-BE49-F238E27FC236}">
                <a16:creationId xmlns:a16="http://schemas.microsoft.com/office/drawing/2014/main" id="{B13D014E-1BFD-4117-A4BA-B4746C3DE4FF}"/>
              </a:ext>
            </a:extLst>
          </p:cNvPr>
          <p:cNvGraphicFramePr>
            <a:graphicFrameLocks noGrp="1"/>
          </p:cNvGraphicFramePr>
          <p:nvPr>
            <p:ph type="chart" sz="quarter" idx="13"/>
            <p:extLst>
              <p:ext uri="{D42A27DB-BD31-4B8C-83A1-F6EECF244321}">
                <p14:modId xmlns:p14="http://schemas.microsoft.com/office/powerpoint/2010/main" val="148781646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56BA92C-E1CE-4F48-8A7E-DCCEFF5B6690}"/>
              </a:ext>
            </a:extLst>
          </p:cNvPr>
          <p:cNvSpPr>
            <a:spLocks noGrp="1"/>
          </p:cNvSpPr>
          <p:nvPr>
            <p:ph type="body" sz="quarter" idx="14"/>
          </p:nvPr>
        </p:nvSpPr>
        <p:spPr/>
        <p:txBody>
          <a:bodyPr/>
          <a:lstStyle/>
          <a:p>
            <a:r>
              <a:rPr lang="en-US"/>
              <a:t>03/01/2018 - 03/29/2018</a:t>
            </a:r>
          </a:p>
        </p:txBody>
      </p:sp>
      <p:sp>
        <p:nvSpPr>
          <p:cNvPr id="5" name="Footer Placeholder 4">
            <a:extLst>
              <a:ext uri="{FF2B5EF4-FFF2-40B4-BE49-F238E27FC236}">
                <a16:creationId xmlns:a16="http://schemas.microsoft.com/office/drawing/2014/main" id="{6C15EB91-48D4-4A10-AA64-DFA04F8C519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21259700"/>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1729</Words>
  <Application>Microsoft Office PowerPoint</Application>
  <PresentationFormat>On-screen Show (4:3)</PresentationFormat>
  <Paragraphs>822</Paragraphs>
  <Slides>52</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52</vt:i4>
      </vt:variant>
    </vt:vector>
  </HeadingPairs>
  <TitlesOfParts>
    <vt:vector size="55" baseType="lpstr">
      <vt:lpstr>Arial</vt:lpstr>
      <vt:lpstr>Calibri</vt:lpstr>
      <vt:lpstr>quintly_template</vt:lpstr>
      <vt:lpstr>Facebook Page Report</vt:lpstr>
      <vt:lpstr>Wichtigste Werte (KPI's)</vt:lpstr>
      <vt:lpstr>Fans (Übersicht)</vt:lpstr>
      <vt:lpstr>Key Metrics Table w. User Post RR</vt:lpstr>
      <vt:lpstr>Facebook Fans Total</vt:lpstr>
      <vt:lpstr>Fanwachstum</vt:lpstr>
      <vt:lpstr>Verlorene Fans</vt:lpstr>
      <vt:lpstr>Eigene Beiträge (Postings) - 1 of 10</vt:lpstr>
      <vt:lpstr>Eigene Beiträge (Postings) - 2 of 10</vt:lpstr>
      <vt:lpstr>Eigene Beiträge (Postings) - 3 of 10</vt:lpstr>
      <vt:lpstr>Eigene Beiträge (Postings) - 4 of 10</vt:lpstr>
      <vt:lpstr>Eigene Beiträge (Postings) - 5 of 10</vt:lpstr>
      <vt:lpstr>Eigene Beiträge (Postings) - 6 of 10</vt:lpstr>
      <vt:lpstr>Eigene Beiträge (Postings) - 7 of 10</vt:lpstr>
      <vt:lpstr>Eigene Beiträge (Postings) - 8 of 10</vt:lpstr>
      <vt:lpstr>Eigene Beiträge (Postings) - 9 of 10</vt:lpstr>
      <vt:lpstr>Eigene Beiträge (Postings) - 10 of 10</vt:lpstr>
      <vt:lpstr>Eigene Beiträge (Postings) + Reactions - 1 of 11</vt:lpstr>
      <vt:lpstr>Eigene Beiträge (Postings) + Reactions - 2 of 11</vt:lpstr>
      <vt:lpstr>Eigene Beiträge (Postings) + Reactions - 3 of 11</vt:lpstr>
      <vt:lpstr>Eigene Beiträge (Postings) + Reactions - 4 of 11</vt:lpstr>
      <vt:lpstr>Eigene Beiträge (Postings) + Reactions - 5 of 11</vt:lpstr>
      <vt:lpstr>Eigene Beiträge (Postings) + Reactions - 6 of 11</vt:lpstr>
      <vt:lpstr>Eigene Beiträge (Postings) + Reactions - 7 of 11</vt:lpstr>
      <vt:lpstr>Eigene Beiträge (Postings) + Reactions - 8 of 11</vt:lpstr>
      <vt:lpstr>Eigene Beiträge (Postings) + Reactions - 9 of 11</vt:lpstr>
      <vt:lpstr>Eigene Beiträge (Postings) + Reactions - 10 of 11</vt:lpstr>
      <vt:lpstr>Eigene Beiträge (Postings) + Reactions - 11 of 11</vt:lpstr>
      <vt:lpstr>Postings/Wochentag</vt:lpstr>
      <vt:lpstr>Interaktionsrate</vt:lpstr>
      <vt:lpstr>Postingtypen (Verteilung)</vt:lpstr>
      <vt:lpstr>Interaktionsrate/Postingtyp</vt:lpstr>
      <vt:lpstr>Postings von Fans (Nutzern)</vt:lpstr>
      <vt:lpstr>Antwortzeit</vt:lpstr>
      <vt:lpstr>Wichtige Influencer</vt:lpstr>
      <vt:lpstr>Facebook Check Ins</vt:lpstr>
      <vt:lpstr>Fan Demographie</vt:lpstr>
      <vt:lpstr>Impressionen</vt:lpstr>
      <vt:lpstr>Reichweite</vt:lpstr>
      <vt:lpstr>Engagierte User</vt:lpstr>
      <vt:lpstr>Page Views</vt:lpstr>
      <vt:lpstr>Direktnachrichten von Usern - 1 of 3</vt:lpstr>
      <vt:lpstr>Direktnachrichten von Usern - 2 of 3</vt:lpstr>
      <vt:lpstr>Direktnachrichten von Usern - 3 of 3</vt:lpstr>
      <vt:lpstr>Page Fans Online</vt:lpstr>
      <vt:lpstr>FB Insights - Daily Impressions - 1 of 3</vt:lpstr>
      <vt:lpstr>FB Insights - Daily Impressions - 2 of 3</vt:lpstr>
      <vt:lpstr>FB Insights - Daily Impressions - 3 of 3</vt:lpstr>
      <vt:lpstr>FB Insights - Daily Reach - 1 of 3</vt:lpstr>
      <vt:lpstr>FB Insights - Daily Reach - 2 of 3</vt:lpstr>
      <vt:lpstr>FB Insights - Daily Reach - 3 of 3</vt:lpstr>
      <vt:lpstr>Facebook Reach</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Page Report</dc:title>
  <dc:creator>Administrator</dc:creator>
  <cp:lastModifiedBy>Administrator</cp:lastModifiedBy>
  <cp:revision>1</cp:revision>
  <dcterms:created xsi:type="dcterms:W3CDTF">2018-03-29T07:34:35Z</dcterms:created>
  <dcterms:modified xsi:type="dcterms:W3CDTF">2018-03-29T07:36:00Z</dcterms:modified>
</cp:coreProperties>
</file>