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4" r:id="rId36"/>
    <p:sldId id="295" r:id="rId37"/>
    <p:sldId id="296" r:id="rId38"/>
    <p:sldId id="297"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15525</c:v>
                </c:pt>
                <c:pt idx="1">
                  <c:v>15539</c:v>
                </c:pt>
                <c:pt idx="2">
                  <c:v>15556</c:v>
                </c:pt>
                <c:pt idx="3">
                  <c:v>15572</c:v>
                </c:pt>
                <c:pt idx="4">
                  <c:v>15580</c:v>
                </c:pt>
                <c:pt idx="5">
                  <c:v>15591</c:v>
                </c:pt>
                <c:pt idx="6">
                  <c:v>15595</c:v>
                </c:pt>
                <c:pt idx="7">
                  <c:v>15600</c:v>
                </c:pt>
                <c:pt idx="8">
                  <c:v>15607</c:v>
                </c:pt>
                <c:pt idx="9">
                  <c:v>15620</c:v>
                </c:pt>
                <c:pt idx="10">
                  <c:v>15628</c:v>
                </c:pt>
                <c:pt idx="11">
                  <c:v>15635</c:v>
                </c:pt>
                <c:pt idx="12">
                  <c:v>15641</c:v>
                </c:pt>
                <c:pt idx="13">
                  <c:v>15644</c:v>
                </c:pt>
                <c:pt idx="14">
                  <c:v>15647</c:v>
                </c:pt>
                <c:pt idx="15">
                  <c:v>15655</c:v>
                </c:pt>
                <c:pt idx="16">
                  <c:v>15659</c:v>
                </c:pt>
                <c:pt idx="17">
                  <c:v>15655</c:v>
                </c:pt>
                <c:pt idx="18">
                  <c:v>15658</c:v>
                </c:pt>
                <c:pt idx="19">
                  <c:v>15664</c:v>
                </c:pt>
                <c:pt idx="20">
                  <c:v>15668</c:v>
                </c:pt>
                <c:pt idx="21">
                  <c:v>15676</c:v>
                </c:pt>
                <c:pt idx="22">
                  <c:v>15685</c:v>
                </c:pt>
                <c:pt idx="23">
                  <c:v>15695</c:v>
                </c:pt>
                <c:pt idx="24">
                  <c:v>15702</c:v>
                </c:pt>
                <c:pt idx="25">
                  <c:v>15704</c:v>
                </c:pt>
                <c:pt idx="26">
                  <c:v>15708</c:v>
                </c:pt>
                <c:pt idx="27">
                  <c:v>15712</c:v>
                </c:pt>
              </c:numCache>
            </c:numRef>
          </c:val>
          <c:smooth val="0"/>
          <c:extLst>
            <c:ext xmlns:c16="http://schemas.microsoft.com/office/drawing/2014/chart" uri="{C3380CC4-5D6E-409C-BE32-E72D297353CC}">
              <c16:uniqueId val="{00000000-7BFF-415D-B1B8-21D8E753AB6F}"/>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902</c:v>
                </c:pt>
                <c:pt idx="1">
                  <c:v>903</c:v>
                </c:pt>
                <c:pt idx="2">
                  <c:v>903</c:v>
                </c:pt>
                <c:pt idx="3">
                  <c:v>904</c:v>
                </c:pt>
                <c:pt idx="4">
                  <c:v>904</c:v>
                </c:pt>
                <c:pt idx="5">
                  <c:v>904</c:v>
                </c:pt>
                <c:pt idx="6">
                  <c:v>904</c:v>
                </c:pt>
                <c:pt idx="7">
                  <c:v>904</c:v>
                </c:pt>
                <c:pt idx="8">
                  <c:v>906</c:v>
                </c:pt>
                <c:pt idx="9">
                  <c:v>908</c:v>
                </c:pt>
                <c:pt idx="10">
                  <c:v>909</c:v>
                </c:pt>
                <c:pt idx="11">
                  <c:v>910</c:v>
                </c:pt>
                <c:pt idx="12">
                  <c:v>910</c:v>
                </c:pt>
                <c:pt idx="13">
                  <c:v>910</c:v>
                </c:pt>
                <c:pt idx="14">
                  <c:v>910</c:v>
                </c:pt>
                <c:pt idx="15">
                  <c:v>910</c:v>
                </c:pt>
                <c:pt idx="16">
                  <c:v>910</c:v>
                </c:pt>
                <c:pt idx="17">
                  <c:v>911</c:v>
                </c:pt>
                <c:pt idx="18">
                  <c:v>912</c:v>
                </c:pt>
                <c:pt idx="19">
                  <c:v>913</c:v>
                </c:pt>
                <c:pt idx="20">
                  <c:v>913</c:v>
                </c:pt>
                <c:pt idx="21">
                  <c:v>913</c:v>
                </c:pt>
                <c:pt idx="22">
                  <c:v>913</c:v>
                </c:pt>
                <c:pt idx="23">
                  <c:v>913</c:v>
                </c:pt>
                <c:pt idx="24">
                  <c:v>913</c:v>
                </c:pt>
                <c:pt idx="25">
                  <c:v>914</c:v>
                </c:pt>
                <c:pt idx="26">
                  <c:v>914</c:v>
                </c:pt>
                <c:pt idx="27">
                  <c:v>914</c:v>
                </c:pt>
              </c:numCache>
            </c:numRef>
          </c:val>
          <c:smooth val="0"/>
          <c:extLst>
            <c:ext xmlns:c16="http://schemas.microsoft.com/office/drawing/2014/chart" uri="{C3380CC4-5D6E-409C-BE32-E72D297353CC}">
              <c16:uniqueId val="{00000001-7BFF-415D-B1B8-21D8E753AB6F}"/>
            </c:ext>
          </c:extLst>
        </c:ser>
        <c:dLbls>
          <c:showLegendKey val="0"/>
          <c:showVal val="0"/>
          <c:showCatName val="0"/>
          <c:showSerName val="0"/>
          <c:showPercent val="0"/>
          <c:showBubbleSize val="0"/>
        </c:dLbls>
        <c:smooth val="0"/>
        <c:axId val="270240240"/>
        <c:axId val="270239584"/>
      </c:lineChart>
      <c:dateAx>
        <c:axId val="270240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39584"/>
        <c:crosses val="autoZero"/>
        <c:auto val="1"/>
        <c:lblOffset val="100"/>
        <c:baseTimeUnit val="days"/>
      </c:dateAx>
      <c:valAx>
        <c:axId val="27023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4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12</c:v>
                </c:pt>
                <c:pt idx="1">
                  <c:v>16</c:v>
                </c:pt>
                <c:pt idx="2">
                  <c:v>17</c:v>
                </c:pt>
                <c:pt idx="3">
                  <c:v>11</c:v>
                </c:pt>
                <c:pt idx="4">
                  <c:v>14</c:v>
                </c:pt>
                <c:pt idx="5">
                  <c:v>9</c:v>
                </c:pt>
                <c:pt idx="6">
                  <c:v>6</c:v>
                </c:pt>
                <c:pt idx="7">
                  <c:v>10</c:v>
                </c:pt>
                <c:pt idx="8">
                  <c:v>-1</c:v>
                </c:pt>
                <c:pt idx="9">
                  <c:v>12</c:v>
                </c:pt>
                <c:pt idx="10">
                  <c:v>15</c:v>
                </c:pt>
                <c:pt idx="11">
                  <c:v>5</c:v>
                </c:pt>
                <c:pt idx="12">
                  <c:v>3</c:v>
                </c:pt>
                <c:pt idx="13">
                  <c:v>3</c:v>
                </c:pt>
                <c:pt idx="14">
                  <c:v>3</c:v>
                </c:pt>
                <c:pt idx="15">
                  <c:v>13</c:v>
                </c:pt>
                <c:pt idx="16">
                  <c:v>4</c:v>
                </c:pt>
                <c:pt idx="17">
                  <c:v>1</c:v>
                </c:pt>
                <c:pt idx="18">
                  <c:v>-4</c:v>
                </c:pt>
                <c:pt idx="19">
                  <c:v>4</c:v>
                </c:pt>
                <c:pt idx="20">
                  <c:v>11</c:v>
                </c:pt>
                <c:pt idx="21">
                  <c:v>5</c:v>
                </c:pt>
                <c:pt idx="22">
                  <c:v>7</c:v>
                </c:pt>
                <c:pt idx="23">
                  <c:v>6</c:v>
                </c:pt>
                <c:pt idx="24">
                  <c:v>12</c:v>
                </c:pt>
                <c:pt idx="25">
                  <c:v>4</c:v>
                </c:pt>
                <c:pt idx="26">
                  <c:v>6</c:v>
                </c:pt>
                <c:pt idx="27">
                  <c:v>2</c:v>
                </c:pt>
              </c:numCache>
            </c:numRef>
          </c:val>
          <c:smooth val="0"/>
          <c:extLst>
            <c:ext xmlns:c16="http://schemas.microsoft.com/office/drawing/2014/chart" uri="{C3380CC4-5D6E-409C-BE32-E72D297353CC}">
              <c16:uniqueId val="{00000000-4D69-40FD-9368-372B0BD86A4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-1</c:v>
                </c:pt>
                <c:pt idx="1">
                  <c:v>0</c:v>
                </c:pt>
                <c:pt idx="2">
                  <c:v>1</c:v>
                </c:pt>
                <c:pt idx="3">
                  <c:v>1</c:v>
                </c:pt>
                <c:pt idx="4">
                  <c:v>0</c:v>
                </c:pt>
                <c:pt idx="5">
                  <c:v>0</c:v>
                </c:pt>
                <c:pt idx="6">
                  <c:v>0</c:v>
                </c:pt>
                <c:pt idx="7">
                  <c:v>0</c:v>
                </c:pt>
                <c:pt idx="8">
                  <c:v>2</c:v>
                </c:pt>
                <c:pt idx="9">
                  <c:v>0</c:v>
                </c:pt>
                <c:pt idx="10">
                  <c:v>2</c:v>
                </c:pt>
                <c:pt idx="11">
                  <c:v>2</c:v>
                </c:pt>
                <c:pt idx="12">
                  <c:v>0</c:v>
                </c:pt>
                <c:pt idx="13">
                  <c:v>0</c:v>
                </c:pt>
                <c:pt idx="14">
                  <c:v>1</c:v>
                </c:pt>
                <c:pt idx="15">
                  <c:v>0</c:v>
                </c:pt>
                <c:pt idx="16">
                  <c:v>-1</c:v>
                </c:pt>
                <c:pt idx="17">
                  <c:v>1</c:v>
                </c:pt>
                <c:pt idx="18">
                  <c:v>0</c:v>
                </c:pt>
                <c:pt idx="19">
                  <c:v>1</c:v>
                </c:pt>
                <c:pt idx="20">
                  <c:v>1</c:v>
                </c:pt>
                <c:pt idx="21">
                  <c:v>0</c:v>
                </c:pt>
                <c:pt idx="22">
                  <c:v>0</c:v>
                </c:pt>
                <c:pt idx="23">
                  <c:v>0</c:v>
                </c:pt>
                <c:pt idx="24">
                  <c:v>0</c:v>
                </c:pt>
                <c:pt idx="25">
                  <c:v>1</c:v>
                </c:pt>
                <c:pt idx="26">
                  <c:v>0</c:v>
                </c:pt>
                <c:pt idx="27">
                  <c:v>0</c:v>
                </c:pt>
              </c:numCache>
            </c:numRef>
          </c:val>
          <c:smooth val="0"/>
          <c:extLst>
            <c:ext xmlns:c16="http://schemas.microsoft.com/office/drawing/2014/chart" uri="{C3380CC4-5D6E-409C-BE32-E72D297353CC}">
              <c16:uniqueId val="{00000001-4D69-40FD-9368-372B0BD86A42}"/>
            </c:ext>
          </c:extLst>
        </c:ser>
        <c:dLbls>
          <c:showLegendKey val="0"/>
          <c:showVal val="0"/>
          <c:showCatName val="0"/>
          <c:showSerName val="0"/>
          <c:showPercent val="0"/>
          <c:showBubbleSize val="0"/>
        </c:dLbls>
        <c:smooth val="0"/>
        <c:axId val="325854472"/>
        <c:axId val="325859064"/>
      </c:lineChart>
      <c:dateAx>
        <c:axId val="32585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59064"/>
        <c:crosses val="autoZero"/>
        <c:auto val="1"/>
        <c:lblOffset val="100"/>
        <c:baseTimeUnit val="days"/>
      </c:dateAx>
      <c:valAx>
        <c:axId val="32585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5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c:v>
                </c:pt>
                <c:pt idx="1">
                  <c:v>3</c:v>
                </c:pt>
                <c:pt idx="2">
                  <c:v>0</c:v>
                </c:pt>
                <c:pt idx="3">
                  <c:v>2</c:v>
                </c:pt>
                <c:pt idx="4">
                  <c:v>2</c:v>
                </c:pt>
                <c:pt idx="5">
                  <c:v>2</c:v>
                </c:pt>
                <c:pt idx="6">
                  <c:v>5</c:v>
                </c:pt>
                <c:pt idx="7">
                  <c:v>3</c:v>
                </c:pt>
                <c:pt idx="8">
                  <c:v>1</c:v>
                </c:pt>
                <c:pt idx="9">
                  <c:v>6</c:v>
                </c:pt>
                <c:pt idx="10">
                  <c:v>3</c:v>
                </c:pt>
                <c:pt idx="11">
                  <c:v>2</c:v>
                </c:pt>
                <c:pt idx="12">
                  <c:v>2</c:v>
                </c:pt>
                <c:pt idx="13">
                  <c:v>3</c:v>
                </c:pt>
                <c:pt idx="14">
                  <c:v>1</c:v>
                </c:pt>
                <c:pt idx="15">
                  <c:v>0</c:v>
                </c:pt>
                <c:pt idx="16">
                  <c:v>4</c:v>
                </c:pt>
                <c:pt idx="17">
                  <c:v>5</c:v>
                </c:pt>
                <c:pt idx="18">
                  <c:v>1</c:v>
                </c:pt>
                <c:pt idx="19">
                  <c:v>2</c:v>
                </c:pt>
                <c:pt idx="20">
                  <c:v>2</c:v>
                </c:pt>
                <c:pt idx="21">
                  <c:v>6</c:v>
                </c:pt>
                <c:pt idx="22">
                  <c:v>1</c:v>
                </c:pt>
                <c:pt idx="23">
                  <c:v>3</c:v>
                </c:pt>
                <c:pt idx="24">
                  <c:v>3</c:v>
                </c:pt>
                <c:pt idx="25">
                  <c:v>3</c:v>
                </c:pt>
                <c:pt idx="26">
                  <c:v>0</c:v>
                </c:pt>
                <c:pt idx="27">
                  <c:v>1</c:v>
                </c:pt>
              </c:numCache>
            </c:numRef>
          </c:val>
          <c:smooth val="0"/>
          <c:extLst>
            <c:ext xmlns:c16="http://schemas.microsoft.com/office/drawing/2014/chart" uri="{C3380CC4-5D6E-409C-BE32-E72D297353CC}">
              <c16:uniqueId val="{00000000-5A09-46D9-983B-7F2A47DBFE43}"/>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5A09-46D9-983B-7F2A47DBFE43}"/>
            </c:ext>
          </c:extLst>
        </c:ser>
        <c:dLbls>
          <c:showLegendKey val="0"/>
          <c:showVal val="0"/>
          <c:showCatName val="0"/>
          <c:showSerName val="0"/>
          <c:showPercent val="0"/>
          <c:showBubbleSize val="0"/>
        </c:dLbls>
        <c:smooth val="0"/>
        <c:axId val="327353056"/>
        <c:axId val="327351744"/>
      </c:lineChart>
      <c:dateAx>
        <c:axId val="327353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51744"/>
        <c:crosses val="autoZero"/>
        <c:auto val="1"/>
        <c:lblOffset val="100"/>
        <c:baseTimeUnit val="days"/>
      </c:dateAx>
      <c:valAx>
        <c:axId val="32735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5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3</c:v>
                </c:pt>
                <c:pt idx="3">
                  <c:v>1</c:v>
                </c:pt>
                <c:pt idx="4">
                  <c:v>1</c:v>
                </c:pt>
                <c:pt idx="5">
                  <c:v>1</c:v>
                </c:pt>
                <c:pt idx="6">
                  <c:v>0</c:v>
                </c:pt>
              </c:numCache>
            </c:numRef>
          </c:val>
          <c:extLst>
            <c:ext xmlns:c16="http://schemas.microsoft.com/office/drawing/2014/chart" uri="{C3380CC4-5D6E-409C-BE32-E72D297353CC}">
              <c16:uniqueId val="{00000000-BD70-4B8D-92E1-398341222978}"/>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BD70-4B8D-92E1-398341222978}"/>
            </c:ext>
          </c:extLst>
        </c:ser>
        <c:dLbls>
          <c:showLegendKey val="0"/>
          <c:showVal val="0"/>
          <c:showCatName val="0"/>
          <c:showSerName val="0"/>
          <c:showPercent val="0"/>
          <c:showBubbleSize val="0"/>
        </c:dLbls>
        <c:gapWidth val="219"/>
        <c:overlap val="-27"/>
        <c:axId val="384412632"/>
        <c:axId val="384409352"/>
      </c:barChart>
      <c:catAx>
        <c:axId val="384412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09352"/>
        <c:crosses val="autoZero"/>
        <c:auto val="1"/>
        <c:lblAlgn val="ctr"/>
        <c:lblOffset val="100"/>
        <c:noMultiLvlLbl val="0"/>
      </c:catAx>
      <c:valAx>
        <c:axId val="384409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12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0.44281863688871997</c:v>
                </c:pt>
                <c:pt idx="6">
                  <c:v>1.8152661962797001</c:v>
                </c:pt>
                <c:pt idx="7">
                  <c:v>0</c:v>
                </c:pt>
                <c:pt idx="8">
                  <c:v>0</c:v>
                </c:pt>
                <c:pt idx="9">
                  <c:v>0.62147616606867995</c:v>
                </c:pt>
                <c:pt idx="10">
                  <c:v>0</c:v>
                </c:pt>
                <c:pt idx="11">
                  <c:v>0.52779732582687999</c:v>
                </c:pt>
                <c:pt idx="12">
                  <c:v>0</c:v>
                </c:pt>
                <c:pt idx="13">
                  <c:v>0.64586264228162005</c:v>
                </c:pt>
                <c:pt idx="14">
                  <c:v>0</c:v>
                </c:pt>
                <c:pt idx="15">
                  <c:v>0.56233625151766997</c:v>
                </c:pt>
                <c:pt idx="16">
                  <c:v>0</c:v>
                </c:pt>
                <c:pt idx="17">
                  <c:v>0</c:v>
                </c:pt>
                <c:pt idx="18">
                  <c:v>0</c:v>
                </c:pt>
                <c:pt idx="19">
                  <c:v>2.4075611469442002</c:v>
                </c:pt>
                <c:pt idx="20">
                  <c:v>0.49151027703306999</c:v>
                </c:pt>
                <c:pt idx="21">
                  <c:v>1.0271787673855</c:v>
                </c:pt>
                <c:pt idx="22">
                  <c:v>0</c:v>
                </c:pt>
                <c:pt idx="23">
                  <c:v>0</c:v>
                </c:pt>
                <c:pt idx="24">
                  <c:v>0</c:v>
                </c:pt>
                <c:pt idx="25">
                  <c:v>0.10825267447784</c:v>
                </c:pt>
                <c:pt idx="26">
                  <c:v>0</c:v>
                </c:pt>
                <c:pt idx="27">
                  <c:v>0</c:v>
                </c:pt>
              </c:numCache>
            </c:numRef>
          </c:val>
          <c:smooth val="0"/>
          <c:extLst>
            <c:ext xmlns:c16="http://schemas.microsoft.com/office/drawing/2014/chart" uri="{C3380CC4-5D6E-409C-BE32-E72D297353CC}">
              <c16:uniqueId val="{00000000-7DF7-4038-9170-93DF16B6BEE5}"/>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7DF7-4038-9170-93DF16B6BEE5}"/>
            </c:ext>
          </c:extLst>
        </c:ser>
        <c:dLbls>
          <c:showLegendKey val="0"/>
          <c:showVal val="0"/>
          <c:showCatName val="0"/>
          <c:showSerName val="0"/>
          <c:showPercent val="0"/>
          <c:showBubbleSize val="0"/>
        </c:dLbls>
        <c:smooth val="0"/>
        <c:axId val="384410336"/>
        <c:axId val="384408696"/>
      </c:lineChart>
      <c:dateAx>
        <c:axId val="384410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08696"/>
        <c:crosses val="autoZero"/>
        <c:auto val="1"/>
        <c:lblOffset val="100"/>
        <c:baseTimeUnit val="days"/>
      </c:dateAx>
      <c:valAx>
        <c:axId val="38440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1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4</c:v>
                </c:pt>
                <c:pt idx="1">
                  <c:v>0</c:v>
                </c:pt>
              </c:numCache>
            </c:numRef>
          </c:val>
          <c:extLst>
            <c:ext xmlns:c16="http://schemas.microsoft.com/office/drawing/2014/chart" uri="{C3380CC4-5D6E-409C-BE32-E72D297353CC}">
              <c16:uniqueId val="{00000000-77A8-43A0-8E9C-849310BBB41C}"/>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6</c:v>
                </c:pt>
                <c:pt idx="1">
                  <c:v>0</c:v>
                </c:pt>
              </c:numCache>
            </c:numRef>
          </c:val>
          <c:extLst>
            <c:ext xmlns:c16="http://schemas.microsoft.com/office/drawing/2014/chart" uri="{C3380CC4-5D6E-409C-BE32-E72D297353CC}">
              <c16:uniqueId val="{00000001-77A8-43A0-8E9C-849310BBB41C}"/>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1</c:v>
                </c:pt>
                <c:pt idx="1">
                  <c:v>0</c:v>
                </c:pt>
              </c:numCache>
            </c:numRef>
          </c:val>
          <c:extLst>
            <c:ext xmlns:c16="http://schemas.microsoft.com/office/drawing/2014/chart" uri="{C3380CC4-5D6E-409C-BE32-E72D297353CC}">
              <c16:uniqueId val="{00000002-77A8-43A0-8E9C-849310BBB41C}"/>
            </c:ext>
          </c:extLst>
        </c:ser>
        <c:dLbls>
          <c:showLegendKey val="0"/>
          <c:showVal val="0"/>
          <c:showCatName val="0"/>
          <c:showSerName val="0"/>
          <c:showPercent val="0"/>
          <c:showBubbleSize val="0"/>
        </c:dLbls>
        <c:gapWidth val="150"/>
        <c:overlap val="100"/>
        <c:axId val="384409024"/>
        <c:axId val="384406072"/>
      </c:barChart>
      <c:catAx>
        <c:axId val="38440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06072"/>
        <c:crosses val="autoZero"/>
        <c:auto val="1"/>
        <c:lblAlgn val="ctr"/>
        <c:lblOffset val="100"/>
        <c:noMultiLvlLbl val="0"/>
      </c:catAx>
      <c:valAx>
        <c:axId val="384406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0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Sheet1!$A$2:$A$4</c:f>
              <c:strCache>
                <c:ptCount val="3"/>
                <c:pt idx="0">
                  <c:v>Link</c:v>
                </c:pt>
                <c:pt idx="1">
                  <c:v>Photo</c:v>
                </c:pt>
                <c:pt idx="2">
                  <c:v>Status</c:v>
                </c:pt>
              </c:strCache>
            </c:strRef>
          </c:cat>
          <c:val>
            <c:numRef>
              <c:f>Sheet1!$B$2:$B$4</c:f>
              <c:numCache>
                <c:formatCode>General</c:formatCode>
                <c:ptCount val="3"/>
                <c:pt idx="0">
                  <c:v>1.0640821940006</c:v>
                </c:pt>
                <c:pt idx="1">
                  <c:v>0.80188617955528996</c:v>
                </c:pt>
                <c:pt idx="2">
                  <c:v>0.10823888959633</c:v>
                </c:pt>
              </c:numCache>
            </c:numRef>
          </c:val>
          <c:extLst>
            <c:ext xmlns:c16="http://schemas.microsoft.com/office/drawing/2014/chart" uri="{C3380CC4-5D6E-409C-BE32-E72D297353CC}">
              <c16:uniqueId val="{00000000-37A5-4731-AC3C-13E5246D0F34}"/>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Sheet1!$A$2:$A$4</c:f>
              <c:strCache>
                <c:ptCount val="3"/>
                <c:pt idx="0">
                  <c:v>Link</c:v>
                </c:pt>
                <c:pt idx="1">
                  <c:v>Photo</c:v>
                </c:pt>
                <c:pt idx="2">
                  <c:v>Status</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37A5-4731-AC3C-13E5246D0F34}"/>
            </c:ext>
          </c:extLst>
        </c:ser>
        <c:dLbls>
          <c:showLegendKey val="0"/>
          <c:showVal val="0"/>
          <c:showCatName val="0"/>
          <c:showSerName val="0"/>
          <c:showPercent val="0"/>
          <c:showBubbleSize val="0"/>
        </c:dLbls>
        <c:gapWidth val="219"/>
        <c:overlap val="-27"/>
        <c:axId val="384418864"/>
        <c:axId val="384419192"/>
      </c:barChart>
      <c:catAx>
        <c:axId val="38441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19192"/>
        <c:crosses val="autoZero"/>
        <c:auto val="1"/>
        <c:lblAlgn val="ctr"/>
        <c:lblOffset val="100"/>
        <c:noMultiLvlLbl val="0"/>
      </c:catAx>
      <c:valAx>
        <c:axId val="38441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1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05E-4BB8-9A9C-A31E0EF7A623}"/>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C05E-4BB8-9A9C-A31E0EF7A623}"/>
            </c:ext>
          </c:extLst>
        </c:ser>
        <c:dLbls>
          <c:showLegendKey val="0"/>
          <c:showVal val="0"/>
          <c:showCatName val="0"/>
          <c:showSerName val="0"/>
          <c:showPercent val="0"/>
          <c:showBubbleSize val="0"/>
        </c:dLbls>
        <c:gapWidth val="219"/>
        <c:overlap val="-27"/>
        <c:axId val="384398200"/>
        <c:axId val="384396232"/>
      </c:barChart>
      <c:catAx>
        <c:axId val="38439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396232"/>
        <c:crosses val="autoZero"/>
        <c:auto val="1"/>
        <c:lblAlgn val="ctr"/>
        <c:lblOffset val="100"/>
        <c:noMultiLvlLbl val="0"/>
      </c:catAx>
      <c:valAx>
        <c:axId val="38439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39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7169</c:v>
                </c:pt>
                <c:pt idx="1">
                  <c:v>7178</c:v>
                </c:pt>
                <c:pt idx="2">
                  <c:v>7193</c:v>
                </c:pt>
                <c:pt idx="3">
                  <c:v>7198</c:v>
                </c:pt>
                <c:pt idx="4">
                  <c:v>7199</c:v>
                </c:pt>
                <c:pt idx="5">
                  <c:v>7204</c:v>
                </c:pt>
                <c:pt idx="6">
                  <c:v>7205</c:v>
                </c:pt>
                <c:pt idx="7">
                  <c:v>7208</c:v>
                </c:pt>
                <c:pt idx="8">
                  <c:v>7212</c:v>
                </c:pt>
                <c:pt idx="9">
                  <c:v>7217</c:v>
                </c:pt>
                <c:pt idx="10">
                  <c:v>7222</c:v>
                </c:pt>
                <c:pt idx="11">
                  <c:v>7230</c:v>
                </c:pt>
                <c:pt idx="12">
                  <c:v>7230</c:v>
                </c:pt>
                <c:pt idx="13">
                  <c:v>7233</c:v>
                </c:pt>
                <c:pt idx="14">
                  <c:v>7242</c:v>
                </c:pt>
                <c:pt idx="15">
                  <c:v>7246</c:v>
                </c:pt>
                <c:pt idx="16">
                  <c:v>7249</c:v>
                </c:pt>
                <c:pt idx="17">
                  <c:v>7258</c:v>
                </c:pt>
                <c:pt idx="18">
                  <c:v>7258</c:v>
                </c:pt>
                <c:pt idx="19">
                  <c:v>7261</c:v>
                </c:pt>
                <c:pt idx="20">
                  <c:v>7261</c:v>
                </c:pt>
                <c:pt idx="21">
                  <c:v>7263</c:v>
                </c:pt>
                <c:pt idx="22">
                  <c:v>7273</c:v>
                </c:pt>
                <c:pt idx="23">
                  <c:v>7282</c:v>
                </c:pt>
                <c:pt idx="24">
                  <c:v>7284</c:v>
                </c:pt>
                <c:pt idx="25">
                  <c:v>7286</c:v>
                </c:pt>
                <c:pt idx="26">
                  <c:v>7286</c:v>
                </c:pt>
                <c:pt idx="27">
                  <c:v>7287</c:v>
                </c:pt>
              </c:numCache>
            </c:numRef>
          </c:val>
          <c:smooth val="0"/>
          <c:extLst>
            <c:ext xmlns:c16="http://schemas.microsoft.com/office/drawing/2014/chart" uri="{C3380CC4-5D6E-409C-BE32-E72D297353CC}">
              <c16:uniqueId val="{00000000-1589-4182-A3D9-B8C14C4585BA}"/>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205</c:v>
                </c:pt>
                <c:pt idx="1">
                  <c:v>205</c:v>
                </c:pt>
                <c:pt idx="2">
                  <c:v>205</c:v>
                </c:pt>
                <c:pt idx="3">
                  <c:v>205</c:v>
                </c:pt>
                <c:pt idx="4">
                  <c:v>205</c:v>
                </c:pt>
                <c:pt idx="5">
                  <c:v>205</c:v>
                </c:pt>
                <c:pt idx="6">
                  <c:v>205</c:v>
                </c:pt>
                <c:pt idx="7">
                  <c:v>205</c:v>
                </c:pt>
                <c:pt idx="8">
                  <c:v>205</c:v>
                </c:pt>
                <c:pt idx="9">
                  <c:v>205</c:v>
                </c:pt>
                <c:pt idx="10">
                  <c:v>205</c:v>
                </c:pt>
                <c:pt idx="11">
                  <c:v>205</c:v>
                </c:pt>
                <c:pt idx="12">
                  <c:v>209</c:v>
                </c:pt>
                <c:pt idx="13">
                  <c:v>209</c:v>
                </c:pt>
                <c:pt idx="14">
                  <c:v>209</c:v>
                </c:pt>
                <c:pt idx="15">
                  <c:v>209</c:v>
                </c:pt>
                <c:pt idx="16">
                  <c:v>209</c:v>
                </c:pt>
                <c:pt idx="17">
                  <c:v>209</c:v>
                </c:pt>
                <c:pt idx="18">
                  <c:v>209</c:v>
                </c:pt>
                <c:pt idx="19">
                  <c:v>209</c:v>
                </c:pt>
                <c:pt idx="20">
                  <c:v>209</c:v>
                </c:pt>
                <c:pt idx="21">
                  <c:v>210</c:v>
                </c:pt>
                <c:pt idx="22">
                  <c:v>211</c:v>
                </c:pt>
                <c:pt idx="23">
                  <c:v>211</c:v>
                </c:pt>
                <c:pt idx="24">
                  <c:v>212</c:v>
                </c:pt>
                <c:pt idx="25">
                  <c:v>212</c:v>
                </c:pt>
                <c:pt idx="26">
                  <c:v>212</c:v>
                </c:pt>
                <c:pt idx="27">
                  <c:v>212</c:v>
                </c:pt>
              </c:numCache>
            </c:numRef>
          </c:val>
          <c:smooth val="0"/>
          <c:extLst>
            <c:ext xmlns:c16="http://schemas.microsoft.com/office/drawing/2014/chart" uri="{C3380CC4-5D6E-409C-BE32-E72D297353CC}">
              <c16:uniqueId val="{00000001-1589-4182-A3D9-B8C14C4585BA}"/>
            </c:ext>
          </c:extLst>
        </c:ser>
        <c:dLbls>
          <c:showLegendKey val="0"/>
          <c:showVal val="0"/>
          <c:showCatName val="0"/>
          <c:showSerName val="0"/>
          <c:showPercent val="0"/>
          <c:showBubbleSize val="0"/>
        </c:dLbls>
        <c:smooth val="0"/>
        <c:axId val="384396888"/>
        <c:axId val="384397544"/>
      </c:lineChart>
      <c:dateAx>
        <c:axId val="38439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397544"/>
        <c:crosses val="autoZero"/>
        <c:auto val="1"/>
        <c:lblOffset val="100"/>
        <c:baseTimeUnit val="days"/>
      </c:dateAx>
      <c:valAx>
        <c:axId val="38439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39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35</c:v>
                </c:pt>
                <c:pt idx="1">
                  <c:v>2196</c:v>
                </c:pt>
                <c:pt idx="2">
                  <c:v>5474</c:v>
                </c:pt>
                <c:pt idx="3">
                  <c:v>2482</c:v>
                </c:pt>
                <c:pt idx="4">
                  <c:v>1211</c:v>
                </c:pt>
                <c:pt idx="5">
                  <c:v>355</c:v>
                </c:pt>
                <c:pt idx="6">
                  <c:v>94</c:v>
                </c:pt>
              </c:numCache>
            </c:numRef>
          </c:val>
          <c:extLst>
            <c:ext xmlns:c16="http://schemas.microsoft.com/office/drawing/2014/chart" uri="{C3380CC4-5D6E-409C-BE32-E72D297353CC}">
              <c16:uniqueId val="{00000000-CB94-4F45-B154-9E19B5DE8F4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c:v>
                </c:pt>
                <c:pt idx="1">
                  <c:v>528</c:v>
                </c:pt>
                <c:pt idx="2">
                  <c:v>2046</c:v>
                </c:pt>
                <c:pt idx="3">
                  <c:v>1224</c:v>
                </c:pt>
                <c:pt idx="4">
                  <c:v>634</c:v>
                </c:pt>
                <c:pt idx="5">
                  <c:v>211</c:v>
                </c:pt>
                <c:pt idx="6">
                  <c:v>71</c:v>
                </c:pt>
              </c:numCache>
            </c:numRef>
          </c:val>
          <c:extLst>
            <c:ext xmlns:c16="http://schemas.microsoft.com/office/drawing/2014/chart" uri="{C3380CC4-5D6E-409C-BE32-E72D297353CC}">
              <c16:uniqueId val="{00000001-CB94-4F45-B154-9E19B5DE8F4B}"/>
            </c:ext>
          </c:extLst>
        </c:ser>
        <c:dLbls>
          <c:showLegendKey val="0"/>
          <c:showVal val="0"/>
          <c:showCatName val="0"/>
          <c:showSerName val="0"/>
          <c:showPercent val="0"/>
          <c:showBubbleSize val="0"/>
        </c:dLbls>
        <c:gapWidth val="219"/>
        <c:overlap val="-27"/>
        <c:axId val="384400168"/>
        <c:axId val="384393936"/>
      </c:barChart>
      <c:catAx>
        <c:axId val="38440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393936"/>
        <c:crosses val="autoZero"/>
        <c:auto val="1"/>
        <c:lblAlgn val="ctr"/>
        <c:lblOffset val="100"/>
        <c:noMultiLvlLbl val="0"/>
      </c:catAx>
      <c:valAx>
        <c:axId val="38439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0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7380</c:v>
                </c:pt>
                <c:pt idx="1">
                  <c:v>8210</c:v>
                </c:pt>
                <c:pt idx="2">
                  <c:v>9603</c:v>
                </c:pt>
                <c:pt idx="3">
                  <c:v>9079</c:v>
                </c:pt>
                <c:pt idx="4">
                  <c:v>9811</c:v>
                </c:pt>
                <c:pt idx="5">
                  <c:v>9419</c:v>
                </c:pt>
                <c:pt idx="6">
                  <c:v>32643</c:v>
                </c:pt>
                <c:pt idx="7">
                  <c:v>9939</c:v>
                </c:pt>
                <c:pt idx="8">
                  <c:v>8435</c:v>
                </c:pt>
                <c:pt idx="9">
                  <c:v>20180</c:v>
                </c:pt>
                <c:pt idx="10">
                  <c:v>11933</c:v>
                </c:pt>
                <c:pt idx="11">
                  <c:v>14046</c:v>
                </c:pt>
                <c:pt idx="12">
                  <c:v>6325</c:v>
                </c:pt>
                <c:pt idx="13">
                  <c:v>17136</c:v>
                </c:pt>
                <c:pt idx="14">
                  <c:v>10672</c:v>
                </c:pt>
                <c:pt idx="15">
                  <c:v>10481</c:v>
                </c:pt>
                <c:pt idx="16">
                  <c:v>6745</c:v>
                </c:pt>
                <c:pt idx="17">
                  <c:v>6232</c:v>
                </c:pt>
                <c:pt idx="18">
                  <c:v>3101</c:v>
                </c:pt>
                <c:pt idx="19">
                  <c:v>9995</c:v>
                </c:pt>
                <c:pt idx="20">
                  <c:v>15122</c:v>
                </c:pt>
                <c:pt idx="21">
                  <c:v>15222</c:v>
                </c:pt>
                <c:pt idx="22">
                  <c:v>14774</c:v>
                </c:pt>
                <c:pt idx="23">
                  <c:v>11868</c:v>
                </c:pt>
                <c:pt idx="24">
                  <c:v>9271</c:v>
                </c:pt>
                <c:pt idx="25">
                  <c:v>11672</c:v>
                </c:pt>
                <c:pt idx="26">
                  <c:v>3506</c:v>
                </c:pt>
                <c:pt idx="27">
                  <c:v>1018</c:v>
                </c:pt>
              </c:numCache>
            </c:numRef>
          </c:val>
          <c:smooth val="0"/>
          <c:extLst>
            <c:ext xmlns:c16="http://schemas.microsoft.com/office/drawing/2014/chart" uri="{C3380CC4-5D6E-409C-BE32-E72D297353CC}">
              <c16:uniqueId val="{00000000-8D93-49DB-BDE6-CA60FECC5F2D}"/>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18</c:v>
                </c:pt>
                <c:pt idx="1">
                  <c:v>12</c:v>
                </c:pt>
                <c:pt idx="2">
                  <c:v>21</c:v>
                </c:pt>
                <c:pt idx="3">
                  <c:v>20</c:v>
                </c:pt>
                <c:pt idx="4">
                  <c:v>8</c:v>
                </c:pt>
                <c:pt idx="5">
                  <c:v>11</c:v>
                </c:pt>
                <c:pt idx="6">
                  <c:v>43</c:v>
                </c:pt>
                <c:pt idx="7">
                  <c:v>1960</c:v>
                </c:pt>
                <c:pt idx="8">
                  <c:v>2355</c:v>
                </c:pt>
                <c:pt idx="9">
                  <c:v>3399</c:v>
                </c:pt>
                <c:pt idx="10">
                  <c:v>3137</c:v>
                </c:pt>
                <c:pt idx="11">
                  <c:v>3428</c:v>
                </c:pt>
                <c:pt idx="12">
                  <c:v>2379</c:v>
                </c:pt>
                <c:pt idx="13">
                  <c:v>117</c:v>
                </c:pt>
                <c:pt idx="14">
                  <c:v>40</c:v>
                </c:pt>
                <c:pt idx="15">
                  <c:v>45</c:v>
                </c:pt>
                <c:pt idx="16">
                  <c:v>89</c:v>
                </c:pt>
                <c:pt idx="17">
                  <c:v>92</c:v>
                </c:pt>
                <c:pt idx="18">
                  <c:v>110</c:v>
                </c:pt>
                <c:pt idx="19">
                  <c:v>47</c:v>
                </c:pt>
                <c:pt idx="20">
                  <c:v>188</c:v>
                </c:pt>
                <c:pt idx="21">
                  <c:v>211</c:v>
                </c:pt>
                <c:pt idx="22">
                  <c:v>89</c:v>
                </c:pt>
                <c:pt idx="23">
                  <c:v>649</c:v>
                </c:pt>
                <c:pt idx="24">
                  <c:v>526</c:v>
                </c:pt>
                <c:pt idx="25">
                  <c:v>90</c:v>
                </c:pt>
                <c:pt idx="26">
                  <c:v>94</c:v>
                </c:pt>
                <c:pt idx="27">
                  <c:v>24</c:v>
                </c:pt>
              </c:numCache>
            </c:numRef>
          </c:val>
          <c:smooth val="0"/>
          <c:extLst>
            <c:ext xmlns:c16="http://schemas.microsoft.com/office/drawing/2014/chart" uri="{C3380CC4-5D6E-409C-BE32-E72D297353CC}">
              <c16:uniqueId val="{00000001-8D93-49DB-BDE6-CA60FECC5F2D}"/>
            </c:ext>
          </c:extLst>
        </c:ser>
        <c:dLbls>
          <c:showLegendKey val="0"/>
          <c:showVal val="0"/>
          <c:showCatName val="0"/>
          <c:showSerName val="0"/>
          <c:showPercent val="0"/>
          <c:showBubbleSize val="0"/>
        </c:dLbls>
        <c:smooth val="0"/>
        <c:axId val="362529160"/>
        <c:axId val="362529816"/>
      </c:lineChart>
      <c:dateAx>
        <c:axId val="362529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9816"/>
        <c:crosses val="autoZero"/>
        <c:auto val="1"/>
        <c:lblOffset val="100"/>
        <c:baseTimeUnit val="days"/>
      </c:dateAx>
      <c:valAx>
        <c:axId val="36252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6319</c:v>
                </c:pt>
                <c:pt idx="1">
                  <c:v>5857</c:v>
                </c:pt>
                <c:pt idx="2">
                  <c:v>6913</c:v>
                </c:pt>
                <c:pt idx="3">
                  <c:v>7114</c:v>
                </c:pt>
                <c:pt idx="4">
                  <c:v>7411</c:v>
                </c:pt>
                <c:pt idx="5">
                  <c:v>7097</c:v>
                </c:pt>
                <c:pt idx="6">
                  <c:v>11559</c:v>
                </c:pt>
                <c:pt idx="7">
                  <c:v>5889</c:v>
                </c:pt>
                <c:pt idx="8">
                  <c:v>6112</c:v>
                </c:pt>
                <c:pt idx="9">
                  <c:v>8159</c:v>
                </c:pt>
                <c:pt idx="10">
                  <c:v>6017</c:v>
                </c:pt>
                <c:pt idx="11">
                  <c:v>6642</c:v>
                </c:pt>
                <c:pt idx="12">
                  <c:v>4349</c:v>
                </c:pt>
                <c:pt idx="13">
                  <c:v>7663</c:v>
                </c:pt>
                <c:pt idx="14">
                  <c:v>6278</c:v>
                </c:pt>
                <c:pt idx="15">
                  <c:v>6733</c:v>
                </c:pt>
                <c:pt idx="16">
                  <c:v>3783</c:v>
                </c:pt>
                <c:pt idx="17">
                  <c:v>2768</c:v>
                </c:pt>
                <c:pt idx="18">
                  <c:v>1083</c:v>
                </c:pt>
                <c:pt idx="19">
                  <c:v>6480</c:v>
                </c:pt>
                <c:pt idx="20">
                  <c:v>9132</c:v>
                </c:pt>
                <c:pt idx="21">
                  <c:v>8770</c:v>
                </c:pt>
                <c:pt idx="22">
                  <c:v>8659</c:v>
                </c:pt>
                <c:pt idx="23">
                  <c:v>6306</c:v>
                </c:pt>
                <c:pt idx="24">
                  <c:v>5622</c:v>
                </c:pt>
                <c:pt idx="25">
                  <c:v>7588</c:v>
                </c:pt>
                <c:pt idx="26">
                  <c:v>2225</c:v>
                </c:pt>
                <c:pt idx="27">
                  <c:v>534</c:v>
                </c:pt>
              </c:numCache>
            </c:numRef>
          </c:val>
          <c:smooth val="0"/>
          <c:extLst>
            <c:ext xmlns:c16="http://schemas.microsoft.com/office/drawing/2014/chart" uri="{C3380CC4-5D6E-409C-BE32-E72D297353CC}">
              <c16:uniqueId val="{00000000-A173-4B2E-AFC7-AA0CCECC5756}"/>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5</c:v>
                </c:pt>
                <c:pt idx="1">
                  <c:v>2</c:v>
                </c:pt>
                <c:pt idx="2">
                  <c:v>5</c:v>
                </c:pt>
                <c:pt idx="3">
                  <c:v>5</c:v>
                </c:pt>
                <c:pt idx="4">
                  <c:v>4</c:v>
                </c:pt>
                <c:pt idx="5">
                  <c:v>3</c:v>
                </c:pt>
                <c:pt idx="6">
                  <c:v>4</c:v>
                </c:pt>
                <c:pt idx="7">
                  <c:v>1661</c:v>
                </c:pt>
                <c:pt idx="8">
                  <c:v>1737</c:v>
                </c:pt>
                <c:pt idx="9">
                  <c:v>2052</c:v>
                </c:pt>
                <c:pt idx="10">
                  <c:v>2090</c:v>
                </c:pt>
                <c:pt idx="11">
                  <c:v>2477</c:v>
                </c:pt>
                <c:pt idx="12">
                  <c:v>1643</c:v>
                </c:pt>
                <c:pt idx="13">
                  <c:v>55</c:v>
                </c:pt>
                <c:pt idx="14">
                  <c:v>27</c:v>
                </c:pt>
                <c:pt idx="15">
                  <c:v>20</c:v>
                </c:pt>
                <c:pt idx="16">
                  <c:v>27</c:v>
                </c:pt>
                <c:pt idx="17">
                  <c:v>34</c:v>
                </c:pt>
                <c:pt idx="18">
                  <c:v>30</c:v>
                </c:pt>
                <c:pt idx="19">
                  <c:v>23</c:v>
                </c:pt>
                <c:pt idx="20">
                  <c:v>69</c:v>
                </c:pt>
                <c:pt idx="21">
                  <c:v>74</c:v>
                </c:pt>
                <c:pt idx="22">
                  <c:v>49</c:v>
                </c:pt>
                <c:pt idx="23">
                  <c:v>310</c:v>
                </c:pt>
                <c:pt idx="24">
                  <c:v>248</c:v>
                </c:pt>
                <c:pt idx="25">
                  <c:v>53</c:v>
                </c:pt>
                <c:pt idx="26">
                  <c:v>34</c:v>
                </c:pt>
                <c:pt idx="27">
                  <c:v>17</c:v>
                </c:pt>
              </c:numCache>
            </c:numRef>
          </c:val>
          <c:smooth val="0"/>
          <c:extLst>
            <c:ext xmlns:c16="http://schemas.microsoft.com/office/drawing/2014/chart" uri="{C3380CC4-5D6E-409C-BE32-E72D297353CC}">
              <c16:uniqueId val="{00000001-A173-4B2E-AFC7-AA0CCECC5756}"/>
            </c:ext>
          </c:extLst>
        </c:ser>
        <c:dLbls>
          <c:showLegendKey val="0"/>
          <c:showVal val="0"/>
          <c:showCatName val="0"/>
          <c:showSerName val="0"/>
          <c:showPercent val="0"/>
          <c:showBubbleSize val="0"/>
        </c:dLbls>
        <c:smooth val="0"/>
        <c:axId val="362547856"/>
        <c:axId val="362540312"/>
      </c:lineChart>
      <c:dateAx>
        <c:axId val="36254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40312"/>
        <c:crosses val="autoZero"/>
        <c:auto val="1"/>
        <c:lblOffset val="100"/>
        <c:baseTimeUnit val="days"/>
      </c:dateAx>
      <c:valAx>
        <c:axId val="36254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4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207</c:v>
                </c:pt>
                <c:pt idx="1">
                  <c:v>411</c:v>
                </c:pt>
                <c:pt idx="2">
                  <c:v>393</c:v>
                </c:pt>
                <c:pt idx="3">
                  <c:v>504</c:v>
                </c:pt>
                <c:pt idx="4">
                  <c:v>513</c:v>
                </c:pt>
                <c:pt idx="5">
                  <c:v>373</c:v>
                </c:pt>
                <c:pt idx="6">
                  <c:v>603</c:v>
                </c:pt>
                <c:pt idx="7">
                  <c:v>272</c:v>
                </c:pt>
                <c:pt idx="8">
                  <c:v>564</c:v>
                </c:pt>
                <c:pt idx="9">
                  <c:v>560</c:v>
                </c:pt>
                <c:pt idx="10">
                  <c:v>305</c:v>
                </c:pt>
                <c:pt idx="11">
                  <c:v>319</c:v>
                </c:pt>
                <c:pt idx="12">
                  <c:v>182</c:v>
                </c:pt>
                <c:pt idx="13">
                  <c:v>443</c:v>
                </c:pt>
                <c:pt idx="14">
                  <c:v>321</c:v>
                </c:pt>
                <c:pt idx="15">
                  <c:v>306</c:v>
                </c:pt>
                <c:pt idx="16">
                  <c:v>214</c:v>
                </c:pt>
                <c:pt idx="17">
                  <c:v>333</c:v>
                </c:pt>
                <c:pt idx="18">
                  <c:v>142</c:v>
                </c:pt>
                <c:pt idx="19">
                  <c:v>396</c:v>
                </c:pt>
                <c:pt idx="20">
                  <c:v>559</c:v>
                </c:pt>
                <c:pt idx="21">
                  <c:v>795</c:v>
                </c:pt>
                <c:pt idx="22">
                  <c:v>597</c:v>
                </c:pt>
                <c:pt idx="23">
                  <c:v>522</c:v>
                </c:pt>
                <c:pt idx="24">
                  <c:v>288</c:v>
                </c:pt>
                <c:pt idx="25">
                  <c:v>171</c:v>
                </c:pt>
                <c:pt idx="26">
                  <c:v>56</c:v>
                </c:pt>
                <c:pt idx="27">
                  <c:v>21</c:v>
                </c:pt>
              </c:numCache>
            </c:numRef>
          </c:val>
          <c:smooth val="0"/>
          <c:extLst>
            <c:ext xmlns:c16="http://schemas.microsoft.com/office/drawing/2014/chart" uri="{C3380CC4-5D6E-409C-BE32-E72D297353CC}">
              <c16:uniqueId val="{00000000-1772-442D-B318-E0E591AB9CB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1</c:v>
                </c:pt>
                <c:pt idx="2">
                  <c:v>2</c:v>
                </c:pt>
                <c:pt idx="3">
                  <c:v>2</c:v>
                </c:pt>
                <c:pt idx="4">
                  <c:v>3</c:v>
                </c:pt>
                <c:pt idx="5">
                  <c:v>0</c:v>
                </c:pt>
                <c:pt idx="6">
                  <c:v>0</c:v>
                </c:pt>
                <c:pt idx="7">
                  <c:v>42</c:v>
                </c:pt>
                <c:pt idx="8">
                  <c:v>20</c:v>
                </c:pt>
                <c:pt idx="9">
                  <c:v>19</c:v>
                </c:pt>
                <c:pt idx="10">
                  <c:v>17</c:v>
                </c:pt>
                <c:pt idx="11">
                  <c:v>110</c:v>
                </c:pt>
                <c:pt idx="12">
                  <c:v>36</c:v>
                </c:pt>
                <c:pt idx="13">
                  <c:v>4</c:v>
                </c:pt>
                <c:pt idx="14">
                  <c:v>4</c:v>
                </c:pt>
                <c:pt idx="15">
                  <c:v>1</c:v>
                </c:pt>
                <c:pt idx="16">
                  <c:v>0</c:v>
                </c:pt>
                <c:pt idx="17">
                  <c:v>1</c:v>
                </c:pt>
                <c:pt idx="18">
                  <c:v>2</c:v>
                </c:pt>
                <c:pt idx="19">
                  <c:v>1</c:v>
                </c:pt>
                <c:pt idx="20">
                  <c:v>14</c:v>
                </c:pt>
                <c:pt idx="21">
                  <c:v>8</c:v>
                </c:pt>
                <c:pt idx="22">
                  <c:v>1</c:v>
                </c:pt>
                <c:pt idx="23">
                  <c:v>44</c:v>
                </c:pt>
                <c:pt idx="24">
                  <c:v>24</c:v>
                </c:pt>
                <c:pt idx="25">
                  <c:v>2</c:v>
                </c:pt>
                <c:pt idx="26">
                  <c:v>5</c:v>
                </c:pt>
                <c:pt idx="27">
                  <c:v>0</c:v>
                </c:pt>
              </c:numCache>
            </c:numRef>
          </c:val>
          <c:smooth val="0"/>
          <c:extLst>
            <c:ext xmlns:c16="http://schemas.microsoft.com/office/drawing/2014/chart" uri="{C3380CC4-5D6E-409C-BE32-E72D297353CC}">
              <c16:uniqueId val="{00000001-1772-442D-B318-E0E591AB9CB8}"/>
            </c:ext>
          </c:extLst>
        </c:ser>
        <c:dLbls>
          <c:showLegendKey val="0"/>
          <c:showVal val="0"/>
          <c:showCatName val="0"/>
          <c:showSerName val="0"/>
          <c:showPercent val="0"/>
          <c:showBubbleSize val="0"/>
        </c:dLbls>
        <c:smooth val="0"/>
        <c:axId val="362551136"/>
        <c:axId val="362552448"/>
      </c:lineChart>
      <c:dateAx>
        <c:axId val="36255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52448"/>
        <c:crosses val="autoZero"/>
        <c:auto val="1"/>
        <c:lblOffset val="100"/>
        <c:baseTimeUnit val="days"/>
      </c:dateAx>
      <c:valAx>
        <c:axId val="36255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5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113</c:v>
                </c:pt>
                <c:pt idx="1">
                  <c:v>166</c:v>
                </c:pt>
                <c:pt idx="2">
                  <c:v>181</c:v>
                </c:pt>
                <c:pt idx="3">
                  <c:v>212</c:v>
                </c:pt>
                <c:pt idx="4">
                  <c:v>123</c:v>
                </c:pt>
                <c:pt idx="5">
                  <c:v>161</c:v>
                </c:pt>
                <c:pt idx="6">
                  <c:v>134</c:v>
                </c:pt>
                <c:pt idx="7">
                  <c:v>88</c:v>
                </c:pt>
                <c:pt idx="8">
                  <c:v>130</c:v>
                </c:pt>
                <c:pt idx="9">
                  <c:v>216</c:v>
                </c:pt>
                <c:pt idx="10">
                  <c:v>189</c:v>
                </c:pt>
                <c:pt idx="11">
                  <c:v>120</c:v>
                </c:pt>
                <c:pt idx="12">
                  <c:v>81</c:v>
                </c:pt>
                <c:pt idx="13">
                  <c:v>124</c:v>
                </c:pt>
                <c:pt idx="14">
                  <c:v>108</c:v>
                </c:pt>
                <c:pt idx="15">
                  <c:v>75</c:v>
                </c:pt>
                <c:pt idx="16">
                  <c:v>112</c:v>
                </c:pt>
                <c:pt idx="17">
                  <c:v>115</c:v>
                </c:pt>
                <c:pt idx="18">
                  <c:v>99</c:v>
                </c:pt>
                <c:pt idx="19">
                  <c:v>136</c:v>
                </c:pt>
                <c:pt idx="20">
                  <c:v>120</c:v>
                </c:pt>
                <c:pt idx="21">
                  <c:v>133</c:v>
                </c:pt>
                <c:pt idx="22">
                  <c:v>203</c:v>
                </c:pt>
                <c:pt idx="23">
                  <c:v>153</c:v>
                </c:pt>
                <c:pt idx="24">
                  <c:v>143</c:v>
                </c:pt>
                <c:pt idx="25">
                  <c:v>123</c:v>
                </c:pt>
                <c:pt idx="26">
                  <c:v>57</c:v>
                </c:pt>
                <c:pt idx="27">
                  <c:v>31</c:v>
                </c:pt>
              </c:numCache>
            </c:numRef>
          </c:val>
          <c:smooth val="0"/>
          <c:extLst>
            <c:ext xmlns:c16="http://schemas.microsoft.com/office/drawing/2014/chart" uri="{C3380CC4-5D6E-409C-BE32-E72D297353CC}">
              <c16:uniqueId val="{00000000-3151-4985-8BBF-1AC2569DE79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2</c:v>
                </c:pt>
                <c:pt idx="1">
                  <c:v>4</c:v>
                </c:pt>
                <c:pt idx="2">
                  <c:v>12</c:v>
                </c:pt>
                <c:pt idx="3">
                  <c:v>4</c:v>
                </c:pt>
                <c:pt idx="4">
                  <c:v>2</c:v>
                </c:pt>
                <c:pt idx="5">
                  <c:v>2</c:v>
                </c:pt>
                <c:pt idx="6">
                  <c:v>3</c:v>
                </c:pt>
                <c:pt idx="7">
                  <c:v>10</c:v>
                </c:pt>
                <c:pt idx="8">
                  <c:v>7</c:v>
                </c:pt>
                <c:pt idx="9">
                  <c:v>8</c:v>
                </c:pt>
                <c:pt idx="10">
                  <c:v>4</c:v>
                </c:pt>
                <c:pt idx="11">
                  <c:v>23</c:v>
                </c:pt>
                <c:pt idx="12">
                  <c:v>8</c:v>
                </c:pt>
                <c:pt idx="13">
                  <c:v>4</c:v>
                </c:pt>
                <c:pt idx="14">
                  <c:v>5</c:v>
                </c:pt>
                <c:pt idx="15">
                  <c:v>4</c:v>
                </c:pt>
                <c:pt idx="16">
                  <c:v>5</c:v>
                </c:pt>
                <c:pt idx="17">
                  <c:v>3</c:v>
                </c:pt>
                <c:pt idx="18">
                  <c:v>2</c:v>
                </c:pt>
                <c:pt idx="19">
                  <c:v>8</c:v>
                </c:pt>
                <c:pt idx="20">
                  <c:v>4</c:v>
                </c:pt>
                <c:pt idx="21">
                  <c:v>5</c:v>
                </c:pt>
                <c:pt idx="22">
                  <c:v>5</c:v>
                </c:pt>
                <c:pt idx="23">
                  <c:v>3</c:v>
                </c:pt>
                <c:pt idx="24">
                  <c:v>5</c:v>
                </c:pt>
                <c:pt idx="25">
                  <c:v>2</c:v>
                </c:pt>
                <c:pt idx="26">
                  <c:v>5</c:v>
                </c:pt>
                <c:pt idx="27">
                  <c:v>3</c:v>
                </c:pt>
              </c:numCache>
            </c:numRef>
          </c:val>
          <c:smooth val="0"/>
          <c:extLst>
            <c:ext xmlns:c16="http://schemas.microsoft.com/office/drawing/2014/chart" uri="{C3380CC4-5D6E-409C-BE32-E72D297353CC}">
              <c16:uniqueId val="{00000001-3151-4985-8BBF-1AC2569DE798}"/>
            </c:ext>
          </c:extLst>
        </c:ser>
        <c:dLbls>
          <c:showLegendKey val="0"/>
          <c:showVal val="0"/>
          <c:showCatName val="0"/>
          <c:showSerName val="0"/>
          <c:showPercent val="0"/>
          <c:showBubbleSize val="0"/>
        </c:dLbls>
        <c:smooth val="0"/>
        <c:axId val="362556712"/>
        <c:axId val="362557040"/>
      </c:lineChart>
      <c:dateAx>
        <c:axId val="36255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57040"/>
        <c:crosses val="autoZero"/>
        <c:auto val="1"/>
        <c:lblOffset val="100"/>
        <c:baseTimeUnit val="days"/>
      </c:dateAx>
      <c:valAx>
        <c:axId val="36255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5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CA1-46CA-B873-CEA7E904DCA6}"/>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145.40740740741001</c:v>
                </c:pt>
                <c:pt idx="1">
                  <c:v>89.851851851852004</c:v>
                </c:pt>
                <c:pt idx="2">
                  <c:v>66.074074074074005</c:v>
                </c:pt>
                <c:pt idx="3">
                  <c:v>51.962962962962997</c:v>
                </c:pt>
                <c:pt idx="4">
                  <c:v>56.370370370369997</c:v>
                </c:pt>
                <c:pt idx="5">
                  <c:v>101.18518518518999</c:v>
                </c:pt>
                <c:pt idx="6">
                  <c:v>210.59259259258999</c:v>
                </c:pt>
                <c:pt idx="7">
                  <c:v>300.55555555555998</c:v>
                </c:pt>
                <c:pt idx="8">
                  <c:v>374.07407407406998</c:v>
                </c:pt>
                <c:pt idx="9">
                  <c:v>353.17857142857002</c:v>
                </c:pt>
                <c:pt idx="10">
                  <c:v>361.75</c:v>
                </c:pt>
                <c:pt idx="11">
                  <c:v>385.46428571428999</c:v>
                </c:pt>
                <c:pt idx="12">
                  <c:v>408.64285714286001</c:v>
                </c:pt>
                <c:pt idx="13">
                  <c:v>400.25</c:v>
                </c:pt>
                <c:pt idx="14">
                  <c:v>391.71428571428999</c:v>
                </c:pt>
                <c:pt idx="15">
                  <c:v>393.85714285713999</c:v>
                </c:pt>
                <c:pt idx="16">
                  <c:v>402.35714285713999</c:v>
                </c:pt>
                <c:pt idx="17">
                  <c:v>418.64285714286001</c:v>
                </c:pt>
                <c:pt idx="18">
                  <c:v>426.71428571428999</c:v>
                </c:pt>
                <c:pt idx="19">
                  <c:v>439.67857142857002</c:v>
                </c:pt>
                <c:pt idx="20">
                  <c:v>445.57142857142998</c:v>
                </c:pt>
                <c:pt idx="21">
                  <c:v>421.32142857142998</c:v>
                </c:pt>
                <c:pt idx="22">
                  <c:v>362.35714285713999</c:v>
                </c:pt>
                <c:pt idx="23">
                  <c:v>233.07142857143</c:v>
                </c:pt>
              </c:numCache>
            </c:numRef>
          </c:val>
          <c:smooth val="0"/>
          <c:extLst>
            <c:ext xmlns:c16="http://schemas.microsoft.com/office/drawing/2014/chart" uri="{C3380CC4-5D6E-409C-BE32-E72D297353CC}">
              <c16:uniqueId val="{00000001-6CA1-46CA-B873-CEA7E904DCA6}"/>
            </c:ext>
          </c:extLst>
        </c:ser>
        <c:dLbls>
          <c:showLegendKey val="0"/>
          <c:showVal val="0"/>
          <c:showCatName val="0"/>
          <c:showSerName val="0"/>
          <c:showPercent val="0"/>
          <c:showBubbleSize val="0"/>
        </c:dLbls>
        <c:smooth val="0"/>
        <c:axId val="367373352"/>
        <c:axId val="367361216"/>
      </c:lineChart>
      <c:catAx>
        <c:axId val="367373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61216"/>
        <c:crosses val="autoZero"/>
        <c:auto val="1"/>
        <c:lblAlgn val="ctr"/>
        <c:lblOffset val="100"/>
        <c:noMultiLvlLbl val="0"/>
      </c:catAx>
      <c:valAx>
        <c:axId val="36736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7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6319</c:v>
                </c:pt>
                <c:pt idx="1">
                  <c:v>5857</c:v>
                </c:pt>
                <c:pt idx="2">
                  <c:v>6913</c:v>
                </c:pt>
                <c:pt idx="3">
                  <c:v>7114</c:v>
                </c:pt>
                <c:pt idx="4">
                  <c:v>7411</c:v>
                </c:pt>
                <c:pt idx="5">
                  <c:v>7097</c:v>
                </c:pt>
                <c:pt idx="6">
                  <c:v>11559</c:v>
                </c:pt>
                <c:pt idx="7">
                  <c:v>5889</c:v>
                </c:pt>
                <c:pt idx="8">
                  <c:v>6112</c:v>
                </c:pt>
                <c:pt idx="9">
                  <c:v>8159</c:v>
                </c:pt>
                <c:pt idx="10">
                  <c:v>6017</c:v>
                </c:pt>
                <c:pt idx="11">
                  <c:v>6642</c:v>
                </c:pt>
                <c:pt idx="12">
                  <c:v>4349</c:v>
                </c:pt>
                <c:pt idx="13">
                  <c:v>7663</c:v>
                </c:pt>
                <c:pt idx="14">
                  <c:v>6278</c:v>
                </c:pt>
                <c:pt idx="15">
                  <c:v>6733</c:v>
                </c:pt>
                <c:pt idx="16">
                  <c:v>3783</c:v>
                </c:pt>
                <c:pt idx="17">
                  <c:v>2768</c:v>
                </c:pt>
                <c:pt idx="18">
                  <c:v>1083</c:v>
                </c:pt>
                <c:pt idx="19">
                  <c:v>6480</c:v>
                </c:pt>
                <c:pt idx="20">
                  <c:v>9132</c:v>
                </c:pt>
                <c:pt idx="21">
                  <c:v>8770</c:v>
                </c:pt>
                <c:pt idx="22">
                  <c:v>8659</c:v>
                </c:pt>
                <c:pt idx="23">
                  <c:v>6306</c:v>
                </c:pt>
                <c:pt idx="24">
                  <c:v>5622</c:v>
                </c:pt>
                <c:pt idx="25">
                  <c:v>7588</c:v>
                </c:pt>
                <c:pt idx="26">
                  <c:v>2225</c:v>
                </c:pt>
                <c:pt idx="27">
                  <c:v>534</c:v>
                </c:pt>
              </c:numCache>
            </c:numRef>
          </c:val>
          <c:smooth val="0"/>
          <c:extLst>
            <c:ext xmlns:c16="http://schemas.microsoft.com/office/drawing/2014/chart" uri="{C3380CC4-5D6E-409C-BE32-E72D297353CC}">
              <c16:uniqueId val="{00000000-C542-41AF-9271-86F519011FC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5</c:v>
                </c:pt>
                <c:pt idx="1">
                  <c:v>2</c:v>
                </c:pt>
                <c:pt idx="2">
                  <c:v>5</c:v>
                </c:pt>
                <c:pt idx="3">
                  <c:v>5</c:v>
                </c:pt>
                <c:pt idx="4">
                  <c:v>4</c:v>
                </c:pt>
                <c:pt idx="5">
                  <c:v>3</c:v>
                </c:pt>
                <c:pt idx="6">
                  <c:v>4</c:v>
                </c:pt>
                <c:pt idx="7">
                  <c:v>1661</c:v>
                </c:pt>
                <c:pt idx="8">
                  <c:v>1737</c:v>
                </c:pt>
                <c:pt idx="9">
                  <c:v>2052</c:v>
                </c:pt>
                <c:pt idx="10">
                  <c:v>2090</c:v>
                </c:pt>
                <c:pt idx="11">
                  <c:v>2477</c:v>
                </c:pt>
                <c:pt idx="12">
                  <c:v>1643</c:v>
                </c:pt>
                <c:pt idx="13">
                  <c:v>55</c:v>
                </c:pt>
                <c:pt idx="14">
                  <c:v>27</c:v>
                </c:pt>
                <c:pt idx="15">
                  <c:v>20</c:v>
                </c:pt>
                <c:pt idx="16">
                  <c:v>27</c:v>
                </c:pt>
                <c:pt idx="17">
                  <c:v>34</c:v>
                </c:pt>
                <c:pt idx="18">
                  <c:v>30</c:v>
                </c:pt>
                <c:pt idx="19">
                  <c:v>23</c:v>
                </c:pt>
                <c:pt idx="20">
                  <c:v>69</c:v>
                </c:pt>
                <c:pt idx="21">
                  <c:v>74</c:v>
                </c:pt>
                <c:pt idx="22">
                  <c:v>49</c:v>
                </c:pt>
                <c:pt idx="23">
                  <c:v>310</c:v>
                </c:pt>
                <c:pt idx="24">
                  <c:v>248</c:v>
                </c:pt>
                <c:pt idx="25">
                  <c:v>53</c:v>
                </c:pt>
                <c:pt idx="26">
                  <c:v>34</c:v>
                </c:pt>
                <c:pt idx="27">
                  <c:v>17</c:v>
                </c:pt>
              </c:numCache>
            </c:numRef>
          </c:val>
          <c:smooth val="0"/>
          <c:extLst>
            <c:ext xmlns:c16="http://schemas.microsoft.com/office/drawing/2014/chart" uri="{C3380CC4-5D6E-409C-BE32-E72D297353CC}">
              <c16:uniqueId val="{00000001-C542-41AF-9271-86F519011FC8}"/>
            </c:ext>
          </c:extLst>
        </c:ser>
        <c:dLbls>
          <c:showLegendKey val="0"/>
          <c:showVal val="0"/>
          <c:showCatName val="0"/>
          <c:showSerName val="0"/>
          <c:showPercent val="0"/>
          <c:showBubbleSize val="0"/>
        </c:dLbls>
        <c:smooth val="0"/>
        <c:axId val="391044976"/>
        <c:axId val="391045632"/>
      </c:lineChart>
      <c:dateAx>
        <c:axId val="391044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45632"/>
        <c:crosses val="autoZero"/>
        <c:auto val="1"/>
        <c:lblOffset val="100"/>
        <c:baseTimeUnit val="days"/>
      </c:dateAx>
      <c:valAx>
        <c:axId val="39104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4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391D0-FBDB-41BB-9276-6733EC9EF0EA}"/>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6CC75AA9-DDB1-47BE-B85D-3C081006CD5B}"/>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88315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574FD-904C-4098-9BE7-1A1D51D2B42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3629B5B-2773-416F-BD2E-00C12F6FC749}"/>
              </a:ext>
            </a:extLst>
          </p:cNvPr>
          <p:cNvGraphicFramePr>
            <a:graphicFrameLocks noGrp="1"/>
          </p:cNvGraphicFramePr>
          <p:nvPr>
            <p:ph type="tbl" sz="quarter" idx="13"/>
            <p:extLst>
              <p:ext uri="{D42A27DB-BD31-4B8C-83A1-F6EECF244321}">
                <p14:modId xmlns:p14="http://schemas.microsoft.com/office/powerpoint/2010/main" val="833805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4213357"/>
                    </a:ext>
                  </a:extLst>
                </a:gridCol>
                <a:gridCol w="740664">
                  <a:extLst>
                    <a:ext uri="{9D8B030D-6E8A-4147-A177-3AD203B41FA5}">
                      <a16:colId xmlns:a16="http://schemas.microsoft.com/office/drawing/2014/main" val="3315007766"/>
                    </a:ext>
                  </a:extLst>
                </a:gridCol>
                <a:gridCol w="740664">
                  <a:extLst>
                    <a:ext uri="{9D8B030D-6E8A-4147-A177-3AD203B41FA5}">
                      <a16:colId xmlns:a16="http://schemas.microsoft.com/office/drawing/2014/main" val="2493715113"/>
                    </a:ext>
                  </a:extLst>
                </a:gridCol>
                <a:gridCol w="740664">
                  <a:extLst>
                    <a:ext uri="{9D8B030D-6E8A-4147-A177-3AD203B41FA5}">
                      <a16:colId xmlns:a16="http://schemas.microsoft.com/office/drawing/2014/main" val="2411946329"/>
                    </a:ext>
                  </a:extLst>
                </a:gridCol>
                <a:gridCol w="740664">
                  <a:extLst>
                    <a:ext uri="{9D8B030D-6E8A-4147-A177-3AD203B41FA5}">
                      <a16:colId xmlns:a16="http://schemas.microsoft.com/office/drawing/2014/main" val="3839246384"/>
                    </a:ext>
                  </a:extLst>
                </a:gridCol>
                <a:gridCol w="740664">
                  <a:extLst>
                    <a:ext uri="{9D8B030D-6E8A-4147-A177-3AD203B41FA5}">
                      <a16:colId xmlns:a16="http://schemas.microsoft.com/office/drawing/2014/main" val="410513327"/>
                    </a:ext>
                  </a:extLst>
                </a:gridCol>
                <a:gridCol w="740664">
                  <a:extLst>
                    <a:ext uri="{9D8B030D-6E8A-4147-A177-3AD203B41FA5}">
                      <a16:colId xmlns:a16="http://schemas.microsoft.com/office/drawing/2014/main" val="2803488374"/>
                    </a:ext>
                  </a:extLst>
                </a:gridCol>
                <a:gridCol w="740664">
                  <a:extLst>
                    <a:ext uri="{9D8B030D-6E8A-4147-A177-3AD203B41FA5}">
                      <a16:colId xmlns:a16="http://schemas.microsoft.com/office/drawing/2014/main" val="4032970271"/>
                    </a:ext>
                  </a:extLst>
                </a:gridCol>
                <a:gridCol w="740664">
                  <a:extLst>
                    <a:ext uri="{9D8B030D-6E8A-4147-A177-3AD203B41FA5}">
                      <a16:colId xmlns:a16="http://schemas.microsoft.com/office/drawing/2014/main" val="2620183872"/>
                    </a:ext>
                  </a:extLst>
                </a:gridCol>
                <a:gridCol w="740664">
                  <a:extLst>
                    <a:ext uri="{9D8B030D-6E8A-4147-A177-3AD203B41FA5}">
                      <a16:colId xmlns:a16="http://schemas.microsoft.com/office/drawing/2014/main" val="36177080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16053230"/>
                  </a:ext>
                </a:extLst>
              </a:tr>
              <a:tr h="370840">
                <a:tc>
                  <a:txBody>
                    <a:bodyPr/>
                    <a:lstStyle/>
                    <a:p>
                      <a:r>
                        <a:rPr lang="de-DE" sz="1000"/>
                        <a:t>**** Hotel Winzer Wellness und Kuscheln</a:t>
                      </a:r>
                      <a:endParaRPr lang="en-US" sz="1000"/>
                    </a:p>
                  </a:txBody>
                  <a:tcPr/>
                </a:tc>
                <a:tc>
                  <a:txBody>
                    <a:bodyPr/>
                    <a:lstStyle/>
                    <a:p>
                      <a:r>
                        <a:rPr lang="en-US" sz="1000"/>
                        <a:t>15714</a:t>
                      </a:r>
                    </a:p>
                  </a:txBody>
                  <a:tcPr/>
                </a:tc>
                <a:tc>
                  <a:txBody>
                    <a:bodyPr/>
                    <a:lstStyle/>
                    <a:p>
                      <a:r>
                        <a:rPr lang="en-US" sz="1000"/>
                        <a:t>206</a:t>
                      </a:r>
                    </a:p>
                  </a:txBody>
                  <a:tcPr/>
                </a:tc>
                <a:tc>
                  <a:txBody>
                    <a:bodyPr/>
                    <a:lstStyle/>
                    <a:p>
                      <a:r>
                        <a:rPr lang="en-US" sz="1000"/>
                        <a:t>11</a:t>
                      </a:r>
                    </a:p>
                  </a:txBody>
                  <a:tcPr/>
                </a:tc>
                <a:tc>
                  <a:txBody>
                    <a:bodyPr/>
                    <a:lstStyle/>
                    <a:p>
                      <a:r>
                        <a:rPr lang="en-US" sz="1000"/>
                        <a:t>1235</a:t>
                      </a:r>
                    </a:p>
                  </a:txBody>
                  <a:tcPr/>
                </a:tc>
                <a:tc>
                  <a:txBody>
                    <a:bodyPr/>
                    <a:lstStyle/>
                    <a:p>
                      <a:r>
                        <a:rPr lang="en-US" sz="1000"/>
                        <a:t>146</a:t>
                      </a:r>
                    </a:p>
                  </a:txBody>
                  <a:tcPr/>
                </a:tc>
                <a:tc>
                  <a:txBody>
                    <a:bodyPr/>
                    <a:lstStyle/>
                    <a:p>
                      <a:r>
                        <a:rPr lang="en-US" sz="1000"/>
                        <a:t>54</a:t>
                      </a:r>
                    </a:p>
                  </a:txBody>
                  <a:tcPr/>
                </a:tc>
                <a:tc>
                  <a:txBody>
                    <a:bodyPr/>
                    <a:lstStyle/>
                    <a:p>
                      <a:r>
                        <a:rPr lang="en-US" sz="1000"/>
                        <a:t>3</a:t>
                      </a:r>
                    </a:p>
                  </a:txBody>
                  <a:tcPr/>
                </a:tc>
                <a:tc>
                  <a:txBody>
                    <a:bodyPr/>
                    <a:lstStyle/>
                    <a:p>
                      <a:r>
                        <a:rPr lang="en-US" sz="1000"/>
                        <a:t>0.8357%</a:t>
                      </a:r>
                    </a:p>
                  </a:txBody>
                  <a:tcPr/>
                </a:tc>
                <a:tc>
                  <a:txBody>
                    <a:bodyPr/>
                    <a:lstStyle/>
                    <a:p>
                      <a:r>
                        <a:rPr lang="en-US" sz="1000"/>
                        <a:t>0.0%</a:t>
                      </a:r>
                    </a:p>
                  </a:txBody>
                  <a:tcPr/>
                </a:tc>
                <a:extLst>
                  <a:ext uri="{0D108BD9-81ED-4DB2-BD59-A6C34878D82A}">
                    <a16:rowId xmlns:a16="http://schemas.microsoft.com/office/drawing/2014/main" val="2258838861"/>
                  </a:ext>
                </a:extLst>
              </a:tr>
              <a:tr h="370840">
                <a:tc>
                  <a:txBody>
                    <a:bodyPr/>
                    <a:lstStyle/>
                    <a:p>
                      <a:r>
                        <a:rPr lang="en-US" sz="1000"/>
                        <a:t>Mark's New York Bar</a:t>
                      </a:r>
                    </a:p>
                  </a:txBody>
                  <a:tcPr/>
                </a:tc>
                <a:tc>
                  <a:txBody>
                    <a:bodyPr/>
                    <a:lstStyle/>
                    <a:p>
                      <a:r>
                        <a:rPr lang="en-US" sz="1000"/>
                        <a:t>914</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869739726"/>
                  </a:ext>
                </a:extLst>
              </a:tr>
            </a:tbl>
          </a:graphicData>
        </a:graphic>
      </p:graphicFrame>
      <p:sp>
        <p:nvSpPr>
          <p:cNvPr id="4" name="Text Placeholder 3">
            <a:extLst>
              <a:ext uri="{FF2B5EF4-FFF2-40B4-BE49-F238E27FC236}">
                <a16:creationId xmlns:a16="http://schemas.microsoft.com/office/drawing/2014/main" id="{BB0087FA-8B1F-45B5-B29A-18F74D27404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21821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75F5-608B-4772-8D01-1A9CEE3E29F0}"/>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46E9CE1B-3B5E-4F5F-8310-A4005AAD395F}"/>
              </a:ext>
            </a:extLst>
          </p:cNvPr>
          <p:cNvGraphicFramePr>
            <a:graphicFrameLocks noGrp="1"/>
          </p:cNvGraphicFramePr>
          <p:nvPr>
            <p:ph type="tbl" sz="quarter" idx="13"/>
            <p:extLst>
              <p:ext uri="{D42A27DB-BD31-4B8C-83A1-F6EECF244321}">
                <p14:modId xmlns:p14="http://schemas.microsoft.com/office/powerpoint/2010/main" val="2417804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7218242"/>
                    </a:ext>
                  </a:extLst>
                </a:gridCol>
                <a:gridCol w="1234440">
                  <a:extLst>
                    <a:ext uri="{9D8B030D-6E8A-4147-A177-3AD203B41FA5}">
                      <a16:colId xmlns:a16="http://schemas.microsoft.com/office/drawing/2014/main" val="1628773206"/>
                    </a:ext>
                  </a:extLst>
                </a:gridCol>
                <a:gridCol w="822960">
                  <a:extLst>
                    <a:ext uri="{9D8B030D-6E8A-4147-A177-3AD203B41FA5}">
                      <a16:colId xmlns:a16="http://schemas.microsoft.com/office/drawing/2014/main" val="1873081091"/>
                    </a:ext>
                  </a:extLst>
                </a:gridCol>
                <a:gridCol w="822960">
                  <a:extLst>
                    <a:ext uri="{9D8B030D-6E8A-4147-A177-3AD203B41FA5}">
                      <a16:colId xmlns:a16="http://schemas.microsoft.com/office/drawing/2014/main" val="3285089004"/>
                    </a:ext>
                  </a:extLst>
                </a:gridCol>
                <a:gridCol w="822960">
                  <a:extLst>
                    <a:ext uri="{9D8B030D-6E8A-4147-A177-3AD203B41FA5}">
                      <a16:colId xmlns:a16="http://schemas.microsoft.com/office/drawing/2014/main" val="594271747"/>
                    </a:ext>
                  </a:extLst>
                </a:gridCol>
                <a:gridCol w="822960">
                  <a:extLst>
                    <a:ext uri="{9D8B030D-6E8A-4147-A177-3AD203B41FA5}">
                      <a16:colId xmlns:a16="http://schemas.microsoft.com/office/drawing/2014/main" val="852810033"/>
                    </a:ext>
                  </a:extLst>
                </a:gridCol>
                <a:gridCol w="822960">
                  <a:extLst>
                    <a:ext uri="{9D8B030D-6E8A-4147-A177-3AD203B41FA5}">
                      <a16:colId xmlns:a16="http://schemas.microsoft.com/office/drawing/2014/main" val="3917335246"/>
                    </a:ext>
                  </a:extLst>
                </a:gridCol>
                <a:gridCol w="822960">
                  <a:extLst>
                    <a:ext uri="{9D8B030D-6E8A-4147-A177-3AD203B41FA5}">
                      <a16:colId xmlns:a16="http://schemas.microsoft.com/office/drawing/2014/main" val="17858915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924599328"/>
                  </a:ext>
                </a:extLst>
              </a:tr>
              <a:tr h="370840">
                <a:tc>
                  <a:txBody>
                    <a:bodyPr/>
                    <a:lstStyle/>
                    <a:p>
                      <a:r>
                        <a:rPr lang="de-DE" sz="1000"/>
                        <a:t>**** Hotel Winzer Wellness und Kuscheln</a:t>
                      </a:r>
                      <a:endParaRPr lang="en-US" sz="1000"/>
                    </a:p>
                  </a:txBody>
                  <a:tcPr/>
                </a:tc>
                <a:tc>
                  <a:txBody>
                    <a:bodyPr/>
                    <a:lstStyle/>
                    <a:p>
                      <a:r>
                        <a:rPr lang="en-US" sz="1000"/>
                        <a:t>15714</a:t>
                      </a:r>
                    </a:p>
                  </a:txBody>
                  <a:tcPr/>
                </a:tc>
                <a:tc>
                  <a:txBody>
                    <a:bodyPr/>
                    <a:lstStyle/>
                    <a:p>
                      <a:r>
                        <a:rPr lang="en-US" sz="1000"/>
                        <a:t>12</a:t>
                      </a:r>
                    </a:p>
                  </a:txBody>
                  <a:tcPr/>
                </a:tc>
                <a:tc>
                  <a:txBody>
                    <a:bodyPr/>
                    <a:lstStyle/>
                    <a:p>
                      <a:r>
                        <a:rPr lang="en-US" sz="1000"/>
                        <a:t>0.1%</a:t>
                      </a:r>
                    </a:p>
                  </a:txBody>
                  <a:tcPr/>
                </a:tc>
                <a:tc>
                  <a:txBody>
                    <a:bodyPr/>
                    <a:lstStyle/>
                    <a:p>
                      <a:r>
                        <a:rPr lang="en-US" sz="1000"/>
                        <a:t>42</a:t>
                      </a:r>
                    </a:p>
                  </a:txBody>
                  <a:tcPr/>
                </a:tc>
                <a:tc>
                  <a:txBody>
                    <a:bodyPr/>
                    <a:lstStyle/>
                    <a:p>
                      <a:r>
                        <a:rPr lang="en-US" sz="1000"/>
                        <a:t>0.3%</a:t>
                      </a:r>
                    </a:p>
                  </a:txBody>
                  <a:tcPr/>
                </a:tc>
                <a:tc>
                  <a:txBody>
                    <a:bodyPr/>
                    <a:lstStyle/>
                    <a:p>
                      <a:r>
                        <a:rPr lang="en-US" sz="1000"/>
                        <a:t>229</a:t>
                      </a:r>
                    </a:p>
                  </a:txBody>
                  <a:tcPr/>
                </a:tc>
                <a:tc>
                  <a:txBody>
                    <a:bodyPr/>
                    <a:lstStyle/>
                    <a:p>
                      <a:r>
                        <a:rPr lang="en-US" sz="1000"/>
                        <a:t>1.5%</a:t>
                      </a:r>
                    </a:p>
                  </a:txBody>
                  <a:tcPr/>
                </a:tc>
                <a:extLst>
                  <a:ext uri="{0D108BD9-81ED-4DB2-BD59-A6C34878D82A}">
                    <a16:rowId xmlns:a16="http://schemas.microsoft.com/office/drawing/2014/main" val="3510456906"/>
                  </a:ext>
                </a:extLst>
              </a:tr>
              <a:tr h="370840">
                <a:tc>
                  <a:txBody>
                    <a:bodyPr/>
                    <a:lstStyle/>
                    <a:p>
                      <a:r>
                        <a:rPr lang="en-US" sz="1000"/>
                        <a:t>Mark's New York Bar</a:t>
                      </a:r>
                    </a:p>
                  </a:txBody>
                  <a:tcPr/>
                </a:tc>
                <a:tc>
                  <a:txBody>
                    <a:bodyPr/>
                    <a:lstStyle/>
                    <a:p>
                      <a:r>
                        <a:rPr lang="en-US" sz="1000"/>
                        <a:t>914</a:t>
                      </a:r>
                    </a:p>
                  </a:txBody>
                  <a:tcPr/>
                </a:tc>
                <a:tc>
                  <a:txBody>
                    <a:bodyPr/>
                    <a:lstStyle/>
                    <a:p>
                      <a:r>
                        <a:rPr lang="en-US" sz="1000"/>
                        <a:t>1</a:t>
                      </a:r>
                    </a:p>
                  </a:txBody>
                  <a:tcPr/>
                </a:tc>
                <a:tc>
                  <a:txBody>
                    <a:bodyPr/>
                    <a:lstStyle/>
                    <a:p>
                      <a:r>
                        <a:rPr lang="en-US" sz="1000"/>
                        <a:t>0.1%</a:t>
                      </a:r>
                    </a:p>
                  </a:txBody>
                  <a:tcPr/>
                </a:tc>
                <a:tc>
                  <a:txBody>
                    <a:bodyPr/>
                    <a:lstStyle/>
                    <a:p>
                      <a:r>
                        <a:rPr lang="en-US" sz="1000"/>
                        <a:t>1</a:t>
                      </a:r>
                    </a:p>
                  </a:txBody>
                  <a:tcPr/>
                </a:tc>
                <a:tc>
                  <a:txBody>
                    <a:bodyPr/>
                    <a:lstStyle/>
                    <a:p>
                      <a:r>
                        <a:rPr lang="en-US" sz="1000"/>
                        <a:t>0.1%</a:t>
                      </a:r>
                    </a:p>
                  </a:txBody>
                  <a:tcPr/>
                </a:tc>
                <a:tc>
                  <a:txBody>
                    <a:bodyPr/>
                    <a:lstStyle/>
                    <a:p>
                      <a:r>
                        <a:rPr lang="en-US" sz="1000"/>
                        <a:t>11</a:t>
                      </a:r>
                    </a:p>
                  </a:txBody>
                  <a:tcPr/>
                </a:tc>
                <a:tc>
                  <a:txBody>
                    <a:bodyPr/>
                    <a:lstStyle/>
                    <a:p>
                      <a:r>
                        <a:rPr lang="en-US" sz="1000"/>
                        <a:t>1.2%</a:t>
                      </a:r>
                    </a:p>
                  </a:txBody>
                  <a:tcPr/>
                </a:tc>
                <a:extLst>
                  <a:ext uri="{0D108BD9-81ED-4DB2-BD59-A6C34878D82A}">
                    <a16:rowId xmlns:a16="http://schemas.microsoft.com/office/drawing/2014/main" val="3004376053"/>
                  </a:ext>
                </a:extLst>
              </a:tr>
            </a:tbl>
          </a:graphicData>
        </a:graphic>
      </p:graphicFrame>
      <p:sp>
        <p:nvSpPr>
          <p:cNvPr id="4" name="Text Placeholder 3">
            <a:extLst>
              <a:ext uri="{FF2B5EF4-FFF2-40B4-BE49-F238E27FC236}">
                <a16:creationId xmlns:a16="http://schemas.microsoft.com/office/drawing/2014/main" id="{9C30D4FD-7A06-44D6-A713-E7EBC88EEFAD}"/>
              </a:ext>
            </a:extLst>
          </p:cNvPr>
          <p:cNvSpPr>
            <a:spLocks noGrp="1"/>
          </p:cNvSpPr>
          <p:nvPr>
            <p:ph type="body" sz="quarter" idx="14"/>
          </p:nvPr>
        </p:nvSpPr>
        <p:spPr/>
        <p:txBody>
          <a:bodyPr/>
          <a:lstStyle/>
          <a:p>
            <a:r>
              <a:rPr lang="en-US"/>
              <a:t>01/29/2018 - 02/28/2018</a:t>
            </a:r>
          </a:p>
        </p:txBody>
      </p:sp>
    </p:spTree>
    <p:extLst>
      <p:ext uri="{BB962C8B-B14F-4D97-AF65-F5344CB8AC3E}">
        <p14:creationId xmlns:p14="http://schemas.microsoft.com/office/powerpoint/2010/main" val="4067472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0DB6D-5B56-4E5F-B228-16407EF24D2A}"/>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2BFC032D-4861-4993-B37E-D682A9F280F0}"/>
              </a:ext>
            </a:extLst>
          </p:cNvPr>
          <p:cNvGraphicFramePr>
            <a:graphicFrameLocks noGrp="1"/>
          </p:cNvGraphicFramePr>
          <p:nvPr>
            <p:ph type="tbl" sz="quarter" idx="13"/>
            <p:extLst>
              <p:ext uri="{D42A27DB-BD31-4B8C-83A1-F6EECF244321}">
                <p14:modId xmlns:p14="http://schemas.microsoft.com/office/powerpoint/2010/main" val="659795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01382470"/>
                    </a:ext>
                  </a:extLst>
                </a:gridCol>
                <a:gridCol w="740664">
                  <a:extLst>
                    <a:ext uri="{9D8B030D-6E8A-4147-A177-3AD203B41FA5}">
                      <a16:colId xmlns:a16="http://schemas.microsoft.com/office/drawing/2014/main" val="805120214"/>
                    </a:ext>
                  </a:extLst>
                </a:gridCol>
                <a:gridCol w="740664">
                  <a:extLst>
                    <a:ext uri="{9D8B030D-6E8A-4147-A177-3AD203B41FA5}">
                      <a16:colId xmlns:a16="http://schemas.microsoft.com/office/drawing/2014/main" val="3758681484"/>
                    </a:ext>
                  </a:extLst>
                </a:gridCol>
                <a:gridCol w="740664">
                  <a:extLst>
                    <a:ext uri="{9D8B030D-6E8A-4147-A177-3AD203B41FA5}">
                      <a16:colId xmlns:a16="http://schemas.microsoft.com/office/drawing/2014/main" val="586975314"/>
                    </a:ext>
                  </a:extLst>
                </a:gridCol>
                <a:gridCol w="740664">
                  <a:extLst>
                    <a:ext uri="{9D8B030D-6E8A-4147-A177-3AD203B41FA5}">
                      <a16:colId xmlns:a16="http://schemas.microsoft.com/office/drawing/2014/main" val="3039498468"/>
                    </a:ext>
                  </a:extLst>
                </a:gridCol>
                <a:gridCol w="740664">
                  <a:extLst>
                    <a:ext uri="{9D8B030D-6E8A-4147-A177-3AD203B41FA5}">
                      <a16:colId xmlns:a16="http://schemas.microsoft.com/office/drawing/2014/main" val="1101893220"/>
                    </a:ext>
                  </a:extLst>
                </a:gridCol>
                <a:gridCol w="740664">
                  <a:extLst>
                    <a:ext uri="{9D8B030D-6E8A-4147-A177-3AD203B41FA5}">
                      <a16:colId xmlns:a16="http://schemas.microsoft.com/office/drawing/2014/main" val="3363527667"/>
                    </a:ext>
                  </a:extLst>
                </a:gridCol>
                <a:gridCol w="740664">
                  <a:extLst>
                    <a:ext uri="{9D8B030D-6E8A-4147-A177-3AD203B41FA5}">
                      <a16:colId xmlns:a16="http://schemas.microsoft.com/office/drawing/2014/main" val="3803898553"/>
                    </a:ext>
                  </a:extLst>
                </a:gridCol>
                <a:gridCol w="740664">
                  <a:extLst>
                    <a:ext uri="{9D8B030D-6E8A-4147-A177-3AD203B41FA5}">
                      <a16:colId xmlns:a16="http://schemas.microsoft.com/office/drawing/2014/main" val="3717930416"/>
                    </a:ext>
                  </a:extLst>
                </a:gridCol>
                <a:gridCol w="740664">
                  <a:extLst>
                    <a:ext uri="{9D8B030D-6E8A-4147-A177-3AD203B41FA5}">
                      <a16:colId xmlns:a16="http://schemas.microsoft.com/office/drawing/2014/main" val="407015784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70430344"/>
                  </a:ext>
                </a:extLst>
              </a:tr>
              <a:tr h="370840">
                <a:tc>
                  <a:txBody>
                    <a:bodyPr/>
                    <a:lstStyle/>
                    <a:p>
                      <a:r>
                        <a:rPr lang="de-DE" sz="1000"/>
                        <a:t>**** Hotel Winzer Wellness und Kuscheln</a:t>
                      </a:r>
                      <a:endParaRPr lang="en-US" sz="1000"/>
                    </a:p>
                  </a:txBody>
                  <a:tcPr/>
                </a:tc>
                <a:tc>
                  <a:txBody>
                    <a:bodyPr/>
                    <a:lstStyle/>
                    <a:p>
                      <a:r>
                        <a:rPr lang="en-US" sz="1000"/>
                        <a:t>15714</a:t>
                      </a:r>
                    </a:p>
                  </a:txBody>
                  <a:tcPr/>
                </a:tc>
                <a:tc>
                  <a:txBody>
                    <a:bodyPr/>
                    <a:lstStyle/>
                    <a:p>
                      <a:r>
                        <a:rPr lang="en-US" sz="1000"/>
                        <a:t>206</a:t>
                      </a:r>
                    </a:p>
                  </a:txBody>
                  <a:tcPr/>
                </a:tc>
                <a:tc>
                  <a:txBody>
                    <a:bodyPr/>
                    <a:lstStyle/>
                    <a:p>
                      <a:r>
                        <a:rPr lang="en-US" sz="1000"/>
                        <a:t>11</a:t>
                      </a:r>
                    </a:p>
                  </a:txBody>
                  <a:tcPr/>
                </a:tc>
                <a:tc>
                  <a:txBody>
                    <a:bodyPr/>
                    <a:lstStyle/>
                    <a:p>
                      <a:r>
                        <a:rPr lang="en-US" sz="1000"/>
                        <a:t>1235</a:t>
                      </a:r>
                    </a:p>
                  </a:txBody>
                  <a:tcPr/>
                </a:tc>
                <a:tc>
                  <a:txBody>
                    <a:bodyPr/>
                    <a:lstStyle/>
                    <a:p>
                      <a:r>
                        <a:rPr lang="en-US" sz="1000"/>
                        <a:t>146</a:t>
                      </a:r>
                    </a:p>
                  </a:txBody>
                  <a:tcPr/>
                </a:tc>
                <a:tc>
                  <a:txBody>
                    <a:bodyPr/>
                    <a:lstStyle/>
                    <a:p>
                      <a:r>
                        <a:rPr lang="en-US" sz="1000"/>
                        <a:t>54</a:t>
                      </a:r>
                    </a:p>
                  </a:txBody>
                  <a:tcPr/>
                </a:tc>
                <a:tc>
                  <a:txBody>
                    <a:bodyPr/>
                    <a:lstStyle/>
                    <a:p>
                      <a:r>
                        <a:rPr lang="en-US" sz="1000"/>
                        <a:t>3</a:t>
                      </a:r>
                    </a:p>
                  </a:txBody>
                  <a:tcPr/>
                </a:tc>
                <a:tc>
                  <a:txBody>
                    <a:bodyPr/>
                    <a:lstStyle/>
                    <a:p>
                      <a:r>
                        <a:rPr lang="en-US" sz="1000"/>
                        <a:t>0.8357%</a:t>
                      </a:r>
                    </a:p>
                  </a:txBody>
                  <a:tcPr/>
                </a:tc>
                <a:tc>
                  <a:txBody>
                    <a:bodyPr/>
                    <a:lstStyle/>
                    <a:p>
                      <a:r>
                        <a:rPr lang="en-US" sz="1000"/>
                        <a:t>100.0%</a:t>
                      </a:r>
                    </a:p>
                  </a:txBody>
                  <a:tcPr/>
                </a:tc>
                <a:extLst>
                  <a:ext uri="{0D108BD9-81ED-4DB2-BD59-A6C34878D82A}">
                    <a16:rowId xmlns:a16="http://schemas.microsoft.com/office/drawing/2014/main" val="3407919162"/>
                  </a:ext>
                </a:extLst>
              </a:tr>
              <a:tr h="370840">
                <a:tc>
                  <a:txBody>
                    <a:bodyPr/>
                    <a:lstStyle/>
                    <a:p>
                      <a:r>
                        <a:rPr lang="en-US" sz="1000"/>
                        <a:t>Mark's New York Bar</a:t>
                      </a:r>
                    </a:p>
                  </a:txBody>
                  <a:tcPr/>
                </a:tc>
                <a:tc>
                  <a:txBody>
                    <a:bodyPr/>
                    <a:lstStyle/>
                    <a:p>
                      <a:r>
                        <a:rPr lang="en-US" sz="1000"/>
                        <a:t>914</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3418572067"/>
                  </a:ext>
                </a:extLst>
              </a:tr>
            </a:tbl>
          </a:graphicData>
        </a:graphic>
      </p:graphicFrame>
      <p:sp>
        <p:nvSpPr>
          <p:cNvPr id="4" name="Text Placeholder 3">
            <a:extLst>
              <a:ext uri="{FF2B5EF4-FFF2-40B4-BE49-F238E27FC236}">
                <a16:creationId xmlns:a16="http://schemas.microsoft.com/office/drawing/2014/main" id="{B43A1198-FA2F-4D1C-AFFE-D2A175D58A0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7096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CB35C-5CF1-43B8-BC93-014093F1201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55DD16BF-E882-490A-BD23-EC9E1E479C3A}"/>
              </a:ext>
            </a:extLst>
          </p:cNvPr>
          <p:cNvGraphicFramePr>
            <a:graphicFrameLocks noGrp="1"/>
          </p:cNvGraphicFramePr>
          <p:nvPr>
            <p:ph type="chart" sz="quarter" idx="13"/>
            <p:extLst>
              <p:ext uri="{D42A27DB-BD31-4B8C-83A1-F6EECF244321}">
                <p14:modId xmlns:p14="http://schemas.microsoft.com/office/powerpoint/2010/main" val="1478098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97A9E8-6A50-45D7-BABE-B3AF9FCC2A3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24AA37F-ABA6-472A-9754-284B7FECA6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664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75954-78A2-460A-960F-5325854BCD87}"/>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D6205286-E471-4D4A-BF12-42F38619BB5F}"/>
              </a:ext>
            </a:extLst>
          </p:cNvPr>
          <p:cNvGraphicFramePr>
            <a:graphicFrameLocks noGrp="1"/>
          </p:cNvGraphicFramePr>
          <p:nvPr>
            <p:ph type="chart" sz="quarter" idx="13"/>
            <p:extLst>
              <p:ext uri="{D42A27DB-BD31-4B8C-83A1-F6EECF244321}">
                <p14:modId xmlns:p14="http://schemas.microsoft.com/office/powerpoint/2010/main" val="3142873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BB4AFB-34AF-4850-A0E3-2E50DBBD9C5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A0B0DEF-A843-4C02-AA08-EBF9C4AA3E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8042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24EEC-3F20-433B-876A-EA68C33418C5}"/>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E1415264-1A47-4D48-A140-58A7E8C1605A}"/>
              </a:ext>
            </a:extLst>
          </p:cNvPr>
          <p:cNvGraphicFramePr>
            <a:graphicFrameLocks noGrp="1"/>
          </p:cNvGraphicFramePr>
          <p:nvPr>
            <p:ph type="chart" sz="quarter" idx="13"/>
            <p:extLst>
              <p:ext uri="{D42A27DB-BD31-4B8C-83A1-F6EECF244321}">
                <p14:modId xmlns:p14="http://schemas.microsoft.com/office/powerpoint/2010/main" val="3059382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32D56-4BBD-47DD-B49F-9E0437AD0CA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CF41DA1-E10B-436B-9D95-F5813F107D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2991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1DF8A-57F3-47BC-9FA6-D806B8984079}"/>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974D5E15-8431-4037-B0D6-9DBCB1917A4E}"/>
              </a:ext>
            </a:extLst>
          </p:cNvPr>
          <p:cNvGraphicFramePr>
            <a:graphicFrameLocks noGrp="1"/>
          </p:cNvGraphicFramePr>
          <p:nvPr>
            <p:ph type="tbl" sz="quarter" idx="13"/>
            <p:extLst>
              <p:ext uri="{D42A27DB-BD31-4B8C-83A1-F6EECF244321}">
                <p14:modId xmlns:p14="http://schemas.microsoft.com/office/powerpoint/2010/main" val="951966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9282036"/>
                    </a:ext>
                  </a:extLst>
                </a:gridCol>
                <a:gridCol w="658368">
                  <a:extLst>
                    <a:ext uri="{9D8B030D-6E8A-4147-A177-3AD203B41FA5}">
                      <a16:colId xmlns:a16="http://schemas.microsoft.com/office/drawing/2014/main" val="2856087199"/>
                    </a:ext>
                  </a:extLst>
                </a:gridCol>
                <a:gridCol w="658368">
                  <a:extLst>
                    <a:ext uri="{9D8B030D-6E8A-4147-A177-3AD203B41FA5}">
                      <a16:colId xmlns:a16="http://schemas.microsoft.com/office/drawing/2014/main" val="3777459677"/>
                    </a:ext>
                  </a:extLst>
                </a:gridCol>
                <a:gridCol w="658368">
                  <a:extLst>
                    <a:ext uri="{9D8B030D-6E8A-4147-A177-3AD203B41FA5}">
                      <a16:colId xmlns:a16="http://schemas.microsoft.com/office/drawing/2014/main" val="3415695952"/>
                    </a:ext>
                  </a:extLst>
                </a:gridCol>
                <a:gridCol w="658368">
                  <a:extLst>
                    <a:ext uri="{9D8B030D-6E8A-4147-A177-3AD203B41FA5}">
                      <a16:colId xmlns:a16="http://schemas.microsoft.com/office/drawing/2014/main" val="2708457751"/>
                    </a:ext>
                  </a:extLst>
                </a:gridCol>
                <a:gridCol w="658368">
                  <a:extLst>
                    <a:ext uri="{9D8B030D-6E8A-4147-A177-3AD203B41FA5}">
                      <a16:colId xmlns:a16="http://schemas.microsoft.com/office/drawing/2014/main" val="592358318"/>
                    </a:ext>
                  </a:extLst>
                </a:gridCol>
                <a:gridCol w="658368">
                  <a:extLst>
                    <a:ext uri="{9D8B030D-6E8A-4147-A177-3AD203B41FA5}">
                      <a16:colId xmlns:a16="http://schemas.microsoft.com/office/drawing/2014/main" val="492780033"/>
                    </a:ext>
                  </a:extLst>
                </a:gridCol>
                <a:gridCol w="658368">
                  <a:extLst>
                    <a:ext uri="{9D8B030D-6E8A-4147-A177-3AD203B41FA5}">
                      <a16:colId xmlns:a16="http://schemas.microsoft.com/office/drawing/2014/main" val="3901668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0582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- 2018-02-26 09:53:45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2720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- 2018-02-22 18:30:00</a:t>
                      </a:r>
                      <a:r>
                        <a:rPr kumimoji="0" lang="de-DE" sz="1000" b="0" i="0" u="none" strike="noStrike" kern="1200" cap="none" spc="0" normalizeH="0" baseline="0" noProof="0">
                          <a:ln>
                            <a:noFill/>
                          </a:ln>
                          <a:solidFill>
                            <a:prstClr val="black"/>
                          </a:solidFill>
                          <a:effectLst/>
                          <a:uLnTx/>
                          <a:uFillTx/>
                          <a:latin typeface="+mn-lt"/>
                          <a:ea typeface="+mn-ea"/>
                          <a:cs typeface="+mn-cs"/>
                        </a:rPr>
                        <a:t>
Psssssssst...es gibt da was Neues ❤️
Habt ihr schon von unserem "Winzer Quicky" gehört?
Da es immer wieder Anfragen nach spontanen Besuchen mit nur einer Nächtigung bei uns gab, haben wir uns etwas überlegt: Ab sofort könnt ihr bis 23.12.2018 in ausgewählten Zimmerkategorien von Montag bis Freitag auch nur für eine - herrlich romantische - Nacht bei uns einchecken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0755229"/>
                  </a:ext>
                </a:extLst>
              </a:tr>
            </a:tbl>
          </a:graphicData>
        </a:graphic>
      </p:graphicFrame>
      <p:sp>
        <p:nvSpPr>
          <p:cNvPr id="4" name="Text Placeholder 3">
            <a:extLst>
              <a:ext uri="{FF2B5EF4-FFF2-40B4-BE49-F238E27FC236}">
                <a16:creationId xmlns:a16="http://schemas.microsoft.com/office/drawing/2014/main" id="{F95B1FF9-9E22-4D3D-BC7C-991150714EC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04661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3D5E6-C22B-4265-B491-D4B59DCE036E}"/>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C10ECFE6-7F64-4300-A29A-045A0D4A108F}"/>
              </a:ext>
            </a:extLst>
          </p:cNvPr>
          <p:cNvGraphicFramePr>
            <a:graphicFrameLocks noGrp="1"/>
          </p:cNvGraphicFramePr>
          <p:nvPr>
            <p:ph type="tbl" sz="quarter" idx="13"/>
            <p:extLst>
              <p:ext uri="{D42A27DB-BD31-4B8C-83A1-F6EECF244321}">
                <p14:modId xmlns:p14="http://schemas.microsoft.com/office/powerpoint/2010/main" val="1829637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009676"/>
                    </a:ext>
                  </a:extLst>
                </a:gridCol>
                <a:gridCol w="658368">
                  <a:extLst>
                    <a:ext uri="{9D8B030D-6E8A-4147-A177-3AD203B41FA5}">
                      <a16:colId xmlns:a16="http://schemas.microsoft.com/office/drawing/2014/main" val="320181738"/>
                    </a:ext>
                  </a:extLst>
                </a:gridCol>
                <a:gridCol w="658368">
                  <a:extLst>
                    <a:ext uri="{9D8B030D-6E8A-4147-A177-3AD203B41FA5}">
                      <a16:colId xmlns:a16="http://schemas.microsoft.com/office/drawing/2014/main" val="2018625203"/>
                    </a:ext>
                  </a:extLst>
                </a:gridCol>
                <a:gridCol w="658368">
                  <a:extLst>
                    <a:ext uri="{9D8B030D-6E8A-4147-A177-3AD203B41FA5}">
                      <a16:colId xmlns:a16="http://schemas.microsoft.com/office/drawing/2014/main" val="1600010660"/>
                    </a:ext>
                  </a:extLst>
                </a:gridCol>
                <a:gridCol w="658368">
                  <a:extLst>
                    <a:ext uri="{9D8B030D-6E8A-4147-A177-3AD203B41FA5}">
                      <a16:colId xmlns:a16="http://schemas.microsoft.com/office/drawing/2014/main" val="2157131858"/>
                    </a:ext>
                  </a:extLst>
                </a:gridCol>
                <a:gridCol w="658368">
                  <a:extLst>
                    <a:ext uri="{9D8B030D-6E8A-4147-A177-3AD203B41FA5}">
                      <a16:colId xmlns:a16="http://schemas.microsoft.com/office/drawing/2014/main" val="851819645"/>
                    </a:ext>
                  </a:extLst>
                </a:gridCol>
                <a:gridCol w="658368">
                  <a:extLst>
                    <a:ext uri="{9D8B030D-6E8A-4147-A177-3AD203B41FA5}">
                      <a16:colId xmlns:a16="http://schemas.microsoft.com/office/drawing/2014/main" val="2928730672"/>
                    </a:ext>
                  </a:extLst>
                </a:gridCol>
                <a:gridCol w="658368">
                  <a:extLst>
                    <a:ext uri="{9D8B030D-6E8A-4147-A177-3AD203B41FA5}">
                      <a16:colId xmlns:a16="http://schemas.microsoft.com/office/drawing/2014/main" val="1303612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7244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- 2018-02-21 19:30:01</a:t>
                      </a:r>
                      <a:r>
                        <a:rPr kumimoji="0" lang="de-DE" sz="1000" b="0" i="0" u="none" strike="noStrike" kern="1200" cap="none" spc="0" normalizeH="0" baseline="0" noProof="0">
                          <a:ln>
                            <a:noFill/>
                          </a:ln>
                          <a:solidFill>
                            <a:prstClr val="black"/>
                          </a:solidFill>
                          <a:effectLst/>
                          <a:uLnTx/>
                          <a:uFillTx/>
                          <a:latin typeface="+mn-lt"/>
                          <a:ea typeface="+mn-ea"/>
                          <a:cs typeface="+mn-cs"/>
                        </a:rPr>
                        <a:t>
Habt ihr schon von "Winzer's TOP-DEAL" gehört? ;-)
ENTSPANNUNG PUR: 5 Tage (4 Nächte), inklusive 3/4 Verwöhnpension und Winzer's Inklusive...
Buchbar zwischen 25.02.2018 - 25.03.2018 von Sonntag bis Donnerstag und von Montag bis Freitag. Wenn Ihr Lust auf diesen Top Deal bekommen habt, dann fragt am Besten gleich nach einem der beliebten Zimmer an:
👉 Telefonisch: +437667/6387
👉 Web Anfrage: https://goo.gl/Byctaf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8765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- 2018-02-20 18:30:01</a:t>
                      </a:r>
                      <a:r>
                        <a:rPr kumimoji="0" lang="de-DE" sz="1000" b="0" i="0" u="none" strike="noStrike" kern="1200" cap="none" spc="0" normalizeH="0" baseline="0" noProof="0">
                          <a:ln>
                            <a:noFill/>
                          </a:ln>
                          <a:solidFill>
                            <a:prstClr val="black"/>
                          </a:solidFill>
                          <a:effectLst/>
                          <a:uLnTx/>
                          <a:uFillTx/>
                          <a:latin typeface="+mn-lt"/>
                          <a:ea typeface="+mn-ea"/>
                          <a:cs typeface="+mn-cs"/>
                        </a:rPr>
                        <a:t>
Urlaub und Genuss im prämierten Hotel Winzer 👈
Mit HolidayCheck und Falstaff wurden wir von zwei der renommiertesten Bewertungsportale für unser Hotel und unsere Hotelbar mit Auszeichnungen prämiert.
Wir freuen uns über das tolle Feedback und dass Ihr so zufrieden mit uns sind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17721679"/>
                  </a:ext>
                </a:extLst>
              </a:tr>
            </a:tbl>
          </a:graphicData>
        </a:graphic>
      </p:graphicFrame>
      <p:sp>
        <p:nvSpPr>
          <p:cNvPr id="4" name="Text Placeholder 3">
            <a:extLst>
              <a:ext uri="{FF2B5EF4-FFF2-40B4-BE49-F238E27FC236}">
                <a16:creationId xmlns:a16="http://schemas.microsoft.com/office/drawing/2014/main" id="{2D747EC8-CFAE-4FE6-8C57-592073876E0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24884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581CA-3FFD-41D1-8067-1A477DF84458}"/>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496EC8B5-3533-4994-9DE6-C9EE5E39C027}"/>
              </a:ext>
            </a:extLst>
          </p:cNvPr>
          <p:cNvGraphicFramePr>
            <a:graphicFrameLocks noGrp="1"/>
          </p:cNvGraphicFramePr>
          <p:nvPr>
            <p:ph type="tbl" sz="quarter" idx="13"/>
            <p:extLst>
              <p:ext uri="{D42A27DB-BD31-4B8C-83A1-F6EECF244321}">
                <p14:modId xmlns:p14="http://schemas.microsoft.com/office/powerpoint/2010/main" val="3604764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4871267"/>
                    </a:ext>
                  </a:extLst>
                </a:gridCol>
                <a:gridCol w="658368">
                  <a:extLst>
                    <a:ext uri="{9D8B030D-6E8A-4147-A177-3AD203B41FA5}">
                      <a16:colId xmlns:a16="http://schemas.microsoft.com/office/drawing/2014/main" val="72238555"/>
                    </a:ext>
                  </a:extLst>
                </a:gridCol>
                <a:gridCol w="658368">
                  <a:extLst>
                    <a:ext uri="{9D8B030D-6E8A-4147-A177-3AD203B41FA5}">
                      <a16:colId xmlns:a16="http://schemas.microsoft.com/office/drawing/2014/main" val="1588068011"/>
                    </a:ext>
                  </a:extLst>
                </a:gridCol>
                <a:gridCol w="658368">
                  <a:extLst>
                    <a:ext uri="{9D8B030D-6E8A-4147-A177-3AD203B41FA5}">
                      <a16:colId xmlns:a16="http://schemas.microsoft.com/office/drawing/2014/main" val="4210305828"/>
                    </a:ext>
                  </a:extLst>
                </a:gridCol>
                <a:gridCol w="658368">
                  <a:extLst>
                    <a:ext uri="{9D8B030D-6E8A-4147-A177-3AD203B41FA5}">
                      <a16:colId xmlns:a16="http://schemas.microsoft.com/office/drawing/2014/main" val="2231262621"/>
                    </a:ext>
                  </a:extLst>
                </a:gridCol>
                <a:gridCol w="658368">
                  <a:extLst>
                    <a:ext uri="{9D8B030D-6E8A-4147-A177-3AD203B41FA5}">
                      <a16:colId xmlns:a16="http://schemas.microsoft.com/office/drawing/2014/main" val="746389060"/>
                    </a:ext>
                  </a:extLst>
                </a:gridCol>
                <a:gridCol w="658368">
                  <a:extLst>
                    <a:ext uri="{9D8B030D-6E8A-4147-A177-3AD203B41FA5}">
                      <a16:colId xmlns:a16="http://schemas.microsoft.com/office/drawing/2014/main" val="949882819"/>
                    </a:ext>
                  </a:extLst>
                </a:gridCol>
                <a:gridCol w="658368">
                  <a:extLst>
                    <a:ext uri="{9D8B030D-6E8A-4147-A177-3AD203B41FA5}">
                      <a16:colId xmlns:a16="http://schemas.microsoft.com/office/drawing/2014/main" val="42697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2348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- 2018-02-16 10:00:00</a:t>
                      </a:r>
                      <a:r>
                        <a:rPr kumimoji="0" lang="de-DE" sz="1000" b="0" i="0" u="none" strike="noStrike" kern="1200" cap="none" spc="0" normalizeH="0" baseline="0" noProof="0">
                          <a:ln>
                            <a:noFill/>
                          </a:ln>
                          <a:solidFill>
                            <a:prstClr val="black"/>
                          </a:solidFill>
                          <a:effectLst/>
                          <a:uLnTx/>
                          <a:uFillTx/>
                          <a:latin typeface="+mn-lt"/>
                          <a:ea typeface="+mn-ea"/>
                          <a:cs typeface="+mn-cs"/>
                        </a:rPr>
                        <a:t>
Mit Freude präsentieren wir euch diesen tollen Artikel von Sabine Ludhammer! Sie ist auch als Soulsista bekannt und schreibt in Ihrem Blog Soulkitchen über Ihre kulinarischen Erlebnisse. Kürzlich war sie auch bei uns zu Gast. Viel Spaß beim lesen.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61287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- 2018-02-14 12:00:00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wunderschönen Valentinstag! 🎀Genießt die Zeit!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41344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- 2018-02-12 18:30:01</a:t>
                      </a:r>
                      <a:r>
                        <a:rPr kumimoji="0" lang="de-DE" sz="1000" b="0" i="0" u="none" strike="noStrike" kern="1200" cap="none" spc="0" normalizeH="0" baseline="0" noProof="0">
                          <a:ln>
                            <a:noFill/>
                          </a:ln>
                          <a:solidFill>
                            <a:prstClr val="black"/>
                          </a:solidFill>
                          <a:effectLst/>
                          <a:uLnTx/>
                          <a:uFillTx/>
                          <a:latin typeface="+mn-lt"/>
                          <a:ea typeface="+mn-ea"/>
                          <a:cs typeface="+mn-cs"/>
                        </a:rPr>
                        <a:t>
Mit unserem köstlichen Schokoküchlein gelingt die romantische Überraschung auch zuhause...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32532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- 2018-02-12 10:24:11</a:t>
                      </a:r>
                      <a:r>
                        <a:rPr kumimoji="0" lang="de-DE" sz="1000" b="0" i="0" u="none" strike="noStrike" kern="1200" cap="none" spc="0" normalizeH="0" baseline="0" noProof="0">
                          <a:ln>
                            <a:noFill/>
                          </a:ln>
                          <a:solidFill>
                            <a:prstClr val="black"/>
                          </a:solidFill>
                          <a:effectLst/>
                          <a:uLnTx/>
                          <a:uFillTx/>
                          <a:latin typeface="+mn-lt"/>
                          <a:ea typeface="+mn-ea"/>
                          <a:cs typeface="+mn-cs"/>
                        </a:rPr>
                        <a:t>
Juhuuu, bald ist es soweit - Maskenparty!! 🍾🎉 Freut euch auch auf unseren Entertainer Wolfgang, heute Abend in Mark's New York Bar!!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209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- 2018-02-10 19:00:00</a:t>
                      </a:r>
                      <a:r>
                        <a:rPr kumimoji="0" lang="en-US" sz="1000" b="0" i="0" u="none" strike="noStrike" kern="1200" cap="none" spc="0" normalizeH="0" baseline="0" noProof="0">
                          <a:ln>
                            <a:noFill/>
                          </a:ln>
                          <a:solidFill>
                            <a:prstClr val="black"/>
                          </a:solidFill>
                          <a:effectLst/>
                          <a:uLnTx/>
                          <a:uFillTx/>
                          <a:latin typeface="+mn-lt"/>
                          <a:ea typeface="+mn-ea"/>
                          <a:cs typeface="+mn-cs"/>
                        </a:rPr>
                        <a:t>
😁😁 Am Montag (12.02.) findet bei uns eine Venezianische Maskenparty, unter dem Motto 
black &amp; white, statt! 🍾🎉 Freut euch auf Leckereien aus der italienischen Küche und den dazupassenden Wein. Ein absolutes Muss ist der Monkey Fizz in Mark´s New York Bar.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97398166"/>
                  </a:ext>
                </a:extLst>
              </a:tr>
            </a:tbl>
          </a:graphicData>
        </a:graphic>
      </p:graphicFrame>
      <p:sp>
        <p:nvSpPr>
          <p:cNvPr id="4" name="Text Placeholder 3">
            <a:extLst>
              <a:ext uri="{FF2B5EF4-FFF2-40B4-BE49-F238E27FC236}">
                <a16:creationId xmlns:a16="http://schemas.microsoft.com/office/drawing/2014/main" id="{66A88B00-FB9F-4700-9B4D-D9F22A41D02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44829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7F0E-BDEB-4BBB-B9AC-59601C8D3994}"/>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4787927E-3ABA-4A93-8314-70577269031C}"/>
              </a:ext>
            </a:extLst>
          </p:cNvPr>
          <p:cNvGraphicFramePr>
            <a:graphicFrameLocks noGrp="1"/>
          </p:cNvGraphicFramePr>
          <p:nvPr>
            <p:ph type="tbl" sz="quarter" idx="13"/>
            <p:extLst>
              <p:ext uri="{D42A27DB-BD31-4B8C-83A1-F6EECF244321}">
                <p14:modId xmlns:p14="http://schemas.microsoft.com/office/powerpoint/2010/main" val="1700742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01288717"/>
                    </a:ext>
                  </a:extLst>
                </a:gridCol>
                <a:gridCol w="658368">
                  <a:extLst>
                    <a:ext uri="{9D8B030D-6E8A-4147-A177-3AD203B41FA5}">
                      <a16:colId xmlns:a16="http://schemas.microsoft.com/office/drawing/2014/main" val="645139984"/>
                    </a:ext>
                  </a:extLst>
                </a:gridCol>
                <a:gridCol w="658368">
                  <a:extLst>
                    <a:ext uri="{9D8B030D-6E8A-4147-A177-3AD203B41FA5}">
                      <a16:colId xmlns:a16="http://schemas.microsoft.com/office/drawing/2014/main" val="1168414995"/>
                    </a:ext>
                  </a:extLst>
                </a:gridCol>
                <a:gridCol w="658368">
                  <a:extLst>
                    <a:ext uri="{9D8B030D-6E8A-4147-A177-3AD203B41FA5}">
                      <a16:colId xmlns:a16="http://schemas.microsoft.com/office/drawing/2014/main" val="2312879584"/>
                    </a:ext>
                  </a:extLst>
                </a:gridCol>
                <a:gridCol w="658368">
                  <a:extLst>
                    <a:ext uri="{9D8B030D-6E8A-4147-A177-3AD203B41FA5}">
                      <a16:colId xmlns:a16="http://schemas.microsoft.com/office/drawing/2014/main" val="71906681"/>
                    </a:ext>
                  </a:extLst>
                </a:gridCol>
                <a:gridCol w="658368">
                  <a:extLst>
                    <a:ext uri="{9D8B030D-6E8A-4147-A177-3AD203B41FA5}">
                      <a16:colId xmlns:a16="http://schemas.microsoft.com/office/drawing/2014/main" val="3127563816"/>
                    </a:ext>
                  </a:extLst>
                </a:gridCol>
                <a:gridCol w="658368">
                  <a:extLst>
                    <a:ext uri="{9D8B030D-6E8A-4147-A177-3AD203B41FA5}">
                      <a16:colId xmlns:a16="http://schemas.microsoft.com/office/drawing/2014/main" val="2458624415"/>
                    </a:ext>
                  </a:extLst>
                </a:gridCol>
                <a:gridCol w="658368">
                  <a:extLst>
                    <a:ext uri="{9D8B030D-6E8A-4147-A177-3AD203B41FA5}">
                      <a16:colId xmlns:a16="http://schemas.microsoft.com/office/drawing/2014/main" val="1648341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3355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- 2018-02-07 10:53:49</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Philipp!! 🎉
Wir möchten dem jüngsten Familienmitglied der Familie Winzer, herzlichen zum ersten Geburtstag gratulieren.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81301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- 2018-02-06 18:30:00</a:t>
                      </a:r>
                      <a:r>
                        <a:rPr kumimoji="0" lang="de-DE" sz="1000" b="0" i="0" u="none" strike="noStrike" kern="1200" cap="none" spc="0" normalizeH="0" baseline="0" noProof="0">
                          <a:ln>
                            <a:noFill/>
                          </a:ln>
                          <a:solidFill>
                            <a:prstClr val="black"/>
                          </a:solidFill>
                          <a:effectLst/>
                          <a:uLnTx/>
                          <a:uFillTx/>
                          <a:latin typeface="+mn-lt"/>
                          <a:ea typeface="+mn-ea"/>
                          <a:cs typeface="+mn-cs"/>
                        </a:rPr>
                        <a:t>
Sind Sie fit für den Valentinstag? ♥♥♥
Hier erfahren Sie alles, was Sie über diesen romantischen Tag wissen müssen und wie man seinem/seiner Liebsten eine besondere Freude machen kann...
Romantische Gutscheine findet Ihr natürlich hier 👉 https://goo.gl/Y2rB5j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7107099"/>
                  </a:ext>
                </a:extLst>
              </a:tr>
            </a:tbl>
          </a:graphicData>
        </a:graphic>
      </p:graphicFrame>
      <p:sp>
        <p:nvSpPr>
          <p:cNvPr id="4" name="Text Placeholder 3">
            <a:extLst>
              <a:ext uri="{FF2B5EF4-FFF2-40B4-BE49-F238E27FC236}">
                <a16:creationId xmlns:a16="http://schemas.microsoft.com/office/drawing/2014/main" id="{2FEA033C-8AB8-49DE-A164-758BA214C5D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40634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6A0FA-B1B1-487C-9633-47E1F7CBC9F4}"/>
              </a:ext>
            </a:extLst>
          </p:cNvPr>
          <p:cNvSpPr>
            <a:spLocks noGrp="1"/>
          </p:cNvSpPr>
          <p:nvPr>
            <p:ph type="title"/>
          </p:nvPr>
        </p:nvSpPr>
        <p:spPr/>
        <p:txBody>
          <a:bodyPr/>
          <a:lstStyle/>
          <a:p>
            <a:r>
              <a:rPr lang="en-US"/>
              <a:t>Facebook Own Posts with Reactions Table - 1 of 6</a:t>
            </a:r>
          </a:p>
        </p:txBody>
      </p:sp>
      <p:graphicFrame>
        <p:nvGraphicFramePr>
          <p:cNvPr id="5" name="Table Placeholder 4">
            <a:extLst>
              <a:ext uri="{FF2B5EF4-FFF2-40B4-BE49-F238E27FC236}">
                <a16:creationId xmlns:a16="http://schemas.microsoft.com/office/drawing/2014/main" id="{E6704F70-43F9-4277-A15E-B152F05F713F}"/>
              </a:ext>
            </a:extLst>
          </p:cNvPr>
          <p:cNvGraphicFramePr>
            <a:graphicFrameLocks noGrp="1"/>
          </p:cNvGraphicFramePr>
          <p:nvPr>
            <p:ph type="tbl" sz="quarter" idx="13"/>
            <p:extLst>
              <p:ext uri="{D42A27DB-BD31-4B8C-83A1-F6EECF244321}">
                <p14:modId xmlns:p14="http://schemas.microsoft.com/office/powerpoint/2010/main" val="2882231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50015697"/>
                    </a:ext>
                  </a:extLst>
                </a:gridCol>
                <a:gridCol w="822960">
                  <a:extLst>
                    <a:ext uri="{9D8B030D-6E8A-4147-A177-3AD203B41FA5}">
                      <a16:colId xmlns:a16="http://schemas.microsoft.com/office/drawing/2014/main" val="676636595"/>
                    </a:ext>
                  </a:extLst>
                </a:gridCol>
                <a:gridCol w="822960">
                  <a:extLst>
                    <a:ext uri="{9D8B030D-6E8A-4147-A177-3AD203B41FA5}">
                      <a16:colId xmlns:a16="http://schemas.microsoft.com/office/drawing/2014/main" val="1238874411"/>
                    </a:ext>
                  </a:extLst>
                </a:gridCol>
                <a:gridCol w="822960">
                  <a:extLst>
                    <a:ext uri="{9D8B030D-6E8A-4147-A177-3AD203B41FA5}">
                      <a16:colId xmlns:a16="http://schemas.microsoft.com/office/drawing/2014/main" val="2286636141"/>
                    </a:ext>
                  </a:extLst>
                </a:gridCol>
                <a:gridCol w="822960">
                  <a:extLst>
                    <a:ext uri="{9D8B030D-6E8A-4147-A177-3AD203B41FA5}">
                      <a16:colId xmlns:a16="http://schemas.microsoft.com/office/drawing/2014/main" val="1655069556"/>
                    </a:ext>
                  </a:extLst>
                </a:gridCol>
                <a:gridCol w="822960">
                  <a:extLst>
                    <a:ext uri="{9D8B030D-6E8A-4147-A177-3AD203B41FA5}">
                      <a16:colId xmlns:a16="http://schemas.microsoft.com/office/drawing/2014/main" val="762789396"/>
                    </a:ext>
                  </a:extLst>
                </a:gridCol>
                <a:gridCol w="822960">
                  <a:extLst>
                    <a:ext uri="{9D8B030D-6E8A-4147-A177-3AD203B41FA5}">
                      <a16:colId xmlns:a16="http://schemas.microsoft.com/office/drawing/2014/main" val="671883545"/>
                    </a:ext>
                  </a:extLst>
                </a:gridCol>
                <a:gridCol w="822960">
                  <a:extLst>
                    <a:ext uri="{9D8B030D-6E8A-4147-A177-3AD203B41FA5}">
                      <a16:colId xmlns:a16="http://schemas.microsoft.com/office/drawing/2014/main" val="2242552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27266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- 2018-02-26 09:53:45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5245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- 2018-02-22 18:30:00</a:t>
                      </a:r>
                      <a:r>
                        <a:rPr kumimoji="0" lang="de-DE" sz="1000" b="0" i="0" u="none" strike="noStrike" kern="1200" cap="none" spc="0" normalizeH="0" baseline="0" noProof="0">
                          <a:ln>
                            <a:noFill/>
                          </a:ln>
                          <a:solidFill>
                            <a:prstClr val="black"/>
                          </a:solidFill>
                          <a:effectLst/>
                          <a:uLnTx/>
                          <a:uFillTx/>
                          <a:latin typeface="+mn-lt"/>
                          <a:ea typeface="+mn-ea"/>
                          <a:cs typeface="+mn-cs"/>
                        </a:rPr>
                        <a:t>
Psssssssst...es gibt da was Neues ❤️
Habt ihr schon von unserem "Winzer Quicky" gehört?
Da es immer wieder Anfragen nach spontanen Besuchen mit nur einer Nächtigung bei uns gab, haben wir uns etwas überlegt: Ab sofort könnt ihr bis 23.12.2018 in ausgewählten Zimmerkategorien von Montag bis Freitag auch nur für eine - herrlich romantische - Nacht bei uns einchecken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0685869"/>
                  </a:ext>
                </a:extLst>
              </a:tr>
            </a:tbl>
          </a:graphicData>
        </a:graphic>
      </p:graphicFrame>
      <p:sp>
        <p:nvSpPr>
          <p:cNvPr id="4" name="Text Placeholder 3">
            <a:extLst>
              <a:ext uri="{FF2B5EF4-FFF2-40B4-BE49-F238E27FC236}">
                <a16:creationId xmlns:a16="http://schemas.microsoft.com/office/drawing/2014/main" id="{AD53B77B-53F3-490E-A85E-720BB2FF527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08795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69C38-3524-437D-9C6A-A66A5457EFE3}"/>
              </a:ext>
            </a:extLst>
          </p:cNvPr>
          <p:cNvSpPr>
            <a:spLocks noGrp="1"/>
          </p:cNvSpPr>
          <p:nvPr>
            <p:ph type="title"/>
          </p:nvPr>
        </p:nvSpPr>
        <p:spPr/>
        <p:txBody>
          <a:bodyPr/>
          <a:lstStyle/>
          <a:p>
            <a:r>
              <a:rPr lang="en-US"/>
              <a:t>Facebook Own Posts with Reactions Table - 2 of 6</a:t>
            </a:r>
          </a:p>
        </p:txBody>
      </p:sp>
      <p:graphicFrame>
        <p:nvGraphicFramePr>
          <p:cNvPr id="5" name="Table Placeholder 4">
            <a:extLst>
              <a:ext uri="{FF2B5EF4-FFF2-40B4-BE49-F238E27FC236}">
                <a16:creationId xmlns:a16="http://schemas.microsoft.com/office/drawing/2014/main" id="{BB89026E-5943-4C31-9942-A0A4CA1B8E27}"/>
              </a:ext>
            </a:extLst>
          </p:cNvPr>
          <p:cNvGraphicFramePr>
            <a:graphicFrameLocks noGrp="1"/>
          </p:cNvGraphicFramePr>
          <p:nvPr>
            <p:ph type="tbl" sz="quarter" idx="13"/>
            <p:extLst>
              <p:ext uri="{D42A27DB-BD31-4B8C-83A1-F6EECF244321}">
                <p14:modId xmlns:p14="http://schemas.microsoft.com/office/powerpoint/2010/main" val="3268064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41623397"/>
                    </a:ext>
                  </a:extLst>
                </a:gridCol>
                <a:gridCol w="822960">
                  <a:extLst>
                    <a:ext uri="{9D8B030D-6E8A-4147-A177-3AD203B41FA5}">
                      <a16:colId xmlns:a16="http://schemas.microsoft.com/office/drawing/2014/main" val="2782680576"/>
                    </a:ext>
                  </a:extLst>
                </a:gridCol>
                <a:gridCol w="822960">
                  <a:extLst>
                    <a:ext uri="{9D8B030D-6E8A-4147-A177-3AD203B41FA5}">
                      <a16:colId xmlns:a16="http://schemas.microsoft.com/office/drawing/2014/main" val="340415350"/>
                    </a:ext>
                  </a:extLst>
                </a:gridCol>
                <a:gridCol w="822960">
                  <a:extLst>
                    <a:ext uri="{9D8B030D-6E8A-4147-A177-3AD203B41FA5}">
                      <a16:colId xmlns:a16="http://schemas.microsoft.com/office/drawing/2014/main" val="1796173940"/>
                    </a:ext>
                  </a:extLst>
                </a:gridCol>
                <a:gridCol w="822960">
                  <a:extLst>
                    <a:ext uri="{9D8B030D-6E8A-4147-A177-3AD203B41FA5}">
                      <a16:colId xmlns:a16="http://schemas.microsoft.com/office/drawing/2014/main" val="1368684723"/>
                    </a:ext>
                  </a:extLst>
                </a:gridCol>
                <a:gridCol w="822960">
                  <a:extLst>
                    <a:ext uri="{9D8B030D-6E8A-4147-A177-3AD203B41FA5}">
                      <a16:colId xmlns:a16="http://schemas.microsoft.com/office/drawing/2014/main" val="4035136547"/>
                    </a:ext>
                  </a:extLst>
                </a:gridCol>
                <a:gridCol w="822960">
                  <a:extLst>
                    <a:ext uri="{9D8B030D-6E8A-4147-A177-3AD203B41FA5}">
                      <a16:colId xmlns:a16="http://schemas.microsoft.com/office/drawing/2014/main" val="3677481943"/>
                    </a:ext>
                  </a:extLst>
                </a:gridCol>
                <a:gridCol w="822960">
                  <a:extLst>
                    <a:ext uri="{9D8B030D-6E8A-4147-A177-3AD203B41FA5}">
                      <a16:colId xmlns:a16="http://schemas.microsoft.com/office/drawing/2014/main" val="1794728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4852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- 2018-02-21 19:30:01</a:t>
                      </a:r>
                      <a:r>
                        <a:rPr kumimoji="0" lang="de-DE" sz="1000" b="0" i="0" u="none" strike="noStrike" kern="1200" cap="none" spc="0" normalizeH="0" baseline="0" noProof="0">
                          <a:ln>
                            <a:noFill/>
                          </a:ln>
                          <a:solidFill>
                            <a:prstClr val="black"/>
                          </a:solidFill>
                          <a:effectLst/>
                          <a:uLnTx/>
                          <a:uFillTx/>
                          <a:latin typeface="+mn-lt"/>
                          <a:ea typeface="+mn-ea"/>
                          <a:cs typeface="+mn-cs"/>
                        </a:rPr>
                        <a:t>
Habt ihr schon von "Winzer's TOP-DEAL" gehört? ;-)
ENTSPANNUNG PUR: 5 Tage (4 Nächte), inklusive 3/4 Verwöhnpension und Winzer's Inklusive...
Buchbar zwischen 25.02.2018 - 25.03.2018 von Sonntag bis Donnerstag und von Montag bis Freitag. Wenn Ihr Lust auf diesen Top Deal bekommen habt, dann fragt am Besten gleich nach einem der beliebten Zimmer an:
👉 Telefonisch: +437667/6387
👉 Web Anfrage: https://goo.gl/Byctaf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38335884"/>
                  </a:ext>
                </a:extLst>
              </a:tr>
            </a:tbl>
          </a:graphicData>
        </a:graphic>
      </p:graphicFrame>
      <p:sp>
        <p:nvSpPr>
          <p:cNvPr id="4" name="Text Placeholder 3">
            <a:extLst>
              <a:ext uri="{FF2B5EF4-FFF2-40B4-BE49-F238E27FC236}">
                <a16:creationId xmlns:a16="http://schemas.microsoft.com/office/drawing/2014/main" id="{19C8CCB5-0EEA-4994-B322-947ED7BC88C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59873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F2245-64A9-41BD-962E-4DB28D98BE7D}"/>
              </a:ext>
            </a:extLst>
          </p:cNvPr>
          <p:cNvSpPr>
            <a:spLocks noGrp="1"/>
          </p:cNvSpPr>
          <p:nvPr>
            <p:ph type="title"/>
          </p:nvPr>
        </p:nvSpPr>
        <p:spPr/>
        <p:txBody>
          <a:bodyPr/>
          <a:lstStyle/>
          <a:p>
            <a:r>
              <a:rPr lang="en-US"/>
              <a:t>Facebook Own Posts with Reactions Table - 3 of 6</a:t>
            </a:r>
          </a:p>
        </p:txBody>
      </p:sp>
      <p:graphicFrame>
        <p:nvGraphicFramePr>
          <p:cNvPr id="5" name="Table Placeholder 4">
            <a:extLst>
              <a:ext uri="{FF2B5EF4-FFF2-40B4-BE49-F238E27FC236}">
                <a16:creationId xmlns:a16="http://schemas.microsoft.com/office/drawing/2014/main" id="{00F5DC47-0E49-41E6-8DD0-A1A4816B85C0}"/>
              </a:ext>
            </a:extLst>
          </p:cNvPr>
          <p:cNvGraphicFramePr>
            <a:graphicFrameLocks noGrp="1"/>
          </p:cNvGraphicFramePr>
          <p:nvPr>
            <p:ph type="tbl" sz="quarter" idx="13"/>
            <p:extLst>
              <p:ext uri="{D42A27DB-BD31-4B8C-83A1-F6EECF244321}">
                <p14:modId xmlns:p14="http://schemas.microsoft.com/office/powerpoint/2010/main" val="2304583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63648868"/>
                    </a:ext>
                  </a:extLst>
                </a:gridCol>
                <a:gridCol w="822960">
                  <a:extLst>
                    <a:ext uri="{9D8B030D-6E8A-4147-A177-3AD203B41FA5}">
                      <a16:colId xmlns:a16="http://schemas.microsoft.com/office/drawing/2014/main" val="2170642474"/>
                    </a:ext>
                  </a:extLst>
                </a:gridCol>
                <a:gridCol w="822960">
                  <a:extLst>
                    <a:ext uri="{9D8B030D-6E8A-4147-A177-3AD203B41FA5}">
                      <a16:colId xmlns:a16="http://schemas.microsoft.com/office/drawing/2014/main" val="1291482747"/>
                    </a:ext>
                  </a:extLst>
                </a:gridCol>
                <a:gridCol w="822960">
                  <a:extLst>
                    <a:ext uri="{9D8B030D-6E8A-4147-A177-3AD203B41FA5}">
                      <a16:colId xmlns:a16="http://schemas.microsoft.com/office/drawing/2014/main" val="1527226102"/>
                    </a:ext>
                  </a:extLst>
                </a:gridCol>
                <a:gridCol w="822960">
                  <a:extLst>
                    <a:ext uri="{9D8B030D-6E8A-4147-A177-3AD203B41FA5}">
                      <a16:colId xmlns:a16="http://schemas.microsoft.com/office/drawing/2014/main" val="2310714961"/>
                    </a:ext>
                  </a:extLst>
                </a:gridCol>
                <a:gridCol w="822960">
                  <a:extLst>
                    <a:ext uri="{9D8B030D-6E8A-4147-A177-3AD203B41FA5}">
                      <a16:colId xmlns:a16="http://schemas.microsoft.com/office/drawing/2014/main" val="492783453"/>
                    </a:ext>
                  </a:extLst>
                </a:gridCol>
                <a:gridCol w="822960">
                  <a:extLst>
                    <a:ext uri="{9D8B030D-6E8A-4147-A177-3AD203B41FA5}">
                      <a16:colId xmlns:a16="http://schemas.microsoft.com/office/drawing/2014/main" val="1425800649"/>
                    </a:ext>
                  </a:extLst>
                </a:gridCol>
                <a:gridCol w="822960">
                  <a:extLst>
                    <a:ext uri="{9D8B030D-6E8A-4147-A177-3AD203B41FA5}">
                      <a16:colId xmlns:a16="http://schemas.microsoft.com/office/drawing/2014/main" val="2603543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23890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- 2018-02-20 18:30:01</a:t>
                      </a:r>
                      <a:r>
                        <a:rPr kumimoji="0" lang="de-DE" sz="1000" b="0" i="0" u="none" strike="noStrike" kern="1200" cap="none" spc="0" normalizeH="0" baseline="0" noProof="0">
                          <a:ln>
                            <a:noFill/>
                          </a:ln>
                          <a:solidFill>
                            <a:prstClr val="black"/>
                          </a:solidFill>
                          <a:effectLst/>
                          <a:uLnTx/>
                          <a:uFillTx/>
                          <a:latin typeface="+mn-lt"/>
                          <a:ea typeface="+mn-ea"/>
                          <a:cs typeface="+mn-cs"/>
                        </a:rPr>
                        <a:t>
Urlaub und Genuss im prämierten Hotel Winzer 👈
Mit HolidayCheck und Falstaff wurden wir von zwei der renommiertesten Bewertungsportale für unser Hotel und unsere Hotelbar mit Auszeichnungen prämiert.
Wir freuen uns über das tolle Feedback und dass Ihr so zufrieden mit uns sind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826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- 2018-02-16 10:00:00</a:t>
                      </a:r>
                      <a:r>
                        <a:rPr kumimoji="0" lang="de-DE" sz="1000" b="0" i="0" u="none" strike="noStrike" kern="1200" cap="none" spc="0" normalizeH="0" baseline="0" noProof="0">
                          <a:ln>
                            <a:noFill/>
                          </a:ln>
                          <a:solidFill>
                            <a:prstClr val="black"/>
                          </a:solidFill>
                          <a:effectLst/>
                          <a:uLnTx/>
                          <a:uFillTx/>
                          <a:latin typeface="+mn-lt"/>
                          <a:ea typeface="+mn-ea"/>
                          <a:cs typeface="+mn-cs"/>
                        </a:rPr>
                        <a:t>
Mit Freude präsentieren wir euch diesen tollen Artikel von Sabine Ludhammer! Sie ist auch als Soulsista bekannt und schreibt in Ihrem Blog Soulkitchen über Ihre kulinarischen Erlebnisse. Kürzlich war sie auch bei uns zu Gast. Viel Spaß beim lesen.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63962304"/>
                  </a:ext>
                </a:extLst>
              </a:tr>
            </a:tbl>
          </a:graphicData>
        </a:graphic>
      </p:graphicFrame>
      <p:sp>
        <p:nvSpPr>
          <p:cNvPr id="4" name="Text Placeholder 3">
            <a:extLst>
              <a:ext uri="{FF2B5EF4-FFF2-40B4-BE49-F238E27FC236}">
                <a16:creationId xmlns:a16="http://schemas.microsoft.com/office/drawing/2014/main" id="{EB879271-193C-467A-BC19-AC4611F3077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96192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47A68-DC2D-4944-8D20-D1161B187ACC}"/>
              </a:ext>
            </a:extLst>
          </p:cNvPr>
          <p:cNvSpPr>
            <a:spLocks noGrp="1"/>
          </p:cNvSpPr>
          <p:nvPr>
            <p:ph type="title"/>
          </p:nvPr>
        </p:nvSpPr>
        <p:spPr/>
        <p:txBody>
          <a:bodyPr/>
          <a:lstStyle/>
          <a:p>
            <a:r>
              <a:rPr lang="en-US"/>
              <a:t>Facebook Own Posts with Reactions Table - 4 of 6</a:t>
            </a:r>
          </a:p>
        </p:txBody>
      </p:sp>
      <p:graphicFrame>
        <p:nvGraphicFramePr>
          <p:cNvPr id="5" name="Table Placeholder 4">
            <a:extLst>
              <a:ext uri="{FF2B5EF4-FFF2-40B4-BE49-F238E27FC236}">
                <a16:creationId xmlns:a16="http://schemas.microsoft.com/office/drawing/2014/main" id="{81B28F5F-F1A3-4A86-8096-AC13D604D442}"/>
              </a:ext>
            </a:extLst>
          </p:cNvPr>
          <p:cNvGraphicFramePr>
            <a:graphicFrameLocks noGrp="1"/>
          </p:cNvGraphicFramePr>
          <p:nvPr>
            <p:ph type="tbl" sz="quarter" idx="13"/>
            <p:extLst>
              <p:ext uri="{D42A27DB-BD31-4B8C-83A1-F6EECF244321}">
                <p14:modId xmlns:p14="http://schemas.microsoft.com/office/powerpoint/2010/main" val="3735769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58662838"/>
                    </a:ext>
                  </a:extLst>
                </a:gridCol>
                <a:gridCol w="822960">
                  <a:extLst>
                    <a:ext uri="{9D8B030D-6E8A-4147-A177-3AD203B41FA5}">
                      <a16:colId xmlns:a16="http://schemas.microsoft.com/office/drawing/2014/main" val="3569617075"/>
                    </a:ext>
                  </a:extLst>
                </a:gridCol>
                <a:gridCol w="822960">
                  <a:extLst>
                    <a:ext uri="{9D8B030D-6E8A-4147-A177-3AD203B41FA5}">
                      <a16:colId xmlns:a16="http://schemas.microsoft.com/office/drawing/2014/main" val="408647964"/>
                    </a:ext>
                  </a:extLst>
                </a:gridCol>
                <a:gridCol w="822960">
                  <a:extLst>
                    <a:ext uri="{9D8B030D-6E8A-4147-A177-3AD203B41FA5}">
                      <a16:colId xmlns:a16="http://schemas.microsoft.com/office/drawing/2014/main" val="4100380430"/>
                    </a:ext>
                  </a:extLst>
                </a:gridCol>
                <a:gridCol w="822960">
                  <a:extLst>
                    <a:ext uri="{9D8B030D-6E8A-4147-A177-3AD203B41FA5}">
                      <a16:colId xmlns:a16="http://schemas.microsoft.com/office/drawing/2014/main" val="3341209923"/>
                    </a:ext>
                  </a:extLst>
                </a:gridCol>
                <a:gridCol w="822960">
                  <a:extLst>
                    <a:ext uri="{9D8B030D-6E8A-4147-A177-3AD203B41FA5}">
                      <a16:colId xmlns:a16="http://schemas.microsoft.com/office/drawing/2014/main" val="431929689"/>
                    </a:ext>
                  </a:extLst>
                </a:gridCol>
                <a:gridCol w="822960">
                  <a:extLst>
                    <a:ext uri="{9D8B030D-6E8A-4147-A177-3AD203B41FA5}">
                      <a16:colId xmlns:a16="http://schemas.microsoft.com/office/drawing/2014/main" val="3700482344"/>
                    </a:ext>
                  </a:extLst>
                </a:gridCol>
                <a:gridCol w="822960">
                  <a:extLst>
                    <a:ext uri="{9D8B030D-6E8A-4147-A177-3AD203B41FA5}">
                      <a16:colId xmlns:a16="http://schemas.microsoft.com/office/drawing/2014/main" val="4260068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570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- 2018-02-14 12:00:00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wunderschönen Valentinstag! 🎀Genießt die Zeit!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31255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- 2018-02-12 18:30:01</a:t>
                      </a:r>
                      <a:r>
                        <a:rPr kumimoji="0" lang="de-DE" sz="1000" b="0" i="0" u="none" strike="noStrike" kern="1200" cap="none" spc="0" normalizeH="0" baseline="0" noProof="0">
                          <a:ln>
                            <a:noFill/>
                          </a:ln>
                          <a:solidFill>
                            <a:prstClr val="black"/>
                          </a:solidFill>
                          <a:effectLst/>
                          <a:uLnTx/>
                          <a:uFillTx/>
                          <a:latin typeface="+mn-lt"/>
                          <a:ea typeface="+mn-ea"/>
                          <a:cs typeface="+mn-cs"/>
                        </a:rPr>
                        <a:t>
Mit unserem köstlichen Schokoküchlein gelingt die romantische Überraschung auch zuhause...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45755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- 2018-02-12 10:24:11</a:t>
                      </a:r>
                      <a:r>
                        <a:rPr kumimoji="0" lang="de-DE" sz="1000" b="0" i="0" u="none" strike="noStrike" kern="1200" cap="none" spc="0" normalizeH="0" baseline="0" noProof="0">
                          <a:ln>
                            <a:noFill/>
                          </a:ln>
                          <a:solidFill>
                            <a:prstClr val="black"/>
                          </a:solidFill>
                          <a:effectLst/>
                          <a:uLnTx/>
                          <a:uFillTx/>
                          <a:latin typeface="+mn-lt"/>
                          <a:ea typeface="+mn-ea"/>
                          <a:cs typeface="+mn-cs"/>
                        </a:rPr>
                        <a:t>
Juhuuu, bald ist es soweit - Maskenparty!! 🍾🎉 Freut euch auch auf unseren Entertainer Wolfgang, heute Abend in Mark's New York Bar!!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46010832"/>
                  </a:ext>
                </a:extLst>
              </a:tr>
            </a:tbl>
          </a:graphicData>
        </a:graphic>
      </p:graphicFrame>
      <p:sp>
        <p:nvSpPr>
          <p:cNvPr id="4" name="Text Placeholder 3">
            <a:extLst>
              <a:ext uri="{FF2B5EF4-FFF2-40B4-BE49-F238E27FC236}">
                <a16:creationId xmlns:a16="http://schemas.microsoft.com/office/drawing/2014/main" id="{BF9B7101-1174-416E-AF37-9F4266306D4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38378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7B89F-8ADC-4E71-AC2F-96377B3A8E8D}"/>
              </a:ext>
            </a:extLst>
          </p:cNvPr>
          <p:cNvSpPr>
            <a:spLocks noGrp="1"/>
          </p:cNvSpPr>
          <p:nvPr>
            <p:ph type="title"/>
          </p:nvPr>
        </p:nvSpPr>
        <p:spPr/>
        <p:txBody>
          <a:bodyPr/>
          <a:lstStyle/>
          <a:p>
            <a:r>
              <a:rPr lang="en-US"/>
              <a:t>Facebook Own Posts with Reactions Table - 5 of 6</a:t>
            </a:r>
          </a:p>
        </p:txBody>
      </p:sp>
      <p:graphicFrame>
        <p:nvGraphicFramePr>
          <p:cNvPr id="5" name="Table Placeholder 4">
            <a:extLst>
              <a:ext uri="{FF2B5EF4-FFF2-40B4-BE49-F238E27FC236}">
                <a16:creationId xmlns:a16="http://schemas.microsoft.com/office/drawing/2014/main" id="{15BC6855-C751-42DD-91FF-8890BCE7B2F2}"/>
              </a:ext>
            </a:extLst>
          </p:cNvPr>
          <p:cNvGraphicFramePr>
            <a:graphicFrameLocks noGrp="1"/>
          </p:cNvGraphicFramePr>
          <p:nvPr>
            <p:ph type="tbl" sz="quarter" idx="13"/>
            <p:extLst>
              <p:ext uri="{D42A27DB-BD31-4B8C-83A1-F6EECF244321}">
                <p14:modId xmlns:p14="http://schemas.microsoft.com/office/powerpoint/2010/main" val="2642813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79497000"/>
                    </a:ext>
                  </a:extLst>
                </a:gridCol>
                <a:gridCol w="822960">
                  <a:extLst>
                    <a:ext uri="{9D8B030D-6E8A-4147-A177-3AD203B41FA5}">
                      <a16:colId xmlns:a16="http://schemas.microsoft.com/office/drawing/2014/main" val="4121438124"/>
                    </a:ext>
                  </a:extLst>
                </a:gridCol>
                <a:gridCol w="822960">
                  <a:extLst>
                    <a:ext uri="{9D8B030D-6E8A-4147-A177-3AD203B41FA5}">
                      <a16:colId xmlns:a16="http://schemas.microsoft.com/office/drawing/2014/main" val="3705937357"/>
                    </a:ext>
                  </a:extLst>
                </a:gridCol>
                <a:gridCol w="822960">
                  <a:extLst>
                    <a:ext uri="{9D8B030D-6E8A-4147-A177-3AD203B41FA5}">
                      <a16:colId xmlns:a16="http://schemas.microsoft.com/office/drawing/2014/main" val="3286815383"/>
                    </a:ext>
                  </a:extLst>
                </a:gridCol>
                <a:gridCol w="822960">
                  <a:extLst>
                    <a:ext uri="{9D8B030D-6E8A-4147-A177-3AD203B41FA5}">
                      <a16:colId xmlns:a16="http://schemas.microsoft.com/office/drawing/2014/main" val="1172714302"/>
                    </a:ext>
                  </a:extLst>
                </a:gridCol>
                <a:gridCol w="822960">
                  <a:extLst>
                    <a:ext uri="{9D8B030D-6E8A-4147-A177-3AD203B41FA5}">
                      <a16:colId xmlns:a16="http://schemas.microsoft.com/office/drawing/2014/main" val="4194131907"/>
                    </a:ext>
                  </a:extLst>
                </a:gridCol>
                <a:gridCol w="822960">
                  <a:extLst>
                    <a:ext uri="{9D8B030D-6E8A-4147-A177-3AD203B41FA5}">
                      <a16:colId xmlns:a16="http://schemas.microsoft.com/office/drawing/2014/main" val="412157792"/>
                    </a:ext>
                  </a:extLst>
                </a:gridCol>
                <a:gridCol w="822960">
                  <a:extLst>
                    <a:ext uri="{9D8B030D-6E8A-4147-A177-3AD203B41FA5}">
                      <a16:colId xmlns:a16="http://schemas.microsoft.com/office/drawing/2014/main" val="648567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78255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- 2018-02-10 19:00:00</a:t>
                      </a:r>
                      <a:r>
                        <a:rPr kumimoji="0" lang="en-US" sz="1000" b="0" i="0" u="none" strike="noStrike" kern="1200" cap="none" spc="0" normalizeH="0" baseline="0" noProof="0">
                          <a:ln>
                            <a:noFill/>
                          </a:ln>
                          <a:solidFill>
                            <a:prstClr val="black"/>
                          </a:solidFill>
                          <a:effectLst/>
                          <a:uLnTx/>
                          <a:uFillTx/>
                          <a:latin typeface="+mn-lt"/>
                          <a:ea typeface="+mn-ea"/>
                          <a:cs typeface="+mn-cs"/>
                        </a:rPr>
                        <a:t>
😁😁 Am Montag (12.02.) findet bei uns eine Venezianische Maskenparty, unter dem Motto 
black &amp; white, statt! 🍾🎉 Freut euch auf Leckereien aus der italienischen Küche und den dazupassenden Wein. Ein absolutes Muss ist der Monkey Fizz in Mark´s New York Bar.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09628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- 2018-02-07 10:53:49</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Philipp!! 🎉
Wir möchten dem jüngsten Familienmitglied der Familie Winzer, herzlichen zum ersten Geburtstag gratulieren.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95848039"/>
                  </a:ext>
                </a:extLst>
              </a:tr>
            </a:tbl>
          </a:graphicData>
        </a:graphic>
      </p:graphicFrame>
      <p:sp>
        <p:nvSpPr>
          <p:cNvPr id="4" name="Text Placeholder 3">
            <a:extLst>
              <a:ext uri="{FF2B5EF4-FFF2-40B4-BE49-F238E27FC236}">
                <a16:creationId xmlns:a16="http://schemas.microsoft.com/office/drawing/2014/main" id="{DC93E69D-EAEB-4E0D-B2CB-D492F2D8DE8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60536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6821B-78D1-4323-B9C0-45E878A4D52F}"/>
              </a:ext>
            </a:extLst>
          </p:cNvPr>
          <p:cNvSpPr>
            <a:spLocks noGrp="1"/>
          </p:cNvSpPr>
          <p:nvPr>
            <p:ph type="title"/>
          </p:nvPr>
        </p:nvSpPr>
        <p:spPr/>
        <p:txBody>
          <a:bodyPr/>
          <a:lstStyle/>
          <a:p>
            <a:r>
              <a:rPr lang="en-US"/>
              <a:t>Facebook Own Posts with Reactions Table - 6 of 6</a:t>
            </a:r>
          </a:p>
        </p:txBody>
      </p:sp>
      <p:graphicFrame>
        <p:nvGraphicFramePr>
          <p:cNvPr id="5" name="Table Placeholder 4">
            <a:extLst>
              <a:ext uri="{FF2B5EF4-FFF2-40B4-BE49-F238E27FC236}">
                <a16:creationId xmlns:a16="http://schemas.microsoft.com/office/drawing/2014/main" id="{F7413588-0174-4A71-8C72-8AFE2863B0DF}"/>
              </a:ext>
            </a:extLst>
          </p:cNvPr>
          <p:cNvGraphicFramePr>
            <a:graphicFrameLocks noGrp="1"/>
          </p:cNvGraphicFramePr>
          <p:nvPr>
            <p:ph type="tbl" sz="quarter" idx="13"/>
            <p:extLst>
              <p:ext uri="{D42A27DB-BD31-4B8C-83A1-F6EECF244321}">
                <p14:modId xmlns:p14="http://schemas.microsoft.com/office/powerpoint/2010/main" val="2342668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23359502"/>
                    </a:ext>
                  </a:extLst>
                </a:gridCol>
                <a:gridCol w="822960">
                  <a:extLst>
                    <a:ext uri="{9D8B030D-6E8A-4147-A177-3AD203B41FA5}">
                      <a16:colId xmlns:a16="http://schemas.microsoft.com/office/drawing/2014/main" val="1912812434"/>
                    </a:ext>
                  </a:extLst>
                </a:gridCol>
                <a:gridCol w="822960">
                  <a:extLst>
                    <a:ext uri="{9D8B030D-6E8A-4147-A177-3AD203B41FA5}">
                      <a16:colId xmlns:a16="http://schemas.microsoft.com/office/drawing/2014/main" val="2747587292"/>
                    </a:ext>
                  </a:extLst>
                </a:gridCol>
                <a:gridCol w="822960">
                  <a:extLst>
                    <a:ext uri="{9D8B030D-6E8A-4147-A177-3AD203B41FA5}">
                      <a16:colId xmlns:a16="http://schemas.microsoft.com/office/drawing/2014/main" val="1865089130"/>
                    </a:ext>
                  </a:extLst>
                </a:gridCol>
                <a:gridCol w="822960">
                  <a:extLst>
                    <a:ext uri="{9D8B030D-6E8A-4147-A177-3AD203B41FA5}">
                      <a16:colId xmlns:a16="http://schemas.microsoft.com/office/drawing/2014/main" val="582465341"/>
                    </a:ext>
                  </a:extLst>
                </a:gridCol>
                <a:gridCol w="822960">
                  <a:extLst>
                    <a:ext uri="{9D8B030D-6E8A-4147-A177-3AD203B41FA5}">
                      <a16:colId xmlns:a16="http://schemas.microsoft.com/office/drawing/2014/main" val="3097480242"/>
                    </a:ext>
                  </a:extLst>
                </a:gridCol>
                <a:gridCol w="822960">
                  <a:extLst>
                    <a:ext uri="{9D8B030D-6E8A-4147-A177-3AD203B41FA5}">
                      <a16:colId xmlns:a16="http://schemas.microsoft.com/office/drawing/2014/main" val="2398619801"/>
                    </a:ext>
                  </a:extLst>
                </a:gridCol>
                <a:gridCol w="822960">
                  <a:extLst>
                    <a:ext uri="{9D8B030D-6E8A-4147-A177-3AD203B41FA5}">
                      <a16:colId xmlns:a16="http://schemas.microsoft.com/office/drawing/2014/main" val="4000561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36857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- 2018-02-06 18:30:00</a:t>
                      </a:r>
                      <a:r>
                        <a:rPr kumimoji="0" lang="de-DE" sz="1000" b="0" i="0" u="none" strike="noStrike" kern="1200" cap="none" spc="0" normalizeH="0" baseline="0" noProof="0">
                          <a:ln>
                            <a:noFill/>
                          </a:ln>
                          <a:solidFill>
                            <a:prstClr val="black"/>
                          </a:solidFill>
                          <a:effectLst/>
                          <a:uLnTx/>
                          <a:uFillTx/>
                          <a:latin typeface="+mn-lt"/>
                          <a:ea typeface="+mn-ea"/>
                          <a:cs typeface="+mn-cs"/>
                        </a:rPr>
                        <a:t>
Sind Sie fit für den Valentinstag? ♥♥♥
Hier erfahren Sie alles, was Sie über diesen romantischen Tag wissen müssen und wie man seinem/seiner Liebsten eine besondere Freude machen kann...
Romantische Gutscheine findet Ihr natürlich hier 👉 https://goo.gl/Y2rB5j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06118362"/>
                  </a:ext>
                </a:extLst>
              </a:tr>
            </a:tbl>
          </a:graphicData>
        </a:graphic>
      </p:graphicFrame>
      <p:sp>
        <p:nvSpPr>
          <p:cNvPr id="4" name="Text Placeholder 3">
            <a:extLst>
              <a:ext uri="{FF2B5EF4-FFF2-40B4-BE49-F238E27FC236}">
                <a16:creationId xmlns:a16="http://schemas.microsoft.com/office/drawing/2014/main" id="{EFC15659-9C7F-4C0B-9C97-E2929E4C2CF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4674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43A-4FD8-4E7B-AB46-228FC969AB57}"/>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22471222-3997-476E-A464-AE90B5E25BB9}"/>
              </a:ext>
            </a:extLst>
          </p:cNvPr>
          <p:cNvGraphicFramePr>
            <a:graphicFrameLocks noGrp="1"/>
          </p:cNvGraphicFramePr>
          <p:nvPr>
            <p:ph type="chart" sz="quarter" idx="13"/>
            <p:extLst>
              <p:ext uri="{D42A27DB-BD31-4B8C-83A1-F6EECF244321}">
                <p14:modId xmlns:p14="http://schemas.microsoft.com/office/powerpoint/2010/main" val="745716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C068D4-3D56-41BA-A3E1-0A66C63836D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C888A69-33EB-4C87-8069-48EB1178AF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5374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7D13B-1B83-4333-A4FB-42420EF44FEB}"/>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B0DFB399-A351-4802-908C-0A7241FDDA9E}"/>
              </a:ext>
            </a:extLst>
          </p:cNvPr>
          <p:cNvGraphicFramePr>
            <a:graphicFrameLocks noGrp="1"/>
          </p:cNvGraphicFramePr>
          <p:nvPr>
            <p:ph type="chart" sz="quarter" idx="13"/>
            <p:extLst>
              <p:ext uri="{D42A27DB-BD31-4B8C-83A1-F6EECF244321}">
                <p14:modId xmlns:p14="http://schemas.microsoft.com/office/powerpoint/2010/main" val="223228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1DDA9B-18B5-42C6-8D49-8B7205370ED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E035FD4-5240-4243-B9EE-2392818ADB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8514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972D3-F29A-417D-992C-1CAB030A7463}"/>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78542FB6-2EAC-4589-8E80-DFE6015ADB51}"/>
              </a:ext>
            </a:extLst>
          </p:cNvPr>
          <p:cNvGraphicFramePr>
            <a:graphicFrameLocks noGrp="1"/>
          </p:cNvGraphicFramePr>
          <p:nvPr>
            <p:ph type="chart" sz="quarter" idx="13"/>
            <p:extLst>
              <p:ext uri="{D42A27DB-BD31-4B8C-83A1-F6EECF244321}">
                <p14:modId xmlns:p14="http://schemas.microsoft.com/office/powerpoint/2010/main" val="3827830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4FC9C0-01C5-4FC1-A918-568A1589964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B3B12D7-90D5-4535-9EF3-0CF5DDFB3A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1577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E3C22-29BE-4839-8E32-EA89E8B9572C}"/>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B64B0E97-0A5C-49FA-8C6A-E09C93B805F8}"/>
              </a:ext>
            </a:extLst>
          </p:cNvPr>
          <p:cNvGraphicFramePr>
            <a:graphicFrameLocks noGrp="1"/>
          </p:cNvGraphicFramePr>
          <p:nvPr>
            <p:ph type="chart" sz="quarter" idx="13"/>
            <p:extLst>
              <p:ext uri="{D42A27DB-BD31-4B8C-83A1-F6EECF244321}">
                <p14:modId xmlns:p14="http://schemas.microsoft.com/office/powerpoint/2010/main" val="938656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5F4EE2-913D-4AAE-8032-F5E5392B8CA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B4FDAF8-B4A6-402F-9ABB-6D537DD116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611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B8BB8-30A0-44C7-BAC4-2AFA2C0CF6B3}"/>
              </a:ext>
            </a:extLst>
          </p:cNvPr>
          <p:cNvSpPr>
            <a:spLocks noGrp="1"/>
          </p:cNvSpPr>
          <p:nvPr>
            <p:ph type="title"/>
          </p:nvPr>
        </p:nvSpPr>
        <p:spPr/>
        <p:txBody>
          <a:bodyPr/>
          <a:lstStyle/>
          <a:p>
            <a:r>
              <a:rPr lang="en-US"/>
              <a:t>Facebook User Posts Table</a:t>
            </a:r>
          </a:p>
        </p:txBody>
      </p:sp>
      <p:graphicFrame>
        <p:nvGraphicFramePr>
          <p:cNvPr id="5" name="Table Placeholder 4">
            <a:extLst>
              <a:ext uri="{FF2B5EF4-FFF2-40B4-BE49-F238E27FC236}">
                <a16:creationId xmlns:a16="http://schemas.microsoft.com/office/drawing/2014/main" id="{06559779-0A7A-4C3B-AB32-2AF3CF15F349}"/>
              </a:ext>
            </a:extLst>
          </p:cNvPr>
          <p:cNvGraphicFramePr>
            <a:graphicFrameLocks noGrp="1"/>
          </p:cNvGraphicFramePr>
          <p:nvPr>
            <p:ph type="tbl" sz="quarter" idx="13"/>
            <p:extLst>
              <p:ext uri="{D42A27DB-BD31-4B8C-83A1-F6EECF244321}">
                <p14:modId xmlns:p14="http://schemas.microsoft.com/office/powerpoint/2010/main" val="352321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59680789"/>
                    </a:ext>
                  </a:extLst>
                </a:gridCol>
                <a:gridCol w="822960">
                  <a:extLst>
                    <a:ext uri="{9D8B030D-6E8A-4147-A177-3AD203B41FA5}">
                      <a16:colId xmlns:a16="http://schemas.microsoft.com/office/drawing/2014/main" val="1341887344"/>
                    </a:ext>
                  </a:extLst>
                </a:gridCol>
                <a:gridCol w="822960">
                  <a:extLst>
                    <a:ext uri="{9D8B030D-6E8A-4147-A177-3AD203B41FA5}">
                      <a16:colId xmlns:a16="http://schemas.microsoft.com/office/drawing/2014/main" val="2133200132"/>
                    </a:ext>
                  </a:extLst>
                </a:gridCol>
                <a:gridCol w="822960">
                  <a:extLst>
                    <a:ext uri="{9D8B030D-6E8A-4147-A177-3AD203B41FA5}">
                      <a16:colId xmlns:a16="http://schemas.microsoft.com/office/drawing/2014/main" val="2689695853"/>
                    </a:ext>
                  </a:extLst>
                </a:gridCol>
                <a:gridCol w="822960">
                  <a:extLst>
                    <a:ext uri="{9D8B030D-6E8A-4147-A177-3AD203B41FA5}">
                      <a16:colId xmlns:a16="http://schemas.microsoft.com/office/drawing/2014/main" val="4092031836"/>
                    </a:ext>
                  </a:extLst>
                </a:gridCol>
                <a:gridCol w="822960">
                  <a:extLst>
                    <a:ext uri="{9D8B030D-6E8A-4147-A177-3AD203B41FA5}">
                      <a16:colId xmlns:a16="http://schemas.microsoft.com/office/drawing/2014/main" val="2609979229"/>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4228171143"/>
                  </a:ext>
                </a:extLst>
              </a:tr>
              <a:tr h="370840">
                <a:tc>
                  <a:txBody>
                    <a:bodyPr/>
                    <a:lstStyle/>
                    <a:p>
                      <a:r>
                        <a:rPr lang="de-DE" sz="1000" b="1"/>
                        <a:t>**** Hotel Winzer Wellness und Kuscheln</a:t>
                      </a:r>
                      <a:r>
                        <a:rPr lang="de-DE" sz="1000"/>
                        <a:t> got a post by </a:t>
                      </a:r>
                      <a:r>
                        <a:rPr lang="de-DE" sz="1000" b="1"/>
                        <a:t> - 2018-02-18 17:52:47</a:t>
                      </a:r>
                      <a:r>
                        <a:rPr lang="de-DE" sz="1000"/>
                        <a:t>
Es waren wieder wunderbare und erholsame Tage bis zum nächsten Mal 😊</a:t>
                      </a:r>
                      <a:endParaRPr lang="en-US" sz="1000"/>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02/18/2018 19:15:48</a:t>
                      </a:r>
                    </a:p>
                  </a:txBody>
                  <a:tcPr/>
                </a:tc>
                <a:extLst>
                  <a:ext uri="{0D108BD9-81ED-4DB2-BD59-A6C34878D82A}">
                    <a16:rowId xmlns:a16="http://schemas.microsoft.com/office/drawing/2014/main" val="1343362598"/>
                  </a:ext>
                </a:extLst>
              </a:tr>
              <a:tr h="370840">
                <a:tc>
                  <a:txBody>
                    <a:bodyPr/>
                    <a:lstStyle/>
                    <a:p>
                      <a:r>
                        <a:rPr lang="de-DE" sz="1000" b="1"/>
                        <a:t>**** Hotel Winzer Wellness und Kuscheln</a:t>
                      </a:r>
                      <a:r>
                        <a:rPr lang="de-DE" sz="1000"/>
                        <a:t> got a post by </a:t>
                      </a:r>
                      <a:r>
                        <a:rPr lang="de-DE" sz="1000" b="1"/>
                        <a:t> - 2018-02-18 14:12:15</a:t>
                      </a:r>
                      <a:r>
                        <a:rPr lang="de-DE" sz="1000"/>
                        <a:t>
Und wieder können wir einfach wieder vielen vielen lieben Dank sagen für die tollen Tage, die wir verbringen durften! Hier ist der Gast nicht nur König sondern Kaiser!</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02/18/2018 19:14:43</a:t>
                      </a:r>
                    </a:p>
                  </a:txBody>
                  <a:tcPr/>
                </a:tc>
                <a:extLst>
                  <a:ext uri="{0D108BD9-81ED-4DB2-BD59-A6C34878D82A}">
                    <a16:rowId xmlns:a16="http://schemas.microsoft.com/office/drawing/2014/main" val="2539019426"/>
                  </a:ext>
                </a:extLst>
              </a:tr>
              <a:tr h="370840">
                <a:tc>
                  <a:txBody>
                    <a:bodyPr/>
                    <a:lstStyle/>
                    <a:p>
                      <a:r>
                        <a:rPr lang="de-DE" sz="1000" b="1"/>
                        <a:t>**** Hotel Winzer Wellness und Kuscheln</a:t>
                      </a:r>
                      <a:r>
                        <a:rPr lang="de-DE" sz="1000"/>
                        <a:t> got a post by </a:t>
                      </a:r>
                      <a:r>
                        <a:rPr lang="de-DE" sz="1000" b="1"/>
                        <a:t> - 2018-02-14 19:42:36</a:t>
                      </a:r>
                      <a:r>
                        <a:rPr lang="de-DE" sz="1000"/>
                        <a:t>
Liebes Winzer Team!
Ich durfte mit meinem Mann, anlässlich seines 50. Geburtstages, drei wundervolle Tage bei Euch verbringen 😊 Alles war perfekt, das Zimmer, der Service, das Essen und das Wellnessen! Wir kommen auf jeden Fall wieder! Vielen ❤lichen Dank für drei unvergessliche Tage!</a:t>
                      </a:r>
                      <a:endParaRPr lang="en-US" sz="1000"/>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02/14/2018 19:52:56</a:t>
                      </a:r>
                    </a:p>
                  </a:txBody>
                  <a:tcPr/>
                </a:tc>
                <a:extLst>
                  <a:ext uri="{0D108BD9-81ED-4DB2-BD59-A6C34878D82A}">
                    <a16:rowId xmlns:a16="http://schemas.microsoft.com/office/drawing/2014/main" val="1396997397"/>
                  </a:ext>
                </a:extLst>
              </a:tr>
            </a:tbl>
          </a:graphicData>
        </a:graphic>
      </p:graphicFrame>
      <p:sp>
        <p:nvSpPr>
          <p:cNvPr id="4" name="Text Placeholder 3">
            <a:extLst>
              <a:ext uri="{FF2B5EF4-FFF2-40B4-BE49-F238E27FC236}">
                <a16:creationId xmlns:a16="http://schemas.microsoft.com/office/drawing/2014/main" id="{125A36A3-CD15-45C4-8DB8-3B8A5EF2C9E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32104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1CA65-F796-4981-B5E5-20EF87ABA751}"/>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4402F8AC-3E0C-4AA5-B8CE-537133BB4F76}"/>
              </a:ext>
            </a:extLst>
          </p:cNvPr>
          <p:cNvGraphicFramePr>
            <a:graphicFrameLocks noGrp="1"/>
          </p:cNvGraphicFramePr>
          <p:nvPr>
            <p:ph type="chart" sz="quarter" idx="13"/>
            <p:extLst>
              <p:ext uri="{D42A27DB-BD31-4B8C-83A1-F6EECF244321}">
                <p14:modId xmlns:p14="http://schemas.microsoft.com/office/powerpoint/2010/main" val="3159114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950D63-71F8-4887-8FAC-79B717BB389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7EAD9E6-E6A1-49E2-B7A7-FDC0EC2DCE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5469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F0E23-E8B0-4DAF-B83A-1DDEA38D75ED}"/>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2CD7EE6F-62CE-446F-AF3A-5247847EEAD2}"/>
              </a:ext>
            </a:extLst>
          </p:cNvPr>
          <p:cNvGraphicFramePr>
            <a:graphicFrameLocks noGrp="1"/>
          </p:cNvGraphicFramePr>
          <p:nvPr>
            <p:ph type="chart" sz="quarter" idx="13"/>
            <p:extLst>
              <p:ext uri="{D42A27DB-BD31-4B8C-83A1-F6EECF244321}">
                <p14:modId xmlns:p14="http://schemas.microsoft.com/office/powerpoint/2010/main" val="2771172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754F5E-802F-4E2D-A6D4-B6D0571C67C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5544276-1BCC-4A9B-BDB9-89B1A06C27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1413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D2B59-E35E-4809-8DA5-EFD9FC065AEA}"/>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755692FB-337B-46D5-A619-2F8EFDE16D38}"/>
              </a:ext>
            </a:extLst>
          </p:cNvPr>
          <p:cNvGraphicFramePr>
            <a:graphicFrameLocks noGrp="1"/>
          </p:cNvGraphicFramePr>
          <p:nvPr>
            <p:ph type="chart" sz="quarter" idx="13"/>
            <p:extLst>
              <p:ext uri="{D42A27DB-BD31-4B8C-83A1-F6EECF244321}">
                <p14:modId xmlns:p14="http://schemas.microsoft.com/office/powerpoint/2010/main" val="2419287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071371-CA7E-401B-93C8-EA6E8B7C36B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90E5F51-0447-48AF-BBFA-BB84DC7EFF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20945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30FCD-4C7F-4065-B40C-5638943C6F68}"/>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1C087849-14A2-49C9-8826-399712122318}"/>
              </a:ext>
            </a:extLst>
          </p:cNvPr>
          <p:cNvGraphicFramePr>
            <a:graphicFrameLocks noGrp="1"/>
          </p:cNvGraphicFramePr>
          <p:nvPr>
            <p:ph type="chart" sz="quarter" idx="13"/>
            <p:extLst>
              <p:ext uri="{D42A27DB-BD31-4B8C-83A1-F6EECF244321}">
                <p14:modId xmlns:p14="http://schemas.microsoft.com/office/powerpoint/2010/main" val="3698471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DD5E3C-FDE8-4199-8A69-1870F4FC586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351F0C2-EBA3-41C0-BBC1-6399FB0F8E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8346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51B83-0A83-47C6-86AE-0FD95610CAC5}"/>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71FA872C-A645-43BB-9288-C6090146F628}"/>
              </a:ext>
            </a:extLst>
          </p:cNvPr>
          <p:cNvGraphicFramePr>
            <a:graphicFrameLocks noGrp="1"/>
          </p:cNvGraphicFramePr>
          <p:nvPr>
            <p:ph type="chart" sz="quarter" idx="13"/>
            <p:extLst>
              <p:ext uri="{D42A27DB-BD31-4B8C-83A1-F6EECF244321}">
                <p14:modId xmlns:p14="http://schemas.microsoft.com/office/powerpoint/2010/main" val="1042031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D51DAF-C2CB-417F-A141-8F3988891C5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AFBD7B3-D38F-443D-A800-74C554EFA8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7921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4FAF7-ABBB-42EC-B4FC-A4F911399218}"/>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ABD080A4-E140-453C-AC94-B3ABA9744E0B}"/>
              </a:ext>
            </a:extLst>
          </p:cNvPr>
          <p:cNvGraphicFramePr>
            <a:graphicFrameLocks noGrp="1"/>
          </p:cNvGraphicFramePr>
          <p:nvPr>
            <p:ph type="chart" sz="quarter" idx="13"/>
            <p:extLst>
              <p:ext uri="{D42A27DB-BD31-4B8C-83A1-F6EECF244321}">
                <p14:modId xmlns:p14="http://schemas.microsoft.com/office/powerpoint/2010/main" val="3082594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19C555-29A9-4E10-98BD-E39E2B1E316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A0A1B44-8A7E-4713-922E-7EA121079F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6466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F1837-BA11-454D-92B8-24BE858BFD49}"/>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DC01C4EA-BFE1-4A4A-8D1C-9E53D8FCD5FC}"/>
              </a:ext>
            </a:extLst>
          </p:cNvPr>
          <p:cNvGraphicFramePr>
            <a:graphicFrameLocks noGrp="1"/>
          </p:cNvGraphicFramePr>
          <p:nvPr>
            <p:ph type="chart" sz="quarter" idx="13"/>
            <p:extLst>
              <p:ext uri="{D42A27DB-BD31-4B8C-83A1-F6EECF244321}">
                <p14:modId xmlns:p14="http://schemas.microsoft.com/office/powerpoint/2010/main" val="3515502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A6CA91-7915-44F9-B9A7-0EC227E99F0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A48CA0C-6FF2-41FE-AA64-40CD1D6DEB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1873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114-D00A-4415-B374-39916548C107}"/>
              </a:ext>
            </a:extLst>
          </p:cNvPr>
          <p:cNvSpPr>
            <a:spLocks noGrp="1"/>
          </p:cNvSpPr>
          <p:nvPr>
            <p:ph type="title"/>
          </p:nvPr>
        </p:nvSpPr>
        <p:spPr/>
        <p:txBody>
          <a:bodyPr/>
          <a:lstStyle/>
          <a:p>
            <a:r>
              <a:rPr lang="en-US"/>
              <a:t>Facebook Private Messages Table</a:t>
            </a:r>
          </a:p>
        </p:txBody>
      </p:sp>
      <p:graphicFrame>
        <p:nvGraphicFramePr>
          <p:cNvPr id="5" name="Table Placeholder 4">
            <a:extLst>
              <a:ext uri="{FF2B5EF4-FFF2-40B4-BE49-F238E27FC236}">
                <a16:creationId xmlns:a16="http://schemas.microsoft.com/office/drawing/2014/main" id="{B003A94E-9EFE-4A14-8F58-F36E60A52349}"/>
              </a:ext>
            </a:extLst>
          </p:cNvPr>
          <p:cNvGraphicFramePr>
            <a:graphicFrameLocks noGrp="1"/>
          </p:cNvGraphicFramePr>
          <p:nvPr>
            <p:ph type="tbl" sz="quarter" idx="13"/>
            <p:extLst>
              <p:ext uri="{D42A27DB-BD31-4B8C-83A1-F6EECF244321}">
                <p14:modId xmlns:p14="http://schemas.microsoft.com/office/powerpoint/2010/main" val="2437481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19496285"/>
                    </a:ext>
                  </a:extLst>
                </a:gridCol>
                <a:gridCol w="2057400">
                  <a:extLst>
                    <a:ext uri="{9D8B030D-6E8A-4147-A177-3AD203B41FA5}">
                      <a16:colId xmlns:a16="http://schemas.microsoft.com/office/drawing/2014/main" val="2096461354"/>
                    </a:ext>
                  </a:extLst>
                </a:gridCol>
                <a:gridCol w="822960">
                  <a:extLst>
                    <a:ext uri="{9D8B030D-6E8A-4147-A177-3AD203B41FA5}">
                      <a16:colId xmlns:a16="http://schemas.microsoft.com/office/drawing/2014/main" val="3898781254"/>
                    </a:ext>
                  </a:extLst>
                </a:gridCol>
                <a:gridCol w="1234440">
                  <a:extLst>
                    <a:ext uri="{9D8B030D-6E8A-4147-A177-3AD203B41FA5}">
                      <a16:colId xmlns:a16="http://schemas.microsoft.com/office/drawing/2014/main" val="2041231386"/>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067956531"/>
                  </a:ext>
                </a:extLst>
              </a:tr>
              <a:tr h="370840">
                <a:tc>
                  <a:txBody>
                    <a:bodyPr/>
                    <a:lstStyle/>
                    <a:p>
                      <a:r>
                        <a:rPr lang="en-US" sz="1000" b="1"/>
                        <a:t>Mark's New York Bar</a:t>
                      </a:r>
                      <a:r>
                        <a:rPr lang="en-US" sz="1000"/>
                        <a:t> got a message by </a:t>
                      </a:r>
                      <a:r>
                        <a:rPr lang="en-US" sz="1000" b="1"/>
                        <a:t>Herger Lukas - 2018-02-23 08:24:55</a:t>
                      </a:r>
                      <a:r>
                        <a:rPr lang="en-US" sz="1000"/>
                        <a:t>
</a:t>
                      </a:r>
                    </a:p>
                  </a:txBody>
                  <a:tcPr/>
                </a:tc>
                <a:tc>
                  <a:txBody>
                    <a:bodyPr/>
                    <a:lstStyle/>
                    <a:p>
                      <a:r>
                        <a:rPr lang="en-US" sz="1000"/>
                        <a:t>n/a</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2738087349"/>
                  </a:ext>
                </a:extLst>
              </a:tr>
            </a:tbl>
          </a:graphicData>
        </a:graphic>
      </p:graphicFrame>
      <p:sp>
        <p:nvSpPr>
          <p:cNvPr id="4" name="Text Placeholder 3">
            <a:extLst>
              <a:ext uri="{FF2B5EF4-FFF2-40B4-BE49-F238E27FC236}">
                <a16:creationId xmlns:a16="http://schemas.microsoft.com/office/drawing/2014/main" id="{4428284F-A031-4119-9D22-C023D9C242A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416526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EDD96-5314-4BA4-8EFB-FFD2A5DE6DEC}"/>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AACC1EE7-06B8-4DAC-805C-599774ED9772}"/>
              </a:ext>
            </a:extLst>
          </p:cNvPr>
          <p:cNvGraphicFramePr>
            <a:graphicFrameLocks noGrp="1"/>
          </p:cNvGraphicFramePr>
          <p:nvPr>
            <p:ph type="chart" sz="quarter" idx="13"/>
            <p:extLst>
              <p:ext uri="{D42A27DB-BD31-4B8C-83A1-F6EECF244321}">
                <p14:modId xmlns:p14="http://schemas.microsoft.com/office/powerpoint/2010/main" val="4210881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3ABE45-13E9-4C95-B0A6-605C6568B1D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2D0D78D-63FA-495E-9FDB-68B20AE809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62825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0EA18-F92B-4F36-BDED-2B584E049847}"/>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A26B43ED-48C6-4B87-BC69-884CA56C8817}"/>
              </a:ext>
            </a:extLst>
          </p:cNvPr>
          <p:cNvGraphicFramePr>
            <a:graphicFrameLocks noGrp="1"/>
          </p:cNvGraphicFramePr>
          <p:nvPr>
            <p:ph type="tbl" sz="quarter" idx="13"/>
            <p:extLst>
              <p:ext uri="{D42A27DB-BD31-4B8C-83A1-F6EECF244321}">
                <p14:modId xmlns:p14="http://schemas.microsoft.com/office/powerpoint/2010/main" val="3904264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0812695"/>
                    </a:ext>
                  </a:extLst>
                </a:gridCol>
                <a:gridCol w="2468880">
                  <a:extLst>
                    <a:ext uri="{9D8B030D-6E8A-4147-A177-3AD203B41FA5}">
                      <a16:colId xmlns:a16="http://schemas.microsoft.com/office/drawing/2014/main" val="2122246871"/>
                    </a:ext>
                  </a:extLst>
                </a:gridCol>
                <a:gridCol w="2468880">
                  <a:extLst>
                    <a:ext uri="{9D8B030D-6E8A-4147-A177-3AD203B41FA5}">
                      <a16:colId xmlns:a16="http://schemas.microsoft.com/office/drawing/2014/main" val="512763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84429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7380</a:t>
                      </a:r>
                    </a:p>
                  </a:txBody>
                  <a:tcPr/>
                </a:tc>
                <a:extLst>
                  <a:ext uri="{0D108BD9-81ED-4DB2-BD59-A6C34878D82A}">
                    <a16:rowId xmlns:a16="http://schemas.microsoft.com/office/drawing/2014/main" val="474091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8210</a:t>
                      </a:r>
                    </a:p>
                  </a:txBody>
                  <a:tcPr/>
                </a:tc>
                <a:extLst>
                  <a:ext uri="{0D108BD9-81ED-4DB2-BD59-A6C34878D82A}">
                    <a16:rowId xmlns:a16="http://schemas.microsoft.com/office/drawing/2014/main" val="3255562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9603</a:t>
                      </a:r>
                    </a:p>
                  </a:txBody>
                  <a:tcPr/>
                </a:tc>
                <a:extLst>
                  <a:ext uri="{0D108BD9-81ED-4DB2-BD59-A6C34878D82A}">
                    <a16:rowId xmlns:a16="http://schemas.microsoft.com/office/drawing/2014/main" val="92518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9079</a:t>
                      </a:r>
                    </a:p>
                  </a:txBody>
                  <a:tcPr/>
                </a:tc>
                <a:extLst>
                  <a:ext uri="{0D108BD9-81ED-4DB2-BD59-A6C34878D82A}">
                    <a16:rowId xmlns:a16="http://schemas.microsoft.com/office/drawing/2014/main" val="673527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9811</a:t>
                      </a:r>
                    </a:p>
                  </a:txBody>
                  <a:tcPr/>
                </a:tc>
                <a:extLst>
                  <a:ext uri="{0D108BD9-81ED-4DB2-BD59-A6C34878D82A}">
                    <a16:rowId xmlns:a16="http://schemas.microsoft.com/office/drawing/2014/main" val="472938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9419</a:t>
                      </a:r>
                    </a:p>
                  </a:txBody>
                  <a:tcPr/>
                </a:tc>
                <a:extLst>
                  <a:ext uri="{0D108BD9-81ED-4DB2-BD59-A6C34878D82A}">
                    <a16:rowId xmlns:a16="http://schemas.microsoft.com/office/drawing/2014/main" val="433333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32643</a:t>
                      </a:r>
                    </a:p>
                  </a:txBody>
                  <a:tcPr/>
                </a:tc>
                <a:extLst>
                  <a:ext uri="{0D108BD9-81ED-4DB2-BD59-A6C34878D82A}">
                    <a16:rowId xmlns:a16="http://schemas.microsoft.com/office/drawing/2014/main" val="4292973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9939</a:t>
                      </a:r>
                    </a:p>
                  </a:txBody>
                  <a:tcPr/>
                </a:tc>
                <a:extLst>
                  <a:ext uri="{0D108BD9-81ED-4DB2-BD59-A6C34878D82A}">
                    <a16:rowId xmlns:a16="http://schemas.microsoft.com/office/drawing/2014/main" val="74570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8435</a:t>
                      </a:r>
                    </a:p>
                  </a:txBody>
                  <a:tcPr/>
                </a:tc>
                <a:extLst>
                  <a:ext uri="{0D108BD9-81ED-4DB2-BD59-A6C34878D82A}">
                    <a16:rowId xmlns:a16="http://schemas.microsoft.com/office/drawing/2014/main" val="355560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20180</a:t>
                      </a:r>
                    </a:p>
                  </a:txBody>
                  <a:tcPr/>
                </a:tc>
                <a:extLst>
                  <a:ext uri="{0D108BD9-81ED-4DB2-BD59-A6C34878D82A}">
                    <a16:rowId xmlns:a16="http://schemas.microsoft.com/office/drawing/2014/main" val="1261285182"/>
                  </a:ext>
                </a:extLst>
              </a:tr>
            </a:tbl>
          </a:graphicData>
        </a:graphic>
      </p:graphicFrame>
      <p:sp>
        <p:nvSpPr>
          <p:cNvPr id="4" name="Text Placeholder 3">
            <a:extLst>
              <a:ext uri="{FF2B5EF4-FFF2-40B4-BE49-F238E27FC236}">
                <a16:creationId xmlns:a16="http://schemas.microsoft.com/office/drawing/2014/main" id="{A6AFC1DD-D486-4EFD-B084-6117BB4D97A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43625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00058-AB3B-47EA-8F2E-72F2610A52D8}"/>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2945EE45-F948-417C-86A6-6D208FE2B6B1}"/>
              </a:ext>
            </a:extLst>
          </p:cNvPr>
          <p:cNvGraphicFramePr>
            <a:graphicFrameLocks noGrp="1"/>
          </p:cNvGraphicFramePr>
          <p:nvPr>
            <p:ph type="tbl" sz="quarter" idx="13"/>
            <p:extLst>
              <p:ext uri="{D42A27DB-BD31-4B8C-83A1-F6EECF244321}">
                <p14:modId xmlns:p14="http://schemas.microsoft.com/office/powerpoint/2010/main" val="3592647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940569"/>
                    </a:ext>
                  </a:extLst>
                </a:gridCol>
                <a:gridCol w="2468880">
                  <a:extLst>
                    <a:ext uri="{9D8B030D-6E8A-4147-A177-3AD203B41FA5}">
                      <a16:colId xmlns:a16="http://schemas.microsoft.com/office/drawing/2014/main" val="3369943550"/>
                    </a:ext>
                  </a:extLst>
                </a:gridCol>
                <a:gridCol w="2468880">
                  <a:extLst>
                    <a:ext uri="{9D8B030D-6E8A-4147-A177-3AD203B41FA5}">
                      <a16:colId xmlns:a16="http://schemas.microsoft.com/office/drawing/2014/main" val="1435819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2327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11933</a:t>
                      </a:r>
                    </a:p>
                  </a:txBody>
                  <a:tcPr/>
                </a:tc>
                <a:extLst>
                  <a:ext uri="{0D108BD9-81ED-4DB2-BD59-A6C34878D82A}">
                    <a16:rowId xmlns:a16="http://schemas.microsoft.com/office/drawing/2014/main" val="141837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14046</a:t>
                      </a:r>
                    </a:p>
                  </a:txBody>
                  <a:tcPr/>
                </a:tc>
                <a:extLst>
                  <a:ext uri="{0D108BD9-81ED-4DB2-BD59-A6C34878D82A}">
                    <a16:rowId xmlns:a16="http://schemas.microsoft.com/office/drawing/2014/main" val="391377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6325</a:t>
                      </a:r>
                    </a:p>
                  </a:txBody>
                  <a:tcPr/>
                </a:tc>
                <a:extLst>
                  <a:ext uri="{0D108BD9-81ED-4DB2-BD59-A6C34878D82A}">
                    <a16:rowId xmlns:a16="http://schemas.microsoft.com/office/drawing/2014/main" val="252439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17136</a:t>
                      </a:r>
                    </a:p>
                  </a:txBody>
                  <a:tcPr/>
                </a:tc>
                <a:extLst>
                  <a:ext uri="{0D108BD9-81ED-4DB2-BD59-A6C34878D82A}">
                    <a16:rowId xmlns:a16="http://schemas.microsoft.com/office/drawing/2014/main" val="408726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10672</a:t>
                      </a:r>
                    </a:p>
                  </a:txBody>
                  <a:tcPr/>
                </a:tc>
                <a:extLst>
                  <a:ext uri="{0D108BD9-81ED-4DB2-BD59-A6C34878D82A}">
                    <a16:rowId xmlns:a16="http://schemas.microsoft.com/office/drawing/2014/main" val="1289066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10481</a:t>
                      </a:r>
                    </a:p>
                  </a:txBody>
                  <a:tcPr/>
                </a:tc>
                <a:extLst>
                  <a:ext uri="{0D108BD9-81ED-4DB2-BD59-A6C34878D82A}">
                    <a16:rowId xmlns:a16="http://schemas.microsoft.com/office/drawing/2014/main" val="3841829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6745</a:t>
                      </a:r>
                    </a:p>
                  </a:txBody>
                  <a:tcPr/>
                </a:tc>
                <a:extLst>
                  <a:ext uri="{0D108BD9-81ED-4DB2-BD59-A6C34878D82A}">
                    <a16:rowId xmlns:a16="http://schemas.microsoft.com/office/drawing/2014/main" val="213112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6232</a:t>
                      </a:r>
                    </a:p>
                  </a:txBody>
                  <a:tcPr/>
                </a:tc>
                <a:extLst>
                  <a:ext uri="{0D108BD9-81ED-4DB2-BD59-A6C34878D82A}">
                    <a16:rowId xmlns:a16="http://schemas.microsoft.com/office/drawing/2014/main" val="1940337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extLst>
                  <a:ext uri="{0D108BD9-81ED-4DB2-BD59-A6C34878D82A}">
                    <a16:rowId xmlns:a16="http://schemas.microsoft.com/office/drawing/2014/main" val="391479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9995</a:t>
                      </a:r>
                    </a:p>
                  </a:txBody>
                  <a:tcPr/>
                </a:tc>
                <a:extLst>
                  <a:ext uri="{0D108BD9-81ED-4DB2-BD59-A6C34878D82A}">
                    <a16:rowId xmlns:a16="http://schemas.microsoft.com/office/drawing/2014/main" val="2776404784"/>
                  </a:ext>
                </a:extLst>
              </a:tr>
            </a:tbl>
          </a:graphicData>
        </a:graphic>
      </p:graphicFrame>
      <p:sp>
        <p:nvSpPr>
          <p:cNvPr id="4" name="Text Placeholder 3">
            <a:extLst>
              <a:ext uri="{FF2B5EF4-FFF2-40B4-BE49-F238E27FC236}">
                <a16:creationId xmlns:a16="http://schemas.microsoft.com/office/drawing/2014/main" id="{9ED42557-61EE-4F04-9F5C-927ED4E4EBB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331391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59035-8541-4515-BA6A-734BBA3FD8AB}"/>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7623C41E-A745-410A-BFF0-7A5CF453C718}"/>
              </a:ext>
            </a:extLst>
          </p:cNvPr>
          <p:cNvGraphicFramePr>
            <a:graphicFrameLocks noGrp="1"/>
          </p:cNvGraphicFramePr>
          <p:nvPr>
            <p:ph type="tbl" sz="quarter" idx="13"/>
            <p:extLst>
              <p:ext uri="{D42A27DB-BD31-4B8C-83A1-F6EECF244321}">
                <p14:modId xmlns:p14="http://schemas.microsoft.com/office/powerpoint/2010/main" val="2761034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85988529"/>
                    </a:ext>
                  </a:extLst>
                </a:gridCol>
                <a:gridCol w="2468880">
                  <a:extLst>
                    <a:ext uri="{9D8B030D-6E8A-4147-A177-3AD203B41FA5}">
                      <a16:colId xmlns:a16="http://schemas.microsoft.com/office/drawing/2014/main" val="131297807"/>
                    </a:ext>
                  </a:extLst>
                </a:gridCol>
                <a:gridCol w="2468880">
                  <a:extLst>
                    <a:ext uri="{9D8B030D-6E8A-4147-A177-3AD203B41FA5}">
                      <a16:colId xmlns:a16="http://schemas.microsoft.com/office/drawing/2014/main" val="1197801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574131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15122</a:t>
                      </a:r>
                    </a:p>
                  </a:txBody>
                  <a:tcPr/>
                </a:tc>
                <a:extLst>
                  <a:ext uri="{0D108BD9-81ED-4DB2-BD59-A6C34878D82A}">
                    <a16:rowId xmlns:a16="http://schemas.microsoft.com/office/drawing/2014/main" val="1996967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15222</a:t>
                      </a:r>
                    </a:p>
                  </a:txBody>
                  <a:tcPr/>
                </a:tc>
                <a:extLst>
                  <a:ext uri="{0D108BD9-81ED-4DB2-BD59-A6C34878D82A}">
                    <a16:rowId xmlns:a16="http://schemas.microsoft.com/office/drawing/2014/main" val="1006271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14774</a:t>
                      </a:r>
                    </a:p>
                  </a:txBody>
                  <a:tcPr/>
                </a:tc>
                <a:extLst>
                  <a:ext uri="{0D108BD9-81ED-4DB2-BD59-A6C34878D82A}">
                    <a16:rowId xmlns:a16="http://schemas.microsoft.com/office/drawing/2014/main" val="350260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11868</a:t>
                      </a:r>
                    </a:p>
                  </a:txBody>
                  <a:tcPr/>
                </a:tc>
                <a:extLst>
                  <a:ext uri="{0D108BD9-81ED-4DB2-BD59-A6C34878D82A}">
                    <a16:rowId xmlns:a16="http://schemas.microsoft.com/office/drawing/2014/main" val="291974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9271</a:t>
                      </a:r>
                    </a:p>
                  </a:txBody>
                  <a:tcPr/>
                </a:tc>
                <a:extLst>
                  <a:ext uri="{0D108BD9-81ED-4DB2-BD59-A6C34878D82A}">
                    <a16:rowId xmlns:a16="http://schemas.microsoft.com/office/drawing/2014/main" val="142430400"/>
                  </a:ext>
                </a:extLst>
              </a:tr>
            </a:tbl>
          </a:graphicData>
        </a:graphic>
      </p:graphicFrame>
      <p:sp>
        <p:nvSpPr>
          <p:cNvPr id="4" name="Text Placeholder 3">
            <a:extLst>
              <a:ext uri="{FF2B5EF4-FFF2-40B4-BE49-F238E27FC236}">
                <a16:creationId xmlns:a16="http://schemas.microsoft.com/office/drawing/2014/main" id="{42E4B1EC-5937-4609-8D02-BBB7607AEDC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303580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DBE6A-07F3-4BAF-937C-EAD6FD3E0D3A}"/>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CE172606-3D3D-41F9-993E-677433049B56}"/>
              </a:ext>
            </a:extLst>
          </p:cNvPr>
          <p:cNvGraphicFramePr>
            <a:graphicFrameLocks noGrp="1"/>
          </p:cNvGraphicFramePr>
          <p:nvPr>
            <p:ph type="tbl" sz="quarter" idx="13"/>
            <p:extLst>
              <p:ext uri="{D42A27DB-BD31-4B8C-83A1-F6EECF244321}">
                <p14:modId xmlns:p14="http://schemas.microsoft.com/office/powerpoint/2010/main" val="1412893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85510366"/>
                    </a:ext>
                  </a:extLst>
                </a:gridCol>
                <a:gridCol w="2468880">
                  <a:extLst>
                    <a:ext uri="{9D8B030D-6E8A-4147-A177-3AD203B41FA5}">
                      <a16:colId xmlns:a16="http://schemas.microsoft.com/office/drawing/2014/main" val="283736694"/>
                    </a:ext>
                  </a:extLst>
                </a:gridCol>
                <a:gridCol w="2468880">
                  <a:extLst>
                    <a:ext uri="{9D8B030D-6E8A-4147-A177-3AD203B41FA5}">
                      <a16:colId xmlns:a16="http://schemas.microsoft.com/office/drawing/2014/main" val="3690470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2487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6319</a:t>
                      </a:r>
                    </a:p>
                  </a:txBody>
                  <a:tcPr/>
                </a:tc>
                <a:extLst>
                  <a:ext uri="{0D108BD9-81ED-4DB2-BD59-A6C34878D82A}">
                    <a16:rowId xmlns:a16="http://schemas.microsoft.com/office/drawing/2014/main" val="381569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5857</a:t>
                      </a:r>
                    </a:p>
                  </a:txBody>
                  <a:tcPr/>
                </a:tc>
                <a:extLst>
                  <a:ext uri="{0D108BD9-81ED-4DB2-BD59-A6C34878D82A}">
                    <a16:rowId xmlns:a16="http://schemas.microsoft.com/office/drawing/2014/main" val="146443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6913</a:t>
                      </a:r>
                    </a:p>
                  </a:txBody>
                  <a:tcPr/>
                </a:tc>
                <a:extLst>
                  <a:ext uri="{0D108BD9-81ED-4DB2-BD59-A6C34878D82A}">
                    <a16:rowId xmlns:a16="http://schemas.microsoft.com/office/drawing/2014/main" val="304791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7114</a:t>
                      </a:r>
                    </a:p>
                  </a:txBody>
                  <a:tcPr/>
                </a:tc>
                <a:extLst>
                  <a:ext uri="{0D108BD9-81ED-4DB2-BD59-A6C34878D82A}">
                    <a16:rowId xmlns:a16="http://schemas.microsoft.com/office/drawing/2014/main" val="138525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7411</a:t>
                      </a:r>
                    </a:p>
                  </a:txBody>
                  <a:tcPr/>
                </a:tc>
                <a:extLst>
                  <a:ext uri="{0D108BD9-81ED-4DB2-BD59-A6C34878D82A}">
                    <a16:rowId xmlns:a16="http://schemas.microsoft.com/office/drawing/2014/main" val="4263736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7097</a:t>
                      </a:r>
                    </a:p>
                  </a:txBody>
                  <a:tcPr/>
                </a:tc>
                <a:extLst>
                  <a:ext uri="{0D108BD9-81ED-4DB2-BD59-A6C34878D82A}">
                    <a16:rowId xmlns:a16="http://schemas.microsoft.com/office/drawing/2014/main" val="29818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11559</a:t>
                      </a:r>
                    </a:p>
                  </a:txBody>
                  <a:tcPr/>
                </a:tc>
                <a:extLst>
                  <a:ext uri="{0D108BD9-81ED-4DB2-BD59-A6C34878D82A}">
                    <a16:rowId xmlns:a16="http://schemas.microsoft.com/office/drawing/2014/main" val="2612932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5889</a:t>
                      </a:r>
                    </a:p>
                  </a:txBody>
                  <a:tcPr/>
                </a:tc>
                <a:extLst>
                  <a:ext uri="{0D108BD9-81ED-4DB2-BD59-A6C34878D82A}">
                    <a16:rowId xmlns:a16="http://schemas.microsoft.com/office/drawing/2014/main" val="4289842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6112</a:t>
                      </a:r>
                    </a:p>
                  </a:txBody>
                  <a:tcPr/>
                </a:tc>
                <a:extLst>
                  <a:ext uri="{0D108BD9-81ED-4DB2-BD59-A6C34878D82A}">
                    <a16:rowId xmlns:a16="http://schemas.microsoft.com/office/drawing/2014/main" val="270408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8159</a:t>
                      </a:r>
                    </a:p>
                  </a:txBody>
                  <a:tcPr/>
                </a:tc>
                <a:extLst>
                  <a:ext uri="{0D108BD9-81ED-4DB2-BD59-A6C34878D82A}">
                    <a16:rowId xmlns:a16="http://schemas.microsoft.com/office/drawing/2014/main" val="2934605557"/>
                  </a:ext>
                </a:extLst>
              </a:tr>
            </a:tbl>
          </a:graphicData>
        </a:graphic>
      </p:graphicFrame>
      <p:sp>
        <p:nvSpPr>
          <p:cNvPr id="4" name="Text Placeholder 3">
            <a:extLst>
              <a:ext uri="{FF2B5EF4-FFF2-40B4-BE49-F238E27FC236}">
                <a16:creationId xmlns:a16="http://schemas.microsoft.com/office/drawing/2014/main" id="{0A41D16F-421D-496C-8916-6FA7392DCCF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947919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B83C6-2F61-4D4E-81E7-002835C4E041}"/>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7887B4AF-75B6-4C3B-8FA2-B1D7969F32F9}"/>
              </a:ext>
            </a:extLst>
          </p:cNvPr>
          <p:cNvGraphicFramePr>
            <a:graphicFrameLocks noGrp="1"/>
          </p:cNvGraphicFramePr>
          <p:nvPr>
            <p:ph type="tbl" sz="quarter" idx="13"/>
            <p:extLst>
              <p:ext uri="{D42A27DB-BD31-4B8C-83A1-F6EECF244321}">
                <p14:modId xmlns:p14="http://schemas.microsoft.com/office/powerpoint/2010/main" val="3617892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15491987"/>
                    </a:ext>
                  </a:extLst>
                </a:gridCol>
                <a:gridCol w="2468880">
                  <a:extLst>
                    <a:ext uri="{9D8B030D-6E8A-4147-A177-3AD203B41FA5}">
                      <a16:colId xmlns:a16="http://schemas.microsoft.com/office/drawing/2014/main" val="766155989"/>
                    </a:ext>
                  </a:extLst>
                </a:gridCol>
                <a:gridCol w="2468880">
                  <a:extLst>
                    <a:ext uri="{9D8B030D-6E8A-4147-A177-3AD203B41FA5}">
                      <a16:colId xmlns:a16="http://schemas.microsoft.com/office/drawing/2014/main" val="2818886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9307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6017</a:t>
                      </a:r>
                    </a:p>
                  </a:txBody>
                  <a:tcPr/>
                </a:tc>
                <a:extLst>
                  <a:ext uri="{0D108BD9-81ED-4DB2-BD59-A6C34878D82A}">
                    <a16:rowId xmlns:a16="http://schemas.microsoft.com/office/drawing/2014/main" val="236175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a:t>
                      </a:r>
                    </a:p>
                  </a:txBody>
                  <a:tcPr/>
                </a:tc>
                <a:extLst>
                  <a:ext uri="{0D108BD9-81ED-4DB2-BD59-A6C34878D82A}">
                    <a16:rowId xmlns:a16="http://schemas.microsoft.com/office/drawing/2014/main" val="2581454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a:t>
                      </a:r>
                    </a:p>
                  </a:txBody>
                  <a:tcPr/>
                </a:tc>
                <a:extLst>
                  <a:ext uri="{0D108BD9-81ED-4DB2-BD59-A6C34878D82A}">
                    <a16:rowId xmlns:a16="http://schemas.microsoft.com/office/drawing/2014/main" val="379159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7663</a:t>
                      </a:r>
                    </a:p>
                  </a:txBody>
                  <a:tcPr/>
                </a:tc>
                <a:extLst>
                  <a:ext uri="{0D108BD9-81ED-4DB2-BD59-A6C34878D82A}">
                    <a16:rowId xmlns:a16="http://schemas.microsoft.com/office/drawing/2014/main" val="215750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6278</a:t>
                      </a:r>
                    </a:p>
                  </a:txBody>
                  <a:tcPr/>
                </a:tc>
                <a:extLst>
                  <a:ext uri="{0D108BD9-81ED-4DB2-BD59-A6C34878D82A}">
                    <a16:rowId xmlns:a16="http://schemas.microsoft.com/office/drawing/2014/main" val="1655635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6733</a:t>
                      </a:r>
                    </a:p>
                  </a:txBody>
                  <a:tcPr/>
                </a:tc>
                <a:extLst>
                  <a:ext uri="{0D108BD9-81ED-4DB2-BD59-A6C34878D82A}">
                    <a16:rowId xmlns:a16="http://schemas.microsoft.com/office/drawing/2014/main" val="314527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a:t>
                      </a:r>
                    </a:p>
                  </a:txBody>
                  <a:tcPr/>
                </a:tc>
                <a:extLst>
                  <a:ext uri="{0D108BD9-81ED-4DB2-BD59-A6C34878D82A}">
                    <a16:rowId xmlns:a16="http://schemas.microsoft.com/office/drawing/2014/main" val="361436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a:t>
                      </a:r>
                    </a:p>
                  </a:txBody>
                  <a:tcPr/>
                </a:tc>
                <a:extLst>
                  <a:ext uri="{0D108BD9-81ED-4DB2-BD59-A6C34878D82A}">
                    <a16:rowId xmlns:a16="http://schemas.microsoft.com/office/drawing/2014/main" val="265024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extLst>
                  <a:ext uri="{0D108BD9-81ED-4DB2-BD59-A6C34878D82A}">
                    <a16:rowId xmlns:a16="http://schemas.microsoft.com/office/drawing/2014/main" val="3508588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a:t>
                      </a:r>
                    </a:p>
                  </a:txBody>
                  <a:tcPr/>
                </a:tc>
                <a:extLst>
                  <a:ext uri="{0D108BD9-81ED-4DB2-BD59-A6C34878D82A}">
                    <a16:rowId xmlns:a16="http://schemas.microsoft.com/office/drawing/2014/main" val="1077922732"/>
                  </a:ext>
                </a:extLst>
              </a:tr>
            </a:tbl>
          </a:graphicData>
        </a:graphic>
      </p:graphicFrame>
      <p:sp>
        <p:nvSpPr>
          <p:cNvPr id="4" name="Text Placeholder 3">
            <a:extLst>
              <a:ext uri="{FF2B5EF4-FFF2-40B4-BE49-F238E27FC236}">
                <a16:creationId xmlns:a16="http://schemas.microsoft.com/office/drawing/2014/main" id="{06FDA801-4BBC-45F6-9D5B-667DB2D7739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42971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86B2-1093-434F-A9F6-AFBCEED2AE45}"/>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2B706494-5F3C-4329-A47C-D2EA93A7CDFF}"/>
              </a:ext>
            </a:extLst>
          </p:cNvPr>
          <p:cNvGraphicFramePr>
            <a:graphicFrameLocks noGrp="1"/>
          </p:cNvGraphicFramePr>
          <p:nvPr>
            <p:ph type="tbl" sz="quarter" idx="13"/>
            <p:extLst>
              <p:ext uri="{D42A27DB-BD31-4B8C-83A1-F6EECF244321}">
                <p14:modId xmlns:p14="http://schemas.microsoft.com/office/powerpoint/2010/main" val="1526294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35408401"/>
                    </a:ext>
                  </a:extLst>
                </a:gridCol>
                <a:gridCol w="2468880">
                  <a:extLst>
                    <a:ext uri="{9D8B030D-6E8A-4147-A177-3AD203B41FA5}">
                      <a16:colId xmlns:a16="http://schemas.microsoft.com/office/drawing/2014/main" val="3280513730"/>
                    </a:ext>
                  </a:extLst>
                </a:gridCol>
                <a:gridCol w="2468880">
                  <a:extLst>
                    <a:ext uri="{9D8B030D-6E8A-4147-A177-3AD203B41FA5}">
                      <a16:colId xmlns:a16="http://schemas.microsoft.com/office/drawing/2014/main" val="1988506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6327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9132</a:t>
                      </a:r>
                    </a:p>
                  </a:txBody>
                  <a:tcPr/>
                </a:tc>
                <a:extLst>
                  <a:ext uri="{0D108BD9-81ED-4DB2-BD59-A6C34878D82A}">
                    <a16:rowId xmlns:a16="http://schemas.microsoft.com/office/drawing/2014/main" val="4288297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8770</a:t>
                      </a:r>
                    </a:p>
                  </a:txBody>
                  <a:tcPr/>
                </a:tc>
                <a:extLst>
                  <a:ext uri="{0D108BD9-81ED-4DB2-BD59-A6C34878D82A}">
                    <a16:rowId xmlns:a16="http://schemas.microsoft.com/office/drawing/2014/main" val="1871015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8659</a:t>
                      </a:r>
                    </a:p>
                  </a:txBody>
                  <a:tcPr/>
                </a:tc>
                <a:extLst>
                  <a:ext uri="{0D108BD9-81ED-4DB2-BD59-A6C34878D82A}">
                    <a16:rowId xmlns:a16="http://schemas.microsoft.com/office/drawing/2014/main" val="326478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6306</a:t>
                      </a:r>
                    </a:p>
                  </a:txBody>
                  <a:tcPr/>
                </a:tc>
                <a:extLst>
                  <a:ext uri="{0D108BD9-81ED-4DB2-BD59-A6C34878D82A}">
                    <a16:rowId xmlns:a16="http://schemas.microsoft.com/office/drawing/2014/main" val="3893291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5622</a:t>
                      </a:r>
                    </a:p>
                  </a:txBody>
                  <a:tcPr/>
                </a:tc>
                <a:extLst>
                  <a:ext uri="{0D108BD9-81ED-4DB2-BD59-A6C34878D82A}">
                    <a16:rowId xmlns:a16="http://schemas.microsoft.com/office/drawing/2014/main" val="2714839439"/>
                  </a:ext>
                </a:extLst>
              </a:tr>
            </a:tbl>
          </a:graphicData>
        </a:graphic>
      </p:graphicFrame>
      <p:sp>
        <p:nvSpPr>
          <p:cNvPr id="4" name="Text Placeholder 3">
            <a:extLst>
              <a:ext uri="{FF2B5EF4-FFF2-40B4-BE49-F238E27FC236}">
                <a16:creationId xmlns:a16="http://schemas.microsoft.com/office/drawing/2014/main" id="{67E4AFD3-F559-4665-8218-0512088B0E5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722625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83818-F039-4DCE-9043-C88EEC1D054E}"/>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EC01F752-86D8-4ACB-8518-CCF7DDC68E1C}"/>
              </a:ext>
            </a:extLst>
          </p:cNvPr>
          <p:cNvGraphicFramePr>
            <a:graphicFrameLocks noGrp="1"/>
          </p:cNvGraphicFramePr>
          <p:nvPr>
            <p:ph type="chart" sz="quarter" idx="13"/>
            <p:extLst>
              <p:ext uri="{D42A27DB-BD31-4B8C-83A1-F6EECF244321}">
                <p14:modId xmlns:p14="http://schemas.microsoft.com/office/powerpoint/2010/main" val="4260790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FEC527-84EB-4323-880C-BBB89A3D2D5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22F0C19-2310-478F-BFF5-31EBFB1156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13058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1491</Words>
  <Application>Microsoft Office PowerPoint</Application>
  <PresentationFormat>On-screen Show (4:3)</PresentationFormat>
  <Paragraphs>632</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4</vt:lpstr>
      <vt:lpstr>Facebook Own Posts Table - 2 of 4</vt:lpstr>
      <vt:lpstr>Facebook Own Posts Table - 3 of 4</vt:lpstr>
      <vt:lpstr>Facebook Own Posts Table - 4 of 4</vt:lpstr>
      <vt:lpstr>Facebook Own Posts with Reactions Table - 1 of 6</vt:lpstr>
      <vt:lpstr>Facebook Own Posts with Reactions Table - 2 of 6</vt:lpstr>
      <vt:lpstr>Facebook Own Posts with Reactions Table - 3 of 6</vt:lpstr>
      <vt:lpstr>Facebook Own Posts with Reactions Table - 4 of 6</vt:lpstr>
      <vt:lpstr>Facebook Own Posts with Reactions Table - 5 of 6</vt:lpstr>
      <vt:lpstr>Facebook Own Posts with Reactions Table - 6 of 6</vt:lpstr>
      <vt:lpstr>Facebook Own Posts By Weekday</vt:lpstr>
      <vt:lpstr>Facebook Interaction Rate</vt:lpstr>
      <vt:lpstr>Facebook Post Type Distribution Per Profile</vt:lpstr>
      <vt:lpstr>Facebook Interaction Rate By Post Type</vt:lpstr>
      <vt:lpstr>Facebook User Posts Table</vt:lpstr>
      <vt:lpstr>Facebook Response Times</vt:lpstr>
      <vt:lpstr>Facebook Check Ins</vt:lpstr>
      <vt:lpstr>Facebook Fan Demographics</vt:lpstr>
      <vt:lpstr>Facebook Impressions</vt:lpstr>
      <vt:lpstr>Facebook Reach</vt:lpstr>
      <vt:lpstr>Facebook Engaged Users</vt:lpstr>
      <vt:lpstr>Facebook Page Views</vt:lpstr>
      <vt:lpstr>Facebook Private Messages Table</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2018-03-02T15:32:00Z</dcterms:created>
  <dcterms:modified xsi:type="dcterms:W3CDTF">2018-03-02T15:33:10Z</dcterms:modified>
</cp:coreProperties>
</file>