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6" r:id="rId38"/>
    <p:sldId id="297" r:id="rId39"/>
    <p:sldId id="298" r:id="rId40"/>
    <p:sldId id="299"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608</c:v>
                </c:pt>
                <c:pt idx="1">
                  <c:v>608</c:v>
                </c:pt>
                <c:pt idx="2">
                  <c:v>608</c:v>
                </c:pt>
                <c:pt idx="3">
                  <c:v>608</c:v>
                </c:pt>
                <c:pt idx="4">
                  <c:v>608</c:v>
                </c:pt>
                <c:pt idx="5">
                  <c:v>608</c:v>
                </c:pt>
                <c:pt idx="6">
                  <c:v>608</c:v>
                </c:pt>
                <c:pt idx="7">
                  <c:v>611</c:v>
                </c:pt>
                <c:pt idx="8">
                  <c:v>617</c:v>
                </c:pt>
                <c:pt idx="9">
                  <c:v>617</c:v>
                </c:pt>
                <c:pt idx="10">
                  <c:v>625</c:v>
                </c:pt>
                <c:pt idx="11">
                  <c:v>627</c:v>
                </c:pt>
                <c:pt idx="12">
                  <c:v>641</c:v>
                </c:pt>
                <c:pt idx="13">
                  <c:v>644</c:v>
                </c:pt>
                <c:pt idx="14">
                  <c:v>647</c:v>
                </c:pt>
                <c:pt idx="15">
                  <c:v>650</c:v>
                </c:pt>
                <c:pt idx="16">
                  <c:v>654</c:v>
                </c:pt>
                <c:pt idx="17">
                  <c:v>653</c:v>
                </c:pt>
                <c:pt idx="18">
                  <c:v>653</c:v>
                </c:pt>
                <c:pt idx="19">
                  <c:v>653</c:v>
                </c:pt>
                <c:pt idx="20">
                  <c:v>653</c:v>
                </c:pt>
                <c:pt idx="21">
                  <c:v>652</c:v>
                </c:pt>
                <c:pt idx="22">
                  <c:v>654</c:v>
                </c:pt>
                <c:pt idx="23">
                  <c:v>659</c:v>
                </c:pt>
                <c:pt idx="24">
                  <c:v>660</c:v>
                </c:pt>
                <c:pt idx="25">
                  <c:v>666</c:v>
                </c:pt>
                <c:pt idx="26">
                  <c:v>667</c:v>
                </c:pt>
              </c:numCache>
            </c:numRef>
          </c:val>
          <c:smooth val="0"/>
          <c:extLst>
            <c:ext xmlns:c16="http://schemas.microsoft.com/office/drawing/2014/chart" uri="{C3380CC4-5D6E-409C-BE32-E72D297353CC}">
              <c16:uniqueId val="{00000000-2B25-430B-95E8-B95DE335C995}"/>
            </c:ext>
          </c:extLst>
        </c:ser>
        <c:dLbls>
          <c:showLegendKey val="0"/>
          <c:showVal val="0"/>
          <c:showCatName val="0"/>
          <c:showSerName val="0"/>
          <c:showPercent val="0"/>
          <c:showBubbleSize val="0"/>
        </c:dLbls>
        <c:smooth val="0"/>
        <c:axId val="299431192"/>
        <c:axId val="299433488"/>
      </c:lineChart>
      <c:dateAx>
        <c:axId val="29943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33488"/>
        <c:crosses val="autoZero"/>
        <c:auto val="1"/>
        <c:lblOffset val="100"/>
        <c:baseTimeUnit val="days"/>
      </c:dateAx>
      <c:valAx>
        <c:axId val="29943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3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c:v>
                </c:pt>
                <c:pt idx="1">
                  <c:v>0</c:v>
                </c:pt>
                <c:pt idx="2">
                  <c:v>-1</c:v>
                </c:pt>
                <c:pt idx="3">
                  <c:v>1</c:v>
                </c:pt>
                <c:pt idx="4">
                  <c:v>0</c:v>
                </c:pt>
                <c:pt idx="5">
                  <c:v>0</c:v>
                </c:pt>
                <c:pt idx="6">
                  <c:v>0</c:v>
                </c:pt>
                <c:pt idx="7">
                  <c:v>-1</c:v>
                </c:pt>
                <c:pt idx="8">
                  <c:v>5</c:v>
                </c:pt>
                <c:pt idx="9">
                  <c:v>3</c:v>
                </c:pt>
                <c:pt idx="10">
                  <c:v>6</c:v>
                </c:pt>
                <c:pt idx="11">
                  <c:v>7</c:v>
                </c:pt>
                <c:pt idx="12">
                  <c:v>9</c:v>
                </c:pt>
                <c:pt idx="13">
                  <c:v>3</c:v>
                </c:pt>
                <c:pt idx="14">
                  <c:v>4</c:v>
                </c:pt>
                <c:pt idx="15">
                  <c:v>4</c:v>
                </c:pt>
                <c:pt idx="16">
                  <c:v>6</c:v>
                </c:pt>
                <c:pt idx="17">
                  <c:v>0</c:v>
                </c:pt>
                <c:pt idx="18">
                  <c:v>-1</c:v>
                </c:pt>
                <c:pt idx="19">
                  <c:v>0</c:v>
                </c:pt>
                <c:pt idx="20">
                  <c:v>0</c:v>
                </c:pt>
                <c:pt idx="21">
                  <c:v>0</c:v>
                </c:pt>
                <c:pt idx="22">
                  <c:v>0</c:v>
                </c:pt>
                <c:pt idx="23">
                  <c:v>5</c:v>
                </c:pt>
                <c:pt idx="24">
                  <c:v>1</c:v>
                </c:pt>
                <c:pt idx="25">
                  <c:v>5</c:v>
                </c:pt>
                <c:pt idx="26">
                  <c:v>2</c:v>
                </c:pt>
              </c:numCache>
            </c:numRef>
          </c:val>
          <c:smooth val="0"/>
          <c:extLst>
            <c:ext xmlns:c16="http://schemas.microsoft.com/office/drawing/2014/chart" uri="{C3380CC4-5D6E-409C-BE32-E72D297353CC}">
              <c16:uniqueId val="{00000000-EBE4-4882-B8C2-1135563DF2DB}"/>
            </c:ext>
          </c:extLst>
        </c:ser>
        <c:dLbls>
          <c:showLegendKey val="0"/>
          <c:showVal val="0"/>
          <c:showCatName val="0"/>
          <c:showSerName val="0"/>
          <c:showPercent val="0"/>
          <c:showBubbleSize val="0"/>
        </c:dLbls>
        <c:smooth val="0"/>
        <c:axId val="299434800"/>
        <c:axId val="299430864"/>
      </c:lineChart>
      <c:dateAx>
        <c:axId val="29943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30864"/>
        <c:crosses val="autoZero"/>
        <c:auto val="1"/>
        <c:lblOffset val="100"/>
        <c:baseTimeUnit val="days"/>
      </c:dateAx>
      <c:valAx>
        <c:axId val="29943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3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c:v>
                </c:pt>
                <c:pt idx="1">
                  <c:v>1</c:v>
                </c:pt>
                <c:pt idx="2">
                  <c:v>1</c:v>
                </c:pt>
                <c:pt idx="3">
                  <c:v>0</c:v>
                </c:pt>
                <c:pt idx="4">
                  <c:v>0</c:v>
                </c:pt>
                <c:pt idx="5">
                  <c:v>0</c:v>
                </c:pt>
                <c:pt idx="6">
                  <c:v>0</c:v>
                </c:pt>
                <c:pt idx="7">
                  <c:v>2</c:v>
                </c:pt>
                <c:pt idx="8">
                  <c:v>1</c:v>
                </c:pt>
                <c:pt idx="9">
                  <c:v>2</c:v>
                </c:pt>
                <c:pt idx="10">
                  <c:v>0</c:v>
                </c:pt>
                <c:pt idx="11">
                  <c:v>2</c:v>
                </c:pt>
                <c:pt idx="12">
                  <c:v>0</c:v>
                </c:pt>
                <c:pt idx="13">
                  <c:v>0</c:v>
                </c:pt>
                <c:pt idx="14">
                  <c:v>0</c:v>
                </c:pt>
                <c:pt idx="15">
                  <c:v>0</c:v>
                </c:pt>
                <c:pt idx="16">
                  <c:v>0</c:v>
                </c:pt>
                <c:pt idx="17">
                  <c:v>1</c:v>
                </c:pt>
                <c:pt idx="18">
                  <c:v>0</c:v>
                </c:pt>
                <c:pt idx="19">
                  <c:v>0</c:v>
                </c:pt>
                <c:pt idx="20">
                  <c:v>0</c:v>
                </c:pt>
                <c:pt idx="21">
                  <c:v>1</c:v>
                </c:pt>
                <c:pt idx="22">
                  <c:v>0</c:v>
                </c:pt>
                <c:pt idx="23">
                  <c:v>1</c:v>
                </c:pt>
                <c:pt idx="24">
                  <c:v>0</c:v>
                </c:pt>
                <c:pt idx="25">
                  <c:v>0</c:v>
                </c:pt>
                <c:pt idx="26">
                  <c:v>0</c:v>
                </c:pt>
              </c:numCache>
            </c:numRef>
          </c:val>
          <c:smooth val="0"/>
          <c:extLst>
            <c:ext xmlns:c16="http://schemas.microsoft.com/office/drawing/2014/chart" uri="{C3380CC4-5D6E-409C-BE32-E72D297353CC}">
              <c16:uniqueId val="{00000000-78D6-4137-8F35-ECE0FF2D0540}"/>
            </c:ext>
          </c:extLst>
        </c:ser>
        <c:dLbls>
          <c:showLegendKey val="0"/>
          <c:showVal val="0"/>
          <c:showCatName val="0"/>
          <c:showSerName val="0"/>
          <c:showPercent val="0"/>
          <c:showBubbleSize val="0"/>
        </c:dLbls>
        <c:smooth val="0"/>
        <c:axId val="154542136"/>
        <c:axId val="154543776"/>
      </c:lineChart>
      <c:dateAx>
        <c:axId val="154542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543776"/>
        <c:crosses val="autoZero"/>
        <c:auto val="1"/>
        <c:lblOffset val="100"/>
        <c:baseTimeUnit val="days"/>
      </c:dateAx>
      <c:valAx>
        <c:axId val="15454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54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0</c:v>
                </c:pt>
                <c:pt idx="3">
                  <c:v>6</c:v>
                </c:pt>
                <c:pt idx="4">
                  <c:v>4</c:v>
                </c:pt>
                <c:pt idx="5">
                  <c:v>2</c:v>
                </c:pt>
                <c:pt idx="6">
                  <c:v>1</c:v>
                </c:pt>
              </c:numCache>
            </c:numRef>
          </c:val>
          <c:extLst>
            <c:ext xmlns:c16="http://schemas.microsoft.com/office/drawing/2014/chart" uri="{C3380CC4-5D6E-409C-BE32-E72D297353CC}">
              <c16:uniqueId val="{00000000-DD58-4AD4-A9B3-DE022FD6A0F7}"/>
            </c:ext>
          </c:extLst>
        </c:ser>
        <c:dLbls>
          <c:showLegendKey val="0"/>
          <c:showVal val="0"/>
          <c:showCatName val="0"/>
          <c:showSerName val="0"/>
          <c:showPercent val="0"/>
          <c:showBubbleSize val="0"/>
        </c:dLbls>
        <c:gapWidth val="219"/>
        <c:overlap val="-27"/>
        <c:axId val="377535960"/>
        <c:axId val="377540880"/>
      </c:barChart>
      <c:catAx>
        <c:axId val="37753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40880"/>
        <c:crosses val="autoZero"/>
        <c:auto val="1"/>
        <c:lblAlgn val="ctr"/>
        <c:lblOffset val="100"/>
        <c:noMultiLvlLbl val="0"/>
      </c:catAx>
      <c:valAx>
        <c:axId val="37754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3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4.5977011494253004</c:v>
                </c:pt>
                <c:pt idx="1">
                  <c:v>0</c:v>
                </c:pt>
                <c:pt idx="2">
                  <c:v>0</c:v>
                </c:pt>
                <c:pt idx="3">
                  <c:v>2.4671052631579</c:v>
                </c:pt>
                <c:pt idx="4">
                  <c:v>0</c:v>
                </c:pt>
                <c:pt idx="5">
                  <c:v>0</c:v>
                </c:pt>
                <c:pt idx="6">
                  <c:v>0</c:v>
                </c:pt>
                <c:pt idx="7">
                  <c:v>2.4671052631579</c:v>
                </c:pt>
                <c:pt idx="8">
                  <c:v>3.4426229508196999</c:v>
                </c:pt>
                <c:pt idx="9">
                  <c:v>6.1074918566775001</c:v>
                </c:pt>
                <c:pt idx="10">
                  <c:v>0</c:v>
                </c:pt>
                <c:pt idx="11">
                  <c:v>8.8000000000000007</c:v>
                </c:pt>
                <c:pt idx="12">
                  <c:v>20.379146919431001</c:v>
                </c:pt>
                <c:pt idx="13">
                  <c:v>0</c:v>
                </c:pt>
                <c:pt idx="14">
                  <c:v>2.9548989113530002</c:v>
                </c:pt>
                <c:pt idx="15">
                  <c:v>1.854714064915</c:v>
                </c:pt>
                <c:pt idx="16">
                  <c:v>0</c:v>
                </c:pt>
                <c:pt idx="17">
                  <c:v>0</c:v>
                </c:pt>
                <c:pt idx="18">
                  <c:v>0</c:v>
                </c:pt>
                <c:pt idx="19">
                  <c:v>0</c:v>
                </c:pt>
                <c:pt idx="20">
                  <c:v>0</c:v>
                </c:pt>
                <c:pt idx="21">
                  <c:v>3.5168195718653998</c:v>
                </c:pt>
                <c:pt idx="22">
                  <c:v>1.8348623853210999</c:v>
                </c:pt>
                <c:pt idx="23">
                  <c:v>0</c:v>
                </c:pt>
                <c:pt idx="24">
                  <c:v>0</c:v>
                </c:pt>
                <c:pt idx="25">
                  <c:v>0</c:v>
                </c:pt>
                <c:pt idx="26">
                  <c:v>0</c:v>
                </c:pt>
              </c:numCache>
            </c:numRef>
          </c:val>
          <c:smooth val="0"/>
          <c:extLst>
            <c:ext xmlns:c16="http://schemas.microsoft.com/office/drawing/2014/chart" uri="{C3380CC4-5D6E-409C-BE32-E72D297353CC}">
              <c16:uniqueId val="{00000000-6B1C-4266-B54C-EF9315276D7A}"/>
            </c:ext>
          </c:extLst>
        </c:ser>
        <c:dLbls>
          <c:showLegendKey val="0"/>
          <c:showVal val="0"/>
          <c:showCatName val="0"/>
          <c:showSerName val="0"/>
          <c:showPercent val="0"/>
          <c:showBubbleSize val="0"/>
        </c:dLbls>
        <c:smooth val="0"/>
        <c:axId val="377534976"/>
        <c:axId val="377540224"/>
      </c:lineChart>
      <c:dateAx>
        <c:axId val="37753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40224"/>
        <c:crosses val="autoZero"/>
        <c:auto val="1"/>
        <c:lblOffset val="100"/>
        <c:baseTimeUnit val="days"/>
      </c:dateAx>
      <c:valAx>
        <c:axId val="37754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3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1</c:v>
                </c:pt>
              </c:numCache>
            </c:numRef>
          </c:val>
          <c:extLst>
            <c:ext xmlns:c16="http://schemas.microsoft.com/office/drawing/2014/chart" uri="{C3380CC4-5D6E-409C-BE32-E72D297353CC}">
              <c16:uniqueId val="{00000000-6A5F-4E75-ABE8-FDAB1CF3823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14</c:v>
                </c:pt>
              </c:numCache>
            </c:numRef>
          </c:val>
          <c:extLst>
            <c:ext xmlns:c16="http://schemas.microsoft.com/office/drawing/2014/chart" uri="{C3380CC4-5D6E-409C-BE32-E72D297353CC}">
              <c16:uniqueId val="{00000001-6A5F-4E75-ABE8-FDAB1CF3823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Schmidt Automobile</c:v>
                </c:pt>
              </c:strCache>
            </c:strRef>
          </c:cat>
          <c:val>
            <c:numRef>
              <c:f>Sheet1!$D$2</c:f>
              <c:numCache>
                <c:formatCode>General</c:formatCode>
                <c:ptCount val="1"/>
                <c:pt idx="0">
                  <c:v>1</c:v>
                </c:pt>
              </c:numCache>
            </c:numRef>
          </c:val>
          <c:extLst>
            <c:ext xmlns:c16="http://schemas.microsoft.com/office/drawing/2014/chart" uri="{C3380CC4-5D6E-409C-BE32-E72D297353CC}">
              <c16:uniqueId val="{00000002-6A5F-4E75-ABE8-FDAB1CF3823A}"/>
            </c:ext>
          </c:extLst>
        </c:ser>
        <c:dLbls>
          <c:showLegendKey val="0"/>
          <c:showVal val="0"/>
          <c:showCatName val="0"/>
          <c:showSerName val="0"/>
          <c:showPercent val="0"/>
          <c:showBubbleSize val="0"/>
        </c:dLbls>
        <c:gapWidth val="150"/>
        <c:overlap val="100"/>
        <c:axId val="377535304"/>
        <c:axId val="377537600"/>
      </c:barChart>
      <c:catAx>
        <c:axId val="37753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37600"/>
        <c:crosses val="autoZero"/>
        <c:auto val="1"/>
        <c:lblAlgn val="ctr"/>
        <c:lblOffset val="100"/>
        <c:noMultiLvlLbl val="0"/>
      </c:catAx>
      <c:valAx>
        <c:axId val="377537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3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6.3311688311688004</c:v>
                </c:pt>
                <c:pt idx="2">
                  <c:v>5.0497068042712003</c:v>
                </c:pt>
                <c:pt idx="3">
                  <c:v>0</c:v>
                </c:pt>
                <c:pt idx="4">
                  <c:v>5.8441558441558001</c:v>
                </c:pt>
                <c:pt idx="5">
                  <c:v>0</c:v>
                </c:pt>
                <c:pt idx="6">
                  <c:v>0</c:v>
                </c:pt>
                <c:pt idx="7">
                  <c:v>0</c:v>
                </c:pt>
                <c:pt idx="8">
                  <c:v>0</c:v>
                </c:pt>
              </c:numCache>
            </c:numRef>
          </c:val>
          <c:extLst>
            <c:ext xmlns:c16="http://schemas.microsoft.com/office/drawing/2014/chart" uri="{C3380CC4-5D6E-409C-BE32-E72D297353CC}">
              <c16:uniqueId val="{00000000-33D5-4DE1-B34F-F6551D173880}"/>
            </c:ext>
          </c:extLst>
        </c:ser>
        <c:dLbls>
          <c:showLegendKey val="0"/>
          <c:showVal val="0"/>
          <c:showCatName val="0"/>
          <c:showSerName val="0"/>
          <c:showPercent val="0"/>
          <c:showBubbleSize val="0"/>
        </c:dLbls>
        <c:gapWidth val="219"/>
        <c:overlap val="-27"/>
        <c:axId val="377549080"/>
        <c:axId val="377550064"/>
      </c:barChart>
      <c:catAx>
        <c:axId val="37754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50064"/>
        <c:crosses val="autoZero"/>
        <c:auto val="1"/>
        <c:lblAlgn val="ctr"/>
        <c:lblOffset val="100"/>
        <c:noMultiLvlLbl val="0"/>
      </c:catAx>
      <c:valAx>
        <c:axId val="37755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4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9FC-4758-957A-9965878FAD14}"/>
            </c:ext>
          </c:extLst>
        </c:ser>
        <c:dLbls>
          <c:showLegendKey val="0"/>
          <c:showVal val="0"/>
          <c:showCatName val="0"/>
          <c:showSerName val="0"/>
          <c:showPercent val="0"/>
          <c:showBubbleSize val="0"/>
        </c:dLbls>
        <c:gapWidth val="219"/>
        <c:overlap val="-27"/>
        <c:axId val="377543504"/>
        <c:axId val="377549408"/>
      </c:barChart>
      <c:catAx>
        <c:axId val="37754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49408"/>
        <c:crosses val="autoZero"/>
        <c:auto val="1"/>
        <c:lblAlgn val="ctr"/>
        <c:lblOffset val="100"/>
        <c:noMultiLvlLbl val="0"/>
      </c:catAx>
      <c:valAx>
        <c:axId val="37754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4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93B0-4175-80F7-EBC3C5D46C58}"/>
            </c:ext>
          </c:extLst>
        </c:ser>
        <c:dLbls>
          <c:showLegendKey val="0"/>
          <c:showVal val="0"/>
          <c:showCatName val="0"/>
          <c:showSerName val="0"/>
          <c:showPercent val="0"/>
          <c:showBubbleSize val="0"/>
        </c:dLbls>
        <c:smooth val="0"/>
        <c:axId val="377542848"/>
        <c:axId val="377545144"/>
      </c:lineChart>
      <c:dateAx>
        <c:axId val="37754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45144"/>
        <c:crosses val="autoZero"/>
        <c:auto val="1"/>
        <c:lblOffset val="100"/>
        <c:baseTimeUnit val="days"/>
      </c:dateAx>
      <c:valAx>
        <c:axId val="37754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4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1854-4969-8EE6-DE2E169A69F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1854-4969-8EE6-DE2E169A69FC}"/>
            </c:ext>
          </c:extLst>
        </c:ser>
        <c:dLbls>
          <c:showLegendKey val="0"/>
          <c:showVal val="0"/>
          <c:showCatName val="0"/>
          <c:showSerName val="0"/>
          <c:showPercent val="0"/>
          <c:showBubbleSize val="0"/>
        </c:dLbls>
        <c:gapWidth val="219"/>
        <c:overlap val="-27"/>
        <c:axId val="377559904"/>
        <c:axId val="377561216"/>
      </c:barChart>
      <c:catAx>
        <c:axId val="37755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61216"/>
        <c:crosses val="autoZero"/>
        <c:auto val="1"/>
        <c:lblAlgn val="ctr"/>
        <c:lblOffset val="100"/>
        <c:noMultiLvlLbl val="0"/>
      </c:catAx>
      <c:valAx>
        <c:axId val="37756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5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3621</c:v>
                </c:pt>
                <c:pt idx="1">
                  <c:v>352</c:v>
                </c:pt>
                <c:pt idx="2">
                  <c:v>115</c:v>
                </c:pt>
                <c:pt idx="3">
                  <c:v>748</c:v>
                </c:pt>
                <c:pt idx="4">
                  <c:v>428</c:v>
                </c:pt>
                <c:pt idx="5">
                  <c:v>94</c:v>
                </c:pt>
                <c:pt idx="6">
                  <c:v>32</c:v>
                </c:pt>
                <c:pt idx="7">
                  <c:v>7167</c:v>
                </c:pt>
                <c:pt idx="8">
                  <c:v>11582</c:v>
                </c:pt>
                <c:pt idx="9">
                  <c:v>12055</c:v>
                </c:pt>
                <c:pt idx="10">
                  <c:v>12502</c:v>
                </c:pt>
                <c:pt idx="11">
                  <c:v>12865</c:v>
                </c:pt>
                <c:pt idx="12">
                  <c:v>14412</c:v>
                </c:pt>
                <c:pt idx="13">
                  <c:v>12832</c:v>
                </c:pt>
                <c:pt idx="14">
                  <c:v>13623</c:v>
                </c:pt>
                <c:pt idx="15">
                  <c:v>12370</c:v>
                </c:pt>
                <c:pt idx="16">
                  <c:v>4465</c:v>
                </c:pt>
                <c:pt idx="17">
                  <c:v>331</c:v>
                </c:pt>
                <c:pt idx="18">
                  <c:v>170</c:v>
                </c:pt>
                <c:pt idx="19">
                  <c:v>98</c:v>
                </c:pt>
                <c:pt idx="20">
                  <c:v>64</c:v>
                </c:pt>
                <c:pt idx="21">
                  <c:v>1224</c:v>
                </c:pt>
                <c:pt idx="22">
                  <c:v>16065</c:v>
                </c:pt>
                <c:pt idx="23">
                  <c:v>13169</c:v>
                </c:pt>
                <c:pt idx="24">
                  <c:v>13395</c:v>
                </c:pt>
                <c:pt idx="25">
                  <c:v>11966</c:v>
                </c:pt>
                <c:pt idx="26">
                  <c:v>1931</c:v>
                </c:pt>
              </c:numCache>
            </c:numRef>
          </c:val>
          <c:smooth val="0"/>
          <c:extLst>
            <c:ext xmlns:c16="http://schemas.microsoft.com/office/drawing/2014/chart" uri="{C3380CC4-5D6E-409C-BE32-E72D297353CC}">
              <c16:uniqueId val="{00000000-12F6-48FC-AB19-101337A24FA3}"/>
            </c:ext>
          </c:extLst>
        </c:ser>
        <c:dLbls>
          <c:showLegendKey val="0"/>
          <c:showVal val="0"/>
          <c:showCatName val="0"/>
          <c:showSerName val="0"/>
          <c:showPercent val="0"/>
          <c:showBubbleSize val="0"/>
        </c:dLbls>
        <c:smooth val="0"/>
        <c:axId val="354445800"/>
        <c:axId val="354444816"/>
      </c:lineChart>
      <c:dateAx>
        <c:axId val="35444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44816"/>
        <c:crosses val="autoZero"/>
        <c:auto val="1"/>
        <c:lblOffset val="100"/>
        <c:baseTimeUnit val="days"/>
      </c:dateAx>
      <c:valAx>
        <c:axId val="35444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4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2507</c:v>
                </c:pt>
                <c:pt idx="1">
                  <c:v>244</c:v>
                </c:pt>
                <c:pt idx="2">
                  <c:v>85</c:v>
                </c:pt>
                <c:pt idx="3">
                  <c:v>411</c:v>
                </c:pt>
                <c:pt idx="4">
                  <c:v>228</c:v>
                </c:pt>
                <c:pt idx="5">
                  <c:v>51</c:v>
                </c:pt>
                <c:pt idx="6">
                  <c:v>27</c:v>
                </c:pt>
                <c:pt idx="7">
                  <c:v>5689</c:v>
                </c:pt>
                <c:pt idx="8">
                  <c:v>8209</c:v>
                </c:pt>
                <c:pt idx="9">
                  <c:v>8578</c:v>
                </c:pt>
                <c:pt idx="10">
                  <c:v>9402</c:v>
                </c:pt>
                <c:pt idx="11">
                  <c:v>9392</c:v>
                </c:pt>
                <c:pt idx="12">
                  <c:v>10458</c:v>
                </c:pt>
                <c:pt idx="13">
                  <c:v>10244</c:v>
                </c:pt>
                <c:pt idx="14">
                  <c:v>10744</c:v>
                </c:pt>
                <c:pt idx="15">
                  <c:v>9631</c:v>
                </c:pt>
                <c:pt idx="16">
                  <c:v>3815</c:v>
                </c:pt>
                <c:pt idx="17">
                  <c:v>99</c:v>
                </c:pt>
                <c:pt idx="18">
                  <c:v>80</c:v>
                </c:pt>
                <c:pt idx="19">
                  <c:v>26</c:v>
                </c:pt>
                <c:pt idx="20">
                  <c:v>26</c:v>
                </c:pt>
                <c:pt idx="21">
                  <c:v>576</c:v>
                </c:pt>
                <c:pt idx="22">
                  <c:v>11622</c:v>
                </c:pt>
                <c:pt idx="23">
                  <c:v>10420</c:v>
                </c:pt>
                <c:pt idx="24">
                  <c:v>10659</c:v>
                </c:pt>
                <c:pt idx="25">
                  <c:v>9551</c:v>
                </c:pt>
                <c:pt idx="26">
                  <c:v>1753</c:v>
                </c:pt>
              </c:numCache>
            </c:numRef>
          </c:val>
          <c:smooth val="0"/>
          <c:extLst>
            <c:ext xmlns:c16="http://schemas.microsoft.com/office/drawing/2014/chart" uri="{C3380CC4-5D6E-409C-BE32-E72D297353CC}">
              <c16:uniqueId val="{00000000-8F6D-44DF-B25C-9615F8FB1285}"/>
            </c:ext>
          </c:extLst>
        </c:ser>
        <c:dLbls>
          <c:showLegendKey val="0"/>
          <c:showVal val="0"/>
          <c:showCatName val="0"/>
          <c:showSerName val="0"/>
          <c:showPercent val="0"/>
          <c:showBubbleSize val="0"/>
        </c:dLbls>
        <c:smooth val="0"/>
        <c:axId val="354447768"/>
        <c:axId val="354448096"/>
      </c:lineChart>
      <c:dateAx>
        <c:axId val="35444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48096"/>
        <c:crosses val="autoZero"/>
        <c:auto val="1"/>
        <c:lblOffset val="100"/>
        <c:baseTimeUnit val="days"/>
      </c:dateAx>
      <c:valAx>
        <c:axId val="35444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4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82</c:v>
                </c:pt>
                <c:pt idx="1">
                  <c:v>9</c:v>
                </c:pt>
                <c:pt idx="2">
                  <c:v>4</c:v>
                </c:pt>
                <c:pt idx="3">
                  <c:v>39</c:v>
                </c:pt>
                <c:pt idx="4">
                  <c:v>17</c:v>
                </c:pt>
                <c:pt idx="5">
                  <c:v>3</c:v>
                </c:pt>
                <c:pt idx="6">
                  <c:v>5</c:v>
                </c:pt>
                <c:pt idx="7">
                  <c:v>474</c:v>
                </c:pt>
                <c:pt idx="8">
                  <c:v>583</c:v>
                </c:pt>
                <c:pt idx="9">
                  <c:v>537</c:v>
                </c:pt>
                <c:pt idx="10">
                  <c:v>455</c:v>
                </c:pt>
                <c:pt idx="11">
                  <c:v>395</c:v>
                </c:pt>
                <c:pt idx="12">
                  <c:v>459</c:v>
                </c:pt>
                <c:pt idx="13">
                  <c:v>390</c:v>
                </c:pt>
                <c:pt idx="14">
                  <c:v>418</c:v>
                </c:pt>
                <c:pt idx="15">
                  <c:v>483</c:v>
                </c:pt>
                <c:pt idx="16">
                  <c:v>180</c:v>
                </c:pt>
                <c:pt idx="17">
                  <c:v>10</c:v>
                </c:pt>
                <c:pt idx="18">
                  <c:v>10</c:v>
                </c:pt>
                <c:pt idx="19">
                  <c:v>5</c:v>
                </c:pt>
                <c:pt idx="20">
                  <c:v>5</c:v>
                </c:pt>
                <c:pt idx="21">
                  <c:v>51</c:v>
                </c:pt>
                <c:pt idx="22">
                  <c:v>585</c:v>
                </c:pt>
                <c:pt idx="23">
                  <c:v>515</c:v>
                </c:pt>
                <c:pt idx="24">
                  <c:v>403</c:v>
                </c:pt>
                <c:pt idx="25">
                  <c:v>305</c:v>
                </c:pt>
                <c:pt idx="26">
                  <c:v>56</c:v>
                </c:pt>
              </c:numCache>
            </c:numRef>
          </c:val>
          <c:smooth val="0"/>
          <c:extLst>
            <c:ext xmlns:c16="http://schemas.microsoft.com/office/drawing/2014/chart" uri="{C3380CC4-5D6E-409C-BE32-E72D297353CC}">
              <c16:uniqueId val="{00000000-41E5-49EE-926F-D018735209CD}"/>
            </c:ext>
          </c:extLst>
        </c:ser>
        <c:dLbls>
          <c:showLegendKey val="0"/>
          <c:showVal val="0"/>
          <c:showCatName val="0"/>
          <c:showSerName val="0"/>
          <c:showPercent val="0"/>
          <c:showBubbleSize val="0"/>
        </c:dLbls>
        <c:smooth val="0"/>
        <c:axId val="354442848"/>
        <c:axId val="354443832"/>
      </c:lineChart>
      <c:dateAx>
        <c:axId val="35444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43832"/>
        <c:crosses val="autoZero"/>
        <c:auto val="1"/>
        <c:lblOffset val="100"/>
        <c:baseTimeUnit val="days"/>
      </c:dateAx>
      <c:valAx>
        <c:axId val="35444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4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12</c:v>
                </c:pt>
                <c:pt idx="1">
                  <c:v>3</c:v>
                </c:pt>
                <c:pt idx="2">
                  <c:v>4</c:v>
                </c:pt>
                <c:pt idx="3">
                  <c:v>5</c:v>
                </c:pt>
                <c:pt idx="4">
                  <c:v>7</c:v>
                </c:pt>
                <c:pt idx="5">
                  <c:v>5</c:v>
                </c:pt>
                <c:pt idx="6">
                  <c:v>3</c:v>
                </c:pt>
                <c:pt idx="7">
                  <c:v>28</c:v>
                </c:pt>
                <c:pt idx="8">
                  <c:v>36</c:v>
                </c:pt>
                <c:pt idx="9">
                  <c:v>28</c:v>
                </c:pt>
                <c:pt idx="10">
                  <c:v>36</c:v>
                </c:pt>
                <c:pt idx="11">
                  <c:v>33</c:v>
                </c:pt>
                <c:pt idx="12">
                  <c:v>36</c:v>
                </c:pt>
                <c:pt idx="13">
                  <c:v>15</c:v>
                </c:pt>
                <c:pt idx="14">
                  <c:v>25</c:v>
                </c:pt>
                <c:pt idx="15">
                  <c:v>29</c:v>
                </c:pt>
                <c:pt idx="16">
                  <c:v>18</c:v>
                </c:pt>
                <c:pt idx="17">
                  <c:v>4</c:v>
                </c:pt>
                <c:pt idx="18">
                  <c:v>5</c:v>
                </c:pt>
                <c:pt idx="19">
                  <c:v>13</c:v>
                </c:pt>
                <c:pt idx="20">
                  <c:v>5</c:v>
                </c:pt>
                <c:pt idx="21">
                  <c:v>8</c:v>
                </c:pt>
                <c:pt idx="22">
                  <c:v>37</c:v>
                </c:pt>
                <c:pt idx="23">
                  <c:v>28</c:v>
                </c:pt>
                <c:pt idx="24">
                  <c:v>27</c:v>
                </c:pt>
                <c:pt idx="25">
                  <c:v>21</c:v>
                </c:pt>
                <c:pt idx="26">
                  <c:v>2</c:v>
                </c:pt>
              </c:numCache>
            </c:numRef>
          </c:val>
          <c:smooth val="0"/>
          <c:extLst>
            <c:ext xmlns:c16="http://schemas.microsoft.com/office/drawing/2014/chart" uri="{C3380CC4-5D6E-409C-BE32-E72D297353CC}">
              <c16:uniqueId val="{00000000-6C5A-493C-8258-4187F6FC3912}"/>
            </c:ext>
          </c:extLst>
        </c:ser>
        <c:dLbls>
          <c:showLegendKey val="0"/>
          <c:showVal val="0"/>
          <c:showCatName val="0"/>
          <c:showSerName val="0"/>
          <c:showPercent val="0"/>
          <c:showBubbleSize val="0"/>
        </c:dLbls>
        <c:smooth val="0"/>
        <c:axId val="354461216"/>
        <c:axId val="354453672"/>
      </c:lineChart>
      <c:dateAx>
        <c:axId val="35446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53672"/>
        <c:crosses val="autoZero"/>
        <c:auto val="1"/>
        <c:lblOffset val="100"/>
        <c:baseTimeUnit val="days"/>
      </c:dateAx>
      <c:valAx>
        <c:axId val="35445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6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93.84</c:v>
                </c:pt>
                <c:pt idx="1">
                  <c:v>53.4</c:v>
                </c:pt>
                <c:pt idx="2">
                  <c:v>38.04</c:v>
                </c:pt>
                <c:pt idx="3">
                  <c:v>31.08</c:v>
                </c:pt>
                <c:pt idx="4">
                  <c:v>35.28</c:v>
                </c:pt>
                <c:pt idx="5">
                  <c:v>64.760000000000005</c:v>
                </c:pt>
                <c:pt idx="6">
                  <c:v>145.80000000000001</c:v>
                </c:pt>
                <c:pt idx="7">
                  <c:v>209.56</c:v>
                </c:pt>
                <c:pt idx="8">
                  <c:v>247.4</c:v>
                </c:pt>
                <c:pt idx="9">
                  <c:v>238.48</c:v>
                </c:pt>
                <c:pt idx="10">
                  <c:v>246.48</c:v>
                </c:pt>
                <c:pt idx="11">
                  <c:v>258.39999999999998</c:v>
                </c:pt>
                <c:pt idx="12">
                  <c:v>275.60000000000002</c:v>
                </c:pt>
                <c:pt idx="13">
                  <c:v>258.27999999999997</c:v>
                </c:pt>
                <c:pt idx="14">
                  <c:v>255.8</c:v>
                </c:pt>
                <c:pt idx="15">
                  <c:v>254.36</c:v>
                </c:pt>
                <c:pt idx="16">
                  <c:v>265.2</c:v>
                </c:pt>
                <c:pt idx="17">
                  <c:v>277.72000000000003</c:v>
                </c:pt>
                <c:pt idx="18">
                  <c:v>286.16000000000003</c:v>
                </c:pt>
                <c:pt idx="19">
                  <c:v>294.64</c:v>
                </c:pt>
                <c:pt idx="20">
                  <c:v>297.92</c:v>
                </c:pt>
                <c:pt idx="21">
                  <c:v>278.64</c:v>
                </c:pt>
                <c:pt idx="22">
                  <c:v>238.6</c:v>
                </c:pt>
                <c:pt idx="23">
                  <c:v>157.04</c:v>
                </c:pt>
              </c:numCache>
            </c:numRef>
          </c:val>
          <c:smooth val="0"/>
          <c:extLst>
            <c:ext xmlns:c16="http://schemas.microsoft.com/office/drawing/2014/chart" uri="{C3380CC4-5D6E-409C-BE32-E72D297353CC}">
              <c16:uniqueId val="{00000000-2073-4618-B1E8-24B06D749672}"/>
            </c:ext>
          </c:extLst>
        </c:ser>
        <c:dLbls>
          <c:showLegendKey val="0"/>
          <c:showVal val="0"/>
          <c:showCatName val="0"/>
          <c:showSerName val="0"/>
          <c:showPercent val="0"/>
          <c:showBubbleSize val="0"/>
        </c:dLbls>
        <c:smooth val="0"/>
        <c:axId val="354437600"/>
        <c:axId val="354435304"/>
      </c:lineChart>
      <c:catAx>
        <c:axId val="354437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35304"/>
        <c:crosses val="autoZero"/>
        <c:auto val="1"/>
        <c:lblAlgn val="ctr"/>
        <c:lblOffset val="100"/>
        <c:noMultiLvlLbl val="0"/>
      </c:catAx>
      <c:valAx>
        <c:axId val="35443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3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2507</c:v>
                </c:pt>
                <c:pt idx="1">
                  <c:v>244</c:v>
                </c:pt>
                <c:pt idx="2">
                  <c:v>85</c:v>
                </c:pt>
                <c:pt idx="3">
                  <c:v>411</c:v>
                </c:pt>
                <c:pt idx="4">
                  <c:v>228</c:v>
                </c:pt>
                <c:pt idx="5">
                  <c:v>51</c:v>
                </c:pt>
                <c:pt idx="6">
                  <c:v>27</c:v>
                </c:pt>
                <c:pt idx="7">
                  <c:v>5689</c:v>
                </c:pt>
                <c:pt idx="8">
                  <c:v>8209</c:v>
                </c:pt>
                <c:pt idx="9">
                  <c:v>8578</c:v>
                </c:pt>
                <c:pt idx="10">
                  <c:v>9402</c:v>
                </c:pt>
                <c:pt idx="11">
                  <c:v>9392</c:v>
                </c:pt>
                <c:pt idx="12">
                  <c:v>10458</c:v>
                </c:pt>
                <c:pt idx="13">
                  <c:v>10244</c:v>
                </c:pt>
                <c:pt idx="14">
                  <c:v>10744</c:v>
                </c:pt>
                <c:pt idx="15">
                  <c:v>9631</c:v>
                </c:pt>
                <c:pt idx="16">
                  <c:v>3815</c:v>
                </c:pt>
                <c:pt idx="17">
                  <c:v>99</c:v>
                </c:pt>
                <c:pt idx="18">
                  <c:v>80</c:v>
                </c:pt>
                <c:pt idx="19">
                  <c:v>26</c:v>
                </c:pt>
                <c:pt idx="20">
                  <c:v>26</c:v>
                </c:pt>
                <c:pt idx="21">
                  <c:v>576</c:v>
                </c:pt>
                <c:pt idx="22">
                  <c:v>11622</c:v>
                </c:pt>
                <c:pt idx="23">
                  <c:v>10420</c:v>
                </c:pt>
                <c:pt idx="24">
                  <c:v>10659</c:v>
                </c:pt>
                <c:pt idx="25">
                  <c:v>9551</c:v>
                </c:pt>
                <c:pt idx="26">
                  <c:v>1753</c:v>
                </c:pt>
              </c:numCache>
            </c:numRef>
          </c:val>
          <c:smooth val="0"/>
          <c:extLst>
            <c:ext xmlns:c16="http://schemas.microsoft.com/office/drawing/2014/chart" uri="{C3380CC4-5D6E-409C-BE32-E72D297353CC}">
              <c16:uniqueId val="{00000000-2F70-43B8-AF9B-32A38FF7065C}"/>
            </c:ext>
          </c:extLst>
        </c:ser>
        <c:dLbls>
          <c:showLegendKey val="0"/>
          <c:showVal val="0"/>
          <c:showCatName val="0"/>
          <c:showSerName val="0"/>
          <c:showPercent val="0"/>
          <c:showBubbleSize val="0"/>
        </c:dLbls>
        <c:smooth val="0"/>
        <c:axId val="295263512"/>
        <c:axId val="295264824"/>
      </c:lineChart>
      <c:dateAx>
        <c:axId val="29526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64824"/>
        <c:crosses val="autoZero"/>
        <c:auto val="1"/>
        <c:lblOffset val="100"/>
        <c:baseTimeUnit val="days"/>
      </c:dateAx>
      <c:valAx>
        <c:axId val="29526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6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56C2E-CB22-4FDB-A016-8AED5E88C19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F441481C-2284-48CD-8DEE-38B7A451D3E0}"/>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072344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FC3D-6D04-4D15-B69A-08FD4082230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0249845-AEF7-4E37-B228-573D071E93A3}"/>
              </a:ext>
            </a:extLst>
          </p:cNvPr>
          <p:cNvGraphicFramePr>
            <a:graphicFrameLocks noGrp="1"/>
          </p:cNvGraphicFramePr>
          <p:nvPr>
            <p:ph type="tbl" sz="quarter" idx="13"/>
            <p:extLst>
              <p:ext uri="{D42A27DB-BD31-4B8C-83A1-F6EECF244321}">
                <p14:modId xmlns:p14="http://schemas.microsoft.com/office/powerpoint/2010/main" val="711680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33350884"/>
                    </a:ext>
                  </a:extLst>
                </a:gridCol>
                <a:gridCol w="740664">
                  <a:extLst>
                    <a:ext uri="{9D8B030D-6E8A-4147-A177-3AD203B41FA5}">
                      <a16:colId xmlns:a16="http://schemas.microsoft.com/office/drawing/2014/main" val="456272543"/>
                    </a:ext>
                  </a:extLst>
                </a:gridCol>
                <a:gridCol w="740664">
                  <a:extLst>
                    <a:ext uri="{9D8B030D-6E8A-4147-A177-3AD203B41FA5}">
                      <a16:colId xmlns:a16="http://schemas.microsoft.com/office/drawing/2014/main" val="2292637781"/>
                    </a:ext>
                  </a:extLst>
                </a:gridCol>
                <a:gridCol w="740664">
                  <a:extLst>
                    <a:ext uri="{9D8B030D-6E8A-4147-A177-3AD203B41FA5}">
                      <a16:colId xmlns:a16="http://schemas.microsoft.com/office/drawing/2014/main" val="3000378477"/>
                    </a:ext>
                  </a:extLst>
                </a:gridCol>
                <a:gridCol w="740664">
                  <a:extLst>
                    <a:ext uri="{9D8B030D-6E8A-4147-A177-3AD203B41FA5}">
                      <a16:colId xmlns:a16="http://schemas.microsoft.com/office/drawing/2014/main" val="3938851002"/>
                    </a:ext>
                  </a:extLst>
                </a:gridCol>
                <a:gridCol w="740664">
                  <a:extLst>
                    <a:ext uri="{9D8B030D-6E8A-4147-A177-3AD203B41FA5}">
                      <a16:colId xmlns:a16="http://schemas.microsoft.com/office/drawing/2014/main" val="2930887643"/>
                    </a:ext>
                  </a:extLst>
                </a:gridCol>
                <a:gridCol w="740664">
                  <a:extLst>
                    <a:ext uri="{9D8B030D-6E8A-4147-A177-3AD203B41FA5}">
                      <a16:colId xmlns:a16="http://schemas.microsoft.com/office/drawing/2014/main" val="3043493936"/>
                    </a:ext>
                  </a:extLst>
                </a:gridCol>
                <a:gridCol w="740664">
                  <a:extLst>
                    <a:ext uri="{9D8B030D-6E8A-4147-A177-3AD203B41FA5}">
                      <a16:colId xmlns:a16="http://schemas.microsoft.com/office/drawing/2014/main" val="3553932826"/>
                    </a:ext>
                  </a:extLst>
                </a:gridCol>
                <a:gridCol w="740664">
                  <a:extLst>
                    <a:ext uri="{9D8B030D-6E8A-4147-A177-3AD203B41FA5}">
                      <a16:colId xmlns:a16="http://schemas.microsoft.com/office/drawing/2014/main" val="3009696413"/>
                    </a:ext>
                  </a:extLst>
                </a:gridCol>
                <a:gridCol w="740664">
                  <a:extLst>
                    <a:ext uri="{9D8B030D-6E8A-4147-A177-3AD203B41FA5}">
                      <a16:colId xmlns:a16="http://schemas.microsoft.com/office/drawing/2014/main" val="16900170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11605567"/>
                  </a:ext>
                </a:extLst>
              </a:tr>
              <a:tr h="370840">
                <a:tc>
                  <a:txBody>
                    <a:bodyPr/>
                    <a:lstStyle/>
                    <a:p>
                      <a:r>
                        <a:rPr lang="en-US" sz="1000"/>
                        <a:t>Schmidt Automobile</a:t>
                      </a:r>
                    </a:p>
                  </a:txBody>
                  <a:tcPr/>
                </a:tc>
                <a:tc>
                  <a:txBody>
                    <a:bodyPr/>
                    <a:lstStyle/>
                    <a:p>
                      <a:r>
                        <a:rPr lang="en-US" sz="1000"/>
                        <a:t>667</a:t>
                      </a:r>
                    </a:p>
                  </a:txBody>
                  <a:tcPr/>
                </a:tc>
                <a:tc>
                  <a:txBody>
                    <a:bodyPr/>
                    <a:lstStyle/>
                    <a:p>
                      <a:r>
                        <a:rPr lang="en-US" sz="1000"/>
                        <a:t>57</a:t>
                      </a:r>
                    </a:p>
                  </a:txBody>
                  <a:tcPr/>
                </a:tc>
                <a:tc>
                  <a:txBody>
                    <a:bodyPr/>
                    <a:lstStyle/>
                    <a:p>
                      <a:r>
                        <a:rPr lang="en-US" sz="1000"/>
                        <a:t>16</a:t>
                      </a:r>
                    </a:p>
                  </a:txBody>
                  <a:tcPr/>
                </a:tc>
                <a:tc>
                  <a:txBody>
                    <a:bodyPr/>
                    <a:lstStyle/>
                    <a:p>
                      <a:r>
                        <a:rPr lang="en-US" sz="1000"/>
                        <a:t>395</a:t>
                      </a:r>
                    </a:p>
                  </a:txBody>
                  <a:tcPr/>
                </a:tc>
                <a:tc>
                  <a:txBody>
                    <a:bodyPr/>
                    <a:lstStyle/>
                    <a:p>
                      <a:r>
                        <a:rPr lang="en-US" sz="1000"/>
                        <a:t>21</a:t>
                      </a:r>
                    </a:p>
                  </a:txBody>
                  <a:tcPr/>
                </a:tc>
                <a:tc>
                  <a:txBody>
                    <a:bodyPr/>
                    <a:lstStyle/>
                    <a:p>
                      <a:r>
                        <a:rPr lang="en-US" sz="1000"/>
                        <a:t>106</a:t>
                      </a:r>
                    </a:p>
                  </a:txBody>
                  <a:tcPr/>
                </a:tc>
                <a:tc>
                  <a:txBody>
                    <a:bodyPr/>
                    <a:lstStyle/>
                    <a:p>
                      <a:r>
                        <a:rPr lang="en-US" sz="1000"/>
                        <a:t>0</a:t>
                      </a:r>
                    </a:p>
                  </a:txBody>
                  <a:tcPr/>
                </a:tc>
                <a:tc>
                  <a:txBody>
                    <a:bodyPr/>
                    <a:lstStyle/>
                    <a:p>
                      <a:r>
                        <a:rPr lang="en-US" sz="1000"/>
                        <a:t>5.1136%</a:t>
                      </a:r>
                    </a:p>
                  </a:txBody>
                  <a:tcPr/>
                </a:tc>
                <a:tc>
                  <a:txBody>
                    <a:bodyPr/>
                    <a:lstStyle/>
                    <a:p>
                      <a:r>
                        <a:rPr lang="en-US" sz="1000"/>
                        <a:t>0.0%</a:t>
                      </a:r>
                    </a:p>
                  </a:txBody>
                  <a:tcPr/>
                </a:tc>
                <a:extLst>
                  <a:ext uri="{0D108BD9-81ED-4DB2-BD59-A6C34878D82A}">
                    <a16:rowId xmlns:a16="http://schemas.microsoft.com/office/drawing/2014/main" val="2574412792"/>
                  </a:ext>
                </a:extLst>
              </a:tr>
            </a:tbl>
          </a:graphicData>
        </a:graphic>
      </p:graphicFrame>
      <p:sp>
        <p:nvSpPr>
          <p:cNvPr id="4" name="Text Placeholder 3">
            <a:extLst>
              <a:ext uri="{FF2B5EF4-FFF2-40B4-BE49-F238E27FC236}">
                <a16:creationId xmlns:a16="http://schemas.microsoft.com/office/drawing/2014/main" id="{AFD1A6BC-4D78-41B7-88A4-88998442771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080284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CE27F-DA3B-4360-B2F2-B8AE00BDE1A6}"/>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6F14608F-F770-410C-AACB-2B6B714F9E6E}"/>
              </a:ext>
            </a:extLst>
          </p:cNvPr>
          <p:cNvGraphicFramePr>
            <a:graphicFrameLocks noGrp="1"/>
          </p:cNvGraphicFramePr>
          <p:nvPr>
            <p:ph type="tbl" sz="quarter" idx="13"/>
            <p:extLst>
              <p:ext uri="{D42A27DB-BD31-4B8C-83A1-F6EECF244321}">
                <p14:modId xmlns:p14="http://schemas.microsoft.com/office/powerpoint/2010/main" val="3573337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8520005"/>
                    </a:ext>
                  </a:extLst>
                </a:gridCol>
                <a:gridCol w="1234440">
                  <a:extLst>
                    <a:ext uri="{9D8B030D-6E8A-4147-A177-3AD203B41FA5}">
                      <a16:colId xmlns:a16="http://schemas.microsoft.com/office/drawing/2014/main" val="479160986"/>
                    </a:ext>
                  </a:extLst>
                </a:gridCol>
                <a:gridCol w="822960">
                  <a:extLst>
                    <a:ext uri="{9D8B030D-6E8A-4147-A177-3AD203B41FA5}">
                      <a16:colId xmlns:a16="http://schemas.microsoft.com/office/drawing/2014/main" val="890337986"/>
                    </a:ext>
                  </a:extLst>
                </a:gridCol>
                <a:gridCol w="822960">
                  <a:extLst>
                    <a:ext uri="{9D8B030D-6E8A-4147-A177-3AD203B41FA5}">
                      <a16:colId xmlns:a16="http://schemas.microsoft.com/office/drawing/2014/main" val="1864802203"/>
                    </a:ext>
                  </a:extLst>
                </a:gridCol>
                <a:gridCol w="822960">
                  <a:extLst>
                    <a:ext uri="{9D8B030D-6E8A-4147-A177-3AD203B41FA5}">
                      <a16:colId xmlns:a16="http://schemas.microsoft.com/office/drawing/2014/main" val="221686745"/>
                    </a:ext>
                  </a:extLst>
                </a:gridCol>
                <a:gridCol w="822960">
                  <a:extLst>
                    <a:ext uri="{9D8B030D-6E8A-4147-A177-3AD203B41FA5}">
                      <a16:colId xmlns:a16="http://schemas.microsoft.com/office/drawing/2014/main" val="1668260891"/>
                    </a:ext>
                  </a:extLst>
                </a:gridCol>
                <a:gridCol w="822960">
                  <a:extLst>
                    <a:ext uri="{9D8B030D-6E8A-4147-A177-3AD203B41FA5}">
                      <a16:colId xmlns:a16="http://schemas.microsoft.com/office/drawing/2014/main" val="156922259"/>
                    </a:ext>
                  </a:extLst>
                </a:gridCol>
                <a:gridCol w="822960">
                  <a:extLst>
                    <a:ext uri="{9D8B030D-6E8A-4147-A177-3AD203B41FA5}">
                      <a16:colId xmlns:a16="http://schemas.microsoft.com/office/drawing/2014/main" val="2609982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223735735"/>
                  </a:ext>
                </a:extLst>
              </a:tr>
              <a:tr h="370840">
                <a:tc>
                  <a:txBody>
                    <a:bodyPr/>
                    <a:lstStyle/>
                    <a:p>
                      <a:r>
                        <a:rPr lang="en-US" sz="1000"/>
                        <a:t>Schmidt Automobile</a:t>
                      </a:r>
                    </a:p>
                  </a:txBody>
                  <a:tcPr/>
                </a:tc>
                <a:tc>
                  <a:txBody>
                    <a:bodyPr/>
                    <a:lstStyle/>
                    <a:p>
                      <a:r>
                        <a:rPr lang="en-US" sz="1000"/>
                        <a:t>667</a:t>
                      </a:r>
                    </a:p>
                  </a:txBody>
                  <a:tcPr/>
                </a:tc>
                <a:tc>
                  <a:txBody>
                    <a:bodyPr/>
                    <a:lstStyle/>
                    <a:p>
                      <a:r>
                        <a:rPr lang="en-US" sz="1000"/>
                        <a:t>8</a:t>
                      </a:r>
                    </a:p>
                  </a:txBody>
                  <a:tcPr/>
                </a:tc>
                <a:tc>
                  <a:txBody>
                    <a:bodyPr/>
                    <a:lstStyle/>
                    <a:p>
                      <a:r>
                        <a:rPr lang="en-US" sz="1000"/>
                        <a:t>1.2%</a:t>
                      </a:r>
                    </a:p>
                  </a:txBody>
                  <a:tcPr/>
                </a:tc>
                <a:tc>
                  <a:txBody>
                    <a:bodyPr/>
                    <a:lstStyle/>
                    <a:p>
                      <a:r>
                        <a:rPr lang="en-US" sz="1000"/>
                        <a:t>13</a:t>
                      </a:r>
                    </a:p>
                  </a:txBody>
                  <a:tcPr/>
                </a:tc>
                <a:tc>
                  <a:txBody>
                    <a:bodyPr/>
                    <a:lstStyle/>
                    <a:p>
                      <a:r>
                        <a:rPr lang="en-US" sz="1000"/>
                        <a:t>2.0%</a:t>
                      </a:r>
                    </a:p>
                  </a:txBody>
                  <a:tcPr/>
                </a:tc>
                <a:tc>
                  <a:txBody>
                    <a:bodyPr/>
                    <a:lstStyle/>
                    <a:p>
                      <a:r>
                        <a:rPr lang="en-US" sz="1000"/>
                        <a:t>60</a:t>
                      </a:r>
                    </a:p>
                  </a:txBody>
                  <a:tcPr/>
                </a:tc>
                <a:tc>
                  <a:txBody>
                    <a:bodyPr/>
                    <a:lstStyle/>
                    <a:p>
                      <a:r>
                        <a:rPr lang="en-US" sz="1000"/>
                        <a:t>9.9%</a:t>
                      </a:r>
                    </a:p>
                  </a:txBody>
                  <a:tcPr/>
                </a:tc>
                <a:extLst>
                  <a:ext uri="{0D108BD9-81ED-4DB2-BD59-A6C34878D82A}">
                    <a16:rowId xmlns:a16="http://schemas.microsoft.com/office/drawing/2014/main" val="2037730772"/>
                  </a:ext>
                </a:extLst>
              </a:tr>
            </a:tbl>
          </a:graphicData>
        </a:graphic>
      </p:graphicFrame>
      <p:sp>
        <p:nvSpPr>
          <p:cNvPr id="4" name="Text Placeholder 3">
            <a:extLst>
              <a:ext uri="{FF2B5EF4-FFF2-40B4-BE49-F238E27FC236}">
                <a16:creationId xmlns:a16="http://schemas.microsoft.com/office/drawing/2014/main" id="{83D610C6-9F7B-4BE2-B17C-987E05A22902}"/>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981525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EBA1-8615-421B-BF5B-5E71D567A7A3}"/>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1A0A2810-5418-4BCD-A863-2093E9B66E92}"/>
              </a:ext>
            </a:extLst>
          </p:cNvPr>
          <p:cNvGraphicFramePr>
            <a:graphicFrameLocks noGrp="1"/>
          </p:cNvGraphicFramePr>
          <p:nvPr>
            <p:ph type="tbl" sz="quarter" idx="13"/>
            <p:extLst>
              <p:ext uri="{D42A27DB-BD31-4B8C-83A1-F6EECF244321}">
                <p14:modId xmlns:p14="http://schemas.microsoft.com/office/powerpoint/2010/main" val="1544054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70598368"/>
                    </a:ext>
                  </a:extLst>
                </a:gridCol>
                <a:gridCol w="740664">
                  <a:extLst>
                    <a:ext uri="{9D8B030D-6E8A-4147-A177-3AD203B41FA5}">
                      <a16:colId xmlns:a16="http://schemas.microsoft.com/office/drawing/2014/main" val="4285106224"/>
                    </a:ext>
                  </a:extLst>
                </a:gridCol>
                <a:gridCol w="740664">
                  <a:extLst>
                    <a:ext uri="{9D8B030D-6E8A-4147-A177-3AD203B41FA5}">
                      <a16:colId xmlns:a16="http://schemas.microsoft.com/office/drawing/2014/main" val="1659494007"/>
                    </a:ext>
                  </a:extLst>
                </a:gridCol>
                <a:gridCol w="740664">
                  <a:extLst>
                    <a:ext uri="{9D8B030D-6E8A-4147-A177-3AD203B41FA5}">
                      <a16:colId xmlns:a16="http://schemas.microsoft.com/office/drawing/2014/main" val="4240261927"/>
                    </a:ext>
                  </a:extLst>
                </a:gridCol>
                <a:gridCol w="740664">
                  <a:extLst>
                    <a:ext uri="{9D8B030D-6E8A-4147-A177-3AD203B41FA5}">
                      <a16:colId xmlns:a16="http://schemas.microsoft.com/office/drawing/2014/main" val="1152750101"/>
                    </a:ext>
                  </a:extLst>
                </a:gridCol>
                <a:gridCol w="740664">
                  <a:extLst>
                    <a:ext uri="{9D8B030D-6E8A-4147-A177-3AD203B41FA5}">
                      <a16:colId xmlns:a16="http://schemas.microsoft.com/office/drawing/2014/main" val="2250236589"/>
                    </a:ext>
                  </a:extLst>
                </a:gridCol>
                <a:gridCol w="740664">
                  <a:extLst>
                    <a:ext uri="{9D8B030D-6E8A-4147-A177-3AD203B41FA5}">
                      <a16:colId xmlns:a16="http://schemas.microsoft.com/office/drawing/2014/main" val="521814873"/>
                    </a:ext>
                  </a:extLst>
                </a:gridCol>
                <a:gridCol w="740664">
                  <a:extLst>
                    <a:ext uri="{9D8B030D-6E8A-4147-A177-3AD203B41FA5}">
                      <a16:colId xmlns:a16="http://schemas.microsoft.com/office/drawing/2014/main" val="4090873853"/>
                    </a:ext>
                  </a:extLst>
                </a:gridCol>
                <a:gridCol w="740664">
                  <a:extLst>
                    <a:ext uri="{9D8B030D-6E8A-4147-A177-3AD203B41FA5}">
                      <a16:colId xmlns:a16="http://schemas.microsoft.com/office/drawing/2014/main" val="1616329072"/>
                    </a:ext>
                  </a:extLst>
                </a:gridCol>
                <a:gridCol w="740664">
                  <a:extLst>
                    <a:ext uri="{9D8B030D-6E8A-4147-A177-3AD203B41FA5}">
                      <a16:colId xmlns:a16="http://schemas.microsoft.com/office/drawing/2014/main" val="42410634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27148537"/>
                  </a:ext>
                </a:extLst>
              </a:tr>
              <a:tr h="370840">
                <a:tc>
                  <a:txBody>
                    <a:bodyPr/>
                    <a:lstStyle/>
                    <a:p>
                      <a:r>
                        <a:rPr lang="en-US" sz="1000"/>
                        <a:t>Schmidt Automobile</a:t>
                      </a:r>
                    </a:p>
                  </a:txBody>
                  <a:tcPr/>
                </a:tc>
                <a:tc>
                  <a:txBody>
                    <a:bodyPr/>
                    <a:lstStyle/>
                    <a:p>
                      <a:r>
                        <a:rPr lang="en-US" sz="1000"/>
                        <a:t>667</a:t>
                      </a:r>
                    </a:p>
                  </a:txBody>
                  <a:tcPr/>
                </a:tc>
                <a:tc>
                  <a:txBody>
                    <a:bodyPr/>
                    <a:lstStyle/>
                    <a:p>
                      <a:r>
                        <a:rPr lang="en-US" sz="1000"/>
                        <a:t>57</a:t>
                      </a:r>
                    </a:p>
                  </a:txBody>
                  <a:tcPr/>
                </a:tc>
                <a:tc>
                  <a:txBody>
                    <a:bodyPr/>
                    <a:lstStyle/>
                    <a:p>
                      <a:r>
                        <a:rPr lang="en-US" sz="1000"/>
                        <a:t>16</a:t>
                      </a:r>
                    </a:p>
                  </a:txBody>
                  <a:tcPr/>
                </a:tc>
                <a:tc>
                  <a:txBody>
                    <a:bodyPr/>
                    <a:lstStyle/>
                    <a:p>
                      <a:r>
                        <a:rPr lang="en-US" sz="1000"/>
                        <a:t>395</a:t>
                      </a:r>
                    </a:p>
                  </a:txBody>
                  <a:tcPr/>
                </a:tc>
                <a:tc>
                  <a:txBody>
                    <a:bodyPr/>
                    <a:lstStyle/>
                    <a:p>
                      <a:r>
                        <a:rPr lang="en-US" sz="1000"/>
                        <a:t>21</a:t>
                      </a:r>
                    </a:p>
                  </a:txBody>
                  <a:tcPr/>
                </a:tc>
                <a:tc>
                  <a:txBody>
                    <a:bodyPr/>
                    <a:lstStyle/>
                    <a:p>
                      <a:r>
                        <a:rPr lang="en-US" sz="1000"/>
                        <a:t>106</a:t>
                      </a:r>
                    </a:p>
                  </a:txBody>
                  <a:tcPr/>
                </a:tc>
                <a:tc>
                  <a:txBody>
                    <a:bodyPr/>
                    <a:lstStyle/>
                    <a:p>
                      <a:r>
                        <a:rPr lang="en-US" sz="1000"/>
                        <a:t>0</a:t>
                      </a:r>
                    </a:p>
                  </a:txBody>
                  <a:tcPr/>
                </a:tc>
                <a:tc>
                  <a:txBody>
                    <a:bodyPr/>
                    <a:lstStyle/>
                    <a:p>
                      <a:r>
                        <a:rPr lang="en-US" sz="1000"/>
                        <a:t>5.1136%</a:t>
                      </a:r>
                    </a:p>
                  </a:txBody>
                  <a:tcPr/>
                </a:tc>
                <a:tc>
                  <a:txBody>
                    <a:bodyPr/>
                    <a:lstStyle/>
                    <a:p>
                      <a:r>
                        <a:rPr lang="en-US" sz="1000"/>
                        <a:t>0.0%</a:t>
                      </a:r>
                    </a:p>
                  </a:txBody>
                  <a:tcPr/>
                </a:tc>
                <a:extLst>
                  <a:ext uri="{0D108BD9-81ED-4DB2-BD59-A6C34878D82A}">
                    <a16:rowId xmlns:a16="http://schemas.microsoft.com/office/drawing/2014/main" val="2821106415"/>
                  </a:ext>
                </a:extLst>
              </a:tr>
            </a:tbl>
          </a:graphicData>
        </a:graphic>
      </p:graphicFrame>
      <p:sp>
        <p:nvSpPr>
          <p:cNvPr id="4" name="Text Placeholder 3">
            <a:extLst>
              <a:ext uri="{FF2B5EF4-FFF2-40B4-BE49-F238E27FC236}">
                <a16:creationId xmlns:a16="http://schemas.microsoft.com/office/drawing/2014/main" id="{52DA7EE4-BB15-47EC-B8A4-63B6EAB4960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9142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37E2-6FB7-4C20-910B-2800E5610C0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AC87724-470F-44A8-9FCD-1B867260FE93}"/>
              </a:ext>
            </a:extLst>
          </p:cNvPr>
          <p:cNvGraphicFramePr>
            <a:graphicFrameLocks noGrp="1"/>
          </p:cNvGraphicFramePr>
          <p:nvPr>
            <p:ph type="chart" sz="quarter" idx="13"/>
            <p:extLst>
              <p:ext uri="{D42A27DB-BD31-4B8C-83A1-F6EECF244321}">
                <p14:modId xmlns:p14="http://schemas.microsoft.com/office/powerpoint/2010/main" val="2292843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7C2B5-F309-43F1-810D-0BA3AA78EF84}"/>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E43E8087-570F-4346-A9E8-EE5BEB7BF2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254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3B55A-2945-4CC3-8F72-0E596FDD5C6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AA38F6E-E666-4DD0-8FE2-A82AA94E2410}"/>
              </a:ext>
            </a:extLst>
          </p:cNvPr>
          <p:cNvGraphicFramePr>
            <a:graphicFrameLocks noGrp="1"/>
          </p:cNvGraphicFramePr>
          <p:nvPr>
            <p:ph type="chart" sz="quarter" idx="13"/>
            <p:extLst>
              <p:ext uri="{D42A27DB-BD31-4B8C-83A1-F6EECF244321}">
                <p14:modId xmlns:p14="http://schemas.microsoft.com/office/powerpoint/2010/main" val="3125264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1F1180-4897-4C9C-8446-A6F98CA7BAD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D656371-E935-483E-BB90-2BD9ECB4D6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637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E46B4-82B1-4973-9126-6F0A3F09BA91}"/>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7794BFE8-D52B-4AD2-9A5C-E5A9707DB0E5}"/>
              </a:ext>
            </a:extLst>
          </p:cNvPr>
          <p:cNvGraphicFramePr>
            <a:graphicFrameLocks noGrp="1"/>
          </p:cNvGraphicFramePr>
          <p:nvPr>
            <p:ph type="chart" sz="quarter" idx="13"/>
            <p:extLst>
              <p:ext uri="{D42A27DB-BD31-4B8C-83A1-F6EECF244321}">
                <p14:modId xmlns:p14="http://schemas.microsoft.com/office/powerpoint/2010/main" val="3444426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F01FA-A40A-4873-BF26-B8CCA624A6E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F522BBCA-66A5-4DA8-8C65-8D10B7CE88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7189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11AC1-6EAA-4D92-989C-D41E178F5503}"/>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AEE46BEF-09FF-422A-8636-9F3E3D0080E1}"/>
              </a:ext>
            </a:extLst>
          </p:cNvPr>
          <p:cNvGraphicFramePr>
            <a:graphicFrameLocks noGrp="1"/>
          </p:cNvGraphicFramePr>
          <p:nvPr>
            <p:ph type="tbl" sz="quarter" idx="13"/>
            <p:extLst>
              <p:ext uri="{D42A27DB-BD31-4B8C-83A1-F6EECF244321}">
                <p14:modId xmlns:p14="http://schemas.microsoft.com/office/powerpoint/2010/main" val="4270133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4783709"/>
                    </a:ext>
                  </a:extLst>
                </a:gridCol>
                <a:gridCol w="658368">
                  <a:extLst>
                    <a:ext uri="{9D8B030D-6E8A-4147-A177-3AD203B41FA5}">
                      <a16:colId xmlns:a16="http://schemas.microsoft.com/office/drawing/2014/main" val="3283379062"/>
                    </a:ext>
                  </a:extLst>
                </a:gridCol>
                <a:gridCol w="658368">
                  <a:extLst>
                    <a:ext uri="{9D8B030D-6E8A-4147-A177-3AD203B41FA5}">
                      <a16:colId xmlns:a16="http://schemas.microsoft.com/office/drawing/2014/main" val="455100293"/>
                    </a:ext>
                  </a:extLst>
                </a:gridCol>
                <a:gridCol w="658368">
                  <a:extLst>
                    <a:ext uri="{9D8B030D-6E8A-4147-A177-3AD203B41FA5}">
                      <a16:colId xmlns:a16="http://schemas.microsoft.com/office/drawing/2014/main" val="80408782"/>
                    </a:ext>
                  </a:extLst>
                </a:gridCol>
                <a:gridCol w="658368">
                  <a:extLst>
                    <a:ext uri="{9D8B030D-6E8A-4147-A177-3AD203B41FA5}">
                      <a16:colId xmlns:a16="http://schemas.microsoft.com/office/drawing/2014/main" val="2601896112"/>
                    </a:ext>
                  </a:extLst>
                </a:gridCol>
                <a:gridCol w="658368">
                  <a:extLst>
                    <a:ext uri="{9D8B030D-6E8A-4147-A177-3AD203B41FA5}">
                      <a16:colId xmlns:a16="http://schemas.microsoft.com/office/drawing/2014/main" val="586918703"/>
                    </a:ext>
                  </a:extLst>
                </a:gridCol>
                <a:gridCol w="658368">
                  <a:extLst>
                    <a:ext uri="{9D8B030D-6E8A-4147-A177-3AD203B41FA5}">
                      <a16:colId xmlns:a16="http://schemas.microsoft.com/office/drawing/2014/main" val="2579896544"/>
                    </a:ext>
                  </a:extLst>
                </a:gridCol>
                <a:gridCol w="658368">
                  <a:extLst>
                    <a:ext uri="{9D8B030D-6E8A-4147-A177-3AD203B41FA5}">
                      <a16:colId xmlns:a16="http://schemas.microsoft.com/office/drawing/2014/main" val="3656079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8007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- 2018-02-23 12:05:01</a:t>
                      </a:r>
                      <a:r>
                        <a:rPr kumimoji="0" lang="de-DE" sz="1000" b="0" i="0" u="none" strike="noStrike" kern="1200" cap="none" spc="0" normalizeH="0" baseline="0" noProof="0">
                          <a:ln>
                            <a:noFill/>
                          </a:ln>
                          <a:solidFill>
                            <a:prstClr val="black"/>
                          </a:solidFill>
                          <a:effectLst/>
                          <a:uLnTx/>
                          <a:uFillTx/>
                          <a:latin typeface="+mn-lt"/>
                          <a:ea typeface="+mn-ea"/>
                          <a:cs typeface="+mn-cs"/>
                        </a:rPr>
                        <a:t>
Bernhard hat heute einen halben Österreicher für Euch, denn der BMW X1 xDrive18d ist mit der Sonderedition Österreich-Paket ausgestattet. Automatik und Sitzheizung inklusive, zugelassen im Mai 2014, 143 Pferdestärken und einen Kilometerstand von 112.500 Km. Dafür kostet er nur € 19.880.-
Schaut Euch die deutsch - österreichische Mischung doch einfach an. Bernhard wartet auf Euch: T: +43 662 63930 175 Email: b.berk@schmidtauto.at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464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- 2018-02-22 17:21:01</a:t>
                      </a:r>
                      <a:r>
                        <a:rPr kumimoji="0" lang="de-DE" sz="1000" b="0" i="0" u="none" strike="noStrike" kern="1200" cap="none" spc="0" normalizeH="0" baseline="0" noProof="0">
                          <a:ln>
                            <a:noFill/>
                          </a:ln>
                          <a:solidFill>
                            <a:prstClr val="black"/>
                          </a:solidFill>
                          <a:effectLst/>
                          <a:uLnTx/>
                          <a:uFillTx/>
                          <a:latin typeface="+mn-lt"/>
                          <a:ea typeface="+mn-ea"/>
                          <a:cs typeface="+mn-cs"/>
                        </a:rPr>
                        <a:t>
Michi präsentiert Euch heute einen Ford Focus. Das meistverkaufte Modell bei Ford. Aber diser ist mit der ST Line etwas Besonderes: Auf eine Probefahrt freut sich dieser Focus ST-Line 5-türig 2.0 TDCi, heißen 150PS , scharfen Bi-Xenon-Scheinwerfern und erst 17 Monate alt. 29.200 Kilometer gefahren um 23.850.- Euro. Michi wartet mit den Probefahrtskennzeichen in der Alpenstraße auf Euch: Tel. +4366263930 970 Email: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3557507"/>
                  </a:ext>
                </a:extLst>
              </a:tr>
            </a:tbl>
          </a:graphicData>
        </a:graphic>
      </p:graphicFrame>
      <p:sp>
        <p:nvSpPr>
          <p:cNvPr id="4" name="Text Placeholder 3">
            <a:extLst>
              <a:ext uri="{FF2B5EF4-FFF2-40B4-BE49-F238E27FC236}">
                <a16:creationId xmlns:a16="http://schemas.microsoft.com/office/drawing/2014/main" id="{033D92FC-922B-4506-8F51-ADEEFD63B69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693836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CDCC5-F4E6-409B-B14C-0E330B6BEA0C}"/>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1FCD826A-3A1A-4765-8CFA-C700E85FCBC4}"/>
              </a:ext>
            </a:extLst>
          </p:cNvPr>
          <p:cNvGraphicFramePr>
            <a:graphicFrameLocks noGrp="1"/>
          </p:cNvGraphicFramePr>
          <p:nvPr>
            <p:ph type="tbl" sz="quarter" idx="13"/>
            <p:extLst>
              <p:ext uri="{D42A27DB-BD31-4B8C-83A1-F6EECF244321}">
                <p14:modId xmlns:p14="http://schemas.microsoft.com/office/powerpoint/2010/main" val="1081588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884239"/>
                    </a:ext>
                  </a:extLst>
                </a:gridCol>
                <a:gridCol w="658368">
                  <a:extLst>
                    <a:ext uri="{9D8B030D-6E8A-4147-A177-3AD203B41FA5}">
                      <a16:colId xmlns:a16="http://schemas.microsoft.com/office/drawing/2014/main" val="4249828607"/>
                    </a:ext>
                  </a:extLst>
                </a:gridCol>
                <a:gridCol w="658368">
                  <a:extLst>
                    <a:ext uri="{9D8B030D-6E8A-4147-A177-3AD203B41FA5}">
                      <a16:colId xmlns:a16="http://schemas.microsoft.com/office/drawing/2014/main" val="1246450687"/>
                    </a:ext>
                  </a:extLst>
                </a:gridCol>
                <a:gridCol w="658368">
                  <a:extLst>
                    <a:ext uri="{9D8B030D-6E8A-4147-A177-3AD203B41FA5}">
                      <a16:colId xmlns:a16="http://schemas.microsoft.com/office/drawing/2014/main" val="997635242"/>
                    </a:ext>
                  </a:extLst>
                </a:gridCol>
                <a:gridCol w="658368">
                  <a:extLst>
                    <a:ext uri="{9D8B030D-6E8A-4147-A177-3AD203B41FA5}">
                      <a16:colId xmlns:a16="http://schemas.microsoft.com/office/drawing/2014/main" val="2248603818"/>
                    </a:ext>
                  </a:extLst>
                </a:gridCol>
                <a:gridCol w="658368">
                  <a:extLst>
                    <a:ext uri="{9D8B030D-6E8A-4147-A177-3AD203B41FA5}">
                      <a16:colId xmlns:a16="http://schemas.microsoft.com/office/drawing/2014/main" val="255039636"/>
                    </a:ext>
                  </a:extLst>
                </a:gridCol>
                <a:gridCol w="658368">
                  <a:extLst>
                    <a:ext uri="{9D8B030D-6E8A-4147-A177-3AD203B41FA5}">
                      <a16:colId xmlns:a16="http://schemas.microsoft.com/office/drawing/2014/main" val="2795272575"/>
                    </a:ext>
                  </a:extLst>
                </a:gridCol>
                <a:gridCol w="658368">
                  <a:extLst>
                    <a:ext uri="{9D8B030D-6E8A-4147-A177-3AD203B41FA5}">
                      <a16:colId xmlns:a16="http://schemas.microsoft.com/office/drawing/2014/main" val="1639734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220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- 2018-02-22 12:15:00</a:t>
                      </a:r>
                      <a:r>
                        <a:rPr kumimoji="0" lang="de-DE" sz="1000" b="0" i="0" u="none" strike="noStrike" kern="1200" cap="none" spc="0" normalizeH="0" baseline="0" noProof="0">
                          <a:ln>
                            <a:noFill/>
                          </a:ln>
                          <a:solidFill>
                            <a:prstClr val="black"/>
                          </a:solidFill>
                          <a:effectLst/>
                          <a:uLnTx/>
                          <a:uFillTx/>
                          <a:latin typeface="+mn-lt"/>
                          <a:ea typeface="+mn-ea"/>
                          <a:cs typeface="+mn-cs"/>
                        </a:rPr>
                        <a:t>
Auch diese Woche hat Alex wieder einen tollen Gebrauchten für Euch! Ein Mazda 3 Sport G120 Attraction Automatik mit 120 PS.
Erstzulassung war im Juli 2015 und er wurde nur 27.300 Kilometer gefahren. Tempomat ist auch dabei und kostet NUR 16.580.- Euro. Gleich zuschlagen. Beide findet Ihr bei uns in der Alpenstraße:  Alex freut sich auf Euch: Telefon: +43 662 63930 173 oder per Email: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574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- 2018-02-16 12:17:00</a:t>
                      </a:r>
                      <a:r>
                        <a:rPr kumimoji="0" lang="de-DE" sz="1000" b="0" i="0" u="none" strike="noStrike" kern="1200" cap="none" spc="0" normalizeH="0" baseline="0" noProof="0">
                          <a:ln>
                            <a:noFill/>
                          </a:ln>
                          <a:solidFill>
                            <a:prstClr val="black"/>
                          </a:solidFill>
                          <a:effectLst/>
                          <a:uLnTx/>
                          <a:uFillTx/>
                          <a:latin typeface="+mn-lt"/>
                          <a:ea typeface="+mn-ea"/>
                          <a:cs typeface="+mn-cs"/>
                        </a:rPr>
                        <a:t>
Und heute hat Michi noch einen Mercedes Benz GLK 250 BlueTec 4MATIC Aut. für Euch!
Erstzulassung im Juni 2013, mit starken 204 PS unter der Haube und 74. 800 Kilometern auf dem Buckel mit Panoramadach perfekt für den Frühling um € 29.880.- Michi freut sich auf Euren Anruf, email - oder Ihr kommt gleich vorbei in der Alpenstraße: +43 662 63930 - 970,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545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- 2018-02-15 18:12:01</a:t>
                      </a:r>
                      <a:r>
                        <a:rPr kumimoji="0" lang="de-DE" sz="1000" b="0" i="0" u="none" strike="noStrike" kern="1200" cap="none" spc="0" normalizeH="0" baseline="0" noProof="0">
                          <a:ln>
                            <a:noFill/>
                          </a:ln>
                          <a:solidFill>
                            <a:prstClr val="black"/>
                          </a:solidFill>
                          <a:effectLst/>
                          <a:uLnTx/>
                          <a:uFillTx/>
                          <a:latin typeface="+mn-lt"/>
                          <a:ea typeface="+mn-ea"/>
                          <a:cs typeface="+mn-cs"/>
                        </a:rPr>
                        <a:t>
Heute hat Alex einen BMW 318d Österreich-Paket Automatik für Euch! Zugelassen im September 2011, einer Leistung von 143 PS und mit 85.300 Kilometer am Tacho um nur € 16.750.- - natürlich mit Navi - ist das doch ein verlockendes Angebot - gesehen bei uns in der Alpenstraße. Interesse? Alex wartet auf Euren Anruf: +43 662 63930 - 173 oder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91742"/>
                  </a:ext>
                </a:extLst>
              </a:tr>
            </a:tbl>
          </a:graphicData>
        </a:graphic>
      </p:graphicFrame>
      <p:sp>
        <p:nvSpPr>
          <p:cNvPr id="4" name="Text Placeholder 3">
            <a:extLst>
              <a:ext uri="{FF2B5EF4-FFF2-40B4-BE49-F238E27FC236}">
                <a16:creationId xmlns:a16="http://schemas.microsoft.com/office/drawing/2014/main" id="{530E7625-0244-48AC-9170-E777289AB12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671125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3626B-7991-4F5B-809D-95C210F1DB60}"/>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78CD8EDE-6237-4097-BA00-28A67279BF66}"/>
              </a:ext>
            </a:extLst>
          </p:cNvPr>
          <p:cNvGraphicFramePr>
            <a:graphicFrameLocks noGrp="1"/>
          </p:cNvGraphicFramePr>
          <p:nvPr>
            <p:ph type="tbl" sz="quarter" idx="13"/>
            <p:extLst>
              <p:ext uri="{D42A27DB-BD31-4B8C-83A1-F6EECF244321}">
                <p14:modId xmlns:p14="http://schemas.microsoft.com/office/powerpoint/2010/main" val="2689815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2203042"/>
                    </a:ext>
                  </a:extLst>
                </a:gridCol>
                <a:gridCol w="658368">
                  <a:extLst>
                    <a:ext uri="{9D8B030D-6E8A-4147-A177-3AD203B41FA5}">
                      <a16:colId xmlns:a16="http://schemas.microsoft.com/office/drawing/2014/main" val="3883462377"/>
                    </a:ext>
                  </a:extLst>
                </a:gridCol>
                <a:gridCol w="658368">
                  <a:extLst>
                    <a:ext uri="{9D8B030D-6E8A-4147-A177-3AD203B41FA5}">
                      <a16:colId xmlns:a16="http://schemas.microsoft.com/office/drawing/2014/main" val="8156023"/>
                    </a:ext>
                  </a:extLst>
                </a:gridCol>
                <a:gridCol w="658368">
                  <a:extLst>
                    <a:ext uri="{9D8B030D-6E8A-4147-A177-3AD203B41FA5}">
                      <a16:colId xmlns:a16="http://schemas.microsoft.com/office/drawing/2014/main" val="2710007255"/>
                    </a:ext>
                  </a:extLst>
                </a:gridCol>
                <a:gridCol w="658368">
                  <a:extLst>
                    <a:ext uri="{9D8B030D-6E8A-4147-A177-3AD203B41FA5}">
                      <a16:colId xmlns:a16="http://schemas.microsoft.com/office/drawing/2014/main" val="2750306568"/>
                    </a:ext>
                  </a:extLst>
                </a:gridCol>
                <a:gridCol w="658368">
                  <a:extLst>
                    <a:ext uri="{9D8B030D-6E8A-4147-A177-3AD203B41FA5}">
                      <a16:colId xmlns:a16="http://schemas.microsoft.com/office/drawing/2014/main" val="1595111264"/>
                    </a:ext>
                  </a:extLst>
                </a:gridCol>
                <a:gridCol w="658368">
                  <a:extLst>
                    <a:ext uri="{9D8B030D-6E8A-4147-A177-3AD203B41FA5}">
                      <a16:colId xmlns:a16="http://schemas.microsoft.com/office/drawing/2014/main" val="1405859943"/>
                    </a:ext>
                  </a:extLst>
                </a:gridCol>
                <a:gridCol w="658368">
                  <a:extLst>
                    <a:ext uri="{9D8B030D-6E8A-4147-A177-3AD203B41FA5}">
                      <a16:colId xmlns:a16="http://schemas.microsoft.com/office/drawing/2014/main" val="3197690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027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- 2018-02-15 12:06:00</a:t>
                      </a:r>
                      <a:r>
                        <a:rPr kumimoji="0" lang="en-US" sz="1000" b="0" i="0" u="none" strike="noStrike" kern="1200" cap="none" spc="0" normalizeH="0" baseline="0" noProof="0">
                          <a:ln>
                            <a:noFill/>
                          </a:ln>
                          <a:solidFill>
                            <a:prstClr val="black"/>
                          </a:solidFill>
                          <a:effectLst/>
                          <a:uLnTx/>
                          <a:uFillTx/>
                          <a:latin typeface="+mn-lt"/>
                          <a:ea typeface="+mn-ea"/>
                          <a:cs typeface="+mn-cs"/>
                        </a:rPr>
                        <a:t>
Wer von Euch wollte immer schon mal Volvo fahren? Bernhard präsentiert Euch heute einen Volvo XC90 D5 AWD First Edition, Erstzulassung: 05/2015 mit starken 224 PS und einen Kilometerstand von 89.800. Mit einem Head-up Display um nur € 56.980.--. Meldet Euch bei Bernhard Berk: Email: b.berk@schmidtauto.at oder +43 662 63930 - 175.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843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- 2018-02-13 09:30:01</a:t>
                      </a:r>
                      <a:r>
                        <a:rPr kumimoji="0" lang="de-DE" sz="1000" b="0" i="0" u="none" strike="noStrike" kern="1200" cap="none" spc="0" normalizeH="0" baseline="0" noProof="0">
                          <a:ln>
                            <a:noFill/>
                          </a:ln>
                          <a:solidFill>
                            <a:prstClr val="black"/>
                          </a:solidFill>
                          <a:effectLst/>
                          <a:uLnTx/>
                          <a:uFillTx/>
                          <a:latin typeface="+mn-lt"/>
                          <a:ea typeface="+mn-ea"/>
                          <a:cs typeface="+mn-cs"/>
                        </a:rPr>
                        <a:t>
💙 FORD LAGERABVERKAUF 💙
Nur im Februar geben wir bis zu € 5.000,- Preisvorteil auf über 300 lagernde Ford Modelle!
Infos und Beispielkalkulationen findet ihr hier 👉🏻https://goo.gl/aQVM6H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669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- 2018-02-12 18:30:00</a:t>
                      </a:r>
                      <a:r>
                        <a:rPr kumimoji="0" lang="de-DE" sz="1000" b="0" i="0" u="none" strike="noStrike" kern="1200" cap="none" spc="0" normalizeH="0" baseline="0" noProof="0">
                          <a:ln>
                            <a:noFill/>
                          </a:ln>
                          <a:solidFill>
                            <a:prstClr val="black"/>
                          </a:solidFill>
                          <a:effectLst/>
                          <a:uLnTx/>
                          <a:uFillTx/>
                          <a:latin typeface="+mn-lt"/>
                          <a:ea typeface="+mn-ea"/>
                          <a:cs typeface="+mn-cs"/>
                        </a:rPr>
                        <a:t>
Die Vorfreude steigt und steigt: Ab März gibt es den neuen Volvo XC40 bei uns im Showroom und zum Probefahren 🗻🛣
Alle, die sich genau so freuen wie wir spendieren dem XC40 jetzt gleich ein "like"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6395129"/>
                  </a:ext>
                </a:extLst>
              </a:tr>
            </a:tbl>
          </a:graphicData>
        </a:graphic>
      </p:graphicFrame>
      <p:sp>
        <p:nvSpPr>
          <p:cNvPr id="4" name="Text Placeholder 3">
            <a:extLst>
              <a:ext uri="{FF2B5EF4-FFF2-40B4-BE49-F238E27FC236}">
                <a16:creationId xmlns:a16="http://schemas.microsoft.com/office/drawing/2014/main" id="{008CC5C6-A9AE-45BF-AF2C-7E868E83ADA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802963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6B38-70C8-4180-B65C-5B350077E752}"/>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A0FF7583-C6FB-4A8B-9B14-025070BB2037}"/>
              </a:ext>
            </a:extLst>
          </p:cNvPr>
          <p:cNvGraphicFramePr>
            <a:graphicFrameLocks noGrp="1"/>
          </p:cNvGraphicFramePr>
          <p:nvPr>
            <p:ph type="tbl" sz="quarter" idx="13"/>
            <p:extLst>
              <p:ext uri="{D42A27DB-BD31-4B8C-83A1-F6EECF244321}">
                <p14:modId xmlns:p14="http://schemas.microsoft.com/office/powerpoint/2010/main" val="2755811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0549560"/>
                    </a:ext>
                  </a:extLst>
                </a:gridCol>
                <a:gridCol w="658368">
                  <a:extLst>
                    <a:ext uri="{9D8B030D-6E8A-4147-A177-3AD203B41FA5}">
                      <a16:colId xmlns:a16="http://schemas.microsoft.com/office/drawing/2014/main" val="3295261907"/>
                    </a:ext>
                  </a:extLst>
                </a:gridCol>
                <a:gridCol w="658368">
                  <a:extLst>
                    <a:ext uri="{9D8B030D-6E8A-4147-A177-3AD203B41FA5}">
                      <a16:colId xmlns:a16="http://schemas.microsoft.com/office/drawing/2014/main" val="3689978851"/>
                    </a:ext>
                  </a:extLst>
                </a:gridCol>
                <a:gridCol w="658368">
                  <a:extLst>
                    <a:ext uri="{9D8B030D-6E8A-4147-A177-3AD203B41FA5}">
                      <a16:colId xmlns:a16="http://schemas.microsoft.com/office/drawing/2014/main" val="2948249730"/>
                    </a:ext>
                  </a:extLst>
                </a:gridCol>
                <a:gridCol w="658368">
                  <a:extLst>
                    <a:ext uri="{9D8B030D-6E8A-4147-A177-3AD203B41FA5}">
                      <a16:colId xmlns:a16="http://schemas.microsoft.com/office/drawing/2014/main" val="669201193"/>
                    </a:ext>
                  </a:extLst>
                </a:gridCol>
                <a:gridCol w="658368">
                  <a:extLst>
                    <a:ext uri="{9D8B030D-6E8A-4147-A177-3AD203B41FA5}">
                      <a16:colId xmlns:a16="http://schemas.microsoft.com/office/drawing/2014/main" val="282083354"/>
                    </a:ext>
                  </a:extLst>
                </a:gridCol>
                <a:gridCol w="658368">
                  <a:extLst>
                    <a:ext uri="{9D8B030D-6E8A-4147-A177-3AD203B41FA5}">
                      <a16:colId xmlns:a16="http://schemas.microsoft.com/office/drawing/2014/main" val="2518267253"/>
                    </a:ext>
                  </a:extLst>
                </a:gridCol>
                <a:gridCol w="658368">
                  <a:extLst>
                    <a:ext uri="{9D8B030D-6E8A-4147-A177-3AD203B41FA5}">
                      <a16:colId xmlns:a16="http://schemas.microsoft.com/office/drawing/2014/main" val="3283000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710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- 2018-02-12 08:48:28</a:t>
                      </a:r>
                      <a:r>
                        <a:rPr kumimoji="0" lang="de-DE" sz="1000" b="0" i="0" u="none" strike="noStrike" kern="1200" cap="none" spc="0" normalizeH="0" baseline="0" noProof="0">
                          <a:ln>
                            <a:noFill/>
                          </a:ln>
                          <a:solidFill>
                            <a:prstClr val="black"/>
                          </a:solidFill>
                          <a:effectLst/>
                          <a:uLnTx/>
                          <a:uFillTx/>
                          <a:latin typeface="+mn-lt"/>
                          <a:ea typeface="+mn-ea"/>
                          <a:cs typeface="+mn-cs"/>
                        </a:rPr>
                        <a:t>
Mazda präsentiert auf dem Genfer Automobilsalon im März als Weltpremiere das Facelift des Mazda 6 Kombi. Die Überarbeitung ist laut Hersteller die „bisher umfassendste“ seit der Vorstellung der aktuellen Generation 2013.  Zu uns rollt der Mazda6 Facelift im Sommer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061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- 2018-02-10 16:30:00</a:t>
                      </a:r>
                      <a:r>
                        <a:rPr kumimoji="0" lang="de-DE" sz="1000" b="0" i="0" u="none" strike="noStrike" kern="1200" cap="none" spc="0" normalizeH="0" baseline="0" noProof="0">
                          <a:ln>
                            <a:noFill/>
                          </a:ln>
                          <a:solidFill>
                            <a:prstClr val="black"/>
                          </a:solidFill>
                          <a:effectLst/>
                          <a:uLnTx/>
                          <a:uFillTx/>
                          <a:latin typeface="+mn-lt"/>
                          <a:ea typeface="+mn-ea"/>
                          <a:cs typeface="+mn-cs"/>
                        </a:rPr>
                        <a:t>
Der Ford EcoSport ist leistungsstark, treibstoffsparend und denkt mit! Wir haben ihn für euch mit Ford-SYNC ausgestattet, die während der Fahrt Zugriff auf alle Smartphone-Apps bietet! Eine völlig neue Art von SUV. Im Leasing bei uns zu haben ab € 16.990,-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245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- 2018-02-10 08:30:00</a:t>
                      </a:r>
                      <a:r>
                        <a:rPr kumimoji="0" lang="de-DE" sz="1000" b="0" i="0" u="none" strike="noStrike" kern="1200" cap="none" spc="0" normalizeH="0" baseline="0" noProof="0">
                          <a:ln>
                            <a:noFill/>
                          </a:ln>
                          <a:solidFill>
                            <a:prstClr val="black"/>
                          </a:solidFill>
                          <a:effectLst/>
                          <a:uLnTx/>
                          <a:uFillTx/>
                          <a:latin typeface="+mn-lt"/>
                          <a:ea typeface="+mn-ea"/>
                          <a:cs typeface="+mn-cs"/>
                        </a:rPr>
                        <a:t>
👉👉👉 Nur im FEBRUAR 👈👈👈
Bis zu € 5.000,- Preisvorteil auf insgesamt über 300 lagernde Ford Modelle beim Ford Schmidt Lagerabverkauf!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5748192"/>
                  </a:ext>
                </a:extLst>
              </a:tr>
            </a:tbl>
          </a:graphicData>
        </a:graphic>
      </p:graphicFrame>
      <p:sp>
        <p:nvSpPr>
          <p:cNvPr id="4" name="Text Placeholder 3">
            <a:extLst>
              <a:ext uri="{FF2B5EF4-FFF2-40B4-BE49-F238E27FC236}">
                <a16:creationId xmlns:a16="http://schemas.microsoft.com/office/drawing/2014/main" id="{86B52A89-32C6-48A8-A0D6-F8965076A77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353051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E444D-7981-466C-A0EB-4708260FCC3D}"/>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511FBA03-BE6C-416A-86D3-E5AF0AF91038}"/>
              </a:ext>
            </a:extLst>
          </p:cNvPr>
          <p:cNvGraphicFramePr>
            <a:graphicFrameLocks noGrp="1"/>
          </p:cNvGraphicFramePr>
          <p:nvPr>
            <p:ph type="tbl" sz="quarter" idx="13"/>
            <p:extLst>
              <p:ext uri="{D42A27DB-BD31-4B8C-83A1-F6EECF244321}">
                <p14:modId xmlns:p14="http://schemas.microsoft.com/office/powerpoint/2010/main" val="245297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1753071"/>
                    </a:ext>
                  </a:extLst>
                </a:gridCol>
                <a:gridCol w="658368">
                  <a:extLst>
                    <a:ext uri="{9D8B030D-6E8A-4147-A177-3AD203B41FA5}">
                      <a16:colId xmlns:a16="http://schemas.microsoft.com/office/drawing/2014/main" val="3442402466"/>
                    </a:ext>
                  </a:extLst>
                </a:gridCol>
                <a:gridCol w="658368">
                  <a:extLst>
                    <a:ext uri="{9D8B030D-6E8A-4147-A177-3AD203B41FA5}">
                      <a16:colId xmlns:a16="http://schemas.microsoft.com/office/drawing/2014/main" val="1617931279"/>
                    </a:ext>
                  </a:extLst>
                </a:gridCol>
                <a:gridCol w="658368">
                  <a:extLst>
                    <a:ext uri="{9D8B030D-6E8A-4147-A177-3AD203B41FA5}">
                      <a16:colId xmlns:a16="http://schemas.microsoft.com/office/drawing/2014/main" val="542144698"/>
                    </a:ext>
                  </a:extLst>
                </a:gridCol>
                <a:gridCol w="658368">
                  <a:extLst>
                    <a:ext uri="{9D8B030D-6E8A-4147-A177-3AD203B41FA5}">
                      <a16:colId xmlns:a16="http://schemas.microsoft.com/office/drawing/2014/main" val="790385700"/>
                    </a:ext>
                  </a:extLst>
                </a:gridCol>
                <a:gridCol w="658368">
                  <a:extLst>
                    <a:ext uri="{9D8B030D-6E8A-4147-A177-3AD203B41FA5}">
                      <a16:colId xmlns:a16="http://schemas.microsoft.com/office/drawing/2014/main" val="3357761154"/>
                    </a:ext>
                  </a:extLst>
                </a:gridCol>
                <a:gridCol w="658368">
                  <a:extLst>
                    <a:ext uri="{9D8B030D-6E8A-4147-A177-3AD203B41FA5}">
                      <a16:colId xmlns:a16="http://schemas.microsoft.com/office/drawing/2014/main" val="3689333456"/>
                    </a:ext>
                  </a:extLst>
                </a:gridCol>
                <a:gridCol w="658368">
                  <a:extLst>
                    <a:ext uri="{9D8B030D-6E8A-4147-A177-3AD203B41FA5}">
                      <a16:colId xmlns:a16="http://schemas.microsoft.com/office/drawing/2014/main" val="924468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695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- 2018-02-09 12:15:00</a:t>
                      </a:r>
                      <a:r>
                        <a:rPr kumimoji="0" lang="de-DE" sz="1000" b="0" i="0" u="none" strike="noStrike" kern="1200" cap="none" spc="0" normalizeH="0" baseline="0" noProof="0">
                          <a:ln>
                            <a:noFill/>
                          </a:ln>
                          <a:solidFill>
                            <a:prstClr val="black"/>
                          </a:solidFill>
                          <a:effectLst/>
                          <a:uLnTx/>
                          <a:uFillTx/>
                          <a:latin typeface="+mn-lt"/>
                          <a:ea typeface="+mn-ea"/>
                          <a:cs typeface="+mn-cs"/>
                        </a:rPr>
                        <a:t>
Ford Mondeo - Der Klassiker ! Empfohlen von  Michi aus unserem Gebrauchtwagen Team.
Ford MondeoTraveller Trend 2,0 TDCi 
EZ: 05/2016 mit 150 PS, Sitzheizung, mit nur 22.600 Km zu einem tollen Preis von € 19.950.-.  Gleich zuschlagen unter m.schlager@schmidtauto.at oder 0662 63930 970. 
Michi freut sich auf Euren Anruf!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173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- 2018-02-09 09:58:19</a:t>
                      </a:r>
                      <a:r>
                        <a:rPr kumimoji="0" lang="en-US" sz="1000" b="0" i="0" u="none" strike="noStrike" kern="1200" cap="none" spc="0" normalizeH="0" baseline="0" noProof="0">
                          <a:ln>
                            <a:noFill/>
                          </a:ln>
                          <a:solidFill>
                            <a:prstClr val="black"/>
                          </a:solidFill>
                          <a:effectLst/>
                          <a:uLnTx/>
                          <a:uFillTx/>
                          <a:latin typeface="+mn-lt"/>
                          <a:ea typeface="+mn-ea"/>
                          <a:cs typeface="+mn-cs"/>
                        </a:rPr>
                        <a:t>
Mazda 3 SP G120  - 90 Jahre Schmidt Jubiläums Edition
120 PS Benziner - Sondermodell 2018!
Frontspoiler black and red
Dachspoiler Jet black
Seitenschweller 
Heckschürze 
Sportauspuff Doppelrohr
Innen Ledbeleuchtung
Jetzt bei uns im Schauraum - Alpenstraße 122 - Salzburg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0938610"/>
                  </a:ext>
                </a:extLst>
              </a:tr>
            </a:tbl>
          </a:graphicData>
        </a:graphic>
      </p:graphicFrame>
      <p:sp>
        <p:nvSpPr>
          <p:cNvPr id="4" name="Text Placeholder 3">
            <a:extLst>
              <a:ext uri="{FF2B5EF4-FFF2-40B4-BE49-F238E27FC236}">
                <a16:creationId xmlns:a16="http://schemas.microsoft.com/office/drawing/2014/main" id="{11613F74-2DA3-410C-B645-4B52AF79E58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66643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F45F-08DA-49BC-835D-58BA3177A315}"/>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5FC43E88-A3A7-44F2-B0A7-C4005E6A6C5C}"/>
              </a:ext>
            </a:extLst>
          </p:cNvPr>
          <p:cNvGraphicFramePr>
            <a:graphicFrameLocks noGrp="1"/>
          </p:cNvGraphicFramePr>
          <p:nvPr>
            <p:ph type="tbl" sz="quarter" idx="13"/>
            <p:extLst>
              <p:ext uri="{D42A27DB-BD31-4B8C-83A1-F6EECF244321}">
                <p14:modId xmlns:p14="http://schemas.microsoft.com/office/powerpoint/2010/main" val="709350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7284504"/>
                    </a:ext>
                  </a:extLst>
                </a:gridCol>
                <a:gridCol w="658368">
                  <a:extLst>
                    <a:ext uri="{9D8B030D-6E8A-4147-A177-3AD203B41FA5}">
                      <a16:colId xmlns:a16="http://schemas.microsoft.com/office/drawing/2014/main" val="575056905"/>
                    </a:ext>
                  </a:extLst>
                </a:gridCol>
                <a:gridCol w="658368">
                  <a:extLst>
                    <a:ext uri="{9D8B030D-6E8A-4147-A177-3AD203B41FA5}">
                      <a16:colId xmlns:a16="http://schemas.microsoft.com/office/drawing/2014/main" val="4181865312"/>
                    </a:ext>
                  </a:extLst>
                </a:gridCol>
                <a:gridCol w="658368">
                  <a:extLst>
                    <a:ext uri="{9D8B030D-6E8A-4147-A177-3AD203B41FA5}">
                      <a16:colId xmlns:a16="http://schemas.microsoft.com/office/drawing/2014/main" val="1674719542"/>
                    </a:ext>
                  </a:extLst>
                </a:gridCol>
                <a:gridCol w="658368">
                  <a:extLst>
                    <a:ext uri="{9D8B030D-6E8A-4147-A177-3AD203B41FA5}">
                      <a16:colId xmlns:a16="http://schemas.microsoft.com/office/drawing/2014/main" val="1526551475"/>
                    </a:ext>
                  </a:extLst>
                </a:gridCol>
                <a:gridCol w="658368">
                  <a:extLst>
                    <a:ext uri="{9D8B030D-6E8A-4147-A177-3AD203B41FA5}">
                      <a16:colId xmlns:a16="http://schemas.microsoft.com/office/drawing/2014/main" val="1635378795"/>
                    </a:ext>
                  </a:extLst>
                </a:gridCol>
                <a:gridCol w="658368">
                  <a:extLst>
                    <a:ext uri="{9D8B030D-6E8A-4147-A177-3AD203B41FA5}">
                      <a16:colId xmlns:a16="http://schemas.microsoft.com/office/drawing/2014/main" val="3925286560"/>
                    </a:ext>
                  </a:extLst>
                </a:gridCol>
                <a:gridCol w="658368">
                  <a:extLst>
                    <a:ext uri="{9D8B030D-6E8A-4147-A177-3AD203B41FA5}">
                      <a16:colId xmlns:a16="http://schemas.microsoft.com/office/drawing/2014/main" val="40357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505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- 2018-02-08 12:10:00</a:t>
                      </a:r>
                      <a:r>
                        <a:rPr kumimoji="0" lang="en-US" sz="1000" b="0" i="0" u="none" strike="noStrike" kern="1200" cap="none" spc="0" normalizeH="0" baseline="0" noProof="0">
                          <a:ln>
                            <a:noFill/>
                          </a:ln>
                          <a:solidFill>
                            <a:prstClr val="black"/>
                          </a:solidFill>
                          <a:effectLst/>
                          <a:uLnTx/>
                          <a:uFillTx/>
                          <a:latin typeface="+mn-lt"/>
                          <a:ea typeface="+mn-ea"/>
                          <a:cs typeface="+mn-cs"/>
                        </a:rPr>
                        <a:t>
Unseren heutigen Gebrauchtwagen präsentiert Euch unser Alex! Volvo V60 R-Design D5 Geartronic
EZ: 6/2015, stolze 224 PS, erst 40.000 KM um sensationelle
€ 32.850.- - mit Navi! Interesse? Meldet Euch bei Alex : a.boritsch@schmidtauto.at - Tel: 066263930-173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936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- 2018-02-04 21:27:18</a:t>
                      </a:r>
                      <a:r>
                        <a:rPr kumimoji="0" lang="de-DE" sz="1000" b="0" i="0" u="none" strike="noStrike" kern="1200" cap="none" spc="0" normalizeH="0" baseline="0" noProof="0">
                          <a:ln>
                            <a:noFill/>
                          </a:ln>
                          <a:solidFill>
                            <a:prstClr val="black"/>
                          </a:solidFill>
                          <a:effectLst/>
                          <a:uLnTx/>
                          <a:uFillTx/>
                          <a:latin typeface="+mn-lt"/>
                          <a:ea typeface="+mn-ea"/>
                          <a:cs typeface="+mn-cs"/>
                        </a:rPr>
                        <a:t>
Ford Schmidt mit dem Mustang auf der Super Bowl Party im Republic. Super Stimmung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511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- 2018-02-01 12:23:00</a:t>
                      </a:r>
                      <a:r>
                        <a:rPr kumimoji="0" lang="de-DE" sz="1000" b="0" i="0" u="none" strike="noStrike" kern="1200" cap="none" spc="0" normalizeH="0" baseline="0" noProof="0">
                          <a:ln>
                            <a:noFill/>
                          </a:ln>
                          <a:solidFill>
                            <a:prstClr val="black"/>
                          </a:solidFill>
                          <a:effectLst/>
                          <a:uLnTx/>
                          <a:uFillTx/>
                          <a:latin typeface="+mn-lt"/>
                          <a:ea typeface="+mn-ea"/>
                          <a:cs typeface="+mn-cs"/>
                        </a:rPr>
                        <a:t>
Wir brauchen Platz für die neuen Modelle. Vorführwagen, Tageszulassungen, Lagerfahrzeuge - ALLES muss RAUS!!
Jetzt in der ALpenstraße Salzburg, Hof, Tamsweg, Kitzbühel und Mattighofen! Wir feuen uns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9252434"/>
                  </a:ext>
                </a:extLst>
              </a:tr>
            </a:tbl>
          </a:graphicData>
        </a:graphic>
      </p:graphicFrame>
      <p:sp>
        <p:nvSpPr>
          <p:cNvPr id="4" name="Text Placeholder 3">
            <a:extLst>
              <a:ext uri="{FF2B5EF4-FFF2-40B4-BE49-F238E27FC236}">
                <a16:creationId xmlns:a16="http://schemas.microsoft.com/office/drawing/2014/main" id="{B9073D3B-8912-410C-9F91-402244FA629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28891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BD964-AA91-4751-BBEE-0EDD8EA42EC0}"/>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B2D63B21-7A3A-479C-AAAC-AF1D055B9675}"/>
              </a:ext>
            </a:extLst>
          </p:cNvPr>
          <p:cNvGraphicFramePr>
            <a:graphicFrameLocks noGrp="1"/>
          </p:cNvGraphicFramePr>
          <p:nvPr>
            <p:ph type="tbl" sz="quarter" idx="13"/>
            <p:extLst>
              <p:ext uri="{D42A27DB-BD31-4B8C-83A1-F6EECF244321}">
                <p14:modId xmlns:p14="http://schemas.microsoft.com/office/powerpoint/2010/main" val="100787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4969579"/>
                    </a:ext>
                  </a:extLst>
                </a:gridCol>
                <a:gridCol w="822960">
                  <a:extLst>
                    <a:ext uri="{9D8B030D-6E8A-4147-A177-3AD203B41FA5}">
                      <a16:colId xmlns:a16="http://schemas.microsoft.com/office/drawing/2014/main" val="1525321488"/>
                    </a:ext>
                  </a:extLst>
                </a:gridCol>
                <a:gridCol w="822960">
                  <a:extLst>
                    <a:ext uri="{9D8B030D-6E8A-4147-A177-3AD203B41FA5}">
                      <a16:colId xmlns:a16="http://schemas.microsoft.com/office/drawing/2014/main" val="2485596035"/>
                    </a:ext>
                  </a:extLst>
                </a:gridCol>
                <a:gridCol w="822960">
                  <a:extLst>
                    <a:ext uri="{9D8B030D-6E8A-4147-A177-3AD203B41FA5}">
                      <a16:colId xmlns:a16="http://schemas.microsoft.com/office/drawing/2014/main" val="3615008634"/>
                    </a:ext>
                  </a:extLst>
                </a:gridCol>
                <a:gridCol w="822960">
                  <a:extLst>
                    <a:ext uri="{9D8B030D-6E8A-4147-A177-3AD203B41FA5}">
                      <a16:colId xmlns:a16="http://schemas.microsoft.com/office/drawing/2014/main" val="849084079"/>
                    </a:ext>
                  </a:extLst>
                </a:gridCol>
                <a:gridCol w="822960">
                  <a:extLst>
                    <a:ext uri="{9D8B030D-6E8A-4147-A177-3AD203B41FA5}">
                      <a16:colId xmlns:a16="http://schemas.microsoft.com/office/drawing/2014/main" val="1947632229"/>
                    </a:ext>
                  </a:extLst>
                </a:gridCol>
                <a:gridCol w="822960">
                  <a:extLst>
                    <a:ext uri="{9D8B030D-6E8A-4147-A177-3AD203B41FA5}">
                      <a16:colId xmlns:a16="http://schemas.microsoft.com/office/drawing/2014/main" val="228343075"/>
                    </a:ext>
                  </a:extLst>
                </a:gridCol>
                <a:gridCol w="822960">
                  <a:extLst>
                    <a:ext uri="{9D8B030D-6E8A-4147-A177-3AD203B41FA5}">
                      <a16:colId xmlns:a16="http://schemas.microsoft.com/office/drawing/2014/main" val="4011325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9034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- 2018-02-23 12:05:01</a:t>
                      </a:r>
                      <a:r>
                        <a:rPr kumimoji="0" lang="de-DE" sz="1000" b="0" i="0" u="none" strike="noStrike" kern="1200" cap="none" spc="0" normalizeH="0" baseline="0" noProof="0">
                          <a:ln>
                            <a:noFill/>
                          </a:ln>
                          <a:solidFill>
                            <a:prstClr val="black"/>
                          </a:solidFill>
                          <a:effectLst/>
                          <a:uLnTx/>
                          <a:uFillTx/>
                          <a:latin typeface="+mn-lt"/>
                          <a:ea typeface="+mn-ea"/>
                          <a:cs typeface="+mn-cs"/>
                        </a:rPr>
                        <a:t>
Bernhard hat heute einen halben Österreicher für Euch, denn der BMW X1 xDrive18d ist mit der Sonderedition Österreich-Paket ausgestattet. Automatik und Sitzheizung inklusive, zugelassen im Mai 2014, 143 Pferdestärken und einen Kilometerstand von 112.500 Km. Dafür kostet er nur € 19.880.-
Schaut Euch die deutsch - österreichische Mischung doch einfach an. Bernhard wartet auf Euch: T: +43 662 63930 175 Email: b.berk@schmidtauto.at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48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- 2018-02-22 17:21:01</a:t>
                      </a:r>
                      <a:r>
                        <a:rPr kumimoji="0" lang="de-DE" sz="1000" b="0" i="0" u="none" strike="noStrike" kern="1200" cap="none" spc="0" normalizeH="0" baseline="0" noProof="0">
                          <a:ln>
                            <a:noFill/>
                          </a:ln>
                          <a:solidFill>
                            <a:prstClr val="black"/>
                          </a:solidFill>
                          <a:effectLst/>
                          <a:uLnTx/>
                          <a:uFillTx/>
                          <a:latin typeface="+mn-lt"/>
                          <a:ea typeface="+mn-ea"/>
                          <a:cs typeface="+mn-cs"/>
                        </a:rPr>
                        <a:t>
Michi präsentiert Euch heute einen Ford Focus. Das meistverkaufte Modell bei Ford. Aber diser ist mit der ST Line etwas Besonderes: Auf eine Probefahrt freut sich dieser Focus ST-Line 5-türig 2.0 TDCi, heißen 150PS , scharfen Bi-Xenon-Scheinwerfern und erst 17 Monate alt. 29.200 Kilometer gefahren um 23.850.- Euro. Michi wartet mit den Probefahrtskennzeichen in der Alpenstraße auf Euch: Tel. +4366263930 970 Email: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1276952"/>
                  </a:ext>
                </a:extLst>
              </a:tr>
            </a:tbl>
          </a:graphicData>
        </a:graphic>
      </p:graphicFrame>
      <p:sp>
        <p:nvSpPr>
          <p:cNvPr id="4" name="Text Placeholder 3">
            <a:extLst>
              <a:ext uri="{FF2B5EF4-FFF2-40B4-BE49-F238E27FC236}">
                <a16:creationId xmlns:a16="http://schemas.microsoft.com/office/drawing/2014/main" id="{7DC102BA-6F86-455B-822A-51E95013014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422915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7A65E-1802-4AA9-A4D6-AB30182AFE65}"/>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DEE21F4D-8F23-4D4C-81B9-69A4F628C2A9}"/>
              </a:ext>
            </a:extLst>
          </p:cNvPr>
          <p:cNvGraphicFramePr>
            <a:graphicFrameLocks noGrp="1"/>
          </p:cNvGraphicFramePr>
          <p:nvPr>
            <p:ph type="tbl" sz="quarter" idx="13"/>
            <p:extLst>
              <p:ext uri="{D42A27DB-BD31-4B8C-83A1-F6EECF244321}">
                <p14:modId xmlns:p14="http://schemas.microsoft.com/office/powerpoint/2010/main" val="77659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57732132"/>
                    </a:ext>
                  </a:extLst>
                </a:gridCol>
                <a:gridCol w="822960">
                  <a:extLst>
                    <a:ext uri="{9D8B030D-6E8A-4147-A177-3AD203B41FA5}">
                      <a16:colId xmlns:a16="http://schemas.microsoft.com/office/drawing/2014/main" val="993687442"/>
                    </a:ext>
                  </a:extLst>
                </a:gridCol>
                <a:gridCol w="822960">
                  <a:extLst>
                    <a:ext uri="{9D8B030D-6E8A-4147-A177-3AD203B41FA5}">
                      <a16:colId xmlns:a16="http://schemas.microsoft.com/office/drawing/2014/main" val="1902537881"/>
                    </a:ext>
                  </a:extLst>
                </a:gridCol>
                <a:gridCol w="822960">
                  <a:extLst>
                    <a:ext uri="{9D8B030D-6E8A-4147-A177-3AD203B41FA5}">
                      <a16:colId xmlns:a16="http://schemas.microsoft.com/office/drawing/2014/main" val="3956040094"/>
                    </a:ext>
                  </a:extLst>
                </a:gridCol>
                <a:gridCol w="822960">
                  <a:extLst>
                    <a:ext uri="{9D8B030D-6E8A-4147-A177-3AD203B41FA5}">
                      <a16:colId xmlns:a16="http://schemas.microsoft.com/office/drawing/2014/main" val="2986238977"/>
                    </a:ext>
                  </a:extLst>
                </a:gridCol>
                <a:gridCol w="822960">
                  <a:extLst>
                    <a:ext uri="{9D8B030D-6E8A-4147-A177-3AD203B41FA5}">
                      <a16:colId xmlns:a16="http://schemas.microsoft.com/office/drawing/2014/main" val="91538294"/>
                    </a:ext>
                  </a:extLst>
                </a:gridCol>
                <a:gridCol w="822960">
                  <a:extLst>
                    <a:ext uri="{9D8B030D-6E8A-4147-A177-3AD203B41FA5}">
                      <a16:colId xmlns:a16="http://schemas.microsoft.com/office/drawing/2014/main" val="3585883794"/>
                    </a:ext>
                  </a:extLst>
                </a:gridCol>
                <a:gridCol w="822960">
                  <a:extLst>
                    <a:ext uri="{9D8B030D-6E8A-4147-A177-3AD203B41FA5}">
                      <a16:colId xmlns:a16="http://schemas.microsoft.com/office/drawing/2014/main" val="1120150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9704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- 2018-02-22 12:15:00</a:t>
                      </a:r>
                      <a:r>
                        <a:rPr kumimoji="0" lang="de-DE" sz="1000" b="0" i="0" u="none" strike="noStrike" kern="1200" cap="none" spc="0" normalizeH="0" baseline="0" noProof="0">
                          <a:ln>
                            <a:noFill/>
                          </a:ln>
                          <a:solidFill>
                            <a:prstClr val="black"/>
                          </a:solidFill>
                          <a:effectLst/>
                          <a:uLnTx/>
                          <a:uFillTx/>
                          <a:latin typeface="+mn-lt"/>
                          <a:ea typeface="+mn-ea"/>
                          <a:cs typeface="+mn-cs"/>
                        </a:rPr>
                        <a:t>
Auch diese Woche hat Alex wieder einen tollen Gebrauchten für Euch! Ein Mazda 3 Sport G120 Attraction Automatik mit 120 PS.
Erstzulassung war im Juli 2015 und er wurde nur 27.300 Kilometer gefahren. Tempomat ist auch dabei und kostet NUR 16.580.- Euro. Gleich zuschlagen. Beide findet Ihr bei uns in der Alpenstraße:  Alex freut sich auf Euch: Telefon: +43 662 63930 173 oder per Email: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837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- 2018-02-16 12:17:00</a:t>
                      </a:r>
                      <a:r>
                        <a:rPr kumimoji="0" lang="de-DE" sz="1000" b="0" i="0" u="none" strike="noStrike" kern="1200" cap="none" spc="0" normalizeH="0" baseline="0" noProof="0">
                          <a:ln>
                            <a:noFill/>
                          </a:ln>
                          <a:solidFill>
                            <a:prstClr val="black"/>
                          </a:solidFill>
                          <a:effectLst/>
                          <a:uLnTx/>
                          <a:uFillTx/>
                          <a:latin typeface="+mn-lt"/>
                          <a:ea typeface="+mn-ea"/>
                          <a:cs typeface="+mn-cs"/>
                        </a:rPr>
                        <a:t>
Und heute hat Michi noch einen Mercedes Benz GLK 250 BlueTec 4MATIC Aut. für Euch!
Erstzulassung im Juni 2013, mit starken 204 PS unter der Haube und 74. 800 Kilometern auf dem Buckel mit Panoramadach perfekt für den Frühling um € 29.880.- Michi freut sich auf Euren Anruf, email - oder Ihr kommt gleich vorbei in der Alpenstraße: +43 662 63930 - 970,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83487"/>
                  </a:ext>
                </a:extLst>
              </a:tr>
            </a:tbl>
          </a:graphicData>
        </a:graphic>
      </p:graphicFrame>
      <p:sp>
        <p:nvSpPr>
          <p:cNvPr id="4" name="Text Placeholder 3">
            <a:extLst>
              <a:ext uri="{FF2B5EF4-FFF2-40B4-BE49-F238E27FC236}">
                <a16:creationId xmlns:a16="http://schemas.microsoft.com/office/drawing/2014/main" id="{0EA19DFE-A00A-4818-9445-09C227166D1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85142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CE142-D4C8-41B5-BFF0-9A047B603CF3}"/>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12B44F74-F410-4D46-8E91-3928865927ED}"/>
              </a:ext>
            </a:extLst>
          </p:cNvPr>
          <p:cNvGraphicFramePr>
            <a:graphicFrameLocks noGrp="1"/>
          </p:cNvGraphicFramePr>
          <p:nvPr>
            <p:ph type="tbl" sz="quarter" idx="13"/>
            <p:extLst>
              <p:ext uri="{D42A27DB-BD31-4B8C-83A1-F6EECF244321}">
                <p14:modId xmlns:p14="http://schemas.microsoft.com/office/powerpoint/2010/main" val="398457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7899060"/>
                    </a:ext>
                  </a:extLst>
                </a:gridCol>
                <a:gridCol w="822960">
                  <a:extLst>
                    <a:ext uri="{9D8B030D-6E8A-4147-A177-3AD203B41FA5}">
                      <a16:colId xmlns:a16="http://schemas.microsoft.com/office/drawing/2014/main" val="3018616608"/>
                    </a:ext>
                  </a:extLst>
                </a:gridCol>
                <a:gridCol w="822960">
                  <a:extLst>
                    <a:ext uri="{9D8B030D-6E8A-4147-A177-3AD203B41FA5}">
                      <a16:colId xmlns:a16="http://schemas.microsoft.com/office/drawing/2014/main" val="3088671204"/>
                    </a:ext>
                  </a:extLst>
                </a:gridCol>
                <a:gridCol w="822960">
                  <a:extLst>
                    <a:ext uri="{9D8B030D-6E8A-4147-A177-3AD203B41FA5}">
                      <a16:colId xmlns:a16="http://schemas.microsoft.com/office/drawing/2014/main" val="3751772371"/>
                    </a:ext>
                  </a:extLst>
                </a:gridCol>
                <a:gridCol w="822960">
                  <a:extLst>
                    <a:ext uri="{9D8B030D-6E8A-4147-A177-3AD203B41FA5}">
                      <a16:colId xmlns:a16="http://schemas.microsoft.com/office/drawing/2014/main" val="842990082"/>
                    </a:ext>
                  </a:extLst>
                </a:gridCol>
                <a:gridCol w="822960">
                  <a:extLst>
                    <a:ext uri="{9D8B030D-6E8A-4147-A177-3AD203B41FA5}">
                      <a16:colId xmlns:a16="http://schemas.microsoft.com/office/drawing/2014/main" val="2048363361"/>
                    </a:ext>
                  </a:extLst>
                </a:gridCol>
                <a:gridCol w="822960">
                  <a:extLst>
                    <a:ext uri="{9D8B030D-6E8A-4147-A177-3AD203B41FA5}">
                      <a16:colId xmlns:a16="http://schemas.microsoft.com/office/drawing/2014/main" val="697886541"/>
                    </a:ext>
                  </a:extLst>
                </a:gridCol>
                <a:gridCol w="822960">
                  <a:extLst>
                    <a:ext uri="{9D8B030D-6E8A-4147-A177-3AD203B41FA5}">
                      <a16:colId xmlns:a16="http://schemas.microsoft.com/office/drawing/2014/main" val="30906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6663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- 2018-02-15 18:12:01</a:t>
                      </a:r>
                      <a:r>
                        <a:rPr kumimoji="0" lang="de-DE" sz="1000" b="0" i="0" u="none" strike="noStrike" kern="1200" cap="none" spc="0" normalizeH="0" baseline="0" noProof="0">
                          <a:ln>
                            <a:noFill/>
                          </a:ln>
                          <a:solidFill>
                            <a:prstClr val="black"/>
                          </a:solidFill>
                          <a:effectLst/>
                          <a:uLnTx/>
                          <a:uFillTx/>
                          <a:latin typeface="+mn-lt"/>
                          <a:ea typeface="+mn-ea"/>
                          <a:cs typeface="+mn-cs"/>
                        </a:rPr>
                        <a:t>
Heute hat Alex einen BMW 318d Österreich-Paket Automatik für Euch! Zugelassen im September 2011, einer Leistung von 143 PS und mit 85.300 Kilometer am Tacho um nur € 16.750.- - natürlich mit Navi - ist das doch ein verlockendes Angebot - gesehen bei uns in der Alpenstraße. Interesse? Alex wartet auf Euren Anruf: +43 662 63930 - 173 oder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152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- 2018-02-15 12:06:00</a:t>
                      </a:r>
                      <a:r>
                        <a:rPr kumimoji="0" lang="en-US" sz="1000" b="0" i="0" u="none" strike="noStrike" kern="1200" cap="none" spc="0" normalizeH="0" baseline="0" noProof="0">
                          <a:ln>
                            <a:noFill/>
                          </a:ln>
                          <a:solidFill>
                            <a:prstClr val="black"/>
                          </a:solidFill>
                          <a:effectLst/>
                          <a:uLnTx/>
                          <a:uFillTx/>
                          <a:latin typeface="+mn-lt"/>
                          <a:ea typeface="+mn-ea"/>
                          <a:cs typeface="+mn-cs"/>
                        </a:rPr>
                        <a:t>
Wer von Euch wollte immer schon mal Volvo fahren? Bernhard präsentiert Euch heute einen Volvo XC90 D5 AWD First Edition, Erstzulassung: 05/2015 mit starken 224 PS und einen Kilometerstand von 89.800. Mit einem Head-up Display um nur € 56.980.--. Meldet Euch bei Bernhard Berk: Email: b.berk@schmidtauto.at oder +43 662 63930 - 175.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5628897"/>
                  </a:ext>
                </a:extLst>
              </a:tr>
            </a:tbl>
          </a:graphicData>
        </a:graphic>
      </p:graphicFrame>
      <p:sp>
        <p:nvSpPr>
          <p:cNvPr id="4" name="Text Placeholder 3">
            <a:extLst>
              <a:ext uri="{FF2B5EF4-FFF2-40B4-BE49-F238E27FC236}">
                <a16:creationId xmlns:a16="http://schemas.microsoft.com/office/drawing/2014/main" id="{348A1D29-4D06-4D6D-880F-F72B2A3B2F9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956254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AD422-1BA3-4F9D-9593-2A673FAFCDF2}"/>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5FFEF7A2-BDBB-4E6F-8458-33F45036C963}"/>
              </a:ext>
            </a:extLst>
          </p:cNvPr>
          <p:cNvGraphicFramePr>
            <a:graphicFrameLocks noGrp="1"/>
          </p:cNvGraphicFramePr>
          <p:nvPr>
            <p:ph type="tbl" sz="quarter" idx="13"/>
            <p:extLst>
              <p:ext uri="{D42A27DB-BD31-4B8C-83A1-F6EECF244321}">
                <p14:modId xmlns:p14="http://schemas.microsoft.com/office/powerpoint/2010/main" val="464561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2309592"/>
                    </a:ext>
                  </a:extLst>
                </a:gridCol>
                <a:gridCol w="822960">
                  <a:extLst>
                    <a:ext uri="{9D8B030D-6E8A-4147-A177-3AD203B41FA5}">
                      <a16:colId xmlns:a16="http://schemas.microsoft.com/office/drawing/2014/main" val="4083451478"/>
                    </a:ext>
                  </a:extLst>
                </a:gridCol>
                <a:gridCol w="822960">
                  <a:extLst>
                    <a:ext uri="{9D8B030D-6E8A-4147-A177-3AD203B41FA5}">
                      <a16:colId xmlns:a16="http://schemas.microsoft.com/office/drawing/2014/main" val="2474229171"/>
                    </a:ext>
                  </a:extLst>
                </a:gridCol>
                <a:gridCol w="822960">
                  <a:extLst>
                    <a:ext uri="{9D8B030D-6E8A-4147-A177-3AD203B41FA5}">
                      <a16:colId xmlns:a16="http://schemas.microsoft.com/office/drawing/2014/main" val="1418473688"/>
                    </a:ext>
                  </a:extLst>
                </a:gridCol>
                <a:gridCol w="822960">
                  <a:extLst>
                    <a:ext uri="{9D8B030D-6E8A-4147-A177-3AD203B41FA5}">
                      <a16:colId xmlns:a16="http://schemas.microsoft.com/office/drawing/2014/main" val="761052788"/>
                    </a:ext>
                  </a:extLst>
                </a:gridCol>
                <a:gridCol w="822960">
                  <a:extLst>
                    <a:ext uri="{9D8B030D-6E8A-4147-A177-3AD203B41FA5}">
                      <a16:colId xmlns:a16="http://schemas.microsoft.com/office/drawing/2014/main" val="1841053437"/>
                    </a:ext>
                  </a:extLst>
                </a:gridCol>
                <a:gridCol w="822960">
                  <a:extLst>
                    <a:ext uri="{9D8B030D-6E8A-4147-A177-3AD203B41FA5}">
                      <a16:colId xmlns:a16="http://schemas.microsoft.com/office/drawing/2014/main" val="1602765049"/>
                    </a:ext>
                  </a:extLst>
                </a:gridCol>
                <a:gridCol w="822960">
                  <a:extLst>
                    <a:ext uri="{9D8B030D-6E8A-4147-A177-3AD203B41FA5}">
                      <a16:colId xmlns:a16="http://schemas.microsoft.com/office/drawing/2014/main" val="2296952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7235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- 2018-02-13 09:30:01</a:t>
                      </a:r>
                      <a:r>
                        <a:rPr kumimoji="0" lang="de-DE" sz="1000" b="0" i="0" u="none" strike="noStrike" kern="1200" cap="none" spc="0" normalizeH="0" baseline="0" noProof="0">
                          <a:ln>
                            <a:noFill/>
                          </a:ln>
                          <a:solidFill>
                            <a:prstClr val="black"/>
                          </a:solidFill>
                          <a:effectLst/>
                          <a:uLnTx/>
                          <a:uFillTx/>
                          <a:latin typeface="+mn-lt"/>
                          <a:ea typeface="+mn-ea"/>
                          <a:cs typeface="+mn-cs"/>
                        </a:rPr>
                        <a:t>
💙 FORD LAGERABVERKAUF 💙
Nur im Februar geben wir bis zu € 5.000,- Preisvorteil auf über 300 lagernde Ford Modelle!
Infos und Beispielkalkulationen findet ihr hier 👉🏻https://goo.gl/aQVM6H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6559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- 2018-02-12 18:30:00</a:t>
                      </a:r>
                      <a:r>
                        <a:rPr kumimoji="0" lang="de-DE" sz="1000" b="0" i="0" u="none" strike="noStrike" kern="1200" cap="none" spc="0" normalizeH="0" baseline="0" noProof="0">
                          <a:ln>
                            <a:noFill/>
                          </a:ln>
                          <a:solidFill>
                            <a:prstClr val="black"/>
                          </a:solidFill>
                          <a:effectLst/>
                          <a:uLnTx/>
                          <a:uFillTx/>
                          <a:latin typeface="+mn-lt"/>
                          <a:ea typeface="+mn-ea"/>
                          <a:cs typeface="+mn-cs"/>
                        </a:rPr>
                        <a:t>
Die Vorfreude steigt und steigt: Ab März gibt es den neuen Volvo XC40 bei uns im Showroom und zum Probefahren 🗻🛣
Alle, die sich genau so freuen wie wir spendieren dem XC40 jetzt gleich ein "like"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7210684"/>
                  </a:ext>
                </a:extLst>
              </a:tr>
            </a:tbl>
          </a:graphicData>
        </a:graphic>
      </p:graphicFrame>
      <p:sp>
        <p:nvSpPr>
          <p:cNvPr id="4" name="Text Placeholder 3">
            <a:extLst>
              <a:ext uri="{FF2B5EF4-FFF2-40B4-BE49-F238E27FC236}">
                <a16:creationId xmlns:a16="http://schemas.microsoft.com/office/drawing/2014/main" id="{F1F30AB1-43BD-4EAF-8626-4B8630406B8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113376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A8068-54D4-4515-BFD1-6795E4685C52}"/>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8C9D154F-2A87-470C-998F-8057931449E2}"/>
              </a:ext>
            </a:extLst>
          </p:cNvPr>
          <p:cNvGraphicFramePr>
            <a:graphicFrameLocks noGrp="1"/>
          </p:cNvGraphicFramePr>
          <p:nvPr>
            <p:ph type="tbl" sz="quarter" idx="13"/>
            <p:extLst>
              <p:ext uri="{D42A27DB-BD31-4B8C-83A1-F6EECF244321}">
                <p14:modId xmlns:p14="http://schemas.microsoft.com/office/powerpoint/2010/main" val="3928614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3585300"/>
                    </a:ext>
                  </a:extLst>
                </a:gridCol>
                <a:gridCol w="822960">
                  <a:extLst>
                    <a:ext uri="{9D8B030D-6E8A-4147-A177-3AD203B41FA5}">
                      <a16:colId xmlns:a16="http://schemas.microsoft.com/office/drawing/2014/main" val="3067982511"/>
                    </a:ext>
                  </a:extLst>
                </a:gridCol>
                <a:gridCol w="822960">
                  <a:extLst>
                    <a:ext uri="{9D8B030D-6E8A-4147-A177-3AD203B41FA5}">
                      <a16:colId xmlns:a16="http://schemas.microsoft.com/office/drawing/2014/main" val="1865332782"/>
                    </a:ext>
                  </a:extLst>
                </a:gridCol>
                <a:gridCol w="822960">
                  <a:extLst>
                    <a:ext uri="{9D8B030D-6E8A-4147-A177-3AD203B41FA5}">
                      <a16:colId xmlns:a16="http://schemas.microsoft.com/office/drawing/2014/main" val="2003926014"/>
                    </a:ext>
                  </a:extLst>
                </a:gridCol>
                <a:gridCol w="822960">
                  <a:extLst>
                    <a:ext uri="{9D8B030D-6E8A-4147-A177-3AD203B41FA5}">
                      <a16:colId xmlns:a16="http://schemas.microsoft.com/office/drawing/2014/main" val="30659001"/>
                    </a:ext>
                  </a:extLst>
                </a:gridCol>
                <a:gridCol w="822960">
                  <a:extLst>
                    <a:ext uri="{9D8B030D-6E8A-4147-A177-3AD203B41FA5}">
                      <a16:colId xmlns:a16="http://schemas.microsoft.com/office/drawing/2014/main" val="2448154246"/>
                    </a:ext>
                  </a:extLst>
                </a:gridCol>
                <a:gridCol w="822960">
                  <a:extLst>
                    <a:ext uri="{9D8B030D-6E8A-4147-A177-3AD203B41FA5}">
                      <a16:colId xmlns:a16="http://schemas.microsoft.com/office/drawing/2014/main" val="3067902896"/>
                    </a:ext>
                  </a:extLst>
                </a:gridCol>
                <a:gridCol w="822960">
                  <a:extLst>
                    <a:ext uri="{9D8B030D-6E8A-4147-A177-3AD203B41FA5}">
                      <a16:colId xmlns:a16="http://schemas.microsoft.com/office/drawing/2014/main" val="282875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6135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- 2018-02-12 08:48:28</a:t>
                      </a:r>
                      <a:r>
                        <a:rPr kumimoji="0" lang="de-DE" sz="1000" b="0" i="0" u="none" strike="noStrike" kern="1200" cap="none" spc="0" normalizeH="0" baseline="0" noProof="0">
                          <a:ln>
                            <a:noFill/>
                          </a:ln>
                          <a:solidFill>
                            <a:prstClr val="black"/>
                          </a:solidFill>
                          <a:effectLst/>
                          <a:uLnTx/>
                          <a:uFillTx/>
                          <a:latin typeface="+mn-lt"/>
                          <a:ea typeface="+mn-ea"/>
                          <a:cs typeface="+mn-cs"/>
                        </a:rPr>
                        <a:t>
Mazda präsentiert auf dem Genfer Automobilsalon im März als Weltpremiere das Facelift des Mazda 6 Kombi. Die Überarbeitung ist laut Hersteller die „bisher umfassendste“ seit der Vorstellung der aktuellen Generation 2013.  Zu uns rollt der Mazda6 Facelift im Sommer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5159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- 2018-02-10 16:30:00</a:t>
                      </a:r>
                      <a:r>
                        <a:rPr kumimoji="0" lang="de-DE" sz="1000" b="0" i="0" u="none" strike="noStrike" kern="1200" cap="none" spc="0" normalizeH="0" baseline="0" noProof="0">
                          <a:ln>
                            <a:noFill/>
                          </a:ln>
                          <a:solidFill>
                            <a:prstClr val="black"/>
                          </a:solidFill>
                          <a:effectLst/>
                          <a:uLnTx/>
                          <a:uFillTx/>
                          <a:latin typeface="+mn-lt"/>
                          <a:ea typeface="+mn-ea"/>
                          <a:cs typeface="+mn-cs"/>
                        </a:rPr>
                        <a:t>
Der Ford EcoSport ist leistungsstark, treibstoffsparend und denkt mit! Wir haben ihn für euch mit Ford-SYNC ausgestattet, die während der Fahrt Zugriff auf alle Smartphone-Apps bietet! Eine völlig neue Art von SUV. Im Leasing bei uns zu haben ab € 16.990,-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952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- 2018-02-10 08:30:00</a:t>
                      </a:r>
                      <a:r>
                        <a:rPr kumimoji="0" lang="de-DE" sz="1000" b="0" i="0" u="none" strike="noStrike" kern="1200" cap="none" spc="0" normalizeH="0" baseline="0" noProof="0">
                          <a:ln>
                            <a:noFill/>
                          </a:ln>
                          <a:solidFill>
                            <a:prstClr val="black"/>
                          </a:solidFill>
                          <a:effectLst/>
                          <a:uLnTx/>
                          <a:uFillTx/>
                          <a:latin typeface="+mn-lt"/>
                          <a:ea typeface="+mn-ea"/>
                          <a:cs typeface="+mn-cs"/>
                        </a:rPr>
                        <a:t>
👉👉👉 Nur im FEBRUAR 👈👈👈
Bis zu € 5.000,- Preisvorteil auf insgesamt über 300 lagernde Ford Modelle beim Ford Schmidt Lagerabverkauf!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3041361"/>
                  </a:ext>
                </a:extLst>
              </a:tr>
            </a:tbl>
          </a:graphicData>
        </a:graphic>
      </p:graphicFrame>
      <p:sp>
        <p:nvSpPr>
          <p:cNvPr id="4" name="Text Placeholder 3">
            <a:extLst>
              <a:ext uri="{FF2B5EF4-FFF2-40B4-BE49-F238E27FC236}">
                <a16:creationId xmlns:a16="http://schemas.microsoft.com/office/drawing/2014/main" id="{55407B6B-12B8-4BCD-BB58-541719C354D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5164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5D05B-9AD3-4A4F-90D2-2DC6795B0355}"/>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CF54F5CB-76AC-4A9C-AABD-5D39DAC5F016}"/>
              </a:ext>
            </a:extLst>
          </p:cNvPr>
          <p:cNvGraphicFramePr>
            <a:graphicFrameLocks noGrp="1"/>
          </p:cNvGraphicFramePr>
          <p:nvPr>
            <p:ph type="tbl" sz="quarter" idx="13"/>
            <p:extLst>
              <p:ext uri="{D42A27DB-BD31-4B8C-83A1-F6EECF244321}">
                <p14:modId xmlns:p14="http://schemas.microsoft.com/office/powerpoint/2010/main" val="24278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8388994"/>
                    </a:ext>
                  </a:extLst>
                </a:gridCol>
                <a:gridCol w="822960">
                  <a:extLst>
                    <a:ext uri="{9D8B030D-6E8A-4147-A177-3AD203B41FA5}">
                      <a16:colId xmlns:a16="http://schemas.microsoft.com/office/drawing/2014/main" val="4196316808"/>
                    </a:ext>
                  </a:extLst>
                </a:gridCol>
                <a:gridCol w="822960">
                  <a:extLst>
                    <a:ext uri="{9D8B030D-6E8A-4147-A177-3AD203B41FA5}">
                      <a16:colId xmlns:a16="http://schemas.microsoft.com/office/drawing/2014/main" val="2872556754"/>
                    </a:ext>
                  </a:extLst>
                </a:gridCol>
                <a:gridCol w="822960">
                  <a:extLst>
                    <a:ext uri="{9D8B030D-6E8A-4147-A177-3AD203B41FA5}">
                      <a16:colId xmlns:a16="http://schemas.microsoft.com/office/drawing/2014/main" val="1688497542"/>
                    </a:ext>
                  </a:extLst>
                </a:gridCol>
                <a:gridCol w="822960">
                  <a:extLst>
                    <a:ext uri="{9D8B030D-6E8A-4147-A177-3AD203B41FA5}">
                      <a16:colId xmlns:a16="http://schemas.microsoft.com/office/drawing/2014/main" val="2760203817"/>
                    </a:ext>
                  </a:extLst>
                </a:gridCol>
                <a:gridCol w="822960">
                  <a:extLst>
                    <a:ext uri="{9D8B030D-6E8A-4147-A177-3AD203B41FA5}">
                      <a16:colId xmlns:a16="http://schemas.microsoft.com/office/drawing/2014/main" val="2230150131"/>
                    </a:ext>
                  </a:extLst>
                </a:gridCol>
                <a:gridCol w="822960">
                  <a:extLst>
                    <a:ext uri="{9D8B030D-6E8A-4147-A177-3AD203B41FA5}">
                      <a16:colId xmlns:a16="http://schemas.microsoft.com/office/drawing/2014/main" val="3625953426"/>
                    </a:ext>
                  </a:extLst>
                </a:gridCol>
                <a:gridCol w="822960">
                  <a:extLst>
                    <a:ext uri="{9D8B030D-6E8A-4147-A177-3AD203B41FA5}">
                      <a16:colId xmlns:a16="http://schemas.microsoft.com/office/drawing/2014/main" val="3552849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4063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- 2018-02-09 12:15:00</a:t>
                      </a:r>
                      <a:r>
                        <a:rPr kumimoji="0" lang="de-DE" sz="1000" b="0" i="0" u="none" strike="noStrike" kern="1200" cap="none" spc="0" normalizeH="0" baseline="0" noProof="0">
                          <a:ln>
                            <a:noFill/>
                          </a:ln>
                          <a:solidFill>
                            <a:prstClr val="black"/>
                          </a:solidFill>
                          <a:effectLst/>
                          <a:uLnTx/>
                          <a:uFillTx/>
                          <a:latin typeface="+mn-lt"/>
                          <a:ea typeface="+mn-ea"/>
                          <a:cs typeface="+mn-cs"/>
                        </a:rPr>
                        <a:t>
Ford Mondeo - Der Klassiker ! Empfohlen von  Michi aus unserem Gebrauchtwagen Team.
Ford MondeoTraveller Trend 2,0 TDCi 
EZ: 05/2016 mit 150 PS, Sitzheizung, mit nur 22.600 Km zu einem tollen Preis von € 19.950.-.  Gleich zuschlagen unter m.schlager@schmidtauto.at oder 0662 63930 970. 
Michi freut sich auf Euren Anruf!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3726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- 2018-02-09 09:58:19</a:t>
                      </a:r>
                      <a:r>
                        <a:rPr kumimoji="0" lang="en-US" sz="1000" b="0" i="0" u="none" strike="noStrike" kern="1200" cap="none" spc="0" normalizeH="0" baseline="0" noProof="0">
                          <a:ln>
                            <a:noFill/>
                          </a:ln>
                          <a:solidFill>
                            <a:prstClr val="black"/>
                          </a:solidFill>
                          <a:effectLst/>
                          <a:uLnTx/>
                          <a:uFillTx/>
                          <a:latin typeface="+mn-lt"/>
                          <a:ea typeface="+mn-ea"/>
                          <a:cs typeface="+mn-cs"/>
                        </a:rPr>
                        <a:t>
Mazda 3 SP G120  - 90 Jahre Schmidt Jubiläums Edition
120 PS Benziner - Sondermodell 2018!
Frontspoiler black and red
Dachspoiler Jet black
Seitenschweller 
Heckschürze 
Sportauspuff Doppelrohr
Innen Ledbeleuchtung
Jetzt bei uns im Schauraum - Alpenstraße 122 - Salzburg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7411951"/>
                  </a:ext>
                </a:extLst>
              </a:tr>
            </a:tbl>
          </a:graphicData>
        </a:graphic>
      </p:graphicFrame>
      <p:sp>
        <p:nvSpPr>
          <p:cNvPr id="4" name="Text Placeholder 3">
            <a:extLst>
              <a:ext uri="{FF2B5EF4-FFF2-40B4-BE49-F238E27FC236}">
                <a16:creationId xmlns:a16="http://schemas.microsoft.com/office/drawing/2014/main" id="{C0F07838-CE0F-48E6-B0F7-B228A29F281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566170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2AB8A-BF84-452C-9CAA-20A5E9E775AD}"/>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0AD2B3B7-986A-4C38-B2FD-13799CACD370}"/>
              </a:ext>
            </a:extLst>
          </p:cNvPr>
          <p:cNvGraphicFramePr>
            <a:graphicFrameLocks noGrp="1"/>
          </p:cNvGraphicFramePr>
          <p:nvPr>
            <p:ph type="tbl" sz="quarter" idx="13"/>
            <p:extLst>
              <p:ext uri="{D42A27DB-BD31-4B8C-83A1-F6EECF244321}">
                <p14:modId xmlns:p14="http://schemas.microsoft.com/office/powerpoint/2010/main" val="3016801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17935759"/>
                    </a:ext>
                  </a:extLst>
                </a:gridCol>
                <a:gridCol w="822960">
                  <a:extLst>
                    <a:ext uri="{9D8B030D-6E8A-4147-A177-3AD203B41FA5}">
                      <a16:colId xmlns:a16="http://schemas.microsoft.com/office/drawing/2014/main" val="3065914168"/>
                    </a:ext>
                  </a:extLst>
                </a:gridCol>
                <a:gridCol w="822960">
                  <a:extLst>
                    <a:ext uri="{9D8B030D-6E8A-4147-A177-3AD203B41FA5}">
                      <a16:colId xmlns:a16="http://schemas.microsoft.com/office/drawing/2014/main" val="2823693024"/>
                    </a:ext>
                  </a:extLst>
                </a:gridCol>
                <a:gridCol w="822960">
                  <a:extLst>
                    <a:ext uri="{9D8B030D-6E8A-4147-A177-3AD203B41FA5}">
                      <a16:colId xmlns:a16="http://schemas.microsoft.com/office/drawing/2014/main" val="2098992857"/>
                    </a:ext>
                  </a:extLst>
                </a:gridCol>
                <a:gridCol w="822960">
                  <a:extLst>
                    <a:ext uri="{9D8B030D-6E8A-4147-A177-3AD203B41FA5}">
                      <a16:colId xmlns:a16="http://schemas.microsoft.com/office/drawing/2014/main" val="3801301455"/>
                    </a:ext>
                  </a:extLst>
                </a:gridCol>
                <a:gridCol w="822960">
                  <a:extLst>
                    <a:ext uri="{9D8B030D-6E8A-4147-A177-3AD203B41FA5}">
                      <a16:colId xmlns:a16="http://schemas.microsoft.com/office/drawing/2014/main" val="350906770"/>
                    </a:ext>
                  </a:extLst>
                </a:gridCol>
                <a:gridCol w="822960">
                  <a:extLst>
                    <a:ext uri="{9D8B030D-6E8A-4147-A177-3AD203B41FA5}">
                      <a16:colId xmlns:a16="http://schemas.microsoft.com/office/drawing/2014/main" val="2421892852"/>
                    </a:ext>
                  </a:extLst>
                </a:gridCol>
                <a:gridCol w="822960">
                  <a:extLst>
                    <a:ext uri="{9D8B030D-6E8A-4147-A177-3AD203B41FA5}">
                      <a16:colId xmlns:a16="http://schemas.microsoft.com/office/drawing/2014/main" val="1839397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72413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- 2018-02-08 12:10:00</a:t>
                      </a:r>
                      <a:r>
                        <a:rPr kumimoji="0" lang="en-US" sz="1000" b="0" i="0" u="none" strike="noStrike" kern="1200" cap="none" spc="0" normalizeH="0" baseline="0" noProof="0">
                          <a:ln>
                            <a:noFill/>
                          </a:ln>
                          <a:solidFill>
                            <a:prstClr val="black"/>
                          </a:solidFill>
                          <a:effectLst/>
                          <a:uLnTx/>
                          <a:uFillTx/>
                          <a:latin typeface="+mn-lt"/>
                          <a:ea typeface="+mn-ea"/>
                          <a:cs typeface="+mn-cs"/>
                        </a:rPr>
                        <a:t>
Unseren heutigen Gebrauchtwagen präsentiert Euch unser Alex! Volvo V60 R-Design D5 Geartronic
EZ: 6/2015, stolze 224 PS, erst 40.000 KM um sensationelle
€ 32.850.- - mit Navi! Interesse? Meldet Euch bei Alex : a.boritsch@schmidtauto.at - Tel: 066263930-173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8037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- 2018-02-04 21:27:18</a:t>
                      </a:r>
                      <a:r>
                        <a:rPr kumimoji="0" lang="de-DE" sz="1000" b="0" i="0" u="none" strike="noStrike" kern="1200" cap="none" spc="0" normalizeH="0" baseline="0" noProof="0">
                          <a:ln>
                            <a:noFill/>
                          </a:ln>
                          <a:solidFill>
                            <a:prstClr val="black"/>
                          </a:solidFill>
                          <a:effectLst/>
                          <a:uLnTx/>
                          <a:uFillTx/>
                          <a:latin typeface="+mn-lt"/>
                          <a:ea typeface="+mn-ea"/>
                          <a:cs typeface="+mn-cs"/>
                        </a:rPr>
                        <a:t>
Ford Schmidt mit dem Mustang auf der Super Bowl Party im Republic. Super Stimmung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0543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- 2018-02-01 12:23:00</a:t>
                      </a:r>
                      <a:r>
                        <a:rPr kumimoji="0" lang="de-DE" sz="1000" b="0" i="0" u="none" strike="noStrike" kern="1200" cap="none" spc="0" normalizeH="0" baseline="0" noProof="0">
                          <a:ln>
                            <a:noFill/>
                          </a:ln>
                          <a:solidFill>
                            <a:prstClr val="black"/>
                          </a:solidFill>
                          <a:effectLst/>
                          <a:uLnTx/>
                          <a:uFillTx/>
                          <a:latin typeface="+mn-lt"/>
                          <a:ea typeface="+mn-ea"/>
                          <a:cs typeface="+mn-cs"/>
                        </a:rPr>
                        <a:t>
Wir brauchen Platz für die neuen Modelle. Vorführwagen, Tageszulassungen, Lagerfahrzeuge - ALLES muss RAUS!!
Jetzt in der ALpenstraße Salzburg, Hof, Tamsweg, Kitzbühel und Mattighofen! Wir feuen uns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7668920"/>
                  </a:ext>
                </a:extLst>
              </a:tr>
            </a:tbl>
          </a:graphicData>
        </a:graphic>
      </p:graphicFrame>
      <p:sp>
        <p:nvSpPr>
          <p:cNvPr id="4" name="Text Placeholder 3">
            <a:extLst>
              <a:ext uri="{FF2B5EF4-FFF2-40B4-BE49-F238E27FC236}">
                <a16:creationId xmlns:a16="http://schemas.microsoft.com/office/drawing/2014/main" id="{934CECD4-D024-489B-895A-3AD51D1CBB7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821012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6EACD-2905-42CC-BC1F-7ACDF8E6E38D}"/>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174E1D2-A3BF-474D-BA74-DD02792DAD79}"/>
              </a:ext>
            </a:extLst>
          </p:cNvPr>
          <p:cNvGraphicFramePr>
            <a:graphicFrameLocks noGrp="1"/>
          </p:cNvGraphicFramePr>
          <p:nvPr>
            <p:ph type="chart" sz="quarter" idx="13"/>
            <p:extLst>
              <p:ext uri="{D42A27DB-BD31-4B8C-83A1-F6EECF244321}">
                <p14:modId xmlns:p14="http://schemas.microsoft.com/office/powerpoint/2010/main" val="1577599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C81F5-71BB-42CF-BEF1-1392D55362B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018FB91-21A5-4118-831F-C6EB20726E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2654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07A97-016E-4183-AE25-CC297977CDD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E49D59F-74CA-493C-AAC6-6DEEE639B0CE}"/>
              </a:ext>
            </a:extLst>
          </p:cNvPr>
          <p:cNvGraphicFramePr>
            <a:graphicFrameLocks noGrp="1"/>
          </p:cNvGraphicFramePr>
          <p:nvPr>
            <p:ph type="chart" sz="quarter" idx="13"/>
            <p:extLst>
              <p:ext uri="{D42A27DB-BD31-4B8C-83A1-F6EECF244321}">
                <p14:modId xmlns:p14="http://schemas.microsoft.com/office/powerpoint/2010/main" val="1150323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F2FDB-D6FB-4DDE-859D-BBA74370ED2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4C20DC5-D8B9-4AC3-8209-5ED122EDDE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7941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3F683-84B9-4FBB-B7E2-76F7DB7781D9}"/>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587A809-92FF-4F1D-846D-36A919957671}"/>
              </a:ext>
            </a:extLst>
          </p:cNvPr>
          <p:cNvGraphicFramePr>
            <a:graphicFrameLocks noGrp="1"/>
          </p:cNvGraphicFramePr>
          <p:nvPr>
            <p:ph type="chart" sz="quarter" idx="13"/>
            <p:extLst>
              <p:ext uri="{D42A27DB-BD31-4B8C-83A1-F6EECF244321}">
                <p14:modId xmlns:p14="http://schemas.microsoft.com/office/powerpoint/2010/main" val="1282559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98018F-8AD6-4E5A-B589-0A5A0031EBD9}"/>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74C3911-15FE-4F9A-96F3-08A36E6519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6182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4F2AA-C713-4B61-918D-44897102C24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F3D8455E-BCA9-4CF2-A680-5D3B1136F94B}"/>
              </a:ext>
            </a:extLst>
          </p:cNvPr>
          <p:cNvGraphicFramePr>
            <a:graphicFrameLocks noGrp="1"/>
          </p:cNvGraphicFramePr>
          <p:nvPr>
            <p:ph type="chart" sz="quarter" idx="13"/>
            <p:extLst>
              <p:ext uri="{D42A27DB-BD31-4B8C-83A1-F6EECF244321}">
                <p14:modId xmlns:p14="http://schemas.microsoft.com/office/powerpoint/2010/main" val="1185973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A8EC8F-8CCA-4000-B0B3-ACCD9C0FF92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8440C349-C0B0-45DE-8165-D52748F3D9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927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FE3C-D4CE-4C13-AC0E-43116B8020B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AEE96F22-6A45-479F-AC5B-409923B652A4}"/>
              </a:ext>
            </a:extLst>
          </p:cNvPr>
          <p:cNvGraphicFramePr>
            <a:graphicFrameLocks noGrp="1"/>
          </p:cNvGraphicFramePr>
          <p:nvPr>
            <p:ph type="chart" sz="quarter" idx="13"/>
            <p:extLst>
              <p:ext uri="{D42A27DB-BD31-4B8C-83A1-F6EECF244321}">
                <p14:modId xmlns:p14="http://schemas.microsoft.com/office/powerpoint/2010/main" val="1983162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B3E23E-D298-4A9B-93FB-50669559E71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723088DE-1FE3-4812-985A-FE94995FC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0977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DE723-3E60-4CCD-A97A-C5BCA0975EBB}"/>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389F8CB9-AC34-4729-8638-1DBA4BBED4F3}"/>
              </a:ext>
            </a:extLst>
          </p:cNvPr>
          <p:cNvGraphicFramePr>
            <a:graphicFrameLocks noGrp="1"/>
          </p:cNvGraphicFramePr>
          <p:nvPr>
            <p:ph type="chart" sz="quarter" idx="13"/>
            <p:extLst>
              <p:ext uri="{D42A27DB-BD31-4B8C-83A1-F6EECF244321}">
                <p14:modId xmlns:p14="http://schemas.microsoft.com/office/powerpoint/2010/main" val="4218171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8F496-44F3-4E56-8CC7-5CD7C2610C36}"/>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F1D59EC1-3386-4272-B26D-15890C182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4021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428-738A-44DA-96C5-8D2D827FABF3}"/>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81CD71F8-52C8-45EF-982A-EF34D212C2DF}"/>
              </a:ext>
            </a:extLst>
          </p:cNvPr>
          <p:cNvGraphicFramePr>
            <a:graphicFrameLocks noGrp="1"/>
          </p:cNvGraphicFramePr>
          <p:nvPr>
            <p:ph type="chart" sz="quarter" idx="13"/>
            <p:extLst>
              <p:ext uri="{D42A27DB-BD31-4B8C-83A1-F6EECF244321}">
                <p14:modId xmlns:p14="http://schemas.microsoft.com/office/powerpoint/2010/main" val="2311553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63C6E-FC45-4E31-8FCB-F00254883F3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81DE91C8-7C34-402A-9766-080E4E6C58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916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0BA7-0588-4D90-8899-76ECB6F9DDEA}"/>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6F64BB1F-B48C-4C17-8F93-EE5F0A8E8EC0}"/>
              </a:ext>
            </a:extLst>
          </p:cNvPr>
          <p:cNvGraphicFramePr>
            <a:graphicFrameLocks noGrp="1"/>
          </p:cNvGraphicFramePr>
          <p:nvPr>
            <p:ph type="chart" sz="quarter" idx="13"/>
            <p:extLst>
              <p:ext uri="{D42A27DB-BD31-4B8C-83A1-F6EECF244321}">
                <p14:modId xmlns:p14="http://schemas.microsoft.com/office/powerpoint/2010/main" val="369119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D7E72-D8FB-4B48-88F1-3233D85714E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DFD8E4F-3B74-4748-BA1F-AEB9CA417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55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ABAEF-44C3-42CD-9BED-AB81F6B1756F}"/>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ADA0DCB-692D-4264-BB2C-8A112D6D0B05}"/>
              </a:ext>
            </a:extLst>
          </p:cNvPr>
          <p:cNvGraphicFramePr>
            <a:graphicFrameLocks noGrp="1"/>
          </p:cNvGraphicFramePr>
          <p:nvPr>
            <p:ph type="chart" sz="quarter" idx="13"/>
            <p:extLst>
              <p:ext uri="{D42A27DB-BD31-4B8C-83A1-F6EECF244321}">
                <p14:modId xmlns:p14="http://schemas.microsoft.com/office/powerpoint/2010/main" val="532405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11818E-F011-45BA-924E-2A63CA69ABC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82AEB83-F76D-4A29-9B02-BCC834AF71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371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398A5-00C5-4976-A643-A607C6249B46}"/>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4118241B-FE42-4F8A-B093-B8F153BB3B35}"/>
              </a:ext>
            </a:extLst>
          </p:cNvPr>
          <p:cNvGraphicFramePr>
            <a:graphicFrameLocks noGrp="1"/>
          </p:cNvGraphicFramePr>
          <p:nvPr>
            <p:ph type="chart" sz="quarter" idx="13"/>
            <p:extLst>
              <p:ext uri="{D42A27DB-BD31-4B8C-83A1-F6EECF244321}">
                <p14:modId xmlns:p14="http://schemas.microsoft.com/office/powerpoint/2010/main" val="1474929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1A8789-B4E1-4D8C-9FA1-878A091E8CFA}"/>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D9859FB-2321-4BF9-8FA3-03D1D6EFB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6083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2D60-E988-4E31-873E-14D720637595}"/>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10DD8804-7316-49BA-BC5E-E94AF2BC19D9}"/>
              </a:ext>
            </a:extLst>
          </p:cNvPr>
          <p:cNvGraphicFramePr>
            <a:graphicFrameLocks noGrp="1"/>
          </p:cNvGraphicFramePr>
          <p:nvPr>
            <p:ph type="chart" sz="quarter" idx="13"/>
            <p:extLst>
              <p:ext uri="{D42A27DB-BD31-4B8C-83A1-F6EECF244321}">
                <p14:modId xmlns:p14="http://schemas.microsoft.com/office/powerpoint/2010/main" val="2380393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36D071-47B5-41E5-8235-7E32E58BD669}"/>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8463AEDB-0B15-4548-BA2A-F2A8CBA3B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036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9AB2B-80F5-4A71-B90B-0FDDFC79EE22}"/>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A0F3EAB1-1994-4D63-8FCE-C6E67102D9EE}"/>
              </a:ext>
            </a:extLst>
          </p:cNvPr>
          <p:cNvGraphicFramePr>
            <a:graphicFrameLocks noGrp="1"/>
          </p:cNvGraphicFramePr>
          <p:nvPr>
            <p:ph type="tbl" sz="quarter" idx="13"/>
            <p:extLst>
              <p:ext uri="{D42A27DB-BD31-4B8C-83A1-F6EECF244321}">
                <p14:modId xmlns:p14="http://schemas.microsoft.com/office/powerpoint/2010/main" val="2332875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6216524"/>
                    </a:ext>
                  </a:extLst>
                </a:gridCol>
                <a:gridCol w="2057400">
                  <a:extLst>
                    <a:ext uri="{9D8B030D-6E8A-4147-A177-3AD203B41FA5}">
                      <a16:colId xmlns:a16="http://schemas.microsoft.com/office/drawing/2014/main" val="3081297604"/>
                    </a:ext>
                  </a:extLst>
                </a:gridCol>
                <a:gridCol w="822960">
                  <a:extLst>
                    <a:ext uri="{9D8B030D-6E8A-4147-A177-3AD203B41FA5}">
                      <a16:colId xmlns:a16="http://schemas.microsoft.com/office/drawing/2014/main" val="4144916385"/>
                    </a:ext>
                  </a:extLst>
                </a:gridCol>
                <a:gridCol w="1234440">
                  <a:extLst>
                    <a:ext uri="{9D8B030D-6E8A-4147-A177-3AD203B41FA5}">
                      <a16:colId xmlns:a16="http://schemas.microsoft.com/office/drawing/2014/main" val="341509910"/>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530272476"/>
                  </a:ext>
                </a:extLst>
              </a:tr>
              <a:tr h="370840">
                <a:tc>
                  <a:txBody>
                    <a:bodyPr/>
                    <a:lstStyle/>
                    <a:p>
                      <a:r>
                        <a:rPr lang="en-US" sz="1000" b="1"/>
                        <a:t>Schmidt Automobile</a:t>
                      </a:r>
                      <a:r>
                        <a:rPr lang="en-US" sz="1000"/>
                        <a:t> got a message by </a:t>
                      </a:r>
                      <a:r>
                        <a:rPr lang="en-US" sz="1000" b="1"/>
                        <a:t>Chriss Chriss - 2018-02-21 17:07:09</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2</a:t>
                      </a:r>
                    </a:p>
                  </a:txBody>
                  <a:tcPr/>
                </a:tc>
                <a:tc>
                  <a:txBody>
                    <a:bodyPr/>
                    <a:lstStyle/>
                    <a:p>
                      <a:r>
                        <a:rPr lang="en-US" sz="1000"/>
                        <a:t>02/21/2018 17:07:09</a:t>
                      </a:r>
                    </a:p>
                  </a:txBody>
                  <a:tcPr/>
                </a:tc>
                <a:extLst>
                  <a:ext uri="{0D108BD9-81ED-4DB2-BD59-A6C34878D82A}">
                    <a16:rowId xmlns:a16="http://schemas.microsoft.com/office/drawing/2014/main" val="4212970657"/>
                  </a:ext>
                </a:extLst>
              </a:tr>
            </a:tbl>
          </a:graphicData>
        </a:graphic>
      </p:graphicFrame>
      <p:sp>
        <p:nvSpPr>
          <p:cNvPr id="4" name="Text Placeholder 3">
            <a:extLst>
              <a:ext uri="{FF2B5EF4-FFF2-40B4-BE49-F238E27FC236}">
                <a16:creationId xmlns:a16="http://schemas.microsoft.com/office/drawing/2014/main" id="{72A1C5E3-0608-4516-88BA-F34C025439A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318247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9446C-90A0-405D-B86D-6D7748415DDE}"/>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69B698AF-878A-4A6B-9817-D448B0EB9865}"/>
              </a:ext>
            </a:extLst>
          </p:cNvPr>
          <p:cNvGraphicFramePr>
            <a:graphicFrameLocks noGrp="1"/>
          </p:cNvGraphicFramePr>
          <p:nvPr>
            <p:ph type="chart" sz="quarter" idx="13"/>
            <p:extLst>
              <p:ext uri="{D42A27DB-BD31-4B8C-83A1-F6EECF244321}">
                <p14:modId xmlns:p14="http://schemas.microsoft.com/office/powerpoint/2010/main" val="2556285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6CA8E-FC42-4A2B-893D-5117C4BFE003}"/>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0CB27D07-6698-4C92-8A46-5F464DE1DA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325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4CAA-406A-4406-89F5-60DA81C38955}"/>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84C2F225-133F-41C6-A6BB-A2DD6FC97D40}"/>
              </a:ext>
            </a:extLst>
          </p:cNvPr>
          <p:cNvGraphicFramePr>
            <a:graphicFrameLocks noGrp="1"/>
          </p:cNvGraphicFramePr>
          <p:nvPr>
            <p:ph type="tbl" sz="quarter" idx="13"/>
            <p:extLst>
              <p:ext uri="{D42A27DB-BD31-4B8C-83A1-F6EECF244321}">
                <p14:modId xmlns:p14="http://schemas.microsoft.com/office/powerpoint/2010/main" val="2906896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3085185"/>
                    </a:ext>
                  </a:extLst>
                </a:gridCol>
                <a:gridCol w="2468880">
                  <a:extLst>
                    <a:ext uri="{9D8B030D-6E8A-4147-A177-3AD203B41FA5}">
                      <a16:colId xmlns:a16="http://schemas.microsoft.com/office/drawing/2014/main" val="1291611543"/>
                    </a:ext>
                  </a:extLst>
                </a:gridCol>
                <a:gridCol w="2468880">
                  <a:extLst>
                    <a:ext uri="{9D8B030D-6E8A-4147-A177-3AD203B41FA5}">
                      <a16:colId xmlns:a16="http://schemas.microsoft.com/office/drawing/2014/main" val="788698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8512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a:t>
                      </a:r>
                    </a:p>
                  </a:txBody>
                  <a:tcPr/>
                </a:tc>
                <a:extLst>
                  <a:ext uri="{0D108BD9-81ED-4DB2-BD59-A6C34878D82A}">
                    <a16:rowId xmlns:a16="http://schemas.microsoft.com/office/drawing/2014/main" val="38980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extLst>
                  <a:ext uri="{0D108BD9-81ED-4DB2-BD59-A6C34878D82A}">
                    <a16:rowId xmlns:a16="http://schemas.microsoft.com/office/drawing/2014/main" val="357332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373332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extLst>
                  <a:ext uri="{0D108BD9-81ED-4DB2-BD59-A6C34878D82A}">
                    <a16:rowId xmlns:a16="http://schemas.microsoft.com/office/drawing/2014/main" val="363748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398763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145819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3727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7167</a:t>
                      </a:r>
                    </a:p>
                  </a:txBody>
                  <a:tcPr/>
                </a:tc>
                <a:extLst>
                  <a:ext uri="{0D108BD9-81ED-4DB2-BD59-A6C34878D82A}">
                    <a16:rowId xmlns:a16="http://schemas.microsoft.com/office/drawing/2014/main" val="2322430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11582</a:t>
                      </a:r>
                    </a:p>
                  </a:txBody>
                  <a:tcPr/>
                </a:tc>
                <a:extLst>
                  <a:ext uri="{0D108BD9-81ED-4DB2-BD59-A6C34878D82A}">
                    <a16:rowId xmlns:a16="http://schemas.microsoft.com/office/drawing/2014/main" val="73329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12055</a:t>
                      </a:r>
                    </a:p>
                  </a:txBody>
                  <a:tcPr/>
                </a:tc>
                <a:extLst>
                  <a:ext uri="{0D108BD9-81ED-4DB2-BD59-A6C34878D82A}">
                    <a16:rowId xmlns:a16="http://schemas.microsoft.com/office/drawing/2014/main" val="1797274090"/>
                  </a:ext>
                </a:extLst>
              </a:tr>
            </a:tbl>
          </a:graphicData>
        </a:graphic>
      </p:graphicFrame>
      <p:sp>
        <p:nvSpPr>
          <p:cNvPr id="4" name="Text Placeholder 3">
            <a:extLst>
              <a:ext uri="{FF2B5EF4-FFF2-40B4-BE49-F238E27FC236}">
                <a16:creationId xmlns:a16="http://schemas.microsoft.com/office/drawing/2014/main" id="{DF010F08-2097-490E-82FE-7875B6E6641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457763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2583-439B-4943-90DD-E92AAD30401E}"/>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9DD2F691-C604-41B1-A1C4-9865A962377B}"/>
              </a:ext>
            </a:extLst>
          </p:cNvPr>
          <p:cNvGraphicFramePr>
            <a:graphicFrameLocks noGrp="1"/>
          </p:cNvGraphicFramePr>
          <p:nvPr>
            <p:ph type="tbl" sz="quarter" idx="13"/>
            <p:extLst>
              <p:ext uri="{D42A27DB-BD31-4B8C-83A1-F6EECF244321}">
                <p14:modId xmlns:p14="http://schemas.microsoft.com/office/powerpoint/2010/main" val="45616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2749751"/>
                    </a:ext>
                  </a:extLst>
                </a:gridCol>
                <a:gridCol w="2468880">
                  <a:extLst>
                    <a:ext uri="{9D8B030D-6E8A-4147-A177-3AD203B41FA5}">
                      <a16:colId xmlns:a16="http://schemas.microsoft.com/office/drawing/2014/main" val="1538231525"/>
                    </a:ext>
                  </a:extLst>
                </a:gridCol>
                <a:gridCol w="2468880">
                  <a:extLst>
                    <a:ext uri="{9D8B030D-6E8A-4147-A177-3AD203B41FA5}">
                      <a16:colId xmlns:a16="http://schemas.microsoft.com/office/drawing/2014/main" val="1535601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2887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a:t>
                      </a:r>
                    </a:p>
                  </a:txBody>
                  <a:tcPr/>
                </a:tc>
                <a:extLst>
                  <a:ext uri="{0D108BD9-81ED-4DB2-BD59-A6C34878D82A}">
                    <a16:rowId xmlns:a16="http://schemas.microsoft.com/office/drawing/2014/main" val="98205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12865</a:t>
                      </a:r>
                    </a:p>
                  </a:txBody>
                  <a:tcPr/>
                </a:tc>
                <a:extLst>
                  <a:ext uri="{0D108BD9-81ED-4DB2-BD59-A6C34878D82A}">
                    <a16:rowId xmlns:a16="http://schemas.microsoft.com/office/drawing/2014/main" val="163716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14412</a:t>
                      </a:r>
                    </a:p>
                  </a:txBody>
                  <a:tcPr/>
                </a:tc>
                <a:extLst>
                  <a:ext uri="{0D108BD9-81ED-4DB2-BD59-A6C34878D82A}">
                    <a16:rowId xmlns:a16="http://schemas.microsoft.com/office/drawing/2014/main" val="105569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12832</a:t>
                      </a:r>
                    </a:p>
                  </a:txBody>
                  <a:tcPr/>
                </a:tc>
                <a:extLst>
                  <a:ext uri="{0D108BD9-81ED-4DB2-BD59-A6C34878D82A}">
                    <a16:rowId xmlns:a16="http://schemas.microsoft.com/office/drawing/2014/main" val="41473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13623</a:t>
                      </a:r>
                    </a:p>
                  </a:txBody>
                  <a:tcPr/>
                </a:tc>
                <a:extLst>
                  <a:ext uri="{0D108BD9-81ED-4DB2-BD59-A6C34878D82A}">
                    <a16:rowId xmlns:a16="http://schemas.microsoft.com/office/drawing/2014/main" val="275626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12370</a:t>
                      </a:r>
                    </a:p>
                  </a:txBody>
                  <a:tcPr/>
                </a:tc>
                <a:extLst>
                  <a:ext uri="{0D108BD9-81ED-4DB2-BD59-A6C34878D82A}">
                    <a16:rowId xmlns:a16="http://schemas.microsoft.com/office/drawing/2014/main" val="39758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4465</a:t>
                      </a:r>
                    </a:p>
                  </a:txBody>
                  <a:tcPr/>
                </a:tc>
                <a:extLst>
                  <a:ext uri="{0D108BD9-81ED-4DB2-BD59-A6C34878D82A}">
                    <a16:rowId xmlns:a16="http://schemas.microsoft.com/office/drawing/2014/main" val="379179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extLst>
                  <a:ext uri="{0D108BD9-81ED-4DB2-BD59-A6C34878D82A}">
                    <a16:rowId xmlns:a16="http://schemas.microsoft.com/office/drawing/2014/main" val="352628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349895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580422628"/>
                  </a:ext>
                </a:extLst>
              </a:tr>
            </a:tbl>
          </a:graphicData>
        </a:graphic>
      </p:graphicFrame>
      <p:sp>
        <p:nvSpPr>
          <p:cNvPr id="4" name="Text Placeholder 3">
            <a:extLst>
              <a:ext uri="{FF2B5EF4-FFF2-40B4-BE49-F238E27FC236}">
                <a16:creationId xmlns:a16="http://schemas.microsoft.com/office/drawing/2014/main" id="{5E1E248C-76BF-4B2C-97C8-7FEF6550270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84669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FE73-FF49-4B2E-8F2B-601DF02F85B6}"/>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05A8B072-5EB0-4EA0-8DDF-3817A319C8C2}"/>
              </a:ext>
            </a:extLst>
          </p:cNvPr>
          <p:cNvGraphicFramePr>
            <a:graphicFrameLocks noGrp="1"/>
          </p:cNvGraphicFramePr>
          <p:nvPr>
            <p:ph type="tbl" sz="quarter" idx="13"/>
            <p:extLst>
              <p:ext uri="{D42A27DB-BD31-4B8C-83A1-F6EECF244321}">
                <p14:modId xmlns:p14="http://schemas.microsoft.com/office/powerpoint/2010/main" val="3222647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0411387"/>
                    </a:ext>
                  </a:extLst>
                </a:gridCol>
                <a:gridCol w="2468880">
                  <a:extLst>
                    <a:ext uri="{9D8B030D-6E8A-4147-A177-3AD203B41FA5}">
                      <a16:colId xmlns:a16="http://schemas.microsoft.com/office/drawing/2014/main" val="3770461753"/>
                    </a:ext>
                  </a:extLst>
                </a:gridCol>
                <a:gridCol w="2468880">
                  <a:extLst>
                    <a:ext uri="{9D8B030D-6E8A-4147-A177-3AD203B41FA5}">
                      <a16:colId xmlns:a16="http://schemas.microsoft.com/office/drawing/2014/main" val="426160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12501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84543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extLst>
                  <a:ext uri="{0D108BD9-81ED-4DB2-BD59-A6C34878D82A}">
                    <a16:rowId xmlns:a16="http://schemas.microsoft.com/office/drawing/2014/main" val="230892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a:t>
                      </a:r>
                    </a:p>
                  </a:txBody>
                  <a:tcPr/>
                </a:tc>
                <a:extLst>
                  <a:ext uri="{0D108BD9-81ED-4DB2-BD59-A6C34878D82A}">
                    <a16:rowId xmlns:a16="http://schemas.microsoft.com/office/drawing/2014/main" val="3549654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13169</a:t>
                      </a:r>
                    </a:p>
                  </a:txBody>
                  <a:tcPr/>
                </a:tc>
                <a:extLst>
                  <a:ext uri="{0D108BD9-81ED-4DB2-BD59-A6C34878D82A}">
                    <a16:rowId xmlns:a16="http://schemas.microsoft.com/office/drawing/2014/main" val="122628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13395</a:t>
                      </a:r>
                    </a:p>
                  </a:txBody>
                  <a:tcPr/>
                </a:tc>
                <a:extLst>
                  <a:ext uri="{0D108BD9-81ED-4DB2-BD59-A6C34878D82A}">
                    <a16:rowId xmlns:a16="http://schemas.microsoft.com/office/drawing/2014/main" val="2379850061"/>
                  </a:ext>
                </a:extLst>
              </a:tr>
            </a:tbl>
          </a:graphicData>
        </a:graphic>
      </p:graphicFrame>
      <p:sp>
        <p:nvSpPr>
          <p:cNvPr id="4" name="Text Placeholder 3">
            <a:extLst>
              <a:ext uri="{FF2B5EF4-FFF2-40B4-BE49-F238E27FC236}">
                <a16:creationId xmlns:a16="http://schemas.microsoft.com/office/drawing/2014/main" id="{DC2DB846-38FC-4B07-B71B-7E171E8A297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870315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2C499-74AF-4C45-92EE-D1F49D07ECD7}"/>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11F5AC77-3923-4887-8793-3345BDFD87D8}"/>
              </a:ext>
            </a:extLst>
          </p:cNvPr>
          <p:cNvGraphicFramePr>
            <a:graphicFrameLocks noGrp="1"/>
          </p:cNvGraphicFramePr>
          <p:nvPr>
            <p:ph type="tbl" sz="quarter" idx="13"/>
            <p:extLst>
              <p:ext uri="{D42A27DB-BD31-4B8C-83A1-F6EECF244321}">
                <p14:modId xmlns:p14="http://schemas.microsoft.com/office/powerpoint/2010/main" val="1035456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7087239"/>
                    </a:ext>
                  </a:extLst>
                </a:gridCol>
                <a:gridCol w="2468880">
                  <a:extLst>
                    <a:ext uri="{9D8B030D-6E8A-4147-A177-3AD203B41FA5}">
                      <a16:colId xmlns:a16="http://schemas.microsoft.com/office/drawing/2014/main" val="572960878"/>
                    </a:ext>
                  </a:extLst>
                </a:gridCol>
                <a:gridCol w="2468880">
                  <a:extLst>
                    <a:ext uri="{9D8B030D-6E8A-4147-A177-3AD203B41FA5}">
                      <a16:colId xmlns:a16="http://schemas.microsoft.com/office/drawing/2014/main" val="94134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2004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extLst>
                  <a:ext uri="{0D108BD9-81ED-4DB2-BD59-A6C34878D82A}">
                    <a16:rowId xmlns:a16="http://schemas.microsoft.com/office/drawing/2014/main" val="49186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extLst>
                  <a:ext uri="{0D108BD9-81ED-4DB2-BD59-A6C34878D82A}">
                    <a16:rowId xmlns:a16="http://schemas.microsoft.com/office/drawing/2014/main" val="413433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274935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extLst>
                  <a:ext uri="{0D108BD9-81ED-4DB2-BD59-A6C34878D82A}">
                    <a16:rowId xmlns:a16="http://schemas.microsoft.com/office/drawing/2014/main" val="195338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2118870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24811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30406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a:t>
                      </a:r>
                    </a:p>
                  </a:txBody>
                  <a:tcPr/>
                </a:tc>
                <a:extLst>
                  <a:ext uri="{0D108BD9-81ED-4DB2-BD59-A6C34878D82A}">
                    <a16:rowId xmlns:a16="http://schemas.microsoft.com/office/drawing/2014/main" val="240886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8209</a:t>
                      </a:r>
                    </a:p>
                  </a:txBody>
                  <a:tcPr/>
                </a:tc>
                <a:extLst>
                  <a:ext uri="{0D108BD9-81ED-4DB2-BD59-A6C34878D82A}">
                    <a16:rowId xmlns:a16="http://schemas.microsoft.com/office/drawing/2014/main" val="417330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8578</a:t>
                      </a:r>
                    </a:p>
                  </a:txBody>
                  <a:tcPr/>
                </a:tc>
                <a:extLst>
                  <a:ext uri="{0D108BD9-81ED-4DB2-BD59-A6C34878D82A}">
                    <a16:rowId xmlns:a16="http://schemas.microsoft.com/office/drawing/2014/main" val="360835663"/>
                  </a:ext>
                </a:extLst>
              </a:tr>
            </a:tbl>
          </a:graphicData>
        </a:graphic>
      </p:graphicFrame>
      <p:sp>
        <p:nvSpPr>
          <p:cNvPr id="4" name="Text Placeholder 3">
            <a:extLst>
              <a:ext uri="{FF2B5EF4-FFF2-40B4-BE49-F238E27FC236}">
                <a16:creationId xmlns:a16="http://schemas.microsoft.com/office/drawing/2014/main" id="{36EC76B9-7266-488B-89F1-6D7A5F64E43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599324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2F5F4-1C49-4D71-A9A7-13FD7CA1546D}"/>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0AF9874E-60D0-44C0-88BC-DFAC1DE8D1B5}"/>
              </a:ext>
            </a:extLst>
          </p:cNvPr>
          <p:cNvGraphicFramePr>
            <a:graphicFrameLocks noGrp="1"/>
          </p:cNvGraphicFramePr>
          <p:nvPr>
            <p:ph type="tbl" sz="quarter" idx="13"/>
            <p:extLst>
              <p:ext uri="{D42A27DB-BD31-4B8C-83A1-F6EECF244321}">
                <p14:modId xmlns:p14="http://schemas.microsoft.com/office/powerpoint/2010/main" val="2303898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3335710"/>
                    </a:ext>
                  </a:extLst>
                </a:gridCol>
                <a:gridCol w="2468880">
                  <a:extLst>
                    <a:ext uri="{9D8B030D-6E8A-4147-A177-3AD203B41FA5}">
                      <a16:colId xmlns:a16="http://schemas.microsoft.com/office/drawing/2014/main" val="3195929330"/>
                    </a:ext>
                  </a:extLst>
                </a:gridCol>
                <a:gridCol w="2468880">
                  <a:extLst>
                    <a:ext uri="{9D8B030D-6E8A-4147-A177-3AD203B41FA5}">
                      <a16:colId xmlns:a16="http://schemas.microsoft.com/office/drawing/2014/main" val="567984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2513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9402</a:t>
                      </a:r>
                    </a:p>
                  </a:txBody>
                  <a:tcPr/>
                </a:tc>
                <a:extLst>
                  <a:ext uri="{0D108BD9-81ED-4DB2-BD59-A6C34878D82A}">
                    <a16:rowId xmlns:a16="http://schemas.microsoft.com/office/drawing/2014/main" val="73192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9392</a:t>
                      </a:r>
                    </a:p>
                  </a:txBody>
                  <a:tcPr/>
                </a:tc>
                <a:extLst>
                  <a:ext uri="{0D108BD9-81ED-4DB2-BD59-A6C34878D82A}">
                    <a16:rowId xmlns:a16="http://schemas.microsoft.com/office/drawing/2014/main" val="290171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10458</a:t>
                      </a:r>
                    </a:p>
                  </a:txBody>
                  <a:tcPr/>
                </a:tc>
                <a:extLst>
                  <a:ext uri="{0D108BD9-81ED-4DB2-BD59-A6C34878D82A}">
                    <a16:rowId xmlns:a16="http://schemas.microsoft.com/office/drawing/2014/main" val="344318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10244</a:t>
                      </a:r>
                    </a:p>
                  </a:txBody>
                  <a:tcPr/>
                </a:tc>
                <a:extLst>
                  <a:ext uri="{0D108BD9-81ED-4DB2-BD59-A6C34878D82A}">
                    <a16:rowId xmlns:a16="http://schemas.microsoft.com/office/drawing/2014/main" val="429451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10744</a:t>
                      </a:r>
                    </a:p>
                  </a:txBody>
                  <a:tcPr/>
                </a:tc>
                <a:extLst>
                  <a:ext uri="{0D108BD9-81ED-4DB2-BD59-A6C34878D82A}">
                    <a16:rowId xmlns:a16="http://schemas.microsoft.com/office/drawing/2014/main" val="422892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a:t>
                      </a:r>
                    </a:p>
                  </a:txBody>
                  <a:tcPr/>
                </a:tc>
                <a:extLst>
                  <a:ext uri="{0D108BD9-81ED-4DB2-BD59-A6C34878D82A}">
                    <a16:rowId xmlns:a16="http://schemas.microsoft.com/office/drawing/2014/main" val="1062551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extLst>
                  <a:ext uri="{0D108BD9-81ED-4DB2-BD59-A6C34878D82A}">
                    <a16:rowId xmlns:a16="http://schemas.microsoft.com/office/drawing/2014/main" val="136965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32733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07222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943259122"/>
                  </a:ext>
                </a:extLst>
              </a:tr>
            </a:tbl>
          </a:graphicData>
        </a:graphic>
      </p:graphicFrame>
      <p:sp>
        <p:nvSpPr>
          <p:cNvPr id="4" name="Text Placeholder 3">
            <a:extLst>
              <a:ext uri="{FF2B5EF4-FFF2-40B4-BE49-F238E27FC236}">
                <a16:creationId xmlns:a16="http://schemas.microsoft.com/office/drawing/2014/main" id="{8E688E34-3EF7-490B-A02C-8601665DA44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985295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BA89E-B484-489A-948D-87B7600E1A58}"/>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A7C4DFBD-C7E1-4A81-8076-319F10B685B9}"/>
              </a:ext>
            </a:extLst>
          </p:cNvPr>
          <p:cNvGraphicFramePr>
            <a:graphicFrameLocks noGrp="1"/>
          </p:cNvGraphicFramePr>
          <p:nvPr>
            <p:ph type="tbl" sz="quarter" idx="13"/>
            <p:extLst>
              <p:ext uri="{D42A27DB-BD31-4B8C-83A1-F6EECF244321}">
                <p14:modId xmlns:p14="http://schemas.microsoft.com/office/powerpoint/2010/main" val="80388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9669480"/>
                    </a:ext>
                  </a:extLst>
                </a:gridCol>
                <a:gridCol w="2468880">
                  <a:extLst>
                    <a:ext uri="{9D8B030D-6E8A-4147-A177-3AD203B41FA5}">
                      <a16:colId xmlns:a16="http://schemas.microsoft.com/office/drawing/2014/main" val="233244599"/>
                    </a:ext>
                  </a:extLst>
                </a:gridCol>
                <a:gridCol w="2468880">
                  <a:extLst>
                    <a:ext uri="{9D8B030D-6E8A-4147-A177-3AD203B41FA5}">
                      <a16:colId xmlns:a16="http://schemas.microsoft.com/office/drawing/2014/main" val="405323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4255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58272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409015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11622</a:t>
                      </a:r>
                    </a:p>
                  </a:txBody>
                  <a:tcPr/>
                </a:tc>
                <a:extLst>
                  <a:ext uri="{0D108BD9-81ED-4DB2-BD59-A6C34878D82A}">
                    <a16:rowId xmlns:a16="http://schemas.microsoft.com/office/drawing/2014/main" val="95117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10420</a:t>
                      </a:r>
                    </a:p>
                  </a:txBody>
                  <a:tcPr/>
                </a:tc>
                <a:extLst>
                  <a:ext uri="{0D108BD9-81ED-4DB2-BD59-A6C34878D82A}">
                    <a16:rowId xmlns:a16="http://schemas.microsoft.com/office/drawing/2014/main" val="188919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10659</a:t>
                      </a:r>
                    </a:p>
                  </a:txBody>
                  <a:tcPr/>
                </a:tc>
                <a:extLst>
                  <a:ext uri="{0D108BD9-81ED-4DB2-BD59-A6C34878D82A}">
                    <a16:rowId xmlns:a16="http://schemas.microsoft.com/office/drawing/2014/main" val="855822892"/>
                  </a:ext>
                </a:extLst>
              </a:tr>
            </a:tbl>
          </a:graphicData>
        </a:graphic>
      </p:graphicFrame>
      <p:sp>
        <p:nvSpPr>
          <p:cNvPr id="4" name="Text Placeholder 3">
            <a:extLst>
              <a:ext uri="{FF2B5EF4-FFF2-40B4-BE49-F238E27FC236}">
                <a16:creationId xmlns:a16="http://schemas.microsoft.com/office/drawing/2014/main" id="{BE37EC86-1FC4-4123-9D61-BB294BFA15A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759502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1F1FE-F29C-481F-A6A0-FFAC1784F79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A9F0C8F-13E9-400D-8E2B-F7FC143C63A9}"/>
              </a:ext>
            </a:extLst>
          </p:cNvPr>
          <p:cNvGraphicFramePr>
            <a:graphicFrameLocks noGrp="1"/>
          </p:cNvGraphicFramePr>
          <p:nvPr>
            <p:ph type="chart" sz="quarter" idx="13"/>
            <p:extLst>
              <p:ext uri="{D42A27DB-BD31-4B8C-83A1-F6EECF244321}">
                <p14:modId xmlns:p14="http://schemas.microsoft.com/office/powerpoint/2010/main" val="2869316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5A028D-E018-4C18-A42B-4FE9B236C32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FA2E4F0-D25F-4132-B9BD-F25B018009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39237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1277</Words>
  <Application>Microsoft Office PowerPoint</Application>
  <PresentationFormat>On-screen Show (4:3)</PresentationFormat>
  <Paragraphs>688</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lpstr>Facebook Own Posts By Weekday</vt:lpstr>
      <vt:lpstr>Facebook Interaction Rate</vt:lpstr>
      <vt:lpstr>Facebook Post Type Distribution</vt:lpstr>
      <vt:lpstr>Facebook Interaction Rate By Post Type</vt:lpstr>
      <vt:lpstr>Facebook Response Times</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2018-02-27T13:52:16Z</dcterms:created>
  <dcterms:modified xsi:type="dcterms:W3CDTF">2018-02-27T13:54:40Z</dcterms:modified>
</cp:coreProperties>
</file>