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1" r:id="rId34"/>
    <p:sldId id="292" r:id="rId35"/>
    <p:sldId id="293" r:id="rId36"/>
    <p:sldId id="295" r:id="rId37"/>
    <p:sldId id="296" r:id="rId38"/>
    <p:sldId id="297" r:id="rId39"/>
    <p:sldId id="298" r:id="rId40"/>
  </p:sldIdLst>
  <p:sldSz cx="9144000" cy="6858000" type="screen4x3"/>
  <p:notesSz cx="6858000" cy="9144000"/>
  <p:embeddedFontLst>
    <p:embeddedFont>
      <p:font typeface="Calibri" panose="020F0502020204030204" pitchFamily="34" charset="0"/>
      <p:regular r:id="rId41"/>
      <p:bold r:id="rId42"/>
      <p:italic r:id="rId43"/>
      <p:boldItalic r:id="rId4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2.fntdata"/><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3.fntdata"/><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1392</c:v>
                </c:pt>
                <c:pt idx="1">
                  <c:v>1392</c:v>
                </c:pt>
                <c:pt idx="2">
                  <c:v>1393</c:v>
                </c:pt>
                <c:pt idx="3">
                  <c:v>1394</c:v>
                </c:pt>
                <c:pt idx="4">
                  <c:v>1394</c:v>
                </c:pt>
                <c:pt idx="5">
                  <c:v>1394</c:v>
                </c:pt>
                <c:pt idx="6">
                  <c:v>1395</c:v>
                </c:pt>
                <c:pt idx="7">
                  <c:v>1395</c:v>
                </c:pt>
                <c:pt idx="8">
                  <c:v>1397</c:v>
                </c:pt>
                <c:pt idx="9">
                  <c:v>1399</c:v>
                </c:pt>
                <c:pt idx="10">
                  <c:v>1399</c:v>
                </c:pt>
                <c:pt idx="11">
                  <c:v>1400</c:v>
                </c:pt>
                <c:pt idx="12">
                  <c:v>1400</c:v>
                </c:pt>
                <c:pt idx="13">
                  <c:v>1400</c:v>
                </c:pt>
                <c:pt idx="14">
                  <c:v>1400</c:v>
                </c:pt>
                <c:pt idx="15">
                  <c:v>1401</c:v>
                </c:pt>
                <c:pt idx="16">
                  <c:v>1401</c:v>
                </c:pt>
                <c:pt idx="17">
                  <c:v>1400</c:v>
                </c:pt>
                <c:pt idx="18">
                  <c:v>1400</c:v>
                </c:pt>
                <c:pt idx="19">
                  <c:v>1401</c:v>
                </c:pt>
                <c:pt idx="20">
                  <c:v>1401</c:v>
                </c:pt>
                <c:pt idx="21">
                  <c:v>1400</c:v>
                </c:pt>
                <c:pt idx="22">
                  <c:v>1400</c:v>
                </c:pt>
                <c:pt idx="23">
                  <c:v>1400</c:v>
                </c:pt>
                <c:pt idx="24">
                  <c:v>1402</c:v>
                </c:pt>
                <c:pt idx="25">
                  <c:v>1402</c:v>
                </c:pt>
                <c:pt idx="26">
                  <c:v>1402</c:v>
                </c:pt>
              </c:numCache>
            </c:numRef>
          </c:val>
          <c:smooth val="0"/>
          <c:extLst>
            <c:ext xmlns:c16="http://schemas.microsoft.com/office/drawing/2014/chart" uri="{C3380CC4-5D6E-409C-BE32-E72D297353CC}">
              <c16:uniqueId val="{00000000-BB8C-4A95-A753-E875E456E60F}"/>
            </c:ext>
          </c:extLst>
        </c:ser>
        <c:dLbls>
          <c:showLegendKey val="0"/>
          <c:showVal val="0"/>
          <c:showCatName val="0"/>
          <c:showSerName val="0"/>
          <c:showPercent val="0"/>
          <c:showBubbleSize val="0"/>
        </c:dLbls>
        <c:smooth val="0"/>
        <c:axId val="287550760"/>
        <c:axId val="287553056"/>
      </c:lineChart>
      <c:dateAx>
        <c:axId val="287550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53056"/>
        <c:crosses val="autoZero"/>
        <c:auto val="1"/>
        <c:lblOffset val="100"/>
        <c:baseTimeUnit val="days"/>
      </c:dateAx>
      <c:valAx>
        <c:axId val="287553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550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c:v>
                </c:pt>
                <c:pt idx="1">
                  <c:v>0</c:v>
                </c:pt>
                <c:pt idx="2">
                  <c:v>1</c:v>
                </c:pt>
                <c:pt idx="3">
                  <c:v>0</c:v>
                </c:pt>
                <c:pt idx="4">
                  <c:v>1</c:v>
                </c:pt>
                <c:pt idx="5">
                  <c:v>0</c:v>
                </c:pt>
                <c:pt idx="6">
                  <c:v>1</c:v>
                </c:pt>
                <c:pt idx="7">
                  <c:v>0</c:v>
                </c:pt>
                <c:pt idx="8">
                  <c:v>2</c:v>
                </c:pt>
                <c:pt idx="9">
                  <c:v>2</c:v>
                </c:pt>
                <c:pt idx="10">
                  <c:v>0</c:v>
                </c:pt>
                <c:pt idx="11">
                  <c:v>1</c:v>
                </c:pt>
                <c:pt idx="12">
                  <c:v>0</c:v>
                </c:pt>
                <c:pt idx="13">
                  <c:v>0</c:v>
                </c:pt>
                <c:pt idx="14">
                  <c:v>0</c:v>
                </c:pt>
                <c:pt idx="15">
                  <c:v>0</c:v>
                </c:pt>
                <c:pt idx="16">
                  <c:v>1</c:v>
                </c:pt>
                <c:pt idx="17">
                  <c:v>-1</c:v>
                </c:pt>
                <c:pt idx="18">
                  <c:v>0</c:v>
                </c:pt>
                <c:pt idx="19">
                  <c:v>1</c:v>
                </c:pt>
                <c:pt idx="20">
                  <c:v>0</c:v>
                </c:pt>
                <c:pt idx="21">
                  <c:v>-1</c:v>
                </c:pt>
                <c:pt idx="22">
                  <c:v>0</c:v>
                </c:pt>
                <c:pt idx="23">
                  <c:v>0</c:v>
                </c:pt>
                <c:pt idx="24">
                  <c:v>2</c:v>
                </c:pt>
                <c:pt idx="25">
                  <c:v>0</c:v>
                </c:pt>
                <c:pt idx="26">
                  <c:v>0</c:v>
                </c:pt>
              </c:numCache>
            </c:numRef>
          </c:val>
          <c:smooth val="0"/>
          <c:extLst>
            <c:ext xmlns:c16="http://schemas.microsoft.com/office/drawing/2014/chart" uri="{C3380CC4-5D6E-409C-BE32-E72D297353CC}">
              <c16:uniqueId val="{00000000-4587-48A1-A370-3C4C1F601081}"/>
            </c:ext>
          </c:extLst>
        </c:ser>
        <c:dLbls>
          <c:showLegendKey val="0"/>
          <c:showVal val="0"/>
          <c:showCatName val="0"/>
          <c:showSerName val="0"/>
          <c:showPercent val="0"/>
          <c:showBubbleSize val="0"/>
        </c:dLbls>
        <c:smooth val="0"/>
        <c:axId val="242829408"/>
        <c:axId val="242829080"/>
      </c:lineChart>
      <c:dateAx>
        <c:axId val="242829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29080"/>
        <c:crosses val="autoZero"/>
        <c:auto val="1"/>
        <c:lblOffset val="100"/>
        <c:baseTimeUnit val="days"/>
      </c:dateAx>
      <c:valAx>
        <c:axId val="24282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829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c:v>
                </c:pt>
                <c:pt idx="18">
                  <c:v>0</c:v>
                </c:pt>
                <c:pt idx="19">
                  <c:v>0</c:v>
                </c:pt>
                <c:pt idx="20">
                  <c:v>0</c:v>
                </c:pt>
                <c:pt idx="21">
                  <c:v>1</c:v>
                </c:pt>
                <c:pt idx="22">
                  <c:v>0</c:v>
                </c:pt>
                <c:pt idx="23">
                  <c:v>0</c:v>
                </c:pt>
                <c:pt idx="24">
                  <c:v>0</c:v>
                </c:pt>
                <c:pt idx="25">
                  <c:v>0</c:v>
                </c:pt>
                <c:pt idx="26">
                  <c:v>0</c:v>
                </c:pt>
              </c:numCache>
            </c:numRef>
          </c:val>
          <c:smooth val="0"/>
          <c:extLst>
            <c:ext xmlns:c16="http://schemas.microsoft.com/office/drawing/2014/chart" uri="{C3380CC4-5D6E-409C-BE32-E72D297353CC}">
              <c16:uniqueId val="{00000000-B1A6-45B2-AE96-248CFF4CC1A0}"/>
            </c:ext>
          </c:extLst>
        </c:ser>
        <c:dLbls>
          <c:showLegendKey val="0"/>
          <c:showVal val="0"/>
          <c:showCatName val="0"/>
          <c:showSerName val="0"/>
          <c:showPercent val="0"/>
          <c:showBubbleSize val="0"/>
        </c:dLbls>
        <c:smooth val="0"/>
        <c:axId val="293670824"/>
        <c:axId val="293671152"/>
      </c:lineChart>
      <c:dateAx>
        <c:axId val="293670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71152"/>
        <c:crosses val="autoZero"/>
        <c:auto val="1"/>
        <c:lblOffset val="100"/>
        <c:baseTimeUnit val="days"/>
      </c:dateAx>
      <c:valAx>
        <c:axId val="29367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670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1</c:v>
                </c:pt>
                <c:pt idx="2">
                  <c:v>2</c:v>
                </c:pt>
                <c:pt idx="3">
                  <c:v>2</c:v>
                </c:pt>
                <c:pt idx="4">
                  <c:v>2</c:v>
                </c:pt>
                <c:pt idx="5">
                  <c:v>2</c:v>
                </c:pt>
                <c:pt idx="6">
                  <c:v>2</c:v>
                </c:pt>
              </c:numCache>
            </c:numRef>
          </c:val>
          <c:extLst>
            <c:ext xmlns:c16="http://schemas.microsoft.com/office/drawing/2014/chart" uri="{C3380CC4-5D6E-409C-BE32-E72D297353CC}">
              <c16:uniqueId val="{00000000-A481-43D1-86BF-E7C4711E7610}"/>
            </c:ext>
          </c:extLst>
        </c:ser>
        <c:dLbls>
          <c:showLegendKey val="0"/>
          <c:showVal val="0"/>
          <c:showCatName val="0"/>
          <c:showSerName val="0"/>
          <c:showPercent val="0"/>
          <c:showBubbleSize val="0"/>
        </c:dLbls>
        <c:gapWidth val="219"/>
        <c:overlap val="-27"/>
        <c:axId val="363757800"/>
        <c:axId val="363761408"/>
      </c:barChart>
      <c:catAx>
        <c:axId val="363757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61408"/>
        <c:crosses val="autoZero"/>
        <c:auto val="1"/>
        <c:lblAlgn val="ctr"/>
        <c:lblOffset val="100"/>
        <c:noMultiLvlLbl val="0"/>
      </c:catAx>
      <c:valAx>
        <c:axId val="36376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57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0.50287356321839005</c:v>
                </c:pt>
                <c:pt idx="1">
                  <c:v>0</c:v>
                </c:pt>
                <c:pt idx="2">
                  <c:v>0.71839080459769999</c:v>
                </c:pt>
                <c:pt idx="3">
                  <c:v>0</c:v>
                </c:pt>
                <c:pt idx="4">
                  <c:v>0.64608758076094996</c:v>
                </c:pt>
                <c:pt idx="5">
                  <c:v>0</c:v>
                </c:pt>
                <c:pt idx="6">
                  <c:v>1.506456241033</c:v>
                </c:pt>
                <c:pt idx="7">
                  <c:v>0</c:v>
                </c:pt>
                <c:pt idx="8">
                  <c:v>2.5071633237822</c:v>
                </c:pt>
                <c:pt idx="9">
                  <c:v>0</c:v>
                </c:pt>
                <c:pt idx="10">
                  <c:v>0.64331665475340005</c:v>
                </c:pt>
                <c:pt idx="11">
                  <c:v>0</c:v>
                </c:pt>
                <c:pt idx="12">
                  <c:v>2.0714285714286</c:v>
                </c:pt>
                <c:pt idx="13">
                  <c:v>0</c:v>
                </c:pt>
                <c:pt idx="14">
                  <c:v>2.2857142857142998</c:v>
                </c:pt>
                <c:pt idx="15">
                  <c:v>0</c:v>
                </c:pt>
                <c:pt idx="16">
                  <c:v>0.85714285714285998</c:v>
                </c:pt>
                <c:pt idx="17">
                  <c:v>0</c:v>
                </c:pt>
                <c:pt idx="18">
                  <c:v>0.35714285714285998</c:v>
                </c:pt>
                <c:pt idx="19">
                  <c:v>0</c:v>
                </c:pt>
                <c:pt idx="20">
                  <c:v>0.85653104925054002</c:v>
                </c:pt>
                <c:pt idx="21">
                  <c:v>0</c:v>
                </c:pt>
                <c:pt idx="22">
                  <c:v>5</c:v>
                </c:pt>
                <c:pt idx="23">
                  <c:v>0</c:v>
                </c:pt>
                <c:pt idx="24">
                  <c:v>5.9243397573161998</c:v>
                </c:pt>
                <c:pt idx="25">
                  <c:v>0</c:v>
                </c:pt>
                <c:pt idx="26">
                  <c:v>0</c:v>
                </c:pt>
              </c:numCache>
            </c:numRef>
          </c:val>
          <c:smooth val="0"/>
          <c:extLst>
            <c:ext xmlns:c16="http://schemas.microsoft.com/office/drawing/2014/chart" uri="{C3380CC4-5D6E-409C-BE32-E72D297353CC}">
              <c16:uniqueId val="{00000000-630D-4251-AF98-CA790568297B}"/>
            </c:ext>
          </c:extLst>
        </c:ser>
        <c:dLbls>
          <c:showLegendKey val="0"/>
          <c:showVal val="0"/>
          <c:showCatName val="0"/>
          <c:showSerName val="0"/>
          <c:showPercent val="0"/>
          <c:showBubbleSize val="0"/>
        </c:dLbls>
        <c:smooth val="0"/>
        <c:axId val="363754848"/>
        <c:axId val="363755176"/>
      </c:lineChart>
      <c:dateAx>
        <c:axId val="363754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55176"/>
        <c:crosses val="autoZero"/>
        <c:auto val="1"/>
        <c:lblOffset val="100"/>
        <c:baseTimeUnit val="days"/>
      </c:dateAx>
      <c:valAx>
        <c:axId val="36375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5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Kohla-Strauss GmbH</c:v>
                </c:pt>
              </c:strCache>
            </c:strRef>
          </c:cat>
          <c:val>
            <c:numRef>
              <c:f>Sheet1!$B$2</c:f>
              <c:numCache>
                <c:formatCode>General</c:formatCode>
                <c:ptCount val="1"/>
                <c:pt idx="0">
                  <c:v>2</c:v>
                </c:pt>
              </c:numCache>
            </c:numRef>
          </c:val>
          <c:extLst>
            <c:ext xmlns:c16="http://schemas.microsoft.com/office/drawing/2014/chart" uri="{C3380CC4-5D6E-409C-BE32-E72D297353CC}">
              <c16:uniqueId val="{00000000-4AEC-4B79-B170-0D20F672BA0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Kohla-Strauss GmbH</c:v>
                </c:pt>
              </c:strCache>
            </c:strRef>
          </c:cat>
          <c:val>
            <c:numRef>
              <c:f>Sheet1!$C$2</c:f>
              <c:numCache>
                <c:formatCode>General</c:formatCode>
                <c:ptCount val="1"/>
                <c:pt idx="0">
                  <c:v>9</c:v>
                </c:pt>
              </c:numCache>
            </c:numRef>
          </c:val>
          <c:extLst>
            <c:ext xmlns:c16="http://schemas.microsoft.com/office/drawing/2014/chart" uri="{C3380CC4-5D6E-409C-BE32-E72D297353CC}">
              <c16:uniqueId val="{00000001-4AEC-4B79-B170-0D20F672BA0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Kohla-Strauss GmbH</c:v>
                </c:pt>
              </c:strCache>
            </c:strRef>
          </c:cat>
          <c:val>
            <c:numRef>
              <c:f>Sheet1!$D$2</c:f>
              <c:numCache>
                <c:formatCode>General</c:formatCode>
                <c:ptCount val="1"/>
                <c:pt idx="0">
                  <c:v>2</c:v>
                </c:pt>
              </c:numCache>
            </c:numRef>
          </c:val>
          <c:extLst>
            <c:ext xmlns:c16="http://schemas.microsoft.com/office/drawing/2014/chart" uri="{C3380CC4-5D6E-409C-BE32-E72D297353CC}">
              <c16:uniqueId val="{00000002-4AEC-4B79-B170-0D20F672BA00}"/>
            </c:ext>
          </c:extLst>
        </c:ser>
        <c:dLbls>
          <c:showLegendKey val="0"/>
          <c:showVal val="0"/>
          <c:showCatName val="0"/>
          <c:showSerName val="0"/>
          <c:showPercent val="0"/>
          <c:showBubbleSize val="0"/>
        </c:dLbls>
        <c:gapWidth val="150"/>
        <c:overlap val="100"/>
        <c:axId val="363760752"/>
        <c:axId val="363760096"/>
      </c:barChart>
      <c:catAx>
        <c:axId val="3637607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60096"/>
        <c:crosses val="autoZero"/>
        <c:auto val="1"/>
        <c:lblAlgn val="ctr"/>
        <c:lblOffset val="100"/>
        <c:noMultiLvlLbl val="0"/>
      </c:catAx>
      <c:valAx>
        <c:axId val="3637600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6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Sheet1!$A$2:$A$10</c:f>
              <c:strCache>
                <c:ptCount val="9"/>
                <c:pt idx="0">
                  <c:v>Status</c:v>
                </c:pt>
                <c:pt idx="1">
                  <c:v>Link</c:v>
                </c:pt>
                <c:pt idx="2">
                  <c:v>Photo</c:v>
                </c:pt>
                <c:pt idx="3">
                  <c:v>Coverphoto</c:v>
                </c:pt>
                <c:pt idx="4">
                  <c:v>Video</c:v>
                </c:pt>
                <c:pt idx="5">
                  <c:v>Live Video</c:v>
                </c:pt>
                <c:pt idx="6">
                  <c:v>Live Audio</c:v>
                </c:pt>
                <c:pt idx="7">
                  <c:v>Note</c:v>
                </c:pt>
                <c:pt idx="8">
                  <c:v>Misc</c:v>
                </c:pt>
              </c:strCache>
            </c:strRef>
          </c:cat>
          <c:val>
            <c:numRef>
              <c:f>Sheet1!$B$2:$B$10</c:f>
              <c:numCache>
                <c:formatCode>General</c:formatCode>
                <c:ptCount val="9"/>
                <c:pt idx="0">
                  <c:v>0</c:v>
                </c:pt>
                <c:pt idx="1">
                  <c:v>0.67970230623447003</c:v>
                </c:pt>
                <c:pt idx="2">
                  <c:v>2.1672113721937998</c:v>
                </c:pt>
                <c:pt idx="3">
                  <c:v>0</c:v>
                </c:pt>
                <c:pt idx="4">
                  <c:v>1.5017946877243</c:v>
                </c:pt>
                <c:pt idx="5">
                  <c:v>0</c:v>
                </c:pt>
                <c:pt idx="6">
                  <c:v>0</c:v>
                </c:pt>
                <c:pt idx="7">
                  <c:v>0</c:v>
                </c:pt>
                <c:pt idx="8">
                  <c:v>0</c:v>
                </c:pt>
              </c:numCache>
            </c:numRef>
          </c:val>
          <c:extLst>
            <c:ext xmlns:c16="http://schemas.microsoft.com/office/drawing/2014/chart" uri="{C3380CC4-5D6E-409C-BE32-E72D297353CC}">
              <c16:uniqueId val="{00000000-38E1-4F59-891E-FA0008C376E0}"/>
            </c:ext>
          </c:extLst>
        </c:ser>
        <c:dLbls>
          <c:showLegendKey val="0"/>
          <c:showVal val="0"/>
          <c:showCatName val="0"/>
          <c:showSerName val="0"/>
          <c:showPercent val="0"/>
          <c:showBubbleSize val="0"/>
        </c:dLbls>
        <c:gapWidth val="219"/>
        <c:overlap val="-27"/>
        <c:axId val="363740744"/>
        <c:axId val="363734840"/>
      </c:barChart>
      <c:catAx>
        <c:axId val="363740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4840"/>
        <c:crosses val="autoZero"/>
        <c:auto val="1"/>
        <c:lblAlgn val="ctr"/>
        <c:lblOffset val="100"/>
        <c:noMultiLvlLbl val="0"/>
      </c:catAx>
      <c:valAx>
        <c:axId val="363734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40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Kohla-Strauss GmbH</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ED51-4C48-A503-18CDF39397FA}"/>
            </c:ext>
          </c:extLst>
        </c:ser>
        <c:dLbls>
          <c:showLegendKey val="0"/>
          <c:showVal val="0"/>
          <c:showCatName val="0"/>
          <c:showSerName val="0"/>
          <c:showPercent val="0"/>
          <c:showBubbleSize val="0"/>
        </c:dLbls>
        <c:gapWidth val="219"/>
        <c:overlap val="-27"/>
        <c:axId val="363743040"/>
        <c:axId val="363734512"/>
      </c:barChart>
      <c:catAx>
        <c:axId val="363743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4512"/>
        <c:crosses val="autoZero"/>
        <c:auto val="1"/>
        <c:lblAlgn val="ctr"/>
        <c:lblOffset val="100"/>
        <c:noMultiLvlLbl val="0"/>
      </c:catAx>
      <c:valAx>
        <c:axId val="36373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43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114</c:v>
                </c:pt>
                <c:pt idx="1">
                  <c:v>114</c:v>
                </c:pt>
                <c:pt idx="2">
                  <c:v>114</c:v>
                </c:pt>
                <c:pt idx="3">
                  <c:v>114</c:v>
                </c:pt>
                <c:pt idx="4">
                  <c:v>114</c:v>
                </c:pt>
                <c:pt idx="5">
                  <c:v>114</c:v>
                </c:pt>
                <c:pt idx="6">
                  <c:v>114</c:v>
                </c:pt>
                <c:pt idx="7">
                  <c:v>114</c:v>
                </c:pt>
                <c:pt idx="8">
                  <c:v>114</c:v>
                </c:pt>
                <c:pt idx="9">
                  <c:v>114</c:v>
                </c:pt>
                <c:pt idx="10">
                  <c:v>114</c:v>
                </c:pt>
                <c:pt idx="11">
                  <c:v>114</c:v>
                </c:pt>
                <c:pt idx="12">
                  <c:v>114</c:v>
                </c:pt>
                <c:pt idx="13">
                  <c:v>114</c:v>
                </c:pt>
                <c:pt idx="14">
                  <c:v>114</c:v>
                </c:pt>
                <c:pt idx="15">
                  <c:v>114</c:v>
                </c:pt>
                <c:pt idx="16">
                  <c:v>114</c:v>
                </c:pt>
                <c:pt idx="17">
                  <c:v>114</c:v>
                </c:pt>
                <c:pt idx="18">
                  <c:v>114</c:v>
                </c:pt>
                <c:pt idx="19">
                  <c:v>114</c:v>
                </c:pt>
                <c:pt idx="20">
                  <c:v>114</c:v>
                </c:pt>
                <c:pt idx="21">
                  <c:v>114</c:v>
                </c:pt>
                <c:pt idx="22">
                  <c:v>114</c:v>
                </c:pt>
                <c:pt idx="23">
                  <c:v>114</c:v>
                </c:pt>
                <c:pt idx="24">
                  <c:v>114</c:v>
                </c:pt>
                <c:pt idx="25">
                  <c:v>114</c:v>
                </c:pt>
                <c:pt idx="26">
                  <c:v>114</c:v>
                </c:pt>
              </c:numCache>
            </c:numRef>
          </c:val>
          <c:smooth val="0"/>
          <c:extLst>
            <c:ext xmlns:c16="http://schemas.microsoft.com/office/drawing/2014/chart" uri="{C3380CC4-5D6E-409C-BE32-E72D297353CC}">
              <c16:uniqueId val="{00000000-6FF5-4685-A8F7-87AADFFB3A71}"/>
            </c:ext>
          </c:extLst>
        </c:ser>
        <c:dLbls>
          <c:showLegendKey val="0"/>
          <c:showVal val="0"/>
          <c:showCatName val="0"/>
          <c:showSerName val="0"/>
          <c:showPercent val="0"/>
          <c:showBubbleSize val="0"/>
        </c:dLbls>
        <c:smooth val="0"/>
        <c:axId val="363736152"/>
        <c:axId val="363738776"/>
      </c:lineChart>
      <c:dateAx>
        <c:axId val="363736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8776"/>
        <c:crosses val="autoZero"/>
        <c:auto val="1"/>
        <c:lblOffset val="100"/>
        <c:baseTimeUnit val="days"/>
      </c:dateAx>
      <c:valAx>
        <c:axId val="363738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36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numCache>
            </c:numRef>
          </c:val>
          <c:extLst>
            <c:ext xmlns:c16="http://schemas.microsoft.com/office/drawing/2014/chart" uri="{C3380CC4-5D6E-409C-BE32-E72D297353CC}">
              <c16:uniqueId val="{00000000-CC15-4DD7-A644-647C7EC49628}"/>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numCache>
            </c:numRef>
          </c:val>
          <c:extLst>
            <c:ext xmlns:c16="http://schemas.microsoft.com/office/drawing/2014/chart" uri="{C3380CC4-5D6E-409C-BE32-E72D297353CC}">
              <c16:uniqueId val="{00000001-CC15-4DD7-A644-647C7EC49628}"/>
            </c:ext>
          </c:extLst>
        </c:ser>
        <c:dLbls>
          <c:showLegendKey val="0"/>
          <c:showVal val="0"/>
          <c:showCatName val="0"/>
          <c:showSerName val="0"/>
          <c:showPercent val="0"/>
          <c:showBubbleSize val="0"/>
        </c:dLbls>
        <c:gapWidth val="219"/>
        <c:overlap val="-27"/>
        <c:axId val="363748288"/>
        <c:axId val="363753208"/>
      </c:barChart>
      <c:catAx>
        <c:axId val="36374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53208"/>
        <c:crosses val="autoZero"/>
        <c:auto val="1"/>
        <c:lblAlgn val="ctr"/>
        <c:lblOffset val="100"/>
        <c:noMultiLvlLbl val="0"/>
      </c:catAx>
      <c:valAx>
        <c:axId val="363753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374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5582</c:v>
                </c:pt>
                <c:pt idx="1">
                  <c:v>1523</c:v>
                </c:pt>
                <c:pt idx="2">
                  <c:v>1354</c:v>
                </c:pt>
                <c:pt idx="3">
                  <c:v>1260</c:v>
                </c:pt>
                <c:pt idx="4">
                  <c:v>1049</c:v>
                </c:pt>
                <c:pt idx="5">
                  <c:v>5797</c:v>
                </c:pt>
                <c:pt idx="6">
                  <c:v>13588</c:v>
                </c:pt>
                <c:pt idx="7">
                  <c:v>11893</c:v>
                </c:pt>
                <c:pt idx="8">
                  <c:v>12812</c:v>
                </c:pt>
                <c:pt idx="9">
                  <c:v>12169</c:v>
                </c:pt>
                <c:pt idx="10">
                  <c:v>14883</c:v>
                </c:pt>
                <c:pt idx="11">
                  <c:v>12778</c:v>
                </c:pt>
                <c:pt idx="12">
                  <c:v>13180</c:v>
                </c:pt>
                <c:pt idx="13">
                  <c:v>12934</c:v>
                </c:pt>
                <c:pt idx="14">
                  <c:v>13780</c:v>
                </c:pt>
                <c:pt idx="15">
                  <c:v>12723</c:v>
                </c:pt>
                <c:pt idx="16">
                  <c:v>13537</c:v>
                </c:pt>
                <c:pt idx="17">
                  <c:v>14642</c:v>
                </c:pt>
                <c:pt idx="18">
                  <c:v>13259</c:v>
                </c:pt>
                <c:pt idx="19">
                  <c:v>12730</c:v>
                </c:pt>
                <c:pt idx="20">
                  <c:v>10829</c:v>
                </c:pt>
                <c:pt idx="21">
                  <c:v>7264</c:v>
                </c:pt>
                <c:pt idx="22">
                  <c:v>9142</c:v>
                </c:pt>
                <c:pt idx="23">
                  <c:v>8173</c:v>
                </c:pt>
                <c:pt idx="24">
                  <c:v>10279</c:v>
                </c:pt>
                <c:pt idx="25">
                  <c:v>7856</c:v>
                </c:pt>
                <c:pt idx="26">
                  <c:v>1333</c:v>
                </c:pt>
              </c:numCache>
            </c:numRef>
          </c:val>
          <c:smooth val="0"/>
          <c:extLst>
            <c:ext xmlns:c16="http://schemas.microsoft.com/office/drawing/2014/chart" uri="{C3380CC4-5D6E-409C-BE32-E72D297353CC}">
              <c16:uniqueId val="{00000000-A81A-46C1-8788-FD4D5FBBE509}"/>
            </c:ext>
          </c:extLst>
        </c:ser>
        <c:dLbls>
          <c:showLegendKey val="0"/>
          <c:showVal val="0"/>
          <c:showCatName val="0"/>
          <c:showSerName val="0"/>
          <c:showPercent val="0"/>
          <c:showBubbleSize val="0"/>
        </c:dLbls>
        <c:smooth val="0"/>
        <c:axId val="341733952"/>
        <c:axId val="341734280"/>
      </c:lineChart>
      <c:dateAx>
        <c:axId val="3417339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4280"/>
        <c:crosses val="autoZero"/>
        <c:auto val="1"/>
        <c:lblOffset val="100"/>
        <c:baseTimeUnit val="days"/>
      </c:dateAx>
      <c:valAx>
        <c:axId val="341734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3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3510</c:v>
                </c:pt>
                <c:pt idx="1">
                  <c:v>1068</c:v>
                </c:pt>
                <c:pt idx="2">
                  <c:v>915</c:v>
                </c:pt>
                <c:pt idx="3">
                  <c:v>929</c:v>
                </c:pt>
                <c:pt idx="4">
                  <c:v>616</c:v>
                </c:pt>
                <c:pt idx="5">
                  <c:v>5410</c:v>
                </c:pt>
                <c:pt idx="6">
                  <c:v>11902</c:v>
                </c:pt>
                <c:pt idx="7">
                  <c:v>11410</c:v>
                </c:pt>
                <c:pt idx="8">
                  <c:v>11088</c:v>
                </c:pt>
                <c:pt idx="9">
                  <c:v>11223</c:v>
                </c:pt>
                <c:pt idx="10">
                  <c:v>12269</c:v>
                </c:pt>
                <c:pt idx="11">
                  <c:v>11758</c:v>
                </c:pt>
                <c:pt idx="12">
                  <c:v>11831</c:v>
                </c:pt>
                <c:pt idx="13">
                  <c:v>12346</c:v>
                </c:pt>
                <c:pt idx="14">
                  <c:v>13037</c:v>
                </c:pt>
                <c:pt idx="15">
                  <c:v>11516</c:v>
                </c:pt>
                <c:pt idx="16">
                  <c:v>11826</c:v>
                </c:pt>
                <c:pt idx="17">
                  <c:v>12723</c:v>
                </c:pt>
                <c:pt idx="18">
                  <c:v>12685</c:v>
                </c:pt>
                <c:pt idx="19">
                  <c:v>11433</c:v>
                </c:pt>
                <c:pt idx="20">
                  <c:v>10014</c:v>
                </c:pt>
                <c:pt idx="21">
                  <c:v>6765</c:v>
                </c:pt>
                <c:pt idx="22">
                  <c:v>7851</c:v>
                </c:pt>
                <c:pt idx="23">
                  <c:v>7757</c:v>
                </c:pt>
                <c:pt idx="24">
                  <c:v>8663</c:v>
                </c:pt>
                <c:pt idx="25">
                  <c:v>7345</c:v>
                </c:pt>
                <c:pt idx="26">
                  <c:v>1292</c:v>
                </c:pt>
              </c:numCache>
            </c:numRef>
          </c:val>
          <c:smooth val="0"/>
          <c:extLst>
            <c:ext xmlns:c16="http://schemas.microsoft.com/office/drawing/2014/chart" uri="{C3380CC4-5D6E-409C-BE32-E72D297353CC}">
              <c16:uniqueId val="{00000000-1386-4F61-B4FE-662F15ADFF61}"/>
            </c:ext>
          </c:extLst>
        </c:ser>
        <c:dLbls>
          <c:showLegendKey val="0"/>
          <c:showVal val="0"/>
          <c:showCatName val="0"/>
          <c:showSerName val="0"/>
          <c:showPercent val="0"/>
          <c:showBubbleSize val="0"/>
        </c:dLbls>
        <c:smooth val="0"/>
        <c:axId val="341736248"/>
        <c:axId val="341735592"/>
      </c:lineChart>
      <c:dateAx>
        <c:axId val="3417362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5592"/>
        <c:crosses val="autoZero"/>
        <c:auto val="1"/>
        <c:lblOffset val="100"/>
        <c:baseTimeUnit val="days"/>
      </c:dateAx>
      <c:valAx>
        <c:axId val="341735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36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80</c:v>
                </c:pt>
                <c:pt idx="1">
                  <c:v>19</c:v>
                </c:pt>
                <c:pt idx="2">
                  <c:v>26</c:v>
                </c:pt>
                <c:pt idx="3">
                  <c:v>22</c:v>
                </c:pt>
                <c:pt idx="4">
                  <c:v>23</c:v>
                </c:pt>
                <c:pt idx="5">
                  <c:v>24</c:v>
                </c:pt>
                <c:pt idx="6">
                  <c:v>94</c:v>
                </c:pt>
                <c:pt idx="7">
                  <c:v>63</c:v>
                </c:pt>
                <c:pt idx="8">
                  <c:v>98</c:v>
                </c:pt>
                <c:pt idx="9">
                  <c:v>64</c:v>
                </c:pt>
                <c:pt idx="10">
                  <c:v>88</c:v>
                </c:pt>
                <c:pt idx="11">
                  <c:v>94</c:v>
                </c:pt>
                <c:pt idx="12">
                  <c:v>105</c:v>
                </c:pt>
                <c:pt idx="13">
                  <c:v>47</c:v>
                </c:pt>
                <c:pt idx="14">
                  <c:v>58</c:v>
                </c:pt>
                <c:pt idx="15">
                  <c:v>52</c:v>
                </c:pt>
                <c:pt idx="16">
                  <c:v>55</c:v>
                </c:pt>
                <c:pt idx="17">
                  <c:v>53</c:v>
                </c:pt>
                <c:pt idx="18">
                  <c:v>44</c:v>
                </c:pt>
                <c:pt idx="19">
                  <c:v>44</c:v>
                </c:pt>
                <c:pt idx="20">
                  <c:v>52</c:v>
                </c:pt>
                <c:pt idx="21">
                  <c:v>19</c:v>
                </c:pt>
                <c:pt idx="22">
                  <c:v>143</c:v>
                </c:pt>
                <c:pt idx="23">
                  <c:v>33</c:v>
                </c:pt>
                <c:pt idx="24">
                  <c:v>288</c:v>
                </c:pt>
                <c:pt idx="25">
                  <c:v>51</c:v>
                </c:pt>
                <c:pt idx="26">
                  <c:v>6</c:v>
                </c:pt>
              </c:numCache>
            </c:numRef>
          </c:val>
          <c:smooth val="0"/>
          <c:extLst>
            <c:ext xmlns:c16="http://schemas.microsoft.com/office/drawing/2014/chart" uri="{C3380CC4-5D6E-409C-BE32-E72D297353CC}">
              <c16:uniqueId val="{00000000-2195-49DF-875E-069F364BA3C9}"/>
            </c:ext>
          </c:extLst>
        </c:ser>
        <c:dLbls>
          <c:showLegendKey val="0"/>
          <c:showVal val="0"/>
          <c:showCatName val="0"/>
          <c:showSerName val="0"/>
          <c:showPercent val="0"/>
          <c:showBubbleSize val="0"/>
        </c:dLbls>
        <c:smooth val="0"/>
        <c:axId val="341743464"/>
        <c:axId val="341744120"/>
      </c:lineChart>
      <c:dateAx>
        <c:axId val="341743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44120"/>
        <c:crosses val="autoZero"/>
        <c:auto val="1"/>
        <c:lblOffset val="100"/>
        <c:baseTimeUnit val="days"/>
      </c:dateAx>
      <c:valAx>
        <c:axId val="341744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43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40</c:v>
                </c:pt>
                <c:pt idx="1">
                  <c:v>60</c:v>
                </c:pt>
                <c:pt idx="2">
                  <c:v>40</c:v>
                </c:pt>
                <c:pt idx="3">
                  <c:v>13</c:v>
                </c:pt>
                <c:pt idx="4">
                  <c:v>39</c:v>
                </c:pt>
                <c:pt idx="5">
                  <c:v>22</c:v>
                </c:pt>
                <c:pt idx="6">
                  <c:v>42</c:v>
                </c:pt>
                <c:pt idx="7">
                  <c:v>25</c:v>
                </c:pt>
                <c:pt idx="8">
                  <c:v>30</c:v>
                </c:pt>
                <c:pt idx="9">
                  <c:v>24</c:v>
                </c:pt>
                <c:pt idx="10">
                  <c:v>20</c:v>
                </c:pt>
                <c:pt idx="11">
                  <c:v>31</c:v>
                </c:pt>
                <c:pt idx="12">
                  <c:v>16</c:v>
                </c:pt>
                <c:pt idx="13">
                  <c:v>19</c:v>
                </c:pt>
                <c:pt idx="14">
                  <c:v>19</c:v>
                </c:pt>
                <c:pt idx="15">
                  <c:v>10</c:v>
                </c:pt>
                <c:pt idx="16">
                  <c:v>17</c:v>
                </c:pt>
                <c:pt idx="17">
                  <c:v>22</c:v>
                </c:pt>
                <c:pt idx="18">
                  <c:v>15</c:v>
                </c:pt>
                <c:pt idx="19">
                  <c:v>19</c:v>
                </c:pt>
                <c:pt idx="20">
                  <c:v>15</c:v>
                </c:pt>
                <c:pt idx="21">
                  <c:v>12</c:v>
                </c:pt>
                <c:pt idx="22">
                  <c:v>19</c:v>
                </c:pt>
                <c:pt idx="23">
                  <c:v>13</c:v>
                </c:pt>
                <c:pt idx="24">
                  <c:v>26</c:v>
                </c:pt>
                <c:pt idx="25">
                  <c:v>20</c:v>
                </c:pt>
                <c:pt idx="26">
                  <c:v>1</c:v>
                </c:pt>
              </c:numCache>
            </c:numRef>
          </c:val>
          <c:smooth val="0"/>
          <c:extLst>
            <c:ext xmlns:c16="http://schemas.microsoft.com/office/drawing/2014/chart" uri="{C3380CC4-5D6E-409C-BE32-E72D297353CC}">
              <c16:uniqueId val="{00000000-784A-432D-9AFC-ABF0838B69E7}"/>
            </c:ext>
          </c:extLst>
        </c:ser>
        <c:dLbls>
          <c:showLegendKey val="0"/>
          <c:showVal val="0"/>
          <c:showCatName val="0"/>
          <c:showSerName val="0"/>
          <c:showPercent val="0"/>
          <c:showBubbleSize val="0"/>
        </c:dLbls>
        <c:smooth val="0"/>
        <c:axId val="341718208"/>
        <c:axId val="341722144"/>
      </c:lineChart>
      <c:dateAx>
        <c:axId val="34171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2144"/>
        <c:crosses val="autoZero"/>
        <c:auto val="1"/>
        <c:lblOffset val="100"/>
        <c:baseTimeUnit val="days"/>
      </c:dateAx>
      <c:valAx>
        <c:axId val="341722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1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205.56</c:v>
                </c:pt>
                <c:pt idx="1">
                  <c:v>118.52</c:v>
                </c:pt>
                <c:pt idx="2">
                  <c:v>80.84</c:v>
                </c:pt>
                <c:pt idx="3">
                  <c:v>65.56</c:v>
                </c:pt>
                <c:pt idx="4">
                  <c:v>94.44</c:v>
                </c:pt>
                <c:pt idx="5">
                  <c:v>170.36</c:v>
                </c:pt>
                <c:pt idx="6">
                  <c:v>340.48</c:v>
                </c:pt>
                <c:pt idx="7">
                  <c:v>475.36</c:v>
                </c:pt>
                <c:pt idx="8">
                  <c:v>566.52</c:v>
                </c:pt>
                <c:pt idx="9">
                  <c:v>538.16</c:v>
                </c:pt>
                <c:pt idx="10">
                  <c:v>559.20000000000005</c:v>
                </c:pt>
                <c:pt idx="11">
                  <c:v>582.28</c:v>
                </c:pt>
                <c:pt idx="12">
                  <c:v>618.88</c:v>
                </c:pt>
                <c:pt idx="13">
                  <c:v>595.67999999999995</c:v>
                </c:pt>
                <c:pt idx="14">
                  <c:v>580.76</c:v>
                </c:pt>
                <c:pt idx="15">
                  <c:v>589.6</c:v>
                </c:pt>
                <c:pt idx="16">
                  <c:v>618.48</c:v>
                </c:pt>
                <c:pt idx="17">
                  <c:v>647.16</c:v>
                </c:pt>
                <c:pt idx="18">
                  <c:v>671.28</c:v>
                </c:pt>
                <c:pt idx="19">
                  <c:v>696.52</c:v>
                </c:pt>
                <c:pt idx="20">
                  <c:v>704.76</c:v>
                </c:pt>
                <c:pt idx="21">
                  <c:v>656.04</c:v>
                </c:pt>
                <c:pt idx="22">
                  <c:v>535.28</c:v>
                </c:pt>
                <c:pt idx="23">
                  <c:v>350.68</c:v>
                </c:pt>
              </c:numCache>
            </c:numRef>
          </c:val>
          <c:smooth val="0"/>
          <c:extLst>
            <c:ext xmlns:c16="http://schemas.microsoft.com/office/drawing/2014/chart" uri="{C3380CC4-5D6E-409C-BE32-E72D297353CC}">
              <c16:uniqueId val="{00000000-0E9A-40B9-9326-4D4354BAB412}"/>
            </c:ext>
          </c:extLst>
        </c:ser>
        <c:dLbls>
          <c:showLegendKey val="0"/>
          <c:showVal val="0"/>
          <c:showCatName val="0"/>
          <c:showSerName val="0"/>
          <c:showPercent val="0"/>
          <c:showBubbleSize val="0"/>
        </c:dLbls>
        <c:smooth val="0"/>
        <c:axId val="341722472"/>
        <c:axId val="341722800"/>
      </c:lineChart>
      <c:catAx>
        <c:axId val="341722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2800"/>
        <c:crosses val="autoZero"/>
        <c:auto val="1"/>
        <c:lblAlgn val="ctr"/>
        <c:lblOffset val="100"/>
        <c:noMultiLvlLbl val="0"/>
      </c:catAx>
      <c:valAx>
        <c:axId val="341722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1722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Kohla-Strauss GmbH</c:v>
                </c:pt>
              </c:strCache>
            </c:strRef>
          </c:tx>
          <c:spPr>
            <a:ln w="28575" cap="rnd">
              <a:solidFill>
                <a:schemeClr val="accent1"/>
              </a:solidFill>
              <a:round/>
            </a:ln>
            <a:effectLst/>
          </c:spPr>
          <c:marker>
            <c:symbol val="none"/>
          </c:marker>
          <c:cat>
            <c:numRef>
              <c:f>Sheet1!$A$2:$A$28</c:f>
              <c:numCache>
                <c:formatCode>m/d/yyyy</c:formatCode>
                <c:ptCount val="27"/>
                <c:pt idx="0">
                  <c:v>43132</c:v>
                </c:pt>
                <c:pt idx="1">
                  <c:v>43133</c:v>
                </c:pt>
                <c:pt idx="2">
                  <c:v>43134</c:v>
                </c:pt>
                <c:pt idx="3">
                  <c:v>43135</c:v>
                </c:pt>
                <c:pt idx="4">
                  <c:v>43136</c:v>
                </c:pt>
                <c:pt idx="5">
                  <c:v>43137</c:v>
                </c:pt>
                <c:pt idx="6">
                  <c:v>43138</c:v>
                </c:pt>
                <c:pt idx="7">
                  <c:v>43139</c:v>
                </c:pt>
                <c:pt idx="8">
                  <c:v>43140</c:v>
                </c:pt>
                <c:pt idx="9">
                  <c:v>43141</c:v>
                </c:pt>
                <c:pt idx="10">
                  <c:v>43142</c:v>
                </c:pt>
                <c:pt idx="11">
                  <c:v>43143</c:v>
                </c:pt>
                <c:pt idx="12">
                  <c:v>43144</c:v>
                </c:pt>
                <c:pt idx="13">
                  <c:v>43145</c:v>
                </c:pt>
                <c:pt idx="14">
                  <c:v>43146</c:v>
                </c:pt>
                <c:pt idx="15">
                  <c:v>43147</c:v>
                </c:pt>
                <c:pt idx="16">
                  <c:v>43148</c:v>
                </c:pt>
                <c:pt idx="17">
                  <c:v>43149</c:v>
                </c:pt>
                <c:pt idx="18">
                  <c:v>43150</c:v>
                </c:pt>
                <c:pt idx="19">
                  <c:v>43151</c:v>
                </c:pt>
                <c:pt idx="20">
                  <c:v>43152</c:v>
                </c:pt>
                <c:pt idx="21">
                  <c:v>43153</c:v>
                </c:pt>
                <c:pt idx="22">
                  <c:v>43154</c:v>
                </c:pt>
                <c:pt idx="23">
                  <c:v>43155</c:v>
                </c:pt>
                <c:pt idx="24">
                  <c:v>43156</c:v>
                </c:pt>
                <c:pt idx="25">
                  <c:v>43157</c:v>
                </c:pt>
                <c:pt idx="26">
                  <c:v>43158</c:v>
                </c:pt>
              </c:numCache>
            </c:numRef>
          </c:cat>
          <c:val>
            <c:numRef>
              <c:f>Sheet1!$B$2:$B$28</c:f>
              <c:numCache>
                <c:formatCode>General</c:formatCode>
                <c:ptCount val="27"/>
                <c:pt idx="0">
                  <c:v>3510</c:v>
                </c:pt>
                <c:pt idx="1">
                  <c:v>1068</c:v>
                </c:pt>
                <c:pt idx="2">
                  <c:v>915</c:v>
                </c:pt>
                <c:pt idx="3">
                  <c:v>929</c:v>
                </c:pt>
                <c:pt idx="4">
                  <c:v>616</c:v>
                </c:pt>
                <c:pt idx="5">
                  <c:v>5410</c:v>
                </c:pt>
                <c:pt idx="6">
                  <c:v>11902</c:v>
                </c:pt>
                <c:pt idx="7">
                  <c:v>11410</c:v>
                </c:pt>
                <c:pt idx="8">
                  <c:v>11088</c:v>
                </c:pt>
                <c:pt idx="9">
                  <c:v>11223</c:v>
                </c:pt>
                <c:pt idx="10">
                  <c:v>12269</c:v>
                </c:pt>
                <c:pt idx="11">
                  <c:v>11758</c:v>
                </c:pt>
                <c:pt idx="12">
                  <c:v>11831</c:v>
                </c:pt>
                <c:pt idx="13">
                  <c:v>12346</c:v>
                </c:pt>
                <c:pt idx="14">
                  <c:v>13037</c:v>
                </c:pt>
                <c:pt idx="15">
                  <c:v>11516</c:v>
                </c:pt>
                <c:pt idx="16">
                  <c:v>11826</c:v>
                </c:pt>
                <c:pt idx="17">
                  <c:v>12723</c:v>
                </c:pt>
                <c:pt idx="18">
                  <c:v>12685</c:v>
                </c:pt>
                <c:pt idx="19">
                  <c:v>11433</c:v>
                </c:pt>
                <c:pt idx="20">
                  <c:v>10014</c:v>
                </c:pt>
                <c:pt idx="21">
                  <c:v>6765</c:v>
                </c:pt>
                <c:pt idx="22">
                  <c:v>7851</c:v>
                </c:pt>
                <c:pt idx="23">
                  <c:v>7757</c:v>
                </c:pt>
                <c:pt idx="24">
                  <c:v>8663</c:v>
                </c:pt>
                <c:pt idx="25">
                  <c:v>7345</c:v>
                </c:pt>
                <c:pt idx="26">
                  <c:v>1292</c:v>
                </c:pt>
              </c:numCache>
            </c:numRef>
          </c:val>
          <c:smooth val="0"/>
          <c:extLst>
            <c:ext xmlns:c16="http://schemas.microsoft.com/office/drawing/2014/chart" uri="{C3380CC4-5D6E-409C-BE32-E72D297353CC}">
              <c16:uniqueId val="{00000000-B8BB-4E5E-A800-9EAEA3B3A89E}"/>
            </c:ext>
          </c:extLst>
        </c:ser>
        <c:dLbls>
          <c:showLegendKey val="0"/>
          <c:showVal val="0"/>
          <c:showCatName val="0"/>
          <c:showSerName val="0"/>
          <c:showPercent val="0"/>
          <c:showBubbleSize val="0"/>
        </c:dLbls>
        <c:smooth val="0"/>
        <c:axId val="298740552"/>
        <c:axId val="298745472"/>
      </c:lineChart>
      <c:dateAx>
        <c:axId val="2987405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45472"/>
        <c:crosses val="autoZero"/>
        <c:auto val="1"/>
        <c:lblOffset val="100"/>
        <c:baseTimeUnit val="days"/>
      </c:dateAx>
      <c:valAx>
        <c:axId val="298745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74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14479-A640-4C90-A1C3-804F6F0CC3D5}"/>
              </a:ext>
            </a:extLst>
          </p:cNvPr>
          <p:cNvSpPr>
            <a:spLocks noGrp="1"/>
          </p:cNvSpPr>
          <p:nvPr>
            <p:ph type="ctrTitle"/>
          </p:nvPr>
        </p:nvSpPr>
        <p:spPr/>
        <p:txBody>
          <a:bodyPr/>
          <a:lstStyle/>
          <a:p>
            <a:r>
              <a:rPr lang="en-US"/>
              <a:t>Facebook Page Report</a:t>
            </a:r>
          </a:p>
        </p:txBody>
      </p:sp>
      <p:sp>
        <p:nvSpPr>
          <p:cNvPr id="3" name="Subtitle 2">
            <a:extLst>
              <a:ext uri="{FF2B5EF4-FFF2-40B4-BE49-F238E27FC236}">
                <a16:creationId xmlns:a16="http://schemas.microsoft.com/office/drawing/2014/main" id="{2899BD83-0EC0-4A3B-9849-7060B25BCB78}"/>
              </a:ext>
            </a:extLst>
          </p:cNvPr>
          <p:cNvSpPr>
            <a:spLocks noGrp="1"/>
          </p:cNvSpPr>
          <p:nvPr>
            <p:ph type="subTitle" idx="1"/>
          </p:nvPr>
        </p:nvSpPr>
        <p:spPr/>
        <p:txBody>
          <a:bodyPr/>
          <a:lstStyle/>
          <a:p>
            <a:r>
              <a:rPr lang="en-US"/>
              <a:t>23 | new marketing experiences</a:t>
            </a:r>
          </a:p>
        </p:txBody>
      </p:sp>
    </p:spTree>
    <p:extLst>
      <p:ext uri="{BB962C8B-B14F-4D97-AF65-F5344CB8AC3E}">
        <p14:creationId xmlns:p14="http://schemas.microsoft.com/office/powerpoint/2010/main" val="16924949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21C85F-EF2A-43EA-B8AB-B301473E1D28}"/>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F9E037D-2598-4B0D-A04E-6A20CA8D6D29}"/>
              </a:ext>
            </a:extLst>
          </p:cNvPr>
          <p:cNvGraphicFramePr>
            <a:graphicFrameLocks noGrp="1"/>
          </p:cNvGraphicFramePr>
          <p:nvPr>
            <p:ph type="tbl" sz="quarter" idx="13"/>
            <p:extLst>
              <p:ext uri="{D42A27DB-BD31-4B8C-83A1-F6EECF244321}">
                <p14:modId xmlns:p14="http://schemas.microsoft.com/office/powerpoint/2010/main" val="34932268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88049612"/>
                    </a:ext>
                  </a:extLst>
                </a:gridCol>
                <a:gridCol w="740664">
                  <a:extLst>
                    <a:ext uri="{9D8B030D-6E8A-4147-A177-3AD203B41FA5}">
                      <a16:colId xmlns:a16="http://schemas.microsoft.com/office/drawing/2014/main" val="2234484332"/>
                    </a:ext>
                  </a:extLst>
                </a:gridCol>
                <a:gridCol w="740664">
                  <a:extLst>
                    <a:ext uri="{9D8B030D-6E8A-4147-A177-3AD203B41FA5}">
                      <a16:colId xmlns:a16="http://schemas.microsoft.com/office/drawing/2014/main" val="1250049860"/>
                    </a:ext>
                  </a:extLst>
                </a:gridCol>
                <a:gridCol w="740664">
                  <a:extLst>
                    <a:ext uri="{9D8B030D-6E8A-4147-A177-3AD203B41FA5}">
                      <a16:colId xmlns:a16="http://schemas.microsoft.com/office/drawing/2014/main" val="1167590349"/>
                    </a:ext>
                  </a:extLst>
                </a:gridCol>
                <a:gridCol w="740664">
                  <a:extLst>
                    <a:ext uri="{9D8B030D-6E8A-4147-A177-3AD203B41FA5}">
                      <a16:colId xmlns:a16="http://schemas.microsoft.com/office/drawing/2014/main" val="290782617"/>
                    </a:ext>
                  </a:extLst>
                </a:gridCol>
                <a:gridCol w="740664">
                  <a:extLst>
                    <a:ext uri="{9D8B030D-6E8A-4147-A177-3AD203B41FA5}">
                      <a16:colId xmlns:a16="http://schemas.microsoft.com/office/drawing/2014/main" val="2215986205"/>
                    </a:ext>
                  </a:extLst>
                </a:gridCol>
                <a:gridCol w="740664">
                  <a:extLst>
                    <a:ext uri="{9D8B030D-6E8A-4147-A177-3AD203B41FA5}">
                      <a16:colId xmlns:a16="http://schemas.microsoft.com/office/drawing/2014/main" val="2520236793"/>
                    </a:ext>
                  </a:extLst>
                </a:gridCol>
                <a:gridCol w="740664">
                  <a:extLst>
                    <a:ext uri="{9D8B030D-6E8A-4147-A177-3AD203B41FA5}">
                      <a16:colId xmlns:a16="http://schemas.microsoft.com/office/drawing/2014/main" val="1917612344"/>
                    </a:ext>
                  </a:extLst>
                </a:gridCol>
                <a:gridCol w="740664">
                  <a:extLst>
                    <a:ext uri="{9D8B030D-6E8A-4147-A177-3AD203B41FA5}">
                      <a16:colId xmlns:a16="http://schemas.microsoft.com/office/drawing/2014/main" val="2874975335"/>
                    </a:ext>
                  </a:extLst>
                </a:gridCol>
                <a:gridCol w="740664">
                  <a:extLst>
                    <a:ext uri="{9D8B030D-6E8A-4147-A177-3AD203B41FA5}">
                      <a16:colId xmlns:a16="http://schemas.microsoft.com/office/drawing/2014/main" val="287094827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40456665"/>
                  </a:ext>
                </a:extLst>
              </a:tr>
              <a:tr h="370840">
                <a:tc>
                  <a:txBody>
                    <a:bodyPr/>
                    <a:lstStyle/>
                    <a:p>
                      <a:r>
                        <a:rPr lang="en-US" sz="1000"/>
                        <a:t>Kohla-Strauss GmbH</a:t>
                      </a:r>
                    </a:p>
                  </a:txBody>
                  <a:tcPr/>
                </a:tc>
                <a:tc>
                  <a:txBody>
                    <a:bodyPr/>
                    <a:lstStyle/>
                    <a:p>
                      <a:r>
                        <a:rPr lang="en-US" sz="1000"/>
                        <a:t>1402</a:t>
                      </a:r>
                    </a:p>
                  </a:txBody>
                  <a:tcPr/>
                </a:tc>
                <a:tc>
                  <a:txBody>
                    <a:bodyPr/>
                    <a:lstStyle/>
                    <a:p>
                      <a:r>
                        <a:rPr lang="en-US" sz="1000"/>
                        <a:t>10</a:t>
                      </a:r>
                    </a:p>
                  </a:txBody>
                  <a:tcPr/>
                </a:tc>
                <a:tc>
                  <a:txBody>
                    <a:bodyPr/>
                    <a:lstStyle/>
                    <a:p>
                      <a:r>
                        <a:rPr lang="en-US" sz="1000"/>
                        <a:t>13</a:t>
                      </a:r>
                    </a:p>
                  </a:txBody>
                  <a:tcPr/>
                </a:tc>
                <a:tc>
                  <a:txBody>
                    <a:bodyPr/>
                    <a:lstStyle/>
                    <a:p>
                      <a:r>
                        <a:rPr lang="en-US" sz="1000"/>
                        <a:t>267</a:t>
                      </a:r>
                    </a:p>
                  </a:txBody>
                  <a:tcPr/>
                </a:tc>
                <a:tc>
                  <a:txBody>
                    <a:bodyPr/>
                    <a:lstStyle/>
                    <a:p>
                      <a:r>
                        <a:rPr lang="en-US" sz="1000"/>
                        <a:t>45</a:t>
                      </a:r>
                    </a:p>
                  </a:txBody>
                  <a:tcPr/>
                </a:tc>
                <a:tc>
                  <a:txBody>
                    <a:bodyPr/>
                    <a:lstStyle/>
                    <a:p>
                      <a:r>
                        <a:rPr lang="en-US" sz="1000"/>
                        <a:t>22</a:t>
                      </a:r>
                    </a:p>
                  </a:txBody>
                  <a:tcPr/>
                </a:tc>
                <a:tc>
                  <a:txBody>
                    <a:bodyPr/>
                    <a:lstStyle/>
                    <a:p>
                      <a:r>
                        <a:rPr lang="en-US" sz="1000"/>
                        <a:t>0</a:t>
                      </a:r>
                    </a:p>
                  </a:txBody>
                  <a:tcPr/>
                </a:tc>
                <a:tc>
                  <a:txBody>
                    <a:bodyPr/>
                    <a:lstStyle/>
                    <a:p>
                      <a:r>
                        <a:rPr lang="en-US" sz="1000"/>
                        <a:t>1.8391%</a:t>
                      </a:r>
                    </a:p>
                  </a:txBody>
                  <a:tcPr/>
                </a:tc>
                <a:tc>
                  <a:txBody>
                    <a:bodyPr/>
                    <a:lstStyle/>
                    <a:p>
                      <a:r>
                        <a:rPr lang="en-US" sz="1000"/>
                        <a:t>0.0%</a:t>
                      </a:r>
                    </a:p>
                  </a:txBody>
                  <a:tcPr/>
                </a:tc>
                <a:extLst>
                  <a:ext uri="{0D108BD9-81ED-4DB2-BD59-A6C34878D82A}">
                    <a16:rowId xmlns:a16="http://schemas.microsoft.com/office/drawing/2014/main" val="1815917676"/>
                  </a:ext>
                </a:extLst>
              </a:tr>
            </a:tbl>
          </a:graphicData>
        </a:graphic>
      </p:graphicFrame>
      <p:sp>
        <p:nvSpPr>
          <p:cNvPr id="4" name="Text Placeholder 3">
            <a:extLst>
              <a:ext uri="{FF2B5EF4-FFF2-40B4-BE49-F238E27FC236}">
                <a16:creationId xmlns:a16="http://schemas.microsoft.com/office/drawing/2014/main" id="{20CCCEEC-893F-4D45-A842-6A2AC7988905}"/>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9882041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C2E79-0F31-4C35-B9A0-655C21312967}"/>
              </a:ext>
            </a:extLst>
          </p:cNvPr>
          <p:cNvSpPr>
            <a:spLocks noGrp="1"/>
          </p:cNvSpPr>
          <p:nvPr>
            <p:ph type="title"/>
          </p:nvPr>
        </p:nvSpPr>
        <p:spPr/>
        <p:txBody>
          <a:bodyPr/>
          <a:lstStyle/>
          <a:p>
            <a:r>
              <a:rPr lang="en-US"/>
              <a:t>Facebook Fans Table</a:t>
            </a:r>
          </a:p>
        </p:txBody>
      </p:sp>
      <p:graphicFrame>
        <p:nvGraphicFramePr>
          <p:cNvPr id="5" name="Table Placeholder 4">
            <a:extLst>
              <a:ext uri="{FF2B5EF4-FFF2-40B4-BE49-F238E27FC236}">
                <a16:creationId xmlns:a16="http://schemas.microsoft.com/office/drawing/2014/main" id="{CB0CDED7-EEAF-444C-B97C-89E140B33FAB}"/>
              </a:ext>
            </a:extLst>
          </p:cNvPr>
          <p:cNvGraphicFramePr>
            <a:graphicFrameLocks noGrp="1"/>
          </p:cNvGraphicFramePr>
          <p:nvPr>
            <p:ph type="tbl" sz="quarter" idx="13"/>
            <p:extLst>
              <p:ext uri="{D42A27DB-BD31-4B8C-83A1-F6EECF244321}">
                <p14:modId xmlns:p14="http://schemas.microsoft.com/office/powerpoint/2010/main" val="370094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44733738"/>
                    </a:ext>
                  </a:extLst>
                </a:gridCol>
                <a:gridCol w="1234440">
                  <a:extLst>
                    <a:ext uri="{9D8B030D-6E8A-4147-A177-3AD203B41FA5}">
                      <a16:colId xmlns:a16="http://schemas.microsoft.com/office/drawing/2014/main" val="2440269893"/>
                    </a:ext>
                  </a:extLst>
                </a:gridCol>
                <a:gridCol w="822960">
                  <a:extLst>
                    <a:ext uri="{9D8B030D-6E8A-4147-A177-3AD203B41FA5}">
                      <a16:colId xmlns:a16="http://schemas.microsoft.com/office/drawing/2014/main" val="3845203990"/>
                    </a:ext>
                  </a:extLst>
                </a:gridCol>
                <a:gridCol w="822960">
                  <a:extLst>
                    <a:ext uri="{9D8B030D-6E8A-4147-A177-3AD203B41FA5}">
                      <a16:colId xmlns:a16="http://schemas.microsoft.com/office/drawing/2014/main" val="2730093886"/>
                    </a:ext>
                  </a:extLst>
                </a:gridCol>
                <a:gridCol w="822960">
                  <a:extLst>
                    <a:ext uri="{9D8B030D-6E8A-4147-A177-3AD203B41FA5}">
                      <a16:colId xmlns:a16="http://schemas.microsoft.com/office/drawing/2014/main" val="246964674"/>
                    </a:ext>
                  </a:extLst>
                </a:gridCol>
                <a:gridCol w="822960">
                  <a:extLst>
                    <a:ext uri="{9D8B030D-6E8A-4147-A177-3AD203B41FA5}">
                      <a16:colId xmlns:a16="http://schemas.microsoft.com/office/drawing/2014/main" val="3568320798"/>
                    </a:ext>
                  </a:extLst>
                </a:gridCol>
                <a:gridCol w="822960">
                  <a:extLst>
                    <a:ext uri="{9D8B030D-6E8A-4147-A177-3AD203B41FA5}">
                      <a16:colId xmlns:a16="http://schemas.microsoft.com/office/drawing/2014/main" val="2221561982"/>
                    </a:ext>
                  </a:extLst>
                </a:gridCol>
                <a:gridCol w="822960">
                  <a:extLst>
                    <a:ext uri="{9D8B030D-6E8A-4147-A177-3AD203B41FA5}">
                      <a16:colId xmlns:a16="http://schemas.microsoft.com/office/drawing/2014/main" val="280546362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55199452"/>
                  </a:ext>
                </a:extLst>
              </a:tr>
              <a:tr h="370840">
                <a:tc>
                  <a:txBody>
                    <a:bodyPr/>
                    <a:lstStyle/>
                    <a:p>
                      <a:r>
                        <a:rPr lang="en-US" sz="1000"/>
                        <a:t>Kohla-Strauss GmbH</a:t>
                      </a:r>
                    </a:p>
                  </a:txBody>
                  <a:tcPr/>
                </a:tc>
                <a:tc>
                  <a:txBody>
                    <a:bodyPr/>
                    <a:lstStyle/>
                    <a:p>
                      <a:r>
                        <a:rPr lang="en-US" sz="1000"/>
                        <a:t>1402</a:t>
                      </a:r>
                    </a:p>
                  </a:txBody>
                  <a:tcPr/>
                </a:tc>
                <a:tc>
                  <a:txBody>
                    <a:bodyPr/>
                    <a:lstStyle/>
                    <a:p>
                      <a:r>
                        <a:rPr lang="en-US" sz="1000"/>
                        <a:t>2</a:t>
                      </a:r>
                    </a:p>
                  </a:txBody>
                  <a:tcPr/>
                </a:tc>
                <a:tc>
                  <a:txBody>
                    <a:bodyPr/>
                    <a:lstStyle/>
                    <a:p>
                      <a:r>
                        <a:rPr lang="en-US" sz="1000"/>
                        <a:t>0.1%</a:t>
                      </a:r>
                    </a:p>
                  </a:txBody>
                  <a:tcPr/>
                </a:tc>
                <a:tc>
                  <a:txBody>
                    <a:bodyPr/>
                    <a:lstStyle/>
                    <a:p>
                      <a:r>
                        <a:rPr lang="en-US" sz="1000"/>
                        <a:t>1</a:t>
                      </a:r>
                    </a:p>
                  </a:txBody>
                  <a:tcPr/>
                </a:tc>
                <a:tc>
                  <a:txBody>
                    <a:bodyPr/>
                    <a:lstStyle/>
                    <a:p>
                      <a:r>
                        <a:rPr lang="en-US" sz="1000"/>
                        <a:t>0.1%</a:t>
                      </a:r>
                    </a:p>
                  </a:txBody>
                  <a:tcPr/>
                </a:tc>
                <a:tc>
                  <a:txBody>
                    <a:bodyPr/>
                    <a:lstStyle/>
                    <a:p>
                      <a:r>
                        <a:rPr lang="en-US" sz="1000"/>
                        <a:t>12</a:t>
                      </a:r>
                    </a:p>
                  </a:txBody>
                  <a:tcPr/>
                </a:tc>
                <a:tc>
                  <a:txBody>
                    <a:bodyPr/>
                    <a:lstStyle/>
                    <a:p>
                      <a:r>
                        <a:rPr lang="en-US" sz="1000"/>
                        <a:t>0.9%</a:t>
                      </a:r>
                    </a:p>
                  </a:txBody>
                  <a:tcPr/>
                </a:tc>
                <a:extLst>
                  <a:ext uri="{0D108BD9-81ED-4DB2-BD59-A6C34878D82A}">
                    <a16:rowId xmlns:a16="http://schemas.microsoft.com/office/drawing/2014/main" val="2769164002"/>
                  </a:ext>
                </a:extLst>
              </a:tr>
            </a:tbl>
          </a:graphicData>
        </a:graphic>
      </p:graphicFrame>
      <p:sp>
        <p:nvSpPr>
          <p:cNvPr id="4" name="Text Placeholder 3">
            <a:extLst>
              <a:ext uri="{FF2B5EF4-FFF2-40B4-BE49-F238E27FC236}">
                <a16:creationId xmlns:a16="http://schemas.microsoft.com/office/drawing/2014/main" id="{2512A97A-0607-4013-917C-3ABF0BB67856}"/>
              </a:ext>
            </a:extLst>
          </p:cNvPr>
          <p:cNvSpPr>
            <a:spLocks noGrp="1"/>
          </p:cNvSpPr>
          <p:nvPr>
            <p:ph type="body" sz="quarter" idx="14"/>
          </p:nvPr>
        </p:nvSpPr>
        <p:spPr/>
        <p:txBody>
          <a:bodyPr/>
          <a:lstStyle/>
          <a:p>
            <a:r>
              <a:rPr lang="en-US"/>
              <a:t>01/28/2018 - 02/27/2018</a:t>
            </a:r>
          </a:p>
        </p:txBody>
      </p:sp>
    </p:spTree>
    <p:extLst>
      <p:ext uri="{BB962C8B-B14F-4D97-AF65-F5344CB8AC3E}">
        <p14:creationId xmlns:p14="http://schemas.microsoft.com/office/powerpoint/2010/main" val="27169936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23677-1078-4925-9E8A-9E83473A1944}"/>
              </a:ext>
            </a:extLst>
          </p:cNvPr>
          <p:cNvSpPr>
            <a:spLocks noGrp="1"/>
          </p:cNvSpPr>
          <p:nvPr>
            <p:ph type="title"/>
          </p:nvPr>
        </p:nvSpPr>
        <p:spPr/>
        <p:txBody>
          <a:bodyPr/>
          <a:lstStyle/>
          <a:p>
            <a:r>
              <a:rPr lang="en-US"/>
              <a:t>Key Metrics Table w. User Post RR</a:t>
            </a:r>
          </a:p>
        </p:txBody>
      </p:sp>
      <p:graphicFrame>
        <p:nvGraphicFramePr>
          <p:cNvPr id="5" name="Table Placeholder 4">
            <a:extLst>
              <a:ext uri="{FF2B5EF4-FFF2-40B4-BE49-F238E27FC236}">
                <a16:creationId xmlns:a16="http://schemas.microsoft.com/office/drawing/2014/main" id="{5B5CF480-25C7-42B0-AB33-AEDBE86FF1D3}"/>
              </a:ext>
            </a:extLst>
          </p:cNvPr>
          <p:cNvGraphicFramePr>
            <a:graphicFrameLocks noGrp="1"/>
          </p:cNvGraphicFramePr>
          <p:nvPr>
            <p:ph type="tbl" sz="quarter" idx="13"/>
            <p:extLst>
              <p:ext uri="{D42A27DB-BD31-4B8C-83A1-F6EECF244321}">
                <p14:modId xmlns:p14="http://schemas.microsoft.com/office/powerpoint/2010/main" val="2973332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887613003"/>
                    </a:ext>
                  </a:extLst>
                </a:gridCol>
                <a:gridCol w="740664">
                  <a:extLst>
                    <a:ext uri="{9D8B030D-6E8A-4147-A177-3AD203B41FA5}">
                      <a16:colId xmlns:a16="http://schemas.microsoft.com/office/drawing/2014/main" val="2378695592"/>
                    </a:ext>
                  </a:extLst>
                </a:gridCol>
                <a:gridCol w="740664">
                  <a:extLst>
                    <a:ext uri="{9D8B030D-6E8A-4147-A177-3AD203B41FA5}">
                      <a16:colId xmlns:a16="http://schemas.microsoft.com/office/drawing/2014/main" val="4229833835"/>
                    </a:ext>
                  </a:extLst>
                </a:gridCol>
                <a:gridCol w="740664">
                  <a:extLst>
                    <a:ext uri="{9D8B030D-6E8A-4147-A177-3AD203B41FA5}">
                      <a16:colId xmlns:a16="http://schemas.microsoft.com/office/drawing/2014/main" val="1857101930"/>
                    </a:ext>
                  </a:extLst>
                </a:gridCol>
                <a:gridCol w="740664">
                  <a:extLst>
                    <a:ext uri="{9D8B030D-6E8A-4147-A177-3AD203B41FA5}">
                      <a16:colId xmlns:a16="http://schemas.microsoft.com/office/drawing/2014/main" val="1411324347"/>
                    </a:ext>
                  </a:extLst>
                </a:gridCol>
                <a:gridCol w="740664">
                  <a:extLst>
                    <a:ext uri="{9D8B030D-6E8A-4147-A177-3AD203B41FA5}">
                      <a16:colId xmlns:a16="http://schemas.microsoft.com/office/drawing/2014/main" val="2953386852"/>
                    </a:ext>
                  </a:extLst>
                </a:gridCol>
                <a:gridCol w="740664">
                  <a:extLst>
                    <a:ext uri="{9D8B030D-6E8A-4147-A177-3AD203B41FA5}">
                      <a16:colId xmlns:a16="http://schemas.microsoft.com/office/drawing/2014/main" val="3944446321"/>
                    </a:ext>
                  </a:extLst>
                </a:gridCol>
                <a:gridCol w="740664">
                  <a:extLst>
                    <a:ext uri="{9D8B030D-6E8A-4147-A177-3AD203B41FA5}">
                      <a16:colId xmlns:a16="http://schemas.microsoft.com/office/drawing/2014/main" val="2262401823"/>
                    </a:ext>
                  </a:extLst>
                </a:gridCol>
                <a:gridCol w="740664">
                  <a:extLst>
                    <a:ext uri="{9D8B030D-6E8A-4147-A177-3AD203B41FA5}">
                      <a16:colId xmlns:a16="http://schemas.microsoft.com/office/drawing/2014/main" val="3695673528"/>
                    </a:ext>
                  </a:extLst>
                </a:gridCol>
                <a:gridCol w="740664">
                  <a:extLst>
                    <a:ext uri="{9D8B030D-6E8A-4147-A177-3AD203B41FA5}">
                      <a16:colId xmlns:a16="http://schemas.microsoft.com/office/drawing/2014/main" val="170278358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578765800"/>
                  </a:ext>
                </a:extLst>
              </a:tr>
              <a:tr h="370840">
                <a:tc>
                  <a:txBody>
                    <a:bodyPr/>
                    <a:lstStyle/>
                    <a:p>
                      <a:r>
                        <a:rPr lang="en-US" sz="1000"/>
                        <a:t>Kohla-Strauss GmbH</a:t>
                      </a:r>
                    </a:p>
                  </a:txBody>
                  <a:tcPr/>
                </a:tc>
                <a:tc>
                  <a:txBody>
                    <a:bodyPr/>
                    <a:lstStyle/>
                    <a:p>
                      <a:r>
                        <a:rPr lang="en-US" sz="1000"/>
                        <a:t>1402</a:t>
                      </a:r>
                    </a:p>
                  </a:txBody>
                  <a:tcPr/>
                </a:tc>
                <a:tc>
                  <a:txBody>
                    <a:bodyPr/>
                    <a:lstStyle/>
                    <a:p>
                      <a:r>
                        <a:rPr lang="en-US" sz="1000"/>
                        <a:t>10</a:t>
                      </a:r>
                    </a:p>
                  </a:txBody>
                  <a:tcPr/>
                </a:tc>
                <a:tc>
                  <a:txBody>
                    <a:bodyPr/>
                    <a:lstStyle/>
                    <a:p>
                      <a:r>
                        <a:rPr lang="en-US" sz="1000"/>
                        <a:t>13</a:t>
                      </a:r>
                    </a:p>
                  </a:txBody>
                  <a:tcPr/>
                </a:tc>
                <a:tc>
                  <a:txBody>
                    <a:bodyPr/>
                    <a:lstStyle/>
                    <a:p>
                      <a:r>
                        <a:rPr lang="en-US" sz="1000"/>
                        <a:t>267</a:t>
                      </a:r>
                    </a:p>
                  </a:txBody>
                  <a:tcPr/>
                </a:tc>
                <a:tc>
                  <a:txBody>
                    <a:bodyPr/>
                    <a:lstStyle/>
                    <a:p>
                      <a:r>
                        <a:rPr lang="en-US" sz="1000"/>
                        <a:t>45</a:t>
                      </a:r>
                    </a:p>
                  </a:txBody>
                  <a:tcPr/>
                </a:tc>
                <a:tc>
                  <a:txBody>
                    <a:bodyPr/>
                    <a:lstStyle/>
                    <a:p>
                      <a:r>
                        <a:rPr lang="en-US" sz="1000"/>
                        <a:t>22</a:t>
                      </a:r>
                    </a:p>
                  </a:txBody>
                  <a:tcPr/>
                </a:tc>
                <a:tc>
                  <a:txBody>
                    <a:bodyPr/>
                    <a:lstStyle/>
                    <a:p>
                      <a:r>
                        <a:rPr lang="en-US" sz="1000"/>
                        <a:t>0</a:t>
                      </a:r>
                    </a:p>
                  </a:txBody>
                  <a:tcPr/>
                </a:tc>
                <a:tc>
                  <a:txBody>
                    <a:bodyPr/>
                    <a:lstStyle/>
                    <a:p>
                      <a:r>
                        <a:rPr lang="en-US" sz="1000"/>
                        <a:t>1.8391%</a:t>
                      </a:r>
                    </a:p>
                  </a:txBody>
                  <a:tcPr/>
                </a:tc>
                <a:tc>
                  <a:txBody>
                    <a:bodyPr/>
                    <a:lstStyle/>
                    <a:p>
                      <a:r>
                        <a:rPr lang="en-US" sz="1000"/>
                        <a:t>0.0%</a:t>
                      </a:r>
                    </a:p>
                  </a:txBody>
                  <a:tcPr/>
                </a:tc>
                <a:extLst>
                  <a:ext uri="{0D108BD9-81ED-4DB2-BD59-A6C34878D82A}">
                    <a16:rowId xmlns:a16="http://schemas.microsoft.com/office/drawing/2014/main" val="2116920919"/>
                  </a:ext>
                </a:extLst>
              </a:tr>
            </a:tbl>
          </a:graphicData>
        </a:graphic>
      </p:graphicFrame>
      <p:sp>
        <p:nvSpPr>
          <p:cNvPr id="4" name="Text Placeholder 3">
            <a:extLst>
              <a:ext uri="{FF2B5EF4-FFF2-40B4-BE49-F238E27FC236}">
                <a16:creationId xmlns:a16="http://schemas.microsoft.com/office/drawing/2014/main" id="{D2EC5FAC-6F77-433E-B402-BB22971DAF6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4661422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E4D2E-3CAE-41D0-923B-658C06C5545D}"/>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E6D79AA6-EEBC-437F-BD87-069D1C8F539C}"/>
              </a:ext>
            </a:extLst>
          </p:cNvPr>
          <p:cNvGraphicFramePr>
            <a:graphicFrameLocks noGrp="1"/>
          </p:cNvGraphicFramePr>
          <p:nvPr>
            <p:ph type="chart" sz="quarter" idx="13"/>
            <p:extLst>
              <p:ext uri="{D42A27DB-BD31-4B8C-83A1-F6EECF244321}">
                <p14:modId xmlns:p14="http://schemas.microsoft.com/office/powerpoint/2010/main" val="1933644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40C497-5F7D-41F8-8DC3-591515866684}"/>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EF49BED5-ACEF-45D8-9B7B-73B0F333C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323003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ED333-D1D9-421F-A209-DE1B72B72841}"/>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578B3551-EBC2-476D-959F-657AF4DDCFBB}"/>
              </a:ext>
            </a:extLst>
          </p:cNvPr>
          <p:cNvGraphicFramePr>
            <a:graphicFrameLocks noGrp="1"/>
          </p:cNvGraphicFramePr>
          <p:nvPr>
            <p:ph type="chart" sz="quarter" idx="13"/>
            <p:extLst>
              <p:ext uri="{D42A27DB-BD31-4B8C-83A1-F6EECF244321}">
                <p14:modId xmlns:p14="http://schemas.microsoft.com/office/powerpoint/2010/main" val="3470428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E752A-C0F6-4FA2-BD24-EB6891DF597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1E185D93-3961-4BF5-A0EE-C4D6742A4D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19036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7E411-D310-405C-97D0-BF92363DBEF3}"/>
              </a:ext>
            </a:extLst>
          </p:cNvPr>
          <p:cNvSpPr>
            <a:spLocks noGrp="1"/>
          </p:cNvSpPr>
          <p:nvPr>
            <p:ph type="title"/>
          </p:nvPr>
        </p:nvSpPr>
        <p:spPr/>
        <p:txBody>
          <a:bodyPr/>
          <a:lstStyle/>
          <a:p>
            <a:r>
              <a:rPr lang="en-US"/>
              <a:t>Facebook Fans Lost</a:t>
            </a:r>
          </a:p>
        </p:txBody>
      </p:sp>
      <p:graphicFrame>
        <p:nvGraphicFramePr>
          <p:cNvPr id="6" name="Chart Placeholder 5">
            <a:extLst>
              <a:ext uri="{FF2B5EF4-FFF2-40B4-BE49-F238E27FC236}">
                <a16:creationId xmlns:a16="http://schemas.microsoft.com/office/drawing/2014/main" id="{65096642-65C7-41CD-81E5-21CFC866D668}"/>
              </a:ext>
            </a:extLst>
          </p:cNvPr>
          <p:cNvGraphicFramePr>
            <a:graphicFrameLocks noGrp="1"/>
          </p:cNvGraphicFramePr>
          <p:nvPr>
            <p:ph type="chart" sz="quarter" idx="13"/>
            <p:extLst>
              <p:ext uri="{D42A27DB-BD31-4B8C-83A1-F6EECF244321}">
                <p14:modId xmlns:p14="http://schemas.microsoft.com/office/powerpoint/2010/main" val="1082470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60ED6D-90FE-4694-B232-3102D71AF61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8A86957-5A3E-4119-9736-F13931926E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6531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8C6936-CFAD-4055-849D-BBF4A64CF0FA}"/>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E0AB9BE0-B722-4CBF-A9ED-CD9F4C690836}"/>
              </a:ext>
            </a:extLst>
          </p:cNvPr>
          <p:cNvGraphicFramePr>
            <a:graphicFrameLocks noGrp="1"/>
          </p:cNvGraphicFramePr>
          <p:nvPr>
            <p:ph type="tbl" sz="quarter" idx="13"/>
            <p:extLst>
              <p:ext uri="{D42A27DB-BD31-4B8C-83A1-F6EECF244321}">
                <p14:modId xmlns:p14="http://schemas.microsoft.com/office/powerpoint/2010/main" val="18765993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44835898"/>
                    </a:ext>
                  </a:extLst>
                </a:gridCol>
                <a:gridCol w="658368">
                  <a:extLst>
                    <a:ext uri="{9D8B030D-6E8A-4147-A177-3AD203B41FA5}">
                      <a16:colId xmlns:a16="http://schemas.microsoft.com/office/drawing/2014/main" val="3708559728"/>
                    </a:ext>
                  </a:extLst>
                </a:gridCol>
                <a:gridCol w="658368">
                  <a:extLst>
                    <a:ext uri="{9D8B030D-6E8A-4147-A177-3AD203B41FA5}">
                      <a16:colId xmlns:a16="http://schemas.microsoft.com/office/drawing/2014/main" val="1535808879"/>
                    </a:ext>
                  </a:extLst>
                </a:gridCol>
                <a:gridCol w="658368">
                  <a:extLst>
                    <a:ext uri="{9D8B030D-6E8A-4147-A177-3AD203B41FA5}">
                      <a16:colId xmlns:a16="http://schemas.microsoft.com/office/drawing/2014/main" val="3210401021"/>
                    </a:ext>
                  </a:extLst>
                </a:gridCol>
                <a:gridCol w="658368">
                  <a:extLst>
                    <a:ext uri="{9D8B030D-6E8A-4147-A177-3AD203B41FA5}">
                      <a16:colId xmlns:a16="http://schemas.microsoft.com/office/drawing/2014/main" val="3350927559"/>
                    </a:ext>
                  </a:extLst>
                </a:gridCol>
                <a:gridCol w="658368">
                  <a:extLst>
                    <a:ext uri="{9D8B030D-6E8A-4147-A177-3AD203B41FA5}">
                      <a16:colId xmlns:a16="http://schemas.microsoft.com/office/drawing/2014/main" val="435630686"/>
                    </a:ext>
                  </a:extLst>
                </a:gridCol>
                <a:gridCol w="658368">
                  <a:extLst>
                    <a:ext uri="{9D8B030D-6E8A-4147-A177-3AD203B41FA5}">
                      <a16:colId xmlns:a16="http://schemas.microsoft.com/office/drawing/2014/main" val="3513051565"/>
                    </a:ext>
                  </a:extLst>
                </a:gridCol>
                <a:gridCol w="658368">
                  <a:extLst>
                    <a:ext uri="{9D8B030D-6E8A-4147-A177-3AD203B41FA5}">
                      <a16:colId xmlns:a16="http://schemas.microsoft.com/office/drawing/2014/main" val="3072878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162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- 2018-02-25 11:53:01</a:t>
                      </a:r>
                      <a:r>
                        <a:rPr kumimoji="0" lang="de-DE" sz="1000" b="0" i="0" u="none" strike="noStrike" kern="1200" cap="none" spc="0" normalizeH="0" baseline="0" noProof="0">
                          <a:ln>
                            <a:noFill/>
                          </a:ln>
                          <a:solidFill>
                            <a:prstClr val="black"/>
                          </a:solidFill>
                          <a:effectLst/>
                          <a:uLnTx/>
                          <a:uFillTx/>
                          <a:latin typeface="+mn-lt"/>
                          <a:ea typeface="+mn-ea"/>
                          <a:cs typeface="+mn-cs"/>
                        </a:rPr>
                        <a:t>
Atemberaubend 😍💙
Der neue BMW M4 CS....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89662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- 2018-02-23 08:45:00</a:t>
                      </a:r>
                      <a:r>
                        <a:rPr kumimoji="0" lang="de-DE" sz="1000" b="0" i="0" u="none" strike="noStrike" kern="1200" cap="none" spc="0" normalizeH="0" baseline="0" noProof="0">
                          <a:ln>
                            <a:noFill/>
                          </a:ln>
                          <a:solidFill>
                            <a:prstClr val="black"/>
                          </a:solidFill>
                          <a:effectLst/>
                          <a:uLnTx/>
                          <a:uFillTx/>
                          <a:latin typeface="+mn-lt"/>
                          <a:ea typeface="+mn-ea"/>
                          <a:cs typeface="+mn-cs"/>
                        </a:rPr>
                        <a:t>
In welcher Farbe fällt dir der BMW X2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81592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- 2018-02-21 18:02:00</a:t>
                      </a:r>
                      <a:r>
                        <a:rPr kumimoji="0" lang="de-DE" sz="1000" b="0" i="0" u="none" strike="noStrike" kern="1200" cap="none" spc="0" normalizeH="0" baseline="0" noProof="0">
                          <a:ln>
                            <a:noFill/>
                          </a:ln>
                          <a:solidFill>
                            <a:prstClr val="black"/>
                          </a:solidFill>
                          <a:effectLst/>
                          <a:uLnTx/>
                          <a:uFillTx/>
                          <a:latin typeface="+mn-lt"/>
                          <a:ea typeface="+mn-ea"/>
                          <a:cs typeface="+mn-cs"/>
                        </a:rPr>
                        <a:t>
LEB ES RAUS! 💪⚡🚗
Sichere dir jetzt den BMW xDrive-Bonus auf verschiedene BMW Modelle. Zusätzlich gibt es die BMW City-Diesel-Garantie bei Finanzierung über die BMW Bank.
Hast du Interesse? Dann komm bei uns im Autohaus vorbei, unsere Verkäufer beraten dich gerne.
Nähere Informationen findest du hier:
https://www.bmw.at/de/topics/details/lebesraus.html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5298667"/>
                  </a:ext>
                </a:extLst>
              </a:tr>
            </a:tbl>
          </a:graphicData>
        </a:graphic>
      </p:graphicFrame>
      <p:sp>
        <p:nvSpPr>
          <p:cNvPr id="4" name="Text Placeholder 3">
            <a:extLst>
              <a:ext uri="{FF2B5EF4-FFF2-40B4-BE49-F238E27FC236}">
                <a16:creationId xmlns:a16="http://schemas.microsoft.com/office/drawing/2014/main" id="{E4E2B6D9-09A2-4A82-A998-0453FFBA3593}"/>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0786956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762F41-1F6D-4559-9038-2BEBFC93B5D8}"/>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FB6D9A66-0F06-46E7-9178-268293F20365}"/>
              </a:ext>
            </a:extLst>
          </p:cNvPr>
          <p:cNvGraphicFramePr>
            <a:graphicFrameLocks noGrp="1"/>
          </p:cNvGraphicFramePr>
          <p:nvPr>
            <p:ph type="tbl" sz="quarter" idx="13"/>
            <p:extLst>
              <p:ext uri="{D42A27DB-BD31-4B8C-83A1-F6EECF244321}">
                <p14:modId xmlns:p14="http://schemas.microsoft.com/office/powerpoint/2010/main" val="26880875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682128"/>
                    </a:ext>
                  </a:extLst>
                </a:gridCol>
                <a:gridCol w="658368">
                  <a:extLst>
                    <a:ext uri="{9D8B030D-6E8A-4147-A177-3AD203B41FA5}">
                      <a16:colId xmlns:a16="http://schemas.microsoft.com/office/drawing/2014/main" val="2706408220"/>
                    </a:ext>
                  </a:extLst>
                </a:gridCol>
                <a:gridCol w="658368">
                  <a:extLst>
                    <a:ext uri="{9D8B030D-6E8A-4147-A177-3AD203B41FA5}">
                      <a16:colId xmlns:a16="http://schemas.microsoft.com/office/drawing/2014/main" val="3347863222"/>
                    </a:ext>
                  </a:extLst>
                </a:gridCol>
                <a:gridCol w="658368">
                  <a:extLst>
                    <a:ext uri="{9D8B030D-6E8A-4147-A177-3AD203B41FA5}">
                      <a16:colId xmlns:a16="http://schemas.microsoft.com/office/drawing/2014/main" val="2030852419"/>
                    </a:ext>
                  </a:extLst>
                </a:gridCol>
                <a:gridCol w="658368">
                  <a:extLst>
                    <a:ext uri="{9D8B030D-6E8A-4147-A177-3AD203B41FA5}">
                      <a16:colId xmlns:a16="http://schemas.microsoft.com/office/drawing/2014/main" val="3529969697"/>
                    </a:ext>
                  </a:extLst>
                </a:gridCol>
                <a:gridCol w="658368">
                  <a:extLst>
                    <a:ext uri="{9D8B030D-6E8A-4147-A177-3AD203B41FA5}">
                      <a16:colId xmlns:a16="http://schemas.microsoft.com/office/drawing/2014/main" val="3318681206"/>
                    </a:ext>
                  </a:extLst>
                </a:gridCol>
                <a:gridCol w="658368">
                  <a:extLst>
                    <a:ext uri="{9D8B030D-6E8A-4147-A177-3AD203B41FA5}">
                      <a16:colId xmlns:a16="http://schemas.microsoft.com/office/drawing/2014/main" val="2870566346"/>
                    </a:ext>
                  </a:extLst>
                </a:gridCol>
                <a:gridCol w="658368">
                  <a:extLst>
                    <a:ext uri="{9D8B030D-6E8A-4147-A177-3AD203B41FA5}">
                      <a16:colId xmlns:a16="http://schemas.microsoft.com/office/drawing/2014/main" val="364615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731786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- 2018-02-19 12:14:00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wissen, welcher MINI perfekt zu dir passt?
https://www.mini.at/de_AT/home/need-analyzer.html
Unter diesem Link musst du einfach nur ein paar Fragen beantworten und schon findest du deinen MINI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54874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- 2018-02-17 08:50:00</a:t>
                      </a:r>
                      <a:r>
                        <a:rPr kumimoji="0" lang="de-DE" sz="1000" b="0" i="0" u="none" strike="noStrike" kern="1200" cap="none" spc="0" normalizeH="0" baseline="0" noProof="0">
                          <a:ln>
                            <a:noFill/>
                          </a:ln>
                          <a:solidFill>
                            <a:prstClr val="black"/>
                          </a:solidFill>
                          <a:effectLst/>
                          <a:uLnTx/>
                          <a:uFillTx/>
                          <a:latin typeface="+mn-lt"/>
                          <a:ea typeface="+mn-ea"/>
                          <a:cs typeface="+mn-cs"/>
                        </a:rPr>
                        <a:t>
Der neue BMW X2 geht seinen ganz eigenen Weg – und das zeigt er auch.
Erlebe den ersten BMW X2 bei uns in St. Michael und Oberpullendorf:
Freitag, 02. März 2018 von 09 - 18 Uhr
Samstag, 03. März 2018 von 09 - 13 Uhr
Wir sind bereit - bist du es auch?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6103125"/>
                  </a:ext>
                </a:extLst>
              </a:tr>
            </a:tbl>
          </a:graphicData>
        </a:graphic>
      </p:graphicFrame>
      <p:sp>
        <p:nvSpPr>
          <p:cNvPr id="4" name="Text Placeholder 3">
            <a:extLst>
              <a:ext uri="{FF2B5EF4-FFF2-40B4-BE49-F238E27FC236}">
                <a16:creationId xmlns:a16="http://schemas.microsoft.com/office/drawing/2014/main" id="{32D299B5-1EC9-4D59-9832-FD93FE60704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70438170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DEF12-3852-4DC0-9020-B74CE5F0B25A}"/>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36AD0260-A987-48E8-B711-2F4D2A85609F}"/>
              </a:ext>
            </a:extLst>
          </p:cNvPr>
          <p:cNvGraphicFramePr>
            <a:graphicFrameLocks noGrp="1"/>
          </p:cNvGraphicFramePr>
          <p:nvPr>
            <p:ph type="tbl" sz="quarter" idx="13"/>
            <p:extLst>
              <p:ext uri="{D42A27DB-BD31-4B8C-83A1-F6EECF244321}">
                <p14:modId xmlns:p14="http://schemas.microsoft.com/office/powerpoint/2010/main" val="109095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43814500"/>
                    </a:ext>
                  </a:extLst>
                </a:gridCol>
                <a:gridCol w="658368">
                  <a:extLst>
                    <a:ext uri="{9D8B030D-6E8A-4147-A177-3AD203B41FA5}">
                      <a16:colId xmlns:a16="http://schemas.microsoft.com/office/drawing/2014/main" val="3964940252"/>
                    </a:ext>
                  </a:extLst>
                </a:gridCol>
                <a:gridCol w="658368">
                  <a:extLst>
                    <a:ext uri="{9D8B030D-6E8A-4147-A177-3AD203B41FA5}">
                      <a16:colId xmlns:a16="http://schemas.microsoft.com/office/drawing/2014/main" val="477620901"/>
                    </a:ext>
                  </a:extLst>
                </a:gridCol>
                <a:gridCol w="658368">
                  <a:extLst>
                    <a:ext uri="{9D8B030D-6E8A-4147-A177-3AD203B41FA5}">
                      <a16:colId xmlns:a16="http://schemas.microsoft.com/office/drawing/2014/main" val="3746214765"/>
                    </a:ext>
                  </a:extLst>
                </a:gridCol>
                <a:gridCol w="658368">
                  <a:extLst>
                    <a:ext uri="{9D8B030D-6E8A-4147-A177-3AD203B41FA5}">
                      <a16:colId xmlns:a16="http://schemas.microsoft.com/office/drawing/2014/main" val="266301595"/>
                    </a:ext>
                  </a:extLst>
                </a:gridCol>
                <a:gridCol w="658368">
                  <a:extLst>
                    <a:ext uri="{9D8B030D-6E8A-4147-A177-3AD203B41FA5}">
                      <a16:colId xmlns:a16="http://schemas.microsoft.com/office/drawing/2014/main" val="2710629409"/>
                    </a:ext>
                  </a:extLst>
                </a:gridCol>
                <a:gridCol w="658368">
                  <a:extLst>
                    <a:ext uri="{9D8B030D-6E8A-4147-A177-3AD203B41FA5}">
                      <a16:colId xmlns:a16="http://schemas.microsoft.com/office/drawing/2014/main" val="2193601316"/>
                    </a:ext>
                  </a:extLst>
                </a:gridCol>
                <a:gridCol w="658368">
                  <a:extLst>
                    <a:ext uri="{9D8B030D-6E8A-4147-A177-3AD203B41FA5}">
                      <a16:colId xmlns:a16="http://schemas.microsoft.com/office/drawing/2014/main" val="3157752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64948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- 2018-02-15 18:30:01</a:t>
                      </a:r>
                      <a:r>
                        <a:rPr kumimoji="0" lang="en-US" sz="1000" b="0" i="0" u="none" strike="noStrike" kern="1200" cap="none" spc="0" normalizeH="0" baseline="0" noProof="0">
                          <a:ln>
                            <a:noFill/>
                          </a:ln>
                          <a:solidFill>
                            <a:prstClr val="black"/>
                          </a:solidFill>
                          <a:effectLst/>
                          <a:uLnTx/>
                          <a:uFillTx/>
                          <a:latin typeface="+mn-lt"/>
                          <a:ea typeface="+mn-ea"/>
                          <a:cs typeface="+mn-cs"/>
                        </a:rPr>
                        <a:t>
Das gab es bei MINI noch nie: Für kurze Zeit gibt es bis zu -20% auf lagernde Neuwagen. Egal, ob MINI Cooper, MINI One, MINI Countryman oder MINI Clubman!
Hier eine kleine Auswahl unser MINI HIN-UND-WEG Aktionsmodelle:
 🔌 MINI Cooper SE Countryman ALL4: https://goo.gl/fA4PbU
👨‍👨‍👧‍👧 MINI Cooper Clubman: https://goo.gl/uwmPKR
🗻 MINI Cooper D Countryman ALL4: https://goo.gl/XBQd1G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9822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- 2018-02-13 07:22:00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einen lustigen Faschingsdienstag 🎊🎈🎉🎊🎈🎉
Nicht vergessen ➡ unsere Autohäuser haben heute geschlossen - wir sind morgen wieder zu unseren normalen Öffnungszeiten für dich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80888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- 2018-02-11 10:03:00</a:t>
                      </a:r>
                      <a:r>
                        <a:rPr kumimoji="0" lang="de-DE" sz="1000" b="0" i="0" u="none" strike="noStrike" kern="1200" cap="none" spc="0" normalizeH="0" baseline="0" noProof="0">
                          <a:ln>
                            <a:noFill/>
                          </a:ln>
                          <a:solidFill>
                            <a:prstClr val="black"/>
                          </a:solidFill>
                          <a:effectLst/>
                          <a:uLnTx/>
                          <a:uFillTx/>
                          <a:latin typeface="+mn-lt"/>
                          <a:ea typeface="+mn-ea"/>
                          <a:cs typeface="+mn-cs"/>
                        </a:rPr>
                        <a:t>
Unser Betrieb ist am Faschingsdienstag (13. Februar 2018) geschlossen!
Außerhalb unserer Öffnungszeiten steht dir die Pannenhilfe von BMW Austria unter 0800 21 53 99 zur Verfügung!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59251482"/>
                  </a:ext>
                </a:extLst>
              </a:tr>
            </a:tbl>
          </a:graphicData>
        </a:graphic>
      </p:graphicFrame>
      <p:sp>
        <p:nvSpPr>
          <p:cNvPr id="4" name="Text Placeholder 3">
            <a:extLst>
              <a:ext uri="{FF2B5EF4-FFF2-40B4-BE49-F238E27FC236}">
                <a16:creationId xmlns:a16="http://schemas.microsoft.com/office/drawing/2014/main" id="{312FCFD4-98AE-4F40-B1F7-2817BB6B47F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488261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7C715-7E4E-4E3B-9BCC-A08473F3253F}"/>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6C7FC4B5-8D46-44DF-B37C-9871BAD27E95}"/>
              </a:ext>
            </a:extLst>
          </p:cNvPr>
          <p:cNvGraphicFramePr>
            <a:graphicFrameLocks noGrp="1"/>
          </p:cNvGraphicFramePr>
          <p:nvPr>
            <p:ph type="tbl" sz="quarter" idx="13"/>
            <p:extLst>
              <p:ext uri="{D42A27DB-BD31-4B8C-83A1-F6EECF244321}">
                <p14:modId xmlns:p14="http://schemas.microsoft.com/office/powerpoint/2010/main" val="1413667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8543498"/>
                    </a:ext>
                  </a:extLst>
                </a:gridCol>
                <a:gridCol w="658368">
                  <a:extLst>
                    <a:ext uri="{9D8B030D-6E8A-4147-A177-3AD203B41FA5}">
                      <a16:colId xmlns:a16="http://schemas.microsoft.com/office/drawing/2014/main" val="3367794950"/>
                    </a:ext>
                  </a:extLst>
                </a:gridCol>
                <a:gridCol w="658368">
                  <a:extLst>
                    <a:ext uri="{9D8B030D-6E8A-4147-A177-3AD203B41FA5}">
                      <a16:colId xmlns:a16="http://schemas.microsoft.com/office/drawing/2014/main" val="2848717604"/>
                    </a:ext>
                  </a:extLst>
                </a:gridCol>
                <a:gridCol w="658368">
                  <a:extLst>
                    <a:ext uri="{9D8B030D-6E8A-4147-A177-3AD203B41FA5}">
                      <a16:colId xmlns:a16="http://schemas.microsoft.com/office/drawing/2014/main" val="2632658448"/>
                    </a:ext>
                  </a:extLst>
                </a:gridCol>
                <a:gridCol w="658368">
                  <a:extLst>
                    <a:ext uri="{9D8B030D-6E8A-4147-A177-3AD203B41FA5}">
                      <a16:colId xmlns:a16="http://schemas.microsoft.com/office/drawing/2014/main" val="3386680698"/>
                    </a:ext>
                  </a:extLst>
                </a:gridCol>
                <a:gridCol w="658368">
                  <a:extLst>
                    <a:ext uri="{9D8B030D-6E8A-4147-A177-3AD203B41FA5}">
                      <a16:colId xmlns:a16="http://schemas.microsoft.com/office/drawing/2014/main" val="3120941948"/>
                    </a:ext>
                  </a:extLst>
                </a:gridCol>
                <a:gridCol w="658368">
                  <a:extLst>
                    <a:ext uri="{9D8B030D-6E8A-4147-A177-3AD203B41FA5}">
                      <a16:colId xmlns:a16="http://schemas.microsoft.com/office/drawing/2014/main" val="3389162891"/>
                    </a:ext>
                  </a:extLst>
                </a:gridCol>
                <a:gridCol w="658368">
                  <a:extLst>
                    <a:ext uri="{9D8B030D-6E8A-4147-A177-3AD203B41FA5}">
                      <a16:colId xmlns:a16="http://schemas.microsoft.com/office/drawing/2014/main" val="410236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67074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- 2018-02-09 18:00:00</a:t>
                      </a:r>
                      <a:r>
                        <a:rPr kumimoji="0" lang="de-DE" sz="1000" b="0" i="0" u="none" strike="noStrike" kern="1200" cap="none" spc="0" normalizeH="0" baseline="0" noProof="0">
                          <a:ln>
                            <a:noFill/>
                          </a:ln>
                          <a:solidFill>
                            <a:prstClr val="black"/>
                          </a:solidFill>
                          <a:effectLst/>
                          <a:uLnTx/>
                          <a:uFillTx/>
                          <a:latin typeface="+mn-lt"/>
                          <a:ea typeface="+mn-ea"/>
                          <a:cs typeface="+mn-cs"/>
                        </a:rPr>
                        <a:t>
Unsere Vorfreude ist kaum zu bändigen! 🙌🏻👏🏻💥
Nur noch wenige Wochen und er ist endlich da! Der neue BMW X2. 
Ab 2. März bei uns in St. Michael und Oberpullendorf 😎
Die wichtigsten Infos haben wir hier schon mal für euch zusammengefasst: 
https://bmw-kohla-strauss-st-michael.at/der-neue-bmw-x2/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6369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- 2018-02-07 16:38:00</a:t>
                      </a:r>
                      <a:r>
                        <a:rPr kumimoji="0" lang="de-DE" sz="1000" b="0" i="0" u="none" strike="noStrike" kern="1200" cap="none" spc="0" normalizeH="0" baseline="0" noProof="0">
                          <a:ln>
                            <a:noFill/>
                          </a:ln>
                          <a:solidFill>
                            <a:prstClr val="black"/>
                          </a:solidFill>
                          <a:effectLst/>
                          <a:uLnTx/>
                          <a:uFillTx/>
                          <a:latin typeface="+mn-lt"/>
                          <a:ea typeface="+mn-ea"/>
                          <a:cs typeface="+mn-cs"/>
                        </a:rPr>
                        <a:t>
⚡ Ganz eindeutig MINI. ⚡
Monika Egger aus Kufstein (Inhaberin Love Yoga / www.yogatirol.at) übernahm gemeinsam mit Ihrer Tochter einen MINI Cooper F55 in moonwalkgrey metallic mit 136 PS. Wir danken Ihr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8324472"/>
                  </a:ext>
                </a:extLst>
              </a:tr>
            </a:tbl>
          </a:graphicData>
        </a:graphic>
      </p:graphicFrame>
      <p:sp>
        <p:nvSpPr>
          <p:cNvPr id="4" name="Text Placeholder 3">
            <a:extLst>
              <a:ext uri="{FF2B5EF4-FFF2-40B4-BE49-F238E27FC236}">
                <a16:creationId xmlns:a16="http://schemas.microsoft.com/office/drawing/2014/main" id="{C23AA26A-6CDD-42AD-A497-A93B4677F07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2077276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A7F1AD-3B66-49BA-9C10-CF83FF972007}"/>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16BDCD06-3FC4-417D-89BD-F148E98FF5A9}"/>
              </a:ext>
            </a:extLst>
          </p:cNvPr>
          <p:cNvGraphicFramePr>
            <a:graphicFrameLocks noGrp="1"/>
          </p:cNvGraphicFramePr>
          <p:nvPr>
            <p:ph type="tbl" sz="quarter" idx="13"/>
            <p:extLst>
              <p:ext uri="{D42A27DB-BD31-4B8C-83A1-F6EECF244321}">
                <p14:modId xmlns:p14="http://schemas.microsoft.com/office/powerpoint/2010/main" val="4183185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25468264"/>
                    </a:ext>
                  </a:extLst>
                </a:gridCol>
                <a:gridCol w="658368">
                  <a:extLst>
                    <a:ext uri="{9D8B030D-6E8A-4147-A177-3AD203B41FA5}">
                      <a16:colId xmlns:a16="http://schemas.microsoft.com/office/drawing/2014/main" val="894166917"/>
                    </a:ext>
                  </a:extLst>
                </a:gridCol>
                <a:gridCol w="658368">
                  <a:extLst>
                    <a:ext uri="{9D8B030D-6E8A-4147-A177-3AD203B41FA5}">
                      <a16:colId xmlns:a16="http://schemas.microsoft.com/office/drawing/2014/main" val="218661987"/>
                    </a:ext>
                  </a:extLst>
                </a:gridCol>
                <a:gridCol w="658368">
                  <a:extLst>
                    <a:ext uri="{9D8B030D-6E8A-4147-A177-3AD203B41FA5}">
                      <a16:colId xmlns:a16="http://schemas.microsoft.com/office/drawing/2014/main" val="3675815963"/>
                    </a:ext>
                  </a:extLst>
                </a:gridCol>
                <a:gridCol w="658368">
                  <a:extLst>
                    <a:ext uri="{9D8B030D-6E8A-4147-A177-3AD203B41FA5}">
                      <a16:colId xmlns:a16="http://schemas.microsoft.com/office/drawing/2014/main" val="740848793"/>
                    </a:ext>
                  </a:extLst>
                </a:gridCol>
                <a:gridCol w="658368">
                  <a:extLst>
                    <a:ext uri="{9D8B030D-6E8A-4147-A177-3AD203B41FA5}">
                      <a16:colId xmlns:a16="http://schemas.microsoft.com/office/drawing/2014/main" val="4178890931"/>
                    </a:ext>
                  </a:extLst>
                </a:gridCol>
                <a:gridCol w="658368">
                  <a:extLst>
                    <a:ext uri="{9D8B030D-6E8A-4147-A177-3AD203B41FA5}">
                      <a16:colId xmlns:a16="http://schemas.microsoft.com/office/drawing/2014/main" val="734766498"/>
                    </a:ext>
                  </a:extLst>
                </a:gridCol>
                <a:gridCol w="658368">
                  <a:extLst>
                    <a:ext uri="{9D8B030D-6E8A-4147-A177-3AD203B41FA5}">
                      <a16:colId xmlns:a16="http://schemas.microsoft.com/office/drawing/2014/main" val="1873297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33911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- 2018-02-05 08:05:00</a:t>
                      </a:r>
                      <a:r>
                        <a:rPr kumimoji="0" lang="de-DE" sz="1000" b="0" i="0" u="none" strike="noStrike" kern="1200" cap="none" spc="0" normalizeH="0" baseline="0" noProof="0">
                          <a:ln>
                            <a:noFill/>
                          </a:ln>
                          <a:solidFill>
                            <a:prstClr val="black"/>
                          </a:solidFill>
                          <a:effectLst/>
                          <a:uLnTx/>
                          <a:uFillTx/>
                          <a:latin typeface="+mn-lt"/>
                          <a:ea typeface="+mn-ea"/>
                          <a:cs typeface="+mn-cs"/>
                        </a:rPr>
                        <a:t>
➡ BMW X2 Frühbucherbonus 🔝
Absolut einzigartig. Extrem außergewöhnlich.
‼ € 1.200,- inkl. MwSt. ‼
Bis 28.2.2017 erhältst du bei Vorbestellung des neuen BMW X2 Modell M Sport oder eines M Sport X einen Frühbucher-Bonus im Wert von € 1.200,- inkl. MwSt.
Das Angebot gilt exklusiv für Privatkunden und Firmenkunden ohne Flottenabkommen. Gültig bei Kauf eines X2 Modells M Sport oder M Sport X bis 28.2.2018 und Auslieferung des Fahrzeugs bis 30.6.2018.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04084263"/>
                  </a:ext>
                </a:extLst>
              </a:tr>
            </a:tbl>
          </a:graphicData>
        </a:graphic>
      </p:graphicFrame>
      <p:sp>
        <p:nvSpPr>
          <p:cNvPr id="4" name="Text Placeholder 3">
            <a:extLst>
              <a:ext uri="{FF2B5EF4-FFF2-40B4-BE49-F238E27FC236}">
                <a16:creationId xmlns:a16="http://schemas.microsoft.com/office/drawing/2014/main" id="{1BC61964-95C7-40A2-886E-2169B7D7D15F}"/>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1757056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81725-445F-4C2B-B661-240D71C4F598}"/>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96A0C6E1-A44F-4039-A671-144278B14CAF}"/>
              </a:ext>
            </a:extLst>
          </p:cNvPr>
          <p:cNvGraphicFramePr>
            <a:graphicFrameLocks noGrp="1"/>
          </p:cNvGraphicFramePr>
          <p:nvPr>
            <p:ph type="tbl" sz="quarter" idx="13"/>
            <p:extLst>
              <p:ext uri="{D42A27DB-BD31-4B8C-83A1-F6EECF244321}">
                <p14:modId xmlns:p14="http://schemas.microsoft.com/office/powerpoint/2010/main" val="4056738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8700154"/>
                    </a:ext>
                  </a:extLst>
                </a:gridCol>
                <a:gridCol w="658368">
                  <a:extLst>
                    <a:ext uri="{9D8B030D-6E8A-4147-A177-3AD203B41FA5}">
                      <a16:colId xmlns:a16="http://schemas.microsoft.com/office/drawing/2014/main" val="1841286250"/>
                    </a:ext>
                  </a:extLst>
                </a:gridCol>
                <a:gridCol w="658368">
                  <a:extLst>
                    <a:ext uri="{9D8B030D-6E8A-4147-A177-3AD203B41FA5}">
                      <a16:colId xmlns:a16="http://schemas.microsoft.com/office/drawing/2014/main" val="2615306764"/>
                    </a:ext>
                  </a:extLst>
                </a:gridCol>
                <a:gridCol w="658368">
                  <a:extLst>
                    <a:ext uri="{9D8B030D-6E8A-4147-A177-3AD203B41FA5}">
                      <a16:colId xmlns:a16="http://schemas.microsoft.com/office/drawing/2014/main" val="884566932"/>
                    </a:ext>
                  </a:extLst>
                </a:gridCol>
                <a:gridCol w="658368">
                  <a:extLst>
                    <a:ext uri="{9D8B030D-6E8A-4147-A177-3AD203B41FA5}">
                      <a16:colId xmlns:a16="http://schemas.microsoft.com/office/drawing/2014/main" val="828020233"/>
                    </a:ext>
                  </a:extLst>
                </a:gridCol>
                <a:gridCol w="658368">
                  <a:extLst>
                    <a:ext uri="{9D8B030D-6E8A-4147-A177-3AD203B41FA5}">
                      <a16:colId xmlns:a16="http://schemas.microsoft.com/office/drawing/2014/main" val="1300423214"/>
                    </a:ext>
                  </a:extLst>
                </a:gridCol>
                <a:gridCol w="658368">
                  <a:extLst>
                    <a:ext uri="{9D8B030D-6E8A-4147-A177-3AD203B41FA5}">
                      <a16:colId xmlns:a16="http://schemas.microsoft.com/office/drawing/2014/main" val="3073611802"/>
                    </a:ext>
                  </a:extLst>
                </a:gridCol>
                <a:gridCol w="658368">
                  <a:extLst>
                    <a:ext uri="{9D8B030D-6E8A-4147-A177-3AD203B41FA5}">
                      <a16:colId xmlns:a16="http://schemas.microsoft.com/office/drawing/2014/main" val="26213303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17419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- 2018-02-03 12:39:00</a:t>
                      </a:r>
                      <a:r>
                        <a:rPr kumimoji="0" lang="de-DE" sz="1000" b="0" i="0" u="none" strike="noStrike" kern="1200" cap="none" spc="0" normalizeH="0" baseline="0" noProof="0">
                          <a:ln>
                            <a:noFill/>
                          </a:ln>
                          <a:solidFill>
                            <a:prstClr val="black"/>
                          </a:solidFill>
                          <a:effectLst/>
                          <a:uLnTx/>
                          <a:uFillTx/>
                          <a:latin typeface="+mn-lt"/>
                          <a:ea typeface="+mn-ea"/>
                          <a:cs typeface="+mn-cs"/>
                        </a:rPr>
                        <a:t>
⚡ Unplug &amp; Play. ⚡
Hast du schon vom neuen MINI Cooper S E Countryman gehört? Elektrisch zur Arbeit und am Wochenende in die Freizeit ist mit dem neuen Plug-In-Hybrid möglich. Der vollautomatisierte Wechsel zwischen den beiden Antriebsarten (Elektro- und Benzinmotor) verläuft völlig reibungslos. 
Neugierig?
Komm zu uns nach St. Michael und überzeuge dich selbst von der Zukunft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87495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- 2018-02-01 18:07:01</a:t>
                      </a:r>
                      <a:r>
                        <a:rPr kumimoji="0" lang="de-DE" sz="1000" b="0" i="0" u="none" strike="noStrike" kern="1200" cap="none" spc="0" normalizeH="0" baseline="0" noProof="0">
                          <a:ln>
                            <a:noFill/>
                          </a:ln>
                          <a:solidFill>
                            <a:prstClr val="black"/>
                          </a:solidFill>
                          <a:effectLst/>
                          <a:uLnTx/>
                          <a:uFillTx/>
                          <a:latin typeface="+mn-lt"/>
                          <a:ea typeface="+mn-ea"/>
                          <a:cs typeface="+mn-cs"/>
                        </a:rPr>
                        <a:t>
Für welchen MINI schlägt dein 💙?
Und willst du noch was Cooles wissen? Es gibt jetzt bis zu -20% auf alle sofort verfügbaren Neu- und Vorführwagen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16879683"/>
                  </a:ext>
                </a:extLst>
              </a:tr>
            </a:tbl>
          </a:graphicData>
        </a:graphic>
      </p:graphicFrame>
      <p:sp>
        <p:nvSpPr>
          <p:cNvPr id="4" name="Text Placeholder 3">
            <a:extLst>
              <a:ext uri="{FF2B5EF4-FFF2-40B4-BE49-F238E27FC236}">
                <a16:creationId xmlns:a16="http://schemas.microsoft.com/office/drawing/2014/main" id="{4A9D1B8D-F606-41C5-AAE6-494A94316B7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9904690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0D7454-027E-41E7-BB95-CADC3B0915E4}"/>
              </a:ext>
            </a:extLst>
          </p:cNvPr>
          <p:cNvSpPr>
            <a:spLocks noGrp="1"/>
          </p:cNvSpPr>
          <p:nvPr>
            <p:ph type="title"/>
          </p:nvPr>
        </p:nvSpPr>
        <p:spPr/>
        <p:txBody>
          <a:bodyPr/>
          <a:lstStyle/>
          <a:p>
            <a:r>
              <a:rPr lang="en-US"/>
              <a:t>Facebook Own Posts with Reactions Table - 1 of 7</a:t>
            </a:r>
          </a:p>
        </p:txBody>
      </p:sp>
      <p:graphicFrame>
        <p:nvGraphicFramePr>
          <p:cNvPr id="5" name="Table Placeholder 4">
            <a:extLst>
              <a:ext uri="{FF2B5EF4-FFF2-40B4-BE49-F238E27FC236}">
                <a16:creationId xmlns:a16="http://schemas.microsoft.com/office/drawing/2014/main" id="{6843A7FC-B098-4C89-A830-CF4038BCCC76}"/>
              </a:ext>
            </a:extLst>
          </p:cNvPr>
          <p:cNvGraphicFramePr>
            <a:graphicFrameLocks noGrp="1"/>
          </p:cNvGraphicFramePr>
          <p:nvPr>
            <p:ph type="tbl" sz="quarter" idx="13"/>
            <p:extLst>
              <p:ext uri="{D42A27DB-BD31-4B8C-83A1-F6EECF244321}">
                <p14:modId xmlns:p14="http://schemas.microsoft.com/office/powerpoint/2010/main" val="40906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67057317"/>
                    </a:ext>
                  </a:extLst>
                </a:gridCol>
                <a:gridCol w="822960">
                  <a:extLst>
                    <a:ext uri="{9D8B030D-6E8A-4147-A177-3AD203B41FA5}">
                      <a16:colId xmlns:a16="http://schemas.microsoft.com/office/drawing/2014/main" val="3425827157"/>
                    </a:ext>
                  </a:extLst>
                </a:gridCol>
                <a:gridCol w="822960">
                  <a:extLst>
                    <a:ext uri="{9D8B030D-6E8A-4147-A177-3AD203B41FA5}">
                      <a16:colId xmlns:a16="http://schemas.microsoft.com/office/drawing/2014/main" val="2805184687"/>
                    </a:ext>
                  </a:extLst>
                </a:gridCol>
                <a:gridCol w="822960">
                  <a:extLst>
                    <a:ext uri="{9D8B030D-6E8A-4147-A177-3AD203B41FA5}">
                      <a16:colId xmlns:a16="http://schemas.microsoft.com/office/drawing/2014/main" val="3610819498"/>
                    </a:ext>
                  </a:extLst>
                </a:gridCol>
                <a:gridCol w="822960">
                  <a:extLst>
                    <a:ext uri="{9D8B030D-6E8A-4147-A177-3AD203B41FA5}">
                      <a16:colId xmlns:a16="http://schemas.microsoft.com/office/drawing/2014/main" val="2816996614"/>
                    </a:ext>
                  </a:extLst>
                </a:gridCol>
                <a:gridCol w="822960">
                  <a:extLst>
                    <a:ext uri="{9D8B030D-6E8A-4147-A177-3AD203B41FA5}">
                      <a16:colId xmlns:a16="http://schemas.microsoft.com/office/drawing/2014/main" val="3268503614"/>
                    </a:ext>
                  </a:extLst>
                </a:gridCol>
                <a:gridCol w="822960">
                  <a:extLst>
                    <a:ext uri="{9D8B030D-6E8A-4147-A177-3AD203B41FA5}">
                      <a16:colId xmlns:a16="http://schemas.microsoft.com/office/drawing/2014/main" val="223018054"/>
                    </a:ext>
                  </a:extLst>
                </a:gridCol>
                <a:gridCol w="822960">
                  <a:extLst>
                    <a:ext uri="{9D8B030D-6E8A-4147-A177-3AD203B41FA5}">
                      <a16:colId xmlns:a16="http://schemas.microsoft.com/office/drawing/2014/main" val="1282686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723179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- 2018-02-25 11:53:01</a:t>
                      </a:r>
                      <a:r>
                        <a:rPr kumimoji="0" lang="de-DE" sz="1000" b="0" i="0" u="none" strike="noStrike" kern="1200" cap="none" spc="0" normalizeH="0" baseline="0" noProof="0">
                          <a:ln>
                            <a:noFill/>
                          </a:ln>
                          <a:solidFill>
                            <a:prstClr val="black"/>
                          </a:solidFill>
                          <a:effectLst/>
                          <a:uLnTx/>
                          <a:uFillTx/>
                          <a:latin typeface="+mn-lt"/>
                          <a:ea typeface="+mn-ea"/>
                          <a:cs typeface="+mn-cs"/>
                        </a:rPr>
                        <a:t>
Atemberaubend 😍💙
Der neue BMW M4 CS....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8970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- 2018-02-23 08:45:00</a:t>
                      </a:r>
                      <a:r>
                        <a:rPr kumimoji="0" lang="de-DE" sz="1000" b="0" i="0" u="none" strike="noStrike" kern="1200" cap="none" spc="0" normalizeH="0" baseline="0" noProof="0">
                          <a:ln>
                            <a:noFill/>
                          </a:ln>
                          <a:solidFill>
                            <a:prstClr val="black"/>
                          </a:solidFill>
                          <a:effectLst/>
                          <a:uLnTx/>
                          <a:uFillTx/>
                          <a:latin typeface="+mn-lt"/>
                          <a:ea typeface="+mn-ea"/>
                          <a:cs typeface="+mn-cs"/>
                        </a:rPr>
                        <a:t>
In welcher Farbe fällt dir der BMW X2 am besten?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64975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- 2018-02-21 18:02:00</a:t>
                      </a:r>
                      <a:r>
                        <a:rPr kumimoji="0" lang="de-DE" sz="1000" b="0" i="0" u="none" strike="noStrike" kern="1200" cap="none" spc="0" normalizeH="0" baseline="0" noProof="0">
                          <a:ln>
                            <a:noFill/>
                          </a:ln>
                          <a:solidFill>
                            <a:prstClr val="black"/>
                          </a:solidFill>
                          <a:effectLst/>
                          <a:uLnTx/>
                          <a:uFillTx/>
                          <a:latin typeface="+mn-lt"/>
                          <a:ea typeface="+mn-ea"/>
                          <a:cs typeface="+mn-cs"/>
                        </a:rPr>
                        <a:t>
LEB ES RAUS! 💪⚡🚗
Sichere dir jetzt den BMW xDrive-Bonus auf verschiedene BMW Modelle. Zusätzlich gibt es die BMW City-Diesel-Garantie bei Finanzierung über die BMW Bank.
Hast du Interesse? Dann komm bei uns im Autohaus vorbei, unsere Verkäufer beraten dich gerne.
Nähere Informationen findest du hier:
https://www.bmw.at/de/topics/details/lebesraus.html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36049041"/>
                  </a:ext>
                </a:extLst>
              </a:tr>
            </a:tbl>
          </a:graphicData>
        </a:graphic>
      </p:graphicFrame>
      <p:sp>
        <p:nvSpPr>
          <p:cNvPr id="4" name="Text Placeholder 3">
            <a:extLst>
              <a:ext uri="{FF2B5EF4-FFF2-40B4-BE49-F238E27FC236}">
                <a16:creationId xmlns:a16="http://schemas.microsoft.com/office/drawing/2014/main" id="{9C50ED6C-530A-4C6B-AFDB-5BC466FA6B2E}"/>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783006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C83C5F-EE79-43E2-A957-56B3E930DDE6}"/>
              </a:ext>
            </a:extLst>
          </p:cNvPr>
          <p:cNvSpPr>
            <a:spLocks noGrp="1"/>
          </p:cNvSpPr>
          <p:nvPr>
            <p:ph type="title"/>
          </p:nvPr>
        </p:nvSpPr>
        <p:spPr/>
        <p:txBody>
          <a:bodyPr/>
          <a:lstStyle/>
          <a:p>
            <a:r>
              <a:rPr lang="en-US"/>
              <a:t>Facebook Own Posts with Reactions Table - 2 of 7</a:t>
            </a:r>
          </a:p>
        </p:txBody>
      </p:sp>
      <p:graphicFrame>
        <p:nvGraphicFramePr>
          <p:cNvPr id="5" name="Table Placeholder 4">
            <a:extLst>
              <a:ext uri="{FF2B5EF4-FFF2-40B4-BE49-F238E27FC236}">
                <a16:creationId xmlns:a16="http://schemas.microsoft.com/office/drawing/2014/main" id="{C1589730-B3D9-4C7C-98E8-6C26C82544EF}"/>
              </a:ext>
            </a:extLst>
          </p:cNvPr>
          <p:cNvGraphicFramePr>
            <a:graphicFrameLocks noGrp="1"/>
          </p:cNvGraphicFramePr>
          <p:nvPr>
            <p:ph type="tbl" sz="quarter" idx="13"/>
            <p:extLst>
              <p:ext uri="{D42A27DB-BD31-4B8C-83A1-F6EECF244321}">
                <p14:modId xmlns:p14="http://schemas.microsoft.com/office/powerpoint/2010/main" val="697506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65325836"/>
                    </a:ext>
                  </a:extLst>
                </a:gridCol>
                <a:gridCol w="822960">
                  <a:extLst>
                    <a:ext uri="{9D8B030D-6E8A-4147-A177-3AD203B41FA5}">
                      <a16:colId xmlns:a16="http://schemas.microsoft.com/office/drawing/2014/main" val="2531695441"/>
                    </a:ext>
                  </a:extLst>
                </a:gridCol>
                <a:gridCol w="822960">
                  <a:extLst>
                    <a:ext uri="{9D8B030D-6E8A-4147-A177-3AD203B41FA5}">
                      <a16:colId xmlns:a16="http://schemas.microsoft.com/office/drawing/2014/main" val="3620960744"/>
                    </a:ext>
                  </a:extLst>
                </a:gridCol>
                <a:gridCol w="822960">
                  <a:extLst>
                    <a:ext uri="{9D8B030D-6E8A-4147-A177-3AD203B41FA5}">
                      <a16:colId xmlns:a16="http://schemas.microsoft.com/office/drawing/2014/main" val="1003425709"/>
                    </a:ext>
                  </a:extLst>
                </a:gridCol>
                <a:gridCol w="822960">
                  <a:extLst>
                    <a:ext uri="{9D8B030D-6E8A-4147-A177-3AD203B41FA5}">
                      <a16:colId xmlns:a16="http://schemas.microsoft.com/office/drawing/2014/main" val="2054087608"/>
                    </a:ext>
                  </a:extLst>
                </a:gridCol>
                <a:gridCol w="822960">
                  <a:extLst>
                    <a:ext uri="{9D8B030D-6E8A-4147-A177-3AD203B41FA5}">
                      <a16:colId xmlns:a16="http://schemas.microsoft.com/office/drawing/2014/main" val="1692856180"/>
                    </a:ext>
                  </a:extLst>
                </a:gridCol>
                <a:gridCol w="822960">
                  <a:extLst>
                    <a:ext uri="{9D8B030D-6E8A-4147-A177-3AD203B41FA5}">
                      <a16:colId xmlns:a16="http://schemas.microsoft.com/office/drawing/2014/main" val="561183663"/>
                    </a:ext>
                  </a:extLst>
                </a:gridCol>
                <a:gridCol w="822960">
                  <a:extLst>
                    <a:ext uri="{9D8B030D-6E8A-4147-A177-3AD203B41FA5}">
                      <a16:colId xmlns:a16="http://schemas.microsoft.com/office/drawing/2014/main" val="292926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603448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- 2018-02-19 12:14:00</a:t>
                      </a:r>
                      <a:r>
                        <a:rPr kumimoji="0" lang="de-DE" sz="1000" b="0" i="0" u="none" strike="noStrike" kern="1200" cap="none" spc="0" normalizeH="0" baseline="0" noProof="0">
                          <a:ln>
                            <a:noFill/>
                          </a:ln>
                          <a:solidFill>
                            <a:prstClr val="black"/>
                          </a:solidFill>
                          <a:effectLst/>
                          <a:uLnTx/>
                          <a:uFillTx/>
                          <a:latin typeface="+mn-lt"/>
                          <a:ea typeface="+mn-ea"/>
                          <a:cs typeface="+mn-cs"/>
                        </a:rPr>
                        <a:t>
Möchtest du wissen, welcher MINI perfekt zu dir passt?
https://www.mini.at/de_AT/home/need-analyzer.html
Unter diesem Link musst du einfach nur ein paar Fragen beantworten und schon findest du deinen MINI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218762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- 2018-02-17 08:50:00</a:t>
                      </a:r>
                      <a:r>
                        <a:rPr kumimoji="0" lang="de-DE" sz="1000" b="0" i="0" u="none" strike="noStrike" kern="1200" cap="none" spc="0" normalizeH="0" baseline="0" noProof="0">
                          <a:ln>
                            <a:noFill/>
                          </a:ln>
                          <a:solidFill>
                            <a:prstClr val="black"/>
                          </a:solidFill>
                          <a:effectLst/>
                          <a:uLnTx/>
                          <a:uFillTx/>
                          <a:latin typeface="+mn-lt"/>
                          <a:ea typeface="+mn-ea"/>
                          <a:cs typeface="+mn-cs"/>
                        </a:rPr>
                        <a:t>
Der neue BMW X2 geht seinen ganz eigenen Weg – und das zeigt er auch.
Erlebe den ersten BMW X2 bei uns in St. Michael und Oberpullendorf:
Freitag, 02. März 2018 von 09 - 18 Uhr
Samstag, 03. März 2018 von 09 - 13 Uhr
Wir sind bereit - bist du es auch?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87218764"/>
                  </a:ext>
                </a:extLst>
              </a:tr>
            </a:tbl>
          </a:graphicData>
        </a:graphic>
      </p:graphicFrame>
      <p:sp>
        <p:nvSpPr>
          <p:cNvPr id="4" name="Text Placeholder 3">
            <a:extLst>
              <a:ext uri="{FF2B5EF4-FFF2-40B4-BE49-F238E27FC236}">
                <a16:creationId xmlns:a16="http://schemas.microsoft.com/office/drawing/2014/main" id="{D6CA739E-3BAB-4DBA-855B-39B11D1F0414}"/>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4052183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3E883-4DFF-4263-ACBA-0C349E0B45AF}"/>
              </a:ext>
            </a:extLst>
          </p:cNvPr>
          <p:cNvSpPr>
            <a:spLocks noGrp="1"/>
          </p:cNvSpPr>
          <p:nvPr>
            <p:ph type="title"/>
          </p:nvPr>
        </p:nvSpPr>
        <p:spPr/>
        <p:txBody>
          <a:bodyPr/>
          <a:lstStyle/>
          <a:p>
            <a:r>
              <a:rPr lang="en-US"/>
              <a:t>Facebook Own Posts with Reactions Table - 3 of 7</a:t>
            </a:r>
          </a:p>
        </p:txBody>
      </p:sp>
      <p:graphicFrame>
        <p:nvGraphicFramePr>
          <p:cNvPr id="5" name="Table Placeholder 4">
            <a:extLst>
              <a:ext uri="{FF2B5EF4-FFF2-40B4-BE49-F238E27FC236}">
                <a16:creationId xmlns:a16="http://schemas.microsoft.com/office/drawing/2014/main" id="{FD26C755-F7DC-4149-AE4A-84061B5CC08B}"/>
              </a:ext>
            </a:extLst>
          </p:cNvPr>
          <p:cNvGraphicFramePr>
            <a:graphicFrameLocks noGrp="1"/>
          </p:cNvGraphicFramePr>
          <p:nvPr>
            <p:ph type="tbl" sz="quarter" idx="13"/>
            <p:extLst>
              <p:ext uri="{D42A27DB-BD31-4B8C-83A1-F6EECF244321}">
                <p14:modId xmlns:p14="http://schemas.microsoft.com/office/powerpoint/2010/main" val="2237741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74525809"/>
                    </a:ext>
                  </a:extLst>
                </a:gridCol>
                <a:gridCol w="822960">
                  <a:extLst>
                    <a:ext uri="{9D8B030D-6E8A-4147-A177-3AD203B41FA5}">
                      <a16:colId xmlns:a16="http://schemas.microsoft.com/office/drawing/2014/main" val="1833301696"/>
                    </a:ext>
                  </a:extLst>
                </a:gridCol>
                <a:gridCol w="822960">
                  <a:extLst>
                    <a:ext uri="{9D8B030D-6E8A-4147-A177-3AD203B41FA5}">
                      <a16:colId xmlns:a16="http://schemas.microsoft.com/office/drawing/2014/main" val="2561029545"/>
                    </a:ext>
                  </a:extLst>
                </a:gridCol>
                <a:gridCol w="822960">
                  <a:extLst>
                    <a:ext uri="{9D8B030D-6E8A-4147-A177-3AD203B41FA5}">
                      <a16:colId xmlns:a16="http://schemas.microsoft.com/office/drawing/2014/main" val="3279380374"/>
                    </a:ext>
                  </a:extLst>
                </a:gridCol>
                <a:gridCol w="822960">
                  <a:extLst>
                    <a:ext uri="{9D8B030D-6E8A-4147-A177-3AD203B41FA5}">
                      <a16:colId xmlns:a16="http://schemas.microsoft.com/office/drawing/2014/main" val="1998592182"/>
                    </a:ext>
                  </a:extLst>
                </a:gridCol>
                <a:gridCol w="822960">
                  <a:extLst>
                    <a:ext uri="{9D8B030D-6E8A-4147-A177-3AD203B41FA5}">
                      <a16:colId xmlns:a16="http://schemas.microsoft.com/office/drawing/2014/main" val="2246947503"/>
                    </a:ext>
                  </a:extLst>
                </a:gridCol>
                <a:gridCol w="822960">
                  <a:extLst>
                    <a:ext uri="{9D8B030D-6E8A-4147-A177-3AD203B41FA5}">
                      <a16:colId xmlns:a16="http://schemas.microsoft.com/office/drawing/2014/main" val="119811375"/>
                    </a:ext>
                  </a:extLst>
                </a:gridCol>
                <a:gridCol w="822960">
                  <a:extLst>
                    <a:ext uri="{9D8B030D-6E8A-4147-A177-3AD203B41FA5}">
                      <a16:colId xmlns:a16="http://schemas.microsoft.com/office/drawing/2014/main" val="95510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3680467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Kohla-Strauss GmbH - 2018-02-15 18:30:01</a:t>
                      </a:r>
                      <a:r>
                        <a:rPr kumimoji="0" lang="en-US" sz="1000" b="0" i="0" u="none" strike="noStrike" kern="1200" cap="none" spc="0" normalizeH="0" baseline="0" noProof="0">
                          <a:ln>
                            <a:noFill/>
                          </a:ln>
                          <a:solidFill>
                            <a:prstClr val="black"/>
                          </a:solidFill>
                          <a:effectLst/>
                          <a:uLnTx/>
                          <a:uFillTx/>
                          <a:latin typeface="+mn-lt"/>
                          <a:ea typeface="+mn-ea"/>
                          <a:cs typeface="+mn-cs"/>
                        </a:rPr>
                        <a:t>
Das gab es bei MINI noch nie: Für kurze Zeit gibt es bis zu -20% auf lagernde Neuwagen. Egal, ob MINI Cooper, MINI One, MINI Countryman oder MINI Clubman!
Hier eine kleine Auswahl unser MINI HIN-UND-WEG Aktionsmodelle:
 🔌 MINI Cooper SE Countryman ALL4: https://goo.gl/fA4PbU
👨‍👨‍👧‍👧 MINI Cooper Clubman: https://goo.gl/uwmPKR
🗻 MINI Cooper D Countryman ALL4: https://goo.gl/XBQd1G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825508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- 2018-02-13 07:22:00</a:t>
                      </a:r>
                      <a:r>
                        <a:rPr kumimoji="0" lang="de-DE" sz="1000" b="0" i="0" u="none" strike="noStrike" kern="1200" cap="none" spc="0" normalizeH="0" baseline="0" noProof="0">
                          <a:ln>
                            <a:noFill/>
                          </a:ln>
                          <a:solidFill>
                            <a:prstClr val="black"/>
                          </a:solidFill>
                          <a:effectLst/>
                          <a:uLnTx/>
                          <a:uFillTx/>
                          <a:latin typeface="+mn-lt"/>
                          <a:ea typeface="+mn-ea"/>
                          <a:cs typeface="+mn-cs"/>
                        </a:rPr>
                        <a:t>
Wir wünschen einen lustigen Faschingsdienstag 🎊🎈🎉🎊🎈🎉
Nicht vergessen ➡ unsere Autohäuser haben heute geschlossen - wir sind morgen wieder zu unseren normalen Öffnungszeiten für dich da!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182943669"/>
                  </a:ext>
                </a:extLst>
              </a:tr>
            </a:tbl>
          </a:graphicData>
        </a:graphic>
      </p:graphicFrame>
      <p:sp>
        <p:nvSpPr>
          <p:cNvPr id="4" name="Text Placeholder 3">
            <a:extLst>
              <a:ext uri="{FF2B5EF4-FFF2-40B4-BE49-F238E27FC236}">
                <a16:creationId xmlns:a16="http://schemas.microsoft.com/office/drawing/2014/main" id="{1C5E1B9F-7F35-4768-80C4-4A55699C5720}"/>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2698016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67F60-A4ED-4742-83D2-E37F0B630A6D}"/>
              </a:ext>
            </a:extLst>
          </p:cNvPr>
          <p:cNvSpPr>
            <a:spLocks noGrp="1"/>
          </p:cNvSpPr>
          <p:nvPr>
            <p:ph type="title"/>
          </p:nvPr>
        </p:nvSpPr>
        <p:spPr/>
        <p:txBody>
          <a:bodyPr/>
          <a:lstStyle/>
          <a:p>
            <a:r>
              <a:rPr lang="en-US"/>
              <a:t>Facebook Own Posts with Reactions Table - 4 of 7</a:t>
            </a:r>
          </a:p>
        </p:txBody>
      </p:sp>
      <p:graphicFrame>
        <p:nvGraphicFramePr>
          <p:cNvPr id="5" name="Table Placeholder 4">
            <a:extLst>
              <a:ext uri="{FF2B5EF4-FFF2-40B4-BE49-F238E27FC236}">
                <a16:creationId xmlns:a16="http://schemas.microsoft.com/office/drawing/2014/main" id="{3E868435-EAE6-4685-A8BA-11F0572D516A}"/>
              </a:ext>
            </a:extLst>
          </p:cNvPr>
          <p:cNvGraphicFramePr>
            <a:graphicFrameLocks noGrp="1"/>
          </p:cNvGraphicFramePr>
          <p:nvPr>
            <p:ph type="tbl" sz="quarter" idx="13"/>
            <p:extLst>
              <p:ext uri="{D42A27DB-BD31-4B8C-83A1-F6EECF244321}">
                <p14:modId xmlns:p14="http://schemas.microsoft.com/office/powerpoint/2010/main" val="26888776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176637195"/>
                    </a:ext>
                  </a:extLst>
                </a:gridCol>
                <a:gridCol w="822960">
                  <a:extLst>
                    <a:ext uri="{9D8B030D-6E8A-4147-A177-3AD203B41FA5}">
                      <a16:colId xmlns:a16="http://schemas.microsoft.com/office/drawing/2014/main" val="3073719914"/>
                    </a:ext>
                  </a:extLst>
                </a:gridCol>
                <a:gridCol w="822960">
                  <a:extLst>
                    <a:ext uri="{9D8B030D-6E8A-4147-A177-3AD203B41FA5}">
                      <a16:colId xmlns:a16="http://schemas.microsoft.com/office/drawing/2014/main" val="3201650835"/>
                    </a:ext>
                  </a:extLst>
                </a:gridCol>
                <a:gridCol w="822960">
                  <a:extLst>
                    <a:ext uri="{9D8B030D-6E8A-4147-A177-3AD203B41FA5}">
                      <a16:colId xmlns:a16="http://schemas.microsoft.com/office/drawing/2014/main" val="2572956052"/>
                    </a:ext>
                  </a:extLst>
                </a:gridCol>
                <a:gridCol w="822960">
                  <a:extLst>
                    <a:ext uri="{9D8B030D-6E8A-4147-A177-3AD203B41FA5}">
                      <a16:colId xmlns:a16="http://schemas.microsoft.com/office/drawing/2014/main" val="1923024962"/>
                    </a:ext>
                  </a:extLst>
                </a:gridCol>
                <a:gridCol w="822960">
                  <a:extLst>
                    <a:ext uri="{9D8B030D-6E8A-4147-A177-3AD203B41FA5}">
                      <a16:colId xmlns:a16="http://schemas.microsoft.com/office/drawing/2014/main" val="153546455"/>
                    </a:ext>
                  </a:extLst>
                </a:gridCol>
                <a:gridCol w="822960">
                  <a:extLst>
                    <a:ext uri="{9D8B030D-6E8A-4147-A177-3AD203B41FA5}">
                      <a16:colId xmlns:a16="http://schemas.microsoft.com/office/drawing/2014/main" val="1632255407"/>
                    </a:ext>
                  </a:extLst>
                </a:gridCol>
                <a:gridCol w="822960">
                  <a:extLst>
                    <a:ext uri="{9D8B030D-6E8A-4147-A177-3AD203B41FA5}">
                      <a16:colId xmlns:a16="http://schemas.microsoft.com/office/drawing/2014/main" val="2852393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938352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- 2018-02-11 10:03:00</a:t>
                      </a:r>
                      <a:r>
                        <a:rPr kumimoji="0" lang="de-DE" sz="1000" b="0" i="0" u="none" strike="noStrike" kern="1200" cap="none" spc="0" normalizeH="0" baseline="0" noProof="0">
                          <a:ln>
                            <a:noFill/>
                          </a:ln>
                          <a:solidFill>
                            <a:prstClr val="black"/>
                          </a:solidFill>
                          <a:effectLst/>
                          <a:uLnTx/>
                          <a:uFillTx/>
                          <a:latin typeface="+mn-lt"/>
                          <a:ea typeface="+mn-ea"/>
                          <a:cs typeface="+mn-cs"/>
                        </a:rPr>
                        <a:t>
Unser Betrieb ist am Faschingsdienstag (13. Februar 2018) geschlossen!
Außerhalb unserer Öffnungszeiten steht dir die Pannenhilfe von BMW Austria unter 0800 21 53 99 zur Verfügung!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52409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- 2018-02-09 18:00:00</a:t>
                      </a:r>
                      <a:r>
                        <a:rPr kumimoji="0" lang="de-DE" sz="1000" b="0" i="0" u="none" strike="noStrike" kern="1200" cap="none" spc="0" normalizeH="0" baseline="0" noProof="0">
                          <a:ln>
                            <a:noFill/>
                          </a:ln>
                          <a:solidFill>
                            <a:prstClr val="black"/>
                          </a:solidFill>
                          <a:effectLst/>
                          <a:uLnTx/>
                          <a:uFillTx/>
                          <a:latin typeface="+mn-lt"/>
                          <a:ea typeface="+mn-ea"/>
                          <a:cs typeface="+mn-cs"/>
                        </a:rPr>
                        <a:t>
Unsere Vorfreude ist kaum zu bändigen! 🙌🏻👏🏻💥
Nur noch wenige Wochen und er ist endlich da! Der neue BMW X2. 
Ab 2. März bei uns in St. Michael und Oberpullendorf 😎
Die wichtigsten Infos haben wir hier schon mal für euch zusammengefasst: 
https://bmw-kohla-strauss-st-michael.at/der-neue-bmw-x2/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20853634"/>
                  </a:ext>
                </a:extLst>
              </a:tr>
            </a:tbl>
          </a:graphicData>
        </a:graphic>
      </p:graphicFrame>
      <p:sp>
        <p:nvSpPr>
          <p:cNvPr id="4" name="Text Placeholder 3">
            <a:extLst>
              <a:ext uri="{FF2B5EF4-FFF2-40B4-BE49-F238E27FC236}">
                <a16:creationId xmlns:a16="http://schemas.microsoft.com/office/drawing/2014/main" id="{5D350C1E-D34A-4846-9323-D594E2E6301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4693371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BFE66C-029F-4F51-B7D6-2D6170C71AC8}"/>
              </a:ext>
            </a:extLst>
          </p:cNvPr>
          <p:cNvSpPr>
            <a:spLocks noGrp="1"/>
          </p:cNvSpPr>
          <p:nvPr>
            <p:ph type="title"/>
          </p:nvPr>
        </p:nvSpPr>
        <p:spPr/>
        <p:txBody>
          <a:bodyPr/>
          <a:lstStyle/>
          <a:p>
            <a:r>
              <a:rPr lang="en-US"/>
              <a:t>Facebook Own Posts with Reactions Table - 5 of 7</a:t>
            </a:r>
          </a:p>
        </p:txBody>
      </p:sp>
      <p:graphicFrame>
        <p:nvGraphicFramePr>
          <p:cNvPr id="5" name="Table Placeholder 4">
            <a:extLst>
              <a:ext uri="{FF2B5EF4-FFF2-40B4-BE49-F238E27FC236}">
                <a16:creationId xmlns:a16="http://schemas.microsoft.com/office/drawing/2014/main" id="{9657942F-A4DD-4630-8694-B7087A0CAFF6}"/>
              </a:ext>
            </a:extLst>
          </p:cNvPr>
          <p:cNvGraphicFramePr>
            <a:graphicFrameLocks noGrp="1"/>
          </p:cNvGraphicFramePr>
          <p:nvPr>
            <p:ph type="tbl" sz="quarter" idx="13"/>
            <p:extLst>
              <p:ext uri="{D42A27DB-BD31-4B8C-83A1-F6EECF244321}">
                <p14:modId xmlns:p14="http://schemas.microsoft.com/office/powerpoint/2010/main" val="709665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014051203"/>
                    </a:ext>
                  </a:extLst>
                </a:gridCol>
                <a:gridCol w="822960">
                  <a:extLst>
                    <a:ext uri="{9D8B030D-6E8A-4147-A177-3AD203B41FA5}">
                      <a16:colId xmlns:a16="http://schemas.microsoft.com/office/drawing/2014/main" val="989144173"/>
                    </a:ext>
                  </a:extLst>
                </a:gridCol>
                <a:gridCol w="822960">
                  <a:extLst>
                    <a:ext uri="{9D8B030D-6E8A-4147-A177-3AD203B41FA5}">
                      <a16:colId xmlns:a16="http://schemas.microsoft.com/office/drawing/2014/main" val="1621583574"/>
                    </a:ext>
                  </a:extLst>
                </a:gridCol>
                <a:gridCol w="822960">
                  <a:extLst>
                    <a:ext uri="{9D8B030D-6E8A-4147-A177-3AD203B41FA5}">
                      <a16:colId xmlns:a16="http://schemas.microsoft.com/office/drawing/2014/main" val="547211427"/>
                    </a:ext>
                  </a:extLst>
                </a:gridCol>
                <a:gridCol w="822960">
                  <a:extLst>
                    <a:ext uri="{9D8B030D-6E8A-4147-A177-3AD203B41FA5}">
                      <a16:colId xmlns:a16="http://schemas.microsoft.com/office/drawing/2014/main" val="2055320593"/>
                    </a:ext>
                  </a:extLst>
                </a:gridCol>
                <a:gridCol w="822960">
                  <a:extLst>
                    <a:ext uri="{9D8B030D-6E8A-4147-A177-3AD203B41FA5}">
                      <a16:colId xmlns:a16="http://schemas.microsoft.com/office/drawing/2014/main" val="966051230"/>
                    </a:ext>
                  </a:extLst>
                </a:gridCol>
                <a:gridCol w="822960">
                  <a:extLst>
                    <a:ext uri="{9D8B030D-6E8A-4147-A177-3AD203B41FA5}">
                      <a16:colId xmlns:a16="http://schemas.microsoft.com/office/drawing/2014/main" val="3379835804"/>
                    </a:ext>
                  </a:extLst>
                </a:gridCol>
                <a:gridCol w="822960">
                  <a:extLst>
                    <a:ext uri="{9D8B030D-6E8A-4147-A177-3AD203B41FA5}">
                      <a16:colId xmlns:a16="http://schemas.microsoft.com/office/drawing/2014/main" val="3633816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2116701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- 2018-02-07 16:38:00</a:t>
                      </a:r>
                      <a:r>
                        <a:rPr kumimoji="0" lang="de-DE" sz="1000" b="0" i="0" u="none" strike="noStrike" kern="1200" cap="none" spc="0" normalizeH="0" baseline="0" noProof="0">
                          <a:ln>
                            <a:noFill/>
                          </a:ln>
                          <a:solidFill>
                            <a:prstClr val="black"/>
                          </a:solidFill>
                          <a:effectLst/>
                          <a:uLnTx/>
                          <a:uFillTx/>
                          <a:latin typeface="+mn-lt"/>
                          <a:ea typeface="+mn-ea"/>
                          <a:cs typeface="+mn-cs"/>
                        </a:rPr>
                        <a:t>
⚡ Ganz eindeutig MINI. ⚡
Monika Egger aus Kufstein (Inhaberin Love Yoga / www.yogatirol.at) übernahm gemeinsam mit Ihrer Tochter einen MINI Cooper F55 in moonwalkgrey metallic mit 136 PS. Wir danken Ihr für das entgegengebrachte Vertrauen in unser Unternehmen und wünschen viel Freude am Fahren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609255916"/>
                  </a:ext>
                </a:extLst>
              </a:tr>
            </a:tbl>
          </a:graphicData>
        </a:graphic>
      </p:graphicFrame>
      <p:sp>
        <p:nvSpPr>
          <p:cNvPr id="4" name="Text Placeholder 3">
            <a:extLst>
              <a:ext uri="{FF2B5EF4-FFF2-40B4-BE49-F238E27FC236}">
                <a16:creationId xmlns:a16="http://schemas.microsoft.com/office/drawing/2014/main" id="{D7467D91-A9DA-462B-9144-A38E8EBE53B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9064411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E5F09-2662-439E-AEE2-9E508029C180}"/>
              </a:ext>
            </a:extLst>
          </p:cNvPr>
          <p:cNvSpPr>
            <a:spLocks noGrp="1"/>
          </p:cNvSpPr>
          <p:nvPr>
            <p:ph type="title"/>
          </p:nvPr>
        </p:nvSpPr>
        <p:spPr/>
        <p:txBody>
          <a:bodyPr/>
          <a:lstStyle/>
          <a:p>
            <a:r>
              <a:rPr lang="en-US"/>
              <a:t>Facebook Own Posts with Reactions Table - 6 of 7</a:t>
            </a:r>
          </a:p>
        </p:txBody>
      </p:sp>
      <p:graphicFrame>
        <p:nvGraphicFramePr>
          <p:cNvPr id="5" name="Table Placeholder 4">
            <a:extLst>
              <a:ext uri="{FF2B5EF4-FFF2-40B4-BE49-F238E27FC236}">
                <a16:creationId xmlns:a16="http://schemas.microsoft.com/office/drawing/2014/main" id="{4D099106-B0ED-4678-B7C1-05E8271D025D}"/>
              </a:ext>
            </a:extLst>
          </p:cNvPr>
          <p:cNvGraphicFramePr>
            <a:graphicFrameLocks noGrp="1"/>
          </p:cNvGraphicFramePr>
          <p:nvPr>
            <p:ph type="tbl" sz="quarter" idx="13"/>
            <p:extLst>
              <p:ext uri="{D42A27DB-BD31-4B8C-83A1-F6EECF244321}">
                <p14:modId xmlns:p14="http://schemas.microsoft.com/office/powerpoint/2010/main" val="6548128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379259217"/>
                    </a:ext>
                  </a:extLst>
                </a:gridCol>
                <a:gridCol w="822960">
                  <a:extLst>
                    <a:ext uri="{9D8B030D-6E8A-4147-A177-3AD203B41FA5}">
                      <a16:colId xmlns:a16="http://schemas.microsoft.com/office/drawing/2014/main" val="3359752933"/>
                    </a:ext>
                  </a:extLst>
                </a:gridCol>
                <a:gridCol w="822960">
                  <a:extLst>
                    <a:ext uri="{9D8B030D-6E8A-4147-A177-3AD203B41FA5}">
                      <a16:colId xmlns:a16="http://schemas.microsoft.com/office/drawing/2014/main" val="1666514346"/>
                    </a:ext>
                  </a:extLst>
                </a:gridCol>
                <a:gridCol w="822960">
                  <a:extLst>
                    <a:ext uri="{9D8B030D-6E8A-4147-A177-3AD203B41FA5}">
                      <a16:colId xmlns:a16="http://schemas.microsoft.com/office/drawing/2014/main" val="1024320384"/>
                    </a:ext>
                  </a:extLst>
                </a:gridCol>
                <a:gridCol w="822960">
                  <a:extLst>
                    <a:ext uri="{9D8B030D-6E8A-4147-A177-3AD203B41FA5}">
                      <a16:colId xmlns:a16="http://schemas.microsoft.com/office/drawing/2014/main" val="2581360918"/>
                    </a:ext>
                  </a:extLst>
                </a:gridCol>
                <a:gridCol w="822960">
                  <a:extLst>
                    <a:ext uri="{9D8B030D-6E8A-4147-A177-3AD203B41FA5}">
                      <a16:colId xmlns:a16="http://schemas.microsoft.com/office/drawing/2014/main" val="2801318201"/>
                    </a:ext>
                  </a:extLst>
                </a:gridCol>
                <a:gridCol w="822960">
                  <a:extLst>
                    <a:ext uri="{9D8B030D-6E8A-4147-A177-3AD203B41FA5}">
                      <a16:colId xmlns:a16="http://schemas.microsoft.com/office/drawing/2014/main" val="90203697"/>
                    </a:ext>
                  </a:extLst>
                </a:gridCol>
                <a:gridCol w="822960">
                  <a:extLst>
                    <a:ext uri="{9D8B030D-6E8A-4147-A177-3AD203B41FA5}">
                      <a16:colId xmlns:a16="http://schemas.microsoft.com/office/drawing/2014/main" val="29775642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1948830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- 2018-02-05 08:05:00</a:t>
                      </a:r>
                      <a:r>
                        <a:rPr kumimoji="0" lang="de-DE" sz="1000" b="0" i="0" u="none" strike="noStrike" kern="1200" cap="none" spc="0" normalizeH="0" baseline="0" noProof="0">
                          <a:ln>
                            <a:noFill/>
                          </a:ln>
                          <a:solidFill>
                            <a:prstClr val="black"/>
                          </a:solidFill>
                          <a:effectLst/>
                          <a:uLnTx/>
                          <a:uFillTx/>
                          <a:latin typeface="+mn-lt"/>
                          <a:ea typeface="+mn-ea"/>
                          <a:cs typeface="+mn-cs"/>
                        </a:rPr>
                        <a:t>
➡ BMW X2 Frühbucherbonus 🔝
Absolut einzigartig. Extrem außergewöhnlich.
‼ € 1.200,- inkl. MwSt. ‼
Bis 28.2.2017 erhältst du bei Vorbestellung des neuen BMW X2 Modell M Sport oder eines M Sport X einen Frühbucher-Bonus im Wert von € 1.200,- inkl. MwSt.
Das Angebot gilt exklusiv für Privatkunden und Firmenkunden ohne Flottenabkommen. Gültig bei Kauf eines X2 Modells M Sport oder M Sport X bis 28.2.2018 und Auslieferung des Fahrzeugs bis 30.6.2018.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98838187"/>
                  </a:ext>
                </a:extLst>
              </a:tr>
            </a:tbl>
          </a:graphicData>
        </a:graphic>
      </p:graphicFrame>
      <p:sp>
        <p:nvSpPr>
          <p:cNvPr id="4" name="Text Placeholder 3">
            <a:extLst>
              <a:ext uri="{FF2B5EF4-FFF2-40B4-BE49-F238E27FC236}">
                <a16:creationId xmlns:a16="http://schemas.microsoft.com/office/drawing/2014/main" id="{396F97E7-AFDD-4BDC-9393-952DF4EEC2CB}"/>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8378966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36E8DC-A0DE-4FAB-BAC5-004CF7752A9A}"/>
              </a:ext>
            </a:extLst>
          </p:cNvPr>
          <p:cNvSpPr>
            <a:spLocks noGrp="1"/>
          </p:cNvSpPr>
          <p:nvPr>
            <p:ph type="title"/>
          </p:nvPr>
        </p:nvSpPr>
        <p:spPr/>
        <p:txBody>
          <a:bodyPr/>
          <a:lstStyle/>
          <a:p>
            <a:r>
              <a:rPr lang="en-US"/>
              <a:t>Facebook Own Posts with Reactions Table - 7 of 7</a:t>
            </a:r>
          </a:p>
        </p:txBody>
      </p:sp>
      <p:graphicFrame>
        <p:nvGraphicFramePr>
          <p:cNvPr id="5" name="Table Placeholder 4">
            <a:extLst>
              <a:ext uri="{FF2B5EF4-FFF2-40B4-BE49-F238E27FC236}">
                <a16:creationId xmlns:a16="http://schemas.microsoft.com/office/drawing/2014/main" id="{AB0B8E82-C5A6-464A-ABAF-EF1D68D7AE64}"/>
              </a:ext>
            </a:extLst>
          </p:cNvPr>
          <p:cNvGraphicFramePr>
            <a:graphicFrameLocks noGrp="1"/>
          </p:cNvGraphicFramePr>
          <p:nvPr>
            <p:ph type="tbl" sz="quarter" idx="13"/>
            <p:extLst>
              <p:ext uri="{D42A27DB-BD31-4B8C-83A1-F6EECF244321}">
                <p14:modId xmlns:p14="http://schemas.microsoft.com/office/powerpoint/2010/main" val="211460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0201885"/>
                    </a:ext>
                  </a:extLst>
                </a:gridCol>
                <a:gridCol w="822960">
                  <a:extLst>
                    <a:ext uri="{9D8B030D-6E8A-4147-A177-3AD203B41FA5}">
                      <a16:colId xmlns:a16="http://schemas.microsoft.com/office/drawing/2014/main" val="3121951550"/>
                    </a:ext>
                  </a:extLst>
                </a:gridCol>
                <a:gridCol w="822960">
                  <a:extLst>
                    <a:ext uri="{9D8B030D-6E8A-4147-A177-3AD203B41FA5}">
                      <a16:colId xmlns:a16="http://schemas.microsoft.com/office/drawing/2014/main" val="714498391"/>
                    </a:ext>
                  </a:extLst>
                </a:gridCol>
                <a:gridCol w="822960">
                  <a:extLst>
                    <a:ext uri="{9D8B030D-6E8A-4147-A177-3AD203B41FA5}">
                      <a16:colId xmlns:a16="http://schemas.microsoft.com/office/drawing/2014/main" val="332308571"/>
                    </a:ext>
                  </a:extLst>
                </a:gridCol>
                <a:gridCol w="822960">
                  <a:extLst>
                    <a:ext uri="{9D8B030D-6E8A-4147-A177-3AD203B41FA5}">
                      <a16:colId xmlns:a16="http://schemas.microsoft.com/office/drawing/2014/main" val="2898375009"/>
                    </a:ext>
                  </a:extLst>
                </a:gridCol>
                <a:gridCol w="822960">
                  <a:extLst>
                    <a:ext uri="{9D8B030D-6E8A-4147-A177-3AD203B41FA5}">
                      <a16:colId xmlns:a16="http://schemas.microsoft.com/office/drawing/2014/main" val="1689271161"/>
                    </a:ext>
                  </a:extLst>
                </a:gridCol>
                <a:gridCol w="822960">
                  <a:extLst>
                    <a:ext uri="{9D8B030D-6E8A-4147-A177-3AD203B41FA5}">
                      <a16:colId xmlns:a16="http://schemas.microsoft.com/office/drawing/2014/main" val="1164116514"/>
                    </a:ext>
                  </a:extLst>
                </a:gridCol>
                <a:gridCol w="822960">
                  <a:extLst>
                    <a:ext uri="{9D8B030D-6E8A-4147-A177-3AD203B41FA5}">
                      <a16:colId xmlns:a16="http://schemas.microsoft.com/office/drawing/2014/main" val="10057790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extLst>
                  <a:ext uri="{0D108BD9-81ED-4DB2-BD59-A6C34878D82A}">
                    <a16:rowId xmlns:a16="http://schemas.microsoft.com/office/drawing/2014/main" val="74829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- 2018-02-03 12:39:00</a:t>
                      </a:r>
                      <a:r>
                        <a:rPr kumimoji="0" lang="de-DE" sz="1000" b="0" i="0" u="none" strike="noStrike" kern="1200" cap="none" spc="0" normalizeH="0" baseline="0" noProof="0">
                          <a:ln>
                            <a:noFill/>
                          </a:ln>
                          <a:solidFill>
                            <a:prstClr val="black"/>
                          </a:solidFill>
                          <a:effectLst/>
                          <a:uLnTx/>
                          <a:uFillTx/>
                          <a:latin typeface="+mn-lt"/>
                          <a:ea typeface="+mn-ea"/>
                          <a:cs typeface="+mn-cs"/>
                        </a:rPr>
                        <a:t>
⚡ Unplug &amp; Play. ⚡
Hast du schon vom neuen MINI Cooper S E Countryman gehört? Elektrisch zur Arbeit und am Wochenende in die Freizeit ist mit dem neuen Plug-In-Hybrid möglich. Der vollautomatisierte Wechsel zwischen den beiden Antriebsarten (Elektro- und Benzinmotor) verläuft völlig reibungslos. 
Neugierig?
Komm zu uns nach St. Michael und überzeuge dich selbst von der Zukunft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7261578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Kohla-Strauss GmbH - 2018-02-01 18:07:01</a:t>
                      </a:r>
                      <a:r>
                        <a:rPr kumimoji="0" lang="de-DE" sz="1000" b="0" i="0" u="none" strike="noStrike" kern="1200" cap="none" spc="0" normalizeH="0" baseline="0" noProof="0">
                          <a:ln>
                            <a:noFill/>
                          </a:ln>
                          <a:solidFill>
                            <a:prstClr val="black"/>
                          </a:solidFill>
                          <a:effectLst/>
                          <a:uLnTx/>
                          <a:uFillTx/>
                          <a:latin typeface="+mn-lt"/>
                          <a:ea typeface="+mn-ea"/>
                          <a:cs typeface="+mn-cs"/>
                        </a:rPr>
                        <a:t>
Für welchen MINI schlägt dein 💙?
Und willst du noch was Cooles wissen? Es gibt jetzt bis zu -20% auf alle sofort verfügbaren Neu- und Vorführwagen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472129478"/>
                  </a:ext>
                </a:extLst>
              </a:tr>
            </a:tbl>
          </a:graphicData>
        </a:graphic>
      </p:graphicFrame>
      <p:sp>
        <p:nvSpPr>
          <p:cNvPr id="4" name="Text Placeholder 3">
            <a:extLst>
              <a:ext uri="{FF2B5EF4-FFF2-40B4-BE49-F238E27FC236}">
                <a16:creationId xmlns:a16="http://schemas.microsoft.com/office/drawing/2014/main" id="{32B58147-BF42-4F14-8955-91AF6AA9A137}"/>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497669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EB0AB-CCA6-4DF9-82EC-A637209CFD4D}"/>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8283D969-64E5-495D-A47F-CC035BF5425E}"/>
              </a:ext>
            </a:extLst>
          </p:cNvPr>
          <p:cNvGraphicFramePr>
            <a:graphicFrameLocks noGrp="1"/>
          </p:cNvGraphicFramePr>
          <p:nvPr>
            <p:ph type="chart" sz="quarter" idx="13"/>
            <p:extLst>
              <p:ext uri="{D42A27DB-BD31-4B8C-83A1-F6EECF244321}">
                <p14:modId xmlns:p14="http://schemas.microsoft.com/office/powerpoint/2010/main" val="35732052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24EE5A-CFF7-4622-9C9C-02B7B4DC432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65C6125C-AE84-40F1-BBA8-C1AE4B5667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7571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030028-3674-41F9-8CA4-FB045BDB8BF5}"/>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C01A370E-2BAD-4233-914A-DA7017727919}"/>
              </a:ext>
            </a:extLst>
          </p:cNvPr>
          <p:cNvGraphicFramePr>
            <a:graphicFrameLocks noGrp="1"/>
          </p:cNvGraphicFramePr>
          <p:nvPr>
            <p:ph type="chart" sz="quarter" idx="13"/>
            <p:extLst>
              <p:ext uri="{D42A27DB-BD31-4B8C-83A1-F6EECF244321}">
                <p14:modId xmlns:p14="http://schemas.microsoft.com/office/powerpoint/2010/main" val="12305239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C050B8-F51C-448E-89D3-53728B42F21D}"/>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D1808E50-B139-4136-B876-F409B99163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856979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4B0CC-9FA1-43DF-9C59-301A8CE2AE68}"/>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818FEEF-F28E-4E25-AA2B-62C0D58BA14A}"/>
              </a:ext>
            </a:extLst>
          </p:cNvPr>
          <p:cNvGraphicFramePr>
            <a:graphicFrameLocks noGrp="1"/>
          </p:cNvGraphicFramePr>
          <p:nvPr>
            <p:ph type="chart" sz="quarter" idx="13"/>
            <p:extLst>
              <p:ext uri="{D42A27DB-BD31-4B8C-83A1-F6EECF244321}">
                <p14:modId xmlns:p14="http://schemas.microsoft.com/office/powerpoint/2010/main" val="3554044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46C2EE-808F-45E9-B008-C40C68316A8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29AFDB1-8A44-4282-8F2E-6FFF3BFE9F3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3499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DC125-5C5E-4F0F-80AC-F6B9D450405F}"/>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25362CF-6568-4E0C-8F54-FB29AC6C7502}"/>
              </a:ext>
            </a:extLst>
          </p:cNvPr>
          <p:cNvGraphicFramePr>
            <a:graphicFrameLocks noGrp="1"/>
          </p:cNvGraphicFramePr>
          <p:nvPr>
            <p:ph type="chart" sz="quarter" idx="13"/>
            <p:extLst>
              <p:ext uri="{D42A27DB-BD31-4B8C-83A1-F6EECF244321}">
                <p14:modId xmlns:p14="http://schemas.microsoft.com/office/powerpoint/2010/main" val="38548323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F5A26E-EA07-4FBB-A540-510C952A5A8E}"/>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749EF0A2-BFA6-4DB9-AFA0-47647FB54F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001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C6236-A2FF-48F7-B5CB-67D90DF2CE77}"/>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D78D0A6F-7744-4C3B-BADD-F6B5C2A2A4E9}"/>
              </a:ext>
            </a:extLst>
          </p:cNvPr>
          <p:cNvGraphicFramePr>
            <a:graphicFrameLocks noGrp="1"/>
          </p:cNvGraphicFramePr>
          <p:nvPr>
            <p:ph type="chart" sz="quarter" idx="13"/>
            <p:extLst>
              <p:ext uri="{D42A27DB-BD31-4B8C-83A1-F6EECF244321}">
                <p14:modId xmlns:p14="http://schemas.microsoft.com/office/powerpoint/2010/main" val="37996056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1FF0B5-6788-49E7-A936-EB5344EC94B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1C73F28-9F2A-4322-8E6F-1EC3BB77A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6166472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A6C723-F104-41D8-B75D-E98E5B5F6089}"/>
              </a:ext>
            </a:extLst>
          </p:cNvPr>
          <p:cNvSpPr>
            <a:spLocks noGrp="1"/>
          </p:cNvSpPr>
          <p:nvPr>
            <p:ph type="title"/>
          </p:nvPr>
        </p:nvSpPr>
        <p:spPr/>
        <p:txBody>
          <a:bodyPr/>
          <a:lstStyle/>
          <a:p>
            <a:r>
              <a:rPr lang="en-US"/>
              <a:t>Facebook Check Ins</a:t>
            </a:r>
          </a:p>
        </p:txBody>
      </p:sp>
      <p:graphicFrame>
        <p:nvGraphicFramePr>
          <p:cNvPr id="6" name="Chart Placeholder 5">
            <a:extLst>
              <a:ext uri="{FF2B5EF4-FFF2-40B4-BE49-F238E27FC236}">
                <a16:creationId xmlns:a16="http://schemas.microsoft.com/office/drawing/2014/main" id="{858D2634-7A1F-42F4-A487-B410474BAE48}"/>
              </a:ext>
            </a:extLst>
          </p:cNvPr>
          <p:cNvGraphicFramePr>
            <a:graphicFrameLocks noGrp="1"/>
          </p:cNvGraphicFramePr>
          <p:nvPr>
            <p:ph type="chart" sz="quarter" idx="13"/>
            <p:extLst>
              <p:ext uri="{D42A27DB-BD31-4B8C-83A1-F6EECF244321}">
                <p14:modId xmlns:p14="http://schemas.microsoft.com/office/powerpoint/2010/main" val="16968396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24C813-CBA0-4E3C-BFFE-DE364ACA99AA}"/>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980B6C9B-A7DE-401B-A3C5-53FE36B6E5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1049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ACFC-7BA9-4152-B469-4E94D11AC081}"/>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F20F5C24-4A72-4D5F-9BCB-55F2CB9CBF96}"/>
              </a:ext>
            </a:extLst>
          </p:cNvPr>
          <p:cNvGraphicFramePr>
            <a:graphicFrameLocks noGrp="1"/>
          </p:cNvGraphicFramePr>
          <p:nvPr>
            <p:ph type="chart" sz="quarter" idx="13"/>
            <p:extLst>
              <p:ext uri="{D42A27DB-BD31-4B8C-83A1-F6EECF244321}">
                <p14:modId xmlns:p14="http://schemas.microsoft.com/office/powerpoint/2010/main" val="27400612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2361433-77C2-4B70-BD1E-1ED62B83C08C}"/>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2A437B34-16AC-472E-86F9-B7B9EC46A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425391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0ECEA0-1FC1-4554-A898-2A5B2B08AA9A}"/>
              </a:ext>
            </a:extLst>
          </p:cNvPr>
          <p:cNvSpPr>
            <a:spLocks noGrp="1"/>
          </p:cNvSpPr>
          <p:nvPr>
            <p:ph type="title"/>
          </p:nvPr>
        </p:nvSpPr>
        <p:spPr/>
        <p:txBody>
          <a:bodyPr/>
          <a:lstStyle/>
          <a:p>
            <a:r>
              <a:rPr lang="en-US"/>
              <a:t>Facebook Impressions</a:t>
            </a:r>
          </a:p>
        </p:txBody>
      </p:sp>
      <p:graphicFrame>
        <p:nvGraphicFramePr>
          <p:cNvPr id="6" name="Chart Placeholder 5">
            <a:extLst>
              <a:ext uri="{FF2B5EF4-FFF2-40B4-BE49-F238E27FC236}">
                <a16:creationId xmlns:a16="http://schemas.microsoft.com/office/drawing/2014/main" id="{61F9389B-115A-4BE5-94B2-2F03C98554FB}"/>
              </a:ext>
            </a:extLst>
          </p:cNvPr>
          <p:cNvGraphicFramePr>
            <a:graphicFrameLocks noGrp="1"/>
          </p:cNvGraphicFramePr>
          <p:nvPr>
            <p:ph type="chart" sz="quarter" idx="13"/>
            <p:extLst>
              <p:ext uri="{D42A27DB-BD31-4B8C-83A1-F6EECF244321}">
                <p14:modId xmlns:p14="http://schemas.microsoft.com/office/powerpoint/2010/main" val="3849906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64D906-70EC-48E7-812D-83D3177E2F4B}"/>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4627EEF2-42EB-4AA0-95B1-DC6689CED5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07941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F59FC9-AFE3-4D8C-962E-377DD177DD46}"/>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4B55ADB0-3981-44A8-A860-058E7D36589E}"/>
              </a:ext>
            </a:extLst>
          </p:cNvPr>
          <p:cNvGraphicFramePr>
            <a:graphicFrameLocks noGrp="1"/>
          </p:cNvGraphicFramePr>
          <p:nvPr>
            <p:ph type="chart" sz="quarter" idx="13"/>
            <p:extLst>
              <p:ext uri="{D42A27DB-BD31-4B8C-83A1-F6EECF244321}">
                <p14:modId xmlns:p14="http://schemas.microsoft.com/office/powerpoint/2010/main" val="4283153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516659-AB4B-4F1C-9604-83237B44064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0FDCFD6D-EF55-48C7-9CEF-A8509AB6F5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301126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84577D-1865-4153-B351-4A6E3CEEE7C1}"/>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7DDDA2BC-04D4-4D73-81A5-9B361ECB96A3}"/>
              </a:ext>
            </a:extLst>
          </p:cNvPr>
          <p:cNvGraphicFramePr>
            <a:graphicFrameLocks noGrp="1"/>
          </p:cNvGraphicFramePr>
          <p:nvPr>
            <p:ph type="chart" sz="quarter" idx="13"/>
            <p:extLst>
              <p:ext uri="{D42A27DB-BD31-4B8C-83A1-F6EECF244321}">
                <p14:modId xmlns:p14="http://schemas.microsoft.com/office/powerpoint/2010/main" val="24440828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FF3203-0061-4A14-AD66-5E7AE8F037C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52485016-696A-4EB6-BB96-91C6A75992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362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9D616E-296E-48B5-9F51-698323D1714C}"/>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18F0BBEC-B6F4-4821-A0BD-E8DB0A104400}"/>
              </a:ext>
            </a:extLst>
          </p:cNvPr>
          <p:cNvGraphicFramePr>
            <a:graphicFrameLocks noGrp="1"/>
          </p:cNvGraphicFramePr>
          <p:nvPr>
            <p:ph type="chart" sz="quarter" idx="13"/>
            <p:extLst>
              <p:ext uri="{D42A27DB-BD31-4B8C-83A1-F6EECF244321}">
                <p14:modId xmlns:p14="http://schemas.microsoft.com/office/powerpoint/2010/main" val="3557934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8EFED67-E06C-4405-82B7-373ADECDA890}"/>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BE703189-3F4B-4583-B9C8-3694F88785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20560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0C42E5-6992-4A98-BB3A-263542471948}"/>
              </a:ext>
            </a:extLst>
          </p:cNvPr>
          <p:cNvSpPr>
            <a:spLocks noGrp="1"/>
          </p:cNvSpPr>
          <p:nvPr>
            <p:ph type="title"/>
          </p:nvPr>
        </p:nvSpPr>
        <p:spPr/>
        <p:txBody>
          <a:bodyPr/>
          <a:lstStyle/>
          <a:p>
            <a:r>
              <a:rPr lang="en-US"/>
              <a:t>Page Fans Online</a:t>
            </a:r>
          </a:p>
        </p:txBody>
      </p:sp>
      <p:graphicFrame>
        <p:nvGraphicFramePr>
          <p:cNvPr id="6" name="Chart Placeholder 5">
            <a:extLst>
              <a:ext uri="{FF2B5EF4-FFF2-40B4-BE49-F238E27FC236}">
                <a16:creationId xmlns:a16="http://schemas.microsoft.com/office/drawing/2014/main" id="{E92DE812-1CCF-4852-B40A-C75D3C0DA3ED}"/>
              </a:ext>
            </a:extLst>
          </p:cNvPr>
          <p:cNvGraphicFramePr>
            <a:graphicFrameLocks noGrp="1"/>
          </p:cNvGraphicFramePr>
          <p:nvPr>
            <p:ph type="chart" sz="quarter" idx="13"/>
            <p:extLst>
              <p:ext uri="{D42A27DB-BD31-4B8C-83A1-F6EECF244321}">
                <p14:modId xmlns:p14="http://schemas.microsoft.com/office/powerpoint/2010/main" val="2226548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B1336C-542E-44A1-9119-285593A86278}"/>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FD471E66-80B7-4A68-B381-BDE4898265F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286472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73F4A-BDB5-4795-A129-A6D008357C0C}"/>
              </a:ext>
            </a:extLst>
          </p:cNvPr>
          <p:cNvSpPr>
            <a:spLocks noGrp="1"/>
          </p:cNvSpPr>
          <p:nvPr>
            <p:ph type="title"/>
          </p:nvPr>
        </p:nvSpPr>
        <p:spPr/>
        <p:txBody>
          <a:bodyPr/>
          <a:lstStyle/>
          <a:p>
            <a:r>
              <a:rPr lang="en-US"/>
              <a:t>FB Insights - Daily Impressions - 1 of 3</a:t>
            </a:r>
          </a:p>
        </p:txBody>
      </p:sp>
      <p:graphicFrame>
        <p:nvGraphicFramePr>
          <p:cNvPr id="5" name="Table Placeholder 4">
            <a:extLst>
              <a:ext uri="{FF2B5EF4-FFF2-40B4-BE49-F238E27FC236}">
                <a16:creationId xmlns:a16="http://schemas.microsoft.com/office/drawing/2014/main" id="{72D95AD9-F4D8-4D96-A664-BFCB182F7446}"/>
              </a:ext>
            </a:extLst>
          </p:cNvPr>
          <p:cNvGraphicFramePr>
            <a:graphicFrameLocks noGrp="1"/>
          </p:cNvGraphicFramePr>
          <p:nvPr>
            <p:ph type="tbl" sz="quarter" idx="13"/>
            <p:extLst>
              <p:ext uri="{D42A27DB-BD31-4B8C-83A1-F6EECF244321}">
                <p14:modId xmlns:p14="http://schemas.microsoft.com/office/powerpoint/2010/main" val="3883457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13404859"/>
                    </a:ext>
                  </a:extLst>
                </a:gridCol>
                <a:gridCol w="2468880">
                  <a:extLst>
                    <a:ext uri="{9D8B030D-6E8A-4147-A177-3AD203B41FA5}">
                      <a16:colId xmlns:a16="http://schemas.microsoft.com/office/drawing/2014/main" val="1974016760"/>
                    </a:ext>
                  </a:extLst>
                </a:gridCol>
                <a:gridCol w="2468880">
                  <a:extLst>
                    <a:ext uri="{9D8B030D-6E8A-4147-A177-3AD203B41FA5}">
                      <a16:colId xmlns:a16="http://schemas.microsoft.com/office/drawing/2014/main" val="33141091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31931080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extLst>
                  <a:ext uri="{0D108BD9-81ED-4DB2-BD59-A6C34878D82A}">
                    <a16:rowId xmlns:a16="http://schemas.microsoft.com/office/drawing/2014/main" val="312763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extLst>
                  <a:ext uri="{0D108BD9-81ED-4DB2-BD59-A6C34878D82A}">
                    <a16:rowId xmlns:a16="http://schemas.microsoft.com/office/drawing/2014/main" val="329654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1354</a:t>
                      </a:r>
                    </a:p>
                  </a:txBody>
                  <a:tcPr/>
                </a:tc>
                <a:extLst>
                  <a:ext uri="{0D108BD9-81ED-4DB2-BD59-A6C34878D82A}">
                    <a16:rowId xmlns:a16="http://schemas.microsoft.com/office/drawing/2014/main" val="2498840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1260</a:t>
                      </a:r>
                    </a:p>
                  </a:txBody>
                  <a:tcPr/>
                </a:tc>
                <a:extLst>
                  <a:ext uri="{0D108BD9-81ED-4DB2-BD59-A6C34878D82A}">
                    <a16:rowId xmlns:a16="http://schemas.microsoft.com/office/drawing/2014/main" val="42144995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1049</a:t>
                      </a:r>
                    </a:p>
                  </a:txBody>
                  <a:tcPr/>
                </a:tc>
                <a:extLst>
                  <a:ext uri="{0D108BD9-81ED-4DB2-BD59-A6C34878D82A}">
                    <a16:rowId xmlns:a16="http://schemas.microsoft.com/office/drawing/2014/main" val="1654735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5797</a:t>
                      </a:r>
                    </a:p>
                  </a:txBody>
                  <a:tcPr/>
                </a:tc>
                <a:extLst>
                  <a:ext uri="{0D108BD9-81ED-4DB2-BD59-A6C34878D82A}">
                    <a16:rowId xmlns:a16="http://schemas.microsoft.com/office/drawing/2014/main" val="7098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13588</a:t>
                      </a:r>
                    </a:p>
                  </a:txBody>
                  <a:tcPr/>
                </a:tc>
                <a:extLst>
                  <a:ext uri="{0D108BD9-81ED-4DB2-BD59-A6C34878D82A}">
                    <a16:rowId xmlns:a16="http://schemas.microsoft.com/office/drawing/2014/main" val="65533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11893</a:t>
                      </a:r>
                    </a:p>
                  </a:txBody>
                  <a:tcPr/>
                </a:tc>
                <a:extLst>
                  <a:ext uri="{0D108BD9-81ED-4DB2-BD59-A6C34878D82A}">
                    <a16:rowId xmlns:a16="http://schemas.microsoft.com/office/drawing/2014/main" val="1609913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12812</a:t>
                      </a:r>
                    </a:p>
                  </a:txBody>
                  <a:tcPr/>
                </a:tc>
                <a:extLst>
                  <a:ext uri="{0D108BD9-81ED-4DB2-BD59-A6C34878D82A}">
                    <a16:rowId xmlns:a16="http://schemas.microsoft.com/office/drawing/2014/main" val="2139428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12169</a:t>
                      </a:r>
                    </a:p>
                  </a:txBody>
                  <a:tcPr/>
                </a:tc>
                <a:extLst>
                  <a:ext uri="{0D108BD9-81ED-4DB2-BD59-A6C34878D82A}">
                    <a16:rowId xmlns:a16="http://schemas.microsoft.com/office/drawing/2014/main" val="883944873"/>
                  </a:ext>
                </a:extLst>
              </a:tr>
            </a:tbl>
          </a:graphicData>
        </a:graphic>
      </p:graphicFrame>
      <p:sp>
        <p:nvSpPr>
          <p:cNvPr id="4" name="Text Placeholder 3">
            <a:extLst>
              <a:ext uri="{FF2B5EF4-FFF2-40B4-BE49-F238E27FC236}">
                <a16:creationId xmlns:a16="http://schemas.microsoft.com/office/drawing/2014/main" id="{FBC02E41-5F94-4734-BEFF-4BD8D08A0E7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1447251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4F229F-889D-49FA-ADDA-21533212196A}"/>
              </a:ext>
            </a:extLst>
          </p:cNvPr>
          <p:cNvSpPr>
            <a:spLocks noGrp="1"/>
          </p:cNvSpPr>
          <p:nvPr>
            <p:ph type="title"/>
          </p:nvPr>
        </p:nvSpPr>
        <p:spPr/>
        <p:txBody>
          <a:bodyPr/>
          <a:lstStyle/>
          <a:p>
            <a:r>
              <a:rPr lang="en-US"/>
              <a:t>FB Insights - Daily Impressions - 2 of 3</a:t>
            </a:r>
          </a:p>
        </p:txBody>
      </p:sp>
      <p:graphicFrame>
        <p:nvGraphicFramePr>
          <p:cNvPr id="5" name="Table Placeholder 4">
            <a:extLst>
              <a:ext uri="{FF2B5EF4-FFF2-40B4-BE49-F238E27FC236}">
                <a16:creationId xmlns:a16="http://schemas.microsoft.com/office/drawing/2014/main" id="{695F689E-4003-4B04-B2E0-CDE6BED989C5}"/>
              </a:ext>
            </a:extLst>
          </p:cNvPr>
          <p:cNvGraphicFramePr>
            <a:graphicFrameLocks noGrp="1"/>
          </p:cNvGraphicFramePr>
          <p:nvPr>
            <p:ph type="tbl" sz="quarter" idx="13"/>
            <p:extLst>
              <p:ext uri="{D42A27DB-BD31-4B8C-83A1-F6EECF244321}">
                <p14:modId xmlns:p14="http://schemas.microsoft.com/office/powerpoint/2010/main" val="104305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35165800"/>
                    </a:ext>
                  </a:extLst>
                </a:gridCol>
                <a:gridCol w="2468880">
                  <a:extLst>
                    <a:ext uri="{9D8B030D-6E8A-4147-A177-3AD203B41FA5}">
                      <a16:colId xmlns:a16="http://schemas.microsoft.com/office/drawing/2014/main" val="2828356187"/>
                    </a:ext>
                  </a:extLst>
                </a:gridCol>
                <a:gridCol w="2468880">
                  <a:extLst>
                    <a:ext uri="{9D8B030D-6E8A-4147-A177-3AD203B41FA5}">
                      <a16:colId xmlns:a16="http://schemas.microsoft.com/office/drawing/2014/main" val="3373004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991667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14883</a:t>
                      </a:r>
                    </a:p>
                  </a:txBody>
                  <a:tcPr/>
                </a:tc>
                <a:extLst>
                  <a:ext uri="{0D108BD9-81ED-4DB2-BD59-A6C34878D82A}">
                    <a16:rowId xmlns:a16="http://schemas.microsoft.com/office/drawing/2014/main" val="2870702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12778</a:t>
                      </a:r>
                    </a:p>
                  </a:txBody>
                  <a:tcPr/>
                </a:tc>
                <a:extLst>
                  <a:ext uri="{0D108BD9-81ED-4DB2-BD59-A6C34878D82A}">
                    <a16:rowId xmlns:a16="http://schemas.microsoft.com/office/drawing/2014/main" val="426788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13180</a:t>
                      </a:r>
                    </a:p>
                  </a:txBody>
                  <a:tcPr/>
                </a:tc>
                <a:extLst>
                  <a:ext uri="{0D108BD9-81ED-4DB2-BD59-A6C34878D82A}">
                    <a16:rowId xmlns:a16="http://schemas.microsoft.com/office/drawing/2014/main" val="851785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12934</a:t>
                      </a:r>
                    </a:p>
                  </a:txBody>
                  <a:tcPr/>
                </a:tc>
                <a:extLst>
                  <a:ext uri="{0D108BD9-81ED-4DB2-BD59-A6C34878D82A}">
                    <a16:rowId xmlns:a16="http://schemas.microsoft.com/office/drawing/2014/main" val="1751969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13780</a:t>
                      </a:r>
                    </a:p>
                  </a:txBody>
                  <a:tcPr/>
                </a:tc>
                <a:extLst>
                  <a:ext uri="{0D108BD9-81ED-4DB2-BD59-A6C34878D82A}">
                    <a16:rowId xmlns:a16="http://schemas.microsoft.com/office/drawing/2014/main" val="286067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a:t>
                      </a:r>
                    </a:p>
                  </a:txBody>
                  <a:tcPr/>
                </a:tc>
                <a:extLst>
                  <a:ext uri="{0D108BD9-81ED-4DB2-BD59-A6C34878D82A}">
                    <a16:rowId xmlns:a16="http://schemas.microsoft.com/office/drawing/2014/main" val="3924999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13537</a:t>
                      </a:r>
                    </a:p>
                  </a:txBody>
                  <a:tcPr/>
                </a:tc>
                <a:extLst>
                  <a:ext uri="{0D108BD9-81ED-4DB2-BD59-A6C34878D82A}">
                    <a16:rowId xmlns:a16="http://schemas.microsoft.com/office/drawing/2014/main" val="1649637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14642</a:t>
                      </a:r>
                    </a:p>
                  </a:txBody>
                  <a:tcPr/>
                </a:tc>
                <a:extLst>
                  <a:ext uri="{0D108BD9-81ED-4DB2-BD59-A6C34878D82A}">
                    <a16:rowId xmlns:a16="http://schemas.microsoft.com/office/drawing/2014/main" val="992547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13259</a:t>
                      </a:r>
                    </a:p>
                  </a:txBody>
                  <a:tcPr/>
                </a:tc>
                <a:extLst>
                  <a:ext uri="{0D108BD9-81ED-4DB2-BD59-A6C34878D82A}">
                    <a16:rowId xmlns:a16="http://schemas.microsoft.com/office/drawing/2014/main" val="3414887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12730</a:t>
                      </a:r>
                    </a:p>
                  </a:txBody>
                  <a:tcPr/>
                </a:tc>
                <a:extLst>
                  <a:ext uri="{0D108BD9-81ED-4DB2-BD59-A6C34878D82A}">
                    <a16:rowId xmlns:a16="http://schemas.microsoft.com/office/drawing/2014/main" val="3332764994"/>
                  </a:ext>
                </a:extLst>
              </a:tr>
            </a:tbl>
          </a:graphicData>
        </a:graphic>
      </p:graphicFrame>
      <p:sp>
        <p:nvSpPr>
          <p:cNvPr id="4" name="Text Placeholder 3">
            <a:extLst>
              <a:ext uri="{FF2B5EF4-FFF2-40B4-BE49-F238E27FC236}">
                <a16:creationId xmlns:a16="http://schemas.microsoft.com/office/drawing/2014/main" id="{F9F423C8-4C8E-4B8F-8D9C-C9581C18FD4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9800392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0ED7C-4B96-4E7A-B1CC-2A41D5A9CC52}"/>
              </a:ext>
            </a:extLst>
          </p:cNvPr>
          <p:cNvSpPr>
            <a:spLocks noGrp="1"/>
          </p:cNvSpPr>
          <p:nvPr>
            <p:ph type="title"/>
          </p:nvPr>
        </p:nvSpPr>
        <p:spPr/>
        <p:txBody>
          <a:bodyPr/>
          <a:lstStyle/>
          <a:p>
            <a:r>
              <a:rPr lang="en-US"/>
              <a:t>FB Insights - Daily Impressions - 3 of 3</a:t>
            </a:r>
          </a:p>
        </p:txBody>
      </p:sp>
      <p:graphicFrame>
        <p:nvGraphicFramePr>
          <p:cNvPr id="5" name="Table Placeholder 4">
            <a:extLst>
              <a:ext uri="{FF2B5EF4-FFF2-40B4-BE49-F238E27FC236}">
                <a16:creationId xmlns:a16="http://schemas.microsoft.com/office/drawing/2014/main" id="{64C8641A-DC78-4509-A8B9-9B932B49991F}"/>
              </a:ext>
            </a:extLst>
          </p:cNvPr>
          <p:cNvGraphicFramePr>
            <a:graphicFrameLocks noGrp="1"/>
          </p:cNvGraphicFramePr>
          <p:nvPr>
            <p:ph type="tbl" sz="quarter" idx="13"/>
            <p:extLst>
              <p:ext uri="{D42A27DB-BD31-4B8C-83A1-F6EECF244321}">
                <p14:modId xmlns:p14="http://schemas.microsoft.com/office/powerpoint/2010/main" val="39188231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86574960"/>
                    </a:ext>
                  </a:extLst>
                </a:gridCol>
                <a:gridCol w="2468880">
                  <a:extLst>
                    <a:ext uri="{9D8B030D-6E8A-4147-A177-3AD203B41FA5}">
                      <a16:colId xmlns:a16="http://schemas.microsoft.com/office/drawing/2014/main" val="2825646347"/>
                    </a:ext>
                  </a:extLst>
                </a:gridCol>
                <a:gridCol w="2468880">
                  <a:extLst>
                    <a:ext uri="{9D8B030D-6E8A-4147-A177-3AD203B41FA5}">
                      <a16:colId xmlns:a16="http://schemas.microsoft.com/office/drawing/2014/main" val="519240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extLst>
                  <a:ext uri="{0D108BD9-81ED-4DB2-BD59-A6C34878D82A}">
                    <a16:rowId xmlns:a16="http://schemas.microsoft.com/office/drawing/2014/main" val="1966742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10829</a:t>
                      </a:r>
                    </a:p>
                  </a:txBody>
                  <a:tcPr/>
                </a:tc>
                <a:extLst>
                  <a:ext uri="{0D108BD9-81ED-4DB2-BD59-A6C34878D82A}">
                    <a16:rowId xmlns:a16="http://schemas.microsoft.com/office/drawing/2014/main" val="3352422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7264</a:t>
                      </a:r>
                    </a:p>
                  </a:txBody>
                  <a:tcPr/>
                </a:tc>
                <a:extLst>
                  <a:ext uri="{0D108BD9-81ED-4DB2-BD59-A6C34878D82A}">
                    <a16:rowId xmlns:a16="http://schemas.microsoft.com/office/drawing/2014/main" val="3297095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9142</a:t>
                      </a:r>
                    </a:p>
                  </a:txBody>
                  <a:tcPr/>
                </a:tc>
                <a:extLst>
                  <a:ext uri="{0D108BD9-81ED-4DB2-BD59-A6C34878D82A}">
                    <a16:rowId xmlns:a16="http://schemas.microsoft.com/office/drawing/2014/main" val="4534362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8173</a:t>
                      </a:r>
                    </a:p>
                  </a:txBody>
                  <a:tcPr/>
                </a:tc>
                <a:extLst>
                  <a:ext uri="{0D108BD9-81ED-4DB2-BD59-A6C34878D82A}">
                    <a16:rowId xmlns:a16="http://schemas.microsoft.com/office/drawing/2014/main" val="2051127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a:t>
                      </a:r>
                    </a:p>
                  </a:txBody>
                  <a:tcPr/>
                </a:tc>
                <a:extLst>
                  <a:ext uri="{0D108BD9-81ED-4DB2-BD59-A6C34878D82A}">
                    <a16:rowId xmlns:a16="http://schemas.microsoft.com/office/drawing/2014/main" val="3249160557"/>
                  </a:ext>
                </a:extLst>
              </a:tr>
            </a:tbl>
          </a:graphicData>
        </a:graphic>
      </p:graphicFrame>
      <p:sp>
        <p:nvSpPr>
          <p:cNvPr id="4" name="Text Placeholder 3">
            <a:extLst>
              <a:ext uri="{FF2B5EF4-FFF2-40B4-BE49-F238E27FC236}">
                <a16:creationId xmlns:a16="http://schemas.microsoft.com/office/drawing/2014/main" id="{FE7F2A80-582D-48F3-87BF-31FB97EA4C81}"/>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26561556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458A3D-C23E-4CFB-9A9D-FA02216D277A}"/>
              </a:ext>
            </a:extLst>
          </p:cNvPr>
          <p:cNvSpPr>
            <a:spLocks noGrp="1"/>
          </p:cNvSpPr>
          <p:nvPr>
            <p:ph type="title"/>
          </p:nvPr>
        </p:nvSpPr>
        <p:spPr/>
        <p:txBody>
          <a:bodyPr/>
          <a:lstStyle/>
          <a:p>
            <a:r>
              <a:rPr lang="en-US"/>
              <a:t>FB Insights - Daily Reach - 1 of 3</a:t>
            </a:r>
          </a:p>
        </p:txBody>
      </p:sp>
      <p:graphicFrame>
        <p:nvGraphicFramePr>
          <p:cNvPr id="5" name="Table Placeholder 4">
            <a:extLst>
              <a:ext uri="{FF2B5EF4-FFF2-40B4-BE49-F238E27FC236}">
                <a16:creationId xmlns:a16="http://schemas.microsoft.com/office/drawing/2014/main" id="{162A6E86-58A0-4590-83AC-701E59EFED22}"/>
              </a:ext>
            </a:extLst>
          </p:cNvPr>
          <p:cNvGraphicFramePr>
            <a:graphicFrameLocks noGrp="1"/>
          </p:cNvGraphicFramePr>
          <p:nvPr>
            <p:ph type="tbl" sz="quarter" idx="13"/>
            <p:extLst>
              <p:ext uri="{D42A27DB-BD31-4B8C-83A1-F6EECF244321}">
                <p14:modId xmlns:p14="http://schemas.microsoft.com/office/powerpoint/2010/main" val="160182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40357443"/>
                    </a:ext>
                  </a:extLst>
                </a:gridCol>
                <a:gridCol w="2468880">
                  <a:extLst>
                    <a:ext uri="{9D8B030D-6E8A-4147-A177-3AD203B41FA5}">
                      <a16:colId xmlns:a16="http://schemas.microsoft.com/office/drawing/2014/main" val="2994328727"/>
                    </a:ext>
                  </a:extLst>
                </a:gridCol>
                <a:gridCol w="2468880">
                  <a:extLst>
                    <a:ext uri="{9D8B030D-6E8A-4147-A177-3AD203B41FA5}">
                      <a16:colId xmlns:a16="http://schemas.microsoft.com/office/drawing/2014/main" val="2166866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262058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3510</a:t>
                      </a:r>
                    </a:p>
                  </a:txBody>
                  <a:tcPr/>
                </a:tc>
                <a:extLst>
                  <a:ext uri="{0D108BD9-81ED-4DB2-BD59-A6C34878D82A}">
                    <a16:rowId xmlns:a16="http://schemas.microsoft.com/office/drawing/2014/main" val="737551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a:t>
                      </a:r>
                    </a:p>
                  </a:txBody>
                  <a:tcPr/>
                </a:tc>
                <a:extLst>
                  <a:ext uri="{0D108BD9-81ED-4DB2-BD59-A6C34878D82A}">
                    <a16:rowId xmlns:a16="http://schemas.microsoft.com/office/drawing/2014/main" val="478593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915</a:t>
                      </a:r>
                    </a:p>
                  </a:txBody>
                  <a:tcPr/>
                </a:tc>
                <a:extLst>
                  <a:ext uri="{0D108BD9-81ED-4DB2-BD59-A6C34878D82A}">
                    <a16:rowId xmlns:a16="http://schemas.microsoft.com/office/drawing/2014/main" val="8284264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a:t>
                      </a:r>
                    </a:p>
                  </a:txBody>
                  <a:tcPr/>
                </a:tc>
                <a:extLst>
                  <a:ext uri="{0D108BD9-81ED-4DB2-BD59-A6C34878D82A}">
                    <a16:rowId xmlns:a16="http://schemas.microsoft.com/office/drawing/2014/main" val="21123727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extLst>
                  <a:ext uri="{0D108BD9-81ED-4DB2-BD59-A6C34878D82A}">
                    <a16:rowId xmlns:a16="http://schemas.microsoft.com/office/drawing/2014/main" val="250131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5410</a:t>
                      </a:r>
                    </a:p>
                  </a:txBody>
                  <a:tcPr/>
                </a:tc>
                <a:extLst>
                  <a:ext uri="{0D108BD9-81ED-4DB2-BD59-A6C34878D82A}">
                    <a16:rowId xmlns:a16="http://schemas.microsoft.com/office/drawing/2014/main" val="2799168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11902</a:t>
                      </a:r>
                    </a:p>
                  </a:txBody>
                  <a:tcPr/>
                </a:tc>
                <a:extLst>
                  <a:ext uri="{0D108BD9-81ED-4DB2-BD59-A6C34878D82A}">
                    <a16:rowId xmlns:a16="http://schemas.microsoft.com/office/drawing/2014/main" val="3527577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11410</a:t>
                      </a:r>
                    </a:p>
                  </a:txBody>
                  <a:tcPr/>
                </a:tc>
                <a:extLst>
                  <a:ext uri="{0D108BD9-81ED-4DB2-BD59-A6C34878D82A}">
                    <a16:rowId xmlns:a16="http://schemas.microsoft.com/office/drawing/2014/main" val="174248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11088</a:t>
                      </a:r>
                    </a:p>
                  </a:txBody>
                  <a:tcPr/>
                </a:tc>
                <a:extLst>
                  <a:ext uri="{0D108BD9-81ED-4DB2-BD59-A6C34878D82A}">
                    <a16:rowId xmlns:a16="http://schemas.microsoft.com/office/drawing/2014/main" val="31063078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11223</a:t>
                      </a:r>
                    </a:p>
                  </a:txBody>
                  <a:tcPr/>
                </a:tc>
                <a:extLst>
                  <a:ext uri="{0D108BD9-81ED-4DB2-BD59-A6C34878D82A}">
                    <a16:rowId xmlns:a16="http://schemas.microsoft.com/office/drawing/2014/main" val="2389783385"/>
                  </a:ext>
                </a:extLst>
              </a:tr>
            </a:tbl>
          </a:graphicData>
        </a:graphic>
      </p:graphicFrame>
      <p:sp>
        <p:nvSpPr>
          <p:cNvPr id="4" name="Text Placeholder 3">
            <a:extLst>
              <a:ext uri="{FF2B5EF4-FFF2-40B4-BE49-F238E27FC236}">
                <a16:creationId xmlns:a16="http://schemas.microsoft.com/office/drawing/2014/main" id="{AE842401-4904-4D2F-9D9D-4B7D4DF4094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39795163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519B-9F6E-453A-987B-5F6BB3263A67}"/>
              </a:ext>
            </a:extLst>
          </p:cNvPr>
          <p:cNvSpPr>
            <a:spLocks noGrp="1"/>
          </p:cNvSpPr>
          <p:nvPr>
            <p:ph type="title"/>
          </p:nvPr>
        </p:nvSpPr>
        <p:spPr/>
        <p:txBody>
          <a:bodyPr/>
          <a:lstStyle/>
          <a:p>
            <a:r>
              <a:rPr lang="en-US"/>
              <a:t>FB Insights - Daily Reach - 2 of 3</a:t>
            </a:r>
          </a:p>
        </p:txBody>
      </p:sp>
      <p:graphicFrame>
        <p:nvGraphicFramePr>
          <p:cNvPr id="5" name="Table Placeholder 4">
            <a:extLst>
              <a:ext uri="{FF2B5EF4-FFF2-40B4-BE49-F238E27FC236}">
                <a16:creationId xmlns:a16="http://schemas.microsoft.com/office/drawing/2014/main" id="{5555D2D5-68F8-4E52-8DCD-4A582F564320}"/>
              </a:ext>
            </a:extLst>
          </p:cNvPr>
          <p:cNvGraphicFramePr>
            <a:graphicFrameLocks noGrp="1"/>
          </p:cNvGraphicFramePr>
          <p:nvPr>
            <p:ph type="tbl" sz="quarter" idx="13"/>
            <p:extLst>
              <p:ext uri="{D42A27DB-BD31-4B8C-83A1-F6EECF244321}">
                <p14:modId xmlns:p14="http://schemas.microsoft.com/office/powerpoint/2010/main" val="3511762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4736327"/>
                    </a:ext>
                  </a:extLst>
                </a:gridCol>
                <a:gridCol w="2468880">
                  <a:extLst>
                    <a:ext uri="{9D8B030D-6E8A-4147-A177-3AD203B41FA5}">
                      <a16:colId xmlns:a16="http://schemas.microsoft.com/office/drawing/2014/main" val="935751156"/>
                    </a:ext>
                  </a:extLst>
                </a:gridCol>
                <a:gridCol w="2468880">
                  <a:extLst>
                    <a:ext uri="{9D8B030D-6E8A-4147-A177-3AD203B41FA5}">
                      <a16:colId xmlns:a16="http://schemas.microsoft.com/office/drawing/2014/main" val="41191891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044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12269</a:t>
                      </a:r>
                    </a:p>
                  </a:txBody>
                  <a:tcPr/>
                </a:tc>
                <a:extLst>
                  <a:ext uri="{0D108BD9-81ED-4DB2-BD59-A6C34878D82A}">
                    <a16:rowId xmlns:a16="http://schemas.microsoft.com/office/drawing/2014/main" val="4182311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11758</a:t>
                      </a:r>
                    </a:p>
                  </a:txBody>
                  <a:tcPr/>
                </a:tc>
                <a:extLst>
                  <a:ext uri="{0D108BD9-81ED-4DB2-BD59-A6C34878D82A}">
                    <a16:rowId xmlns:a16="http://schemas.microsoft.com/office/drawing/2014/main" val="173847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11831</a:t>
                      </a:r>
                    </a:p>
                  </a:txBody>
                  <a:tcPr/>
                </a:tc>
                <a:extLst>
                  <a:ext uri="{0D108BD9-81ED-4DB2-BD59-A6C34878D82A}">
                    <a16:rowId xmlns:a16="http://schemas.microsoft.com/office/drawing/2014/main" val="2806712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12346</a:t>
                      </a:r>
                    </a:p>
                  </a:txBody>
                  <a:tcPr/>
                </a:tc>
                <a:extLst>
                  <a:ext uri="{0D108BD9-81ED-4DB2-BD59-A6C34878D82A}">
                    <a16:rowId xmlns:a16="http://schemas.microsoft.com/office/drawing/2014/main" val="2899170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13037</a:t>
                      </a:r>
                    </a:p>
                  </a:txBody>
                  <a:tcPr/>
                </a:tc>
                <a:extLst>
                  <a:ext uri="{0D108BD9-81ED-4DB2-BD59-A6C34878D82A}">
                    <a16:rowId xmlns:a16="http://schemas.microsoft.com/office/drawing/2014/main" val="1880652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02/16/2018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11516</a:t>
                      </a:r>
                    </a:p>
                  </a:txBody>
                  <a:tcPr/>
                </a:tc>
                <a:extLst>
                  <a:ext uri="{0D108BD9-81ED-4DB2-BD59-A6C34878D82A}">
                    <a16:rowId xmlns:a16="http://schemas.microsoft.com/office/drawing/2014/main" val="581545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11826</a:t>
                      </a:r>
                    </a:p>
                  </a:txBody>
                  <a:tcPr/>
                </a:tc>
                <a:extLst>
                  <a:ext uri="{0D108BD9-81ED-4DB2-BD59-A6C34878D82A}">
                    <a16:rowId xmlns:a16="http://schemas.microsoft.com/office/drawing/2014/main" val="496747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12723</a:t>
                      </a:r>
                    </a:p>
                  </a:txBody>
                  <a:tcPr/>
                </a:tc>
                <a:extLst>
                  <a:ext uri="{0D108BD9-81ED-4DB2-BD59-A6C34878D82A}">
                    <a16:rowId xmlns:a16="http://schemas.microsoft.com/office/drawing/2014/main" val="3164887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12685</a:t>
                      </a:r>
                    </a:p>
                  </a:txBody>
                  <a:tcPr/>
                </a:tc>
                <a:extLst>
                  <a:ext uri="{0D108BD9-81ED-4DB2-BD59-A6C34878D82A}">
                    <a16:rowId xmlns:a16="http://schemas.microsoft.com/office/drawing/2014/main" val="1080507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11433</a:t>
                      </a:r>
                    </a:p>
                  </a:txBody>
                  <a:tcPr/>
                </a:tc>
                <a:extLst>
                  <a:ext uri="{0D108BD9-81ED-4DB2-BD59-A6C34878D82A}">
                    <a16:rowId xmlns:a16="http://schemas.microsoft.com/office/drawing/2014/main" val="1369738281"/>
                  </a:ext>
                </a:extLst>
              </a:tr>
            </a:tbl>
          </a:graphicData>
        </a:graphic>
      </p:graphicFrame>
      <p:sp>
        <p:nvSpPr>
          <p:cNvPr id="4" name="Text Placeholder 3">
            <a:extLst>
              <a:ext uri="{FF2B5EF4-FFF2-40B4-BE49-F238E27FC236}">
                <a16:creationId xmlns:a16="http://schemas.microsoft.com/office/drawing/2014/main" id="{D24A439F-FF2E-4406-84F7-A94BE77A57AA}"/>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19609317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0D94E8-354A-4B0E-B494-E72893D4F812}"/>
              </a:ext>
            </a:extLst>
          </p:cNvPr>
          <p:cNvSpPr>
            <a:spLocks noGrp="1"/>
          </p:cNvSpPr>
          <p:nvPr>
            <p:ph type="title"/>
          </p:nvPr>
        </p:nvSpPr>
        <p:spPr/>
        <p:txBody>
          <a:bodyPr/>
          <a:lstStyle/>
          <a:p>
            <a:r>
              <a:rPr lang="en-US"/>
              <a:t>FB Insights - Daily Reach - 3 of 3</a:t>
            </a:r>
          </a:p>
        </p:txBody>
      </p:sp>
      <p:graphicFrame>
        <p:nvGraphicFramePr>
          <p:cNvPr id="5" name="Table Placeholder 4">
            <a:extLst>
              <a:ext uri="{FF2B5EF4-FFF2-40B4-BE49-F238E27FC236}">
                <a16:creationId xmlns:a16="http://schemas.microsoft.com/office/drawing/2014/main" id="{C97B6B13-3B92-4E0C-851E-332F71D6A7EC}"/>
              </a:ext>
            </a:extLst>
          </p:cNvPr>
          <p:cNvGraphicFramePr>
            <a:graphicFrameLocks noGrp="1"/>
          </p:cNvGraphicFramePr>
          <p:nvPr>
            <p:ph type="tbl" sz="quarter" idx="13"/>
            <p:extLst>
              <p:ext uri="{D42A27DB-BD31-4B8C-83A1-F6EECF244321}">
                <p14:modId xmlns:p14="http://schemas.microsoft.com/office/powerpoint/2010/main" val="3931952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32205948"/>
                    </a:ext>
                  </a:extLst>
                </a:gridCol>
                <a:gridCol w="2468880">
                  <a:extLst>
                    <a:ext uri="{9D8B030D-6E8A-4147-A177-3AD203B41FA5}">
                      <a16:colId xmlns:a16="http://schemas.microsoft.com/office/drawing/2014/main" val="1493937802"/>
                    </a:ext>
                  </a:extLst>
                </a:gridCol>
                <a:gridCol w="2468880">
                  <a:extLst>
                    <a:ext uri="{9D8B030D-6E8A-4147-A177-3AD203B41FA5}">
                      <a16:colId xmlns:a16="http://schemas.microsoft.com/office/drawing/2014/main" val="4194056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59822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a:t>
                      </a:r>
                    </a:p>
                  </a:txBody>
                  <a:tcPr/>
                </a:tc>
                <a:extLst>
                  <a:ext uri="{0D108BD9-81ED-4DB2-BD59-A6C34878D82A}">
                    <a16:rowId xmlns:a16="http://schemas.microsoft.com/office/drawing/2014/main" val="35257477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6765</a:t>
                      </a:r>
                    </a:p>
                  </a:txBody>
                  <a:tcPr/>
                </a:tc>
                <a:extLst>
                  <a:ext uri="{0D108BD9-81ED-4DB2-BD59-A6C34878D82A}">
                    <a16:rowId xmlns:a16="http://schemas.microsoft.com/office/drawing/2014/main" val="2126739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7851</a:t>
                      </a:r>
                    </a:p>
                  </a:txBody>
                  <a:tcPr/>
                </a:tc>
                <a:extLst>
                  <a:ext uri="{0D108BD9-81ED-4DB2-BD59-A6C34878D82A}">
                    <a16:rowId xmlns:a16="http://schemas.microsoft.com/office/drawing/2014/main" val="1816603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02/24/2018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7757</a:t>
                      </a:r>
                    </a:p>
                  </a:txBody>
                  <a:tcPr/>
                </a:tc>
                <a:extLst>
                  <a:ext uri="{0D108BD9-81ED-4DB2-BD59-A6C34878D82A}">
                    <a16:rowId xmlns:a16="http://schemas.microsoft.com/office/drawing/2014/main" val="1632578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Kohla-Strauss GmbH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8663</a:t>
                      </a:r>
                    </a:p>
                  </a:txBody>
                  <a:tcPr/>
                </a:tc>
                <a:extLst>
                  <a:ext uri="{0D108BD9-81ED-4DB2-BD59-A6C34878D82A}">
                    <a16:rowId xmlns:a16="http://schemas.microsoft.com/office/drawing/2014/main" val="2738561822"/>
                  </a:ext>
                </a:extLst>
              </a:tr>
            </a:tbl>
          </a:graphicData>
        </a:graphic>
      </p:graphicFrame>
      <p:sp>
        <p:nvSpPr>
          <p:cNvPr id="4" name="Text Placeholder 3">
            <a:extLst>
              <a:ext uri="{FF2B5EF4-FFF2-40B4-BE49-F238E27FC236}">
                <a16:creationId xmlns:a16="http://schemas.microsoft.com/office/drawing/2014/main" id="{36146FAD-AD0F-4CF8-BAB6-7E22DEEFCE12}"/>
              </a:ext>
            </a:extLst>
          </p:cNvPr>
          <p:cNvSpPr>
            <a:spLocks noGrp="1"/>
          </p:cNvSpPr>
          <p:nvPr>
            <p:ph type="body" sz="quarter" idx="14"/>
          </p:nvPr>
        </p:nvSpPr>
        <p:spPr/>
        <p:txBody>
          <a:bodyPr/>
          <a:lstStyle/>
          <a:p>
            <a:r>
              <a:rPr lang="en-US"/>
              <a:t>02/01/2018 - 02/27/2018</a:t>
            </a:r>
          </a:p>
        </p:txBody>
      </p:sp>
    </p:spTree>
    <p:extLst>
      <p:ext uri="{BB962C8B-B14F-4D97-AF65-F5344CB8AC3E}">
        <p14:creationId xmlns:p14="http://schemas.microsoft.com/office/powerpoint/2010/main" val="38347140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80785-B43D-4728-AB6C-18CD41905906}"/>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855004C4-0B1C-4C0B-9A0C-73AAB78F9463}"/>
              </a:ext>
            </a:extLst>
          </p:cNvPr>
          <p:cNvGraphicFramePr>
            <a:graphicFrameLocks noGrp="1"/>
          </p:cNvGraphicFramePr>
          <p:nvPr>
            <p:ph type="chart" sz="quarter" idx="13"/>
            <p:extLst>
              <p:ext uri="{D42A27DB-BD31-4B8C-83A1-F6EECF244321}">
                <p14:modId xmlns:p14="http://schemas.microsoft.com/office/powerpoint/2010/main" val="17303198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7E5EC7-E3B4-4D64-A80B-BD34559A17F1}"/>
              </a:ext>
            </a:extLst>
          </p:cNvPr>
          <p:cNvSpPr>
            <a:spLocks noGrp="1"/>
          </p:cNvSpPr>
          <p:nvPr>
            <p:ph type="body" sz="quarter" idx="14"/>
          </p:nvPr>
        </p:nvSpPr>
        <p:spPr/>
        <p:txBody>
          <a:bodyPr/>
          <a:lstStyle/>
          <a:p>
            <a:r>
              <a:rPr lang="en-US"/>
              <a:t>02/01/2018 - 02/27/2018</a:t>
            </a:r>
          </a:p>
        </p:txBody>
      </p:sp>
      <p:sp>
        <p:nvSpPr>
          <p:cNvPr id="5" name="Footer Placeholder 4">
            <a:extLst>
              <a:ext uri="{FF2B5EF4-FFF2-40B4-BE49-F238E27FC236}">
                <a16:creationId xmlns:a16="http://schemas.microsoft.com/office/drawing/2014/main" id="{87EE8CE6-0138-4387-8973-7675C59C3A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14539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1154</Words>
  <Application>Microsoft Office PowerPoint</Application>
  <PresentationFormat>On-screen Show (4:3)</PresentationFormat>
  <Paragraphs>630</Paragraphs>
  <Slides>39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39</vt:i4>
      </vt:variant>
    </vt:vector>
  </HeadingPairs>
  <TitlesOfParts>
    <vt:vector size="42" baseType="lpstr">
      <vt:lpstr>Arial</vt:lpstr>
      <vt:lpstr>Calibri</vt:lpstr>
      <vt:lpstr>quintly_template</vt:lpstr>
      <vt:lpstr>Facebook Page Report</vt:lpstr>
      <vt:lpstr>Facebook Key Metrics Table</vt:lpstr>
      <vt:lpstr>Facebook Fans Table</vt:lpstr>
      <vt:lpstr>Key Metrics Table w. User Post RR</vt:lpstr>
      <vt:lpstr>Facebook Fans Total</vt:lpstr>
      <vt:lpstr>Facebook Fans Change</vt:lpstr>
      <vt:lpstr>Facebook Fans Lost</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 with Reactions Table - 1 of 7</vt:lpstr>
      <vt:lpstr>Facebook Own Posts with Reactions Table - 2 of 7</vt:lpstr>
      <vt:lpstr>Facebook Own Posts with Reactions Table - 3 of 7</vt:lpstr>
      <vt:lpstr>Facebook Own Posts with Reactions Table - 4 of 7</vt:lpstr>
      <vt:lpstr>Facebook Own Posts with Reactions Table - 5 of 7</vt:lpstr>
      <vt:lpstr>Facebook Own Posts with Reactions Table - 6 of 7</vt:lpstr>
      <vt:lpstr>Facebook Own Posts with Reactions Table - 7 of 7</vt:lpstr>
      <vt:lpstr>Facebook Own Posts By Weekday</vt:lpstr>
      <vt:lpstr>Facebook Interaction Rate</vt:lpstr>
      <vt:lpstr>Facebook Post Type Distribution</vt:lpstr>
      <vt:lpstr>Facebook Interaction Rate By Post Type</vt:lpstr>
      <vt:lpstr>Facebook Response Times</vt:lpstr>
      <vt:lpstr>Facebook Check Ins</vt:lpstr>
      <vt:lpstr>Facebook Fan Demographics</vt:lpstr>
      <vt:lpstr>Facebook Impressions</vt:lpstr>
      <vt:lpstr>Facebook Reach</vt:lpstr>
      <vt:lpstr>Facebook Engaged Users</vt:lpstr>
      <vt:lpstr>Facebook Page Views</vt:lpstr>
      <vt:lpstr>Page Fans Online</vt:lpstr>
      <vt:lpstr>FB Insights - Daily Impressions - 1 of 3</vt:lpstr>
      <vt:lpstr>FB Insights - Daily Impressions - 2 of 3</vt:lpstr>
      <vt:lpstr>FB Insights - Daily Impressions - 3 of 3</vt:lpstr>
      <vt:lpstr>FB Insights - Daily Reach - 1 of 3</vt:lpstr>
      <vt:lpstr>FB Insights - Daily Reach - 2 of 3</vt:lpstr>
      <vt:lpstr>FB Insights - Daily Reach - 3 of 3</vt:lpstr>
      <vt:lpstr>Facebook Reach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Page Report</dc:title>
  <dc:creator>Administrator</dc:creator>
  <cp:lastModifiedBy>Administrator</cp:lastModifiedBy>
  <cp:revision>1</cp:revision>
  <dcterms:created xsi:type="dcterms:W3CDTF">2018-02-27T13:45:35Z</dcterms:created>
  <dcterms:modified xsi:type="dcterms:W3CDTF">2018-02-27T13:47:45Z</dcterms:modified>
</cp:coreProperties>
</file>