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2323</c:v>
                </c:pt>
                <c:pt idx="1">
                  <c:v>2323</c:v>
                </c:pt>
                <c:pt idx="2">
                  <c:v>2323</c:v>
                </c:pt>
                <c:pt idx="3">
                  <c:v>2324</c:v>
                </c:pt>
                <c:pt idx="4">
                  <c:v>2328</c:v>
                </c:pt>
                <c:pt idx="5">
                  <c:v>2332</c:v>
                </c:pt>
                <c:pt idx="6">
                  <c:v>2332</c:v>
                </c:pt>
                <c:pt idx="7">
                  <c:v>2333</c:v>
                </c:pt>
                <c:pt idx="8">
                  <c:v>2335</c:v>
                </c:pt>
                <c:pt idx="9">
                  <c:v>2335</c:v>
                </c:pt>
                <c:pt idx="10">
                  <c:v>2336</c:v>
                </c:pt>
                <c:pt idx="11">
                  <c:v>2336</c:v>
                </c:pt>
                <c:pt idx="12">
                  <c:v>2337</c:v>
                </c:pt>
                <c:pt idx="13">
                  <c:v>2338</c:v>
                </c:pt>
                <c:pt idx="14">
                  <c:v>2338</c:v>
                </c:pt>
                <c:pt idx="15">
                  <c:v>2337</c:v>
                </c:pt>
                <c:pt idx="16">
                  <c:v>2339</c:v>
                </c:pt>
                <c:pt idx="17">
                  <c:v>2344</c:v>
                </c:pt>
                <c:pt idx="18">
                  <c:v>2347</c:v>
                </c:pt>
                <c:pt idx="19">
                  <c:v>2352</c:v>
                </c:pt>
                <c:pt idx="20">
                  <c:v>2354</c:v>
                </c:pt>
                <c:pt idx="21">
                  <c:v>2356</c:v>
                </c:pt>
                <c:pt idx="22">
                  <c:v>2359</c:v>
                </c:pt>
                <c:pt idx="23">
                  <c:v>2366</c:v>
                </c:pt>
                <c:pt idx="24">
                  <c:v>2370</c:v>
                </c:pt>
                <c:pt idx="25">
                  <c:v>2369</c:v>
                </c:pt>
                <c:pt idx="26">
                  <c:v>2370</c:v>
                </c:pt>
              </c:numCache>
            </c:numRef>
          </c:val>
          <c:smooth val="0"/>
          <c:extLst>
            <c:ext xmlns:c16="http://schemas.microsoft.com/office/drawing/2014/chart" uri="{C3380CC4-5D6E-409C-BE32-E72D297353CC}">
              <c16:uniqueId val="{00000000-4BC5-4FCC-A03D-1C01B9348273}"/>
            </c:ext>
          </c:extLst>
        </c:ser>
        <c:dLbls>
          <c:showLegendKey val="0"/>
          <c:showVal val="0"/>
          <c:showCatName val="0"/>
          <c:showSerName val="0"/>
          <c:showPercent val="0"/>
          <c:showBubbleSize val="0"/>
        </c:dLbls>
        <c:smooth val="0"/>
        <c:axId val="248967072"/>
        <c:axId val="248963464"/>
      </c:lineChart>
      <c:dateAx>
        <c:axId val="24896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3464"/>
        <c:crosses val="autoZero"/>
        <c:auto val="1"/>
        <c:lblOffset val="100"/>
        <c:baseTimeUnit val="days"/>
      </c:dateAx>
      <c:valAx>
        <c:axId val="24896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6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c:v>
                </c:pt>
                <c:pt idx="1">
                  <c:v>3</c:v>
                </c:pt>
                <c:pt idx="2">
                  <c:v>0</c:v>
                </c:pt>
                <c:pt idx="3">
                  <c:v>1</c:v>
                </c:pt>
                <c:pt idx="4">
                  <c:v>0</c:v>
                </c:pt>
                <c:pt idx="5">
                  <c:v>8</c:v>
                </c:pt>
                <c:pt idx="6">
                  <c:v>0</c:v>
                </c:pt>
                <c:pt idx="7">
                  <c:v>0</c:v>
                </c:pt>
                <c:pt idx="8">
                  <c:v>2</c:v>
                </c:pt>
                <c:pt idx="9">
                  <c:v>1</c:v>
                </c:pt>
                <c:pt idx="10">
                  <c:v>1</c:v>
                </c:pt>
                <c:pt idx="11">
                  <c:v>0</c:v>
                </c:pt>
                <c:pt idx="12">
                  <c:v>1</c:v>
                </c:pt>
                <c:pt idx="13">
                  <c:v>1</c:v>
                </c:pt>
                <c:pt idx="14">
                  <c:v>0</c:v>
                </c:pt>
                <c:pt idx="15">
                  <c:v>-2</c:v>
                </c:pt>
                <c:pt idx="16">
                  <c:v>1</c:v>
                </c:pt>
                <c:pt idx="17">
                  <c:v>6</c:v>
                </c:pt>
                <c:pt idx="18">
                  <c:v>3</c:v>
                </c:pt>
                <c:pt idx="19">
                  <c:v>5</c:v>
                </c:pt>
                <c:pt idx="20">
                  <c:v>3</c:v>
                </c:pt>
                <c:pt idx="21">
                  <c:v>0</c:v>
                </c:pt>
                <c:pt idx="22">
                  <c:v>4</c:v>
                </c:pt>
                <c:pt idx="23">
                  <c:v>7</c:v>
                </c:pt>
                <c:pt idx="24">
                  <c:v>3</c:v>
                </c:pt>
                <c:pt idx="25">
                  <c:v>2</c:v>
                </c:pt>
                <c:pt idx="26">
                  <c:v>0</c:v>
                </c:pt>
              </c:numCache>
            </c:numRef>
          </c:val>
          <c:smooth val="0"/>
          <c:extLst>
            <c:ext xmlns:c16="http://schemas.microsoft.com/office/drawing/2014/chart" uri="{C3380CC4-5D6E-409C-BE32-E72D297353CC}">
              <c16:uniqueId val="{00000000-76C8-4840-9666-77045FEBC989}"/>
            </c:ext>
          </c:extLst>
        </c:ser>
        <c:dLbls>
          <c:showLegendKey val="0"/>
          <c:showVal val="0"/>
          <c:showCatName val="0"/>
          <c:showSerName val="0"/>
          <c:showPercent val="0"/>
          <c:showBubbleSize val="0"/>
        </c:dLbls>
        <c:smooth val="0"/>
        <c:axId val="300427016"/>
        <c:axId val="300426688"/>
      </c:lineChart>
      <c:dateAx>
        <c:axId val="30042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26688"/>
        <c:crosses val="autoZero"/>
        <c:auto val="1"/>
        <c:lblOffset val="100"/>
        <c:baseTimeUnit val="days"/>
      </c:dateAx>
      <c:valAx>
        <c:axId val="300426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2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1</c:v>
                </c:pt>
                <c:pt idx="2">
                  <c:v>0</c:v>
                </c:pt>
                <c:pt idx="3">
                  <c:v>0</c:v>
                </c:pt>
                <c:pt idx="4">
                  <c:v>0</c:v>
                </c:pt>
                <c:pt idx="5">
                  <c:v>0</c:v>
                </c:pt>
                <c:pt idx="6">
                  <c:v>0</c:v>
                </c:pt>
                <c:pt idx="7">
                  <c:v>0</c:v>
                </c:pt>
                <c:pt idx="8">
                  <c:v>0</c:v>
                </c:pt>
                <c:pt idx="9">
                  <c:v>1</c:v>
                </c:pt>
                <c:pt idx="10">
                  <c:v>0</c:v>
                </c:pt>
                <c:pt idx="11">
                  <c:v>0</c:v>
                </c:pt>
                <c:pt idx="12">
                  <c:v>0</c:v>
                </c:pt>
                <c:pt idx="13">
                  <c:v>0</c:v>
                </c:pt>
                <c:pt idx="14">
                  <c:v>0</c:v>
                </c:pt>
                <c:pt idx="15">
                  <c:v>2</c:v>
                </c:pt>
                <c:pt idx="16">
                  <c:v>0</c:v>
                </c:pt>
                <c:pt idx="17">
                  <c:v>0</c:v>
                </c:pt>
                <c:pt idx="18">
                  <c:v>0</c:v>
                </c:pt>
                <c:pt idx="19">
                  <c:v>1</c:v>
                </c:pt>
                <c:pt idx="20">
                  <c:v>0</c:v>
                </c:pt>
                <c:pt idx="21">
                  <c:v>0</c:v>
                </c:pt>
                <c:pt idx="22">
                  <c:v>0</c:v>
                </c:pt>
                <c:pt idx="23">
                  <c:v>0</c:v>
                </c:pt>
                <c:pt idx="24">
                  <c:v>0</c:v>
                </c:pt>
                <c:pt idx="25">
                  <c:v>1</c:v>
                </c:pt>
                <c:pt idx="26">
                  <c:v>1</c:v>
                </c:pt>
              </c:numCache>
            </c:numRef>
          </c:val>
          <c:smooth val="0"/>
          <c:extLst>
            <c:ext xmlns:c16="http://schemas.microsoft.com/office/drawing/2014/chart" uri="{C3380CC4-5D6E-409C-BE32-E72D297353CC}">
              <c16:uniqueId val="{00000000-1ED9-4E5C-BE88-4BE7C7FD9699}"/>
            </c:ext>
          </c:extLst>
        </c:ser>
        <c:dLbls>
          <c:showLegendKey val="0"/>
          <c:showVal val="0"/>
          <c:showCatName val="0"/>
          <c:showSerName val="0"/>
          <c:showPercent val="0"/>
          <c:showBubbleSize val="0"/>
        </c:dLbls>
        <c:smooth val="0"/>
        <c:axId val="300430624"/>
        <c:axId val="300423080"/>
      </c:lineChart>
      <c:dateAx>
        <c:axId val="30043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23080"/>
        <c:crosses val="autoZero"/>
        <c:auto val="1"/>
        <c:lblOffset val="100"/>
        <c:baseTimeUnit val="days"/>
      </c:dateAx>
      <c:valAx>
        <c:axId val="30042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3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0</c:v>
                </c:pt>
                <c:pt idx="3">
                  <c:v>4</c:v>
                </c:pt>
                <c:pt idx="4">
                  <c:v>5</c:v>
                </c:pt>
                <c:pt idx="5">
                  <c:v>3</c:v>
                </c:pt>
                <c:pt idx="6">
                  <c:v>2</c:v>
                </c:pt>
              </c:numCache>
            </c:numRef>
          </c:val>
          <c:extLst>
            <c:ext xmlns:c16="http://schemas.microsoft.com/office/drawing/2014/chart" uri="{C3380CC4-5D6E-409C-BE32-E72D297353CC}">
              <c16:uniqueId val="{00000000-714B-44D7-BB24-BCD73457F1F1}"/>
            </c:ext>
          </c:extLst>
        </c:ser>
        <c:dLbls>
          <c:showLegendKey val="0"/>
          <c:showVal val="0"/>
          <c:showCatName val="0"/>
          <c:showSerName val="0"/>
          <c:showPercent val="0"/>
          <c:showBubbleSize val="0"/>
        </c:dLbls>
        <c:gapWidth val="219"/>
        <c:overlap val="-27"/>
        <c:axId val="385702280"/>
        <c:axId val="385699000"/>
      </c:barChart>
      <c:catAx>
        <c:axId val="38570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99000"/>
        <c:crosses val="autoZero"/>
        <c:auto val="1"/>
        <c:lblAlgn val="ctr"/>
        <c:lblOffset val="100"/>
        <c:noMultiLvlLbl val="0"/>
      </c:catAx>
      <c:valAx>
        <c:axId val="38569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0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0.90595340811044001</c:v>
                </c:pt>
                <c:pt idx="1">
                  <c:v>0.60318828091340004</c:v>
                </c:pt>
                <c:pt idx="2">
                  <c:v>0</c:v>
                </c:pt>
                <c:pt idx="3">
                  <c:v>0</c:v>
                </c:pt>
                <c:pt idx="4">
                  <c:v>0.81755593803786997</c:v>
                </c:pt>
                <c:pt idx="5">
                  <c:v>0</c:v>
                </c:pt>
                <c:pt idx="6">
                  <c:v>0</c:v>
                </c:pt>
                <c:pt idx="7">
                  <c:v>1.8010291595197001</c:v>
                </c:pt>
                <c:pt idx="8">
                  <c:v>2.2717531075867998</c:v>
                </c:pt>
                <c:pt idx="9">
                  <c:v>2.1422450728363001</c:v>
                </c:pt>
                <c:pt idx="10">
                  <c:v>0</c:v>
                </c:pt>
                <c:pt idx="11">
                  <c:v>0</c:v>
                </c:pt>
                <c:pt idx="12">
                  <c:v>0.77054794520547998</c:v>
                </c:pt>
                <c:pt idx="13">
                  <c:v>0</c:v>
                </c:pt>
                <c:pt idx="14">
                  <c:v>0.68434559452524002</c:v>
                </c:pt>
                <c:pt idx="15">
                  <c:v>0.98416773641420996</c:v>
                </c:pt>
                <c:pt idx="16">
                  <c:v>2.0976027397260002</c:v>
                </c:pt>
                <c:pt idx="17">
                  <c:v>1.3247863247863001</c:v>
                </c:pt>
                <c:pt idx="18">
                  <c:v>9.7269624573378994</c:v>
                </c:pt>
                <c:pt idx="19">
                  <c:v>2.2146507666098998</c:v>
                </c:pt>
                <c:pt idx="20">
                  <c:v>0</c:v>
                </c:pt>
                <c:pt idx="21">
                  <c:v>0</c:v>
                </c:pt>
                <c:pt idx="22">
                  <c:v>0.80645161290322998</c:v>
                </c:pt>
                <c:pt idx="23">
                  <c:v>0.67767894959762998</c:v>
                </c:pt>
                <c:pt idx="24">
                  <c:v>1.4370245139475999</c:v>
                </c:pt>
                <c:pt idx="25">
                  <c:v>0</c:v>
                </c:pt>
                <c:pt idx="26">
                  <c:v>0</c:v>
                </c:pt>
              </c:numCache>
            </c:numRef>
          </c:val>
          <c:smooth val="0"/>
          <c:extLst>
            <c:ext xmlns:c16="http://schemas.microsoft.com/office/drawing/2014/chart" uri="{C3380CC4-5D6E-409C-BE32-E72D297353CC}">
              <c16:uniqueId val="{00000000-2B34-4477-8BFD-CA60827646BB}"/>
            </c:ext>
          </c:extLst>
        </c:ser>
        <c:dLbls>
          <c:showLegendKey val="0"/>
          <c:showVal val="0"/>
          <c:showCatName val="0"/>
          <c:showSerName val="0"/>
          <c:showPercent val="0"/>
          <c:showBubbleSize val="0"/>
        </c:dLbls>
        <c:smooth val="0"/>
        <c:axId val="385705888"/>
        <c:axId val="385706216"/>
      </c:lineChart>
      <c:dateAx>
        <c:axId val="38570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06216"/>
        <c:crosses val="autoZero"/>
        <c:auto val="1"/>
        <c:lblOffset val="100"/>
        <c:baseTimeUnit val="days"/>
      </c:dateAx>
      <c:valAx>
        <c:axId val="38570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0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c:v>
                </c:pt>
              </c:numCache>
            </c:numRef>
          </c:val>
          <c:extLst>
            <c:ext xmlns:c16="http://schemas.microsoft.com/office/drawing/2014/chart" uri="{C3380CC4-5D6E-409C-BE32-E72D297353CC}">
              <c16:uniqueId val="{00000000-D8F6-4434-A406-185A20F8332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16</c:v>
                </c:pt>
              </c:numCache>
            </c:numRef>
          </c:val>
          <c:extLst>
            <c:ext xmlns:c16="http://schemas.microsoft.com/office/drawing/2014/chart" uri="{C3380CC4-5D6E-409C-BE32-E72D297353CC}">
              <c16:uniqueId val="{00000001-D8F6-4434-A406-185A20F8332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2</c:v>
                </c:pt>
              </c:numCache>
            </c:numRef>
          </c:val>
          <c:extLst>
            <c:ext xmlns:c16="http://schemas.microsoft.com/office/drawing/2014/chart" uri="{C3380CC4-5D6E-409C-BE32-E72D297353CC}">
              <c16:uniqueId val="{00000002-D8F6-4434-A406-185A20F83323}"/>
            </c:ext>
          </c:extLst>
        </c:ser>
        <c:dLbls>
          <c:showLegendKey val="0"/>
          <c:showVal val="0"/>
          <c:showCatName val="0"/>
          <c:showSerName val="0"/>
          <c:showPercent val="0"/>
          <c:showBubbleSize val="0"/>
        </c:dLbls>
        <c:gapWidth val="150"/>
        <c:overlap val="100"/>
        <c:axId val="385645536"/>
        <c:axId val="385646192"/>
      </c:barChart>
      <c:catAx>
        <c:axId val="38564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6192"/>
        <c:crosses val="autoZero"/>
        <c:auto val="1"/>
        <c:lblAlgn val="ctr"/>
        <c:lblOffset val="100"/>
        <c:noMultiLvlLbl val="0"/>
      </c:catAx>
      <c:valAx>
        <c:axId val="385646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0.98458904109588996</c:v>
                </c:pt>
                <c:pt idx="2">
                  <c:v>1.9242152788378999</c:v>
                </c:pt>
                <c:pt idx="3">
                  <c:v>0</c:v>
                </c:pt>
                <c:pt idx="4">
                  <c:v>0.71011245029314995</c:v>
                </c:pt>
                <c:pt idx="5">
                  <c:v>0</c:v>
                </c:pt>
                <c:pt idx="6">
                  <c:v>0</c:v>
                </c:pt>
                <c:pt idx="7">
                  <c:v>0</c:v>
                </c:pt>
                <c:pt idx="8">
                  <c:v>0</c:v>
                </c:pt>
              </c:numCache>
            </c:numRef>
          </c:val>
          <c:extLst>
            <c:ext xmlns:c16="http://schemas.microsoft.com/office/drawing/2014/chart" uri="{C3380CC4-5D6E-409C-BE32-E72D297353CC}">
              <c16:uniqueId val="{00000000-DC81-4D2D-AA63-7F12C7DFE1DF}"/>
            </c:ext>
          </c:extLst>
        </c:ser>
        <c:dLbls>
          <c:showLegendKey val="0"/>
          <c:showVal val="0"/>
          <c:showCatName val="0"/>
          <c:showSerName val="0"/>
          <c:showPercent val="0"/>
          <c:showBubbleSize val="0"/>
        </c:dLbls>
        <c:gapWidth val="219"/>
        <c:overlap val="-27"/>
        <c:axId val="385642584"/>
        <c:axId val="385644880"/>
      </c:barChart>
      <c:catAx>
        <c:axId val="38564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4880"/>
        <c:crosses val="autoZero"/>
        <c:auto val="1"/>
        <c:lblAlgn val="ctr"/>
        <c:lblOffset val="100"/>
        <c:noMultiLvlLbl val="0"/>
      </c:catAx>
      <c:valAx>
        <c:axId val="38564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628-46DA-AAF7-EA8C3FC3DA4B}"/>
            </c:ext>
          </c:extLst>
        </c:ser>
        <c:dLbls>
          <c:showLegendKey val="0"/>
          <c:showVal val="0"/>
          <c:showCatName val="0"/>
          <c:showSerName val="0"/>
          <c:showPercent val="0"/>
          <c:showBubbleSize val="0"/>
        </c:dLbls>
        <c:gapWidth val="219"/>
        <c:overlap val="-27"/>
        <c:axId val="385657016"/>
        <c:axId val="385658328"/>
      </c:barChart>
      <c:catAx>
        <c:axId val="38565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58328"/>
        <c:crosses val="autoZero"/>
        <c:auto val="1"/>
        <c:lblAlgn val="ctr"/>
        <c:lblOffset val="100"/>
        <c:noMultiLvlLbl val="0"/>
      </c:catAx>
      <c:valAx>
        <c:axId val="38565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5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186</c:v>
                </c:pt>
                <c:pt idx="1">
                  <c:v>186</c:v>
                </c:pt>
                <c:pt idx="2">
                  <c:v>186</c:v>
                </c:pt>
                <c:pt idx="3">
                  <c:v>186</c:v>
                </c:pt>
                <c:pt idx="4">
                  <c:v>186</c:v>
                </c:pt>
                <c:pt idx="5">
                  <c:v>186</c:v>
                </c:pt>
                <c:pt idx="6">
                  <c:v>186</c:v>
                </c:pt>
                <c:pt idx="7">
                  <c:v>186</c:v>
                </c:pt>
                <c:pt idx="8">
                  <c:v>186</c:v>
                </c:pt>
                <c:pt idx="9">
                  <c:v>186</c:v>
                </c:pt>
                <c:pt idx="10">
                  <c:v>186</c:v>
                </c:pt>
                <c:pt idx="11">
                  <c:v>186</c:v>
                </c:pt>
                <c:pt idx="12">
                  <c:v>186</c:v>
                </c:pt>
                <c:pt idx="13">
                  <c:v>186</c:v>
                </c:pt>
                <c:pt idx="14">
                  <c:v>186</c:v>
                </c:pt>
                <c:pt idx="15">
                  <c:v>186</c:v>
                </c:pt>
                <c:pt idx="16">
                  <c:v>186</c:v>
                </c:pt>
                <c:pt idx="17">
                  <c:v>186</c:v>
                </c:pt>
                <c:pt idx="18">
                  <c:v>186</c:v>
                </c:pt>
                <c:pt idx="19">
                  <c:v>186</c:v>
                </c:pt>
                <c:pt idx="20">
                  <c:v>186</c:v>
                </c:pt>
                <c:pt idx="21">
                  <c:v>186</c:v>
                </c:pt>
                <c:pt idx="22">
                  <c:v>186</c:v>
                </c:pt>
                <c:pt idx="23">
                  <c:v>186</c:v>
                </c:pt>
                <c:pt idx="24">
                  <c:v>186</c:v>
                </c:pt>
                <c:pt idx="25">
                  <c:v>186</c:v>
                </c:pt>
                <c:pt idx="26">
                  <c:v>186</c:v>
                </c:pt>
              </c:numCache>
            </c:numRef>
          </c:val>
          <c:smooth val="0"/>
          <c:extLst>
            <c:ext xmlns:c16="http://schemas.microsoft.com/office/drawing/2014/chart" uri="{C3380CC4-5D6E-409C-BE32-E72D297353CC}">
              <c16:uniqueId val="{00000000-C5E4-45F5-B403-1F3DE9E135DC}"/>
            </c:ext>
          </c:extLst>
        </c:ser>
        <c:dLbls>
          <c:showLegendKey val="0"/>
          <c:showVal val="0"/>
          <c:showCatName val="0"/>
          <c:showSerName val="0"/>
          <c:showPercent val="0"/>
          <c:showBubbleSize val="0"/>
        </c:dLbls>
        <c:smooth val="0"/>
        <c:axId val="385694080"/>
        <c:axId val="385694408"/>
      </c:lineChart>
      <c:dateAx>
        <c:axId val="38569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94408"/>
        <c:crosses val="autoZero"/>
        <c:auto val="1"/>
        <c:lblOffset val="100"/>
        <c:baseTimeUnit val="days"/>
      </c:dateAx>
      <c:valAx>
        <c:axId val="38569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9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A249-4372-8883-A49151E8494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A249-4372-8883-A49151E8494E}"/>
            </c:ext>
          </c:extLst>
        </c:ser>
        <c:dLbls>
          <c:showLegendKey val="0"/>
          <c:showVal val="0"/>
          <c:showCatName val="0"/>
          <c:showSerName val="0"/>
          <c:showPercent val="0"/>
          <c:showBubbleSize val="0"/>
        </c:dLbls>
        <c:gapWidth val="219"/>
        <c:overlap val="-27"/>
        <c:axId val="297623800"/>
        <c:axId val="297626752"/>
      </c:barChart>
      <c:catAx>
        <c:axId val="29762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26752"/>
        <c:crosses val="autoZero"/>
        <c:auto val="1"/>
        <c:lblAlgn val="ctr"/>
        <c:lblOffset val="100"/>
        <c:noMultiLvlLbl val="0"/>
      </c:catAx>
      <c:valAx>
        <c:axId val="29762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2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10616</c:v>
                </c:pt>
                <c:pt idx="1">
                  <c:v>8891</c:v>
                </c:pt>
                <c:pt idx="2">
                  <c:v>7395</c:v>
                </c:pt>
                <c:pt idx="3">
                  <c:v>8251</c:v>
                </c:pt>
                <c:pt idx="4">
                  <c:v>8827</c:v>
                </c:pt>
                <c:pt idx="5">
                  <c:v>5020</c:v>
                </c:pt>
                <c:pt idx="6">
                  <c:v>174</c:v>
                </c:pt>
                <c:pt idx="7">
                  <c:v>3285</c:v>
                </c:pt>
                <c:pt idx="8">
                  <c:v>4149</c:v>
                </c:pt>
                <c:pt idx="9">
                  <c:v>3267</c:v>
                </c:pt>
                <c:pt idx="10">
                  <c:v>829</c:v>
                </c:pt>
                <c:pt idx="11">
                  <c:v>323</c:v>
                </c:pt>
                <c:pt idx="12">
                  <c:v>3332</c:v>
                </c:pt>
                <c:pt idx="13">
                  <c:v>651</c:v>
                </c:pt>
                <c:pt idx="14">
                  <c:v>1094</c:v>
                </c:pt>
                <c:pt idx="15">
                  <c:v>3880</c:v>
                </c:pt>
                <c:pt idx="16">
                  <c:v>7345</c:v>
                </c:pt>
                <c:pt idx="17">
                  <c:v>7788</c:v>
                </c:pt>
                <c:pt idx="18">
                  <c:v>7238</c:v>
                </c:pt>
                <c:pt idx="19">
                  <c:v>7643</c:v>
                </c:pt>
                <c:pt idx="20">
                  <c:v>6547</c:v>
                </c:pt>
                <c:pt idx="21">
                  <c:v>6160</c:v>
                </c:pt>
                <c:pt idx="22">
                  <c:v>6367</c:v>
                </c:pt>
                <c:pt idx="23">
                  <c:v>6607</c:v>
                </c:pt>
                <c:pt idx="24">
                  <c:v>9051</c:v>
                </c:pt>
                <c:pt idx="25">
                  <c:v>6134</c:v>
                </c:pt>
                <c:pt idx="26">
                  <c:v>1337</c:v>
                </c:pt>
              </c:numCache>
            </c:numRef>
          </c:val>
          <c:smooth val="0"/>
          <c:extLst>
            <c:ext xmlns:c16="http://schemas.microsoft.com/office/drawing/2014/chart" uri="{C3380CC4-5D6E-409C-BE32-E72D297353CC}">
              <c16:uniqueId val="{00000000-8D4B-4BEA-8162-4565966CB61E}"/>
            </c:ext>
          </c:extLst>
        </c:ser>
        <c:dLbls>
          <c:showLegendKey val="0"/>
          <c:showVal val="0"/>
          <c:showCatName val="0"/>
          <c:showSerName val="0"/>
          <c:showPercent val="0"/>
          <c:showBubbleSize val="0"/>
        </c:dLbls>
        <c:smooth val="0"/>
        <c:axId val="297627408"/>
        <c:axId val="297629376"/>
      </c:lineChart>
      <c:dateAx>
        <c:axId val="29762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29376"/>
        <c:crosses val="autoZero"/>
        <c:auto val="1"/>
        <c:lblOffset val="100"/>
        <c:baseTimeUnit val="days"/>
      </c:dateAx>
      <c:valAx>
        <c:axId val="29762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2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8191</c:v>
                </c:pt>
                <c:pt idx="1">
                  <c:v>7580</c:v>
                </c:pt>
                <c:pt idx="2">
                  <c:v>6816</c:v>
                </c:pt>
                <c:pt idx="3">
                  <c:v>7758</c:v>
                </c:pt>
                <c:pt idx="4">
                  <c:v>7523</c:v>
                </c:pt>
                <c:pt idx="5">
                  <c:v>4616</c:v>
                </c:pt>
                <c:pt idx="6">
                  <c:v>87</c:v>
                </c:pt>
                <c:pt idx="7">
                  <c:v>1852</c:v>
                </c:pt>
                <c:pt idx="8">
                  <c:v>1777</c:v>
                </c:pt>
                <c:pt idx="9">
                  <c:v>1623</c:v>
                </c:pt>
                <c:pt idx="10">
                  <c:v>490</c:v>
                </c:pt>
                <c:pt idx="11">
                  <c:v>205</c:v>
                </c:pt>
                <c:pt idx="12">
                  <c:v>1234</c:v>
                </c:pt>
                <c:pt idx="13">
                  <c:v>291</c:v>
                </c:pt>
                <c:pt idx="14">
                  <c:v>625</c:v>
                </c:pt>
                <c:pt idx="15">
                  <c:v>2580</c:v>
                </c:pt>
                <c:pt idx="16">
                  <c:v>4097</c:v>
                </c:pt>
                <c:pt idx="17">
                  <c:v>4902</c:v>
                </c:pt>
                <c:pt idx="18">
                  <c:v>3954</c:v>
                </c:pt>
                <c:pt idx="19">
                  <c:v>5386</c:v>
                </c:pt>
                <c:pt idx="20">
                  <c:v>5357</c:v>
                </c:pt>
                <c:pt idx="21">
                  <c:v>4597</c:v>
                </c:pt>
                <c:pt idx="22">
                  <c:v>5181</c:v>
                </c:pt>
                <c:pt idx="23">
                  <c:v>4734</c:v>
                </c:pt>
                <c:pt idx="24">
                  <c:v>6362</c:v>
                </c:pt>
                <c:pt idx="25">
                  <c:v>5224</c:v>
                </c:pt>
                <c:pt idx="26">
                  <c:v>1154</c:v>
                </c:pt>
              </c:numCache>
            </c:numRef>
          </c:val>
          <c:smooth val="0"/>
          <c:extLst>
            <c:ext xmlns:c16="http://schemas.microsoft.com/office/drawing/2014/chart" uri="{C3380CC4-5D6E-409C-BE32-E72D297353CC}">
              <c16:uniqueId val="{00000000-EE31-4828-8376-5BD2E2977FED}"/>
            </c:ext>
          </c:extLst>
        </c:ser>
        <c:dLbls>
          <c:showLegendKey val="0"/>
          <c:showVal val="0"/>
          <c:showCatName val="0"/>
          <c:showSerName val="0"/>
          <c:showPercent val="0"/>
          <c:showBubbleSize val="0"/>
        </c:dLbls>
        <c:smooth val="0"/>
        <c:axId val="297633312"/>
        <c:axId val="297628392"/>
      </c:lineChart>
      <c:dateAx>
        <c:axId val="29763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28392"/>
        <c:crosses val="autoZero"/>
        <c:auto val="1"/>
        <c:lblOffset val="100"/>
        <c:baseTimeUnit val="days"/>
      </c:dateAx>
      <c:valAx>
        <c:axId val="297628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3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308</c:v>
                </c:pt>
                <c:pt idx="1">
                  <c:v>198</c:v>
                </c:pt>
                <c:pt idx="2">
                  <c:v>131</c:v>
                </c:pt>
                <c:pt idx="3">
                  <c:v>159</c:v>
                </c:pt>
                <c:pt idx="4">
                  <c:v>196</c:v>
                </c:pt>
                <c:pt idx="5">
                  <c:v>89</c:v>
                </c:pt>
                <c:pt idx="6">
                  <c:v>20</c:v>
                </c:pt>
                <c:pt idx="7">
                  <c:v>232</c:v>
                </c:pt>
                <c:pt idx="8">
                  <c:v>308</c:v>
                </c:pt>
                <c:pt idx="9">
                  <c:v>322</c:v>
                </c:pt>
                <c:pt idx="10">
                  <c:v>72</c:v>
                </c:pt>
                <c:pt idx="11">
                  <c:v>25</c:v>
                </c:pt>
                <c:pt idx="12">
                  <c:v>85</c:v>
                </c:pt>
                <c:pt idx="13">
                  <c:v>13</c:v>
                </c:pt>
                <c:pt idx="14">
                  <c:v>51</c:v>
                </c:pt>
                <c:pt idx="15">
                  <c:v>321</c:v>
                </c:pt>
                <c:pt idx="16">
                  <c:v>649</c:v>
                </c:pt>
                <c:pt idx="17">
                  <c:v>693</c:v>
                </c:pt>
                <c:pt idx="18">
                  <c:v>406</c:v>
                </c:pt>
                <c:pt idx="19">
                  <c:v>511</c:v>
                </c:pt>
                <c:pt idx="20">
                  <c:v>403</c:v>
                </c:pt>
                <c:pt idx="21">
                  <c:v>360</c:v>
                </c:pt>
                <c:pt idx="22">
                  <c:v>302</c:v>
                </c:pt>
                <c:pt idx="23">
                  <c:v>367</c:v>
                </c:pt>
                <c:pt idx="24">
                  <c:v>460</c:v>
                </c:pt>
                <c:pt idx="25">
                  <c:v>288</c:v>
                </c:pt>
                <c:pt idx="26">
                  <c:v>74</c:v>
                </c:pt>
              </c:numCache>
            </c:numRef>
          </c:val>
          <c:smooth val="0"/>
          <c:extLst>
            <c:ext xmlns:c16="http://schemas.microsoft.com/office/drawing/2014/chart" uri="{C3380CC4-5D6E-409C-BE32-E72D297353CC}">
              <c16:uniqueId val="{00000000-FDDC-4B15-8BE3-18561A2A7009}"/>
            </c:ext>
          </c:extLst>
        </c:ser>
        <c:dLbls>
          <c:showLegendKey val="0"/>
          <c:showVal val="0"/>
          <c:showCatName val="0"/>
          <c:showSerName val="0"/>
          <c:showPercent val="0"/>
          <c:showBubbleSize val="0"/>
        </c:dLbls>
        <c:smooth val="0"/>
        <c:axId val="297636592"/>
        <c:axId val="297641184"/>
      </c:lineChart>
      <c:dateAx>
        <c:axId val="29763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1184"/>
        <c:crosses val="autoZero"/>
        <c:auto val="1"/>
        <c:lblOffset val="100"/>
        <c:baseTimeUnit val="days"/>
      </c:dateAx>
      <c:valAx>
        <c:axId val="29764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3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41</c:v>
                </c:pt>
                <c:pt idx="1">
                  <c:v>37</c:v>
                </c:pt>
                <c:pt idx="2">
                  <c:v>27</c:v>
                </c:pt>
                <c:pt idx="3">
                  <c:v>33</c:v>
                </c:pt>
                <c:pt idx="4">
                  <c:v>32</c:v>
                </c:pt>
                <c:pt idx="5">
                  <c:v>26</c:v>
                </c:pt>
                <c:pt idx="6">
                  <c:v>19</c:v>
                </c:pt>
                <c:pt idx="7">
                  <c:v>37</c:v>
                </c:pt>
                <c:pt idx="8">
                  <c:v>79</c:v>
                </c:pt>
                <c:pt idx="9">
                  <c:v>63</c:v>
                </c:pt>
                <c:pt idx="10">
                  <c:v>26</c:v>
                </c:pt>
                <c:pt idx="11">
                  <c:v>14</c:v>
                </c:pt>
                <c:pt idx="12">
                  <c:v>39</c:v>
                </c:pt>
                <c:pt idx="13">
                  <c:v>22</c:v>
                </c:pt>
                <c:pt idx="14">
                  <c:v>22</c:v>
                </c:pt>
                <c:pt idx="15">
                  <c:v>45</c:v>
                </c:pt>
                <c:pt idx="16">
                  <c:v>67</c:v>
                </c:pt>
                <c:pt idx="17">
                  <c:v>83</c:v>
                </c:pt>
                <c:pt idx="18">
                  <c:v>93</c:v>
                </c:pt>
                <c:pt idx="19">
                  <c:v>41</c:v>
                </c:pt>
                <c:pt idx="20">
                  <c:v>54</c:v>
                </c:pt>
                <c:pt idx="21">
                  <c:v>32</c:v>
                </c:pt>
                <c:pt idx="22">
                  <c:v>35</c:v>
                </c:pt>
                <c:pt idx="23">
                  <c:v>41</c:v>
                </c:pt>
                <c:pt idx="24">
                  <c:v>36</c:v>
                </c:pt>
                <c:pt idx="25">
                  <c:v>26</c:v>
                </c:pt>
                <c:pt idx="26">
                  <c:v>24</c:v>
                </c:pt>
              </c:numCache>
            </c:numRef>
          </c:val>
          <c:smooth val="0"/>
          <c:extLst>
            <c:ext xmlns:c16="http://schemas.microsoft.com/office/drawing/2014/chart" uri="{C3380CC4-5D6E-409C-BE32-E72D297353CC}">
              <c16:uniqueId val="{00000000-8C7F-4D4A-A4A2-1133428E4D55}"/>
            </c:ext>
          </c:extLst>
        </c:ser>
        <c:dLbls>
          <c:showLegendKey val="0"/>
          <c:showVal val="0"/>
          <c:showCatName val="0"/>
          <c:showSerName val="0"/>
          <c:showPercent val="0"/>
          <c:showBubbleSize val="0"/>
        </c:dLbls>
        <c:smooth val="0"/>
        <c:axId val="297638888"/>
        <c:axId val="297640200"/>
      </c:lineChart>
      <c:dateAx>
        <c:axId val="29763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0200"/>
        <c:crosses val="autoZero"/>
        <c:auto val="1"/>
        <c:lblOffset val="100"/>
        <c:baseTimeUnit val="days"/>
      </c:dateAx>
      <c:valAx>
        <c:axId val="29764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3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404.84</c:v>
                </c:pt>
                <c:pt idx="1">
                  <c:v>249.12</c:v>
                </c:pt>
                <c:pt idx="2">
                  <c:v>170.08</c:v>
                </c:pt>
                <c:pt idx="3">
                  <c:v>135.88</c:v>
                </c:pt>
                <c:pt idx="4">
                  <c:v>189.76</c:v>
                </c:pt>
                <c:pt idx="5">
                  <c:v>338.04</c:v>
                </c:pt>
                <c:pt idx="6">
                  <c:v>609.12</c:v>
                </c:pt>
                <c:pt idx="7">
                  <c:v>865.48</c:v>
                </c:pt>
                <c:pt idx="8">
                  <c:v>1058.04</c:v>
                </c:pt>
                <c:pt idx="9">
                  <c:v>997.28</c:v>
                </c:pt>
                <c:pt idx="10">
                  <c:v>1027.5999999999999</c:v>
                </c:pt>
                <c:pt idx="11">
                  <c:v>1063.32</c:v>
                </c:pt>
                <c:pt idx="12">
                  <c:v>1143.04</c:v>
                </c:pt>
                <c:pt idx="13">
                  <c:v>1091.8399999999999</c:v>
                </c:pt>
                <c:pt idx="14">
                  <c:v>1071.32</c:v>
                </c:pt>
                <c:pt idx="15">
                  <c:v>1080.68</c:v>
                </c:pt>
                <c:pt idx="16">
                  <c:v>1118.1199999999999</c:v>
                </c:pt>
                <c:pt idx="17">
                  <c:v>1167.96</c:v>
                </c:pt>
                <c:pt idx="18">
                  <c:v>1212.1600000000001</c:v>
                </c:pt>
                <c:pt idx="19">
                  <c:v>1261.92</c:v>
                </c:pt>
                <c:pt idx="20">
                  <c:v>1271.1199999999999</c:v>
                </c:pt>
                <c:pt idx="21">
                  <c:v>1201.68</c:v>
                </c:pt>
                <c:pt idx="22">
                  <c:v>1002.68</c:v>
                </c:pt>
                <c:pt idx="23">
                  <c:v>673.28</c:v>
                </c:pt>
              </c:numCache>
            </c:numRef>
          </c:val>
          <c:smooth val="0"/>
          <c:extLst>
            <c:ext xmlns:c16="http://schemas.microsoft.com/office/drawing/2014/chart" uri="{C3380CC4-5D6E-409C-BE32-E72D297353CC}">
              <c16:uniqueId val="{00000000-D32D-42D8-B814-F42CA6255C2E}"/>
            </c:ext>
          </c:extLst>
        </c:ser>
        <c:dLbls>
          <c:showLegendKey val="0"/>
          <c:showVal val="0"/>
          <c:showCatName val="0"/>
          <c:showSerName val="0"/>
          <c:showPercent val="0"/>
          <c:showBubbleSize val="0"/>
        </c:dLbls>
        <c:smooth val="0"/>
        <c:axId val="297620520"/>
        <c:axId val="297614288"/>
      </c:lineChart>
      <c:catAx>
        <c:axId val="297620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14288"/>
        <c:crosses val="autoZero"/>
        <c:auto val="1"/>
        <c:lblAlgn val="ctr"/>
        <c:lblOffset val="100"/>
        <c:noMultiLvlLbl val="0"/>
      </c:catAx>
      <c:valAx>
        <c:axId val="29761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2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8191</c:v>
                </c:pt>
                <c:pt idx="1">
                  <c:v>7580</c:v>
                </c:pt>
                <c:pt idx="2">
                  <c:v>6816</c:v>
                </c:pt>
                <c:pt idx="3">
                  <c:v>7758</c:v>
                </c:pt>
                <c:pt idx="4">
                  <c:v>7523</c:v>
                </c:pt>
                <c:pt idx="5">
                  <c:v>4616</c:v>
                </c:pt>
                <c:pt idx="6">
                  <c:v>87</c:v>
                </c:pt>
                <c:pt idx="7">
                  <c:v>1852</c:v>
                </c:pt>
                <c:pt idx="8">
                  <c:v>1777</c:v>
                </c:pt>
                <c:pt idx="9">
                  <c:v>1623</c:v>
                </c:pt>
                <c:pt idx="10">
                  <c:v>490</c:v>
                </c:pt>
                <c:pt idx="11">
                  <c:v>205</c:v>
                </c:pt>
                <c:pt idx="12">
                  <c:v>1234</c:v>
                </c:pt>
                <c:pt idx="13">
                  <c:v>291</c:v>
                </c:pt>
                <c:pt idx="14">
                  <c:v>625</c:v>
                </c:pt>
                <c:pt idx="15">
                  <c:v>2580</c:v>
                </c:pt>
                <c:pt idx="16">
                  <c:v>4097</c:v>
                </c:pt>
                <c:pt idx="17">
                  <c:v>4902</c:v>
                </c:pt>
                <c:pt idx="18">
                  <c:v>3954</c:v>
                </c:pt>
                <c:pt idx="19">
                  <c:v>5386</c:v>
                </c:pt>
                <c:pt idx="20">
                  <c:v>5357</c:v>
                </c:pt>
                <c:pt idx="21">
                  <c:v>4597</c:v>
                </c:pt>
                <c:pt idx="22">
                  <c:v>5181</c:v>
                </c:pt>
                <c:pt idx="23">
                  <c:v>4734</c:v>
                </c:pt>
                <c:pt idx="24">
                  <c:v>6362</c:v>
                </c:pt>
                <c:pt idx="25">
                  <c:v>5224</c:v>
                </c:pt>
                <c:pt idx="26">
                  <c:v>1154</c:v>
                </c:pt>
              </c:numCache>
            </c:numRef>
          </c:val>
          <c:smooth val="0"/>
          <c:extLst>
            <c:ext xmlns:c16="http://schemas.microsoft.com/office/drawing/2014/chart" uri="{C3380CC4-5D6E-409C-BE32-E72D297353CC}">
              <c16:uniqueId val="{00000000-0609-4140-AA09-D8DB95482DB8}"/>
            </c:ext>
          </c:extLst>
        </c:ser>
        <c:dLbls>
          <c:showLegendKey val="0"/>
          <c:showVal val="0"/>
          <c:showCatName val="0"/>
          <c:showSerName val="0"/>
          <c:showPercent val="0"/>
          <c:showBubbleSize val="0"/>
        </c:dLbls>
        <c:smooth val="0"/>
        <c:axId val="309907888"/>
        <c:axId val="309908544"/>
      </c:lineChart>
      <c:dateAx>
        <c:axId val="30990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8544"/>
        <c:crosses val="autoZero"/>
        <c:auto val="1"/>
        <c:lblOffset val="100"/>
        <c:baseTimeUnit val="days"/>
      </c:dateAx>
      <c:valAx>
        <c:axId val="30990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90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291C9-73DC-4908-8BF0-BC76979D682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19B17AA4-BA0F-4D13-99F1-E75EBE69AAB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557033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DEC1-CBE8-47F7-BBE7-417A8EE811C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4412190-E9A8-4212-AFA6-9D0C7548CFF2}"/>
              </a:ext>
            </a:extLst>
          </p:cNvPr>
          <p:cNvGraphicFramePr>
            <a:graphicFrameLocks noGrp="1"/>
          </p:cNvGraphicFramePr>
          <p:nvPr>
            <p:ph type="tbl" sz="quarter" idx="13"/>
            <p:extLst>
              <p:ext uri="{D42A27DB-BD31-4B8C-83A1-F6EECF244321}">
                <p14:modId xmlns:p14="http://schemas.microsoft.com/office/powerpoint/2010/main" val="4206483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2868314"/>
                    </a:ext>
                  </a:extLst>
                </a:gridCol>
                <a:gridCol w="740664">
                  <a:extLst>
                    <a:ext uri="{9D8B030D-6E8A-4147-A177-3AD203B41FA5}">
                      <a16:colId xmlns:a16="http://schemas.microsoft.com/office/drawing/2014/main" val="2466570617"/>
                    </a:ext>
                  </a:extLst>
                </a:gridCol>
                <a:gridCol w="740664">
                  <a:extLst>
                    <a:ext uri="{9D8B030D-6E8A-4147-A177-3AD203B41FA5}">
                      <a16:colId xmlns:a16="http://schemas.microsoft.com/office/drawing/2014/main" val="3690232853"/>
                    </a:ext>
                  </a:extLst>
                </a:gridCol>
                <a:gridCol w="740664">
                  <a:extLst>
                    <a:ext uri="{9D8B030D-6E8A-4147-A177-3AD203B41FA5}">
                      <a16:colId xmlns:a16="http://schemas.microsoft.com/office/drawing/2014/main" val="3365269093"/>
                    </a:ext>
                  </a:extLst>
                </a:gridCol>
                <a:gridCol w="740664">
                  <a:extLst>
                    <a:ext uri="{9D8B030D-6E8A-4147-A177-3AD203B41FA5}">
                      <a16:colId xmlns:a16="http://schemas.microsoft.com/office/drawing/2014/main" val="1168037012"/>
                    </a:ext>
                  </a:extLst>
                </a:gridCol>
                <a:gridCol w="740664">
                  <a:extLst>
                    <a:ext uri="{9D8B030D-6E8A-4147-A177-3AD203B41FA5}">
                      <a16:colId xmlns:a16="http://schemas.microsoft.com/office/drawing/2014/main" val="1580637463"/>
                    </a:ext>
                  </a:extLst>
                </a:gridCol>
                <a:gridCol w="740664">
                  <a:extLst>
                    <a:ext uri="{9D8B030D-6E8A-4147-A177-3AD203B41FA5}">
                      <a16:colId xmlns:a16="http://schemas.microsoft.com/office/drawing/2014/main" val="2823394667"/>
                    </a:ext>
                  </a:extLst>
                </a:gridCol>
                <a:gridCol w="740664">
                  <a:extLst>
                    <a:ext uri="{9D8B030D-6E8A-4147-A177-3AD203B41FA5}">
                      <a16:colId xmlns:a16="http://schemas.microsoft.com/office/drawing/2014/main" val="1955677918"/>
                    </a:ext>
                  </a:extLst>
                </a:gridCol>
                <a:gridCol w="740664">
                  <a:extLst>
                    <a:ext uri="{9D8B030D-6E8A-4147-A177-3AD203B41FA5}">
                      <a16:colId xmlns:a16="http://schemas.microsoft.com/office/drawing/2014/main" val="1808409868"/>
                    </a:ext>
                  </a:extLst>
                </a:gridCol>
                <a:gridCol w="740664">
                  <a:extLst>
                    <a:ext uri="{9D8B030D-6E8A-4147-A177-3AD203B41FA5}">
                      <a16:colId xmlns:a16="http://schemas.microsoft.com/office/drawing/2014/main" val="5109147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19419131"/>
                  </a:ext>
                </a:extLst>
              </a:tr>
              <a:tr h="370840">
                <a:tc>
                  <a:txBody>
                    <a:bodyPr/>
                    <a:lstStyle/>
                    <a:p>
                      <a:r>
                        <a:rPr lang="en-US" sz="1000"/>
                        <a:t>Autohaus Strauss</a:t>
                      </a:r>
                    </a:p>
                  </a:txBody>
                  <a:tcPr/>
                </a:tc>
                <a:tc>
                  <a:txBody>
                    <a:bodyPr/>
                    <a:lstStyle/>
                    <a:p>
                      <a:r>
                        <a:rPr lang="en-US" sz="1000"/>
                        <a:t>2370</a:t>
                      </a:r>
                    </a:p>
                  </a:txBody>
                  <a:tcPr/>
                </a:tc>
                <a:tc>
                  <a:txBody>
                    <a:bodyPr/>
                    <a:lstStyle/>
                    <a:p>
                      <a:r>
                        <a:rPr lang="en-US" sz="1000"/>
                        <a:t>53</a:t>
                      </a:r>
                    </a:p>
                  </a:txBody>
                  <a:tcPr/>
                </a:tc>
                <a:tc>
                  <a:txBody>
                    <a:bodyPr/>
                    <a:lstStyle/>
                    <a:p>
                      <a:r>
                        <a:rPr lang="en-US" sz="1000"/>
                        <a:t>19</a:t>
                      </a:r>
                    </a:p>
                  </a:txBody>
                  <a:tcPr/>
                </a:tc>
                <a:tc>
                  <a:txBody>
                    <a:bodyPr/>
                    <a:lstStyle/>
                    <a:p>
                      <a:r>
                        <a:rPr lang="en-US" sz="1000"/>
                        <a:t>663</a:t>
                      </a:r>
                    </a:p>
                  </a:txBody>
                  <a:tcPr/>
                </a:tc>
                <a:tc>
                  <a:txBody>
                    <a:bodyPr/>
                    <a:lstStyle/>
                    <a:p>
                      <a:r>
                        <a:rPr lang="en-US" sz="1000"/>
                        <a:t>74</a:t>
                      </a:r>
                    </a:p>
                  </a:txBody>
                  <a:tcPr/>
                </a:tc>
                <a:tc>
                  <a:txBody>
                    <a:bodyPr/>
                    <a:lstStyle/>
                    <a:p>
                      <a:r>
                        <a:rPr lang="en-US" sz="1000"/>
                        <a:t>40</a:t>
                      </a:r>
                    </a:p>
                  </a:txBody>
                  <a:tcPr/>
                </a:tc>
                <a:tc>
                  <a:txBody>
                    <a:bodyPr/>
                    <a:lstStyle/>
                    <a:p>
                      <a:r>
                        <a:rPr lang="en-US" sz="1000"/>
                        <a:t>1</a:t>
                      </a:r>
                    </a:p>
                  </a:txBody>
                  <a:tcPr/>
                </a:tc>
                <a:tc>
                  <a:txBody>
                    <a:bodyPr/>
                    <a:lstStyle/>
                    <a:p>
                      <a:r>
                        <a:rPr lang="en-US" sz="1000"/>
                        <a:t>1.7454%</a:t>
                      </a:r>
                    </a:p>
                  </a:txBody>
                  <a:tcPr/>
                </a:tc>
                <a:tc>
                  <a:txBody>
                    <a:bodyPr/>
                    <a:lstStyle/>
                    <a:p>
                      <a:r>
                        <a:rPr lang="en-US" sz="1000"/>
                        <a:t>0.0%</a:t>
                      </a:r>
                    </a:p>
                  </a:txBody>
                  <a:tcPr/>
                </a:tc>
                <a:extLst>
                  <a:ext uri="{0D108BD9-81ED-4DB2-BD59-A6C34878D82A}">
                    <a16:rowId xmlns:a16="http://schemas.microsoft.com/office/drawing/2014/main" val="806389865"/>
                  </a:ext>
                </a:extLst>
              </a:tr>
            </a:tbl>
          </a:graphicData>
        </a:graphic>
      </p:graphicFrame>
      <p:sp>
        <p:nvSpPr>
          <p:cNvPr id="4" name="Text Placeholder 3">
            <a:extLst>
              <a:ext uri="{FF2B5EF4-FFF2-40B4-BE49-F238E27FC236}">
                <a16:creationId xmlns:a16="http://schemas.microsoft.com/office/drawing/2014/main" id="{042F5A51-6055-4349-884D-4F0A070FAD1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123278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DE30D-7CEE-426E-BC00-13B8F74C220B}"/>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2EB827D5-6CD5-4907-BB1F-A2F8D7B080FC}"/>
              </a:ext>
            </a:extLst>
          </p:cNvPr>
          <p:cNvGraphicFramePr>
            <a:graphicFrameLocks noGrp="1"/>
          </p:cNvGraphicFramePr>
          <p:nvPr>
            <p:ph type="tbl" sz="quarter" idx="13"/>
            <p:extLst>
              <p:ext uri="{D42A27DB-BD31-4B8C-83A1-F6EECF244321}">
                <p14:modId xmlns:p14="http://schemas.microsoft.com/office/powerpoint/2010/main" val="239244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6973434"/>
                    </a:ext>
                  </a:extLst>
                </a:gridCol>
                <a:gridCol w="1234440">
                  <a:extLst>
                    <a:ext uri="{9D8B030D-6E8A-4147-A177-3AD203B41FA5}">
                      <a16:colId xmlns:a16="http://schemas.microsoft.com/office/drawing/2014/main" val="3376083980"/>
                    </a:ext>
                  </a:extLst>
                </a:gridCol>
                <a:gridCol w="822960">
                  <a:extLst>
                    <a:ext uri="{9D8B030D-6E8A-4147-A177-3AD203B41FA5}">
                      <a16:colId xmlns:a16="http://schemas.microsoft.com/office/drawing/2014/main" val="1191186661"/>
                    </a:ext>
                  </a:extLst>
                </a:gridCol>
                <a:gridCol w="822960">
                  <a:extLst>
                    <a:ext uri="{9D8B030D-6E8A-4147-A177-3AD203B41FA5}">
                      <a16:colId xmlns:a16="http://schemas.microsoft.com/office/drawing/2014/main" val="3581175185"/>
                    </a:ext>
                  </a:extLst>
                </a:gridCol>
                <a:gridCol w="822960">
                  <a:extLst>
                    <a:ext uri="{9D8B030D-6E8A-4147-A177-3AD203B41FA5}">
                      <a16:colId xmlns:a16="http://schemas.microsoft.com/office/drawing/2014/main" val="3346074007"/>
                    </a:ext>
                  </a:extLst>
                </a:gridCol>
                <a:gridCol w="822960">
                  <a:extLst>
                    <a:ext uri="{9D8B030D-6E8A-4147-A177-3AD203B41FA5}">
                      <a16:colId xmlns:a16="http://schemas.microsoft.com/office/drawing/2014/main" val="4154254951"/>
                    </a:ext>
                  </a:extLst>
                </a:gridCol>
                <a:gridCol w="822960">
                  <a:extLst>
                    <a:ext uri="{9D8B030D-6E8A-4147-A177-3AD203B41FA5}">
                      <a16:colId xmlns:a16="http://schemas.microsoft.com/office/drawing/2014/main" val="564085190"/>
                    </a:ext>
                  </a:extLst>
                </a:gridCol>
                <a:gridCol w="822960">
                  <a:extLst>
                    <a:ext uri="{9D8B030D-6E8A-4147-A177-3AD203B41FA5}">
                      <a16:colId xmlns:a16="http://schemas.microsoft.com/office/drawing/2014/main" val="42071630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157886819"/>
                  </a:ext>
                </a:extLst>
              </a:tr>
              <a:tr h="370840">
                <a:tc>
                  <a:txBody>
                    <a:bodyPr/>
                    <a:lstStyle/>
                    <a:p>
                      <a:r>
                        <a:rPr lang="en-US" sz="1000"/>
                        <a:t>Autohaus Strauss</a:t>
                      </a:r>
                    </a:p>
                  </a:txBody>
                  <a:tcPr/>
                </a:tc>
                <a:tc>
                  <a:txBody>
                    <a:bodyPr/>
                    <a:lstStyle/>
                    <a:p>
                      <a:r>
                        <a:rPr lang="en-US" sz="1000"/>
                        <a:t>2370</a:t>
                      </a:r>
                    </a:p>
                  </a:txBody>
                  <a:tcPr/>
                </a:tc>
                <a:tc>
                  <a:txBody>
                    <a:bodyPr/>
                    <a:lstStyle/>
                    <a:p>
                      <a:r>
                        <a:rPr lang="en-US" sz="1000"/>
                        <a:t>5</a:t>
                      </a:r>
                    </a:p>
                  </a:txBody>
                  <a:tcPr/>
                </a:tc>
                <a:tc>
                  <a:txBody>
                    <a:bodyPr/>
                    <a:lstStyle/>
                    <a:p>
                      <a:r>
                        <a:rPr lang="en-US" sz="1000"/>
                        <a:t>0.2%</a:t>
                      </a:r>
                    </a:p>
                  </a:txBody>
                  <a:tcPr/>
                </a:tc>
                <a:tc>
                  <a:txBody>
                    <a:bodyPr/>
                    <a:lstStyle/>
                    <a:p>
                      <a:r>
                        <a:rPr lang="en-US" sz="1000"/>
                        <a:t>19</a:t>
                      </a:r>
                    </a:p>
                  </a:txBody>
                  <a:tcPr/>
                </a:tc>
                <a:tc>
                  <a:txBody>
                    <a:bodyPr/>
                    <a:lstStyle/>
                    <a:p>
                      <a:r>
                        <a:rPr lang="en-US" sz="1000"/>
                        <a:t>0.8%</a:t>
                      </a:r>
                    </a:p>
                  </a:txBody>
                  <a:tcPr/>
                </a:tc>
                <a:tc>
                  <a:txBody>
                    <a:bodyPr/>
                    <a:lstStyle/>
                    <a:p>
                      <a:r>
                        <a:rPr lang="en-US" sz="1000"/>
                        <a:t>62</a:t>
                      </a:r>
                    </a:p>
                  </a:txBody>
                  <a:tcPr/>
                </a:tc>
                <a:tc>
                  <a:txBody>
                    <a:bodyPr/>
                    <a:lstStyle/>
                    <a:p>
                      <a:r>
                        <a:rPr lang="en-US" sz="1000"/>
                        <a:t>2.7%</a:t>
                      </a:r>
                    </a:p>
                  </a:txBody>
                  <a:tcPr/>
                </a:tc>
                <a:extLst>
                  <a:ext uri="{0D108BD9-81ED-4DB2-BD59-A6C34878D82A}">
                    <a16:rowId xmlns:a16="http://schemas.microsoft.com/office/drawing/2014/main" val="2856457358"/>
                  </a:ext>
                </a:extLst>
              </a:tr>
            </a:tbl>
          </a:graphicData>
        </a:graphic>
      </p:graphicFrame>
      <p:sp>
        <p:nvSpPr>
          <p:cNvPr id="4" name="Text Placeholder 3">
            <a:extLst>
              <a:ext uri="{FF2B5EF4-FFF2-40B4-BE49-F238E27FC236}">
                <a16:creationId xmlns:a16="http://schemas.microsoft.com/office/drawing/2014/main" id="{3ACA8921-A3C5-4BD9-8B16-924114D1EEAA}"/>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1886692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F923E-FBFA-4DBA-B06B-EA4444B5564C}"/>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74F8C1B8-5BF5-4B70-8550-8AB386D5FA77}"/>
              </a:ext>
            </a:extLst>
          </p:cNvPr>
          <p:cNvGraphicFramePr>
            <a:graphicFrameLocks noGrp="1"/>
          </p:cNvGraphicFramePr>
          <p:nvPr>
            <p:ph type="tbl" sz="quarter" idx="13"/>
            <p:extLst>
              <p:ext uri="{D42A27DB-BD31-4B8C-83A1-F6EECF244321}">
                <p14:modId xmlns:p14="http://schemas.microsoft.com/office/powerpoint/2010/main" val="120258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84192306"/>
                    </a:ext>
                  </a:extLst>
                </a:gridCol>
                <a:gridCol w="740664">
                  <a:extLst>
                    <a:ext uri="{9D8B030D-6E8A-4147-A177-3AD203B41FA5}">
                      <a16:colId xmlns:a16="http://schemas.microsoft.com/office/drawing/2014/main" val="2814638972"/>
                    </a:ext>
                  </a:extLst>
                </a:gridCol>
                <a:gridCol w="740664">
                  <a:extLst>
                    <a:ext uri="{9D8B030D-6E8A-4147-A177-3AD203B41FA5}">
                      <a16:colId xmlns:a16="http://schemas.microsoft.com/office/drawing/2014/main" val="1984570856"/>
                    </a:ext>
                  </a:extLst>
                </a:gridCol>
                <a:gridCol w="740664">
                  <a:extLst>
                    <a:ext uri="{9D8B030D-6E8A-4147-A177-3AD203B41FA5}">
                      <a16:colId xmlns:a16="http://schemas.microsoft.com/office/drawing/2014/main" val="757214429"/>
                    </a:ext>
                  </a:extLst>
                </a:gridCol>
                <a:gridCol w="740664">
                  <a:extLst>
                    <a:ext uri="{9D8B030D-6E8A-4147-A177-3AD203B41FA5}">
                      <a16:colId xmlns:a16="http://schemas.microsoft.com/office/drawing/2014/main" val="4223250183"/>
                    </a:ext>
                  </a:extLst>
                </a:gridCol>
                <a:gridCol w="740664">
                  <a:extLst>
                    <a:ext uri="{9D8B030D-6E8A-4147-A177-3AD203B41FA5}">
                      <a16:colId xmlns:a16="http://schemas.microsoft.com/office/drawing/2014/main" val="1127727659"/>
                    </a:ext>
                  </a:extLst>
                </a:gridCol>
                <a:gridCol w="740664">
                  <a:extLst>
                    <a:ext uri="{9D8B030D-6E8A-4147-A177-3AD203B41FA5}">
                      <a16:colId xmlns:a16="http://schemas.microsoft.com/office/drawing/2014/main" val="3617397775"/>
                    </a:ext>
                  </a:extLst>
                </a:gridCol>
                <a:gridCol w="740664">
                  <a:extLst>
                    <a:ext uri="{9D8B030D-6E8A-4147-A177-3AD203B41FA5}">
                      <a16:colId xmlns:a16="http://schemas.microsoft.com/office/drawing/2014/main" val="759515521"/>
                    </a:ext>
                  </a:extLst>
                </a:gridCol>
                <a:gridCol w="740664">
                  <a:extLst>
                    <a:ext uri="{9D8B030D-6E8A-4147-A177-3AD203B41FA5}">
                      <a16:colId xmlns:a16="http://schemas.microsoft.com/office/drawing/2014/main" val="1951231121"/>
                    </a:ext>
                  </a:extLst>
                </a:gridCol>
                <a:gridCol w="740664">
                  <a:extLst>
                    <a:ext uri="{9D8B030D-6E8A-4147-A177-3AD203B41FA5}">
                      <a16:colId xmlns:a16="http://schemas.microsoft.com/office/drawing/2014/main" val="31663062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19272946"/>
                  </a:ext>
                </a:extLst>
              </a:tr>
              <a:tr h="370840">
                <a:tc>
                  <a:txBody>
                    <a:bodyPr/>
                    <a:lstStyle/>
                    <a:p>
                      <a:r>
                        <a:rPr lang="en-US" sz="1000"/>
                        <a:t>Autohaus Strauss</a:t>
                      </a:r>
                    </a:p>
                  </a:txBody>
                  <a:tcPr/>
                </a:tc>
                <a:tc>
                  <a:txBody>
                    <a:bodyPr/>
                    <a:lstStyle/>
                    <a:p>
                      <a:r>
                        <a:rPr lang="en-US" sz="1000"/>
                        <a:t>2370</a:t>
                      </a:r>
                    </a:p>
                  </a:txBody>
                  <a:tcPr/>
                </a:tc>
                <a:tc>
                  <a:txBody>
                    <a:bodyPr/>
                    <a:lstStyle/>
                    <a:p>
                      <a:r>
                        <a:rPr lang="en-US" sz="1000"/>
                        <a:t>53</a:t>
                      </a:r>
                    </a:p>
                  </a:txBody>
                  <a:tcPr/>
                </a:tc>
                <a:tc>
                  <a:txBody>
                    <a:bodyPr/>
                    <a:lstStyle/>
                    <a:p>
                      <a:r>
                        <a:rPr lang="en-US" sz="1000"/>
                        <a:t>19</a:t>
                      </a:r>
                    </a:p>
                  </a:txBody>
                  <a:tcPr/>
                </a:tc>
                <a:tc>
                  <a:txBody>
                    <a:bodyPr/>
                    <a:lstStyle/>
                    <a:p>
                      <a:r>
                        <a:rPr lang="en-US" sz="1000"/>
                        <a:t>663</a:t>
                      </a:r>
                    </a:p>
                  </a:txBody>
                  <a:tcPr/>
                </a:tc>
                <a:tc>
                  <a:txBody>
                    <a:bodyPr/>
                    <a:lstStyle/>
                    <a:p>
                      <a:r>
                        <a:rPr lang="en-US" sz="1000"/>
                        <a:t>74</a:t>
                      </a:r>
                    </a:p>
                  </a:txBody>
                  <a:tcPr/>
                </a:tc>
                <a:tc>
                  <a:txBody>
                    <a:bodyPr/>
                    <a:lstStyle/>
                    <a:p>
                      <a:r>
                        <a:rPr lang="en-US" sz="1000"/>
                        <a:t>40</a:t>
                      </a:r>
                    </a:p>
                  </a:txBody>
                  <a:tcPr/>
                </a:tc>
                <a:tc>
                  <a:txBody>
                    <a:bodyPr/>
                    <a:lstStyle/>
                    <a:p>
                      <a:r>
                        <a:rPr lang="en-US" sz="1000"/>
                        <a:t>1</a:t>
                      </a:r>
                    </a:p>
                  </a:txBody>
                  <a:tcPr/>
                </a:tc>
                <a:tc>
                  <a:txBody>
                    <a:bodyPr/>
                    <a:lstStyle/>
                    <a:p>
                      <a:r>
                        <a:rPr lang="en-US" sz="1000"/>
                        <a:t>1.7454%</a:t>
                      </a:r>
                    </a:p>
                  </a:txBody>
                  <a:tcPr/>
                </a:tc>
                <a:tc>
                  <a:txBody>
                    <a:bodyPr/>
                    <a:lstStyle/>
                    <a:p>
                      <a:r>
                        <a:rPr lang="en-US" sz="1000"/>
                        <a:t>0.0%</a:t>
                      </a:r>
                    </a:p>
                  </a:txBody>
                  <a:tcPr/>
                </a:tc>
                <a:extLst>
                  <a:ext uri="{0D108BD9-81ED-4DB2-BD59-A6C34878D82A}">
                    <a16:rowId xmlns:a16="http://schemas.microsoft.com/office/drawing/2014/main" val="2727535327"/>
                  </a:ext>
                </a:extLst>
              </a:tr>
            </a:tbl>
          </a:graphicData>
        </a:graphic>
      </p:graphicFrame>
      <p:sp>
        <p:nvSpPr>
          <p:cNvPr id="4" name="Text Placeholder 3">
            <a:extLst>
              <a:ext uri="{FF2B5EF4-FFF2-40B4-BE49-F238E27FC236}">
                <a16:creationId xmlns:a16="http://schemas.microsoft.com/office/drawing/2014/main" id="{C14CA1B3-CB92-492E-B0BC-7B5BB8D185C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37695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EA5CF-A8E6-467C-83F3-B3FBAD5425D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01F78CC-3BEA-49B4-B37D-560F7CC095C8}"/>
              </a:ext>
            </a:extLst>
          </p:cNvPr>
          <p:cNvGraphicFramePr>
            <a:graphicFrameLocks noGrp="1"/>
          </p:cNvGraphicFramePr>
          <p:nvPr>
            <p:ph type="chart" sz="quarter" idx="13"/>
            <p:extLst>
              <p:ext uri="{D42A27DB-BD31-4B8C-83A1-F6EECF244321}">
                <p14:modId xmlns:p14="http://schemas.microsoft.com/office/powerpoint/2010/main" val="1643988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050140-FBB7-40E5-AA02-DC5401CF91CE}"/>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FD76B74-10B7-4E1B-83A9-EE301D640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4668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D8D8-5684-4CCD-B021-10227D3E375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1BEF248-A6A4-4BE9-A42C-1C7AD00CC7D2}"/>
              </a:ext>
            </a:extLst>
          </p:cNvPr>
          <p:cNvGraphicFramePr>
            <a:graphicFrameLocks noGrp="1"/>
          </p:cNvGraphicFramePr>
          <p:nvPr>
            <p:ph type="chart" sz="quarter" idx="13"/>
            <p:extLst>
              <p:ext uri="{D42A27DB-BD31-4B8C-83A1-F6EECF244321}">
                <p14:modId xmlns:p14="http://schemas.microsoft.com/office/powerpoint/2010/main" val="2255101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97EA4D-4611-4AC5-9F40-08B6AC281DB3}"/>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B64EB61-5894-4E99-B522-89FFCE1405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319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831A0-79F5-485B-B8CB-FFC8726BD997}"/>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0A3269F6-7426-42A9-AD98-209CDBF7B1A8}"/>
              </a:ext>
            </a:extLst>
          </p:cNvPr>
          <p:cNvGraphicFramePr>
            <a:graphicFrameLocks noGrp="1"/>
          </p:cNvGraphicFramePr>
          <p:nvPr>
            <p:ph type="chart" sz="quarter" idx="13"/>
            <p:extLst>
              <p:ext uri="{D42A27DB-BD31-4B8C-83A1-F6EECF244321}">
                <p14:modId xmlns:p14="http://schemas.microsoft.com/office/powerpoint/2010/main" val="653205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FAD34-887E-4732-923B-3DCF5B41AF4E}"/>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73575B4A-49C2-47B3-8EA4-2254C30140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0892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54E3-D051-4E22-B5A8-3845C5CD9133}"/>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0A184C04-FACD-474B-8FC0-CDECDFC982D2}"/>
              </a:ext>
            </a:extLst>
          </p:cNvPr>
          <p:cNvGraphicFramePr>
            <a:graphicFrameLocks noGrp="1"/>
          </p:cNvGraphicFramePr>
          <p:nvPr>
            <p:ph type="tbl" sz="quarter" idx="13"/>
            <p:extLst>
              <p:ext uri="{D42A27DB-BD31-4B8C-83A1-F6EECF244321}">
                <p14:modId xmlns:p14="http://schemas.microsoft.com/office/powerpoint/2010/main" val="1154733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7009349"/>
                    </a:ext>
                  </a:extLst>
                </a:gridCol>
                <a:gridCol w="658368">
                  <a:extLst>
                    <a:ext uri="{9D8B030D-6E8A-4147-A177-3AD203B41FA5}">
                      <a16:colId xmlns:a16="http://schemas.microsoft.com/office/drawing/2014/main" val="741944202"/>
                    </a:ext>
                  </a:extLst>
                </a:gridCol>
                <a:gridCol w="658368">
                  <a:extLst>
                    <a:ext uri="{9D8B030D-6E8A-4147-A177-3AD203B41FA5}">
                      <a16:colId xmlns:a16="http://schemas.microsoft.com/office/drawing/2014/main" val="2929861762"/>
                    </a:ext>
                  </a:extLst>
                </a:gridCol>
                <a:gridCol w="658368">
                  <a:extLst>
                    <a:ext uri="{9D8B030D-6E8A-4147-A177-3AD203B41FA5}">
                      <a16:colId xmlns:a16="http://schemas.microsoft.com/office/drawing/2014/main" val="1155929827"/>
                    </a:ext>
                  </a:extLst>
                </a:gridCol>
                <a:gridCol w="658368">
                  <a:extLst>
                    <a:ext uri="{9D8B030D-6E8A-4147-A177-3AD203B41FA5}">
                      <a16:colId xmlns:a16="http://schemas.microsoft.com/office/drawing/2014/main" val="3750082762"/>
                    </a:ext>
                  </a:extLst>
                </a:gridCol>
                <a:gridCol w="658368">
                  <a:extLst>
                    <a:ext uri="{9D8B030D-6E8A-4147-A177-3AD203B41FA5}">
                      <a16:colId xmlns:a16="http://schemas.microsoft.com/office/drawing/2014/main" val="4007572202"/>
                    </a:ext>
                  </a:extLst>
                </a:gridCol>
                <a:gridCol w="658368">
                  <a:extLst>
                    <a:ext uri="{9D8B030D-6E8A-4147-A177-3AD203B41FA5}">
                      <a16:colId xmlns:a16="http://schemas.microsoft.com/office/drawing/2014/main" val="981406949"/>
                    </a:ext>
                  </a:extLst>
                </a:gridCol>
                <a:gridCol w="658368">
                  <a:extLst>
                    <a:ext uri="{9D8B030D-6E8A-4147-A177-3AD203B41FA5}">
                      <a16:colId xmlns:a16="http://schemas.microsoft.com/office/drawing/2014/main" val="2382492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35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- 2018-02-25 13:00:00</a:t>
                      </a:r>
                      <a:r>
                        <a:rPr kumimoji="0" lang="en-US" sz="1000" b="0" i="0" u="none" strike="noStrike" kern="1200" cap="none" spc="0" normalizeH="0" baseline="0" noProof="0">
                          <a:ln>
                            <a:noFill/>
                          </a:ln>
                          <a:solidFill>
                            <a:prstClr val="black"/>
                          </a:solidFill>
                          <a:effectLst/>
                          <a:uLnTx/>
                          <a:uFillTx/>
                          <a:latin typeface="+mn-lt"/>
                          <a:ea typeface="+mn-ea"/>
                          <a:cs typeface="+mn-cs"/>
                        </a:rPr>
                        <a:t>
❗❗Schnäppchenjäger aufgepasst - 4 TOP-AUSGESTATTETE Modelle warten auf euch ❗❗ 
Die Nachfrage nach unserem Discovery Sport war rieeesig!! 😁
Aus diesem Grund haben wir JETZT 4 weitere unschlagbare und ganz spezielle Angebote für euch!! 😉👉
1. DISCOVERY SPORT PURE, 150 PS Automatik, JETZT: € 37.000,-
2. DISCOVERY SPORT PURE, 150 PS Automatik, JETZT: € 39.300,-
3. DISCOVERY SPORT PURE, 150 PS Automatik, JETZT: € 37.400,-
4.RANGE ROVER EVOQUE SE, 150PS Automatik, JETZT: € 41.100,-
Die Aktionen sind gültig bis Ende März - also am Besten, sofort zuschlagen und bei uns im Autohaus vorbeischauen! Marcel Hummel freut sich auf euren Besuch!! 😉
Vorab findet ihr hier schon einmal die ersten wichtigen Ausstattungsdetails in unserem Fahrzeugangebot --&gt; http://www.strauss-autohaus.at/index.php?id=5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3086584"/>
                  </a:ext>
                </a:extLst>
              </a:tr>
            </a:tbl>
          </a:graphicData>
        </a:graphic>
      </p:graphicFrame>
      <p:sp>
        <p:nvSpPr>
          <p:cNvPr id="4" name="Text Placeholder 3">
            <a:extLst>
              <a:ext uri="{FF2B5EF4-FFF2-40B4-BE49-F238E27FC236}">
                <a16:creationId xmlns:a16="http://schemas.microsoft.com/office/drawing/2014/main" id="{986449E9-6303-4E75-9E70-4F06DFDDAD1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591235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7DD8C-8936-4BA7-831A-CCDAED72E32A}"/>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D036998A-51BB-4B5F-8011-7EBEB803B377}"/>
              </a:ext>
            </a:extLst>
          </p:cNvPr>
          <p:cNvGraphicFramePr>
            <a:graphicFrameLocks noGrp="1"/>
          </p:cNvGraphicFramePr>
          <p:nvPr>
            <p:ph type="tbl" sz="quarter" idx="13"/>
            <p:extLst>
              <p:ext uri="{D42A27DB-BD31-4B8C-83A1-F6EECF244321}">
                <p14:modId xmlns:p14="http://schemas.microsoft.com/office/powerpoint/2010/main" val="1238206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1232550"/>
                    </a:ext>
                  </a:extLst>
                </a:gridCol>
                <a:gridCol w="658368">
                  <a:extLst>
                    <a:ext uri="{9D8B030D-6E8A-4147-A177-3AD203B41FA5}">
                      <a16:colId xmlns:a16="http://schemas.microsoft.com/office/drawing/2014/main" val="2486888173"/>
                    </a:ext>
                  </a:extLst>
                </a:gridCol>
                <a:gridCol w="658368">
                  <a:extLst>
                    <a:ext uri="{9D8B030D-6E8A-4147-A177-3AD203B41FA5}">
                      <a16:colId xmlns:a16="http://schemas.microsoft.com/office/drawing/2014/main" val="1856081952"/>
                    </a:ext>
                  </a:extLst>
                </a:gridCol>
                <a:gridCol w="658368">
                  <a:extLst>
                    <a:ext uri="{9D8B030D-6E8A-4147-A177-3AD203B41FA5}">
                      <a16:colId xmlns:a16="http://schemas.microsoft.com/office/drawing/2014/main" val="3554754037"/>
                    </a:ext>
                  </a:extLst>
                </a:gridCol>
                <a:gridCol w="658368">
                  <a:extLst>
                    <a:ext uri="{9D8B030D-6E8A-4147-A177-3AD203B41FA5}">
                      <a16:colId xmlns:a16="http://schemas.microsoft.com/office/drawing/2014/main" val="1056643274"/>
                    </a:ext>
                  </a:extLst>
                </a:gridCol>
                <a:gridCol w="658368">
                  <a:extLst>
                    <a:ext uri="{9D8B030D-6E8A-4147-A177-3AD203B41FA5}">
                      <a16:colId xmlns:a16="http://schemas.microsoft.com/office/drawing/2014/main" val="2616318458"/>
                    </a:ext>
                  </a:extLst>
                </a:gridCol>
                <a:gridCol w="658368">
                  <a:extLst>
                    <a:ext uri="{9D8B030D-6E8A-4147-A177-3AD203B41FA5}">
                      <a16:colId xmlns:a16="http://schemas.microsoft.com/office/drawing/2014/main" val="2922530553"/>
                    </a:ext>
                  </a:extLst>
                </a:gridCol>
                <a:gridCol w="658368">
                  <a:extLst>
                    <a:ext uri="{9D8B030D-6E8A-4147-A177-3AD203B41FA5}">
                      <a16:colId xmlns:a16="http://schemas.microsoft.com/office/drawing/2014/main" val="1802332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7472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- 2018-02-24 11:09:20</a:t>
                      </a:r>
                      <a:r>
                        <a:rPr kumimoji="0" lang="en-US" sz="1000" b="0" i="0" u="none" strike="noStrike" kern="1200" cap="none" spc="0" normalizeH="0" baseline="0" noProof="0">
                          <a:ln>
                            <a:noFill/>
                          </a:ln>
                          <a:solidFill>
                            <a:prstClr val="black"/>
                          </a:solidFill>
                          <a:effectLst/>
                          <a:uLnTx/>
                          <a:uFillTx/>
                          <a:latin typeface="+mn-lt"/>
                          <a:ea typeface="+mn-ea"/>
                          <a:cs typeface="+mn-cs"/>
                        </a:rPr>
                        <a:t>
Wie wäre es mit einem neuen Ford Kuga mit 150PS und rundum Ausstattung wie Style Paket, Winter Paket, Park Pilot System, Rückfahrkamera, uvm.? 😉👉 Franz Veigl hat seinen wunderschönen Kuga in Mamba Grün bereits! 🙂
Unser Ford Verkaufsberater Daniel Pausch übergibt Herrn Franz Veigl seinen neuen Ford KUGA, gratuliert recht herzlich zu dieser wunderbaren Wahl, wünscht viel Freude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717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- 2018-02-23 16:46:24</a:t>
                      </a:r>
                      <a:r>
                        <a:rPr kumimoji="0" lang="de-DE" sz="1000" b="0" i="0" u="none" strike="noStrike" kern="1200" cap="none" spc="0" normalizeH="0" baseline="0" noProof="0">
                          <a:ln>
                            <a:noFill/>
                          </a:ln>
                          <a:solidFill>
                            <a:prstClr val="black"/>
                          </a:solidFill>
                          <a:effectLst/>
                          <a:uLnTx/>
                          <a:uFillTx/>
                          <a:latin typeface="+mn-lt"/>
                          <a:ea typeface="+mn-ea"/>
                          <a:cs typeface="+mn-cs"/>
                        </a:rPr>
                        <a:t>
Ein neues Firmenmitglied für die Firma Bewog Immobilien! 🙂
Im Namen der Firma Bewog Immobilien übernimmt Herr Jürgen Kah einen neuen Ford Transit Connect Trend mit 120PS und umfangreicher Ausstattung. 
Das Team vom Autohaus Strauss rund um Ford-Verkaufsberater Armin Bauer bedankt sich für das Vertrauen und wünscht eine gute Fahrt mit dem neuen Ford Transit Connect Trend!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5588090"/>
                  </a:ext>
                </a:extLst>
              </a:tr>
            </a:tbl>
          </a:graphicData>
        </a:graphic>
      </p:graphicFrame>
      <p:sp>
        <p:nvSpPr>
          <p:cNvPr id="4" name="Text Placeholder 3">
            <a:extLst>
              <a:ext uri="{FF2B5EF4-FFF2-40B4-BE49-F238E27FC236}">
                <a16:creationId xmlns:a16="http://schemas.microsoft.com/office/drawing/2014/main" id="{57B95757-E00F-415C-8DF5-1604CAA1D64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436817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E11E7-5D77-489D-99FB-42D645D14C19}"/>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84EF6CF6-A325-422D-B9CF-A755E8ECC132}"/>
              </a:ext>
            </a:extLst>
          </p:cNvPr>
          <p:cNvGraphicFramePr>
            <a:graphicFrameLocks noGrp="1"/>
          </p:cNvGraphicFramePr>
          <p:nvPr>
            <p:ph type="tbl" sz="quarter" idx="13"/>
            <p:extLst>
              <p:ext uri="{D42A27DB-BD31-4B8C-83A1-F6EECF244321}">
                <p14:modId xmlns:p14="http://schemas.microsoft.com/office/powerpoint/2010/main" val="3501849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4053862"/>
                    </a:ext>
                  </a:extLst>
                </a:gridCol>
                <a:gridCol w="658368">
                  <a:extLst>
                    <a:ext uri="{9D8B030D-6E8A-4147-A177-3AD203B41FA5}">
                      <a16:colId xmlns:a16="http://schemas.microsoft.com/office/drawing/2014/main" val="707329500"/>
                    </a:ext>
                  </a:extLst>
                </a:gridCol>
                <a:gridCol w="658368">
                  <a:extLst>
                    <a:ext uri="{9D8B030D-6E8A-4147-A177-3AD203B41FA5}">
                      <a16:colId xmlns:a16="http://schemas.microsoft.com/office/drawing/2014/main" val="1177034963"/>
                    </a:ext>
                  </a:extLst>
                </a:gridCol>
                <a:gridCol w="658368">
                  <a:extLst>
                    <a:ext uri="{9D8B030D-6E8A-4147-A177-3AD203B41FA5}">
                      <a16:colId xmlns:a16="http://schemas.microsoft.com/office/drawing/2014/main" val="2546072692"/>
                    </a:ext>
                  </a:extLst>
                </a:gridCol>
                <a:gridCol w="658368">
                  <a:extLst>
                    <a:ext uri="{9D8B030D-6E8A-4147-A177-3AD203B41FA5}">
                      <a16:colId xmlns:a16="http://schemas.microsoft.com/office/drawing/2014/main" val="1011113021"/>
                    </a:ext>
                  </a:extLst>
                </a:gridCol>
                <a:gridCol w="658368">
                  <a:extLst>
                    <a:ext uri="{9D8B030D-6E8A-4147-A177-3AD203B41FA5}">
                      <a16:colId xmlns:a16="http://schemas.microsoft.com/office/drawing/2014/main" val="2051853978"/>
                    </a:ext>
                  </a:extLst>
                </a:gridCol>
                <a:gridCol w="658368">
                  <a:extLst>
                    <a:ext uri="{9D8B030D-6E8A-4147-A177-3AD203B41FA5}">
                      <a16:colId xmlns:a16="http://schemas.microsoft.com/office/drawing/2014/main" val="138402488"/>
                    </a:ext>
                  </a:extLst>
                </a:gridCol>
                <a:gridCol w="658368">
                  <a:extLst>
                    <a:ext uri="{9D8B030D-6E8A-4147-A177-3AD203B41FA5}">
                      <a16:colId xmlns:a16="http://schemas.microsoft.com/office/drawing/2014/main" val="2787214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015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- 2018-02-20 18:30:00</a:t>
                      </a:r>
                      <a:r>
                        <a:rPr kumimoji="0" lang="en-US" sz="1000" b="0" i="0" u="none" strike="noStrike" kern="1200" cap="none" spc="0" normalizeH="0" baseline="0" noProof="0">
                          <a:ln>
                            <a:noFill/>
                          </a:ln>
                          <a:solidFill>
                            <a:prstClr val="black"/>
                          </a:solidFill>
                          <a:effectLst/>
                          <a:uLnTx/>
                          <a:uFillTx/>
                          <a:latin typeface="+mn-lt"/>
                          <a:ea typeface="+mn-ea"/>
                          <a:cs typeface="+mn-cs"/>
                        </a:rPr>
                        <a:t>
‼️👉🏻 Ford LAGERABVERKAUF 👈🏻‼️
Bis Ende März € 1.000,- Ford Bank Prämie bei Kauf eines lagernden Ford Fiesta! Der Ford Lagerabverkauf gilt außerdem auf andere ausgewählte Ford Modelle wie KUGA, Galaxy, S-Max oder Mondeo!
Alle Infos dazu findet Ihr hier: https://goo.gl/Xf9WA1
Unsere beiden Ford Verkaufsberater Daniel Pausch und Armin Bauer beraten euch gerne!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176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- 2018-02-19 09:30:00</a:t>
                      </a:r>
                      <a:r>
                        <a:rPr kumimoji="0" lang="en-US" sz="1000" b="0" i="0" u="none" strike="noStrike" kern="1200" cap="none" spc="0" normalizeH="0" baseline="0" noProof="0">
                          <a:ln>
                            <a:noFill/>
                          </a:ln>
                          <a:solidFill>
                            <a:prstClr val="black"/>
                          </a:solidFill>
                          <a:effectLst/>
                          <a:uLnTx/>
                          <a:uFillTx/>
                          <a:latin typeface="+mn-lt"/>
                          <a:ea typeface="+mn-ea"/>
                          <a:cs typeface="+mn-cs"/>
                        </a:rPr>
                        <a:t>
🏔❄️ Die pure 4x4 Abenteuerlust ❄️ 🏔
Der Land Rover Discovery Sport 👉🏻 in Aktion nur € 34.900,-
Ausgestattet mit 150PS, Winterpaket, Lederlenkrad, getönte Scheiben, Scheinwerferautomatik, uvm. ist dieser Discovery Sport ab sofort und zum Aktionspreis von € 34.900,- bei uns im Autohaus Strauss verfügbar!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7308072"/>
                  </a:ext>
                </a:extLst>
              </a:tr>
            </a:tbl>
          </a:graphicData>
        </a:graphic>
      </p:graphicFrame>
      <p:sp>
        <p:nvSpPr>
          <p:cNvPr id="4" name="Text Placeholder 3">
            <a:extLst>
              <a:ext uri="{FF2B5EF4-FFF2-40B4-BE49-F238E27FC236}">
                <a16:creationId xmlns:a16="http://schemas.microsoft.com/office/drawing/2014/main" id="{2B6E9F61-75A9-47FE-BDFA-C5B3192808C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138922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E82D3-5C0C-43C0-BB83-3F39C635349E}"/>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84597179-8506-40F1-84CB-5B860372AA9C}"/>
              </a:ext>
            </a:extLst>
          </p:cNvPr>
          <p:cNvGraphicFramePr>
            <a:graphicFrameLocks noGrp="1"/>
          </p:cNvGraphicFramePr>
          <p:nvPr>
            <p:ph type="tbl" sz="quarter" idx="13"/>
            <p:extLst>
              <p:ext uri="{D42A27DB-BD31-4B8C-83A1-F6EECF244321}">
                <p14:modId xmlns:p14="http://schemas.microsoft.com/office/powerpoint/2010/main" val="2252745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82420318"/>
                    </a:ext>
                  </a:extLst>
                </a:gridCol>
                <a:gridCol w="658368">
                  <a:extLst>
                    <a:ext uri="{9D8B030D-6E8A-4147-A177-3AD203B41FA5}">
                      <a16:colId xmlns:a16="http://schemas.microsoft.com/office/drawing/2014/main" val="1098289383"/>
                    </a:ext>
                  </a:extLst>
                </a:gridCol>
                <a:gridCol w="658368">
                  <a:extLst>
                    <a:ext uri="{9D8B030D-6E8A-4147-A177-3AD203B41FA5}">
                      <a16:colId xmlns:a16="http://schemas.microsoft.com/office/drawing/2014/main" val="274284545"/>
                    </a:ext>
                  </a:extLst>
                </a:gridCol>
                <a:gridCol w="658368">
                  <a:extLst>
                    <a:ext uri="{9D8B030D-6E8A-4147-A177-3AD203B41FA5}">
                      <a16:colId xmlns:a16="http://schemas.microsoft.com/office/drawing/2014/main" val="2055321368"/>
                    </a:ext>
                  </a:extLst>
                </a:gridCol>
                <a:gridCol w="658368">
                  <a:extLst>
                    <a:ext uri="{9D8B030D-6E8A-4147-A177-3AD203B41FA5}">
                      <a16:colId xmlns:a16="http://schemas.microsoft.com/office/drawing/2014/main" val="2673234550"/>
                    </a:ext>
                  </a:extLst>
                </a:gridCol>
                <a:gridCol w="658368">
                  <a:extLst>
                    <a:ext uri="{9D8B030D-6E8A-4147-A177-3AD203B41FA5}">
                      <a16:colId xmlns:a16="http://schemas.microsoft.com/office/drawing/2014/main" val="3267893867"/>
                    </a:ext>
                  </a:extLst>
                </a:gridCol>
                <a:gridCol w="658368">
                  <a:extLst>
                    <a:ext uri="{9D8B030D-6E8A-4147-A177-3AD203B41FA5}">
                      <a16:colId xmlns:a16="http://schemas.microsoft.com/office/drawing/2014/main" val="1504145254"/>
                    </a:ext>
                  </a:extLst>
                </a:gridCol>
                <a:gridCol w="658368">
                  <a:extLst>
                    <a:ext uri="{9D8B030D-6E8A-4147-A177-3AD203B41FA5}">
                      <a16:colId xmlns:a16="http://schemas.microsoft.com/office/drawing/2014/main" val="1570874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989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- 2018-02-18 13:00:00</a:t>
                      </a:r>
                      <a:r>
                        <a:rPr kumimoji="0" lang="de-DE" sz="1000" b="0" i="0" u="none" strike="noStrike" kern="1200" cap="none" spc="0" normalizeH="0" baseline="0" noProof="0">
                          <a:ln>
                            <a:noFill/>
                          </a:ln>
                          <a:solidFill>
                            <a:prstClr val="black"/>
                          </a:solidFill>
                          <a:effectLst/>
                          <a:uLnTx/>
                          <a:uFillTx/>
                          <a:latin typeface="+mn-lt"/>
                          <a:ea typeface="+mn-ea"/>
                          <a:cs typeface="+mn-cs"/>
                        </a:rPr>
                        <a:t>
Ein ganz besonderes Ford Modell geht nach Niederösterreich! 🙂
Herzlichen Glückwunsch! Unser Ford Verkaufsberater Armin Bauer übergibt Markus Gröss seinen neuen Ford Edge Vignale mit 210PS, Sportfahrwerk und umfangreicher Ausstattung! 👍😁
Das gesamte Team vom Autohaus Strauss rund um unseren Ford-Verkaufsberater Armin Bauer gratuliert recht herzlich zum neuen Ford Edge Vignale in der wunderschönen Farbe Arktik Weiss Metallic, wünscht viel Freude mit dem neuen Fahrzeug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761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- 2018-02-17 11:10:38</a:t>
                      </a:r>
                      <a:r>
                        <a:rPr kumimoji="0" lang="en-US" sz="1000" b="0" i="0" u="none" strike="noStrike" kern="1200" cap="none" spc="0" normalizeH="0" baseline="0" noProof="0">
                          <a:ln>
                            <a:noFill/>
                          </a:ln>
                          <a:solidFill>
                            <a:prstClr val="black"/>
                          </a:solidFill>
                          <a:effectLst/>
                          <a:uLnTx/>
                          <a:uFillTx/>
                          <a:latin typeface="+mn-lt"/>
                          <a:ea typeface="+mn-ea"/>
                          <a:cs typeface="+mn-cs"/>
                        </a:rPr>
                        <a:t>
Land Rover Verkaufsberater Marcel Hummel übergibt Mario Kovacs seinen neuen Range Rover Evoque SE Dynamic in Narvik Black, mit 150PS, Panoramadach und umfangreicher Ausstattung! 😎👍
Lieber Mario! Das gesamte Team vom Autohaus Strauss rund um unseren Verkaufsberater Marcel Hummel wünscht dir viel Freude mit deinem neuen Range Rover Evoque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3081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- 2018-02-16 14:12:36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36863021"/>
                  </a:ext>
                </a:extLst>
              </a:tr>
            </a:tbl>
          </a:graphicData>
        </a:graphic>
      </p:graphicFrame>
      <p:sp>
        <p:nvSpPr>
          <p:cNvPr id="4" name="Text Placeholder 3">
            <a:extLst>
              <a:ext uri="{FF2B5EF4-FFF2-40B4-BE49-F238E27FC236}">
                <a16:creationId xmlns:a16="http://schemas.microsoft.com/office/drawing/2014/main" id="{60878CB9-C01E-4957-994F-AEA1777A51A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03552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21760-AAF5-4CFB-87DE-113EC2F35682}"/>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026ACFC6-3817-4D0D-AC9A-132222DE204C}"/>
              </a:ext>
            </a:extLst>
          </p:cNvPr>
          <p:cNvGraphicFramePr>
            <a:graphicFrameLocks noGrp="1"/>
          </p:cNvGraphicFramePr>
          <p:nvPr>
            <p:ph type="tbl" sz="quarter" idx="13"/>
            <p:extLst>
              <p:ext uri="{D42A27DB-BD31-4B8C-83A1-F6EECF244321}">
                <p14:modId xmlns:p14="http://schemas.microsoft.com/office/powerpoint/2010/main" val="1040714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3569314"/>
                    </a:ext>
                  </a:extLst>
                </a:gridCol>
                <a:gridCol w="658368">
                  <a:extLst>
                    <a:ext uri="{9D8B030D-6E8A-4147-A177-3AD203B41FA5}">
                      <a16:colId xmlns:a16="http://schemas.microsoft.com/office/drawing/2014/main" val="4210189138"/>
                    </a:ext>
                  </a:extLst>
                </a:gridCol>
                <a:gridCol w="658368">
                  <a:extLst>
                    <a:ext uri="{9D8B030D-6E8A-4147-A177-3AD203B41FA5}">
                      <a16:colId xmlns:a16="http://schemas.microsoft.com/office/drawing/2014/main" val="4056477455"/>
                    </a:ext>
                  </a:extLst>
                </a:gridCol>
                <a:gridCol w="658368">
                  <a:extLst>
                    <a:ext uri="{9D8B030D-6E8A-4147-A177-3AD203B41FA5}">
                      <a16:colId xmlns:a16="http://schemas.microsoft.com/office/drawing/2014/main" val="1452164212"/>
                    </a:ext>
                  </a:extLst>
                </a:gridCol>
                <a:gridCol w="658368">
                  <a:extLst>
                    <a:ext uri="{9D8B030D-6E8A-4147-A177-3AD203B41FA5}">
                      <a16:colId xmlns:a16="http://schemas.microsoft.com/office/drawing/2014/main" val="2077191632"/>
                    </a:ext>
                  </a:extLst>
                </a:gridCol>
                <a:gridCol w="658368">
                  <a:extLst>
                    <a:ext uri="{9D8B030D-6E8A-4147-A177-3AD203B41FA5}">
                      <a16:colId xmlns:a16="http://schemas.microsoft.com/office/drawing/2014/main" val="538901647"/>
                    </a:ext>
                  </a:extLst>
                </a:gridCol>
                <a:gridCol w="658368">
                  <a:extLst>
                    <a:ext uri="{9D8B030D-6E8A-4147-A177-3AD203B41FA5}">
                      <a16:colId xmlns:a16="http://schemas.microsoft.com/office/drawing/2014/main" val="1977454242"/>
                    </a:ext>
                  </a:extLst>
                </a:gridCol>
                <a:gridCol w="658368">
                  <a:extLst>
                    <a:ext uri="{9D8B030D-6E8A-4147-A177-3AD203B41FA5}">
                      <a16:colId xmlns:a16="http://schemas.microsoft.com/office/drawing/2014/main" val="2203377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970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- 2018-02-15 15:09:55</a:t>
                      </a:r>
                      <a:r>
                        <a:rPr kumimoji="0" lang="en-US" sz="1000" b="0" i="0" u="none" strike="noStrike" kern="1200" cap="none" spc="0" normalizeH="0" baseline="0" noProof="0">
                          <a:ln>
                            <a:noFill/>
                          </a:ln>
                          <a:solidFill>
                            <a:prstClr val="black"/>
                          </a:solidFill>
                          <a:effectLst/>
                          <a:uLnTx/>
                          <a:uFillTx/>
                          <a:latin typeface="+mn-lt"/>
                          <a:ea typeface="+mn-ea"/>
                          <a:cs typeface="+mn-cs"/>
                        </a:rPr>
                        <a:t>
Ein neuer Ford KUGA ST-Line mit 150PS, ausgestattet mit ST-Line Paket, Ford Navigationssystem SYNC 3 inkl. 8"Touch-Display, Rückfahrkamera, Active City Stop uvm., in der wunderschönen Farbe Frost Weiss, geht an Herrn Gerhard Oszvald. 🙂👍
Das Team vom Autohaus Strauss rund um unseren Ford-Verkaufsberater Armin Bauer wünscht wie immer, viel Freude mit dem neuen Ford KUGA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539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14:21:43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1769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11:31:16</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Unser Autohaus hat heute Nachmittag geschlossen!
Natürlich sind wir morgen wieder wie gewohnt für euch da! 🙂
Das Team vom Autohaus Strauss wünscht euch einen schönen Faschings-Ausklang!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9733732"/>
                  </a:ext>
                </a:extLst>
              </a:tr>
            </a:tbl>
          </a:graphicData>
        </a:graphic>
      </p:graphicFrame>
      <p:sp>
        <p:nvSpPr>
          <p:cNvPr id="4" name="Text Placeholder 3">
            <a:extLst>
              <a:ext uri="{FF2B5EF4-FFF2-40B4-BE49-F238E27FC236}">
                <a16:creationId xmlns:a16="http://schemas.microsoft.com/office/drawing/2014/main" id="{7BEAABAB-FFDB-453F-8C46-6E14A8C6221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534260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C7A9C-BD8F-4418-89EE-2FFED1494B59}"/>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9B63EF5C-36BF-4B46-9C26-19BA9CAAE88F}"/>
              </a:ext>
            </a:extLst>
          </p:cNvPr>
          <p:cNvGraphicFramePr>
            <a:graphicFrameLocks noGrp="1"/>
          </p:cNvGraphicFramePr>
          <p:nvPr>
            <p:ph type="tbl" sz="quarter" idx="13"/>
            <p:extLst>
              <p:ext uri="{D42A27DB-BD31-4B8C-83A1-F6EECF244321}">
                <p14:modId xmlns:p14="http://schemas.microsoft.com/office/powerpoint/2010/main" val="402314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5726516"/>
                    </a:ext>
                  </a:extLst>
                </a:gridCol>
                <a:gridCol w="658368">
                  <a:extLst>
                    <a:ext uri="{9D8B030D-6E8A-4147-A177-3AD203B41FA5}">
                      <a16:colId xmlns:a16="http://schemas.microsoft.com/office/drawing/2014/main" val="4210599938"/>
                    </a:ext>
                  </a:extLst>
                </a:gridCol>
                <a:gridCol w="658368">
                  <a:extLst>
                    <a:ext uri="{9D8B030D-6E8A-4147-A177-3AD203B41FA5}">
                      <a16:colId xmlns:a16="http://schemas.microsoft.com/office/drawing/2014/main" val="2439744564"/>
                    </a:ext>
                  </a:extLst>
                </a:gridCol>
                <a:gridCol w="658368">
                  <a:extLst>
                    <a:ext uri="{9D8B030D-6E8A-4147-A177-3AD203B41FA5}">
                      <a16:colId xmlns:a16="http://schemas.microsoft.com/office/drawing/2014/main" val="1209979709"/>
                    </a:ext>
                  </a:extLst>
                </a:gridCol>
                <a:gridCol w="658368">
                  <a:extLst>
                    <a:ext uri="{9D8B030D-6E8A-4147-A177-3AD203B41FA5}">
                      <a16:colId xmlns:a16="http://schemas.microsoft.com/office/drawing/2014/main" val="3318372294"/>
                    </a:ext>
                  </a:extLst>
                </a:gridCol>
                <a:gridCol w="658368">
                  <a:extLst>
                    <a:ext uri="{9D8B030D-6E8A-4147-A177-3AD203B41FA5}">
                      <a16:colId xmlns:a16="http://schemas.microsoft.com/office/drawing/2014/main" val="681981923"/>
                    </a:ext>
                  </a:extLst>
                </a:gridCol>
                <a:gridCol w="658368">
                  <a:extLst>
                    <a:ext uri="{9D8B030D-6E8A-4147-A177-3AD203B41FA5}">
                      <a16:colId xmlns:a16="http://schemas.microsoft.com/office/drawing/2014/main" val="4126439892"/>
                    </a:ext>
                  </a:extLst>
                </a:gridCol>
                <a:gridCol w="658368">
                  <a:extLst>
                    <a:ext uri="{9D8B030D-6E8A-4147-A177-3AD203B41FA5}">
                      <a16:colId xmlns:a16="http://schemas.microsoft.com/office/drawing/2014/main" val="583487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5113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- 2018-02-10 10:30:00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EcoSport ist ein wahres Multitalent! 
Er verbindet modernes Design, die neuesten Technologien und überzeugt mit seiner Fahrleistung! 💪
Wir gratulieren Sarah Hummel zum neuen EcoSport ST-Line EcoBoost mit 125PS in Calypso Orange Metallic und mit umfangreicher Ausstattung!
Das Team vom Autohaus Strauss rund um unseren Ford-Verkaufsberater Armin Bauer wünscht dir, liebe Sarah, viel Freude mit deinem neuen Ford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580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15:03:42</a:t>
                      </a:r>
                      <a:r>
                        <a:rPr kumimoji="0" lang="en-US" sz="1000" b="0" i="0" u="none" strike="noStrike" kern="1200" cap="none" spc="0" normalizeH="0" baseline="0" noProof="0">
                          <a:ln>
                            <a:noFill/>
                          </a:ln>
                          <a:solidFill>
                            <a:prstClr val="black"/>
                          </a:solidFill>
                          <a:effectLst/>
                          <a:uLnTx/>
                          <a:uFillTx/>
                          <a:latin typeface="+mn-lt"/>
                          <a:ea typeface="+mn-ea"/>
                          <a:cs typeface="+mn-cs"/>
                        </a:rPr>
                        <a:t>
Der nächste Ford KUGA ST-LINE mit 150PS, Winterpaket, St-Line Paket, Ford Navigationssystem SYNC 3 uvm., in der wunderschönen Farbe Arktis Weiß Metallic geht an Familie Sifkovits, die sich sichtlich über ihr neues Familienmitglied freut!! 😁👍
Unser Ford-Verkaufsberater Daniel Pausch, sowie das gesamte Team vom Autohaus Strauss, wünscht euch, liebe Familie Sifkovits, viel viel Freude und eine gute Fahrt mit eurem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1416514"/>
                  </a:ext>
                </a:extLst>
              </a:tr>
            </a:tbl>
          </a:graphicData>
        </a:graphic>
      </p:graphicFrame>
      <p:sp>
        <p:nvSpPr>
          <p:cNvPr id="4" name="Text Placeholder 3">
            <a:extLst>
              <a:ext uri="{FF2B5EF4-FFF2-40B4-BE49-F238E27FC236}">
                <a16:creationId xmlns:a16="http://schemas.microsoft.com/office/drawing/2014/main" id="{B0F9281E-D6A7-41DA-B984-6F937AF4A38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394026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AF4A9-5C7A-4F78-B3CC-40FAC53D2F1F}"/>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59C8B4C6-6924-4E34-99AB-0FC448D713F3}"/>
              </a:ext>
            </a:extLst>
          </p:cNvPr>
          <p:cNvGraphicFramePr>
            <a:graphicFrameLocks noGrp="1"/>
          </p:cNvGraphicFramePr>
          <p:nvPr>
            <p:ph type="tbl" sz="quarter" idx="13"/>
            <p:extLst>
              <p:ext uri="{D42A27DB-BD31-4B8C-83A1-F6EECF244321}">
                <p14:modId xmlns:p14="http://schemas.microsoft.com/office/powerpoint/2010/main" val="3990149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0144403"/>
                    </a:ext>
                  </a:extLst>
                </a:gridCol>
                <a:gridCol w="658368">
                  <a:extLst>
                    <a:ext uri="{9D8B030D-6E8A-4147-A177-3AD203B41FA5}">
                      <a16:colId xmlns:a16="http://schemas.microsoft.com/office/drawing/2014/main" val="761382606"/>
                    </a:ext>
                  </a:extLst>
                </a:gridCol>
                <a:gridCol w="658368">
                  <a:extLst>
                    <a:ext uri="{9D8B030D-6E8A-4147-A177-3AD203B41FA5}">
                      <a16:colId xmlns:a16="http://schemas.microsoft.com/office/drawing/2014/main" val="2291233427"/>
                    </a:ext>
                  </a:extLst>
                </a:gridCol>
                <a:gridCol w="658368">
                  <a:extLst>
                    <a:ext uri="{9D8B030D-6E8A-4147-A177-3AD203B41FA5}">
                      <a16:colId xmlns:a16="http://schemas.microsoft.com/office/drawing/2014/main" val="3330850154"/>
                    </a:ext>
                  </a:extLst>
                </a:gridCol>
                <a:gridCol w="658368">
                  <a:extLst>
                    <a:ext uri="{9D8B030D-6E8A-4147-A177-3AD203B41FA5}">
                      <a16:colId xmlns:a16="http://schemas.microsoft.com/office/drawing/2014/main" val="3387869989"/>
                    </a:ext>
                  </a:extLst>
                </a:gridCol>
                <a:gridCol w="658368">
                  <a:extLst>
                    <a:ext uri="{9D8B030D-6E8A-4147-A177-3AD203B41FA5}">
                      <a16:colId xmlns:a16="http://schemas.microsoft.com/office/drawing/2014/main" val="1448024769"/>
                    </a:ext>
                  </a:extLst>
                </a:gridCol>
                <a:gridCol w="658368">
                  <a:extLst>
                    <a:ext uri="{9D8B030D-6E8A-4147-A177-3AD203B41FA5}">
                      <a16:colId xmlns:a16="http://schemas.microsoft.com/office/drawing/2014/main" val="3996947408"/>
                    </a:ext>
                  </a:extLst>
                </a:gridCol>
                <a:gridCol w="658368">
                  <a:extLst>
                    <a:ext uri="{9D8B030D-6E8A-4147-A177-3AD203B41FA5}">
                      <a16:colId xmlns:a16="http://schemas.microsoft.com/office/drawing/2014/main" val="125431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471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10:37:34</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Daniel Pausch übergibt Thomas Bauer seinen neuen TOP-ausgestatteten Ford KUGA ST-Line EcoBoost in Iridium Schwarz Metallic. Für den optimalen Fahrspaß und den Komfort sorgen neben den 150PS, Winter Paket, ST-Line Paket, Panoramadach, Ford Navigationssystem SYNC 3 inkl. 8"Touch-Display, uvm. ! 😁👍
Das Team vom Autohaus Strauss rund um unseren Ford-Verkaufsberater Daniel Pausch wünscht eine gute und sichere Fahrt und vor allem, viel Freude mit dem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6685837"/>
                  </a:ext>
                </a:extLst>
              </a:tr>
            </a:tbl>
          </a:graphicData>
        </a:graphic>
      </p:graphicFrame>
      <p:sp>
        <p:nvSpPr>
          <p:cNvPr id="4" name="Text Placeholder 3">
            <a:extLst>
              <a:ext uri="{FF2B5EF4-FFF2-40B4-BE49-F238E27FC236}">
                <a16:creationId xmlns:a16="http://schemas.microsoft.com/office/drawing/2014/main" id="{B0F22BAD-89B2-4055-9634-BD595A031B7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822305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69DC-FA00-4EDB-B070-E1E2F1A60B7A}"/>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0E981078-D37B-41C2-952C-3C3B87123D79}"/>
              </a:ext>
            </a:extLst>
          </p:cNvPr>
          <p:cNvGraphicFramePr>
            <a:graphicFrameLocks noGrp="1"/>
          </p:cNvGraphicFramePr>
          <p:nvPr>
            <p:ph type="tbl" sz="quarter" idx="13"/>
            <p:extLst>
              <p:ext uri="{D42A27DB-BD31-4B8C-83A1-F6EECF244321}">
                <p14:modId xmlns:p14="http://schemas.microsoft.com/office/powerpoint/2010/main" val="101607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4131656"/>
                    </a:ext>
                  </a:extLst>
                </a:gridCol>
                <a:gridCol w="658368">
                  <a:extLst>
                    <a:ext uri="{9D8B030D-6E8A-4147-A177-3AD203B41FA5}">
                      <a16:colId xmlns:a16="http://schemas.microsoft.com/office/drawing/2014/main" val="413664567"/>
                    </a:ext>
                  </a:extLst>
                </a:gridCol>
                <a:gridCol w="658368">
                  <a:extLst>
                    <a:ext uri="{9D8B030D-6E8A-4147-A177-3AD203B41FA5}">
                      <a16:colId xmlns:a16="http://schemas.microsoft.com/office/drawing/2014/main" val="2095808908"/>
                    </a:ext>
                  </a:extLst>
                </a:gridCol>
                <a:gridCol w="658368">
                  <a:extLst>
                    <a:ext uri="{9D8B030D-6E8A-4147-A177-3AD203B41FA5}">
                      <a16:colId xmlns:a16="http://schemas.microsoft.com/office/drawing/2014/main" val="4035243403"/>
                    </a:ext>
                  </a:extLst>
                </a:gridCol>
                <a:gridCol w="658368">
                  <a:extLst>
                    <a:ext uri="{9D8B030D-6E8A-4147-A177-3AD203B41FA5}">
                      <a16:colId xmlns:a16="http://schemas.microsoft.com/office/drawing/2014/main" val="1825087023"/>
                    </a:ext>
                  </a:extLst>
                </a:gridCol>
                <a:gridCol w="658368">
                  <a:extLst>
                    <a:ext uri="{9D8B030D-6E8A-4147-A177-3AD203B41FA5}">
                      <a16:colId xmlns:a16="http://schemas.microsoft.com/office/drawing/2014/main" val="2116600387"/>
                    </a:ext>
                  </a:extLst>
                </a:gridCol>
                <a:gridCol w="658368">
                  <a:extLst>
                    <a:ext uri="{9D8B030D-6E8A-4147-A177-3AD203B41FA5}">
                      <a16:colId xmlns:a16="http://schemas.microsoft.com/office/drawing/2014/main" val="1428590299"/>
                    </a:ext>
                  </a:extLst>
                </a:gridCol>
                <a:gridCol w="658368">
                  <a:extLst>
                    <a:ext uri="{9D8B030D-6E8A-4147-A177-3AD203B41FA5}">
                      <a16:colId xmlns:a16="http://schemas.microsoft.com/office/drawing/2014/main" val="4277656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031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- 2018-02-08 15:11:12</a:t>
                      </a:r>
                      <a:r>
                        <a:rPr kumimoji="0" lang="de-DE" sz="1000" b="0" i="0" u="none" strike="noStrike" kern="1200" cap="none" spc="0" normalizeH="0" baseline="0" noProof="0">
                          <a:ln>
                            <a:noFill/>
                          </a:ln>
                          <a:solidFill>
                            <a:prstClr val="black"/>
                          </a:solidFill>
                          <a:effectLst/>
                          <a:uLnTx/>
                          <a:uFillTx/>
                          <a:latin typeface="+mn-lt"/>
                          <a:ea typeface="+mn-ea"/>
                          <a:cs typeface="+mn-cs"/>
                        </a:rPr>
                        <a:t>
Recht herzlich begrüßen wir Erich Pilz in unserem Team! 🙂👍
Für das Autohaus Strauss ist Erich aufgrund seiner 30-jährigen Erfahrung bei Jaguar Wien, wo er auch seine Lehrjahre absolvierte, eine große Bereicherung!
Seit Jänner ist das Autohaus Strauss offizieller Jaguar Service-Partner. Wir haben mit Erich einen Spezialisten und somit den richtigen Mann gefunden. Er lebt die Jaguar Philosophie und hat vor allem die Liebe zu älteren Jaguar Modellen für sich entdeckt!
Bei uns ist jeder Jaguar, egal welchen Alters, in besten Händen 😁 Schaut vorbei in unserer Jaguar Fachwerkstätte. 
Wir freuen uns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3202526"/>
                  </a:ext>
                </a:extLst>
              </a:tr>
            </a:tbl>
          </a:graphicData>
        </a:graphic>
      </p:graphicFrame>
      <p:sp>
        <p:nvSpPr>
          <p:cNvPr id="4" name="Text Placeholder 3">
            <a:extLst>
              <a:ext uri="{FF2B5EF4-FFF2-40B4-BE49-F238E27FC236}">
                <a16:creationId xmlns:a16="http://schemas.microsoft.com/office/drawing/2014/main" id="{06B51F1A-6BF2-40D9-ADF3-8A8966012CC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21823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7EB71-4CEA-4B69-A10D-15459049E767}"/>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BFDA6AB3-A453-4C00-A011-F4F496DD9117}"/>
              </a:ext>
            </a:extLst>
          </p:cNvPr>
          <p:cNvGraphicFramePr>
            <a:graphicFrameLocks noGrp="1"/>
          </p:cNvGraphicFramePr>
          <p:nvPr>
            <p:ph type="tbl" sz="quarter" idx="13"/>
            <p:extLst>
              <p:ext uri="{D42A27DB-BD31-4B8C-83A1-F6EECF244321}">
                <p14:modId xmlns:p14="http://schemas.microsoft.com/office/powerpoint/2010/main" val="265983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1830546"/>
                    </a:ext>
                  </a:extLst>
                </a:gridCol>
                <a:gridCol w="658368">
                  <a:extLst>
                    <a:ext uri="{9D8B030D-6E8A-4147-A177-3AD203B41FA5}">
                      <a16:colId xmlns:a16="http://schemas.microsoft.com/office/drawing/2014/main" val="2347692671"/>
                    </a:ext>
                  </a:extLst>
                </a:gridCol>
                <a:gridCol w="658368">
                  <a:extLst>
                    <a:ext uri="{9D8B030D-6E8A-4147-A177-3AD203B41FA5}">
                      <a16:colId xmlns:a16="http://schemas.microsoft.com/office/drawing/2014/main" val="4094574155"/>
                    </a:ext>
                  </a:extLst>
                </a:gridCol>
                <a:gridCol w="658368">
                  <a:extLst>
                    <a:ext uri="{9D8B030D-6E8A-4147-A177-3AD203B41FA5}">
                      <a16:colId xmlns:a16="http://schemas.microsoft.com/office/drawing/2014/main" val="2021011248"/>
                    </a:ext>
                  </a:extLst>
                </a:gridCol>
                <a:gridCol w="658368">
                  <a:extLst>
                    <a:ext uri="{9D8B030D-6E8A-4147-A177-3AD203B41FA5}">
                      <a16:colId xmlns:a16="http://schemas.microsoft.com/office/drawing/2014/main" val="190673749"/>
                    </a:ext>
                  </a:extLst>
                </a:gridCol>
                <a:gridCol w="658368">
                  <a:extLst>
                    <a:ext uri="{9D8B030D-6E8A-4147-A177-3AD203B41FA5}">
                      <a16:colId xmlns:a16="http://schemas.microsoft.com/office/drawing/2014/main" val="3828952941"/>
                    </a:ext>
                  </a:extLst>
                </a:gridCol>
                <a:gridCol w="658368">
                  <a:extLst>
                    <a:ext uri="{9D8B030D-6E8A-4147-A177-3AD203B41FA5}">
                      <a16:colId xmlns:a16="http://schemas.microsoft.com/office/drawing/2014/main" val="790134371"/>
                    </a:ext>
                  </a:extLst>
                </a:gridCol>
                <a:gridCol w="658368">
                  <a:extLst>
                    <a:ext uri="{9D8B030D-6E8A-4147-A177-3AD203B41FA5}">
                      <a16:colId xmlns:a16="http://schemas.microsoft.com/office/drawing/2014/main" val="3957916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2029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- 2018-02-05 11:15:00</a:t>
                      </a:r>
                      <a:r>
                        <a:rPr kumimoji="0" lang="de-DE" sz="1000" b="0" i="0" u="none" strike="noStrike" kern="1200" cap="none" spc="0" normalizeH="0" baseline="0" noProof="0">
                          <a:ln>
                            <a:noFill/>
                          </a:ln>
                          <a:solidFill>
                            <a:prstClr val="black"/>
                          </a:solidFill>
                          <a:effectLst/>
                          <a:uLnTx/>
                          <a:uFillTx/>
                          <a:latin typeface="+mn-lt"/>
                          <a:ea typeface="+mn-ea"/>
                          <a:cs typeface="+mn-cs"/>
                        </a:rPr>
                        <a:t>
Jetzt im Feber ➡️➡️ LAGERABVERKAUFS-BONUS sichern! 
Sichert euch JETZT bei Kauf eines lagernden Ford FIESTA euren
❗LAGERABVERKAUFS-BONUS❗!! 
Vorbei schauen lohnt sich - denn der Bonus gilt auch für weitere Ford Modelle!! 😁
Unsere beiden Ford Verkaufsberater Daniel Pausch und Armin Bauer freuen sich,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128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- 2018-02-02 10:41:16</a:t>
                      </a:r>
                      <a:r>
                        <a:rPr kumimoji="0" lang="de-DE" sz="1000" b="0" i="0" u="none" strike="noStrike" kern="1200" cap="none" spc="0" normalizeH="0" baseline="0" noProof="0">
                          <a:ln>
                            <a:noFill/>
                          </a:ln>
                          <a:solidFill>
                            <a:prstClr val="black"/>
                          </a:solidFill>
                          <a:effectLst/>
                          <a:uLnTx/>
                          <a:uFillTx/>
                          <a:latin typeface="+mn-lt"/>
                          <a:ea typeface="+mn-ea"/>
                          <a:cs typeface="+mn-cs"/>
                        </a:rPr>
                        <a:t>
Für alle PS-Liebhaber unter uns 😎 - hier das ultimative Ford Rennen!! 💪
8 Profi-Rennfahrer traten gleichzeitig in 8 Ford-Modellen aus dem weltweiten Ford Performance-Line-Up gegeneinander an... 😁
Quelle: https://www.youtube.com/watch?v=kMf-qtvYRJc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1653124"/>
                  </a:ext>
                </a:extLst>
              </a:tr>
            </a:tbl>
          </a:graphicData>
        </a:graphic>
      </p:graphicFrame>
      <p:sp>
        <p:nvSpPr>
          <p:cNvPr id="4" name="Text Placeholder 3">
            <a:extLst>
              <a:ext uri="{FF2B5EF4-FFF2-40B4-BE49-F238E27FC236}">
                <a16:creationId xmlns:a16="http://schemas.microsoft.com/office/drawing/2014/main" id="{078EE75D-7710-4590-868C-EC10C3151B3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544388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BCF92-049B-49B9-84FB-A0C2DF2C31B6}"/>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15960E05-81F8-48C8-9D60-050EBC21B66C}"/>
              </a:ext>
            </a:extLst>
          </p:cNvPr>
          <p:cNvGraphicFramePr>
            <a:graphicFrameLocks noGrp="1"/>
          </p:cNvGraphicFramePr>
          <p:nvPr>
            <p:ph type="tbl" sz="quarter" idx="13"/>
            <p:extLst>
              <p:ext uri="{D42A27DB-BD31-4B8C-83A1-F6EECF244321}">
                <p14:modId xmlns:p14="http://schemas.microsoft.com/office/powerpoint/2010/main" val="177395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3530329"/>
                    </a:ext>
                  </a:extLst>
                </a:gridCol>
                <a:gridCol w="658368">
                  <a:extLst>
                    <a:ext uri="{9D8B030D-6E8A-4147-A177-3AD203B41FA5}">
                      <a16:colId xmlns:a16="http://schemas.microsoft.com/office/drawing/2014/main" val="347895275"/>
                    </a:ext>
                  </a:extLst>
                </a:gridCol>
                <a:gridCol w="658368">
                  <a:extLst>
                    <a:ext uri="{9D8B030D-6E8A-4147-A177-3AD203B41FA5}">
                      <a16:colId xmlns:a16="http://schemas.microsoft.com/office/drawing/2014/main" val="410688273"/>
                    </a:ext>
                  </a:extLst>
                </a:gridCol>
                <a:gridCol w="658368">
                  <a:extLst>
                    <a:ext uri="{9D8B030D-6E8A-4147-A177-3AD203B41FA5}">
                      <a16:colId xmlns:a16="http://schemas.microsoft.com/office/drawing/2014/main" val="2768015271"/>
                    </a:ext>
                  </a:extLst>
                </a:gridCol>
                <a:gridCol w="658368">
                  <a:extLst>
                    <a:ext uri="{9D8B030D-6E8A-4147-A177-3AD203B41FA5}">
                      <a16:colId xmlns:a16="http://schemas.microsoft.com/office/drawing/2014/main" val="1080980373"/>
                    </a:ext>
                  </a:extLst>
                </a:gridCol>
                <a:gridCol w="658368">
                  <a:extLst>
                    <a:ext uri="{9D8B030D-6E8A-4147-A177-3AD203B41FA5}">
                      <a16:colId xmlns:a16="http://schemas.microsoft.com/office/drawing/2014/main" val="3896354095"/>
                    </a:ext>
                  </a:extLst>
                </a:gridCol>
                <a:gridCol w="658368">
                  <a:extLst>
                    <a:ext uri="{9D8B030D-6E8A-4147-A177-3AD203B41FA5}">
                      <a16:colId xmlns:a16="http://schemas.microsoft.com/office/drawing/2014/main" val="2871072369"/>
                    </a:ext>
                  </a:extLst>
                </a:gridCol>
                <a:gridCol w="658368">
                  <a:extLst>
                    <a:ext uri="{9D8B030D-6E8A-4147-A177-3AD203B41FA5}">
                      <a16:colId xmlns:a16="http://schemas.microsoft.com/office/drawing/2014/main" val="219725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974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15:57:30</a:t>
                      </a:r>
                      <a:r>
                        <a:rPr kumimoji="0" lang="de-DE" sz="1000" b="0" i="0" u="none" strike="noStrike" kern="1200" cap="none" spc="0" normalizeH="0" baseline="0" noProof="0">
                          <a:ln>
                            <a:noFill/>
                          </a:ln>
                          <a:solidFill>
                            <a:prstClr val="black"/>
                          </a:solidFill>
                          <a:effectLst/>
                          <a:uLnTx/>
                          <a:uFillTx/>
                          <a:latin typeface="+mn-lt"/>
                          <a:ea typeface="+mn-ea"/>
                          <a:cs typeface="+mn-cs"/>
                        </a:rPr>
                        <a:t>
Mit dem C-Max wird jede Fahrt zum Vergnügen! 😀
Ein neuer C-Max Grand Titanium in Racing Rot mit 120PS und umfangreicher Ausstattung geht heute an Frau Elisabeth Kos! 🚘👍
Unser Ford-Verkaufsberater Daniel Pausch sowie das gesamte Team vom Autohaus Strauss wünscht auch dir, liebe Elisabeth, viel Freude und eine gute und vor allem sichere Fahrt mit deinem neuen Ford C-Max!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364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07:59:40</a:t>
                      </a:r>
                      <a:r>
                        <a:rPr kumimoji="0" lang="de-DE" sz="1000" b="0" i="0" u="none" strike="noStrike" kern="1200" cap="none" spc="0" normalizeH="0" baseline="0" noProof="0">
                          <a:ln>
                            <a:noFill/>
                          </a:ln>
                          <a:solidFill>
                            <a:prstClr val="black"/>
                          </a:solidFill>
                          <a:effectLst/>
                          <a:uLnTx/>
                          <a:uFillTx/>
                          <a:latin typeface="+mn-lt"/>
                          <a:ea typeface="+mn-ea"/>
                          <a:cs typeface="+mn-cs"/>
                        </a:rPr>
                        <a:t>
1978 entschied sich Familie Schleis erstmals für einen Ford...🚘
...40 Jahre später, folgt der bereits 7.❗ Ford!
Wir gratulieren unseren treuen Kunden Heinz und Herta Schleis zum neuen C-MAX Titanium mit 120PS, in der eleganten Farbe Iridium Schwarz, recht herzlich und möchten uns zugleich für 40 Jahre Vertrauen in unser Autohaus Strauss bedanken.🙂
Das gesamte Team vom Autohaus Strauss rund um Ford-Verkaufsberater Armin Bauer wünscht viel Freude mit dem neuen C-MAX und weiterhin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2115613"/>
                  </a:ext>
                </a:extLst>
              </a:tr>
            </a:tbl>
          </a:graphicData>
        </a:graphic>
      </p:graphicFrame>
      <p:sp>
        <p:nvSpPr>
          <p:cNvPr id="4" name="Text Placeholder 3">
            <a:extLst>
              <a:ext uri="{FF2B5EF4-FFF2-40B4-BE49-F238E27FC236}">
                <a16:creationId xmlns:a16="http://schemas.microsoft.com/office/drawing/2014/main" id="{07B4EFD2-A563-4387-A494-E21CA594420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46630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A711-C3DF-45E3-82E4-9ABE5E00BDD7}"/>
              </a:ext>
            </a:extLst>
          </p:cNvPr>
          <p:cNvSpPr>
            <a:spLocks noGrp="1"/>
          </p:cNvSpPr>
          <p:nvPr>
            <p:ph type="title"/>
          </p:nvPr>
        </p:nvSpPr>
        <p:spPr/>
        <p:txBody>
          <a:bodyPr/>
          <a:lstStyle/>
          <a:p>
            <a:r>
              <a:rPr lang="en-US"/>
              <a:t>Facebook Own Posts with Reactions Table - 1 of 18</a:t>
            </a:r>
          </a:p>
        </p:txBody>
      </p:sp>
      <p:graphicFrame>
        <p:nvGraphicFramePr>
          <p:cNvPr id="5" name="Table Placeholder 4">
            <a:extLst>
              <a:ext uri="{FF2B5EF4-FFF2-40B4-BE49-F238E27FC236}">
                <a16:creationId xmlns:a16="http://schemas.microsoft.com/office/drawing/2014/main" id="{4B10A8AE-15A4-455B-BE7D-EC9A358F24DE}"/>
              </a:ext>
            </a:extLst>
          </p:cNvPr>
          <p:cNvGraphicFramePr>
            <a:graphicFrameLocks noGrp="1"/>
          </p:cNvGraphicFramePr>
          <p:nvPr>
            <p:ph type="tbl" sz="quarter" idx="13"/>
            <p:extLst>
              <p:ext uri="{D42A27DB-BD31-4B8C-83A1-F6EECF244321}">
                <p14:modId xmlns:p14="http://schemas.microsoft.com/office/powerpoint/2010/main" val="327968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7315491"/>
                    </a:ext>
                  </a:extLst>
                </a:gridCol>
                <a:gridCol w="822960">
                  <a:extLst>
                    <a:ext uri="{9D8B030D-6E8A-4147-A177-3AD203B41FA5}">
                      <a16:colId xmlns:a16="http://schemas.microsoft.com/office/drawing/2014/main" val="3488048083"/>
                    </a:ext>
                  </a:extLst>
                </a:gridCol>
                <a:gridCol w="822960">
                  <a:extLst>
                    <a:ext uri="{9D8B030D-6E8A-4147-A177-3AD203B41FA5}">
                      <a16:colId xmlns:a16="http://schemas.microsoft.com/office/drawing/2014/main" val="3585786454"/>
                    </a:ext>
                  </a:extLst>
                </a:gridCol>
                <a:gridCol w="822960">
                  <a:extLst>
                    <a:ext uri="{9D8B030D-6E8A-4147-A177-3AD203B41FA5}">
                      <a16:colId xmlns:a16="http://schemas.microsoft.com/office/drawing/2014/main" val="665972628"/>
                    </a:ext>
                  </a:extLst>
                </a:gridCol>
                <a:gridCol w="822960">
                  <a:extLst>
                    <a:ext uri="{9D8B030D-6E8A-4147-A177-3AD203B41FA5}">
                      <a16:colId xmlns:a16="http://schemas.microsoft.com/office/drawing/2014/main" val="3761419629"/>
                    </a:ext>
                  </a:extLst>
                </a:gridCol>
                <a:gridCol w="822960">
                  <a:extLst>
                    <a:ext uri="{9D8B030D-6E8A-4147-A177-3AD203B41FA5}">
                      <a16:colId xmlns:a16="http://schemas.microsoft.com/office/drawing/2014/main" val="4030866429"/>
                    </a:ext>
                  </a:extLst>
                </a:gridCol>
                <a:gridCol w="822960">
                  <a:extLst>
                    <a:ext uri="{9D8B030D-6E8A-4147-A177-3AD203B41FA5}">
                      <a16:colId xmlns:a16="http://schemas.microsoft.com/office/drawing/2014/main" val="2635043170"/>
                    </a:ext>
                  </a:extLst>
                </a:gridCol>
                <a:gridCol w="822960">
                  <a:extLst>
                    <a:ext uri="{9D8B030D-6E8A-4147-A177-3AD203B41FA5}">
                      <a16:colId xmlns:a16="http://schemas.microsoft.com/office/drawing/2014/main" val="498337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15403997"/>
                  </a:ext>
                </a:extLst>
              </a:tr>
            </a:tbl>
          </a:graphicData>
        </a:graphic>
      </p:graphicFrame>
      <p:sp>
        <p:nvSpPr>
          <p:cNvPr id="4" name="Text Placeholder 3">
            <a:extLst>
              <a:ext uri="{FF2B5EF4-FFF2-40B4-BE49-F238E27FC236}">
                <a16:creationId xmlns:a16="http://schemas.microsoft.com/office/drawing/2014/main" id="{42222ADA-7E67-4E78-8144-CC470B43CE7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23962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00729-D37B-4D54-A132-8B7782B6C238}"/>
              </a:ext>
            </a:extLst>
          </p:cNvPr>
          <p:cNvSpPr>
            <a:spLocks noGrp="1"/>
          </p:cNvSpPr>
          <p:nvPr>
            <p:ph type="title"/>
          </p:nvPr>
        </p:nvSpPr>
        <p:spPr/>
        <p:txBody>
          <a:bodyPr/>
          <a:lstStyle/>
          <a:p>
            <a:r>
              <a:rPr lang="en-US"/>
              <a:t>Facebook Own Posts with Reactions Table - 2 of 18</a:t>
            </a:r>
          </a:p>
        </p:txBody>
      </p:sp>
      <p:graphicFrame>
        <p:nvGraphicFramePr>
          <p:cNvPr id="5" name="Table Placeholder 4">
            <a:extLst>
              <a:ext uri="{FF2B5EF4-FFF2-40B4-BE49-F238E27FC236}">
                <a16:creationId xmlns:a16="http://schemas.microsoft.com/office/drawing/2014/main" id="{3EAF8763-4467-49A5-81E9-1D600820D72F}"/>
              </a:ext>
            </a:extLst>
          </p:cNvPr>
          <p:cNvGraphicFramePr>
            <a:graphicFrameLocks noGrp="1"/>
          </p:cNvGraphicFramePr>
          <p:nvPr>
            <p:ph type="tbl" sz="quarter" idx="13"/>
            <p:extLst>
              <p:ext uri="{D42A27DB-BD31-4B8C-83A1-F6EECF244321}">
                <p14:modId xmlns:p14="http://schemas.microsoft.com/office/powerpoint/2010/main" val="360004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45536790"/>
                    </a:ext>
                  </a:extLst>
                </a:gridCol>
                <a:gridCol w="822960">
                  <a:extLst>
                    <a:ext uri="{9D8B030D-6E8A-4147-A177-3AD203B41FA5}">
                      <a16:colId xmlns:a16="http://schemas.microsoft.com/office/drawing/2014/main" val="15228734"/>
                    </a:ext>
                  </a:extLst>
                </a:gridCol>
                <a:gridCol w="822960">
                  <a:extLst>
                    <a:ext uri="{9D8B030D-6E8A-4147-A177-3AD203B41FA5}">
                      <a16:colId xmlns:a16="http://schemas.microsoft.com/office/drawing/2014/main" val="1842284106"/>
                    </a:ext>
                  </a:extLst>
                </a:gridCol>
                <a:gridCol w="822960">
                  <a:extLst>
                    <a:ext uri="{9D8B030D-6E8A-4147-A177-3AD203B41FA5}">
                      <a16:colId xmlns:a16="http://schemas.microsoft.com/office/drawing/2014/main" val="3478452067"/>
                    </a:ext>
                  </a:extLst>
                </a:gridCol>
                <a:gridCol w="822960">
                  <a:extLst>
                    <a:ext uri="{9D8B030D-6E8A-4147-A177-3AD203B41FA5}">
                      <a16:colId xmlns:a16="http://schemas.microsoft.com/office/drawing/2014/main" val="2591977367"/>
                    </a:ext>
                  </a:extLst>
                </a:gridCol>
                <a:gridCol w="822960">
                  <a:extLst>
                    <a:ext uri="{9D8B030D-6E8A-4147-A177-3AD203B41FA5}">
                      <a16:colId xmlns:a16="http://schemas.microsoft.com/office/drawing/2014/main" val="1280763353"/>
                    </a:ext>
                  </a:extLst>
                </a:gridCol>
                <a:gridCol w="822960">
                  <a:extLst>
                    <a:ext uri="{9D8B030D-6E8A-4147-A177-3AD203B41FA5}">
                      <a16:colId xmlns:a16="http://schemas.microsoft.com/office/drawing/2014/main" val="2869649067"/>
                    </a:ext>
                  </a:extLst>
                </a:gridCol>
                <a:gridCol w="822960">
                  <a:extLst>
                    <a:ext uri="{9D8B030D-6E8A-4147-A177-3AD203B41FA5}">
                      <a16:colId xmlns:a16="http://schemas.microsoft.com/office/drawing/2014/main" val="764570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857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- 2018-02-25 13:00:00</a:t>
                      </a:r>
                      <a:r>
                        <a:rPr kumimoji="0" lang="en-US" sz="1000" b="0" i="0" u="none" strike="noStrike" kern="1200" cap="none" spc="0" normalizeH="0" baseline="0" noProof="0">
                          <a:ln>
                            <a:noFill/>
                          </a:ln>
                          <a:solidFill>
                            <a:prstClr val="black"/>
                          </a:solidFill>
                          <a:effectLst/>
                          <a:uLnTx/>
                          <a:uFillTx/>
                          <a:latin typeface="+mn-lt"/>
                          <a:ea typeface="+mn-ea"/>
                          <a:cs typeface="+mn-cs"/>
                        </a:rPr>
                        <a:t>
❗❗Schnäppchenjäger aufgepasst - 4 TOP-AUSGESTATTETE Modelle warten auf euch ❗❗ 
Die Nachfrage nach unserem Discovery Sport war rieeesig!! 😁
Aus diesem Grund haben wir JETZT 4 weitere unschlagbare und ganz spezielle Angebote für euch!! 😉👉
1. DISCOVERY SPORT PURE, 150 PS Automatik, JETZT: € 37.000,-
2. DISCOVERY SPORT PURE, 150 PS Automatik, JETZT: € 39.300,-
3. DISCOVERY SPORT PURE, 150 PS Automatik, JETZT: € 37.400,-
4.RANGE ROVER EVOQUE SE, 150PS Automatik, JETZT: € 41.100,-
Die Aktionen sind gültig bis Ende März - also am Besten, sofort zuschlagen und bei uns im Autohaus vorbeischauen! Marcel Hummel freut sich auf euren Besuch!! 😉
Vorab findet ihr hier schon einmal die ersten wichtigen Ausstattungsdetails in unserem Fahrzeugangebot --&gt; http://www.strauss-autohaus.at/index.php?id=5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3046616"/>
                  </a:ext>
                </a:extLst>
              </a:tr>
            </a:tbl>
          </a:graphicData>
        </a:graphic>
      </p:graphicFrame>
      <p:sp>
        <p:nvSpPr>
          <p:cNvPr id="4" name="Text Placeholder 3">
            <a:extLst>
              <a:ext uri="{FF2B5EF4-FFF2-40B4-BE49-F238E27FC236}">
                <a16:creationId xmlns:a16="http://schemas.microsoft.com/office/drawing/2014/main" id="{FB230471-FE82-4D82-A431-EF1F97C58F0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090015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7C7A-154F-4954-BD28-5667DAF3E2BE}"/>
              </a:ext>
            </a:extLst>
          </p:cNvPr>
          <p:cNvSpPr>
            <a:spLocks noGrp="1"/>
          </p:cNvSpPr>
          <p:nvPr>
            <p:ph type="title"/>
          </p:nvPr>
        </p:nvSpPr>
        <p:spPr/>
        <p:txBody>
          <a:bodyPr/>
          <a:lstStyle/>
          <a:p>
            <a:r>
              <a:rPr lang="en-US"/>
              <a:t>Facebook Own Posts with Reactions Table - 3 of 18</a:t>
            </a:r>
          </a:p>
        </p:txBody>
      </p:sp>
      <p:graphicFrame>
        <p:nvGraphicFramePr>
          <p:cNvPr id="5" name="Table Placeholder 4">
            <a:extLst>
              <a:ext uri="{FF2B5EF4-FFF2-40B4-BE49-F238E27FC236}">
                <a16:creationId xmlns:a16="http://schemas.microsoft.com/office/drawing/2014/main" id="{CFD92F76-CE6D-455F-B87B-74EAFC64930B}"/>
              </a:ext>
            </a:extLst>
          </p:cNvPr>
          <p:cNvGraphicFramePr>
            <a:graphicFrameLocks noGrp="1"/>
          </p:cNvGraphicFramePr>
          <p:nvPr>
            <p:ph type="tbl" sz="quarter" idx="13"/>
            <p:extLst>
              <p:ext uri="{D42A27DB-BD31-4B8C-83A1-F6EECF244321}">
                <p14:modId xmlns:p14="http://schemas.microsoft.com/office/powerpoint/2010/main" val="705636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54728213"/>
                    </a:ext>
                  </a:extLst>
                </a:gridCol>
                <a:gridCol w="822960">
                  <a:extLst>
                    <a:ext uri="{9D8B030D-6E8A-4147-A177-3AD203B41FA5}">
                      <a16:colId xmlns:a16="http://schemas.microsoft.com/office/drawing/2014/main" val="967891264"/>
                    </a:ext>
                  </a:extLst>
                </a:gridCol>
                <a:gridCol w="822960">
                  <a:extLst>
                    <a:ext uri="{9D8B030D-6E8A-4147-A177-3AD203B41FA5}">
                      <a16:colId xmlns:a16="http://schemas.microsoft.com/office/drawing/2014/main" val="2335940843"/>
                    </a:ext>
                  </a:extLst>
                </a:gridCol>
                <a:gridCol w="822960">
                  <a:extLst>
                    <a:ext uri="{9D8B030D-6E8A-4147-A177-3AD203B41FA5}">
                      <a16:colId xmlns:a16="http://schemas.microsoft.com/office/drawing/2014/main" val="318140851"/>
                    </a:ext>
                  </a:extLst>
                </a:gridCol>
                <a:gridCol w="822960">
                  <a:extLst>
                    <a:ext uri="{9D8B030D-6E8A-4147-A177-3AD203B41FA5}">
                      <a16:colId xmlns:a16="http://schemas.microsoft.com/office/drawing/2014/main" val="2322369057"/>
                    </a:ext>
                  </a:extLst>
                </a:gridCol>
                <a:gridCol w="822960">
                  <a:extLst>
                    <a:ext uri="{9D8B030D-6E8A-4147-A177-3AD203B41FA5}">
                      <a16:colId xmlns:a16="http://schemas.microsoft.com/office/drawing/2014/main" val="2351406575"/>
                    </a:ext>
                  </a:extLst>
                </a:gridCol>
                <a:gridCol w="822960">
                  <a:extLst>
                    <a:ext uri="{9D8B030D-6E8A-4147-A177-3AD203B41FA5}">
                      <a16:colId xmlns:a16="http://schemas.microsoft.com/office/drawing/2014/main" val="2254294305"/>
                    </a:ext>
                  </a:extLst>
                </a:gridCol>
                <a:gridCol w="822960">
                  <a:extLst>
                    <a:ext uri="{9D8B030D-6E8A-4147-A177-3AD203B41FA5}">
                      <a16:colId xmlns:a16="http://schemas.microsoft.com/office/drawing/2014/main" val="966828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6377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- 2018-02-24 11:09:20</a:t>
                      </a:r>
                      <a:r>
                        <a:rPr kumimoji="0" lang="en-US" sz="1000" b="0" i="0" u="none" strike="noStrike" kern="1200" cap="none" spc="0" normalizeH="0" baseline="0" noProof="0">
                          <a:ln>
                            <a:noFill/>
                          </a:ln>
                          <a:solidFill>
                            <a:prstClr val="black"/>
                          </a:solidFill>
                          <a:effectLst/>
                          <a:uLnTx/>
                          <a:uFillTx/>
                          <a:latin typeface="+mn-lt"/>
                          <a:ea typeface="+mn-ea"/>
                          <a:cs typeface="+mn-cs"/>
                        </a:rPr>
                        <a:t>
Wie wäre es mit einem neuen Ford Kuga mit 150PS und rundum Ausstattung wie Style Paket, Winter Paket, Park Pilot System, Rückfahrkamera, uvm.? 😉👉 Franz Veigl hat seinen wunderschönen Kuga in Mamba Grün bereits! 🙂
Unser Ford Verkaufsberater Daniel Pausch übergibt Herrn Franz Veigl seinen neuen Ford KUGA, gratuliert recht herzlich zu dieser wunderbaren Wahl, wünscht viel Freude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05682594"/>
                  </a:ext>
                </a:extLst>
              </a:tr>
            </a:tbl>
          </a:graphicData>
        </a:graphic>
      </p:graphicFrame>
      <p:sp>
        <p:nvSpPr>
          <p:cNvPr id="4" name="Text Placeholder 3">
            <a:extLst>
              <a:ext uri="{FF2B5EF4-FFF2-40B4-BE49-F238E27FC236}">
                <a16:creationId xmlns:a16="http://schemas.microsoft.com/office/drawing/2014/main" id="{A4079B0F-D7BC-4D5C-A382-53971179177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917117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49124-D8C9-4AC4-BA28-E9E3B8ED479D}"/>
              </a:ext>
            </a:extLst>
          </p:cNvPr>
          <p:cNvSpPr>
            <a:spLocks noGrp="1"/>
          </p:cNvSpPr>
          <p:nvPr>
            <p:ph type="title"/>
          </p:nvPr>
        </p:nvSpPr>
        <p:spPr/>
        <p:txBody>
          <a:bodyPr/>
          <a:lstStyle/>
          <a:p>
            <a:r>
              <a:rPr lang="en-US"/>
              <a:t>Facebook Own Posts with Reactions Table - 4 of 18</a:t>
            </a:r>
          </a:p>
        </p:txBody>
      </p:sp>
      <p:graphicFrame>
        <p:nvGraphicFramePr>
          <p:cNvPr id="5" name="Table Placeholder 4">
            <a:extLst>
              <a:ext uri="{FF2B5EF4-FFF2-40B4-BE49-F238E27FC236}">
                <a16:creationId xmlns:a16="http://schemas.microsoft.com/office/drawing/2014/main" id="{979BDD25-97C4-4581-8B1C-9AEC0DE72F58}"/>
              </a:ext>
            </a:extLst>
          </p:cNvPr>
          <p:cNvGraphicFramePr>
            <a:graphicFrameLocks noGrp="1"/>
          </p:cNvGraphicFramePr>
          <p:nvPr>
            <p:ph type="tbl" sz="quarter" idx="13"/>
            <p:extLst>
              <p:ext uri="{D42A27DB-BD31-4B8C-83A1-F6EECF244321}">
                <p14:modId xmlns:p14="http://schemas.microsoft.com/office/powerpoint/2010/main" val="67036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1627101"/>
                    </a:ext>
                  </a:extLst>
                </a:gridCol>
                <a:gridCol w="822960">
                  <a:extLst>
                    <a:ext uri="{9D8B030D-6E8A-4147-A177-3AD203B41FA5}">
                      <a16:colId xmlns:a16="http://schemas.microsoft.com/office/drawing/2014/main" val="2673018386"/>
                    </a:ext>
                  </a:extLst>
                </a:gridCol>
                <a:gridCol w="822960">
                  <a:extLst>
                    <a:ext uri="{9D8B030D-6E8A-4147-A177-3AD203B41FA5}">
                      <a16:colId xmlns:a16="http://schemas.microsoft.com/office/drawing/2014/main" val="1831111558"/>
                    </a:ext>
                  </a:extLst>
                </a:gridCol>
                <a:gridCol w="822960">
                  <a:extLst>
                    <a:ext uri="{9D8B030D-6E8A-4147-A177-3AD203B41FA5}">
                      <a16:colId xmlns:a16="http://schemas.microsoft.com/office/drawing/2014/main" val="1076664338"/>
                    </a:ext>
                  </a:extLst>
                </a:gridCol>
                <a:gridCol w="822960">
                  <a:extLst>
                    <a:ext uri="{9D8B030D-6E8A-4147-A177-3AD203B41FA5}">
                      <a16:colId xmlns:a16="http://schemas.microsoft.com/office/drawing/2014/main" val="2477822308"/>
                    </a:ext>
                  </a:extLst>
                </a:gridCol>
                <a:gridCol w="822960">
                  <a:extLst>
                    <a:ext uri="{9D8B030D-6E8A-4147-A177-3AD203B41FA5}">
                      <a16:colId xmlns:a16="http://schemas.microsoft.com/office/drawing/2014/main" val="566257972"/>
                    </a:ext>
                  </a:extLst>
                </a:gridCol>
                <a:gridCol w="822960">
                  <a:extLst>
                    <a:ext uri="{9D8B030D-6E8A-4147-A177-3AD203B41FA5}">
                      <a16:colId xmlns:a16="http://schemas.microsoft.com/office/drawing/2014/main" val="3665095726"/>
                    </a:ext>
                  </a:extLst>
                </a:gridCol>
                <a:gridCol w="822960">
                  <a:extLst>
                    <a:ext uri="{9D8B030D-6E8A-4147-A177-3AD203B41FA5}">
                      <a16:colId xmlns:a16="http://schemas.microsoft.com/office/drawing/2014/main" val="321418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3403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- 2018-02-23 16:46:24</a:t>
                      </a:r>
                      <a:r>
                        <a:rPr kumimoji="0" lang="de-DE" sz="1000" b="0" i="0" u="none" strike="noStrike" kern="1200" cap="none" spc="0" normalizeH="0" baseline="0" noProof="0">
                          <a:ln>
                            <a:noFill/>
                          </a:ln>
                          <a:solidFill>
                            <a:prstClr val="black"/>
                          </a:solidFill>
                          <a:effectLst/>
                          <a:uLnTx/>
                          <a:uFillTx/>
                          <a:latin typeface="+mn-lt"/>
                          <a:ea typeface="+mn-ea"/>
                          <a:cs typeface="+mn-cs"/>
                        </a:rPr>
                        <a:t>
Ein neues Firmenmitglied für die Firma Bewog Immobilien! 🙂
Im Namen der Firma Bewog Immobilien übernimmt Herr Jürgen Kah einen neuen Ford Transit Connect Trend mit 120PS und umfangreicher Ausstattung. 
Das Team vom Autohaus Strauss rund um Ford-Verkaufsberater Armin Bauer bedankt sich für das Vertrauen und wünscht eine gute Fahrt mit dem neuen Ford Transit Connect Trend!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47956355"/>
                  </a:ext>
                </a:extLst>
              </a:tr>
            </a:tbl>
          </a:graphicData>
        </a:graphic>
      </p:graphicFrame>
      <p:sp>
        <p:nvSpPr>
          <p:cNvPr id="4" name="Text Placeholder 3">
            <a:extLst>
              <a:ext uri="{FF2B5EF4-FFF2-40B4-BE49-F238E27FC236}">
                <a16:creationId xmlns:a16="http://schemas.microsoft.com/office/drawing/2014/main" id="{DFDE04C6-B5E0-4898-8050-EB2B1F05375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175907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94D1-D9A9-415C-A735-FDCC5F3C341B}"/>
              </a:ext>
            </a:extLst>
          </p:cNvPr>
          <p:cNvSpPr>
            <a:spLocks noGrp="1"/>
          </p:cNvSpPr>
          <p:nvPr>
            <p:ph type="title"/>
          </p:nvPr>
        </p:nvSpPr>
        <p:spPr/>
        <p:txBody>
          <a:bodyPr/>
          <a:lstStyle/>
          <a:p>
            <a:r>
              <a:rPr lang="en-US"/>
              <a:t>Facebook Own Posts with Reactions Table - 5 of 18</a:t>
            </a:r>
          </a:p>
        </p:txBody>
      </p:sp>
      <p:graphicFrame>
        <p:nvGraphicFramePr>
          <p:cNvPr id="5" name="Table Placeholder 4">
            <a:extLst>
              <a:ext uri="{FF2B5EF4-FFF2-40B4-BE49-F238E27FC236}">
                <a16:creationId xmlns:a16="http://schemas.microsoft.com/office/drawing/2014/main" id="{E002218B-49A3-4135-8D24-DE18538F6219}"/>
              </a:ext>
            </a:extLst>
          </p:cNvPr>
          <p:cNvGraphicFramePr>
            <a:graphicFrameLocks noGrp="1"/>
          </p:cNvGraphicFramePr>
          <p:nvPr>
            <p:ph type="tbl" sz="quarter" idx="13"/>
            <p:extLst>
              <p:ext uri="{D42A27DB-BD31-4B8C-83A1-F6EECF244321}">
                <p14:modId xmlns:p14="http://schemas.microsoft.com/office/powerpoint/2010/main" val="1496248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50213406"/>
                    </a:ext>
                  </a:extLst>
                </a:gridCol>
                <a:gridCol w="822960">
                  <a:extLst>
                    <a:ext uri="{9D8B030D-6E8A-4147-A177-3AD203B41FA5}">
                      <a16:colId xmlns:a16="http://schemas.microsoft.com/office/drawing/2014/main" val="1430323771"/>
                    </a:ext>
                  </a:extLst>
                </a:gridCol>
                <a:gridCol w="822960">
                  <a:extLst>
                    <a:ext uri="{9D8B030D-6E8A-4147-A177-3AD203B41FA5}">
                      <a16:colId xmlns:a16="http://schemas.microsoft.com/office/drawing/2014/main" val="1706274416"/>
                    </a:ext>
                  </a:extLst>
                </a:gridCol>
                <a:gridCol w="822960">
                  <a:extLst>
                    <a:ext uri="{9D8B030D-6E8A-4147-A177-3AD203B41FA5}">
                      <a16:colId xmlns:a16="http://schemas.microsoft.com/office/drawing/2014/main" val="3524969566"/>
                    </a:ext>
                  </a:extLst>
                </a:gridCol>
                <a:gridCol w="822960">
                  <a:extLst>
                    <a:ext uri="{9D8B030D-6E8A-4147-A177-3AD203B41FA5}">
                      <a16:colId xmlns:a16="http://schemas.microsoft.com/office/drawing/2014/main" val="1920107220"/>
                    </a:ext>
                  </a:extLst>
                </a:gridCol>
                <a:gridCol w="822960">
                  <a:extLst>
                    <a:ext uri="{9D8B030D-6E8A-4147-A177-3AD203B41FA5}">
                      <a16:colId xmlns:a16="http://schemas.microsoft.com/office/drawing/2014/main" val="1435502511"/>
                    </a:ext>
                  </a:extLst>
                </a:gridCol>
                <a:gridCol w="822960">
                  <a:extLst>
                    <a:ext uri="{9D8B030D-6E8A-4147-A177-3AD203B41FA5}">
                      <a16:colId xmlns:a16="http://schemas.microsoft.com/office/drawing/2014/main" val="2562069987"/>
                    </a:ext>
                  </a:extLst>
                </a:gridCol>
                <a:gridCol w="822960">
                  <a:extLst>
                    <a:ext uri="{9D8B030D-6E8A-4147-A177-3AD203B41FA5}">
                      <a16:colId xmlns:a16="http://schemas.microsoft.com/office/drawing/2014/main" val="49295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4285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- 2018-02-20 18:30:00</a:t>
                      </a:r>
                      <a:r>
                        <a:rPr kumimoji="0" lang="en-US" sz="1000" b="0" i="0" u="none" strike="noStrike" kern="1200" cap="none" spc="0" normalizeH="0" baseline="0" noProof="0">
                          <a:ln>
                            <a:noFill/>
                          </a:ln>
                          <a:solidFill>
                            <a:prstClr val="black"/>
                          </a:solidFill>
                          <a:effectLst/>
                          <a:uLnTx/>
                          <a:uFillTx/>
                          <a:latin typeface="+mn-lt"/>
                          <a:ea typeface="+mn-ea"/>
                          <a:cs typeface="+mn-cs"/>
                        </a:rPr>
                        <a:t>
‼️👉🏻 Ford LAGERABVERKAUF 👈🏻‼️
Bis Ende März € 1.000,- Ford Bank Prämie bei Kauf eines lagernden Ford Fiesta! Der Ford Lagerabverkauf gilt außerdem auf andere ausgewählte Ford Modelle wie KUGA, Galaxy, S-Max oder Mondeo!
Alle Infos dazu findet Ihr hier: https://goo.gl/Xf9WA1
Unsere beiden Ford Verkaufsberater Daniel Pausch und Armin Bauer beraten euch gerne!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5606334"/>
                  </a:ext>
                </a:extLst>
              </a:tr>
            </a:tbl>
          </a:graphicData>
        </a:graphic>
      </p:graphicFrame>
      <p:sp>
        <p:nvSpPr>
          <p:cNvPr id="4" name="Text Placeholder 3">
            <a:extLst>
              <a:ext uri="{FF2B5EF4-FFF2-40B4-BE49-F238E27FC236}">
                <a16:creationId xmlns:a16="http://schemas.microsoft.com/office/drawing/2014/main" id="{9501442F-C8A2-4416-88B3-4F3886236AD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280891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87D81-CF9E-4C4A-B3A0-E6367123D767}"/>
              </a:ext>
            </a:extLst>
          </p:cNvPr>
          <p:cNvSpPr>
            <a:spLocks noGrp="1"/>
          </p:cNvSpPr>
          <p:nvPr>
            <p:ph type="title"/>
          </p:nvPr>
        </p:nvSpPr>
        <p:spPr/>
        <p:txBody>
          <a:bodyPr/>
          <a:lstStyle/>
          <a:p>
            <a:r>
              <a:rPr lang="en-US"/>
              <a:t>Facebook Own Posts with Reactions Table - 6 of 18</a:t>
            </a:r>
          </a:p>
        </p:txBody>
      </p:sp>
      <p:graphicFrame>
        <p:nvGraphicFramePr>
          <p:cNvPr id="5" name="Table Placeholder 4">
            <a:extLst>
              <a:ext uri="{FF2B5EF4-FFF2-40B4-BE49-F238E27FC236}">
                <a16:creationId xmlns:a16="http://schemas.microsoft.com/office/drawing/2014/main" id="{3C4CDBCD-A356-4EB0-A2D3-3D16E4294C4A}"/>
              </a:ext>
            </a:extLst>
          </p:cNvPr>
          <p:cNvGraphicFramePr>
            <a:graphicFrameLocks noGrp="1"/>
          </p:cNvGraphicFramePr>
          <p:nvPr>
            <p:ph type="tbl" sz="quarter" idx="13"/>
            <p:extLst>
              <p:ext uri="{D42A27DB-BD31-4B8C-83A1-F6EECF244321}">
                <p14:modId xmlns:p14="http://schemas.microsoft.com/office/powerpoint/2010/main" val="2931564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12824226"/>
                    </a:ext>
                  </a:extLst>
                </a:gridCol>
                <a:gridCol w="822960">
                  <a:extLst>
                    <a:ext uri="{9D8B030D-6E8A-4147-A177-3AD203B41FA5}">
                      <a16:colId xmlns:a16="http://schemas.microsoft.com/office/drawing/2014/main" val="745749233"/>
                    </a:ext>
                  </a:extLst>
                </a:gridCol>
                <a:gridCol w="822960">
                  <a:extLst>
                    <a:ext uri="{9D8B030D-6E8A-4147-A177-3AD203B41FA5}">
                      <a16:colId xmlns:a16="http://schemas.microsoft.com/office/drawing/2014/main" val="1420634946"/>
                    </a:ext>
                  </a:extLst>
                </a:gridCol>
                <a:gridCol w="822960">
                  <a:extLst>
                    <a:ext uri="{9D8B030D-6E8A-4147-A177-3AD203B41FA5}">
                      <a16:colId xmlns:a16="http://schemas.microsoft.com/office/drawing/2014/main" val="2561768076"/>
                    </a:ext>
                  </a:extLst>
                </a:gridCol>
                <a:gridCol w="822960">
                  <a:extLst>
                    <a:ext uri="{9D8B030D-6E8A-4147-A177-3AD203B41FA5}">
                      <a16:colId xmlns:a16="http://schemas.microsoft.com/office/drawing/2014/main" val="3776221485"/>
                    </a:ext>
                  </a:extLst>
                </a:gridCol>
                <a:gridCol w="822960">
                  <a:extLst>
                    <a:ext uri="{9D8B030D-6E8A-4147-A177-3AD203B41FA5}">
                      <a16:colId xmlns:a16="http://schemas.microsoft.com/office/drawing/2014/main" val="3072852739"/>
                    </a:ext>
                  </a:extLst>
                </a:gridCol>
                <a:gridCol w="822960">
                  <a:extLst>
                    <a:ext uri="{9D8B030D-6E8A-4147-A177-3AD203B41FA5}">
                      <a16:colId xmlns:a16="http://schemas.microsoft.com/office/drawing/2014/main" val="69044663"/>
                    </a:ext>
                  </a:extLst>
                </a:gridCol>
                <a:gridCol w="822960">
                  <a:extLst>
                    <a:ext uri="{9D8B030D-6E8A-4147-A177-3AD203B41FA5}">
                      <a16:colId xmlns:a16="http://schemas.microsoft.com/office/drawing/2014/main" val="99776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2423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- 2018-02-19 09:30:00</a:t>
                      </a:r>
                      <a:r>
                        <a:rPr kumimoji="0" lang="en-US" sz="1000" b="0" i="0" u="none" strike="noStrike" kern="1200" cap="none" spc="0" normalizeH="0" baseline="0" noProof="0">
                          <a:ln>
                            <a:noFill/>
                          </a:ln>
                          <a:solidFill>
                            <a:prstClr val="black"/>
                          </a:solidFill>
                          <a:effectLst/>
                          <a:uLnTx/>
                          <a:uFillTx/>
                          <a:latin typeface="+mn-lt"/>
                          <a:ea typeface="+mn-ea"/>
                          <a:cs typeface="+mn-cs"/>
                        </a:rPr>
                        <a:t>
🏔❄️ Die pure 4x4 Abenteuerlust ❄️ 🏔
Der Land Rover Discovery Sport 👉🏻 in Aktion nur € 34.900,-
Ausgestattet mit 150PS, Winterpaket, Lederlenkrad, getönte Scheiben, Scheinwerferautomatik, uvm. ist dieser Discovery Sport ab sofort und zum Aktionspreis von € 34.900,- bei uns im Autohaus Strauss verfügbar!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65632519"/>
                  </a:ext>
                </a:extLst>
              </a:tr>
            </a:tbl>
          </a:graphicData>
        </a:graphic>
      </p:graphicFrame>
      <p:sp>
        <p:nvSpPr>
          <p:cNvPr id="4" name="Text Placeholder 3">
            <a:extLst>
              <a:ext uri="{FF2B5EF4-FFF2-40B4-BE49-F238E27FC236}">
                <a16:creationId xmlns:a16="http://schemas.microsoft.com/office/drawing/2014/main" id="{1F6E127B-F653-4BFC-9360-1286B8B905F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91205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517BD-A5DF-4B87-8781-ACD9DBCDFA13}"/>
              </a:ext>
            </a:extLst>
          </p:cNvPr>
          <p:cNvSpPr>
            <a:spLocks noGrp="1"/>
          </p:cNvSpPr>
          <p:nvPr>
            <p:ph type="title"/>
          </p:nvPr>
        </p:nvSpPr>
        <p:spPr/>
        <p:txBody>
          <a:bodyPr/>
          <a:lstStyle/>
          <a:p>
            <a:r>
              <a:rPr lang="en-US"/>
              <a:t>Facebook Own Posts with Reactions Table - 7 of 18</a:t>
            </a:r>
          </a:p>
        </p:txBody>
      </p:sp>
      <p:graphicFrame>
        <p:nvGraphicFramePr>
          <p:cNvPr id="5" name="Table Placeholder 4">
            <a:extLst>
              <a:ext uri="{FF2B5EF4-FFF2-40B4-BE49-F238E27FC236}">
                <a16:creationId xmlns:a16="http://schemas.microsoft.com/office/drawing/2014/main" id="{3FA696A3-9798-4E46-BAF7-C81DB85BC789}"/>
              </a:ext>
            </a:extLst>
          </p:cNvPr>
          <p:cNvGraphicFramePr>
            <a:graphicFrameLocks noGrp="1"/>
          </p:cNvGraphicFramePr>
          <p:nvPr>
            <p:ph type="tbl" sz="quarter" idx="13"/>
            <p:extLst>
              <p:ext uri="{D42A27DB-BD31-4B8C-83A1-F6EECF244321}">
                <p14:modId xmlns:p14="http://schemas.microsoft.com/office/powerpoint/2010/main" val="405292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5348505"/>
                    </a:ext>
                  </a:extLst>
                </a:gridCol>
                <a:gridCol w="822960">
                  <a:extLst>
                    <a:ext uri="{9D8B030D-6E8A-4147-A177-3AD203B41FA5}">
                      <a16:colId xmlns:a16="http://schemas.microsoft.com/office/drawing/2014/main" val="1843267409"/>
                    </a:ext>
                  </a:extLst>
                </a:gridCol>
                <a:gridCol w="822960">
                  <a:extLst>
                    <a:ext uri="{9D8B030D-6E8A-4147-A177-3AD203B41FA5}">
                      <a16:colId xmlns:a16="http://schemas.microsoft.com/office/drawing/2014/main" val="2589657221"/>
                    </a:ext>
                  </a:extLst>
                </a:gridCol>
                <a:gridCol w="822960">
                  <a:extLst>
                    <a:ext uri="{9D8B030D-6E8A-4147-A177-3AD203B41FA5}">
                      <a16:colId xmlns:a16="http://schemas.microsoft.com/office/drawing/2014/main" val="3697251928"/>
                    </a:ext>
                  </a:extLst>
                </a:gridCol>
                <a:gridCol w="822960">
                  <a:extLst>
                    <a:ext uri="{9D8B030D-6E8A-4147-A177-3AD203B41FA5}">
                      <a16:colId xmlns:a16="http://schemas.microsoft.com/office/drawing/2014/main" val="4172027937"/>
                    </a:ext>
                  </a:extLst>
                </a:gridCol>
                <a:gridCol w="822960">
                  <a:extLst>
                    <a:ext uri="{9D8B030D-6E8A-4147-A177-3AD203B41FA5}">
                      <a16:colId xmlns:a16="http://schemas.microsoft.com/office/drawing/2014/main" val="1743721986"/>
                    </a:ext>
                  </a:extLst>
                </a:gridCol>
                <a:gridCol w="822960">
                  <a:extLst>
                    <a:ext uri="{9D8B030D-6E8A-4147-A177-3AD203B41FA5}">
                      <a16:colId xmlns:a16="http://schemas.microsoft.com/office/drawing/2014/main" val="1029918335"/>
                    </a:ext>
                  </a:extLst>
                </a:gridCol>
                <a:gridCol w="822960">
                  <a:extLst>
                    <a:ext uri="{9D8B030D-6E8A-4147-A177-3AD203B41FA5}">
                      <a16:colId xmlns:a16="http://schemas.microsoft.com/office/drawing/2014/main" val="1233218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2484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- 2018-02-18 13:00:00</a:t>
                      </a:r>
                      <a:r>
                        <a:rPr kumimoji="0" lang="de-DE" sz="1000" b="0" i="0" u="none" strike="noStrike" kern="1200" cap="none" spc="0" normalizeH="0" baseline="0" noProof="0">
                          <a:ln>
                            <a:noFill/>
                          </a:ln>
                          <a:solidFill>
                            <a:prstClr val="black"/>
                          </a:solidFill>
                          <a:effectLst/>
                          <a:uLnTx/>
                          <a:uFillTx/>
                          <a:latin typeface="+mn-lt"/>
                          <a:ea typeface="+mn-ea"/>
                          <a:cs typeface="+mn-cs"/>
                        </a:rPr>
                        <a:t>
Ein ganz besonderes Ford Modell geht nach Niederösterreich! 🙂
Herzlichen Glückwunsch! Unser Ford Verkaufsberater Armin Bauer übergibt Markus Gröss seinen neuen Ford Edge Vignale mit 210PS, Sportfahrwerk und umfangreicher Ausstattung! 👍😁
Das gesamte Team vom Autohaus Strauss rund um unseren Ford-Verkaufsberater Armin Bauer gratuliert recht herzlich zum neuen Ford Edge Vignale in der wunderschönen Farbe Arktik Weiss Metallic, wünscht viel Freude mit dem neuen Fahrzeug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9405058"/>
                  </a:ext>
                </a:extLst>
              </a:tr>
            </a:tbl>
          </a:graphicData>
        </a:graphic>
      </p:graphicFrame>
      <p:sp>
        <p:nvSpPr>
          <p:cNvPr id="4" name="Text Placeholder 3">
            <a:extLst>
              <a:ext uri="{FF2B5EF4-FFF2-40B4-BE49-F238E27FC236}">
                <a16:creationId xmlns:a16="http://schemas.microsoft.com/office/drawing/2014/main" id="{9A050309-AD61-495D-A536-58B970A965B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65363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6493-8B53-45BA-B350-EE88DD04E1C8}"/>
              </a:ext>
            </a:extLst>
          </p:cNvPr>
          <p:cNvSpPr>
            <a:spLocks noGrp="1"/>
          </p:cNvSpPr>
          <p:nvPr>
            <p:ph type="title"/>
          </p:nvPr>
        </p:nvSpPr>
        <p:spPr/>
        <p:txBody>
          <a:bodyPr/>
          <a:lstStyle/>
          <a:p>
            <a:r>
              <a:rPr lang="en-US"/>
              <a:t>Facebook Own Posts with Reactions Table - 8 of 18</a:t>
            </a:r>
          </a:p>
        </p:txBody>
      </p:sp>
      <p:graphicFrame>
        <p:nvGraphicFramePr>
          <p:cNvPr id="5" name="Table Placeholder 4">
            <a:extLst>
              <a:ext uri="{FF2B5EF4-FFF2-40B4-BE49-F238E27FC236}">
                <a16:creationId xmlns:a16="http://schemas.microsoft.com/office/drawing/2014/main" id="{74E2186E-1551-4BEE-81A0-B53E3AEB7FDF}"/>
              </a:ext>
            </a:extLst>
          </p:cNvPr>
          <p:cNvGraphicFramePr>
            <a:graphicFrameLocks noGrp="1"/>
          </p:cNvGraphicFramePr>
          <p:nvPr>
            <p:ph type="tbl" sz="quarter" idx="13"/>
            <p:extLst>
              <p:ext uri="{D42A27DB-BD31-4B8C-83A1-F6EECF244321}">
                <p14:modId xmlns:p14="http://schemas.microsoft.com/office/powerpoint/2010/main" val="3051121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06189276"/>
                    </a:ext>
                  </a:extLst>
                </a:gridCol>
                <a:gridCol w="822960">
                  <a:extLst>
                    <a:ext uri="{9D8B030D-6E8A-4147-A177-3AD203B41FA5}">
                      <a16:colId xmlns:a16="http://schemas.microsoft.com/office/drawing/2014/main" val="1179051652"/>
                    </a:ext>
                  </a:extLst>
                </a:gridCol>
                <a:gridCol w="822960">
                  <a:extLst>
                    <a:ext uri="{9D8B030D-6E8A-4147-A177-3AD203B41FA5}">
                      <a16:colId xmlns:a16="http://schemas.microsoft.com/office/drawing/2014/main" val="3751218477"/>
                    </a:ext>
                  </a:extLst>
                </a:gridCol>
                <a:gridCol w="822960">
                  <a:extLst>
                    <a:ext uri="{9D8B030D-6E8A-4147-A177-3AD203B41FA5}">
                      <a16:colId xmlns:a16="http://schemas.microsoft.com/office/drawing/2014/main" val="2996351950"/>
                    </a:ext>
                  </a:extLst>
                </a:gridCol>
                <a:gridCol w="822960">
                  <a:extLst>
                    <a:ext uri="{9D8B030D-6E8A-4147-A177-3AD203B41FA5}">
                      <a16:colId xmlns:a16="http://schemas.microsoft.com/office/drawing/2014/main" val="649612711"/>
                    </a:ext>
                  </a:extLst>
                </a:gridCol>
                <a:gridCol w="822960">
                  <a:extLst>
                    <a:ext uri="{9D8B030D-6E8A-4147-A177-3AD203B41FA5}">
                      <a16:colId xmlns:a16="http://schemas.microsoft.com/office/drawing/2014/main" val="3086809531"/>
                    </a:ext>
                  </a:extLst>
                </a:gridCol>
                <a:gridCol w="822960">
                  <a:extLst>
                    <a:ext uri="{9D8B030D-6E8A-4147-A177-3AD203B41FA5}">
                      <a16:colId xmlns:a16="http://schemas.microsoft.com/office/drawing/2014/main" val="2616143877"/>
                    </a:ext>
                  </a:extLst>
                </a:gridCol>
                <a:gridCol w="822960">
                  <a:extLst>
                    <a:ext uri="{9D8B030D-6E8A-4147-A177-3AD203B41FA5}">
                      <a16:colId xmlns:a16="http://schemas.microsoft.com/office/drawing/2014/main" val="2607875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8952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- 2018-02-17 11:10:38</a:t>
                      </a:r>
                      <a:r>
                        <a:rPr kumimoji="0" lang="en-US" sz="1000" b="0" i="0" u="none" strike="noStrike" kern="1200" cap="none" spc="0" normalizeH="0" baseline="0" noProof="0">
                          <a:ln>
                            <a:noFill/>
                          </a:ln>
                          <a:solidFill>
                            <a:prstClr val="black"/>
                          </a:solidFill>
                          <a:effectLst/>
                          <a:uLnTx/>
                          <a:uFillTx/>
                          <a:latin typeface="+mn-lt"/>
                          <a:ea typeface="+mn-ea"/>
                          <a:cs typeface="+mn-cs"/>
                        </a:rPr>
                        <a:t>
Land Rover Verkaufsberater Marcel Hummel übergibt Mario Kovacs seinen neuen Range Rover Evoque SE Dynamic in Narvik Black, mit 150PS, Panoramadach und umfangreicher Ausstattung! 😎👍
Lieber Mario! Das gesamte Team vom Autohaus Strauss rund um unseren Verkaufsberater Marcel Hummel wünscht dir viel Freude mit deinem neuen Range Rover Evoque und eine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195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- 2018-02-16 14:12:36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74107480"/>
                  </a:ext>
                </a:extLst>
              </a:tr>
            </a:tbl>
          </a:graphicData>
        </a:graphic>
      </p:graphicFrame>
      <p:sp>
        <p:nvSpPr>
          <p:cNvPr id="4" name="Text Placeholder 3">
            <a:extLst>
              <a:ext uri="{FF2B5EF4-FFF2-40B4-BE49-F238E27FC236}">
                <a16:creationId xmlns:a16="http://schemas.microsoft.com/office/drawing/2014/main" id="{BF38C1BE-E8E7-4656-B082-34ADFC8641A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577635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252E-44EF-46E5-A90F-B1975867E0C3}"/>
              </a:ext>
            </a:extLst>
          </p:cNvPr>
          <p:cNvSpPr>
            <a:spLocks noGrp="1"/>
          </p:cNvSpPr>
          <p:nvPr>
            <p:ph type="title"/>
          </p:nvPr>
        </p:nvSpPr>
        <p:spPr/>
        <p:txBody>
          <a:bodyPr/>
          <a:lstStyle/>
          <a:p>
            <a:r>
              <a:rPr lang="en-US"/>
              <a:t>Facebook Own Posts with Reactions Table - 9 of 18</a:t>
            </a:r>
          </a:p>
        </p:txBody>
      </p:sp>
      <p:graphicFrame>
        <p:nvGraphicFramePr>
          <p:cNvPr id="5" name="Table Placeholder 4">
            <a:extLst>
              <a:ext uri="{FF2B5EF4-FFF2-40B4-BE49-F238E27FC236}">
                <a16:creationId xmlns:a16="http://schemas.microsoft.com/office/drawing/2014/main" id="{CD955EC1-6E72-421C-8145-1BBA21C654EA}"/>
              </a:ext>
            </a:extLst>
          </p:cNvPr>
          <p:cNvGraphicFramePr>
            <a:graphicFrameLocks noGrp="1"/>
          </p:cNvGraphicFramePr>
          <p:nvPr>
            <p:ph type="tbl" sz="quarter" idx="13"/>
            <p:extLst>
              <p:ext uri="{D42A27DB-BD31-4B8C-83A1-F6EECF244321}">
                <p14:modId xmlns:p14="http://schemas.microsoft.com/office/powerpoint/2010/main" val="3421165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2726556"/>
                    </a:ext>
                  </a:extLst>
                </a:gridCol>
                <a:gridCol w="822960">
                  <a:extLst>
                    <a:ext uri="{9D8B030D-6E8A-4147-A177-3AD203B41FA5}">
                      <a16:colId xmlns:a16="http://schemas.microsoft.com/office/drawing/2014/main" val="1957629119"/>
                    </a:ext>
                  </a:extLst>
                </a:gridCol>
                <a:gridCol w="822960">
                  <a:extLst>
                    <a:ext uri="{9D8B030D-6E8A-4147-A177-3AD203B41FA5}">
                      <a16:colId xmlns:a16="http://schemas.microsoft.com/office/drawing/2014/main" val="378213647"/>
                    </a:ext>
                  </a:extLst>
                </a:gridCol>
                <a:gridCol w="822960">
                  <a:extLst>
                    <a:ext uri="{9D8B030D-6E8A-4147-A177-3AD203B41FA5}">
                      <a16:colId xmlns:a16="http://schemas.microsoft.com/office/drawing/2014/main" val="1996560560"/>
                    </a:ext>
                  </a:extLst>
                </a:gridCol>
                <a:gridCol w="822960">
                  <a:extLst>
                    <a:ext uri="{9D8B030D-6E8A-4147-A177-3AD203B41FA5}">
                      <a16:colId xmlns:a16="http://schemas.microsoft.com/office/drawing/2014/main" val="705626715"/>
                    </a:ext>
                  </a:extLst>
                </a:gridCol>
                <a:gridCol w="822960">
                  <a:extLst>
                    <a:ext uri="{9D8B030D-6E8A-4147-A177-3AD203B41FA5}">
                      <a16:colId xmlns:a16="http://schemas.microsoft.com/office/drawing/2014/main" val="857519412"/>
                    </a:ext>
                  </a:extLst>
                </a:gridCol>
                <a:gridCol w="822960">
                  <a:extLst>
                    <a:ext uri="{9D8B030D-6E8A-4147-A177-3AD203B41FA5}">
                      <a16:colId xmlns:a16="http://schemas.microsoft.com/office/drawing/2014/main" val="3039766603"/>
                    </a:ext>
                  </a:extLst>
                </a:gridCol>
                <a:gridCol w="822960">
                  <a:extLst>
                    <a:ext uri="{9D8B030D-6E8A-4147-A177-3AD203B41FA5}">
                      <a16:colId xmlns:a16="http://schemas.microsoft.com/office/drawing/2014/main" val="1362361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9509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- 2018-02-15 15:09:55</a:t>
                      </a:r>
                      <a:r>
                        <a:rPr kumimoji="0" lang="en-US" sz="1000" b="0" i="0" u="none" strike="noStrike" kern="1200" cap="none" spc="0" normalizeH="0" baseline="0" noProof="0">
                          <a:ln>
                            <a:noFill/>
                          </a:ln>
                          <a:solidFill>
                            <a:prstClr val="black"/>
                          </a:solidFill>
                          <a:effectLst/>
                          <a:uLnTx/>
                          <a:uFillTx/>
                          <a:latin typeface="+mn-lt"/>
                          <a:ea typeface="+mn-ea"/>
                          <a:cs typeface="+mn-cs"/>
                        </a:rPr>
                        <a:t>
Ein neuer Ford KUGA ST-Line mit 150PS, ausgestattet mit ST-Line Paket, Ford Navigationssystem SYNC 3 inkl. 8"Touch-Display, Rückfahrkamera, Active City Stop uvm., in der wunderschönen Farbe Frost Weiss, geht an Herrn Gerhard Oszvald. 🙂👍
Das Team vom Autohaus Strauss rund um unseren Ford-Verkaufsberater Armin Bauer wünscht wie immer, viel Freude mit dem neuen Ford KUGA und eine gute und sichere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1425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14:21:43</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8526649"/>
                  </a:ext>
                </a:extLst>
              </a:tr>
            </a:tbl>
          </a:graphicData>
        </a:graphic>
      </p:graphicFrame>
      <p:sp>
        <p:nvSpPr>
          <p:cNvPr id="4" name="Text Placeholder 3">
            <a:extLst>
              <a:ext uri="{FF2B5EF4-FFF2-40B4-BE49-F238E27FC236}">
                <a16:creationId xmlns:a16="http://schemas.microsoft.com/office/drawing/2014/main" id="{BA827B8F-B4DF-4CC4-A922-5954A13E353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85967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F6682-1248-4680-9EFA-F2AD23AEDAA8}"/>
              </a:ext>
            </a:extLst>
          </p:cNvPr>
          <p:cNvSpPr>
            <a:spLocks noGrp="1"/>
          </p:cNvSpPr>
          <p:nvPr>
            <p:ph type="title"/>
          </p:nvPr>
        </p:nvSpPr>
        <p:spPr/>
        <p:txBody>
          <a:bodyPr/>
          <a:lstStyle/>
          <a:p>
            <a:r>
              <a:rPr lang="en-US"/>
              <a:t>Facebook Own Posts with Reactions Table - 10 of 18</a:t>
            </a:r>
          </a:p>
        </p:txBody>
      </p:sp>
      <p:graphicFrame>
        <p:nvGraphicFramePr>
          <p:cNvPr id="5" name="Table Placeholder 4">
            <a:extLst>
              <a:ext uri="{FF2B5EF4-FFF2-40B4-BE49-F238E27FC236}">
                <a16:creationId xmlns:a16="http://schemas.microsoft.com/office/drawing/2014/main" id="{31E758B6-9120-4A98-BF31-DC07186995F2}"/>
              </a:ext>
            </a:extLst>
          </p:cNvPr>
          <p:cNvGraphicFramePr>
            <a:graphicFrameLocks noGrp="1"/>
          </p:cNvGraphicFramePr>
          <p:nvPr>
            <p:ph type="tbl" sz="quarter" idx="13"/>
            <p:extLst>
              <p:ext uri="{D42A27DB-BD31-4B8C-83A1-F6EECF244321}">
                <p14:modId xmlns:p14="http://schemas.microsoft.com/office/powerpoint/2010/main" val="357823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4378517"/>
                    </a:ext>
                  </a:extLst>
                </a:gridCol>
                <a:gridCol w="822960">
                  <a:extLst>
                    <a:ext uri="{9D8B030D-6E8A-4147-A177-3AD203B41FA5}">
                      <a16:colId xmlns:a16="http://schemas.microsoft.com/office/drawing/2014/main" val="2436192516"/>
                    </a:ext>
                  </a:extLst>
                </a:gridCol>
                <a:gridCol w="822960">
                  <a:extLst>
                    <a:ext uri="{9D8B030D-6E8A-4147-A177-3AD203B41FA5}">
                      <a16:colId xmlns:a16="http://schemas.microsoft.com/office/drawing/2014/main" val="3561971774"/>
                    </a:ext>
                  </a:extLst>
                </a:gridCol>
                <a:gridCol w="822960">
                  <a:extLst>
                    <a:ext uri="{9D8B030D-6E8A-4147-A177-3AD203B41FA5}">
                      <a16:colId xmlns:a16="http://schemas.microsoft.com/office/drawing/2014/main" val="1713923347"/>
                    </a:ext>
                  </a:extLst>
                </a:gridCol>
                <a:gridCol w="822960">
                  <a:extLst>
                    <a:ext uri="{9D8B030D-6E8A-4147-A177-3AD203B41FA5}">
                      <a16:colId xmlns:a16="http://schemas.microsoft.com/office/drawing/2014/main" val="4046378822"/>
                    </a:ext>
                  </a:extLst>
                </a:gridCol>
                <a:gridCol w="822960">
                  <a:extLst>
                    <a:ext uri="{9D8B030D-6E8A-4147-A177-3AD203B41FA5}">
                      <a16:colId xmlns:a16="http://schemas.microsoft.com/office/drawing/2014/main" val="4129295044"/>
                    </a:ext>
                  </a:extLst>
                </a:gridCol>
                <a:gridCol w="822960">
                  <a:extLst>
                    <a:ext uri="{9D8B030D-6E8A-4147-A177-3AD203B41FA5}">
                      <a16:colId xmlns:a16="http://schemas.microsoft.com/office/drawing/2014/main" val="354702699"/>
                    </a:ext>
                  </a:extLst>
                </a:gridCol>
                <a:gridCol w="822960">
                  <a:extLst>
                    <a:ext uri="{9D8B030D-6E8A-4147-A177-3AD203B41FA5}">
                      <a16:colId xmlns:a16="http://schemas.microsoft.com/office/drawing/2014/main" val="396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064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- 2018-02-13 11:31:16</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Unser Autohaus hat heute Nachmittag geschlossen!
Natürlich sind wir morgen wieder wie gewohnt für euch da! 🙂
Das Team vom Autohaus Strauss wünscht euch einen schönen Faschings-Ausklang!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4892608"/>
                  </a:ext>
                </a:extLst>
              </a:tr>
            </a:tbl>
          </a:graphicData>
        </a:graphic>
      </p:graphicFrame>
      <p:sp>
        <p:nvSpPr>
          <p:cNvPr id="4" name="Text Placeholder 3">
            <a:extLst>
              <a:ext uri="{FF2B5EF4-FFF2-40B4-BE49-F238E27FC236}">
                <a16:creationId xmlns:a16="http://schemas.microsoft.com/office/drawing/2014/main" id="{B02C0A37-2B80-4F16-B7E0-9595A61A220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628356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7537-0FED-4A3A-8C09-87CC8EBB3F86}"/>
              </a:ext>
            </a:extLst>
          </p:cNvPr>
          <p:cNvSpPr>
            <a:spLocks noGrp="1"/>
          </p:cNvSpPr>
          <p:nvPr>
            <p:ph type="title"/>
          </p:nvPr>
        </p:nvSpPr>
        <p:spPr/>
        <p:txBody>
          <a:bodyPr/>
          <a:lstStyle/>
          <a:p>
            <a:r>
              <a:rPr lang="en-US"/>
              <a:t>Facebook Own Posts with Reactions Table - 11 of 18</a:t>
            </a:r>
          </a:p>
        </p:txBody>
      </p:sp>
      <p:graphicFrame>
        <p:nvGraphicFramePr>
          <p:cNvPr id="5" name="Table Placeholder 4">
            <a:extLst>
              <a:ext uri="{FF2B5EF4-FFF2-40B4-BE49-F238E27FC236}">
                <a16:creationId xmlns:a16="http://schemas.microsoft.com/office/drawing/2014/main" id="{99556DC0-8FF6-438B-ABEE-8F5382872771}"/>
              </a:ext>
            </a:extLst>
          </p:cNvPr>
          <p:cNvGraphicFramePr>
            <a:graphicFrameLocks noGrp="1"/>
          </p:cNvGraphicFramePr>
          <p:nvPr>
            <p:ph type="tbl" sz="quarter" idx="13"/>
            <p:extLst>
              <p:ext uri="{D42A27DB-BD31-4B8C-83A1-F6EECF244321}">
                <p14:modId xmlns:p14="http://schemas.microsoft.com/office/powerpoint/2010/main" val="318792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6348997"/>
                    </a:ext>
                  </a:extLst>
                </a:gridCol>
                <a:gridCol w="822960">
                  <a:extLst>
                    <a:ext uri="{9D8B030D-6E8A-4147-A177-3AD203B41FA5}">
                      <a16:colId xmlns:a16="http://schemas.microsoft.com/office/drawing/2014/main" val="2546355923"/>
                    </a:ext>
                  </a:extLst>
                </a:gridCol>
                <a:gridCol w="822960">
                  <a:extLst>
                    <a:ext uri="{9D8B030D-6E8A-4147-A177-3AD203B41FA5}">
                      <a16:colId xmlns:a16="http://schemas.microsoft.com/office/drawing/2014/main" val="3136233204"/>
                    </a:ext>
                  </a:extLst>
                </a:gridCol>
                <a:gridCol w="822960">
                  <a:extLst>
                    <a:ext uri="{9D8B030D-6E8A-4147-A177-3AD203B41FA5}">
                      <a16:colId xmlns:a16="http://schemas.microsoft.com/office/drawing/2014/main" val="1673903521"/>
                    </a:ext>
                  </a:extLst>
                </a:gridCol>
                <a:gridCol w="822960">
                  <a:extLst>
                    <a:ext uri="{9D8B030D-6E8A-4147-A177-3AD203B41FA5}">
                      <a16:colId xmlns:a16="http://schemas.microsoft.com/office/drawing/2014/main" val="1377581729"/>
                    </a:ext>
                  </a:extLst>
                </a:gridCol>
                <a:gridCol w="822960">
                  <a:extLst>
                    <a:ext uri="{9D8B030D-6E8A-4147-A177-3AD203B41FA5}">
                      <a16:colId xmlns:a16="http://schemas.microsoft.com/office/drawing/2014/main" val="2718192129"/>
                    </a:ext>
                  </a:extLst>
                </a:gridCol>
                <a:gridCol w="822960">
                  <a:extLst>
                    <a:ext uri="{9D8B030D-6E8A-4147-A177-3AD203B41FA5}">
                      <a16:colId xmlns:a16="http://schemas.microsoft.com/office/drawing/2014/main" val="2708174844"/>
                    </a:ext>
                  </a:extLst>
                </a:gridCol>
                <a:gridCol w="822960">
                  <a:extLst>
                    <a:ext uri="{9D8B030D-6E8A-4147-A177-3AD203B41FA5}">
                      <a16:colId xmlns:a16="http://schemas.microsoft.com/office/drawing/2014/main" val="57608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8866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- 2018-02-10 10:30:00</a:t>
                      </a:r>
                      <a:r>
                        <a:rPr kumimoji="0" lang="de-DE" sz="1000" b="0" i="0" u="none" strike="noStrike" kern="1200" cap="none" spc="0" normalizeH="0" baseline="0" noProof="0">
                          <a:ln>
                            <a:noFill/>
                          </a:ln>
                          <a:solidFill>
                            <a:prstClr val="black"/>
                          </a:solidFill>
                          <a:effectLst/>
                          <a:uLnTx/>
                          <a:uFillTx/>
                          <a:latin typeface="+mn-lt"/>
                          <a:ea typeface="+mn-ea"/>
                          <a:cs typeface="+mn-cs"/>
                        </a:rPr>
                        <a:t>
Der neue Ford EcoSport ist ein wahres Multitalent! 
Er verbindet modernes Design, die neuesten Technologien und überzeugt mit seiner Fahrleistung! 💪
Wir gratulieren Sarah Hummel zum neuen EcoSport ST-Line EcoBoost mit 125PS in Calypso Orange Metallic und mit umfangreicher Ausstattung!
Das Team vom Autohaus Strauss rund um unseren Ford-Verkaufsberater Armin Bauer wünscht dir, liebe Sarah, viel Freude mit deinem neuen Ford EcoSport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1529807"/>
                  </a:ext>
                </a:extLst>
              </a:tr>
            </a:tbl>
          </a:graphicData>
        </a:graphic>
      </p:graphicFrame>
      <p:sp>
        <p:nvSpPr>
          <p:cNvPr id="4" name="Text Placeholder 3">
            <a:extLst>
              <a:ext uri="{FF2B5EF4-FFF2-40B4-BE49-F238E27FC236}">
                <a16:creationId xmlns:a16="http://schemas.microsoft.com/office/drawing/2014/main" id="{E8AA7C44-CF48-4A60-987B-25926222854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7580575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6EA38-A5DA-42ED-9A35-15F726A9F22D}"/>
              </a:ext>
            </a:extLst>
          </p:cNvPr>
          <p:cNvSpPr>
            <a:spLocks noGrp="1"/>
          </p:cNvSpPr>
          <p:nvPr>
            <p:ph type="title"/>
          </p:nvPr>
        </p:nvSpPr>
        <p:spPr/>
        <p:txBody>
          <a:bodyPr/>
          <a:lstStyle/>
          <a:p>
            <a:r>
              <a:rPr lang="en-US"/>
              <a:t>Facebook Own Posts with Reactions Table - 12 of 18</a:t>
            </a:r>
          </a:p>
        </p:txBody>
      </p:sp>
      <p:graphicFrame>
        <p:nvGraphicFramePr>
          <p:cNvPr id="5" name="Table Placeholder 4">
            <a:extLst>
              <a:ext uri="{FF2B5EF4-FFF2-40B4-BE49-F238E27FC236}">
                <a16:creationId xmlns:a16="http://schemas.microsoft.com/office/drawing/2014/main" id="{42FE8569-D393-4A12-AC17-D3CEDA5F05F1}"/>
              </a:ext>
            </a:extLst>
          </p:cNvPr>
          <p:cNvGraphicFramePr>
            <a:graphicFrameLocks noGrp="1"/>
          </p:cNvGraphicFramePr>
          <p:nvPr>
            <p:ph type="tbl" sz="quarter" idx="13"/>
            <p:extLst>
              <p:ext uri="{D42A27DB-BD31-4B8C-83A1-F6EECF244321}">
                <p14:modId xmlns:p14="http://schemas.microsoft.com/office/powerpoint/2010/main" val="213047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44146843"/>
                    </a:ext>
                  </a:extLst>
                </a:gridCol>
                <a:gridCol w="822960">
                  <a:extLst>
                    <a:ext uri="{9D8B030D-6E8A-4147-A177-3AD203B41FA5}">
                      <a16:colId xmlns:a16="http://schemas.microsoft.com/office/drawing/2014/main" val="1999038448"/>
                    </a:ext>
                  </a:extLst>
                </a:gridCol>
                <a:gridCol w="822960">
                  <a:extLst>
                    <a:ext uri="{9D8B030D-6E8A-4147-A177-3AD203B41FA5}">
                      <a16:colId xmlns:a16="http://schemas.microsoft.com/office/drawing/2014/main" val="2423298971"/>
                    </a:ext>
                  </a:extLst>
                </a:gridCol>
                <a:gridCol w="822960">
                  <a:extLst>
                    <a:ext uri="{9D8B030D-6E8A-4147-A177-3AD203B41FA5}">
                      <a16:colId xmlns:a16="http://schemas.microsoft.com/office/drawing/2014/main" val="1986928326"/>
                    </a:ext>
                  </a:extLst>
                </a:gridCol>
                <a:gridCol w="822960">
                  <a:extLst>
                    <a:ext uri="{9D8B030D-6E8A-4147-A177-3AD203B41FA5}">
                      <a16:colId xmlns:a16="http://schemas.microsoft.com/office/drawing/2014/main" val="2696858347"/>
                    </a:ext>
                  </a:extLst>
                </a:gridCol>
                <a:gridCol w="822960">
                  <a:extLst>
                    <a:ext uri="{9D8B030D-6E8A-4147-A177-3AD203B41FA5}">
                      <a16:colId xmlns:a16="http://schemas.microsoft.com/office/drawing/2014/main" val="2786078870"/>
                    </a:ext>
                  </a:extLst>
                </a:gridCol>
                <a:gridCol w="822960">
                  <a:extLst>
                    <a:ext uri="{9D8B030D-6E8A-4147-A177-3AD203B41FA5}">
                      <a16:colId xmlns:a16="http://schemas.microsoft.com/office/drawing/2014/main" val="2243452923"/>
                    </a:ext>
                  </a:extLst>
                </a:gridCol>
                <a:gridCol w="822960">
                  <a:extLst>
                    <a:ext uri="{9D8B030D-6E8A-4147-A177-3AD203B41FA5}">
                      <a16:colId xmlns:a16="http://schemas.microsoft.com/office/drawing/2014/main" val="154110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9078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15:03:42</a:t>
                      </a:r>
                      <a:r>
                        <a:rPr kumimoji="0" lang="en-US" sz="1000" b="0" i="0" u="none" strike="noStrike" kern="1200" cap="none" spc="0" normalizeH="0" baseline="0" noProof="0">
                          <a:ln>
                            <a:noFill/>
                          </a:ln>
                          <a:solidFill>
                            <a:prstClr val="black"/>
                          </a:solidFill>
                          <a:effectLst/>
                          <a:uLnTx/>
                          <a:uFillTx/>
                          <a:latin typeface="+mn-lt"/>
                          <a:ea typeface="+mn-ea"/>
                          <a:cs typeface="+mn-cs"/>
                        </a:rPr>
                        <a:t>
Der nächste Ford KUGA ST-LINE mit 150PS, Winterpaket, St-Line Paket, Ford Navigationssystem SYNC 3 uvm., in der wunderschönen Farbe Arktis Weiß Metallic geht an Familie Sifkovits, die sich sichtlich über ihr neues Familienmitglied freut!! 😁👍
Unser Ford-Verkaufsberater Daniel Pausch, sowie das gesamte Team vom Autohaus Strauss, wünscht euch, liebe Familie Sifkovits, viel viel Freude und eine gute Fahrt mit eurem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50280966"/>
                  </a:ext>
                </a:extLst>
              </a:tr>
            </a:tbl>
          </a:graphicData>
        </a:graphic>
      </p:graphicFrame>
      <p:sp>
        <p:nvSpPr>
          <p:cNvPr id="4" name="Text Placeholder 3">
            <a:extLst>
              <a:ext uri="{FF2B5EF4-FFF2-40B4-BE49-F238E27FC236}">
                <a16:creationId xmlns:a16="http://schemas.microsoft.com/office/drawing/2014/main" id="{063950AE-CE94-4A4C-B543-65C16199801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011774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02BB9-4338-4675-AC50-597F45140960}"/>
              </a:ext>
            </a:extLst>
          </p:cNvPr>
          <p:cNvSpPr>
            <a:spLocks noGrp="1"/>
          </p:cNvSpPr>
          <p:nvPr>
            <p:ph type="title"/>
          </p:nvPr>
        </p:nvSpPr>
        <p:spPr/>
        <p:txBody>
          <a:bodyPr/>
          <a:lstStyle/>
          <a:p>
            <a:r>
              <a:rPr lang="en-US"/>
              <a:t>Facebook Own Posts with Reactions Table - 13 of 18</a:t>
            </a:r>
          </a:p>
        </p:txBody>
      </p:sp>
      <p:graphicFrame>
        <p:nvGraphicFramePr>
          <p:cNvPr id="5" name="Table Placeholder 4">
            <a:extLst>
              <a:ext uri="{FF2B5EF4-FFF2-40B4-BE49-F238E27FC236}">
                <a16:creationId xmlns:a16="http://schemas.microsoft.com/office/drawing/2014/main" id="{A30369AE-88ED-49F6-83C7-71E8244553E4}"/>
              </a:ext>
            </a:extLst>
          </p:cNvPr>
          <p:cNvGraphicFramePr>
            <a:graphicFrameLocks noGrp="1"/>
          </p:cNvGraphicFramePr>
          <p:nvPr>
            <p:ph type="tbl" sz="quarter" idx="13"/>
            <p:extLst>
              <p:ext uri="{D42A27DB-BD31-4B8C-83A1-F6EECF244321}">
                <p14:modId xmlns:p14="http://schemas.microsoft.com/office/powerpoint/2010/main" val="1141486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1123895"/>
                    </a:ext>
                  </a:extLst>
                </a:gridCol>
                <a:gridCol w="822960">
                  <a:extLst>
                    <a:ext uri="{9D8B030D-6E8A-4147-A177-3AD203B41FA5}">
                      <a16:colId xmlns:a16="http://schemas.microsoft.com/office/drawing/2014/main" val="3119985801"/>
                    </a:ext>
                  </a:extLst>
                </a:gridCol>
                <a:gridCol w="822960">
                  <a:extLst>
                    <a:ext uri="{9D8B030D-6E8A-4147-A177-3AD203B41FA5}">
                      <a16:colId xmlns:a16="http://schemas.microsoft.com/office/drawing/2014/main" val="2773575993"/>
                    </a:ext>
                  </a:extLst>
                </a:gridCol>
                <a:gridCol w="822960">
                  <a:extLst>
                    <a:ext uri="{9D8B030D-6E8A-4147-A177-3AD203B41FA5}">
                      <a16:colId xmlns:a16="http://schemas.microsoft.com/office/drawing/2014/main" val="3695072633"/>
                    </a:ext>
                  </a:extLst>
                </a:gridCol>
                <a:gridCol w="822960">
                  <a:extLst>
                    <a:ext uri="{9D8B030D-6E8A-4147-A177-3AD203B41FA5}">
                      <a16:colId xmlns:a16="http://schemas.microsoft.com/office/drawing/2014/main" val="184535597"/>
                    </a:ext>
                  </a:extLst>
                </a:gridCol>
                <a:gridCol w="822960">
                  <a:extLst>
                    <a:ext uri="{9D8B030D-6E8A-4147-A177-3AD203B41FA5}">
                      <a16:colId xmlns:a16="http://schemas.microsoft.com/office/drawing/2014/main" val="3822991168"/>
                    </a:ext>
                  </a:extLst>
                </a:gridCol>
                <a:gridCol w="822960">
                  <a:extLst>
                    <a:ext uri="{9D8B030D-6E8A-4147-A177-3AD203B41FA5}">
                      <a16:colId xmlns:a16="http://schemas.microsoft.com/office/drawing/2014/main" val="1137251565"/>
                    </a:ext>
                  </a:extLst>
                </a:gridCol>
                <a:gridCol w="822960">
                  <a:extLst>
                    <a:ext uri="{9D8B030D-6E8A-4147-A177-3AD203B41FA5}">
                      <a16:colId xmlns:a16="http://schemas.microsoft.com/office/drawing/2014/main" val="42398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49996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- 2018-02-09 10:37:34</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Daniel Pausch übergibt Thomas Bauer seinen neuen TOP-ausgestatteten Ford KUGA ST-Line EcoBoost in Iridium Schwarz Metallic. Für den optimalen Fahrspaß und den Komfort sorgen neben den 150PS, Winter Paket, ST-Line Paket, Panoramadach, Ford Navigationssystem SYNC 3 inkl. 8"Touch-Display, uvm. ! 😁👍
Das Team vom Autohaus Strauss rund um unseren Ford-Verkaufsberater Daniel Pausch wünscht eine gute und sichere Fahrt und vor allem, viel Freude mit dem neuen Ford KUGA.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46007886"/>
                  </a:ext>
                </a:extLst>
              </a:tr>
            </a:tbl>
          </a:graphicData>
        </a:graphic>
      </p:graphicFrame>
      <p:sp>
        <p:nvSpPr>
          <p:cNvPr id="4" name="Text Placeholder 3">
            <a:extLst>
              <a:ext uri="{FF2B5EF4-FFF2-40B4-BE49-F238E27FC236}">
                <a16:creationId xmlns:a16="http://schemas.microsoft.com/office/drawing/2014/main" id="{54CCD73C-7E78-4B69-BA43-A17F0916796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463849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DCEF2-EA92-414C-A4A9-291C05B88F1B}"/>
              </a:ext>
            </a:extLst>
          </p:cNvPr>
          <p:cNvSpPr>
            <a:spLocks noGrp="1"/>
          </p:cNvSpPr>
          <p:nvPr>
            <p:ph type="title"/>
          </p:nvPr>
        </p:nvSpPr>
        <p:spPr/>
        <p:txBody>
          <a:bodyPr/>
          <a:lstStyle/>
          <a:p>
            <a:r>
              <a:rPr lang="en-US"/>
              <a:t>Facebook Own Posts with Reactions Table - 14 of 18</a:t>
            </a:r>
          </a:p>
        </p:txBody>
      </p:sp>
      <p:graphicFrame>
        <p:nvGraphicFramePr>
          <p:cNvPr id="5" name="Table Placeholder 4">
            <a:extLst>
              <a:ext uri="{FF2B5EF4-FFF2-40B4-BE49-F238E27FC236}">
                <a16:creationId xmlns:a16="http://schemas.microsoft.com/office/drawing/2014/main" id="{E3FEBAC7-8381-4DB8-B51F-C2660BD98DA3}"/>
              </a:ext>
            </a:extLst>
          </p:cNvPr>
          <p:cNvGraphicFramePr>
            <a:graphicFrameLocks noGrp="1"/>
          </p:cNvGraphicFramePr>
          <p:nvPr>
            <p:ph type="tbl" sz="quarter" idx="13"/>
            <p:extLst>
              <p:ext uri="{D42A27DB-BD31-4B8C-83A1-F6EECF244321}">
                <p14:modId xmlns:p14="http://schemas.microsoft.com/office/powerpoint/2010/main" val="2321412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072822"/>
                    </a:ext>
                  </a:extLst>
                </a:gridCol>
                <a:gridCol w="822960">
                  <a:extLst>
                    <a:ext uri="{9D8B030D-6E8A-4147-A177-3AD203B41FA5}">
                      <a16:colId xmlns:a16="http://schemas.microsoft.com/office/drawing/2014/main" val="3747424974"/>
                    </a:ext>
                  </a:extLst>
                </a:gridCol>
                <a:gridCol w="822960">
                  <a:extLst>
                    <a:ext uri="{9D8B030D-6E8A-4147-A177-3AD203B41FA5}">
                      <a16:colId xmlns:a16="http://schemas.microsoft.com/office/drawing/2014/main" val="194896770"/>
                    </a:ext>
                  </a:extLst>
                </a:gridCol>
                <a:gridCol w="822960">
                  <a:extLst>
                    <a:ext uri="{9D8B030D-6E8A-4147-A177-3AD203B41FA5}">
                      <a16:colId xmlns:a16="http://schemas.microsoft.com/office/drawing/2014/main" val="546154686"/>
                    </a:ext>
                  </a:extLst>
                </a:gridCol>
                <a:gridCol w="822960">
                  <a:extLst>
                    <a:ext uri="{9D8B030D-6E8A-4147-A177-3AD203B41FA5}">
                      <a16:colId xmlns:a16="http://schemas.microsoft.com/office/drawing/2014/main" val="787152192"/>
                    </a:ext>
                  </a:extLst>
                </a:gridCol>
                <a:gridCol w="822960">
                  <a:extLst>
                    <a:ext uri="{9D8B030D-6E8A-4147-A177-3AD203B41FA5}">
                      <a16:colId xmlns:a16="http://schemas.microsoft.com/office/drawing/2014/main" val="1020567589"/>
                    </a:ext>
                  </a:extLst>
                </a:gridCol>
                <a:gridCol w="822960">
                  <a:extLst>
                    <a:ext uri="{9D8B030D-6E8A-4147-A177-3AD203B41FA5}">
                      <a16:colId xmlns:a16="http://schemas.microsoft.com/office/drawing/2014/main" val="1196719681"/>
                    </a:ext>
                  </a:extLst>
                </a:gridCol>
                <a:gridCol w="822960">
                  <a:extLst>
                    <a:ext uri="{9D8B030D-6E8A-4147-A177-3AD203B41FA5}">
                      <a16:colId xmlns:a16="http://schemas.microsoft.com/office/drawing/2014/main" val="16825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17107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- 2018-02-08 15:11:12</a:t>
                      </a:r>
                      <a:r>
                        <a:rPr kumimoji="0" lang="de-DE" sz="1000" b="0" i="0" u="none" strike="noStrike" kern="1200" cap="none" spc="0" normalizeH="0" baseline="0" noProof="0">
                          <a:ln>
                            <a:noFill/>
                          </a:ln>
                          <a:solidFill>
                            <a:prstClr val="black"/>
                          </a:solidFill>
                          <a:effectLst/>
                          <a:uLnTx/>
                          <a:uFillTx/>
                          <a:latin typeface="+mn-lt"/>
                          <a:ea typeface="+mn-ea"/>
                          <a:cs typeface="+mn-cs"/>
                        </a:rPr>
                        <a:t>
Recht herzlich begrüßen wir Erich Pilz in unserem Team! 🙂👍
Für das Autohaus Strauss ist Erich aufgrund seiner 30-jährigen Erfahrung bei Jaguar Wien, wo er auch seine Lehrjahre absolvierte, eine große Bereicherung!
Seit Jänner ist das Autohaus Strauss offizieller Jaguar Service-Partner. Wir haben mit Erich einen Spezialisten und somit den richtigen Mann gefunden. Er lebt die Jaguar Philosophie und hat vor allem die Liebe zu älteren Jaguar Modellen für sich entdeckt!
Bei uns ist jeder Jaguar, egal welchen Alters, in besten Händen 😁 Schaut vorbei in unserer Jaguar Fachwerkstätte. 
Wir freuen uns auf euren Besuch!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54404228"/>
                  </a:ext>
                </a:extLst>
              </a:tr>
            </a:tbl>
          </a:graphicData>
        </a:graphic>
      </p:graphicFrame>
      <p:sp>
        <p:nvSpPr>
          <p:cNvPr id="4" name="Text Placeholder 3">
            <a:extLst>
              <a:ext uri="{FF2B5EF4-FFF2-40B4-BE49-F238E27FC236}">
                <a16:creationId xmlns:a16="http://schemas.microsoft.com/office/drawing/2014/main" id="{506AE5B6-9E72-4503-AACD-1C4D3BEE25B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163956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01178-4532-42E6-8D0D-0DD8FEB3883F}"/>
              </a:ext>
            </a:extLst>
          </p:cNvPr>
          <p:cNvSpPr>
            <a:spLocks noGrp="1"/>
          </p:cNvSpPr>
          <p:nvPr>
            <p:ph type="title"/>
          </p:nvPr>
        </p:nvSpPr>
        <p:spPr/>
        <p:txBody>
          <a:bodyPr/>
          <a:lstStyle/>
          <a:p>
            <a:r>
              <a:rPr lang="en-US"/>
              <a:t>Facebook Own Posts with Reactions Table - 15 of 18</a:t>
            </a:r>
          </a:p>
        </p:txBody>
      </p:sp>
      <p:graphicFrame>
        <p:nvGraphicFramePr>
          <p:cNvPr id="5" name="Table Placeholder 4">
            <a:extLst>
              <a:ext uri="{FF2B5EF4-FFF2-40B4-BE49-F238E27FC236}">
                <a16:creationId xmlns:a16="http://schemas.microsoft.com/office/drawing/2014/main" id="{3F52D86B-BD15-480F-A60A-048D58459D8B}"/>
              </a:ext>
            </a:extLst>
          </p:cNvPr>
          <p:cNvGraphicFramePr>
            <a:graphicFrameLocks noGrp="1"/>
          </p:cNvGraphicFramePr>
          <p:nvPr>
            <p:ph type="tbl" sz="quarter" idx="13"/>
            <p:extLst>
              <p:ext uri="{D42A27DB-BD31-4B8C-83A1-F6EECF244321}">
                <p14:modId xmlns:p14="http://schemas.microsoft.com/office/powerpoint/2010/main" val="33566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3062156"/>
                    </a:ext>
                  </a:extLst>
                </a:gridCol>
                <a:gridCol w="822960">
                  <a:extLst>
                    <a:ext uri="{9D8B030D-6E8A-4147-A177-3AD203B41FA5}">
                      <a16:colId xmlns:a16="http://schemas.microsoft.com/office/drawing/2014/main" val="3300696984"/>
                    </a:ext>
                  </a:extLst>
                </a:gridCol>
                <a:gridCol w="822960">
                  <a:extLst>
                    <a:ext uri="{9D8B030D-6E8A-4147-A177-3AD203B41FA5}">
                      <a16:colId xmlns:a16="http://schemas.microsoft.com/office/drawing/2014/main" val="1622709403"/>
                    </a:ext>
                  </a:extLst>
                </a:gridCol>
                <a:gridCol w="822960">
                  <a:extLst>
                    <a:ext uri="{9D8B030D-6E8A-4147-A177-3AD203B41FA5}">
                      <a16:colId xmlns:a16="http://schemas.microsoft.com/office/drawing/2014/main" val="724358709"/>
                    </a:ext>
                  </a:extLst>
                </a:gridCol>
                <a:gridCol w="822960">
                  <a:extLst>
                    <a:ext uri="{9D8B030D-6E8A-4147-A177-3AD203B41FA5}">
                      <a16:colId xmlns:a16="http://schemas.microsoft.com/office/drawing/2014/main" val="4189725611"/>
                    </a:ext>
                  </a:extLst>
                </a:gridCol>
                <a:gridCol w="822960">
                  <a:extLst>
                    <a:ext uri="{9D8B030D-6E8A-4147-A177-3AD203B41FA5}">
                      <a16:colId xmlns:a16="http://schemas.microsoft.com/office/drawing/2014/main" val="1972561503"/>
                    </a:ext>
                  </a:extLst>
                </a:gridCol>
                <a:gridCol w="822960">
                  <a:extLst>
                    <a:ext uri="{9D8B030D-6E8A-4147-A177-3AD203B41FA5}">
                      <a16:colId xmlns:a16="http://schemas.microsoft.com/office/drawing/2014/main" val="1081486434"/>
                    </a:ext>
                  </a:extLst>
                </a:gridCol>
                <a:gridCol w="822960">
                  <a:extLst>
                    <a:ext uri="{9D8B030D-6E8A-4147-A177-3AD203B41FA5}">
                      <a16:colId xmlns:a16="http://schemas.microsoft.com/office/drawing/2014/main" val="21036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0688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- 2018-02-05 11:15:00</a:t>
                      </a:r>
                      <a:r>
                        <a:rPr kumimoji="0" lang="de-DE" sz="1000" b="0" i="0" u="none" strike="noStrike" kern="1200" cap="none" spc="0" normalizeH="0" baseline="0" noProof="0">
                          <a:ln>
                            <a:noFill/>
                          </a:ln>
                          <a:solidFill>
                            <a:prstClr val="black"/>
                          </a:solidFill>
                          <a:effectLst/>
                          <a:uLnTx/>
                          <a:uFillTx/>
                          <a:latin typeface="+mn-lt"/>
                          <a:ea typeface="+mn-ea"/>
                          <a:cs typeface="+mn-cs"/>
                        </a:rPr>
                        <a:t>
Jetzt im Feber ➡️➡️ LAGERABVERKAUFS-BONUS sichern! 
Sichert euch JETZT bei Kauf eines lagernden Ford FIESTA euren
❗LAGERABVERKAUFS-BONUS❗!! 
Vorbei schauen lohnt sich - denn der Bonus gilt auch für weitere Ford Modelle!! 😁
Unsere beiden Ford Verkaufsberater Daniel Pausch und Armin Bauer freuen sich,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5180938"/>
                  </a:ext>
                </a:extLst>
              </a:tr>
            </a:tbl>
          </a:graphicData>
        </a:graphic>
      </p:graphicFrame>
      <p:sp>
        <p:nvSpPr>
          <p:cNvPr id="4" name="Text Placeholder 3">
            <a:extLst>
              <a:ext uri="{FF2B5EF4-FFF2-40B4-BE49-F238E27FC236}">
                <a16:creationId xmlns:a16="http://schemas.microsoft.com/office/drawing/2014/main" id="{03940BBB-1249-4FA1-A0F2-8CAD5A4B23A8}"/>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30987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416C-A497-4554-98D6-495C8BFB847E}"/>
              </a:ext>
            </a:extLst>
          </p:cNvPr>
          <p:cNvSpPr>
            <a:spLocks noGrp="1"/>
          </p:cNvSpPr>
          <p:nvPr>
            <p:ph type="title"/>
          </p:nvPr>
        </p:nvSpPr>
        <p:spPr/>
        <p:txBody>
          <a:bodyPr/>
          <a:lstStyle/>
          <a:p>
            <a:r>
              <a:rPr lang="en-US"/>
              <a:t>Facebook Own Posts with Reactions Table - 16 of 18</a:t>
            </a:r>
          </a:p>
        </p:txBody>
      </p:sp>
      <p:graphicFrame>
        <p:nvGraphicFramePr>
          <p:cNvPr id="5" name="Table Placeholder 4">
            <a:extLst>
              <a:ext uri="{FF2B5EF4-FFF2-40B4-BE49-F238E27FC236}">
                <a16:creationId xmlns:a16="http://schemas.microsoft.com/office/drawing/2014/main" id="{45A0C335-81C2-47E1-8EB7-55B8255C4C64}"/>
              </a:ext>
            </a:extLst>
          </p:cNvPr>
          <p:cNvGraphicFramePr>
            <a:graphicFrameLocks noGrp="1"/>
          </p:cNvGraphicFramePr>
          <p:nvPr>
            <p:ph type="tbl" sz="quarter" idx="13"/>
            <p:extLst>
              <p:ext uri="{D42A27DB-BD31-4B8C-83A1-F6EECF244321}">
                <p14:modId xmlns:p14="http://schemas.microsoft.com/office/powerpoint/2010/main" val="7422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6899660"/>
                    </a:ext>
                  </a:extLst>
                </a:gridCol>
                <a:gridCol w="822960">
                  <a:extLst>
                    <a:ext uri="{9D8B030D-6E8A-4147-A177-3AD203B41FA5}">
                      <a16:colId xmlns:a16="http://schemas.microsoft.com/office/drawing/2014/main" val="3263685948"/>
                    </a:ext>
                  </a:extLst>
                </a:gridCol>
                <a:gridCol w="822960">
                  <a:extLst>
                    <a:ext uri="{9D8B030D-6E8A-4147-A177-3AD203B41FA5}">
                      <a16:colId xmlns:a16="http://schemas.microsoft.com/office/drawing/2014/main" val="2493619229"/>
                    </a:ext>
                  </a:extLst>
                </a:gridCol>
                <a:gridCol w="822960">
                  <a:extLst>
                    <a:ext uri="{9D8B030D-6E8A-4147-A177-3AD203B41FA5}">
                      <a16:colId xmlns:a16="http://schemas.microsoft.com/office/drawing/2014/main" val="2277215013"/>
                    </a:ext>
                  </a:extLst>
                </a:gridCol>
                <a:gridCol w="822960">
                  <a:extLst>
                    <a:ext uri="{9D8B030D-6E8A-4147-A177-3AD203B41FA5}">
                      <a16:colId xmlns:a16="http://schemas.microsoft.com/office/drawing/2014/main" val="3540083430"/>
                    </a:ext>
                  </a:extLst>
                </a:gridCol>
                <a:gridCol w="822960">
                  <a:extLst>
                    <a:ext uri="{9D8B030D-6E8A-4147-A177-3AD203B41FA5}">
                      <a16:colId xmlns:a16="http://schemas.microsoft.com/office/drawing/2014/main" val="2095241183"/>
                    </a:ext>
                  </a:extLst>
                </a:gridCol>
                <a:gridCol w="822960">
                  <a:extLst>
                    <a:ext uri="{9D8B030D-6E8A-4147-A177-3AD203B41FA5}">
                      <a16:colId xmlns:a16="http://schemas.microsoft.com/office/drawing/2014/main" val="1164298259"/>
                    </a:ext>
                  </a:extLst>
                </a:gridCol>
                <a:gridCol w="822960">
                  <a:extLst>
                    <a:ext uri="{9D8B030D-6E8A-4147-A177-3AD203B41FA5}">
                      <a16:colId xmlns:a16="http://schemas.microsoft.com/office/drawing/2014/main" val="4252958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7970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- 2018-02-02 10:41:16</a:t>
                      </a:r>
                      <a:r>
                        <a:rPr kumimoji="0" lang="de-DE" sz="1000" b="0" i="0" u="none" strike="noStrike" kern="1200" cap="none" spc="0" normalizeH="0" baseline="0" noProof="0">
                          <a:ln>
                            <a:noFill/>
                          </a:ln>
                          <a:solidFill>
                            <a:prstClr val="black"/>
                          </a:solidFill>
                          <a:effectLst/>
                          <a:uLnTx/>
                          <a:uFillTx/>
                          <a:latin typeface="+mn-lt"/>
                          <a:ea typeface="+mn-ea"/>
                          <a:cs typeface="+mn-cs"/>
                        </a:rPr>
                        <a:t>
Für alle PS-Liebhaber unter uns 😎 - hier das ultimative Ford Rennen!! 💪
8 Profi-Rennfahrer traten gleichzeitig in 8 Ford-Modellen aus dem weltweiten Ford Performance-Line-Up gegeneinander an... 😁
Quelle: https://www.youtube.com/watch?v=kMf-qtvYRJc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7252201"/>
                  </a:ext>
                </a:extLst>
              </a:tr>
            </a:tbl>
          </a:graphicData>
        </a:graphic>
      </p:graphicFrame>
      <p:sp>
        <p:nvSpPr>
          <p:cNvPr id="4" name="Text Placeholder 3">
            <a:extLst>
              <a:ext uri="{FF2B5EF4-FFF2-40B4-BE49-F238E27FC236}">
                <a16:creationId xmlns:a16="http://schemas.microsoft.com/office/drawing/2014/main" id="{96E56238-8033-4F5E-A035-7EC5AC5200B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5622492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007C-6210-477B-88F1-776833E5BB0F}"/>
              </a:ext>
            </a:extLst>
          </p:cNvPr>
          <p:cNvSpPr>
            <a:spLocks noGrp="1"/>
          </p:cNvSpPr>
          <p:nvPr>
            <p:ph type="title"/>
          </p:nvPr>
        </p:nvSpPr>
        <p:spPr/>
        <p:txBody>
          <a:bodyPr/>
          <a:lstStyle/>
          <a:p>
            <a:r>
              <a:rPr lang="en-US"/>
              <a:t>Facebook Own Posts with Reactions Table - 17 of 18</a:t>
            </a:r>
          </a:p>
        </p:txBody>
      </p:sp>
      <p:graphicFrame>
        <p:nvGraphicFramePr>
          <p:cNvPr id="5" name="Table Placeholder 4">
            <a:extLst>
              <a:ext uri="{FF2B5EF4-FFF2-40B4-BE49-F238E27FC236}">
                <a16:creationId xmlns:a16="http://schemas.microsoft.com/office/drawing/2014/main" id="{91F8127C-2E47-4C92-8F7A-EB2F778B4DEE}"/>
              </a:ext>
            </a:extLst>
          </p:cNvPr>
          <p:cNvGraphicFramePr>
            <a:graphicFrameLocks noGrp="1"/>
          </p:cNvGraphicFramePr>
          <p:nvPr>
            <p:ph type="tbl" sz="quarter" idx="13"/>
            <p:extLst>
              <p:ext uri="{D42A27DB-BD31-4B8C-83A1-F6EECF244321}">
                <p14:modId xmlns:p14="http://schemas.microsoft.com/office/powerpoint/2010/main" val="147954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63735418"/>
                    </a:ext>
                  </a:extLst>
                </a:gridCol>
                <a:gridCol w="822960">
                  <a:extLst>
                    <a:ext uri="{9D8B030D-6E8A-4147-A177-3AD203B41FA5}">
                      <a16:colId xmlns:a16="http://schemas.microsoft.com/office/drawing/2014/main" val="307510284"/>
                    </a:ext>
                  </a:extLst>
                </a:gridCol>
                <a:gridCol w="822960">
                  <a:extLst>
                    <a:ext uri="{9D8B030D-6E8A-4147-A177-3AD203B41FA5}">
                      <a16:colId xmlns:a16="http://schemas.microsoft.com/office/drawing/2014/main" val="2567276593"/>
                    </a:ext>
                  </a:extLst>
                </a:gridCol>
                <a:gridCol w="822960">
                  <a:extLst>
                    <a:ext uri="{9D8B030D-6E8A-4147-A177-3AD203B41FA5}">
                      <a16:colId xmlns:a16="http://schemas.microsoft.com/office/drawing/2014/main" val="1143653881"/>
                    </a:ext>
                  </a:extLst>
                </a:gridCol>
                <a:gridCol w="822960">
                  <a:extLst>
                    <a:ext uri="{9D8B030D-6E8A-4147-A177-3AD203B41FA5}">
                      <a16:colId xmlns:a16="http://schemas.microsoft.com/office/drawing/2014/main" val="931322901"/>
                    </a:ext>
                  </a:extLst>
                </a:gridCol>
                <a:gridCol w="822960">
                  <a:extLst>
                    <a:ext uri="{9D8B030D-6E8A-4147-A177-3AD203B41FA5}">
                      <a16:colId xmlns:a16="http://schemas.microsoft.com/office/drawing/2014/main" val="4269623322"/>
                    </a:ext>
                  </a:extLst>
                </a:gridCol>
                <a:gridCol w="822960">
                  <a:extLst>
                    <a:ext uri="{9D8B030D-6E8A-4147-A177-3AD203B41FA5}">
                      <a16:colId xmlns:a16="http://schemas.microsoft.com/office/drawing/2014/main" val="4222389353"/>
                    </a:ext>
                  </a:extLst>
                </a:gridCol>
                <a:gridCol w="822960">
                  <a:extLst>
                    <a:ext uri="{9D8B030D-6E8A-4147-A177-3AD203B41FA5}">
                      <a16:colId xmlns:a16="http://schemas.microsoft.com/office/drawing/2014/main" val="3586532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4001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15:57:30</a:t>
                      </a:r>
                      <a:r>
                        <a:rPr kumimoji="0" lang="de-DE" sz="1000" b="0" i="0" u="none" strike="noStrike" kern="1200" cap="none" spc="0" normalizeH="0" baseline="0" noProof="0">
                          <a:ln>
                            <a:noFill/>
                          </a:ln>
                          <a:solidFill>
                            <a:prstClr val="black"/>
                          </a:solidFill>
                          <a:effectLst/>
                          <a:uLnTx/>
                          <a:uFillTx/>
                          <a:latin typeface="+mn-lt"/>
                          <a:ea typeface="+mn-ea"/>
                          <a:cs typeface="+mn-cs"/>
                        </a:rPr>
                        <a:t>
Mit dem C-Max wird jede Fahrt zum Vergnügen! 😀
Ein neuer C-Max Grand Titanium in Racing Rot mit 120PS und umfangreicher Ausstattung geht heute an Frau Elisabeth Kos! 🚘👍
Unser Ford-Verkaufsberater Daniel Pausch sowie das gesamte Team vom Autohaus Strauss wünscht auch dir, liebe Elisabeth, viel Freude und eine gute und vor allem sichere Fahrt mit deinem neuen Ford C-Max!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6431285"/>
                  </a:ext>
                </a:extLst>
              </a:tr>
            </a:tbl>
          </a:graphicData>
        </a:graphic>
      </p:graphicFrame>
      <p:sp>
        <p:nvSpPr>
          <p:cNvPr id="4" name="Text Placeholder 3">
            <a:extLst>
              <a:ext uri="{FF2B5EF4-FFF2-40B4-BE49-F238E27FC236}">
                <a16:creationId xmlns:a16="http://schemas.microsoft.com/office/drawing/2014/main" id="{A8C98611-A009-443A-BAD4-2272BCBDB58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4822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98D78-5EF5-4F67-ADD7-739E2E43FC79}"/>
              </a:ext>
            </a:extLst>
          </p:cNvPr>
          <p:cNvSpPr>
            <a:spLocks noGrp="1"/>
          </p:cNvSpPr>
          <p:nvPr>
            <p:ph type="title"/>
          </p:nvPr>
        </p:nvSpPr>
        <p:spPr/>
        <p:txBody>
          <a:bodyPr/>
          <a:lstStyle/>
          <a:p>
            <a:r>
              <a:rPr lang="en-US"/>
              <a:t>Facebook Own Posts with Reactions Table - 18 of 18</a:t>
            </a:r>
          </a:p>
        </p:txBody>
      </p:sp>
      <p:graphicFrame>
        <p:nvGraphicFramePr>
          <p:cNvPr id="5" name="Table Placeholder 4">
            <a:extLst>
              <a:ext uri="{FF2B5EF4-FFF2-40B4-BE49-F238E27FC236}">
                <a16:creationId xmlns:a16="http://schemas.microsoft.com/office/drawing/2014/main" id="{842C4471-4D1B-41E9-A2E8-502FD73E4365}"/>
              </a:ext>
            </a:extLst>
          </p:cNvPr>
          <p:cNvGraphicFramePr>
            <a:graphicFrameLocks noGrp="1"/>
          </p:cNvGraphicFramePr>
          <p:nvPr>
            <p:ph type="tbl" sz="quarter" idx="13"/>
            <p:extLst>
              <p:ext uri="{D42A27DB-BD31-4B8C-83A1-F6EECF244321}">
                <p14:modId xmlns:p14="http://schemas.microsoft.com/office/powerpoint/2010/main" val="68385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808093"/>
                    </a:ext>
                  </a:extLst>
                </a:gridCol>
                <a:gridCol w="822960">
                  <a:extLst>
                    <a:ext uri="{9D8B030D-6E8A-4147-A177-3AD203B41FA5}">
                      <a16:colId xmlns:a16="http://schemas.microsoft.com/office/drawing/2014/main" val="848457010"/>
                    </a:ext>
                  </a:extLst>
                </a:gridCol>
                <a:gridCol w="822960">
                  <a:extLst>
                    <a:ext uri="{9D8B030D-6E8A-4147-A177-3AD203B41FA5}">
                      <a16:colId xmlns:a16="http://schemas.microsoft.com/office/drawing/2014/main" val="1596660757"/>
                    </a:ext>
                  </a:extLst>
                </a:gridCol>
                <a:gridCol w="822960">
                  <a:extLst>
                    <a:ext uri="{9D8B030D-6E8A-4147-A177-3AD203B41FA5}">
                      <a16:colId xmlns:a16="http://schemas.microsoft.com/office/drawing/2014/main" val="2932713892"/>
                    </a:ext>
                  </a:extLst>
                </a:gridCol>
                <a:gridCol w="822960">
                  <a:extLst>
                    <a:ext uri="{9D8B030D-6E8A-4147-A177-3AD203B41FA5}">
                      <a16:colId xmlns:a16="http://schemas.microsoft.com/office/drawing/2014/main" val="3268950952"/>
                    </a:ext>
                  </a:extLst>
                </a:gridCol>
                <a:gridCol w="822960">
                  <a:extLst>
                    <a:ext uri="{9D8B030D-6E8A-4147-A177-3AD203B41FA5}">
                      <a16:colId xmlns:a16="http://schemas.microsoft.com/office/drawing/2014/main" val="3458200427"/>
                    </a:ext>
                  </a:extLst>
                </a:gridCol>
                <a:gridCol w="822960">
                  <a:extLst>
                    <a:ext uri="{9D8B030D-6E8A-4147-A177-3AD203B41FA5}">
                      <a16:colId xmlns:a16="http://schemas.microsoft.com/office/drawing/2014/main" val="2210033983"/>
                    </a:ext>
                  </a:extLst>
                </a:gridCol>
                <a:gridCol w="822960">
                  <a:extLst>
                    <a:ext uri="{9D8B030D-6E8A-4147-A177-3AD203B41FA5}">
                      <a16:colId xmlns:a16="http://schemas.microsoft.com/office/drawing/2014/main" val="816265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4041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- 2018-02-01 07:59:40</a:t>
                      </a:r>
                      <a:r>
                        <a:rPr kumimoji="0" lang="de-DE" sz="1000" b="0" i="0" u="none" strike="noStrike" kern="1200" cap="none" spc="0" normalizeH="0" baseline="0" noProof="0">
                          <a:ln>
                            <a:noFill/>
                          </a:ln>
                          <a:solidFill>
                            <a:prstClr val="black"/>
                          </a:solidFill>
                          <a:effectLst/>
                          <a:uLnTx/>
                          <a:uFillTx/>
                          <a:latin typeface="+mn-lt"/>
                          <a:ea typeface="+mn-ea"/>
                          <a:cs typeface="+mn-cs"/>
                        </a:rPr>
                        <a:t>
1978 entschied sich Familie Schleis erstmals für einen Ford...🚘
...40 Jahre später, folgt der bereits 7.❗ Ford!
Wir gratulieren unseren treuen Kunden Heinz und Herta Schleis zum neuen C-MAX Titanium mit 120PS, in der eleganten Farbe Iridium Schwarz, recht herzlich und möchten uns zugleich für 40 Jahre Vertrauen in unser Autohaus Strauss bedanken.🙂
Das gesamte Team vom Autohaus Strauss rund um Ford-Verkaufsberater Armin Bauer wünscht viel Freude mit dem neuen C-MAX und weiterhin eine gute und sichere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5940147"/>
                  </a:ext>
                </a:extLst>
              </a:tr>
            </a:tbl>
          </a:graphicData>
        </a:graphic>
      </p:graphicFrame>
      <p:sp>
        <p:nvSpPr>
          <p:cNvPr id="4" name="Text Placeholder 3">
            <a:extLst>
              <a:ext uri="{FF2B5EF4-FFF2-40B4-BE49-F238E27FC236}">
                <a16:creationId xmlns:a16="http://schemas.microsoft.com/office/drawing/2014/main" id="{C231E445-58AB-4F31-9BCE-547C517EEDCD}"/>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2385104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D01D4-8AE3-4C43-98CB-4BF74CD68651}"/>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A5F1E8A-1FD2-4A59-A0F4-AD4371231D26}"/>
              </a:ext>
            </a:extLst>
          </p:cNvPr>
          <p:cNvGraphicFramePr>
            <a:graphicFrameLocks noGrp="1"/>
          </p:cNvGraphicFramePr>
          <p:nvPr>
            <p:ph type="chart" sz="quarter" idx="13"/>
            <p:extLst>
              <p:ext uri="{D42A27DB-BD31-4B8C-83A1-F6EECF244321}">
                <p14:modId xmlns:p14="http://schemas.microsoft.com/office/powerpoint/2010/main" val="674229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C602A1-DF41-4B12-AC63-802C790A043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1E62C7D-E250-4B75-8421-44317C4E4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5198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9FBE5-189E-4B79-9CF9-21B7B11105D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E4EA0B7-A4CA-45E9-9E68-D859B6C84E37}"/>
              </a:ext>
            </a:extLst>
          </p:cNvPr>
          <p:cNvGraphicFramePr>
            <a:graphicFrameLocks noGrp="1"/>
          </p:cNvGraphicFramePr>
          <p:nvPr>
            <p:ph type="chart" sz="quarter" idx="13"/>
            <p:extLst>
              <p:ext uri="{D42A27DB-BD31-4B8C-83A1-F6EECF244321}">
                <p14:modId xmlns:p14="http://schemas.microsoft.com/office/powerpoint/2010/main" val="1431501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ADCDBA-13A0-4270-B5BF-67C246891E67}"/>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3F7BD1E-E16C-4469-9E6C-A2150D53C9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5743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AAB7B-88FC-42CE-AA71-6B51F97C19BF}"/>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0A7D310-4F1C-4522-8B23-8910591B824B}"/>
              </a:ext>
            </a:extLst>
          </p:cNvPr>
          <p:cNvGraphicFramePr>
            <a:graphicFrameLocks noGrp="1"/>
          </p:cNvGraphicFramePr>
          <p:nvPr>
            <p:ph type="chart" sz="quarter" idx="13"/>
            <p:extLst>
              <p:ext uri="{D42A27DB-BD31-4B8C-83A1-F6EECF244321}">
                <p14:modId xmlns:p14="http://schemas.microsoft.com/office/powerpoint/2010/main" val="1660017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ABE9E-8BA5-4FFA-A4F1-61C819BC9AE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0B0934F-58F6-4D49-A165-93AC4B4CEB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514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26AED-7364-4AD7-B1A4-077789D5157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098DDC5-2EF9-4348-BA7B-2F51BE90DF29}"/>
              </a:ext>
            </a:extLst>
          </p:cNvPr>
          <p:cNvGraphicFramePr>
            <a:graphicFrameLocks noGrp="1"/>
          </p:cNvGraphicFramePr>
          <p:nvPr>
            <p:ph type="chart" sz="quarter" idx="13"/>
            <p:extLst>
              <p:ext uri="{D42A27DB-BD31-4B8C-83A1-F6EECF244321}">
                <p14:modId xmlns:p14="http://schemas.microsoft.com/office/powerpoint/2010/main" val="2960428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AF911C-55F1-43C0-BC07-82CB6B0D95E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1BEBF6DB-8BCB-49D6-9B0C-113235FBD7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5838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16F15-2E1B-45FC-93B2-E523CD13423C}"/>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8D95D29B-F9B0-422C-8469-DE55FCFA873F}"/>
              </a:ext>
            </a:extLst>
          </p:cNvPr>
          <p:cNvGraphicFramePr>
            <a:graphicFrameLocks noGrp="1"/>
          </p:cNvGraphicFramePr>
          <p:nvPr>
            <p:ph type="tbl" sz="quarter" idx="13"/>
            <p:extLst>
              <p:ext uri="{D42A27DB-BD31-4B8C-83A1-F6EECF244321}">
                <p14:modId xmlns:p14="http://schemas.microsoft.com/office/powerpoint/2010/main" val="532685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6811970"/>
                    </a:ext>
                  </a:extLst>
                </a:gridCol>
                <a:gridCol w="822960">
                  <a:extLst>
                    <a:ext uri="{9D8B030D-6E8A-4147-A177-3AD203B41FA5}">
                      <a16:colId xmlns:a16="http://schemas.microsoft.com/office/drawing/2014/main" val="3676347069"/>
                    </a:ext>
                  </a:extLst>
                </a:gridCol>
                <a:gridCol w="822960">
                  <a:extLst>
                    <a:ext uri="{9D8B030D-6E8A-4147-A177-3AD203B41FA5}">
                      <a16:colId xmlns:a16="http://schemas.microsoft.com/office/drawing/2014/main" val="1713976944"/>
                    </a:ext>
                  </a:extLst>
                </a:gridCol>
                <a:gridCol w="822960">
                  <a:extLst>
                    <a:ext uri="{9D8B030D-6E8A-4147-A177-3AD203B41FA5}">
                      <a16:colId xmlns:a16="http://schemas.microsoft.com/office/drawing/2014/main" val="3702873723"/>
                    </a:ext>
                  </a:extLst>
                </a:gridCol>
                <a:gridCol w="822960">
                  <a:extLst>
                    <a:ext uri="{9D8B030D-6E8A-4147-A177-3AD203B41FA5}">
                      <a16:colId xmlns:a16="http://schemas.microsoft.com/office/drawing/2014/main" val="3994116067"/>
                    </a:ext>
                  </a:extLst>
                </a:gridCol>
                <a:gridCol w="822960">
                  <a:extLst>
                    <a:ext uri="{9D8B030D-6E8A-4147-A177-3AD203B41FA5}">
                      <a16:colId xmlns:a16="http://schemas.microsoft.com/office/drawing/2014/main" val="2502744291"/>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4041862832"/>
                  </a:ext>
                </a:extLst>
              </a:tr>
              <a:tr h="370840">
                <a:tc>
                  <a:txBody>
                    <a:bodyPr/>
                    <a:lstStyle/>
                    <a:p>
                      <a:r>
                        <a:rPr lang="de-DE" sz="1000" b="1"/>
                        <a:t>Autohaus Strauss</a:t>
                      </a:r>
                      <a:r>
                        <a:rPr lang="de-DE" sz="1000"/>
                        <a:t> got a post by </a:t>
                      </a:r>
                      <a:r>
                        <a:rPr lang="de-DE" sz="1000" b="1"/>
                        <a:t> - 2018-02-07 10:02:06</a:t>
                      </a:r>
                      <a:r>
                        <a:rPr lang="de-DE" sz="1000"/>
                        <a:t>
Einfach das richtige Fahrzeug😉</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1736418400"/>
                  </a:ext>
                </a:extLst>
              </a:tr>
            </a:tbl>
          </a:graphicData>
        </a:graphic>
      </p:graphicFrame>
      <p:sp>
        <p:nvSpPr>
          <p:cNvPr id="4" name="Text Placeholder 3">
            <a:extLst>
              <a:ext uri="{FF2B5EF4-FFF2-40B4-BE49-F238E27FC236}">
                <a16:creationId xmlns:a16="http://schemas.microsoft.com/office/drawing/2014/main" id="{6FB26EA6-7FA7-4B20-BBE2-379469FD408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2129351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1170A-1CE8-4457-8909-3188C7D8EF8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939E247-2621-431D-959C-9A624FD985AF}"/>
              </a:ext>
            </a:extLst>
          </p:cNvPr>
          <p:cNvGraphicFramePr>
            <a:graphicFrameLocks noGrp="1"/>
          </p:cNvGraphicFramePr>
          <p:nvPr>
            <p:ph type="chart" sz="quarter" idx="13"/>
            <p:extLst>
              <p:ext uri="{D42A27DB-BD31-4B8C-83A1-F6EECF244321}">
                <p14:modId xmlns:p14="http://schemas.microsoft.com/office/powerpoint/2010/main" val="2885167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7931A-6DA0-4CB3-8A6A-4E629C0DC4A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3A1B6CF-8F75-45FE-8F2E-7A779A255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478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2E2DD-2455-42C3-8B00-30B3544B8E5B}"/>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5D340241-4121-4A8D-BD38-F39AF41CCB5A}"/>
              </a:ext>
            </a:extLst>
          </p:cNvPr>
          <p:cNvGraphicFramePr>
            <a:graphicFrameLocks noGrp="1"/>
          </p:cNvGraphicFramePr>
          <p:nvPr>
            <p:ph type="tbl" sz="quarter" idx="13"/>
            <p:extLst>
              <p:ext uri="{D42A27DB-BD31-4B8C-83A1-F6EECF244321}">
                <p14:modId xmlns:p14="http://schemas.microsoft.com/office/powerpoint/2010/main" val="28148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9944851"/>
                    </a:ext>
                  </a:extLst>
                </a:gridCol>
                <a:gridCol w="2468880">
                  <a:extLst>
                    <a:ext uri="{9D8B030D-6E8A-4147-A177-3AD203B41FA5}">
                      <a16:colId xmlns:a16="http://schemas.microsoft.com/office/drawing/2014/main" val="2929032502"/>
                    </a:ext>
                  </a:extLst>
                </a:gridCol>
                <a:gridCol w="822960">
                  <a:extLst>
                    <a:ext uri="{9D8B030D-6E8A-4147-A177-3AD203B41FA5}">
                      <a16:colId xmlns:a16="http://schemas.microsoft.com/office/drawing/2014/main" val="2109257263"/>
                    </a:ext>
                  </a:extLst>
                </a:gridCol>
                <a:gridCol w="822960">
                  <a:extLst>
                    <a:ext uri="{9D8B030D-6E8A-4147-A177-3AD203B41FA5}">
                      <a16:colId xmlns:a16="http://schemas.microsoft.com/office/drawing/2014/main" val="3900704860"/>
                    </a:ext>
                  </a:extLst>
                </a:gridCol>
                <a:gridCol w="822960">
                  <a:extLst>
                    <a:ext uri="{9D8B030D-6E8A-4147-A177-3AD203B41FA5}">
                      <a16:colId xmlns:a16="http://schemas.microsoft.com/office/drawing/2014/main" val="256292428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911493973"/>
                  </a:ext>
                </a:extLst>
              </a:tr>
              <a:tr h="370840">
                <a:tc>
                  <a:txBody>
                    <a:bodyPr/>
                    <a:lstStyle/>
                    <a:p>
                      <a:r>
                        <a:rPr lang="en-US" sz="1000"/>
                        <a:t>Erika Duchon</a:t>
                      </a:r>
                    </a:p>
                  </a:txBody>
                  <a:tcPr/>
                </a:tc>
                <a:tc>
                  <a:txBody>
                    <a:bodyPr/>
                    <a:lstStyle/>
                    <a:p>
                      <a:r>
                        <a:rPr lang="en-US" sz="1000"/>
                        <a:t>Autohaus Strauss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044306940"/>
                  </a:ext>
                </a:extLst>
              </a:tr>
            </a:tbl>
          </a:graphicData>
        </a:graphic>
      </p:graphicFrame>
      <p:sp>
        <p:nvSpPr>
          <p:cNvPr id="4" name="Text Placeholder 3">
            <a:extLst>
              <a:ext uri="{FF2B5EF4-FFF2-40B4-BE49-F238E27FC236}">
                <a16:creationId xmlns:a16="http://schemas.microsoft.com/office/drawing/2014/main" id="{BDF0CC6D-090C-423D-B435-E068D4F9B36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97800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F0FC7-2BF2-422A-A6CE-98605490481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913DC8F8-B45C-440E-BB83-17431C696B39}"/>
              </a:ext>
            </a:extLst>
          </p:cNvPr>
          <p:cNvGraphicFramePr>
            <a:graphicFrameLocks noGrp="1"/>
          </p:cNvGraphicFramePr>
          <p:nvPr>
            <p:ph type="chart" sz="quarter" idx="13"/>
            <p:extLst>
              <p:ext uri="{D42A27DB-BD31-4B8C-83A1-F6EECF244321}">
                <p14:modId xmlns:p14="http://schemas.microsoft.com/office/powerpoint/2010/main" val="1757878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5F1A3-70F4-4334-813E-5E2B00F1C062}"/>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11CFF53-15ED-458B-982D-C9473A6BF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3701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A25C7-84A4-400B-9A9F-AC3D5607C799}"/>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D36753A-2C32-4430-B380-8F3DF9FB8CFC}"/>
              </a:ext>
            </a:extLst>
          </p:cNvPr>
          <p:cNvGraphicFramePr>
            <a:graphicFrameLocks noGrp="1"/>
          </p:cNvGraphicFramePr>
          <p:nvPr>
            <p:ph type="chart" sz="quarter" idx="13"/>
            <p:extLst>
              <p:ext uri="{D42A27DB-BD31-4B8C-83A1-F6EECF244321}">
                <p14:modId xmlns:p14="http://schemas.microsoft.com/office/powerpoint/2010/main" val="2032303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F1A26-8B05-4C52-9A68-A5C90F3F89F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C847592-1CF7-4BCA-9BD2-A07E152D7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2529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FA7EF-1E4F-45BE-AC37-4F730A91B20E}"/>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A7E16FA7-6E6C-4013-BD4A-65AF85F25A64}"/>
              </a:ext>
            </a:extLst>
          </p:cNvPr>
          <p:cNvGraphicFramePr>
            <a:graphicFrameLocks noGrp="1"/>
          </p:cNvGraphicFramePr>
          <p:nvPr>
            <p:ph type="chart" sz="quarter" idx="13"/>
            <p:extLst>
              <p:ext uri="{D42A27DB-BD31-4B8C-83A1-F6EECF244321}">
                <p14:modId xmlns:p14="http://schemas.microsoft.com/office/powerpoint/2010/main" val="1776405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2C00E-F6B4-4FED-9356-C8704798501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AACA558-A508-4519-881B-30CB98FE7C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148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02D7-83EC-4BF1-9756-B31F94B30CF8}"/>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B91B86CD-E3E0-4547-81B0-DFB2A795485C}"/>
              </a:ext>
            </a:extLst>
          </p:cNvPr>
          <p:cNvGraphicFramePr>
            <a:graphicFrameLocks noGrp="1"/>
          </p:cNvGraphicFramePr>
          <p:nvPr>
            <p:ph type="chart" sz="quarter" idx="13"/>
            <p:extLst>
              <p:ext uri="{D42A27DB-BD31-4B8C-83A1-F6EECF244321}">
                <p14:modId xmlns:p14="http://schemas.microsoft.com/office/powerpoint/2010/main" val="2495504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2B881A-826A-4733-BC60-2EA00D10C1B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371D857-64A5-4828-AED5-D81ADF626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49901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1C58E-3F64-42B6-B67B-E3B0E51FB6C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74AD7497-0785-44A8-AA0A-9887219A4286}"/>
              </a:ext>
            </a:extLst>
          </p:cNvPr>
          <p:cNvGraphicFramePr>
            <a:graphicFrameLocks noGrp="1"/>
          </p:cNvGraphicFramePr>
          <p:nvPr>
            <p:ph type="chart" sz="quarter" idx="13"/>
            <p:extLst>
              <p:ext uri="{D42A27DB-BD31-4B8C-83A1-F6EECF244321}">
                <p14:modId xmlns:p14="http://schemas.microsoft.com/office/powerpoint/2010/main" val="1270949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DB823-C9ED-4C78-BAA8-CF800DFFC485}"/>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E24B309-B61A-4ADA-8942-D7EDADB39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40003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28017-AF4D-4AFC-BE4D-94DC42051146}"/>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D70C022A-1429-4920-B152-1F507AC8B43B}"/>
              </a:ext>
            </a:extLst>
          </p:cNvPr>
          <p:cNvGraphicFramePr>
            <a:graphicFrameLocks noGrp="1"/>
          </p:cNvGraphicFramePr>
          <p:nvPr>
            <p:ph type="chart" sz="quarter" idx="13"/>
            <p:extLst>
              <p:ext uri="{D42A27DB-BD31-4B8C-83A1-F6EECF244321}">
                <p14:modId xmlns:p14="http://schemas.microsoft.com/office/powerpoint/2010/main" val="246793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A620A-7EA8-4B82-ACC6-91CD647D565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DA10C1D-72E2-4DC2-A6B6-9F4F29195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89447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4B58C-A7F6-470A-8570-0A2DF98A3AC5}"/>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C636FB51-C30F-4509-BAA1-198C1E1357D3}"/>
              </a:ext>
            </a:extLst>
          </p:cNvPr>
          <p:cNvGraphicFramePr>
            <a:graphicFrameLocks noGrp="1"/>
          </p:cNvGraphicFramePr>
          <p:nvPr>
            <p:ph type="tbl" sz="quarter" idx="13"/>
            <p:extLst>
              <p:ext uri="{D42A27DB-BD31-4B8C-83A1-F6EECF244321}">
                <p14:modId xmlns:p14="http://schemas.microsoft.com/office/powerpoint/2010/main" val="69558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72620060"/>
                    </a:ext>
                  </a:extLst>
                </a:gridCol>
                <a:gridCol w="2057400">
                  <a:extLst>
                    <a:ext uri="{9D8B030D-6E8A-4147-A177-3AD203B41FA5}">
                      <a16:colId xmlns:a16="http://schemas.microsoft.com/office/drawing/2014/main" val="4118509913"/>
                    </a:ext>
                  </a:extLst>
                </a:gridCol>
                <a:gridCol w="822960">
                  <a:extLst>
                    <a:ext uri="{9D8B030D-6E8A-4147-A177-3AD203B41FA5}">
                      <a16:colId xmlns:a16="http://schemas.microsoft.com/office/drawing/2014/main" val="2907777791"/>
                    </a:ext>
                  </a:extLst>
                </a:gridCol>
                <a:gridCol w="1234440">
                  <a:extLst>
                    <a:ext uri="{9D8B030D-6E8A-4147-A177-3AD203B41FA5}">
                      <a16:colId xmlns:a16="http://schemas.microsoft.com/office/drawing/2014/main" val="199190714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639581322"/>
                  </a:ext>
                </a:extLst>
              </a:tr>
              <a:tr h="370840">
                <a:tc>
                  <a:txBody>
                    <a:bodyPr/>
                    <a:lstStyle/>
                    <a:p>
                      <a:r>
                        <a:rPr lang="en-US" sz="1000" b="1"/>
                        <a:t>Autohaus Strauss</a:t>
                      </a:r>
                      <a:r>
                        <a:rPr lang="en-US" sz="1000"/>
                        <a:t> got a message by </a:t>
                      </a:r>
                      <a:r>
                        <a:rPr lang="en-US" sz="1000" b="1"/>
                        <a:t>Wolfgang Gschaider - 2018-02-07 14:18:48</a:t>
                      </a:r>
                      <a:r>
                        <a:rPr lang="en-US" sz="1000"/>
                        <a:t>
</a:t>
                      </a:r>
                    </a:p>
                  </a:txBody>
                  <a:tcPr/>
                </a:tc>
                <a:tc>
                  <a:txBody>
                    <a:bodyPr/>
                    <a:lstStyle/>
                    <a:p>
                      <a:r>
                        <a:rPr lang="en-US" sz="1000"/>
                        <a:t>Wolfgang Gschaider replied to an ad. This is the last ad you published.</a:t>
                      </a:r>
                    </a:p>
                  </a:txBody>
                  <a:tcPr/>
                </a:tc>
                <a:tc>
                  <a:txBody>
                    <a:bodyPr/>
                    <a:lstStyle/>
                    <a:p>
                      <a:r>
                        <a:rPr lang="en-US" sz="1000"/>
                        <a:t>8</a:t>
                      </a:r>
                    </a:p>
                  </a:txBody>
                  <a:tcPr/>
                </a:tc>
                <a:tc>
                  <a:txBody>
                    <a:bodyPr/>
                    <a:lstStyle/>
                    <a:p>
                      <a:r>
                        <a:rPr lang="en-US" sz="1000"/>
                        <a:t>02/07/2018 14:18:50</a:t>
                      </a:r>
                    </a:p>
                  </a:txBody>
                  <a:tcPr/>
                </a:tc>
                <a:extLst>
                  <a:ext uri="{0D108BD9-81ED-4DB2-BD59-A6C34878D82A}">
                    <a16:rowId xmlns:a16="http://schemas.microsoft.com/office/drawing/2014/main" val="3819336726"/>
                  </a:ext>
                </a:extLst>
              </a:tr>
              <a:tr h="370840">
                <a:tc>
                  <a:txBody>
                    <a:bodyPr/>
                    <a:lstStyle/>
                    <a:p>
                      <a:r>
                        <a:rPr lang="en-US" sz="1000" b="1"/>
                        <a:t>Autohaus Strauss</a:t>
                      </a:r>
                      <a:r>
                        <a:rPr lang="en-US" sz="1000"/>
                        <a:t> got a message by </a:t>
                      </a:r>
                      <a:r>
                        <a:rPr lang="en-US" sz="1000" b="1"/>
                        <a:t>Jasi Amstaff - 2018-02-06 16:11:48</a:t>
                      </a:r>
                      <a:r>
                        <a:rPr lang="en-US" sz="1000"/>
                        <a:t>
</a:t>
                      </a:r>
                    </a:p>
                  </a:txBody>
                  <a:tcPr/>
                </a:tc>
                <a:tc>
                  <a:txBody>
                    <a:bodyPr/>
                    <a:lstStyle/>
                    <a:p>
                      <a:r>
                        <a:rPr lang="en-US" sz="1000"/>
                        <a:t>Jasi Amstaff replied to an ad. This is the last ad you published.</a:t>
                      </a:r>
                    </a:p>
                  </a:txBody>
                  <a:tcPr/>
                </a:tc>
                <a:tc>
                  <a:txBody>
                    <a:bodyPr/>
                    <a:lstStyle/>
                    <a:p>
                      <a:r>
                        <a:rPr lang="en-US" sz="1000"/>
                        <a:t>11</a:t>
                      </a:r>
                    </a:p>
                  </a:txBody>
                  <a:tcPr/>
                </a:tc>
                <a:tc>
                  <a:txBody>
                    <a:bodyPr/>
                    <a:lstStyle/>
                    <a:p>
                      <a:r>
                        <a:rPr lang="en-US" sz="1000"/>
                        <a:t>02/06/2018 16:11:51</a:t>
                      </a:r>
                    </a:p>
                  </a:txBody>
                  <a:tcPr/>
                </a:tc>
                <a:extLst>
                  <a:ext uri="{0D108BD9-81ED-4DB2-BD59-A6C34878D82A}">
                    <a16:rowId xmlns:a16="http://schemas.microsoft.com/office/drawing/2014/main" val="53812619"/>
                  </a:ext>
                </a:extLst>
              </a:tr>
            </a:tbl>
          </a:graphicData>
        </a:graphic>
      </p:graphicFrame>
      <p:sp>
        <p:nvSpPr>
          <p:cNvPr id="4" name="Text Placeholder 3">
            <a:extLst>
              <a:ext uri="{FF2B5EF4-FFF2-40B4-BE49-F238E27FC236}">
                <a16:creationId xmlns:a16="http://schemas.microsoft.com/office/drawing/2014/main" id="{E3E57F14-4F81-4FD3-8889-8EDE0E8EBE1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1194420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B8121-4249-488D-961B-B7E0D2ED2EB6}"/>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368129A8-6B72-425F-9D09-1666199A92E6}"/>
              </a:ext>
            </a:extLst>
          </p:cNvPr>
          <p:cNvGraphicFramePr>
            <a:graphicFrameLocks noGrp="1"/>
          </p:cNvGraphicFramePr>
          <p:nvPr>
            <p:ph type="chart" sz="quarter" idx="13"/>
            <p:extLst>
              <p:ext uri="{D42A27DB-BD31-4B8C-83A1-F6EECF244321}">
                <p14:modId xmlns:p14="http://schemas.microsoft.com/office/powerpoint/2010/main" val="1545710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A248B1-609B-441F-A00C-9E7D8294920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6A4E2CB3-201F-4D9E-8FBE-A28CCF187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66259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C2427-839A-426A-9733-0831C24B78C5}"/>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B25A95C-6161-4A20-A210-9CA42A4B18CB}"/>
              </a:ext>
            </a:extLst>
          </p:cNvPr>
          <p:cNvGraphicFramePr>
            <a:graphicFrameLocks noGrp="1"/>
          </p:cNvGraphicFramePr>
          <p:nvPr>
            <p:ph type="tbl" sz="quarter" idx="13"/>
            <p:extLst>
              <p:ext uri="{D42A27DB-BD31-4B8C-83A1-F6EECF244321}">
                <p14:modId xmlns:p14="http://schemas.microsoft.com/office/powerpoint/2010/main" val="342180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7884438"/>
                    </a:ext>
                  </a:extLst>
                </a:gridCol>
                <a:gridCol w="2468880">
                  <a:extLst>
                    <a:ext uri="{9D8B030D-6E8A-4147-A177-3AD203B41FA5}">
                      <a16:colId xmlns:a16="http://schemas.microsoft.com/office/drawing/2014/main" val="1075366075"/>
                    </a:ext>
                  </a:extLst>
                </a:gridCol>
                <a:gridCol w="2468880">
                  <a:extLst>
                    <a:ext uri="{9D8B030D-6E8A-4147-A177-3AD203B41FA5}">
                      <a16:colId xmlns:a16="http://schemas.microsoft.com/office/drawing/2014/main" val="3451083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0054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10616</a:t>
                      </a:r>
                    </a:p>
                  </a:txBody>
                  <a:tcPr/>
                </a:tc>
                <a:extLst>
                  <a:ext uri="{0D108BD9-81ED-4DB2-BD59-A6C34878D82A}">
                    <a16:rowId xmlns:a16="http://schemas.microsoft.com/office/drawing/2014/main" val="139714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a:t>
                      </a:r>
                    </a:p>
                  </a:txBody>
                  <a:tcPr/>
                </a:tc>
                <a:extLst>
                  <a:ext uri="{0D108BD9-81ED-4DB2-BD59-A6C34878D82A}">
                    <a16:rowId xmlns:a16="http://schemas.microsoft.com/office/drawing/2014/main" val="428396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7395</a:t>
                      </a:r>
                    </a:p>
                  </a:txBody>
                  <a:tcPr/>
                </a:tc>
                <a:extLst>
                  <a:ext uri="{0D108BD9-81ED-4DB2-BD59-A6C34878D82A}">
                    <a16:rowId xmlns:a16="http://schemas.microsoft.com/office/drawing/2014/main" val="87006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a:t>
                      </a:r>
                    </a:p>
                  </a:txBody>
                  <a:tcPr/>
                </a:tc>
                <a:extLst>
                  <a:ext uri="{0D108BD9-81ED-4DB2-BD59-A6C34878D82A}">
                    <a16:rowId xmlns:a16="http://schemas.microsoft.com/office/drawing/2014/main" val="983290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a:t>
                      </a:r>
                    </a:p>
                  </a:txBody>
                  <a:tcPr/>
                </a:tc>
                <a:extLst>
                  <a:ext uri="{0D108BD9-81ED-4DB2-BD59-A6C34878D82A}">
                    <a16:rowId xmlns:a16="http://schemas.microsoft.com/office/drawing/2014/main" val="409733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5020</a:t>
                      </a:r>
                    </a:p>
                  </a:txBody>
                  <a:tcPr/>
                </a:tc>
                <a:extLst>
                  <a:ext uri="{0D108BD9-81ED-4DB2-BD59-A6C34878D82A}">
                    <a16:rowId xmlns:a16="http://schemas.microsoft.com/office/drawing/2014/main" val="3608600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199516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extLst>
                  <a:ext uri="{0D108BD9-81ED-4DB2-BD59-A6C34878D82A}">
                    <a16:rowId xmlns:a16="http://schemas.microsoft.com/office/drawing/2014/main" val="376748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extLst>
                  <a:ext uri="{0D108BD9-81ED-4DB2-BD59-A6C34878D82A}">
                    <a16:rowId xmlns:a16="http://schemas.microsoft.com/office/drawing/2014/main" val="575998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a:t>
                      </a:r>
                    </a:p>
                  </a:txBody>
                  <a:tcPr/>
                </a:tc>
                <a:extLst>
                  <a:ext uri="{0D108BD9-81ED-4DB2-BD59-A6C34878D82A}">
                    <a16:rowId xmlns:a16="http://schemas.microsoft.com/office/drawing/2014/main" val="304836717"/>
                  </a:ext>
                </a:extLst>
              </a:tr>
            </a:tbl>
          </a:graphicData>
        </a:graphic>
      </p:graphicFrame>
      <p:sp>
        <p:nvSpPr>
          <p:cNvPr id="4" name="Text Placeholder 3">
            <a:extLst>
              <a:ext uri="{FF2B5EF4-FFF2-40B4-BE49-F238E27FC236}">
                <a16:creationId xmlns:a16="http://schemas.microsoft.com/office/drawing/2014/main" id="{D0B4A664-3E1A-43D6-834E-E7D52CCEB10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37751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BFE1-598F-41BB-8FF2-FD50AF24BF7D}"/>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B15DF1F0-B6FD-4E33-ABA1-728BFBB23521}"/>
              </a:ext>
            </a:extLst>
          </p:cNvPr>
          <p:cNvGraphicFramePr>
            <a:graphicFrameLocks noGrp="1"/>
          </p:cNvGraphicFramePr>
          <p:nvPr>
            <p:ph type="tbl" sz="quarter" idx="13"/>
            <p:extLst>
              <p:ext uri="{D42A27DB-BD31-4B8C-83A1-F6EECF244321}">
                <p14:modId xmlns:p14="http://schemas.microsoft.com/office/powerpoint/2010/main" val="155371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9460881"/>
                    </a:ext>
                  </a:extLst>
                </a:gridCol>
                <a:gridCol w="2468880">
                  <a:extLst>
                    <a:ext uri="{9D8B030D-6E8A-4147-A177-3AD203B41FA5}">
                      <a16:colId xmlns:a16="http://schemas.microsoft.com/office/drawing/2014/main" val="2824405506"/>
                    </a:ext>
                  </a:extLst>
                </a:gridCol>
                <a:gridCol w="2468880">
                  <a:extLst>
                    <a:ext uri="{9D8B030D-6E8A-4147-A177-3AD203B41FA5}">
                      <a16:colId xmlns:a16="http://schemas.microsoft.com/office/drawing/2014/main" val="99089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9116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extLst>
                  <a:ext uri="{0D108BD9-81ED-4DB2-BD59-A6C34878D82A}">
                    <a16:rowId xmlns:a16="http://schemas.microsoft.com/office/drawing/2014/main" val="1602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extLst>
                  <a:ext uri="{0D108BD9-81ED-4DB2-BD59-A6C34878D82A}">
                    <a16:rowId xmlns:a16="http://schemas.microsoft.com/office/drawing/2014/main" val="313894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a:t>
                      </a:r>
                    </a:p>
                  </a:txBody>
                  <a:tcPr/>
                </a:tc>
                <a:extLst>
                  <a:ext uri="{0D108BD9-81ED-4DB2-BD59-A6C34878D82A}">
                    <a16:rowId xmlns:a16="http://schemas.microsoft.com/office/drawing/2014/main" val="289585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extLst>
                  <a:ext uri="{0D108BD9-81ED-4DB2-BD59-A6C34878D82A}">
                    <a16:rowId xmlns:a16="http://schemas.microsoft.com/office/drawing/2014/main" val="2051135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extLst>
                  <a:ext uri="{0D108BD9-81ED-4DB2-BD59-A6C34878D82A}">
                    <a16:rowId xmlns:a16="http://schemas.microsoft.com/office/drawing/2014/main" val="77318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extLst>
                  <a:ext uri="{0D108BD9-81ED-4DB2-BD59-A6C34878D82A}">
                    <a16:rowId xmlns:a16="http://schemas.microsoft.com/office/drawing/2014/main" val="150970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extLst>
                  <a:ext uri="{0D108BD9-81ED-4DB2-BD59-A6C34878D82A}">
                    <a16:rowId xmlns:a16="http://schemas.microsoft.com/office/drawing/2014/main" val="296171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7788</a:t>
                      </a:r>
                    </a:p>
                  </a:txBody>
                  <a:tcPr/>
                </a:tc>
                <a:extLst>
                  <a:ext uri="{0D108BD9-81ED-4DB2-BD59-A6C34878D82A}">
                    <a16:rowId xmlns:a16="http://schemas.microsoft.com/office/drawing/2014/main" val="202640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extLst>
                  <a:ext uri="{0D108BD9-81ED-4DB2-BD59-A6C34878D82A}">
                    <a16:rowId xmlns:a16="http://schemas.microsoft.com/office/drawing/2014/main" val="447121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7643</a:t>
                      </a:r>
                    </a:p>
                  </a:txBody>
                  <a:tcPr/>
                </a:tc>
                <a:extLst>
                  <a:ext uri="{0D108BD9-81ED-4DB2-BD59-A6C34878D82A}">
                    <a16:rowId xmlns:a16="http://schemas.microsoft.com/office/drawing/2014/main" val="2019156042"/>
                  </a:ext>
                </a:extLst>
              </a:tr>
            </a:tbl>
          </a:graphicData>
        </a:graphic>
      </p:graphicFrame>
      <p:sp>
        <p:nvSpPr>
          <p:cNvPr id="4" name="Text Placeholder 3">
            <a:extLst>
              <a:ext uri="{FF2B5EF4-FFF2-40B4-BE49-F238E27FC236}">
                <a16:creationId xmlns:a16="http://schemas.microsoft.com/office/drawing/2014/main" id="{0BD65E7A-5B9E-4911-AD33-A504C7D51AF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923655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C73C-4D2A-48B4-839C-01362BD1852A}"/>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877424DC-24F2-4747-A6D0-D7BA0CF0C560}"/>
              </a:ext>
            </a:extLst>
          </p:cNvPr>
          <p:cNvGraphicFramePr>
            <a:graphicFrameLocks noGrp="1"/>
          </p:cNvGraphicFramePr>
          <p:nvPr>
            <p:ph type="tbl" sz="quarter" idx="13"/>
            <p:extLst>
              <p:ext uri="{D42A27DB-BD31-4B8C-83A1-F6EECF244321}">
                <p14:modId xmlns:p14="http://schemas.microsoft.com/office/powerpoint/2010/main" val="3316735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10675"/>
                    </a:ext>
                  </a:extLst>
                </a:gridCol>
                <a:gridCol w="2468880">
                  <a:extLst>
                    <a:ext uri="{9D8B030D-6E8A-4147-A177-3AD203B41FA5}">
                      <a16:colId xmlns:a16="http://schemas.microsoft.com/office/drawing/2014/main" val="810833564"/>
                    </a:ext>
                  </a:extLst>
                </a:gridCol>
                <a:gridCol w="2468880">
                  <a:extLst>
                    <a:ext uri="{9D8B030D-6E8A-4147-A177-3AD203B41FA5}">
                      <a16:colId xmlns:a16="http://schemas.microsoft.com/office/drawing/2014/main" val="364040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59199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a:t>
                      </a:r>
                    </a:p>
                  </a:txBody>
                  <a:tcPr/>
                </a:tc>
                <a:extLst>
                  <a:ext uri="{0D108BD9-81ED-4DB2-BD59-A6C34878D82A}">
                    <a16:rowId xmlns:a16="http://schemas.microsoft.com/office/drawing/2014/main" val="104846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6160</a:t>
                      </a:r>
                    </a:p>
                  </a:txBody>
                  <a:tcPr/>
                </a:tc>
                <a:extLst>
                  <a:ext uri="{0D108BD9-81ED-4DB2-BD59-A6C34878D82A}">
                    <a16:rowId xmlns:a16="http://schemas.microsoft.com/office/drawing/2014/main" val="366729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6367</a:t>
                      </a:r>
                    </a:p>
                  </a:txBody>
                  <a:tcPr/>
                </a:tc>
                <a:extLst>
                  <a:ext uri="{0D108BD9-81ED-4DB2-BD59-A6C34878D82A}">
                    <a16:rowId xmlns:a16="http://schemas.microsoft.com/office/drawing/2014/main" val="209241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6607</a:t>
                      </a:r>
                    </a:p>
                  </a:txBody>
                  <a:tcPr/>
                </a:tc>
                <a:extLst>
                  <a:ext uri="{0D108BD9-81ED-4DB2-BD59-A6C34878D82A}">
                    <a16:rowId xmlns:a16="http://schemas.microsoft.com/office/drawing/2014/main" val="103595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9051</a:t>
                      </a:r>
                    </a:p>
                  </a:txBody>
                  <a:tcPr/>
                </a:tc>
                <a:extLst>
                  <a:ext uri="{0D108BD9-81ED-4DB2-BD59-A6C34878D82A}">
                    <a16:rowId xmlns:a16="http://schemas.microsoft.com/office/drawing/2014/main" val="3348374395"/>
                  </a:ext>
                </a:extLst>
              </a:tr>
            </a:tbl>
          </a:graphicData>
        </a:graphic>
      </p:graphicFrame>
      <p:sp>
        <p:nvSpPr>
          <p:cNvPr id="4" name="Text Placeholder 3">
            <a:extLst>
              <a:ext uri="{FF2B5EF4-FFF2-40B4-BE49-F238E27FC236}">
                <a16:creationId xmlns:a16="http://schemas.microsoft.com/office/drawing/2014/main" id="{883BA361-FA31-4C7E-8328-46837E19704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425668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472FD-EB6C-437B-973A-673D4EE363ED}"/>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6D28E2A4-D85B-44C6-ACC4-555DEDFC7017}"/>
              </a:ext>
            </a:extLst>
          </p:cNvPr>
          <p:cNvGraphicFramePr>
            <a:graphicFrameLocks noGrp="1"/>
          </p:cNvGraphicFramePr>
          <p:nvPr>
            <p:ph type="tbl" sz="quarter" idx="13"/>
            <p:extLst>
              <p:ext uri="{D42A27DB-BD31-4B8C-83A1-F6EECF244321}">
                <p14:modId xmlns:p14="http://schemas.microsoft.com/office/powerpoint/2010/main" val="363034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0135565"/>
                    </a:ext>
                  </a:extLst>
                </a:gridCol>
                <a:gridCol w="2468880">
                  <a:extLst>
                    <a:ext uri="{9D8B030D-6E8A-4147-A177-3AD203B41FA5}">
                      <a16:colId xmlns:a16="http://schemas.microsoft.com/office/drawing/2014/main" val="2998623703"/>
                    </a:ext>
                  </a:extLst>
                </a:gridCol>
                <a:gridCol w="2468880">
                  <a:extLst>
                    <a:ext uri="{9D8B030D-6E8A-4147-A177-3AD203B41FA5}">
                      <a16:colId xmlns:a16="http://schemas.microsoft.com/office/drawing/2014/main" val="1602584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300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8191</a:t>
                      </a:r>
                    </a:p>
                  </a:txBody>
                  <a:tcPr/>
                </a:tc>
                <a:extLst>
                  <a:ext uri="{0D108BD9-81ED-4DB2-BD59-A6C34878D82A}">
                    <a16:rowId xmlns:a16="http://schemas.microsoft.com/office/drawing/2014/main" val="119078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7580</a:t>
                      </a:r>
                    </a:p>
                  </a:txBody>
                  <a:tcPr/>
                </a:tc>
                <a:extLst>
                  <a:ext uri="{0D108BD9-81ED-4DB2-BD59-A6C34878D82A}">
                    <a16:rowId xmlns:a16="http://schemas.microsoft.com/office/drawing/2014/main" val="206092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6816</a:t>
                      </a:r>
                    </a:p>
                  </a:txBody>
                  <a:tcPr/>
                </a:tc>
                <a:extLst>
                  <a:ext uri="{0D108BD9-81ED-4DB2-BD59-A6C34878D82A}">
                    <a16:rowId xmlns:a16="http://schemas.microsoft.com/office/drawing/2014/main" val="175317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a:t>
                      </a:r>
                    </a:p>
                  </a:txBody>
                  <a:tcPr/>
                </a:tc>
                <a:extLst>
                  <a:ext uri="{0D108BD9-81ED-4DB2-BD59-A6C34878D82A}">
                    <a16:rowId xmlns:a16="http://schemas.microsoft.com/office/drawing/2014/main" val="1693346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7523</a:t>
                      </a:r>
                    </a:p>
                  </a:txBody>
                  <a:tcPr/>
                </a:tc>
                <a:extLst>
                  <a:ext uri="{0D108BD9-81ED-4DB2-BD59-A6C34878D82A}">
                    <a16:rowId xmlns:a16="http://schemas.microsoft.com/office/drawing/2014/main" val="5524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extLst>
                  <a:ext uri="{0D108BD9-81ED-4DB2-BD59-A6C34878D82A}">
                    <a16:rowId xmlns:a16="http://schemas.microsoft.com/office/drawing/2014/main" val="142235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84604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a:t>
                      </a:r>
                    </a:p>
                  </a:txBody>
                  <a:tcPr/>
                </a:tc>
                <a:extLst>
                  <a:ext uri="{0D108BD9-81ED-4DB2-BD59-A6C34878D82A}">
                    <a16:rowId xmlns:a16="http://schemas.microsoft.com/office/drawing/2014/main" val="23628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extLst>
                  <a:ext uri="{0D108BD9-81ED-4DB2-BD59-A6C34878D82A}">
                    <a16:rowId xmlns:a16="http://schemas.microsoft.com/office/drawing/2014/main" val="274443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2959322661"/>
                  </a:ext>
                </a:extLst>
              </a:tr>
            </a:tbl>
          </a:graphicData>
        </a:graphic>
      </p:graphicFrame>
      <p:sp>
        <p:nvSpPr>
          <p:cNvPr id="4" name="Text Placeholder 3">
            <a:extLst>
              <a:ext uri="{FF2B5EF4-FFF2-40B4-BE49-F238E27FC236}">
                <a16:creationId xmlns:a16="http://schemas.microsoft.com/office/drawing/2014/main" id="{D7082836-8B7F-4F48-BD63-FD2F6031C0A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3937192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E8B30-CD69-4466-B004-1C4B3FDD4AA3}"/>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72443938-6F25-4A4E-A6DF-98D59CAA0AD8}"/>
              </a:ext>
            </a:extLst>
          </p:cNvPr>
          <p:cNvGraphicFramePr>
            <a:graphicFrameLocks noGrp="1"/>
          </p:cNvGraphicFramePr>
          <p:nvPr>
            <p:ph type="tbl" sz="quarter" idx="13"/>
            <p:extLst>
              <p:ext uri="{D42A27DB-BD31-4B8C-83A1-F6EECF244321}">
                <p14:modId xmlns:p14="http://schemas.microsoft.com/office/powerpoint/2010/main" val="875673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2722775"/>
                    </a:ext>
                  </a:extLst>
                </a:gridCol>
                <a:gridCol w="2468880">
                  <a:extLst>
                    <a:ext uri="{9D8B030D-6E8A-4147-A177-3AD203B41FA5}">
                      <a16:colId xmlns:a16="http://schemas.microsoft.com/office/drawing/2014/main" val="1974211190"/>
                    </a:ext>
                  </a:extLst>
                </a:gridCol>
                <a:gridCol w="2468880">
                  <a:extLst>
                    <a:ext uri="{9D8B030D-6E8A-4147-A177-3AD203B41FA5}">
                      <a16:colId xmlns:a16="http://schemas.microsoft.com/office/drawing/2014/main" val="1505660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3120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707806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70788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131190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extLst>
                  <a:ext uri="{0D108BD9-81ED-4DB2-BD59-A6C34878D82A}">
                    <a16:rowId xmlns:a16="http://schemas.microsoft.com/office/drawing/2014/main" val="348735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22810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extLst>
                  <a:ext uri="{0D108BD9-81ED-4DB2-BD59-A6C34878D82A}">
                    <a16:rowId xmlns:a16="http://schemas.microsoft.com/office/drawing/2014/main" val="407832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extLst>
                  <a:ext uri="{0D108BD9-81ED-4DB2-BD59-A6C34878D82A}">
                    <a16:rowId xmlns:a16="http://schemas.microsoft.com/office/drawing/2014/main" val="2108220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a:t>
                      </a:r>
                    </a:p>
                  </a:txBody>
                  <a:tcPr/>
                </a:tc>
                <a:extLst>
                  <a:ext uri="{0D108BD9-81ED-4DB2-BD59-A6C34878D82A}">
                    <a16:rowId xmlns:a16="http://schemas.microsoft.com/office/drawing/2014/main" val="9055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extLst>
                  <a:ext uri="{0D108BD9-81ED-4DB2-BD59-A6C34878D82A}">
                    <a16:rowId xmlns:a16="http://schemas.microsoft.com/office/drawing/2014/main" val="74728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5386</a:t>
                      </a:r>
                    </a:p>
                  </a:txBody>
                  <a:tcPr/>
                </a:tc>
                <a:extLst>
                  <a:ext uri="{0D108BD9-81ED-4DB2-BD59-A6C34878D82A}">
                    <a16:rowId xmlns:a16="http://schemas.microsoft.com/office/drawing/2014/main" val="1810653321"/>
                  </a:ext>
                </a:extLst>
              </a:tr>
            </a:tbl>
          </a:graphicData>
        </a:graphic>
      </p:graphicFrame>
      <p:sp>
        <p:nvSpPr>
          <p:cNvPr id="4" name="Text Placeholder 3">
            <a:extLst>
              <a:ext uri="{FF2B5EF4-FFF2-40B4-BE49-F238E27FC236}">
                <a16:creationId xmlns:a16="http://schemas.microsoft.com/office/drawing/2014/main" id="{2472B80F-D388-42E8-979C-78C896EBF5E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6700325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07EA2-D011-4F6C-91BB-679233D570C4}"/>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E65BF24B-AC2A-4C66-B21D-1DDFD62270FB}"/>
              </a:ext>
            </a:extLst>
          </p:cNvPr>
          <p:cNvGraphicFramePr>
            <a:graphicFrameLocks noGrp="1"/>
          </p:cNvGraphicFramePr>
          <p:nvPr>
            <p:ph type="tbl" sz="quarter" idx="13"/>
            <p:extLst>
              <p:ext uri="{D42A27DB-BD31-4B8C-83A1-F6EECF244321}">
                <p14:modId xmlns:p14="http://schemas.microsoft.com/office/powerpoint/2010/main" val="2475438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2742222"/>
                    </a:ext>
                  </a:extLst>
                </a:gridCol>
                <a:gridCol w="2468880">
                  <a:extLst>
                    <a:ext uri="{9D8B030D-6E8A-4147-A177-3AD203B41FA5}">
                      <a16:colId xmlns:a16="http://schemas.microsoft.com/office/drawing/2014/main" val="279036283"/>
                    </a:ext>
                  </a:extLst>
                </a:gridCol>
                <a:gridCol w="2468880">
                  <a:extLst>
                    <a:ext uri="{9D8B030D-6E8A-4147-A177-3AD203B41FA5}">
                      <a16:colId xmlns:a16="http://schemas.microsoft.com/office/drawing/2014/main" val="1721788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8863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a:t>
                      </a:r>
                    </a:p>
                  </a:txBody>
                  <a:tcPr/>
                </a:tc>
                <a:extLst>
                  <a:ext uri="{0D108BD9-81ED-4DB2-BD59-A6C34878D82A}">
                    <a16:rowId xmlns:a16="http://schemas.microsoft.com/office/drawing/2014/main" val="2818496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extLst>
                  <a:ext uri="{0D108BD9-81ED-4DB2-BD59-A6C34878D82A}">
                    <a16:rowId xmlns:a16="http://schemas.microsoft.com/office/drawing/2014/main" val="169977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5181</a:t>
                      </a:r>
                    </a:p>
                  </a:txBody>
                  <a:tcPr/>
                </a:tc>
                <a:extLst>
                  <a:ext uri="{0D108BD9-81ED-4DB2-BD59-A6C34878D82A}">
                    <a16:rowId xmlns:a16="http://schemas.microsoft.com/office/drawing/2014/main" val="252927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extLst>
                  <a:ext uri="{0D108BD9-81ED-4DB2-BD59-A6C34878D82A}">
                    <a16:rowId xmlns:a16="http://schemas.microsoft.com/office/drawing/2014/main" val="77168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extLst>
                  <a:ext uri="{0D108BD9-81ED-4DB2-BD59-A6C34878D82A}">
                    <a16:rowId xmlns:a16="http://schemas.microsoft.com/office/drawing/2014/main" val="555707266"/>
                  </a:ext>
                </a:extLst>
              </a:tr>
            </a:tbl>
          </a:graphicData>
        </a:graphic>
      </p:graphicFrame>
      <p:sp>
        <p:nvSpPr>
          <p:cNvPr id="4" name="Text Placeholder 3">
            <a:extLst>
              <a:ext uri="{FF2B5EF4-FFF2-40B4-BE49-F238E27FC236}">
                <a16:creationId xmlns:a16="http://schemas.microsoft.com/office/drawing/2014/main" id="{F35CF08D-8CD4-4FA5-B955-579CE55503A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859661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F9DE4-ABDB-4773-9411-5F30832F236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C0C413C8-B5FF-4A3A-98C8-F356FDF61D82}"/>
              </a:ext>
            </a:extLst>
          </p:cNvPr>
          <p:cNvGraphicFramePr>
            <a:graphicFrameLocks noGrp="1"/>
          </p:cNvGraphicFramePr>
          <p:nvPr>
            <p:ph type="chart" sz="quarter" idx="13"/>
            <p:extLst>
              <p:ext uri="{D42A27DB-BD31-4B8C-83A1-F6EECF244321}">
                <p14:modId xmlns:p14="http://schemas.microsoft.com/office/powerpoint/2010/main" val="3154177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A5F48A-FF3E-4CA9-B14D-0A3F088FD77D}"/>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0FCA256-E464-4C14-AB84-C3F9D58D7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29484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1749</Words>
  <Application>Microsoft Office PowerPoint</Application>
  <PresentationFormat>On-screen Show (4:3)</PresentationFormat>
  <Paragraphs>916</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 with Reactions Table - 1 of 18</vt:lpstr>
      <vt:lpstr>Facebook Own Posts with Reactions Table - 2 of 18</vt:lpstr>
      <vt:lpstr>Facebook Own Posts with Reactions Table - 3 of 18</vt:lpstr>
      <vt:lpstr>Facebook Own Posts with Reactions Table - 4 of 18</vt:lpstr>
      <vt:lpstr>Facebook Own Posts with Reactions Table - 5 of 18</vt:lpstr>
      <vt:lpstr>Facebook Own Posts with Reactions Table - 6 of 18</vt:lpstr>
      <vt:lpstr>Facebook Own Posts with Reactions Table - 7 of 18</vt:lpstr>
      <vt:lpstr>Facebook Own Posts with Reactions Table - 8 of 18</vt:lpstr>
      <vt:lpstr>Facebook Own Posts with Reactions Table - 9 of 18</vt:lpstr>
      <vt:lpstr>Facebook Own Posts with Reactions Table - 10 of 18</vt:lpstr>
      <vt:lpstr>Facebook Own Posts with Reactions Table - 11 of 18</vt:lpstr>
      <vt:lpstr>Facebook Own Posts with Reactions Table - 12 of 18</vt:lpstr>
      <vt:lpstr>Facebook Own Posts with Reactions Table - 13 of 18</vt:lpstr>
      <vt:lpstr>Facebook Own Posts with Reactions Table - 14 of 18</vt:lpstr>
      <vt:lpstr>Facebook Own Posts with Reactions Table - 15 of 18</vt:lpstr>
      <vt:lpstr>Facebook Own Posts with Reactions Table - 16 of 18</vt:lpstr>
      <vt:lpstr>Facebook Own Posts with Reactions Table - 17 of 18</vt:lpstr>
      <vt:lpstr>Facebook Own Posts with Reactions Table - 18 of 18</vt:lpstr>
      <vt:lpstr>Facebook Own Posts By Weekday</vt:lpstr>
      <vt:lpstr>Facebook Interaction Rate</vt:lpstr>
      <vt:lpstr>Facebook Post Type Distribution</vt:lpstr>
      <vt:lpstr>Facebook Interaction Rate By Post Type</vt:lpstr>
      <vt:lpstr>Facebook User Posts Table</vt:lpstr>
      <vt:lpstr>Facebook Response Times</vt:lpstr>
      <vt:lpstr>Facebook Key Influencers</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2018-02-27T13:40:14Z</dcterms:created>
  <dcterms:modified xsi:type="dcterms:W3CDTF">2018-02-27T13:41:58Z</dcterms:modified>
</cp:coreProperties>
</file>