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1" r:id="rId44"/>
    <p:sldId id="302" r:id="rId45"/>
    <p:sldId id="303" r:id="rId46"/>
    <p:sldId id="305" r:id="rId47"/>
    <p:sldId id="306" r:id="rId48"/>
    <p:sldId id="307" r:id="rId49"/>
    <p:sldId id="308" r:id="rId50"/>
  </p:sldIdLst>
  <p:sldSz cx="9144000" cy="6858000" type="screen4x3"/>
  <p:notesSz cx="6858000" cy="9144000"/>
  <p:embeddedFontLst>
    <p:embeddedFont>
      <p:font typeface="Calibri" panose="020F0502020204030204" pitchFamily="34" charset="0"/>
      <p:regular r:id="rId51"/>
      <p:bold r:id="rId52"/>
      <p:italic r:id="rId53"/>
      <p:bold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1478</c:v>
                </c:pt>
                <c:pt idx="1">
                  <c:v>1479</c:v>
                </c:pt>
                <c:pt idx="2">
                  <c:v>1480</c:v>
                </c:pt>
                <c:pt idx="3">
                  <c:v>1481</c:v>
                </c:pt>
                <c:pt idx="4">
                  <c:v>1483</c:v>
                </c:pt>
                <c:pt idx="5">
                  <c:v>1487</c:v>
                </c:pt>
                <c:pt idx="6">
                  <c:v>1487</c:v>
                </c:pt>
                <c:pt idx="7">
                  <c:v>1488</c:v>
                </c:pt>
                <c:pt idx="8">
                  <c:v>1489</c:v>
                </c:pt>
                <c:pt idx="9">
                  <c:v>1489</c:v>
                </c:pt>
                <c:pt idx="10">
                  <c:v>1489</c:v>
                </c:pt>
                <c:pt idx="11">
                  <c:v>1490</c:v>
                </c:pt>
                <c:pt idx="12">
                  <c:v>1494</c:v>
                </c:pt>
                <c:pt idx="13">
                  <c:v>1498</c:v>
                </c:pt>
                <c:pt idx="14">
                  <c:v>1500</c:v>
                </c:pt>
                <c:pt idx="15">
                  <c:v>1503</c:v>
                </c:pt>
                <c:pt idx="16">
                  <c:v>1507</c:v>
                </c:pt>
                <c:pt idx="17">
                  <c:v>1513</c:v>
                </c:pt>
                <c:pt idx="18">
                  <c:v>1516</c:v>
                </c:pt>
                <c:pt idx="19">
                  <c:v>1523</c:v>
                </c:pt>
                <c:pt idx="20">
                  <c:v>1524</c:v>
                </c:pt>
                <c:pt idx="21">
                  <c:v>1525</c:v>
                </c:pt>
                <c:pt idx="22">
                  <c:v>1528</c:v>
                </c:pt>
                <c:pt idx="23">
                  <c:v>1535</c:v>
                </c:pt>
                <c:pt idx="24">
                  <c:v>1541</c:v>
                </c:pt>
                <c:pt idx="25">
                  <c:v>1543</c:v>
                </c:pt>
                <c:pt idx="26">
                  <c:v>1545</c:v>
                </c:pt>
              </c:numCache>
            </c:numRef>
          </c:val>
          <c:smooth val="0"/>
          <c:extLst>
            <c:ext xmlns:c16="http://schemas.microsoft.com/office/drawing/2014/chart" uri="{C3380CC4-5D6E-409C-BE32-E72D297353CC}">
              <c16:uniqueId val="{00000000-C0C3-445C-88ED-146AB4F9EBC8}"/>
            </c:ext>
          </c:extLst>
        </c:ser>
        <c:dLbls>
          <c:showLegendKey val="0"/>
          <c:showVal val="0"/>
          <c:showCatName val="0"/>
          <c:showSerName val="0"/>
          <c:showPercent val="0"/>
          <c:showBubbleSize val="0"/>
        </c:dLbls>
        <c:smooth val="0"/>
        <c:axId val="294651112"/>
        <c:axId val="294648816"/>
      </c:lineChart>
      <c:dateAx>
        <c:axId val="294651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48816"/>
        <c:crosses val="autoZero"/>
        <c:auto val="1"/>
        <c:lblOffset val="100"/>
        <c:baseTimeUnit val="days"/>
      </c:dateAx>
      <c:valAx>
        <c:axId val="294648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51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2</c:v>
                </c:pt>
                <c:pt idx="1">
                  <c:v>1</c:v>
                </c:pt>
                <c:pt idx="2">
                  <c:v>2</c:v>
                </c:pt>
                <c:pt idx="3">
                  <c:v>0</c:v>
                </c:pt>
                <c:pt idx="4">
                  <c:v>2</c:v>
                </c:pt>
                <c:pt idx="5">
                  <c:v>5</c:v>
                </c:pt>
                <c:pt idx="6">
                  <c:v>0</c:v>
                </c:pt>
                <c:pt idx="7">
                  <c:v>0</c:v>
                </c:pt>
                <c:pt idx="8">
                  <c:v>2</c:v>
                </c:pt>
                <c:pt idx="9">
                  <c:v>0</c:v>
                </c:pt>
                <c:pt idx="10">
                  <c:v>0</c:v>
                </c:pt>
                <c:pt idx="11">
                  <c:v>1</c:v>
                </c:pt>
                <c:pt idx="12">
                  <c:v>2</c:v>
                </c:pt>
                <c:pt idx="13">
                  <c:v>3</c:v>
                </c:pt>
                <c:pt idx="14">
                  <c:v>4</c:v>
                </c:pt>
                <c:pt idx="15">
                  <c:v>3</c:v>
                </c:pt>
                <c:pt idx="16">
                  <c:v>3</c:v>
                </c:pt>
                <c:pt idx="17">
                  <c:v>8</c:v>
                </c:pt>
                <c:pt idx="18">
                  <c:v>1</c:v>
                </c:pt>
                <c:pt idx="19">
                  <c:v>4</c:v>
                </c:pt>
                <c:pt idx="20">
                  <c:v>6</c:v>
                </c:pt>
                <c:pt idx="21">
                  <c:v>0</c:v>
                </c:pt>
                <c:pt idx="22">
                  <c:v>4</c:v>
                </c:pt>
                <c:pt idx="23">
                  <c:v>6</c:v>
                </c:pt>
                <c:pt idx="24">
                  <c:v>5</c:v>
                </c:pt>
                <c:pt idx="25">
                  <c:v>6</c:v>
                </c:pt>
                <c:pt idx="26">
                  <c:v>0</c:v>
                </c:pt>
              </c:numCache>
            </c:numRef>
          </c:val>
          <c:smooth val="0"/>
          <c:extLst>
            <c:ext xmlns:c16="http://schemas.microsoft.com/office/drawing/2014/chart" uri="{C3380CC4-5D6E-409C-BE32-E72D297353CC}">
              <c16:uniqueId val="{00000000-BF6B-46C0-8C69-99E215B08098}"/>
            </c:ext>
          </c:extLst>
        </c:ser>
        <c:dLbls>
          <c:showLegendKey val="0"/>
          <c:showVal val="0"/>
          <c:showCatName val="0"/>
          <c:showSerName val="0"/>
          <c:showPercent val="0"/>
          <c:showBubbleSize val="0"/>
        </c:dLbls>
        <c:smooth val="0"/>
        <c:axId val="296699728"/>
        <c:axId val="296700712"/>
      </c:lineChart>
      <c:dateAx>
        <c:axId val="296699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00712"/>
        <c:crosses val="autoZero"/>
        <c:auto val="1"/>
        <c:lblOffset val="100"/>
        <c:baseTimeUnit val="days"/>
      </c:dateAx>
      <c:valAx>
        <c:axId val="296700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699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0</c:v>
                </c:pt>
                <c:pt idx="1">
                  <c:v>0</c:v>
                </c:pt>
                <c:pt idx="2">
                  <c:v>1</c:v>
                </c:pt>
                <c:pt idx="3">
                  <c:v>0</c:v>
                </c:pt>
                <c:pt idx="4">
                  <c:v>0</c:v>
                </c:pt>
                <c:pt idx="5">
                  <c:v>0</c:v>
                </c:pt>
                <c:pt idx="6">
                  <c:v>0</c:v>
                </c:pt>
                <c:pt idx="7">
                  <c:v>0</c:v>
                </c:pt>
                <c:pt idx="8">
                  <c:v>0</c:v>
                </c:pt>
                <c:pt idx="9">
                  <c:v>0</c:v>
                </c:pt>
                <c:pt idx="10">
                  <c:v>2</c:v>
                </c:pt>
                <c:pt idx="11">
                  <c:v>0</c:v>
                </c:pt>
                <c:pt idx="12">
                  <c:v>0</c:v>
                </c:pt>
                <c:pt idx="13">
                  <c:v>0</c:v>
                </c:pt>
                <c:pt idx="14">
                  <c:v>0</c:v>
                </c:pt>
                <c:pt idx="15">
                  <c:v>1</c:v>
                </c:pt>
                <c:pt idx="16">
                  <c:v>2</c:v>
                </c:pt>
                <c:pt idx="17">
                  <c:v>1</c:v>
                </c:pt>
                <c:pt idx="18">
                  <c:v>0</c:v>
                </c:pt>
                <c:pt idx="19">
                  <c:v>0</c:v>
                </c:pt>
                <c:pt idx="20">
                  <c:v>2</c:v>
                </c:pt>
                <c:pt idx="21">
                  <c:v>1</c:v>
                </c:pt>
                <c:pt idx="22">
                  <c:v>0</c:v>
                </c:pt>
                <c:pt idx="23">
                  <c:v>1</c:v>
                </c:pt>
                <c:pt idx="24">
                  <c:v>0</c:v>
                </c:pt>
                <c:pt idx="25">
                  <c:v>1</c:v>
                </c:pt>
                <c:pt idx="26">
                  <c:v>0</c:v>
                </c:pt>
              </c:numCache>
            </c:numRef>
          </c:val>
          <c:smooth val="0"/>
          <c:extLst>
            <c:ext xmlns:c16="http://schemas.microsoft.com/office/drawing/2014/chart" uri="{C3380CC4-5D6E-409C-BE32-E72D297353CC}">
              <c16:uniqueId val="{00000000-5E7B-4841-B93C-314A1595A103}"/>
            </c:ext>
          </c:extLst>
        </c:ser>
        <c:dLbls>
          <c:showLegendKey val="0"/>
          <c:showVal val="0"/>
          <c:showCatName val="0"/>
          <c:showSerName val="0"/>
          <c:showPercent val="0"/>
          <c:showBubbleSize val="0"/>
        </c:dLbls>
        <c:smooth val="0"/>
        <c:axId val="296160760"/>
        <c:axId val="296164696"/>
      </c:lineChart>
      <c:dateAx>
        <c:axId val="296160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164696"/>
        <c:crosses val="autoZero"/>
        <c:auto val="1"/>
        <c:lblOffset val="100"/>
        <c:baseTimeUnit val="days"/>
      </c:dateAx>
      <c:valAx>
        <c:axId val="296164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160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4</c:v>
                </c:pt>
                <c:pt idx="2">
                  <c:v>5</c:v>
                </c:pt>
                <c:pt idx="3">
                  <c:v>6</c:v>
                </c:pt>
                <c:pt idx="4">
                  <c:v>6</c:v>
                </c:pt>
                <c:pt idx="5">
                  <c:v>5</c:v>
                </c:pt>
                <c:pt idx="6">
                  <c:v>6</c:v>
                </c:pt>
              </c:numCache>
            </c:numRef>
          </c:val>
          <c:extLst>
            <c:ext xmlns:c16="http://schemas.microsoft.com/office/drawing/2014/chart" uri="{C3380CC4-5D6E-409C-BE32-E72D297353CC}">
              <c16:uniqueId val="{00000000-9FA0-478B-B8E8-2C934E474351}"/>
            </c:ext>
          </c:extLst>
        </c:ser>
        <c:dLbls>
          <c:showLegendKey val="0"/>
          <c:showVal val="0"/>
          <c:showCatName val="0"/>
          <c:showSerName val="0"/>
          <c:showPercent val="0"/>
          <c:showBubbleSize val="0"/>
        </c:dLbls>
        <c:gapWidth val="219"/>
        <c:overlap val="-27"/>
        <c:axId val="401972720"/>
        <c:axId val="401972392"/>
      </c:barChart>
      <c:catAx>
        <c:axId val="401972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72392"/>
        <c:crosses val="autoZero"/>
        <c:auto val="1"/>
        <c:lblAlgn val="ctr"/>
        <c:lblOffset val="100"/>
        <c:noMultiLvlLbl val="0"/>
      </c:catAx>
      <c:valAx>
        <c:axId val="401972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72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0.47425474254743</c:v>
                </c:pt>
                <c:pt idx="1">
                  <c:v>1.3540961408259999</c:v>
                </c:pt>
                <c:pt idx="2">
                  <c:v>0.91277890466530998</c:v>
                </c:pt>
                <c:pt idx="3">
                  <c:v>0.87837837837837995</c:v>
                </c:pt>
                <c:pt idx="4">
                  <c:v>0</c:v>
                </c:pt>
                <c:pt idx="5">
                  <c:v>0</c:v>
                </c:pt>
                <c:pt idx="6">
                  <c:v>0</c:v>
                </c:pt>
                <c:pt idx="7">
                  <c:v>0</c:v>
                </c:pt>
                <c:pt idx="8">
                  <c:v>0</c:v>
                </c:pt>
                <c:pt idx="9">
                  <c:v>0</c:v>
                </c:pt>
                <c:pt idx="10">
                  <c:v>1.3767629281397</c:v>
                </c:pt>
                <c:pt idx="11">
                  <c:v>0.64920528318782</c:v>
                </c:pt>
                <c:pt idx="12">
                  <c:v>0.89425441538118</c:v>
                </c:pt>
                <c:pt idx="13">
                  <c:v>1.1163206072784</c:v>
                </c:pt>
                <c:pt idx="14">
                  <c:v>3.0227120908484002</c:v>
                </c:pt>
                <c:pt idx="15">
                  <c:v>0</c:v>
                </c:pt>
                <c:pt idx="16">
                  <c:v>2.2177866489243998</c:v>
                </c:pt>
                <c:pt idx="17">
                  <c:v>0.66269052352550994</c:v>
                </c:pt>
                <c:pt idx="18">
                  <c:v>1.6853932584269999</c:v>
                </c:pt>
                <c:pt idx="19">
                  <c:v>2.1767810026385002</c:v>
                </c:pt>
                <c:pt idx="20">
                  <c:v>0.72320841551611004</c:v>
                </c:pt>
                <c:pt idx="21">
                  <c:v>0.52493438320209995</c:v>
                </c:pt>
                <c:pt idx="22">
                  <c:v>1.5727391874181</c:v>
                </c:pt>
                <c:pt idx="23">
                  <c:v>0</c:v>
                </c:pt>
                <c:pt idx="24">
                  <c:v>1.7578125</c:v>
                </c:pt>
                <c:pt idx="25">
                  <c:v>0.81063553826199997</c:v>
                </c:pt>
                <c:pt idx="26">
                  <c:v>0</c:v>
                </c:pt>
              </c:numCache>
            </c:numRef>
          </c:val>
          <c:smooth val="0"/>
          <c:extLst>
            <c:ext xmlns:c16="http://schemas.microsoft.com/office/drawing/2014/chart" uri="{C3380CC4-5D6E-409C-BE32-E72D297353CC}">
              <c16:uniqueId val="{00000000-D592-4E8B-ACB6-8C78FAF6B355}"/>
            </c:ext>
          </c:extLst>
        </c:ser>
        <c:dLbls>
          <c:showLegendKey val="0"/>
          <c:showVal val="0"/>
          <c:showCatName val="0"/>
          <c:showSerName val="0"/>
          <c:showPercent val="0"/>
          <c:showBubbleSize val="0"/>
        </c:dLbls>
        <c:smooth val="0"/>
        <c:axId val="401974688"/>
        <c:axId val="401968456"/>
      </c:lineChart>
      <c:dateAx>
        <c:axId val="401974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68456"/>
        <c:crosses val="autoZero"/>
        <c:auto val="1"/>
        <c:lblOffset val="100"/>
        <c:baseTimeUnit val="days"/>
      </c:dateAx>
      <c:valAx>
        <c:axId val="401968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74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Autohaus Fürst</c:v>
                </c:pt>
              </c:strCache>
            </c:strRef>
          </c:cat>
          <c:val>
            <c:numRef>
              <c:f>Sheet1!$B$2</c:f>
              <c:numCache>
                <c:formatCode>General</c:formatCode>
                <c:ptCount val="1"/>
                <c:pt idx="0">
                  <c:v>1</c:v>
                </c:pt>
              </c:numCache>
            </c:numRef>
          </c:val>
          <c:extLst>
            <c:ext xmlns:c16="http://schemas.microsoft.com/office/drawing/2014/chart" uri="{C3380CC4-5D6E-409C-BE32-E72D297353CC}">
              <c16:uniqueId val="{00000000-BF37-4F6D-BC98-9E14C66C62D6}"/>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Autohaus Fürst</c:v>
                </c:pt>
              </c:strCache>
            </c:strRef>
          </c:cat>
          <c:val>
            <c:numRef>
              <c:f>Sheet1!$C$2</c:f>
              <c:numCache>
                <c:formatCode>General</c:formatCode>
                <c:ptCount val="1"/>
                <c:pt idx="0">
                  <c:v>35</c:v>
                </c:pt>
              </c:numCache>
            </c:numRef>
          </c:val>
          <c:extLst>
            <c:ext xmlns:c16="http://schemas.microsoft.com/office/drawing/2014/chart" uri="{C3380CC4-5D6E-409C-BE32-E72D297353CC}">
              <c16:uniqueId val="{00000001-BF37-4F6D-BC98-9E14C66C62D6}"/>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Autohaus Fürst</c:v>
                </c:pt>
              </c:strCache>
            </c:strRef>
          </c:cat>
          <c:val>
            <c:numRef>
              <c:f>Sheet1!$D$2</c:f>
              <c:numCache>
                <c:formatCode>General</c:formatCode>
                <c:ptCount val="1"/>
                <c:pt idx="0">
                  <c:v>3</c:v>
                </c:pt>
              </c:numCache>
            </c:numRef>
          </c:val>
          <c:extLst>
            <c:ext xmlns:c16="http://schemas.microsoft.com/office/drawing/2014/chart" uri="{C3380CC4-5D6E-409C-BE32-E72D297353CC}">
              <c16:uniqueId val="{00000002-BF37-4F6D-BC98-9E14C66C62D6}"/>
            </c:ext>
          </c:extLst>
        </c:ser>
        <c:dLbls>
          <c:showLegendKey val="0"/>
          <c:showVal val="0"/>
          <c:showCatName val="0"/>
          <c:showSerName val="0"/>
          <c:showPercent val="0"/>
          <c:showBubbleSize val="0"/>
        </c:dLbls>
        <c:gapWidth val="150"/>
        <c:overlap val="100"/>
        <c:axId val="401976000"/>
        <c:axId val="401976328"/>
      </c:barChart>
      <c:catAx>
        <c:axId val="401976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76328"/>
        <c:crosses val="autoZero"/>
        <c:auto val="1"/>
        <c:lblAlgn val="ctr"/>
        <c:lblOffset val="100"/>
        <c:noMultiLvlLbl val="0"/>
      </c:catAx>
      <c:valAx>
        <c:axId val="4019763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76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c:v>
                </c:pt>
                <c:pt idx="1">
                  <c:v>0.71474983755685995</c:v>
                </c:pt>
                <c:pt idx="2">
                  <c:v>1.4806920013902001</c:v>
                </c:pt>
                <c:pt idx="3">
                  <c:v>0</c:v>
                </c:pt>
                <c:pt idx="4">
                  <c:v>0.64502474137165999</c:v>
                </c:pt>
                <c:pt idx="5">
                  <c:v>0</c:v>
                </c:pt>
                <c:pt idx="6">
                  <c:v>0</c:v>
                </c:pt>
                <c:pt idx="7">
                  <c:v>0</c:v>
                </c:pt>
                <c:pt idx="8">
                  <c:v>0</c:v>
                </c:pt>
              </c:numCache>
            </c:numRef>
          </c:val>
          <c:extLst>
            <c:ext xmlns:c16="http://schemas.microsoft.com/office/drawing/2014/chart" uri="{C3380CC4-5D6E-409C-BE32-E72D297353CC}">
              <c16:uniqueId val="{00000000-1969-4AEE-998E-91F389249B59}"/>
            </c:ext>
          </c:extLst>
        </c:ser>
        <c:dLbls>
          <c:showLegendKey val="0"/>
          <c:showVal val="0"/>
          <c:showCatName val="0"/>
          <c:showSerName val="0"/>
          <c:showPercent val="0"/>
          <c:showBubbleSize val="0"/>
        </c:dLbls>
        <c:gapWidth val="219"/>
        <c:overlap val="-27"/>
        <c:axId val="401981248"/>
        <c:axId val="401981576"/>
      </c:barChart>
      <c:catAx>
        <c:axId val="401981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81576"/>
        <c:crosses val="autoZero"/>
        <c:auto val="1"/>
        <c:lblAlgn val="ctr"/>
        <c:lblOffset val="100"/>
        <c:noMultiLvlLbl val="0"/>
      </c:catAx>
      <c:valAx>
        <c:axId val="401981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81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DB82-4C63-9801-80338D7536D6}"/>
            </c:ext>
          </c:extLst>
        </c:ser>
        <c:dLbls>
          <c:showLegendKey val="0"/>
          <c:showVal val="0"/>
          <c:showCatName val="0"/>
          <c:showSerName val="0"/>
          <c:showPercent val="0"/>
          <c:showBubbleSize val="0"/>
        </c:dLbls>
        <c:gapWidth val="219"/>
        <c:overlap val="-27"/>
        <c:axId val="401985840"/>
        <c:axId val="401980264"/>
      </c:barChart>
      <c:catAx>
        <c:axId val="401985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80264"/>
        <c:crosses val="autoZero"/>
        <c:auto val="1"/>
        <c:lblAlgn val="ctr"/>
        <c:lblOffset val="100"/>
        <c:noMultiLvlLbl val="0"/>
      </c:catAx>
      <c:valAx>
        <c:axId val="401980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85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183</c:v>
                </c:pt>
                <c:pt idx="1">
                  <c:v>185</c:v>
                </c:pt>
                <c:pt idx="2">
                  <c:v>185</c:v>
                </c:pt>
                <c:pt idx="3">
                  <c:v>186</c:v>
                </c:pt>
                <c:pt idx="4">
                  <c:v>186</c:v>
                </c:pt>
                <c:pt idx="5">
                  <c:v>186</c:v>
                </c:pt>
                <c:pt idx="6">
                  <c:v>186</c:v>
                </c:pt>
                <c:pt idx="7">
                  <c:v>186</c:v>
                </c:pt>
                <c:pt idx="8">
                  <c:v>186</c:v>
                </c:pt>
                <c:pt idx="9">
                  <c:v>186</c:v>
                </c:pt>
                <c:pt idx="10">
                  <c:v>187</c:v>
                </c:pt>
                <c:pt idx="11">
                  <c:v>187</c:v>
                </c:pt>
                <c:pt idx="12">
                  <c:v>187</c:v>
                </c:pt>
                <c:pt idx="13">
                  <c:v>187</c:v>
                </c:pt>
                <c:pt idx="14">
                  <c:v>187</c:v>
                </c:pt>
                <c:pt idx="15">
                  <c:v>187</c:v>
                </c:pt>
                <c:pt idx="16">
                  <c:v>187</c:v>
                </c:pt>
                <c:pt idx="17">
                  <c:v>188</c:v>
                </c:pt>
                <c:pt idx="18">
                  <c:v>188</c:v>
                </c:pt>
                <c:pt idx="19">
                  <c:v>188</c:v>
                </c:pt>
                <c:pt idx="20">
                  <c:v>189</c:v>
                </c:pt>
                <c:pt idx="21">
                  <c:v>189</c:v>
                </c:pt>
                <c:pt idx="22">
                  <c:v>189</c:v>
                </c:pt>
                <c:pt idx="23">
                  <c:v>189</c:v>
                </c:pt>
                <c:pt idx="24">
                  <c:v>190</c:v>
                </c:pt>
                <c:pt idx="25">
                  <c:v>190</c:v>
                </c:pt>
                <c:pt idx="26">
                  <c:v>190</c:v>
                </c:pt>
              </c:numCache>
            </c:numRef>
          </c:val>
          <c:smooth val="0"/>
          <c:extLst>
            <c:ext xmlns:c16="http://schemas.microsoft.com/office/drawing/2014/chart" uri="{C3380CC4-5D6E-409C-BE32-E72D297353CC}">
              <c16:uniqueId val="{00000000-1D40-46F8-B1D3-85287176B3DD}"/>
            </c:ext>
          </c:extLst>
        </c:ser>
        <c:dLbls>
          <c:showLegendKey val="0"/>
          <c:showVal val="0"/>
          <c:showCatName val="0"/>
          <c:showSerName val="0"/>
          <c:showPercent val="0"/>
          <c:showBubbleSize val="0"/>
        </c:dLbls>
        <c:smooth val="0"/>
        <c:axId val="401985184"/>
        <c:axId val="401985512"/>
      </c:lineChart>
      <c:dateAx>
        <c:axId val="401985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85512"/>
        <c:crosses val="autoZero"/>
        <c:auto val="1"/>
        <c:lblOffset val="100"/>
        <c:baseTimeUnit val="days"/>
      </c:dateAx>
      <c:valAx>
        <c:axId val="401985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8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E297-4211-99B4-16E36DA568D2}"/>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E297-4211-99B4-16E36DA568D2}"/>
            </c:ext>
          </c:extLst>
        </c:ser>
        <c:dLbls>
          <c:showLegendKey val="0"/>
          <c:showVal val="0"/>
          <c:showCatName val="0"/>
          <c:showSerName val="0"/>
          <c:showPercent val="0"/>
          <c:showBubbleSize val="0"/>
        </c:dLbls>
        <c:gapWidth val="219"/>
        <c:overlap val="-27"/>
        <c:axId val="401996992"/>
        <c:axId val="401997320"/>
      </c:barChart>
      <c:catAx>
        <c:axId val="401996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97320"/>
        <c:crosses val="autoZero"/>
        <c:auto val="1"/>
        <c:lblAlgn val="ctr"/>
        <c:lblOffset val="100"/>
        <c:noMultiLvlLbl val="0"/>
      </c:catAx>
      <c:valAx>
        <c:axId val="401997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96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7527</c:v>
                </c:pt>
                <c:pt idx="1">
                  <c:v>10201</c:v>
                </c:pt>
                <c:pt idx="2">
                  <c:v>7854</c:v>
                </c:pt>
                <c:pt idx="3">
                  <c:v>10224</c:v>
                </c:pt>
                <c:pt idx="4">
                  <c:v>2709</c:v>
                </c:pt>
                <c:pt idx="5">
                  <c:v>1592</c:v>
                </c:pt>
                <c:pt idx="6">
                  <c:v>1523</c:v>
                </c:pt>
                <c:pt idx="7">
                  <c:v>1471</c:v>
                </c:pt>
                <c:pt idx="8">
                  <c:v>1377</c:v>
                </c:pt>
                <c:pt idx="9">
                  <c:v>1516</c:v>
                </c:pt>
                <c:pt idx="10">
                  <c:v>6865</c:v>
                </c:pt>
                <c:pt idx="11">
                  <c:v>8917</c:v>
                </c:pt>
                <c:pt idx="12">
                  <c:v>13511</c:v>
                </c:pt>
                <c:pt idx="13">
                  <c:v>12749</c:v>
                </c:pt>
                <c:pt idx="14">
                  <c:v>12691</c:v>
                </c:pt>
                <c:pt idx="15">
                  <c:v>9126</c:v>
                </c:pt>
                <c:pt idx="16">
                  <c:v>11501</c:v>
                </c:pt>
                <c:pt idx="17">
                  <c:v>11714</c:v>
                </c:pt>
                <c:pt idx="18">
                  <c:v>10407</c:v>
                </c:pt>
                <c:pt idx="19">
                  <c:v>12006</c:v>
                </c:pt>
                <c:pt idx="20">
                  <c:v>9971</c:v>
                </c:pt>
                <c:pt idx="21">
                  <c:v>8858</c:v>
                </c:pt>
                <c:pt idx="22">
                  <c:v>8585</c:v>
                </c:pt>
                <c:pt idx="23">
                  <c:v>9275</c:v>
                </c:pt>
                <c:pt idx="24">
                  <c:v>13419</c:v>
                </c:pt>
                <c:pt idx="25">
                  <c:v>9489</c:v>
                </c:pt>
                <c:pt idx="26">
                  <c:v>1631</c:v>
                </c:pt>
              </c:numCache>
            </c:numRef>
          </c:val>
          <c:smooth val="0"/>
          <c:extLst>
            <c:ext xmlns:c16="http://schemas.microsoft.com/office/drawing/2014/chart" uri="{C3380CC4-5D6E-409C-BE32-E72D297353CC}">
              <c16:uniqueId val="{00000000-92F6-4160-9711-219655B1575E}"/>
            </c:ext>
          </c:extLst>
        </c:ser>
        <c:dLbls>
          <c:showLegendKey val="0"/>
          <c:showVal val="0"/>
          <c:showCatName val="0"/>
          <c:showSerName val="0"/>
          <c:showPercent val="0"/>
          <c:showBubbleSize val="0"/>
        </c:dLbls>
        <c:smooth val="0"/>
        <c:axId val="364389616"/>
        <c:axId val="364386336"/>
      </c:lineChart>
      <c:dateAx>
        <c:axId val="364389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86336"/>
        <c:crosses val="autoZero"/>
        <c:auto val="1"/>
        <c:lblOffset val="100"/>
        <c:baseTimeUnit val="days"/>
      </c:dateAx>
      <c:valAx>
        <c:axId val="364386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89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5723</c:v>
                </c:pt>
                <c:pt idx="1">
                  <c:v>3418</c:v>
                </c:pt>
                <c:pt idx="2">
                  <c:v>1993</c:v>
                </c:pt>
                <c:pt idx="3">
                  <c:v>2963</c:v>
                </c:pt>
                <c:pt idx="4">
                  <c:v>1493</c:v>
                </c:pt>
                <c:pt idx="5">
                  <c:v>1168</c:v>
                </c:pt>
                <c:pt idx="6">
                  <c:v>1187</c:v>
                </c:pt>
                <c:pt idx="7">
                  <c:v>1193</c:v>
                </c:pt>
                <c:pt idx="8">
                  <c:v>1193</c:v>
                </c:pt>
                <c:pt idx="9">
                  <c:v>1269</c:v>
                </c:pt>
                <c:pt idx="10">
                  <c:v>2549</c:v>
                </c:pt>
                <c:pt idx="11">
                  <c:v>1917</c:v>
                </c:pt>
                <c:pt idx="12">
                  <c:v>5708</c:v>
                </c:pt>
                <c:pt idx="13">
                  <c:v>7502</c:v>
                </c:pt>
                <c:pt idx="14">
                  <c:v>7443</c:v>
                </c:pt>
                <c:pt idx="15">
                  <c:v>7141</c:v>
                </c:pt>
                <c:pt idx="16">
                  <c:v>6861</c:v>
                </c:pt>
                <c:pt idx="17">
                  <c:v>7585</c:v>
                </c:pt>
                <c:pt idx="18">
                  <c:v>7796</c:v>
                </c:pt>
                <c:pt idx="19">
                  <c:v>7846</c:v>
                </c:pt>
                <c:pt idx="20">
                  <c:v>6428</c:v>
                </c:pt>
                <c:pt idx="21">
                  <c:v>6320</c:v>
                </c:pt>
                <c:pt idx="22">
                  <c:v>6111</c:v>
                </c:pt>
                <c:pt idx="23">
                  <c:v>6522</c:v>
                </c:pt>
                <c:pt idx="24">
                  <c:v>7961</c:v>
                </c:pt>
                <c:pt idx="25">
                  <c:v>6157</c:v>
                </c:pt>
                <c:pt idx="26">
                  <c:v>1347</c:v>
                </c:pt>
              </c:numCache>
            </c:numRef>
          </c:val>
          <c:smooth val="0"/>
          <c:extLst>
            <c:ext xmlns:c16="http://schemas.microsoft.com/office/drawing/2014/chart" uri="{C3380CC4-5D6E-409C-BE32-E72D297353CC}">
              <c16:uniqueId val="{00000000-D120-460C-9406-D5457B0980B6}"/>
            </c:ext>
          </c:extLst>
        </c:ser>
        <c:dLbls>
          <c:showLegendKey val="0"/>
          <c:showVal val="0"/>
          <c:showCatName val="0"/>
          <c:showSerName val="0"/>
          <c:showPercent val="0"/>
          <c:showBubbleSize val="0"/>
        </c:dLbls>
        <c:smooth val="0"/>
        <c:axId val="364357800"/>
        <c:axId val="364360752"/>
      </c:lineChart>
      <c:dateAx>
        <c:axId val="364357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60752"/>
        <c:crosses val="autoZero"/>
        <c:auto val="1"/>
        <c:lblOffset val="100"/>
        <c:baseTimeUnit val="days"/>
      </c:dateAx>
      <c:valAx>
        <c:axId val="364360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57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110</c:v>
                </c:pt>
                <c:pt idx="1">
                  <c:v>261</c:v>
                </c:pt>
                <c:pt idx="2">
                  <c:v>185</c:v>
                </c:pt>
                <c:pt idx="3">
                  <c:v>269</c:v>
                </c:pt>
                <c:pt idx="4">
                  <c:v>69</c:v>
                </c:pt>
                <c:pt idx="5">
                  <c:v>53</c:v>
                </c:pt>
                <c:pt idx="6">
                  <c:v>53</c:v>
                </c:pt>
                <c:pt idx="7">
                  <c:v>56</c:v>
                </c:pt>
                <c:pt idx="8">
                  <c:v>40</c:v>
                </c:pt>
                <c:pt idx="9">
                  <c:v>47</c:v>
                </c:pt>
                <c:pt idx="10">
                  <c:v>244</c:v>
                </c:pt>
                <c:pt idx="11">
                  <c:v>167</c:v>
                </c:pt>
                <c:pt idx="12">
                  <c:v>431</c:v>
                </c:pt>
                <c:pt idx="13">
                  <c:v>420</c:v>
                </c:pt>
                <c:pt idx="14">
                  <c:v>443</c:v>
                </c:pt>
                <c:pt idx="15">
                  <c:v>284</c:v>
                </c:pt>
                <c:pt idx="16">
                  <c:v>342</c:v>
                </c:pt>
                <c:pt idx="17">
                  <c:v>303</c:v>
                </c:pt>
                <c:pt idx="18">
                  <c:v>398</c:v>
                </c:pt>
                <c:pt idx="19">
                  <c:v>494</c:v>
                </c:pt>
                <c:pt idx="20">
                  <c:v>326</c:v>
                </c:pt>
                <c:pt idx="21">
                  <c:v>261</c:v>
                </c:pt>
                <c:pt idx="22">
                  <c:v>275</c:v>
                </c:pt>
                <c:pt idx="23">
                  <c:v>259</c:v>
                </c:pt>
                <c:pt idx="24">
                  <c:v>503</c:v>
                </c:pt>
                <c:pt idx="25">
                  <c:v>307</c:v>
                </c:pt>
                <c:pt idx="26">
                  <c:v>61</c:v>
                </c:pt>
              </c:numCache>
            </c:numRef>
          </c:val>
          <c:smooth val="0"/>
          <c:extLst>
            <c:ext xmlns:c16="http://schemas.microsoft.com/office/drawing/2014/chart" uri="{C3380CC4-5D6E-409C-BE32-E72D297353CC}">
              <c16:uniqueId val="{00000000-9BB8-42ED-909C-CACB0B6930C4}"/>
            </c:ext>
          </c:extLst>
        </c:ser>
        <c:dLbls>
          <c:showLegendKey val="0"/>
          <c:showVal val="0"/>
          <c:showCatName val="0"/>
          <c:showSerName val="0"/>
          <c:showPercent val="0"/>
          <c:showBubbleSize val="0"/>
        </c:dLbls>
        <c:smooth val="0"/>
        <c:axId val="364355832"/>
        <c:axId val="364361736"/>
      </c:lineChart>
      <c:dateAx>
        <c:axId val="364355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61736"/>
        <c:crosses val="autoZero"/>
        <c:auto val="1"/>
        <c:lblOffset val="100"/>
        <c:baseTimeUnit val="days"/>
      </c:dateAx>
      <c:valAx>
        <c:axId val="364361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55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35</c:v>
                </c:pt>
                <c:pt idx="1">
                  <c:v>47</c:v>
                </c:pt>
                <c:pt idx="2">
                  <c:v>50</c:v>
                </c:pt>
                <c:pt idx="3">
                  <c:v>27</c:v>
                </c:pt>
                <c:pt idx="4">
                  <c:v>21</c:v>
                </c:pt>
                <c:pt idx="5">
                  <c:v>49</c:v>
                </c:pt>
                <c:pt idx="6">
                  <c:v>19</c:v>
                </c:pt>
                <c:pt idx="7">
                  <c:v>37</c:v>
                </c:pt>
                <c:pt idx="8">
                  <c:v>32</c:v>
                </c:pt>
                <c:pt idx="9">
                  <c:v>16</c:v>
                </c:pt>
                <c:pt idx="10">
                  <c:v>45</c:v>
                </c:pt>
                <c:pt idx="11">
                  <c:v>41</c:v>
                </c:pt>
                <c:pt idx="12">
                  <c:v>85</c:v>
                </c:pt>
                <c:pt idx="13">
                  <c:v>66</c:v>
                </c:pt>
                <c:pt idx="14">
                  <c:v>84</c:v>
                </c:pt>
                <c:pt idx="15">
                  <c:v>42</c:v>
                </c:pt>
                <c:pt idx="16">
                  <c:v>70</c:v>
                </c:pt>
                <c:pt idx="17">
                  <c:v>86</c:v>
                </c:pt>
                <c:pt idx="18">
                  <c:v>44</c:v>
                </c:pt>
                <c:pt idx="19">
                  <c:v>102</c:v>
                </c:pt>
                <c:pt idx="20">
                  <c:v>68</c:v>
                </c:pt>
                <c:pt idx="21">
                  <c:v>69</c:v>
                </c:pt>
                <c:pt idx="22">
                  <c:v>57</c:v>
                </c:pt>
                <c:pt idx="23">
                  <c:v>41</c:v>
                </c:pt>
                <c:pt idx="24">
                  <c:v>111</c:v>
                </c:pt>
                <c:pt idx="25">
                  <c:v>73</c:v>
                </c:pt>
                <c:pt idx="26">
                  <c:v>11</c:v>
                </c:pt>
              </c:numCache>
            </c:numRef>
          </c:val>
          <c:smooth val="0"/>
          <c:extLst>
            <c:ext xmlns:c16="http://schemas.microsoft.com/office/drawing/2014/chart" uri="{C3380CC4-5D6E-409C-BE32-E72D297353CC}">
              <c16:uniqueId val="{00000000-3D92-4D20-BD50-8056CE5943D8}"/>
            </c:ext>
          </c:extLst>
        </c:ser>
        <c:dLbls>
          <c:showLegendKey val="0"/>
          <c:showVal val="0"/>
          <c:showCatName val="0"/>
          <c:showSerName val="0"/>
          <c:showPercent val="0"/>
          <c:showBubbleSize val="0"/>
        </c:dLbls>
        <c:smooth val="0"/>
        <c:axId val="364357472"/>
        <c:axId val="364358128"/>
      </c:lineChart>
      <c:dateAx>
        <c:axId val="364357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58128"/>
        <c:crosses val="autoZero"/>
        <c:auto val="1"/>
        <c:lblOffset val="100"/>
        <c:baseTimeUnit val="days"/>
      </c:dateAx>
      <c:valAx>
        <c:axId val="364358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57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195.96</c:v>
                </c:pt>
                <c:pt idx="1">
                  <c:v>118.32</c:v>
                </c:pt>
                <c:pt idx="2">
                  <c:v>80.959999999999994</c:v>
                </c:pt>
                <c:pt idx="3">
                  <c:v>69.84</c:v>
                </c:pt>
                <c:pt idx="4">
                  <c:v>108.16</c:v>
                </c:pt>
                <c:pt idx="5">
                  <c:v>215.56</c:v>
                </c:pt>
                <c:pt idx="6">
                  <c:v>404.24</c:v>
                </c:pt>
                <c:pt idx="7">
                  <c:v>549.12</c:v>
                </c:pt>
                <c:pt idx="8">
                  <c:v>647.72</c:v>
                </c:pt>
                <c:pt idx="9">
                  <c:v>594.6</c:v>
                </c:pt>
                <c:pt idx="10">
                  <c:v>614.44000000000005</c:v>
                </c:pt>
                <c:pt idx="11">
                  <c:v>631.52</c:v>
                </c:pt>
                <c:pt idx="12">
                  <c:v>680.56</c:v>
                </c:pt>
                <c:pt idx="13">
                  <c:v>652.91999999999996</c:v>
                </c:pt>
                <c:pt idx="14">
                  <c:v>637.48</c:v>
                </c:pt>
                <c:pt idx="15">
                  <c:v>636.64</c:v>
                </c:pt>
                <c:pt idx="16">
                  <c:v>664.72</c:v>
                </c:pt>
                <c:pt idx="17">
                  <c:v>702.48</c:v>
                </c:pt>
                <c:pt idx="18">
                  <c:v>738.6</c:v>
                </c:pt>
                <c:pt idx="19">
                  <c:v>772.68</c:v>
                </c:pt>
                <c:pt idx="20">
                  <c:v>775.84</c:v>
                </c:pt>
                <c:pt idx="21">
                  <c:v>710.2</c:v>
                </c:pt>
                <c:pt idx="22">
                  <c:v>563.12</c:v>
                </c:pt>
                <c:pt idx="23">
                  <c:v>351.36</c:v>
                </c:pt>
              </c:numCache>
            </c:numRef>
          </c:val>
          <c:smooth val="0"/>
          <c:extLst>
            <c:ext xmlns:c16="http://schemas.microsoft.com/office/drawing/2014/chart" uri="{C3380CC4-5D6E-409C-BE32-E72D297353CC}">
              <c16:uniqueId val="{00000000-C596-4333-8573-0CBDE669F6CE}"/>
            </c:ext>
          </c:extLst>
        </c:ser>
        <c:dLbls>
          <c:showLegendKey val="0"/>
          <c:showVal val="0"/>
          <c:showCatName val="0"/>
          <c:showSerName val="0"/>
          <c:showPercent val="0"/>
          <c:showBubbleSize val="0"/>
        </c:dLbls>
        <c:smooth val="0"/>
        <c:axId val="364368296"/>
        <c:axId val="364370264"/>
      </c:lineChart>
      <c:catAx>
        <c:axId val="364368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70264"/>
        <c:crosses val="autoZero"/>
        <c:auto val="1"/>
        <c:lblAlgn val="ctr"/>
        <c:lblOffset val="100"/>
        <c:noMultiLvlLbl val="0"/>
      </c:catAx>
      <c:valAx>
        <c:axId val="364370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68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5723</c:v>
                </c:pt>
                <c:pt idx="1">
                  <c:v>3418</c:v>
                </c:pt>
                <c:pt idx="2">
                  <c:v>1993</c:v>
                </c:pt>
                <c:pt idx="3">
                  <c:v>2963</c:v>
                </c:pt>
                <c:pt idx="4">
                  <c:v>1493</c:v>
                </c:pt>
                <c:pt idx="5">
                  <c:v>1168</c:v>
                </c:pt>
                <c:pt idx="6">
                  <c:v>1187</c:v>
                </c:pt>
                <c:pt idx="7">
                  <c:v>1193</c:v>
                </c:pt>
                <c:pt idx="8">
                  <c:v>1193</c:v>
                </c:pt>
                <c:pt idx="9">
                  <c:v>1269</c:v>
                </c:pt>
                <c:pt idx="10">
                  <c:v>2549</c:v>
                </c:pt>
                <c:pt idx="11">
                  <c:v>1917</c:v>
                </c:pt>
                <c:pt idx="12">
                  <c:v>5708</c:v>
                </c:pt>
                <c:pt idx="13">
                  <c:v>7502</c:v>
                </c:pt>
                <c:pt idx="14">
                  <c:v>7443</c:v>
                </c:pt>
                <c:pt idx="15">
                  <c:v>7141</c:v>
                </c:pt>
                <c:pt idx="16">
                  <c:v>6861</c:v>
                </c:pt>
                <c:pt idx="17">
                  <c:v>7585</c:v>
                </c:pt>
                <c:pt idx="18">
                  <c:v>7796</c:v>
                </c:pt>
                <c:pt idx="19">
                  <c:v>7846</c:v>
                </c:pt>
                <c:pt idx="20">
                  <c:v>6428</c:v>
                </c:pt>
                <c:pt idx="21">
                  <c:v>6320</c:v>
                </c:pt>
                <c:pt idx="22">
                  <c:v>6111</c:v>
                </c:pt>
                <c:pt idx="23">
                  <c:v>6522</c:v>
                </c:pt>
                <c:pt idx="24">
                  <c:v>7961</c:v>
                </c:pt>
                <c:pt idx="25">
                  <c:v>6157</c:v>
                </c:pt>
                <c:pt idx="26">
                  <c:v>1347</c:v>
                </c:pt>
              </c:numCache>
            </c:numRef>
          </c:val>
          <c:smooth val="0"/>
          <c:extLst>
            <c:ext xmlns:c16="http://schemas.microsoft.com/office/drawing/2014/chart" uri="{C3380CC4-5D6E-409C-BE32-E72D297353CC}">
              <c16:uniqueId val="{00000000-F85D-4DD8-A2EF-7617545861B4}"/>
            </c:ext>
          </c:extLst>
        </c:ser>
        <c:dLbls>
          <c:showLegendKey val="0"/>
          <c:showVal val="0"/>
          <c:showCatName val="0"/>
          <c:showSerName val="0"/>
          <c:showPercent val="0"/>
          <c:showBubbleSize val="0"/>
        </c:dLbls>
        <c:smooth val="0"/>
        <c:axId val="307041992"/>
        <c:axId val="307038384"/>
      </c:lineChart>
      <c:dateAx>
        <c:axId val="307041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38384"/>
        <c:crosses val="autoZero"/>
        <c:auto val="1"/>
        <c:lblOffset val="100"/>
        <c:baseTimeUnit val="days"/>
      </c:dateAx>
      <c:valAx>
        <c:axId val="307038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41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C213E-AFB2-4686-92DB-066EDCA30C3E}"/>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E290E43C-743C-411E-85F9-A27B84A32CF3}"/>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3012142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73D84-2B67-4586-923D-5BBAA2C9AF92}"/>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3517D641-F74A-470D-AD7D-5F66C0930510}"/>
              </a:ext>
            </a:extLst>
          </p:cNvPr>
          <p:cNvGraphicFramePr>
            <a:graphicFrameLocks noGrp="1"/>
          </p:cNvGraphicFramePr>
          <p:nvPr>
            <p:ph type="tbl" sz="quarter" idx="13"/>
            <p:extLst>
              <p:ext uri="{D42A27DB-BD31-4B8C-83A1-F6EECF244321}">
                <p14:modId xmlns:p14="http://schemas.microsoft.com/office/powerpoint/2010/main" val="507792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07489291"/>
                    </a:ext>
                  </a:extLst>
                </a:gridCol>
                <a:gridCol w="740664">
                  <a:extLst>
                    <a:ext uri="{9D8B030D-6E8A-4147-A177-3AD203B41FA5}">
                      <a16:colId xmlns:a16="http://schemas.microsoft.com/office/drawing/2014/main" val="3025499465"/>
                    </a:ext>
                  </a:extLst>
                </a:gridCol>
                <a:gridCol w="740664">
                  <a:extLst>
                    <a:ext uri="{9D8B030D-6E8A-4147-A177-3AD203B41FA5}">
                      <a16:colId xmlns:a16="http://schemas.microsoft.com/office/drawing/2014/main" val="1519254217"/>
                    </a:ext>
                  </a:extLst>
                </a:gridCol>
                <a:gridCol w="740664">
                  <a:extLst>
                    <a:ext uri="{9D8B030D-6E8A-4147-A177-3AD203B41FA5}">
                      <a16:colId xmlns:a16="http://schemas.microsoft.com/office/drawing/2014/main" val="829018677"/>
                    </a:ext>
                  </a:extLst>
                </a:gridCol>
                <a:gridCol w="740664">
                  <a:extLst>
                    <a:ext uri="{9D8B030D-6E8A-4147-A177-3AD203B41FA5}">
                      <a16:colId xmlns:a16="http://schemas.microsoft.com/office/drawing/2014/main" val="835743757"/>
                    </a:ext>
                  </a:extLst>
                </a:gridCol>
                <a:gridCol w="740664">
                  <a:extLst>
                    <a:ext uri="{9D8B030D-6E8A-4147-A177-3AD203B41FA5}">
                      <a16:colId xmlns:a16="http://schemas.microsoft.com/office/drawing/2014/main" val="2032977323"/>
                    </a:ext>
                  </a:extLst>
                </a:gridCol>
                <a:gridCol w="740664">
                  <a:extLst>
                    <a:ext uri="{9D8B030D-6E8A-4147-A177-3AD203B41FA5}">
                      <a16:colId xmlns:a16="http://schemas.microsoft.com/office/drawing/2014/main" val="2206803260"/>
                    </a:ext>
                  </a:extLst>
                </a:gridCol>
                <a:gridCol w="740664">
                  <a:extLst>
                    <a:ext uri="{9D8B030D-6E8A-4147-A177-3AD203B41FA5}">
                      <a16:colId xmlns:a16="http://schemas.microsoft.com/office/drawing/2014/main" val="879514312"/>
                    </a:ext>
                  </a:extLst>
                </a:gridCol>
                <a:gridCol w="740664">
                  <a:extLst>
                    <a:ext uri="{9D8B030D-6E8A-4147-A177-3AD203B41FA5}">
                      <a16:colId xmlns:a16="http://schemas.microsoft.com/office/drawing/2014/main" val="3166978180"/>
                    </a:ext>
                  </a:extLst>
                </a:gridCol>
                <a:gridCol w="740664">
                  <a:extLst>
                    <a:ext uri="{9D8B030D-6E8A-4147-A177-3AD203B41FA5}">
                      <a16:colId xmlns:a16="http://schemas.microsoft.com/office/drawing/2014/main" val="364883349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68594728"/>
                  </a:ext>
                </a:extLst>
              </a:tr>
              <a:tr h="370840">
                <a:tc>
                  <a:txBody>
                    <a:bodyPr/>
                    <a:lstStyle/>
                    <a:p>
                      <a:r>
                        <a:rPr lang="en-US" sz="1000"/>
                        <a:t>Autohaus Fürst</a:t>
                      </a:r>
                    </a:p>
                  </a:txBody>
                  <a:tcPr/>
                </a:tc>
                <a:tc>
                  <a:txBody>
                    <a:bodyPr/>
                    <a:lstStyle/>
                    <a:p>
                      <a:r>
                        <a:rPr lang="en-US" sz="1000"/>
                        <a:t>1545</a:t>
                      </a:r>
                    </a:p>
                  </a:txBody>
                  <a:tcPr/>
                </a:tc>
                <a:tc>
                  <a:txBody>
                    <a:bodyPr/>
                    <a:lstStyle/>
                    <a:p>
                      <a:r>
                        <a:rPr lang="en-US" sz="1000"/>
                        <a:t>70</a:t>
                      </a:r>
                    </a:p>
                  </a:txBody>
                  <a:tcPr/>
                </a:tc>
                <a:tc>
                  <a:txBody>
                    <a:bodyPr/>
                    <a:lstStyle/>
                    <a:p>
                      <a:r>
                        <a:rPr lang="en-US" sz="1000"/>
                        <a:t>39</a:t>
                      </a:r>
                    </a:p>
                  </a:txBody>
                  <a:tcPr/>
                </a:tc>
                <a:tc>
                  <a:txBody>
                    <a:bodyPr/>
                    <a:lstStyle/>
                    <a:p>
                      <a:r>
                        <a:rPr lang="en-US" sz="1000"/>
                        <a:t>658</a:t>
                      </a:r>
                    </a:p>
                  </a:txBody>
                  <a:tcPr/>
                </a:tc>
                <a:tc>
                  <a:txBody>
                    <a:bodyPr/>
                    <a:lstStyle/>
                    <a:p>
                      <a:r>
                        <a:rPr lang="en-US" sz="1000"/>
                        <a:t>25</a:t>
                      </a:r>
                    </a:p>
                  </a:txBody>
                  <a:tcPr/>
                </a:tc>
                <a:tc>
                  <a:txBody>
                    <a:bodyPr/>
                    <a:lstStyle/>
                    <a:p>
                      <a:r>
                        <a:rPr lang="en-US" sz="1000"/>
                        <a:t>136</a:t>
                      </a:r>
                    </a:p>
                  </a:txBody>
                  <a:tcPr/>
                </a:tc>
                <a:tc>
                  <a:txBody>
                    <a:bodyPr/>
                    <a:lstStyle/>
                    <a:p>
                      <a:r>
                        <a:rPr lang="en-US" sz="1000"/>
                        <a:t>0</a:t>
                      </a:r>
                    </a:p>
                  </a:txBody>
                  <a:tcPr/>
                </a:tc>
                <a:tc>
                  <a:txBody>
                    <a:bodyPr/>
                    <a:lstStyle/>
                    <a:p>
                      <a:r>
                        <a:rPr lang="en-US" sz="1000"/>
                        <a:t>1.3907%</a:t>
                      </a:r>
                    </a:p>
                  </a:txBody>
                  <a:tcPr/>
                </a:tc>
                <a:tc>
                  <a:txBody>
                    <a:bodyPr/>
                    <a:lstStyle/>
                    <a:p>
                      <a:r>
                        <a:rPr lang="en-US" sz="1000"/>
                        <a:t>0.0%</a:t>
                      </a:r>
                    </a:p>
                  </a:txBody>
                  <a:tcPr/>
                </a:tc>
                <a:extLst>
                  <a:ext uri="{0D108BD9-81ED-4DB2-BD59-A6C34878D82A}">
                    <a16:rowId xmlns:a16="http://schemas.microsoft.com/office/drawing/2014/main" val="2836691938"/>
                  </a:ext>
                </a:extLst>
              </a:tr>
            </a:tbl>
          </a:graphicData>
        </a:graphic>
      </p:graphicFrame>
      <p:sp>
        <p:nvSpPr>
          <p:cNvPr id="4" name="Text Placeholder 3">
            <a:extLst>
              <a:ext uri="{FF2B5EF4-FFF2-40B4-BE49-F238E27FC236}">
                <a16:creationId xmlns:a16="http://schemas.microsoft.com/office/drawing/2014/main" id="{DF3243C5-0972-43B7-A40C-5A78C6DE960B}"/>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713535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8D558-8282-4D13-9B8A-0AF9941CD271}"/>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D8B47D27-7433-4A5D-8269-6DE236177C8D}"/>
              </a:ext>
            </a:extLst>
          </p:cNvPr>
          <p:cNvGraphicFramePr>
            <a:graphicFrameLocks noGrp="1"/>
          </p:cNvGraphicFramePr>
          <p:nvPr>
            <p:ph type="tbl" sz="quarter" idx="13"/>
            <p:extLst>
              <p:ext uri="{D42A27DB-BD31-4B8C-83A1-F6EECF244321}">
                <p14:modId xmlns:p14="http://schemas.microsoft.com/office/powerpoint/2010/main" val="3614144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41563940"/>
                    </a:ext>
                  </a:extLst>
                </a:gridCol>
                <a:gridCol w="1234440">
                  <a:extLst>
                    <a:ext uri="{9D8B030D-6E8A-4147-A177-3AD203B41FA5}">
                      <a16:colId xmlns:a16="http://schemas.microsoft.com/office/drawing/2014/main" val="3613920098"/>
                    </a:ext>
                  </a:extLst>
                </a:gridCol>
                <a:gridCol w="822960">
                  <a:extLst>
                    <a:ext uri="{9D8B030D-6E8A-4147-A177-3AD203B41FA5}">
                      <a16:colId xmlns:a16="http://schemas.microsoft.com/office/drawing/2014/main" val="1316936808"/>
                    </a:ext>
                  </a:extLst>
                </a:gridCol>
                <a:gridCol w="822960">
                  <a:extLst>
                    <a:ext uri="{9D8B030D-6E8A-4147-A177-3AD203B41FA5}">
                      <a16:colId xmlns:a16="http://schemas.microsoft.com/office/drawing/2014/main" val="3518249957"/>
                    </a:ext>
                  </a:extLst>
                </a:gridCol>
                <a:gridCol w="822960">
                  <a:extLst>
                    <a:ext uri="{9D8B030D-6E8A-4147-A177-3AD203B41FA5}">
                      <a16:colId xmlns:a16="http://schemas.microsoft.com/office/drawing/2014/main" val="4190000517"/>
                    </a:ext>
                  </a:extLst>
                </a:gridCol>
                <a:gridCol w="822960">
                  <a:extLst>
                    <a:ext uri="{9D8B030D-6E8A-4147-A177-3AD203B41FA5}">
                      <a16:colId xmlns:a16="http://schemas.microsoft.com/office/drawing/2014/main" val="3837139720"/>
                    </a:ext>
                  </a:extLst>
                </a:gridCol>
                <a:gridCol w="822960">
                  <a:extLst>
                    <a:ext uri="{9D8B030D-6E8A-4147-A177-3AD203B41FA5}">
                      <a16:colId xmlns:a16="http://schemas.microsoft.com/office/drawing/2014/main" val="1795547547"/>
                    </a:ext>
                  </a:extLst>
                </a:gridCol>
                <a:gridCol w="822960">
                  <a:extLst>
                    <a:ext uri="{9D8B030D-6E8A-4147-A177-3AD203B41FA5}">
                      <a16:colId xmlns:a16="http://schemas.microsoft.com/office/drawing/2014/main" val="326342717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953873282"/>
                  </a:ext>
                </a:extLst>
              </a:tr>
              <a:tr h="370840">
                <a:tc>
                  <a:txBody>
                    <a:bodyPr/>
                    <a:lstStyle/>
                    <a:p>
                      <a:r>
                        <a:rPr lang="en-US" sz="1000"/>
                        <a:t>Autohaus Fürst</a:t>
                      </a:r>
                    </a:p>
                  </a:txBody>
                  <a:tcPr/>
                </a:tc>
                <a:tc>
                  <a:txBody>
                    <a:bodyPr/>
                    <a:lstStyle/>
                    <a:p>
                      <a:r>
                        <a:rPr lang="en-US" sz="1000"/>
                        <a:t>1545</a:t>
                      </a:r>
                    </a:p>
                  </a:txBody>
                  <a:tcPr/>
                </a:tc>
                <a:tc>
                  <a:txBody>
                    <a:bodyPr/>
                    <a:lstStyle/>
                    <a:p>
                      <a:r>
                        <a:rPr lang="en-US" sz="1000"/>
                        <a:t>11</a:t>
                      </a:r>
                    </a:p>
                  </a:txBody>
                  <a:tcPr/>
                </a:tc>
                <a:tc>
                  <a:txBody>
                    <a:bodyPr/>
                    <a:lstStyle/>
                    <a:p>
                      <a:r>
                        <a:rPr lang="en-US" sz="1000"/>
                        <a:t>0.7%</a:t>
                      </a:r>
                    </a:p>
                  </a:txBody>
                  <a:tcPr/>
                </a:tc>
                <a:tc>
                  <a:txBody>
                    <a:bodyPr/>
                    <a:lstStyle/>
                    <a:p>
                      <a:r>
                        <a:rPr lang="en-US" sz="1000"/>
                        <a:t>27</a:t>
                      </a:r>
                    </a:p>
                  </a:txBody>
                  <a:tcPr/>
                </a:tc>
                <a:tc>
                  <a:txBody>
                    <a:bodyPr/>
                    <a:lstStyle/>
                    <a:p>
                      <a:r>
                        <a:rPr lang="en-US" sz="1000"/>
                        <a:t>1.8%</a:t>
                      </a:r>
                    </a:p>
                  </a:txBody>
                  <a:tcPr/>
                </a:tc>
                <a:tc>
                  <a:txBody>
                    <a:bodyPr/>
                    <a:lstStyle/>
                    <a:p>
                      <a:r>
                        <a:rPr lang="en-US" sz="1000"/>
                        <a:t>82</a:t>
                      </a:r>
                    </a:p>
                  </a:txBody>
                  <a:tcPr/>
                </a:tc>
                <a:tc>
                  <a:txBody>
                    <a:bodyPr/>
                    <a:lstStyle/>
                    <a:p>
                      <a:r>
                        <a:rPr lang="en-US" sz="1000"/>
                        <a:t>5.6%</a:t>
                      </a:r>
                    </a:p>
                  </a:txBody>
                  <a:tcPr/>
                </a:tc>
                <a:extLst>
                  <a:ext uri="{0D108BD9-81ED-4DB2-BD59-A6C34878D82A}">
                    <a16:rowId xmlns:a16="http://schemas.microsoft.com/office/drawing/2014/main" val="2130872485"/>
                  </a:ext>
                </a:extLst>
              </a:tr>
            </a:tbl>
          </a:graphicData>
        </a:graphic>
      </p:graphicFrame>
      <p:sp>
        <p:nvSpPr>
          <p:cNvPr id="4" name="Text Placeholder 3">
            <a:extLst>
              <a:ext uri="{FF2B5EF4-FFF2-40B4-BE49-F238E27FC236}">
                <a16:creationId xmlns:a16="http://schemas.microsoft.com/office/drawing/2014/main" id="{7BC66829-5004-4699-9590-ADF22AADC9D6}"/>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2178380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DF8A6-DB9A-487F-AB52-E2FA812EACCC}"/>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D4A660A4-4203-4973-91DD-4D2388442399}"/>
              </a:ext>
            </a:extLst>
          </p:cNvPr>
          <p:cNvGraphicFramePr>
            <a:graphicFrameLocks noGrp="1"/>
          </p:cNvGraphicFramePr>
          <p:nvPr>
            <p:ph type="tbl" sz="quarter" idx="13"/>
            <p:extLst>
              <p:ext uri="{D42A27DB-BD31-4B8C-83A1-F6EECF244321}">
                <p14:modId xmlns:p14="http://schemas.microsoft.com/office/powerpoint/2010/main" val="864397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86923697"/>
                    </a:ext>
                  </a:extLst>
                </a:gridCol>
                <a:gridCol w="740664">
                  <a:extLst>
                    <a:ext uri="{9D8B030D-6E8A-4147-A177-3AD203B41FA5}">
                      <a16:colId xmlns:a16="http://schemas.microsoft.com/office/drawing/2014/main" val="3748911590"/>
                    </a:ext>
                  </a:extLst>
                </a:gridCol>
                <a:gridCol w="740664">
                  <a:extLst>
                    <a:ext uri="{9D8B030D-6E8A-4147-A177-3AD203B41FA5}">
                      <a16:colId xmlns:a16="http://schemas.microsoft.com/office/drawing/2014/main" val="4043216717"/>
                    </a:ext>
                  </a:extLst>
                </a:gridCol>
                <a:gridCol w="740664">
                  <a:extLst>
                    <a:ext uri="{9D8B030D-6E8A-4147-A177-3AD203B41FA5}">
                      <a16:colId xmlns:a16="http://schemas.microsoft.com/office/drawing/2014/main" val="2830660309"/>
                    </a:ext>
                  </a:extLst>
                </a:gridCol>
                <a:gridCol w="740664">
                  <a:extLst>
                    <a:ext uri="{9D8B030D-6E8A-4147-A177-3AD203B41FA5}">
                      <a16:colId xmlns:a16="http://schemas.microsoft.com/office/drawing/2014/main" val="3262220076"/>
                    </a:ext>
                  </a:extLst>
                </a:gridCol>
                <a:gridCol w="740664">
                  <a:extLst>
                    <a:ext uri="{9D8B030D-6E8A-4147-A177-3AD203B41FA5}">
                      <a16:colId xmlns:a16="http://schemas.microsoft.com/office/drawing/2014/main" val="1485011911"/>
                    </a:ext>
                  </a:extLst>
                </a:gridCol>
                <a:gridCol w="740664">
                  <a:extLst>
                    <a:ext uri="{9D8B030D-6E8A-4147-A177-3AD203B41FA5}">
                      <a16:colId xmlns:a16="http://schemas.microsoft.com/office/drawing/2014/main" val="928722777"/>
                    </a:ext>
                  </a:extLst>
                </a:gridCol>
                <a:gridCol w="740664">
                  <a:extLst>
                    <a:ext uri="{9D8B030D-6E8A-4147-A177-3AD203B41FA5}">
                      <a16:colId xmlns:a16="http://schemas.microsoft.com/office/drawing/2014/main" val="383397227"/>
                    </a:ext>
                  </a:extLst>
                </a:gridCol>
                <a:gridCol w="740664">
                  <a:extLst>
                    <a:ext uri="{9D8B030D-6E8A-4147-A177-3AD203B41FA5}">
                      <a16:colId xmlns:a16="http://schemas.microsoft.com/office/drawing/2014/main" val="2560568705"/>
                    </a:ext>
                  </a:extLst>
                </a:gridCol>
                <a:gridCol w="740664">
                  <a:extLst>
                    <a:ext uri="{9D8B030D-6E8A-4147-A177-3AD203B41FA5}">
                      <a16:colId xmlns:a16="http://schemas.microsoft.com/office/drawing/2014/main" val="259946323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09081149"/>
                  </a:ext>
                </a:extLst>
              </a:tr>
              <a:tr h="370840">
                <a:tc>
                  <a:txBody>
                    <a:bodyPr/>
                    <a:lstStyle/>
                    <a:p>
                      <a:r>
                        <a:rPr lang="en-US" sz="1000"/>
                        <a:t>Autohaus Fürst</a:t>
                      </a:r>
                    </a:p>
                  </a:txBody>
                  <a:tcPr/>
                </a:tc>
                <a:tc>
                  <a:txBody>
                    <a:bodyPr/>
                    <a:lstStyle/>
                    <a:p>
                      <a:r>
                        <a:rPr lang="en-US" sz="1000"/>
                        <a:t>1545</a:t>
                      </a:r>
                    </a:p>
                  </a:txBody>
                  <a:tcPr/>
                </a:tc>
                <a:tc>
                  <a:txBody>
                    <a:bodyPr/>
                    <a:lstStyle/>
                    <a:p>
                      <a:r>
                        <a:rPr lang="en-US" sz="1000"/>
                        <a:t>70</a:t>
                      </a:r>
                    </a:p>
                  </a:txBody>
                  <a:tcPr/>
                </a:tc>
                <a:tc>
                  <a:txBody>
                    <a:bodyPr/>
                    <a:lstStyle/>
                    <a:p>
                      <a:r>
                        <a:rPr lang="en-US" sz="1000"/>
                        <a:t>39</a:t>
                      </a:r>
                    </a:p>
                  </a:txBody>
                  <a:tcPr/>
                </a:tc>
                <a:tc>
                  <a:txBody>
                    <a:bodyPr/>
                    <a:lstStyle/>
                    <a:p>
                      <a:r>
                        <a:rPr lang="en-US" sz="1000"/>
                        <a:t>658</a:t>
                      </a:r>
                    </a:p>
                  </a:txBody>
                  <a:tcPr/>
                </a:tc>
                <a:tc>
                  <a:txBody>
                    <a:bodyPr/>
                    <a:lstStyle/>
                    <a:p>
                      <a:r>
                        <a:rPr lang="en-US" sz="1000"/>
                        <a:t>25</a:t>
                      </a:r>
                    </a:p>
                  </a:txBody>
                  <a:tcPr/>
                </a:tc>
                <a:tc>
                  <a:txBody>
                    <a:bodyPr/>
                    <a:lstStyle/>
                    <a:p>
                      <a:r>
                        <a:rPr lang="en-US" sz="1000"/>
                        <a:t>136</a:t>
                      </a:r>
                    </a:p>
                  </a:txBody>
                  <a:tcPr/>
                </a:tc>
                <a:tc>
                  <a:txBody>
                    <a:bodyPr/>
                    <a:lstStyle/>
                    <a:p>
                      <a:r>
                        <a:rPr lang="en-US" sz="1000"/>
                        <a:t>0</a:t>
                      </a:r>
                    </a:p>
                  </a:txBody>
                  <a:tcPr/>
                </a:tc>
                <a:tc>
                  <a:txBody>
                    <a:bodyPr/>
                    <a:lstStyle/>
                    <a:p>
                      <a:r>
                        <a:rPr lang="en-US" sz="1000"/>
                        <a:t>1.3907%</a:t>
                      </a:r>
                    </a:p>
                  </a:txBody>
                  <a:tcPr/>
                </a:tc>
                <a:tc>
                  <a:txBody>
                    <a:bodyPr/>
                    <a:lstStyle/>
                    <a:p>
                      <a:r>
                        <a:rPr lang="en-US" sz="1000"/>
                        <a:t>0.0%</a:t>
                      </a:r>
                    </a:p>
                  </a:txBody>
                  <a:tcPr/>
                </a:tc>
                <a:extLst>
                  <a:ext uri="{0D108BD9-81ED-4DB2-BD59-A6C34878D82A}">
                    <a16:rowId xmlns:a16="http://schemas.microsoft.com/office/drawing/2014/main" val="3764288334"/>
                  </a:ext>
                </a:extLst>
              </a:tr>
            </a:tbl>
          </a:graphicData>
        </a:graphic>
      </p:graphicFrame>
      <p:sp>
        <p:nvSpPr>
          <p:cNvPr id="4" name="Text Placeholder 3">
            <a:extLst>
              <a:ext uri="{FF2B5EF4-FFF2-40B4-BE49-F238E27FC236}">
                <a16:creationId xmlns:a16="http://schemas.microsoft.com/office/drawing/2014/main" id="{6606F713-A073-4889-98CB-6CB48425846E}"/>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145438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F14A8-DA56-4020-95B6-FDB0025B10CB}"/>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45006704-CC79-446D-960F-7F786515483F}"/>
              </a:ext>
            </a:extLst>
          </p:cNvPr>
          <p:cNvGraphicFramePr>
            <a:graphicFrameLocks noGrp="1"/>
          </p:cNvGraphicFramePr>
          <p:nvPr>
            <p:ph type="chart" sz="quarter" idx="13"/>
            <p:extLst>
              <p:ext uri="{D42A27DB-BD31-4B8C-83A1-F6EECF244321}">
                <p14:modId xmlns:p14="http://schemas.microsoft.com/office/powerpoint/2010/main" val="13787999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9C4C2E-BE43-4D0D-B395-848BD15F3F82}"/>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A623A1A7-47A8-43C6-A56B-B96070513D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3500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E6287-27BD-4D6D-AE35-AF3150C1E6DF}"/>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EA85F586-2822-447E-913D-6AC28241A454}"/>
              </a:ext>
            </a:extLst>
          </p:cNvPr>
          <p:cNvGraphicFramePr>
            <a:graphicFrameLocks noGrp="1"/>
          </p:cNvGraphicFramePr>
          <p:nvPr>
            <p:ph type="chart" sz="quarter" idx="13"/>
            <p:extLst>
              <p:ext uri="{D42A27DB-BD31-4B8C-83A1-F6EECF244321}">
                <p14:modId xmlns:p14="http://schemas.microsoft.com/office/powerpoint/2010/main" val="19469297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A4A793-6B78-47CA-8B00-C1BE57A83C15}"/>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71405C34-3A8F-4F56-9BE8-7E9CB1B81D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16891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55155-7CBA-4F3A-A5D6-0FD0DDBB1CAE}"/>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03BA1747-2D20-4BD7-82ED-63FD9F2170C6}"/>
              </a:ext>
            </a:extLst>
          </p:cNvPr>
          <p:cNvGraphicFramePr>
            <a:graphicFrameLocks noGrp="1"/>
          </p:cNvGraphicFramePr>
          <p:nvPr>
            <p:ph type="chart" sz="quarter" idx="13"/>
            <p:extLst>
              <p:ext uri="{D42A27DB-BD31-4B8C-83A1-F6EECF244321}">
                <p14:modId xmlns:p14="http://schemas.microsoft.com/office/powerpoint/2010/main" val="2790482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499040-2779-4BE4-A77E-EE3B4E4CC18B}"/>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987F9971-45F7-471B-AD9D-D609D51F7A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3506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E5B75-EA82-4267-AF0F-B1CCC5051B77}"/>
              </a:ext>
            </a:extLst>
          </p:cNvPr>
          <p:cNvSpPr>
            <a:spLocks noGrp="1"/>
          </p:cNvSpPr>
          <p:nvPr>
            <p:ph type="title"/>
          </p:nvPr>
        </p:nvSpPr>
        <p:spPr/>
        <p:txBody>
          <a:bodyPr/>
          <a:lstStyle/>
          <a:p>
            <a:r>
              <a:rPr lang="en-US"/>
              <a:t>Facebook Own Posts Table - 1 of 9</a:t>
            </a:r>
          </a:p>
        </p:txBody>
      </p:sp>
      <p:graphicFrame>
        <p:nvGraphicFramePr>
          <p:cNvPr id="5" name="Table Placeholder 4">
            <a:extLst>
              <a:ext uri="{FF2B5EF4-FFF2-40B4-BE49-F238E27FC236}">
                <a16:creationId xmlns:a16="http://schemas.microsoft.com/office/drawing/2014/main" id="{65FD895C-7C0B-479F-8EA4-921BBCA6D418}"/>
              </a:ext>
            </a:extLst>
          </p:cNvPr>
          <p:cNvGraphicFramePr>
            <a:graphicFrameLocks noGrp="1"/>
          </p:cNvGraphicFramePr>
          <p:nvPr>
            <p:ph type="tbl" sz="quarter" idx="13"/>
            <p:extLst>
              <p:ext uri="{D42A27DB-BD31-4B8C-83A1-F6EECF244321}">
                <p14:modId xmlns:p14="http://schemas.microsoft.com/office/powerpoint/2010/main" val="3653150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46887894"/>
                    </a:ext>
                  </a:extLst>
                </a:gridCol>
                <a:gridCol w="658368">
                  <a:extLst>
                    <a:ext uri="{9D8B030D-6E8A-4147-A177-3AD203B41FA5}">
                      <a16:colId xmlns:a16="http://schemas.microsoft.com/office/drawing/2014/main" val="2976319594"/>
                    </a:ext>
                  </a:extLst>
                </a:gridCol>
                <a:gridCol w="658368">
                  <a:extLst>
                    <a:ext uri="{9D8B030D-6E8A-4147-A177-3AD203B41FA5}">
                      <a16:colId xmlns:a16="http://schemas.microsoft.com/office/drawing/2014/main" val="1881335561"/>
                    </a:ext>
                  </a:extLst>
                </a:gridCol>
                <a:gridCol w="658368">
                  <a:extLst>
                    <a:ext uri="{9D8B030D-6E8A-4147-A177-3AD203B41FA5}">
                      <a16:colId xmlns:a16="http://schemas.microsoft.com/office/drawing/2014/main" val="2731933396"/>
                    </a:ext>
                  </a:extLst>
                </a:gridCol>
                <a:gridCol w="658368">
                  <a:extLst>
                    <a:ext uri="{9D8B030D-6E8A-4147-A177-3AD203B41FA5}">
                      <a16:colId xmlns:a16="http://schemas.microsoft.com/office/drawing/2014/main" val="3456309554"/>
                    </a:ext>
                  </a:extLst>
                </a:gridCol>
                <a:gridCol w="658368">
                  <a:extLst>
                    <a:ext uri="{9D8B030D-6E8A-4147-A177-3AD203B41FA5}">
                      <a16:colId xmlns:a16="http://schemas.microsoft.com/office/drawing/2014/main" val="2815461900"/>
                    </a:ext>
                  </a:extLst>
                </a:gridCol>
                <a:gridCol w="658368">
                  <a:extLst>
                    <a:ext uri="{9D8B030D-6E8A-4147-A177-3AD203B41FA5}">
                      <a16:colId xmlns:a16="http://schemas.microsoft.com/office/drawing/2014/main" val="479584877"/>
                    </a:ext>
                  </a:extLst>
                </a:gridCol>
                <a:gridCol w="658368">
                  <a:extLst>
                    <a:ext uri="{9D8B030D-6E8A-4147-A177-3AD203B41FA5}">
                      <a16:colId xmlns:a16="http://schemas.microsoft.com/office/drawing/2014/main" val="3827579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20679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- 2018-02-26 16:45:00</a:t>
                      </a:r>
                      <a:r>
                        <a:rPr kumimoji="0" lang="de-DE" sz="1000" b="0" i="0" u="none" strike="noStrike" kern="1200" cap="none" spc="0" normalizeH="0" baseline="0" noProof="0">
                          <a:ln>
                            <a:noFill/>
                          </a:ln>
                          <a:solidFill>
                            <a:prstClr val="black"/>
                          </a:solidFill>
                          <a:effectLst/>
                          <a:uLnTx/>
                          <a:uFillTx/>
                          <a:latin typeface="+mn-lt"/>
                          <a:ea typeface="+mn-ea"/>
                          <a:cs typeface="+mn-cs"/>
                        </a:rPr>
                        <a:t>
Und wieder ging ein wunderschöner Hyundai i10 Edition 25 1,0 bei uns über die Ladentheke: Sein stolzer Besitzer Johann Huber freut sich sehr über seinen neuen Hyundai in der coolen Farbe polar-white mit 48,5 kW / 66 PS ! 🙂☺️
Wir wünschen Dir viel Spaß mit Deinem neuen Weggefährten, abertausende gute Kilometer und vorallem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32057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- 2018-02-26 08:00:00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Wolfgang Kalman, dem Steinmetz aus Rotenturm an der Pinka (naturstein.kari.co.at) viel Spaß mit seinem neuen Toyota Verso 1,6 Diesel Active in der lässigen Außenfarbe platinium-bronze-metallic mit 82 kW / 112 PS !  🤗🙂
Wolfgang, fahr vorsichtig, pass gut auf Dein neues Auto auf und vorallem: Allzeit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30852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- 2018-02-25 19:29:00</a:t>
                      </a:r>
                      <a:r>
                        <a:rPr kumimoji="0" lang="de-DE" sz="1000" b="0" i="0" u="none" strike="noStrike" kern="1200" cap="none" spc="0" normalizeH="0" baseline="0" noProof="0">
                          <a:ln>
                            <a:noFill/>
                          </a:ln>
                          <a:solidFill>
                            <a:prstClr val="black"/>
                          </a:solidFill>
                          <a:effectLst/>
                          <a:uLnTx/>
                          <a:uFillTx/>
                          <a:latin typeface="+mn-lt"/>
                          <a:ea typeface="+mn-ea"/>
                          <a:cs typeface="+mn-cs"/>
                        </a:rPr>
                        <a:t>
Auch der C-HR bekommt seinen luxuriösen Bruder: Vom Serien-UX zeigt Lexus bisher nur ein wenig aufschlussreiches Detailbild des Hecks.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42099665"/>
                  </a:ext>
                </a:extLst>
              </a:tr>
            </a:tbl>
          </a:graphicData>
        </a:graphic>
      </p:graphicFrame>
      <p:sp>
        <p:nvSpPr>
          <p:cNvPr id="4" name="Text Placeholder 3">
            <a:extLst>
              <a:ext uri="{FF2B5EF4-FFF2-40B4-BE49-F238E27FC236}">
                <a16:creationId xmlns:a16="http://schemas.microsoft.com/office/drawing/2014/main" id="{C207DC00-B9F6-4257-9A9C-CBBC6D36DA81}"/>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195936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3AD39-FC49-4477-98F8-3C4AAA2ACCCE}"/>
              </a:ext>
            </a:extLst>
          </p:cNvPr>
          <p:cNvSpPr>
            <a:spLocks noGrp="1"/>
          </p:cNvSpPr>
          <p:nvPr>
            <p:ph type="title"/>
          </p:nvPr>
        </p:nvSpPr>
        <p:spPr/>
        <p:txBody>
          <a:bodyPr/>
          <a:lstStyle/>
          <a:p>
            <a:r>
              <a:rPr lang="en-US"/>
              <a:t>Facebook Own Posts Table - 2 of 9</a:t>
            </a:r>
          </a:p>
        </p:txBody>
      </p:sp>
      <p:graphicFrame>
        <p:nvGraphicFramePr>
          <p:cNvPr id="5" name="Table Placeholder 4">
            <a:extLst>
              <a:ext uri="{FF2B5EF4-FFF2-40B4-BE49-F238E27FC236}">
                <a16:creationId xmlns:a16="http://schemas.microsoft.com/office/drawing/2014/main" id="{5432A303-3644-4345-8352-A8738A46AEF1}"/>
              </a:ext>
            </a:extLst>
          </p:cNvPr>
          <p:cNvGraphicFramePr>
            <a:graphicFrameLocks noGrp="1"/>
          </p:cNvGraphicFramePr>
          <p:nvPr>
            <p:ph type="tbl" sz="quarter" idx="13"/>
            <p:extLst>
              <p:ext uri="{D42A27DB-BD31-4B8C-83A1-F6EECF244321}">
                <p14:modId xmlns:p14="http://schemas.microsoft.com/office/powerpoint/2010/main" val="1589475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4391738"/>
                    </a:ext>
                  </a:extLst>
                </a:gridCol>
                <a:gridCol w="658368">
                  <a:extLst>
                    <a:ext uri="{9D8B030D-6E8A-4147-A177-3AD203B41FA5}">
                      <a16:colId xmlns:a16="http://schemas.microsoft.com/office/drawing/2014/main" val="4004352148"/>
                    </a:ext>
                  </a:extLst>
                </a:gridCol>
                <a:gridCol w="658368">
                  <a:extLst>
                    <a:ext uri="{9D8B030D-6E8A-4147-A177-3AD203B41FA5}">
                      <a16:colId xmlns:a16="http://schemas.microsoft.com/office/drawing/2014/main" val="3368530423"/>
                    </a:ext>
                  </a:extLst>
                </a:gridCol>
                <a:gridCol w="658368">
                  <a:extLst>
                    <a:ext uri="{9D8B030D-6E8A-4147-A177-3AD203B41FA5}">
                      <a16:colId xmlns:a16="http://schemas.microsoft.com/office/drawing/2014/main" val="4129707795"/>
                    </a:ext>
                  </a:extLst>
                </a:gridCol>
                <a:gridCol w="658368">
                  <a:extLst>
                    <a:ext uri="{9D8B030D-6E8A-4147-A177-3AD203B41FA5}">
                      <a16:colId xmlns:a16="http://schemas.microsoft.com/office/drawing/2014/main" val="483830107"/>
                    </a:ext>
                  </a:extLst>
                </a:gridCol>
                <a:gridCol w="658368">
                  <a:extLst>
                    <a:ext uri="{9D8B030D-6E8A-4147-A177-3AD203B41FA5}">
                      <a16:colId xmlns:a16="http://schemas.microsoft.com/office/drawing/2014/main" val="991790515"/>
                    </a:ext>
                  </a:extLst>
                </a:gridCol>
                <a:gridCol w="658368">
                  <a:extLst>
                    <a:ext uri="{9D8B030D-6E8A-4147-A177-3AD203B41FA5}">
                      <a16:colId xmlns:a16="http://schemas.microsoft.com/office/drawing/2014/main" val="693080548"/>
                    </a:ext>
                  </a:extLst>
                </a:gridCol>
                <a:gridCol w="658368">
                  <a:extLst>
                    <a:ext uri="{9D8B030D-6E8A-4147-A177-3AD203B41FA5}">
                      <a16:colId xmlns:a16="http://schemas.microsoft.com/office/drawing/2014/main" val="1648247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89490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- 2018-02-25 13:31:12</a:t>
                      </a:r>
                      <a:r>
                        <a:rPr kumimoji="0" lang="de-DE" sz="1000" b="0" i="0" u="none" strike="noStrike" kern="1200" cap="none" spc="0" normalizeH="0" baseline="0" noProof="0">
                          <a:ln>
                            <a:noFill/>
                          </a:ln>
                          <a:solidFill>
                            <a:prstClr val="black"/>
                          </a:solidFill>
                          <a:effectLst/>
                          <a:uLnTx/>
                          <a:uFillTx/>
                          <a:latin typeface="+mn-lt"/>
                          <a:ea typeface="+mn-ea"/>
                          <a:cs typeface="+mn-cs"/>
                        </a:rPr>
                        <a:t>
Wir wünschen Petra Aigner aus Deutsch Schützen-Eisenberg viel Spaß mit ihrem neuen Hyundai i10 Edition 25 1,0 in der lässigen Außenfarbe polar-white mit 48,5 kW / 66 PS ! 😊😋
Viel Spaß mit Deinem neuen Weggefährten, abertausende gute Kilometer und vorallem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5486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- 2018-02-23 19:31:00</a:t>
                      </a:r>
                      <a:r>
                        <a:rPr kumimoji="0" lang="de-DE" sz="1000" b="0" i="0" u="none" strike="noStrike" kern="1200" cap="none" spc="0" normalizeH="0" baseline="0" noProof="0">
                          <a:ln>
                            <a:noFill/>
                          </a:ln>
                          <a:solidFill>
                            <a:prstClr val="black"/>
                          </a:solidFill>
                          <a:effectLst/>
                          <a:uLnTx/>
                          <a:uFillTx/>
                          <a:latin typeface="+mn-lt"/>
                          <a:ea typeface="+mn-ea"/>
                          <a:cs typeface="+mn-cs"/>
                        </a:rPr>
                        <a:t>
Derzeit machen Bilder des #SantaFe N die Runde. Gefällt er Dir? 💥💥💥
(📸 X-Tomi Design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7323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- 2018-02-23 10:59:00</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Neukirch an der Vöckla und zwar an Erich Humer mit seinem neuen Hyundai ix35 GO Plus 2,0 CRDi 4WD Automatik in der lässigen Farbe steel-grey mit 100 kW / 136 PS ! 🤗🤗
Hr. Humer, wir wünschen Ihnen abertausende gute Kilometer und unfallfreie Fahrt mit Ihrem neuen Hyundai ix35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28474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- 2018-02-22 11:30:00</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Schachendorf und zwar an Tamas Kalman mit seinem neuen ŠKODA Fabia in der lässigen Farbe schwarz mit 44 kW / 60 PS ! 🤗
Tamas fahr vorsichtig, pass gut auf Dein neues Auto auf und vorallem: Allzeit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1784439"/>
                  </a:ext>
                </a:extLst>
              </a:tr>
            </a:tbl>
          </a:graphicData>
        </a:graphic>
      </p:graphicFrame>
      <p:sp>
        <p:nvSpPr>
          <p:cNvPr id="4" name="Text Placeholder 3">
            <a:extLst>
              <a:ext uri="{FF2B5EF4-FFF2-40B4-BE49-F238E27FC236}">
                <a16:creationId xmlns:a16="http://schemas.microsoft.com/office/drawing/2014/main" id="{28D39B81-3414-4813-BDE9-142BB42824A4}"/>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912064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6E476-D6F3-4C56-B172-99D10EFA9944}"/>
              </a:ext>
            </a:extLst>
          </p:cNvPr>
          <p:cNvSpPr>
            <a:spLocks noGrp="1"/>
          </p:cNvSpPr>
          <p:nvPr>
            <p:ph type="title"/>
          </p:nvPr>
        </p:nvSpPr>
        <p:spPr/>
        <p:txBody>
          <a:bodyPr/>
          <a:lstStyle/>
          <a:p>
            <a:r>
              <a:rPr lang="en-US"/>
              <a:t>Facebook Own Posts Table - 3 of 9</a:t>
            </a:r>
          </a:p>
        </p:txBody>
      </p:sp>
      <p:graphicFrame>
        <p:nvGraphicFramePr>
          <p:cNvPr id="5" name="Table Placeholder 4">
            <a:extLst>
              <a:ext uri="{FF2B5EF4-FFF2-40B4-BE49-F238E27FC236}">
                <a16:creationId xmlns:a16="http://schemas.microsoft.com/office/drawing/2014/main" id="{5F158704-F94F-4F47-8AA2-812260D6AFD5}"/>
              </a:ext>
            </a:extLst>
          </p:cNvPr>
          <p:cNvGraphicFramePr>
            <a:graphicFrameLocks noGrp="1"/>
          </p:cNvGraphicFramePr>
          <p:nvPr>
            <p:ph type="tbl" sz="quarter" idx="13"/>
            <p:extLst>
              <p:ext uri="{D42A27DB-BD31-4B8C-83A1-F6EECF244321}">
                <p14:modId xmlns:p14="http://schemas.microsoft.com/office/powerpoint/2010/main" val="2742638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24014274"/>
                    </a:ext>
                  </a:extLst>
                </a:gridCol>
                <a:gridCol w="658368">
                  <a:extLst>
                    <a:ext uri="{9D8B030D-6E8A-4147-A177-3AD203B41FA5}">
                      <a16:colId xmlns:a16="http://schemas.microsoft.com/office/drawing/2014/main" val="303458198"/>
                    </a:ext>
                  </a:extLst>
                </a:gridCol>
                <a:gridCol w="658368">
                  <a:extLst>
                    <a:ext uri="{9D8B030D-6E8A-4147-A177-3AD203B41FA5}">
                      <a16:colId xmlns:a16="http://schemas.microsoft.com/office/drawing/2014/main" val="2186555961"/>
                    </a:ext>
                  </a:extLst>
                </a:gridCol>
                <a:gridCol w="658368">
                  <a:extLst>
                    <a:ext uri="{9D8B030D-6E8A-4147-A177-3AD203B41FA5}">
                      <a16:colId xmlns:a16="http://schemas.microsoft.com/office/drawing/2014/main" val="11503895"/>
                    </a:ext>
                  </a:extLst>
                </a:gridCol>
                <a:gridCol w="658368">
                  <a:extLst>
                    <a:ext uri="{9D8B030D-6E8A-4147-A177-3AD203B41FA5}">
                      <a16:colId xmlns:a16="http://schemas.microsoft.com/office/drawing/2014/main" val="3556759857"/>
                    </a:ext>
                  </a:extLst>
                </a:gridCol>
                <a:gridCol w="658368">
                  <a:extLst>
                    <a:ext uri="{9D8B030D-6E8A-4147-A177-3AD203B41FA5}">
                      <a16:colId xmlns:a16="http://schemas.microsoft.com/office/drawing/2014/main" val="2773477550"/>
                    </a:ext>
                  </a:extLst>
                </a:gridCol>
                <a:gridCol w="658368">
                  <a:extLst>
                    <a:ext uri="{9D8B030D-6E8A-4147-A177-3AD203B41FA5}">
                      <a16:colId xmlns:a16="http://schemas.microsoft.com/office/drawing/2014/main" val="2196525598"/>
                    </a:ext>
                  </a:extLst>
                </a:gridCol>
                <a:gridCol w="658368">
                  <a:extLst>
                    <a:ext uri="{9D8B030D-6E8A-4147-A177-3AD203B41FA5}">
                      <a16:colId xmlns:a16="http://schemas.microsoft.com/office/drawing/2014/main" val="3819752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21783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- 2018-02-21 19:29:00</a:t>
                      </a:r>
                      <a:r>
                        <a:rPr kumimoji="0" lang="de-DE" sz="1000" b="0" i="0" u="none" strike="noStrike" kern="1200" cap="none" spc="0" normalizeH="0" baseline="0" noProof="0">
                          <a:ln>
                            <a:noFill/>
                          </a:ln>
                          <a:solidFill>
                            <a:prstClr val="black"/>
                          </a:solidFill>
                          <a:effectLst/>
                          <a:uLnTx/>
                          <a:uFillTx/>
                          <a:latin typeface="+mn-lt"/>
                          <a:ea typeface="+mn-ea"/>
                          <a:cs typeface="+mn-cs"/>
                        </a:rPr>
                        <a:t>
Hast Du schon einmal über eine #Standheizung nachgedacht? Nie wieder kalte Finger und vereiste Scheiben – und sofort losfahren.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31893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- 2018-02-21 11:55:00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Christoph Konrad aus Wien viel Spaß mit seinem neuen Hyundai i30 Kombi Edition 25 1,4 Benzin in der coolen Farbe phantom-black mit 73,5 kW / 100 PS ! 😊😊
Wie immer unfallfreie Fahrt - wir wünschen tolle Erlebnisse mit Deinem neuen Weggefährten!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894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- 2018-02-20 11:50:00</a:t>
                      </a:r>
                      <a:r>
                        <a:rPr kumimoji="0" lang="de-DE" sz="1000" b="0" i="0" u="none" strike="noStrike" kern="1200" cap="none" spc="0" normalizeH="0" baseline="0" noProof="0">
                          <a:ln>
                            <a:noFill/>
                          </a:ln>
                          <a:solidFill>
                            <a:prstClr val="black"/>
                          </a:solidFill>
                          <a:effectLst/>
                          <a:uLnTx/>
                          <a:uFillTx/>
                          <a:latin typeface="+mn-lt"/>
                          <a:ea typeface="+mn-ea"/>
                          <a:cs typeface="+mn-cs"/>
                        </a:rPr>
                        <a:t>
Und wieder ging ein wunderschöner Hyundai i10 Edition 25 1,0 bei uns über die Ladentheke: Sein stolzer Besitzer Horst Hütter aus Rechnitz freut sich sehr über seinen neuen Hyundai in der lässigen Farbe polar-white mit 48,5 kW / 66 PS ! 😊😊
Hr. Hütter, wir wünschen Ihnen abertausende gute Kilometer und unfallfreie Fahrt mit Ihrem neuen i10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8286970"/>
                  </a:ext>
                </a:extLst>
              </a:tr>
            </a:tbl>
          </a:graphicData>
        </a:graphic>
      </p:graphicFrame>
      <p:sp>
        <p:nvSpPr>
          <p:cNvPr id="4" name="Text Placeholder 3">
            <a:extLst>
              <a:ext uri="{FF2B5EF4-FFF2-40B4-BE49-F238E27FC236}">
                <a16:creationId xmlns:a16="http://schemas.microsoft.com/office/drawing/2014/main" id="{6E9FAB76-9707-4E25-BBFC-CECC418DFA1B}"/>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0339110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D22E2-AC3F-49FE-8018-504344FF0A1C}"/>
              </a:ext>
            </a:extLst>
          </p:cNvPr>
          <p:cNvSpPr>
            <a:spLocks noGrp="1"/>
          </p:cNvSpPr>
          <p:nvPr>
            <p:ph type="title"/>
          </p:nvPr>
        </p:nvSpPr>
        <p:spPr/>
        <p:txBody>
          <a:bodyPr/>
          <a:lstStyle/>
          <a:p>
            <a:r>
              <a:rPr lang="en-US"/>
              <a:t>Facebook Own Posts Table - 4 of 9</a:t>
            </a:r>
          </a:p>
        </p:txBody>
      </p:sp>
      <p:graphicFrame>
        <p:nvGraphicFramePr>
          <p:cNvPr id="5" name="Table Placeholder 4">
            <a:extLst>
              <a:ext uri="{FF2B5EF4-FFF2-40B4-BE49-F238E27FC236}">
                <a16:creationId xmlns:a16="http://schemas.microsoft.com/office/drawing/2014/main" id="{7A584151-C1AC-4D83-8DAD-6CADF68389BE}"/>
              </a:ext>
            </a:extLst>
          </p:cNvPr>
          <p:cNvGraphicFramePr>
            <a:graphicFrameLocks noGrp="1"/>
          </p:cNvGraphicFramePr>
          <p:nvPr>
            <p:ph type="tbl" sz="quarter" idx="13"/>
            <p:extLst>
              <p:ext uri="{D42A27DB-BD31-4B8C-83A1-F6EECF244321}">
                <p14:modId xmlns:p14="http://schemas.microsoft.com/office/powerpoint/2010/main" val="3046037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9287741"/>
                    </a:ext>
                  </a:extLst>
                </a:gridCol>
                <a:gridCol w="658368">
                  <a:extLst>
                    <a:ext uri="{9D8B030D-6E8A-4147-A177-3AD203B41FA5}">
                      <a16:colId xmlns:a16="http://schemas.microsoft.com/office/drawing/2014/main" val="3651283498"/>
                    </a:ext>
                  </a:extLst>
                </a:gridCol>
                <a:gridCol w="658368">
                  <a:extLst>
                    <a:ext uri="{9D8B030D-6E8A-4147-A177-3AD203B41FA5}">
                      <a16:colId xmlns:a16="http://schemas.microsoft.com/office/drawing/2014/main" val="3155216660"/>
                    </a:ext>
                  </a:extLst>
                </a:gridCol>
                <a:gridCol w="658368">
                  <a:extLst>
                    <a:ext uri="{9D8B030D-6E8A-4147-A177-3AD203B41FA5}">
                      <a16:colId xmlns:a16="http://schemas.microsoft.com/office/drawing/2014/main" val="500035420"/>
                    </a:ext>
                  </a:extLst>
                </a:gridCol>
                <a:gridCol w="658368">
                  <a:extLst>
                    <a:ext uri="{9D8B030D-6E8A-4147-A177-3AD203B41FA5}">
                      <a16:colId xmlns:a16="http://schemas.microsoft.com/office/drawing/2014/main" val="365220039"/>
                    </a:ext>
                  </a:extLst>
                </a:gridCol>
                <a:gridCol w="658368">
                  <a:extLst>
                    <a:ext uri="{9D8B030D-6E8A-4147-A177-3AD203B41FA5}">
                      <a16:colId xmlns:a16="http://schemas.microsoft.com/office/drawing/2014/main" val="314447832"/>
                    </a:ext>
                  </a:extLst>
                </a:gridCol>
                <a:gridCol w="658368">
                  <a:extLst>
                    <a:ext uri="{9D8B030D-6E8A-4147-A177-3AD203B41FA5}">
                      <a16:colId xmlns:a16="http://schemas.microsoft.com/office/drawing/2014/main" val="308201132"/>
                    </a:ext>
                  </a:extLst>
                </a:gridCol>
                <a:gridCol w="658368">
                  <a:extLst>
                    <a:ext uri="{9D8B030D-6E8A-4147-A177-3AD203B41FA5}">
                      <a16:colId xmlns:a16="http://schemas.microsoft.com/office/drawing/2014/main" val="2530559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52008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- 2018-02-19 18:50:00</a:t>
                      </a:r>
                      <a:r>
                        <a:rPr kumimoji="0" lang="de-DE" sz="1000" b="0" i="0" u="none" strike="noStrike" kern="1200" cap="none" spc="0" normalizeH="0" baseline="0" noProof="0">
                          <a:ln>
                            <a:noFill/>
                          </a:ln>
                          <a:solidFill>
                            <a:prstClr val="black"/>
                          </a:solidFill>
                          <a:effectLst/>
                          <a:uLnTx/>
                          <a:uFillTx/>
                          <a:latin typeface="+mn-lt"/>
                          <a:ea typeface="+mn-ea"/>
                          <a:cs typeface="+mn-cs"/>
                        </a:rPr>
                        <a:t>
Gerne erfüllen wir jedem Kunden seinen Wunsch - auch wenn er ein Fahrzeug haben möchte, welches es gar nicht auf dem Europäischen Festland gibt. 
Für einen unserer Stammkunden führen wir gerade die Endabfertigung zur Typisierung an diesem wunderschönen Toyota Land Cruiser HZJ78L durch. Dieses Fahrzeug dient in so machen Kriesengebiet und Entwicklungsland als Toyota's Flagship Modell für UN und NGO Organisationen. 🤗
Der 4.164 ccm, 6 Zylinder Dieselmotor mit einer Leistung von 113 kW / 154 PS  wurde Entwickelt für höchste Belastung. Der Schnorchel hilft bei Wasserdurchfahrten und ein doppelter Tank (2x 90 Liter) behilft zu einer abnormal hohen Reichweite - immerhin wurde das Fahrzeug ja für dort Entwickelt wo es keine Tankstellen gibt. Dieses Fahrzeug ist ein 3-Sitzer, jedoch gibt es diesen Landcruiser auch als 13 Sitzer. 3,5 Tonnen Hochzulässiges Gesamtgewicht und 3,5 Tonnen Anhängelast machen Ihn auch im Land der Kamele zum richtigen Packesel.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2413619"/>
                  </a:ext>
                </a:extLst>
              </a:tr>
            </a:tbl>
          </a:graphicData>
        </a:graphic>
      </p:graphicFrame>
      <p:sp>
        <p:nvSpPr>
          <p:cNvPr id="4" name="Text Placeholder 3">
            <a:extLst>
              <a:ext uri="{FF2B5EF4-FFF2-40B4-BE49-F238E27FC236}">
                <a16:creationId xmlns:a16="http://schemas.microsoft.com/office/drawing/2014/main" id="{A2E3157E-151A-4C46-AE78-65AE80B96FB7}"/>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449317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D90C0-C491-452F-9F91-68207780C105}"/>
              </a:ext>
            </a:extLst>
          </p:cNvPr>
          <p:cNvSpPr>
            <a:spLocks noGrp="1"/>
          </p:cNvSpPr>
          <p:nvPr>
            <p:ph type="title"/>
          </p:nvPr>
        </p:nvSpPr>
        <p:spPr/>
        <p:txBody>
          <a:bodyPr/>
          <a:lstStyle/>
          <a:p>
            <a:r>
              <a:rPr lang="en-US"/>
              <a:t>Facebook Own Posts Table - 5 of 9</a:t>
            </a:r>
          </a:p>
        </p:txBody>
      </p:sp>
      <p:graphicFrame>
        <p:nvGraphicFramePr>
          <p:cNvPr id="5" name="Table Placeholder 4">
            <a:extLst>
              <a:ext uri="{FF2B5EF4-FFF2-40B4-BE49-F238E27FC236}">
                <a16:creationId xmlns:a16="http://schemas.microsoft.com/office/drawing/2014/main" id="{CC87BC82-3528-476D-9FDD-190FA409D265}"/>
              </a:ext>
            </a:extLst>
          </p:cNvPr>
          <p:cNvGraphicFramePr>
            <a:graphicFrameLocks noGrp="1"/>
          </p:cNvGraphicFramePr>
          <p:nvPr>
            <p:ph type="tbl" sz="quarter" idx="13"/>
            <p:extLst>
              <p:ext uri="{D42A27DB-BD31-4B8C-83A1-F6EECF244321}">
                <p14:modId xmlns:p14="http://schemas.microsoft.com/office/powerpoint/2010/main" val="2943625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59259387"/>
                    </a:ext>
                  </a:extLst>
                </a:gridCol>
                <a:gridCol w="658368">
                  <a:extLst>
                    <a:ext uri="{9D8B030D-6E8A-4147-A177-3AD203B41FA5}">
                      <a16:colId xmlns:a16="http://schemas.microsoft.com/office/drawing/2014/main" val="2312066317"/>
                    </a:ext>
                  </a:extLst>
                </a:gridCol>
                <a:gridCol w="658368">
                  <a:extLst>
                    <a:ext uri="{9D8B030D-6E8A-4147-A177-3AD203B41FA5}">
                      <a16:colId xmlns:a16="http://schemas.microsoft.com/office/drawing/2014/main" val="456345152"/>
                    </a:ext>
                  </a:extLst>
                </a:gridCol>
                <a:gridCol w="658368">
                  <a:extLst>
                    <a:ext uri="{9D8B030D-6E8A-4147-A177-3AD203B41FA5}">
                      <a16:colId xmlns:a16="http://schemas.microsoft.com/office/drawing/2014/main" val="1212273776"/>
                    </a:ext>
                  </a:extLst>
                </a:gridCol>
                <a:gridCol w="658368">
                  <a:extLst>
                    <a:ext uri="{9D8B030D-6E8A-4147-A177-3AD203B41FA5}">
                      <a16:colId xmlns:a16="http://schemas.microsoft.com/office/drawing/2014/main" val="2630613132"/>
                    </a:ext>
                  </a:extLst>
                </a:gridCol>
                <a:gridCol w="658368">
                  <a:extLst>
                    <a:ext uri="{9D8B030D-6E8A-4147-A177-3AD203B41FA5}">
                      <a16:colId xmlns:a16="http://schemas.microsoft.com/office/drawing/2014/main" val="1555207511"/>
                    </a:ext>
                  </a:extLst>
                </a:gridCol>
                <a:gridCol w="658368">
                  <a:extLst>
                    <a:ext uri="{9D8B030D-6E8A-4147-A177-3AD203B41FA5}">
                      <a16:colId xmlns:a16="http://schemas.microsoft.com/office/drawing/2014/main" val="2460108322"/>
                    </a:ext>
                  </a:extLst>
                </a:gridCol>
                <a:gridCol w="658368">
                  <a:extLst>
                    <a:ext uri="{9D8B030D-6E8A-4147-A177-3AD203B41FA5}">
                      <a16:colId xmlns:a16="http://schemas.microsoft.com/office/drawing/2014/main" val="1403016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57112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- 2018-02-19 11:38:00</a:t>
                      </a:r>
                      <a:r>
                        <a:rPr kumimoji="0" lang="de-DE" sz="1000" b="0" i="0" u="none" strike="noStrike" kern="1200" cap="none" spc="0" normalizeH="0" baseline="0" noProof="0">
                          <a:ln>
                            <a:noFill/>
                          </a:ln>
                          <a:solidFill>
                            <a:prstClr val="black"/>
                          </a:solidFill>
                          <a:effectLst/>
                          <a:uLnTx/>
                          <a:uFillTx/>
                          <a:latin typeface="+mn-lt"/>
                          <a:ea typeface="+mn-ea"/>
                          <a:cs typeface="+mn-cs"/>
                        </a:rPr>
                        <a:t>
🔜 Der Hyundai Kona Elektro ist auf dem Genfer Autosalon 2018 (8. bis 18. März) zu sehen. Die Markteinführung wird im Sommer 2018 erwartet. ⚡
Vorab verrät Hyundai bereits, dass die Elektroversion zum Kompakt-Crossover in zwei Varianten mit unterschiedlichen Batteriegrößen kommen wird. Die stärke Variante der Lithium-Polymer-Batterieeinheit soll sogar eine Reichweite von bis zu 470 Kilometer erreichen (nach neuer WLTP-Verbrauchsnorm) schaffen.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26643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- 2018-02-18 11:05:00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Mag. Raimund Wagner aus Güttenbach viel Spaß mit seinem neuen Hyundai i30 Kombi - PD Edition 25 1,0 T-GDi in der lässigen Außenfarbe engine-red mit 88 kW / 120 PS ! 🤗🤗
Hr. Mag. Wagner fahren Sie vorsichtig, passen Sie gut auf Ihrneues Auto auf und vorallem: Allzeit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1817857"/>
                  </a:ext>
                </a:extLst>
              </a:tr>
            </a:tbl>
          </a:graphicData>
        </a:graphic>
      </p:graphicFrame>
      <p:sp>
        <p:nvSpPr>
          <p:cNvPr id="4" name="Text Placeholder 3">
            <a:extLst>
              <a:ext uri="{FF2B5EF4-FFF2-40B4-BE49-F238E27FC236}">
                <a16:creationId xmlns:a16="http://schemas.microsoft.com/office/drawing/2014/main" id="{08532A13-5D5B-42AF-B694-5B04B8BFF04F}"/>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707270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4BFAB-2068-4732-8075-19D57CA27E2F}"/>
              </a:ext>
            </a:extLst>
          </p:cNvPr>
          <p:cNvSpPr>
            <a:spLocks noGrp="1"/>
          </p:cNvSpPr>
          <p:nvPr>
            <p:ph type="title"/>
          </p:nvPr>
        </p:nvSpPr>
        <p:spPr/>
        <p:txBody>
          <a:bodyPr/>
          <a:lstStyle/>
          <a:p>
            <a:r>
              <a:rPr lang="en-US"/>
              <a:t>Facebook Own Posts Table - 6 of 9</a:t>
            </a:r>
          </a:p>
        </p:txBody>
      </p:sp>
      <p:graphicFrame>
        <p:nvGraphicFramePr>
          <p:cNvPr id="5" name="Table Placeholder 4">
            <a:extLst>
              <a:ext uri="{FF2B5EF4-FFF2-40B4-BE49-F238E27FC236}">
                <a16:creationId xmlns:a16="http://schemas.microsoft.com/office/drawing/2014/main" id="{F0DE1133-441B-499F-B186-502897C8BC77}"/>
              </a:ext>
            </a:extLst>
          </p:cNvPr>
          <p:cNvGraphicFramePr>
            <a:graphicFrameLocks noGrp="1"/>
          </p:cNvGraphicFramePr>
          <p:nvPr>
            <p:ph type="tbl" sz="quarter" idx="13"/>
            <p:extLst>
              <p:ext uri="{D42A27DB-BD31-4B8C-83A1-F6EECF244321}">
                <p14:modId xmlns:p14="http://schemas.microsoft.com/office/powerpoint/2010/main" val="1630697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97956718"/>
                    </a:ext>
                  </a:extLst>
                </a:gridCol>
                <a:gridCol w="658368">
                  <a:extLst>
                    <a:ext uri="{9D8B030D-6E8A-4147-A177-3AD203B41FA5}">
                      <a16:colId xmlns:a16="http://schemas.microsoft.com/office/drawing/2014/main" val="4246256534"/>
                    </a:ext>
                  </a:extLst>
                </a:gridCol>
                <a:gridCol w="658368">
                  <a:extLst>
                    <a:ext uri="{9D8B030D-6E8A-4147-A177-3AD203B41FA5}">
                      <a16:colId xmlns:a16="http://schemas.microsoft.com/office/drawing/2014/main" val="3822061625"/>
                    </a:ext>
                  </a:extLst>
                </a:gridCol>
                <a:gridCol w="658368">
                  <a:extLst>
                    <a:ext uri="{9D8B030D-6E8A-4147-A177-3AD203B41FA5}">
                      <a16:colId xmlns:a16="http://schemas.microsoft.com/office/drawing/2014/main" val="2977370477"/>
                    </a:ext>
                  </a:extLst>
                </a:gridCol>
                <a:gridCol w="658368">
                  <a:extLst>
                    <a:ext uri="{9D8B030D-6E8A-4147-A177-3AD203B41FA5}">
                      <a16:colId xmlns:a16="http://schemas.microsoft.com/office/drawing/2014/main" val="3772338277"/>
                    </a:ext>
                  </a:extLst>
                </a:gridCol>
                <a:gridCol w="658368">
                  <a:extLst>
                    <a:ext uri="{9D8B030D-6E8A-4147-A177-3AD203B41FA5}">
                      <a16:colId xmlns:a16="http://schemas.microsoft.com/office/drawing/2014/main" val="3514198314"/>
                    </a:ext>
                  </a:extLst>
                </a:gridCol>
                <a:gridCol w="658368">
                  <a:extLst>
                    <a:ext uri="{9D8B030D-6E8A-4147-A177-3AD203B41FA5}">
                      <a16:colId xmlns:a16="http://schemas.microsoft.com/office/drawing/2014/main" val="134324626"/>
                    </a:ext>
                  </a:extLst>
                </a:gridCol>
                <a:gridCol w="658368">
                  <a:extLst>
                    <a:ext uri="{9D8B030D-6E8A-4147-A177-3AD203B41FA5}">
                      <a16:colId xmlns:a16="http://schemas.microsoft.com/office/drawing/2014/main" val="307322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04971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- 2018-02-17 18:44:00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Dietmar Werderits vom dynamischen Unternehmen Eom Solutions aus Olbendorf viel Spaß mit seinem neuen Hyundai H350 L3H2 ECO 2,5 CRDi in der lässigen Außenfarbe creamy-white mit 110 kW / 150 PS ! 😊
Als Spezialist der Messtechnik und Übertragungstechnik bietet eom solutions kundenindividuelle Lösungen, die den hohen Ansprüchen der Trinkwasserversorgung, Abwasserentsorgung, Energiemonitoring und unserer Umwelt gerecht werden. 🤗🤗
Wir wünschen Ihnen viel Spaß mit Ihrem neuen Weggefährten, abertausende gute Kilometer und vorallem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7069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- 2018-02-17 14:21:07</a:t>
                      </a:r>
                      <a:r>
                        <a:rPr kumimoji="0" lang="de-DE" sz="1000" b="0" i="0" u="none" strike="noStrike" kern="1200" cap="none" spc="0" normalizeH="0" baseline="0" noProof="0">
                          <a:ln>
                            <a:noFill/>
                          </a:ln>
                          <a:solidFill>
                            <a:prstClr val="black"/>
                          </a:solidFill>
                          <a:effectLst/>
                          <a:uLnTx/>
                          <a:uFillTx/>
                          <a:latin typeface="+mn-lt"/>
                          <a:ea typeface="+mn-ea"/>
                          <a:cs typeface="+mn-cs"/>
                        </a:rPr>
                        <a:t>
Gute Fahrt zur Südsteirische Weinstraße, und zwar nach Gamlitz, Steiermark, Austria an Klaus Zierer vom Weingut Ludwigshof mit seinem neuen Hyundai H1 Doppelkabine 2,5 CRDi Transporter in der lässigen Farbe creamy-white mit 85 kW / 116 PS ! 🤗
Familie Zierer vom Ludwigshof kümmt sich um die Produktion möglichst naturbelassener Weine,  mit der für die Steiermark typischen, fruchtig - duftigen Note. 😎😃
Hr. Zierer, wir wünschen Ihnen abertausende gute Kilometer und vorallem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5357769"/>
                  </a:ext>
                </a:extLst>
              </a:tr>
            </a:tbl>
          </a:graphicData>
        </a:graphic>
      </p:graphicFrame>
      <p:sp>
        <p:nvSpPr>
          <p:cNvPr id="4" name="Text Placeholder 3">
            <a:extLst>
              <a:ext uri="{FF2B5EF4-FFF2-40B4-BE49-F238E27FC236}">
                <a16:creationId xmlns:a16="http://schemas.microsoft.com/office/drawing/2014/main" id="{CB620578-99C0-4AB7-9F74-75C66509CC15}"/>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725839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9FC9E-2D54-4324-8C76-C53B9A976474}"/>
              </a:ext>
            </a:extLst>
          </p:cNvPr>
          <p:cNvSpPr>
            <a:spLocks noGrp="1"/>
          </p:cNvSpPr>
          <p:nvPr>
            <p:ph type="title"/>
          </p:nvPr>
        </p:nvSpPr>
        <p:spPr/>
        <p:txBody>
          <a:bodyPr/>
          <a:lstStyle/>
          <a:p>
            <a:r>
              <a:rPr lang="en-US"/>
              <a:t>Facebook Own Posts Table - 7 of 9</a:t>
            </a:r>
          </a:p>
        </p:txBody>
      </p:sp>
      <p:graphicFrame>
        <p:nvGraphicFramePr>
          <p:cNvPr id="5" name="Table Placeholder 4">
            <a:extLst>
              <a:ext uri="{FF2B5EF4-FFF2-40B4-BE49-F238E27FC236}">
                <a16:creationId xmlns:a16="http://schemas.microsoft.com/office/drawing/2014/main" id="{DFEB5EF4-FD5E-490B-8AF3-CCB55EDC0EA2}"/>
              </a:ext>
            </a:extLst>
          </p:cNvPr>
          <p:cNvGraphicFramePr>
            <a:graphicFrameLocks noGrp="1"/>
          </p:cNvGraphicFramePr>
          <p:nvPr>
            <p:ph type="tbl" sz="quarter" idx="13"/>
            <p:extLst>
              <p:ext uri="{D42A27DB-BD31-4B8C-83A1-F6EECF244321}">
                <p14:modId xmlns:p14="http://schemas.microsoft.com/office/powerpoint/2010/main" val="1073900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45945767"/>
                    </a:ext>
                  </a:extLst>
                </a:gridCol>
                <a:gridCol w="658368">
                  <a:extLst>
                    <a:ext uri="{9D8B030D-6E8A-4147-A177-3AD203B41FA5}">
                      <a16:colId xmlns:a16="http://schemas.microsoft.com/office/drawing/2014/main" val="332456387"/>
                    </a:ext>
                  </a:extLst>
                </a:gridCol>
                <a:gridCol w="658368">
                  <a:extLst>
                    <a:ext uri="{9D8B030D-6E8A-4147-A177-3AD203B41FA5}">
                      <a16:colId xmlns:a16="http://schemas.microsoft.com/office/drawing/2014/main" val="3514516010"/>
                    </a:ext>
                  </a:extLst>
                </a:gridCol>
                <a:gridCol w="658368">
                  <a:extLst>
                    <a:ext uri="{9D8B030D-6E8A-4147-A177-3AD203B41FA5}">
                      <a16:colId xmlns:a16="http://schemas.microsoft.com/office/drawing/2014/main" val="1016647573"/>
                    </a:ext>
                  </a:extLst>
                </a:gridCol>
                <a:gridCol w="658368">
                  <a:extLst>
                    <a:ext uri="{9D8B030D-6E8A-4147-A177-3AD203B41FA5}">
                      <a16:colId xmlns:a16="http://schemas.microsoft.com/office/drawing/2014/main" val="100320050"/>
                    </a:ext>
                  </a:extLst>
                </a:gridCol>
                <a:gridCol w="658368">
                  <a:extLst>
                    <a:ext uri="{9D8B030D-6E8A-4147-A177-3AD203B41FA5}">
                      <a16:colId xmlns:a16="http://schemas.microsoft.com/office/drawing/2014/main" val="1412765049"/>
                    </a:ext>
                  </a:extLst>
                </a:gridCol>
                <a:gridCol w="658368">
                  <a:extLst>
                    <a:ext uri="{9D8B030D-6E8A-4147-A177-3AD203B41FA5}">
                      <a16:colId xmlns:a16="http://schemas.microsoft.com/office/drawing/2014/main" val="1055524079"/>
                    </a:ext>
                  </a:extLst>
                </a:gridCol>
                <a:gridCol w="658368">
                  <a:extLst>
                    <a:ext uri="{9D8B030D-6E8A-4147-A177-3AD203B41FA5}">
                      <a16:colId xmlns:a16="http://schemas.microsoft.com/office/drawing/2014/main" val="2077212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52670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- 2018-02-17 10:30:00</a:t>
                      </a:r>
                      <a:r>
                        <a:rPr kumimoji="0" lang="de-DE" sz="1000" b="0" i="0" u="none" strike="noStrike" kern="1200" cap="none" spc="0" normalizeH="0" baseline="0" noProof="0">
                          <a:ln>
                            <a:noFill/>
                          </a:ln>
                          <a:solidFill>
                            <a:prstClr val="black"/>
                          </a:solidFill>
                          <a:effectLst/>
                          <a:uLnTx/>
                          <a:uFillTx/>
                          <a:latin typeface="+mn-lt"/>
                          <a:ea typeface="+mn-ea"/>
                          <a:cs typeface="+mn-cs"/>
                        </a:rPr>
                        <a:t>
Schon mal über ein neues SUV-Coupé nachgedacht? 🤔
Dann schau dir mal den Toyota C-HR genauer an.
Bei uns schon ab € 149 / Monat bzw. € 22.200!
Videos, Bilder und Informationen findest du auf unserer Webseite:
https://goo.gl/cDfWom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0161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- 2018-02-15 17:37:00</a:t>
                      </a:r>
                      <a:r>
                        <a:rPr kumimoji="0" lang="de-DE" sz="1000" b="0" i="0" u="none" strike="noStrike" kern="1200" cap="none" spc="0" normalizeH="0" baseline="0" noProof="0">
                          <a:ln>
                            <a:noFill/>
                          </a:ln>
                          <a:solidFill>
                            <a:prstClr val="black"/>
                          </a:solidFill>
                          <a:effectLst/>
                          <a:uLnTx/>
                          <a:uFillTx/>
                          <a:latin typeface="+mn-lt"/>
                          <a:ea typeface="+mn-ea"/>
                          <a:cs typeface="+mn-cs"/>
                        </a:rPr>
                        <a:t>
Den neuen Hyundai KONA gibts auch mit 1,6 T-GDi mit einer Leistung von 130 kW / 177 PS - natürlich mit Allrad und spritzigen 7-Gang Doppelkupplungsgetriebe. Von 0-100 geht in nur 7,9 s ⚡⚡⚡ - und das bei einem Verbrauch von nur 7,3l/100km.
YOU DRIVE IT. YOU DEFINE 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6666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- 2018-02-15 16:30:00</a:t>
                      </a:r>
                      <a:r>
                        <a:rPr kumimoji="0" lang="de-DE" sz="1000" b="0" i="0" u="none" strike="noStrike" kern="1200" cap="none" spc="0" normalizeH="0" baseline="0" noProof="0">
                          <a:ln>
                            <a:noFill/>
                          </a:ln>
                          <a:solidFill>
                            <a:prstClr val="black"/>
                          </a:solidFill>
                          <a:effectLst/>
                          <a:uLnTx/>
                          <a:uFillTx/>
                          <a:latin typeface="+mn-lt"/>
                          <a:ea typeface="+mn-ea"/>
                          <a:cs typeface="+mn-cs"/>
                        </a:rPr>
                        <a:t>
🏁🏁🏁 Abverkauf unserer Hyundai i10 Tageszulassungen 🏁🏁🏁
Den Hyundai i10 Edition 25 mit 66 PS und vielen Extras gibt es um € 8.990 oder nur € 69,90 monatlich!
Ihr müsst jetzt schnell sein! Es sind nur noch wenige übrig! Schreibt uns eine PN oder ruft uns an: 03352 34763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958036"/>
                  </a:ext>
                </a:extLst>
              </a:tr>
            </a:tbl>
          </a:graphicData>
        </a:graphic>
      </p:graphicFrame>
      <p:sp>
        <p:nvSpPr>
          <p:cNvPr id="4" name="Text Placeholder 3">
            <a:extLst>
              <a:ext uri="{FF2B5EF4-FFF2-40B4-BE49-F238E27FC236}">
                <a16:creationId xmlns:a16="http://schemas.microsoft.com/office/drawing/2014/main" id="{1983BBE0-93E0-4CC4-8F12-713F24DB112B}"/>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0709104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D7245-C280-4F08-99EF-189B54558F24}"/>
              </a:ext>
            </a:extLst>
          </p:cNvPr>
          <p:cNvSpPr>
            <a:spLocks noGrp="1"/>
          </p:cNvSpPr>
          <p:nvPr>
            <p:ph type="title"/>
          </p:nvPr>
        </p:nvSpPr>
        <p:spPr/>
        <p:txBody>
          <a:bodyPr/>
          <a:lstStyle/>
          <a:p>
            <a:r>
              <a:rPr lang="en-US"/>
              <a:t>Facebook Own Posts Table - 8 of 9</a:t>
            </a:r>
          </a:p>
        </p:txBody>
      </p:sp>
      <p:graphicFrame>
        <p:nvGraphicFramePr>
          <p:cNvPr id="5" name="Table Placeholder 4">
            <a:extLst>
              <a:ext uri="{FF2B5EF4-FFF2-40B4-BE49-F238E27FC236}">
                <a16:creationId xmlns:a16="http://schemas.microsoft.com/office/drawing/2014/main" id="{0AFE5877-9DB5-4C14-AF9A-855E9CA1555F}"/>
              </a:ext>
            </a:extLst>
          </p:cNvPr>
          <p:cNvGraphicFramePr>
            <a:graphicFrameLocks noGrp="1"/>
          </p:cNvGraphicFramePr>
          <p:nvPr>
            <p:ph type="tbl" sz="quarter" idx="13"/>
            <p:extLst>
              <p:ext uri="{D42A27DB-BD31-4B8C-83A1-F6EECF244321}">
                <p14:modId xmlns:p14="http://schemas.microsoft.com/office/powerpoint/2010/main" val="1019601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33139383"/>
                    </a:ext>
                  </a:extLst>
                </a:gridCol>
                <a:gridCol w="658368">
                  <a:extLst>
                    <a:ext uri="{9D8B030D-6E8A-4147-A177-3AD203B41FA5}">
                      <a16:colId xmlns:a16="http://schemas.microsoft.com/office/drawing/2014/main" val="3725492233"/>
                    </a:ext>
                  </a:extLst>
                </a:gridCol>
                <a:gridCol w="658368">
                  <a:extLst>
                    <a:ext uri="{9D8B030D-6E8A-4147-A177-3AD203B41FA5}">
                      <a16:colId xmlns:a16="http://schemas.microsoft.com/office/drawing/2014/main" val="888999977"/>
                    </a:ext>
                  </a:extLst>
                </a:gridCol>
                <a:gridCol w="658368">
                  <a:extLst>
                    <a:ext uri="{9D8B030D-6E8A-4147-A177-3AD203B41FA5}">
                      <a16:colId xmlns:a16="http://schemas.microsoft.com/office/drawing/2014/main" val="3887393754"/>
                    </a:ext>
                  </a:extLst>
                </a:gridCol>
                <a:gridCol w="658368">
                  <a:extLst>
                    <a:ext uri="{9D8B030D-6E8A-4147-A177-3AD203B41FA5}">
                      <a16:colId xmlns:a16="http://schemas.microsoft.com/office/drawing/2014/main" val="2968410669"/>
                    </a:ext>
                  </a:extLst>
                </a:gridCol>
                <a:gridCol w="658368">
                  <a:extLst>
                    <a:ext uri="{9D8B030D-6E8A-4147-A177-3AD203B41FA5}">
                      <a16:colId xmlns:a16="http://schemas.microsoft.com/office/drawing/2014/main" val="650598021"/>
                    </a:ext>
                  </a:extLst>
                </a:gridCol>
                <a:gridCol w="658368">
                  <a:extLst>
                    <a:ext uri="{9D8B030D-6E8A-4147-A177-3AD203B41FA5}">
                      <a16:colId xmlns:a16="http://schemas.microsoft.com/office/drawing/2014/main" val="3672269809"/>
                    </a:ext>
                  </a:extLst>
                </a:gridCol>
                <a:gridCol w="658368">
                  <a:extLst>
                    <a:ext uri="{9D8B030D-6E8A-4147-A177-3AD203B41FA5}">
                      <a16:colId xmlns:a16="http://schemas.microsoft.com/office/drawing/2014/main" val="3033977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71560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- 2018-02-15 12:01:00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Familie Artner aus Willersdorf viel Spaß mit ihrem neuen Toyota Yaris 1,0 Young  in der coolen Farbe super-rot mit 50,7 kW / 69 PS ! 🤗🤗
Fahrt vorsichtig, pass gut auf Euer neues Auto auf und vorallem: Allzeit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41099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- 2018-02-15 08:00:00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Sonja und Siegfried Baldauf aus Unterschützen, Burgenland, Austria viel Spaß mit ihrem neuen Hyundai i40 CW Economy 1,7 CRDi in der lässigen Außenfarbe phantom-black mit 85,2 kW / 116 PS ! 🤗🤗
Liebe Familie Baldauf, wir wünschen Euch abertausende gute Kilometer und unfallfreie Fahrt mit Eurem neuen Hyundai i40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1310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- 2018-02-14 18:50:00</a:t>
                      </a:r>
                      <a:r>
                        <a:rPr kumimoji="0" lang="de-DE" sz="1000" b="0" i="0" u="none" strike="noStrike" kern="1200" cap="none" spc="0" normalizeH="0" baseline="0" noProof="0">
                          <a:ln>
                            <a:noFill/>
                          </a:ln>
                          <a:solidFill>
                            <a:prstClr val="black"/>
                          </a:solidFill>
                          <a:effectLst/>
                          <a:uLnTx/>
                          <a:uFillTx/>
                          <a:latin typeface="+mn-lt"/>
                          <a:ea typeface="+mn-ea"/>
                          <a:cs typeface="+mn-cs"/>
                        </a:rPr>
                        <a:t>
Unsere 100ste Auslieferung in nur 6 Arbeitswochen im heurigen Jahr!
Gute Fahrt nach Sinnersdorf, Steiermark, Austria und zwar an Erich Rakowitz mit seinem neuen Toyota RAV4 2,5 Hybrid 4WD Lounge in der lässigen Farbe anthrazit-met. mit 114 kW / 155 PS ! 🤗😎
Hr. Rakowitz, wir wünschen Ihnen abertausende gute Kilometer und vorallem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4933104"/>
                  </a:ext>
                </a:extLst>
              </a:tr>
            </a:tbl>
          </a:graphicData>
        </a:graphic>
      </p:graphicFrame>
      <p:sp>
        <p:nvSpPr>
          <p:cNvPr id="4" name="Text Placeholder 3">
            <a:extLst>
              <a:ext uri="{FF2B5EF4-FFF2-40B4-BE49-F238E27FC236}">
                <a16:creationId xmlns:a16="http://schemas.microsoft.com/office/drawing/2014/main" id="{31A62283-01A2-4EE5-A449-B4DA9F15535F}"/>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122628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BDC8D-FBC4-4F9C-BC59-8F60A091A729}"/>
              </a:ext>
            </a:extLst>
          </p:cNvPr>
          <p:cNvSpPr>
            <a:spLocks noGrp="1"/>
          </p:cNvSpPr>
          <p:nvPr>
            <p:ph type="title"/>
          </p:nvPr>
        </p:nvSpPr>
        <p:spPr/>
        <p:txBody>
          <a:bodyPr/>
          <a:lstStyle/>
          <a:p>
            <a:r>
              <a:rPr lang="en-US"/>
              <a:t>Facebook Own Posts Table - 9 of 9</a:t>
            </a:r>
          </a:p>
        </p:txBody>
      </p:sp>
      <p:graphicFrame>
        <p:nvGraphicFramePr>
          <p:cNvPr id="5" name="Table Placeholder 4">
            <a:extLst>
              <a:ext uri="{FF2B5EF4-FFF2-40B4-BE49-F238E27FC236}">
                <a16:creationId xmlns:a16="http://schemas.microsoft.com/office/drawing/2014/main" id="{A24EEFE3-163B-46A3-8781-BC9D69E1D8C9}"/>
              </a:ext>
            </a:extLst>
          </p:cNvPr>
          <p:cNvGraphicFramePr>
            <a:graphicFrameLocks noGrp="1"/>
          </p:cNvGraphicFramePr>
          <p:nvPr>
            <p:ph type="tbl" sz="quarter" idx="13"/>
            <p:extLst>
              <p:ext uri="{D42A27DB-BD31-4B8C-83A1-F6EECF244321}">
                <p14:modId xmlns:p14="http://schemas.microsoft.com/office/powerpoint/2010/main" val="120140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179610"/>
                    </a:ext>
                  </a:extLst>
                </a:gridCol>
                <a:gridCol w="658368">
                  <a:extLst>
                    <a:ext uri="{9D8B030D-6E8A-4147-A177-3AD203B41FA5}">
                      <a16:colId xmlns:a16="http://schemas.microsoft.com/office/drawing/2014/main" val="2013204388"/>
                    </a:ext>
                  </a:extLst>
                </a:gridCol>
                <a:gridCol w="658368">
                  <a:extLst>
                    <a:ext uri="{9D8B030D-6E8A-4147-A177-3AD203B41FA5}">
                      <a16:colId xmlns:a16="http://schemas.microsoft.com/office/drawing/2014/main" val="3245742278"/>
                    </a:ext>
                  </a:extLst>
                </a:gridCol>
                <a:gridCol w="658368">
                  <a:extLst>
                    <a:ext uri="{9D8B030D-6E8A-4147-A177-3AD203B41FA5}">
                      <a16:colId xmlns:a16="http://schemas.microsoft.com/office/drawing/2014/main" val="1395937646"/>
                    </a:ext>
                  </a:extLst>
                </a:gridCol>
                <a:gridCol w="658368">
                  <a:extLst>
                    <a:ext uri="{9D8B030D-6E8A-4147-A177-3AD203B41FA5}">
                      <a16:colId xmlns:a16="http://schemas.microsoft.com/office/drawing/2014/main" val="1659230831"/>
                    </a:ext>
                  </a:extLst>
                </a:gridCol>
                <a:gridCol w="658368">
                  <a:extLst>
                    <a:ext uri="{9D8B030D-6E8A-4147-A177-3AD203B41FA5}">
                      <a16:colId xmlns:a16="http://schemas.microsoft.com/office/drawing/2014/main" val="3272020316"/>
                    </a:ext>
                  </a:extLst>
                </a:gridCol>
                <a:gridCol w="658368">
                  <a:extLst>
                    <a:ext uri="{9D8B030D-6E8A-4147-A177-3AD203B41FA5}">
                      <a16:colId xmlns:a16="http://schemas.microsoft.com/office/drawing/2014/main" val="2166495175"/>
                    </a:ext>
                  </a:extLst>
                </a:gridCol>
                <a:gridCol w="658368">
                  <a:extLst>
                    <a:ext uri="{9D8B030D-6E8A-4147-A177-3AD203B41FA5}">
                      <a16:colId xmlns:a16="http://schemas.microsoft.com/office/drawing/2014/main" val="3423563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78424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- 2018-02-14 12:00:00</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Litzelsdorf und zwar an Karin und Helmut Pöschl mit ihrem neuen Toyota Avensis 2,2 D-CAT Kombi in der lässigen Farbe anthrazit-met. mit 130 kW / 177 PS ! 🤗
Viel Spaß mit Eurem neuen Weggefährten!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1438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- 2018-02-14 09:01:00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Eduard Cabuk aus Krumegg, Steiermark, Austria viel Spaß mit seinem neuen Hyundai i10 Edition 25 in der coolen Farbe polar-white mit 48,5 kW / 66 PS ! 🤗
Wie immer unfallfreie Fahrt - wir wünschen tolle Erlebnisse mit Deinem neuen Weggefährten!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3112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- 2018-02-13 17:11:00</a:t>
                      </a:r>
                      <a:r>
                        <a:rPr kumimoji="0" lang="de-DE" sz="1000" b="0" i="0" u="none" strike="noStrike" kern="1200" cap="none" spc="0" normalizeH="0" baseline="0" noProof="0">
                          <a:ln>
                            <a:noFill/>
                          </a:ln>
                          <a:solidFill>
                            <a:prstClr val="black"/>
                          </a:solidFill>
                          <a:effectLst/>
                          <a:uLnTx/>
                          <a:uFillTx/>
                          <a:latin typeface="+mn-lt"/>
                          <a:ea typeface="+mn-ea"/>
                          <a:cs typeface="+mn-cs"/>
                        </a:rPr>
                        <a:t>
Noch nie gab es so viel i30 als jetzt: Die Evolution des Hyundai i30 ist eine Evolution des Designs.
Und❓ - Welchen i30 habt Ihr?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1787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- 2018-02-13 11:55:00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Hildegard Hasler aus Deutsch Schützen-Eisenberg viel Spaß mit ihrem neuen Hyundai IONIQ Hybrid Style in der lässigen Außenfarbe phantom-black mit 104 kW / 141 PS ! 😊😋
Fr. Hasler fahren Sie vorsichtig, passen Sie gut auf Ihr neues Auto auf und vorallem: Allzeit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72014190"/>
                  </a:ext>
                </a:extLst>
              </a:tr>
            </a:tbl>
          </a:graphicData>
        </a:graphic>
      </p:graphicFrame>
      <p:sp>
        <p:nvSpPr>
          <p:cNvPr id="4" name="Text Placeholder 3">
            <a:extLst>
              <a:ext uri="{FF2B5EF4-FFF2-40B4-BE49-F238E27FC236}">
                <a16:creationId xmlns:a16="http://schemas.microsoft.com/office/drawing/2014/main" id="{2B520B45-A541-4E5A-9771-2F2E49C5CA87}"/>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9389079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3734A-6E6B-4587-9B29-D378BB3B92BC}"/>
              </a:ext>
            </a:extLst>
          </p:cNvPr>
          <p:cNvSpPr>
            <a:spLocks noGrp="1"/>
          </p:cNvSpPr>
          <p:nvPr>
            <p:ph type="title"/>
          </p:nvPr>
        </p:nvSpPr>
        <p:spPr/>
        <p:txBody>
          <a:bodyPr/>
          <a:lstStyle/>
          <a:p>
            <a:r>
              <a:rPr lang="en-US"/>
              <a:t>Facebook Own Posts with Reactions Table - 1 of 13</a:t>
            </a:r>
          </a:p>
        </p:txBody>
      </p:sp>
      <p:graphicFrame>
        <p:nvGraphicFramePr>
          <p:cNvPr id="5" name="Table Placeholder 4">
            <a:extLst>
              <a:ext uri="{FF2B5EF4-FFF2-40B4-BE49-F238E27FC236}">
                <a16:creationId xmlns:a16="http://schemas.microsoft.com/office/drawing/2014/main" id="{9C2A7EBC-79BB-4D96-B082-C4DFD772ED70}"/>
              </a:ext>
            </a:extLst>
          </p:cNvPr>
          <p:cNvGraphicFramePr>
            <a:graphicFrameLocks noGrp="1"/>
          </p:cNvGraphicFramePr>
          <p:nvPr>
            <p:ph type="tbl" sz="quarter" idx="13"/>
            <p:extLst>
              <p:ext uri="{D42A27DB-BD31-4B8C-83A1-F6EECF244321}">
                <p14:modId xmlns:p14="http://schemas.microsoft.com/office/powerpoint/2010/main" val="2410415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5769919"/>
                    </a:ext>
                  </a:extLst>
                </a:gridCol>
                <a:gridCol w="822960">
                  <a:extLst>
                    <a:ext uri="{9D8B030D-6E8A-4147-A177-3AD203B41FA5}">
                      <a16:colId xmlns:a16="http://schemas.microsoft.com/office/drawing/2014/main" val="88800997"/>
                    </a:ext>
                  </a:extLst>
                </a:gridCol>
                <a:gridCol w="822960">
                  <a:extLst>
                    <a:ext uri="{9D8B030D-6E8A-4147-A177-3AD203B41FA5}">
                      <a16:colId xmlns:a16="http://schemas.microsoft.com/office/drawing/2014/main" val="4019616456"/>
                    </a:ext>
                  </a:extLst>
                </a:gridCol>
                <a:gridCol w="822960">
                  <a:extLst>
                    <a:ext uri="{9D8B030D-6E8A-4147-A177-3AD203B41FA5}">
                      <a16:colId xmlns:a16="http://schemas.microsoft.com/office/drawing/2014/main" val="4022897452"/>
                    </a:ext>
                  </a:extLst>
                </a:gridCol>
                <a:gridCol w="822960">
                  <a:extLst>
                    <a:ext uri="{9D8B030D-6E8A-4147-A177-3AD203B41FA5}">
                      <a16:colId xmlns:a16="http://schemas.microsoft.com/office/drawing/2014/main" val="3076063780"/>
                    </a:ext>
                  </a:extLst>
                </a:gridCol>
                <a:gridCol w="822960">
                  <a:extLst>
                    <a:ext uri="{9D8B030D-6E8A-4147-A177-3AD203B41FA5}">
                      <a16:colId xmlns:a16="http://schemas.microsoft.com/office/drawing/2014/main" val="2828197275"/>
                    </a:ext>
                  </a:extLst>
                </a:gridCol>
                <a:gridCol w="822960">
                  <a:extLst>
                    <a:ext uri="{9D8B030D-6E8A-4147-A177-3AD203B41FA5}">
                      <a16:colId xmlns:a16="http://schemas.microsoft.com/office/drawing/2014/main" val="2011327345"/>
                    </a:ext>
                  </a:extLst>
                </a:gridCol>
                <a:gridCol w="822960">
                  <a:extLst>
                    <a:ext uri="{9D8B030D-6E8A-4147-A177-3AD203B41FA5}">
                      <a16:colId xmlns:a16="http://schemas.microsoft.com/office/drawing/2014/main" val="759776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44822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- 2018-02-26 16:45:00</a:t>
                      </a:r>
                      <a:r>
                        <a:rPr kumimoji="0" lang="de-DE" sz="1000" b="0" i="0" u="none" strike="noStrike" kern="1200" cap="none" spc="0" normalizeH="0" baseline="0" noProof="0">
                          <a:ln>
                            <a:noFill/>
                          </a:ln>
                          <a:solidFill>
                            <a:prstClr val="black"/>
                          </a:solidFill>
                          <a:effectLst/>
                          <a:uLnTx/>
                          <a:uFillTx/>
                          <a:latin typeface="+mn-lt"/>
                          <a:ea typeface="+mn-ea"/>
                          <a:cs typeface="+mn-cs"/>
                        </a:rPr>
                        <a:t>
Und wieder ging ein wunderschöner Hyundai i10 Edition 25 1,0 bei uns über die Ladentheke: Sein stolzer Besitzer Johann Huber freut sich sehr über seinen neuen Hyundai in der coolen Farbe polar-white mit 48,5 kW / 66 PS ! 🙂☺️
Wir wünschen Dir viel Spaß mit Deinem neuen Weggefährten, abertausende gute Kilometer und vorallem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59350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- 2018-02-26 08:00:00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Wolfgang Kalman, dem Steinmetz aus Rotenturm an der Pinka (naturstein.kari.co.at) viel Spaß mit seinem neuen Toyota Verso 1,6 Diesel Active in der lässigen Außenfarbe platinium-bronze-metallic mit 82 kW / 112 PS !  🤗🙂
Wolfgang, fahr vorsichtig, pass gut auf Dein neues Auto auf und vorallem: Allzeit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20707734"/>
                  </a:ext>
                </a:extLst>
              </a:tr>
            </a:tbl>
          </a:graphicData>
        </a:graphic>
      </p:graphicFrame>
      <p:sp>
        <p:nvSpPr>
          <p:cNvPr id="4" name="Text Placeholder 3">
            <a:extLst>
              <a:ext uri="{FF2B5EF4-FFF2-40B4-BE49-F238E27FC236}">
                <a16:creationId xmlns:a16="http://schemas.microsoft.com/office/drawing/2014/main" id="{ECE8FD7A-D733-4EED-979D-92FD1A9F6522}"/>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0181636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52CF1-3B7E-4791-9C00-609BE0F63958}"/>
              </a:ext>
            </a:extLst>
          </p:cNvPr>
          <p:cNvSpPr>
            <a:spLocks noGrp="1"/>
          </p:cNvSpPr>
          <p:nvPr>
            <p:ph type="title"/>
          </p:nvPr>
        </p:nvSpPr>
        <p:spPr/>
        <p:txBody>
          <a:bodyPr/>
          <a:lstStyle/>
          <a:p>
            <a:r>
              <a:rPr lang="en-US"/>
              <a:t>Facebook Own Posts with Reactions Table - 2 of 13</a:t>
            </a:r>
          </a:p>
        </p:txBody>
      </p:sp>
      <p:graphicFrame>
        <p:nvGraphicFramePr>
          <p:cNvPr id="5" name="Table Placeholder 4">
            <a:extLst>
              <a:ext uri="{FF2B5EF4-FFF2-40B4-BE49-F238E27FC236}">
                <a16:creationId xmlns:a16="http://schemas.microsoft.com/office/drawing/2014/main" id="{0CF7BF95-8E7A-43A5-A8E3-579D78273786}"/>
              </a:ext>
            </a:extLst>
          </p:cNvPr>
          <p:cNvGraphicFramePr>
            <a:graphicFrameLocks noGrp="1"/>
          </p:cNvGraphicFramePr>
          <p:nvPr>
            <p:ph type="tbl" sz="quarter" idx="13"/>
            <p:extLst>
              <p:ext uri="{D42A27DB-BD31-4B8C-83A1-F6EECF244321}">
                <p14:modId xmlns:p14="http://schemas.microsoft.com/office/powerpoint/2010/main" val="3407794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20292652"/>
                    </a:ext>
                  </a:extLst>
                </a:gridCol>
                <a:gridCol w="822960">
                  <a:extLst>
                    <a:ext uri="{9D8B030D-6E8A-4147-A177-3AD203B41FA5}">
                      <a16:colId xmlns:a16="http://schemas.microsoft.com/office/drawing/2014/main" val="2358423048"/>
                    </a:ext>
                  </a:extLst>
                </a:gridCol>
                <a:gridCol w="822960">
                  <a:extLst>
                    <a:ext uri="{9D8B030D-6E8A-4147-A177-3AD203B41FA5}">
                      <a16:colId xmlns:a16="http://schemas.microsoft.com/office/drawing/2014/main" val="2116833301"/>
                    </a:ext>
                  </a:extLst>
                </a:gridCol>
                <a:gridCol w="822960">
                  <a:extLst>
                    <a:ext uri="{9D8B030D-6E8A-4147-A177-3AD203B41FA5}">
                      <a16:colId xmlns:a16="http://schemas.microsoft.com/office/drawing/2014/main" val="2061213037"/>
                    </a:ext>
                  </a:extLst>
                </a:gridCol>
                <a:gridCol w="822960">
                  <a:extLst>
                    <a:ext uri="{9D8B030D-6E8A-4147-A177-3AD203B41FA5}">
                      <a16:colId xmlns:a16="http://schemas.microsoft.com/office/drawing/2014/main" val="1300370962"/>
                    </a:ext>
                  </a:extLst>
                </a:gridCol>
                <a:gridCol w="822960">
                  <a:extLst>
                    <a:ext uri="{9D8B030D-6E8A-4147-A177-3AD203B41FA5}">
                      <a16:colId xmlns:a16="http://schemas.microsoft.com/office/drawing/2014/main" val="3144873319"/>
                    </a:ext>
                  </a:extLst>
                </a:gridCol>
                <a:gridCol w="822960">
                  <a:extLst>
                    <a:ext uri="{9D8B030D-6E8A-4147-A177-3AD203B41FA5}">
                      <a16:colId xmlns:a16="http://schemas.microsoft.com/office/drawing/2014/main" val="1191593588"/>
                    </a:ext>
                  </a:extLst>
                </a:gridCol>
                <a:gridCol w="822960">
                  <a:extLst>
                    <a:ext uri="{9D8B030D-6E8A-4147-A177-3AD203B41FA5}">
                      <a16:colId xmlns:a16="http://schemas.microsoft.com/office/drawing/2014/main" val="963373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557380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- 2018-02-25 19:29:00</a:t>
                      </a:r>
                      <a:r>
                        <a:rPr kumimoji="0" lang="de-DE" sz="1000" b="0" i="0" u="none" strike="noStrike" kern="1200" cap="none" spc="0" normalizeH="0" baseline="0" noProof="0">
                          <a:ln>
                            <a:noFill/>
                          </a:ln>
                          <a:solidFill>
                            <a:prstClr val="black"/>
                          </a:solidFill>
                          <a:effectLst/>
                          <a:uLnTx/>
                          <a:uFillTx/>
                          <a:latin typeface="+mn-lt"/>
                          <a:ea typeface="+mn-ea"/>
                          <a:cs typeface="+mn-cs"/>
                        </a:rPr>
                        <a:t>
Auch der C-HR bekommt seinen luxuriösen Bruder: Vom Serien-UX zeigt Lexus bisher nur ein wenig aufschlussreiches Detailbild des Hecks.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07875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- 2018-02-25 13:31:12</a:t>
                      </a:r>
                      <a:r>
                        <a:rPr kumimoji="0" lang="de-DE" sz="1000" b="0" i="0" u="none" strike="noStrike" kern="1200" cap="none" spc="0" normalizeH="0" baseline="0" noProof="0">
                          <a:ln>
                            <a:noFill/>
                          </a:ln>
                          <a:solidFill>
                            <a:prstClr val="black"/>
                          </a:solidFill>
                          <a:effectLst/>
                          <a:uLnTx/>
                          <a:uFillTx/>
                          <a:latin typeface="+mn-lt"/>
                          <a:ea typeface="+mn-ea"/>
                          <a:cs typeface="+mn-cs"/>
                        </a:rPr>
                        <a:t>
Wir wünschen Petra Aigner aus Deutsch Schützen-Eisenberg viel Spaß mit ihrem neuen Hyundai i10 Edition 25 1,0 in der lässigen Außenfarbe polar-white mit 48,5 kW / 66 PS ! 😊😋
Viel Spaß mit Deinem neuen Weggefährten, abertausende gute Kilometer und vorallem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14549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- 2018-02-23 19:31:00</a:t>
                      </a:r>
                      <a:r>
                        <a:rPr kumimoji="0" lang="de-DE" sz="1000" b="0" i="0" u="none" strike="noStrike" kern="1200" cap="none" spc="0" normalizeH="0" baseline="0" noProof="0">
                          <a:ln>
                            <a:noFill/>
                          </a:ln>
                          <a:solidFill>
                            <a:prstClr val="black"/>
                          </a:solidFill>
                          <a:effectLst/>
                          <a:uLnTx/>
                          <a:uFillTx/>
                          <a:latin typeface="+mn-lt"/>
                          <a:ea typeface="+mn-ea"/>
                          <a:cs typeface="+mn-cs"/>
                        </a:rPr>
                        <a:t>
Derzeit machen Bilder des #SantaFe N die Runde. Gefällt er Dir? 💥💥💥
(📸 X-Tomi Design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87478929"/>
                  </a:ext>
                </a:extLst>
              </a:tr>
            </a:tbl>
          </a:graphicData>
        </a:graphic>
      </p:graphicFrame>
      <p:sp>
        <p:nvSpPr>
          <p:cNvPr id="4" name="Text Placeholder 3">
            <a:extLst>
              <a:ext uri="{FF2B5EF4-FFF2-40B4-BE49-F238E27FC236}">
                <a16:creationId xmlns:a16="http://schemas.microsoft.com/office/drawing/2014/main" id="{B287158C-D787-4D5A-9B60-5AD0BCA5DDB2}"/>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8212049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200CE-68C0-491B-BE9F-AC26E6EB9EFC}"/>
              </a:ext>
            </a:extLst>
          </p:cNvPr>
          <p:cNvSpPr>
            <a:spLocks noGrp="1"/>
          </p:cNvSpPr>
          <p:nvPr>
            <p:ph type="title"/>
          </p:nvPr>
        </p:nvSpPr>
        <p:spPr/>
        <p:txBody>
          <a:bodyPr/>
          <a:lstStyle/>
          <a:p>
            <a:r>
              <a:rPr lang="en-US"/>
              <a:t>Facebook Own Posts with Reactions Table - 3 of 13</a:t>
            </a:r>
          </a:p>
        </p:txBody>
      </p:sp>
      <p:graphicFrame>
        <p:nvGraphicFramePr>
          <p:cNvPr id="5" name="Table Placeholder 4">
            <a:extLst>
              <a:ext uri="{FF2B5EF4-FFF2-40B4-BE49-F238E27FC236}">
                <a16:creationId xmlns:a16="http://schemas.microsoft.com/office/drawing/2014/main" id="{1CE7E23E-A895-4D09-B986-20859B8098F8}"/>
              </a:ext>
            </a:extLst>
          </p:cNvPr>
          <p:cNvGraphicFramePr>
            <a:graphicFrameLocks noGrp="1"/>
          </p:cNvGraphicFramePr>
          <p:nvPr>
            <p:ph type="tbl" sz="quarter" idx="13"/>
            <p:extLst>
              <p:ext uri="{D42A27DB-BD31-4B8C-83A1-F6EECF244321}">
                <p14:modId xmlns:p14="http://schemas.microsoft.com/office/powerpoint/2010/main" val="2265386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2841144"/>
                    </a:ext>
                  </a:extLst>
                </a:gridCol>
                <a:gridCol w="822960">
                  <a:extLst>
                    <a:ext uri="{9D8B030D-6E8A-4147-A177-3AD203B41FA5}">
                      <a16:colId xmlns:a16="http://schemas.microsoft.com/office/drawing/2014/main" val="1346616105"/>
                    </a:ext>
                  </a:extLst>
                </a:gridCol>
                <a:gridCol w="822960">
                  <a:extLst>
                    <a:ext uri="{9D8B030D-6E8A-4147-A177-3AD203B41FA5}">
                      <a16:colId xmlns:a16="http://schemas.microsoft.com/office/drawing/2014/main" val="2472702526"/>
                    </a:ext>
                  </a:extLst>
                </a:gridCol>
                <a:gridCol w="822960">
                  <a:extLst>
                    <a:ext uri="{9D8B030D-6E8A-4147-A177-3AD203B41FA5}">
                      <a16:colId xmlns:a16="http://schemas.microsoft.com/office/drawing/2014/main" val="349290486"/>
                    </a:ext>
                  </a:extLst>
                </a:gridCol>
                <a:gridCol w="822960">
                  <a:extLst>
                    <a:ext uri="{9D8B030D-6E8A-4147-A177-3AD203B41FA5}">
                      <a16:colId xmlns:a16="http://schemas.microsoft.com/office/drawing/2014/main" val="1372940263"/>
                    </a:ext>
                  </a:extLst>
                </a:gridCol>
                <a:gridCol w="822960">
                  <a:extLst>
                    <a:ext uri="{9D8B030D-6E8A-4147-A177-3AD203B41FA5}">
                      <a16:colId xmlns:a16="http://schemas.microsoft.com/office/drawing/2014/main" val="1195263172"/>
                    </a:ext>
                  </a:extLst>
                </a:gridCol>
                <a:gridCol w="822960">
                  <a:extLst>
                    <a:ext uri="{9D8B030D-6E8A-4147-A177-3AD203B41FA5}">
                      <a16:colId xmlns:a16="http://schemas.microsoft.com/office/drawing/2014/main" val="3598748703"/>
                    </a:ext>
                  </a:extLst>
                </a:gridCol>
                <a:gridCol w="822960">
                  <a:extLst>
                    <a:ext uri="{9D8B030D-6E8A-4147-A177-3AD203B41FA5}">
                      <a16:colId xmlns:a16="http://schemas.microsoft.com/office/drawing/2014/main" val="607265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70055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- 2018-02-23 10:59:00</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Neukirch an der Vöckla und zwar an Erich Humer mit seinem neuen Hyundai ix35 GO Plus 2,0 CRDi 4WD Automatik in der lässigen Farbe steel-grey mit 100 kW / 136 PS ! 🤗🤗
Hr. Humer, wir wünschen Ihnen abertausende gute Kilometer und unfallfreie Fahrt mit Ihrem neuen Hyundai ix35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29864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- 2018-02-22 11:30:00</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Schachendorf und zwar an Tamas Kalman mit seinem neuen ŠKODA Fabia in der lässigen Farbe schwarz mit 44 kW / 60 PS ! 🤗
Tamas fahr vorsichtig, pass gut auf Dein neues Auto auf und vorallem: Allzeit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81088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- 2018-02-21 19:29:00</a:t>
                      </a:r>
                      <a:r>
                        <a:rPr kumimoji="0" lang="de-DE" sz="1000" b="0" i="0" u="none" strike="noStrike" kern="1200" cap="none" spc="0" normalizeH="0" baseline="0" noProof="0">
                          <a:ln>
                            <a:noFill/>
                          </a:ln>
                          <a:solidFill>
                            <a:prstClr val="black"/>
                          </a:solidFill>
                          <a:effectLst/>
                          <a:uLnTx/>
                          <a:uFillTx/>
                          <a:latin typeface="+mn-lt"/>
                          <a:ea typeface="+mn-ea"/>
                          <a:cs typeface="+mn-cs"/>
                        </a:rPr>
                        <a:t>
Hast Du schon einmal über eine #Standheizung nachgedacht? Nie wieder kalte Finger und vereiste Scheiben – und sofort losfahren.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4627654"/>
                  </a:ext>
                </a:extLst>
              </a:tr>
            </a:tbl>
          </a:graphicData>
        </a:graphic>
      </p:graphicFrame>
      <p:sp>
        <p:nvSpPr>
          <p:cNvPr id="4" name="Text Placeholder 3">
            <a:extLst>
              <a:ext uri="{FF2B5EF4-FFF2-40B4-BE49-F238E27FC236}">
                <a16:creationId xmlns:a16="http://schemas.microsoft.com/office/drawing/2014/main" id="{EC39D54B-D212-4039-8616-C89F0BA3E8AD}"/>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9716856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61ED8-6B24-4A3A-8D54-6C13043148F2}"/>
              </a:ext>
            </a:extLst>
          </p:cNvPr>
          <p:cNvSpPr>
            <a:spLocks noGrp="1"/>
          </p:cNvSpPr>
          <p:nvPr>
            <p:ph type="title"/>
          </p:nvPr>
        </p:nvSpPr>
        <p:spPr/>
        <p:txBody>
          <a:bodyPr/>
          <a:lstStyle/>
          <a:p>
            <a:r>
              <a:rPr lang="en-US"/>
              <a:t>Facebook Own Posts with Reactions Table - 4 of 13</a:t>
            </a:r>
          </a:p>
        </p:txBody>
      </p:sp>
      <p:graphicFrame>
        <p:nvGraphicFramePr>
          <p:cNvPr id="5" name="Table Placeholder 4">
            <a:extLst>
              <a:ext uri="{FF2B5EF4-FFF2-40B4-BE49-F238E27FC236}">
                <a16:creationId xmlns:a16="http://schemas.microsoft.com/office/drawing/2014/main" id="{19944789-D8DE-4FF8-9937-740EB321C3B8}"/>
              </a:ext>
            </a:extLst>
          </p:cNvPr>
          <p:cNvGraphicFramePr>
            <a:graphicFrameLocks noGrp="1"/>
          </p:cNvGraphicFramePr>
          <p:nvPr>
            <p:ph type="tbl" sz="quarter" idx="13"/>
            <p:extLst>
              <p:ext uri="{D42A27DB-BD31-4B8C-83A1-F6EECF244321}">
                <p14:modId xmlns:p14="http://schemas.microsoft.com/office/powerpoint/2010/main" val="1103433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93048762"/>
                    </a:ext>
                  </a:extLst>
                </a:gridCol>
                <a:gridCol w="822960">
                  <a:extLst>
                    <a:ext uri="{9D8B030D-6E8A-4147-A177-3AD203B41FA5}">
                      <a16:colId xmlns:a16="http://schemas.microsoft.com/office/drawing/2014/main" val="1475622495"/>
                    </a:ext>
                  </a:extLst>
                </a:gridCol>
                <a:gridCol w="822960">
                  <a:extLst>
                    <a:ext uri="{9D8B030D-6E8A-4147-A177-3AD203B41FA5}">
                      <a16:colId xmlns:a16="http://schemas.microsoft.com/office/drawing/2014/main" val="3224920676"/>
                    </a:ext>
                  </a:extLst>
                </a:gridCol>
                <a:gridCol w="822960">
                  <a:extLst>
                    <a:ext uri="{9D8B030D-6E8A-4147-A177-3AD203B41FA5}">
                      <a16:colId xmlns:a16="http://schemas.microsoft.com/office/drawing/2014/main" val="411866353"/>
                    </a:ext>
                  </a:extLst>
                </a:gridCol>
                <a:gridCol w="822960">
                  <a:extLst>
                    <a:ext uri="{9D8B030D-6E8A-4147-A177-3AD203B41FA5}">
                      <a16:colId xmlns:a16="http://schemas.microsoft.com/office/drawing/2014/main" val="3847431526"/>
                    </a:ext>
                  </a:extLst>
                </a:gridCol>
                <a:gridCol w="822960">
                  <a:extLst>
                    <a:ext uri="{9D8B030D-6E8A-4147-A177-3AD203B41FA5}">
                      <a16:colId xmlns:a16="http://schemas.microsoft.com/office/drawing/2014/main" val="3152999075"/>
                    </a:ext>
                  </a:extLst>
                </a:gridCol>
                <a:gridCol w="822960">
                  <a:extLst>
                    <a:ext uri="{9D8B030D-6E8A-4147-A177-3AD203B41FA5}">
                      <a16:colId xmlns:a16="http://schemas.microsoft.com/office/drawing/2014/main" val="1762983016"/>
                    </a:ext>
                  </a:extLst>
                </a:gridCol>
                <a:gridCol w="822960">
                  <a:extLst>
                    <a:ext uri="{9D8B030D-6E8A-4147-A177-3AD203B41FA5}">
                      <a16:colId xmlns:a16="http://schemas.microsoft.com/office/drawing/2014/main" val="4149537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34536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- 2018-02-21 11:55:00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Christoph Konrad aus Wien viel Spaß mit seinem neuen Hyundai i30 Kombi Edition 25 1,4 Benzin in der coolen Farbe phantom-black mit 73,5 kW / 100 PS ! 😊😊
Wie immer unfallfreie Fahrt - wir wünschen tolle Erlebnisse mit Deinem neuen Weggefährten!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59325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- 2018-02-20 11:50:00</a:t>
                      </a:r>
                      <a:r>
                        <a:rPr kumimoji="0" lang="de-DE" sz="1000" b="0" i="0" u="none" strike="noStrike" kern="1200" cap="none" spc="0" normalizeH="0" baseline="0" noProof="0">
                          <a:ln>
                            <a:noFill/>
                          </a:ln>
                          <a:solidFill>
                            <a:prstClr val="black"/>
                          </a:solidFill>
                          <a:effectLst/>
                          <a:uLnTx/>
                          <a:uFillTx/>
                          <a:latin typeface="+mn-lt"/>
                          <a:ea typeface="+mn-ea"/>
                          <a:cs typeface="+mn-cs"/>
                        </a:rPr>
                        <a:t>
Und wieder ging ein wunderschöner Hyundai i10 Edition 25 1,0 bei uns über die Ladentheke: Sein stolzer Besitzer Horst Hütter aus Rechnitz freut sich sehr über seinen neuen Hyundai in der lässigen Farbe polar-white mit 48,5 kW / 66 PS ! 😊😊
Hr. Hütter, wir wünschen Ihnen abertausende gute Kilometer und unfallfreie Fahrt mit Ihrem neuen i10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06353384"/>
                  </a:ext>
                </a:extLst>
              </a:tr>
            </a:tbl>
          </a:graphicData>
        </a:graphic>
      </p:graphicFrame>
      <p:sp>
        <p:nvSpPr>
          <p:cNvPr id="4" name="Text Placeholder 3">
            <a:extLst>
              <a:ext uri="{FF2B5EF4-FFF2-40B4-BE49-F238E27FC236}">
                <a16:creationId xmlns:a16="http://schemas.microsoft.com/office/drawing/2014/main" id="{D3EFCE8C-A12A-44E2-B5D4-E0583FEC5BA6}"/>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9946908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B8295-7D07-4895-8254-5300E3486356}"/>
              </a:ext>
            </a:extLst>
          </p:cNvPr>
          <p:cNvSpPr>
            <a:spLocks noGrp="1"/>
          </p:cNvSpPr>
          <p:nvPr>
            <p:ph type="title"/>
          </p:nvPr>
        </p:nvSpPr>
        <p:spPr/>
        <p:txBody>
          <a:bodyPr/>
          <a:lstStyle/>
          <a:p>
            <a:r>
              <a:rPr lang="en-US"/>
              <a:t>Facebook Own Posts with Reactions Table - 5 of 13</a:t>
            </a:r>
          </a:p>
        </p:txBody>
      </p:sp>
      <p:graphicFrame>
        <p:nvGraphicFramePr>
          <p:cNvPr id="5" name="Table Placeholder 4">
            <a:extLst>
              <a:ext uri="{FF2B5EF4-FFF2-40B4-BE49-F238E27FC236}">
                <a16:creationId xmlns:a16="http://schemas.microsoft.com/office/drawing/2014/main" id="{A2ED74C5-3AF5-47DD-A97C-399A258D3201}"/>
              </a:ext>
            </a:extLst>
          </p:cNvPr>
          <p:cNvGraphicFramePr>
            <a:graphicFrameLocks noGrp="1"/>
          </p:cNvGraphicFramePr>
          <p:nvPr>
            <p:ph type="tbl" sz="quarter" idx="13"/>
            <p:extLst>
              <p:ext uri="{D42A27DB-BD31-4B8C-83A1-F6EECF244321}">
                <p14:modId xmlns:p14="http://schemas.microsoft.com/office/powerpoint/2010/main" val="299751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19177177"/>
                    </a:ext>
                  </a:extLst>
                </a:gridCol>
                <a:gridCol w="822960">
                  <a:extLst>
                    <a:ext uri="{9D8B030D-6E8A-4147-A177-3AD203B41FA5}">
                      <a16:colId xmlns:a16="http://schemas.microsoft.com/office/drawing/2014/main" val="2530771162"/>
                    </a:ext>
                  </a:extLst>
                </a:gridCol>
                <a:gridCol w="822960">
                  <a:extLst>
                    <a:ext uri="{9D8B030D-6E8A-4147-A177-3AD203B41FA5}">
                      <a16:colId xmlns:a16="http://schemas.microsoft.com/office/drawing/2014/main" val="3123565331"/>
                    </a:ext>
                  </a:extLst>
                </a:gridCol>
                <a:gridCol w="822960">
                  <a:extLst>
                    <a:ext uri="{9D8B030D-6E8A-4147-A177-3AD203B41FA5}">
                      <a16:colId xmlns:a16="http://schemas.microsoft.com/office/drawing/2014/main" val="3591109131"/>
                    </a:ext>
                  </a:extLst>
                </a:gridCol>
                <a:gridCol w="822960">
                  <a:extLst>
                    <a:ext uri="{9D8B030D-6E8A-4147-A177-3AD203B41FA5}">
                      <a16:colId xmlns:a16="http://schemas.microsoft.com/office/drawing/2014/main" val="2705450558"/>
                    </a:ext>
                  </a:extLst>
                </a:gridCol>
                <a:gridCol w="822960">
                  <a:extLst>
                    <a:ext uri="{9D8B030D-6E8A-4147-A177-3AD203B41FA5}">
                      <a16:colId xmlns:a16="http://schemas.microsoft.com/office/drawing/2014/main" val="454870306"/>
                    </a:ext>
                  </a:extLst>
                </a:gridCol>
                <a:gridCol w="822960">
                  <a:extLst>
                    <a:ext uri="{9D8B030D-6E8A-4147-A177-3AD203B41FA5}">
                      <a16:colId xmlns:a16="http://schemas.microsoft.com/office/drawing/2014/main" val="544236682"/>
                    </a:ext>
                  </a:extLst>
                </a:gridCol>
                <a:gridCol w="822960">
                  <a:extLst>
                    <a:ext uri="{9D8B030D-6E8A-4147-A177-3AD203B41FA5}">
                      <a16:colId xmlns:a16="http://schemas.microsoft.com/office/drawing/2014/main" val="272350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56351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- 2018-02-19 18:50:00</a:t>
                      </a:r>
                      <a:r>
                        <a:rPr kumimoji="0" lang="de-DE" sz="1000" b="0" i="0" u="none" strike="noStrike" kern="1200" cap="none" spc="0" normalizeH="0" baseline="0" noProof="0">
                          <a:ln>
                            <a:noFill/>
                          </a:ln>
                          <a:solidFill>
                            <a:prstClr val="black"/>
                          </a:solidFill>
                          <a:effectLst/>
                          <a:uLnTx/>
                          <a:uFillTx/>
                          <a:latin typeface="+mn-lt"/>
                          <a:ea typeface="+mn-ea"/>
                          <a:cs typeface="+mn-cs"/>
                        </a:rPr>
                        <a:t>
Gerne erfüllen wir jedem Kunden seinen Wunsch - auch wenn er ein Fahrzeug haben möchte, welches es gar nicht auf dem Europäischen Festland gibt. 
Für einen unserer Stammkunden führen wir gerade die Endabfertigung zur Typisierung an diesem wunderschönen Toyota Land Cruiser HZJ78L durch. Dieses Fahrzeug dient in so machen Kriesengebiet und Entwicklungsland als Toyota's Flagship Modell für UN und NGO Organisationen. 🤗
Der 4.164 ccm, 6 Zylinder Dieselmotor mit einer Leistung von 113 kW / 154 PS  wurde Entwickelt für höchste Belastung. Der Schnorchel hilft bei Wasserdurchfahrten und ein doppelter Tank (2x 90 Liter) behilft zu einer abnormal hohen Reichweite - immerhin wurde das Fahrzeug ja für dort Entwickelt wo es keine Tankstellen gibt. Dieses Fahrzeug ist ein 3-Sitzer, jedoch gibt es diesen Landcruiser auch als 13 Sitzer. 3,5 Tonnen Hochzulässiges Gesamtgewicht und 3,5 Tonnen Anhängelast machen Ihn auch im Land der Kamele zum richtigen Packesel.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0064996"/>
                  </a:ext>
                </a:extLst>
              </a:tr>
            </a:tbl>
          </a:graphicData>
        </a:graphic>
      </p:graphicFrame>
      <p:sp>
        <p:nvSpPr>
          <p:cNvPr id="4" name="Text Placeholder 3">
            <a:extLst>
              <a:ext uri="{FF2B5EF4-FFF2-40B4-BE49-F238E27FC236}">
                <a16:creationId xmlns:a16="http://schemas.microsoft.com/office/drawing/2014/main" id="{D7701392-D8B2-4699-84AF-F23FD9829542}"/>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6984140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4BF53-F518-4EBD-ACFB-CBFB81E9A0F6}"/>
              </a:ext>
            </a:extLst>
          </p:cNvPr>
          <p:cNvSpPr>
            <a:spLocks noGrp="1"/>
          </p:cNvSpPr>
          <p:nvPr>
            <p:ph type="title"/>
          </p:nvPr>
        </p:nvSpPr>
        <p:spPr/>
        <p:txBody>
          <a:bodyPr/>
          <a:lstStyle/>
          <a:p>
            <a:r>
              <a:rPr lang="en-US"/>
              <a:t>Facebook Own Posts with Reactions Table - 6 of 13</a:t>
            </a:r>
          </a:p>
        </p:txBody>
      </p:sp>
      <p:graphicFrame>
        <p:nvGraphicFramePr>
          <p:cNvPr id="5" name="Table Placeholder 4">
            <a:extLst>
              <a:ext uri="{FF2B5EF4-FFF2-40B4-BE49-F238E27FC236}">
                <a16:creationId xmlns:a16="http://schemas.microsoft.com/office/drawing/2014/main" id="{0EDD0546-875E-42E8-A82D-E17452E908AF}"/>
              </a:ext>
            </a:extLst>
          </p:cNvPr>
          <p:cNvGraphicFramePr>
            <a:graphicFrameLocks noGrp="1"/>
          </p:cNvGraphicFramePr>
          <p:nvPr>
            <p:ph type="tbl" sz="quarter" idx="13"/>
            <p:extLst>
              <p:ext uri="{D42A27DB-BD31-4B8C-83A1-F6EECF244321}">
                <p14:modId xmlns:p14="http://schemas.microsoft.com/office/powerpoint/2010/main" val="2719632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34643919"/>
                    </a:ext>
                  </a:extLst>
                </a:gridCol>
                <a:gridCol w="822960">
                  <a:extLst>
                    <a:ext uri="{9D8B030D-6E8A-4147-A177-3AD203B41FA5}">
                      <a16:colId xmlns:a16="http://schemas.microsoft.com/office/drawing/2014/main" val="1210905651"/>
                    </a:ext>
                  </a:extLst>
                </a:gridCol>
                <a:gridCol w="822960">
                  <a:extLst>
                    <a:ext uri="{9D8B030D-6E8A-4147-A177-3AD203B41FA5}">
                      <a16:colId xmlns:a16="http://schemas.microsoft.com/office/drawing/2014/main" val="120450943"/>
                    </a:ext>
                  </a:extLst>
                </a:gridCol>
                <a:gridCol w="822960">
                  <a:extLst>
                    <a:ext uri="{9D8B030D-6E8A-4147-A177-3AD203B41FA5}">
                      <a16:colId xmlns:a16="http://schemas.microsoft.com/office/drawing/2014/main" val="3084327602"/>
                    </a:ext>
                  </a:extLst>
                </a:gridCol>
                <a:gridCol w="822960">
                  <a:extLst>
                    <a:ext uri="{9D8B030D-6E8A-4147-A177-3AD203B41FA5}">
                      <a16:colId xmlns:a16="http://schemas.microsoft.com/office/drawing/2014/main" val="2385538498"/>
                    </a:ext>
                  </a:extLst>
                </a:gridCol>
                <a:gridCol w="822960">
                  <a:extLst>
                    <a:ext uri="{9D8B030D-6E8A-4147-A177-3AD203B41FA5}">
                      <a16:colId xmlns:a16="http://schemas.microsoft.com/office/drawing/2014/main" val="1972652955"/>
                    </a:ext>
                  </a:extLst>
                </a:gridCol>
                <a:gridCol w="822960">
                  <a:extLst>
                    <a:ext uri="{9D8B030D-6E8A-4147-A177-3AD203B41FA5}">
                      <a16:colId xmlns:a16="http://schemas.microsoft.com/office/drawing/2014/main" val="4158186526"/>
                    </a:ext>
                  </a:extLst>
                </a:gridCol>
                <a:gridCol w="822960">
                  <a:extLst>
                    <a:ext uri="{9D8B030D-6E8A-4147-A177-3AD203B41FA5}">
                      <a16:colId xmlns:a16="http://schemas.microsoft.com/office/drawing/2014/main" val="2413313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74041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- 2018-02-19 11:38:00</a:t>
                      </a:r>
                      <a:r>
                        <a:rPr kumimoji="0" lang="de-DE" sz="1000" b="0" i="0" u="none" strike="noStrike" kern="1200" cap="none" spc="0" normalizeH="0" baseline="0" noProof="0">
                          <a:ln>
                            <a:noFill/>
                          </a:ln>
                          <a:solidFill>
                            <a:prstClr val="black"/>
                          </a:solidFill>
                          <a:effectLst/>
                          <a:uLnTx/>
                          <a:uFillTx/>
                          <a:latin typeface="+mn-lt"/>
                          <a:ea typeface="+mn-ea"/>
                          <a:cs typeface="+mn-cs"/>
                        </a:rPr>
                        <a:t>
🔜 Der Hyundai Kona Elektro ist auf dem Genfer Autosalon 2018 (8. bis 18. März) zu sehen. Die Markteinführung wird im Sommer 2018 erwartet. ⚡
Vorab verrät Hyundai bereits, dass die Elektroversion zum Kompakt-Crossover in zwei Varianten mit unterschiedlichen Batteriegrößen kommen wird. Die stärke Variante der Lithium-Polymer-Batterieeinheit soll sogar eine Reichweite von bis zu 470 Kilometer erreichen (nach neuer WLTP-Verbrauchsnorm) schaffen.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47239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- 2018-02-18 11:05:00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Mag. Raimund Wagner aus Güttenbach viel Spaß mit seinem neuen Hyundai i30 Kombi - PD Edition 25 1,0 T-GDi in der lässigen Außenfarbe engine-red mit 88 kW / 120 PS ! 🤗🤗
Hr. Mag. Wagner fahren Sie vorsichtig, passen Sie gut auf Ihrneues Auto auf und vorallem: Allzeit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23803502"/>
                  </a:ext>
                </a:extLst>
              </a:tr>
            </a:tbl>
          </a:graphicData>
        </a:graphic>
      </p:graphicFrame>
      <p:sp>
        <p:nvSpPr>
          <p:cNvPr id="4" name="Text Placeholder 3">
            <a:extLst>
              <a:ext uri="{FF2B5EF4-FFF2-40B4-BE49-F238E27FC236}">
                <a16:creationId xmlns:a16="http://schemas.microsoft.com/office/drawing/2014/main" id="{5CD92C92-9C47-4F05-8662-F43407793018}"/>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6450504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D7B30-C26F-4591-A5FE-6903B49C7A62}"/>
              </a:ext>
            </a:extLst>
          </p:cNvPr>
          <p:cNvSpPr>
            <a:spLocks noGrp="1"/>
          </p:cNvSpPr>
          <p:nvPr>
            <p:ph type="title"/>
          </p:nvPr>
        </p:nvSpPr>
        <p:spPr/>
        <p:txBody>
          <a:bodyPr/>
          <a:lstStyle/>
          <a:p>
            <a:r>
              <a:rPr lang="en-US"/>
              <a:t>Facebook Own Posts with Reactions Table - 7 of 13</a:t>
            </a:r>
          </a:p>
        </p:txBody>
      </p:sp>
      <p:graphicFrame>
        <p:nvGraphicFramePr>
          <p:cNvPr id="5" name="Table Placeholder 4">
            <a:extLst>
              <a:ext uri="{FF2B5EF4-FFF2-40B4-BE49-F238E27FC236}">
                <a16:creationId xmlns:a16="http://schemas.microsoft.com/office/drawing/2014/main" id="{0B903F69-A3DA-4462-BD6D-D1A15DF3C058}"/>
              </a:ext>
            </a:extLst>
          </p:cNvPr>
          <p:cNvGraphicFramePr>
            <a:graphicFrameLocks noGrp="1"/>
          </p:cNvGraphicFramePr>
          <p:nvPr>
            <p:ph type="tbl" sz="quarter" idx="13"/>
            <p:extLst>
              <p:ext uri="{D42A27DB-BD31-4B8C-83A1-F6EECF244321}">
                <p14:modId xmlns:p14="http://schemas.microsoft.com/office/powerpoint/2010/main" val="389109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14084765"/>
                    </a:ext>
                  </a:extLst>
                </a:gridCol>
                <a:gridCol w="822960">
                  <a:extLst>
                    <a:ext uri="{9D8B030D-6E8A-4147-A177-3AD203B41FA5}">
                      <a16:colId xmlns:a16="http://schemas.microsoft.com/office/drawing/2014/main" val="1710981895"/>
                    </a:ext>
                  </a:extLst>
                </a:gridCol>
                <a:gridCol w="822960">
                  <a:extLst>
                    <a:ext uri="{9D8B030D-6E8A-4147-A177-3AD203B41FA5}">
                      <a16:colId xmlns:a16="http://schemas.microsoft.com/office/drawing/2014/main" val="3785253989"/>
                    </a:ext>
                  </a:extLst>
                </a:gridCol>
                <a:gridCol w="822960">
                  <a:extLst>
                    <a:ext uri="{9D8B030D-6E8A-4147-A177-3AD203B41FA5}">
                      <a16:colId xmlns:a16="http://schemas.microsoft.com/office/drawing/2014/main" val="4210849742"/>
                    </a:ext>
                  </a:extLst>
                </a:gridCol>
                <a:gridCol w="822960">
                  <a:extLst>
                    <a:ext uri="{9D8B030D-6E8A-4147-A177-3AD203B41FA5}">
                      <a16:colId xmlns:a16="http://schemas.microsoft.com/office/drawing/2014/main" val="3323577317"/>
                    </a:ext>
                  </a:extLst>
                </a:gridCol>
                <a:gridCol w="822960">
                  <a:extLst>
                    <a:ext uri="{9D8B030D-6E8A-4147-A177-3AD203B41FA5}">
                      <a16:colId xmlns:a16="http://schemas.microsoft.com/office/drawing/2014/main" val="184078784"/>
                    </a:ext>
                  </a:extLst>
                </a:gridCol>
                <a:gridCol w="822960">
                  <a:extLst>
                    <a:ext uri="{9D8B030D-6E8A-4147-A177-3AD203B41FA5}">
                      <a16:colId xmlns:a16="http://schemas.microsoft.com/office/drawing/2014/main" val="3070578578"/>
                    </a:ext>
                  </a:extLst>
                </a:gridCol>
                <a:gridCol w="822960">
                  <a:extLst>
                    <a:ext uri="{9D8B030D-6E8A-4147-A177-3AD203B41FA5}">
                      <a16:colId xmlns:a16="http://schemas.microsoft.com/office/drawing/2014/main" val="1135085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21965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- 2018-02-17 18:44:00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Dietmar Werderits vom dynamischen Unternehmen Eom Solutions aus Olbendorf viel Spaß mit seinem neuen Hyundai H350 L3H2 ECO 2,5 CRDi in der lässigen Außenfarbe creamy-white mit 110 kW / 150 PS ! 😊
Als Spezialist der Messtechnik und Übertragungstechnik bietet eom solutions kundenindividuelle Lösungen, die den hohen Ansprüchen der Trinkwasserversorgung, Abwasserentsorgung, Energiemonitoring und unserer Umwelt gerecht werden. 🤗🤗
Wir wünschen Ihnen viel Spaß mit Ihrem neuen Weggefährten, abertausende gute Kilometer und vorallem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51560816"/>
                  </a:ext>
                </a:extLst>
              </a:tr>
            </a:tbl>
          </a:graphicData>
        </a:graphic>
      </p:graphicFrame>
      <p:sp>
        <p:nvSpPr>
          <p:cNvPr id="4" name="Text Placeholder 3">
            <a:extLst>
              <a:ext uri="{FF2B5EF4-FFF2-40B4-BE49-F238E27FC236}">
                <a16:creationId xmlns:a16="http://schemas.microsoft.com/office/drawing/2014/main" id="{8AFB088E-BE72-4C23-90D7-9D7A7B8F1051}"/>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23859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8212A-9AF0-4E5F-847F-9FDFB62649D1}"/>
              </a:ext>
            </a:extLst>
          </p:cNvPr>
          <p:cNvSpPr>
            <a:spLocks noGrp="1"/>
          </p:cNvSpPr>
          <p:nvPr>
            <p:ph type="title"/>
          </p:nvPr>
        </p:nvSpPr>
        <p:spPr/>
        <p:txBody>
          <a:bodyPr/>
          <a:lstStyle/>
          <a:p>
            <a:r>
              <a:rPr lang="en-US"/>
              <a:t>Facebook Own Posts with Reactions Table - 8 of 13</a:t>
            </a:r>
          </a:p>
        </p:txBody>
      </p:sp>
      <p:graphicFrame>
        <p:nvGraphicFramePr>
          <p:cNvPr id="5" name="Table Placeholder 4">
            <a:extLst>
              <a:ext uri="{FF2B5EF4-FFF2-40B4-BE49-F238E27FC236}">
                <a16:creationId xmlns:a16="http://schemas.microsoft.com/office/drawing/2014/main" id="{BF96C780-B9B7-477B-AEFC-BEC1778F7BB1}"/>
              </a:ext>
            </a:extLst>
          </p:cNvPr>
          <p:cNvGraphicFramePr>
            <a:graphicFrameLocks noGrp="1"/>
          </p:cNvGraphicFramePr>
          <p:nvPr>
            <p:ph type="tbl" sz="quarter" idx="13"/>
            <p:extLst>
              <p:ext uri="{D42A27DB-BD31-4B8C-83A1-F6EECF244321}">
                <p14:modId xmlns:p14="http://schemas.microsoft.com/office/powerpoint/2010/main" val="2356354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43419383"/>
                    </a:ext>
                  </a:extLst>
                </a:gridCol>
                <a:gridCol w="822960">
                  <a:extLst>
                    <a:ext uri="{9D8B030D-6E8A-4147-A177-3AD203B41FA5}">
                      <a16:colId xmlns:a16="http://schemas.microsoft.com/office/drawing/2014/main" val="2927431591"/>
                    </a:ext>
                  </a:extLst>
                </a:gridCol>
                <a:gridCol w="822960">
                  <a:extLst>
                    <a:ext uri="{9D8B030D-6E8A-4147-A177-3AD203B41FA5}">
                      <a16:colId xmlns:a16="http://schemas.microsoft.com/office/drawing/2014/main" val="2021953426"/>
                    </a:ext>
                  </a:extLst>
                </a:gridCol>
                <a:gridCol w="822960">
                  <a:extLst>
                    <a:ext uri="{9D8B030D-6E8A-4147-A177-3AD203B41FA5}">
                      <a16:colId xmlns:a16="http://schemas.microsoft.com/office/drawing/2014/main" val="967812270"/>
                    </a:ext>
                  </a:extLst>
                </a:gridCol>
                <a:gridCol w="822960">
                  <a:extLst>
                    <a:ext uri="{9D8B030D-6E8A-4147-A177-3AD203B41FA5}">
                      <a16:colId xmlns:a16="http://schemas.microsoft.com/office/drawing/2014/main" val="2624955260"/>
                    </a:ext>
                  </a:extLst>
                </a:gridCol>
                <a:gridCol w="822960">
                  <a:extLst>
                    <a:ext uri="{9D8B030D-6E8A-4147-A177-3AD203B41FA5}">
                      <a16:colId xmlns:a16="http://schemas.microsoft.com/office/drawing/2014/main" val="653286494"/>
                    </a:ext>
                  </a:extLst>
                </a:gridCol>
                <a:gridCol w="822960">
                  <a:extLst>
                    <a:ext uri="{9D8B030D-6E8A-4147-A177-3AD203B41FA5}">
                      <a16:colId xmlns:a16="http://schemas.microsoft.com/office/drawing/2014/main" val="3386240303"/>
                    </a:ext>
                  </a:extLst>
                </a:gridCol>
                <a:gridCol w="822960">
                  <a:extLst>
                    <a:ext uri="{9D8B030D-6E8A-4147-A177-3AD203B41FA5}">
                      <a16:colId xmlns:a16="http://schemas.microsoft.com/office/drawing/2014/main" val="2118579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599138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- 2018-02-17 14:21:07</a:t>
                      </a:r>
                      <a:r>
                        <a:rPr kumimoji="0" lang="de-DE" sz="1000" b="0" i="0" u="none" strike="noStrike" kern="1200" cap="none" spc="0" normalizeH="0" baseline="0" noProof="0">
                          <a:ln>
                            <a:noFill/>
                          </a:ln>
                          <a:solidFill>
                            <a:prstClr val="black"/>
                          </a:solidFill>
                          <a:effectLst/>
                          <a:uLnTx/>
                          <a:uFillTx/>
                          <a:latin typeface="+mn-lt"/>
                          <a:ea typeface="+mn-ea"/>
                          <a:cs typeface="+mn-cs"/>
                        </a:rPr>
                        <a:t>
Gute Fahrt zur Südsteirische Weinstraße, und zwar nach Gamlitz, Steiermark, Austria an Klaus Zierer vom Weingut Ludwigshof mit seinem neuen Hyundai H1 Doppelkabine 2,5 CRDi Transporter in der lässigen Farbe creamy-white mit 85 kW / 116 PS ! 🤗
Familie Zierer vom Ludwigshof kümmt sich um die Produktion möglichst naturbelassener Weine,  mit der für die Steiermark typischen, fruchtig - duftigen Note. 😎😃
Hr. Zierer, wir wünschen Ihnen abertausende gute Kilometer und vorallem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32976875"/>
                  </a:ext>
                </a:extLst>
              </a:tr>
            </a:tbl>
          </a:graphicData>
        </a:graphic>
      </p:graphicFrame>
      <p:sp>
        <p:nvSpPr>
          <p:cNvPr id="4" name="Text Placeholder 3">
            <a:extLst>
              <a:ext uri="{FF2B5EF4-FFF2-40B4-BE49-F238E27FC236}">
                <a16:creationId xmlns:a16="http://schemas.microsoft.com/office/drawing/2014/main" id="{872660C1-2512-4B89-A3E6-672EA1B8FF25}"/>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40054235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4795-9B43-4744-B9F0-5F9B160168B4}"/>
              </a:ext>
            </a:extLst>
          </p:cNvPr>
          <p:cNvSpPr>
            <a:spLocks noGrp="1"/>
          </p:cNvSpPr>
          <p:nvPr>
            <p:ph type="title"/>
          </p:nvPr>
        </p:nvSpPr>
        <p:spPr/>
        <p:txBody>
          <a:bodyPr/>
          <a:lstStyle/>
          <a:p>
            <a:r>
              <a:rPr lang="en-US"/>
              <a:t>Facebook Own Posts with Reactions Table - 9 of 13</a:t>
            </a:r>
          </a:p>
        </p:txBody>
      </p:sp>
      <p:graphicFrame>
        <p:nvGraphicFramePr>
          <p:cNvPr id="5" name="Table Placeholder 4">
            <a:extLst>
              <a:ext uri="{FF2B5EF4-FFF2-40B4-BE49-F238E27FC236}">
                <a16:creationId xmlns:a16="http://schemas.microsoft.com/office/drawing/2014/main" id="{02224146-8809-4DE3-8C19-F07B52CEF281}"/>
              </a:ext>
            </a:extLst>
          </p:cNvPr>
          <p:cNvGraphicFramePr>
            <a:graphicFrameLocks noGrp="1"/>
          </p:cNvGraphicFramePr>
          <p:nvPr>
            <p:ph type="tbl" sz="quarter" idx="13"/>
            <p:extLst>
              <p:ext uri="{D42A27DB-BD31-4B8C-83A1-F6EECF244321}">
                <p14:modId xmlns:p14="http://schemas.microsoft.com/office/powerpoint/2010/main" val="2833149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85921953"/>
                    </a:ext>
                  </a:extLst>
                </a:gridCol>
                <a:gridCol w="822960">
                  <a:extLst>
                    <a:ext uri="{9D8B030D-6E8A-4147-A177-3AD203B41FA5}">
                      <a16:colId xmlns:a16="http://schemas.microsoft.com/office/drawing/2014/main" val="2855562325"/>
                    </a:ext>
                  </a:extLst>
                </a:gridCol>
                <a:gridCol w="822960">
                  <a:extLst>
                    <a:ext uri="{9D8B030D-6E8A-4147-A177-3AD203B41FA5}">
                      <a16:colId xmlns:a16="http://schemas.microsoft.com/office/drawing/2014/main" val="4237936849"/>
                    </a:ext>
                  </a:extLst>
                </a:gridCol>
                <a:gridCol w="822960">
                  <a:extLst>
                    <a:ext uri="{9D8B030D-6E8A-4147-A177-3AD203B41FA5}">
                      <a16:colId xmlns:a16="http://schemas.microsoft.com/office/drawing/2014/main" val="264110459"/>
                    </a:ext>
                  </a:extLst>
                </a:gridCol>
                <a:gridCol w="822960">
                  <a:extLst>
                    <a:ext uri="{9D8B030D-6E8A-4147-A177-3AD203B41FA5}">
                      <a16:colId xmlns:a16="http://schemas.microsoft.com/office/drawing/2014/main" val="2451279163"/>
                    </a:ext>
                  </a:extLst>
                </a:gridCol>
                <a:gridCol w="822960">
                  <a:extLst>
                    <a:ext uri="{9D8B030D-6E8A-4147-A177-3AD203B41FA5}">
                      <a16:colId xmlns:a16="http://schemas.microsoft.com/office/drawing/2014/main" val="1427727593"/>
                    </a:ext>
                  </a:extLst>
                </a:gridCol>
                <a:gridCol w="822960">
                  <a:extLst>
                    <a:ext uri="{9D8B030D-6E8A-4147-A177-3AD203B41FA5}">
                      <a16:colId xmlns:a16="http://schemas.microsoft.com/office/drawing/2014/main" val="3824001627"/>
                    </a:ext>
                  </a:extLst>
                </a:gridCol>
                <a:gridCol w="822960">
                  <a:extLst>
                    <a:ext uri="{9D8B030D-6E8A-4147-A177-3AD203B41FA5}">
                      <a16:colId xmlns:a16="http://schemas.microsoft.com/office/drawing/2014/main" val="3297040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66964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- 2018-02-17 10:30:00</a:t>
                      </a:r>
                      <a:r>
                        <a:rPr kumimoji="0" lang="de-DE" sz="1000" b="0" i="0" u="none" strike="noStrike" kern="1200" cap="none" spc="0" normalizeH="0" baseline="0" noProof="0">
                          <a:ln>
                            <a:noFill/>
                          </a:ln>
                          <a:solidFill>
                            <a:prstClr val="black"/>
                          </a:solidFill>
                          <a:effectLst/>
                          <a:uLnTx/>
                          <a:uFillTx/>
                          <a:latin typeface="+mn-lt"/>
                          <a:ea typeface="+mn-ea"/>
                          <a:cs typeface="+mn-cs"/>
                        </a:rPr>
                        <a:t>
Schon mal über ein neues SUV-Coupé nachgedacht? 🤔
Dann schau dir mal den Toyota C-HR genauer an.
Bei uns schon ab € 149 / Monat bzw. € 22.200!
Videos, Bilder und Informationen findest du auf unserer Webseite:
https://goo.gl/cDfWom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19932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- 2018-02-15 17:37:00</a:t>
                      </a:r>
                      <a:r>
                        <a:rPr kumimoji="0" lang="de-DE" sz="1000" b="0" i="0" u="none" strike="noStrike" kern="1200" cap="none" spc="0" normalizeH="0" baseline="0" noProof="0">
                          <a:ln>
                            <a:noFill/>
                          </a:ln>
                          <a:solidFill>
                            <a:prstClr val="black"/>
                          </a:solidFill>
                          <a:effectLst/>
                          <a:uLnTx/>
                          <a:uFillTx/>
                          <a:latin typeface="+mn-lt"/>
                          <a:ea typeface="+mn-ea"/>
                          <a:cs typeface="+mn-cs"/>
                        </a:rPr>
                        <a:t>
Den neuen Hyundai KONA gibts auch mit 1,6 T-GDi mit einer Leistung von 130 kW / 177 PS - natürlich mit Allrad und spritzigen 7-Gang Doppelkupplungsgetriebe. Von 0-100 geht in nur 7,9 s ⚡⚡⚡ - und das bei einem Verbrauch von nur 7,3l/100km.
YOU DRIVE IT. YOU DEFINE 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13539116"/>
                  </a:ext>
                </a:extLst>
              </a:tr>
            </a:tbl>
          </a:graphicData>
        </a:graphic>
      </p:graphicFrame>
      <p:sp>
        <p:nvSpPr>
          <p:cNvPr id="4" name="Text Placeholder 3">
            <a:extLst>
              <a:ext uri="{FF2B5EF4-FFF2-40B4-BE49-F238E27FC236}">
                <a16:creationId xmlns:a16="http://schemas.microsoft.com/office/drawing/2014/main" id="{941D477B-4D63-4793-850B-D85A94FB38E4}"/>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186068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8F6C3-00F7-4E5D-89D0-96CAD9C4379C}"/>
              </a:ext>
            </a:extLst>
          </p:cNvPr>
          <p:cNvSpPr>
            <a:spLocks noGrp="1"/>
          </p:cNvSpPr>
          <p:nvPr>
            <p:ph type="title"/>
          </p:nvPr>
        </p:nvSpPr>
        <p:spPr/>
        <p:txBody>
          <a:bodyPr/>
          <a:lstStyle/>
          <a:p>
            <a:r>
              <a:rPr lang="en-US"/>
              <a:t>Facebook Own Posts with Reactions Table - 10 of 13</a:t>
            </a:r>
          </a:p>
        </p:txBody>
      </p:sp>
      <p:graphicFrame>
        <p:nvGraphicFramePr>
          <p:cNvPr id="5" name="Table Placeholder 4">
            <a:extLst>
              <a:ext uri="{FF2B5EF4-FFF2-40B4-BE49-F238E27FC236}">
                <a16:creationId xmlns:a16="http://schemas.microsoft.com/office/drawing/2014/main" id="{B6BE847C-0E74-4723-891B-082C6612E334}"/>
              </a:ext>
            </a:extLst>
          </p:cNvPr>
          <p:cNvGraphicFramePr>
            <a:graphicFrameLocks noGrp="1"/>
          </p:cNvGraphicFramePr>
          <p:nvPr>
            <p:ph type="tbl" sz="quarter" idx="13"/>
            <p:extLst>
              <p:ext uri="{D42A27DB-BD31-4B8C-83A1-F6EECF244321}">
                <p14:modId xmlns:p14="http://schemas.microsoft.com/office/powerpoint/2010/main" val="3571360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65880872"/>
                    </a:ext>
                  </a:extLst>
                </a:gridCol>
                <a:gridCol w="822960">
                  <a:extLst>
                    <a:ext uri="{9D8B030D-6E8A-4147-A177-3AD203B41FA5}">
                      <a16:colId xmlns:a16="http://schemas.microsoft.com/office/drawing/2014/main" val="1789683981"/>
                    </a:ext>
                  </a:extLst>
                </a:gridCol>
                <a:gridCol w="822960">
                  <a:extLst>
                    <a:ext uri="{9D8B030D-6E8A-4147-A177-3AD203B41FA5}">
                      <a16:colId xmlns:a16="http://schemas.microsoft.com/office/drawing/2014/main" val="561986759"/>
                    </a:ext>
                  </a:extLst>
                </a:gridCol>
                <a:gridCol w="822960">
                  <a:extLst>
                    <a:ext uri="{9D8B030D-6E8A-4147-A177-3AD203B41FA5}">
                      <a16:colId xmlns:a16="http://schemas.microsoft.com/office/drawing/2014/main" val="3140542540"/>
                    </a:ext>
                  </a:extLst>
                </a:gridCol>
                <a:gridCol w="822960">
                  <a:extLst>
                    <a:ext uri="{9D8B030D-6E8A-4147-A177-3AD203B41FA5}">
                      <a16:colId xmlns:a16="http://schemas.microsoft.com/office/drawing/2014/main" val="3689203083"/>
                    </a:ext>
                  </a:extLst>
                </a:gridCol>
                <a:gridCol w="822960">
                  <a:extLst>
                    <a:ext uri="{9D8B030D-6E8A-4147-A177-3AD203B41FA5}">
                      <a16:colId xmlns:a16="http://schemas.microsoft.com/office/drawing/2014/main" val="928830848"/>
                    </a:ext>
                  </a:extLst>
                </a:gridCol>
                <a:gridCol w="822960">
                  <a:extLst>
                    <a:ext uri="{9D8B030D-6E8A-4147-A177-3AD203B41FA5}">
                      <a16:colId xmlns:a16="http://schemas.microsoft.com/office/drawing/2014/main" val="2824430649"/>
                    </a:ext>
                  </a:extLst>
                </a:gridCol>
                <a:gridCol w="822960">
                  <a:extLst>
                    <a:ext uri="{9D8B030D-6E8A-4147-A177-3AD203B41FA5}">
                      <a16:colId xmlns:a16="http://schemas.microsoft.com/office/drawing/2014/main" val="2419439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12463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- 2018-02-15 16:30:00</a:t>
                      </a:r>
                      <a:r>
                        <a:rPr kumimoji="0" lang="de-DE" sz="1000" b="0" i="0" u="none" strike="noStrike" kern="1200" cap="none" spc="0" normalizeH="0" baseline="0" noProof="0">
                          <a:ln>
                            <a:noFill/>
                          </a:ln>
                          <a:solidFill>
                            <a:prstClr val="black"/>
                          </a:solidFill>
                          <a:effectLst/>
                          <a:uLnTx/>
                          <a:uFillTx/>
                          <a:latin typeface="+mn-lt"/>
                          <a:ea typeface="+mn-ea"/>
                          <a:cs typeface="+mn-cs"/>
                        </a:rPr>
                        <a:t>
🏁🏁🏁 Abverkauf unserer Hyundai i10 Tageszulassungen 🏁🏁🏁
Den Hyundai i10 Edition 25 mit 66 PS und vielen Extras gibt es um € 8.990 oder nur € 69,90 monatlich!
Ihr müsst jetzt schnell sein! Es sind nur noch wenige übrig! Schreibt uns eine PN oder ruft uns an: 03352 34763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82670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- 2018-02-15 12:01:00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Familie Artner aus Willersdorf viel Spaß mit ihrem neuen Toyota Yaris 1,0 Young  in der coolen Farbe super-rot mit 50,7 kW / 69 PS ! 🤗🤗
Fahrt vorsichtig, pass gut auf Euer neues Auto auf und vorallem: Allzeit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1981761"/>
                  </a:ext>
                </a:extLst>
              </a:tr>
            </a:tbl>
          </a:graphicData>
        </a:graphic>
      </p:graphicFrame>
      <p:sp>
        <p:nvSpPr>
          <p:cNvPr id="4" name="Text Placeholder 3">
            <a:extLst>
              <a:ext uri="{FF2B5EF4-FFF2-40B4-BE49-F238E27FC236}">
                <a16:creationId xmlns:a16="http://schemas.microsoft.com/office/drawing/2014/main" id="{C7B0B870-75CB-4D5A-AA0C-1E8CCF9DBAD8}"/>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6801326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84270-5DE4-4650-9612-128DE337EFAF}"/>
              </a:ext>
            </a:extLst>
          </p:cNvPr>
          <p:cNvSpPr>
            <a:spLocks noGrp="1"/>
          </p:cNvSpPr>
          <p:nvPr>
            <p:ph type="title"/>
          </p:nvPr>
        </p:nvSpPr>
        <p:spPr/>
        <p:txBody>
          <a:bodyPr/>
          <a:lstStyle/>
          <a:p>
            <a:r>
              <a:rPr lang="en-US"/>
              <a:t>Facebook Own Posts with Reactions Table - 11 of 13</a:t>
            </a:r>
          </a:p>
        </p:txBody>
      </p:sp>
      <p:graphicFrame>
        <p:nvGraphicFramePr>
          <p:cNvPr id="5" name="Table Placeholder 4">
            <a:extLst>
              <a:ext uri="{FF2B5EF4-FFF2-40B4-BE49-F238E27FC236}">
                <a16:creationId xmlns:a16="http://schemas.microsoft.com/office/drawing/2014/main" id="{75505400-D0BD-4653-B450-CD904FCDCA3F}"/>
              </a:ext>
            </a:extLst>
          </p:cNvPr>
          <p:cNvGraphicFramePr>
            <a:graphicFrameLocks noGrp="1"/>
          </p:cNvGraphicFramePr>
          <p:nvPr>
            <p:ph type="tbl" sz="quarter" idx="13"/>
            <p:extLst>
              <p:ext uri="{D42A27DB-BD31-4B8C-83A1-F6EECF244321}">
                <p14:modId xmlns:p14="http://schemas.microsoft.com/office/powerpoint/2010/main" val="2903273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92249512"/>
                    </a:ext>
                  </a:extLst>
                </a:gridCol>
                <a:gridCol w="822960">
                  <a:extLst>
                    <a:ext uri="{9D8B030D-6E8A-4147-A177-3AD203B41FA5}">
                      <a16:colId xmlns:a16="http://schemas.microsoft.com/office/drawing/2014/main" val="3579205261"/>
                    </a:ext>
                  </a:extLst>
                </a:gridCol>
                <a:gridCol w="822960">
                  <a:extLst>
                    <a:ext uri="{9D8B030D-6E8A-4147-A177-3AD203B41FA5}">
                      <a16:colId xmlns:a16="http://schemas.microsoft.com/office/drawing/2014/main" val="3664101744"/>
                    </a:ext>
                  </a:extLst>
                </a:gridCol>
                <a:gridCol w="822960">
                  <a:extLst>
                    <a:ext uri="{9D8B030D-6E8A-4147-A177-3AD203B41FA5}">
                      <a16:colId xmlns:a16="http://schemas.microsoft.com/office/drawing/2014/main" val="896485070"/>
                    </a:ext>
                  </a:extLst>
                </a:gridCol>
                <a:gridCol w="822960">
                  <a:extLst>
                    <a:ext uri="{9D8B030D-6E8A-4147-A177-3AD203B41FA5}">
                      <a16:colId xmlns:a16="http://schemas.microsoft.com/office/drawing/2014/main" val="1866812569"/>
                    </a:ext>
                  </a:extLst>
                </a:gridCol>
                <a:gridCol w="822960">
                  <a:extLst>
                    <a:ext uri="{9D8B030D-6E8A-4147-A177-3AD203B41FA5}">
                      <a16:colId xmlns:a16="http://schemas.microsoft.com/office/drawing/2014/main" val="4178672847"/>
                    </a:ext>
                  </a:extLst>
                </a:gridCol>
                <a:gridCol w="822960">
                  <a:extLst>
                    <a:ext uri="{9D8B030D-6E8A-4147-A177-3AD203B41FA5}">
                      <a16:colId xmlns:a16="http://schemas.microsoft.com/office/drawing/2014/main" val="2832176653"/>
                    </a:ext>
                  </a:extLst>
                </a:gridCol>
                <a:gridCol w="822960">
                  <a:extLst>
                    <a:ext uri="{9D8B030D-6E8A-4147-A177-3AD203B41FA5}">
                      <a16:colId xmlns:a16="http://schemas.microsoft.com/office/drawing/2014/main" val="4096347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440978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- 2018-02-15 08:00:00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Sonja und Siegfried Baldauf aus Unterschützen, Burgenland, Austria viel Spaß mit ihrem neuen Hyundai i40 CW Economy 1,7 CRDi in der lässigen Außenfarbe phantom-black mit 85,2 kW / 116 PS ! 🤗🤗
Liebe Familie Baldauf, wir wünschen Euch abertausende gute Kilometer und unfallfreie Fahrt mit Eurem neuen Hyundai i40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70530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- 2018-02-14 18:50:00</a:t>
                      </a:r>
                      <a:r>
                        <a:rPr kumimoji="0" lang="de-DE" sz="1000" b="0" i="0" u="none" strike="noStrike" kern="1200" cap="none" spc="0" normalizeH="0" baseline="0" noProof="0">
                          <a:ln>
                            <a:noFill/>
                          </a:ln>
                          <a:solidFill>
                            <a:prstClr val="black"/>
                          </a:solidFill>
                          <a:effectLst/>
                          <a:uLnTx/>
                          <a:uFillTx/>
                          <a:latin typeface="+mn-lt"/>
                          <a:ea typeface="+mn-ea"/>
                          <a:cs typeface="+mn-cs"/>
                        </a:rPr>
                        <a:t>
Unsere 100ste Auslieferung in nur 6 Arbeitswochen im heurigen Jahr!
Gute Fahrt nach Sinnersdorf, Steiermark, Austria und zwar an Erich Rakowitz mit seinem neuen Toyota RAV4 2,5 Hybrid 4WD Lounge in der lässigen Farbe anthrazit-met. mit 114 kW / 155 PS ! 🤗😎
Hr. Rakowitz, wir wünschen Ihnen abertausende gute Kilometer und vorallem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16719523"/>
                  </a:ext>
                </a:extLst>
              </a:tr>
            </a:tbl>
          </a:graphicData>
        </a:graphic>
      </p:graphicFrame>
      <p:sp>
        <p:nvSpPr>
          <p:cNvPr id="4" name="Text Placeholder 3">
            <a:extLst>
              <a:ext uri="{FF2B5EF4-FFF2-40B4-BE49-F238E27FC236}">
                <a16:creationId xmlns:a16="http://schemas.microsoft.com/office/drawing/2014/main" id="{34D270F3-2334-48F0-990C-66ECE742A23B}"/>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8378152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CFBAA-C44A-4B90-A466-FACD2DFDD01F}"/>
              </a:ext>
            </a:extLst>
          </p:cNvPr>
          <p:cNvSpPr>
            <a:spLocks noGrp="1"/>
          </p:cNvSpPr>
          <p:nvPr>
            <p:ph type="title"/>
          </p:nvPr>
        </p:nvSpPr>
        <p:spPr/>
        <p:txBody>
          <a:bodyPr/>
          <a:lstStyle/>
          <a:p>
            <a:r>
              <a:rPr lang="en-US"/>
              <a:t>Facebook Own Posts with Reactions Table - 12 of 13</a:t>
            </a:r>
          </a:p>
        </p:txBody>
      </p:sp>
      <p:graphicFrame>
        <p:nvGraphicFramePr>
          <p:cNvPr id="5" name="Table Placeholder 4">
            <a:extLst>
              <a:ext uri="{FF2B5EF4-FFF2-40B4-BE49-F238E27FC236}">
                <a16:creationId xmlns:a16="http://schemas.microsoft.com/office/drawing/2014/main" id="{BD55763C-C564-4929-9588-6D77F46AB4F3}"/>
              </a:ext>
            </a:extLst>
          </p:cNvPr>
          <p:cNvGraphicFramePr>
            <a:graphicFrameLocks noGrp="1"/>
          </p:cNvGraphicFramePr>
          <p:nvPr>
            <p:ph type="tbl" sz="quarter" idx="13"/>
            <p:extLst>
              <p:ext uri="{D42A27DB-BD31-4B8C-83A1-F6EECF244321}">
                <p14:modId xmlns:p14="http://schemas.microsoft.com/office/powerpoint/2010/main" val="2748048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03481164"/>
                    </a:ext>
                  </a:extLst>
                </a:gridCol>
                <a:gridCol w="822960">
                  <a:extLst>
                    <a:ext uri="{9D8B030D-6E8A-4147-A177-3AD203B41FA5}">
                      <a16:colId xmlns:a16="http://schemas.microsoft.com/office/drawing/2014/main" val="1553709765"/>
                    </a:ext>
                  </a:extLst>
                </a:gridCol>
                <a:gridCol w="822960">
                  <a:extLst>
                    <a:ext uri="{9D8B030D-6E8A-4147-A177-3AD203B41FA5}">
                      <a16:colId xmlns:a16="http://schemas.microsoft.com/office/drawing/2014/main" val="1209090286"/>
                    </a:ext>
                  </a:extLst>
                </a:gridCol>
                <a:gridCol w="822960">
                  <a:extLst>
                    <a:ext uri="{9D8B030D-6E8A-4147-A177-3AD203B41FA5}">
                      <a16:colId xmlns:a16="http://schemas.microsoft.com/office/drawing/2014/main" val="4238852713"/>
                    </a:ext>
                  </a:extLst>
                </a:gridCol>
                <a:gridCol w="822960">
                  <a:extLst>
                    <a:ext uri="{9D8B030D-6E8A-4147-A177-3AD203B41FA5}">
                      <a16:colId xmlns:a16="http://schemas.microsoft.com/office/drawing/2014/main" val="2557250956"/>
                    </a:ext>
                  </a:extLst>
                </a:gridCol>
                <a:gridCol w="822960">
                  <a:extLst>
                    <a:ext uri="{9D8B030D-6E8A-4147-A177-3AD203B41FA5}">
                      <a16:colId xmlns:a16="http://schemas.microsoft.com/office/drawing/2014/main" val="1880854888"/>
                    </a:ext>
                  </a:extLst>
                </a:gridCol>
                <a:gridCol w="822960">
                  <a:extLst>
                    <a:ext uri="{9D8B030D-6E8A-4147-A177-3AD203B41FA5}">
                      <a16:colId xmlns:a16="http://schemas.microsoft.com/office/drawing/2014/main" val="789331953"/>
                    </a:ext>
                  </a:extLst>
                </a:gridCol>
                <a:gridCol w="822960">
                  <a:extLst>
                    <a:ext uri="{9D8B030D-6E8A-4147-A177-3AD203B41FA5}">
                      <a16:colId xmlns:a16="http://schemas.microsoft.com/office/drawing/2014/main" val="2218168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40233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- 2018-02-14 12:00:00</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Litzelsdorf und zwar an Karin und Helmut Pöschl mit ihrem neuen Toyota Avensis 2,2 D-CAT Kombi in der lässigen Farbe anthrazit-met. mit 130 kW / 177 PS ! 🤗
Viel Spaß mit Eurem neuen Weggefährten!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6962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- 2018-02-14 09:01:00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Eduard Cabuk aus Krumegg, Steiermark, Austria viel Spaß mit seinem neuen Hyundai i10 Edition 25 in der coolen Farbe polar-white mit 48,5 kW / 66 PS ! 🤗
Wie immer unfallfreie Fahrt - wir wünschen tolle Erlebnisse mit Deinem neuen Weggefährten!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61612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- 2018-02-13 17:11:00</a:t>
                      </a:r>
                      <a:r>
                        <a:rPr kumimoji="0" lang="de-DE" sz="1000" b="0" i="0" u="none" strike="noStrike" kern="1200" cap="none" spc="0" normalizeH="0" baseline="0" noProof="0">
                          <a:ln>
                            <a:noFill/>
                          </a:ln>
                          <a:solidFill>
                            <a:prstClr val="black"/>
                          </a:solidFill>
                          <a:effectLst/>
                          <a:uLnTx/>
                          <a:uFillTx/>
                          <a:latin typeface="+mn-lt"/>
                          <a:ea typeface="+mn-ea"/>
                          <a:cs typeface="+mn-cs"/>
                        </a:rPr>
                        <a:t>
Noch nie gab es so viel i30 als jetzt: Die Evolution des Hyundai i30 ist eine Evolution des Designs.
Und❓ - Welchen i30 habt Ihr?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43543104"/>
                  </a:ext>
                </a:extLst>
              </a:tr>
            </a:tbl>
          </a:graphicData>
        </a:graphic>
      </p:graphicFrame>
      <p:sp>
        <p:nvSpPr>
          <p:cNvPr id="4" name="Text Placeholder 3">
            <a:extLst>
              <a:ext uri="{FF2B5EF4-FFF2-40B4-BE49-F238E27FC236}">
                <a16:creationId xmlns:a16="http://schemas.microsoft.com/office/drawing/2014/main" id="{8E3DD6B1-2A60-425D-A2E6-F8943C39A4E5}"/>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7434899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FCD32-8098-4EC4-8684-CEDDA2F842DB}"/>
              </a:ext>
            </a:extLst>
          </p:cNvPr>
          <p:cNvSpPr>
            <a:spLocks noGrp="1"/>
          </p:cNvSpPr>
          <p:nvPr>
            <p:ph type="title"/>
          </p:nvPr>
        </p:nvSpPr>
        <p:spPr/>
        <p:txBody>
          <a:bodyPr/>
          <a:lstStyle/>
          <a:p>
            <a:r>
              <a:rPr lang="en-US"/>
              <a:t>Facebook Own Posts with Reactions Table - 13 of 13</a:t>
            </a:r>
          </a:p>
        </p:txBody>
      </p:sp>
      <p:graphicFrame>
        <p:nvGraphicFramePr>
          <p:cNvPr id="5" name="Table Placeholder 4">
            <a:extLst>
              <a:ext uri="{FF2B5EF4-FFF2-40B4-BE49-F238E27FC236}">
                <a16:creationId xmlns:a16="http://schemas.microsoft.com/office/drawing/2014/main" id="{1FC17501-A516-4303-A0F5-37FDE3E88E68}"/>
              </a:ext>
            </a:extLst>
          </p:cNvPr>
          <p:cNvGraphicFramePr>
            <a:graphicFrameLocks noGrp="1"/>
          </p:cNvGraphicFramePr>
          <p:nvPr>
            <p:ph type="tbl" sz="quarter" idx="13"/>
            <p:extLst>
              <p:ext uri="{D42A27DB-BD31-4B8C-83A1-F6EECF244321}">
                <p14:modId xmlns:p14="http://schemas.microsoft.com/office/powerpoint/2010/main" val="2321171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01401435"/>
                    </a:ext>
                  </a:extLst>
                </a:gridCol>
                <a:gridCol w="822960">
                  <a:extLst>
                    <a:ext uri="{9D8B030D-6E8A-4147-A177-3AD203B41FA5}">
                      <a16:colId xmlns:a16="http://schemas.microsoft.com/office/drawing/2014/main" val="991656549"/>
                    </a:ext>
                  </a:extLst>
                </a:gridCol>
                <a:gridCol w="822960">
                  <a:extLst>
                    <a:ext uri="{9D8B030D-6E8A-4147-A177-3AD203B41FA5}">
                      <a16:colId xmlns:a16="http://schemas.microsoft.com/office/drawing/2014/main" val="619150452"/>
                    </a:ext>
                  </a:extLst>
                </a:gridCol>
                <a:gridCol w="822960">
                  <a:extLst>
                    <a:ext uri="{9D8B030D-6E8A-4147-A177-3AD203B41FA5}">
                      <a16:colId xmlns:a16="http://schemas.microsoft.com/office/drawing/2014/main" val="15050148"/>
                    </a:ext>
                  </a:extLst>
                </a:gridCol>
                <a:gridCol w="822960">
                  <a:extLst>
                    <a:ext uri="{9D8B030D-6E8A-4147-A177-3AD203B41FA5}">
                      <a16:colId xmlns:a16="http://schemas.microsoft.com/office/drawing/2014/main" val="206562454"/>
                    </a:ext>
                  </a:extLst>
                </a:gridCol>
                <a:gridCol w="822960">
                  <a:extLst>
                    <a:ext uri="{9D8B030D-6E8A-4147-A177-3AD203B41FA5}">
                      <a16:colId xmlns:a16="http://schemas.microsoft.com/office/drawing/2014/main" val="2691175232"/>
                    </a:ext>
                  </a:extLst>
                </a:gridCol>
                <a:gridCol w="822960">
                  <a:extLst>
                    <a:ext uri="{9D8B030D-6E8A-4147-A177-3AD203B41FA5}">
                      <a16:colId xmlns:a16="http://schemas.microsoft.com/office/drawing/2014/main" val="1067489535"/>
                    </a:ext>
                  </a:extLst>
                </a:gridCol>
                <a:gridCol w="822960">
                  <a:extLst>
                    <a:ext uri="{9D8B030D-6E8A-4147-A177-3AD203B41FA5}">
                      <a16:colId xmlns:a16="http://schemas.microsoft.com/office/drawing/2014/main" val="3977506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10609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- 2018-02-13 11:55:00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Hildegard Hasler aus Deutsch Schützen-Eisenberg viel Spaß mit ihrem neuen Hyundai IONIQ Hybrid Style in der lässigen Außenfarbe phantom-black mit 104 kW / 141 PS ! 😊😋
Fr. Hasler fahren Sie vorsichtig, passen Sie gut auf Ihr neues Auto auf und vorallem: Allzeit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52322586"/>
                  </a:ext>
                </a:extLst>
              </a:tr>
            </a:tbl>
          </a:graphicData>
        </a:graphic>
      </p:graphicFrame>
      <p:sp>
        <p:nvSpPr>
          <p:cNvPr id="4" name="Text Placeholder 3">
            <a:extLst>
              <a:ext uri="{FF2B5EF4-FFF2-40B4-BE49-F238E27FC236}">
                <a16:creationId xmlns:a16="http://schemas.microsoft.com/office/drawing/2014/main" id="{B525CF20-2342-4702-9ADB-D3D3DD6D9D11}"/>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1625237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E5917-EB37-4C3A-B794-A2A9BCE614E8}"/>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F9AF49AC-3A34-4262-B85D-40514198DAF6}"/>
              </a:ext>
            </a:extLst>
          </p:cNvPr>
          <p:cNvGraphicFramePr>
            <a:graphicFrameLocks noGrp="1"/>
          </p:cNvGraphicFramePr>
          <p:nvPr>
            <p:ph type="chart" sz="quarter" idx="13"/>
            <p:extLst>
              <p:ext uri="{D42A27DB-BD31-4B8C-83A1-F6EECF244321}">
                <p14:modId xmlns:p14="http://schemas.microsoft.com/office/powerpoint/2010/main" val="36377518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244B92-9F71-4054-BEEC-885D049738C9}"/>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600D3BF8-961C-46FA-B380-7DD00484C8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41367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66956-AFED-4E83-A677-8F9B51012E3A}"/>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45E4A90C-0E21-43D5-9FB3-1DBF6D80FD16}"/>
              </a:ext>
            </a:extLst>
          </p:cNvPr>
          <p:cNvGraphicFramePr>
            <a:graphicFrameLocks noGrp="1"/>
          </p:cNvGraphicFramePr>
          <p:nvPr>
            <p:ph type="chart" sz="quarter" idx="13"/>
            <p:extLst>
              <p:ext uri="{D42A27DB-BD31-4B8C-83A1-F6EECF244321}">
                <p14:modId xmlns:p14="http://schemas.microsoft.com/office/powerpoint/2010/main" val="17356913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877D7C-3D51-4B3A-A301-B9A71E52DD4C}"/>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ACAE557A-CD40-45EF-97EA-4DD35AAC86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72788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23A6D-1F52-4159-8FA4-6EEC2207622F}"/>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F74BF4F3-E255-4536-A123-6730D2B8EDEC}"/>
              </a:ext>
            </a:extLst>
          </p:cNvPr>
          <p:cNvGraphicFramePr>
            <a:graphicFrameLocks noGrp="1"/>
          </p:cNvGraphicFramePr>
          <p:nvPr>
            <p:ph type="chart" sz="quarter" idx="13"/>
            <p:extLst>
              <p:ext uri="{D42A27DB-BD31-4B8C-83A1-F6EECF244321}">
                <p14:modId xmlns:p14="http://schemas.microsoft.com/office/powerpoint/2010/main" val="39079324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B1568C-1110-4757-A440-ECAF242C6F33}"/>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099742A6-8F16-4968-9A27-90162823FE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89930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DC6CF-932B-4FD3-B9E5-421911B3E61F}"/>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5E99F3AE-DC2B-47B7-B642-F11ED6AD446A}"/>
              </a:ext>
            </a:extLst>
          </p:cNvPr>
          <p:cNvGraphicFramePr>
            <a:graphicFrameLocks noGrp="1"/>
          </p:cNvGraphicFramePr>
          <p:nvPr>
            <p:ph type="chart" sz="quarter" idx="13"/>
            <p:extLst>
              <p:ext uri="{D42A27DB-BD31-4B8C-83A1-F6EECF244321}">
                <p14:modId xmlns:p14="http://schemas.microsoft.com/office/powerpoint/2010/main" val="1771879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667A79-BF3D-4F93-85D5-7230AF00E2E5}"/>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ED532D55-5E52-4B6A-BEB6-AC715D18E6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48284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8AFA1-D420-4F44-AD7D-ABB81F69BF2D}"/>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54D52EF5-7B82-4374-A7EB-56C669FABCD4}"/>
              </a:ext>
            </a:extLst>
          </p:cNvPr>
          <p:cNvGraphicFramePr>
            <a:graphicFrameLocks noGrp="1"/>
          </p:cNvGraphicFramePr>
          <p:nvPr>
            <p:ph type="chart" sz="quarter" idx="13"/>
            <p:extLst>
              <p:ext uri="{D42A27DB-BD31-4B8C-83A1-F6EECF244321}">
                <p14:modId xmlns:p14="http://schemas.microsoft.com/office/powerpoint/2010/main" val="69675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417DCA-61A7-4F59-A21B-D14934A80EFD}"/>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616F42B7-A011-4BFB-8C54-292317B3AD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3765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9640D-9FDA-44A7-A124-79FE526F7503}"/>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3686827B-E1DB-4F45-BE0D-3B1E695D6F98}"/>
              </a:ext>
            </a:extLst>
          </p:cNvPr>
          <p:cNvGraphicFramePr>
            <a:graphicFrameLocks noGrp="1"/>
          </p:cNvGraphicFramePr>
          <p:nvPr>
            <p:ph type="chart" sz="quarter" idx="13"/>
            <p:extLst>
              <p:ext uri="{D42A27DB-BD31-4B8C-83A1-F6EECF244321}">
                <p14:modId xmlns:p14="http://schemas.microsoft.com/office/powerpoint/2010/main" val="31313649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5BB05A-493F-4F61-9F8E-21688D43A4CC}"/>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A4B7CAA5-21D1-4814-A596-47CDB64F2A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52898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2AB52-0C3B-472B-8211-EF5ADF4C656E}"/>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0FAB9A09-90A7-4E00-8FFA-89B0AE0858A9}"/>
              </a:ext>
            </a:extLst>
          </p:cNvPr>
          <p:cNvGraphicFramePr>
            <a:graphicFrameLocks noGrp="1"/>
          </p:cNvGraphicFramePr>
          <p:nvPr>
            <p:ph type="chart" sz="quarter" idx="13"/>
            <p:extLst>
              <p:ext uri="{D42A27DB-BD31-4B8C-83A1-F6EECF244321}">
                <p14:modId xmlns:p14="http://schemas.microsoft.com/office/powerpoint/2010/main" val="30284961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9E7838-8F67-4B44-A6A6-FAE4BD2F77C6}"/>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A05D1758-087E-41ED-AEA9-438B8A9FE6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40463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DC194-9BE0-4D29-8CF9-F79AAF23B55D}"/>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16BC4DB9-E678-4AB6-B8ED-6DECABF5E3E7}"/>
              </a:ext>
            </a:extLst>
          </p:cNvPr>
          <p:cNvGraphicFramePr>
            <a:graphicFrameLocks noGrp="1"/>
          </p:cNvGraphicFramePr>
          <p:nvPr>
            <p:ph type="chart" sz="quarter" idx="13"/>
            <p:extLst>
              <p:ext uri="{D42A27DB-BD31-4B8C-83A1-F6EECF244321}">
                <p14:modId xmlns:p14="http://schemas.microsoft.com/office/powerpoint/2010/main" val="18706973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A24FC9-9AC2-4735-8F36-49FC2F67C799}"/>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509BBBFB-A57A-4330-B014-B6AEAD484C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31148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86B1D-EB97-4DFF-8B9E-16EB9846E413}"/>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A0A2FF35-CDDB-4D04-A4D5-2EF659D18D8A}"/>
              </a:ext>
            </a:extLst>
          </p:cNvPr>
          <p:cNvGraphicFramePr>
            <a:graphicFrameLocks noGrp="1"/>
          </p:cNvGraphicFramePr>
          <p:nvPr>
            <p:ph type="chart" sz="quarter" idx="13"/>
            <p:extLst>
              <p:ext uri="{D42A27DB-BD31-4B8C-83A1-F6EECF244321}">
                <p14:modId xmlns:p14="http://schemas.microsoft.com/office/powerpoint/2010/main" val="16158774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E9D8FE-0A38-4BBA-9D91-77388AE9CFA0}"/>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5F3217CC-81A1-4C9C-8DFF-1BBAB81CE0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62972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9B542-4C78-4A94-8F28-E73F861EFBBC}"/>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48317BF4-6DAA-4D3C-A4E5-AC6348091681}"/>
              </a:ext>
            </a:extLst>
          </p:cNvPr>
          <p:cNvGraphicFramePr>
            <a:graphicFrameLocks noGrp="1"/>
          </p:cNvGraphicFramePr>
          <p:nvPr>
            <p:ph type="chart" sz="quarter" idx="13"/>
            <p:extLst>
              <p:ext uri="{D42A27DB-BD31-4B8C-83A1-F6EECF244321}">
                <p14:modId xmlns:p14="http://schemas.microsoft.com/office/powerpoint/2010/main" val="2070682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977F41-2C8D-469A-8677-1B660F3A6FDC}"/>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34323EA6-4A69-49BA-AD76-B810DF10CE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13664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85BCF-CEE1-4278-9D10-EC00FCE0AF9E}"/>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04D8D81E-2952-4EA2-9052-FCA052A38E35}"/>
              </a:ext>
            </a:extLst>
          </p:cNvPr>
          <p:cNvGraphicFramePr>
            <a:graphicFrameLocks noGrp="1"/>
          </p:cNvGraphicFramePr>
          <p:nvPr>
            <p:ph type="chart" sz="quarter" idx="13"/>
            <p:extLst>
              <p:ext uri="{D42A27DB-BD31-4B8C-83A1-F6EECF244321}">
                <p14:modId xmlns:p14="http://schemas.microsoft.com/office/powerpoint/2010/main" val="38556246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B474AD-A99B-4B9D-823F-3C8F3B22F740}"/>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EADBFADE-03BB-4CEA-86BA-83D4F9F039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4208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4E139-F287-41EA-BB35-EACCBFC8857F}"/>
              </a:ext>
            </a:extLst>
          </p:cNvPr>
          <p:cNvSpPr>
            <a:spLocks noGrp="1"/>
          </p:cNvSpPr>
          <p:nvPr>
            <p:ph type="title"/>
          </p:nvPr>
        </p:nvSpPr>
        <p:spPr/>
        <p:txBody>
          <a:bodyPr/>
          <a:lstStyle/>
          <a:p>
            <a:r>
              <a:rPr lang="en-US"/>
              <a:t>Facebook Private Messages Table</a:t>
            </a:r>
          </a:p>
        </p:txBody>
      </p:sp>
      <p:graphicFrame>
        <p:nvGraphicFramePr>
          <p:cNvPr id="5" name="Table Placeholder 4">
            <a:extLst>
              <a:ext uri="{FF2B5EF4-FFF2-40B4-BE49-F238E27FC236}">
                <a16:creationId xmlns:a16="http://schemas.microsoft.com/office/drawing/2014/main" id="{2E86BD12-ECFA-4F43-A969-9B11E1C67910}"/>
              </a:ext>
            </a:extLst>
          </p:cNvPr>
          <p:cNvGraphicFramePr>
            <a:graphicFrameLocks noGrp="1"/>
          </p:cNvGraphicFramePr>
          <p:nvPr>
            <p:ph type="tbl" sz="quarter" idx="13"/>
            <p:extLst>
              <p:ext uri="{D42A27DB-BD31-4B8C-83A1-F6EECF244321}">
                <p14:modId xmlns:p14="http://schemas.microsoft.com/office/powerpoint/2010/main" val="2411910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93661099"/>
                    </a:ext>
                  </a:extLst>
                </a:gridCol>
                <a:gridCol w="2057400">
                  <a:extLst>
                    <a:ext uri="{9D8B030D-6E8A-4147-A177-3AD203B41FA5}">
                      <a16:colId xmlns:a16="http://schemas.microsoft.com/office/drawing/2014/main" val="955364632"/>
                    </a:ext>
                  </a:extLst>
                </a:gridCol>
                <a:gridCol w="822960">
                  <a:extLst>
                    <a:ext uri="{9D8B030D-6E8A-4147-A177-3AD203B41FA5}">
                      <a16:colId xmlns:a16="http://schemas.microsoft.com/office/drawing/2014/main" val="2908470326"/>
                    </a:ext>
                  </a:extLst>
                </a:gridCol>
                <a:gridCol w="1234440">
                  <a:extLst>
                    <a:ext uri="{9D8B030D-6E8A-4147-A177-3AD203B41FA5}">
                      <a16:colId xmlns:a16="http://schemas.microsoft.com/office/drawing/2014/main" val="3374406167"/>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3044299657"/>
                  </a:ext>
                </a:extLst>
              </a:tr>
              <a:tr h="370840">
                <a:tc>
                  <a:txBody>
                    <a:bodyPr/>
                    <a:lstStyle/>
                    <a:p>
                      <a:r>
                        <a:rPr lang="en-US" sz="1000" b="1"/>
                        <a:t>Autohaus Fürst</a:t>
                      </a:r>
                      <a:r>
                        <a:rPr lang="en-US" sz="1000"/>
                        <a:t> got a message by </a:t>
                      </a:r>
                      <a:r>
                        <a:rPr lang="en-US" sz="1000" b="1"/>
                        <a:t>Elisabeta Horvath - 2018-02-27 10:41:53</a:t>
                      </a:r>
                      <a:r>
                        <a:rPr lang="en-US" sz="1000"/>
                        <a:t>
</a:t>
                      </a:r>
                    </a:p>
                  </a:txBody>
                  <a:tcPr/>
                </a:tc>
                <a:tc>
                  <a:txBody>
                    <a:bodyPr/>
                    <a:lstStyle/>
                    <a:p>
                      <a:r>
                        <a:rPr lang="de-DE" sz="1000"/>
                        <a:t>Vielen Dank für deine Nachricht. Wir versuchen so gut und so schnell wie möglich zu antworten.</a:t>
                      </a:r>
                      <a:endParaRPr lang="en-US" sz="1000"/>
                    </a:p>
                  </a:txBody>
                  <a:tcPr/>
                </a:tc>
                <a:tc>
                  <a:txBody>
                    <a:bodyPr/>
                    <a:lstStyle/>
                    <a:p>
                      <a:r>
                        <a:rPr lang="en-US" sz="1000"/>
                        <a:t>2</a:t>
                      </a:r>
                    </a:p>
                  </a:txBody>
                  <a:tcPr/>
                </a:tc>
                <a:tc>
                  <a:txBody>
                    <a:bodyPr/>
                    <a:lstStyle/>
                    <a:p>
                      <a:r>
                        <a:rPr lang="en-US" sz="1000"/>
                        <a:t>02/27/2018 10:41:54</a:t>
                      </a:r>
                    </a:p>
                  </a:txBody>
                  <a:tcPr/>
                </a:tc>
                <a:extLst>
                  <a:ext uri="{0D108BD9-81ED-4DB2-BD59-A6C34878D82A}">
                    <a16:rowId xmlns:a16="http://schemas.microsoft.com/office/drawing/2014/main" val="3544126651"/>
                  </a:ext>
                </a:extLst>
              </a:tr>
            </a:tbl>
          </a:graphicData>
        </a:graphic>
      </p:graphicFrame>
      <p:sp>
        <p:nvSpPr>
          <p:cNvPr id="4" name="Text Placeholder 3">
            <a:extLst>
              <a:ext uri="{FF2B5EF4-FFF2-40B4-BE49-F238E27FC236}">
                <a16:creationId xmlns:a16="http://schemas.microsoft.com/office/drawing/2014/main" id="{51C1C6A8-8474-4714-9EF4-ACE455AA5EF8}"/>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2095915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C4BFF-6BFF-49B9-BA46-D6F4DECFE2FC}"/>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92CAB9D3-0EE4-4ECE-8B11-54BD160898B1}"/>
              </a:ext>
            </a:extLst>
          </p:cNvPr>
          <p:cNvGraphicFramePr>
            <a:graphicFrameLocks noGrp="1"/>
          </p:cNvGraphicFramePr>
          <p:nvPr>
            <p:ph type="chart" sz="quarter" idx="13"/>
            <p:extLst>
              <p:ext uri="{D42A27DB-BD31-4B8C-83A1-F6EECF244321}">
                <p14:modId xmlns:p14="http://schemas.microsoft.com/office/powerpoint/2010/main" val="4059523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128A7F-F2DD-416C-826B-BDEF694C3772}"/>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DBBCF76B-092E-47C1-9DD8-C4062EA46C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55343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DAD66-6C56-4CF6-B65C-2B96F6895648}"/>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5AB01C8F-AA21-4A65-8349-7ACD6EFD9FBB}"/>
              </a:ext>
            </a:extLst>
          </p:cNvPr>
          <p:cNvGraphicFramePr>
            <a:graphicFrameLocks noGrp="1"/>
          </p:cNvGraphicFramePr>
          <p:nvPr>
            <p:ph type="tbl" sz="quarter" idx="13"/>
            <p:extLst>
              <p:ext uri="{D42A27DB-BD31-4B8C-83A1-F6EECF244321}">
                <p14:modId xmlns:p14="http://schemas.microsoft.com/office/powerpoint/2010/main" val="1559343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85200355"/>
                    </a:ext>
                  </a:extLst>
                </a:gridCol>
                <a:gridCol w="2468880">
                  <a:extLst>
                    <a:ext uri="{9D8B030D-6E8A-4147-A177-3AD203B41FA5}">
                      <a16:colId xmlns:a16="http://schemas.microsoft.com/office/drawing/2014/main" val="3249122633"/>
                    </a:ext>
                  </a:extLst>
                </a:gridCol>
                <a:gridCol w="2468880">
                  <a:extLst>
                    <a:ext uri="{9D8B030D-6E8A-4147-A177-3AD203B41FA5}">
                      <a16:colId xmlns:a16="http://schemas.microsoft.com/office/drawing/2014/main" val="3412425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558606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7527</a:t>
                      </a:r>
                    </a:p>
                  </a:txBody>
                  <a:tcPr/>
                </a:tc>
                <a:extLst>
                  <a:ext uri="{0D108BD9-81ED-4DB2-BD59-A6C34878D82A}">
                    <a16:rowId xmlns:a16="http://schemas.microsoft.com/office/drawing/2014/main" val="254600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10201</a:t>
                      </a:r>
                    </a:p>
                  </a:txBody>
                  <a:tcPr/>
                </a:tc>
                <a:extLst>
                  <a:ext uri="{0D108BD9-81ED-4DB2-BD59-A6C34878D82A}">
                    <a16:rowId xmlns:a16="http://schemas.microsoft.com/office/drawing/2014/main" val="2651726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7854</a:t>
                      </a:r>
                    </a:p>
                  </a:txBody>
                  <a:tcPr/>
                </a:tc>
                <a:extLst>
                  <a:ext uri="{0D108BD9-81ED-4DB2-BD59-A6C34878D82A}">
                    <a16:rowId xmlns:a16="http://schemas.microsoft.com/office/drawing/2014/main" val="1597122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10224</a:t>
                      </a:r>
                    </a:p>
                  </a:txBody>
                  <a:tcPr/>
                </a:tc>
                <a:extLst>
                  <a:ext uri="{0D108BD9-81ED-4DB2-BD59-A6C34878D82A}">
                    <a16:rowId xmlns:a16="http://schemas.microsoft.com/office/drawing/2014/main" val="2976948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2709</a:t>
                      </a:r>
                    </a:p>
                  </a:txBody>
                  <a:tcPr/>
                </a:tc>
                <a:extLst>
                  <a:ext uri="{0D108BD9-81ED-4DB2-BD59-A6C34878D82A}">
                    <a16:rowId xmlns:a16="http://schemas.microsoft.com/office/drawing/2014/main" val="766135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a:t>
                      </a:r>
                    </a:p>
                  </a:txBody>
                  <a:tcPr/>
                </a:tc>
                <a:extLst>
                  <a:ext uri="{0D108BD9-81ED-4DB2-BD59-A6C34878D82A}">
                    <a16:rowId xmlns:a16="http://schemas.microsoft.com/office/drawing/2014/main" val="2276091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a:t>
                      </a:r>
                    </a:p>
                  </a:txBody>
                  <a:tcPr/>
                </a:tc>
                <a:extLst>
                  <a:ext uri="{0D108BD9-81ED-4DB2-BD59-A6C34878D82A}">
                    <a16:rowId xmlns:a16="http://schemas.microsoft.com/office/drawing/2014/main" val="1744285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a:t>
                      </a:r>
                    </a:p>
                  </a:txBody>
                  <a:tcPr/>
                </a:tc>
                <a:extLst>
                  <a:ext uri="{0D108BD9-81ED-4DB2-BD59-A6C34878D82A}">
                    <a16:rowId xmlns:a16="http://schemas.microsoft.com/office/drawing/2014/main" val="3300220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a:t>
                      </a:r>
                    </a:p>
                  </a:txBody>
                  <a:tcPr/>
                </a:tc>
                <a:extLst>
                  <a:ext uri="{0D108BD9-81ED-4DB2-BD59-A6C34878D82A}">
                    <a16:rowId xmlns:a16="http://schemas.microsoft.com/office/drawing/2014/main" val="2832617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a:t>
                      </a:r>
                    </a:p>
                  </a:txBody>
                  <a:tcPr/>
                </a:tc>
                <a:extLst>
                  <a:ext uri="{0D108BD9-81ED-4DB2-BD59-A6C34878D82A}">
                    <a16:rowId xmlns:a16="http://schemas.microsoft.com/office/drawing/2014/main" val="4025518031"/>
                  </a:ext>
                </a:extLst>
              </a:tr>
            </a:tbl>
          </a:graphicData>
        </a:graphic>
      </p:graphicFrame>
      <p:sp>
        <p:nvSpPr>
          <p:cNvPr id="4" name="Text Placeholder 3">
            <a:extLst>
              <a:ext uri="{FF2B5EF4-FFF2-40B4-BE49-F238E27FC236}">
                <a16:creationId xmlns:a16="http://schemas.microsoft.com/office/drawing/2014/main" id="{65E9C6E8-F102-44C7-B54C-5CDD43B60FAD}"/>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7183302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BBF73-57AF-4884-8AD6-8C208B87E4C8}"/>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A2168C2A-BB11-4E04-B872-52583A40F73C}"/>
              </a:ext>
            </a:extLst>
          </p:cNvPr>
          <p:cNvGraphicFramePr>
            <a:graphicFrameLocks noGrp="1"/>
          </p:cNvGraphicFramePr>
          <p:nvPr>
            <p:ph type="tbl" sz="quarter" idx="13"/>
            <p:extLst>
              <p:ext uri="{D42A27DB-BD31-4B8C-83A1-F6EECF244321}">
                <p14:modId xmlns:p14="http://schemas.microsoft.com/office/powerpoint/2010/main" val="3833711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03815475"/>
                    </a:ext>
                  </a:extLst>
                </a:gridCol>
                <a:gridCol w="2468880">
                  <a:extLst>
                    <a:ext uri="{9D8B030D-6E8A-4147-A177-3AD203B41FA5}">
                      <a16:colId xmlns:a16="http://schemas.microsoft.com/office/drawing/2014/main" val="2970700368"/>
                    </a:ext>
                  </a:extLst>
                </a:gridCol>
                <a:gridCol w="2468880">
                  <a:extLst>
                    <a:ext uri="{9D8B030D-6E8A-4147-A177-3AD203B41FA5}">
                      <a16:colId xmlns:a16="http://schemas.microsoft.com/office/drawing/2014/main" val="1918058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268653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6865</a:t>
                      </a:r>
                    </a:p>
                  </a:txBody>
                  <a:tcPr/>
                </a:tc>
                <a:extLst>
                  <a:ext uri="{0D108BD9-81ED-4DB2-BD59-A6C34878D82A}">
                    <a16:rowId xmlns:a16="http://schemas.microsoft.com/office/drawing/2014/main" val="2431543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8917</a:t>
                      </a:r>
                    </a:p>
                  </a:txBody>
                  <a:tcPr/>
                </a:tc>
                <a:extLst>
                  <a:ext uri="{0D108BD9-81ED-4DB2-BD59-A6C34878D82A}">
                    <a16:rowId xmlns:a16="http://schemas.microsoft.com/office/drawing/2014/main" val="2769100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13511</a:t>
                      </a:r>
                    </a:p>
                  </a:txBody>
                  <a:tcPr/>
                </a:tc>
                <a:extLst>
                  <a:ext uri="{0D108BD9-81ED-4DB2-BD59-A6C34878D82A}">
                    <a16:rowId xmlns:a16="http://schemas.microsoft.com/office/drawing/2014/main" val="2098803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12749</a:t>
                      </a:r>
                    </a:p>
                  </a:txBody>
                  <a:tcPr/>
                </a:tc>
                <a:extLst>
                  <a:ext uri="{0D108BD9-81ED-4DB2-BD59-A6C34878D82A}">
                    <a16:rowId xmlns:a16="http://schemas.microsoft.com/office/drawing/2014/main" val="2544278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12691</a:t>
                      </a:r>
                    </a:p>
                  </a:txBody>
                  <a:tcPr/>
                </a:tc>
                <a:extLst>
                  <a:ext uri="{0D108BD9-81ED-4DB2-BD59-A6C34878D82A}">
                    <a16:rowId xmlns:a16="http://schemas.microsoft.com/office/drawing/2014/main" val="38400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9126</a:t>
                      </a:r>
                    </a:p>
                  </a:txBody>
                  <a:tcPr/>
                </a:tc>
                <a:extLst>
                  <a:ext uri="{0D108BD9-81ED-4DB2-BD59-A6C34878D82A}">
                    <a16:rowId xmlns:a16="http://schemas.microsoft.com/office/drawing/2014/main" val="2257819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11501</a:t>
                      </a:r>
                    </a:p>
                  </a:txBody>
                  <a:tcPr/>
                </a:tc>
                <a:extLst>
                  <a:ext uri="{0D108BD9-81ED-4DB2-BD59-A6C34878D82A}">
                    <a16:rowId xmlns:a16="http://schemas.microsoft.com/office/drawing/2014/main" val="50064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11714</a:t>
                      </a:r>
                    </a:p>
                  </a:txBody>
                  <a:tcPr/>
                </a:tc>
                <a:extLst>
                  <a:ext uri="{0D108BD9-81ED-4DB2-BD59-A6C34878D82A}">
                    <a16:rowId xmlns:a16="http://schemas.microsoft.com/office/drawing/2014/main" val="1177847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10407</a:t>
                      </a:r>
                    </a:p>
                  </a:txBody>
                  <a:tcPr/>
                </a:tc>
                <a:extLst>
                  <a:ext uri="{0D108BD9-81ED-4DB2-BD59-A6C34878D82A}">
                    <a16:rowId xmlns:a16="http://schemas.microsoft.com/office/drawing/2014/main" val="2465215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12006</a:t>
                      </a:r>
                    </a:p>
                  </a:txBody>
                  <a:tcPr/>
                </a:tc>
                <a:extLst>
                  <a:ext uri="{0D108BD9-81ED-4DB2-BD59-A6C34878D82A}">
                    <a16:rowId xmlns:a16="http://schemas.microsoft.com/office/drawing/2014/main" val="290156753"/>
                  </a:ext>
                </a:extLst>
              </a:tr>
            </a:tbl>
          </a:graphicData>
        </a:graphic>
      </p:graphicFrame>
      <p:sp>
        <p:nvSpPr>
          <p:cNvPr id="4" name="Text Placeholder 3">
            <a:extLst>
              <a:ext uri="{FF2B5EF4-FFF2-40B4-BE49-F238E27FC236}">
                <a16:creationId xmlns:a16="http://schemas.microsoft.com/office/drawing/2014/main" id="{2039B417-8226-4B67-90CC-B969518FD544}"/>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1418887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9AEAF-BBF2-49CC-98BE-90E3A8EF0B74}"/>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9EDC160B-38E0-47BA-BD7A-1B3A87E8DA37}"/>
              </a:ext>
            </a:extLst>
          </p:cNvPr>
          <p:cNvGraphicFramePr>
            <a:graphicFrameLocks noGrp="1"/>
          </p:cNvGraphicFramePr>
          <p:nvPr>
            <p:ph type="tbl" sz="quarter" idx="13"/>
            <p:extLst>
              <p:ext uri="{D42A27DB-BD31-4B8C-83A1-F6EECF244321}">
                <p14:modId xmlns:p14="http://schemas.microsoft.com/office/powerpoint/2010/main" val="1480264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53054698"/>
                    </a:ext>
                  </a:extLst>
                </a:gridCol>
                <a:gridCol w="2468880">
                  <a:extLst>
                    <a:ext uri="{9D8B030D-6E8A-4147-A177-3AD203B41FA5}">
                      <a16:colId xmlns:a16="http://schemas.microsoft.com/office/drawing/2014/main" val="3946110407"/>
                    </a:ext>
                  </a:extLst>
                </a:gridCol>
                <a:gridCol w="2468880">
                  <a:extLst>
                    <a:ext uri="{9D8B030D-6E8A-4147-A177-3AD203B41FA5}">
                      <a16:colId xmlns:a16="http://schemas.microsoft.com/office/drawing/2014/main" val="1160993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013612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9971</a:t>
                      </a:r>
                    </a:p>
                  </a:txBody>
                  <a:tcPr/>
                </a:tc>
                <a:extLst>
                  <a:ext uri="{0D108BD9-81ED-4DB2-BD59-A6C34878D82A}">
                    <a16:rowId xmlns:a16="http://schemas.microsoft.com/office/drawing/2014/main" val="3820270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8858</a:t>
                      </a:r>
                    </a:p>
                  </a:txBody>
                  <a:tcPr/>
                </a:tc>
                <a:extLst>
                  <a:ext uri="{0D108BD9-81ED-4DB2-BD59-A6C34878D82A}">
                    <a16:rowId xmlns:a16="http://schemas.microsoft.com/office/drawing/2014/main" val="1239759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8585</a:t>
                      </a:r>
                    </a:p>
                  </a:txBody>
                  <a:tcPr/>
                </a:tc>
                <a:extLst>
                  <a:ext uri="{0D108BD9-81ED-4DB2-BD59-A6C34878D82A}">
                    <a16:rowId xmlns:a16="http://schemas.microsoft.com/office/drawing/2014/main" val="1095904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9275</a:t>
                      </a:r>
                    </a:p>
                  </a:txBody>
                  <a:tcPr/>
                </a:tc>
                <a:extLst>
                  <a:ext uri="{0D108BD9-81ED-4DB2-BD59-A6C34878D82A}">
                    <a16:rowId xmlns:a16="http://schemas.microsoft.com/office/drawing/2014/main" val="2261277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13419</a:t>
                      </a:r>
                    </a:p>
                  </a:txBody>
                  <a:tcPr/>
                </a:tc>
                <a:extLst>
                  <a:ext uri="{0D108BD9-81ED-4DB2-BD59-A6C34878D82A}">
                    <a16:rowId xmlns:a16="http://schemas.microsoft.com/office/drawing/2014/main" val="1516634935"/>
                  </a:ext>
                </a:extLst>
              </a:tr>
            </a:tbl>
          </a:graphicData>
        </a:graphic>
      </p:graphicFrame>
      <p:sp>
        <p:nvSpPr>
          <p:cNvPr id="4" name="Text Placeholder 3">
            <a:extLst>
              <a:ext uri="{FF2B5EF4-FFF2-40B4-BE49-F238E27FC236}">
                <a16:creationId xmlns:a16="http://schemas.microsoft.com/office/drawing/2014/main" id="{ABA63A9D-B675-404B-B33E-5FAB58A8C805}"/>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6507201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0BCCD-7458-4693-A597-9383E617F2D2}"/>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E94A6CE6-F808-4D16-84E6-EF497188622C}"/>
              </a:ext>
            </a:extLst>
          </p:cNvPr>
          <p:cNvGraphicFramePr>
            <a:graphicFrameLocks noGrp="1"/>
          </p:cNvGraphicFramePr>
          <p:nvPr>
            <p:ph type="tbl" sz="quarter" idx="13"/>
            <p:extLst>
              <p:ext uri="{D42A27DB-BD31-4B8C-83A1-F6EECF244321}">
                <p14:modId xmlns:p14="http://schemas.microsoft.com/office/powerpoint/2010/main" val="2867946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11871054"/>
                    </a:ext>
                  </a:extLst>
                </a:gridCol>
                <a:gridCol w="2468880">
                  <a:extLst>
                    <a:ext uri="{9D8B030D-6E8A-4147-A177-3AD203B41FA5}">
                      <a16:colId xmlns:a16="http://schemas.microsoft.com/office/drawing/2014/main" val="850581580"/>
                    </a:ext>
                  </a:extLst>
                </a:gridCol>
                <a:gridCol w="2468880">
                  <a:extLst>
                    <a:ext uri="{9D8B030D-6E8A-4147-A177-3AD203B41FA5}">
                      <a16:colId xmlns:a16="http://schemas.microsoft.com/office/drawing/2014/main" val="792974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96446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5723</a:t>
                      </a:r>
                    </a:p>
                  </a:txBody>
                  <a:tcPr/>
                </a:tc>
                <a:extLst>
                  <a:ext uri="{0D108BD9-81ED-4DB2-BD59-A6C34878D82A}">
                    <a16:rowId xmlns:a16="http://schemas.microsoft.com/office/drawing/2014/main" val="2311385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3418</a:t>
                      </a:r>
                    </a:p>
                  </a:txBody>
                  <a:tcPr/>
                </a:tc>
                <a:extLst>
                  <a:ext uri="{0D108BD9-81ED-4DB2-BD59-A6C34878D82A}">
                    <a16:rowId xmlns:a16="http://schemas.microsoft.com/office/drawing/2014/main" val="2103897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1993</a:t>
                      </a:r>
                    </a:p>
                  </a:txBody>
                  <a:tcPr/>
                </a:tc>
                <a:extLst>
                  <a:ext uri="{0D108BD9-81ED-4DB2-BD59-A6C34878D82A}">
                    <a16:rowId xmlns:a16="http://schemas.microsoft.com/office/drawing/2014/main" val="3606897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a:t>
                      </a:r>
                    </a:p>
                  </a:txBody>
                  <a:tcPr/>
                </a:tc>
                <a:extLst>
                  <a:ext uri="{0D108BD9-81ED-4DB2-BD59-A6C34878D82A}">
                    <a16:rowId xmlns:a16="http://schemas.microsoft.com/office/drawing/2014/main" val="3135804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a:t>
                      </a:r>
                    </a:p>
                  </a:txBody>
                  <a:tcPr/>
                </a:tc>
                <a:extLst>
                  <a:ext uri="{0D108BD9-81ED-4DB2-BD59-A6C34878D82A}">
                    <a16:rowId xmlns:a16="http://schemas.microsoft.com/office/drawing/2014/main" val="1440925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extLst>
                  <a:ext uri="{0D108BD9-81ED-4DB2-BD59-A6C34878D82A}">
                    <a16:rowId xmlns:a16="http://schemas.microsoft.com/office/drawing/2014/main" val="2474234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a:t>
                      </a:r>
                    </a:p>
                  </a:txBody>
                  <a:tcPr/>
                </a:tc>
                <a:extLst>
                  <a:ext uri="{0D108BD9-81ED-4DB2-BD59-A6C34878D82A}">
                    <a16:rowId xmlns:a16="http://schemas.microsoft.com/office/drawing/2014/main" val="152830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extLst>
                  <a:ext uri="{0D108BD9-81ED-4DB2-BD59-A6C34878D82A}">
                    <a16:rowId xmlns:a16="http://schemas.microsoft.com/office/drawing/2014/main" val="2020710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extLst>
                  <a:ext uri="{0D108BD9-81ED-4DB2-BD59-A6C34878D82A}">
                    <a16:rowId xmlns:a16="http://schemas.microsoft.com/office/drawing/2014/main" val="1527410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a:t>
                      </a:r>
                    </a:p>
                  </a:txBody>
                  <a:tcPr/>
                </a:tc>
                <a:extLst>
                  <a:ext uri="{0D108BD9-81ED-4DB2-BD59-A6C34878D82A}">
                    <a16:rowId xmlns:a16="http://schemas.microsoft.com/office/drawing/2014/main" val="1503932104"/>
                  </a:ext>
                </a:extLst>
              </a:tr>
            </a:tbl>
          </a:graphicData>
        </a:graphic>
      </p:graphicFrame>
      <p:sp>
        <p:nvSpPr>
          <p:cNvPr id="4" name="Text Placeholder 3">
            <a:extLst>
              <a:ext uri="{FF2B5EF4-FFF2-40B4-BE49-F238E27FC236}">
                <a16:creationId xmlns:a16="http://schemas.microsoft.com/office/drawing/2014/main" id="{2E3E78A4-15A1-457D-822D-6E26C93F24FB}"/>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3415632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2CCED-326A-4F3B-A921-C146B4B2FA3E}"/>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85A342A7-2767-457D-8E03-6F6A030EB46B}"/>
              </a:ext>
            </a:extLst>
          </p:cNvPr>
          <p:cNvGraphicFramePr>
            <a:graphicFrameLocks noGrp="1"/>
          </p:cNvGraphicFramePr>
          <p:nvPr>
            <p:ph type="tbl" sz="quarter" idx="13"/>
            <p:extLst>
              <p:ext uri="{D42A27DB-BD31-4B8C-83A1-F6EECF244321}">
                <p14:modId xmlns:p14="http://schemas.microsoft.com/office/powerpoint/2010/main" val="1021340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85218455"/>
                    </a:ext>
                  </a:extLst>
                </a:gridCol>
                <a:gridCol w="2468880">
                  <a:extLst>
                    <a:ext uri="{9D8B030D-6E8A-4147-A177-3AD203B41FA5}">
                      <a16:colId xmlns:a16="http://schemas.microsoft.com/office/drawing/2014/main" val="59688498"/>
                    </a:ext>
                  </a:extLst>
                </a:gridCol>
                <a:gridCol w="2468880">
                  <a:extLst>
                    <a:ext uri="{9D8B030D-6E8A-4147-A177-3AD203B41FA5}">
                      <a16:colId xmlns:a16="http://schemas.microsoft.com/office/drawing/2014/main" val="1802774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82404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2549</a:t>
                      </a:r>
                    </a:p>
                  </a:txBody>
                  <a:tcPr/>
                </a:tc>
                <a:extLst>
                  <a:ext uri="{0D108BD9-81ED-4DB2-BD59-A6C34878D82A}">
                    <a16:rowId xmlns:a16="http://schemas.microsoft.com/office/drawing/2014/main" val="2697679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a:t>
                      </a:r>
                    </a:p>
                  </a:txBody>
                  <a:tcPr/>
                </a:tc>
                <a:extLst>
                  <a:ext uri="{0D108BD9-81ED-4DB2-BD59-A6C34878D82A}">
                    <a16:rowId xmlns:a16="http://schemas.microsoft.com/office/drawing/2014/main" val="3811947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5708</a:t>
                      </a:r>
                    </a:p>
                  </a:txBody>
                  <a:tcPr/>
                </a:tc>
                <a:extLst>
                  <a:ext uri="{0D108BD9-81ED-4DB2-BD59-A6C34878D82A}">
                    <a16:rowId xmlns:a16="http://schemas.microsoft.com/office/drawing/2014/main" val="1650788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7502</a:t>
                      </a:r>
                    </a:p>
                  </a:txBody>
                  <a:tcPr/>
                </a:tc>
                <a:extLst>
                  <a:ext uri="{0D108BD9-81ED-4DB2-BD59-A6C34878D82A}">
                    <a16:rowId xmlns:a16="http://schemas.microsoft.com/office/drawing/2014/main" val="2828396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7443</a:t>
                      </a:r>
                    </a:p>
                  </a:txBody>
                  <a:tcPr/>
                </a:tc>
                <a:extLst>
                  <a:ext uri="{0D108BD9-81ED-4DB2-BD59-A6C34878D82A}">
                    <a16:rowId xmlns:a16="http://schemas.microsoft.com/office/drawing/2014/main" val="463483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7141</a:t>
                      </a:r>
                    </a:p>
                  </a:txBody>
                  <a:tcPr/>
                </a:tc>
                <a:extLst>
                  <a:ext uri="{0D108BD9-81ED-4DB2-BD59-A6C34878D82A}">
                    <a16:rowId xmlns:a16="http://schemas.microsoft.com/office/drawing/2014/main" val="1165368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6861</a:t>
                      </a:r>
                    </a:p>
                  </a:txBody>
                  <a:tcPr/>
                </a:tc>
                <a:extLst>
                  <a:ext uri="{0D108BD9-81ED-4DB2-BD59-A6C34878D82A}">
                    <a16:rowId xmlns:a16="http://schemas.microsoft.com/office/drawing/2014/main" val="2932130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7585</a:t>
                      </a:r>
                    </a:p>
                  </a:txBody>
                  <a:tcPr/>
                </a:tc>
                <a:extLst>
                  <a:ext uri="{0D108BD9-81ED-4DB2-BD59-A6C34878D82A}">
                    <a16:rowId xmlns:a16="http://schemas.microsoft.com/office/drawing/2014/main" val="1366709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7796</a:t>
                      </a:r>
                    </a:p>
                  </a:txBody>
                  <a:tcPr/>
                </a:tc>
                <a:extLst>
                  <a:ext uri="{0D108BD9-81ED-4DB2-BD59-A6C34878D82A}">
                    <a16:rowId xmlns:a16="http://schemas.microsoft.com/office/drawing/2014/main" val="1000525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7846</a:t>
                      </a:r>
                    </a:p>
                  </a:txBody>
                  <a:tcPr/>
                </a:tc>
                <a:extLst>
                  <a:ext uri="{0D108BD9-81ED-4DB2-BD59-A6C34878D82A}">
                    <a16:rowId xmlns:a16="http://schemas.microsoft.com/office/drawing/2014/main" val="1369628454"/>
                  </a:ext>
                </a:extLst>
              </a:tr>
            </a:tbl>
          </a:graphicData>
        </a:graphic>
      </p:graphicFrame>
      <p:sp>
        <p:nvSpPr>
          <p:cNvPr id="4" name="Text Placeholder 3">
            <a:extLst>
              <a:ext uri="{FF2B5EF4-FFF2-40B4-BE49-F238E27FC236}">
                <a16:creationId xmlns:a16="http://schemas.microsoft.com/office/drawing/2014/main" id="{11A80107-B2A4-4BB5-A74E-0F76557577D1}"/>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5563343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8D604-309B-466D-941B-BB522DA38E4F}"/>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32B10E05-C919-475B-8DCD-DB71375661A5}"/>
              </a:ext>
            </a:extLst>
          </p:cNvPr>
          <p:cNvGraphicFramePr>
            <a:graphicFrameLocks noGrp="1"/>
          </p:cNvGraphicFramePr>
          <p:nvPr>
            <p:ph type="tbl" sz="quarter" idx="13"/>
            <p:extLst>
              <p:ext uri="{D42A27DB-BD31-4B8C-83A1-F6EECF244321}">
                <p14:modId xmlns:p14="http://schemas.microsoft.com/office/powerpoint/2010/main" val="3345103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58280086"/>
                    </a:ext>
                  </a:extLst>
                </a:gridCol>
                <a:gridCol w="2468880">
                  <a:extLst>
                    <a:ext uri="{9D8B030D-6E8A-4147-A177-3AD203B41FA5}">
                      <a16:colId xmlns:a16="http://schemas.microsoft.com/office/drawing/2014/main" val="437854423"/>
                    </a:ext>
                  </a:extLst>
                </a:gridCol>
                <a:gridCol w="2468880">
                  <a:extLst>
                    <a:ext uri="{9D8B030D-6E8A-4147-A177-3AD203B41FA5}">
                      <a16:colId xmlns:a16="http://schemas.microsoft.com/office/drawing/2014/main" val="327344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38309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6428</a:t>
                      </a:r>
                    </a:p>
                  </a:txBody>
                  <a:tcPr/>
                </a:tc>
                <a:extLst>
                  <a:ext uri="{0D108BD9-81ED-4DB2-BD59-A6C34878D82A}">
                    <a16:rowId xmlns:a16="http://schemas.microsoft.com/office/drawing/2014/main" val="3452931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6320</a:t>
                      </a:r>
                    </a:p>
                  </a:txBody>
                  <a:tcPr/>
                </a:tc>
                <a:extLst>
                  <a:ext uri="{0D108BD9-81ED-4DB2-BD59-A6C34878D82A}">
                    <a16:rowId xmlns:a16="http://schemas.microsoft.com/office/drawing/2014/main" val="2513394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6111</a:t>
                      </a:r>
                    </a:p>
                  </a:txBody>
                  <a:tcPr/>
                </a:tc>
                <a:extLst>
                  <a:ext uri="{0D108BD9-81ED-4DB2-BD59-A6C34878D82A}">
                    <a16:rowId xmlns:a16="http://schemas.microsoft.com/office/drawing/2014/main" val="1056019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6522</a:t>
                      </a:r>
                    </a:p>
                  </a:txBody>
                  <a:tcPr/>
                </a:tc>
                <a:extLst>
                  <a:ext uri="{0D108BD9-81ED-4DB2-BD59-A6C34878D82A}">
                    <a16:rowId xmlns:a16="http://schemas.microsoft.com/office/drawing/2014/main" val="917531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7961</a:t>
                      </a:r>
                    </a:p>
                  </a:txBody>
                  <a:tcPr/>
                </a:tc>
                <a:extLst>
                  <a:ext uri="{0D108BD9-81ED-4DB2-BD59-A6C34878D82A}">
                    <a16:rowId xmlns:a16="http://schemas.microsoft.com/office/drawing/2014/main" val="2648802714"/>
                  </a:ext>
                </a:extLst>
              </a:tr>
            </a:tbl>
          </a:graphicData>
        </a:graphic>
      </p:graphicFrame>
      <p:sp>
        <p:nvSpPr>
          <p:cNvPr id="4" name="Text Placeholder 3">
            <a:extLst>
              <a:ext uri="{FF2B5EF4-FFF2-40B4-BE49-F238E27FC236}">
                <a16:creationId xmlns:a16="http://schemas.microsoft.com/office/drawing/2014/main" id="{0BCD6B92-13C5-46F9-A4FA-6656096A6458}"/>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7613231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37CFC-5127-4BB4-951F-D3264C9A151F}"/>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C97FAEF1-DBAF-468E-BF6F-CA8E0F7F469C}"/>
              </a:ext>
            </a:extLst>
          </p:cNvPr>
          <p:cNvGraphicFramePr>
            <a:graphicFrameLocks noGrp="1"/>
          </p:cNvGraphicFramePr>
          <p:nvPr>
            <p:ph type="chart" sz="quarter" idx="13"/>
            <p:extLst>
              <p:ext uri="{D42A27DB-BD31-4B8C-83A1-F6EECF244321}">
                <p14:modId xmlns:p14="http://schemas.microsoft.com/office/powerpoint/2010/main" val="767051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3ABCCB-A384-4AD9-AE5C-CE3E319D7F6F}"/>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B36D67ED-8013-4EC3-BAF9-AE160812DE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29693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1704</Words>
  <Application>Microsoft Office PowerPoint</Application>
  <PresentationFormat>On-screen Show (4:3)</PresentationFormat>
  <Paragraphs>922</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quintly_template</vt:lpstr>
      <vt:lpstr>Facebook Page Report</vt:lpstr>
      <vt:lpstr>Facebook Key Metrics Table</vt:lpstr>
      <vt:lpstr>Facebook Fans Table</vt:lpstr>
      <vt:lpstr>Key Metrics Table w. User Post RR</vt:lpstr>
      <vt:lpstr>Facebook Fans Total</vt:lpstr>
      <vt:lpstr>Facebook Fans Change</vt:lpstr>
      <vt:lpstr>Facebook Fans Lost</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lpstr>Facebook Own Posts with Reactions Table - 1 of 13</vt:lpstr>
      <vt:lpstr>Facebook Own Posts with Reactions Table - 2 of 13</vt:lpstr>
      <vt:lpstr>Facebook Own Posts with Reactions Table - 3 of 13</vt:lpstr>
      <vt:lpstr>Facebook Own Posts with Reactions Table - 4 of 13</vt:lpstr>
      <vt:lpstr>Facebook Own Posts with Reactions Table - 5 of 13</vt:lpstr>
      <vt:lpstr>Facebook Own Posts with Reactions Table - 6 of 13</vt:lpstr>
      <vt:lpstr>Facebook Own Posts with Reactions Table - 7 of 13</vt:lpstr>
      <vt:lpstr>Facebook Own Posts with Reactions Table - 8 of 13</vt:lpstr>
      <vt:lpstr>Facebook Own Posts with Reactions Table - 9 of 13</vt:lpstr>
      <vt:lpstr>Facebook Own Posts with Reactions Table - 10 of 13</vt:lpstr>
      <vt:lpstr>Facebook Own Posts with Reactions Table - 11 of 13</vt:lpstr>
      <vt:lpstr>Facebook Own Posts with Reactions Table - 12 of 13</vt:lpstr>
      <vt:lpstr>Facebook Own Posts with Reactions Table - 13 of 13</vt:lpstr>
      <vt:lpstr>Facebook Own Posts By Weekday</vt:lpstr>
      <vt:lpstr>Facebook Interaction Rate</vt:lpstr>
      <vt:lpstr>Facebook Post Type Distribution</vt:lpstr>
      <vt:lpstr>Facebook Interaction Rate By Post Type</vt:lpstr>
      <vt:lpstr>Facebook Response Times</vt:lpstr>
      <vt:lpstr>Facebook Check Ins</vt:lpstr>
      <vt:lpstr>Facebook Fan Demographics</vt:lpstr>
      <vt:lpstr>Facebook Impressions</vt:lpstr>
      <vt:lpstr>Facebook Reach</vt:lpstr>
      <vt:lpstr>Facebook Engaged Users</vt:lpstr>
      <vt:lpstr>Facebook Page Views</vt:lpstr>
      <vt:lpstr>Facebook Private Messages Table</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2018-02-27T13:23:09Z</dcterms:created>
  <dcterms:modified xsi:type="dcterms:W3CDTF">2018-02-27T13:25:33Z</dcterms:modified>
</cp:coreProperties>
</file>