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8" r:id="rId31"/>
    <p:sldId id="289" r:id="rId32"/>
    <p:sldId id="290" r:id="rId33"/>
    <p:sldId id="291" r:id="rId34"/>
    <p:sldId id="292" r:id="rId35"/>
    <p:sldId id="293" r:id="rId36"/>
    <p:sldId id="294" r:id="rId37"/>
    <p:sldId id="295" r:id="rId38"/>
    <p:sldId id="296" r:id="rId39"/>
    <p:sldId id="298" r:id="rId40"/>
    <p:sldId id="299" r:id="rId41"/>
    <p:sldId id="300" r:id="rId42"/>
    <p:sldId id="302" r:id="rId43"/>
    <p:sldId id="303" r:id="rId44"/>
    <p:sldId id="304" r:id="rId45"/>
    <p:sldId id="305"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1382</c:v>
                </c:pt>
                <c:pt idx="1">
                  <c:v>1383</c:v>
                </c:pt>
                <c:pt idx="2">
                  <c:v>1383</c:v>
                </c:pt>
                <c:pt idx="3">
                  <c:v>1383</c:v>
                </c:pt>
                <c:pt idx="4">
                  <c:v>1382</c:v>
                </c:pt>
                <c:pt idx="5">
                  <c:v>1381</c:v>
                </c:pt>
                <c:pt idx="6">
                  <c:v>1381</c:v>
                </c:pt>
                <c:pt idx="7">
                  <c:v>1381</c:v>
                </c:pt>
                <c:pt idx="8">
                  <c:v>1381</c:v>
                </c:pt>
                <c:pt idx="9">
                  <c:v>1382</c:v>
                </c:pt>
                <c:pt idx="10">
                  <c:v>1382</c:v>
                </c:pt>
                <c:pt idx="11">
                  <c:v>1382</c:v>
                </c:pt>
                <c:pt idx="12">
                  <c:v>1383</c:v>
                </c:pt>
                <c:pt idx="13">
                  <c:v>1385</c:v>
                </c:pt>
                <c:pt idx="14">
                  <c:v>1384</c:v>
                </c:pt>
                <c:pt idx="15">
                  <c:v>1384</c:v>
                </c:pt>
                <c:pt idx="16">
                  <c:v>1384</c:v>
                </c:pt>
                <c:pt idx="17">
                  <c:v>1384</c:v>
                </c:pt>
                <c:pt idx="18">
                  <c:v>1385</c:v>
                </c:pt>
                <c:pt idx="19">
                  <c:v>1387</c:v>
                </c:pt>
                <c:pt idx="20">
                  <c:v>1389</c:v>
                </c:pt>
                <c:pt idx="21">
                  <c:v>1390</c:v>
                </c:pt>
                <c:pt idx="22">
                  <c:v>1390</c:v>
                </c:pt>
                <c:pt idx="23">
                  <c:v>1390</c:v>
                </c:pt>
                <c:pt idx="24">
                  <c:v>1390</c:v>
                </c:pt>
                <c:pt idx="25">
                  <c:v>1390</c:v>
                </c:pt>
                <c:pt idx="26">
                  <c:v>1391</c:v>
                </c:pt>
                <c:pt idx="27">
                  <c:v>1389</c:v>
                </c:pt>
                <c:pt idx="28">
                  <c:v>1389</c:v>
                </c:pt>
                <c:pt idx="29">
                  <c:v>1390</c:v>
                </c:pt>
                <c:pt idx="30">
                  <c:v>1393</c:v>
                </c:pt>
              </c:numCache>
            </c:numRef>
          </c:val>
          <c:smooth val="0"/>
          <c:extLst>
            <c:ext xmlns:c16="http://schemas.microsoft.com/office/drawing/2014/chart" uri="{C3380CC4-5D6E-409C-BE32-E72D297353CC}">
              <c16:uniqueId val="{00000000-C75C-4600-AA0A-FA23F2894649}"/>
            </c:ext>
          </c:extLst>
        </c:ser>
        <c:dLbls>
          <c:showLegendKey val="0"/>
          <c:showVal val="0"/>
          <c:showCatName val="0"/>
          <c:showSerName val="0"/>
          <c:showPercent val="0"/>
          <c:showBubbleSize val="0"/>
        </c:dLbls>
        <c:smooth val="0"/>
        <c:axId val="292060936"/>
        <c:axId val="292062248"/>
      </c:lineChart>
      <c:dateAx>
        <c:axId val="292060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062248"/>
        <c:crosses val="autoZero"/>
        <c:auto val="1"/>
        <c:lblOffset val="100"/>
        <c:baseTimeUnit val="days"/>
      </c:dateAx>
      <c:valAx>
        <c:axId val="292062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060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0</c:v>
                </c:pt>
                <c:pt idx="1">
                  <c:v>0</c:v>
                </c:pt>
                <c:pt idx="2">
                  <c:v>0</c:v>
                </c:pt>
                <c:pt idx="3">
                  <c:v>0</c:v>
                </c:pt>
                <c:pt idx="4">
                  <c:v>0</c:v>
                </c:pt>
                <c:pt idx="5">
                  <c:v>-2</c:v>
                </c:pt>
                <c:pt idx="6">
                  <c:v>0</c:v>
                </c:pt>
                <c:pt idx="7">
                  <c:v>0</c:v>
                </c:pt>
                <c:pt idx="8">
                  <c:v>0</c:v>
                </c:pt>
                <c:pt idx="9">
                  <c:v>0</c:v>
                </c:pt>
                <c:pt idx="10">
                  <c:v>1</c:v>
                </c:pt>
                <c:pt idx="11">
                  <c:v>0</c:v>
                </c:pt>
                <c:pt idx="12">
                  <c:v>1</c:v>
                </c:pt>
                <c:pt idx="13">
                  <c:v>1</c:v>
                </c:pt>
                <c:pt idx="14">
                  <c:v>0</c:v>
                </c:pt>
                <c:pt idx="15">
                  <c:v>0</c:v>
                </c:pt>
                <c:pt idx="16">
                  <c:v>0</c:v>
                </c:pt>
                <c:pt idx="17">
                  <c:v>0</c:v>
                </c:pt>
                <c:pt idx="18">
                  <c:v>0</c:v>
                </c:pt>
                <c:pt idx="19">
                  <c:v>1</c:v>
                </c:pt>
                <c:pt idx="20">
                  <c:v>3</c:v>
                </c:pt>
                <c:pt idx="21">
                  <c:v>2</c:v>
                </c:pt>
                <c:pt idx="22">
                  <c:v>-1</c:v>
                </c:pt>
                <c:pt idx="23">
                  <c:v>1</c:v>
                </c:pt>
                <c:pt idx="24">
                  <c:v>0</c:v>
                </c:pt>
                <c:pt idx="25">
                  <c:v>-1</c:v>
                </c:pt>
                <c:pt idx="26">
                  <c:v>1</c:v>
                </c:pt>
                <c:pt idx="27">
                  <c:v>0</c:v>
                </c:pt>
                <c:pt idx="28">
                  <c:v>-1</c:v>
                </c:pt>
                <c:pt idx="29">
                  <c:v>0</c:v>
                </c:pt>
                <c:pt idx="30">
                  <c:v>3</c:v>
                </c:pt>
              </c:numCache>
            </c:numRef>
          </c:val>
          <c:smooth val="0"/>
          <c:extLst>
            <c:ext xmlns:c16="http://schemas.microsoft.com/office/drawing/2014/chart" uri="{C3380CC4-5D6E-409C-BE32-E72D297353CC}">
              <c16:uniqueId val="{00000000-0963-45D2-8EAA-C70D539485A8}"/>
            </c:ext>
          </c:extLst>
        </c:ser>
        <c:dLbls>
          <c:showLegendKey val="0"/>
          <c:showVal val="0"/>
          <c:showCatName val="0"/>
          <c:showSerName val="0"/>
          <c:showPercent val="0"/>
          <c:showBubbleSize val="0"/>
        </c:dLbls>
        <c:smooth val="0"/>
        <c:axId val="293102320"/>
        <c:axId val="293102648"/>
      </c:lineChart>
      <c:dateAx>
        <c:axId val="293102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102648"/>
        <c:crosses val="autoZero"/>
        <c:auto val="1"/>
        <c:lblOffset val="100"/>
        <c:baseTimeUnit val="days"/>
      </c:dateAx>
      <c:valAx>
        <c:axId val="293102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102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0</c:v>
                </c:pt>
                <c:pt idx="1">
                  <c:v>0</c:v>
                </c:pt>
                <c:pt idx="2">
                  <c:v>0</c:v>
                </c:pt>
                <c:pt idx="3">
                  <c:v>0</c:v>
                </c:pt>
                <c:pt idx="4">
                  <c:v>1</c:v>
                </c:pt>
                <c:pt idx="5">
                  <c:v>1</c:v>
                </c:pt>
                <c:pt idx="6">
                  <c:v>0</c:v>
                </c:pt>
                <c:pt idx="7">
                  <c:v>0</c:v>
                </c:pt>
                <c:pt idx="8">
                  <c:v>0</c:v>
                </c:pt>
                <c:pt idx="9">
                  <c:v>0</c:v>
                </c:pt>
                <c:pt idx="10">
                  <c:v>0</c:v>
                </c:pt>
                <c:pt idx="11">
                  <c:v>0</c:v>
                </c:pt>
                <c:pt idx="12">
                  <c:v>0</c:v>
                </c:pt>
                <c:pt idx="13">
                  <c:v>0</c:v>
                </c:pt>
                <c:pt idx="14">
                  <c:v>1</c:v>
                </c:pt>
                <c:pt idx="15">
                  <c:v>0</c:v>
                </c:pt>
                <c:pt idx="16">
                  <c:v>0</c:v>
                </c:pt>
                <c:pt idx="17">
                  <c:v>0</c:v>
                </c:pt>
                <c:pt idx="18">
                  <c:v>0</c:v>
                </c:pt>
                <c:pt idx="19">
                  <c:v>0</c:v>
                </c:pt>
                <c:pt idx="20">
                  <c:v>0</c:v>
                </c:pt>
                <c:pt idx="21">
                  <c:v>0</c:v>
                </c:pt>
                <c:pt idx="22">
                  <c:v>1</c:v>
                </c:pt>
                <c:pt idx="23">
                  <c:v>0</c:v>
                </c:pt>
                <c:pt idx="24">
                  <c:v>0</c:v>
                </c:pt>
                <c:pt idx="25">
                  <c:v>1</c:v>
                </c:pt>
                <c:pt idx="26">
                  <c:v>0</c:v>
                </c:pt>
                <c:pt idx="27">
                  <c:v>2</c:v>
                </c:pt>
                <c:pt idx="28">
                  <c:v>0</c:v>
                </c:pt>
                <c:pt idx="29">
                  <c:v>0</c:v>
                </c:pt>
                <c:pt idx="30">
                  <c:v>0</c:v>
                </c:pt>
              </c:numCache>
            </c:numRef>
          </c:val>
          <c:smooth val="0"/>
          <c:extLst>
            <c:ext xmlns:c16="http://schemas.microsoft.com/office/drawing/2014/chart" uri="{C3380CC4-5D6E-409C-BE32-E72D297353CC}">
              <c16:uniqueId val="{00000000-3B8B-4194-9E85-2D16DD6E9B5B}"/>
            </c:ext>
          </c:extLst>
        </c:ser>
        <c:dLbls>
          <c:showLegendKey val="0"/>
          <c:showVal val="0"/>
          <c:showCatName val="0"/>
          <c:showSerName val="0"/>
          <c:showPercent val="0"/>
          <c:showBubbleSize val="0"/>
        </c:dLbls>
        <c:smooth val="0"/>
        <c:axId val="243248440"/>
        <c:axId val="243249424"/>
      </c:lineChart>
      <c:dateAx>
        <c:axId val="243248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249424"/>
        <c:crosses val="autoZero"/>
        <c:auto val="1"/>
        <c:lblOffset val="100"/>
        <c:baseTimeUnit val="days"/>
      </c:dateAx>
      <c:valAx>
        <c:axId val="243249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248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2</c:v>
                </c:pt>
                <c:pt idx="2">
                  <c:v>3</c:v>
                </c:pt>
                <c:pt idx="3">
                  <c:v>2</c:v>
                </c:pt>
                <c:pt idx="4">
                  <c:v>3</c:v>
                </c:pt>
                <c:pt idx="5">
                  <c:v>2</c:v>
                </c:pt>
                <c:pt idx="6">
                  <c:v>1</c:v>
                </c:pt>
              </c:numCache>
            </c:numRef>
          </c:val>
          <c:extLst>
            <c:ext xmlns:c16="http://schemas.microsoft.com/office/drawing/2014/chart" uri="{C3380CC4-5D6E-409C-BE32-E72D297353CC}">
              <c16:uniqueId val="{00000000-10DE-414B-A5A7-38A5FE3EF727}"/>
            </c:ext>
          </c:extLst>
        </c:ser>
        <c:dLbls>
          <c:showLegendKey val="0"/>
          <c:showVal val="0"/>
          <c:showCatName val="0"/>
          <c:showSerName val="0"/>
          <c:showPercent val="0"/>
          <c:showBubbleSize val="0"/>
        </c:dLbls>
        <c:gapWidth val="219"/>
        <c:overlap val="-27"/>
        <c:axId val="366110280"/>
        <c:axId val="366108640"/>
      </c:barChart>
      <c:catAx>
        <c:axId val="366110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108640"/>
        <c:crosses val="autoZero"/>
        <c:auto val="1"/>
        <c:lblAlgn val="ctr"/>
        <c:lblOffset val="100"/>
        <c:noMultiLvlLbl val="0"/>
      </c:catAx>
      <c:valAx>
        <c:axId val="366108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110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0</c:v>
                </c:pt>
                <c:pt idx="1">
                  <c:v>0.36153289949384998</c:v>
                </c:pt>
                <c:pt idx="2">
                  <c:v>0</c:v>
                </c:pt>
                <c:pt idx="3">
                  <c:v>0.93998553868402002</c:v>
                </c:pt>
                <c:pt idx="4">
                  <c:v>0</c:v>
                </c:pt>
                <c:pt idx="5">
                  <c:v>0.28943560057887002</c:v>
                </c:pt>
                <c:pt idx="6">
                  <c:v>0</c:v>
                </c:pt>
                <c:pt idx="7">
                  <c:v>0.28964518464881001</c:v>
                </c:pt>
                <c:pt idx="8">
                  <c:v>0</c:v>
                </c:pt>
                <c:pt idx="9">
                  <c:v>0.43446777697320998</c:v>
                </c:pt>
                <c:pt idx="10">
                  <c:v>5.1412020275163002</c:v>
                </c:pt>
                <c:pt idx="11">
                  <c:v>0.14471780028944001</c:v>
                </c:pt>
                <c:pt idx="12">
                  <c:v>3.6903039073806001</c:v>
                </c:pt>
                <c:pt idx="13">
                  <c:v>0</c:v>
                </c:pt>
                <c:pt idx="14">
                  <c:v>2.7456647398844001</c:v>
                </c:pt>
                <c:pt idx="15">
                  <c:v>0</c:v>
                </c:pt>
                <c:pt idx="16">
                  <c:v>2.8179190751444998</c:v>
                </c:pt>
                <c:pt idx="17">
                  <c:v>0</c:v>
                </c:pt>
                <c:pt idx="18">
                  <c:v>4.0462427745665002</c:v>
                </c:pt>
                <c:pt idx="19">
                  <c:v>0</c:v>
                </c:pt>
                <c:pt idx="20">
                  <c:v>0</c:v>
                </c:pt>
                <c:pt idx="21">
                  <c:v>3.3117350611951002</c:v>
                </c:pt>
                <c:pt idx="22">
                  <c:v>0</c:v>
                </c:pt>
                <c:pt idx="23">
                  <c:v>2.2318214542837</c:v>
                </c:pt>
                <c:pt idx="24">
                  <c:v>0</c:v>
                </c:pt>
                <c:pt idx="25">
                  <c:v>2.1598272138229002</c:v>
                </c:pt>
                <c:pt idx="26">
                  <c:v>0</c:v>
                </c:pt>
                <c:pt idx="27">
                  <c:v>0.93525179856115004</c:v>
                </c:pt>
                <c:pt idx="28">
                  <c:v>0</c:v>
                </c:pt>
                <c:pt idx="29">
                  <c:v>6.1915046796256004</c:v>
                </c:pt>
                <c:pt idx="30">
                  <c:v>0</c:v>
                </c:pt>
              </c:numCache>
            </c:numRef>
          </c:val>
          <c:smooth val="0"/>
          <c:extLst>
            <c:ext xmlns:c16="http://schemas.microsoft.com/office/drawing/2014/chart" uri="{C3380CC4-5D6E-409C-BE32-E72D297353CC}">
              <c16:uniqueId val="{00000000-45B9-49A8-8D75-54397AB2F427}"/>
            </c:ext>
          </c:extLst>
        </c:ser>
        <c:dLbls>
          <c:showLegendKey val="0"/>
          <c:showVal val="0"/>
          <c:showCatName val="0"/>
          <c:showSerName val="0"/>
          <c:showPercent val="0"/>
          <c:showBubbleSize val="0"/>
        </c:dLbls>
        <c:smooth val="0"/>
        <c:axId val="366113888"/>
        <c:axId val="366110936"/>
      </c:lineChart>
      <c:dateAx>
        <c:axId val="366113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110936"/>
        <c:crosses val="autoZero"/>
        <c:auto val="1"/>
        <c:lblOffset val="100"/>
        <c:baseTimeUnit val="days"/>
      </c:dateAx>
      <c:valAx>
        <c:axId val="366110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113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Kohla-Strauss GmbH</c:v>
                </c:pt>
              </c:strCache>
            </c:strRef>
          </c:cat>
          <c:val>
            <c:numRef>
              <c:f>Sheet1!$B$2</c:f>
              <c:numCache>
                <c:formatCode>General</c:formatCode>
                <c:ptCount val="1"/>
                <c:pt idx="0">
                  <c:v>1</c:v>
                </c:pt>
              </c:numCache>
            </c:numRef>
          </c:val>
          <c:extLst>
            <c:ext xmlns:c16="http://schemas.microsoft.com/office/drawing/2014/chart" uri="{C3380CC4-5D6E-409C-BE32-E72D297353CC}">
              <c16:uniqueId val="{00000000-1C51-41B3-B7C6-E3DFC52EE383}"/>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Kohla-Strauss GmbH</c:v>
                </c:pt>
              </c:strCache>
            </c:strRef>
          </c:cat>
          <c:val>
            <c:numRef>
              <c:f>Sheet1!$C$2</c:f>
              <c:numCache>
                <c:formatCode>General</c:formatCode>
                <c:ptCount val="1"/>
                <c:pt idx="0">
                  <c:v>13</c:v>
                </c:pt>
              </c:numCache>
            </c:numRef>
          </c:val>
          <c:extLst>
            <c:ext xmlns:c16="http://schemas.microsoft.com/office/drawing/2014/chart" uri="{C3380CC4-5D6E-409C-BE32-E72D297353CC}">
              <c16:uniqueId val="{00000001-1C51-41B3-B7C6-E3DFC52EE383}"/>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Kohla-Strauss GmbH</c:v>
                </c:pt>
              </c:strCache>
            </c:strRef>
          </c:cat>
          <c:val>
            <c:numRef>
              <c:f>Sheet1!$D$2</c:f>
              <c:numCache>
                <c:formatCode>General</c:formatCode>
                <c:ptCount val="1"/>
                <c:pt idx="0">
                  <c:v>1</c:v>
                </c:pt>
              </c:numCache>
            </c:numRef>
          </c:val>
          <c:extLst>
            <c:ext xmlns:c16="http://schemas.microsoft.com/office/drawing/2014/chart" uri="{C3380CC4-5D6E-409C-BE32-E72D297353CC}">
              <c16:uniqueId val="{00000002-1C51-41B3-B7C6-E3DFC52EE383}"/>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Kohla-Strauss GmbH</c:v>
                </c:pt>
              </c:strCache>
            </c:strRef>
          </c:cat>
          <c:val>
            <c:numRef>
              <c:f>Sheet1!$E$2</c:f>
              <c:numCache>
                <c:formatCode>General</c:formatCode>
                <c:ptCount val="1"/>
                <c:pt idx="0">
                  <c:v>1</c:v>
                </c:pt>
              </c:numCache>
            </c:numRef>
          </c:val>
          <c:extLst>
            <c:ext xmlns:c16="http://schemas.microsoft.com/office/drawing/2014/chart" uri="{C3380CC4-5D6E-409C-BE32-E72D297353CC}">
              <c16:uniqueId val="{00000003-1C51-41B3-B7C6-E3DFC52EE383}"/>
            </c:ext>
          </c:extLst>
        </c:ser>
        <c:dLbls>
          <c:showLegendKey val="0"/>
          <c:showVal val="0"/>
          <c:showCatName val="0"/>
          <c:showSerName val="0"/>
          <c:showPercent val="0"/>
          <c:showBubbleSize val="0"/>
        </c:dLbls>
        <c:gapWidth val="150"/>
        <c:overlap val="100"/>
        <c:axId val="366113560"/>
        <c:axId val="366114216"/>
      </c:barChart>
      <c:catAx>
        <c:axId val="366113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114216"/>
        <c:crosses val="autoZero"/>
        <c:auto val="1"/>
        <c:lblAlgn val="ctr"/>
        <c:lblOffset val="100"/>
        <c:noMultiLvlLbl val="0"/>
      </c:catAx>
      <c:valAx>
        <c:axId val="3661142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113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0.93525179856115004</c:v>
                </c:pt>
                <c:pt idx="1">
                  <c:v>2.1598272138229002</c:v>
                </c:pt>
                <c:pt idx="2">
                  <c:v>2.1984437469098999</c:v>
                </c:pt>
                <c:pt idx="3">
                  <c:v>0</c:v>
                </c:pt>
                <c:pt idx="4">
                  <c:v>4.0462427745665002</c:v>
                </c:pt>
                <c:pt idx="5">
                  <c:v>0</c:v>
                </c:pt>
                <c:pt idx="6">
                  <c:v>0</c:v>
                </c:pt>
                <c:pt idx="7">
                  <c:v>0</c:v>
                </c:pt>
                <c:pt idx="8">
                  <c:v>0</c:v>
                </c:pt>
              </c:numCache>
            </c:numRef>
          </c:val>
          <c:extLst>
            <c:ext xmlns:c16="http://schemas.microsoft.com/office/drawing/2014/chart" uri="{C3380CC4-5D6E-409C-BE32-E72D297353CC}">
              <c16:uniqueId val="{00000000-7169-48D3-ABD8-45B5380DD5F4}"/>
            </c:ext>
          </c:extLst>
        </c:ser>
        <c:dLbls>
          <c:showLegendKey val="0"/>
          <c:showVal val="0"/>
          <c:showCatName val="0"/>
          <c:showSerName val="0"/>
          <c:showPercent val="0"/>
          <c:showBubbleSize val="0"/>
        </c:dLbls>
        <c:gapWidth val="219"/>
        <c:overlap val="-27"/>
        <c:axId val="366125040"/>
        <c:axId val="366116184"/>
      </c:barChart>
      <c:catAx>
        <c:axId val="366125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116184"/>
        <c:crosses val="autoZero"/>
        <c:auto val="1"/>
        <c:lblAlgn val="ctr"/>
        <c:lblOffset val="100"/>
        <c:noMultiLvlLbl val="0"/>
      </c:catAx>
      <c:valAx>
        <c:axId val="366116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125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6533-444C-9F4A-F61083A16061}"/>
            </c:ext>
          </c:extLst>
        </c:ser>
        <c:dLbls>
          <c:showLegendKey val="0"/>
          <c:showVal val="0"/>
          <c:showCatName val="0"/>
          <c:showSerName val="0"/>
          <c:showPercent val="0"/>
          <c:showBubbleSize val="0"/>
        </c:dLbls>
        <c:gapWidth val="219"/>
        <c:overlap val="-27"/>
        <c:axId val="366124384"/>
        <c:axId val="366122416"/>
      </c:barChart>
      <c:catAx>
        <c:axId val="366124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122416"/>
        <c:crosses val="autoZero"/>
        <c:auto val="1"/>
        <c:lblAlgn val="ctr"/>
        <c:lblOffset val="100"/>
        <c:noMultiLvlLbl val="0"/>
      </c:catAx>
      <c:valAx>
        <c:axId val="366122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124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114</c:v>
                </c:pt>
                <c:pt idx="1">
                  <c:v>114</c:v>
                </c:pt>
                <c:pt idx="2">
                  <c:v>114</c:v>
                </c:pt>
                <c:pt idx="3">
                  <c:v>114</c:v>
                </c:pt>
                <c:pt idx="4">
                  <c:v>113</c:v>
                </c:pt>
                <c:pt idx="5">
                  <c:v>114</c:v>
                </c:pt>
                <c:pt idx="6">
                  <c:v>114</c:v>
                </c:pt>
                <c:pt idx="7">
                  <c:v>114</c:v>
                </c:pt>
                <c:pt idx="8">
                  <c:v>113</c:v>
                </c:pt>
                <c:pt idx="9">
                  <c:v>114</c:v>
                </c:pt>
                <c:pt idx="10">
                  <c:v>114</c:v>
                </c:pt>
                <c:pt idx="11">
                  <c:v>114</c:v>
                </c:pt>
                <c:pt idx="12">
                  <c:v>114</c:v>
                </c:pt>
                <c:pt idx="13">
                  <c:v>114</c:v>
                </c:pt>
                <c:pt idx="14">
                  <c:v>114</c:v>
                </c:pt>
                <c:pt idx="15">
                  <c:v>114</c:v>
                </c:pt>
                <c:pt idx="16">
                  <c:v>114</c:v>
                </c:pt>
                <c:pt idx="17">
                  <c:v>114</c:v>
                </c:pt>
                <c:pt idx="18">
                  <c:v>114</c:v>
                </c:pt>
                <c:pt idx="19">
                  <c:v>114</c:v>
                </c:pt>
                <c:pt idx="20">
                  <c:v>114</c:v>
                </c:pt>
                <c:pt idx="21">
                  <c:v>114</c:v>
                </c:pt>
                <c:pt idx="22">
                  <c:v>114</c:v>
                </c:pt>
                <c:pt idx="23">
                  <c:v>114</c:v>
                </c:pt>
                <c:pt idx="24">
                  <c:v>114</c:v>
                </c:pt>
                <c:pt idx="25">
                  <c:v>114</c:v>
                </c:pt>
                <c:pt idx="26">
                  <c:v>114</c:v>
                </c:pt>
                <c:pt idx="27">
                  <c:v>114</c:v>
                </c:pt>
                <c:pt idx="28">
                  <c:v>114</c:v>
                </c:pt>
                <c:pt idx="29">
                  <c:v>114</c:v>
                </c:pt>
                <c:pt idx="30">
                  <c:v>114</c:v>
                </c:pt>
              </c:numCache>
            </c:numRef>
          </c:val>
          <c:smooth val="0"/>
          <c:extLst>
            <c:ext xmlns:c16="http://schemas.microsoft.com/office/drawing/2014/chart" uri="{C3380CC4-5D6E-409C-BE32-E72D297353CC}">
              <c16:uniqueId val="{00000000-D419-4205-AEA2-B7CC507A7A92}"/>
            </c:ext>
          </c:extLst>
        </c:ser>
        <c:dLbls>
          <c:showLegendKey val="0"/>
          <c:showVal val="0"/>
          <c:showCatName val="0"/>
          <c:showSerName val="0"/>
          <c:showPercent val="0"/>
          <c:showBubbleSize val="0"/>
        </c:dLbls>
        <c:smooth val="0"/>
        <c:axId val="391656328"/>
        <c:axId val="391654360"/>
      </c:lineChart>
      <c:dateAx>
        <c:axId val="391656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54360"/>
        <c:crosses val="autoZero"/>
        <c:auto val="1"/>
        <c:lblOffset val="100"/>
        <c:baseTimeUnit val="days"/>
      </c:dateAx>
      <c:valAx>
        <c:axId val="391654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56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6</c:v>
                </c:pt>
                <c:pt idx="1">
                  <c:v>84</c:v>
                </c:pt>
                <c:pt idx="2">
                  <c:v>143</c:v>
                </c:pt>
                <c:pt idx="3">
                  <c:v>102</c:v>
                </c:pt>
                <c:pt idx="4">
                  <c:v>65</c:v>
                </c:pt>
                <c:pt idx="5">
                  <c:v>38</c:v>
                </c:pt>
                <c:pt idx="6">
                  <c:v>19</c:v>
                </c:pt>
              </c:numCache>
            </c:numRef>
          </c:val>
          <c:extLst>
            <c:ext xmlns:c16="http://schemas.microsoft.com/office/drawing/2014/chart" uri="{C3380CC4-5D6E-409C-BE32-E72D297353CC}">
              <c16:uniqueId val="{00000000-B040-401E-8B61-3C20855FD590}"/>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21</c:v>
                </c:pt>
                <c:pt idx="1">
                  <c:v>231</c:v>
                </c:pt>
                <c:pt idx="2">
                  <c:v>285</c:v>
                </c:pt>
                <c:pt idx="3">
                  <c:v>185</c:v>
                </c:pt>
                <c:pt idx="4">
                  <c:v>123</c:v>
                </c:pt>
                <c:pt idx="5">
                  <c:v>58</c:v>
                </c:pt>
                <c:pt idx="6">
                  <c:v>28</c:v>
                </c:pt>
              </c:numCache>
            </c:numRef>
          </c:val>
          <c:extLst>
            <c:ext xmlns:c16="http://schemas.microsoft.com/office/drawing/2014/chart" uri="{C3380CC4-5D6E-409C-BE32-E72D297353CC}">
              <c16:uniqueId val="{00000001-B040-401E-8B61-3C20855FD590}"/>
            </c:ext>
          </c:extLst>
        </c:ser>
        <c:dLbls>
          <c:showLegendKey val="0"/>
          <c:showVal val="0"/>
          <c:showCatName val="0"/>
          <c:showSerName val="0"/>
          <c:showPercent val="0"/>
          <c:showBubbleSize val="0"/>
        </c:dLbls>
        <c:gapWidth val="219"/>
        <c:overlap val="-27"/>
        <c:axId val="391649112"/>
        <c:axId val="391649768"/>
      </c:barChart>
      <c:catAx>
        <c:axId val="391649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49768"/>
        <c:crosses val="autoZero"/>
        <c:auto val="1"/>
        <c:lblAlgn val="ctr"/>
        <c:lblOffset val="100"/>
        <c:noMultiLvlLbl val="0"/>
      </c:catAx>
      <c:valAx>
        <c:axId val="391649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49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462</c:v>
                </c:pt>
                <c:pt idx="1">
                  <c:v>1925</c:v>
                </c:pt>
                <c:pt idx="2">
                  <c:v>447</c:v>
                </c:pt>
                <c:pt idx="3">
                  <c:v>1164</c:v>
                </c:pt>
                <c:pt idx="4">
                  <c:v>203</c:v>
                </c:pt>
                <c:pt idx="5">
                  <c:v>657</c:v>
                </c:pt>
                <c:pt idx="6">
                  <c:v>139</c:v>
                </c:pt>
                <c:pt idx="7">
                  <c:v>670</c:v>
                </c:pt>
                <c:pt idx="8">
                  <c:v>140</c:v>
                </c:pt>
                <c:pt idx="9">
                  <c:v>488</c:v>
                </c:pt>
                <c:pt idx="10">
                  <c:v>3636</c:v>
                </c:pt>
                <c:pt idx="11">
                  <c:v>1915</c:v>
                </c:pt>
                <c:pt idx="12">
                  <c:v>1504</c:v>
                </c:pt>
                <c:pt idx="13">
                  <c:v>7283</c:v>
                </c:pt>
                <c:pt idx="14">
                  <c:v>13138</c:v>
                </c:pt>
                <c:pt idx="15">
                  <c:v>10609</c:v>
                </c:pt>
                <c:pt idx="16">
                  <c:v>10636</c:v>
                </c:pt>
                <c:pt idx="17">
                  <c:v>9700</c:v>
                </c:pt>
                <c:pt idx="18">
                  <c:v>8902</c:v>
                </c:pt>
                <c:pt idx="19">
                  <c:v>8262</c:v>
                </c:pt>
                <c:pt idx="20">
                  <c:v>10588</c:v>
                </c:pt>
                <c:pt idx="21">
                  <c:v>12502</c:v>
                </c:pt>
                <c:pt idx="22">
                  <c:v>9860</c:v>
                </c:pt>
                <c:pt idx="23">
                  <c:v>10309</c:v>
                </c:pt>
                <c:pt idx="24">
                  <c:v>8475</c:v>
                </c:pt>
                <c:pt idx="25">
                  <c:v>9479</c:v>
                </c:pt>
                <c:pt idx="26">
                  <c:v>8438</c:v>
                </c:pt>
                <c:pt idx="27">
                  <c:v>10298</c:v>
                </c:pt>
                <c:pt idx="28">
                  <c:v>5773</c:v>
                </c:pt>
                <c:pt idx="29">
                  <c:v>5436</c:v>
                </c:pt>
                <c:pt idx="30">
                  <c:v>5153</c:v>
                </c:pt>
              </c:numCache>
            </c:numRef>
          </c:val>
          <c:smooth val="0"/>
          <c:extLst>
            <c:ext xmlns:c16="http://schemas.microsoft.com/office/drawing/2014/chart" uri="{C3380CC4-5D6E-409C-BE32-E72D297353CC}">
              <c16:uniqueId val="{00000000-4D03-46E1-9153-7D9A0C324120}"/>
            </c:ext>
          </c:extLst>
        </c:ser>
        <c:dLbls>
          <c:showLegendKey val="0"/>
          <c:showVal val="0"/>
          <c:showCatName val="0"/>
          <c:showSerName val="0"/>
          <c:showPercent val="0"/>
          <c:showBubbleSize val="0"/>
        </c:dLbls>
        <c:smooth val="0"/>
        <c:axId val="391660264"/>
        <c:axId val="391667480"/>
      </c:lineChart>
      <c:dateAx>
        <c:axId val="391660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67480"/>
        <c:crosses val="autoZero"/>
        <c:auto val="1"/>
        <c:lblOffset val="100"/>
        <c:baseTimeUnit val="days"/>
      </c:dateAx>
      <c:valAx>
        <c:axId val="391667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60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313</c:v>
                </c:pt>
                <c:pt idx="1">
                  <c:v>1154</c:v>
                </c:pt>
                <c:pt idx="2">
                  <c:v>306</c:v>
                </c:pt>
                <c:pt idx="3">
                  <c:v>585</c:v>
                </c:pt>
                <c:pt idx="4">
                  <c:v>132</c:v>
                </c:pt>
                <c:pt idx="5">
                  <c:v>396</c:v>
                </c:pt>
                <c:pt idx="6">
                  <c:v>84</c:v>
                </c:pt>
                <c:pt idx="7">
                  <c:v>390</c:v>
                </c:pt>
                <c:pt idx="8">
                  <c:v>94</c:v>
                </c:pt>
                <c:pt idx="9">
                  <c:v>306</c:v>
                </c:pt>
                <c:pt idx="10">
                  <c:v>1641</c:v>
                </c:pt>
                <c:pt idx="11">
                  <c:v>909</c:v>
                </c:pt>
                <c:pt idx="12">
                  <c:v>782</c:v>
                </c:pt>
                <c:pt idx="13">
                  <c:v>6858</c:v>
                </c:pt>
                <c:pt idx="14">
                  <c:v>10990</c:v>
                </c:pt>
                <c:pt idx="15">
                  <c:v>9288</c:v>
                </c:pt>
                <c:pt idx="16">
                  <c:v>8713</c:v>
                </c:pt>
                <c:pt idx="17">
                  <c:v>8154</c:v>
                </c:pt>
                <c:pt idx="18">
                  <c:v>7899</c:v>
                </c:pt>
                <c:pt idx="19">
                  <c:v>7269</c:v>
                </c:pt>
                <c:pt idx="20">
                  <c:v>9290</c:v>
                </c:pt>
                <c:pt idx="21">
                  <c:v>9400</c:v>
                </c:pt>
                <c:pt idx="22">
                  <c:v>8769</c:v>
                </c:pt>
                <c:pt idx="23">
                  <c:v>8878</c:v>
                </c:pt>
                <c:pt idx="24">
                  <c:v>7630</c:v>
                </c:pt>
                <c:pt idx="25">
                  <c:v>8039</c:v>
                </c:pt>
                <c:pt idx="26">
                  <c:v>7655</c:v>
                </c:pt>
                <c:pt idx="27">
                  <c:v>9096</c:v>
                </c:pt>
                <c:pt idx="28">
                  <c:v>4880</c:v>
                </c:pt>
                <c:pt idx="29">
                  <c:v>3708</c:v>
                </c:pt>
                <c:pt idx="30">
                  <c:v>3255</c:v>
                </c:pt>
              </c:numCache>
            </c:numRef>
          </c:val>
          <c:smooth val="0"/>
          <c:extLst>
            <c:ext xmlns:c16="http://schemas.microsoft.com/office/drawing/2014/chart" uri="{C3380CC4-5D6E-409C-BE32-E72D297353CC}">
              <c16:uniqueId val="{00000000-9CB6-416A-AE46-834FDA0FBCD7}"/>
            </c:ext>
          </c:extLst>
        </c:ser>
        <c:dLbls>
          <c:showLegendKey val="0"/>
          <c:showVal val="0"/>
          <c:showCatName val="0"/>
          <c:showSerName val="0"/>
          <c:showPercent val="0"/>
          <c:showBubbleSize val="0"/>
        </c:dLbls>
        <c:smooth val="0"/>
        <c:axId val="391662232"/>
        <c:axId val="391663544"/>
      </c:lineChart>
      <c:dateAx>
        <c:axId val="391662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63544"/>
        <c:crosses val="autoZero"/>
        <c:auto val="1"/>
        <c:lblOffset val="100"/>
        <c:baseTimeUnit val="days"/>
      </c:dateAx>
      <c:valAx>
        <c:axId val="391663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62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6</c:v>
                </c:pt>
                <c:pt idx="1">
                  <c:v>13</c:v>
                </c:pt>
                <c:pt idx="2">
                  <c:v>1</c:v>
                </c:pt>
                <c:pt idx="3">
                  <c:v>85</c:v>
                </c:pt>
                <c:pt idx="4">
                  <c:v>12</c:v>
                </c:pt>
                <c:pt idx="5">
                  <c:v>11</c:v>
                </c:pt>
                <c:pt idx="6">
                  <c:v>7</c:v>
                </c:pt>
                <c:pt idx="7">
                  <c:v>8</c:v>
                </c:pt>
                <c:pt idx="8">
                  <c:v>2</c:v>
                </c:pt>
                <c:pt idx="9">
                  <c:v>7</c:v>
                </c:pt>
                <c:pt idx="10">
                  <c:v>483</c:v>
                </c:pt>
                <c:pt idx="11">
                  <c:v>139</c:v>
                </c:pt>
                <c:pt idx="12">
                  <c:v>126</c:v>
                </c:pt>
                <c:pt idx="13">
                  <c:v>169</c:v>
                </c:pt>
                <c:pt idx="14">
                  <c:v>205</c:v>
                </c:pt>
                <c:pt idx="15">
                  <c:v>106</c:v>
                </c:pt>
                <c:pt idx="16">
                  <c:v>104</c:v>
                </c:pt>
                <c:pt idx="17">
                  <c:v>76</c:v>
                </c:pt>
                <c:pt idx="18">
                  <c:v>78</c:v>
                </c:pt>
                <c:pt idx="19">
                  <c:v>66</c:v>
                </c:pt>
                <c:pt idx="20">
                  <c:v>80</c:v>
                </c:pt>
                <c:pt idx="21">
                  <c:v>342</c:v>
                </c:pt>
                <c:pt idx="22">
                  <c:v>120</c:v>
                </c:pt>
                <c:pt idx="23">
                  <c:v>190</c:v>
                </c:pt>
                <c:pt idx="24">
                  <c:v>67</c:v>
                </c:pt>
                <c:pt idx="25">
                  <c:v>133</c:v>
                </c:pt>
                <c:pt idx="26">
                  <c:v>85</c:v>
                </c:pt>
                <c:pt idx="27">
                  <c:v>80</c:v>
                </c:pt>
                <c:pt idx="28">
                  <c:v>34</c:v>
                </c:pt>
                <c:pt idx="29">
                  <c:v>78</c:v>
                </c:pt>
                <c:pt idx="30">
                  <c:v>75</c:v>
                </c:pt>
              </c:numCache>
            </c:numRef>
          </c:val>
          <c:smooth val="0"/>
          <c:extLst>
            <c:ext xmlns:c16="http://schemas.microsoft.com/office/drawing/2014/chart" uri="{C3380CC4-5D6E-409C-BE32-E72D297353CC}">
              <c16:uniqueId val="{00000000-D763-4614-BA53-7FD0E15233DA}"/>
            </c:ext>
          </c:extLst>
        </c:ser>
        <c:dLbls>
          <c:showLegendKey val="0"/>
          <c:showVal val="0"/>
          <c:showCatName val="0"/>
          <c:showSerName val="0"/>
          <c:showPercent val="0"/>
          <c:showBubbleSize val="0"/>
        </c:dLbls>
        <c:smooth val="0"/>
        <c:axId val="391666824"/>
        <c:axId val="391667808"/>
      </c:lineChart>
      <c:dateAx>
        <c:axId val="391666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67808"/>
        <c:crosses val="autoZero"/>
        <c:auto val="1"/>
        <c:lblOffset val="100"/>
        <c:baseTimeUnit val="days"/>
      </c:dateAx>
      <c:valAx>
        <c:axId val="391667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66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15</c:v>
                </c:pt>
                <c:pt idx="1">
                  <c:v>15</c:v>
                </c:pt>
                <c:pt idx="2">
                  <c:v>9</c:v>
                </c:pt>
                <c:pt idx="3">
                  <c:v>15</c:v>
                </c:pt>
                <c:pt idx="4">
                  <c:v>9</c:v>
                </c:pt>
                <c:pt idx="5">
                  <c:v>10</c:v>
                </c:pt>
                <c:pt idx="6">
                  <c:v>10</c:v>
                </c:pt>
                <c:pt idx="7">
                  <c:v>11</c:v>
                </c:pt>
                <c:pt idx="8">
                  <c:v>20</c:v>
                </c:pt>
                <c:pt idx="9">
                  <c:v>30</c:v>
                </c:pt>
                <c:pt idx="10">
                  <c:v>45</c:v>
                </c:pt>
                <c:pt idx="11">
                  <c:v>40</c:v>
                </c:pt>
                <c:pt idx="12">
                  <c:v>44</c:v>
                </c:pt>
                <c:pt idx="13">
                  <c:v>37</c:v>
                </c:pt>
                <c:pt idx="14">
                  <c:v>72</c:v>
                </c:pt>
                <c:pt idx="15">
                  <c:v>30</c:v>
                </c:pt>
                <c:pt idx="16">
                  <c:v>22</c:v>
                </c:pt>
                <c:pt idx="17">
                  <c:v>34</c:v>
                </c:pt>
                <c:pt idx="18">
                  <c:v>31</c:v>
                </c:pt>
                <c:pt idx="19">
                  <c:v>42</c:v>
                </c:pt>
                <c:pt idx="20">
                  <c:v>40</c:v>
                </c:pt>
                <c:pt idx="21">
                  <c:v>55</c:v>
                </c:pt>
                <c:pt idx="22">
                  <c:v>19</c:v>
                </c:pt>
                <c:pt idx="23">
                  <c:v>36</c:v>
                </c:pt>
                <c:pt idx="24">
                  <c:v>28</c:v>
                </c:pt>
                <c:pt idx="25">
                  <c:v>31</c:v>
                </c:pt>
                <c:pt idx="26">
                  <c:v>37</c:v>
                </c:pt>
                <c:pt idx="27">
                  <c:v>212</c:v>
                </c:pt>
                <c:pt idx="28">
                  <c:v>178</c:v>
                </c:pt>
                <c:pt idx="29">
                  <c:v>76</c:v>
                </c:pt>
                <c:pt idx="30">
                  <c:v>53</c:v>
                </c:pt>
              </c:numCache>
            </c:numRef>
          </c:val>
          <c:smooth val="0"/>
          <c:extLst>
            <c:ext xmlns:c16="http://schemas.microsoft.com/office/drawing/2014/chart" uri="{C3380CC4-5D6E-409C-BE32-E72D297353CC}">
              <c16:uniqueId val="{00000000-4379-437A-AF2D-9AB2B46F7218}"/>
            </c:ext>
          </c:extLst>
        </c:ser>
        <c:dLbls>
          <c:showLegendKey val="0"/>
          <c:showVal val="0"/>
          <c:showCatName val="0"/>
          <c:showSerName val="0"/>
          <c:showPercent val="0"/>
          <c:showBubbleSize val="0"/>
        </c:dLbls>
        <c:smooth val="0"/>
        <c:axId val="391671416"/>
        <c:axId val="391669448"/>
      </c:lineChart>
      <c:dateAx>
        <c:axId val="391671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69448"/>
        <c:crosses val="autoZero"/>
        <c:auto val="1"/>
        <c:lblOffset val="100"/>
        <c:baseTimeUnit val="days"/>
      </c:dateAx>
      <c:valAx>
        <c:axId val="391669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71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212.03333333333001</c:v>
                </c:pt>
                <c:pt idx="1">
                  <c:v>123.36666666667</c:v>
                </c:pt>
                <c:pt idx="2">
                  <c:v>84.6</c:v>
                </c:pt>
                <c:pt idx="3">
                  <c:v>65.966666666666995</c:v>
                </c:pt>
                <c:pt idx="4">
                  <c:v>90.5</c:v>
                </c:pt>
                <c:pt idx="5">
                  <c:v>162.46666666666999</c:v>
                </c:pt>
                <c:pt idx="6">
                  <c:v>323.06666666667002</c:v>
                </c:pt>
                <c:pt idx="7">
                  <c:v>449.86666666667003</c:v>
                </c:pt>
                <c:pt idx="8">
                  <c:v>534.9</c:v>
                </c:pt>
                <c:pt idx="9">
                  <c:v>526</c:v>
                </c:pt>
                <c:pt idx="10">
                  <c:v>548.93548387096996</c:v>
                </c:pt>
                <c:pt idx="11">
                  <c:v>575.32258064515997</c:v>
                </c:pt>
                <c:pt idx="12">
                  <c:v>629.83870967741996</c:v>
                </c:pt>
                <c:pt idx="13">
                  <c:v>596.25806451613005</c:v>
                </c:pt>
                <c:pt idx="14">
                  <c:v>576.22580645160997</c:v>
                </c:pt>
                <c:pt idx="15">
                  <c:v>590.96774193548003</c:v>
                </c:pt>
                <c:pt idx="16">
                  <c:v>609.06451612903004</c:v>
                </c:pt>
                <c:pt idx="17">
                  <c:v>645.29032258065001</c:v>
                </c:pt>
                <c:pt idx="18">
                  <c:v>671.61290322580999</c:v>
                </c:pt>
                <c:pt idx="19">
                  <c:v>689.64516129031995</c:v>
                </c:pt>
                <c:pt idx="20">
                  <c:v>700.09677419355</c:v>
                </c:pt>
                <c:pt idx="21">
                  <c:v>668.06451612903004</c:v>
                </c:pt>
                <c:pt idx="22">
                  <c:v>559.19354838710001</c:v>
                </c:pt>
                <c:pt idx="23">
                  <c:v>363</c:v>
                </c:pt>
              </c:numCache>
            </c:numRef>
          </c:val>
          <c:smooth val="0"/>
          <c:extLst>
            <c:ext xmlns:c16="http://schemas.microsoft.com/office/drawing/2014/chart" uri="{C3380CC4-5D6E-409C-BE32-E72D297353CC}">
              <c16:uniqueId val="{00000000-A3A6-4D40-B20B-DA5F7FC51224}"/>
            </c:ext>
          </c:extLst>
        </c:ser>
        <c:dLbls>
          <c:showLegendKey val="0"/>
          <c:showVal val="0"/>
          <c:showCatName val="0"/>
          <c:showSerName val="0"/>
          <c:showPercent val="0"/>
          <c:showBubbleSize val="0"/>
        </c:dLbls>
        <c:smooth val="0"/>
        <c:axId val="391611392"/>
        <c:axId val="391613360"/>
      </c:lineChart>
      <c:catAx>
        <c:axId val="391611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13360"/>
        <c:crosses val="autoZero"/>
        <c:auto val="1"/>
        <c:lblAlgn val="ctr"/>
        <c:lblOffset val="100"/>
        <c:noMultiLvlLbl val="0"/>
      </c:catAx>
      <c:valAx>
        <c:axId val="391613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11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313</c:v>
                </c:pt>
                <c:pt idx="1">
                  <c:v>1154</c:v>
                </c:pt>
                <c:pt idx="2">
                  <c:v>306</c:v>
                </c:pt>
                <c:pt idx="3">
                  <c:v>585</c:v>
                </c:pt>
                <c:pt idx="4">
                  <c:v>132</c:v>
                </c:pt>
                <c:pt idx="5">
                  <c:v>396</c:v>
                </c:pt>
                <c:pt idx="6">
                  <c:v>84</c:v>
                </c:pt>
                <c:pt idx="7">
                  <c:v>390</c:v>
                </c:pt>
                <c:pt idx="8">
                  <c:v>94</c:v>
                </c:pt>
                <c:pt idx="9">
                  <c:v>306</c:v>
                </c:pt>
                <c:pt idx="10">
                  <c:v>1641</c:v>
                </c:pt>
                <c:pt idx="11">
                  <c:v>909</c:v>
                </c:pt>
                <c:pt idx="12">
                  <c:v>782</c:v>
                </c:pt>
                <c:pt idx="13">
                  <c:v>6858</c:v>
                </c:pt>
                <c:pt idx="14">
                  <c:v>10990</c:v>
                </c:pt>
                <c:pt idx="15">
                  <c:v>9288</c:v>
                </c:pt>
                <c:pt idx="16">
                  <c:v>8713</c:v>
                </c:pt>
                <c:pt idx="17">
                  <c:v>8154</c:v>
                </c:pt>
                <c:pt idx="18">
                  <c:v>7899</c:v>
                </c:pt>
                <c:pt idx="19">
                  <c:v>7269</c:v>
                </c:pt>
                <c:pt idx="20">
                  <c:v>9290</c:v>
                </c:pt>
                <c:pt idx="21">
                  <c:v>9400</c:v>
                </c:pt>
                <c:pt idx="22">
                  <c:v>8769</c:v>
                </c:pt>
                <c:pt idx="23">
                  <c:v>8878</c:v>
                </c:pt>
                <c:pt idx="24">
                  <c:v>7630</c:v>
                </c:pt>
                <c:pt idx="25">
                  <c:v>8039</c:v>
                </c:pt>
                <c:pt idx="26">
                  <c:v>7655</c:v>
                </c:pt>
                <c:pt idx="27">
                  <c:v>9096</c:v>
                </c:pt>
                <c:pt idx="28">
                  <c:v>4880</c:v>
                </c:pt>
                <c:pt idx="29">
                  <c:v>3708</c:v>
                </c:pt>
                <c:pt idx="30">
                  <c:v>3255</c:v>
                </c:pt>
              </c:numCache>
            </c:numRef>
          </c:val>
          <c:smooth val="0"/>
          <c:extLst>
            <c:ext xmlns:c16="http://schemas.microsoft.com/office/drawing/2014/chart" uri="{C3380CC4-5D6E-409C-BE32-E72D297353CC}">
              <c16:uniqueId val="{00000000-1277-4F2F-9CEE-DC531413936E}"/>
            </c:ext>
          </c:extLst>
        </c:ser>
        <c:dLbls>
          <c:showLegendKey val="0"/>
          <c:showVal val="0"/>
          <c:showCatName val="0"/>
          <c:showSerName val="0"/>
          <c:showPercent val="0"/>
          <c:showBubbleSize val="0"/>
        </c:dLbls>
        <c:smooth val="0"/>
        <c:axId val="303871544"/>
        <c:axId val="303870232"/>
      </c:lineChart>
      <c:dateAx>
        <c:axId val="303871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870232"/>
        <c:crosses val="autoZero"/>
        <c:auto val="1"/>
        <c:lblOffset val="100"/>
        <c:baseTimeUnit val="days"/>
      </c:dateAx>
      <c:valAx>
        <c:axId val="303870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871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36A15-4888-4B93-A417-4C9E9060029F}"/>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96481C89-CFE8-46A4-956A-4FE8C936259D}"/>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7614584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E6990-0D6F-4B17-BD7F-CDCBB57D0EE8}"/>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9953FD8B-0377-4270-AE5F-169EAB9C1AF9}"/>
              </a:ext>
            </a:extLst>
          </p:cNvPr>
          <p:cNvGraphicFramePr>
            <a:graphicFrameLocks noGrp="1"/>
          </p:cNvGraphicFramePr>
          <p:nvPr>
            <p:ph type="tbl" sz="quarter" idx="13"/>
            <p:extLst>
              <p:ext uri="{D42A27DB-BD31-4B8C-83A1-F6EECF244321}">
                <p14:modId xmlns:p14="http://schemas.microsoft.com/office/powerpoint/2010/main" val="1024599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47854097"/>
                    </a:ext>
                  </a:extLst>
                </a:gridCol>
                <a:gridCol w="740664">
                  <a:extLst>
                    <a:ext uri="{9D8B030D-6E8A-4147-A177-3AD203B41FA5}">
                      <a16:colId xmlns:a16="http://schemas.microsoft.com/office/drawing/2014/main" val="602847998"/>
                    </a:ext>
                  </a:extLst>
                </a:gridCol>
                <a:gridCol w="740664">
                  <a:extLst>
                    <a:ext uri="{9D8B030D-6E8A-4147-A177-3AD203B41FA5}">
                      <a16:colId xmlns:a16="http://schemas.microsoft.com/office/drawing/2014/main" val="3577345117"/>
                    </a:ext>
                  </a:extLst>
                </a:gridCol>
                <a:gridCol w="740664">
                  <a:extLst>
                    <a:ext uri="{9D8B030D-6E8A-4147-A177-3AD203B41FA5}">
                      <a16:colId xmlns:a16="http://schemas.microsoft.com/office/drawing/2014/main" val="3961431287"/>
                    </a:ext>
                  </a:extLst>
                </a:gridCol>
                <a:gridCol w="740664">
                  <a:extLst>
                    <a:ext uri="{9D8B030D-6E8A-4147-A177-3AD203B41FA5}">
                      <a16:colId xmlns:a16="http://schemas.microsoft.com/office/drawing/2014/main" val="2210684272"/>
                    </a:ext>
                  </a:extLst>
                </a:gridCol>
                <a:gridCol w="740664">
                  <a:extLst>
                    <a:ext uri="{9D8B030D-6E8A-4147-A177-3AD203B41FA5}">
                      <a16:colId xmlns:a16="http://schemas.microsoft.com/office/drawing/2014/main" val="3441667906"/>
                    </a:ext>
                  </a:extLst>
                </a:gridCol>
                <a:gridCol w="740664">
                  <a:extLst>
                    <a:ext uri="{9D8B030D-6E8A-4147-A177-3AD203B41FA5}">
                      <a16:colId xmlns:a16="http://schemas.microsoft.com/office/drawing/2014/main" val="1026224958"/>
                    </a:ext>
                  </a:extLst>
                </a:gridCol>
                <a:gridCol w="740664">
                  <a:extLst>
                    <a:ext uri="{9D8B030D-6E8A-4147-A177-3AD203B41FA5}">
                      <a16:colId xmlns:a16="http://schemas.microsoft.com/office/drawing/2014/main" val="1355228140"/>
                    </a:ext>
                  </a:extLst>
                </a:gridCol>
                <a:gridCol w="740664">
                  <a:extLst>
                    <a:ext uri="{9D8B030D-6E8A-4147-A177-3AD203B41FA5}">
                      <a16:colId xmlns:a16="http://schemas.microsoft.com/office/drawing/2014/main" val="736937806"/>
                    </a:ext>
                  </a:extLst>
                </a:gridCol>
                <a:gridCol w="740664">
                  <a:extLst>
                    <a:ext uri="{9D8B030D-6E8A-4147-A177-3AD203B41FA5}">
                      <a16:colId xmlns:a16="http://schemas.microsoft.com/office/drawing/2014/main" val="300413176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08412572"/>
                  </a:ext>
                </a:extLst>
              </a:tr>
              <a:tr h="370840">
                <a:tc>
                  <a:txBody>
                    <a:bodyPr/>
                    <a:lstStyle/>
                    <a:p>
                      <a:r>
                        <a:rPr lang="en-US" sz="1000"/>
                        <a:t>Kohla-Strauss GmbH</a:t>
                      </a:r>
                    </a:p>
                  </a:txBody>
                  <a:tcPr/>
                </a:tc>
                <a:tc>
                  <a:txBody>
                    <a:bodyPr/>
                    <a:lstStyle/>
                    <a:p>
                      <a:r>
                        <a:rPr lang="en-US" sz="1000"/>
                        <a:t>1392</a:t>
                      </a:r>
                    </a:p>
                  </a:txBody>
                  <a:tcPr/>
                </a:tc>
                <a:tc>
                  <a:txBody>
                    <a:bodyPr/>
                    <a:lstStyle/>
                    <a:p>
                      <a:r>
                        <a:rPr lang="en-US" sz="1000"/>
                        <a:t>9</a:t>
                      </a:r>
                    </a:p>
                  </a:txBody>
                  <a:tcPr/>
                </a:tc>
                <a:tc>
                  <a:txBody>
                    <a:bodyPr/>
                    <a:lstStyle/>
                    <a:p>
                      <a:r>
                        <a:rPr lang="en-US" sz="1000"/>
                        <a:t>16</a:t>
                      </a:r>
                    </a:p>
                  </a:txBody>
                  <a:tcPr/>
                </a:tc>
                <a:tc>
                  <a:txBody>
                    <a:bodyPr/>
                    <a:lstStyle/>
                    <a:p>
                      <a:r>
                        <a:rPr lang="en-US" sz="1000"/>
                        <a:t>363</a:t>
                      </a:r>
                    </a:p>
                  </a:txBody>
                  <a:tcPr/>
                </a:tc>
                <a:tc>
                  <a:txBody>
                    <a:bodyPr/>
                    <a:lstStyle/>
                    <a:p>
                      <a:r>
                        <a:rPr lang="en-US" sz="1000"/>
                        <a:t>18</a:t>
                      </a:r>
                    </a:p>
                  </a:txBody>
                  <a:tcPr/>
                </a:tc>
                <a:tc>
                  <a:txBody>
                    <a:bodyPr/>
                    <a:lstStyle/>
                    <a:p>
                      <a:r>
                        <a:rPr lang="en-US" sz="1000"/>
                        <a:t>114</a:t>
                      </a:r>
                    </a:p>
                  </a:txBody>
                  <a:tcPr/>
                </a:tc>
                <a:tc>
                  <a:txBody>
                    <a:bodyPr/>
                    <a:lstStyle/>
                    <a:p>
                      <a:r>
                        <a:rPr lang="en-US" sz="1000"/>
                        <a:t>0</a:t>
                      </a:r>
                    </a:p>
                  </a:txBody>
                  <a:tcPr/>
                </a:tc>
                <a:tc>
                  <a:txBody>
                    <a:bodyPr/>
                    <a:lstStyle/>
                    <a:p>
                      <a:r>
                        <a:rPr lang="en-US" sz="1000"/>
                        <a:t>2.2305%</a:t>
                      </a:r>
                    </a:p>
                  </a:txBody>
                  <a:tcPr/>
                </a:tc>
                <a:tc>
                  <a:txBody>
                    <a:bodyPr/>
                    <a:lstStyle/>
                    <a:p>
                      <a:r>
                        <a:rPr lang="en-US" sz="1000"/>
                        <a:t>0.0%</a:t>
                      </a:r>
                    </a:p>
                  </a:txBody>
                  <a:tcPr/>
                </a:tc>
                <a:extLst>
                  <a:ext uri="{0D108BD9-81ED-4DB2-BD59-A6C34878D82A}">
                    <a16:rowId xmlns:a16="http://schemas.microsoft.com/office/drawing/2014/main" val="1818698539"/>
                  </a:ext>
                </a:extLst>
              </a:tr>
            </a:tbl>
          </a:graphicData>
        </a:graphic>
      </p:graphicFrame>
      <p:sp>
        <p:nvSpPr>
          <p:cNvPr id="4" name="Text Placeholder 3">
            <a:extLst>
              <a:ext uri="{FF2B5EF4-FFF2-40B4-BE49-F238E27FC236}">
                <a16:creationId xmlns:a16="http://schemas.microsoft.com/office/drawing/2014/main" id="{400851DD-8159-4935-8C12-D421E3A742B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717713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BC62C-4226-45D4-9794-EA9D93369DE1}"/>
              </a:ext>
            </a:extLst>
          </p:cNvPr>
          <p:cNvSpPr>
            <a:spLocks noGrp="1"/>
          </p:cNvSpPr>
          <p:nvPr>
            <p:ph type="title"/>
          </p:nvPr>
        </p:nvSpPr>
        <p:spPr/>
        <p:txBody>
          <a:bodyPr/>
          <a:lstStyle/>
          <a:p>
            <a:r>
              <a:rPr lang="en-US"/>
              <a:t>Facebook Fans Table</a:t>
            </a:r>
          </a:p>
        </p:txBody>
      </p:sp>
      <p:graphicFrame>
        <p:nvGraphicFramePr>
          <p:cNvPr id="5" name="Table Placeholder 4">
            <a:extLst>
              <a:ext uri="{FF2B5EF4-FFF2-40B4-BE49-F238E27FC236}">
                <a16:creationId xmlns:a16="http://schemas.microsoft.com/office/drawing/2014/main" id="{ABE7FE63-2FD3-419B-9D1E-BC0EB85F302B}"/>
              </a:ext>
            </a:extLst>
          </p:cNvPr>
          <p:cNvGraphicFramePr>
            <a:graphicFrameLocks noGrp="1"/>
          </p:cNvGraphicFramePr>
          <p:nvPr>
            <p:ph type="tbl" sz="quarter" idx="13"/>
            <p:extLst>
              <p:ext uri="{D42A27DB-BD31-4B8C-83A1-F6EECF244321}">
                <p14:modId xmlns:p14="http://schemas.microsoft.com/office/powerpoint/2010/main" val="2862619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96878361"/>
                    </a:ext>
                  </a:extLst>
                </a:gridCol>
                <a:gridCol w="1234440">
                  <a:extLst>
                    <a:ext uri="{9D8B030D-6E8A-4147-A177-3AD203B41FA5}">
                      <a16:colId xmlns:a16="http://schemas.microsoft.com/office/drawing/2014/main" val="2297059500"/>
                    </a:ext>
                  </a:extLst>
                </a:gridCol>
                <a:gridCol w="822960">
                  <a:extLst>
                    <a:ext uri="{9D8B030D-6E8A-4147-A177-3AD203B41FA5}">
                      <a16:colId xmlns:a16="http://schemas.microsoft.com/office/drawing/2014/main" val="3307883919"/>
                    </a:ext>
                  </a:extLst>
                </a:gridCol>
                <a:gridCol w="822960">
                  <a:extLst>
                    <a:ext uri="{9D8B030D-6E8A-4147-A177-3AD203B41FA5}">
                      <a16:colId xmlns:a16="http://schemas.microsoft.com/office/drawing/2014/main" val="4054269213"/>
                    </a:ext>
                  </a:extLst>
                </a:gridCol>
                <a:gridCol w="822960">
                  <a:extLst>
                    <a:ext uri="{9D8B030D-6E8A-4147-A177-3AD203B41FA5}">
                      <a16:colId xmlns:a16="http://schemas.microsoft.com/office/drawing/2014/main" val="1699059309"/>
                    </a:ext>
                  </a:extLst>
                </a:gridCol>
                <a:gridCol w="822960">
                  <a:extLst>
                    <a:ext uri="{9D8B030D-6E8A-4147-A177-3AD203B41FA5}">
                      <a16:colId xmlns:a16="http://schemas.microsoft.com/office/drawing/2014/main" val="2730405350"/>
                    </a:ext>
                  </a:extLst>
                </a:gridCol>
                <a:gridCol w="822960">
                  <a:extLst>
                    <a:ext uri="{9D8B030D-6E8A-4147-A177-3AD203B41FA5}">
                      <a16:colId xmlns:a16="http://schemas.microsoft.com/office/drawing/2014/main" val="2864138279"/>
                    </a:ext>
                  </a:extLst>
                </a:gridCol>
                <a:gridCol w="822960">
                  <a:extLst>
                    <a:ext uri="{9D8B030D-6E8A-4147-A177-3AD203B41FA5}">
                      <a16:colId xmlns:a16="http://schemas.microsoft.com/office/drawing/2014/main" val="51934905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643471821"/>
                  </a:ext>
                </a:extLst>
              </a:tr>
              <a:tr h="370840">
                <a:tc>
                  <a:txBody>
                    <a:bodyPr/>
                    <a:lstStyle/>
                    <a:p>
                      <a:r>
                        <a:rPr lang="en-US" sz="1000"/>
                        <a:t>Kohla-Strauss GmbH</a:t>
                      </a:r>
                    </a:p>
                  </a:txBody>
                  <a:tcPr/>
                </a:tc>
                <a:tc>
                  <a:txBody>
                    <a:bodyPr/>
                    <a:lstStyle/>
                    <a:p>
                      <a:r>
                        <a:rPr lang="en-US" sz="1000"/>
                        <a:t>1392</a:t>
                      </a:r>
                    </a:p>
                  </a:txBody>
                  <a:tcPr/>
                </a:tc>
                <a:tc>
                  <a:txBody>
                    <a:bodyPr/>
                    <a:lstStyle/>
                    <a:p>
                      <a:r>
                        <a:rPr lang="en-US" sz="1000"/>
                        <a:t>2</a:t>
                      </a:r>
                    </a:p>
                  </a:txBody>
                  <a:tcPr/>
                </a:tc>
                <a:tc>
                  <a:txBody>
                    <a:bodyPr/>
                    <a:lstStyle/>
                    <a:p>
                      <a:r>
                        <a:rPr lang="en-US" sz="1000"/>
                        <a:t>0.1%</a:t>
                      </a:r>
                    </a:p>
                  </a:txBody>
                  <a:tcPr/>
                </a:tc>
                <a:tc>
                  <a:txBody>
                    <a:bodyPr/>
                    <a:lstStyle/>
                    <a:p>
                      <a:r>
                        <a:rPr lang="en-US" sz="1000"/>
                        <a:t>2</a:t>
                      </a:r>
                    </a:p>
                  </a:txBody>
                  <a:tcPr/>
                </a:tc>
                <a:tc>
                  <a:txBody>
                    <a:bodyPr/>
                    <a:lstStyle/>
                    <a:p>
                      <a:r>
                        <a:rPr lang="en-US" sz="1000"/>
                        <a:t>0.1%</a:t>
                      </a:r>
                    </a:p>
                  </a:txBody>
                  <a:tcPr/>
                </a:tc>
                <a:tc>
                  <a:txBody>
                    <a:bodyPr/>
                    <a:lstStyle/>
                    <a:p>
                      <a:r>
                        <a:rPr lang="en-US" sz="1000"/>
                        <a:t>9</a:t>
                      </a:r>
                    </a:p>
                  </a:txBody>
                  <a:tcPr/>
                </a:tc>
                <a:tc>
                  <a:txBody>
                    <a:bodyPr/>
                    <a:lstStyle/>
                    <a:p>
                      <a:r>
                        <a:rPr lang="en-US" sz="1000"/>
                        <a:t>0.7%</a:t>
                      </a:r>
                    </a:p>
                  </a:txBody>
                  <a:tcPr/>
                </a:tc>
                <a:extLst>
                  <a:ext uri="{0D108BD9-81ED-4DB2-BD59-A6C34878D82A}">
                    <a16:rowId xmlns:a16="http://schemas.microsoft.com/office/drawing/2014/main" val="3838540056"/>
                  </a:ext>
                </a:extLst>
              </a:tr>
            </a:tbl>
          </a:graphicData>
        </a:graphic>
      </p:graphicFrame>
      <p:sp>
        <p:nvSpPr>
          <p:cNvPr id="4" name="Text Placeholder 3">
            <a:extLst>
              <a:ext uri="{FF2B5EF4-FFF2-40B4-BE49-F238E27FC236}">
                <a16:creationId xmlns:a16="http://schemas.microsoft.com/office/drawing/2014/main" id="{2FF5AAF2-9213-45DD-BD59-F3C32767CBF0}"/>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7542748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5E25D-34DD-4DA3-A620-C1FBFD7ECDB0}"/>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24973F92-A5FA-456E-A37A-45764E5FAC06}"/>
              </a:ext>
            </a:extLst>
          </p:cNvPr>
          <p:cNvGraphicFramePr>
            <a:graphicFrameLocks noGrp="1"/>
          </p:cNvGraphicFramePr>
          <p:nvPr>
            <p:ph type="tbl" sz="quarter" idx="13"/>
            <p:extLst>
              <p:ext uri="{D42A27DB-BD31-4B8C-83A1-F6EECF244321}">
                <p14:modId xmlns:p14="http://schemas.microsoft.com/office/powerpoint/2010/main" val="2174882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69513259"/>
                    </a:ext>
                  </a:extLst>
                </a:gridCol>
                <a:gridCol w="740664">
                  <a:extLst>
                    <a:ext uri="{9D8B030D-6E8A-4147-A177-3AD203B41FA5}">
                      <a16:colId xmlns:a16="http://schemas.microsoft.com/office/drawing/2014/main" val="3141498273"/>
                    </a:ext>
                  </a:extLst>
                </a:gridCol>
                <a:gridCol w="740664">
                  <a:extLst>
                    <a:ext uri="{9D8B030D-6E8A-4147-A177-3AD203B41FA5}">
                      <a16:colId xmlns:a16="http://schemas.microsoft.com/office/drawing/2014/main" val="1883545839"/>
                    </a:ext>
                  </a:extLst>
                </a:gridCol>
                <a:gridCol w="740664">
                  <a:extLst>
                    <a:ext uri="{9D8B030D-6E8A-4147-A177-3AD203B41FA5}">
                      <a16:colId xmlns:a16="http://schemas.microsoft.com/office/drawing/2014/main" val="2957547803"/>
                    </a:ext>
                  </a:extLst>
                </a:gridCol>
                <a:gridCol w="740664">
                  <a:extLst>
                    <a:ext uri="{9D8B030D-6E8A-4147-A177-3AD203B41FA5}">
                      <a16:colId xmlns:a16="http://schemas.microsoft.com/office/drawing/2014/main" val="1816976318"/>
                    </a:ext>
                  </a:extLst>
                </a:gridCol>
                <a:gridCol w="740664">
                  <a:extLst>
                    <a:ext uri="{9D8B030D-6E8A-4147-A177-3AD203B41FA5}">
                      <a16:colId xmlns:a16="http://schemas.microsoft.com/office/drawing/2014/main" val="1700002302"/>
                    </a:ext>
                  </a:extLst>
                </a:gridCol>
                <a:gridCol w="740664">
                  <a:extLst>
                    <a:ext uri="{9D8B030D-6E8A-4147-A177-3AD203B41FA5}">
                      <a16:colId xmlns:a16="http://schemas.microsoft.com/office/drawing/2014/main" val="2154527354"/>
                    </a:ext>
                  </a:extLst>
                </a:gridCol>
                <a:gridCol w="740664">
                  <a:extLst>
                    <a:ext uri="{9D8B030D-6E8A-4147-A177-3AD203B41FA5}">
                      <a16:colId xmlns:a16="http://schemas.microsoft.com/office/drawing/2014/main" val="1831491874"/>
                    </a:ext>
                  </a:extLst>
                </a:gridCol>
                <a:gridCol w="740664">
                  <a:extLst>
                    <a:ext uri="{9D8B030D-6E8A-4147-A177-3AD203B41FA5}">
                      <a16:colId xmlns:a16="http://schemas.microsoft.com/office/drawing/2014/main" val="291264103"/>
                    </a:ext>
                  </a:extLst>
                </a:gridCol>
                <a:gridCol w="740664">
                  <a:extLst>
                    <a:ext uri="{9D8B030D-6E8A-4147-A177-3AD203B41FA5}">
                      <a16:colId xmlns:a16="http://schemas.microsoft.com/office/drawing/2014/main" val="48199334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37805470"/>
                  </a:ext>
                </a:extLst>
              </a:tr>
              <a:tr h="370840">
                <a:tc>
                  <a:txBody>
                    <a:bodyPr/>
                    <a:lstStyle/>
                    <a:p>
                      <a:r>
                        <a:rPr lang="en-US" sz="1000"/>
                        <a:t>Kohla-Strauss GmbH</a:t>
                      </a:r>
                    </a:p>
                  </a:txBody>
                  <a:tcPr/>
                </a:tc>
                <a:tc>
                  <a:txBody>
                    <a:bodyPr/>
                    <a:lstStyle/>
                    <a:p>
                      <a:r>
                        <a:rPr lang="en-US" sz="1000"/>
                        <a:t>1392</a:t>
                      </a:r>
                    </a:p>
                  </a:txBody>
                  <a:tcPr/>
                </a:tc>
                <a:tc>
                  <a:txBody>
                    <a:bodyPr/>
                    <a:lstStyle/>
                    <a:p>
                      <a:r>
                        <a:rPr lang="en-US" sz="1000"/>
                        <a:t>9</a:t>
                      </a:r>
                    </a:p>
                  </a:txBody>
                  <a:tcPr/>
                </a:tc>
                <a:tc>
                  <a:txBody>
                    <a:bodyPr/>
                    <a:lstStyle/>
                    <a:p>
                      <a:r>
                        <a:rPr lang="en-US" sz="1000"/>
                        <a:t>16</a:t>
                      </a:r>
                    </a:p>
                  </a:txBody>
                  <a:tcPr/>
                </a:tc>
                <a:tc>
                  <a:txBody>
                    <a:bodyPr/>
                    <a:lstStyle/>
                    <a:p>
                      <a:r>
                        <a:rPr lang="en-US" sz="1000"/>
                        <a:t>363</a:t>
                      </a:r>
                    </a:p>
                  </a:txBody>
                  <a:tcPr/>
                </a:tc>
                <a:tc>
                  <a:txBody>
                    <a:bodyPr/>
                    <a:lstStyle/>
                    <a:p>
                      <a:r>
                        <a:rPr lang="en-US" sz="1000"/>
                        <a:t>18</a:t>
                      </a:r>
                    </a:p>
                  </a:txBody>
                  <a:tcPr/>
                </a:tc>
                <a:tc>
                  <a:txBody>
                    <a:bodyPr/>
                    <a:lstStyle/>
                    <a:p>
                      <a:r>
                        <a:rPr lang="en-US" sz="1000"/>
                        <a:t>114</a:t>
                      </a:r>
                    </a:p>
                  </a:txBody>
                  <a:tcPr/>
                </a:tc>
                <a:tc>
                  <a:txBody>
                    <a:bodyPr/>
                    <a:lstStyle/>
                    <a:p>
                      <a:r>
                        <a:rPr lang="en-US" sz="1000"/>
                        <a:t>0</a:t>
                      </a:r>
                    </a:p>
                  </a:txBody>
                  <a:tcPr/>
                </a:tc>
                <a:tc>
                  <a:txBody>
                    <a:bodyPr/>
                    <a:lstStyle/>
                    <a:p>
                      <a:r>
                        <a:rPr lang="en-US" sz="1000"/>
                        <a:t>2.2305%</a:t>
                      </a:r>
                    </a:p>
                  </a:txBody>
                  <a:tcPr/>
                </a:tc>
                <a:tc>
                  <a:txBody>
                    <a:bodyPr/>
                    <a:lstStyle/>
                    <a:p>
                      <a:r>
                        <a:rPr lang="en-US" sz="1000"/>
                        <a:t>0.0%</a:t>
                      </a:r>
                    </a:p>
                  </a:txBody>
                  <a:tcPr/>
                </a:tc>
                <a:extLst>
                  <a:ext uri="{0D108BD9-81ED-4DB2-BD59-A6C34878D82A}">
                    <a16:rowId xmlns:a16="http://schemas.microsoft.com/office/drawing/2014/main" val="3226841483"/>
                  </a:ext>
                </a:extLst>
              </a:tr>
            </a:tbl>
          </a:graphicData>
        </a:graphic>
      </p:graphicFrame>
      <p:sp>
        <p:nvSpPr>
          <p:cNvPr id="4" name="Text Placeholder 3">
            <a:extLst>
              <a:ext uri="{FF2B5EF4-FFF2-40B4-BE49-F238E27FC236}">
                <a16:creationId xmlns:a16="http://schemas.microsoft.com/office/drawing/2014/main" id="{5BF40E4E-1B74-4250-8A69-C329394712E7}"/>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583007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577D9-A095-49D5-9A47-2D166F57CFD0}"/>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38481286-8819-4006-9C93-C717C0677C18}"/>
              </a:ext>
            </a:extLst>
          </p:cNvPr>
          <p:cNvGraphicFramePr>
            <a:graphicFrameLocks noGrp="1"/>
          </p:cNvGraphicFramePr>
          <p:nvPr>
            <p:ph type="chart" sz="quarter" idx="13"/>
            <p:extLst>
              <p:ext uri="{D42A27DB-BD31-4B8C-83A1-F6EECF244321}">
                <p14:modId xmlns:p14="http://schemas.microsoft.com/office/powerpoint/2010/main" val="37739807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08F9C7-92DB-4F6F-BF37-16A7D02D10B5}"/>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478EC40A-CBB0-42ED-A119-319138DDA6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0432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B7DEF-3CE8-4D2A-87BF-EA21D9CAAC53}"/>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ED082AEA-233D-4BCE-B857-2A5BA638DB85}"/>
              </a:ext>
            </a:extLst>
          </p:cNvPr>
          <p:cNvGraphicFramePr>
            <a:graphicFrameLocks noGrp="1"/>
          </p:cNvGraphicFramePr>
          <p:nvPr>
            <p:ph type="chart" sz="quarter" idx="13"/>
            <p:extLst>
              <p:ext uri="{D42A27DB-BD31-4B8C-83A1-F6EECF244321}">
                <p14:modId xmlns:p14="http://schemas.microsoft.com/office/powerpoint/2010/main" val="15333780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B64EDA-4050-46DC-AB96-4E81779DCD93}"/>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C4BA5AAD-3EF1-4754-A2E5-0CD5E8DC86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4972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C4FC6-0C68-43A7-98A1-F7EC7CF77708}"/>
              </a:ext>
            </a:extLst>
          </p:cNvPr>
          <p:cNvSpPr>
            <a:spLocks noGrp="1"/>
          </p:cNvSpPr>
          <p:nvPr>
            <p:ph type="title"/>
          </p:nvPr>
        </p:nvSpPr>
        <p:spPr/>
        <p:txBody>
          <a:bodyPr/>
          <a:lstStyle/>
          <a:p>
            <a:r>
              <a:rPr lang="en-US"/>
              <a:t>Facebook Fans Lost</a:t>
            </a:r>
          </a:p>
        </p:txBody>
      </p:sp>
      <p:graphicFrame>
        <p:nvGraphicFramePr>
          <p:cNvPr id="6" name="Chart Placeholder 5">
            <a:extLst>
              <a:ext uri="{FF2B5EF4-FFF2-40B4-BE49-F238E27FC236}">
                <a16:creationId xmlns:a16="http://schemas.microsoft.com/office/drawing/2014/main" id="{BEC4277A-C3E6-4E4A-BDFE-2E5047F17C38}"/>
              </a:ext>
            </a:extLst>
          </p:cNvPr>
          <p:cNvGraphicFramePr>
            <a:graphicFrameLocks noGrp="1"/>
          </p:cNvGraphicFramePr>
          <p:nvPr>
            <p:ph type="chart" sz="quarter" idx="13"/>
            <p:extLst>
              <p:ext uri="{D42A27DB-BD31-4B8C-83A1-F6EECF244321}">
                <p14:modId xmlns:p14="http://schemas.microsoft.com/office/powerpoint/2010/main" val="33103374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992F23-472E-445A-90A1-EE3B2C819AA0}"/>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FB9999AB-7BAF-4B10-8014-91C7341F2C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4834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86BCE-87A5-4D59-BD36-461D9FCCFC09}"/>
              </a:ext>
            </a:extLst>
          </p:cNvPr>
          <p:cNvSpPr>
            <a:spLocks noGrp="1"/>
          </p:cNvSpPr>
          <p:nvPr>
            <p:ph type="title"/>
          </p:nvPr>
        </p:nvSpPr>
        <p:spPr/>
        <p:txBody>
          <a:bodyPr/>
          <a:lstStyle/>
          <a:p>
            <a:r>
              <a:rPr lang="en-US"/>
              <a:t>Facebook Own Posts Table - 1 of 8</a:t>
            </a:r>
          </a:p>
        </p:txBody>
      </p:sp>
      <p:graphicFrame>
        <p:nvGraphicFramePr>
          <p:cNvPr id="5" name="Table Placeholder 4">
            <a:extLst>
              <a:ext uri="{FF2B5EF4-FFF2-40B4-BE49-F238E27FC236}">
                <a16:creationId xmlns:a16="http://schemas.microsoft.com/office/drawing/2014/main" id="{FA080B6B-6185-44E5-87B8-496F7E527886}"/>
              </a:ext>
            </a:extLst>
          </p:cNvPr>
          <p:cNvGraphicFramePr>
            <a:graphicFrameLocks noGrp="1"/>
          </p:cNvGraphicFramePr>
          <p:nvPr>
            <p:ph type="tbl" sz="quarter" idx="13"/>
            <p:extLst>
              <p:ext uri="{D42A27DB-BD31-4B8C-83A1-F6EECF244321}">
                <p14:modId xmlns:p14="http://schemas.microsoft.com/office/powerpoint/2010/main" val="2196060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54060040"/>
                    </a:ext>
                  </a:extLst>
                </a:gridCol>
                <a:gridCol w="658368">
                  <a:extLst>
                    <a:ext uri="{9D8B030D-6E8A-4147-A177-3AD203B41FA5}">
                      <a16:colId xmlns:a16="http://schemas.microsoft.com/office/drawing/2014/main" val="921004590"/>
                    </a:ext>
                  </a:extLst>
                </a:gridCol>
                <a:gridCol w="658368">
                  <a:extLst>
                    <a:ext uri="{9D8B030D-6E8A-4147-A177-3AD203B41FA5}">
                      <a16:colId xmlns:a16="http://schemas.microsoft.com/office/drawing/2014/main" val="3699364828"/>
                    </a:ext>
                  </a:extLst>
                </a:gridCol>
                <a:gridCol w="658368">
                  <a:extLst>
                    <a:ext uri="{9D8B030D-6E8A-4147-A177-3AD203B41FA5}">
                      <a16:colId xmlns:a16="http://schemas.microsoft.com/office/drawing/2014/main" val="1627163323"/>
                    </a:ext>
                  </a:extLst>
                </a:gridCol>
                <a:gridCol w="658368">
                  <a:extLst>
                    <a:ext uri="{9D8B030D-6E8A-4147-A177-3AD203B41FA5}">
                      <a16:colId xmlns:a16="http://schemas.microsoft.com/office/drawing/2014/main" val="2164916349"/>
                    </a:ext>
                  </a:extLst>
                </a:gridCol>
                <a:gridCol w="658368">
                  <a:extLst>
                    <a:ext uri="{9D8B030D-6E8A-4147-A177-3AD203B41FA5}">
                      <a16:colId xmlns:a16="http://schemas.microsoft.com/office/drawing/2014/main" val="1150557890"/>
                    </a:ext>
                  </a:extLst>
                </a:gridCol>
                <a:gridCol w="658368">
                  <a:extLst>
                    <a:ext uri="{9D8B030D-6E8A-4147-A177-3AD203B41FA5}">
                      <a16:colId xmlns:a16="http://schemas.microsoft.com/office/drawing/2014/main" val="4020813499"/>
                    </a:ext>
                  </a:extLst>
                </a:gridCol>
                <a:gridCol w="658368">
                  <a:extLst>
                    <a:ext uri="{9D8B030D-6E8A-4147-A177-3AD203B41FA5}">
                      <a16:colId xmlns:a16="http://schemas.microsoft.com/office/drawing/2014/main" val="2976292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2053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- 2018-01-30 15:54:14</a:t>
                      </a:r>
                      <a:r>
                        <a:rPr kumimoji="0" lang="de-DE" sz="1000" b="0" i="0" u="none" strike="noStrike" kern="1200" cap="none" spc="0" normalizeH="0" baseline="0" noProof="0">
                          <a:ln>
                            <a:noFill/>
                          </a:ln>
                          <a:solidFill>
                            <a:prstClr val="black"/>
                          </a:solidFill>
                          <a:effectLst/>
                          <a:uLnTx/>
                          <a:uFillTx/>
                          <a:latin typeface="+mn-lt"/>
                          <a:ea typeface="+mn-ea"/>
                          <a:cs typeface="+mn-cs"/>
                        </a:rPr>
                        <a:t>
‼ Wir stellen ein: Kraftfahrzeugtechniker/in für unseren Standort Oberpullendorf ‼
Du wolltest schon immer an den Premium-Produkten der Marken BMW und MINI arbeiten? Dann bewerbe dich bei uns! Wir freuen uns auf dich!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94264463"/>
                  </a:ext>
                </a:extLst>
              </a:tr>
            </a:tbl>
          </a:graphicData>
        </a:graphic>
      </p:graphicFrame>
      <p:sp>
        <p:nvSpPr>
          <p:cNvPr id="4" name="Text Placeholder 3">
            <a:extLst>
              <a:ext uri="{FF2B5EF4-FFF2-40B4-BE49-F238E27FC236}">
                <a16:creationId xmlns:a16="http://schemas.microsoft.com/office/drawing/2014/main" id="{84AF5C1E-7D1D-44A3-AFA1-C9AFEF2EAEBC}"/>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673083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8F6F1-C8A0-4AF3-92D8-4EBE308A0832}"/>
              </a:ext>
            </a:extLst>
          </p:cNvPr>
          <p:cNvSpPr>
            <a:spLocks noGrp="1"/>
          </p:cNvSpPr>
          <p:nvPr>
            <p:ph type="title"/>
          </p:nvPr>
        </p:nvSpPr>
        <p:spPr/>
        <p:txBody>
          <a:bodyPr/>
          <a:lstStyle/>
          <a:p>
            <a:r>
              <a:rPr lang="en-US"/>
              <a:t>Facebook Own Posts Table - 2 of 8</a:t>
            </a:r>
          </a:p>
        </p:txBody>
      </p:sp>
      <p:graphicFrame>
        <p:nvGraphicFramePr>
          <p:cNvPr id="5" name="Table Placeholder 4">
            <a:extLst>
              <a:ext uri="{FF2B5EF4-FFF2-40B4-BE49-F238E27FC236}">
                <a16:creationId xmlns:a16="http://schemas.microsoft.com/office/drawing/2014/main" id="{208A7D92-4258-4DD6-896F-5241168983B2}"/>
              </a:ext>
            </a:extLst>
          </p:cNvPr>
          <p:cNvGraphicFramePr>
            <a:graphicFrameLocks noGrp="1"/>
          </p:cNvGraphicFramePr>
          <p:nvPr>
            <p:ph type="tbl" sz="quarter" idx="13"/>
            <p:extLst>
              <p:ext uri="{D42A27DB-BD31-4B8C-83A1-F6EECF244321}">
                <p14:modId xmlns:p14="http://schemas.microsoft.com/office/powerpoint/2010/main" val="592708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32738234"/>
                    </a:ext>
                  </a:extLst>
                </a:gridCol>
                <a:gridCol w="658368">
                  <a:extLst>
                    <a:ext uri="{9D8B030D-6E8A-4147-A177-3AD203B41FA5}">
                      <a16:colId xmlns:a16="http://schemas.microsoft.com/office/drawing/2014/main" val="4138154172"/>
                    </a:ext>
                  </a:extLst>
                </a:gridCol>
                <a:gridCol w="658368">
                  <a:extLst>
                    <a:ext uri="{9D8B030D-6E8A-4147-A177-3AD203B41FA5}">
                      <a16:colId xmlns:a16="http://schemas.microsoft.com/office/drawing/2014/main" val="2678379888"/>
                    </a:ext>
                  </a:extLst>
                </a:gridCol>
                <a:gridCol w="658368">
                  <a:extLst>
                    <a:ext uri="{9D8B030D-6E8A-4147-A177-3AD203B41FA5}">
                      <a16:colId xmlns:a16="http://schemas.microsoft.com/office/drawing/2014/main" val="940878054"/>
                    </a:ext>
                  </a:extLst>
                </a:gridCol>
                <a:gridCol w="658368">
                  <a:extLst>
                    <a:ext uri="{9D8B030D-6E8A-4147-A177-3AD203B41FA5}">
                      <a16:colId xmlns:a16="http://schemas.microsoft.com/office/drawing/2014/main" val="1441403779"/>
                    </a:ext>
                  </a:extLst>
                </a:gridCol>
                <a:gridCol w="658368">
                  <a:extLst>
                    <a:ext uri="{9D8B030D-6E8A-4147-A177-3AD203B41FA5}">
                      <a16:colId xmlns:a16="http://schemas.microsoft.com/office/drawing/2014/main" val="299267283"/>
                    </a:ext>
                  </a:extLst>
                </a:gridCol>
                <a:gridCol w="658368">
                  <a:extLst>
                    <a:ext uri="{9D8B030D-6E8A-4147-A177-3AD203B41FA5}">
                      <a16:colId xmlns:a16="http://schemas.microsoft.com/office/drawing/2014/main" val="3314962607"/>
                    </a:ext>
                  </a:extLst>
                </a:gridCol>
                <a:gridCol w="658368">
                  <a:extLst>
                    <a:ext uri="{9D8B030D-6E8A-4147-A177-3AD203B41FA5}">
                      <a16:colId xmlns:a16="http://schemas.microsoft.com/office/drawing/2014/main" val="2762307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79908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- 2018-01-28 11:32:00</a:t>
                      </a:r>
                      <a:r>
                        <a:rPr kumimoji="0" lang="de-DE" sz="1000" b="0" i="0" u="none" strike="noStrike" kern="1200" cap="none" spc="0" normalizeH="0" baseline="0" noProof="0">
                          <a:ln>
                            <a:noFill/>
                          </a:ln>
                          <a:solidFill>
                            <a:prstClr val="black"/>
                          </a:solidFill>
                          <a:effectLst/>
                          <a:uLnTx/>
                          <a:uFillTx/>
                          <a:latin typeface="+mn-lt"/>
                          <a:ea typeface="+mn-ea"/>
                          <a:cs typeface="+mn-cs"/>
                        </a:rPr>
                        <a:t>
Das Jahr 2018 beginnt für BMW mit einem Doppelsieg beim „Best Cars Award“. Aus der aktuellen Leserwahl der Fachzeitschrift „auto, motor und sport“ gehen sowohl die BMW 5er Reihe als auch der BMW X1 als Klassensieger hervor. Mit Rang eins in der Kategorie „Obere Mittelklasse“ wiederholte der BMW 5er seinen Erfolg aus dem vorigen Jahr. Das Sports Activity Vehicle BMW X1 setzte sich in der Klasse „Kompakte SUV“ durch. Darüber hinaus konnten sich sechs weitere aktuelle BMW Modelle auf dem Siegerpodest ihrer jeweiligen Fahrzeugklasse platzieren. 🏆🥇👏😍
Auch MINI konnte im Premium-Segment der Kleinwagen den Titel bei der Importwertung verteidigen. Die Leser der Fachzeitschrift kürten das Erfolgsmodell der britischen Marke einmal mehr zu ihrem Favoriten in der Kategorie der Importwertung "Kleinwagen". 🏆🥇👏😍
Die Platzierungen der BMW Modelle im Überblick:
Sieger Obere Mittelklasse - BMW 5er Reihe
Sieger Kompakte SUV - BMW X1
Sieger Importwertung Kleinwagen - MINI
Platz 2 Kleinwagen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7211102"/>
                  </a:ext>
                </a:extLst>
              </a:tr>
            </a:tbl>
          </a:graphicData>
        </a:graphic>
      </p:graphicFrame>
      <p:sp>
        <p:nvSpPr>
          <p:cNvPr id="4" name="Text Placeholder 3">
            <a:extLst>
              <a:ext uri="{FF2B5EF4-FFF2-40B4-BE49-F238E27FC236}">
                <a16:creationId xmlns:a16="http://schemas.microsoft.com/office/drawing/2014/main" id="{42A0A02B-362D-478E-85EE-7811B3E1434F}"/>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2322951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B2BBD-2951-485A-B24E-DBDAEA5A5128}"/>
              </a:ext>
            </a:extLst>
          </p:cNvPr>
          <p:cNvSpPr>
            <a:spLocks noGrp="1"/>
          </p:cNvSpPr>
          <p:nvPr>
            <p:ph type="title"/>
          </p:nvPr>
        </p:nvSpPr>
        <p:spPr/>
        <p:txBody>
          <a:bodyPr/>
          <a:lstStyle/>
          <a:p>
            <a:r>
              <a:rPr lang="en-US"/>
              <a:t>Facebook Own Posts Table - 3 of 8</a:t>
            </a:r>
          </a:p>
        </p:txBody>
      </p:sp>
      <p:graphicFrame>
        <p:nvGraphicFramePr>
          <p:cNvPr id="5" name="Table Placeholder 4">
            <a:extLst>
              <a:ext uri="{FF2B5EF4-FFF2-40B4-BE49-F238E27FC236}">
                <a16:creationId xmlns:a16="http://schemas.microsoft.com/office/drawing/2014/main" id="{54CDFCE7-EFC3-4CE6-8070-B48031C839BC}"/>
              </a:ext>
            </a:extLst>
          </p:cNvPr>
          <p:cNvGraphicFramePr>
            <a:graphicFrameLocks noGrp="1"/>
          </p:cNvGraphicFramePr>
          <p:nvPr>
            <p:ph type="tbl" sz="quarter" idx="13"/>
            <p:extLst>
              <p:ext uri="{D42A27DB-BD31-4B8C-83A1-F6EECF244321}">
                <p14:modId xmlns:p14="http://schemas.microsoft.com/office/powerpoint/2010/main" val="4129623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63487575"/>
                    </a:ext>
                  </a:extLst>
                </a:gridCol>
                <a:gridCol w="658368">
                  <a:extLst>
                    <a:ext uri="{9D8B030D-6E8A-4147-A177-3AD203B41FA5}">
                      <a16:colId xmlns:a16="http://schemas.microsoft.com/office/drawing/2014/main" val="3051675928"/>
                    </a:ext>
                  </a:extLst>
                </a:gridCol>
                <a:gridCol w="658368">
                  <a:extLst>
                    <a:ext uri="{9D8B030D-6E8A-4147-A177-3AD203B41FA5}">
                      <a16:colId xmlns:a16="http://schemas.microsoft.com/office/drawing/2014/main" val="570714860"/>
                    </a:ext>
                  </a:extLst>
                </a:gridCol>
                <a:gridCol w="658368">
                  <a:extLst>
                    <a:ext uri="{9D8B030D-6E8A-4147-A177-3AD203B41FA5}">
                      <a16:colId xmlns:a16="http://schemas.microsoft.com/office/drawing/2014/main" val="2130431506"/>
                    </a:ext>
                  </a:extLst>
                </a:gridCol>
                <a:gridCol w="658368">
                  <a:extLst>
                    <a:ext uri="{9D8B030D-6E8A-4147-A177-3AD203B41FA5}">
                      <a16:colId xmlns:a16="http://schemas.microsoft.com/office/drawing/2014/main" val="1326222495"/>
                    </a:ext>
                  </a:extLst>
                </a:gridCol>
                <a:gridCol w="658368">
                  <a:extLst>
                    <a:ext uri="{9D8B030D-6E8A-4147-A177-3AD203B41FA5}">
                      <a16:colId xmlns:a16="http://schemas.microsoft.com/office/drawing/2014/main" val="3818809828"/>
                    </a:ext>
                  </a:extLst>
                </a:gridCol>
                <a:gridCol w="658368">
                  <a:extLst>
                    <a:ext uri="{9D8B030D-6E8A-4147-A177-3AD203B41FA5}">
                      <a16:colId xmlns:a16="http://schemas.microsoft.com/office/drawing/2014/main" val="955718358"/>
                    </a:ext>
                  </a:extLst>
                </a:gridCol>
                <a:gridCol w="658368">
                  <a:extLst>
                    <a:ext uri="{9D8B030D-6E8A-4147-A177-3AD203B41FA5}">
                      <a16:colId xmlns:a16="http://schemas.microsoft.com/office/drawing/2014/main" val="3834373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33460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- 2018-01-26 12:28:01</a:t>
                      </a:r>
                      <a:r>
                        <a:rPr kumimoji="0" lang="de-DE" sz="1000" b="0" i="0" u="none" strike="noStrike" kern="1200" cap="none" spc="0" normalizeH="0" baseline="0" noProof="0">
                          <a:ln>
                            <a:noFill/>
                          </a:ln>
                          <a:solidFill>
                            <a:prstClr val="black"/>
                          </a:solidFill>
                          <a:effectLst/>
                          <a:uLnTx/>
                          <a:uFillTx/>
                          <a:latin typeface="+mn-lt"/>
                          <a:ea typeface="+mn-ea"/>
                          <a:cs typeface="+mn-cs"/>
                        </a:rPr>
                        <a:t>
BMW war 2017 der erfolgreichste Premiumhersteller in Österreich. 👏👏👏👏
https://kurier.at/apa-ots/wirtschaft/bmw-war-2017-der-erfolgreichste-premiumhersteller-in-oesterreich/306.043.622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7122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- 2018-01-24 08:29:01</a:t>
                      </a:r>
                      <a:r>
                        <a:rPr kumimoji="0" lang="de-DE" sz="1000" b="0" i="0" u="none" strike="noStrike" kern="1200" cap="none" spc="0" normalizeH="0" baseline="0" noProof="0">
                          <a:ln>
                            <a:noFill/>
                          </a:ln>
                          <a:solidFill>
                            <a:prstClr val="black"/>
                          </a:solidFill>
                          <a:effectLst/>
                          <a:uLnTx/>
                          <a:uFillTx/>
                          <a:latin typeface="+mn-lt"/>
                          <a:ea typeface="+mn-ea"/>
                          <a:cs typeface="+mn-cs"/>
                        </a:rPr>
                        <a:t>
Welches Fahrzeug verbirgt sich unter der Schneehaube? ❄🚙
Auch Ex-Radprofi René Haselbacher musste vergangenes Wochenende beim Hahnenkamm-Rennen in Kitzbühel sein Auto ausschaufeln 😉😁🌨❄
Danke für die Fotos!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35996167"/>
                  </a:ext>
                </a:extLst>
              </a:tr>
            </a:tbl>
          </a:graphicData>
        </a:graphic>
      </p:graphicFrame>
      <p:sp>
        <p:nvSpPr>
          <p:cNvPr id="4" name="Text Placeholder 3">
            <a:extLst>
              <a:ext uri="{FF2B5EF4-FFF2-40B4-BE49-F238E27FC236}">
                <a16:creationId xmlns:a16="http://schemas.microsoft.com/office/drawing/2014/main" id="{E2483CFB-4C62-4960-895E-1CE37B79572C}"/>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8832481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9E1F8-73F5-4B2C-8FBA-B1172D6A5EA1}"/>
              </a:ext>
            </a:extLst>
          </p:cNvPr>
          <p:cNvSpPr>
            <a:spLocks noGrp="1"/>
          </p:cNvSpPr>
          <p:nvPr>
            <p:ph type="title"/>
          </p:nvPr>
        </p:nvSpPr>
        <p:spPr/>
        <p:txBody>
          <a:bodyPr/>
          <a:lstStyle/>
          <a:p>
            <a:r>
              <a:rPr lang="en-US"/>
              <a:t>Facebook Own Posts Table - 4 of 8</a:t>
            </a:r>
          </a:p>
        </p:txBody>
      </p:sp>
      <p:graphicFrame>
        <p:nvGraphicFramePr>
          <p:cNvPr id="5" name="Table Placeholder 4">
            <a:extLst>
              <a:ext uri="{FF2B5EF4-FFF2-40B4-BE49-F238E27FC236}">
                <a16:creationId xmlns:a16="http://schemas.microsoft.com/office/drawing/2014/main" id="{F107EEAA-890F-4C3E-9BFF-B2A71816D9BB}"/>
              </a:ext>
            </a:extLst>
          </p:cNvPr>
          <p:cNvGraphicFramePr>
            <a:graphicFrameLocks noGrp="1"/>
          </p:cNvGraphicFramePr>
          <p:nvPr>
            <p:ph type="tbl" sz="quarter" idx="13"/>
            <p:extLst>
              <p:ext uri="{D42A27DB-BD31-4B8C-83A1-F6EECF244321}">
                <p14:modId xmlns:p14="http://schemas.microsoft.com/office/powerpoint/2010/main" val="2964787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87464650"/>
                    </a:ext>
                  </a:extLst>
                </a:gridCol>
                <a:gridCol w="658368">
                  <a:extLst>
                    <a:ext uri="{9D8B030D-6E8A-4147-A177-3AD203B41FA5}">
                      <a16:colId xmlns:a16="http://schemas.microsoft.com/office/drawing/2014/main" val="2643991790"/>
                    </a:ext>
                  </a:extLst>
                </a:gridCol>
                <a:gridCol w="658368">
                  <a:extLst>
                    <a:ext uri="{9D8B030D-6E8A-4147-A177-3AD203B41FA5}">
                      <a16:colId xmlns:a16="http://schemas.microsoft.com/office/drawing/2014/main" val="3476247288"/>
                    </a:ext>
                  </a:extLst>
                </a:gridCol>
                <a:gridCol w="658368">
                  <a:extLst>
                    <a:ext uri="{9D8B030D-6E8A-4147-A177-3AD203B41FA5}">
                      <a16:colId xmlns:a16="http://schemas.microsoft.com/office/drawing/2014/main" val="1883035118"/>
                    </a:ext>
                  </a:extLst>
                </a:gridCol>
                <a:gridCol w="658368">
                  <a:extLst>
                    <a:ext uri="{9D8B030D-6E8A-4147-A177-3AD203B41FA5}">
                      <a16:colId xmlns:a16="http://schemas.microsoft.com/office/drawing/2014/main" val="2561716056"/>
                    </a:ext>
                  </a:extLst>
                </a:gridCol>
                <a:gridCol w="658368">
                  <a:extLst>
                    <a:ext uri="{9D8B030D-6E8A-4147-A177-3AD203B41FA5}">
                      <a16:colId xmlns:a16="http://schemas.microsoft.com/office/drawing/2014/main" val="3475566854"/>
                    </a:ext>
                  </a:extLst>
                </a:gridCol>
                <a:gridCol w="658368">
                  <a:extLst>
                    <a:ext uri="{9D8B030D-6E8A-4147-A177-3AD203B41FA5}">
                      <a16:colId xmlns:a16="http://schemas.microsoft.com/office/drawing/2014/main" val="4046882588"/>
                    </a:ext>
                  </a:extLst>
                </a:gridCol>
                <a:gridCol w="658368">
                  <a:extLst>
                    <a:ext uri="{9D8B030D-6E8A-4147-A177-3AD203B41FA5}">
                      <a16:colId xmlns:a16="http://schemas.microsoft.com/office/drawing/2014/main" val="945054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25049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- 2018-01-22 09:24:45</a:t>
                      </a:r>
                      <a:r>
                        <a:rPr kumimoji="0" lang="en-US" sz="1000" b="0" i="0" u="none" strike="noStrike" kern="1200" cap="none" spc="0" normalizeH="0" baseline="0" noProof="0">
                          <a:ln>
                            <a:noFill/>
                          </a:ln>
                          <a:solidFill>
                            <a:prstClr val="black"/>
                          </a:solidFill>
                          <a:effectLst/>
                          <a:uLnTx/>
                          <a:uFillTx/>
                          <a:latin typeface="+mn-lt"/>
                          <a:ea typeface="+mn-ea"/>
                          <a:cs typeface="+mn-cs"/>
                        </a:rPr>
                        <a:t>
Vergangenen Freitag fand unsere jährliche Firmenfeier statt.
Im Rahmen dieser Veranstaltung wurden auch unsere langjährigen Mitarbeiter geehrt:
10 Jahre: Otto Hacker
15 Jahre: Andrea Muhr, Karin Grösz, Karin Marth, Joachim Gager
20 Jahre: Jürgen Supper
30 Jahre: Anton Unger
40 Jahre: Wolfgang Gruber, Otto Jandrisits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34279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- 2018-01-19 09:30:00</a:t>
                      </a:r>
                      <a:r>
                        <a:rPr kumimoji="0" lang="en-US" sz="1000" b="0" i="0" u="none" strike="noStrike" kern="1200" cap="none" spc="0" normalizeH="0" baseline="0" noProof="0">
                          <a:ln>
                            <a:noFill/>
                          </a:ln>
                          <a:solidFill>
                            <a:prstClr val="black"/>
                          </a:solidFill>
                          <a:effectLst/>
                          <a:uLnTx/>
                          <a:uFillTx/>
                          <a:latin typeface="+mn-lt"/>
                          <a:ea typeface="+mn-ea"/>
                          <a:cs typeface="+mn-cs"/>
                        </a:rPr>
                        <a:t>
Wuuu-Huuuuuuuuuu!!!!!!!!!!!!!
Der neue BMW X3 👈🏻 Gefällt dir?
Dann like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81089663"/>
                  </a:ext>
                </a:extLst>
              </a:tr>
            </a:tbl>
          </a:graphicData>
        </a:graphic>
      </p:graphicFrame>
      <p:sp>
        <p:nvSpPr>
          <p:cNvPr id="4" name="Text Placeholder 3">
            <a:extLst>
              <a:ext uri="{FF2B5EF4-FFF2-40B4-BE49-F238E27FC236}">
                <a16:creationId xmlns:a16="http://schemas.microsoft.com/office/drawing/2014/main" id="{B0559B1E-3EAD-483F-ACF9-BABCA80BCF7A}"/>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932888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1C36B-BD14-4CB2-BD90-C04A3F622F99}"/>
              </a:ext>
            </a:extLst>
          </p:cNvPr>
          <p:cNvSpPr>
            <a:spLocks noGrp="1"/>
          </p:cNvSpPr>
          <p:nvPr>
            <p:ph type="title"/>
          </p:nvPr>
        </p:nvSpPr>
        <p:spPr/>
        <p:txBody>
          <a:bodyPr/>
          <a:lstStyle/>
          <a:p>
            <a:r>
              <a:rPr lang="en-US"/>
              <a:t>Facebook Own Posts Table - 5 of 8</a:t>
            </a:r>
          </a:p>
        </p:txBody>
      </p:sp>
      <p:graphicFrame>
        <p:nvGraphicFramePr>
          <p:cNvPr id="5" name="Table Placeholder 4">
            <a:extLst>
              <a:ext uri="{FF2B5EF4-FFF2-40B4-BE49-F238E27FC236}">
                <a16:creationId xmlns:a16="http://schemas.microsoft.com/office/drawing/2014/main" id="{13DB2DF3-B03C-4EF0-9A55-DCC4F8BB415D}"/>
              </a:ext>
            </a:extLst>
          </p:cNvPr>
          <p:cNvGraphicFramePr>
            <a:graphicFrameLocks noGrp="1"/>
          </p:cNvGraphicFramePr>
          <p:nvPr>
            <p:ph type="tbl" sz="quarter" idx="13"/>
            <p:extLst>
              <p:ext uri="{D42A27DB-BD31-4B8C-83A1-F6EECF244321}">
                <p14:modId xmlns:p14="http://schemas.microsoft.com/office/powerpoint/2010/main" val="3744545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15499721"/>
                    </a:ext>
                  </a:extLst>
                </a:gridCol>
                <a:gridCol w="658368">
                  <a:extLst>
                    <a:ext uri="{9D8B030D-6E8A-4147-A177-3AD203B41FA5}">
                      <a16:colId xmlns:a16="http://schemas.microsoft.com/office/drawing/2014/main" val="1726197157"/>
                    </a:ext>
                  </a:extLst>
                </a:gridCol>
                <a:gridCol w="658368">
                  <a:extLst>
                    <a:ext uri="{9D8B030D-6E8A-4147-A177-3AD203B41FA5}">
                      <a16:colId xmlns:a16="http://schemas.microsoft.com/office/drawing/2014/main" val="3474011362"/>
                    </a:ext>
                  </a:extLst>
                </a:gridCol>
                <a:gridCol w="658368">
                  <a:extLst>
                    <a:ext uri="{9D8B030D-6E8A-4147-A177-3AD203B41FA5}">
                      <a16:colId xmlns:a16="http://schemas.microsoft.com/office/drawing/2014/main" val="2483284643"/>
                    </a:ext>
                  </a:extLst>
                </a:gridCol>
                <a:gridCol w="658368">
                  <a:extLst>
                    <a:ext uri="{9D8B030D-6E8A-4147-A177-3AD203B41FA5}">
                      <a16:colId xmlns:a16="http://schemas.microsoft.com/office/drawing/2014/main" val="352414539"/>
                    </a:ext>
                  </a:extLst>
                </a:gridCol>
                <a:gridCol w="658368">
                  <a:extLst>
                    <a:ext uri="{9D8B030D-6E8A-4147-A177-3AD203B41FA5}">
                      <a16:colId xmlns:a16="http://schemas.microsoft.com/office/drawing/2014/main" val="325771363"/>
                    </a:ext>
                  </a:extLst>
                </a:gridCol>
                <a:gridCol w="658368">
                  <a:extLst>
                    <a:ext uri="{9D8B030D-6E8A-4147-A177-3AD203B41FA5}">
                      <a16:colId xmlns:a16="http://schemas.microsoft.com/office/drawing/2014/main" val="2033202727"/>
                    </a:ext>
                  </a:extLst>
                </a:gridCol>
                <a:gridCol w="658368">
                  <a:extLst>
                    <a:ext uri="{9D8B030D-6E8A-4147-A177-3AD203B41FA5}">
                      <a16:colId xmlns:a16="http://schemas.microsoft.com/office/drawing/2014/main" val="2655482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51401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- 2018-01-17 20:30:00</a:t>
                      </a:r>
                      <a:r>
                        <a:rPr kumimoji="0" lang="en-US" sz="1000" b="0" i="0" u="none" strike="noStrike" kern="1200" cap="none" spc="0" normalizeH="0" baseline="0" noProof="0">
                          <a:ln>
                            <a:noFill/>
                          </a:ln>
                          <a:solidFill>
                            <a:prstClr val="black"/>
                          </a:solidFill>
                          <a:effectLst/>
                          <a:uLnTx/>
                          <a:uFillTx/>
                          <a:latin typeface="+mn-lt"/>
                          <a:ea typeface="+mn-ea"/>
                          <a:cs typeface="+mn-cs"/>
                        </a:rPr>
                        <a:t>
Das gab es bei MINI noch nie: Für kurze Zeit gibt es bis zu -20% auf lagernde Neuwagen. Egal, ob MINI Cooper, MINI One, MINI Countryman oder MINI Clubman! 
Hier eine kleine Auswahl unser MINI HIN-UND-WEG Aktionsmodelle: 
🔌 MINI Cooper SE Countryman ALL4: https://goo.gl/fA4PbU
👨‍👨‍👧‍👧 MINI Cooper Clubman: https://goo.gl/uwmPKR
🗻 MINI Cooper D Countryman ALL4: https://goo.gl/XBQd1G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5284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- 2018-01-15 08:20:00</a:t>
                      </a:r>
                      <a:r>
                        <a:rPr kumimoji="0" lang="de-DE" sz="1000" b="0" i="0" u="none" strike="noStrike" kern="1200" cap="none" spc="0" normalizeH="0" baseline="0" noProof="0">
                          <a:ln>
                            <a:noFill/>
                          </a:ln>
                          <a:solidFill>
                            <a:prstClr val="black"/>
                          </a:solidFill>
                          <a:effectLst/>
                          <a:uLnTx/>
                          <a:uFillTx/>
                          <a:latin typeface="+mn-lt"/>
                          <a:ea typeface="+mn-ea"/>
                          <a:cs typeface="+mn-cs"/>
                        </a:rPr>
                        <a:t>
Philipp Bailicz aus Rotenturm verstärkt ab sofort als Serviceberater unser Team in St. Michael!
Herzlich Willkommen in unserem Team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48846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- 2018-01-13 08:01:00</a:t>
                      </a:r>
                      <a:r>
                        <a:rPr kumimoji="0" lang="de-DE" sz="1000" b="0" i="0" u="none" strike="noStrike" kern="1200" cap="none" spc="0" normalizeH="0" baseline="0" noProof="0">
                          <a:ln>
                            <a:noFill/>
                          </a:ln>
                          <a:solidFill>
                            <a:prstClr val="black"/>
                          </a:solidFill>
                          <a:effectLst/>
                          <a:uLnTx/>
                          <a:uFillTx/>
                          <a:latin typeface="+mn-lt"/>
                          <a:ea typeface="+mn-ea"/>
                          <a:cs typeface="+mn-cs"/>
                        </a:rPr>
                        <a:t>
Verena Heiszler aus Lackenbach verstärkt ab sofort als Vertriebsassistentin unser Team in Oberpullendorf!
Herzlich Willkommen in unserem Team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24474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- 2018-01-12 13:38:55</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04342544"/>
                  </a:ext>
                </a:extLst>
              </a:tr>
            </a:tbl>
          </a:graphicData>
        </a:graphic>
      </p:graphicFrame>
      <p:sp>
        <p:nvSpPr>
          <p:cNvPr id="4" name="Text Placeholder 3">
            <a:extLst>
              <a:ext uri="{FF2B5EF4-FFF2-40B4-BE49-F238E27FC236}">
                <a16:creationId xmlns:a16="http://schemas.microsoft.com/office/drawing/2014/main" id="{5E287BF5-EDBF-4399-999F-EC836B3AD110}"/>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7751625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45905-0D81-4266-90AA-98D8A03AF6D4}"/>
              </a:ext>
            </a:extLst>
          </p:cNvPr>
          <p:cNvSpPr>
            <a:spLocks noGrp="1"/>
          </p:cNvSpPr>
          <p:nvPr>
            <p:ph type="title"/>
          </p:nvPr>
        </p:nvSpPr>
        <p:spPr/>
        <p:txBody>
          <a:bodyPr/>
          <a:lstStyle/>
          <a:p>
            <a:r>
              <a:rPr lang="en-US"/>
              <a:t>Facebook Own Posts Table - 6 of 8</a:t>
            </a:r>
          </a:p>
        </p:txBody>
      </p:sp>
      <p:graphicFrame>
        <p:nvGraphicFramePr>
          <p:cNvPr id="5" name="Table Placeholder 4">
            <a:extLst>
              <a:ext uri="{FF2B5EF4-FFF2-40B4-BE49-F238E27FC236}">
                <a16:creationId xmlns:a16="http://schemas.microsoft.com/office/drawing/2014/main" id="{38B7AD80-8F01-46FD-B8E1-28EEE55EF638}"/>
              </a:ext>
            </a:extLst>
          </p:cNvPr>
          <p:cNvGraphicFramePr>
            <a:graphicFrameLocks noGrp="1"/>
          </p:cNvGraphicFramePr>
          <p:nvPr>
            <p:ph type="tbl" sz="quarter" idx="13"/>
            <p:extLst>
              <p:ext uri="{D42A27DB-BD31-4B8C-83A1-F6EECF244321}">
                <p14:modId xmlns:p14="http://schemas.microsoft.com/office/powerpoint/2010/main" val="3780337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93813381"/>
                    </a:ext>
                  </a:extLst>
                </a:gridCol>
                <a:gridCol w="658368">
                  <a:extLst>
                    <a:ext uri="{9D8B030D-6E8A-4147-A177-3AD203B41FA5}">
                      <a16:colId xmlns:a16="http://schemas.microsoft.com/office/drawing/2014/main" val="183669420"/>
                    </a:ext>
                  </a:extLst>
                </a:gridCol>
                <a:gridCol w="658368">
                  <a:extLst>
                    <a:ext uri="{9D8B030D-6E8A-4147-A177-3AD203B41FA5}">
                      <a16:colId xmlns:a16="http://schemas.microsoft.com/office/drawing/2014/main" val="4247537458"/>
                    </a:ext>
                  </a:extLst>
                </a:gridCol>
                <a:gridCol w="658368">
                  <a:extLst>
                    <a:ext uri="{9D8B030D-6E8A-4147-A177-3AD203B41FA5}">
                      <a16:colId xmlns:a16="http://schemas.microsoft.com/office/drawing/2014/main" val="1522852248"/>
                    </a:ext>
                  </a:extLst>
                </a:gridCol>
                <a:gridCol w="658368">
                  <a:extLst>
                    <a:ext uri="{9D8B030D-6E8A-4147-A177-3AD203B41FA5}">
                      <a16:colId xmlns:a16="http://schemas.microsoft.com/office/drawing/2014/main" val="1866786156"/>
                    </a:ext>
                  </a:extLst>
                </a:gridCol>
                <a:gridCol w="658368">
                  <a:extLst>
                    <a:ext uri="{9D8B030D-6E8A-4147-A177-3AD203B41FA5}">
                      <a16:colId xmlns:a16="http://schemas.microsoft.com/office/drawing/2014/main" val="3163015802"/>
                    </a:ext>
                  </a:extLst>
                </a:gridCol>
                <a:gridCol w="658368">
                  <a:extLst>
                    <a:ext uri="{9D8B030D-6E8A-4147-A177-3AD203B41FA5}">
                      <a16:colId xmlns:a16="http://schemas.microsoft.com/office/drawing/2014/main" val="3060652122"/>
                    </a:ext>
                  </a:extLst>
                </a:gridCol>
                <a:gridCol w="658368">
                  <a:extLst>
                    <a:ext uri="{9D8B030D-6E8A-4147-A177-3AD203B41FA5}">
                      <a16:colId xmlns:a16="http://schemas.microsoft.com/office/drawing/2014/main" val="4130777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08632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- 2018-01-11 13:30:00</a:t>
                      </a:r>
                      <a:r>
                        <a:rPr kumimoji="0" lang="de-DE" sz="1000" b="0" i="0" u="none" strike="noStrike" kern="1200" cap="none" spc="0" normalizeH="0" baseline="0" noProof="0">
                          <a:ln>
                            <a:noFill/>
                          </a:ln>
                          <a:solidFill>
                            <a:prstClr val="black"/>
                          </a:solidFill>
                          <a:effectLst/>
                          <a:uLnTx/>
                          <a:uFillTx/>
                          <a:latin typeface="+mn-lt"/>
                          <a:ea typeface="+mn-ea"/>
                          <a:cs typeface="+mn-cs"/>
                        </a:rPr>
                        <a:t>
✨ FREIHEIT. 4 means more. ✨
Liane Stangl freut sich über ihr BMW 4er Cabrio in mineralgrau metallic. Wir danken ihr für das entgegengebrachte Vertrauen in unser Unternehmen und wünschen ihr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2306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- 2018-01-10 09:14:01</a:t>
                      </a:r>
                      <a:r>
                        <a:rPr kumimoji="0" lang="de-DE" sz="1000" b="0" i="0" u="none" strike="noStrike" kern="1200" cap="none" spc="0" normalizeH="0" baseline="0" noProof="0">
                          <a:ln>
                            <a:noFill/>
                          </a:ln>
                          <a:solidFill>
                            <a:prstClr val="black"/>
                          </a:solidFill>
                          <a:effectLst/>
                          <a:uLnTx/>
                          <a:uFillTx/>
                          <a:latin typeface="+mn-lt"/>
                          <a:ea typeface="+mn-ea"/>
                          <a:cs typeface="+mn-cs"/>
                        </a:rPr>
                        <a:t>
Nur für kurze Zeit!
Die MINI Hin-und-Weg-Wochen in St. Michael und Oberpullendorf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0815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- 2018-01-08 12:04:00</a:t>
                      </a:r>
                      <a:r>
                        <a:rPr kumimoji="0" lang="de-DE" sz="1000" b="0" i="0" u="none" strike="noStrike" kern="1200" cap="none" spc="0" normalizeH="0" baseline="0" noProof="0">
                          <a:ln>
                            <a:noFill/>
                          </a:ln>
                          <a:solidFill>
                            <a:prstClr val="black"/>
                          </a:solidFill>
                          <a:effectLst/>
                          <a:uLnTx/>
                          <a:uFillTx/>
                          <a:latin typeface="+mn-lt"/>
                          <a:ea typeface="+mn-ea"/>
                          <a:cs typeface="+mn-cs"/>
                        </a:rPr>
                        <a:t>
Möchtest du alles problemlos in deinem BMW verstauen? Mit den Träger- und Transportsystem von BMW schaffst du das mit links 💪
- und das beste daran ist - bis Ende Jänner gibt es ‼ - 15% ‼ auf alle Träger- und Transportsysteme!
Fragen? Wir stehen dir gerne zur Verfügung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86212823"/>
                  </a:ext>
                </a:extLst>
              </a:tr>
            </a:tbl>
          </a:graphicData>
        </a:graphic>
      </p:graphicFrame>
      <p:sp>
        <p:nvSpPr>
          <p:cNvPr id="4" name="Text Placeholder 3">
            <a:extLst>
              <a:ext uri="{FF2B5EF4-FFF2-40B4-BE49-F238E27FC236}">
                <a16:creationId xmlns:a16="http://schemas.microsoft.com/office/drawing/2014/main" id="{24B6C0B1-735A-4B49-B3D2-DE9196C02F85}"/>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9963056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F45A0-6939-4942-BC4B-365B83CA8F0C}"/>
              </a:ext>
            </a:extLst>
          </p:cNvPr>
          <p:cNvSpPr>
            <a:spLocks noGrp="1"/>
          </p:cNvSpPr>
          <p:nvPr>
            <p:ph type="title"/>
          </p:nvPr>
        </p:nvSpPr>
        <p:spPr/>
        <p:txBody>
          <a:bodyPr/>
          <a:lstStyle/>
          <a:p>
            <a:r>
              <a:rPr lang="en-US"/>
              <a:t>Facebook Own Posts Table - 7 of 8</a:t>
            </a:r>
          </a:p>
        </p:txBody>
      </p:sp>
      <p:graphicFrame>
        <p:nvGraphicFramePr>
          <p:cNvPr id="5" name="Table Placeholder 4">
            <a:extLst>
              <a:ext uri="{FF2B5EF4-FFF2-40B4-BE49-F238E27FC236}">
                <a16:creationId xmlns:a16="http://schemas.microsoft.com/office/drawing/2014/main" id="{3393B1A3-2C37-4088-88E5-DA436EB2BE70}"/>
              </a:ext>
            </a:extLst>
          </p:cNvPr>
          <p:cNvGraphicFramePr>
            <a:graphicFrameLocks noGrp="1"/>
          </p:cNvGraphicFramePr>
          <p:nvPr>
            <p:ph type="tbl" sz="quarter" idx="13"/>
            <p:extLst>
              <p:ext uri="{D42A27DB-BD31-4B8C-83A1-F6EECF244321}">
                <p14:modId xmlns:p14="http://schemas.microsoft.com/office/powerpoint/2010/main" val="3948712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62692731"/>
                    </a:ext>
                  </a:extLst>
                </a:gridCol>
                <a:gridCol w="658368">
                  <a:extLst>
                    <a:ext uri="{9D8B030D-6E8A-4147-A177-3AD203B41FA5}">
                      <a16:colId xmlns:a16="http://schemas.microsoft.com/office/drawing/2014/main" val="834677996"/>
                    </a:ext>
                  </a:extLst>
                </a:gridCol>
                <a:gridCol w="658368">
                  <a:extLst>
                    <a:ext uri="{9D8B030D-6E8A-4147-A177-3AD203B41FA5}">
                      <a16:colId xmlns:a16="http://schemas.microsoft.com/office/drawing/2014/main" val="3771849517"/>
                    </a:ext>
                  </a:extLst>
                </a:gridCol>
                <a:gridCol w="658368">
                  <a:extLst>
                    <a:ext uri="{9D8B030D-6E8A-4147-A177-3AD203B41FA5}">
                      <a16:colId xmlns:a16="http://schemas.microsoft.com/office/drawing/2014/main" val="245489294"/>
                    </a:ext>
                  </a:extLst>
                </a:gridCol>
                <a:gridCol w="658368">
                  <a:extLst>
                    <a:ext uri="{9D8B030D-6E8A-4147-A177-3AD203B41FA5}">
                      <a16:colId xmlns:a16="http://schemas.microsoft.com/office/drawing/2014/main" val="3680966060"/>
                    </a:ext>
                  </a:extLst>
                </a:gridCol>
                <a:gridCol w="658368">
                  <a:extLst>
                    <a:ext uri="{9D8B030D-6E8A-4147-A177-3AD203B41FA5}">
                      <a16:colId xmlns:a16="http://schemas.microsoft.com/office/drawing/2014/main" val="390641804"/>
                    </a:ext>
                  </a:extLst>
                </a:gridCol>
                <a:gridCol w="658368">
                  <a:extLst>
                    <a:ext uri="{9D8B030D-6E8A-4147-A177-3AD203B41FA5}">
                      <a16:colId xmlns:a16="http://schemas.microsoft.com/office/drawing/2014/main" val="709565159"/>
                    </a:ext>
                  </a:extLst>
                </a:gridCol>
                <a:gridCol w="658368">
                  <a:extLst>
                    <a:ext uri="{9D8B030D-6E8A-4147-A177-3AD203B41FA5}">
                      <a16:colId xmlns:a16="http://schemas.microsoft.com/office/drawing/2014/main" val="3964269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67794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- 2018-01-06 08:54:00</a:t>
                      </a:r>
                      <a:r>
                        <a:rPr kumimoji="0" lang="de-DE" sz="1000" b="0" i="0" u="none" strike="noStrike" kern="1200" cap="none" spc="0" normalizeH="0" baseline="0" noProof="0">
                          <a:ln>
                            <a:noFill/>
                          </a:ln>
                          <a:solidFill>
                            <a:prstClr val="black"/>
                          </a:solidFill>
                          <a:effectLst/>
                          <a:uLnTx/>
                          <a:uFillTx/>
                          <a:latin typeface="+mn-lt"/>
                          <a:ea typeface="+mn-ea"/>
                          <a:cs typeface="+mn-cs"/>
                        </a:rPr>
                        <a:t>
▶ Traditionsbewusst, authentisch, klar:
Das neue MINI Logo ◀
Das Bewusstsein für traditionelle Werte und der Sinn für zukunftsweisende Entwicklungen bilden den Kern des neuen Markenauftritts von MINI. Symbolisiert wird diese Philosophie auch im visuellen Erscheinungsbild der britischen Premium-Marke. Die aktuelle Interpretation des weltweit bekannten Logos präsentiert sich in einer gestalterisch reduzierten und auf das Wesentliche konzentrierten Anmutung. Das MINI Logo ist von März 2018 an auf der Motorhaube, am Heck, im Zentrum des Lenkrads und auf der Funkfernbedienung aller MINI Modelle sichtbar.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18208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- 2018-01-04 12:49:00</a:t>
                      </a:r>
                      <a:r>
                        <a:rPr kumimoji="0" lang="de-DE" sz="1000" b="0" i="0" u="none" strike="noStrike" kern="1200" cap="none" spc="0" normalizeH="0" baseline="0" noProof="0">
                          <a:ln>
                            <a:noFill/>
                          </a:ln>
                          <a:solidFill>
                            <a:prstClr val="black"/>
                          </a:solidFill>
                          <a:effectLst/>
                          <a:uLnTx/>
                          <a:uFillTx/>
                          <a:latin typeface="+mn-lt"/>
                          <a:ea typeface="+mn-ea"/>
                          <a:cs typeface="+mn-cs"/>
                        </a:rPr>
                        <a:t>
Der Countdown läuft ....
... die ersten Vorserienmodelle des BMW X7 sind im BMW Group Werk Spartanburg, USA, vom Band gelaufen! Aber wir müssen uns noch ein wenig gedulden, bis es offizielle Fotos gibt, momentan müssen wir uns mit den Camouflage-Fotos begnügen 😊 die Spannung bleibt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11720047"/>
                  </a:ext>
                </a:extLst>
              </a:tr>
            </a:tbl>
          </a:graphicData>
        </a:graphic>
      </p:graphicFrame>
      <p:sp>
        <p:nvSpPr>
          <p:cNvPr id="4" name="Text Placeholder 3">
            <a:extLst>
              <a:ext uri="{FF2B5EF4-FFF2-40B4-BE49-F238E27FC236}">
                <a16:creationId xmlns:a16="http://schemas.microsoft.com/office/drawing/2014/main" id="{D40DE2D9-C104-4ED0-BAC0-FC32CA1A2F22}"/>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7834548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B780F-6AC2-456B-BA04-04E4F1D2ABDB}"/>
              </a:ext>
            </a:extLst>
          </p:cNvPr>
          <p:cNvSpPr>
            <a:spLocks noGrp="1"/>
          </p:cNvSpPr>
          <p:nvPr>
            <p:ph type="title"/>
          </p:nvPr>
        </p:nvSpPr>
        <p:spPr/>
        <p:txBody>
          <a:bodyPr/>
          <a:lstStyle/>
          <a:p>
            <a:r>
              <a:rPr lang="en-US"/>
              <a:t>Facebook Own Posts Table - 8 of 8</a:t>
            </a:r>
          </a:p>
        </p:txBody>
      </p:sp>
      <p:graphicFrame>
        <p:nvGraphicFramePr>
          <p:cNvPr id="5" name="Table Placeholder 4">
            <a:extLst>
              <a:ext uri="{FF2B5EF4-FFF2-40B4-BE49-F238E27FC236}">
                <a16:creationId xmlns:a16="http://schemas.microsoft.com/office/drawing/2014/main" id="{14961E52-50A8-4646-AD4A-E7A1377B8036}"/>
              </a:ext>
            </a:extLst>
          </p:cNvPr>
          <p:cNvGraphicFramePr>
            <a:graphicFrameLocks noGrp="1"/>
          </p:cNvGraphicFramePr>
          <p:nvPr>
            <p:ph type="tbl" sz="quarter" idx="13"/>
            <p:extLst>
              <p:ext uri="{D42A27DB-BD31-4B8C-83A1-F6EECF244321}">
                <p14:modId xmlns:p14="http://schemas.microsoft.com/office/powerpoint/2010/main" val="642245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15380640"/>
                    </a:ext>
                  </a:extLst>
                </a:gridCol>
                <a:gridCol w="658368">
                  <a:extLst>
                    <a:ext uri="{9D8B030D-6E8A-4147-A177-3AD203B41FA5}">
                      <a16:colId xmlns:a16="http://schemas.microsoft.com/office/drawing/2014/main" val="2079598058"/>
                    </a:ext>
                  </a:extLst>
                </a:gridCol>
                <a:gridCol w="658368">
                  <a:extLst>
                    <a:ext uri="{9D8B030D-6E8A-4147-A177-3AD203B41FA5}">
                      <a16:colId xmlns:a16="http://schemas.microsoft.com/office/drawing/2014/main" val="2032883326"/>
                    </a:ext>
                  </a:extLst>
                </a:gridCol>
                <a:gridCol w="658368">
                  <a:extLst>
                    <a:ext uri="{9D8B030D-6E8A-4147-A177-3AD203B41FA5}">
                      <a16:colId xmlns:a16="http://schemas.microsoft.com/office/drawing/2014/main" val="3172046951"/>
                    </a:ext>
                  </a:extLst>
                </a:gridCol>
                <a:gridCol w="658368">
                  <a:extLst>
                    <a:ext uri="{9D8B030D-6E8A-4147-A177-3AD203B41FA5}">
                      <a16:colId xmlns:a16="http://schemas.microsoft.com/office/drawing/2014/main" val="4078895090"/>
                    </a:ext>
                  </a:extLst>
                </a:gridCol>
                <a:gridCol w="658368">
                  <a:extLst>
                    <a:ext uri="{9D8B030D-6E8A-4147-A177-3AD203B41FA5}">
                      <a16:colId xmlns:a16="http://schemas.microsoft.com/office/drawing/2014/main" val="3944608405"/>
                    </a:ext>
                  </a:extLst>
                </a:gridCol>
                <a:gridCol w="658368">
                  <a:extLst>
                    <a:ext uri="{9D8B030D-6E8A-4147-A177-3AD203B41FA5}">
                      <a16:colId xmlns:a16="http://schemas.microsoft.com/office/drawing/2014/main" val="3894340957"/>
                    </a:ext>
                  </a:extLst>
                </a:gridCol>
                <a:gridCol w="658368">
                  <a:extLst>
                    <a:ext uri="{9D8B030D-6E8A-4147-A177-3AD203B41FA5}">
                      <a16:colId xmlns:a16="http://schemas.microsoft.com/office/drawing/2014/main" val="686542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31368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- 2018-01-02 12:12:00</a:t>
                      </a:r>
                      <a:r>
                        <a:rPr kumimoji="0" lang="de-DE" sz="1000" b="0" i="0" u="none" strike="noStrike" kern="1200" cap="none" spc="0" normalizeH="0" baseline="0" noProof="0">
                          <a:ln>
                            <a:noFill/>
                          </a:ln>
                          <a:solidFill>
                            <a:prstClr val="black"/>
                          </a:solidFill>
                          <a:effectLst/>
                          <a:uLnTx/>
                          <a:uFillTx/>
                          <a:latin typeface="+mn-lt"/>
                          <a:ea typeface="+mn-ea"/>
                          <a:cs typeface="+mn-cs"/>
                        </a:rPr>
                        <a:t>
🔝 Suchst du einen stylischen Stadtwagen oder einen praktischen Begleiter? Dann bist du bei MINI genau richtig!
Sichere dir jetzt deinen MINI bei den MINI Hin-und-Weg-Wochen bis zu 20% günstiger und starte mit Gokart-Feeling ist neue Jahr.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57786085"/>
                  </a:ext>
                </a:extLst>
              </a:tr>
            </a:tbl>
          </a:graphicData>
        </a:graphic>
      </p:graphicFrame>
      <p:sp>
        <p:nvSpPr>
          <p:cNvPr id="4" name="Text Placeholder 3">
            <a:extLst>
              <a:ext uri="{FF2B5EF4-FFF2-40B4-BE49-F238E27FC236}">
                <a16:creationId xmlns:a16="http://schemas.microsoft.com/office/drawing/2014/main" id="{D299A3F7-1C9E-4DCB-894B-306B768CCC5A}"/>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5944903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D6E30-D0AF-4440-B5B4-28EB4F594DBE}"/>
              </a:ext>
            </a:extLst>
          </p:cNvPr>
          <p:cNvSpPr>
            <a:spLocks noGrp="1"/>
          </p:cNvSpPr>
          <p:nvPr>
            <p:ph type="title"/>
          </p:nvPr>
        </p:nvSpPr>
        <p:spPr/>
        <p:txBody>
          <a:bodyPr/>
          <a:lstStyle/>
          <a:p>
            <a:r>
              <a:rPr lang="en-US"/>
              <a:t>Facebook Own Posts with Reactions Table - 1 of 9</a:t>
            </a:r>
          </a:p>
        </p:txBody>
      </p:sp>
      <p:graphicFrame>
        <p:nvGraphicFramePr>
          <p:cNvPr id="5" name="Table Placeholder 4">
            <a:extLst>
              <a:ext uri="{FF2B5EF4-FFF2-40B4-BE49-F238E27FC236}">
                <a16:creationId xmlns:a16="http://schemas.microsoft.com/office/drawing/2014/main" id="{8683BFE6-9DE7-46B1-BB9E-BB44742D4936}"/>
              </a:ext>
            </a:extLst>
          </p:cNvPr>
          <p:cNvGraphicFramePr>
            <a:graphicFrameLocks noGrp="1"/>
          </p:cNvGraphicFramePr>
          <p:nvPr>
            <p:ph type="tbl" sz="quarter" idx="13"/>
            <p:extLst>
              <p:ext uri="{D42A27DB-BD31-4B8C-83A1-F6EECF244321}">
                <p14:modId xmlns:p14="http://schemas.microsoft.com/office/powerpoint/2010/main" val="2467478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46507231"/>
                    </a:ext>
                  </a:extLst>
                </a:gridCol>
                <a:gridCol w="822960">
                  <a:extLst>
                    <a:ext uri="{9D8B030D-6E8A-4147-A177-3AD203B41FA5}">
                      <a16:colId xmlns:a16="http://schemas.microsoft.com/office/drawing/2014/main" val="1041293063"/>
                    </a:ext>
                  </a:extLst>
                </a:gridCol>
                <a:gridCol w="822960">
                  <a:extLst>
                    <a:ext uri="{9D8B030D-6E8A-4147-A177-3AD203B41FA5}">
                      <a16:colId xmlns:a16="http://schemas.microsoft.com/office/drawing/2014/main" val="3463630319"/>
                    </a:ext>
                  </a:extLst>
                </a:gridCol>
                <a:gridCol w="822960">
                  <a:extLst>
                    <a:ext uri="{9D8B030D-6E8A-4147-A177-3AD203B41FA5}">
                      <a16:colId xmlns:a16="http://schemas.microsoft.com/office/drawing/2014/main" val="3763831901"/>
                    </a:ext>
                  </a:extLst>
                </a:gridCol>
                <a:gridCol w="822960">
                  <a:extLst>
                    <a:ext uri="{9D8B030D-6E8A-4147-A177-3AD203B41FA5}">
                      <a16:colId xmlns:a16="http://schemas.microsoft.com/office/drawing/2014/main" val="2545348140"/>
                    </a:ext>
                  </a:extLst>
                </a:gridCol>
                <a:gridCol w="822960">
                  <a:extLst>
                    <a:ext uri="{9D8B030D-6E8A-4147-A177-3AD203B41FA5}">
                      <a16:colId xmlns:a16="http://schemas.microsoft.com/office/drawing/2014/main" val="1585943011"/>
                    </a:ext>
                  </a:extLst>
                </a:gridCol>
                <a:gridCol w="822960">
                  <a:extLst>
                    <a:ext uri="{9D8B030D-6E8A-4147-A177-3AD203B41FA5}">
                      <a16:colId xmlns:a16="http://schemas.microsoft.com/office/drawing/2014/main" val="3175321610"/>
                    </a:ext>
                  </a:extLst>
                </a:gridCol>
                <a:gridCol w="822960">
                  <a:extLst>
                    <a:ext uri="{9D8B030D-6E8A-4147-A177-3AD203B41FA5}">
                      <a16:colId xmlns:a16="http://schemas.microsoft.com/office/drawing/2014/main" val="89571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99790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- 2018-01-30 15:54:14</a:t>
                      </a:r>
                      <a:r>
                        <a:rPr kumimoji="0" lang="de-DE" sz="1000" b="0" i="0" u="none" strike="noStrike" kern="1200" cap="none" spc="0" normalizeH="0" baseline="0" noProof="0">
                          <a:ln>
                            <a:noFill/>
                          </a:ln>
                          <a:solidFill>
                            <a:prstClr val="black"/>
                          </a:solidFill>
                          <a:effectLst/>
                          <a:uLnTx/>
                          <a:uFillTx/>
                          <a:latin typeface="+mn-lt"/>
                          <a:ea typeface="+mn-ea"/>
                          <a:cs typeface="+mn-cs"/>
                        </a:rPr>
                        <a:t>
‼ Wir stellen ein: Kraftfahrzeugtechniker/in für unseren Standort Oberpullendorf ‼
Du wolltest schon immer an den Premium-Produkten der Marken BMW und MINI arbeiten? Dann bewerbe dich bei uns! Wir freuen uns auf dich!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89642488"/>
                  </a:ext>
                </a:extLst>
              </a:tr>
            </a:tbl>
          </a:graphicData>
        </a:graphic>
      </p:graphicFrame>
      <p:sp>
        <p:nvSpPr>
          <p:cNvPr id="4" name="Text Placeholder 3">
            <a:extLst>
              <a:ext uri="{FF2B5EF4-FFF2-40B4-BE49-F238E27FC236}">
                <a16:creationId xmlns:a16="http://schemas.microsoft.com/office/drawing/2014/main" id="{6FF64275-4794-4CDC-AE38-FB85A8B473DF}"/>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7921086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A9E07-878B-4C30-B868-8611E606FB82}"/>
              </a:ext>
            </a:extLst>
          </p:cNvPr>
          <p:cNvSpPr>
            <a:spLocks noGrp="1"/>
          </p:cNvSpPr>
          <p:nvPr>
            <p:ph type="title"/>
          </p:nvPr>
        </p:nvSpPr>
        <p:spPr/>
        <p:txBody>
          <a:bodyPr/>
          <a:lstStyle/>
          <a:p>
            <a:r>
              <a:rPr lang="en-US"/>
              <a:t>Facebook Own Posts with Reactions Table - 2 of 9</a:t>
            </a:r>
          </a:p>
        </p:txBody>
      </p:sp>
      <p:graphicFrame>
        <p:nvGraphicFramePr>
          <p:cNvPr id="5" name="Table Placeholder 4">
            <a:extLst>
              <a:ext uri="{FF2B5EF4-FFF2-40B4-BE49-F238E27FC236}">
                <a16:creationId xmlns:a16="http://schemas.microsoft.com/office/drawing/2014/main" id="{764E2F97-21F8-4452-849B-C791370962D7}"/>
              </a:ext>
            </a:extLst>
          </p:cNvPr>
          <p:cNvGraphicFramePr>
            <a:graphicFrameLocks noGrp="1"/>
          </p:cNvGraphicFramePr>
          <p:nvPr>
            <p:ph type="tbl" sz="quarter" idx="13"/>
            <p:extLst>
              <p:ext uri="{D42A27DB-BD31-4B8C-83A1-F6EECF244321}">
                <p14:modId xmlns:p14="http://schemas.microsoft.com/office/powerpoint/2010/main" val="1038563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32979039"/>
                    </a:ext>
                  </a:extLst>
                </a:gridCol>
                <a:gridCol w="822960">
                  <a:extLst>
                    <a:ext uri="{9D8B030D-6E8A-4147-A177-3AD203B41FA5}">
                      <a16:colId xmlns:a16="http://schemas.microsoft.com/office/drawing/2014/main" val="2273021212"/>
                    </a:ext>
                  </a:extLst>
                </a:gridCol>
                <a:gridCol w="822960">
                  <a:extLst>
                    <a:ext uri="{9D8B030D-6E8A-4147-A177-3AD203B41FA5}">
                      <a16:colId xmlns:a16="http://schemas.microsoft.com/office/drawing/2014/main" val="3201279121"/>
                    </a:ext>
                  </a:extLst>
                </a:gridCol>
                <a:gridCol w="822960">
                  <a:extLst>
                    <a:ext uri="{9D8B030D-6E8A-4147-A177-3AD203B41FA5}">
                      <a16:colId xmlns:a16="http://schemas.microsoft.com/office/drawing/2014/main" val="304877434"/>
                    </a:ext>
                  </a:extLst>
                </a:gridCol>
                <a:gridCol w="822960">
                  <a:extLst>
                    <a:ext uri="{9D8B030D-6E8A-4147-A177-3AD203B41FA5}">
                      <a16:colId xmlns:a16="http://schemas.microsoft.com/office/drawing/2014/main" val="1226172717"/>
                    </a:ext>
                  </a:extLst>
                </a:gridCol>
                <a:gridCol w="822960">
                  <a:extLst>
                    <a:ext uri="{9D8B030D-6E8A-4147-A177-3AD203B41FA5}">
                      <a16:colId xmlns:a16="http://schemas.microsoft.com/office/drawing/2014/main" val="4123858057"/>
                    </a:ext>
                  </a:extLst>
                </a:gridCol>
                <a:gridCol w="822960">
                  <a:extLst>
                    <a:ext uri="{9D8B030D-6E8A-4147-A177-3AD203B41FA5}">
                      <a16:colId xmlns:a16="http://schemas.microsoft.com/office/drawing/2014/main" val="2275861428"/>
                    </a:ext>
                  </a:extLst>
                </a:gridCol>
                <a:gridCol w="822960">
                  <a:extLst>
                    <a:ext uri="{9D8B030D-6E8A-4147-A177-3AD203B41FA5}">
                      <a16:colId xmlns:a16="http://schemas.microsoft.com/office/drawing/2014/main" val="3281188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586724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- 2018-01-28 11:32:00</a:t>
                      </a:r>
                      <a:r>
                        <a:rPr kumimoji="0" lang="de-DE" sz="1000" b="0" i="0" u="none" strike="noStrike" kern="1200" cap="none" spc="0" normalizeH="0" baseline="0" noProof="0">
                          <a:ln>
                            <a:noFill/>
                          </a:ln>
                          <a:solidFill>
                            <a:prstClr val="black"/>
                          </a:solidFill>
                          <a:effectLst/>
                          <a:uLnTx/>
                          <a:uFillTx/>
                          <a:latin typeface="+mn-lt"/>
                          <a:ea typeface="+mn-ea"/>
                          <a:cs typeface="+mn-cs"/>
                        </a:rPr>
                        <a:t>
Das Jahr 2018 beginnt für BMW mit einem Doppelsieg beim „Best Cars Award“. Aus der aktuellen Leserwahl der Fachzeitschrift „auto, motor und sport“ gehen sowohl die BMW 5er Reihe als auch der BMW X1 als Klassensieger hervor. Mit Rang eins in der Kategorie „Obere Mittelklasse“ wiederholte der BMW 5er seinen Erfolg aus dem vorigen Jahr. Das Sports Activity Vehicle BMW X1 setzte sich in der Klasse „Kompakte SUV“ durch. Darüber hinaus konnten sich sechs weitere aktuelle BMW Modelle auf dem Siegerpodest ihrer jeweiligen Fahrzeugklasse platzieren. 🏆🥇👏😍
Auch MINI konnte im Premium-Segment der Kleinwagen den Titel bei der Importwertung verteidigen. Die Leser der Fachzeitschrift kürten das Erfolgsmodell der britischen Marke einmal mehr zu ihrem Favoriten in der Kategorie der Importwertung "Kleinwagen". 🏆🥇👏😍
Die Platzierungen der BMW Modelle im Überblick:
Sieger Obere Mittelklasse - BMW 5er Reihe
Sieger Kompakte SUV - BMW X1
Sieger Importwertung Kleinwagen - MINI
Platz 2 Kleinwagen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10695674"/>
                  </a:ext>
                </a:extLst>
              </a:tr>
            </a:tbl>
          </a:graphicData>
        </a:graphic>
      </p:graphicFrame>
      <p:sp>
        <p:nvSpPr>
          <p:cNvPr id="4" name="Text Placeholder 3">
            <a:extLst>
              <a:ext uri="{FF2B5EF4-FFF2-40B4-BE49-F238E27FC236}">
                <a16:creationId xmlns:a16="http://schemas.microsoft.com/office/drawing/2014/main" id="{637DC4D5-77F6-490E-AC5F-9A3482BB79B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7476710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B4A2F-0193-4F9D-AA6F-479A67A1C93B}"/>
              </a:ext>
            </a:extLst>
          </p:cNvPr>
          <p:cNvSpPr>
            <a:spLocks noGrp="1"/>
          </p:cNvSpPr>
          <p:nvPr>
            <p:ph type="title"/>
          </p:nvPr>
        </p:nvSpPr>
        <p:spPr/>
        <p:txBody>
          <a:bodyPr/>
          <a:lstStyle/>
          <a:p>
            <a:r>
              <a:rPr lang="en-US"/>
              <a:t>Facebook Own Posts with Reactions Table - 3 of 9</a:t>
            </a:r>
          </a:p>
        </p:txBody>
      </p:sp>
      <p:graphicFrame>
        <p:nvGraphicFramePr>
          <p:cNvPr id="5" name="Table Placeholder 4">
            <a:extLst>
              <a:ext uri="{FF2B5EF4-FFF2-40B4-BE49-F238E27FC236}">
                <a16:creationId xmlns:a16="http://schemas.microsoft.com/office/drawing/2014/main" id="{D1825573-37EF-4090-8FD0-C2E1F2521A3F}"/>
              </a:ext>
            </a:extLst>
          </p:cNvPr>
          <p:cNvGraphicFramePr>
            <a:graphicFrameLocks noGrp="1"/>
          </p:cNvGraphicFramePr>
          <p:nvPr>
            <p:ph type="tbl" sz="quarter" idx="13"/>
            <p:extLst>
              <p:ext uri="{D42A27DB-BD31-4B8C-83A1-F6EECF244321}">
                <p14:modId xmlns:p14="http://schemas.microsoft.com/office/powerpoint/2010/main" val="1676387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24389253"/>
                    </a:ext>
                  </a:extLst>
                </a:gridCol>
                <a:gridCol w="822960">
                  <a:extLst>
                    <a:ext uri="{9D8B030D-6E8A-4147-A177-3AD203B41FA5}">
                      <a16:colId xmlns:a16="http://schemas.microsoft.com/office/drawing/2014/main" val="2747331998"/>
                    </a:ext>
                  </a:extLst>
                </a:gridCol>
                <a:gridCol w="822960">
                  <a:extLst>
                    <a:ext uri="{9D8B030D-6E8A-4147-A177-3AD203B41FA5}">
                      <a16:colId xmlns:a16="http://schemas.microsoft.com/office/drawing/2014/main" val="3193367654"/>
                    </a:ext>
                  </a:extLst>
                </a:gridCol>
                <a:gridCol w="822960">
                  <a:extLst>
                    <a:ext uri="{9D8B030D-6E8A-4147-A177-3AD203B41FA5}">
                      <a16:colId xmlns:a16="http://schemas.microsoft.com/office/drawing/2014/main" val="444109337"/>
                    </a:ext>
                  </a:extLst>
                </a:gridCol>
                <a:gridCol w="822960">
                  <a:extLst>
                    <a:ext uri="{9D8B030D-6E8A-4147-A177-3AD203B41FA5}">
                      <a16:colId xmlns:a16="http://schemas.microsoft.com/office/drawing/2014/main" val="2200809202"/>
                    </a:ext>
                  </a:extLst>
                </a:gridCol>
                <a:gridCol w="822960">
                  <a:extLst>
                    <a:ext uri="{9D8B030D-6E8A-4147-A177-3AD203B41FA5}">
                      <a16:colId xmlns:a16="http://schemas.microsoft.com/office/drawing/2014/main" val="449188645"/>
                    </a:ext>
                  </a:extLst>
                </a:gridCol>
                <a:gridCol w="822960">
                  <a:extLst>
                    <a:ext uri="{9D8B030D-6E8A-4147-A177-3AD203B41FA5}">
                      <a16:colId xmlns:a16="http://schemas.microsoft.com/office/drawing/2014/main" val="3726689587"/>
                    </a:ext>
                  </a:extLst>
                </a:gridCol>
                <a:gridCol w="822960">
                  <a:extLst>
                    <a:ext uri="{9D8B030D-6E8A-4147-A177-3AD203B41FA5}">
                      <a16:colId xmlns:a16="http://schemas.microsoft.com/office/drawing/2014/main" val="439278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22819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- 2018-01-26 12:28:01</a:t>
                      </a:r>
                      <a:r>
                        <a:rPr kumimoji="0" lang="de-DE" sz="1000" b="0" i="0" u="none" strike="noStrike" kern="1200" cap="none" spc="0" normalizeH="0" baseline="0" noProof="0">
                          <a:ln>
                            <a:noFill/>
                          </a:ln>
                          <a:solidFill>
                            <a:prstClr val="black"/>
                          </a:solidFill>
                          <a:effectLst/>
                          <a:uLnTx/>
                          <a:uFillTx/>
                          <a:latin typeface="+mn-lt"/>
                          <a:ea typeface="+mn-ea"/>
                          <a:cs typeface="+mn-cs"/>
                        </a:rPr>
                        <a:t>
BMW war 2017 der erfolgreichste Premiumhersteller in Österreich. 👏👏👏👏
https://kurier.at/apa-ots/wirtschaft/bmw-war-2017-der-erfolgreichste-premiumhersteller-in-oesterreich/306.043.622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85462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- 2018-01-24 08:29:01</a:t>
                      </a:r>
                      <a:r>
                        <a:rPr kumimoji="0" lang="de-DE" sz="1000" b="0" i="0" u="none" strike="noStrike" kern="1200" cap="none" spc="0" normalizeH="0" baseline="0" noProof="0">
                          <a:ln>
                            <a:noFill/>
                          </a:ln>
                          <a:solidFill>
                            <a:prstClr val="black"/>
                          </a:solidFill>
                          <a:effectLst/>
                          <a:uLnTx/>
                          <a:uFillTx/>
                          <a:latin typeface="+mn-lt"/>
                          <a:ea typeface="+mn-ea"/>
                          <a:cs typeface="+mn-cs"/>
                        </a:rPr>
                        <a:t>
Welches Fahrzeug verbirgt sich unter der Schneehaube? ❄🚙
Auch Ex-Radprofi René Haselbacher musste vergangenes Wochenende beim Hahnenkamm-Rennen in Kitzbühel sein Auto ausschaufeln 😉😁🌨❄
Danke für die Fotos!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33734262"/>
                  </a:ext>
                </a:extLst>
              </a:tr>
            </a:tbl>
          </a:graphicData>
        </a:graphic>
      </p:graphicFrame>
      <p:sp>
        <p:nvSpPr>
          <p:cNvPr id="4" name="Text Placeholder 3">
            <a:extLst>
              <a:ext uri="{FF2B5EF4-FFF2-40B4-BE49-F238E27FC236}">
                <a16:creationId xmlns:a16="http://schemas.microsoft.com/office/drawing/2014/main" id="{48D69424-738A-402A-A67B-8D89E16D85FB}"/>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4370437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049DE-3708-45C8-928C-3678BCE16732}"/>
              </a:ext>
            </a:extLst>
          </p:cNvPr>
          <p:cNvSpPr>
            <a:spLocks noGrp="1"/>
          </p:cNvSpPr>
          <p:nvPr>
            <p:ph type="title"/>
          </p:nvPr>
        </p:nvSpPr>
        <p:spPr/>
        <p:txBody>
          <a:bodyPr/>
          <a:lstStyle/>
          <a:p>
            <a:r>
              <a:rPr lang="en-US"/>
              <a:t>Facebook Own Posts with Reactions Table - 4 of 9</a:t>
            </a:r>
          </a:p>
        </p:txBody>
      </p:sp>
      <p:graphicFrame>
        <p:nvGraphicFramePr>
          <p:cNvPr id="5" name="Table Placeholder 4">
            <a:extLst>
              <a:ext uri="{FF2B5EF4-FFF2-40B4-BE49-F238E27FC236}">
                <a16:creationId xmlns:a16="http://schemas.microsoft.com/office/drawing/2014/main" id="{D5F98898-FD7A-4999-9F40-21BEAB2120CF}"/>
              </a:ext>
            </a:extLst>
          </p:cNvPr>
          <p:cNvGraphicFramePr>
            <a:graphicFrameLocks noGrp="1"/>
          </p:cNvGraphicFramePr>
          <p:nvPr>
            <p:ph type="tbl" sz="quarter" idx="13"/>
            <p:extLst>
              <p:ext uri="{D42A27DB-BD31-4B8C-83A1-F6EECF244321}">
                <p14:modId xmlns:p14="http://schemas.microsoft.com/office/powerpoint/2010/main" val="706434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50578877"/>
                    </a:ext>
                  </a:extLst>
                </a:gridCol>
                <a:gridCol w="822960">
                  <a:extLst>
                    <a:ext uri="{9D8B030D-6E8A-4147-A177-3AD203B41FA5}">
                      <a16:colId xmlns:a16="http://schemas.microsoft.com/office/drawing/2014/main" val="880939221"/>
                    </a:ext>
                  </a:extLst>
                </a:gridCol>
                <a:gridCol w="822960">
                  <a:extLst>
                    <a:ext uri="{9D8B030D-6E8A-4147-A177-3AD203B41FA5}">
                      <a16:colId xmlns:a16="http://schemas.microsoft.com/office/drawing/2014/main" val="51892520"/>
                    </a:ext>
                  </a:extLst>
                </a:gridCol>
                <a:gridCol w="822960">
                  <a:extLst>
                    <a:ext uri="{9D8B030D-6E8A-4147-A177-3AD203B41FA5}">
                      <a16:colId xmlns:a16="http://schemas.microsoft.com/office/drawing/2014/main" val="3806368300"/>
                    </a:ext>
                  </a:extLst>
                </a:gridCol>
                <a:gridCol w="822960">
                  <a:extLst>
                    <a:ext uri="{9D8B030D-6E8A-4147-A177-3AD203B41FA5}">
                      <a16:colId xmlns:a16="http://schemas.microsoft.com/office/drawing/2014/main" val="3791728575"/>
                    </a:ext>
                  </a:extLst>
                </a:gridCol>
                <a:gridCol w="822960">
                  <a:extLst>
                    <a:ext uri="{9D8B030D-6E8A-4147-A177-3AD203B41FA5}">
                      <a16:colId xmlns:a16="http://schemas.microsoft.com/office/drawing/2014/main" val="3795024145"/>
                    </a:ext>
                  </a:extLst>
                </a:gridCol>
                <a:gridCol w="822960">
                  <a:extLst>
                    <a:ext uri="{9D8B030D-6E8A-4147-A177-3AD203B41FA5}">
                      <a16:colId xmlns:a16="http://schemas.microsoft.com/office/drawing/2014/main" val="4232943379"/>
                    </a:ext>
                  </a:extLst>
                </a:gridCol>
                <a:gridCol w="822960">
                  <a:extLst>
                    <a:ext uri="{9D8B030D-6E8A-4147-A177-3AD203B41FA5}">
                      <a16:colId xmlns:a16="http://schemas.microsoft.com/office/drawing/2014/main" val="2149510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72505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- 2018-01-22 09:24:45</a:t>
                      </a:r>
                      <a:r>
                        <a:rPr kumimoji="0" lang="en-US" sz="1000" b="0" i="0" u="none" strike="noStrike" kern="1200" cap="none" spc="0" normalizeH="0" baseline="0" noProof="0">
                          <a:ln>
                            <a:noFill/>
                          </a:ln>
                          <a:solidFill>
                            <a:prstClr val="black"/>
                          </a:solidFill>
                          <a:effectLst/>
                          <a:uLnTx/>
                          <a:uFillTx/>
                          <a:latin typeface="+mn-lt"/>
                          <a:ea typeface="+mn-ea"/>
                          <a:cs typeface="+mn-cs"/>
                        </a:rPr>
                        <a:t>
Vergangenen Freitag fand unsere jährliche Firmenfeier statt.
Im Rahmen dieser Veranstaltung wurden auch unsere langjährigen Mitarbeiter geehrt:
10 Jahre: Otto Hacker
15 Jahre: Andrea Muhr, Karin Grösz, Karin Marth, Joachim Gager
20 Jahre: Jürgen Supper
30 Jahre: Anton Unger
40 Jahre: Wolfgang Gruber, Otto Jandrisits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52652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- 2018-01-19 09:30:00</a:t>
                      </a:r>
                      <a:r>
                        <a:rPr kumimoji="0" lang="en-US" sz="1000" b="0" i="0" u="none" strike="noStrike" kern="1200" cap="none" spc="0" normalizeH="0" baseline="0" noProof="0">
                          <a:ln>
                            <a:noFill/>
                          </a:ln>
                          <a:solidFill>
                            <a:prstClr val="black"/>
                          </a:solidFill>
                          <a:effectLst/>
                          <a:uLnTx/>
                          <a:uFillTx/>
                          <a:latin typeface="+mn-lt"/>
                          <a:ea typeface="+mn-ea"/>
                          <a:cs typeface="+mn-cs"/>
                        </a:rPr>
                        <a:t>
Wuuu-Huuuuuuuuuu!!!!!!!!!!!!!
Der neue BMW X3 👈🏻 Gefällt dir?
Dann like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7532811"/>
                  </a:ext>
                </a:extLst>
              </a:tr>
            </a:tbl>
          </a:graphicData>
        </a:graphic>
      </p:graphicFrame>
      <p:sp>
        <p:nvSpPr>
          <p:cNvPr id="4" name="Text Placeholder 3">
            <a:extLst>
              <a:ext uri="{FF2B5EF4-FFF2-40B4-BE49-F238E27FC236}">
                <a16:creationId xmlns:a16="http://schemas.microsoft.com/office/drawing/2014/main" id="{00EA8AA8-2594-4249-A273-8829AD88ACCB}"/>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6591909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AF414-FF6D-407E-8A28-4453D4785162}"/>
              </a:ext>
            </a:extLst>
          </p:cNvPr>
          <p:cNvSpPr>
            <a:spLocks noGrp="1"/>
          </p:cNvSpPr>
          <p:nvPr>
            <p:ph type="title"/>
          </p:nvPr>
        </p:nvSpPr>
        <p:spPr/>
        <p:txBody>
          <a:bodyPr/>
          <a:lstStyle/>
          <a:p>
            <a:r>
              <a:rPr lang="en-US"/>
              <a:t>Facebook Own Posts with Reactions Table - 5 of 9</a:t>
            </a:r>
          </a:p>
        </p:txBody>
      </p:sp>
      <p:graphicFrame>
        <p:nvGraphicFramePr>
          <p:cNvPr id="5" name="Table Placeholder 4">
            <a:extLst>
              <a:ext uri="{FF2B5EF4-FFF2-40B4-BE49-F238E27FC236}">
                <a16:creationId xmlns:a16="http://schemas.microsoft.com/office/drawing/2014/main" id="{AA90AFE7-DA1D-4973-A6BA-622DF86A5D74}"/>
              </a:ext>
            </a:extLst>
          </p:cNvPr>
          <p:cNvGraphicFramePr>
            <a:graphicFrameLocks noGrp="1"/>
          </p:cNvGraphicFramePr>
          <p:nvPr>
            <p:ph type="tbl" sz="quarter" idx="13"/>
            <p:extLst>
              <p:ext uri="{D42A27DB-BD31-4B8C-83A1-F6EECF244321}">
                <p14:modId xmlns:p14="http://schemas.microsoft.com/office/powerpoint/2010/main" val="2487191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80746289"/>
                    </a:ext>
                  </a:extLst>
                </a:gridCol>
                <a:gridCol w="822960">
                  <a:extLst>
                    <a:ext uri="{9D8B030D-6E8A-4147-A177-3AD203B41FA5}">
                      <a16:colId xmlns:a16="http://schemas.microsoft.com/office/drawing/2014/main" val="4105552515"/>
                    </a:ext>
                  </a:extLst>
                </a:gridCol>
                <a:gridCol w="822960">
                  <a:extLst>
                    <a:ext uri="{9D8B030D-6E8A-4147-A177-3AD203B41FA5}">
                      <a16:colId xmlns:a16="http://schemas.microsoft.com/office/drawing/2014/main" val="27204115"/>
                    </a:ext>
                  </a:extLst>
                </a:gridCol>
                <a:gridCol w="822960">
                  <a:extLst>
                    <a:ext uri="{9D8B030D-6E8A-4147-A177-3AD203B41FA5}">
                      <a16:colId xmlns:a16="http://schemas.microsoft.com/office/drawing/2014/main" val="987987164"/>
                    </a:ext>
                  </a:extLst>
                </a:gridCol>
                <a:gridCol w="822960">
                  <a:extLst>
                    <a:ext uri="{9D8B030D-6E8A-4147-A177-3AD203B41FA5}">
                      <a16:colId xmlns:a16="http://schemas.microsoft.com/office/drawing/2014/main" val="1321882147"/>
                    </a:ext>
                  </a:extLst>
                </a:gridCol>
                <a:gridCol w="822960">
                  <a:extLst>
                    <a:ext uri="{9D8B030D-6E8A-4147-A177-3AD203B41FA5}">
                      <a16:colId xmlns:a16="http://schemas.microsoft.com/office/drawing/2014/main" val="869337179"/>
                    </a:ext>
                  </a:extLst>
                </a:gridCol>
                <a:gridCol w="822960">
                  <a:extLst>
                    <a:ext uri="{9D8B030D-6E8A-4147-A177-3AD203B41FA5}">
                      <a16:colId xmlns:a16="http://schemas.microsoft.com/office/drawing/2014/main" val="3249848991"/>
                    </a:ext>
                  </a:extLst>
                </a:gridCol>
                <a:gridCol w="822960">
                  <a:extLst>
                    <a:ext uri="{9D8B030D-6E8A-4147-A177-3AD203B41FA5}">
                      <a16:colId xmlns:a16="http://schemas.microsoft.com/office/drawing/2014/main" val="3974940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822778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- 2018-01-17 20:30:00</a:t>
                      </a:r>
                      <a:r>
                        <a:rPr kumimoji="0" lang="en-US" sz="1000" b="0" i="0" u="none" strike="noStrike" kern="1200" cap="none" spc="0" normalizeH="0" baseline="0" noProof="0">
                          <a:ln>
                            <a:noFill/>
                          </a:ln>
                          <a:solidFill>
                            <a:prstClr val="black"/>
                          </a:solidFill>
                          <a:effectLst/>
                          <a:uLnTx/>
                          <a:uFillTx/>
                          <a:latin typeface="+mn-lt"/>
                          <a:ea typeface="+mn-ea"/>
                          <a:cs typeface="+mn-cs"/>
                        </a:rPr>
                        <a:t>
Das gab es bei MINI noch nie: Für kurze Zeit gibt es bis zu -20% auf lagernde Neuwagen. Egal, ob MINI Cooper, MINI One, MINI Countryman oder MINI Clubman! 
Hier eine kleine Auswahl unser MINI HIN-UND-WEG Aktionsmodelle: 
🔌 MINI Cooper SE Countryman ALL4: https://goo.gl/fA4PbU
👨‍👨‍👧‍👧 MINI Cooper Clubman: https://goo.gl/uwmPKR
🗻 MINI Cooper D Countryman ALL4: https://goo.gl/XBQd1G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67099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- 2018-01-15 08:20:00</a:t>
                      </a:r>
                      <a:r>
                        <a:rPr kumimoji="0" lang="de-DE" sz="1000" b="0" i="0" u="none" strike="noStrike" kern="1200" cap="none" spc="0" normalizeH="0" baseline="0" noProof="0">
                          <a:ln>
                            <a:noFill/>
                          </a:ln>
                          <a:solidFill>
                            <a:prstClr val="black"/>
                          </a:solidFill>
                          <a:effectLst/>
                          <a:uLnTx/>
                          <a:uFillTx/>
                          <a:latin typeface="+mn-lt"/>
                          <a:ea typeface="+mn-ea"/>
                          <a:cs typeface="+mn-cs"/>
                        </a:rPr>
                        <a:t>
Philipp Bailicz aus Rotenturm verstärkt ab sofort als Serviceberater unser Team in St. Michael!
Herzlich Willkommen in unserem Team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72651874"/>
                  </a:ext>
                </a:extLst>
              </a:tr>
            </a:tbl>
          </a:graphicData>
        </a:graphic>
      </p:graphicFrame>
      <p:sp>
        <p:nvSpPr>
          <p:cNvPr id="4" name="Text Placeholder 3">
            <a:extLst>
              <a:ext uri="{FF2B5EF4-FFF2-40B4-BE49-F238E27FC236}">
                <a16:creationId xmlns:a16="http://schemas.microsoft.com/office/drawing/2014/main" id="{65BB9566-5C9D-49C9-9556-B0E957333E7B}"/>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8361494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C8EC9-1331-455B-8129-E3F30C909268}"/>
              </a:ext>
            </a:extLst>
          </p:cNvPr>
          <p:cNvSpPr>
            <a:spLocks noGrp="1"/>
          </p:cNvSpPr>
          <p:nvPr>
            <p:ph type="title"/>
          </p:nvPr>
        </p:nvSpPr>
        <p:spPr/>
        <p:txBody>
          <a:bodyPr/>
          <a:lstStyle/>
          <a:p>
            <a:r>
              <a:rPr lang="en-US"/>
              <a:t>Facebook Own Posts with Reactions Table - 6 of 9</a:t>
            </a:r>
          </a:p>
        </p:txBody>
      </p:sp>
      <p:graphicFrame>
        <p:nvGraphicFramePr>
          <p:cNvPr id="5" name="Table Placeholder 4">
            <a:extLst>
              <a:ext uri="{FF2B5EF4-FFF2-40B4-BE49-F238E27FC236}">
                <a16:creationId xmlns:a16="http://schemas.microsoft.com/office/drawing/2014/main" id="{FD231056-E40F-4AA6-B036-F57298253B37}"/>
              </a:ext>
            </a:extLst>
          </p:cNvPr>
          <p:cNvGraphicFramePr>
            <a:graphicFrameLocks noGrp="1"/>
          </p:cNvGraphicFramePr>
          <p:nvPr>
            <p:ph type="tbl" sz="quarter" idx="13"/>
            <p:extLst>
              <p:ext uri="{D42A27DB-BD31-4B8C-83A1-F6EECF244321}">
                <p14:modId xmlns:p14="http://schemas.microsoft.com/office/powerpoint/2010/main" val="1044923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00276734"/>
                    </a:ext>
                  </a:extLst>
                </a:gridCol>
                <a:gridCol w="822960">
                  <a:extLst>
                    <a:ext uri="{9D8B030D-6E8A-4147-A177-3AD203B41FA5}">
                      <a16:colId xmlns:a16="http://schemas.microsoft.com/office/drawing/2014/main" val="2011042279"/>
                    </a:ext>
                  </a:extLst>
                </a:gridCol>
                <a:gridCol w="822960">
                  <a:extLst>
                    <a:ext uri="{9D8B030D-6E8A-4147-A177-3AD203B41FA5}">
                      <a16:colId xmlns:a16="http://schemas.microsoft.com/office/drawing/2014/main" val="3889791196"/>
                    </a:ext>
                  </a:extLst>
                </a:gridCol>
                <a:gridCol w="822960">
                  <a:extLst>
                    <a:ext uri="{9D8B030D-6E8A-4147-A177-3AD203B41FA5}">
                      <a16:colId xmlns:a16="http://schemas.microsoft.com/office/drawing/2014/main" val="1446669980"/>
                    </a:ext>
                  </a:extLst>
                </a:gridCol>
                <a:gridCol w="822960">
                  <a:extLst>
                    <a:ext uri="{9D8B030D-6E8A-4147-A177-3AD203B41FA5}">
                      <a16:colId xmlns:a16="http://schemas.microsoft.com/office/drawing/2014/main" val="1616416511"/>
                    </a:ext>
                  </a:extLst>
                </a:gridCol>
                <a:gridCol w="822960">
                  <a:extLst>
                    <a:ext uri="{9D8B030D-6E8A-4147-A177-3AD203B41FA5}">
                      <a16:colId xmlns:a16="http://schemas.microsoft.com/office/drawing/2014/main" val="2353011384"/>
                    </a:ext>
                  </a:extLst>
                </a:gridCol>
                <a:gridCol w="822960">
                  <a:extLst>
                    <a:ext uri="{9D8B030D-6E8A-4147-A177-3AD203B41FA5}">
                      <a16:colId xmlns:a16="http://schemas.microsoft.com/office/drawing/2014/main" val="1310609389"/>
                    </a:ext>
                  </a:extLst>
                </a:gridCol>
                <a:gridCol w="822960">
                  <a:extLst>
                    <a:ext uri="{9D8B030D-6E8A-4147-A177-3AD203B41FA5}">
                      <a16:colId xmlns:a16="http://schemas.microsoft.com/office/drawing/2014/main" val="2149768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834971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- 2018-01-13 08:01:00</a:t>
                      </a:r>
                      <a:r>
                        <a:rPr kumimoji="0" lang="de-DE" sz="1000" b="0" i="0" u="none" strike="noStrike" kern="1200" cap="none" spc="0" normalizeH="0" baseline="0" noProof="0">
                          <a:ln>
                            <a:noFill/>
                          </a:ln>
                          <a:solidFill>
                            <a:prstClr val="black"/>
                          </a:solidFill>
                          <a:effectLst/>
                          <a:uLnTx/>
                          <a:uFillTx/>
                          <a:latin typeface="+mn-lt"/>
                          <a:ea typeface="+mn-ea"/>
                          <a:cs typeface="+mn-cs"/>
                        </a:rPr>
                        <a:t>
Verena Heiszler aus Lackenbach verstärkt ab sofort als Vertriebsassistentin unser Team in Oberpullendorf!
Herzlich Willkommen in unserem Team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44646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- 2018-01-12 13:38:55</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94707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- 2018-01-11 13:30:00</a:t>
                      </a:r>
                      <a:r>
                        <a:rPr kumimoji="0" lang="de-DE" sz="1000" b="0" i="0" u="none" strike="noStrike" kern="1200" cap="none" spc="0" normalizeH="0" baseline="0" noProof="0">
                          <a:ln>
                            <a:noFill/>
                          </a:ln>
                          <a:solidFill>
                            <a:prstClr val="black"/>
                          </a:solidFill>
                          <a:effectLst/>
                          <a:uLnTx/>
                          <a:uFillTx/>
                          <a:latin typeface="+mn-lt"/>
                          <a:ea typeface="+mn-ea"/>
                          <a:cs typeface="+mn-cs"/>
                        </a:rPr>
                        <a:t>
✨ FREIHEIT. 4 means more. ✨
Liane Stangl freut sich über ihr BMW 4er Cabrio in mineralgrau metallic. Wir danken ihr für das entgegengebrachte Vertrauen in unser Unternehmen und wünschen ihr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41011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- 2018-01-10 09:14:01</a:t>
                      </a:r>
                      <a:r>
                        <a:rPr kumimoji="0" lang="de-DE" sz="1000" b="0" i="0" u="none" strike="noStrike" kern="1200" cap="none" spc="0" normalizeH="0" baseline="0" noProof="0">
                          <a:ln>
                            <a:noFill/>
                          </a:ln>
                          <a:solidFill>
                            <a:prstClr val="black"/>
                          </a:solidFill>
                          <a:effectLst/>
                          <a:uLnTx/>
                          <a:uFillTx/>
                          <a:latin typeface="+mn-lt"/>
                          <a:ea typeface="+mn-ea"/>
                          <a:cs typeface="+mn-cs"/>
                        </a:rPr>
                        <a:t>
Nur für kurze Zeit!
Die MINI Hin-und-Weg-Wochen in St. Michael und Oberpullendorf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59132873"/>
                  </a:ext>
                </a:extLst>
              </a:tr>
            </a:tbl>
          </a:graphicData>
        </a:graphic>
      </p:graphicFrame>
      <p:sp>
        <p:nvSpPr>
          <p:cNvPr id="4" name="Text Placeholder 3">
            <a:extLst>
              <a:ext uri="{FF2B5EF4-FFF2-40B4-BE49-F238E27FC236}">
                <a16:creationId xmlns:a16="http://schemas.microsoft.com/office/drawing/2014/main" id="{5945702E-F82D-487D-A986-22F8C89B89F0}"/>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2412906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7061A-2F8F-45A2-8F68-B3ACFBD6E8DF}"/>
              </a:ext>
            </a:extLst>
          </p:cNvPr>
          <p:cNvSpPr>
            <a:spLocks noGrp="1"/>
          </p:cNvSpPr>
          <p:nvPr>
            <p:ph type="title"/>
          </p:nvPr>
        </p:nvSpPr>
        <p:spPr/>
        <p:txBody>
          <a:bodyPr/>
          <a:lstStyle/>
          <a:p>
            <a:r>
              <a:rPr lang="en-US"/>
              <a:t>Facebook Own Posts with Reactions Table - 7 of 9</a:t>
            </a:r>
          </a:p>
        </p:txBody>
      </p:sp>
      <p:graphicFrame>
        <p:nvGraphicFramePr>
          <p:cNvPr id="5" name="Table Placeholder 4">
            <a:extLst>
              <a:ext uri="{FF2B5EF4-FFF2-40B4-BE49-F238E27FC236}">
                <a16:creationId xmlns:a16="http://schemas.microsoft.com/office/drawing/2014/main" id="{3AEDF6CE-926A-4623-90A0-8F9E43DC8B2F}"/>
              </a:ext>
            </a:extLst>
          </p:cNvPr>
          <p:cNvGraphicFramePr>
            <a:graphicFrameLocks noGrp="1"/>
          </p:cNvGraphicFramePr>
          <p:nvPr>
            <p:ph type="tbl" sz="quarter" idx="13"/>
            <p:extLst>
              <p:ext uri="{D42A27DB-BD31-4B8C-83A1-F6EECF244321}">
                <p14:modId xmlns:p14="http://schemas.microsoft.com/office/powerpoint/2010/main" val="99332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18154458"/>
                    </a:ext>
                  </a:extLst>
                </a:gridCol>
                <a:gridCol w="822960">
                  <a:extLst>
                    <a:ext uri="{9D8B030D-6E8A-4147-A177-3AD203B41FA5}">
                      <a16:colId xmlns:a16="http://schemas.microsoft.com/office/drawing/2014/main" val="2934845894"/>
                    </a:ext>
                  </a:extLst>
                </a:gridCol>
                <a:gridCol w="822960">
                  <a:extLst>
                    <a:ext uri="{9D8B030D-6E8A-4147-A177-3AD203B41FA5}">
                      <a16:colId xmlns:a16="http://schemas.microsoft.com/office/drawing/2014/main" val="1401644874"/>
                    </a:ext>
                  </a:extLst>
                </a:gridCol>
                <a:gridCol w="822960">
                  <a:extLst>
                    <a:ext uri="{9D8B030D-6E8A-4147-A177-3AD203B41FA5}">
                      <a16:colId xmlns:a16="http://schemas.microsoft.com/office/drawing/2014/main" val="2054561660"/>
                    </a:ext>
                  </a:extLst>
                </a:gridCol>
                <a:gridCol w="822960">
                  <a:extLst>
                    <a:ext uri="{9D8B030D-6E8A-4147-A177-3AD203B41FA5}">
                      <a16:colId xmlns:a16="http://schemas.microsoft.com/office/drawing/2014/main" val="251860716"/>
                    </a:ext>
                  </a:extLst>
                </a:gridCol>
                <a:gridCol w="822960">
                  <a:extLst>
                    <a:ext uri="{9D8B030D-6E8A-4147-A177-3AD203B41FA5}">
                      <a16:colId xmlns:a16="http://schemas.microsoft.com/office/drawing/2014/main" val="4147515417"/>
                    </a:ext>
                  </a:extLst>
                </a:gridCol>
                <a:gridCol w="822960">
                  <a:extLst>
                    <a:ext uri="{9D8B030D-6E8A-4147-A177-3AD203B41FA5}">
                      <a16:colId xmlns:a16="http://schemas.microsoft.com/office/drawing/2014/main" val="2372101388"/>
                    </a:ext>
                  </a:extLst>
                </a:gridCol>
                <a:gridCol w="822960">
                  <a:extLst>
                    <a:ext uri="{9D8B030D-6E8A-4147-A177-3AD203B41FA5}">
                      <a16:colId xmlns:a16="http://schemas.microsoft.com/office/drawing/2014/main" val="3623891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12696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- 2018-01-08 12:04:00</a:t>
                      </a:r>
                      <a:r>
                        <a:rPr kumimoji="0" lang="de-DE" sz="1000" b="0" i="0" u="none" strike="noStrike" kern="1200" cap="none" spc="0" normalizeH="0" baseline="0" noProof="0">
                          <a:ln>
                            <a:noFill/>
                          </a:ln>
                          <a:solidFill>
                            <a:prstClr val="black"/>
                          </a:solidFill>
                          <a:effectLst/>
                          <a:uLnTx/>
                          <a:uFillTx/>
                          <a:latin typeface="+mn-lt"/>
                          <a:ea typeface="+mn-ea"/>
                          <a:cs typeface="+mn-cs"/>
                        </a:rPr>
                        <a:t>
Möchtest du alles problemlos in deinem BMW verstauen? Mit den Träger- und Transportsystem von BMW schaffst du das mit links 💪
- und das beste daran ist - bis Ende Jänner gibt es ‼ - 15% ‼ auf alle Träger- und Transportsysteme!
Fragen? Wir stehen dir gerne zur Verfügung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55630969"/>
                  </a:ext>
                </a:extLst>
              </a:tr>
            </a:tbl>
          </a:graphicData>
        </a:graphic>
      </p:graphicFrame>
      <p:sp>
        <p:nvSpPr>
          <p:cNvPr id="4" name="Text Placeholder 3">
            <a:extLst>
              <a:ext uri="{FF2B5EF4-FFF2-40B4-BE49-F238E27FC236}">
                <a16:creationId xmlns:a16="http://schemas.microsoft.com/office/drawing/2014/main" id="{A5566819-A675-432F-B2CF-21DA273DFC57}"/>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6139616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A5B4C-6DC4-47E8-BA46-6799B9027EEB}"/>
              </a:ext>
            </a:extLst>
          </p:cNvPr>
          <p:cNvSpPr>
            <a:spLocks noGrp="1"/>
          </p:cNvSpPr>
          <p:nvPr>
            <p:ph type="title"/>
          </p:nvPr>
        </p:nvSpPr>
        <p:spPr/>
        <p:txBody>
          <a:bodyPr/>
          <a:lstStyle/>
          <a:p>
            <a:r>
              <a:rPr lang="en-US"/>
              <a:t>Facebook Own Posts with Reactions Table - 8 of 9</a:t>
            </a:r>
          </a:p>
        </p:txBody>
      </p:sp>
      <p:graphicFrame>
        <p:nvGraphicFramePr>
          <p:cNvPr id="5" name="Table Placeholder 4">
            <a:extLst>
              <a:ext uri="{FF2B5EF4-FFF2-40B4-BE49-F238E27FC236}">
                <a16:creationId xmlns:a16="http://schemas.microsoft.com/office/drawing/2014/main" id="{174A3083-51E7-45AC-A7B8-E7001C745B08}"/>
              </a:ext>
            </a:extLst>
          </p:cNvPr>
          <p:cNvGraphicFramePr>
            <a:graphicFrameLocks noGrp="1"/>
          </p:cNvGraphicFramePr>
          <p:nvPr>
            <p:ph type="tbl" sz="quarter" idx="13"/>
            <p:extLst>
              <p:ext uri="{D42A27DB-BD31-4B8C-83A1-F6EECF244321}">
                <p14:modId xmlns:p14="http://schemas.microsoft.com/office/powerpoint/2010/main" val="2546772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39230201"/>
                    </a:ext>
                  </a:extLst>
                </a:gridCol>
                <a:gridCol w="822960">
                  <a:extLst>
                    <a:ext uri="{9D8B030D-6E8A-4147-A177-3AD203B41FA5}">
                      <a16:colId xmlns:a16="http://schemas.microsoft.com/office/drawing/2014/main" val="3043180938"/>
                    </a:ext>
                  </a:extLst>
                </a:gridCol>
                <a:gridCol w="822960">
                  <a:extLst>
                    <a:ext uri="{9D8B030D-6E8A-4147-A177-3AD203B41FA5}">
                      <a16:colId xmlns:a16="http://schemas.microsoft.com/office/drawing/2014/main" val="221141155"/>
                    </a:ext>
                  </a:extLst>
                </a:gridCol>
                <a:gridCol w="822960">
                  <a:extLst>
                    <a:ext uri="{9D8B030D-6E8A-4147-A177-3AD203B41FA5}">
                      <a16:colId xmlns:a16="http://schemas.microsoft.com/office/drawing/2014/main" val="2748961737"/>
                    </a:ext>
                  </a:extLst>
                </a:gridCol>
                <a:gridCol w="822960">
                  <a:extLst>
                    <a:ext uri="{9D8B030D-6E8A-4147-A177-3AD203B41FA5}">
                      <a16:colId xmlns:a16="http://schemas.microsoft.com/office/drawing/2014/main" val="887075817"/>
                    </a:ext>
                  </a:extLst>
                </a:gridCol>
                <a:gridCol w="822960">
                  <a:extLst>
                    <a:ext uri="{9D8B030D-6E8A-4147-A177-3AD203B41FA5}">
                      <a16:colId xmlns:a16="http://schemas.microsoft.com/office/drawing/2014/main" val="210303782"/>
                    </a:ext>
                  </a:extLst>
                </a:gridCol>
                <a:gridCol w="822960">
                  <a:extLst>
                    <a:ext uri="{9D8B030D-6E8A-4147-A177-3AD203B41FA5}">
                      <a16:colId xmlns:a16="http://schemas.microsoft.com/office/drawing/2014/main" val="2294186566"/>
                    </a:ext>
                  </a:extLst>
                </a:gridCol>
                <a:gridCol w="822960">
                  <a:extLst>
                    <a:ext uri="{9D8B030D-6E8A-4147-A177-3AD203B41FA5}">
                      <a16:colId xmlns:a16="http://schemas.microsoft.com/office/drawing/2014/main" val="3025434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08077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- 2018-01-06 08:54:00</a:t>
                      </a:r>
                      <a:r>
                        <a:rPr kumimoji="0" lang="de-DE" sz="1000" b="0" i="0" u="none" strike="noStrike" kern="1200" cap="none" spc="0" normalizeH="0" baseline="0" noProof="0">
                          <a:ln>
                            <a:noFill/>
                          </a:ln>
                          <a:solidFill>
                            <a:prstClr val="black"/>
                          </a:solidFill>
                          <a:effectLst/>
                          <a:uLnTx/>
                          <a:uFillTx/>
                          <a:latin typeface="+mn-lt"/>
                          <a:ea typeface="+mn-ea"/>
                          <a:cs typeface="+mn-cs"/>
                        </a:rPr>
                        <a:t>
▶ Traditionsbewusst, authentisch, klar:
Das neue MINI Logo ◀
Das Bewusstsein für traditionelle Werte und der Sinn für zukunftsweisende Entwicklungen bilden den Kern des neuen Markenauftritts von MINI. Symbolisiert wird diese Philosophie auch im visuellen Erscheinungsbild der britischen Premium-Marke. Die aktuelle Interpretation des weltweit bekannten Logos präsentiert sich in einer gestalterisch reduzierten und auf das Wesentliche konzentrierten Anmutung. Das MINI Logo ist von März 2018 an auf der Motorhaube, am Heck, im Zentrum des Lenkrads und auf der Funkfernbedienung aller MINI Modelle sichtbar.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68841724"/>
                  </a:ext>
                </a:extLst>
              </a:tr>
            </a:tbl>
          </a:graphicData>
        </a:graphic>
      </p:graphicFrame>
      <p:sp>
        <p:nvSpPr>
          <p:cNvPr id="4" name="Text Placeholder 3">
            <a:extLst>
              <a:ext uri="{FF2B5EF4-FFF2-40B4-BE49-F238E27FC236}">
                <a16:creationId xmlns:a16="http://schemas.microsoft.com/office/drawing/2014/main" id="{E4953159-7F7B-4291-AC0D-6102F2CC3770}"/>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7054937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7D4F4-DCB8-4CCB-8A2A-0B160FB66002}"/>
              </a:ext>
            </a:extLst>
          </p:cNvPr>
          <p:cNvSpPr>
            <a:spLocks noGrp="1"/>
          </p:cNvSpPr>
          <p:nvPr>
            <p:ph type="title"/>
          </p:nvPr>
        </p:nvSpPr>
        <p:spPr/>
        <p:txBody>
          <a:bodyPr/>
          <a:lstStyle/>
          <a:p>
            <a:r>
              <a:rPr lang="en-US"/>
              <a:t>Facebook Own Posts with Reactions Table - 9 of 9</a:t>
            </a:r>
          </a:p>
        </p:txBody>
      </p:sp>
      <p:graphicFrame>
        <p:nvGraphicFramePr>
          <p:cNvPr id="5" name="Table Placeholder 4">
            <a:extLst>
              <a:ext uri="{FF2B5EF4-FFF2-40B4-BE49-F238E27FC236}">
                <a16:creationId xmlns:a16="http://schemas.microsoft.com/office/drawing/2014/main" id="{F6970CFB-87E5-4D70-B64A-29AADA09CDB1}"/>
              </a:ext>
            </a:extLst>
          </p:cNvPr>
          <p:cNvGraphicFramePr>
            <a:graphicFrameLocks noGrp="1"/>
          </p:cNvGraphicFramePr>
          <p:nvPr>
            <p:ph type="tbl" sz="quarter" idx="13"/>
            <p:extLst>
              <p:ext uri="{D42A27DB-BD31-4B8C-83A1-F6EECF244321}">
                <p14:modId xmlns:p14="http://schemas.microsoft.com/office/powerpoint/2010/main" val="3949185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84958707"/>
                    </a:ext>
                  </a:extLst>
                </a:gridCol>
                <a:gridCol w="822960">
                  <a:extLst>
                    <a:ext uri="{9D8B030D-6E8A-4147-A177-3AD203B41FA5}">
                      <a16:colId xmlns:a16="http://schemas.microsoft.com/office/drawing/2014/main" val="2246955694"/>
                    </a:ext>
                  </a:extLst>
                </a:gridCol>
                <a:gridCol w="822960">
                  <a:extLst>
                    <a:ext uri="{9D8B030D-6E8A-4147-A177-3AD203B41FA5}">
                      <a16:colId xmlns:a16="http://schemas.microsoft.com/office/drawing/2014/main" val="2099604378"/>
                    </a:ext>
                  </a:extLst>
                </a:gridCol>
                <a:gridCol w="822960">
                  <a:extLst>
                    <a:ext uri="{9D8B030D-6E8A-4147-A177-3AD203B41FA5}">
                      <a16:colId xmlns:a16="http://schemas.microsoft.com/office/drawing/2014/main" val="3773489343"/>
                    </a:ext>
                  </a:extLst>
                </a:gridCol>
                <a:gridCol w="822960">
                  <a:extLst>
                    <a:ext uri="{9D8B030D-6E8A-4147-A177-3AD203B41FA5}">
                      <a16:colId xmlns:a16="http://schemas.microsoft.com/office/drawing/2014/main" val="2770184579"/>
                    </a:ext>
                  </a:extLst>
                </a:gridCol>
                <a:gridCol w="822960">
                  <a:extLst>
                    <a:ext uri="{9D8B030D-6E8A-4147-A177-3AD203B41FA5}">
                      <a16:colId xmlns:a16="http://schemas.microsoft.com/office/drawing/2014/main" val="710917265"/>
                    </a:ext>
                  </a:extLst>
                </a:gridCol>
                <a:gridCol w="822960">
                  <a:extLst>
                    <a:ext uri="{9D8B030D-6E8A-4147-A177-3AD203B41FA5}">
                      <a16:colId xmlns:a16="http://schemas.microsoft.com/office/drawing/2014/main" val="430302"/>
                    </a:ext>
                  </a:extLst>
                </a:gridCol>
                <a:gridCol w="822960">
                  <a:extLst>
                    <a:ext uri="{9D8B030D-6E8A-4147-A177-3AD203B41FA5}">
                      <a16:colId xmlns:a16="http://schemas.microsoft.com/office/drawing/2014/main" val="2997443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203218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- 2018-01-04 12:49:00</a:t>
                      </a:r>
                      <a:r>
                        <a:rPr kumimoji="0" lang="de-DE" sz="1000" b="0" i="0" u="none" strike="noStrike" kern="1200" cap="none" spc="0" normalizeH="0" baseline="0" noProof="0">
                          <a:ln>
                            <a:noFill/>
                          </a:ln>
                          <a:solidFill>
                            <a:prstClr val="black"/>
                          </a:solidFill>
                          <a:effectLst/>
                          <a:uLnTx/>
                          <a:uFillTx/>
                          <a:latin typeface="+mn-lt"/>
                          <a:ea typeface="+mn-ea"/>
                          <a:cs typeface="+mn-cs"/>
                        </a:rPr>
                        <a:t>
Der Countdown läuft ....
... die ersten Vorserienmodelle des BMW X7 sind im BMW Group Werk Spartanburg, USA, vom Band gelaufen! Aber wir müssen uns noch ein wenig gedulden, bis es offizielle Fotos gibt, momentan müssen wir uns mit den Camouflage-Fotos begnügen 😊 die Spannung bleibt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85422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- 2018-01-02 12:12:00</a:t>
                      </a:r>
                      <a:r>
                        <a:rPr kumimoji="0" lang="de-DE" sz="1000" b="0" i="0" u="none" strike="noStrike" kern="1200" cap="none" spc="0" normalizeH="0" baseline="0" noProof="0">
                          <a:ln>
                            <a:noFill/>
                          </a:ln>
                          <a:solidFill>
                            <a:prstClr val="black"/>
                          </a:solidFill>
                          <a:effectLst/>
                          <a:uLnTx/>
                          <a:uFillTx/>
                          <a:latin typeface="+mn-lt"/>
                          <a:ea typeface="+mn-ea"/>
                          <a:cs typeface="+mn-cs"/>
                        </a:rPr>
                        <a:t>
🔝 Suchst du einen stylischen Stadtwagen oder einen praktischen Begleiter? Dann bist du bei MINI genau richtig!
Sichere dir jetzt deinen MINI bei den MINI Hin-und-Weg-Wochen bis zu 20% günstiger und starte mit Gokart-Feeling ist neue Jahr.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7385327"/>
                  </a:ext>
                </a:extLst>
              </a:tr>
            </a:tbl>
          </a:graphicData>
        </a:graphic>
      </p:graphicFrame>
      <p:sp>
        <p:nvSpPr>
          <p:cNvPr id="4" name="Text Placeholder 3">
            <a:extLst>
              <a:ext uri="{FF2B5EF4-FFF2-40B4-BE49-F238E27FC236}">
                <a16:creationId xmlns:a16="http://schemas.microsoft.com/office/drawing/2014/main" id="{8DB535D4-757C-4100-BC55-378763B9CAA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6096538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E9E8F-531A-468B-88AB-ACEEDE9DBB66}"/>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BD117322-A11E-49F5-AF2D-B5CE91F91E36}"/>
              </a:ext>
            </a:extLst>
          </p:cNvPr>
          <p:cNvGraphicFramePr>
            <a:graphicFrameLocks noGrp="1"/>
          </p:cNvGraphicFramePr>
          <p:nvPr>
            <p:ph type="chart" sz="quarter" idx="13"/>
            <p:extLst>
              <p:ext uri="{D42A27DB-BD31-4B8C-83A1-F6EECF244321}">
                <p14:modId xmlns:p14="http://schemas.microsoft.com/office/powerpoint/2010/main" val="25695189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FC359A-8CCF-40EE-A7F2-96A79BD61616}"/>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12A32745-7CF5-4CA5-ACFF-0D6AA4B1CD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18056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44F38-3955-4DB9-BA65-78EBA39C9237}"/>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EF8804EE-6FE4-4421-BF18-F3A620C31F7E}"/>
              </a:ext>
            </a:extLst>
          </p:cNvPr>
          <p:cNvGraphicFramePr>
            <a:graphicFrameLocks noGrp="1"/>
          </p:cNvGraphicFramePr>
          <p:nvPr>
            <p:ph type="chart" sz="quarter" idx="13"/>
            <p:extLst>
              <p:ext uri="{D42A27DB-BD31-4B8C-83A1-F6EECF244321}">
                <p14:modId xmlns:p14="http://schemas.microsoft.com/office/powerpoint/2010/main" val="25287045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2FC2C9-208A-424F-98ED-8D36D5F98C91}"/>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3FDD55A9-CE5F-4C41-940A-FE042F6F6F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01222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1B24D-DDA3-4A96-80C6-4816D9BAF220}"/>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33C5BC78-5034-4173-97E8-2ADDD346784E}"/>
              </a:ext>
            </a:extLst>
          </p:cNvPr>
          <p:cNvGraphicFramePr>
            <a:graphicFrameLocks noGrp="1"/>
          </p:cNvGraphicFramePr>
          <p:nvPr>
            <p:ph type="chart" sz="quarter" idx="13"/>
            <p:extLst>
              <p:ext uri="{D42A27DB-BD31-4B8C-83A1-F6EECF244321}">
                <p14:modId xmlns:p14="http://schemas.microsoft.com/office/powerpoint/2010/main" val="308977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661F22-0EE9-4D2C-9137-5BDA95609E06}"/>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D6D5C048-51E3-4B9F-9418-054D6E5198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63649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4DEF0-947F-421C-89E7-E7843468498F}"/>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A23A0FA6-5B8A-4A0D-B378-E8F516812107}"/>
              </a:ext>
            </a:extLst>
          </p:cNvPr>
          <p:cNvGraphicFramePr>
            <a:graphicFrameLocks noGrp="1"/>
          </p:cNvGraphicFramePr>
          <p:nvPr>
            <p:ph type="chart" sz="quarter" idx="13"/>
            <p:extLst>
              <p:ext uri="{D42A27DB-BD31-4B8C-83A1-F6EECF244321}">
                <p14:modId xmlns:p14="http://schemas.microsoft.com/office/powerpoint/2010/main" val="42322095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416F83-9A7C-407D-A372-B53B4FC2E920}"/>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1906660A-6B5A-4628-B32B-6E9056B4EA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0655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1752D-FC82-432A-AD4B-9913BFFDC229}"/>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098579CB-CD18-4AF5-92D6-EA8B01981E6F}"/>
              </a:ext>
            </a:extLst>
          </p:cNvPr>
          <p:cNvGraphicFramePr>
            <a:graphicFrameLocks noGrp="1"/>
          </p:cNvGraphicFramePr>
          <p:nvPr>
            <p:ph type="chart" sz="quarter" idx="13"/>
            <p:extLst>
              <p:ext uri="{D42A27DB-BD31-4B8C-83A1-F6EECF244321}">
                <p14:modId xmlns:p14="http://schemas.microsoft.com/office/powerpoint/2010/main" val="13946246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962A34-82D3-466E-BB10-DAE398A14251}"/>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B487E262-AB33-4AF6-8D66-0569ACC327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4440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A1837-9905-4200-AF7B-6665E453B35C}"/>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F387C6D9-6B40-44B5-B2C2-49F99B18856C}"/>
              </a:ext>
            </a:extLst>
          </p:cNvPr>
          <p:cNvGraphicFramePr>
            <a:graphicFrameLocks noGrp="1"/>
          </p:cNvGraphicFramePr>
          <p:nvPr>
            <p:ph type="tbl" sz="quarter" idx="13"/>
            <p:extLst>
              <p:ext uri="{D42A27DB-BD31-4B8C-83A1-F6EECF244321}">
                <p14:modId xmlns:p14="http://schemas.microsoft.com/office/powerpoint/2010/main" val="1361508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19662545"/>
                    </a:ext>
                  </a:extLst>
                </a:gridCol>
                <a:gridCol w="2468880">
                  <a:extLst>
                    <a:ext uri="{9D8B030D-6E8A-4147-A177-3AD203B41FA5}">
                      <a16:colId xmlns:a16="http://schemas.microsoft.com/office/drawing/2014/main" val="4101176288"/>
                    </a:ext>
                  </a:extLst>
                </a:gridCol>
                <a:gridCol w="822960">
                  <a:extLst>
                    <a:ext uri="{9D8B030D-6E8A-4147-A177-3AD203B41FA5}">
                      <a16:colId xmlns:a16="http://schemas.microsoft.com/office/drawing/2014/main" val="410644554"/>
                    </a:ext>
                  </a:extLst>
                </a:gridCol>
                <a:gridCol w="822960">
                  <a:extLst>
                    <a:ext uri="{9D8B030D-6E8A-4147-A177-3AD203B41FA5}">
                      <a16:colId xmlns:a16="http://schemas.microsoft.com/office/drawing/2014/main" val="464616500"/>
                    </a:ext>
                  </a:extLst>
                </a:gridCol>
                <a:gridCol w="822960">
                  <a:extLst>
                    <a:ext uri="{9D8B030D-6E8A-4147-A177-3AD203B41FA5}">
                      <a16:colId xmlns:a16="http://schemas.microsoft.com/office/drawing/2014/main" val="851880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9941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Michael Lackner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063138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Ines Heiszler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72165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Andreas Raser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13499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Christoph Schmid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50909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Kevin Kautz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8934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Liane Stangl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29636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Wolfgang Glazmaier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35732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Hansen Morten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28280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Sabine Sandhofer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70102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Josef Michael Petz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58652985"/>
                  </a:ext>
                </a:extLst>
              </a:tr>
            </a:tbl>
          </a:graphicData>
        </a:graphic>
      </p:graphicFrame>
      <p:sp>
        <p:nvSpPr>
          <p:cNvPr id="4" name="Text Placeholder 3">
            <a:extLst>
              <a:ext uri="{FF2B5EF4-FFF2-40B4-BE49-F238E27FC236}">
                <a16:creationId xmlns:a16="http://schemas.microsoft.com/office/drawing/2014/main" id="{6079DA64-E595-4D26-9693-1D8BF87AE50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4057553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C91BF-5906-4E7E-B0F6-051A0B7B3098}"/>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42F85E1F-45FE-4A06-B04F-C29936EB6B5B}"/>
              </a:ext>
            </a:extLst>
          </p:cNvPr>
          <p:cNvGraphicFramePr>
            <a:graphicFrameLocks noGrp="1"/>
          </p:cNvGraphicFramePr>
          <p:nvPr>
            <p:ph type="tbl" sz="quarter" idx="13"/>
            <p:extLst>
              <p:ext uri="{D42A27DB-BD31-4B8C-83A1-F6EECF244321}">
                <p14:modId xmlns:p14="http://schemas.microsoft.com/office/powerpoint/2010/main" val="750548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59718431"/>
                    </a:ext>
                  </a:extLst>
                </a:gridCol>
                <a:gridCol w="2468880">
                  <a:extLst>
                    <a:ext uri="{9D8B030D-6E8A-4147-A177-3AD203B41FA5}">
                      <a16:colId xmlns:a16="http://schemas.microsoft.com/office/drawing/2014/main" val="3276363707"/>
                    </a:ext>
                  </a:extLst>
                </a:gridCol>
                <a:gridCol w="822960">
                  <a:extLst>
                    <a:ext uri="{9D8B030D-6E8A-4147-A177-3AD203B41FA5}">
                      <a16:colId xmlns:a16="http://schemas.microsoft.com/office/drawing/2014/main" val="3009490962"/>
                    </a:ext>
                  </a:extLst>
                </a:gridCol>
                <a:gridCol w="822960">
                  <a:extLst>
                    <a:ext uri="{9D8B030D-6E8A-4147-A177-3AD203B41FA5}">
                      <a16:colId xmlns:a16="http://schemas.microsoft.com/office/drawing/2014/main" val="1157039025"/>
                    </a:ext>
                  </a:extLst>
                </a:gridCol>
                <a:gridCol w="822960">
                  <a:extLst>
                    <a:ext uri="{9D8B030D-6E8A-4147-A177-3AD203B41FA5}">
                      <a16:colId xmlns:a16="http://schemas.microsoft.com/office/drawing/2014/main" val="2843673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51172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Sandra Brunäcker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11002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Diana Maurer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49830081"/>
                  </a:ext>
                </a:extLst>
              </a:tr>
            </a:tbl>
          </a:graphicData>
        </a:graphic>
      </p:graphicFrame>
      <p:sp>
        <p:nvSpPr>
          <p:cNvPr id="4" name="Text Placeholder 3">
            <a:extLst>
              <a:ext uri="{FF2B5EF4-FFF2-40B4-BE49-F238E27FC236}">
                <a16:creationId xmlns:a16="http://schemas.microsoft.com/office/drawing/2014/main" id="{4D262DAC-F780-4836-B754-9C174CE7D833}"/>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2821174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B8375-01CE-45CA-8D3E-C5C790077625}"/>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2897345A-9B63-4512-A0D8-B81058847778}"/>
              </a:ext>
            </a:extLst>
          </p:cNvPr>
          <p:cNvGraphicFramePr>
            <a:graphicFrameLocks noGrp="1"/>
          </p:cNvGraphicFramePr>
          <p:nvPr>
            <p:ph type="chart" sz="quarter" idx="13"/>
            <p:extLst>
              <p:ext uri="{D42A27DB-BD31-4B8C-83A1-F6EECF244321}">
                <p14:modId xmlns:p14="http://schemas.microsoft.com/office/powerpoint/2010/main" val="11579672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5BC61E-F81A-4EAE-A9B1-27AF41664968}"/>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05E1D67D-19CD-4B56-B204-AB677C7C88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39508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C371D-52E2-47B6-BE9F-B6F92B26D3F8}"/>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BAD9361F-7362-428B-B54D-B72AF8E0E795}"/>
              </a:ext>
            </a:extLst>
          </p:cNvPr>
          <p:cNvGraphicFramePr>
            <a:graphicFrameLocks noGrp="1"/>
          </p:cNvGraphicFramePr>
          <p:nvPr>
            <p:ph type="chart" sz="quarter" idx="13"/>
            <p:extLst>
              <p:ext uri="{D42A27DB-BD31-4B8C-83A1-F6EECF244321}">
                <p14:modId xmlns:p14="http://schemas.microsoft.com/office/powerpoint/2010/main" val="42341024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4C7E53-6224-4EDB-A632-DAD9F0C28BCC}"/>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B0C7134F-370F-4FD0-A05A-374F9CEEA8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62564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EE98F-868F-43A7-9FE1-412402FE765F}"/>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90A7AE6D-B8CD-4EDA-A6F4-D0E79FE14C87}"/>
              </a:ext>
            </a:extLst>
          </p:cNvPr>
          <p:cNvGraphicFramePr>
            <a:graphicFrameLocks noGrp="1"/>
          </p:cNvGraphicFramePr>
          <p:nvPr>
            <p:ph type="chart" sz="quarter" idx="13"/>
            <p:extLst>
              <p:ext uri="{D42A27DB-BD31-4B8C-83A1-F6EECF244321}">
                <p14:modId xmlns:p14="http://schemas.microsoft.com/office/powerpoint/2010/main" val="14546797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9301CE-5BF3-4310-B539-D7118D497675}"/>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09B515F4-077E-430C-81EB-D5C2AE3055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67860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BD88E-3B36-4D95-B1EB-B293A7A2D415}"/>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059AF9B9-BCEF-46A1-BD05-E97604720440}"/>
              </a:ext>
            </a:extLst>
          </p:cNvPr>
          <p:cNvGraphicFramePr>
            <a:graphicFrameLocks noGrp="1"/>
          </p:cNvGraphicFramePr>
          <p:nvPr>
            <p:ph type="chart" sz="quarter" idx="13"/>
            <p:extLst>
              <p:ext uri="{D42A27DB-BD31-4B8C-83A1-F6EECF244321}">
                <p14:modId xmlns:p14="http://schemas.microsoft.com/office/powerpoint/2010/main" val="8344252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489404-F7BF-4162-8E24-CE95060256CC}"/>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3FD3106D-5C4F-49E7-BE82-6F3492D1E9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44864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41960-23B2-42F4-95BA-ADDFDA8F70AB}"/>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09C04BC5-437E-4739-B017-4443923323CD}"/>
              </a:ext>
            </a:extLst>
          </p:cNvPr>
          <p:cNvGraphicFramePr>
            <a:graphicFrameLocks noGrp="1"/>
          </p:cNvGraphicFramePr>
          <p:nvPr>
            <p:ph type="chart" sz="quarter" idx="13"/>
            <p:extLst>
              <p:ext uri="{D42A27DB-BD31-4B8C-83A1-F6EECF244321}">
                <p14:modId xmlns:p14="http://schemas.microsoft.com/office/powerpoint/2010/main" val="17547784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2E1EBA-34F7-4C31-9C27-CAA8B1B85184}"/>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7B8D8C8C-738C-4BC0-BC8D-87D157FDF2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3405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394FE-6BEC-468B-B4B2-45ED005F83BF}"/>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80B65230-A67E-40E2-9C13-E79DBD2428BB}"/>
              </a:ext>
            </a:extLst>
          </p:cNvPr>
          <p:cNvGraphicFramePr>
            <a:graphicFrameLocks noGrp="1"/>
          </p:cNvGraphicFramePr>
          <p:nvPr>
            <p:ph type="chart" sz="quarter" idx="13"/>
            <p:extLst>
              <p:ext uri="{D42A27DB-BD31-4B8C-83A1-F6EECF244321}">
                <p14:modId xmlns:p14="http://schemas.microsoft.com/office/powerpoint/2010/main" val="4115762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32A62A-F5E6-4C42-9CA2-BDCDFBAA1031}"/>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3E3AB38F-B79F-4127-B521-0D7F3627BA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99650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ABAA5-DBD8-42E5-8EAD-E604F15B39F4}"/>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3DB48B5C-1A2E-4F43-B698-3D2CD2D2233D}"/>
              </a:ext>
            </a:extLst>
          </p:cNvPr>
          <p:cNvGraphicFramePr>
            <a:graphicFrameLocks noGrp="1"/>
          </p:cNvGraphicFramePr>
          <p:nvPr>
            <p:ph type="chart" sz="quarter" idx="13"/>
            <p:extLst>
              <p:ext uri="{D42A27DB-BD31-4B8C-83A1-F6EECF244321}">
                <p14:modId xmlns:p14="http://schemas.microsoft.com/office/powerpoint/2010/main" val="6919092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BDD62E-ABF5-4D37-8208-E015F8A08585}"/>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2E50899C-38C3-485B-8233-BD38AB9CC7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09337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5737C-1AF2-4E0A-85C7-AA7D834B0B53}"/>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A978A8E2-E396-4945-B947-B66D9DF5A9A9}"/>
              </a:ext>
            </a:extLst>
          </p:cNvPr>
          <p:cNvGraphicFramePr>
            <a:graphicFrameLocks noGrp="1"/>
          </p:cNvGraphicFramePr>
          <p:nvPr>
            <p:ph type="tbl" sz="quarter" idx="13"/>
            <p:extLst>
              <p:ext uri="{D42A27DB-BD31-4B8C-83A1-F6EECF244321}">
                <p14:modId xmlns:p14="http://schemas.microsoft.com/office/powerpoint/2010/main" val="1133161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78136833"/>
                    </a:ext>
                  </a:extLst>
                </a:gridCol>
                <a:gridCol w="2468880">
                  <a:extLst>
                    <a:ext uri="{9D8B030D-6E8A-4147-A177-3AD203B41FA5}">
                      <a16:colId xmlns:a16="http://schemas.microsoft.com/office/drawing/2014/main" val="2122962585"/>
                    </a:ext>
                  </a:extLst>
                </a:gridCol>
                <a:gridCol w="2468880">
                  <a:extLst>
                    <a:ext uri="{9D8B030D-6E8A-4147-A177-3AD203B41FA5}">
                      <a16:colId xmlns:a16="http://schemas.microsoft.com/office/drawing/2014/main" val="2021676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777885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extLst>
                  <a:ext uri="{0D108BD9-81ED-4DB2-BD59-A6C34878D82A}">
                    <a16:rowId xmlns:a16="http://schemas.microsoft.com/office/drawing/2014/main" val="1610369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extLst>
                  <a:ext uri="{0D108BD9-81ED-4DB2-BD59-A6C34878D82A}">
                    <a16:rowId xmlns:a16="http://schemas.microsoft.com/office/drawing/2014/main" val="2226257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extLst>
                  <a:ext uri="{0D108BD9-81ED-4DB2-BD59-A6C34878D82A}">
                    <a16:rowId xmlns:a16="http://schemas.microsoft.com/office/drawing/2014/main" val="536947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a:t>
                      </a:r>
                    </a:p>
                  </a:txBody>
                  <a:tcPr/>
                </a:tc>
                <a:extLst>
                  <a:ext uri="{0D108BD9-81ED-4DB2-BD59-A6C34878D82A}">
                    <a16:rowId xmlns:a16="http://schemas.microsoft.com/office/drawing/2014/main" val="2796880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extLst>
                  <a:ext uri="{0D108BD9-81ED-4DB2-BD59-A6C34878D82A}">
                    <a16:rowId xmlns:a16="http://schemas.microsoft.com/office/drawing/2014/main" val="1217628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a:t>
                      </a:r>
                    </a:p>
                  </a:txBody>
                  <a:tcPr/>
                </a:tc>
                <a:extLst>
                  <a:ext uri="{0D108BD9-81ED-4DB2-BD59-A6C34878D82A}">
                    <a16:rowId xmlns:a16="http://schemas.microsoft.com/office/drawing/2014/main" val="2801760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extLst>
                  <a:ext uri="{0D108BD9-81ED-4DB2-BD59-A6C34878D82A}">
                    <a16:rowId xmlns:a16="http://schemas.microsoft.com/office/drawing/2014/main" val="1834536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extLst>
                  <a:ext uri="{0D108BD9-81ED-4DB2-BD59-A6C34878D82A}">
                    <a16:rowId xmlns:a16="http://schemas.microsoft.com/office/drawing/2014/main" val="877194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extLst>
                  <a:ext uri="{0D108BD9-81ED-4DB2-BD59-A6C34878D82A}">
                    <a16:rowId xmlns:a16="http://schemas.microsoft.com/office/drawing/2014/main" val="2943677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extLst>
                  <a:ext uri="{0D108BD9-81ED-4DB2-BD59-A6C34878D82A}">
                    <a16:rowId xmlns:a16="http://schemas.microsoft.com/office/drawing/2014/main" val="160038608"/>
                  </a:ext>
                </a:extLst>
              </a:tr>
            </a:tbl>
          </a:graphicData>
        </a:graphic>
      </p:graphicFrame>
      <p:sp>
        <p:nvSpPr>
          <p:cNvPr id="4" name="Text Placeholder 3">
            <a:extLst>
              <a:ext uri="{FF2B5EF4-FFF2-40B4-BE49-F238E27FC236}">
                <a16:creationId xmlns:a16="http://schemas.microsoft.com/office/drawing/2014/main" id="{1E696E42-D929-4A9F-BB84-B7E6FA009DB5}"/>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9759093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B6FDE-7629-4027-B3A8-AFEB6D8C739B}"/>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6596AE03-748E-48E8-9792-D9973A428368}"/>
              </a:ext>
            </a:extLst>
          </p:cNvPr>
          <p:cNvGraphicFramePr>
            <a:graphicFrameLocks noGrp="1"/>
          </p:cNvGraphicFramePr>
          <p:nvPr>
            <p:ph type="tbl" sz="quarter" idx="13"/>
            <p:extLst>
              <p:ext uri="{D42A27DB-BD31-4B8C-83A1-F6EECF244321}">
                <p14:modId xmlns:p14="http://schemas.microsoft.com/office/powerpoint/2010/main" val="4263959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86615633"/>
                    </a:ext>
                  </a:extLst>
                </a:gridCol>
                <a:gridCol w="2468880">
                  <a:extLst>
                    <a:ext uri="{9D8B030D-6E8A-4147-A177-3AD203B41FA5}">
                      <a16:colId xmlns:a16="http://schemas.microsoft.com/office/drawing/2014/main" val="626473535"/>
                    </a:ext>
                  </a:extLst>
                </a:gridCol>
                <a:gridCol w="2468880">
                  <a:extLst>
                    <a:ext uri="{9D8B030D-6E8A-4147-A177-3AD203B41FA5}">
                      <a16:colId xmlns:a16="http://schemas.microsoft.com/office/drawing/2014/main" val="1279275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539223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3636</a:t>
                      </a:r>
                    </a:p>
                  </a:txBody>
                  <a:tcPr/>
                </a:tc>
                <a:extLst>
                  <a:ext uri="{0D108BD9-81ED-4DB2-BD59-A6C34878D82A}">
                    <a16:rowId xmlns:a16="http://schemas.microsoft.com/office/drawing/2014/main" val="1963069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1915</a:t>
                      </a:r>
                    </a:p>
                  </a:txBody>
                  <a:tcPr/>
                </a:tc>
                <a:extLst>
                  <a:ext uri="{0D108BD9-81ED-4DB2-BD59-A6C34878D82A}">
                    <a16:rowId xmlns:a16="http://schemas.microsoft.com/office/drawing/2014/main" val="2941714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a:t>
                      </a:r>
                    </a:p>
                  </a:txBody>
                  <a:tcPr/>
                </a:tc>
                <a:extLst>
                  <a:ext uri="{0D108BD9-81ED-4DB2-BD59-A6C34878D82A}">
                    <a16:rowId xmlns:a16="http://schemas.microsoft.com/office/drawing/2014/main" val="676294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7283</a:t>
                      </a:r>
                    </a:p>
                  </a:txBody>
                  <a:tcPr/>
                </a:tc>
                <a:extLst>
                  <a:ext uri="{0D108BD9-81ED-4DB2-BD59-A6C34878D82A}">
                    <a16:rowId xmlns:a16="http://schemas.microsoft.com/office/drawing/2014/main" val="363779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13138</a:t>
                      </a:r>
                    </a:p>
                  </a:txBody>
                  <a:tcPr/>
                </a:tc>
                <a:extLst>
                  <a:ext uri="{0D108BD9-81ED-4DB2-BD59-A6C34878D82A}">
                    <a16:rowId xmlns:a16="http://schemas.microsoft.com/office/drawing/2014/main" val="462894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10609</a:t>
                      </a:r>
                    </a:p>
                  </a:txBody>
                  <a:tcPr/>
                </a:tc>
                <a:extLst>
                  <a:ext uri="{0D108BD9-81ED-4DB2-BD59-A6C34878D82A}">
                    <a16:rowId xmlns:a16="http://schemas.microsoft.com/office/drawing/2014/main" val="93781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10636</a:t>
                      </a:r>
                    </a:p>
                  </a:txBody>
                  <a:tcPr/>
                </a:tc>
                <a:extLst>
                  <a:ext uri="{0D108BD9-81ED-4DB2-BD59-A6C34878D82A}">
                    <a16:rowId xmlns:a16="http://schemas.microsoft.com/office/drawing/2014/main" val="3473476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9700</a:t>
                      </a:r>
                    </a:p>
                  </a:txBody>
                  <a:tcPr/>
                </a:tc>
                <a:extLst>
                  <a:ext uri="{0D108BD9-81ED-4DB2-BD59-A6C34878D82A}">
                    <a16:rowId xmlns:a16="http://schemas.microsoft.com/office/drawing/2014/main" val="2775034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8902</a:t>
                      </a:r>
                    </a:p>
                  </a:txBody>
                  <a:tcPr/>
                </a:tc>
                <a:extLst>
                  <a:ext uri="{0D108BD9-81ED-4DB2-BD59-A6C34878D82A}">
                    <a16:rowId xmlns:a16="http://schemas.microsoft.com/office/drawing/2014/main" val="582055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8262</a:t>
                      </a:r>
                    </a:p>
                  </a:txBody>
                  <a:tcPr/>
                </a:tc>
                <a:extLst>
                  <a:ext uri="{0D108BD9-81ED-4DB2-BD59-A6C34878D82A}">
                    <a16:rowId xmlns:a16="http://schemas.microsoft.com/office/drawing/2014/main" val="771329681"/>
                  </a:ext>
                </a:extLst>
              </a:tr>
            </a:tbl>
          </a:graphicData>
        </a:graphic>
      </p:graphicFrame>
      <p:sp>
        <p:nvSpPr>
          <p:cNvPr id="4" name="Text Placeholder 3">
            <a:extLst>
              <a:ext uri="{FF2B5EF4-FFF2-40B4-BE49-F238E27FC236}">
                <a16:creationId xmlns:a16="http://schemas.microsoft.com/office/drawing/2014/main" id="{5C52364C-0913-4255-BE0B-258C1B11B329}"/>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030942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C91A0-AAC2-445E-B12F-1FDB5FF70181}"/>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3BFB95AC-A5BB-46A0-9B4E-F05C903F7F63}"/>
              </a:ext>
            </a:extLst>
          </p:cNvPr>
          <p:cNvGraphicFramePr>
            <a:graphicFrameLocks noGrp="1"/>
          </p:cNvGraphicFramePr>
          <p:nvPr>
            <p:ph type="tbl" sz="quarter" idx="13"/>
            <p:extLst>
              <p:ext uri="{D42A27DB-BD31-4B8C-83A1-F6EECF244321}">
                <p14:modId xmlns:p14="http://schemas.microsoft.com/office/powerpoint/2010/main" val="458576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64942263"/>
                    </a:ext>
                  </a:extLst>
                </a:gridCol>
                <a:gridCol w="2468880">
                  <a:extLst>
                    <a:ext uri="{9D8B030D-6E8A-4147-A177-3AD203B41FA5}">
                      <a16:colId xmlns:a16="http://schemas.microsoft.com/office/drawing/2014/main" val="2877836891"/>
                    </a:ext>
                  </a:extLst>
                </a:gridCol>
                <a:gridCol w="2468880">
                  <a:extLst>
                    <a:ext uri="{9D8B030D-6E8A-4147-A177-3AD203B41FA5}">
                      <a16:colId xmlns:a16="http://schemas.microsoft.com/office/drawing/2014/main" val="3299256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868811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10588</a:t>
                      </a:r>
                    </a:p>
                  </a:txBody>
                  <a:tcPr/>
                </a:tc>
                <a:extLst>
                  <a:ext uri="{0D108BD9-81ED-4DB2-BD59-A6C34878D82A}">
                    <a16:rowId xmlns:a16="http://schemas.microsoft.com/office/drawing/2014/main" val="3791040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12502</a:t>
                      </a:r>
                    </a:p>
                  </a:txBody>
                  <a:tcPr/>
                </a:tc>
                <a:extLst>
                  <a:ext uri="{0D108BD9-81ED-4DB2-BD59-A6C34878D82A}">
                    <a16:rowId xmlns:a16="http://schemas.microsoft.com/office/drawing/2014/main" val="219798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9860</a:t>
                      </a:r>
                    </a:p>
                  </a:txBody>
                  <a:tcPr/>
                </a:tc>
                <a:extLst>
                  <a:ext uri="{0D108BD9-81ED-4DB2-BD59-A6C34878D82A}">
                    <a16:rowId xmlns:a16="http://schemas.microsoft.com/office/drawing/2014/main" val="81183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10309</a:t>
                      </a:r>
                    </a:p>
                  </a:txBody>
                  <a:tcPr/>
                </a:tc>
                <a:extLst>
                  <a:ext uri="{0D108BD9-81ED-4DB2-BD59-A6C34878D82A}">
                    <a16:rowId xmlns:a16="http://schemas.microsoft.com/office/drawing/2014/main" val="4281471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8475</a:t>
                      </a:r>
                    </a:p>
                  </a:txBody>
                  <a:tcPr/>
                </a:tc>
                <a:extLst>
                  <a:ext uri="{0D108BD9-81ED-4DB2-BD59-A6C34878D82A}">
                    <a16:rowId xmlns:a16="http://schemas.microsoft.com/office/drawing/2014/main" val="684207198"/>
                  </a:ext>
                </a:extLst>
              </a:tr>
            </a:tbl>
          </a:graphicData>
        </a:graphic>
      </p:graphicFrame>
      <p:sp>
        <p:nvSpPr>
          <p:cNvPr id="4" name="Text Placeholder 3">
            <a:extLst>
              <a:ext uri="{FF2B5EF4-FFF2-40B4-BE49-F238E27FC236}">
                <a16:creationId xmlns:a16="http://schemas.microsoft.com/office/drawing/2014/main" id="{8E2A8D28-EB60-4356-9943-D17AC772DC3A}"/>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4899507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6CCE7-23FC-4C81-A5E2-070B9245CEE8}"/>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E897A633-5F6B-4B0F-A4A1-4A7F94E1169E}"/>
              </a:ext>
            </a:extLst>
          </p:cNvPr>
          <p:cNvGraphicFramePr>
            <a:graphicFrameLocks noGrp="1"/>
          </p:cNvGraphicFramePr>
          <p:nvPr>
            <p:ph type="tbl" sz="quarter" idx="13"/>
            <p:extLst>
              <p:ext uri="{D42A27DB-BD31-4B8C-83A1-F6EECF244321}">
                <p14:modId xmlns:p14="http://schemas.microsoft.com/office/powerpoint/2010/main" val="1627848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21221780"/>
                    </a:ext>
                  </a:extLst>
                </a:gridCol>
                <a:gridCol w="2468880">
                  <a:extLst>
                    <a:ext uri="{9D8B030D-6E8A-4147-A177-3AD203B41FA5}">
                      <a16:colId xmlns:a16="http://schemas.microsoft.com/office/drawing/2014/main" val="532747127"/>
                    </a:ext>
                  </a:extLst>
                </a:gridCol>
                <a:gridCol w="2468880">
                  <a:extLst>
                    <a:ext uri="{9D8B030D-6E8A-4147-A177-3AD203B41FA5}">
                      <a16:colId xmlns:a16="http://schemas.microsoft.com/office/drawing/2014/main" val="653203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58086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extLst>
                  <a:ext uri="{0D108BD9-81ED-4DB2-BD59-A6C34878D82A}">
                    <a16:rowId xmlns:a16="http://schemas.microsoft.com/office/drawing/2014/main" val="1666375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a:t>
                      </a:r>
                    </a:p>
                  </a:txBody>
                  <a:tcPr/>
                </a:tc>
                <a:extLst>
                  <a:ext uri="{0D108BD9-81ED-4DB2-BD59-A6C34878D82A}">
                    <a16:rowId xmlns:a16="http://schemas.microsoft.com/office/drawing/2014/main" val="3598549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extLst>
                  <a:ext uri="{0D108BD9-81ED-4DB2-BD59-A6C34878D82A}">
                    <a16:rowId xmlns:a16="http://schemas.microsoft.com/office/drawing/2014/main" val="1635893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extLst>
                  <a:ext uri="{0D108BD9-81ED-4DB2-BD59-A6C34878D82A}">
                    <a16:rowId xmlns:a16="http://schemas.microsoft.com/office/drawing/2014/main" val="1446930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extLst>
                  <a:ext uri="{0D108BD9-81ED-4DB2-BD59-A6C34878D82A}">
                    <a16:rowId xmlns:a16="http://schemas.microsoft.com/office/drawing/2014/main" val="3890548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extLst>
                  <a:ext uri="{0D108BD9-81ED-4DB2-BD59-A6C34878D82A}">
                    <a16:rowId xmlns:a16="http://schemas.microsoft.com/office/drawing/2014/main" val="2856449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2924625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extLst>
                  <a:ext uri="{0D108BD9-81ED-4DB2-BD59-A6C34878D82A}">
                    <a16:rowId xmlns:a16="http://schemas.microsoft.com/office/drawing/2014/main" val="172876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extLst>
                  <a:ext uri="{0D108BD9-81ED-4DB2-BD59-A6C34878D82A}">
                    <a16:rowId xmlns:a16="http://schemas.microsoft.com/office/drawing/2014/main" val="295771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extLst>
                  <a:ext uri="{0D108BD9-81ED-4DB2-BD59-A6C34878D82A}">
                    <a16:rowId xmlns:a16="http://schemas.microsoft.com/office/drawing/2014/main" val="2382210838"/>
                  </a:ext>
                </a:extLst>
              </a:tr>
            </a:tbl>
          </a:graphicData>
        </a:graphic>
      </p:graphicFrame>
      <p:sp>
        <p:nvSpPr>
          <p:cNvPr id="4" name="Text Placeholder 3">
            <a:extLst>
              <a:ext uri="{FF2B5EF4-FFF2-40B4-BE49-F238E27FC236}">
                <a16:creationId xmlns:a16="http://schemas.microsoft.com/office/drawing/2014/main" id="{954A0C5A-D307-45C5-8199-351900040F12}"/>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0217453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15D66-AD4F-4A2A-BD98-E79D0D5E82DA}"/>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D730D2D7-7265-4CC9-8478-7FAE354ACDE5}"/>
              </a:ext>
            </a:extLst>
          </p:cNvPr>
          <p:cNvGraphicFramePr>
            <a:graphicFrameLocks noGrp="1"/>
          </p:cNvGraphicFramePr>
          <p:nvPr>
            <p:ph type="tbl" sz="quarter" idx="13"/>
            <p:extLst>
              <p:ext uri="{D42A27DB-BD31-4B8C-83A1-F6EECF244321}">
                <p14:modId xmlns:p14="http://schemas.microsoft.com/office/powerpoint/2010/main" val="389328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66224631"/>
                    </a:ext>
                  </a:extLst>
                </a:gridCol>
                <a:gridCol w="2468880">
                  <a:extLst>
                    <a:ext uri="{9D8B030D-6E8A-4147-A177-3AD203B41FA5}">
                      <a16:colId xmlns:a16="http://schemas.microsoft.com/office/drawing/2014/main" val="1753122918"/>
                    </a:ext>
                  </a:extLst>
                </a:gridCol>
                <a:gridCol w="2468880">
                  <a:extLst>
                    <a:ext uri="{9D8B030D-6E8A-4147-A177-3AD203B41FA5}">
                      <a16:colId xmlns:a16="http://schemas.microsoft.com/office/drawing/2014/main" val="49323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23154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1641</a:t>
                      </a:r>
                    </a:p>
                  </a:txBody>
                  <a:tcPr/>
                </a:tc>
                <a:extLst>
                  <a:ext uri="{0D108BD9-81ED-4DB2-BD59-A6C34878D82A}">
                    <a16:rowId xmlns:a16="http://schemas.microsoft.com/office/drawing/2014/main" val="3216410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a:t>
                      </a:r>
                    </a:p>
                  </a:txBody>
                  <a:tcPr/>
                </a:tc>
                <a:extLst>
                  <a:ext uri="{0D108BD9-81ED-4DB2-BD59-A6C34878D82A}">
                    <a16:rowId xmlns:a16="http://schemas.microsoft.com/office/drawing/2014/main" val="4266729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extLst>
                  <a:ext uri="{0D108BD9-81ED-4DB2-BD59-A6C34878D82A}">
                    <a16:rowId xmlns:a16="http://schemas.microsoft.com/office/drawing/2014/main" val="3379088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6858</a:t>
                      </a:r>
                    </a:p>
                  </a:txBody>
                  <a:tcPr/>
                </a:tc>
                <a:extLst>
                  <a:ext uri="{0D108BD9-81ED-4DB2-BD59-A6C34878D82A}">
                    <a16:rowId xmlns:a16="http://schemas.microsoft.com/office/drawing/2014/main" val="1824608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10990</a:t>
                      </a:r>
                    </a:p>
                  </a:txBody>
                  <a:tcPr/>
                </a:tc>
                <a:extLst>
                  <a:ext uri="{0D108BD9-81ED-4DB2-BD59-A6C34878D82A}">
                    <a16:rowId xmlns:a16="http://schemas.microsoft.com/office/drawing/2014/main" val="2564331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9288</a:t>
                      </a:r>
                    </a:p>
                  </a:txBody>
                  <a:tcPr/>
                </a:tc>
                <a:extLst>
                  <a:ext uri="{0D108BD9-81ED-4DB2-BD59-A6C34878D82A}">
                    <a16:rowId xmlns:a16="http://schemas.microsoft.com/office/drawing/2014/main" val="2637270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8713</a:t>
                      </a:r>
                    </a:p>
                  </a:txBody>
                  <a:tcPr/>
                </a:tc>
                <a:extLst>
                  <a:ext uri="{0D108BD9-81ED-4DB2-BD59-A6C34878D82A}">
                    <a16:rowId xmlns:a16="http://schemas.microsoft.com/office/drawing/2014/main" val="570591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8154</a:t>
                      </a:r>
                    </a:p>
                  </a:txBody>
                  <a:tcPr/>
                </a:tc>
                <a:extLst>
                  <a:ext uri="{0D108BD9-81ED-4DB2-BD59-A6C34878D82A}">
                    <a16:rowId xmlns:a16="http://schemas.microsoft.com/office/drawing/2014/main" val="1867792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7899</a:t>
                      </a:r>
                    </a:p>
                  </a:txBody>
                  <a:tcPr/>
                </a:tc>
                <a:extLst>
                  <a:ext uri="{0D108BD9-81ED-4DB2-BD59-A6C34878D82A}">
                    <a16:rowId xmlns:a16="http://schemas.microsoft.com/office/drawing/2014/main" val="1811423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7269</a:t>
                      </a:r>
                    </a:p>
                  </a:txBody>
                  <a:tcPr/>
                </a:tc>
                <a:extLst>
                  <a:ext uri="{0D108BD9-81ED-4DB2-BD59-A6C34878D82A}">
                    <a16:rowId xmlns:a16="http://schemas.microsoft.com/office/drawing/2014/main" val="1671728804"/>
                  </a:ext>
                </a:extLst>
              </a:tr>
            </a:tbl>
          </a:graphicData>
        </a:graphic>
      </p:graphicFrame>
      <p:sp>
        <p:nvSpPr>
          <p:cNvPr id="4" name="Text Placeholder 3">
            <a:extLst>
              <a:ext uri="{FF2B5EF4-FFF2-40B4-BE49-F238E27FC236}">
                <a16:creationId xmlns:a16="http://schemas.microsoft.com/office/drawing/2014/main" id="{1F69B737-E4A4-41A5-A2E0-74C8509E1DAC}"/>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3315046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BD128-18E1-477C-AA3E-042FC03916F4}"/>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40E240C3-EFCC-4B65-8B68-D90A820CBC31}"/>
              </a:ext>
            </a:extLst>
          </p:cNvPr>
          <p:cNvGraphicFramePr>
            <a:graphicFrameLocks noGrp="1"/>
          </p:cNvGraphicFramePr>
          <p:nvPr>
            <p:ph type="tbl" sz="quarter" idx="13"/>
            <p:extLst>
              <p:ext uri="{D42A27DB-BD31-4B8C-83A1-F6EECF244321}">
                <p14:modId xmlns:p14="http://schemas.microsoft.com/office/powerpoint/2010/main" val="2900087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36266685"/>
                    </a:ext>
                  </a:extLst>
                </a:gridCol>
                <a:gridCol w="2468880">
                  <a:extLst>
                    <a:ext uri="{9D8B030D-6E8A-4147-A177-3AD203B41FA5}">
                      <a16:colId xmlns:a16="http://schemas.microsoft.com/office/drawing/2014/main" val="844460764"/>
                    </a:ext>
                  </a:extLst>
                </a:gridCol>
                <a:gridCol w="2468880">
                  <a:extLst>
                    <a:ext uri="{9D8B030D-6E8A-4147-A177-3AD203B41FA5}">
                      <a16:colId xmlns:a16="http://schemas.microsoft.com/office/drawing/2014/main" val="2888628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567425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9290</a:t>
                      </a:r>
                    </a:p>
                  </a:txBody>
                  <a:tcPr/>
                </a:tc>
                <a:extLst>
                  <a:ext uri="{0D108BD9-81ED-4DB2-BD59-A6C34878D82A}">
                    <a16:rowId xmlns:a16="http://schemas.microsoft.com/office/drawing/2014/main" val="294425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9400</a:t>
                      </a:r>
                    </a:p>
                  </a:txBody>
                  <a:tcPr/>
                </a:tc>
                <a:extLst>
                  <a:ext uri="{0D108BD9-81ED-4DB2-BD59-A6C34878D82A}">
                    <a16:rowId xmlns:a16="http://schemas.microsoft.com/office/drawing/2014/main" val="1340067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8769</a:t>
                      </a:r>
                    </a:p>
                  </a:txBody>
                  <a:tcPr/>
                </a:tc>
                <a:extLst>
                  <a:ext uri="{0D108BD9-81ED-4DB2-BD59-A6C34878D82A}">
                    <a16:rowId xmlns:a16="http://schemas.microsoft.com/office/drawing/2014/main" val="3934909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8878</a:t>
                      </a:r>
                    </a:p>
                  </a:txBody>
                  <a:tcPr/>
                </a:tc>
                <a:extLst>
                  <a:ext uri="{0D108BD9-81ED-4DB2-BD59-A6C34878D82A}">
                    <a16:rowId xmlns:a16="http://schemas.microsoft.com/office/drawing/2014/main" val="916462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7630</a:t>
                      </a:r>
                    </a:p>
                  </a:txBody>
                  <a:tcPr/>
                </a:tc>
                <a:extLst>
                  <a:ext uri="{0D108BD9-81ED-4DB2-BD59-A6C34878D82A}">
                    <a16:rowId xmlns:a16="http://schemas.microsoft.com/office/drawing/2014/main" val="2165911701"/>
                  </a:ext>
                </a:extLst>
              </a:tr>
            </a:tbl>
          </a:graphicData>
        </a:graphic>
      </p:graphicFrame>
      <p:sp>
        <p:nvSpPr>
          <p:cNvPr id="4" name="Text Placeholder 3">
            <a:extLst>
              <a:ext uri="{FF2B5EF4-FFF2-40B4-BE49-F238E27FC236}">
                <a16:creationId xmlns:a16="http://schemas.microsoft.com/office/drawing/2014/main" id="{5AD348F7-0701-4C59-9A83-A7691C109075}"/>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83172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1A6DE-AB2E-498D-AF46-AD2262B29A4E}"/>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7864E159-6764-4EE0-9F36-31546B101409}"/>
              </a:ext>
            </a:extLst>
          </p:cNvPr>
          <p:cNvGraphicFramePr>
            <a:graphicFrameLocks noGrp="1"/>
          </p:cNvGraphicFramePr>
          <p:nvPr>
            <p:ph type="chart" sz="quarter" idx="13"/>
            <p:extLst>
              <p:ext uri="{D42A27DB-BD31-4B8C-83A1-F6EECF244321}">
                <p14:modId xmlns:p14="http://schemas.microsoft.com/office/powerpoint/2010/main" val="35941321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82BEEF-465D-4672-B3C6-DEEA86745717}"/>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F032B6B7-65A3-4998-8E04-16BBCE6146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636493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1468</Words>
  <Application>Microsoft Office PowerPoint</Application>
  <PresentationFormat>On-screen Show (4:3)</PresentationFormat>
  <Paragraphs>792</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quintly_template</vt:lpstr>
      <vt:lpstr>Facebook Page Report</vt:lpstr>
      <vt:lpstr>Facebook Key Metrics Table</vt:lpstr>
      <vt:lpstr>Facebook Fans Table</vt:lpstr>
      <vt:lpstr>Key Metrics Table w. User Post RR</vt:lpstr>
      <vt:lpstr>Facebook Fans Total</vt:lpstr>
      <vt:lpstr>Facebook Fans Change</vt:lpstr>
      <vt:lpstr>Facebook Fans Lost</vt:lpstr>
      <vt:lpstr>Facebook Own Posts Table - 1 of 8</vt:lpstr>
      <vt:lpstr>Facebook Own Posts Table - 2 of 8</vt:lpstr>
      <vt:lpstr>Facebook Own Posts Table - 3 of 8</vt:lpstr>
      <vt:lpstr>Facebook Own Posts Table - 4 of 8</vt:lpstr>
      <vt:lpstr>Facebook Own Posts Table - 5 of 8</vt:lpstr>
      <vt:lpstr>Facebook Own Posts Table - 6 of 8</vt:lpstr>
      <vt:lpstr>Facebook Own Posts Table - 7 of 8</vt:lpstr>
      <vt:lpstr>Facebook Own Posts Table - 8 of 8</vt:lpstr>
      <vt:lpstr>Facebook Own Posts with Reactions Table - 1 of 9</vt:lpstr>
      <vt:lpstr>Facebook Own Posts with Reactions Table - 2 of 9</vt:lpstr>
      <vt:lpstr>Facebook Own Posts with Reactions Table - 3 of 9</vt:lpstr>
      <vt:lpstr>Facebook Own Posts with Reactions Table - 4 of 9</vt:lpstr>
      <vt:lpstr>Facebook Own Posts with Reactions Table - 5 of 9</vt:lpstr>
      <vt:lpstr>Facebook Own Posts with Reactions Table - 6 of 9</vt:lpstr>
      <vt:lpstr>Facebook Own Posts with Reactions Table - 7 of 9</vt:lpstr>
      <vt:lpstr>Facebook Own Posts with Reactions Table - 8 of 9</vt:lpstr>
      <vt:lpstr>Facebook Own Posts with Reactions Table - 9 of 9</vt:lpstr>
      <vt:lpstr>Facebook Own Posts By Weekday</vt:lpstr>
      <vt:lpstr>Facebook Interaction Rate</vt:lpstr>
      <vt:lpstr>Facebook Post Type Distribution</vt:lpstr>
      <vt:lpstr>Facebook Interaction Rate By Post Type</vt:lpstr>
      <vt:lpstr>Facebook Response Times</vt:lpstr>
      <vt:lpstr>Facebook Key Influencers - 1 of 2</vt:lpstr>
      <vt:lpstr>Facebook Key Influencers - 2 of 2</vt:lpstr>
      <vt:lpstr>Facebook Check Ins</vt:lpstr>
      <vt:lpstr>Facebook Fan Demographics</vt:lpstr>
      <vt:lpstr>Facebook Impressions</vt:lpstr>
      <vt:lpstr>Facebook Reach</vt:lpstr>
      <vt:lpstr>Facebook Engaged Users</vt:lpstr>
      <vt:lpstr>Facebook Page Views</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2018-02-09T12:48:10Z</dcterms:created>
  <dcterms:modified xsi:type="dcterms:W3CDTF">2018-02-09T12:49:31Z</dcterms:modified>
</cp:coreProperties>
</file>