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1" r:id="rId34"/>
    <p:sldId id="292" r:id="rId35"/>
    <p:sldId id="293" r:id="rId36"/>
    <p:sldId id="294" r:id="rId37"/>
    <p:sldId id="295" r:id="rId38"/>
    <p:sldId id="296" r:id="rId39"/>
    <p:sldId id="297" r:id="rId40"/>
    <p:sldId id="298" r:id="rId41"/>
    <p:sldId id="299" r:id="rId42"/>
    <p:sldId id="300" r:id="rId43"/>
    <p:sldId id="301" r:id="rId44"/>
    <p:sldId id="303" r:id="rId45"/>
    <p:sldId id="304" r:id="rId46"/>
    <p:sldId id="305" r:id="rId47"/>
    <p:sldId id="307" r:id="rId48"/>
    <p:sldId id="308" r:id="rId49"/>
    <p:sldId id="309" r:id="rId50"/>
    <p:sldId id="310" r:id="rId51"/>
  </p:sldIdLst>
  <p:sldSz cx="9144000" cy="6858000" type="screen4x3"/>
  <p:notesSz cx="6858000" cy="9144000"/>
  <p:embeddedFontLst>
    <p:embeddedFont>
      <p:font typeface="Calibri" panose="020F0502020204030204" pitchFamily="34" charset="0"/>
      <p:regular r:id="rId52"/>
      <p:bold r:id="rId53"/>
      <p:italic r:id="rId54"/>
      <p:boldItalic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2.fntdata"/><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2234</c:v>
                </c:pt>
                <c:pt idx="1">
                  <c:v>2232</c:v>
                </c:pt>
                <c:pt idx="2">
                  <c:v>2232</c:v>
                </c:pt>
                <c:pt idx="3">
                  <c:v>2232</c:v>
                </c:pt>
                <c:pt idx="4">
                  <c:v>2234</c:v>
                </c:pt>
                <c:pt idx="5">
                  <c:v>2234</c:v>
                </c:pt>
                <c:pt idx="6">
                  <c:v>2235</c:v>
                </c:pt>
                <c:pt idx="7">
                  <c:v>2235</c:v>
                </c:pt>
                <c:pt idx="8">
                  <c:v>2239</c:v>
                </c:pt>
                <c:pt idx="9">
                  <c:v>2242</c:v>
                </c:pt>
                <c:pt idx="10">
                  <c:v>2241</c:v>
                </c:pt>
                <c:pt idx="11">
                  <c:v>2242</c:v>
                </c:pt>
                <c:pt idx="12">
                  <c:v>2243</c:v>
                </c:pt>
                <c:pt idx="13">
                  <c:v>2246</c:v>
                </c:pt>
                <c:pt idx="14">
                  <c:v>2245</c:v>
                </c:pt>
                <c:pt idx="15">
                  <c:v>2245</c:v>
                </c:pt>
                <c:pt idx="16">
                  <c:v>2253</c:v>
                </c:pt>
                <c:pt idx="17">
                  <c:v>2263</c:v>
                </c:pt>
                <c:pt idx="18">
                  <c:v>2265</c:v>
                </c:pt>
                <c:pt idx="19">
                  <c:v>2277</c:v>
                </c:pt>
                <c:pt idx="20">
                  <c:v>2278</c:v>
                </c:pt>
                <c:pt idx="21">
                  <c:v>2285</c:v>
                </c:pt>
                <c:pt idx="22">
                  <c:v>2300</c:v>
                </c:pt>
                <c:pt idx="23">
                  <c:v>2303</c:v>
                </c:pt>
                <c:pt idx="24">
                  <c:v>2303</c:v>
                </c:pt>
                <c:pt idx="25">
                  <c:v>2306</c:v>
                </c:pt>
                <c:pt idx="26">
                  <c:v>2309</c:v>
                </c:pt>
                <c:pt idx="27">
                  <c:v>2308</c:v>
                </c:pt>
                <c:pt idx="28">
                  <c:v>2310</c:v>
                </c:pt>
                <c:pt idx="29">
                  <c:v>2315</c:v>
                </c:pt>
                <c:pt idx="30">
                  <c:v>2319</c:v>
                </c:pt>
              </c:numCache>
            </c:numRef>
          </c:val>
          <c:smooth val="0"/>
          <c:extLst>
            <c:ext xmlns:c16="http://schemas.microsoft.com/office/drawing/2014/chart" uri="{C3380CC4-5D6E-409C-BE32-E72D297353CC}">
              <c16:uniqueId val="{00000000-D186-465F-BBDA-1203CD0F7FB8}"/>
            </c:ext>
          </c:extLst>
        </c:ser>
        <c:dLbls>
          <c:showLegendKey val="0"/>
          <c:showVal val="0"/>
          <c:showCatName val="0"/>
          <c:showSerName val="0"/>
          <c:showPercent val="0"/>
          <c:showBubbleSize val="0"/>
        </c:dLbls>
        <c:smooth val="0"/>
        <c:axId val="285855960"/>
        <c:axId val="285856288"/>
      </c:lineChart>
      <c:dateAx>
        <c:axId val="285855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56288"/>
        <c:crosses val="autoZero"/>
        <c:auto val="1"/>
        <c:lblOffset val="100"/>
        <c:baseTimeUnit val="days"/>
      </c:dateAx>
      <c:valAx>
        <c:axId val="285856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55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0</c:v>
                </c:pt>
                <c:pt idx="1">
                  <c:v>-1</c:v>
                </c:pt>
                <c:pt idx="2">
                  <c:v>-1</c:v>
                </c:pt>
                <c:pt idx="3">
                  <c:v>0</c:v>
                </c:pt>
                <c:pt idx="4">
                  <c:v>3</c:v>
                </c:pt>
                <c:pt idx="5">
                  <c:v>-1</c:v>
                </c:pt>
                <c:pt idx="6">
                  <c:v>1</c:v>
                </c:pt>
                <c:pt idx="7">
                  <c:v>0</c:v>
                </c:pt>
                <c:pt idx="8">
                  <c:v>2</c:v>
                </c:pt>
                <c:pt idx="9">
                  <c:v>4</c:v>
                </c:pt>
                <c:pt idx="10">
                  <c:v>0</c:v>
                </c:pt>
                <c:pt idx="11">
                  <c:v>0</c:v>
                </c:pt>
                <c:pt idx="12">
                  <c:v>1</c:v>
                </c:pt>
                <c:pt idx="13">
                  <c:v>3</c:v>
                </c:pt>
                <c:pt idx="14">
                  <c:v>1</c:v>
                </c:pt>
                <c:pt idx="15">
                  <c:v>-1</c:v>
                </c:pt>
                <c:pt idx="16">
                  <c:v>4</c:v>
                </c:pt>
                <c:pt idx="17">
                  <c:v>11</c:v>
                </c:pt>
                <c:pt idx="18">
                  <c:v>3</c:v>
                </c:pt>
                <c:pt idx="19">
                  <c:v>13</c:v>
                </c:pt>
                <c:pt idx="20">
                  <c:v>2</c:v>
                </c:pt>
                <c:pt idx="21">
                  <c:v>2</c:v>
                </c:pt>
                <c:pt idx="22">
                  <c:v>17</c:v>
                </c:pt>
                <c:pt idx="23">
                  <c:v>5</c:v>
                </c:pt>
                <c:pt idx="24">
                  <c:v>1</c:v>
                </c:pt>
                <c:pt idx="25">
                  <c:v>2</c:v>
                </c:pt>
                <c:pt idx="26">
                  <c:v>4</c:v>
                </c:pt>
                <c:pt idx="27">
                  <c:v>-1</c:v>
                </c:pt>
                <c:pt idx="28">
                  <c:v>0</c:v>
                </c:pt>
                <c:pt idx="29">
                  <c:v>6</c:v>
                </c:pt>
                <c:pt idx="30">
                  <c:v>3</c:v>
                </c:pt>
              </c:numCache>
            </c:numRef>
          </c:val>
          <c:smooth val="0"/>
          <c:extLst>
            <c:ext xmlns:c16="http://schemas.microsoft.com/office/drawing/2014/chart" uri="{C3380CC4-5D6E-409C-BE32-E72D297353CC}">
              <c16:uniqueId val="{00000000-B784-4B8E-BDB5-018AF90152DB}"/>
            </c:ext>
          </c:extLst>
        </c:ser>
        <c:dLbls>
          <c:showLegendKey val="0"/>
          <c:showVal val="0"/>
          <c:showCatName val="0"/>
          <c:showSerName val="0"/>
          <c:showPercent val="0"/>
          <c:showBubbleSize val="0"/>
        </c:dLbls>
        <c:smooth val="0"/>
        <c:axId val="285953160"/>
        <c:axId val="285953488"/>
      </c:lineChart>
      <c:dateAx>
        <c:axId val="285953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53488"/>
        <c:crosses val="autoZero"/>
        <c:auto val="1"/>
        <c:lblOffset val="100"/>
        <c:baseTimeUnit val="days"/>
      </c:dateAx>
      <c:valAx>
        <c:axId val="285953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53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0</c:v>
                </c:pt>
                <c:pt idx="1">
                  <c:v>1</c:v>
                </c:pt>
                <c:pt idx="2">
                  <c:v>0</c:v>
                </c:pt>
                <c:pt idx="3">
                  <c:v>0</c:v>
                </c:pt>
                <c:pt idx="4">
                  <c:v>1</c:v>
                </c:pt>
                <c:pt idx="5">
                  <c:v>0</c:v>
                </c:pt>
                <c:pt idx="6">
                  <c:v>0</c:v>
                </c:pt>
                <c:pt idx="7">
                  <c:v>0</c:v>
                </c:pt>
                <c:pt idx="8">
                  <c:v>0</c:v>
                </c:pt>
                <c:pt idx="9">
                  <c:v>0</c:v>
                </c:pt>
                <c:pt idx="10">
                  <c:v>1</c:v>
                </c:pt>
                <c:pt idx="11">
                  <c:v>0</c:v>
                </c:pt>
                <c:pt idx="12">
                  <c:v>0</c:v>
                </c:pt>
                <c:pt idx="13">
                  <c:v>0</c:v>
                </c:pt>
                <c:pt idx="14">
                  <c:v>0</c:v>
                </c:pt>
                <c:pt idx="15">
                  <c:v>0</c:v>
                </c:pt>
                <c:pt idx="16">
                  <c:v>0</c:v>
                </c:pt>
                <c:pt idx="17">
                  <c:v>1</c:v>
                </c:pt>
                <c:pt idx="18">
                  <c:v>1</c:v>
                </c:pt>
                <c:pt idx="19">
                  <c:v>0</c:v>
                </c:pt>
                <c:pt idx="20">
                  <c:v>1</c:v>
                </c:pt>
                <c:pt idx="21">
                  <c:v>0</c:v>
                </c:pt>
                <c:pt idx="22">
                  <c:v>1</c:v>
                </c:pt>
                <c:pt idx="23">
                  <c:v>1</c:v>
                </c:pt>
                <c:pt idx="24">
                  <c:v>0</c:v>
                </c:pt>
                <c:pt idx="25">
                  <c:v>1</c:v>
                </c:pt>
                <c:pt idx="26">
                  <c:v>0</c:v>
                </c:pt>
                <c:pt idx="27">
                  <c:v>1</c:v>
                </c:pt>
                <c:pt idx="28">
                  <c:v>0</c:v>
                </c:pt>
                <c:pt idx="29">
                  <c:v>1</c:v>
                </c:pt>
                <c:pt idx="30">
                  <c:v>0</c:v>
                </c:pt>
              </c:numCache>
            </c:numRef>
          </c:val>
          <c:smooth val="0"/>
          <c:extLst>
            <c:ext xmlns:c16="http://schemas.microsoft.com/office/drawing/2014/chart" uri="{C3380CC4-5D6E-409C-BE32-E72D297353CC}">
              <c16:uniqueId val="{00000000-1276-4051-816C-8D989BF88863}"/>
            </c:ext>
          </c:extLst>
        </c:ser>
        <c:dLbls>
          <c:showLegendKey val="0"/>
          <c:showVal val="0"/>
          <c:showCatName val="0"/>
          <c:showSerName val="0"/>
          <c:showPercent val="0"/>
          <c:showBubbleSize val="0"/>
        </c:dLbls>
        <c:smooth val="0"/>
        <c:axId val="289423096"/>
        <c:axId val="289422440"/>
      </c:lineChart>
      <c:dateAx>
        <c:axId val="289423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22440"/>
        <c:crosses val="autoZero"/>
        <c:auto val="1"/>
        <c:lblOffset val="100"/>
        <c:baseTimeUnit val="days"/>
      </c:dateAx>
      <c:valAx>
        <c:axId val="289422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23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2</c:v>
                </c:pt>
                <c:pt idx="2">
                  <c:v>4</c:v>
                </c:pt>
                <c:pt idx="3">
                  <c:v>3</c:v>
                </c:pt>
                <c:pt idx="4">
                  <c:v>5</c:v>
                </c:pt>
                <c:pt idx="5">
                  <c:v>4</c:v>
                </c:pt>
                <c:pt idx="6">
                  <c:v>1</c:v>
                </c:pt>
              </c:numCache>
            </c:numRef>
          </c:val>
          <c:extLst>
            <c:ext xmlns:c16="http://schemas.microsoft.com/office/drawing/2014/chart" uri="{C3380CC4-5D6E-409C-BE32-E72D297353CC}">
              <c16:uniqueId val="{00000000-0D4C-4937-9217-928E06B93937}"/>
            </c:ext>
          </c:extLst>
        </c:ser>
        <c:dLbls>
          <c:showLegendKey val="0"/>
          <c:showVal val="0"/>
          <c:showCatName val="0"/>
          <c:showSerName val="0"/>
          <c:showPercent val="0"/>
          <c:showBubbleSize val="0"/>
        </c:dLbls>
        <c:gapWidth val="219"/>
        <c:overlap val="-27"/>
        <c:axId val="376079088"/>
        <c:axId val="376078432"/>
      </c:barChart>
      <c:catAx>
        <c:axId val="376079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078432"/>
        <c:crosses val="autoZero"/>
        <c:auto val="1"/>
        <c:lblAlgn val="ctr"/>
        <c:lblOffset val="100"/>
        <c:noMultiLvlLbl val="0"/>
      </c:catAx>
      <c:valAx>
        <c:axId val="376078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079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0</c:v>
                </c:pt>
                <c:pt idx="1">
                  <c:v>0</c:v>
                </c:pt>
                <c:pt idx="2">
                  <c:v>0.62724014336917999</c:v>
                </c:pt>
                <c:pt idx="3">
                  <c:v>3.6738351254479999</c:v>
                </c:pt>
                <c:pt idx="4">
                  <c:v>0.35826242722793999</c:v>
                </c:pt>
                <c:pt idx="5">
                  <c:v>0.35810205908684001</c:v>
                </c:pt>
                <c:pt idx="6">
                  <c:v>0</c:v>
                </c:pt>
                <c:pt idx="7">
                  <c:v>0</c:v>
                </c:pt>
                <c:pt idx="8">
                  <c:v>0</c:v>
                </c:pt>
                <c:pt idx="9">
                  <c:v>0</c:v>
                </c:pt>
                <c:pt idx="10">
                  <c:v>2.6773761713520998</c:v>
                </c:pt>
                <c:pt idx="11">
                  <c:v>0.84783578759482003</c:v>
                </c:pt>
                <c:pt idx="12">
                  <c:v>1.0709504685408</c:v>
                </c:pt>
                <c:pt idx="13">
                  <c:v>0</c:v>
                </c:pt>
                <c:pt idx="14">
                  <c:v>0</c:v>
                </c:pt>
                <c:pt idx="15">
                  <c:v>0</c:v>
                </c:pt>
                <c:pt idx="16">
                  <c:v>1.0680907877170001</c:v>
                </c:pt>
                <c:pt idx="17">
                  <c:v>0.62111801242235998</c:v>
                </c:pt>
                <c:pt idx="18">
                  <c:v>6.0887512899897001</c:v>
                </c:pt>
                <c:pt idx="19">
                  <c:v>1.1018069634200001</c:v>
                </c:pt>
                <c:pt idx="20">
                  <c:v>3.1620553359683998</c:v>
                </c:pt>
                <c:pt idx="21">
                  <c:v>0</c:v>
                </c:pt>
                <c:pt idx="22">
                  <c:v>2.6660839160838998</c:v>
                </c:pt>
                <c:pt idx="23">
                  <c:v>0.73945193562417999</c:v>
                </c:pt>
                <c:pt idx="24">
                  <c:v>0</c:v>
                </c:pt>
                <c:pt idx="25">
                  <c:v>0</c:v>
                </c:pt>
                <c:pt idx="26">
                  <c:v>0</c:v>
                </c:pt>
                <c:pt idx="27">
                  <c:v>0</c:v>
                </c:pt>
                <c:pt idx="28">
                  <c:v>0</c:v>
                </c:pt>
                <c:pt idx="29">
                  <c:v>1.427953266984</c:v>
                </c:pt>
                <c:pt idx="30">
                  <c:v>0</c:v>
                </c:pt>
              </c:numCache>
            </c:numRef>
          </c:val>
          <c:smooth val="0"/>
          <c:extLst>
            <c:ext xmlns:c16="http://schemas.microsoft.com/office/drawing/2014/chart" uri="{C3380CC4-5D6E-409C-BE32-E72D297353CC}">
              <c16:uniqueId val="{00000000-252B-4B53-8067-11AACBBD5519}"/>
            </c:ext>
          </c:extLst>
        </c:ser>
        <c:dLbls>
          <c:showLegendKey val="0"/>
          <c:showVal val="0"/>
          <c:showCatName val="0"/>
          <c:showSerName val="0"/>
          <c:showPercent val="0"/>
          <c:showBubbleSize val="0"/>
        </c:dLbls>
        <c:smooth val="0"/>
        <c:axId val="376094176"/>
        <c:axId val="376094832"/>
      </c:lineChart>
      <c:dateAx>
        <c:axId val="376094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094832"/>
        <c:crosses val="autoZero"/>
        <c:auto val="1"/>
        <c:lblOffset val="100"/>
        <c:baseTimeUnit val="days"/>
      </c:dateAx>
      <c:valAx>
        <c:axId val="376094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094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Autohaus Strauss</c:v>
                </c:pt>
              </c:strCache>
            </c:strRef>
          </c:cat>
          <c:val>
            <c:numRef>
              <c:f>Sheet1!$B$2</c:f>
              <c:numCache>
                <c:formatCode>General</c:formatCode>
                <c:ptCount val="1"/>
                <c:pt idx="0">
                  <c:v>2</c:v>
                </c:pt>
              </c:numCache>
            </c:numRef>
          </c:val>
          <c:extLst>
            <c:ext xmlns:c16="http://schemas.microsoft.com/office/drawing/2014/chart" uri="{C3380CC4-5D6E-409C-BE32-E72D297353CC}">
              <c16:uniqueId val="{00000000-34A9-460A-8499-6FC1125C851E}"/>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Autohaus Strauss</c:v>
                </c:pt>
              </c:strCache>
            </c:strRef>
          </c:cat>
          <c:val>
            <c:numRef>
              <c:f>Sheet1!$C$2</c:f>
              <c:numCache>
                <c:formatCode>General</c:formatCode>
                <c:ptCount val="1"/>
                <c:pt idx="0">
                  <c:v>17</c:v>
                </c:pt>
              </c:numCache>
            </c:numRef>
          </c:val>
          <c:extLst>
            <c:ext xmlns:c16="http://schemas.microsoft.com/office/drawing/2014/chart" uri="{C3380CC4-5D6E-409C-BE32-E72D297353CC}">
              <c16:uniqueId val="{00000001-34A9-460A-8499-6FC1125C851E}"/>
            </c:ext>
          </c:extLst>
        </c:ser>
        <c:dLbls>
          <c:showLegendKey val="0"/>
          <c:showVal val="0"/>
          <c:showCatName val="0"/>
          <c:showSerName val="0"/>
          <c:showPercent val="0"/>
          <c:showBubbleSize val="0"/>
        </c:dLbls>
        <c:gapWidth val="150"/>
        <c:overlap val="100"/>
        <c:axId val="376095160"/>
        <c:axId val="376092208"/>
      </c:barChart>
      <c:catAx>
        <c:axId val="376095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092208"/>
        <c:crosses val="autoZero"/>
        <c:auto val="1"/>
        <c:lblAlgn val="ctr"/>
        <c:lblOffset val="100"/>
        <c:noMultiLvlLbl val="0"/>
      </c:catAx>
      <c:valAx>
        <c:axId val="3760922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095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c:v>
                </c:pt>
                <c:pt idx="1">
                  <c:v>1.5177391152194999</c:v>
                </c:pt>
                <c:pt idx="2">
                  <c:v>2.221112878834</c:v>
                </c:pt>
                <c:pt idx="3">
                  <c:v>0</c:v>
                </c:pt>
                <c:pt idx="4">
                  <c:v>0</c:v>
                </c:pt>
                <c:pt idx="5">
                  <c:v>0</c:v>
                </c:pt>
                <c:pt idx="6">
                  <c:v>0</c:v>
                </c:pt>
                <c:pt idx="7">
                  <c:v>0</c:v>
                </c:pt>
                <c:pt idx="8">
                  <c:v>0</c:v>
                </c:pt>
              </c:numCache>
            </c:numRef>
          </c:val>
          <c:extLst>
            <c:ext xmlns:c16="http://schemas.microsoft.com/office/drawing/2014/chart" uri="{C3380CC4-5D6E-409C-BE32-E72D297353CC}">
              <c16:uniqueId val="{00000000-8D01-4A87-8572-E1A4CAFB43C5}"/>
            </c:ext>
          </c:extLst>
        </c:ser>
        <c:dLbls>
          <c:showLegendKey val="0"/>
          <c:showVal val="0"/>
          <c:showCatName val="0"/>
          <c:showSerName val="0"/>
          <c:showPercent val="0"/>
          <c:showBubbleSize val="0"/>
        </c:dLbls>
        <c:gapWidth val="219"/>
        <c:overlap val="-27"/>
        <c:axId val="376091224"/>
        <c:axId val="376088272"/>
      </c:barChart>
      <c:catAx>
        <c:axId val="376091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088272"/>
        <c:crosses val="autoZero"/>
        <c:auto val="1"/>
        <c:lblAlgn val="ctr"/>
        <c:lblOffset val="100"/>
        <c:noMultiLvlLbl val="0"/>
      </c:catAx>
      <c:valAx>
        <c:axId val="376088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091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916C-4816-A733-3F26A0E13144}"/>
            </c:ext>
          </c:extLst>
        </c:ser>
        <c:dLbls>
          <c:showLegendKey val="0"/>
          <c:showVal val="0"/>
          <c:showCatName val="0"/>
          <c:showSerName val="0"/>
          <c:showPercent val="0"/>
          <c:showBubbleSize val="0"/>
        </c:dLbls>
        <c:gapWidth val="219"/>
        <c:overlap val="-27"/>
        <c:axId val="376105984"/>
        <c:axId val="376100736"/>
      </c:barChart>
      <c:catAx>
        <c:axId val="376105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100736"/>
        <c:crosses val="autoZero"/>
        <c:auto val="1"/>
        <c:lblAlgn val="ctr"/>
        <c:lblOffset val="100"/>
        <c:noMultiLvlLbl val="0"/>
      </c:catAx>
      <c:valAx>
        <c:axId val="376100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105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155</c:v>
                </c:pt>
                <c:pt idx="1">
                  <c:v>155</c:v>
                </c:pt>
                <c:pt idx="2">
                  <c:v>155</c:v>
                </c:pt>
                <c:pt idx="3">
                  <c:v>155</c:v>
                </c:pt>
                <c:pt idx="4">
                  <c:v>157</c:v>
                </c:pt>
                <c:pt idx="5">
                  <c:v>157</c:v>
                </c:pt>
                <c:pt idx="6">
                  <c:v>157</c:v>
                </c:pt>
                <c:pt idx="7">
                  <c:v>157</c:v>
                </c:pt>
                <c:pt idx="8">
                  <c:v>157</c:v>
                </c:pt>
                <c:pt idx="9">
                  <c:v>157</c:v>
                </c:pt>
                <c:pt idx="10">
                  <c:v>157</c:v>
                </c:pt>
                <c:pt idx="11">
                  <c:v>157</c:v>
                </c:pt>
                <c:pt idx="12">
                  <c:v>157</c:v>
                </c:pt>
                <c:pt idx="13">
                  <c:v>157</c:v>
                </c:pt>
                <c:pt idx="14">
                  <c:v>157</c:v>
                </c:pt>
                <c:pt idx="15">
                  <c:v>157</c:v>
                </c:pt>
                <c:pt idx="16">
                  <c:v>157</c:v>
                </c:pt>
                <c:pt idx="17">
                  <c:v>157</c:v>
                </c:pt>
                <c:pt idx="18">
                  <c:v>158</c:v>
                </c:pt>
                <c:pt idx="19">
                  <c:v>161</c:v>
                </c:pt>
                <c:pt idx="20">
                  <c:v>162</c:v>
                </c:pt>
                <c:pt idx="21">
                  <c:v>170</c:v>
                </c:pt>
                <c:pt idx="22">
                  <c:v>171</c:v>
                </c:pt>
                <c:pt idx="23">
                  <c:v>172</c:v>
                </c:pt>
                <c:pt idx="24">
                  <c:v>173</c:v>
                </c:pt>
                <c:pt idx="25">
                  <c:v>173</c:v>
                </c:pt>
                <c:pt idx="26">
                  <c:v>175</c:v>
                </c:pt>
                <c:pt idx="27">
                  <c:v>175</c:v>
                </c:pt>
                <c:pt idx="28">
                  <c:v>175</c:v>
                </c:pt>
                <c:pt idx="29">
                  <c:v>176</c:v>
                </c:pt>
                <c:pt idx="30">
                  <c:v>185</c:v>
                </c:pt>
              </c:numCache>
            </c:numRef>
          </c:val>
          <c:smooth val="0"/>
          <c:extLst>
            <c:ext xmlns:c16="http://schemas.microsoft.com/office/drawing/2014/chart" uri="{C3380CC4-5D6E-409C-BE32-E72D297353CC}">
              <c16:uniqueId val="{00000000-83FF-4818-B5D8-D742C6263D22}"/>
            </c:ext>
          </c:extLst>
        </c:ser>
        <c:dLbls>
          <c:showLegendKey val="0"/>
          <c:showVal val="0"/>
          <c:showCatName val="0"/>
          <c:showSerName val="0"/>
          <c:showPercent val="0"/>
          <c:showBubbleSize val="0"/>
        </c:dLbls>
        <c:smooth val="0"/>
        <c:axId val="395742712"/>
        <c:axId val="395741072"/>
      </c:lineChart>
      <c:dateAx>
        <c:axId val="395742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41072"/>
        <c:crosses val="autoZero"/>
        <c:auto val="1"/>
        <c:lblOffset val="100"/>
        <c:baseTimeUnit val="days"/>
      </c:dateAx>
      <c:valAx>
        <c:axId val="395741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42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c:v>
                </c:pt>
                <c:pt idx="1">
                  <c:v>115</c:v>
                </c:pt>
                <c:pt idx="2">
                  <c:v>218</c:v>
                </c:pt>
                <c:pt idx="3">
                  <c:v>196</c:v>
                </c:pt>
                <c:pt idx="4">
                  <c:v>134</c:v>
                </c:pt>
                <c:pt idx="5">
                  <c:v>66</c:v>
                </c:pt>
                <c:pt idx="6">
                  <c:v>29</c:v>
                </c:pt>
              </c:numCache>
            </c:numRef>
          </c:val>
          <c:extLst>
            <c:ext xmlns:c16="http://schemas.microsoft.com/office/drawing/2014/chart" uri="{C3380CC4-5D6E-409C-BE32-E72D297353CC}">
              <c16:uniqueId val="{00000000-760E-4525-A0ED-D0B8E61FBF1D}"/>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13</c:v>
                </c:pt>
                <c:pt idx="1">
                  <c:v>258</c:v>
                </c:pt>
                <c:pt idx="2">
                  <c:v>507</c:v>
                </c:pt>
                <c:pt idx="3">
                  <c:v>362</c:v>
                </c:pt>
                <c:pt idx="4">
                  <c:v>255</c:v>
                </c:pt>
                <c:pt idx="5">
                  <c:v>101</c:v>
                </c:pt>
                <c:pt idx="6">
                  <c:v>53</c:v>
                </c:pt>
              </c:numCache>
            </c:numRef>
          </c:val>
          <c:extLst>
            <c:ext xmlns:c16="http://schemas.microsoft.com/office/drawing/2014/chart" uri="{C3380CC4-5D6E-409C-BE32-E72D297353CC}">
              <c16:uniqueId val="{00000001-760E-4525-A0ED-D0B8E61FBF1D}"/>
            </c:ext>
          </c:extLst>
        </c:ser>
        <c:dLbls>
          <c:showLegendKey val="0"/>
          <c:showVal val="0"/>
          <c:showCatName val="0"/>
          <c:showSerName val="0"/>
          <c:showPercent val="0"/>
          <c:showBubbleSize val="0"/>
        </c:dLbls>
        <c:gapWidth val="219"/>
        <c:overlap val="-27"/>
        <c:axId val="395680392"/>
        <c:axId val="395684656"/>
      </c:barChart>
      <c:catAx>
        <c:axId val="395680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84656"/>
        <c:crosses val="autoZero"/>
        <c:auto val="1"/>
        <c:lblAlgn val="ctr"/>
        <c:lblOffset val="100"/>
        <c:noMultiLvlLbl val="0"/>
      </c:catAx>
      <c:valAx>
        <c:axId val="395684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80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244</c:v>
                </c:pt>
                <c:pt idx="1">
                  <c:v>41</c:v>
                </c:pt>
                <c:pt idx="2">
                  <c:v>1391</c:v>
                </c:pt>
                <c:pt idx="3">
                  <c:v>1495</c:v>
                </c:pt>
                <c:pt idx="4">
                  <c:v>4620</c:v>
                </c:pt>
                <c:pt idx="5">
                  <c:v>2392</c:v>
                </c:pt>
                <c:pt idx="6">
                  <c:v>754</c:v>
                </c:pt>
                <c:pt idx="7">
                  <c:v>357</c:v>
                </c:pt>
                <c:pt idx="8">
                  <c:v>664</c:v>
                </c:pt>
                <c:pt idx="9">
                  <c:v>171</c:v>
                </c:pt>
                <c:pt idx="10">
                  <c:v>1847</c:v>
                </c:pt>
                <c:pt idx="11">
                  <c:v>2601</c:v>
                </c:pt>
                <c:pt idx="12">
                  <c:v>2474</c:v>
                </c:pt>
                <c:pt idx="13">
                  <c:v>624</c:v>
                </c:pt>
                <c:pt idx="14">
                  <c:v>275</c:v>
                </c:pt>
                <c:pt idx="15">
                  <c:v>2116</c:v>
                </c:pt>
                <c:pt idx="16">
                  <c:v>10748</c:v>
                </c:pt>
                <c:pt idx="17">
                  <c:v>12256</c:v>
                </c:pt>
                <c:pt idx="18">
                  <c:v>15127</c:v>
                </c:pt>
                <c:pt idx="19">
                  <c:v>13805</c:v>
                </c:pt>
                <c:pt idx="20">
                  <c:v>15310</c:v>
                </c:pt>
                <c:pt idx="21">
                  <c:v>12077</c:v>
                </c:pt>
                <c:pt idx="22">
                  <c:v>21206</c:v>
                </c:pt>
                <c:pt idx="23">
                  <c:v>13416</c:v>
                </c:pt>
                <c:pt idx="24">
                  <c:v>8966</c:v>
                </c:pt>
                <c:pt idx="25">
                  <c:v>8062</c:v>
                </c:pt>
                <c:pt idx="26">
                  <c:v>8032</c:v>
                </c:pt>
                <c:pt idx="27">
                  <c:v>7750</c:v>
                </c:pt>
                <c:pt idx="28">
                  <c:v>7768</c:v>
                </c:pt>
                <c:pt idx="29">
                  <c:v>11496</c:v>
                </c:pt>
                <c:pt idx="30">
                  <c:v>9170</c:v>
                </c:pt>
              </c:numCache>
            </c:numRef>
          </c:val>
          <c:smooth val="0"/>
          <c:extLst>
            <c:ext xmlns:c16="http://schemas.microsoft.com/office/drawing/2014/chart" uri="{C3380CC4-5D6E-409C-BE32-E72D297353CC}">
              <c16:uniqueId val="{00000000-3C18-48E1-8745-450F058524FC}"/>
            </c:ext>
          </c:extLst>
        </c:ser>
        <c:dLbls>
          <c:showLegendKey val="0"/>
          <c:showVal val="0"/>
          <c:showCatName val="0"/>
          <c:showSerName val="0"/>
          <c:showPercent val="0"/>
          <c:showBubbleSize val="0"/>
        </c:dLbls>
        <c:smooth val="0"/>
        <c:axId val="344756640"/>
        <c:axId val="344756968"/>
      </c:lineChart>
      <c:dateAx>
        <c:axId val="344756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56968"/>
        <c:crosses val="autoZero"/>
        <c:auto val="1"/>
        <c:lblOffset val="100"/>
        <c:baseTimeUnit val="days"/>
      </c:dateAx>
      <c:valAx>
        <c:axId val="344756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56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175</c:v>
                </c:pt>
                <c:pt idx="1">
                  <c:v>35</c:v>
                </c:pt>
                <c:pt idx="2">
                  <c:v>858</c:v>
                </c:pt>
                <c:pt idx="3">
                  <c:v>841</c:v>
                </c:pt>
                <c:pt idx="4">
                  <c:v>2219</c:v>
                </c:pt>
                <c:pt idx="5">
                  <c:v>1353</c:v>
                </c:pt>
                <c:pt idx="6">
                  <c:v>473</c:v>
                </c:pt>
                <c:pt idx="7">
                  <c:v>258</c:v>
                </c:pt>
                <c:pt idx="8">
                  <c:v>433</c:v>
                </c:pt>
                <c:pt idx="9">
                  <c:v>131</c:v>
                </c:pt>
                <c:pt idx="10">
                  <c:v>1108</c:v>
                </c:pt>
                <c:pt idx="11">
                  <c:v>1372</c:v>
                </c:pt>
                <c:pt idx="12">
                  <c:v>1347</c:v>
                </c:pt>
                <c:pt idx="13">
                  <c:v>392</c:v>
                </c:pt>
                <c:pt idx="14">
                  <c:v>192</c:v>
                </c:pt>
                <c:pt idx="15">
                  <c:v>1675</c:v>
                </c:pt>
                <c:pt idx="16">
                  <c:v>7155</c:v>
                </c:pt>
                <c:pt idx="17">
                  <c:v>9724</c:v>
                </c:pt>
                <c:pt idx="18">
                  <c:v>10438</c:v>
                </c:pt>
                <c:pt idx="19">
                  <c:v>9928</c:v>
                </c:pt>
                <c:pt idx="20">
                  <c:v>10902</c:v>
                </c:pt>
                <c:pt idx="21">
                  <c:v>9554</c:v>
                </c:pt>
                <c:pt idx="22">
                  <c:v>9914</c:v>
                </c:pt>
                <c:pt idx="23">
                  <c:v>8894</c:v>
                </c:pt>
                <c:pt idx="24">
                  <c:v>7595</c:v>
                </c:pt>
                <c:pt idx="25">
                  <c:v>7182</c:v>
                </c:pt>
                <c:pt idx="26">
                  <c:v>7228</c:v>
                </c:pt>
                <c:pt idx="27">
                  <c:v>7055</c:v>
                </c:pt>
                <c:pt idx="28">
                  <c:v>7399</c:v>
                </c:pt>
                <c:pt idx="29">
                  <c:v>9054</c:v>
                </c:pt>
                <c:pt idx="30">
                  <c:v>7922</c:v>
                </c:pt>
              </c:numCache>
            </c:numRef>
          </c:val>
          <c:smooth val="0"/>
          <c:extLst>
            <c:ext xmlns:c16="http://schemas.microsoft.com/office/drawing/2014/chart" uri="{C3380CC4-5D6E-409C-BE32-E72D297353CC}">
              <c16:uniqueId val="{00000000-E643-4886-9E51-53D2C7828AEA}"/>
            </c:ext>
          </c:extLst>
        </c:ser>
        <c:dLbls>
          <c:showLegendKey val="0"/>
          <c:showVal val="0"/>
          <c:showCatName val="0"/>
          <c:showSerName val="0"/>
          <c:showPercent val="0"/>
          <c:showBubbleSize val="0"/>
        </c:dLbls>
        <c:smooth val="0"/>
        <c:axId val="344749752"/>
        <c:axId val="344746472"/>
      </c:lineChart>
      <c:dateAx>
        <c:axId val="344749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46472"/>
        <c:crosses val="autoZero"/>
        <c:auto val="1"/>
        <c:lblOffset val="100"/>
        <c:baseTimeUnit val="days"/>
      </c:dateAx>
      <c:valAx>
        <c:axId val="344746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49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12</c:v>
                </c:pt>
                <c:pt idx="1">
                  <c:v>7</c:v>
                </c:pt>
                <c:pt idx="2">
                  <c:v>64</c:v>
                </c:pt>
                <c:pt idx="3">
                  <c:v>140</c:v>
                </c:pt>
                <c:pt idx="4">
                  <c:v>365</c:v>
                </c:pt>
                <c:pt idx="5">
                  <c:v>119</c:v>
                </c:pt>
                <c:pt idx="6">
                  <c:v>60</c:v>
                </c:pt>
                <c:pt idx="7">
                  <c:v>31</c:v>
                </c:pt>
                <c:pt idx="8">
                  <c:v>71</c:v>
                </c:pt>
                <c:pt idx="9">
                  <c:v>31</c:v>
                </c:pt>
                <c:pt idx="10">
                  <c:v>106</c:v>
                </c:pt>
                <c:pt idx="11">
                  <c:v>174</c:v>
                </c:pt>
                <c:pt idx="12">
                  <c:v>111</c:v>
                </c:pt>
                <c:pt idx="13">
                  <c:v>34</c:v>
                </c:pt>
                <c:pt idx="14">
                  <c:v>22</c:v>
                </c:pt>
                <c:pt idx="15">
                  <c:v>63</c:v>
                </c:pt>
                <c:pt idx="16">
                  <c:v>564</c:v>
                </c:pt>
                <c:pt idx="17">
                  <c:v>522</c:v>
                </c:pt>
                <c:pt idx="18">
                  <c:v>642</c:v>
                </c:pt>
                <c:pt idx="19">
                  <c:v>617</c:v>
                </c:pt>
                <c:pt idx="20">
                  <c:v>822</c:v>
                </c:pt>
                <c:pt idx="21">
                  <c:v>429</c:v>
                </c:pt>
                <c:pt idx="22">
                  <c:v>854</c:v>
                </c:pt>
                <c:pt idx="23">
                  <c:v>446</c:v>
                </c:pt>
                <c:pt idx="24">
                  <c:v>225</c:v>
                </c:pt>
                <c:pt idx="25">
                  <c:v>207</c:v>
                </c:pt>
                <c:pt idx="26">
                  <c:v>219</c:v>
                </c:pt>
                <c:pt idx="27">
                  <c:v>179</c:v>
                </c:pt>
                <c:pt idx="28">
                  <c:v>184</c:v>
                </c:pt>
                <c:pt idx="29">
                  <c:v>348</c:v>
                </c:pt>
                <c:pt idx="30">
                  <c:v>242</c:v>
                </c:pt>
              </c:numCache>
            </c:numRef>
          </c:val>
          <c:smooth val="0"/>
          <c:extLst>
            <c:ext xmlns:c16="http://schemas.microsoft.com/office/drawing/2014/chart" uri="{C3380CC4-5D6E-409C-BE32-E72D297353CC}">
              <c16:uniqueId val="{00000000-873F-4C49-8229-24132D66A5EC}"/>
            </c:ext>
          </c:extLst>
        </c:ser>
        <c:dLbls>
          <c:showLegendKey val="0"/>
          <c:showVal val="0"/>
          <c:showCatName val="0"/>
          <c:showSerName val="0"/>
          <c:showPercent val="0"/>
          <c:showBubbleSize val="0"/>
        </c:dLbls>
        <c:smooth val="0"/>
        <c:axId val="344744176"/>
        <c:axId val="344744504"/>
      </c:lineChart>
      <c:dateAx>
        <c:axId val="344744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44504"/>
        <c:crosses val="autoZero"/>
        <c:auto val="1"/>
        <c:lblOffset val="100"/>
        <c:baseTimeUnit val="days"/>
      </c:dateAx>
      <c:valAx>
        <c:axId val="344744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44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12</c:v>
                </c:pt>
                <c:pt idx="1">
                  <c:v>8</c:v>
                </c:pt>
                <c:pt idx="2">
                  <c:v>19</c:v>
                </c:pt>
                <c:pt idx="3">
                  <c:v>24</c:v>
                </c:pt>
                <c:pt idx="4">
                  <c:v>53</c:v>
                </c:pt>
                <c:pt idx="5">
                  <c:v>67</c:v>
                </c:pt>
                <c:pt idx="6">
                  <c:v>14</c:v>
                </c:pt>
                <c:pt idx="7">
                  <c:v>22</c:v>
                </c:pt>
                <c:pt idx="8">
                  <c:v>23</c:v>
                </c:pt>
                <c:pt idx="9">
                  <c:v>22</c:v>
                </c:pt>
                <c:pt idx="10">
                  <c:v>24</c:v>
                </c:pt>
                <c:pt idx="11">
                  <c:v>23</c:v>
                </c:pt>
                <c:pt idx="12">
                  <c:v>40</c:v>
                </c:pt>
                <c:pt idx="13">
                  <c:v>37</c:v>
                </c:pt>
                <c:pt idx="14">
                  <c:v>14</c:v>
                </c:pt>
                <c:pt idx="15">
                  <c:v>41</c:v>
                </c:pt>
                <c:pt idx="16">
                  <c:v>68</c:v>
                </c:pt>
                <c:pt idx="17">
                  <c:v>65</c:v>
                </c:pt>
                <c:pt idx="18">
                  <c:v>85</c:v>
                </c:pt>
                <c:pt idx="19">
                  <c:v>112</c:v>
                </c:pt>
                <c:pt idx="20">
                  <c:v>135</c:v>
                </c:pt>
                <c:pt idx="21">
                  <c:v>62</c:v>
                </c:pt>
                <c:pt idx="22">
                  <c:v>248</c:v>
                </c:pt>
                <c:pt idx="23">
                  <c:v>85</c:v>
                </c:pt>
                <c:pt idx="24">
                  <c:v>35</c:v>
                </c:pt>
                <c:pt idx="25">
                  <c:v>30</c:v>
                </c:pt>
                <c:pt idx="26">
                  <c:v>56</c:v>
                </c:pt>
                <c:pt idx="27">
                  <c:v>27</c:v>
                </c:pt>
                <c:pt idx="28">
                  <c:v>28</c:v>
                </c:pt>
                <c:pt idx="29">
                  <c:v>63</c:v>
                </c:pt>
                <c:pt idx="30">
                  <c:v>29</c:v>
                </c:pt>
              </c:numCache>
            </c:numRef>
          </c:val>
          <c:smooth val="0"/>
          <c:extLst>
            <c:ext xmlns:c16="http://schemas.microsoft.com/office/drawing/2014/chart" uri="{C3380CC4-5D6E-409C-BE32-E72D297353CC}">
              <c16:uniqueId val="{00000000-B81E-4C8D-9F0E-8C847A7D594D}"/>
            </c:ext>
          </c:extLst>
        </c:ser>
        <c:dLbls>
          <c:showLegendKey val="0"/>
          <c:showVal val="0"/>
          <c:showCatName val="0"/>
          <c:showSerName val="0"/>
          <c:showPercent val="0"/>
          <c:showBubbleSize val="0"/>
        </c:dLbls>
        <c:smooth val="0"/>
        <c:axId val="344741552"/>
        <c:axId val="344742864"/>
      </c:lineChart>
      <c:dateAx>
        <c:axId val="344741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42864"/>
        <c:crosses val="autoZero"/>
        <c:auto val="1"/>
        <c:lblOffset val="100"/>
        <c:baseTimeUnit val="days"/>
      </c:dateAx>
      <c:valAx>
        <c:axId val="344742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41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430.63333333332997</c:v>
                </c:pt>
                <c:pt idx="1">
                  <c:v>262.26666666667001</c:v>
                </c:pt>
                <c:pt idx="2">
                  <c:v>178</c:v>
                </c:pt>
                <c:pt idx="3">
                  <c:v>136.86666666667</c:v>
                </c:pt>
                <c:pt idx="4">
                  <c:v>181.2</c:v>
                </c:pt>
                <c:pt idx="5">
                  <c:v>312.10000000000002</c:v>
                </c:pt>
                <c:pt idx="6">
                  <c:v>571</c:v>
                </c:pt>
                <c:pt idx="7">
                  <c:v>795.23333333333005</c:v>
                </c:pt>
                <c:pt idx="8">
                  <c:v>969.23333333333005</c:v>
                </c:pt>
                <c:pt idx="9">
                  <c:v>953.48387096774002</c:v>
                </c:pt>
                <c:pt idx="10">
                  <c:v>985.77419354839003</c:v>
                </c:pt>
                <c:pt idx="11">
                  <c:v>1029.0967741935001</c:v>
                </c:pt>
                <c:pt idx="12">
                  <c:v>1104.1612903226001</c:v>
                </c:pt>
                <c:pt idx="13">
                  <c:v>1064.6129032258</c:v>
                </c:pt>
                <c:pt idx="14">
                  <c:v>1040.6451612902999</c:v>
                </c:pt>
                <c:pt idx="15">
                  <c:v>1054.1935483871</c:v>
                </c:pt>
                <c:pt idx="16">
                  <c:v>1091.9354838710001</c:v>
                </c:pt>
                <c:pt idx="17">
                  <c:v>1140.4516129031999</c:v>
                </c:pt>
                <c:pt idx="18">
                  <c:v>1185.3225806452001</c:v>
                </c:pt>
                <c:pt idx="19">
                  <c:v>1234.2580645160999</c:v>
                </c:pt>
                <c:pt idx="20">
                  <c:v>1242.9677419355</c:v>
                </c:pt>
                <c:pt idx="21">
                  <c:v>1185.3225806452001</c:v>
                </c:pt>
                <c:pt idx="22">
                  <c:v>997</c:v>
                </c:pt>
                <c:pt idx="23">
                  <c:v>683.77419354839003</c:v>
                </c:pt>
              </c:numCache>
            </c:numRef>
          </c:val>
          <c:smooth val="0"/>
          <c:extLst>
            <c:ext xmlns:c16="http://schemas.microsoft.com/office/drawing/2014/chart" uri="{C3380CC4-5D6E-409C-BE32-E72D297353CC}">
              <c16:uniqueId val="{00000000-2388-49C4-A9EE-FB64C24E3E50}"/>
            </c:ext>
          </c:extLst>
        </c:ser>
        <c:dLbls>
          <c:showLegendKey val="0"/>
          <c:showVal val="0"/>
          <c:showCatName val="0"/>
          <c:showSerName val="0"/>
          <c:showPercent val="0"/>
          <c:showBubbleSize val="0"/>
        </c:dLbls>
        <c:smooth val="0"/>
        <c:axId val="395682032"/>
        <c:axId val="395682688"/>
      </c:lineChart>
      <c:catAx>
        <c:axId val="395682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82688"/>
        <c:crosses val="autoZero"/>
        <c:auto val="1"/>
        <c:lblAlgn val="ctr"/>
        <c:lblOffset val="100"/>
        <c:noMultiLvlLbl val="0"/>
      </c:catAx>
      <c:valAx>
        <c:axId val="395682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82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175</c:v>
                </c:pt>
                <c:pt idx="1">
                  <c:v>35</c:v>
                </c:pt>
                <c:pt idx="2">
                  <c:v>858</c:v>
                </c:pt>
                <c:pt idx="3">
                  <c:v>841</c:v>
                </c:pt>
                <c:pt idx="4">
                  <c:v>2219</c:v>
                </c:pt>
                <c:pt idx="5">
                  <c:v>1353</c:v>
                </c:pt>
                <c:pt idx="6">
                  <c:v>473</c:v>
                </c:pt>
                <c:pt idx="7">
                  <c:v>258</c:v>
                </c:pt>
                <c:pt idx="8">
                  <c:v>433</c:v>
                </c:pt>
                <c:pt idx="9">
                  <c:v>131</c:v>
                </c:pt>
                <c:pt idx="10">
                  <c:v>1108</c:v>
                </c:pt>
                <c:pt idx="11">
                  <c:v>1372</c:v>
                </c:pt>
                <c:pt idx="12">
                  <c:v>1347</c:v>
                </c:pt>
                <c:pt idx="13">
                  <c:v>392</c:v>
                </c:pt>
                <c:pt idx="14">
                  <c:v>192</c:v>
                </c:pt>
                <c:pt idx="15">
                  <c:v>1675</c:v>
                </c:pt>
                <c:pt idx="16">
                  <c:v>7155</c:v>
                </c:pt>
                <c:pt idx="17">
                  <c:v>9724</c:v>
                </c:pt>
                <c:pt idx="18">
                  <c:v>10438</c:v>
                </c:pt>
                <c:pt idx="19">
                  <c:v>9928</c:v>
                </c:pt>
                <c:pt idx="20">
                  <c:v>10902</c:v>
                </c:pt>
                <c:pt idx="21">
                  <c:v>9554</c:v>
                </c:pt>
                <c:pt idx="22">
                  <c:v>9914</c:v>
                </c:pt>
                <c:pt idx="23">
                  <c:v>8894</c:v>
                </c:pt>
                <c:pt idx="24">
                  <c:v>7595</c:v>
                </c:pt>
                <c:pt idx="25">
                  <c:v>7182</c:v>
                </c:pt>
                <c:pt idx="26">
                  <c:v>7228</c:v>
                </c:pt>
                <c:pt idx="27">
                  <c:v>7055</c:v>
                </c:pt>
                <c:pt idx="28">
                  <c:v>7399</c:v>
                </c:pt>
                <c:pt idx="29">
                  <c:v>9054</c:v>
                </c:pt>
                <c:pt idx="30">
                  <c:v>7922</c:v>
                </c:pt>
              </c:numCache>
            </c:numRef>
          </c:val>
          <c:smooth val="0"/>
          <c:extLst>
            <c:ext xmlns:c16="http://schemas.microsoft.com/office/drawing/2014/chart" uri="{C3380CC4-5D6E-409C-BE32-E72D297353CC}">
              <c16:uniqueId val="{00000000-2E6D-4426-9EEE-3DE9B0EBF136}"/>
            </c:ext>
          </c:extLst>
        </c:ser>
        <c:dLbls>
          <c:showLegendKey val="0"/>
          <c:showVal val="0"/>
          <c:showCatName val="0"/>
          <c:showSerName val="0"/>
          <c:showPercent val="0"/>
          <c:showBubbleSize val="0"/>
        </c:dLbls>
        <c:smooth val="0"/>
        <c:axId val="319491920"/>
        <c:axId val="319492248"/>
      </c:lineChart>
      <c:dateAx>
        <c:axId val="319491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92248"/>
        <c:crosses val="autoZero"/>
        <c:auto val="1"/>
        <c:lblOffset val="100"/>
        <c:baseTimeUnit val="days"/>
      </c:dateAx>
      <c:valAx>
        <c:axId val="319492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91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13F52-1316-44BD-AB68-A7DD5A2ECBF3}"/>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D920D4F7-C4DB-4EE3-9EF2-946E207A7DFF}"/>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562389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D5A81-A279-4120-9177-4D3E514A44CE}"/>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ECDE4A88-BE89-4037-ACB1-09A9E8686DB4}"/>
              </a:ext>
            </a:extLst>
          </p:cNvPr>
          <p:cNvGraphicFramePr>
            <a:graphicFrameLocks noGrp="1"/>
          </p:cNvGraphicFramePr>
          <p:nvPr>
            <p:ph type="tbl" sz="quarter" idx="13"/>
            <p:extLst>
              <p:ext uri="{D42A27DB-BD31-4B8C-83A1-F6EECF244321}">
                <p14:modId xmlns:p14="http://schemas.microsoft.com/office/powerpoint/2010/main" val="4284201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70642548"/>
                    </a:ext>
                  </a:extLst>
                </a:gridCol>
                <a:gridCol w="740664">
                  <a:extLst>
                    <a:ext uri="{9D8B030D-6E8A-4147-A177-3AD203B41FA5}">
                      <a16:colId xmlns:a16="http://schemas.microsoft.com/office/drawing/2014/main" val="1167140438"/>
                    </a:ext>
                  </a:extLst>
                </a:gridCol>
                <a:gridCol w="740664">
                  <a:extLst>
                    <a:ext uri="{9D8B030D-6E8A-4147-A177-3AD203B41FA5}">
                      <a16:colId xmlns:a16="http://schemas.microsoft.com/office/drawing/2014/main" val="3688283038"/>
                    </a:ext>
                  </a:extLst>
                </a:gridCol>
                <a:gridCol w="740664">
                  <a:extLst>
                    <a:ext uri="{9D8B030D-6E8A-4147-A177-3AD203B41FA5}">
                      <a16:colId xmlns:a16="http://schemas.microsoft.com/office/drawing/2014/main" val="336481046"/>
                    </a:ext>
                  </a:extLst>
                </a:gridCol>
                <a:gridCol w="740664">
                  <a:extLst>
                    <a:ext uri="{9D8B030D-6E8A-4147-A177-3AD203B41FA5}">
                      <a16:colId xmlns:a16="http://schemas.microsoft.com/office/drawing/2014/main" val="111855603"/>
                    </a:ext>
                  </a:extLst>
                </a:gridCol>
                <a:gridCol w="740664">
                  <a:extLst>
                    <a:ext uri="{9D8B030D-6E8A-4147-A177-3AD203B41FA5}">
                      <a16:colId xmlns:a16="http://schemas.microsoft.com/office/drawing/2014/main" val="1027020654"/>
                    </a:ext>
                  </a:extLst>
                </a:gridCol>
                <a:gridCol w="740664">
                  <a:extLst>
                    <a:ext uri="{9D8B030D-6E8A-4147-A177-3AD203B41FA5}">
                      <a16:colId xmlns:a16="http://schemas.microsoft.com/office/drawing/2014/main" val="2121681970"/>
                    </a:ext>
                  </a:extLst>
                </a:gridCol>
                <a:gridCol w="740664">
                  <a:extLst>
                    <a:ext uri="{9D8B030D-6E8A-4147-A177-3AD203B41FA5}">
                      <a16:colId xmlns:a16="http://schemas.microsoft.com/office/drawing/2014/main" val="878271861"/>
                    </a:ext>
                  </a:extLst>
                </a:gridCol>
                <a:gridCol w="740664">
                  <a:extLst>
                    <a:ext uri="{9D8B030D-6E8A-4147-A177-3AD203B41FA5}">
                      <a16:colId xmlns:a16="http://schemas.microsoft.com/office/drawing/2014/main" val="1860237431"/>
                    </a:ext>
                  </a:extLst>
                </a:gridCol>
                <a:gridCol w="740664">
                  <a:extLst>
                    <a:ext uri="{9D8B030D-6E8A-4147-A177-3AD203B41FA5}">
                      <a16:colId xmlns:a16="http://schemas.microsoft.com/office/drawing/2014/main" val="200238272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69546507"/>
                  </a:ext>
                </a:extLst>
              </a:tr>
              <a:tr h="370840">
                <a:tc>
                  <a:txBody>
                    <a:bodyPr/>
                    <a:lstStyle/>
                    <a:p>
                      <a:r>
                        <a:rPr lang="en-US" sz="1000"/>
                        <a:t>Autohaus Strauss</a:t>
                      </a:r>
                    </a:p>
                  </a:txBody>
                  <a:tcPr/>
                </a:tc>
                <a:tc>
                  <a:txBody>
                    <a:bodyPr/>
                    <a:lstStyle/>
                    <a:p>
                      <a:r>
                        <a:rPr lang="en-US" sz="1000"/>
                        <a:t>2317</a:t>
                      </a:r>
                    </a:p>
                  </a:txBody>
                  <a:tcPr/>
                </a:tc>
                <a:tc>
                  <a:txBody>
                    <a:bodyPr/>
                    <a:lstStyle/>
                    <a:p>
                      <a:r>
                        <a:rPr lang="en-US" sz="1000"/>
                        <a:t>83</a:t>
                      </a:r>
                    </a:p>
                  </a:txBody>
                  <a:tcPr/>
                </a:tc>
                <a:tc>
                  <a:txBody>
                    <a:bodyPr/>
                    <a:lstStyle/>
                    <a:p>
                      <a:r>
                        <a:rPr lang="en-US" sz="1000"/>
                        <a:t>19</a:t>
                      </a:r>
                    </a:p>
                  </a:txBody>
                  <a:tcPr/>
                </a:tc>
                <a:tc>
                  <a:txBody>
                    <a:bodyPr/>
                    <a:lstStyle/>
                    <a:p>
                      <a:r>
                        <a:rPr lang="en-US" sz="1000"/>
                        <a:t>815</a:t>
                      </a:r>
                    </a:p>
                  </a:txBody>
                  <a:tcPr/>
                </a:tc>
                <a:tc>
                  <a:txBody>
                    <a:bodyPr/>
                    <a:lstStyle/>
                    <a:p>
                      <a:r>
                        <a:rPr lang="en-US" sz="1000"/>
                        <a:t>80</a:t>
                      </a:r>
                    </a:p>
                  </a:txBody>
                  <a:tcPr/>
                </a:tc>
                <a:tc>
                  <a:txBody>
                    <a:bodyPr/>
                    <a:lstStyle/>
                    <a:p>
                      <a:r>
                        <a:rPr lang="en-US" sz="1000"/>
                        <a:t>28</a:t>
                      </a:r>
                    </a:p>
                  </a:txBody>
                  <a:tcPr/>
                </a:tc>
                <a:tc>
                  <a:txBody>
                    <a:bodyPr/>
                    <a:lstStyle/>
                    <a:p>
                      <a:r>
                        <a:rPr lang="en-US" sz="1000"/>
                        <a:t>0</a:t>
                      </a:r>
                    </a:p>
                  </a:txBody>
                  <a:tcPr/>
                </a:tc>
                <a:tc>
                  <a:txBody>
                    <a:bodyPr/>
                    <a:lstStyle/>
                    <a:p>
                      <a:r>
                        <a:rPr lang="en-US" sz="1000"/>
                        <a:t>2.1353%</a:t>
                      </a:r>
                    </a:p>
                  </a:txBody>
                  <a:tcPr/>
                </a:tc>
                <a:tc>
                  <a:txBody>
                    <a:bodyPr/>
                    <a:lstStyle/>
                    <a:p>
                      <a:r>
                        <a:rPr lang="en-US" sz="1000"/>
                        <a:t>0.0%</a:t>
                      </a:r>
                    </a:p>
                  </a:txBody>
                  <a:tcPr/>
                </a:tc>
                <a:extLst>
                  <a:ext uri="{0D108BD9-81ED-4DB2-BD59-A6C34878D82A}">
                    <a16:rowId xmlns:a16="http://schemas.microsoft.com/office/drawing/2014/main" val="3799837789"/>
                  </a:ext>
                </a:extLst>
              </a:tr>
            </a:tbl>
          </a:graphicData>
        </a:graphic>
      </p:graphicFrame>
      <p:sp>
        <p:nvSpPr>
          <p:cNvPr id="4" name="Text Placeholder 3">
            <a:extLst>
              <a:ext uri="{FF2B5EF4-FFF2-40B4-BE49-F238E27FC236}">
                <a16:creationId xmlns:a16="http://schemas.microsoft.com/office/drawing/2014/main" id="{9E743A30-6DB3-4E8D-95D1-5866F6CFFBED}"/>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574521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71E64-542A-4BCD-9EBD-A8E549926B57}"/>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A8F83A93-222F-4047-B285-19EABA5B1193}"/>
              </a:ext>
            </a:extLst>
          </p:cNvPr>
          <p:cNvGraphicFramePr>
            <a:graphicFrameLocks noGrp="1"/>
          </p:cNvGraphicFramePr>
          <p:nvPr>
            <p:ph type="tbl" sz="quarter" idx="13"/>
            <p:extLst>
              <p:ext uri="{D42A27DB-BD31-4B8C-83A1-F6EECF244321}">
                <p14:modId xmlns:p14="http://schemas.microsoft.com/office/powerpoint/2010/main" val="3698944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82742466"/>
                    </a:ext>
                  </a:extLst>
                </a:gridCol>
                <a:gridCol w="1234440">
                  <a:extLst>
                    <a:ext uri="{9D8B030D-6E8A-4147-A177-3AD203B41FA5}">
                      <a16:colId xmlns:a16="http://schemas.microsoft.com/office/drawing/2014/main" val="2744023109"/>
                    </a:ext>
                  </a:extLst>
                </a:gridCol>
                <a:gridCol w="822960">
                  <a:extLst>
                    <a:ext uri="{9D8B030D-6E8A-4147-A177-3AD203B41FA5}">
                      <a16:colId xmlns:a16="http://schemas.microsoft.com/office/drawing/2014/main" val="294557060"/>
                    </a:ext>
                  </a:extLst>
                </a:gridCol>
                <a:gridCol w="822960">
                  <a:extLst>
                    <a:ext uri="{9D8B030D-6E8A-4147-A177-3AD203B41FA5}">
                      <a16:colId xmlns:a16="http://schemas.microsoft.com/office/drawing/2014/main" val="743920920"/>
                    </a:ext>
                  </a:extLst>
                </a:gridCol>
                <a:gridCol w="822960">
                  <a:extLst>
                    <a:ext uri="{9D8B030D-6E8A-4147-A177-3AD203B41FA5}">
                      <a16:colId xmlns:a16="http://schemas.microsoft.com/office/drawing/2014/main" val="2633399872"/>
                    </a:ext>
                  </a:extLst>
                </a:gridCol>
                <a:gridCol w="822960">
                  <a:extLst>
                    <a:ext uri="{9D8B030D-6E8A-4147-A177-3AD203B41FA5}">
                      <a16:colId xmlns:a16="http://schemas.microsoft.com/office/drawing/2014/main" val="748135662"/>
                    </a:ext>
                  </a:extLst>
                </a:gridCol>
                <a:gridCol w="822960">
                  <a:extLst>
                    <a:ext uri="{9D8B030D-6E8A-4147-A177-3AD203B41FA5}">
                      <a16:colId xmlns:a16="http://schemas.microsoft.com/office/drawing/2014/main" val="2413640812"/>
                    </a:ext>
                  </a:extLst>
                </a:gridCol>
                <a:gridCol w="822960">
                  <a:extLst>
                    <a:ext uri="{9D8B030D-6E8A-4147-A177-3AD203B41FA5}">
                      <a16:colId xmlns:a16="http://schemas.microsoft.com/office/drawing/2014/main" val="402112021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73301902"/>
                  </a:ext>
                </a:extLst>
              </a:tr>
              <a:tr h="370840">
                <a:tc>
                  <a:txBody>
                    <a:bodyPr/>
                    <a:lstStyle/>
                    <a:p>
                      <a:r>
                        <a:rPr lang="en-US" sz="1000"/>
                        <a:t>Autohaus Strauss</a:t>
                      </a:r>
                    </a:p>
                  </a:txBody>
                  <a:tcPr/>
                </a:tc>
                <a:tc>
                  <a:txBody>
                    <a:bodyPr/>
                    <a:lstStyle/>
                    <a:p>
                      <a:r>
                        <a:rPr lang="en-US" sz="1000"/>
                        <a:t>2317</a:t>
                      </a:r>
                    </a:p>
                  </a:txBody>
                  <a:tcPr/>
                </a:tc>
                <a:tc>
                  <a:txBody>
                    <a:bodyPr/>
                    <a:lstStyle/>
                    <a:p>
                      <a:r>
                        <a:rPr lang="en-US" sz="1000"/>
                        <a:t>9</a:t>
                      </a:r>
                    </a:p>
                  </a:txBody>
                  <a:tcPr/>
                </a:tc>
                <a:tc>
                  <a:txBody>
                    <a:bodyPr/>
                    <a:lstStyle/>
                    <a:p>
                      <a:r>
                        <a:rPr lang="en-US" sz="1000"/>
                        <a:t>0.4%</a:t>
                      </a:r>
                    </a:p>
                  </a:txBody>
                  <a:tcPr/>
                </a:tc>
                <a:tc>
                  <a:txBody>
                    <a:bodyPr/>
                    <a:lstStyle/>
                    <a:p>
                      <a:r>
                        <a:rPr lang="en-US" sz="1000"/>
                        <a:t>15</a:t>
                      </a:r>
                    </a:p>
                  </a:txBody>
                  <a:tcPr/>
                </a:tc>
                <a:tc>
                  <a:txBody>
                    <a:bodyPr/>
                    <a:lstStyle/>
                    <a:p>
                      <a:r>
                        <a:rPr lang="en-US" sz="1000"/>
                        <a:t>0.7%</a:t>
                      </a:r>
                    </a:p>
                  </a:txBody>
                  <a:tcPr/>
                </a:tc>
                <a:tc>
                  <a:txBody>
                    <a:bodyPr/>
                    <a:lstStyle/>
                    <a:p>
                      <a:r>
                        <a:rPr lang="en-US" sz="1000"/>
                        <a:t>83</a:t>
                      </a:r>
                    </a:p>
                  </a:txBody>
                  <a:tcPr/>
                </a:tc>
                <a:tc>
                  <a:txBody>
                    <a:bodyPr/>
                    <a:lstStyle/>
                    <a:p>
                      <a:r>
                        <a:rPr lang="en-US" sz="1000"/>
                        <a:t>3.7%</a:t>
                      </a:r>
                    </a:p>
                  </a:txBody>
                  <a:tcPr/>
                </a:tc>
                <a:extLst>
                  <a:ext uri="{0D108BD9-81ED-4DB2-BD59-A6C34878D82A}">
                    <a16:rowId xmlns:a16="http://schemas.microsoft.com/office/drawing/2014/main" val="3530422151"/>
                  </a:ext>
                </a:extLst>
              </a:tr>
            </a:tbl>
          </a:graphicData>
        </a:graphic>
      </p:graphicFrame>
      <p:sp>
        <p:nvSpPr>
          <p:cNvPr id="4" name="Text Placeholder 3">
            <a:extLst>
              <a:ext uri="{FF2B5EF4-FFF2-40B4-BE49-F238E27FC236}">
                <a16:creationId xmlns:a16="http://schemas.microsoft.com/office/drawing/2014/main" id="{463A78E1-37DA-454D-81DD-03CE985AB0B1}"/>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783457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CC83A-EB48-4493-BFDE-F414298D0683}"/>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58ECA397-FD0F-457F-975B-C89DF4D457A2}"/>
              </a:ext>
            </a:extLst>
          </p:cNvPr>
          <p:cNvGraphicFramePr>
            <a:graphicFrameLocks noGrp="1"/>
          </p:cNvGraphicFramePr>
          <p:nvPr>
            <p:ph type="tbl" sz="quarter" idx="13"/>
            <p:extLst>
              <p:ext uri="{D42A27DB-BD31-4B8C-83A1-F6EECF244321}">
                <p14:modId xmlns:p14="http://schemas.microsoft.com/office/powerpoint/2010/main" val="1065877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29648539"/>
                    </a:ext>
                  </a:extLst>
                </a:gridCol>
                <a:gridCol w="740664">
                  <a:extLst>
                    <a:ext uri="{9D8B030D-6E8A-4147-A177-3AD203B41FA5}">
                      <a16:colId xmlns:a16="http://schemas.microsoft.com/office/drawing/2014/main" val="3421195752"/>
                    </a:ext>
                  </a:extLst>
                </a:gridCol>
                <a:gridCol w="740664">
                  <a:extLst>
                    <a:ext uri="{9D8B030D-6E8A-4147-A177-3AD203B41FA5}">
                      <a16:colId xmlns:a16="http://schemas.microsoft.com/office/drawing/2014/main" val="1163314056"/>
                    </a:ext>
                  </a:extLst>
                </a:gridCol>
                <a:gridCol w="740664">
                  <a:extLst>
                    <a:ext uri="{9D8B030D-6E8A-4147-A177-3AD203B41FA5}">
                      <a16:colId xmlns:a16="http://schemas.microsoft.com/office/drawing/2014/main" val="2757557284"/>
                    </a:ext>
                  </a:extLst>
                </a:gridCol>
                <a:gridCol w="740664">
                  <a:extLst>
                    <a:ext uri="{9D8B030D-6E8A-4147-A177-3AD203B41FA5}">
                      <a16:colId xmlns:a16="http://schemas.microsoft.com/office/drawing/2014/main" val="2310903133"/>
                    </a:ext>
                  </a:extLst>
                </a:gridCol>
                <a:gridCol w="740664">
                  <a:extLst>
                    <a:ext uri="{9D8B030D-6E8A-4147-A177-3AD203B41FA5}">
                      <a16:colId xmlns:a16="http://schemas.microsoft.com/office/drawing/2014/main" val="1226957841"/>
                    </a:ext>
                  </a:extLst>
                </a:gridCol>
                <a:gridCol w="740664">
                  <a:extLst>
                    <a:ext uri="{9D8B030D-6E8A-4147-A177-3AD203B41FA5}">
                      <a16:colId xmlns:a16="http://schemas.microsoft.com/office/drawing/2014/main" val="2525496497"/>
                    </a:ext>
                  </a:extLst>
                </a:gridCol>
                <a:gridCol w="740664">
                  <a:extLst>
                    <a:ext uri="{9D8B030D-6E8A-4147-A177-3AD203B41FA5}">
                      <a16:colId xmlns:a16="http://schemas.microsoft.com/office/drawing/2014/main" val="3904920300"/>
                    </a:ext>
                  </a:extLst>
                </a:gridCol>
                <a:gridCol w="740664">
                  <a:extLst>
                    <a:ext uri="{9D8B030D-6E8A-4147-A177-3AD203B41FA5}">
                      <a16:colId xmlns:a16="http://schemas.microsoft.com/office/drawing/2014/main" val="3836126544"/>
                    </a:ext>
                  </a:extLst>
                </a:gridCol>
                <a:gridCol w="740664">
                  <a:extLst>
                    <a:ext uri="{9D8B030D-6E8A-4147-A177-3AD203B41FA5}">
                      <a16:colId xmlns:a16="http://schemas.microsoft.com/office/drawing/2014/main" val="218142153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9821906"/>
                  </a:ext>
                </a:extLst>
              </a:tr>
              <a:tr h="370840">
                <a:tc>
                  <a:txBody>
                    <a:bodyPr/>
                    <a:lstStyle/>
                    <a:p>
                      <a:r>
                        <a:rPr lang="en-US" sz="1000"/>
                        <a:t>Autohaus Strauss</a:t>
                      </a:r>
                    </a:p>
                  </a:txBody>
                  <a:tcPr/>
                </a:tc>
                <a:tc>
                  <a:txBody>
                    <a:bodyPr/>
                    <a:lstStyle/>
                    <a:p>
                      <a:r>
                        <a:rPr lang="en-US" sz="1000"/>
                        <a:t>2317</a:t>
                      </a:r>
                    </a:p>
                  </a:txBody>
                  <a:tcPr/>
                </a:tc>
                <a:tc>
                  <a:txBody>
                    <a:bodyPr/>
                    <a:lstStyle/>
                    <a:p>
                      <a:r>
                        <a:rPr lang="en-US" sz="1000"/>
                        <a:t>83</a:t>
                      </a:r>
                    </a:p>
                  </a:txBody>
                  <a:tcPr/>
                </a:tc>
                <a:tc>
                  <a:txBody>
                    <a:bodyPr/>
                    <a:lstStyle/>
                    <a:p>
                      <a:r>
                        <a:rPr lang="en-US" sz="1000"/>
                        <a:t>19</a:t>
                      </a:r>
                    </a:p>
                  </a:txBody>
                  <a:tcPr/>
                </a:tc>
                <a:tc>
                  <a:txBody>
                    <a:bodyPr/>
                    <a:lstStyle/>
                    <a:p>
                      <a:r>
                        <a:rPr lang="en-US" sz="1000"/>
                        <a:t>815</a:t>
                      </a:r>
                    </a:p>
                  </a:txBody>
                  <a:tcPr/>
                </a:tc>
                <a:tc>
                  <a:txBody>
                    <a:bodyPr/>
                    <a:lstStyle/>
                    <a:p>
                      <a:r>
                        <a:rPr lang="en-US" sz="1000"/>
                        <a:t>80</a:t>
                      </a:r>
                    </a:p>
                  </a:txBody>
                  <a:tcPr/>
                </a:tc>
                <a:tc>
                  <a:txBody>
                    <a:bodyPr/>
                    <a:lstStyle/>
                    <a:p>
                      <a:r>
                        <a:rPr lang="en-US" sz="1000"/>
                        <a:t>28</a:t>
                      </a:r>
                    </a:p>
                  </a:txBody>
                  <a:tcPr/>
                </a:tc>
                <a:tc>
                  <a:txBody>
                    <a:bodyPr/>
                    <a:lstStyle/>
                    <a:p>
                      <a:r>
                        <a:rPr lang="en-US" sz="1000"/>
                        <a:t>0</a:t>
                      </a:r>
                    </a:p>
                  </a:txBody>
                  <a:tcPr/>
                </a:tc>
                <a:tc>
                  <a:txBody>
                    <a:bodyPr/>
                    <a:lstStyle/>
                    <a:p>
                      <a:r>
                        <a:rPr lang="en-US" sz="1000"/>
                        <a:t>2.1353%</a:t>
                      </a:r>
                    </a:p>
                  </a:txBody>
                  <a:tcPr/>
                </a:tc>
                <a:tc>
                  <a:txBody>
                    <a:bodyPr/>
                    <a:lstStyle/>
                    <a:p>
                      <a:r>
                        <a:rPr lang="en-US" sz="1000"/>
                        <a:t>0.0%</a:t>
                      </a:r>
                    </a:p>
                  </a:txBody>
                  <a:tcPr/>
                </a:tc>
                <a:extLst>
                  <a:ext uri="{0D108BD9-81ED-4DB2-BD59-A6C34878D82A}">
                    <a16:rowId xmlns:a16="http://schemas.microsoft.com/office/drawing/2014/main" val="2036629234"/>
                  </a:ext>
                </a:extLst>
              </a:tr>
            </a:tbl>
          </a:graphicData>
        </a:graphic>
      </p:graphicFrame>
      <p:sp>
        <p:nvSpPr>
          <p:cNvPr id="4" name="Text Placeholder 3">
            <a:extLst>
              <a:ext uri="{FF2B5EF4-FFF2-40B4-BE49-F238E27FC236}">
                <a16:creationId xmlns:a16="http://schemas.microsoft.com/office/drawing/2014/main" id="{9CC52319-9FF8-4108-A8FD-5437752B2A44}"/>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9932485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B2FB0-727D-4045-B232-B5887D54CAED}"/>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238A8668-CBF0-4832-A095-48223453F15E}"/>
              </a:ext>
            </a:extLst>
          </p:cNvPr>
          <p:cNvGraphicFramePr>
            <a:graphicFrameLocks noGrp="1"/>
          </p:cNvGraphicFramePr>
          <p:nvPr>
            <p:ph type="chart" sz="quarter" idx="13"/>
            <p:extLst>
              <p:ext uri="{D42A27DB-BD31-4B8C-83A1-F6EECF244321}">
                <p14:modId xmlns:p14="http://schemas.microsoft.com/office/powerpoint/2010/main" val="1905151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B453CF-E521-4A97-AEA6-820673A098D0}"/>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5F898E67-1AB3-4CA4-9A8D-31C522E365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5607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8F301-F69B-40B4-A53E-F05E90EE0F95}"/>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2FDD4DED-D72E-4C30-AED8-C95CD8ECC8E7}"/>
              </a:ext>
            </a:extLst>
          </p:cNvPr>
          <p:cNvGraphicFramePr>
            <a:graphicFrameLocks noGrp="1"/>
          </p:cNvGraphicFramePr>
          <p:nvPr>
            <p:ph type="chart" sz="quarter" idx="13"/>
            <p:extLst>
              <p:ext uri="{D42A27DB-BD31-4B8C-83A1-F6EECF244321}">
                <p14:modId xmlns:p14="http://schemas.microsoft.com/office/powerpoint/2010/main" val="41171411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81BC79-98D3-4FEA-8182-B418752B42DC}"/>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D587E163-17CE-4762-B111-5B98B291D1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4328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967C6-3973-40D9-B930-9C6F858D7A65}"/>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C441E624-AEF2-4B9A-A760-2E4884907B96}"/>
              </a:ext>
            </a:extLst>
          </p:cNvPr>
          <p:cNvGraphicFramePr>
            <a:graphicFrameLocks noGrp="1"/>
          </p:cNvGraphicFramePr>
          <p:nvPr>
            <p:ph type="chart" sz="quarter" idx="13"/>
            <p:extLst>
              <p:ext uri="{D42A27DB-BD31-4B8C-83A1-F6EECF244321}">
                <p14:modId xmlns:p14="http://schemas.microsoft.com/office/powerpoint/2010/main" val="26853355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011049-C43A-4CA0-B332-2E2E6C966BBE}"/>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1AC88042-78AC-4DC6-8F40-144300BE84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9760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1A0B4-FD90-4EB6-9F54-103D9A38FF25}"/>
              </a:ext>
            </a:extLst>
          </p:cNvPr>
          <p:cNvSpPr>
            <a:spLocks noGrp="1"/>
          </p:cNvSpPr>
          <p:nvPr>
            <p:ph type="title"/>
          </p:nvPr>
        </p:nvSpPr>
        <p:spPr/>
        <p:txBody>
          <a:bodyPr/>
          <a:lstStyle/>
          <a:p>
            <a:r>
              <a:rPr lang="en-US"/>
              <a:t>Facebook Own Posts Table - 1 of 9</a:t>
            </a:r>
          </a:p>
        </p:txBody>
      </p:sp>
      <p:graphicFrame>
        <p:nvGraphicFramePr>
          <p:cNvPr id="5" name="Table Placeholder 4">
            <a:extLst>
              <a:ext uri="{FF2B5EF4-FFF2-40B4-BE49-F238E27FC236}">
                <a16:creationId xmlns:a16="http://schemas.microsoft.com/office/drawing/2014/main" id="{A01D491A-E76C-4407-BA11-CCC7C074C4F4}"/>
              </a:ext>
            </a:extLst>
          </p:cNvPr>
          <p:cNvGraphicFramePr>
            <a:graphicFrameLocks noGrp="1"/>
          </p:cNvGraphicFramePr>
          <p:nvPr>
            <p:ph type="tbl" sz="quarter" idx="13"/>
            <p:extLst>
              <p:ext uri="{D42A27DB-BD31-4B8C-83A1-F6EECF244321}">
                <p14:modId xmlns:p14="http://schemas.microsoft.com/office/powerpoint/2010/main" val="3938063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50111891"/>
                    </a:ext>
                  </a:extLst>
                </a:gridCol>
                <a:gridCol w="658368">
                  <a:extLst>
                    <a:ext uri="{9D8B030D-6E8A-4147-A177-3AD203B41FA5}">
                      <a16:colId xmlns:a16="http://schemas.microsoft.com/office/drawing/2014/main" val="1010365090"/>
                    </a:ext>
                  </a:extLst>
                </a:gridCol>
                <a:gridCol w="658368">
                  <a:extLst>
                    <a:ext uri="{9D8B030D-6E8A-4147-A177-3AD203B41FA5}">
                      <a16:colId xmlns:a16="http://schemas.microsoft.com/office/drawing/2014/main" val="1410337162"/>
                    </a:ext>
                  </a:extLst>
                </a:gridCol>
                <a:gridCol w="658368">
                  <a:extLst>
                    <a:ext uri="{9D8B030D-6E8A-4147-A177-3AD203B41FA5}">
                      <a16:colId xmlns:a16="http://schemas.microsoft.com/office/drawing/2014/main" val="3816565821"/>
                    </a:ext>
                  </a:extLst>
                </a:gridCol>
                <a:gridCol w="658368">
                  <a:extLst>
                    <a:ext uri="{9D8B030D-6E8A-4147-A177-3AD203B41FA5}">
                      <a16:colId xmlns:a16="http://schemas.microsoft.com/office/drawing/2014/main" val="251868359"/>
                    </a:ext>
                  </a:extLst>
                </a:gridCol>
                <a:gridCol w="658368">
                  <a:extLst>
                    <a:ext uri="{9D8B030D-6E8A-4147-A177-3AD203B41FA5}">
                      <a16:colId xmlns:a16="http://schemas.microsoft.com/office/drawing/2014/main" val="1599860397"/>
                    </a:ext>
                  </a:extLst>
                </a:gridCol>
                <a:gridCol w="658368">
                  <a:extLst>
                    <a:ext uri="{9D8B030D-6E8A-4147-A177-3AD203B41FA5}">
                      <a16:colId xmlns:a16="http://schemas.microsoft.com/office/drawing/2014/main" val="4212311557"/>
                    </a:ext>
                  </a:extLst>
                </a:gridCol>
                <a:gridCol w="658368">
                  <a:extLst>
                    <a:ext uri="{9D8B030D-6E8A-4147-A177-3AD203B41FA5}">
                      <a16:colId xmlns:a16="http://schemas.microsoft.com/office/drawing/2014/main" val="2946721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04907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- 2018-01-30 13:31:18</a:t>
                      </a:r>
                      <a:r>
                        <a:rPr kumimoji="0" lang="de-DE" sz="1000" b="0" i="0" u="none" strike="noStrike" kern="1200" cap="none" spc="0" normalizeH="0" baseline="0" noProof="0">
                          <a:ln>
                            <a:noFill/>
                          </a:ln>
                          <a:solidFill>
                            <a:prstClr val="black"/>
                          </a:solidFill>
                          <a:effectLst/>
                          <a:uLnTx/>
                          <a:uFillTx/>
                          <a:latin typeface="+mn-lt"/>
                          <a:ea typeface="+mn-ea"/>
                          <a:cs typeface="+mn-cs"/>
                        </a:rPr>
                        <a:t>
Unser Ford-Verkaufsberater Daniel Pausch übergibt Frau Bettina Petz ihren neuen Ford KUGA ST-LINE 4x4 mit 150PS! 😁👍
Das Team vom Autohaus Strauss gratuliert recht herzlich zu dieser wunderbaren Wahl, wünscht viel Freude mit dem neuen Ford KUGA und vor allem, eine gute und sichere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55253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- 2018-01-24 15:29:48</a:t>
                      </a:r>
                      <a:r>
                        <a:rPr kumimoji="0" lang="en-US" sz="1000" b="0" i="0" u="none" strike="noStrike" kern="1200" cap="none" spc="0" normalizeH="0" baseline="0" noProof="0">
                          <a:ln>
                            <a:noFill/>
                          </a:ln>
                          <a:solidFill>
                            <a:prstClr val="black"/>
                          </a:solidFill>
                          <a:effectLst/>
                          <a:uLnTx/>
                          <a:uFillTx/>
                          <a:latin typeface="+mn-lt"/>
                          <a:ea typeface="+mn-ea"/>
                          <a:cs typeface="+mn-cs"/>
                        </a:rPr>
                        <a:t>
Herzliche Gratulation an Walter Husa!
Er darf sich über seinen neuen Range Rover Evoque Landmark 2.0TD mit 180PS, in der eleganten Farbe Corris Grey, mit In Control Connect Plus Paket, Privacy Glass, Winterpaket uvm., freuen!! 😁
Das gesamte Team vom Autohaus Strauss rund um Land Rover Verkaufsberater Marcel Hummel wünscht wie immer viel Freude mit dem neuen Evoque und eine gute und sichere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0580115"/>
                  </a:ext>
                </a:extLst>
              </a:tr>
            </a:tbl>
          </a:graphicData>
        </a:graphic>
      </p:graphicFrame>
      <p:sp>
        <p:nvSpPr>
          <p:cNvPr id="4" name="Text Placeholder 3">
            <a:extLst>
              <a:ext uri="{FF2B5EF4-FFF2-40B4-BE49-F238E27FC236}">
                <a16:creationId xmlns:a16="http://schemas.microsoft.com/office/drawing/2014/main" id="{13EA2F36-956E-440A-A9D9-3FDA336DE938}"/>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791500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34455-2832-4F98-B98D-7AC523D6F50A}"/>
              </a:ext>
            </a:extLst>
          </p:cNvPr>
          <p:cNvSpPr>
            <a:spLocks noGrp="1"/>
          </p:cNvSpPr>
          <p:nvPr>
            <p:ph type="title"/>
          </p:nvPr>
        </p:nvSpPr>
        <p:spPr/>
        <p:txBody>
          <a:bodyPr/>
          <a:lstStyle/>
          <a:p>
            <a:r>
              <a:rPr lang="en-US"/>
              <a:t>Facebook Own Posts Table - 2 of 9</a:t>
            </a:r>
          </a:p>
        </p:txBody>
      </p:sp>
      <p:graphicFrame>
        <p:nvGraphicFramePr>
          <p:cNvPr id="5" name="Table Placeholder 4">
            <a:extLst>
              <a:ext uri="{FF2B5EF4-FFF2-40B4-BE49-F238E27FC236}">
                <a16:creationId xmlns:a16="http://schemas.microsoft.com/office/drawing/2014/main" id="{98679717-D73D-45DB-A5CE-EDFF850DDB1F}"/>
              </a:ext>
            </a:extLst>
          </p:cNvPr>
          <p:cNvGraphicFramePr>
            <a:graphicFrameLocks noGrp="1"/>
          </p:cNvGraphicFramePr>
          <p:nvPr>
            <p:ph type="tbl" sz="quarter" idx="13"/>
            <p:extLst>
              <p:ext uri="{D42A27DB-BD31-4B8C-83A1-F6EECF244321}">
                <p14:modId xmlns:p14="http://schemas.microsoft.com/office/powerpoint/2010/main" val="3933594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90458289"/>
                    </a:ext>
                  </a:extLst>
                </a:gridCol>
                <a:gridCol w="658368">
                  <a:extLst>
                    <a:ext uri="{9D8B030D-6E8A-4147-A177-3AD203B41FA5}">
                      <a16:colId xmlns:a16="http://schemas.microsoft.com/office/drawing/2014/main" val="2893573901"/>
                    </a:ext>
                  </a:extLst>
                </a:gridCol>
                <a:gridCol w="658368">
                  <a:extLst>
                    <a:ext uri="{9D8B030D-6E8A-4147-A177-3AD203B41FA5}">
                      <a16:colId xmlns:a16="http://schemas.microsoft.com/office/drawing/2014/main" val="1716652070"/>
                    </a:ext>
                  </a:extLst>
                </a:gridCol>
                <a:gridCol w="658368">
                  <a:extLst>
                    <a:ext uri="{9D8B030D-6E8A-4147-A177-3AD203B41FA5}">
                      <a16:colId xmlns:a16="http://schemas.microsoft.com/office/drawing/2014/main" val="1987377932"/>
                    </a:ext>
                  </a:extLst>
                </a:gridCol>
                <a:gridCol w="658368">
                  <a:extLst>
                    <a:ext uri="{9D8B030D-6E8A-4147-A177-3AD203B41FA5}">
                      <a16:colId xmlns:a16="http://schemas.microsoft.com/office/drawing/2014/main" val="2624567214"/>
                    </a:ext>
                  </a:extLst>
                </a:gridCol>
                <a:gridCol w="658368">
                  <a:extLst>
                    <a:ext uri="{9D8B030D-6E8A-4147-A177-3AD203B41FA5}">
                      <a16:colId xmlns:a16="http://schemas.microsoft.com/office/drawing/2014/main" val="1157573973"/>
                    </a:ext>
                  </a:extLst>
                </a:gridCol>
                <a:gridCol w="658368">
                  <a:extLst>
                    <a:ext uri="{9D8B030D-6E8A-4147-A177-3AD203B41FA5}">
                      <a16:colId xmlns:a16="http://schemas.microsoft.com/office/drawing/2014/main" val="3524882474"/>
                    </a:ext>
                  </a:extLst>
                </a:gridCol>
                <a:gridCol w="658368">
                  <a:extLst>
                    <a:ext uri="{9D8B030D-6E8A-4147-A177-3AD203B41FA5}">
                      <a16:colId xmlns:a16="http://schemas.microsoft.com/office/drawing/2014/main" val="2240166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06733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- 2018-01-23 15:40:43</a:t>
                      </a:r>
                      <a:r>
                        <a:rPr kumimoji="0" lang="de-DE" sz="1000" b="0" i="0" u="none" strike="noStrike" kern="1200" cap="none" spc="0" normalizeH="0" baseline="0" noProof="0">
                          <a:ln>
                            <a:noFill/>
                          </a:ln>
                          <a:solidFill>
                            <a:prstClr val="black"/>
                          </a:solidFill>
                          <a:effectLst/>
                          <a:uLnTx/>
                          <a:uFillTx/>
                          <a:latin typeface="+mn-lt"/>
                          <a:ea typeface="+mn-ea"/>
                          <a:cs typeface="+mn-cs"/>
                        </a:rPr>
                        <a:t>
Hier ein kleiner Einblick in unsere rundum gelungene Schauraumeröffnung! :-)
Viele Kunden und Freunde folgten der Einladung und feierten mit uns am 19. Jänner die Eröffnung unserer neuen Schauräume. Bei wunderbarer Atmosphäre, guten Weinen und ausgezeichneten Speisen fühlte man sich sichtlich wohl! Am Samstag wurde dann mit Weißwurst, Würstel, Bier, Kaffee und Kuchen der Tag der offenen Autotür gefeiert! :-) Danke an alle Kunden, Freunde und auch Mitarbeiter, dass ihr dieses Fest zu etwas wirklich besonderen gemacht habt!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72247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- 2018-01-21 13:00:00</a:t>
                      </a:r>
                      <a:r>
                        <a:rPr kumimoji="0" lang="de-DE" sz="1000" b="0" i="0" u="none" strike="noStrike" kern="1200" cap="none" spc="0" normalizeH="0" baseline="0" noProof="0">
                          <a:ln>
                            <a:noFill/>
                          </a:ln>
                          <a:solidFill>
                            <a:prstClr val="black"/>
                          </a:solidFill>
                          <a:effectLst/>
                          <a:uLnTx/>
                          <a:uFillTx/>
                          <a:latin typeface="+mn-lt"/>
                          <a:ea typeface="+mn-ea"/>
                          <a:cs typeface="+mn-cs"/>
                        </a:rPr>
                        <a:t>
Ein besonderer Dank geht heute an unsere MitarbeiterInnen, die aufgrund ihrer langjährigen Tätigkeit im Autohaus Strauss, im Zuge unserer Schauraumeröffnung, geehrt wurden. 🏅😁👍
Herzliche Gratulation und auf viele weitere gemeinsame Jahre!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70837864"/>
                  </a:ext>
                </a:extLst>
              </a:tr>
            </a:tbl>
          </a:graphicData>
        </a:graphic>
      </p:graphicFrame>
      <p:sp>
        <p:nvSpPr>
          <p:cNvPr id="4" name="Text Placeholder 3">
            <a:extLst>
              <a:ext uri="{FF2B5EF4-FFF2-40B4-BE49-F238E27FC236}">
                <a16:creationId xmlns:a16="http://schemas.microsoft.com/office/drawing/2014/main" id="{1F15B009-CE70-4C24-A338-9A0901314E8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811841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D456E-DC86-421E-9852-67F31A59B161}"/>
              </a:ext>
            </a:extLst>
          </p:cNvPr>
          <p:cNvSpPr>
            <a:spLocks noGrp="1"/>
          </p:cNvSpPr>
          <p:nvPr>
            <p:ph type="title"/>
          </p:nvPr>
        </p:nvSpPr>
        <p:spPr/>
        <p:txBody>
          <a:bodyPr/>
          <a:lstStyle/>
          <a:p>
            <a:r>
              <a:rPr lang="en-US"/>
              <a:t>Facebook Own Posts Table - 3 of 9</a:t>
            </a:r>
          </a:p>
        </p:txBody>
      </p:sp>
      <p:graphicFrame>
        <p:nvGraphicFramePr>
          <p:cNvPr id="5" name="Table Placeholder 4">
            <a:extLst>
              <a:ext uri="{FF2B5EF4-FFF2-40B4-BE49-F238E27FC236}">
                <a16:creationId xmlns:a16="http://schemas.microsoft.com/office/drawing/2014/main" id="{CEBEA520-5EF7-448A-957A-1BA160CA14C6}"/>
              </a:ext>
            </a:extLst>
          </p:cNvPr>
          <p:cNvGraphicFramePr>
            <a:graphicFrameLocks noGrp="1"/>
          </p:cNvGraphicFramePr>
          <p:nvPr>
            <p:ph type="tbl" sz="quarter" idx="13"/>
            <p:extLst>
              <p:ext uri="{D42A27DB-BD31-4B8C-83A1-F6EECF244321}">
                <p14:modId xmlns:p14="http://schemas.microsoft.com/office/powerpoint/2010/main" val="1168017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1299891"/>
                    </a:ext>
                  </a:extLst>
                </a:gridCol>
                <a:gridCol w="658368">
                  <a:extLst>
                    <a:ext uri="{9D8B030D-6E8A-4147-A177-3AD203B41FA5}">
                      <a16:colId xmlns:a16="http://schemas.microsoft.com/office/drawing/2014/main" val="4027257106"/>
                    </a:ext>
                  </a:extLst>
                </a:gridCol>
                <a:gridCol w="658368">
                  <a:extLst>
                    <a:ext uri="{9D8B030D-6E8A-4147-A177-3AD203B41FA5}">
                      <a16:colId xmlns:a16="http://schemas.microsoft.com/office/drawing/2014/main" val="262276625"/>
                    </a:ext>
                  </a:extLst>
                </a:gridCol>
                <a:gridCol w="658368">
                  <a:extLst>
                    <a:ext uri="{9D8B030D-6E8A-4147-A177-3AD203B41FA5}">
                      <a16:colId xmlns:a16="http://schemas.microsoft.com/office/drawing/2014/main" val="3624760219"/>
                    </a:ext>
                  </a:extLst>
                </a:gridCol>
                <a:gridCol w="658368">
                  <a:extLst>
                    <a:ext uri="{9D8B030D-6E8A-4147-A177-3AD203B41FA5}">
                      <a16:colId xmlns:a16="http://schemas.microsoft.com/office/drawing/2014/main" val="595312759"/>
                    </a:ext>
                  </a:extLst>
                </a:gridCol>
                <a:gridCol w="658368">
                  <a:extLst>
                    <a:ext uri="{9D8B030D-6E8A-4147-A177-3AD203B41FA5}">
                      <a16:colId xmlns:a16="http://schemas.microsoft.com/office/drawing/2014/main" val="924713196"/>
                    </a:ext>
                  </a:extLst>
                </a:gridCol>
                <a:gridCol w="658368">
                  <a:extLst>
                    <a:ext uri="{9D8B030D-6E8A-4147-A177-3AD203B41FA5}">
                      <a16:colId xmlns:a16="http://schemas.microsoft.com/office/drawing/2014/main" val="2982077094"/>
                    </a:ext>
                  </a:extLst>
                </a:gridCol>
                <a:gridCol w="658368">
                  <a:extLst>
                    <a:ext uri="{9D8B030D-6E8A-4147-A177-3AD203B41FA5}">
                      <a16:colId xmlns:a16="http://schemas.microsoft.com/office/drawing/2014/main" val="510287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80877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- 2018-01-20 14:30:00</a:t>
                      </a:r>
                      <a:r>
                        <a:rPr kumimoji="0" lang="de-DE" sz="1000" b="0" i="0" u="none" strike="noStrike" kern="1200" cap="none" spc="0" normalizeH="0" baseline="0" noProof="0">
                          <a:ln>
                            <a:noFill/>
                          </a:ln>
                          <a:solidFill>
                            <a:prstClr val="black"/>
                          </a:solidFill>
                          <a:effectLst/>
                          <a:uLnTx/>
                          <a:uFillTx/>
                          <a:latin typeface="+mn-lt"/>
                          <a:ea typeface="+mn-ea"/>
                          <a:cs typeface="+mn-cs"/>
                        </a:rPr>
                        <a:t>
Jetzt auch im Südburgeland: Das Ford SUV-Abenteuer in S, M und XL!
🤙🏻 Ecosport - der Lifestyle-SUV. Ab  14.990,-
⛰ Kuga - der dynamische. Ab € 19.990,-
💍 Edge - unser Premium-SUV. Ab € 36.990,-
Interesse an einer Probefahrt? ;-)
Unsere Ford-Berater rund um Armin Bauer und Daniel Pausch haben schon alles für Dich vorbereitet!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23616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- 2018-01-20 09:12:34</a:t>
                      </a:r>
                      <a:r>
                        <a:rPr kumimoji="0" lang="de-DE" sz="1000" b="0" i="0" u="none" strike="noStrike" kern="1200" cap="none" spc="0" normalizeH="0" baseline="0" noProof="0">
                          <a:ln>
                            <a:noFill/>
                          </a:ln>
                          <a:solidFill>
                            <a:prstClr val="black"/>
                          </a:solidFill>
                          <a:effectLst/>
                          <a:uLnTx/>
                          <a:uFillTx/>
                          <a:latin typeface="+mn-lt"/>
                          <a:ea typeface="+mn-ea"/>
                          <a:cs typeface="+mn-cs"/>
                        </a:rPr>
                        <a:t>
Der Ford Ranger als Sondermodell PREDATOR Wildtrak 3.2TDCi mit 200PS Automatik, inkl. der Sonderausstattung Technik Paket, Laderaumabdeckung Roller-Shutter, Off-Road Paket und vielem mehr, welcher in dieser Ausführung nur in Österreich und nur in begrenzter Stückzahl erhältlich ist, geht an 👉 Bio-Landwirt Edmund Nemeth! 😁🙂
Das gesamte Team vom Autohaus Strauss rund um Ford-Verkaufsberater Armin Bauer wünscht viel Freude mit dem neuen Ranger und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61710775"/>
                  </a:ext>
                </a:extLst>
              </a:tr>
            </a:tbl>
          </a:graphicData>
        </a:graphic>
      </p:graphicFrame>
      <p:sp>
        <p:nvSpPr>
          <p:cNvPr id="4" name="Text Placeholder 3">
            <a:extLst>
              <a:ext uri="{FF2B5EF4-FFF2-40B4-BE49-F238E27FC236}">
                <a16:creationId xmlns:a16="http://schemas.microsoft.com/office/drawing/2014/main" id="{064F1611-7BED-4988-A231-7816C94631AB}"/>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490888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30B07-77A4-4F1D-B8A0-981CEB58F6C4}"/>
              </a:ext>
            </a:extLst>
          </p:cNvPr>
          <p:cNvSpPr>
            <a:spLocks noGrp="1"/>
          </p:cNvSpPr>
          <p:nvPr>
            <p:ph type="title"/>
          </p:nvPr>
        </p:nvSpPr>
        <p:spPr/>
        <p:txBody>
          <a:bodyPr/>
          <a:lstStyle/>
          <a:p>
            <a:r>
              <a:rPr lang="en-US"/>
              <a:t>Facebook Own Posts Table - 4 of 9</a:t>
            </a:r>
          </a:p>
        </p:txBody>
      </p:sp>
      <p:graphicFrame>
        <p:nvGraphicFramePr>
          <p:cNvPr id="5" name="Table Placeholder 4">
            <a:extLst>
              <a:ext uri="{FF2B5EF4-FFF2-40B4-BE49-F238E27FC236}">
                <a16:creationId xmlns:a16="http://schemas.microsoft.com/office/drawing/2014/main" id="{84B2000D-DD9B-4DE3-B581-16FB8B3CA165}"/>
              </a:ext>
            </a:extLst>
          </p:cNvPr>
          <p:cNvGraphicFramePr>
            <a:graphicFrameLocks noGrp="1"/>
          </p:cNvGraphicFramePr>
          <p:nvPr>
            <p:ph type="tbl" sz="quarter" idx="13"/>
            <p:extLst>
              <p:ext uri="{D42A27DB-BD31-4B8C-83A1-F6EECF244321}">
                <p14:modId xmlns:p14="http://schemas.microsoft.com/office/powerpoint/2010/main" val="2922417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47828232"/>
                    </a:ext>
                  </a:extLst>
                </a:gridCol>
                <a:gridCol w="658368">
                  <a:extLst>
                    <a:ext uri="{9D8B030D-6E8A-4147-A177-3AD203B41FA5}">
                      <a16:colId xmlns:a16="http://schemas.microsoft.com/office/drawing/2014/main" val="2741067697"/>
                    </a:ext>
                  </a:extLst>
                </a:gridCol>
                <a:gridCol w="658368">
                  <a:extLst>
                    <a:ext uri="{9D8B030D-6E8A-4147-A177-3AD203B41FA5}">
                      <a16:colId xmlns:a16="http://schemas.microsoft.com/office/drawing/2014/main" val="2471210286"/>
                    </a:ext>
                  </a:extLst>
                </a:gridCol>
                <a:gridCol w="658368">
                  <a:extLst>
                    <a:ext uri="{9D8B030D-6E8A-4147-A177-3AD203B41FA5}">
                      <a16:colId xmlns:a16="http://schemas.microsoft.com/office/drawing/2014/main" val="2342998715"/>
                    </a:ext>
                  </a:extLst>
                </a:gridCol>
                <a:gridCol w="658368">
                  <a:extLst>
                    <a:ext uri="{9D8B030D-6E8A-4147-A177-3AD203B41FA5}">
                      <a16:colId xmlns:a16="http://schemas.microsoft.com/office/drawing/2014/main" val="578393762"/>
                    </a:ext>
                  </a:extLst>
                </a:gridCol>
                <a:gridCol w="658368">
                  <a:extLst>
                    <a:ext uri="{9D8B030D-6E8A-4147-A177-3AD203B41FA5}">
                      <a16:colId xmlns:a16="http://schemas.microsoft.com/office/drawing/2014/main" val="637449835"/>
                    </a:ext>
                  </a:extLst>
                </a:gridCol>
                <a:gridCol w="658368">
                  <a:extLst>
                    <a:ext uri="{9D8B030D-6E8A-4147-A177-3AD203B41FA5}">
                      <a16:colId xmlns:a16="http://schemas.microsoft.com/office/drawing/2014/main" val="3380507244"/>
                    </a:ext>
                  </a:extLst>
                </a:gridCol>
                <a:gridCol w="658368">
                  <a:extLst>
                    <a:ext uri="{9D8B030D-6E8A-4147-A177-3AD203B41FA5}">
                      <a16:colId xmlns:a16="http://schemas.microsoft.com/office/drawing/2014/main" val="3246406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3301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- 2018-01-19 18:30:00</a:t>
                      </a:r>
                      <a:r>
                        <a:rPr kumimoji="0" lang="de-DE" sz="1000" b="0" i="0" u="none" strike="noStrike" kern="1200" cap="none" spc="0" normalizeH="0" baseline="0" noProof="0">
                          <a:ln>
                            <a:noFill/>
                          </a:ln>
                          <a:solidFill>
                            <a:prstClr val="black"/>
                          </a:solidFill>
                          <a:effectLst/>
                          <a:uLnTx/>
                          <a:uFillTx/>
                          <a:latin typeface="+mn-lt"/>
                          <a:ea typeface="+mn-ea"/>
                          <a:cs typeface="+mn-cs"/>
                        </a:rPr>
                        <a:t>
Wer will dieses automobile Kunstwerk besitzen?
Wir machen es möglich...
JETZT geben wir zusätzlich € 1.500,- Bonus auf alle lagernden Range Rover VELAR Neu- und Vorführwagen!
Beispiel: Unseren Range Rover Velar R-Dynamic S D240 mit 240PS Vorführwagen gibt es jetzt um um € 71.000,- statt € 72.500,-.
Bei Fragen nutzt bitte einfach den FB-Messenger oder schreibt direkt an Marcel Hummel. Gerne erreicht ihr uns natürlich auch telefonisch unter 03327/2200. Viel Spaß und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40137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- 2018-01-19 16:09:41</a:t>
                      </a:r>
                      <a:r>
                        <a:rPr kumimoji="0" lang="en-US" sz="1000" b="0" i="0" u="none" strike="noStrike" kern="1200" cap="none" spc="0" normalizeH="0" baseline="0" noProof="0">
                          <a:ln>
                            <a:noFill/>
                          </a:ln>
                          <a:solidFill>
                            <a:prstClr val="black"/>
                          </a:solidFill>
                          <a:effectLst/>
                          <a:uLnTx/>
                          <a:uFillTx/>
                          <a:latin typeface="+mn-lt"/>
                          <a:ea typeface="+mn-ea"/>
                          <a:cs typeface="+mn-cs"/>
                        </a:rPr>
                        <a:t>
Unser Ford-Verkaufsberater Daniel Pausch übergibt Andreas Radakovits aus Güttenbach seinen neuen Ford Focus ST-Line mit 125PS, in Magnetic-Grau Metallic, mit Business Paket, Winter Paket, Trend Komfort Paket uvm. !! 😎
Lieber Andreas, das gesamte Team vom Autohaus Strauss gratuliert dir recht herzlich zu dieser wunderbaren Wahl, wünscht dir viel Freude mit deinem neuen Ford Focus und eine gute und sichere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10664452"/>
                  </a:ext>
                </a:extLst>
              </a:tr>
            </a:tbl>
          </a:graphicData>
        </a:graphic>
      </p:graphicFrame>
      <p:sp>
        <p:nvSpPr>
          <p:cNvPr id="4" name="Text Placeholder 3">
            <a:extLst>
              <a:ext uri="{FF2B5EF4-FFF2-40B4-BE49-F238E27FC236}">
                <a16:creationId xmlns:a16="http://schemas.microsoft.com/office/drawing/2014/main" id="{0DEC001E-D9EE-4D08-AF9A-2BBECD4C65B3}"/>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2699038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7755A-4BAE-417D-B817-45E39BF204E0}"/>
              </a:ext>
            </a:extLst>
          </p:cNvPr>
          <p:cNvSpPr>
            <a:spLocks noGrp="1"/>
          </p:cNvSpPr>
          <p:nvPr>
            <p:ph type="title"/>
          </p:nvPr>
        </p:nvSpPr>
        <p:spPr/>
        <p:txBody>
          <a:bodyPr/>
          <a:lstStyle/>
          <a:p>
            <a:r>
              <a:rPr lang="en-US"/>
              <a:t>Facebook Own Posts Table - 5 of 9</a:t>
            </a:r>
          </a:p>
        </p:txBody>
      </p:sp>
      <p:graphicFrame>
        <p:nvGraphicFramePr>
          <p:cNvPr id="5" name="Table Placeholder 4">
            <a:extLst>
              <a:ext uri="{FF2B5EF4-FFF2-40B4-BE49-F238E27FC236}">
                <a16:creationId xmlns:a16="http://schemas.microsoft.com/office/drawing/2014/main" id="{436612BE-D853-4698-95C6-43D86DF4F8FB}"/>
              </a:ext>
            </a:extLst>
          </p:cNvPr>
          <p:cNvGraphicFramePr>
            <a:graphicFrameLocks noGrp="1"/>
          </p:cNvGraphicFramePr>
          <p:nvPr>
            <p:ph type="tbl" sz="quarter" idx="13"/>
            <p:extLst>
              <p:ext uri="{D42A27DB-BD31-4B8C-83A1-F6EECF244321}">
                <p14:modId xmlns:p14="http://schemas.microsoft.com/office/powerpoint/2010/main" val="4132322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74892542"/>
                    </a:ext>
                  </a:extLst>
                </a:gridCol>
                <a:gridCol w="658368">
                  <a:extLst>
                    <a:ext uri="{9D8B030D-6E8A-4147-A177-3AD203B41FA5}">
                      <a16:colId xmlns:a16="http://schemas.microsoft.com/office/drawing/2014/main" val="1868724709"/>
                    </a:ext>
                  </a:extLst>
                </a:gridCol>
                <a:gridCol w="658368">
                  <a:extLst>
                    <a:ext uri="{9D8B030D-6E8A-4147-A177-3AD203B41FA5}">
                      <a16:colId xmlns:a16="http://schemas.microsoft.com/office/drawing/2014/main" val="2724438283"/>
                    </a:ext>
                  </a:extLst>
                </a:gridCol>
                <a:gridCol w="658368">
                  <a:extLst>
                    <a:ext uri="{9D8B030D-6E8A-4147-A177-3AD203B41FA5}">
                      <a16:colId xmlns:a16="http://schemas.microsoft.com/office/drawing/2014/main" val="9390712"/>
                    </a:ext>
                  </a:extLst>
                </a:gridCol>
                <a:gridCol w="658368">
                  <a:extLst>
                    <a:ext uri="{9D8B030D-6E8A-4147-A177-3AD203B41FA5}">
                      <a16:colId xmlns:a16="http://schemas.microsoft.com/office/drawing/2014/main" val="2836955496"/>
                    </a:ext>
                  </a:extLst>
                </a:gridCol>
                <a:gridCol w="658368">
                  <a:extLst>
                    <a:ext uri="{9D8B030D-6E8A-4147-A177-3AD203B41FA5}">
                      <a16:colId xmlns:a16="http://schemas.microsoft.com/office/drawing/2014/main" val="3182715824"/>
                    </a:ext>
                  </a:extLst>
                </a:gridCol>
                <a:gridCol w="658368">
                  <a:extLst>
                    <a:ext uri="{9D8B030D-6E8A-4147-A177-3AD203B41FA5}">
                      <a16:colId xmlns:a16="http://schemas.microsoft.com/office/drawing/2014/main" val="3949263033"/>
                    </a:ext>
                  </a:extLst>
                </a:gridCol>
                <a:gridCol w="658368">
                  <a:extLst>
                    <a:ext uri="{9D8B030D-6E8A-4147-A177-3AD203B41FA5}">
                      <a16:colId xmlns:a16="http://schemas.microsoft.com/office/drawing/2014/main" val="3778437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58726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- 2018-01-19 14:24:08</a:t>
                      </a:r>
                      <a:r>
                        <a:rPr kumimoji="0" lang="de-DE" sz="1000" b="0" i="0" u="none" strike="noStrike" kern="1200" cap="none" spc="0" normalizeH="0" baseline="0" noProof="0">
                          <a:ln>
                            <a:noFill/>
                          </a:ln>
                          <a:solidFill>
                            <a:prstClr val="black"/>
                          </a:solidFill>
                          <a:effectLst/>
                          <a:uLnTx/>
                          <a:uFillTx/>
                          <a:latin typeface="+mn-lt"/>
                          <a:ea typeface="+mn-ea"/>
                          <a:cs typeface="+mn-cs"/>
                        </a:rPr>
                        <a:t>
Nicht vergessen - Morgen Samstag findet unser Tag der offenen Tür statt! 
Hier schon ein kleiner Einblick in unseren neu gestalteten  Ford-Schauraum! 😉👉
Das Team vom Autohaus Strauss freut sich auf euren Besuch!! 😁 mit Marcel Hummel, Armin Bauer, Daniel Pausch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24061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- 2018-01-18 10:20:24</a:t>
                      </a:r>
                      <a:r>
                        <a:rPr kumimoji="0" lang="de-DE" sz="1000" b="0" i="0" u="none" strike="noStrike" kern="1200" cap="none" spc="0" normalizeH="0" baseline="0" noProof="0">
                          <a:ln>
                            <a:noFill/>
                          </a:ln>
                          <a:solidFill>
                            <a:prstClr val="black"/>
                          </a:solidFill>
                          <a:effectLst/>
                          <a:uLnTx/>
                          <a:uFillTx/>
                          <a:latin typeface="+mn-lt"/>
                          <a:ea typeface="+mn-ea"/>
                          <a:cs typeface="+mn-cs"/>
                        </a:rPr>
                        <a:t>
Liebe Manuela Popofsits! Wir gratulieren dir recht herzlich zu deinem neuen Ford FOCUS in Frost Weiss, mit 100PS  und umfangreicher Ausstattung wie Winter Paket und Easy Driver Paket! 🙂
Das gesamte Team vom Autohaus Strauss, rund um Ford-Verkaufsberater Armin Bauer wünscht wie immer viel Freude mit dem neuen Ford FOCUS und eine gute und sichere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14370530"/>
                  </a:ext>
                </a:extLst>
              </a:tr>
            </a:tbl>
          </a:graphicData>
        </a:graphic>
      </p:graphicFrame>
      <p:sp>
        <p:nvSpPr>
          <p:cNvPr id="4" name="Text Placeholder 3">
            <a:extLst>
              <a:ext uri="{FF2B5EF4-FFF2-40B4-BE49-F238E27FC236}">
                <a16:creationId xmlns:a16="http://schemas.microsoft.com/office/drawing/2014/main" id="{B5C4A5FA-E31D-4CF1-BA9A-C9F1070F8CF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801048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EFA4F-0885-4201-806E-E615C2AFEA56}"/>
              </a:ext>
            </a:extLst>
          </p:cNvPr>
          <p:cNvSpPr>
            <a:spLocks noGrp="1"/>
          </p:cNvSpPr>
          <p:nvPr>
            <p:ph type="title"/>
          </p:nvPr>
        </p:nvSpPr>
        <p:spPr/>
        <p:txBody>
          <a:bodyPr/>
          <a:lstStyle/>
          <a:p>
            <a:r>
              <a:rPr lang="en-US"/>
              <a:t>Facebook Own Posts Table - 6 of 9</a:t>
            </a:r>
          </a:p>
        </p:txBody>
      </p:sp>
      <p:graphicFrame>
        <p:nvGraphicFramePr>
          <p:cNvPr id="5" name="Table Placeholder 4">
            <a:extLst>
              <a:ext uri="{FF2B5EF4-FFF2-40B4-BE49-F238E27FC236}">
                <a16:creationId xmlns:a16="http://schemas.microsoft.com/office/drawing/2014/main" id="{9FE4086D-580D-4C49-8B1F-636DD2353191}"/>
              </a:ext>
            </a:extLst>
          </p:cNvPr>
          <p:cNvGraphicFramePr>
            <a:graphicFrameLocks noGrp="1"/>
          </p:cNvGraphicFramePr>
          <p:nvPr>
            <p:ph type="tbl" sz="quarter" idx="13"/>
            <p:extLst>
              <p:ext uri="{D42A27DB-BD31-4B8C-83A1-F6EECF244321}">
                <p14:modId xmlns:p14="http://schemas.microsoft.com/office/powerpoint/2010/main" val="673223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72015474"/>
                    </a:ext>
                  </a:extLst>
                </a:gridCol>
                <a:gridCol w="658368">
                  <a:extLst>
                    <a:ext uri="{9D8B030D-6E8A-4147-A177-3AD203B41FA5}">
                      <a16:colId xmlns:a16="http://schemas.microsoft.com/office/drawing/2014/main" val="2727939293"/>
                    </a:ext>
                  </a:extLst>
                </a:gridCol>
                <a:gridCol w="658368">
                  <a:extLst>
                    <a:ext uri="{9D8B030D-6E8A-4147-A177-3AD203B41FA5}">
                      <a16:colId xmlns:a16="http://schemas.microsoft.com/office/drawing/2014/main" val="2346175695"/>
                    </a:ext>
                  </a:extLst>
                </a:gridCol>
                <a:gridCol w="658368">
                  <a:extLst>
                    <a:ext uri="{9D8B030D-6E8A-4147-A177-3AD203B41FA5}">
                      <a16:colId xmlns:a16="http://schemas.microsoft.com/office/drawing/2014/main" val="3812175203"/>
                    </a:ext>
                  </a:extLst>
                </a:gridCol>
                <a:gridCol w="658368">
                  <a:extLst>
                    <a:ext uri="{9D8B030D-6E8A-4147-A177-3AD203B41FA5}">
                      <a16:colId xmlns:a16="http://schemas.microsoft.com/office/drawing/2014/main" val="3682867128"/>
                    </a:ext>
                  </a:extLst>
                </a:gridCol>
                <a:gridCol w="658368">
                  <a:extLst>
                    <a:ext uri="{9D8B030D-6E8A-4147-A177-3AD203B41FA5}">
                      <a16:colId xmlns:a16="http://schemas.microsoft.com/office/drawing/2014/main" val="4261211330"/>
                    </a:ext>
                  </a:extLst>
                </a:gridCol>
                <a:gridCol w="658368">
                  <a:extLst>
                    <a:ext uri="{9D8B030D-6E8A-4147-A177-3AD203B41FA5}">
                      <a16:colId xmlns:a16="http://schemas.microsoft.com/office/drawing/2014/main" val="3817320577"/>
                    </a:ext>
                  </a:extLst>
                </a:gridCol>
                <a:gridCol w="658368">
                  <a:extLst>
                    <a:ext uri="{9D8B030D-6E8A-4147-A177-3AD203B41FA5}">
                      <a16:colId xmlns:a16="http://schemas.microsoft.com/office/drawing/2014/main" val="167032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5525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- 2018-01-17 11:24:30</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Armin Bauer übergibt Siegfried Hafner, Inhaber der Firma SX-IT Solutions, seinen neuen Ford Galaxy mit 180PS, in Iridium-Schwarz Metallic, mit Titanium Paket, Panorama Paket, Technologie Paket, uvm.! 😁👍
Das gesamte Team vom Autohaus Strauss gratuliert recht herzlich zu dieser wunderbaren Wahl, wünscht viel Freude mit dem neuen Galaxy und eine gute und sichere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58567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- 2018-01-17 11:08:43</a:t>
                      </a:r>
                      <a:r>
                        <a:rPr kumimoji="0" lang="en-US" sz="1000" b="0" i="0" u="none" strike="noStrike" kern="1200" cap="none" spc="0" normalizeH="0" baseline="0" noProof="0">
                          <a:ln>
                            <a:noFill/>
                          </a:ln>
                          <a:solidFill>
                            <a:prstClr val="black"/>
                          </a:solidFill>
                          <a:effectLst/>
                          <a:uLnTx/>
                          <a:uFillTx/>
                          <a:latin typeface="+mn-lt"/>
                          <a:ea typeface="+mn-ea"/>
                          <a:cs typeface="+mn-cs"/>
                        </a:rPr>
                        <a:t>
Ford-Verkaufsberater Armin Bauer übergibt Siegfried Hafner, Inhaber der Firma SX-IT Solutions, seinen neuen Ford Galaxy mit 180PS, in Iridium-Schwarz Metallic, mit Titanium Paket, Panorama Paket, Technologie Paket, uvm.! 😁👍
Das gesamte Team vom Autohaus Strauss gratuliert recht herzlich zu dieser wunderbaren Wahl, wünscht viel Freude mit dem neuen Galaxy und eine gute und sichere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26971969"/>
                  </a:ext>
                </a:extLst>
              </a:tr>
            </a:tbl>
          </a:graphicData>
        </a:graphic>
      </p:graphicFrame>
      <p:sp>
        <p:nvSpPr>
          <p:cNvPr id="4" name="Text Placeholder 3">
            <a:extLst>
              <a:ext uri="{FF2B5EF4-FFF2-40B4-BE49-F238E27FC236}">
                <a16:creationId xmlns:a16="http://schemas.microsoft.com/office/drawing/2014/main" id="{027F848D-400D-4689-AE98-A4A4422A9164}"/>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955877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C44A6-B29C-4D31-AFE3-46651C6B7208}"/>
              </a:ext>
            </a:extLst>
          </p:cNvPr>
          <p:cNvSpPr>
            <a:spLocks noGrp="1"/>
          </p:cNvSpPr>
          <p:nvPr>
            <p:ph type="title"/>
          </p:nvPr>
        </p:nvSpPr>
        <p:spPr/>
        <p:txBody>
          <a:bodyPr/>
          <a:lstStyle/>
          <a:p>
            <a:r>
              <a:rPr lang="en-US"/>
              <a:t>Facebook Own Posts Table - 7 of 9</a:t>
            </a:r>
          </a:p>
        </p:txBody>
      </p:sp>
      <p:graphicFrame>
        <p:nvGraphicFramePr>
          <p:cNvPr id="5" name="Table Placeholder 4">
            <a:extLst>
              <a:ext uri="{FF2B5EF4-FFF2-40B4-BE49-F238E27FC236}">
                <a16:creationId xmlns:a16="http://schemas.microsoft.com/office/drawing/2014/main" id="{82E2512E-9E9C-4CA6-8675-673AA29043C1}"/>
              </a:ext>
            </a:extLst>
          </p:cNvPr>
          <p:cNvGraphicFramePr>
            <a:graphicFrameLocks noGrp="1"/>
          </p:cNvGraphicFramePr>
          <p:nvPr>
            <p:ph type="tbl" sz="quarter" idx="13"/>
            <p:extLst>
              <p:ext uri="{D42A27DB-BD31-4B8C-83A1-F6EECF244321}">
                <p14:modId xmlns:p14="http://schemas.microsoft.com/office/powerpoint/2010/main" val="328567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43122676"/>
                    </a:ext>
                  </a:extLst>
                </a:gridCol>
                <a:gridCol w="658368">
                  <a:extLst>
                    <a:ext uri="{9D8B030D-6E8A-4147-A177-3AD203B41FA5}">
                      <a16:colId xmlns:a16="http://schemas.microsoft.com/office/drawing/2014/main" val="862322946"/>
                    </a:ext>
                  </a:extLst>
                </a:gridCol>
                <a:gridCol w="658368">
                  <a:extLst>
                    <a:ext uri="{9D8B030D-6E8A-4147-A177-3AD203B41FA5}">
                      <a16:colId xmlns:a16="http://schemas.microsoft.com/office/drawing/2014/main" val="2647622360"/>
                    </a:ext>
                  </a:extLst>
                </a:gridCol>
                <a:gridCol w="658368">
                  <a:extLst>
                    <a:ext uri="{9D8B030D-6E8A-4147-A177-3AD203B41FA5}">
                      <a16:colId xmlns:a16="http://schemas.microsoft.com/office/drawing/2014/main" val="3610318027"/>
                    </a:ext>
                  </a:extLst>
                </a:gridCol>
                <a:gridCol w="658368">
                  <a:extLst>
                    <a:ext uri="{9D8B030D-6E8A-4147-A177-3AD203B41FA5}">
                      <a16:colId xmlns:a16="http://schemas.microsoft.com/office/drawing/2014/main" val="2349120392"/>
                    </a:ext>
                  </a:extLst>
                </a:gridCol>
                <a:gridCol w="658368">
                  <a:extLst>
                    <a:ext uri="{9D8B030D-6E8A-4147-A177-3AD203B41FA5}">
                      <a16:colId xmlns:a16="http://schemas.microsoft.com/office/drawing/2014/main" val="3782503320"/>
                    </a:ext>
                  </a:extLst>
                </a:gridCol>
                <a:gridCol w="658368">
                  <a:extLst>
                    <a:ext uri="{9D8B030D-6E8A-4147-A177-3AD203B41FA5}">
                      <a16:colId xmlns:a16="http://schemas.microsoft.com/office/drawing/2014/main" val="765003465"/>
                    </a:ext>
                  </a:extLst>
                </a:gridCol>
                <a:gridCol w="658368">
                  <a:extLst>
                    <a:ext uri="{9D8B030D-6E8A-4147-A177-3AD203B41FA5}">
                      <a16:colId xmlns:a16="http://schemas.microsoft.com/office/drawing/2014/main" val="2709512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42875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- 2018-01-13 11:41:40</a:t>
                      </a:r>
                      <a:r>
                        <a:rPr kumimoji="0" lang="de-DE" sz="1000" b="0" i="0" u="none" strike="noStrike" kern="1200" cap="none" spc="0" normalizeH="0" baseline="0" noProof="0">
                          <a:ln>
                            <a:noFill/>
                          </a:ln>
                          <a:solidFill>
                            <a:prstClr val="black"/>
                          </a:solidFill>
                          <a:effectLst/>
                          <a:uLnTx/>
                          <a:uFillTx/>
                          <a:latin typeface="+mn-lt"/>
                          <a:ea typeface="+mn-ea"/>
                          <a:cs typeface="+mn-cs"/>
                        </a:rPr>
                        <a:t>
Liebe Familie Musser!
Die Freude über euren neuen Ford RANGER DK LIMITED mit 200PS in der wunderschönen Farbe Royal-Grau war heute nicht zu übersehen. Das wiederum freut uns natürlich umso mehr. 🙂😁
Das Team vom Autohaus Strauss rund um unseren Ford-Verkaufsberater Daniel Pausch gratuliert Ewald Musser recht herzlich zum neuen Familienmitglied und wünscht eine gute und sichere Fahrt und weiterhin viel viel Freude mit dem neuen Ranger.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3535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- 2018-01-12 15:28:30</a:t>
                      </a:r>
                      <a:r>
                        <a:rPr kumimoji="0" lang="en-US" sz="1000" b="0" i="0" u="none" strike="noStrike" kern="1200" cap="none" spc="0" normalizeH="0" baseline="0" noProof="0">
                          <a:ln>
                            <a:noFill/>
                          </a:ln>
                          <a:solidFill>
                            <a:prstClr val="black"/>
                          </a:solidFill>
                          <a:effectLst/>
                          <a:uLnTx/>
                          <a:uFillTx/>
                          <a:latin typeface="+mn-lt"/>
                          <a:ea typeface="+mn-ea"/>
                          <a:cs typeface="+mn-cs"/>
                        </a:rPr>
                        <a:t>
Wir gratulieren Eva und Bernhard Ibser zum neuen Ford KUGA ST-Line in der eleganten Farbe Frost Weiss, mit 150PS, Winter Paket, ST-Line Paket, Rückfahrkamera, Panoramadach und Ford Navigationssystem SYNC 3 inkl. 8"Touch-Display. 😁👍
Liebe Familie Ibser! Das gesamte Team vom Autohaus Strauss rund um unseren Ford-Verkaufsberater Armin Bauer wünscht viel Freude mit dem neuen Ford KUGA und eine gute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3053315"/>
                  </a:ext>
                </a:extLst>
              </a:tr>
            </a:tbl>
          </a:graphicData>
        </a:graphic>
      </p:graphicFrame>
      <p:sp>
        <p:nvSpPr>
          <p:cNvPr id="4" name="Text Placeholder 3">
            <a:extLst>
              <a:ext uri="{FF2B5EF4-FFF2-40B4-BE49-F238E27FC236}">
                <a16:creationId xmlns:a16="http://schemas.microsoft.com/office/drawing/2014/main" id="{C239B4EE-3469-4B41-8908-1B4FB00F817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2517883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6A0C8-D4F9-494E-BAD8-889D0C5909B3}"/>
              </a:ext>
            </a:extLst>
          </p:cNvPr>
          <p:cNvSpPr>
            <a:spLocks noGrp="1"/>
          </p:cNvSpPr>
          <p:nvPr>
            <p:ph type="title"/>
          </p:nvPr>
        </p:nvSpPr>
        <p:spPr/>
        <p:txBody>
          <a:bodyPr/>
          <a:lstStyle/>
          <a:p>
            <a:r>
              <a:rPr lang="en-US"/>
              <a:t>Facebook Own Posts Table - 8 of 9</a:t>
            </a:r>
          </a:p>
        </p:txBody>
      </p:sp>
      <p:graphicFrame>
        <p:nvGraphicFramePr>
          <p:cNvPr id="5" name="Table Placeholder 4">
            <a:extLst>
              <a:ext uri="{FF2B5EF4-FFF2-40B4-BE49-F238E27FC236}">
                <a16:creationId xmlns:a16="http://schemas.microsoft.com/office/drawing/2014/main" id="{0E81D588-3E15-46E2-B25A-E7F4C509BB69}"/>
              </a:ext>
            </a:extLst>
          </p:cNvPr>
          <p:cNvGraphicFramePr>
            <a:graphicFrameLocks noGrp="1"/>
          </p:cNvGraphicFramePr>
          <p:nvPr>
            <p:ph type="tbl" sz="quarter" idx="13"/>
            <p:extLst>
              <p:ext uri="{D42A27DB-BD31-4B8C-83A1-F6EECF244321}">
                <p14:modId xmlns:p14="http://schemas.microsoft.com/office/powerpoint/2010/main" val="542387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8369708"/>
                    </a:ext>
                  </a:extLst>
                </a:gridCol>
                <a:gridCol w="658368">
                  <a:extLst>
                    <a:ext uri="{9D8B030D-6E8A-4147-A177-3AD203B41FA5}">
                      <a16:colId xmlns:a16="http://schemas.microsoft.com/office/drawing/2014/main" val="748188737"/>
                    </a:ext>
                  </a:extLst>
                </a:gridCol>
                <a:gridCol w="658368">
                  <a:extLst>
                    <a:ext uri="{9D8B030D-6E8A-4147-A177-3AD203B41FA5}">
                      <a16:colId xmlns:a16="http://schemas.microsoft.com/office/drawing/2014/main" val="1291075541"/>
                    </a:ext>
                  </a:extLst>
                </a:gridCol>
                <a:gridCol w="658368">
                  <a:extLst>
                    <a:ext uri="{9D8B030D-6E8A-4147-A177-3AD203B41FA5}">
                      <a16:colId xmlns:a16="http://schemas.microsoft.com/office/drawing/2014/main" val="2895726386"/>
                    </a:ext>
                  </a:extLst>
                </a:gridCol>
                <a:gridCol w="658368">
                  <a:extLst>
                    <a:ext uri="{9D8B030D-6E8A-4147-A177-3AD203B41FA5}">
                      <a16:colId xmlns:a16="http://schemas.microsoft.com/office/drawing/2014/main" val="677025946"/>
                    </a:ext>
                  </a:extLst>
                </a:gridCol>
                <a:gridCol w="658368">
                  <a:extLst>
                    <a:ext uri="{9D8B030D-6E8A-4147-A177-3AD203B41FA5}">
                      <a16:colId xmlns:a16="http://schemas.microsoft.com/office/drawing/2014/main" val="4009847950"/>
                    </a:ext>
                  </a:extLst>
                </a:gridCol>
                <a:gridCol w="658368">
                  <a:extLst>
                    <a:ext uri="{9D8B030D-6E8A-4147-A177-3AD203B41FA5}">
                      <a16:colId xmlns:a16="http://schemas.microsoft.com/office/drawing/2014/main" val="3452329390"/>
                    </a:ext>
                  </a:extLst>
                </a:gridCol>
                <a:gridCol w="658368">
                  <a:extLst>
                    <a:ext uri="{9D8B030D-6E8A-4147-A177-3AD203B41FA5}">
                      <a16:colId xmlns:a16="http://schemas.microsoft.com/office/drawing/2014/main" val="13843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51783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- 2018-01-11 16:20:07</a:t>
                      </a:r>
                      <a:r>
                        <a:rPr kumimoji="0" lang="de-DE" sz="1000" b="0" i="0" u="none" strike="noStrike" kern="1200" cap="none" spc="0" normalizeH="0" baseline="0" noProof="0">
                          <a:ln>
                            <a:noFill/>
                          </a:ln>
                          <a:solidFill>
                            <a:prstClr val="black"/>
                          </a:solidFill>
                          <a:effectLst/>
                          <a:uLnTx/>
                          <a:uFillTx/>
                          <a:latin typeface="+mn-lt"/>
                          <a:ea typeface="+mn-ea"/>
                          <a:cs typeface="+mn-cs"/>
                        </a:rPr>
                        <a:t>
Comeback!!! 😁 Der Defender kehrt zurück!! 😀😀👍Also wir sind gespannt und können es kaum erwarten...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39786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- 2018-01-06 09:30:00</a:t>
                      </a:r>
                      <a:r>
                        <a:rPr kumimoji="0" lang="de-DE" sz="1000" b="0" i="0" u="none" strike="noStrike" kern="1200" cap="none" spc="0" normalizeH="0" baseline="0" noProof="0">
                          <a:ln>
                            <a:noFill/>
                          </a:ln>
                          <a:solidFill>
                            <a:prstClr val="black"/>
                          </a:solidFill>
                          <a:effectLst/>
                          <a:uLnTx/>
                          <a:uFillTx/>
                          <a:latin typeface="+mn-lt"/>
                          <a:ea typeface="+mn-ea"/>
                          <a:cs typeface="+mn-cs"/>
                        </a:rPr>
                        <a:t>
Lasset die Fiesta beginnen🎉  - ein toller Beitrag - lesen lohnt sich!! 👍😃
Schönes Wochenende!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22977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- 2018-01-05 08:27:27</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9840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- 2018-01-04 14:27:19</a:t>
                      </a:r>
                      <a:r>
                        <a:rPr kumimoji="0" lang="en-US" sz="1000" b="0" i="0" u="none" strike="noStrike" kern="1200" cap="none" spc="0" normalizeH="0" baseline="0" noProof="0">
                          <a:ln>
                            <a:noFill/>
                          </a:ln>
                          <a:solidFill>
                            <a:prstClr val="black"/>
                          </a:solidFill>
                          <a:effectLst/>
                          <a:uLnTx/>
                          <a:uFillTx/>
                          <a:latin typeface="+mn-lt"/>
                          <a:ea typeface="+mn-ea"/>
                          <a:cs typeface="+mn-cs"/>
                        </a:rPr>
                        <a:t>
Liebe Stefanie Karlovits, die Feude über deinen neuen Discovery Sport Pure, mit 150PS, Business Paket, Assistenzpaket, Sichtpaket, Privacy Glass, Winterpaket uvm., in der wunderschönen Farbe Santorini Black Metallic, war heute nicht zu übersehen! 🤗👍
Das gesamte Team vom Autohaus Strauss rund um unseren Land Rover Verkaufsberater Marcel Hummel wünscht dir weiterhin viel Freude mit deinem neuen Discovery Sport und eine gute und sichere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50782487"/>
                  </a:ext>
                </a:extLst>
              </a:tr>
            </a:tbl>
          </a:graphicData>
        </a:graphic>
      </p:graphicFrame>
      <p:sp>
        <p:nvSpPr>
          <p:cNvPr id="4" name="Text Placeholder 3">
            <a:extLst>
              <a:ext uri="{FF2B5EF4-FFF2-40B4-BE49-F238E27FC236}">
                <a16:creationId xmlns:a16="http://schemas.microsoft.com/office/drawing/2014/main" id="{113F2F34-9613-4336-BB4F-051A05C07C9E}"/>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6040508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3D8E4-F2D3-40AC-81BC-0E573B763E90}"/>
              </a:ext>
            </a:extLst>
          </p:cNvPr>
          <p:cNvSpPr>
            <a:spLocks noGrp="1"/>
          </p:cNvSpPr>
          <p:nvPr>
            <p:ph type="title"/>
          </p:nvPr>
        </p:nvSpPr>
        <p:spPr/>
        <p:txBody>
          <a:bodyPr/>
          <a:lstStyle/>
          <a:p>
            <a:r>
              <a:rPr lang="en-US"/>
              <a:t>Facebook Own Posts Table - 9 of 9</a:t>
            </a:r>
          </a:p>
        </p:txBody>
      </p:sp>
      <p:graphicFrame>
        <p:nvGraphicFramePr>
          <p:cNvPr id="5" name="Table Placeholder 4">
            <a:extLst>
              <a:ext uri="{FF2B5EF4-FFF2-40B4-BE49-F238E27FC236}">
                <a16:creationId xmlns:a16="http://schemas.microsoft.com/office/drawing/2014/main" id="{17D39AB5-B1B6-4C1A-A6A5-78D2629B79FC}"/>
              </a:ext>
            </a:extLst>
          </p:cNvPr>
          <p:cNvGraphicFramePr>
            <a:graphicFrameLocks noGrp="1"/>
          </p:cNvGraphicFramePr>
          <p:nvPr>
            <p:ph type="tbl" sz="quarter" idx="13"/>
            <p:extLst>
              <p:ext uri="{D42A27DB-BD31-4B8C-83A1-F6EECF244321}">
                <p14:modId xmlns:p14="http://schemas.microsoft.com/office/powerpoint/2010/main" val="1979959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86593700"/>
                    </a:ext>
                  </a:extLst>
                </a:gridCol>
                <a:gridCol w="658368">
                  <a:extLst>
                    <a:ext uri="{9D8B030D-6E8A-4147-A177-3AD203B41FA5}">
                      <a16:colId xmlns:a16="http://schemas.microsoft.com/office/drawing/2014/main" val="4139758121"/>
                    </a:ext>
                  </a:extLst>
                </a:gridCol>
                <a:gridCol w="658368">
                  <a:extLst>
                    <a:ext uri="{9D8B030D-6E8A-4147-A177-3AD203B41FA5}">
                      <a16:colId xmlns:a16="http://schemas.microsoft.com/office/drawing/2014/main" val="2785787509"/>
                    </a:ext>
                  </a:extLst>
                </a:gridCol>
                <a:gridCol w="658368">
                  <a:extLst>
                    <a:ext uri="{9D8B030D-6E8A-4147-A177-3AD203B41FA5}">
                      <a16:colId xmlns:a16="http://schemas.microsoft.com/office/drawing/2014/main" val="265533627"/>
                    </a:ext>
                  </a:extLst>
                </a:gridCol>
                <a:gridCol w="658368">
                  <a:extLst>
                    <a:ext uri="{9D8B030D-6E8A-4147-A177-3AD203B41FA5}">
                      <a16:colId xmlns:a16="http://schemas.microsoft.com/office/drawing/2014/main" val="2889909114"/>
                    </a:ext>
                  </a:extLst>
                </a:gridCol>
                <a:gridCol w="658368">
                  <a:extLst>
                    <a:ext uri="{9D8B030D-6E8A-4147-A177-3AD203B41FA5}">
                      <a16:colId xmlns:a16="http://schemas.microsoft.com/office/drawing/2014/main" val="2051681663"/>
                    </a:ext>
                  </a:extLst>
                </a:gridCol>
                <a:gridCol w="658368">
                  <a:extLst>
                    <a:ext uri="{9D8B030D-6E8A-4147-A177-3AD203B41FA5}">
                      <a16:colId xmlns:a16="http://schemas.microsoft.com/office/drawing/2014/main" val="884268013"/>
                    </a:ext>
                  </a:extLst>
                </a:gridCol>
                <a:gridCol w="658368">
                  <a:extLst>
                    <a:ext uri="{9D8B030D-6E8A-4147-A177-3AD203B41FA5}">
                      <a16:colId xmlns:a16="http://schemas.microsoft.com/office/drawing/2014/main" val="2024526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62379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- 2018-01-03 15:01:13</a:t>
                      </a:r>
                      <a:r>
                        <a:rPr kumimoji="0" lang="en-US" sz="1000" b="0" i="0" u="none" strike="noStrike" kern="1200" cap="none" spc="0" normalizeH="0" baseline="0" noProof="0">
                          <a:ln>
                            <a:noFill/>
                          </a:ln>
                          <a:solidFill>
                            <a:prstClr val="black"/>
                          </a:solidFill>
                          <a:effectLst/>
                          <a:uLnTx/>
                          <a:uFillTx/>
                          <a:latin typeface="+mn-lt"/>
                          <a:ea typeface="+mn-ea"/>
                          <a:cs typeface="+mn-cs"/>
                        </a:rPr>
                        <a:t>
Ford-Verkaufsberater Daniel Pausch übergibt Mario Vollmann seinen neuen Ford Focus Traveller Trend in Racing-Rot! 😁
Das gesamte Team vom Autohaus Strauss wünscht viel Freude mit dem neuen Ford Focus und eine gute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6287985"/>
                  </a:ext>
                </a:extLst>
              </a:tr>
            </a:tbl>
          </a:graphicData>
        </a:graphic>
      </p:graphicFrame>
      <p:sp>
        <p:nvSpPr>
          <p:cNvPr id="4" name="Text Placeholder 3">
            <a:extLst>
              <a:ext uri="{FF2B5EF4-FFF2-40B4-BE49-F238E27FC236}">
                <a16:creationId xmlns:a16="http://schemas.microsoft.com/office/drawing/2014/main" id="{4C5AEDB9-1545-4B5F-948D-44E3CADB0042}"/>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8229029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9E349-C713-478D-9D86-E5ED57CD2DF0}"/>
              </a:ext>
            </a:extLst>
          </p:cNvPr>
          <p:cNvSpPr>
            <a:spLocks noGrp="1"/>
          </p:cNvSpPr>
          <p:nvPr>
            <p:ph type="title"/>
          </p:nvPr>
        </p:nvSpPr>
        <p:spPr/>
        <p:txBody>
          <a:bodyPr/>
          <a:lstStyle/>
          <a:p>
            <a:r>
              <a:rPr lang="en-US"/>
              <a:t>Facebook Own Posts with Reactions Table - 1 of 11</a:t>
            </a:r>
          </a:p>
        </p:txBody>
      </p:sp>
      <p:graphicFrame>
        <p:nvGraphicFramePr>
          <p:cNvPr id="5" name="Table Placeholder 4">
            <a:extLst>
              <a:ext uri="{FF2B5EF4-FFF2-40B4-BE49-F238E27FC236}">
                <a16:creationId xmlns:a16="http://schemas.microsoft.com/office/drawing/2014/main" id="{C4031158-14D2-4AFE-8FFA-7535C780F43C}"/>
              </a:ext>
            </a:extLst>
          </p:cNvPr>
          <p:cNvGraphicFramePr>
            <a:graphicFrameLocks noGrp="1"/>
          </p:cNvGraphicFramePr>
          <p:nvPr>
            <p:ph type="tbl" sz="quarter" idx="13"/>
            <p:extLst>
              <p:ext uri="{D42A27DB-BD31-4B8C-83A1-F6EECF244321}">
                <p14:modId xmlns:p14="http://schemas.microsoft.com/office/powerpoint/2010/main" val="2902447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01582249"/>
                    </a:ext>
                  </a:extLst>
                </a:gridCol>
                <a:gridCol w="822960">
                  <a:extLst>
                    <a:ext uri="{9D8B030D-6E8A-4147-A177-3AD203B41FA5}">
                      <a16:colId xmlns:a16="http://schemas.microsoft.com/office/drawing/2014/main" val="1186510075"/>
                    </a:ext>
                  </a:extLst>
                </a:gridCol>
                <a:gridCol w="822960">
                  <a:extLst>
                    <a:ext uri="{9D8B030D-6E8A-4147-A177-3AD203B41FA5}">
                      <a16:colId xmlns:a16="http://schemas.microsoft.com/office/drawing/2014/main" val="580603245"/>
                    </a:ext>
                  </a:extLst>
                </a:gridCol>
                <a:gridCol w="822960">
                  <a:extLst>
                    <a:ext uri="{9D8B030D-6E8A-4147-A177-3AD203B41FA5}">
                      <a16:colId xmlns:a16="http://schemas.microsoft.com/office/drawing/2014/main" val="2871591373"/>
                    </a:ext>
                  </a:extLst>
                </a:gridCol>
                <a:gridCol w="822960">
                  <a:extLst>
                    <a:ext uri="{9D8B030D-6E8A-4147-A177-3AD203B41FA5}">
                      <a16:colId xmlns:a16="http://schemas.microsoft.com/office/drawing/2014/main" val="967377927"/>
                    </a:ext>
                  </a:extLst>
                </a:gridCol>
                <a:gridCol w="822960">
                  <a:extLst>
                    <a:ext uri="{9D8B030D-6E8A-4147-A177-3AD203B41FA5}">
                      <a16:colId xmlns:a16="http://schemas.microsoft.com/office/drawing/2014/main" val="2225329427"/>
                    </a:ext>
                  </a:extLst>
                </a:gridCol>
                <a:gridCol w="822960">
                  <a:extLst>
                    <a:ext uri="{9D8B030D-6E8A-4147-A177-3AD203B41FA5}">
                      <a16:colId xmlns:a16="http://schemas.microsoft.com/office/drawing/2014/main" val="3107450882"/>
                    </a:ext>
                  </a:extLst>
                </a:gridCol>
                <a:gridCol w="822960">
                  <a:extLst>
                    <a:ext uri="{9D8B030D-6E8A-4147-A177-3AD203B41FA5}">
                      <a16:colId xmlns:a16="http://schemas.microsoft.com/office/drawing/2014/main" val="1903090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21519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- 2018-01-30 13:31:18</a:t>
                      </a:r>
                      <a:r>
                        <a:rPr kumimoji="0" lang="de-DE" sz="1000" b="0" i="0" u="none" strike="noStrike" kern="1200" cap="none" spc="0" normalizeH="0" baseline="0" noProof="0">
                          <a:ln>
                            <a:noFill/>
                          </a:ln>
                          <a:solidFill>
                            <a:prstClr val="black"/>
                          </a:solidFill>
                          <a:effectLst/>
                          <a:uLnTx/>
                          <a:uFillTx/>
                          <a:latin typeface="+mn-lt"/>
                          <a:ea typeface="+mn-ea"/>
                          <a:cs typeface="+mn-cs"/>
                        </a:rPr>
                        <a:t>
Unser Ford-Verkaufsberater Daniel Pausch übergibt Frau Bettina Petz ihren neuen Ford KUGA ST-LINE 4x4 mit 150PS! 😁👍
Das Team vom Autohaus Strauss gratuliert recht herzlich zu dieser wunderbaren Wahl, wünscht viel Freude mit dem neuen Ford KUGA und vor allem, eine gute und sichere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32757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- 2018-01-24 15:29:48</a:t>
                      </a:r>
                      <a:r>
                        <a:rPr kumimoji="0" lang="en-US" sz="1000" b="0" i="0" u="none" strike="noStrike" kern="1200" cap="none" spc="0" normalizeH="0" baseline="0" noProof="0">
                          <a:ln>
                            <a:noFill/>
                          </a:ln>
                          <a:solidFill>
                            <a:prstClr val="black"/>
                          </a:solidFill>
                          <a:effectLst/>
                          <a:uLnTx/>
                          <a:uFillTx/>
                          <a:latin typeface="+mn-lt"/>
                          <a:ea typeface="+mn-ea"/>
                          <a:cs typeface="+mn-cs"/>
                        </a:rPr>
                        <a:t>
Herzliche Gratulation an Walter Husa!
Er darf sich über seinen neuen Range Rover Evoque Landmark 2.0TD mit 180PS, in der eleganten Farbe Corris Grey, mit In Control Connect Plus Paket, Privacy Glass, Winterpaket uvm., freuen!! 😁
Das gesamte Team vom Autohaus Strauss rund um Land Rover Verkaufsberater Marcel Hummel wünscht wie immer viel Freude mit dem neuen Evoque und eine gute und sichere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32389868"/>
                  </a:ext>
                </a:extLst>
              </a:tr>
            </a:tbl>
          </a:graphicData>
        </a:graphic>
      </p:graphicFrame>
      <p:sp>
        <p:nvSpPr>
          <p:cNvPr id="4" name="Text Placeholder 3">
            <a:extLst>
              <a:ext uri="{FF2B5EF4-FFF2-40B4-BE49-F238E27FC236}">
                <a16:creationId xmlns:a16="http://schemas.microsoft.com/office/drawing/2014/main" id="{491F4E32-0B38-4DC3-9D49-D7AFE82FB66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3061856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3820F-5530-4653-8DC9-78910EB6E2FB}"/>
              </a:ext>
            </a:extLst>
          </p:cNvPr>
          <p:cNvSpPr>
            <a:spLocks noGrp="1"/>
          </p:cNvSpPr>
          <p:nvPr>
            <p:ph type="title"/>
          </p:nvPr>
        </p:nvSpPr>
        <p:spPr/>
        <p:txBody>
          <a:bodyPr/>
          <a:lstStyle/>
          <a:p>
            <a:r>
              <a:rPr lang="en-US"/>
              <a:t>Facebook Own Posts with Reactions Table - 2 of 11</a:t>
            </a:r>
          </a:p>
        </p:txBody>
      </p:sp>
      <p:graphicFrame>
        <p:nvGraphicFramePr>
          <p:cNvPr id="5" name="Table Placeholder 4">
            <a:extLst>
              <a:ext uri="{FF2B5EF4-FFF2-40B4-BE49-F238E27FC236}">
                <a16:creationId xmlns:a16="http://schemas.microsoft.com/office/drawing/2014/main" id="{0DAD9C03-C17C-44D5-8BF3-F7877DEBC11A}"/>
              </a:ext>
            </a:extLst>
          </p:cNvPr>
          <p:cNvGraphicFramePr>
            <a:graphicFrameLocks noGrp="1"/>
          </p:cNvGraphicFramePr>
          <p:nvPr>
            <p:ph type="tbl" sz="quarter" idx="13"/>
            <p:extLst>
              <p:ext uri="{D42A27DB-BD31-4B8C-83A1-F6EECF244321}">
                <p14:modId xmlns:p14="http://schemas.microsoft.com/office/powerpoint/2010/main" val="4060647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25545604"/>
                    </a:ext>
                  </a:extLst>
                </a:gridCol>
                <a:gridCol w="822960">
                  <a:extLst>
                    <a:ext uri="{9D8B030D-6E8A-4147-A177-3AD203B41FA5}">
                      <a16:colId xmlns:a16="http://schemas.microsoft.com/office/drawing/2014/main" val="1332710401"/>
                    </a:ext>
                  </a:extLst>
                </a:gridCol>
                <a:gridCol w="822960">
                  <a:extLst>
                    <a:ext uri="{9D8B030D-6E8A-4147-A177-3AD203B41FA5}">
                      <a16:colId xmlns:a16="http://schemas.microsoft.com/office/drawing/2014/main" val="4036203540"/>
                    </a:ext>
                  </a:extLst>
                </a:gridCol>
                <a:gridCol w="822960">
                  <a:extLst>
                    <a:ext uri="{9D8B030D-6E8A-4147-A177-3AD203B41FA5}">
                      <a16:colId xmlns:a16="http://schemas.microsoft.com/office/drawing/2014/main" val="3616738851"/>
                    </a:ext>
                  </a:extLst>
                </a:gridCol>
                <a:gridCol w="822960">
                  <a:extLst>
                    <a:ext uri="{9D8B030D-6E8A-4147-A177-3AD203B41FA5}">
                      <a16:colId xmlns:a16="http://schemas.microsoft.com/office/drawing/2014/main" val="4173846410"/>
                    </a:ext>
                  </a:extLst>
                </a:gridCol>
                <a:gridCol w="822960">
                  <a:extLst>
                    <a:ext uri="{9D8B030D-6E8A-4147-A177-3AD203B41FA5}">
                      <a16:colId xmlns:a16="http://schemas.microsoft.com/office/drawing/2014/main" val="1859702632"/>
                    </a:ext>
                  </a:extLst>
                </a:gridCol>
                <a:gridCol w="822960">
                  <a:extLst>
                    <a:ext uri="{9D8B030D-6E8A-4147-A177-3AD203B41FA5}">
                      <a16:colId xmlns:a16="http://schemas.microsoft.com/office/drawing/2014/main" val="310730287"/>
                    </a:ext>
                  </a:extLst>
                </a:gridCol>
                <a:gridCol w="822960">
                  <a:extLst>
                    <a:ext uri="{9D8B030D-6E8A-4147-A177-3AD203B41FA5}">
                      <a16:colId xmlns:a16="http://schemas.microsoft.com/office/drawing/2014/main" val="2513100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41645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- 2018-01-23 15:40:43</a:t>
                      </a:r>
                      <a:r>
                        <a:rPr kumimoji="0" lang="de-DE" sz="1000" b="0" i="0" u="none" strike="noStrike" kern="1200" cap="none" spc="0" normalizeH="0" baseline="0" noProof="0">
                          <a:ln>
                            <a:noFill/>
                          </a:ln>
                          <a:solidFill>
                            <a:prstClr val="black"/>
                          </a:solidFill>
                          <a:effectLst/>
                          <a:uLnTx/>
                          <a:uFillTx/>
                          <a:latin typeface="+mn-lt"/>
                          <a:ea typeface="+mn-ea"/>
                          <a:cs typeface="+mn-cs"/>
                        </a:rPr>
                        <a:t>
Hier ein kleiner Einblick in unsere rundum gelungene Schauraumeröffnung! :-)
Viele Kunden und Freunde folgten der Einladung und feierten mit uns am 19. Jänner die Eröffnung unserer neuen Schauräume. Bei wunderbarer Atmosphäre, guten Weinen und ausgezeichneten Speisen fühlte man sich sichtlich wohl! Am Samstag wurde dann mit Weißwurst, Würstel, Bier, Kaffee und Kuchen der Tag der offenen Autotür gefeiert! :-) Danke an alle Kunden, Freunde und auch Mitarbeiter, dass ihr dieses Fest zu etwas wirklich besonderen gemacht habt!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48735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- 2018-01-21 13:00:00</a:t>
                      </a:r>
                      <a:r>
                        <a:rPr kumimoji="0" lang="de-DE" sz="1000" b="0" i="0" u="none" strike="noStrike" kern="1200" cap="none" spc="0" normalizeH="0" baseline="0" noProof="0">
                          <a:ln>
                            <a:noFill/>
                          </a:ln>
                          <a:solidFill>
                            <a:prstClr val="black"/>
                          </a:solidFill>
                          <a:effectLst/>
                          <a:uLnTx/>
                          <a:uFillTx/>
                          <a:latin typeface="+mn-lt"/>
                          <a:ea typeface="+mn-ea"/>
                          <a:cs typeface="+mn-cs"/>
                        </a:rPr>
                        <a:t>
Ein besonderer Dank geht heute an unsere MitarbeiterInnen, die aufgrund ihrer langjährigen Tätigkeit im Autohaus Strauss, im Zuge unserer Schauraumeröffnung, geehrt wurden. 🏅😁👍
Herzliche Gratulation und auf viele weitere gemeinsame Jahre!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41140546"/>
                  </a:ext>
                </a:extLst>
              </a:tr>
            </a:tbl>
          </a:graphicData>
        </a:graphic>
      </p:graphicFrame>
      <p:sp>
        <p:nvSpPr>
          <p:cNvPr id="4" name="Text Placeholder 3">
            <a:extLst>
              <a:ext uri="{FF2B5EF4-FFF2-40B4-BE49-F238E27FC236}">
                <a16:creationId xmlns:a16="http://schemas.microsoft.com/office/drawing/2014/main" id="{BD6A9032-7262-4692-8656-ABF302570A8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9669060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E1EF4-2FD6-4DFB-865B-699732779AEC}"/>
              </a:ext>
            </a:extLst>
          </p:cNvPr>
          <p:cNvSpPr>
            <a:spLocks noGrp="1"/>
          </p:cNvSpPr>
          <p:nvPr>
            <p:ph type="title"/>
          </p:nvPr>
        </p:nvSpPr>
        <p:spPr/>
        <p:txBody>
          <a:bodyPr/>
          <a:lstStyle/>
          <a:p>
            <a:r>
              <a:rPr lang="en-US"/>
              <a:t>Facebook Own Posts with Reactions Table - 3 of 11</a:t>
            </a:r>
          </a:p>
        </p:txBody>
      </p:sp>
      <p:graphicFrame>
        <p:nvGraphicFramePr>
          <p:cNvPr id="5" name="Table Placeholder 4">
            <a:extLst>
              <a:ext uri="{FF2B5EF4-FFF2-40B4-BE49-F238E27FC236}">
                <a16:creationId xmlns:a16="http://schemas.microsoft.com/office/drawing/2014/main" id="{A1AB0230-D74A-4576-85F6-1842ABEDBD0B}"/>
              </a:ext>
            </a:extLst>
          </p:cNvPr>
          <p:cNvGraphicFramePr>
            <a:graphicFrameLocks noGrp="1"/>
          </p:cNvGraphicFramePr>
          <p:nvPr>
            <p:ph type="tbl" sz="quarter" idx="13"/>
            <p:extLst>
              <p:ext uri="{D42A27DB-BD31-4B8C-83A1-F6EECF244321}">
                <p14:modId xmlns:p14="http://schemas.microsoft.com/office/powerpoint/2010/main" val="1284090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85135456"/>
                    </a:ext>
                  </a:extLst>
                </a:gridCol>
                <a:gridCol w="822960">
                  <a:extLst>
                    <a:ext uri="{9D8B030D-6E8A-4147-A177-3AD203B41FA5}">
                      <a16:colId xmlns:a16="http://schemas.microsoft.com/office/drawing/2014/main" val="1983173482"/>
                    </a:ext>
                  </a:extLst>
                </a:gridCol>
                <a:gridCol w="822960">
                  <a:extLst>
                    <a:ext uri="{9D8B030D-6E8A-4147-A177-3AD203B41FA5}">
                      <a16:colId xmlns:a16="http://schemas.microsoft.com/office/drawing/2014/main" val="1210009603"/>
                    </a:ext>
                  </a:extLst>
                </a:gridCol>
                <a:gridCol w="822960">
                  <a:extLst>
                    <a:ext uri="{9D8B030D-6E8A-4147-A177-3AD203B41FA5}">
                      <a16:colId xmlns:a16="http://schemas.microsoft.com/office/drawing/2014/main" val="1948124240"/>
                    </a:ext>
                  </a:extLst>
                </a:gridCol>
                <a:gridCol w="822960">
                  <a:extLst>
                    <a:ext uri="{9D8B030D-6E8A-4147-A177-3AD203B41FA5}">
                      <a16:colId xmlns:a16="http://schemas.microsoft.com/office/drawing/2014/main" val="591827354"/>
                    </a:ext>
                  </a:extLst>
                </a:gridCol>
                <a:gridCol w="822960">
                  <a:extLst>
                    <a:ext uri="{9D8B030D-6E8A-4147-A177-3AD203B41FA5}">
                      <a16:colId xmlns:a16="http://schemas.microsoft.com/office/drawing/2014/main" val="356006943"/>
                    </a:ext>
                  </a:extLst>
                </a:gridCol>
                <a:gridCol w="822960">
                  <a:extLst>
                    <a:ext uri="{9D8B030D-6E8A-4147-A177-3AD203B41FA5}">
                      <a16:colId xmlns:a16="http://schemas.microsoft.com/office/drawing/2014/main" val="2582433354"/>
                    </a:ext>
                  </a:extLst>
                </a:gridCol>
                <a:gridCol w="822960">
                  <a:extLst>
                    <a:ext uri="{9D8B030D-6E8A-4147-A177-3AD203B41FA5}">
                      <a16:colId xmlns:a16="http://schemas.microsoft.com/office/drawing/2014/main" val="2290448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267041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- 2018-01-20 14:30:00</a:t>
                      </a:r>
                      <a:r>
                        <a:rPr kumimoji="0" lang="de-DE" sz="1000" b="0" i="0" u="none" strike="noStrike" kern="1200" cap="none" spc="0" normalizeH="0" baseline="0" noProof="0">
                          <a:ln>
                            <a:noFill/>
                          </a:ln>
                          <a:solidFill>
                            <a:prstClr val="black"/>
                          </a:solidFill>
                          <a:effectLst/>
                          <a:uLnTx/>
                          <a:uFillTx/>
                          <a:latin typeface="+mn-lt"/>
                          <a:ea typeface="+mn-ea"/>
                          <a:cs typeface="+mn-cs"/>
                        </a:rPr>
                        <a:t>
Jetzt auch im Südburgeland: Das Ford SUV-Abenteuer in S, M und XL!
🤙🏻 Ecosport - der Lifestyle-SUV. Ab  14.990,-
⛰ Kuga - der dynamische. Ab € 19.990,-
💍 Edge - unser Premium-SUV. Ab € 36.990,-
Interesse an einer Probefahrt? ;-)
Unsere Ford-Berater rund um Armin Bauer und Daniel Pausch haben schon alles für Dich vorbereitet!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22162283"/>
                  </a:ext>
                </a:extLst>
              </a:tr>
            </a:tbl>
          </a:graphicData>
        </a:graphic>
      </p:graphicFrame>
      <p:sp>
        <p:nvSpPr>
          <p:cNvPr id="4" name="Text Placeholder 3">
            <a:extLst>
              <a:ext uri="{FF2B5EF4-FFF2-40B4-BE49-F238E27FC236}">
                <a16:creationId xmlns:a16="http://schemas.microsoft.com/office/drawing/2014/main" id="{160D569B-B92A-4FAE-9B18-EBBBB109DBE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8680061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56BCD-9452-4159-9DEB-EBA8B2523829}"/>
              </a:ext>
            </a:extLst>
          </p:cNvPr>
          <p:cNvSpPr>
            <a:spLocks noGrp="1"/>
          </p:cNvSpPr>
          <p:nvPr>
            <p:ph type="title"/>
          </p:nvPr>
        </p:nvSpPr>
        <p:spPr/>
        <p:txBody>
          <a:bodyPr/>
          <a:lstStyle/>
          <a:p>
            <a:r>
              <a:rPr lang="en-US"/>
              <a:t>Facebook Own Posts with Reactions Table - 4 of 11</a:t>
            </a:r>
          </a:p>
        </p:txBody>
      </p:sp>
      <p:graphicFrame>
        <p:nvGraphicFramePr>
          <p:cNvPr id="5" name="Table Placeholder 4">
            <a:extLst>
              <a:ext uri="{FF2B5EF4-FFF2-40B4-BE49-F238E27FC236}">
                <a16:creationId xmlns:a16="http://schemas.microsoft.com/office/drawing/2014/main" id="{AF17886C-4EF0-4B09-9F0C-64CF9BAF64FD}"/>
              </a:ext>
            </a:extLst>
          </p:cNvPr>
          <p:cNvGraphicFramePr>
            <a:graphicFrameLocks noGrp="1"/>
          </p:cNvGraphicFramePr>
          <p:nvPr>
            <p:ph type="tbl" sz="quarter" idx="13"/>
            <p:extLst>
              <p:ext uri="{D42A27DB-BD31-4B8C-83A1-F6EECF244321}">
                <p14:modId xmlns:p14="http://schemas.microsoft.com/office/powerpoint/2010/main" val="2523207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50247346"/>
                    </a:ext>
                  </a:extLst>
                </a:gridCol>
                <a:gridCol w="822960">
                  <a:extLst>
                    <a:ext uri="{9D8B030D-6E8A-4147-A177-3AD203B41FA5}">
                      <a16:colId xmlns:a16="http://schemas.microsoft.com/office/drawing/2014/main" val="1155207276"/>
                    </a:ext>
                  </a:extLst>
                </a:gridCol>
                <a:gridCol w="822960">
                  <a:extLst>
                    <a:ext uri="{9D8B030D-6E8A-4147-A177-3AD203B41FA5}">
                      <a16:colId xmlns:a16="http://schemas.microsoft.com/office/drawing/2014/main" val="1730809244"/>
                    </a:ext>
                  </a:extLst>
                </a:gridCol>
                <a:gridCol w="822960">
                  <a:extLst>
                    <a:ext uri="{9D8B030D-6E8A-4147-A177-3AD203B41FA5}">
                      <a16:colId xmlns:a16="http://schemas.microsoft.com/office/drawing/2014/main" val="124066941"/>
                    </a:ext>
                  </a:extLst>
                </a:gridCol>
                <a:gridCol w="822960">
                  <a:extLst>
                    <a:ext uri="{9D8B030D-6E8A-4147-A177-3AD203B41FA5}">
                      <a16:colId xmlns:a16="http://schemas.microsoft.com/office/drawing/2014/main" val="2662263214"/>
                    </a:ext>
                  </a:extLst>
                </a:gridCol>
                <a:gridCol w="822960">
                  <a:extLst>
                    <a:ext uri="{9D8B030D-6E8A-4147-A177-3AD203B41FA5}">
                      <a16:colId xmlns:a16="http://schemas.microsoft.com/office/drawing/2014/main" val="4033772633"/>
                    </a:ext>
                  </a:extLst>
                </a:gridCol>
                <a:gridCol w="822960">
                  <a:extLst>
                    <a:ext uri="{9D8B030D-6E8A-4147-A177-3AD203B41FA5}">
                      <a16:colId xmlns:a16="http://schemas.microsoft.com/office/drawing/2014/main" val="708207759"/>
                    </a:ext>
                  </a:extLst>
                </a:gridCol>
                <a:gridCol w="822960">
                  <a:extLst>
                    <a:ext uri="{9D8B030D-6E8A-4147-A177-3AD203B41FA5}">
                      <a16:colId xmlns:a16="http://schemas.microsoft.com/office/drawing/2014/main" val="3275274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33947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- 2018-01-20 09:12:34</a:t>
                      </a:r>
                      <a:r>
                        <a:rPr kumimoji="0" lang="de-DE" sz="1000" b="0" i="0" u="none" strike="noStrike" kern="1200" cap="none" spc="0" normalizeH="0" baseline="0" noProof="0">
                          <a:ln>
                            <a:noFill/>
                          </a:ln>
                          <a:solidFill>
                            <a:prstClr val="black"/>
                          </a:solidFill>
                          <a:effectLst/>
                          <a:uLnTx/>
                          <a:uFillTx/>
                          <a:latin typeface="+mn-lt"/>
                          <a:ea typeface="+mn-ea"/>
                          <a:cs typeface="+mn-cs"/>
                        </a:rPr>
                        <a:t>
Der Ford Ranger als Sondermodell PREDATOR Wildtrak 3.2TDCi mit 200PS Automatik, inkl. der Sonderausstattung Technik Paket, Laderaumabdeckung Roller-Shutter, Off-Road Paket und vielem mehr, welcher in dieser Ausführung nur in Österreich und nur in begrenzter Stückzahl erhältlich ist, geht an 👉 Bio-Landwirt Edmund Nemeth! 😁🙂
Das gesamte Team vom Autohaus Strauss rund um Ford-Verkaufsberater Armin Bauer wünscht viel Freude mit dem neuen Ranger und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92880016"/>
                  </a:ext>
                </a:extLst>
              </a:tr>
            </a:tbl>
          </a:graphicData>
        </a:graphic>
      </p:graphicFrame>
      <p:sp>
        <p:nvSpPr>
          <p:cNvPr id="4" name="Text Placeholder 3">
            <a:extLst>
              <a:ext uri="{FF2B5EF4-FFF2-40B4-BE49-F238E27FC236}">
                <a16:creationId xmlns:a16="http://schemas.microsoft.com/office/drawing/2014/main" id="{B10837AC-68D5-47DE-B788-6573DB22E34E}"/>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0970765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D6B08-1884-484A-B8F4-301BB1D03490}"/>
              </a:ext>
            </a:extLst>
          </p:cNvPr>
          <p:cNvSpPr>
            <a:spLocks noGrp="1"/>
          </p:cNvSpPr>
          <p:nvPr>
            <p:ph type="title"/>
          </p:nvPr>
        </p:nvSpPr>
        <p:spPr/>
        <p:txBody>
          <a:bodyPr/>
          <a:lstStyle/>
          <a:p>
            <a:r>
              <a:rPr lang="en-US"/>
              <a:t>Facebook Own Posts with Reactions Table - 5 of 11</a:t>
            </a:r>
          </a:p>
        </p:txBody>
      </p:sp>
      <p:graphicFrame>
        <p:nvGraphicFramePr>
          <p:cNvPr id="5" name="Table Placeholder 4">
            <a:extLst>
              <a:ext uri="{FF2B5EF4-FFF2-40B4-BE49-F238E27FC236}">
                <a16:creationId xmlns:a16="http://schemas.microsoft.com/office/drawing/2014/main" id="{CB9063F7-5071-46CD-9E97-BA0E2DB7ACDB}"/>
              </a:ext>
            </a:extLst>
          </p:cNvPr>
          <p:cNvGraphicFramePr>
            <a:graphicFrameLocks noGrp="1"/>
          </p:cNvGraphicFramePr>
          <p:nvPr>
            <p:ph type="tbl" sz="quarter" idx="13"/>
            <p:extLst>
              <p:ext uri="{D42A27DB-BD31-4B8C-83A1-F6EECF244321}">
                <p14:modId xmlns:p14="http://schemas.microsoft.com/office/powerpoint/2010/main" val="619943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26044885"/>
                    </a:ext>
                  </a:extLst>
                </a:gridCol>
                <a:gridCol w="822960">
                  <a:extLst>
                    <a:ext uri="{9D8B030D-6E8A-4147-A177-3AD203B41FA5}">
                      <a16:colId xmlns:a16="http://schemas.microsoft.com/office/drawing/2014/main" val="212695381"/>
                    </a:ext>
                  </a:extLst>
                </a:gridCol>
                <a:gridCol w="822960">
                  <a:extLst>
                    <a:ext uri="{9D8B030D-6E8A-4147-A177-3AD203B41FA5}">
                      <a16:colId xmlns:a16="http://schemas.microsoft.com/office/drawing/2014/main" val="3216695817"/>
                    </a:ext>
                  </a:extLst>
                </a:gridCol>
                <a:gridCol w="822960">
                  <a:extLst>
                    <a:ext uri="{9D8B030D-6E8A-4147-A177-3AD203B41FA5}">
                      <a16:colId xmlns:a16="http://schemas.microsoft.com/office/drawing/2014/main" val="684767566"/>
                    </a:ext>
                  </a:extLst>
                </a:gridCol>
                <a:gridCol w="822960">
                  <a:extLst>
                    <a:ext uri="{9D8B030D-6E8A-4147-A177-3AD203B41FA5}">
                      <a16:colId xmlns:a16="http://schemas.microsoft.com/office/drawing/2014/main" val="1588057255"/>
                    </a:ext>
                  </a:extLst>
                </a:gridCol>
                <a:gridCol w="822960">
                  <a:extLst>
                    <a:ext uri="{9D8B030D-6E8A-4147-A177-3AD203B41FA5}">
                      <a16:colId xmlns:a16="http://schemas.microsoft.com/office/drawing/2014/main" val="4199701595"/>
                    </a:ext>
                  </a:extLst>
                </a:gridCol>
                <a:gridCol w="822960">
                  <a:extLst>
                    <a:ext uri="{9D8B030D-6E8A-4147-A177-3AD203B41FA5}">
                      <a16:colId xmlns:a16="http://schemas.microsoft.com/office/drawing/2014/main" val="2040954664"/>
                    </a:ext>
                  </a:extLst>
                </a:gridCol>
                <a:gridCol w="822960">
                  <a:extLst>
                    <a:ext uri="{9D8B030D-6E8A-4147-A177-3AD203B41FA5}">
                      <a16:colId xmlns:a16="http://schemas.microsoft.com/office/drawing/2014/main" val="1220246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21608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- 2018-01-19 18:30:00</a:t>
                      </a:r>
                      <a:r>
                        <a:rPr kumimoji="0" lang="de-DE" sz="1000" b="0" i="0" u="none" strike="noStrike" kern="1200" cap="none" spc="0" normalizeH="0" baseline="0" noProof="0">
                          <a:ln>
                            <a:noFill/>
                          </a:ln>
                          <a:solidFill>
                            <a:prstClr val="black"/>
                          </a:solidFill>
                          <a:effectLst/>
                          <a:uLnTx/>
                          <a:uFillTx/>
                          <a:latin typeface="+mn-lt"/>
                          <a:ea typeface="+mn-ea"/>
                          <a:cs typeface="+mn-cs"/>
                        </a:rPr>
                        <a:t>
Wer will dieses automobile Kunstwerk besitzen?
Wir machen es möglich...
JETZT geben wir zusätzlich € 1.500,- Bonus auf alle lagernden Range Rover VELAR Neu- und Vorführwagen!
Beispiel: Unseren Range Rover Velar R-Dynamic S D240 mit 240PS Vorführwagen gibt es jetzt um um € 71.000,- statt € 72.500,-.
Bei Fragen nutzt bitte einfach den FB-Messenger oder schreibt direkt an Marcel Hummel. Gerne erreicht ihr uns natürlich auch telefonisch unter 03327/2200. Viel Spaß und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34025848"/>
                  </a:ext>
                </a:extLst>
              </a:tr>
            </a:tbl>
          </a:graphicData>
        </a:graphic>
      </p:graphicFrame>
      <p:sp>
        <p:nvSpPr>
          <p:cNvPr id="4" name="Text Placeholder 3">
            <a:extLst>
              <a:ext uri="{FF2B5EF4-FFF2-40B4-BE49-F238E27FC236}">
                <a16:creationId xmlns:a16="http://schemas.microsoft.com/office/drawing/2014/main" id="{C52C5141-30F0-497E-B1EE-07C1214B04CF}"/>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5348064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0EFE1-C5EF-4F6B-9502-D0CEB287C557}"/>
              </a:ext>
            </a:extLst>
          </p:cNvPr>
          <p:cNvSpPr>
            <a:spLocks noGrp="1"/>
          </p:cNvSpPr>
          <p:nvPr>
            <p:ph type="title"/>
          </p:nvPr>
        </p:nvSpPr>
        <p:spPr/>
        <p:txBody>
          <a:bodyPr/>
          <a:lstStyle/>
          <a:p>
            <a:r>
              <a:rPr lang="en-US"/>
              <a:t>Facebook Own Posts with Reactions Table - 6 of 11</a:t>
            </a:r>
          </a:p>
        </p:txBody>
      </p:sp>
      <p:graphicFrame>
        <p:nvGraphicFramePr>
          <p:cNvPr id="5" name="Table Placeholder 4">
            <a:extLst>
              <a:ext uri="{FF2B5EF4-FFF2-40B4-BE49-F238E27FC236}">
                <a16:creationId xmlns:a16="http://schemas.microsoft.com/office/drawing/2014/main" id="{02EBC55D-3046-4867-8450-B38095489160}"/>
              </a:ext>
            </a:extLst>
          </p:cNvPr>
          <p:cNvGraphicFramePr>
            <a:graphicFrameLocks noGrp="1"/>
          </p:cNvGraphicFramePr>
          <p:nvPr>
            <p:ph type="tbl" sz="quarter" idx="13"/>
            <p:extLst>
              <p:ext uri="{D42A27DB-BD31-4B8C-83A1-F6EECF244321}">
                <p14:modId xmlns:p14="http://schemas.microsoft.com/office/powerpoint/2010/main" val="2491714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84817285"/>
                    </a:ext>
                  </a:extLst>
                </a:gridCol>
                <a:gridCol w="822960">
                  <a:extLst>
                    <a:ext uri="{9D8B030D-6E8A-4147-A177-3AD203B41FA5}">
                      <a16:colId xmlns:a16="http://schemas.microsoft.com/office/drawing/2014/main" val="1179069012"/>
                    </a:ext>
                  </a:extLst>
                </a:gridCol>
                <a:gridCol w="822960">
                  <a:extLst>
                    <a:ext uri="{9D8B030D-6E8A-4147-A177-3AD203B41FA5}">
                      <a16:colId xmlns:a16="http://schemas.microsoft.com/office/drawing/2014/main" val="2846947137"/>
                    </a:ext>
                  </a:extLst>
                </a:gridCol>
                <a:gridCol w="822960">
                  <a:extLst>
                    <a:ext uri="{9D8B030D-6E8A-4147-A177-3AD203B41FA5}">
                      <a16:colId xmlns:a16="http://schemas.microsoft.com/office/drawing/2014/main" val="2111513887"/>
                    </a:ext>
                  </a:extLst>
                </a:gridCol>
                <a:gridCol w="822960">
                  <a:extLst>
                    <a:ext uri="{9D8B030D-6E8A-4147-A177-3AD203B41FA5}">
                      <a16:colId xmlns:a16="http://schemas.microsoft.com/office/drawing/2014/main" val="3201018043"/>
                    </a:ext>
                  </a:extLst>
                </a:gridCol>
                <a:gridCol w="822960">
                  <a:extLst>
                    <a:ext uri="{9D8B030D-6E8A-4147-A177-3AD203B41FA5}">
                      <a16:colId xmlns:a16="http://schemas.microsoft.com/office/drawing/2014/main" val="2326208615"/>
                    </a:ext>
                  </a:extLst>
                </a:gridCol>
                <a:gridCol w="822960">
                  <a:extLst>
                    <a:ext uri="{9D8B030D-6E8A-4147-A177-3AD203B41FA5}">
                      <a16:colId xmlns:a16="http://schemas.microsoft.com/office/drawing/2014/main" val="486868541"/>
                    </a:ext>
                  </a:extLst>
                </a:gridCol>
                <a:gridCol w="822960">
                  <a:extLst>
                    <a:ext uri="{9D8B030D-6E8A-4147-A177-3AD203B41FA5}">
                      <a16:colId xmlns:a16="http://schemas.microsoft.com/office/drawing/2014/main" val="1387226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89755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- 2018-01-19 16:09:41</a:t>
                      </a:r>
                      <a:r>
                        <a:rPr kumimoji="0" lang="en-US" sz="1000" b="0" i="0" u="none" strike="noStrike" kern="1200" cap="none" spc="0" normalizeH="0" baseline="0" noProof="0">
                          <a:ln>
                            <a:noFill/>
                          </a:ln>
                          <a:solidFill>
                            <a:prstClr val="black"/>
                          </a:solidFill>
                          <a:effectLst/>
                          <a:uLnTx/>
                          <a:uFillTx/>
                          <a:latin typeface="+mn-lt"/>
                          <a:ea typeface="+mn-ea"/>
                          <a:cs typeface="+mn-cs"/>
                        </a:rPr>
                        <a:t>
Unser Ford-Verkaufsberater Daniel Pausch übergibt Andreas Radakovits aus Güttenbach seinen neuen Ford Focus ST-Line mit 125PS, in Magnetic-Grau Metallic, mit Business Paket, Winter Paket, Trend Komfort Paket uvm. !! 😎
Lieber Andreas, das gesamte Team vom Autohaus Strauss gratuliert dir recht herzlich zu dieser wunderbaren Wahl, wünscht dir viel Freude mit deinem neuen Ford Focus und eine gute und sichere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80886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- 2018-01-19 14:24:08</a:t>
                      </a:r>
                      <a:r>
                        <a:rPr kumimoji="0" lang="de-DE" sz="1000" b="0" i="0" u="none" strike="noStrike" kern="1200" cap="none" spc="0" normalizeH="0" baseline="0" noProof="0">
                          <a:ln>
                            <a:noFill/>
                          </a:ln>
                          <a:solidFill>
                            <a:prstClr val="black"/>
                          </a:solidFill>
                          <a:effectLst/>
                          <a:uLnTx/>
                          <a:uFillTx/>
                          <a:latin typeface="+mn-lt"/>
                          <a:ea typeface="+mn-ea"/>
                          <a:cs typeface="+mn-cs"/>
                        </a:rPr>
                        <a:t>
Nicht vergessen - Morgen Samstag findet unser Tag der offenen Tür statt! 
Hier schon ein kleiner Einblick in unseren neu gestalteten  Ford-Schauraum! 😉👉
Das Team vom Autohaus Strauss freut sich auf euren Besuch!! 😁 mit Marcel Hummel, Armin Bauer, Daniel Pausch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24138660"/>
                  </a:ext>
                </a:extLst>
              </a:tr>
            </a:tbl>
          </a:graphicData>
        </a:graphic>
      </p:graphicFrame>
      <p:sp>
        <p:nvSpPr>
          <p:cNvPr id="4" name="Text Placeholder 3">
            <a:extLst>
              <a:ext uri="{FF2B5EF4-FFF2-40B4-BE49-F238E27FC236}">
                <a16:creationId xmlns:a16="http://schemas.microsoft.com/office/drawing/2014/main" id="{32E435A1-B03A-443E-A358-6A4443B38830}"/>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2471657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42ED0-C00F-41E5-8B17-2F66C83817BF}"/>
              </a:ext>
            </a:extLst>
          </p:cNvPr>
          <p:cNvSpPr>
            <a:spLocks noGrp="1"/>
          </p:cNvSpPr>
          <p:nvPr>
            <p:ph type="title"/>
          </p:nvPr>
        </p:nvSpPr>
        <p:spPr/>
        <p:txBody>
          <a:bodyPr/>
          <a:lstStyle/>
          <a:p>
            <a:r>
              <a:rPr lang="en-US"/>
              <a:t>Facebook Own Posts with Reactions Table - 7 of 11</a:t>
            </a:r>
          </a:p>
        </p:txBody>
      </p:sp>
      <p:graphicFrame>
        <p:nvGraphicFramePr>
          <p:cNvPr id="5" name="Table Placeholder 4">
            <a:extLst>
              <a:ext uri="{FF2B5EF4-FFF2-40B4-BE49-F238E27FC236}">
                <a16:creationId xmlns:a16="http://schemas.microsoft.com/office/drawing/2014/main" id="{AF7977B5-0B7E-492A-9487-FBEE231BF962}"/>
              </a:ext>
            </a:extLst>
          </p:cNvPr>
          <p:cNvGraphicFramePr>
            <a:graphicFrameLocks noGrp="1"/>
          </p:cNvGraphicFramePr>
          <p:nvPr>
            <p:ph type="tbl" sz="quarter" idx="13"/>
            <p:extLst>
              <p:ext uri="{D42A27DB-BD31-4B8C-83A1-F6EECF244321}">
                <p14:modId xmlns:p14="http://schemas.microsoft.com/office/powerpoint/2010/main" val="3689549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48964725"/>
                    </a:ext>
                  </a:extLst>
                </a:gridCol>
                <a:gridCol w="822960">
                  <a:extLst>
                    <a:ext uri="{9D8B030D-6E8A-4147-A177-3AD203B41FA5}">
                      <a16:colId xmlns:a16="http://schemas.microsoft.com/office/drawing/2014/main" val="3187760855"/>
                    </a:ext>
                  </a:extLst>
                </a:gridCol>
                <a:gridCol w="822960">
                  <a:extLst>
                    <a:ext uri="{9D8B030D-6E8A-4147-A177-3AD203B41FA5}">
                      <a16:colId xmlns:a16="http://schemas.microsoft.com/office/drawing/2014/main" val="353451354"/>
                    </a:ext>
                  </a:extLst>
                </a:gridCol>
                <a:gridCol w="822960">
                  <a:extLst>
                    <a:ext uri="{9D8B030D-6E8A-4147-A177-3AD203B41FA5}">
                      <a16:colId xmlns:a16="http://schemas.microsoft.com/office/drawing/2014/main" val="1715215900"/>
                    </a:ext>
                  </a:extLst>
                </a:gridCol>
                <a:gridCol w="822960">
                  <a:extLst>
                    <a:ext uri="{9D8B030D-6E8A-4147-A177-3AD203B41FA5}">
                      <a16:colId xmlns:a16="http://schemas.microsoft.com/office/drawing/2014/main" val="1255017623"/>
                    </a:ext>
                  </a:extLst>
                </a:gridCol>
                <a:gridCol w="822960">
                  <a:extLst>
                    <a:ext uri="{9D8B030D-6E8A-4147-A177-3AD203B41FA5}">
                      <a16:colId xmlns:a16="http://schemas.microsoft.com/office/drawing/2014/main" val="2840445569"/>
                    </a:ext>
                  </a:extLst>
                </a:gridCol>
                <a:gridCol w="822960">
                  <a:extLst>
                    <a:ext uri="{9D8B030D-6E8A-4147-A177-3AD203B41FA5}">
                      <a16:colId xmlns:a16="http://schemas.microsoft.com/office/drawing/2014/main" val="664830968"/>
                    </a:ext>
                  </a:extLst>
                </a:gridCol>
                <a:gridCol w="822960">
                  <a:extLst>
                    <a:ext uri="{9D8B030D-6E8A-4147-A177-3AD203B41FA5}">
                      <a16:colId xmlns:a16="http://schemas.microsoft.com/office/drawing/2014/main" val="4143000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16620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- 2018-01-18 10:20:24</a:t>
                      </a:r>
                      <a:r>
                        <a:rPr kumimoji="0" lang="de-DE" sz="1000" b="0" i="0" u="none" strike="noStrike" kern="1200" cap="none" spc="0" normalizeH="0" baseline="0" noProof="0">
                          <a:ln>
                            <a:noFill/>
                          </a:ln>
                          <a:solidFill>
                            <a:prstClr val="black"/>
                          </a:solidFill>
                          <a:effectLst/>
                          <a:uLnTx/>
                          <a:uFillTx/>
                          <a:latin typeface="+mn-lt"/>
                          <a:ea typeface="+mn-ea"/>
                          <a:cs typeface="+mn-cs"/>
                        </a:rPr>
                        <a:t>
Liebe Manuela Popofsits! Wir gratulieren dir recht herzlich zu deinem neuen Ford FOCUS in Frost Weiss, mit 100PS  und umfangreicher Ausstattung wie Winter Paket und Easy Driver Paket! 🙂
Das gesamte Team vom Autohaus Strauss, rund um Ford-Verkaufsberater Armin Bauer wünscht wie immer viel Freude mit dem neuen Ford FOCUS und eine gute und sichere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00355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- 2018-01-17 11:24:30</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Armin Bauer übergibt Siegfried Hafner, Inhaber der Firma SX-IT Solutions, seinen neuen Ford Galaxy mit 180PS, in Iridium-Schwarz Metallic, mit Titanium Paket, Panorama Paket, Technologie Paket, uvm.! 😁👍
Das gesamte Team vom Autohaus Strauss gratuliert recht herzlich zu dieser wunderbaren Wahl, wünscht viel Freude mit dem neuen Galaxy und eine gute und sichere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95569432"/>
                  </a:ext>
                </a:extLst>
              </a:tr>
            </a:tbl>
          </a:graphicData>
        </a:graphic>
      </p:graphicFrame>
      <p:sp>
        <p:nvSpPr>
          <p:cNvPr id="4" name="Text Placeholder 3">
            <a:extLst>
              <a:ext uri="{FF2B5EF4-FFF2-40B4-BE49-F238E27FC236}">
                <a16:creationId xmlns:a16="http://schemas.microsoft.com/office/drawing/2014/main" id="{A6B9A2D9-DE2B-461B-8887-65A558CBCEAD}"/>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1213217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BB0EA-BAC7-4DA1-BDD8-6F755428463A}"/>
              </a:ext>
            </a:extLst>
          </p:cNvPr>
          <p:cNvSpPr>
            <a:spLocks noGrp="1"/>
          </p:cNvSpPr>
          <p:nvPr>
            <p:ph type="title"/>
          </p:nvPr>
        </p:nvSpPr>
        <p:spPr/>
        <p:txBody>
          <a:bodyPr/>
          <a:lstStyle/>
          <a:p>
            <a:r>
              <a:rPr lang="en-US"/>
              <a:t>Facebook Own Posts with Reactions Table - 8 of 11</a:t>
            </a:r>
          </a:p>
        </p:txBody>
      </p:sp>
      <p:graphicFrame>
        <p:nvGraphicFramePr>
          <p:cNvPr id="5" name="Table Placeholder 4">
            <a:extLst>
              <a:ext uri="{FF2B5EF4-FFF2-40B4-BE49-F238E27FC236}">
                <a16:creationId xmlns:a16="http://schemas.microsoft.com/office/drawing/2014/main" id="{94C471D6-4E89-492F-BD22-EC5E9DF57D6E}"/>
              </a:ext>
            </a:extLst>
          </p:cNvPr>
          <p:cNvGraphicFramePr>
            <a:graphicFrameLocks noGrp="1"/>
          </p:cNvGraphicFramePr>
          <p:nvPr>
            <p:ph type="tbl" sz="quarter" idx="13"/>
            <p:extLst>
              <p:ext uri="{D42A27DB-BD31-4B8C-83A1-F6EECF244321}">
                <p14:modId xmlns:p14="http://schemas.microsoft.com/office/powerpoint/2010/main" val="2583562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58156665"/>
                    </a:ext>
                  </a:extLst>
                </a:gridCol>
                <a:gridCol w="822960">
                  <a:extLst>
                    <a:ext uri="{9D8B030D-6E8A-4147-A177-3AD203B41FA5}">
                      <a16:colId xmlns:a16="http://schemas.microsoft.com/office/drawing/2014/main" val="807345148"/>
                    </a:ext>
                  </a:extLst>
                </a:gridCol>
                <a:gridCol w="822960">
                  <a:extLst>
                    <a:ext uri="{9D8B030D-6E8A-4147-A177-3AD203B41FA5}">
                      <a16:colId xmlns:a16="http://schemas.microsoft.com/office/drawing/2014/main" val="800756809"/>
                    </a:ext>
                  </a:extLst>
                </a:gridCol>
                <a:gridCol w="822960">
                  <a:extLst>
                    <a:ext uri="{9D8B030D-6E8A-4147-A177-3AD203B41FA5}">
                      <a16:colId xmlns:a16="http://schemas.microsoft.com/office/drawing/2014/main" val="732045502"/>
                    </a:ext>
                  </a:extLst>
                </a:gridCol>
                <a:gridCol w="822960">
                  <a:extLst>
                    <a:ext uri="{9D8B030D-6E8A-4147-A177-3AD203B41FA5}">
                      <a16:colId xmlns:a16="http://schemas.microsoft.com/office/drawing/2014/main" val="3313861843"/>
                    </a:ext>
                  </a:extLst>
                </a:gridCol>
                <a:gridCol w="822960">
                  <a:extLst>
                    <a:ext uri="{9D8B030D-6E8A-4147-A177-3AD203B41FA5}">
                      <a16:colId xmlns:a16="http://schemas.microsoft.com/office/drawing/2014/main" val="1714751210"/>
                    </a:ext>
                  </a:extLst>
                </a:gridCol>
                <a:gridCol w="822960">
                  <a:extLst>
                    <a:ext uri="{9D8B030D-6E8A-4147-A177-3AD203B41FA5}">
                      <a16:colId xmlns:a16="http://schemas.microsoft.com/office/drawing/2014/main" val="3515676660"/>
                    </a:ext>
                  </a:extLst>
                </a:gridCol>
                <a:gridCol w="822960">
                  <a:extLst>
                    <a:ext uri="{9D8B030D-6E8A-4147-A177-3AD203B41FA5}">
                      <a16:colId xmlns:a16="http://schemas.microsoft.com/office/drawing/2014/main" val="2428476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46803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- 2018-01-17 11:08:43</a:t>
                      </a:r>
                      <a:r>
                        <a:rPr kumimoji="0" lang="en-US" sz="1000" b="0" i="0" u="none" strike="noStrike" kern="1200" cap="none" spc="0" normalizeH="0" baseline="0" noProof="0">
                          <a:ln>
                            <a:noFill/>
                          </a:ln>
                          <a:solidFill>
                            <a:prstClr val="black"/>
                          </a:solidFill>
                          <a:effectLst/>
                          <a:uLnTx/>
                          <a:uFillTx/>
                          <a:latin typeface="+mn-lt"/>
                          <a:ea typeface="+mn-ea"/>
                          <a:cs typeface="+mn-cs"/>
                        </a:rPr>
                        <a:t>
Ford-Verkaufsberater Armin Bauer übergibt Siegfried Hafner, Inhaber der Firma SX-IT Solutions, seinen neuen Ford Galaxy mit 180PS, in Iridium-Schwarz Metallic, mit Titanium Paket, Panorama Paket, Technologie Paket, uvm.! 😁👍
Das gesamte Team vom Autohaus Strauss gratuliert recht herzlich zu dieser wunderbaren Wahl, wünscht viel Freude mit dem neuen Galaxy und eine gute und sichere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0995700"/>
                  </a:ext>
                </a:extLst>
              </a:tr>
            </a:tbl>
          </a:graphicData>
        </a:graphic>
      </p:graphicFrame>
      <p:sp>
        <p:nvSpPr>
          <p:cNvPr id="4" name="Text Placeholder 3">
            <a:extLst>
              <a:ext uri="{FF2B5EF4-FFF2-40B4-BE49-F238E27FC236}">
                <a16:creationId xmlns:a16="http://schemas.microsoft.com/office/drawing/2014/main" id="{609DF6A4-04B9-4009-A8C1-B786AF23542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6528561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434B3-CCB9-4767-8B98-DD66DCD50764}"/>
              </a:ext>
            </a:extLst>
          </p:cNvPr>
          <p:cNvSpPr>
            <a:spLocks noGrp="1"/>
          </p:cNvSpPr>
          <p:nvPr>
            <p:ph type="title"/>
          </p:nvPr>
        </p:nvSpPr>
        <p:spPr/>
        <p:txBody>
          <a:bodyPr/>
          <a:lstStyle/>
          <a:p>
            <a:r>
              <a:rPr lang="en-US"/>
              <a:t>Facebook Own Posts with Reactions Table - 9 of 11</a:t>
            </a:r>
          </a:p>
        </p:txBody>
      </p:sp>
      <p:graphicFrame>
        <p:nvGraphicFramePr>
          <p:cNvPr id="5" name="Table Placeholder 4">
            <a:extLst>
              <a:ext uri="{FF2B5EF4-FFF2-40B4-BE49-F238E27FC236}">
                <a16:creationId xmlns:a16="http://schemas.microsoft.com/office/drawing/2014/main" id="{640B1EC8-B0FE-45F9-871E-2C306E16CDCB}"/>
              </a:ext>
            </a:extLst>
          </p:cNvPr>
          <p:cNvGraphicFramePr>
            <a:graphicFrameLocks noGrp="1"/>
          </p:cNvGraphicFramePr>
          <p:nvPr>
            <p:ph type="tbl" sz="quarter" idx="13"/>
            <p:extLst>
              <p:ext uri="{D42A27DB-BD31-4B8C-83A1-F6EECF244321}">
                <p14:modId xmlns:p14="http://schemas.microsoft.com/office/powerpoint/2010/main" val="3335587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02385858"/>
                    </a:ext>
                  </a:extLst>
                </a:gridCol>
                <a:gridCol w="822960">
                  <a:extLst>
                    <a:ext uri="{9D8B030D-6E8A-4147-A177-3AD203B41FA5}">
                      <a16:colId xmlns:a16="http://schemas.microsoft.com/office/drawing/2014/main" val="2140318535"/>
                    </a:ext>
                  </a:extLst>
                </a:gridCol>
                <a:gridCol w="822960">
                  <a:extLst>
                    <a:ext uri="{9D8B030D-6E8A-4147-A177-3AD203B41FA5}">
                      <a16:colId xmlns:a16="http://schemas.microsoft.com/office/drawing/2014/main" val="4172699637"/>
                    </a:ext>
                  </a:extLst>
                </a:gridCol>
                <a:gridCol w="822960">
                  <a:extLst>
                    <a:ext uri="{9D8B030D-6E8A-4147-A177-3AD203B41FA5}">
                      <a16:colId xmlns:a16="http://schemas.microsoft.com/office/drawing/2014/main" val="59460731"/>
                    </a:ext>
                  </a:extLst>
                </a:gridCol>
                <a:gridCol w="822960">
                  <a:extLst>
                    <a:ext uri="{9D8B030D-6E8A-4147-A177-3AD203B41FA5}">
                      <a16:colId xmlns:a16="http://schemas.microsoft.com/office/drawing/2014/main" val="4238131730"/>
                    </a:ext>
                  </a:extLst>
                </a:gridCol>
                <a:gridCol w="822960">
                  <a:extLst>
                    <a:ext uri="{9D8B030D-6E8A-4147-A177-3AD203B41FA5}">
                      <a16:colId xmlns:a16="http://schemas.microsoft.com/office/drawing/2014/main" val="131306043"/>
                    </a:ext>
                  </a:extLst>
                </a:gridCol>
                <a:gridCol w="822960">
                  <a:extLst>
                    <a:ext uri="{9D8B030D-6E8A-4147-A177-3AD203B41FA5}">
                      <a16:colId xmlns:a16="http://schemas.microsoft.com/office/drawing/2014/main" val="4084646738"/>
                    </a:ext>
                  </a:extLst>
                </a:gridCol>
                <a:gridCol w="822960">
                  <a:extLst>
                    <a:ext uri="{9D8B030D-6E8A-4147-A177-3AD203B41FA5}">
                      <a16:colId xmlns:a16="http://schemas.microsoft.com/office/drawing/2014/main" val="651286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01305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- 2018-01-13 11:41:40</a:t>
                      </a:r>
                      <a:r>
                        <a:rPr kumimoji="0" lang="de-DE" sz="1000" b="0" i="0" u="none" strike="noStrike" kern="1200" cap="none" spc="0" normalizeH="0" baseline="0" noProof="0">
                          <a:ln>
                            <a:noFill/>
                          </a:ln>
                          <a:solidFill>
                            <a:prstClr val="black"/>
                          </a:solidFill>
                          <a:effectLst/>
                          <a:uLnTx/>
                          <a:uFillTx/>
                          <a:latin typeface="+mn-lt"/>
                          <a:ea typeface="+mn-ea"/>
                          <a:cs typeface="+mn-cs"/>
                        </a:rPr>
                        <a:t>
Liebe Familie Musser!
Die Freude über euren neuen Ford RANGER DK LIMITED mit 200PS in der wunderschönen Farbe Royal-Grau war heute nicht zu übersehen. Das wiederum freut uns natürlich umso mehr. 🙂😁
Das Team vom Autohaus Strauss rund um unseren Ford-Verkaufsberater Daniel Pausch gratuliert Ewald Musser recht herzlich zum neuen Familienmitglied und wünscht eine gute und sichere Fahrt und weiterhin viel viel Freude mit dem neuen Ranger.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85681585"/>
                  </a:ext>
                </a:extLst>
              </a:tr>
            </a:tbl>
          </a:graphicData>
        </a:graphic>
      </p:graphicFrame>
      <p:sp>
        <p:nvSpPr>
          <p:cNvPr id="4" name="Text Placeholder 3">
            <a:extLst>
              <a:ext uri="{FF2B5EF4-FFF2-40B4-BE49-F238E27FC236}">
                <a16:creationId xmlns:a16="http://schemas.microsoft.com/office/drawing/2014/main" id="{01E60114-2809-42C4-A1D7-AA1CCEFD957D}"/>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6676982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B337D-0FF0-4DD6-A2CD-44FCA242C43C}"/>
              </a:ext>
            </a:extLst>
          </p:cNvPr>
          <p:cNvSpPr>
            <a:spLocks noGrp="1"/>
          </p:cNvSpPr>
          <p:nvPr>
            <p:ph type="title"/>
          </p:nvPr>
        </p:nvSpPr>
        <p:spPr/>
        <p:txBody>
          <a:bodyPr/>
          <a:lstStyle/>
          <a:p>
            <a:r>
              <a:rPr lang="en-US"/>
              <a:t>Facebook Own Posts with Reactions Table - 10 of 11</a:t>
            </a:r>
          </a:p>
        </p:txBody>
      </p:sp>
      <p:graphicFrame>
        <p:nvGraphicFramePr>
          <p:cNvPr id="5" name="Table Placeholder 4">
            <a:extLst>
              <a:ext uri="{FF2B5EF4-FFF2-40B4-BE49-F238E27FC236}">
                <a16:creationId xmlns:a16="http://schemas.microsoft.com/office/drawing/2014/main" id="{EFD234CD-A9CE-4268-A417-F39BDEDB5E7A}"/>
              </a:ext>
            </a:extLst>
          </p:cNvPr>
          <p:cNvGraphicFramePr>
            <a:graphicFrameLocks noGrp="1"/>
          </p:cNvGraphicFramePr>
          <p:nvPr>
            <p:ph type="tbl" sz="quarter" idx="13"/>
            <p:extLst>
              <p:ext uri="{D42A27DB-BD31-4B8C-83A1-F6EECF244321}">
                <p14:modId xmlns:p14="http://schemas.microsoft.com/office/powerpoint/2010/main" val="2023793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58973361"/>
                    </a:ext>
                  </a:extLst>
                </a:gridCol>
                <a:gridCol w="822960">
                  <a:extLst>
                    <a:ext uri="{9D8B030D-6E8A-4147-A177-3AD203B41FA5}">
                      <a16:colId xmlns:a16="http://schemas.microsoft.com/office/drawing/2014/main" val="4275065100"/>
                    </a:ext>
                  </a:extLst>
                </a:gridCol>
                <a:gridCol w="822960">
                  <a:extLst>
                    <a:ext uri="{9D8B030D-6E8A-4147-A177-3AD203B41FA5}">
                      <a16:colId xmlns:a16="http://schemas.microsoft.com/office/drawing/2014/main" val="306702462"/>
                    </a:ext>
                  </a:extLst>
                </a:gridCol>
                <a:gridCol w="822960">
                  <a:extLst>
                    <a:ext uri="{9D8B030D-6E8A-4147-A177-3AD203B41FA5}">
                      <a16:colId xmlns:a16="http://schemas.microsoft.com/office/drawing/2014/main" val="2327743972"/>
                    </a:ext>
                  </a:extLst>
                </a:gridCol>
                <a:gridCol w="822960">
                  <a:extLst>
                    <a:ext uri="{9D8B030D-6E8A-4147-A177-3AD203B41FA5}">
                      <a16:colId xmlns:a16="http://schemas.microsoft.com/office/drawing/2014/main" val="2809888481"/>
                    </a:ext>
                  </a:extLst>
                </a:gridCol>
                <a:gridCol w="822960">
                  <a:extLst>
                    <a:ext uri="{9D8B030D-6E8A-4147-A177-3AD203B41FA5}">
                      <a16:colId xmlns:a16="http://schemas.microsoft.com/office/drawing/2014/main" val="3803824381"/>
                    </a:ext>
                  </a:extLst>
                </a:gridCol>
                <a:gridCol w="822960">
                  <a:extLst>
                    <a:ext uri="{9D8B030D-6E8A-4147-A177-3AD203B41FA5}">
                      <a16:colId xmlns:a16="http://schemas.microsoft.com/office/drawing/2014/main" val="3343603597"/>
                    </a:ext>
                  </a:extLst>
                </a:gridCol>
                <a:gridCol w="822960">
                  <a:extLst>
                    <a:ext uri="{9D8B030D-6E8A-4147-A177-3AD203B41FA5}">
                      <a16:colId xmlns:a16="http://schemas.microsoft.com/office/drawing/2014/main" val="2800968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64673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- 2018-01-12 15:28:30</a:t>
                      </a:r>
                      <a:r>
                        <a:rPr kumimoji="0" lang="en-US" sz="1000" b="0" i="0" u="none" strike="noStrike" kern="1200" cap="none" spc="0" normalizeH="0" baseline="0" noProof="0">
                          <a:ln>
                            <a:noFill/>
                          </a:ln>
                          <a:solidFill>
                            <a:prstClr val="black"/>
                          </a:solidFill>
                          <a:effectLst/>
                          <a:uLnTx/>
                          <a:uFillTx/>
                          <a:latin typeface="+mn-lt"/>
                          <a:ea typeface="+mn-ea"/>
                          <a:cs typeface="+mn-cs"/>
                        </a:rPr>
                        <a:t>
Wir gratulieren Eva und Bernhard Ibser zum neuen Ford KUGA ST-Line in der eleganten Farbe Frost Weiss, mit 150PS, Winter Paket, ST-Line Paket, Rückfahrkamera, Panoramadach und Ford Navigationssystem SYNC 3 inkl. 8"Touch-Display. 😁👍
Liebe Familie Ibser! Das gesamte Team vom Autohaus Strauss rund um unseren Ford-Verkaufsberater Armin Bauer wünscht viel Freude mit dem neuen Ford KUGA und eine gute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85983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- 2018-01-11 16:20:07</a:t>
                      </a:r>
                      <a:r>
                        <a:rPr kumimoji="0" lang="de-DE" sz="1000" b="0" i="0" u="none" strike="noStrike" kern="1200" cap="none" spc="0" normalizeH="0" baseline="0" noProof="0">
                          <a:ln>
                            <a:noFill/>
                          </a:ln>
                          <a:solidFill>
                            <a:prstClr val="black"/>
                          </a:solidFill>
                          <a:effectLst/>
                          <a:uLnTx/>
                          <a:uFillTx/>
                          <a:latin typeface="+mn-lt"/>
                          <a:ea typeface="+mn-ea"/>
                          <a:cs typeface="+mn-cs"/>
                        </a:rPr>
                        <a:t>
Comeback!!! 😁 Der Defender kehrt zurück!! 😀😀👍Also wir sind gespannt und können es kaum erwarten...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42379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- 2018-01-06 09:30:00</a:t>
                      </a:r>
                      <a:r>
                        <a:rPr kumimoji="0" lang="de-DE" sz="1000" b="0" i="0" u="none" strike="noStrike" kern="1200" cap="none" spc="0" normalizeH="0" baseline="0" noProof="0">
                          <a:ln>
                            <a:noFill/>
                          </a:ln>
                          <a:solidFill>
                            <a:prstClr val="black"/>
                          </a:solidFill>
                          <a:effectLst/>
                          <a:uLnTx/>
                          <a:uFillTx/>
                          <a:latin typeface="+mn-lt"/>
                          <a:ea typeface="+mn-ea"/>
                          <a:cs typeface="+mn-cs"/>
                        </a:rPr>
                        <a:t>
Lasset die Fiesta beginnen🎉  - ein toller Beitrag - lesen lohnt sich!! 👍😃
Schönes Wochenende!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02642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- 2018-01-05 08:27:27</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92026673"/>
                  </a:ext>
                </a:extLst>
              </a:tr>
            </a:tbl>
          </a:graphicData>
        </a:graphic>
      </p:graphicFrame>
      <p:sp>
        <p:nvSpPr>
          <p:cNvPr id="4" name="Text Placeholder 3">
            <a:extLst>
              <a:ext uri="{FF2B5EF4-FFF2-40B4-BE49-F238E27FC236}">
                <a16:creationId xmlns:a16="http://schemas.microsoft.com/office/drawing/2014/main" id="{7A947A39-4438-4F01-81B6-7BFBC34CF88A}"/>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5347378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53885-291F-4CEE-813F-9A9513D28082}"/>
              </a:ext>
            </a:extLst>
          </p:cNvPr>
          <p:cNvSpPr>
            <a:spLocks noGrp="1"/>
          </p:cNvSpPr>
          <p:nvPr>
            <p:ph type="title"/>
          </p:nvPr>
        </p:nvSpPr>
        <p:spPr/>
        <p:txBody>
          <a:bodyPr/>
          <a:lstStyle/>
          <a:p>
            <a:r>
              <a:rPr lang="en-US"/>
              <a:t>Facebook Own Posts with Reactions Table - 11 of 11</a:t>
            </a:r>
          </a:p>
        </p:txBody>
      </p:sp>
      <p:graphicFrame>
        <p:nvGraphicFramePr>
          <p:cNvPr id="5" name="Table Placeholder 4">
            <a:extLst>
              <a:ext uri="{FF2B5EF4-FFF2-40B4-BE49-F238E27FC236}">
                <a16:creationId xmlns:a16="http://schemas.microsoft.com/office/drawing/2014/main" id="{F6C2E9AB-E65C-4C6F-AE58-FA99B7050BBB}"/>
              </a:ext>
            </a:extLst>
          </p:cNvPr>
          <p:cNvGraphicFramePr>
            <a:graphicFrameLocks noGrp="1"/>
          </p:cNvGraphicFramePr>
          <p:nvPr>
            <p:ph type="tbl" sz="quarter" idx="13"/>
            <p:extLst>
              <p:ext uri="{D42A27DB-BD31-4B8C-83A1-F6EECF244321}">
                <p14:modId xmlns:p14="http://schemas.microsoft.com/office/powerpoint/2010/main" val="3055352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33396433"/>
                    </a:ext>
                  </a:extLst>
                </a:gridCol>
                <a:gridCol w="822960">
                  <a:extLst>
                    <a:ext uri="{9D8B030D-6E8A-4147-A177-3AD203B41FA5}">
                      <a16:colId xmlns:a16="http://schemas.microsoft.com/office/drawing/2014/main" val="3321900791"/>
                    </a:ext>
                  </a:extLst>
                </a:gridCol>
                <a:gridCol w="822960">
                  <a:extLst>
                    <a:ext uri="{9D8B030D-6E8A-4147-A177-3AD203B41FA5}">
                      <a16:colId xmlns:a16="http://schemas.microsoft.com/office/drawing/2014/main" val="3047023345"/>
                    </a:ext>
                  </a:extLst>
                </a:gridCol>
                <a:gridCol w="822960">
                  <a:extLst>
                    <a:ext uri="{9D8B030D-6E8A-4147-A177-3AD203B41FA5}">
                      <a16:colId xmlns:a16="http://schemas.microsoft.com/office/drawing/2014/main" val="2428425354"/>
                    </a:ext>
                  </a:extLst>
                </a:gridCol>
                <a:gridCol w="822960">
                  <a:extLst>
                    <a:ext uri="{9D8B030D-6E8A-4147-A177-3AD203B41FA5}">
                      <a16:colId xmlns:a16="http://schemas.microsoft.com/office/drawing/2014/main" val="1909956532"/>
                    </a:ext>
                  </a:extLst>
                </a:gridCol>
                <a:gridCol w="822960">
                  <a:extLst>
                    <a:ext uri="{9D8B030D-6E8A-4147-A177-3AD203B41FA5}">
                      <a16:colId xmlns:a16="http://schemas.microsoft.com/office/drawing/2014/main" val="484672017"/>
                    </a:ext>
                  </a:extLst>
                </a:gridCol>
                <a:gridCol w="822960">
                  <a:extLst>
                    <a:ext uri="{9D8B030D-6E8A-4147-A177-3AD203B41FA5}">
                      <a16:colId xmlns:a16="http://schemas.microsoft.com/office/drawing/2014/main" val="2265537641"/>
                    </a:ext>
                  </a:extLst>
                </a:gridCol>
                <a:gridCol w="822960">
                  <a:extLst>
                    <a:ext uri="{9D8B030D-6E8A-4147-A177-3AD203B41FA5}">
                      <a16:colId xmlns:a16="http://schemas.microsoft.com/office/drawing/2014/main" val="2818292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59461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- 2018-01-04 14:27:19</a:t>
                      </a:r>
                      <a:r>
                        <a:rPr kumimoji="0" lang="en-US" sz="1000" b="0" i="0" u="none" strike="noStrike" kern="1200" cap="none" spc="0" normalizeH="0" baseline="0" noProof="0">
                          <a:ln>
                            <a:noFill/>
                          </a:ln>
                          <a:solidFill>
                            <a:prstClr val="black"/>
                          </a:solidFill>
                          <a:effectLst/>
                          <a:uLnTx/>
                          <a:uFillTx/>
                          <a:latin typeface="+mn-lt"/>
                          <a:ea typeface="+mn-ea"/>
                          <a:cs typeface="+mn-cs"/>
                        </a:rPr>
                        <a:t>
Liebe Stefanie Karlovits, die Feude über deinen neuen Discovery Sport Pure, mit 150PS, Business Paket, Assistenzpaket, Sichtpaket, Privacy Glass, Winterpaket uvm., in der wunderschönen Farbe Santorini Black Metallic, war heute nicht zu übersehen! 🤗👍
Das gesamte Team vom Autohaus Strauss rund um unseren Land Rover Verkaufsberater Marcel Hummel wünscht dir weiterhin viel Freude mit deinem neuen Discovery Sport und eine gute und sichere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39255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- 2018-01-03 15:01:13</a:t>
                      </a:r>
                      <a:r>
                        <a:rPr kumimoji="0" lang="en-US" sz="1000" b="0" i="0" u="none" strike="noStrike" kern="1200" cap="none" spc="0" normalizeH="0" baseline="0" noProof="0">
                          <a:ln>
                            <a:noFill/>
                          </a:ln>
                          <a:solidFill>
                            <a:prstClr val="black"/>
                          </a:solidFill>
                          <a:effectLst/>
                          <a:uLnTx/>
                          <a:uFillTx/>
                          <a:latin typeface="+mn-lt"/>
                          <a:ea typeface="+mn-ea"/>
                          <a:cs typeface="+mn-cs"/>
                        </a:rPr>
                        <a:t>
Ford-Verkaufsberater Daniel Pausch übergibt Mario Vollmann seinen neuen Ford Focus Traveller Trend in Racing-Rot! 😁
Das gesamte Team vom Autohaus Strauss wünscht viel Freude mit dem neuen Ford Focus und eine gute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72617280"/>
                  </a:ext>
                </a:extLst>
              </a:tr>
            </a:tbl>
          </a:graphicData>
        </a:graphic>
      </p:graphicFrame>
      <p:sp>
        <p:nvSpPr>
          <p:cNvPr id="4" name="Text Placeholder 3">
            <a:extLst>
              <a:ext uri="{FF2B5EF4-FFF2-40B4-BE49-F238E27FC236}">
                <a16:creationId xmlns:a16="http://schemas.microsoft.com/office/drawing/2014/main" id="{83911ABC-8F5C-4479-B95A-2978A365A584}"/>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6838862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AE1C7-819C-4C4F-A4E6-275CC4A05F0A}"/>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E97190BF-75B8-436A-9DA5-ED964A17116C}"/>
              </a:ext>
            </a:extLst>
          </p:cNvPr>
          <p:cNvGraphicFramePr>
            <a:graphicFrameLocks noGrp="1"/>
          </p:cNvGraphicFramePr>
          <p:nvPr>
            <p:ph type="chart" sz="quarter" idx="13"/>
            <p:extLst>
              <p:ext uri="{D42A27DB-BD31-4B8C-83A1-F6EECF244321}">
                <p14:modId xmlns:p14="http://schemas.microsoft.com/office/powerpoint/2010/main" val="1491407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3D5428-4BAD-4579-888B-6EFC6C35C4F8}"/>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23B242C7-B596-4A74-B910-E78C5B1F35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43001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9C994-29AC-4DB9-B825-3D86F5BFEA28}"/>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512F8F99-8922-47B3-A039-3040AB309B61}"/>
              </a:ext>
            </a:extLst>
          </p:cNvPr>
          <p:cNvGraphicFramePr>
            <a:graphicFrameLocks noGrp="1"/>
          </p:cNvGraphicFramePr>
          <p:nvPr>
            <p:ph type="chart" sz="quarter" idx="13"/>
            <p:extLst>
              <p:ext uri="{D42A27DB-BD31-4B8C-83A1-F6EECF244321}">
                <p14:modId xmlns:p14="http://schemas.microsoft.com/office/powerpoint/2010/main" val="29199935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BA82C5-BCE3-4EBE-A54E-6F3F2C56807A}"/>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DE315585-D172-4A19-8F8A-99399C6764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89281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95DB2-B2EB-4D34-B0C6-EA839BEA45FE}"/>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8390446F-F0F5-44F2-A6E7-A6AB7369AE48}"/>
              </a:ext>
            </a:extLst>
          </p:cNvPr>
          <p:cNvGraphicFramePr>
            <a:graphicFrameLocks noGrp="1"/>
          </p:cNvGraphicFramePr>
          <p:nvPr>
            <p:ph type="chart" sz="quarter" idx="13"/>
            <p:extLst>
              <p:ext uri="{D42A27DB-BD31-4B8C-83A1-F6EECF244321}">
                <p14:modId xmlns:p14="http://schemas.microsoft.com/office/powerpoint/2010/main" val="3194190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ED3FDD-A462-4ACC-87C5-6AC4BE6BE698}"/>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7A291A4C-82F5-428E-823E-D2F4CB97A3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88934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4A3FD-3202-4985-89E3-3C5E6AD428F5}"/>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F9C58280-F783-4631-8080-8A3948135F73}"/>
              </a:ext>
            </a:extLst>
          </p:cNvPr>
          <p:cNvGraphicFramePr>
            <a:graphicFrameLocks noGrp="1"/>
          </p:cNvGraphicFramePr>
          <p:nvPr>
            <p:ph type="chart" sz="quarter" idx="13"/>
            <p:extLst>
              <p:ext uri="{D42A27DB-BD31-4B8C-83A1-F6EECF244321}">
                <p14:modId xmlns:p14="http://schemas.microsoft.com/office/powerpoint/2010/main" val="37186315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23B05C-6DFE-47A1-87E3-71C1F9C4C9BD}"/>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D80A2837-FB89-47F4-B5BC-3D8F5A2D2B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10401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97EA2-02E5-418B-9853-C6C6342C21AA}"/>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F0108BCE-B1C6-46D9-9AD6-F2D150AFC54E}"/>
              </a:ext>
            </a:extLst>
          </p:cNvPr>
          <p:cNvGraphicFramePr>
            <a:graphicFrameLocks noGrp="1"/>
          </p:cNvGraphicFramePr>
          <p:nvPr>
            <p:ph type="chart" sz="quarter" idx="13"/>
            <p:extLst>
              <p:ext uri="{D42A27DB-BD31-4B8C-83A1-F6EECF244321}">
                <p14:modId xmlns:p14="http://schemas.microsoft.com/office/powerpoint/2010/main" val="36442583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572F31-05A7-4998-B94C-CC6956AFBD1F}"/>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37590381-C4AC-4F37-B5E1-1943A7BA14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80355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A4213-62CA-4D68-B640-D211AC5B9BF9}"/>
              </a:ext>
            </a:extLst>
          </p:cNvPr>
          <p:cNvSpPr>
            <a:spLocks noGrp="1"/>
          </p:cNvSpPr>
          <p:nvPr>
            <p:ph type="title"/>
          </p:nvPr>
        </p:nvSpPr>
        <p:spPr/>
        <p:txBody>
          <a:bodyPr/>
          <a:lstStyle/>
          <a:p>
            <a:r>
              <a:rPr lang="en-US"/>
              <a:t>Facebook Key Influencers - 1 of 3</a:t>
            </a:r>
          </a:p>
        </p:txBody>
      </p:sp>
      <p:graphicFrame>
        <p:nvGraphicFramePr>
          <p:cNvPr id="5" name="Table Placeholder 4">
            <a:extLst>
              <a:ext uri="{FF2B5EF4-FFF2-40B4-BE49-F238E27FC236}">
                <a16:creationId xmlns:a16="http://schemas.microsoft.com/office/drawing/2014/main" id="{932510EF-B2FD-4E6A-86EC-E7B10C0AFFE3}"/>
              </a:ext>
            </a:extLst>
          </p:cNvPr>
          <p:cNvGraphicFramePr>
            <a:graphicFrameLocks noGrp="1"/>
          </p:cNvGraphicFramePr>
          <p:nvPr>
            <p:ph type="tbl" sz="quarter" idx="13"/>
            <p:extLst>
              <p:ext uri="{D42A27DB-BD31-4B8C-83A1-F6EECF244321}">
                <p14:modId xmlns:p14="http://schemas.microsoft.com/office/powerpoint/2010/main" val="3075851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83094207"/>
                    </a:ext>
                  </a:extLst>
                </a:gridCol>
                <a:gridCol w="2468880">
                  <a:extLst>
                    <a:ext uri="{9D8B030D-6E8A-4147-A177-3AD203B41FA5}">
                      <a16:colId xmlns:a16="http://schemas.microsoft.com/office/drawing/2014/main" val="943401630"/>
                    </a:ext>
                  </a:extLst>
                </a:gridCol>
                <a:gridCol w="822960">
                  <a:extLst>
                    <a:ext uri="{9D8B030D-6E8A-4147-A177-3AD203B41FA5}">
                      <a16:colId xmlns:a16="http://schemas.microsoft.com/office/drawing/2014/main" val="3653211148"/>
                    </a:ext>
                  </a:extLst>
                </a:gridCol>
                <a:gridCol w="822960">
                  <a:extLst>
                    <a:ext uri="{9D8B030D-6E8A-4147-A177-3AD203B41FA5}">
                      <a16:colId xmlns:a16="http://schemas.microsoft.com/office/drawing/2014/main" val="4168444108"/>
                    </a:ext>
                  </a:extLst>
                </a:gridCol>
                <a:gridCol w="822960">
                  <a:extLst>
                    <a:ext uri="{9D8B030D-6E8A-4147-A177-3AD203B41FA5}">
                      <a16:colId xmlns:a16="http://schemas.microsoft.com/office/drawing/2014/main" val="184825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198439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Stefanie Karlovits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385695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Gschaider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439106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Christian Poschner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816021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Kilian Konrath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57401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Dominik Reisenhofer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19845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Lisa Perterer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4082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 Reschi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11268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Felix Neubauer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39889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Andi Geber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13019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Faruk Özcan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06826148"/>
                  </a:ext>
                </a:extLst>
              </a:tr>
            </a:tbl>
          </a:graphicData>
        </a:graphic>
      </p:graphicFrame>
      <p:sp>
        <p:nvSpPr>
          <p:cNvPr id="4" name="Text Placeholder 3">
            <a:extLst>
              <a:ext uri="{FF2B5EF4-FFF2-40B4-BE49-F238E27FC236}">
                <a16:creationId xmlns:a16="http://schemas.microsoft.com/office/drawing/2014/main" id="{4FDFBA6E-A3D8-4D4B-861C-4326C375D050}"/>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8656649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2E149-76F5-40B5-9E0D-66831E6C4C51}"/>
              </a:ext>
            </a:extLst>
          </p:cNvPr>
          <p:cNvSpPr>
            <a:spLocks noGrp="1"/>
          </p:cNvSpPr>
          <p:nvPr>
            <p:ph type="title"/>
          </p:nvPr>
        </p:nvSpPr>
        <p:spPr/>
        <p:txBody>
          <a:bodyPr/>
          <a:lstStyle/>
          <a:p>
            <a:r>
              <a:rPr lang="en-US"/>
              <a:t>Facebook Key Influencers - 2 of 3</a:t>
            </a:r>
          </a:p>
        </p:txBody>
      </p:sp>
      <p:graphicFrame>
        <p:nvGraphicFramePr>
          <p:cNvPr id="5" name="Table Placeholder 4">
            <a:extLst>
              <a:ext uri="{FF2B5EF4-FFF2-40B4-BE49-F238E27FC236}">
                <a16:creationId xmlns:a16="http://schemas.microsoft.com/office/drawing/2014/main" id="{7C2FBA75-26F7-4316-9A84-A91107AACCAE}"/>
              </a:ext>
            </a:extLst>
          </p:cNvPr>
          <p:cNvGraphicFramePr>
            <a:graphicFrameLocks noGrp="1"/>
          </p:cNvGraphicFramePr>
          <p:nvPr>
            <p:ph type="tbl" sz="quarter" idx="13"/>
            <p:extLst>
              <p:ext uri="{D42A27DB-BD31-4B8C-83A1-F6EECF244321}">
                <p14:modId xmlns:p14="http://schemas.microsoft.com/office/powerpoint/2010/main" val="681859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14022534"/>
                    </a:ext>
                  </a:extLst>
                </a:gridCol>
                <a:gridCol w="2468880">
                  <a:extLst>
                    <a:ext uri="{9D8B030D-6E8A-4147-A177-3AD203B41FA5}">
                      <a16:colId xmlns:a16="http://schemas.microsoft.com/office/drawing/2014/main" val="3378126256"/>
                    </a:ext>
                  </a:extLst>
                </a:gridCol>
                <a:gridCol w="822960">
                  <a:extLst>
                    <a:ext uri="{9D8B030D-6E8A-4147-A177-3AD203B41FA5}">
                      <a16:colId xmlns:a16="http://schemas.microsoft.com/office/drawing/2014/main" val="4150719008"/>
                    </a:ext>
                  </a:extLst>
                </a:gridCol>
                <a:gridCol w="822960">
                  <a:extLst>
                    <a:ext uri="{9D8B030D-6E8A-4147-A177-3AD203B41FA5}">
                      <a16:colId xmlns:a16="http://schemas.microsoft.com/office/drawing/2014/main" val="1543188782"/>
                    </a:ext>
                  </a:extLst>
                </a:gridCol>
                <a:gridCol w="822960">
                  <a:extLst>
                    <a:ext uri="{9D8B030D-6E8A-4147-A177-3AD203B41FA5}">
                      <a16:colId xmlns:a16="http://schemas.microsoft.com/office/drawing/2014/main" val="1871068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472989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Jenny Pinjic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13772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Kevin Minixhofer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23785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Arton Valire Tafilaj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38907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Marco Niederl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40545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Babsi HB Rathgeber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81271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Sebastian Thaller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81852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Patrick Koller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594084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Barbara Herrmann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51479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Manuela Fleck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33962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Bernd Breinsberger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03505521"/>
                  </a:ext>
                </a:extLst>
              </a:tr>
            </a:tbl>
          </a:graphicData>
        </a:graphic>
      </p:graphicFrame>
      <p:sp>
        <p:nvSpPr>
          <p:cNvPr id="4" name="Text Placeholder 3">
            <a:extLst>
              <a:ext uri="{FF2B5EF4-FFF2-40B4-BE49-F238E27FC236}">
                <a16:creationId xmlns:a16="http://schemas.microsoft.com/office/drawing/2014/main" id="{32612690-00C4-43BB-8A08-0B219A5B817B}"/>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3353869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B49EC-53A9-4DAB-8C28-AA54458B5EBA}"/>
              </a:ext>
            </a:extLst>
          </p:cNvPr>
          <p:cNvSpPr>
            <a:spLocks noGrp="1"/>
          </p:cNvSpPr>
          <p:nvPr>
            <p:ph type="title"/>
          </p:nvPr>
        </p:nvSpPr>
        <p:spPr/>
        <p:txBody>
          <a:bodyPr/>
          <a:lstStyle/>
          <a:p>
            <a:r>
              <a:rPr lang="en-US"/>
              <a:t>Facebook Key Influencers - 3 of 3</a:t>
            </a:r>
          </a:p>
        </p:txBody>
      </p:sp>
      <p:graphicFrame>
        <p:nvGraphicFramePr>
          <p:cNvPr id="5" name="Table Placeholder 4">
            <a:extLst>
              <a:ext uri="{FF2B5EF4-FFF2-40B4-BE49-F238E27FC236}">
                <a16:creationId xmlns:a16="http://schemas.microsoft.com/office/drawing/2014/main" id="{A3B54823-25A6-4D88-9960-6AE6D3C3C0DF}"/>
              </a:ext>
            </a:extLst>
          </p:cNvPr>
          <p:cNvGraphicFramePr>
            <a:graphicFrameLocks noGrp="1"/>
          </p:cNvGraphicFramePr>
          <p:nvPr>
            <p:ph type="tbl" sz="quarter" idx="13"/>
            <p:extLst>
              <p:ext uri="{D42A27DB-BD31-4B8C-83A1-F6EECF244321}">
                <p14:modId xmlns:p14="http://schemas.microsoft.com/office/powerpoint/2010/main" val="2069711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59237400"/>
                    </a:ext>
                  </a:extLst>
                </a:gridCol>
                <a:gridCol w="2468880">
                  <a:extLst>
                    <a:ext uri="{9D8B030D-6E8A-4147-A177-3AD203B41FA5}">
                      <a16:colId xmlns:a16="http://schemas.microsoft.com/office/drawing/2014/main" val="3409846393"/>
                    </a:ext>
                  </a:extLst>
                </a:gridCol>
                <a:gridCol w="822960">
                  <a:extLst>
                    <a:ext uri="{9D8B030D-6E8A-4147-A177-3AD203B41FA5}">
                      <a16:colId xmlns:a16="http://schemas.microsoft.com/office/drawing/2014/main" val="2215135741"/>
                    </a:ext>
                  </a:extLst>
                </a:gridCol>
                <a:gridCol w="822960">
                  <a:extLst>
                    <a:ext uri="{9D8B030D-6E8A-4147-A177-3AD203B41FA5}">
                      <a16:colId xmlns:a16="http://schemas.microsoft.com/office/drawing/2014/main" val="2066032152"/>
                    </a:ext>
                  </a:extLst>
                </a:gridCol>
                <a:gridCol w="822960">
                  <a:extLst>
                    <a:ext uri="{9D8B030D-6E8A-4147-A177-3AD203B41FA5}">
                      <a16:colId xmlns:a16="http://schemas.microsoft.com/office/drawing/2014/main" val="1339129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418725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Gernot Fröhlich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79474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Christian Bauer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49257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Ioan Ghile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1737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Lisa Hafner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34535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Susi Busánszky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47533433"/>
                  </a:ext>
                </a:extLst>
              </a:tr>
            </a:tbl>
          </a:graphicData>
        </a:graphic>
      </p:graphicFrame>
      <p:sp>
        <p:nvSpPr>
          <p:cNvPr id="4" name="Text Placeholder 3">
            <a:extLst>
              <a:ext uri="{FF2B5EF4-FFF2-40B4-BE49-F238E27FC236}">
                <a16:creationId xmlns:a16="http://schemas.microsoft.com/office/drawing/2014/main" id="{69B4EEB2-7D65-42C8-9388-8168A602AC6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5879849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0759D-D554-4CF3-9528-30B13011DF5C}"/>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2B8F16C6-AAD6-4AD4-B96B-15C83EF512FF}"/>
              </a:ext>
            </a:extLst>
          </p:cNvPr>
          <p:cNvGraphicFramePr>
            <a:graphicFrameLocks noGrp="1"/>
          </p:cNvGraphicFramePr>
          <p:nvPr>
            <p:ph type="chart" sz="quarter" idx="13"/>
            <p:extLst>
              <p:ext uri="{D42A27DB-BD31-4B8C-83A1-F6EECF244321}">
                <p14:modId xmlns:p14="http://schemas.microsoft.com/office/powerpoint/2010/main" val="14398403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DECF82-591E-4EE2-A245-0CCBB5DC166A}"/>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AF574147-C1A3-4212-9590-E1631F55FC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28719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11AD0-C35A-4DEE-9D83-41FA3007E5D6}"/>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EE3FEFDF-F6B5-4071-9767-89E4950AD1C2}"/>
              </a:ext>
            </a:extLst>
          </p:cNvPr>
          <p:cNvGraphicFramePr>
            <a:graphicFrameLocks noGrp="1"/>
          </p:cNvGraphicFramePr>
          <p:nvPr>
            <p:ph type="chart" sz="quarter" idx="13"/>
            <p:extLst>
              <p:ext uri="{D42A27DB-BD31-4B8C-83A1-F6EECF244321}">
                <p14:modId xmlns:p14="http://schemas.microsoft.com/office/powerpoint/2010/main" val="2911748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F6E56A-79CF-4B74-823C-432A8383E9A6}"/>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4DC88556-A9C6-4BA3-818E-E89B7D4317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36129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BC275-1A72-47DE-951F-EF81673E67E0}"/>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56E745F0-33A0-40C6-92C1-4ACB8A81E64D}"/>
              </a:ext>
            </a:extLst>
          </p:cNvPr>
          <p:cNvGraphicFramePr>
            <a:graphicFrameLocks noGrp="1"/>
          </p:cNvGraphicFramePr>
          <p:nvPr>
            <p:ph type="chart" sz="quarter" idx="13"/>
            <p:extLst>
              <p:ext uri="{D42A27DB-BD31-4B8C-83A1-F6EECF244321}">
                <p14:modId xmlns:p14="http://schemas.microsoft.com/office/powerpoint/2010/main" val="447912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9D8A56-F743-4318-AA21-42618B940041}"/>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F8D0CA38-419F-45CD-B1FE-C567DBB814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14110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0030C-3C72-4FB7-86D2-9EB3580FB82B}"/>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46D9DD8E-73EE-4D28-BF95-821A7EDAEC30}"/>
              </a:ext>
            </a:extLst>
          </p:cNvPr>
          <p:cNvGraphicFramePr>
            <a:graphicFrameLocks noGrp="1"/>
          </p:cNvGraphicFramePr>
          <p:nvPr>
            <p:ph type="chart" sz="quarter" idx="13"/>
            <p:extLst>
              <p:ext uri="{D42A27DB-BD31-4B8C-83A1-F6EECF244321}">
                <p14:modId xmlns:p14="http://schemas.microsoft.com/office/powerpoint/2010/main" val="33530100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663C7C-4F2D-4B19-8A33-6217C96DF3D1}"/>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D325BAC1-9378-4425-9033-CD4CEC3174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88476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94889-D209-410A-A185-5D297FAFACAB}"/>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02131CF2-9ED7-4E0F-83B3-4F90CA1BC369}"/>
              </a:ext>
            </a:extLst>
          </p:cNvPr>
          <p:cNvGraphicFramePr>
            <a:graphicFrameLocks noGrp="1"/>
          </p:cNvGraphicFramePr>
          <p:nvPr>
            <p:ph type="chart" sz="quarter" idx="13"/>
            <p:extLst>
              <p:ext uri="{D42A27DB-BD31-4B8C-83A1-F6EECF244321}">
                <p14:modId xmlns:p14="http://schemas.microsoft.com/office/powerpoint/2010/main" val="32562379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180E0A-F711-4065-B3E8-AA130B6C8E2B}"/>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41148FB0-01C0-4DFF-9E2F-9DC2A6A968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35073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F0BF9-0B69-4F85-A90C-DDFCA81EA649}"/>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8FEFAD94-5D94-4372-9CDD-4BD00EBBA1CC}"/>
              </a:ext>
            </a:extLst>
          </p:cNvPr>
          <p:cNvGraphicFramePr>
            <a:graphicFrameLocks noGrp="1"/>
          </p:cNvGraphicFramePr>
          <p:nvPr>
            <p:ph type="chart" sz="quarter" idx="13"/>
            <p:extLst>
              <p:ext uri="{D42A27DB-BD31-4B8C-83A1-F6EECF244321}">
                <p14:modId xmlns:p14="http://schemas.microsoft.com/office/powerpoint/2010/main" val="4186736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EA878D-3B99-4038-A2D2-E3107A208F41}"/>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007CF80C-4A36-471B-9A52-C7A88A7265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21101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31A39-3883-4BA6-A6D2-CB0D6BF72800}"/>
              </a:ext>
            </a:extLst>
          </p:cNvPr>
          <p:cNvSpPr>
            <a:spLocks noGrp="1"/>
          </p:cNvSpPr>
          <p:nvPr>
            <p:ph type="title"/>
          </p:nvPr>
        </p:nvSpPr>
        <p:spPr/>
        <p:txBody>
          <a:bodyPr/>
          <a:lstStyle/>
          <a:p>
            <a:r>
              <a:rPr lang="en-US"/>
              <a:t>Facebook Private Messages Table</a:t>
            </a:r>
          </a:p>
        </p:txBody>
      </p:sp>
      <p:graphicFrame>
        <p:nvGraphicFramePr>
          <p:cNvPr id="5" name="Table Placeholder 4">
            <a:extLst>
              <a:ext uri="{FF2B5EF4-FFF2-40B4-BE49-F238E27FC236}">
                <a16:creationId xmlns:a16="http://schemas.microsoft.com/office/drawing/2014/main" id="{8D550B13-2E57-4651-9E8F-580BA074D472}"/>
              </a:ext>
            </a:extLst>
          </p:cNvPr>
          <p:cNvGraphicFramePr>
            <a:graphicFrameLocks noGrp="1"/>
          </p:cNvGraphicFramePr>
          <p:nvPr>
            <p:ph type="tbl" sz="quarter" idx="13"/>
            <p:extLst>
              <p:ext uri="{D42A27DB-BD31-4B8C-83A1-F6EECF244321}">
                <p14:modId xmlns:p14="http://schemas.microsoft.com/office/powerpoint/2010/main" val="47237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21204544"/>
                    </a:ext>
                  </a:extLst>
                </a:gridCol>
                <a:gridCol w="2057400">
                  <a:extLst>
                    <a:ext uri="{9D8B030D-6E8A-4147-A177-3AD203B41FA5}">
                      <a16:colId xmlns:a16="http://schemas.microsoft.com/office/drawing/2014/main" val="2576924372"/>
                    </a:ext>
                  </a:extLst>
                </a:gridCol>
                <a:gridCol w="822960">
                  <a:extLst>
                    <a:ext uri="{9D8B030D-6E8A-4147-A177-3AD203B41FA5}">
                      <a16:colId xmlns:a16="http://schemas.microsoft.com/office/drawing/2014/main" val="999556497"/>
                    </a:ext>
                  </a:extLst>
                </a:gridCol>
                <a:gridCol w="1234440">
                  <a:extLst>
                    <a:ext uri="{9D8B030D-6E8A-4147-A177-3AD203B41FA5}">
                      <a16:colId xmlns:a16="http://schemas.microsoft.com/office/drawing/2014/main" val="1693237529"/>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3762914649"/>
                  </a:ext>
                </a:extLst>
              </a:tr>
              <a:tr h="370840">
                <a:tc>
                  <a:txBody>
                    <a:bodyPr/>
                    <a:lstStyle/>
                    <a:p>
                      <a:r>
                        <a:rPr lang="en-US" sz="1000" b="1"/>
                        <a:t>Autohaus Strauss</a:t>
                      </a:r>
                      <a:r>
                        <a:rPr lang="en-US" sz="1000"/>
                        <a:t> got a message by </a:t>
                      </a:r>
                      <a:r>
                        <a:rPr lang="en-US" sz="1000" b="1"/>
                        <a:t>Nina Deutsch - 2018-01-30 13:16:06</a:t>
                      </a:r>
                      <a:r>
                        <a:rPr lang="en-US" sz="1000"/>
                        <a:t>
</a:t>
                      </a:r>
                    </a:p>
                  </a:txBody>
                  <a:tcPr/>
                </a:tc>
                <a:tc>
                  <a:txBody>
                    <a:bodyPr/>
                    <a:lstStyle/>
                    <a:p>
                      <a:r>
                        <a:rPr lang="de-DE" sz="1000"/>
                        <a:t>Hallo Nina! Danke für dein Interesse! :-) Momentan haben wir leider keine Stelle frei! Sollten wir wieder Personalbedarf haben, wird das selbstverständlich sofort auf unserer Facebook Seite oder unserer Homepage www.strauss-autohaus.at veröffentlicht!
Liebe Grüße, das Team vom Autohaus Strauss</a:t>
                      </a:r>
                      <a:endParaRPr lang="en-US" sz="1000"/>
                    </a:p>
                  </a:txBody>
                  <a:tcPr/>
                </a:tc>
                <a:tc>
                  <a:txBody>
                    <a:bodyPr/>
                    <a:lstStyle/>
                    <a:p>
                      <a:r>
                        <a:rPr lang="en-US" sz="1000"/>
                        <a:t>3</a:t>
                      </a:r>
                    </a:p>
                  </a:txBody>
                  <a:tcPr/>
                </a:tc>
                <a:tc>
                  <a:txBody>
                    <a:bodyPr/>
                    <a:lstStyle/>
                    <a:p>
                      <a:r>
                        <a:rPr lang="en-US" sz="1000"/>
                        <a:t>01/31/2018 09:22:03</a:t>
                      </a:r>
                    </a:p>
                  </a:txBody>
                  <a:tcPr/>
                </a:tc>
                <a:extLst>
                  <a:ext uri="{0D108BD9-81ED-4DB2-BD59-A6C34878D82A}">
                    <a16:rowId xmlns:a16="http://schemas.microsoft.com/office/drawing/2014/main" val="1553986465"/>
                  </a:ext>
                </a:extLst>
              </a:tr>
            </a:tbl>
          </a:graphicData>
        </a:graphic>
      </p:graphicFrame>
      <p:sp>
        <p:nvSpPr>
          <p:cNvPr id="4" name="Text Placeholder 3">
            <a:extLst>
              <a:ext uri="{FF2B5EF4-FFF2-40B4-BE49-F238E27FC236}">
                <a16:creationId xmlns:a16="http://schemas.microsoft.com/office/drawing/2014/main" id="{403E9135-CD7E-4AF2-85A5-04661C0C0AEA}"/>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4406976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27085-DBF1-4A26-A13B-43EE2FAFB66A}"/>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8FD78701-13B6-4BF6-B676-046B9CE67E0C}"/>
              </a:ext>
            </a:extLst>
          </p:cNvPr>
          <p:cNvGraphicFramePr>
            <a:graphicFrameLocks noGrp="1"/>
          </p:cNvGraphicFramePr>
          <p:nvPr>
            <p:ph type="chart" sz="quarter" idx="13"/>
            <p:extLst>
              <p:ext uri="{D42A27DB-BD31-4B8C-83A1-F6EECF244321}">
                <p14:modId xmlns:p14="http://schemas.microsoft.com/office/powerpoint/2010/main" val="25190481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0E818D-022D-45A7-A010-5F9B1FF87461}"/>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A2B60226-9B9E-4956-9E10-262E0FEDAE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08128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05CA8-9DA9-45EF-BF93-7B0F52B94A2A}"/>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322CF7B1-71F7-4A23-866E-786E68FF6E6D}"/>
              </a:ext>
            </a:extLst>
          </p:cNvPr>
          <p:cNvGraphicFramePr>
            <a:graphicFrameLocks noGrp="1"/>
          </p:cNvGraphicFramePr>
          <p:nvPr>
            <p:ph type="tbl" sz="quarter" idx="13"/>
            <p:extLst>
              <p:ext uri="{D42A27DB-BD31-4B8C-83A1-F6EECF244321}">
                <p14:modId xmlns:p14="http://schemas.microsoft.com/office/powerpoint/2010/main" val="1026290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77897483"/>
                    </a:ext>
                  </a:extLst>
                </a:gridCol>
                <a:gridCol w="2468880">
                  <a:extLst>
                    <a:ext uri="{9D8B030D-6E8A-4147-A177-3AD203B41FA5}">
                      <a16:colId xmlns:a16="http://schemas.microsoft.com/office/drawing/2014/main" val="1424391650"/>
                    </a:ext>
                  </a:extLst>
                </a:gridCol>
                <a:gridCol w="2468880">
                  <a:extLst>
                    <a:ext uri="{9D8B030D-6E8A-4147-A177-3AD203B41FA5}">
                      <a16:colId xmlns:a16="http://schemas.microsoft.com/office/drawing/2014/main" val="513720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142603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extLst>
                  <a:ext uri="{0D108BD9-81ED-4DB2-BD59-A6C34878D82A}">
                    <a16:rowId xmlns:a16="http://schemas.microsoft.com/office/drawing/2014/main" val="902265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691863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a:t>
                      </a:r>
                    </a:p>
                  </a:txBody>
                  <a:tcPr/>
                </a:tc>
                <a:extLst>
                  <a:ext uri="{0D108BD9-81ED-4DB2-BD59-A6C34878D82A}">
                    <a16:rowId xmlns:a16="http://schemas.microsoft.com/office/drawing/2014/main" val="3218256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extLst>
                  <a:ext uri="{0D108BD9-81ED-4DB2-BD59-A6C34878D82A}">
                    <a16:rowId xmlns:a16="http://schemas.microsoft.com/office/drawing/2014/main" val="2004591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4620</a:t>
                      </a:r>
                    </a:p>
                  </a:txBody>
                  <a:tcPr/>
                </a:tc>
                <a:extLst>
                  <a:ext uri="{0D108BD9-81ED-4DB2-BD59-A6C34878D82A}">
                    <a16:rowId xmlns:a16="http://schemas.microsoft.com/office/drawing/2014/main" val="4289843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2392</a:t>
                      </a:r>
                    </a:p>
                  </a:txBody>
                  <a:tcPr/>
                </a:tc>
                <a:extLst>
                  <a:ext uri="{0D108BD9-81ED-4DB2-BD59-A6C34878D82A}">
                    <a16:rowId xmlns:a16="http://schemas.microsoft.com/office/drawing/2014/main" val="3718797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extLst>
                  <a:ext uri="{0D108BD9-81ED-4DB2-BD59-A6C34878D82A}">
                    <a16:rowId xmlns:a16="http://schemas.microsoft.com/office/drawing/2014/main" val="1264091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extLst>
                  <a:ext uri="{0D108BD9-81ED-4DB2-BD59-A6C34878D82A}">
                    <a16:rowId xmlns:a16="http://schemas.microsoft.com/office/drawing/2014/main" val="2910218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extLst>
                  <a:ext uri="{0D108BD9-81ED-4DB2-BD59-A6C34878D82A}">
                    <a16:rowId xmlns:a16="http://schemas.microsoft.com/office/drawing/2014/main" val="3469991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extLst>
                  <a:ext uri="{0D108BD9-81ED-4DB2-BD59-A6C34878D82A}">
                    <a16:rowId xmlns:a16="http://schemas.microsoft.com/office/drawing/2014/main" val="1232522131"/>
                  </a:ext>
                </a:extLst>
              </a:tr>
            </a:tbl>
          </a:graphicData>
        </a:graphic>
      </p:graphicFrame>
      <p:sp>
        <p:nvSpPr>
          <p:cNvPr id="4" name="Text Placeholder 3">
            <a:extLst>
              <a:ext uri="{FF2B5EF4-FFF2-40B4-BE49-F238E27FC236}">
                <a16:creationId xmlns:a16="http://schemas.microsoft.com/office/drawing/2014/main" id="{5AAF900A-76A1-41FF-B9B9-4204515E26CB}"/>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3244116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3407B-A0A0-4906-B996-E297E1694E27}"/>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89159462-A983-414D-9573-D1A1BD0D9FFD}"/>
              </a:ext>
            </a:extLst>
          </p:cNvPr>
          <p:cNvGraphicFramePr>
            <a:graphicFrameLocks noGrp="1"/>
          </p:cNvGraphicFramePr>
          <p:nvPr>
            <p:ph type="tbl" sz="quarter" idx="13"/>
            <p:extLst>
              <p:ext uri="{D42A27DB-BD31-4B8C-83A1-F6EECF244321}">
                <p14:modId xmlns:p14="http://schemas.microsoft.com/office/powerpoint/2010/main" val="1727490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31549417"/>
                    </a:ext>
                  </a:extLst>
                </a:gridCol>
                <a:gridCol w="2468880">
                  <a:extLst>
                    <a:ext uri="{9D8B030D-6E8A-4147-A177-3AD203B41FA5}">
                      <a16:colId xmlns:a16="http://schemas.microsoft.com/office/drawing/2014/main" val="545567963"/>
                    </a:ext>
                  </a:extLst>
                </a:gridCol>
                <a:gridCol w="2468880">
                  <a:extLst>
                    <a:ext uri="{9D8B030D-6E8A-4147-A177-3AD203B41FA5}">
                      <a16:colId xmlns:a16="http://schemas.microsoft.com/office/drawing/2014/main" val="76248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12562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a:t>
                      </a:r>
                    </a:p>
                  </a:txBody>
                  <a:tcPr/>
                </a:tc>
                <a:extLst>
                  <a:ext uri="{0D108BD9-81ED-4DB2-BD59-A6C34878D82A}">
                    <a16:rowId xmlns:a16="http://schemas.microsoft.com/office/drawing/2014/main" val="2858098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a:t>
                      </a:r>
                    </a:p>
                  </a:txBody>
                  <a:tcPr/>
                </a:tc>
                <a:extLst>
                  <a:ext uri="{0D108BD9-81ED-4DB2-BD59-A6C34878D82A}">
                    <a16:rowId xmlns:a16="http://schemas.microsoft.com/office/drawing/2014/main" val="2210940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a:t>
                      </a:r>
                    </a:p>
                  </a:txBody>
                  <a:tcPr/>
                </a:tc>
                <a:extLst>
                  <a:ext uri="{0D108BD9-81ED-4DB2-BD59-A6C34878D82A}">
                    <a16:rowId xmlns:a16="http://schemas.microsoft.com/office/drawing/2014/main" val="1539252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extLst>
                  <a:ext uri="{0D108BD9-81ED-4DB2-BD59-A6C34878D82A}">
                    <a16:rowId xmlns:a16="http://schemas.microsoft.com/office/drawing/2014/main" val="2926411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extLst>
                  <a:ext uri="{0D108BD9-81ED-4DB2-BD59-A6C34878D82A}">
                    <a16:rowId xmlns:a16="http://schemas.microsoft.com/office/drawing/2014/main" val="2971163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2116</a:t>
                      </a:r>
                    </a:p>
                  </a:txBody>
                  <a:tcPr/>
                </a:tc>
                <a:extLst>
                  <a:ext uri="{0D108BD9-81ED-4DB2-BD59-A6C34878D82A}">
                    <a16:rowId xmlns:a16="http://schemas.microsoft.com/office/drawing/2014/main" val="2438115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10748</a:t>
                      </a:r>
                    </a:p>
                  </a:txBody>
                  <a:tcPr/>
                </a:tc>
                <a:extLst>
                  <a:ext uri="{0D108BD9-81ED-4DB2-BD59-A6C34878D82A}">
                    <a16:rowId xmlns:a16="http://schemas.microsoft.com/office/drawing/2014/main" val="3610057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12256</a:t>
                      </a:r>
                    </a:p>
                  </a:txBody>
                  <a:tcPr/>
                </a:tc>
                <a:extLst>
                  <a:ext uri="{0D108BD9-81ED-4DB2-BD59-A6C34878D82A}">
                    <a16:rowId xmlns:a16="http://schemas.microsoft.com/office/drawing/2014/main" val="1868356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15127</a:t>
                      </a:r>
                    </a:p>
                  </a:txBody>
                  <a:tcPr/>
                </a:tc>
                <a:extLst>
                  <a:ext uri="{0D108BD9-81ED-4DB2-BD59-A6C34878D82A}">
                    <a16:rowId xmlns:a16="http://schemas.microsoft.com/office/drawing/2014/main" val="4201682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13805</a:t>
                      </a:r>
                    </a:p>
                  </a:txBody>
                  <a:tcPr/>
                </a:tc>
                <a:extLst>
                  <a:ext uri="{0D108BD9-81ED-4DB2-BD59-A6C34878D82A}">
                    <a16:rowId xmlns:a16="http://schemas.microsoft.com/office/drawing/2014/main" val="3465964729"/>
                  </a:ext>
                </a:extLst>
              </a:tr>
            </a:tbl>
          </a:graphicData>
        </a:graphic>
      </p:graphicFrame>
      <p:sp>
        <p:nvSpPr>
          <p:cNvPr id="4" name="Text Placeholder 3">
            <a:extLst>
              <a:ext uri="{FF2B5EF4-FFF2-40B4-BE49-F238E27FC236}">
                <a16:creationId xmlns:a16="http://schemas.microsoft.com/office/drawing/2014/main" id="{A64D9E24-FEFA-40E6-9DB6-17FCCEB2730C}"/>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1229385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C91FA-9069-4675-8E08-17CE6E5003B0}"/>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64AA574C-9D1B-4B44-970C-235B66F3697D}"/>
              </a:ext>
            </a:extLst>
          </p:cNvPr>
          <p:cNvGraphicFramePr>
            <a:graphicFrameLocks noGrp="1"/>
          </p:cNvGraphicFramePr>
          <p:nvPr>
            <p:ph type="tbl" sz="quarter" idx="13"/>
            <p:extLst>
              <p:ext uri="{D42A27DB-BD31-4B8C-83A1-F6EECF244321}">
                <p14:modId xmlns:p14="http://schemas.microsoft.com/office/powerpoint/2010/main" val="4126173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34296218"/>
                    </a:ext>
                  </a:extLst>
                </a:gridCol>
                <a:gridCol w="2468880">
                  <a:extLst>
                    <a:ext uri="{9D8B030D-6E8A-4147-A177-3AD203B41FA5}">
                      <a16:colId xmlns:a16="http://schemas.microsoft.com/office/drawing/2014/main" val="198414735"/>
                    </a:ext>
                  </a:extLst>
                </a:gridCol>
                <a:gridCol w="2468880">
                  <a:extLst>
                    <a:ext uri="{9D8B030D-6E8A-4147-A177-3AD203B41FA5}">
                      <a16:colId xmlns:a16="http://schemas.microsoft.com/office/drawing/2014/main" val="2813545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328124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15310</a:t>
                      </a:r>
                    </a:p>
                  </a:txBody>
                  <a:tcPr/>
                </a:tc>
                <a:extLst>
                  <a:ext uri="{0D108BD9-81ED-4DB2-BD59-A6C34878D82A}">
                    <a16:rowId xmlns:a16="http://schemas.microsoft.com/office/drawing/2014/main" val="2536966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12077</a:t>
                      </a:r>
                    </a:p>
                  </a:txBody>
                  <a:tcPr/>
                </a:tc>
                <a:extLst>
                  <a:ext uri="{0D108BD9-81ED-4DB2-BD59-A6C34878D82A}">
                    <a16:rowId xmlns:a16="http://schemas.microsoft.com/office/drawing/2014/main" val="2233435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21206</a:t>
                      </a:r>
                    </a:p>
                  </a:txBody>
                  <a:tcPr/>
                </a:tc>
                <a:extLst>
                  <a:ext uri="{0D108BD9-81ED-4DB2-BD59-A6C34878D82A}">
                    <a16:rowId xmlns:a16="http://schemas.microsoft.com/office/drawing/2014/main" val="836478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13416</a:t>
                      </a:r>
                    </a:p>
                  </a:txBody>
                  <a:tcPr/>
                </a:tc>
                <a:extLst>
                  <a:ext uri="{0D108BD9-81ED-4DB2-BD59-A6C34878D82A}">
                    <a16:rowId xmlns:a16="http://schemas.microsoft.com/office/drawing/2014/main" val="1028147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8966</a:t>
                      </a:r>
                    </a:p>
                  </a:txBody>
                  <a:tcPr/>
                </a:tc>
                <a:extLst>
                  <a:ext uri="{0D108BD9-81ED-4DB2-BD59-A6C34878D82A}">
                    <a16:rowId xmlns:a16="http://schemas.microsoft.com/office/drawing/2014/main" val="3617755710"/>
                  </a:ext>
                </a:extLst>
              </a:tr>
            </a:tbl>
          </a:graphicData>
        </a:graphic>
      </p:graphicFrame>
      <p:sp>
        <p:nvSpPr>
          <p:cNvPr id="4" name="Text Placeholder 3">
            <a:extLst>
              <a:ext uri="{FF2B5EF4-FFF2-40B4-BE49-F238E27FC236}">
                <a16:creationId xmlns:a16="http://schemas.microsoft.com/office/drawing/2014/main" id="{66BF078D-872F-4932-A2D7-47B3B3F72589}"/>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5742417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81D97-8691-44DA-A0B2-9C659BF95565}"/>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06E68E16-C31C-45CE-BBDB-B38217D5FF48}"/>
              </a:ext>
            </a:extLst>
          </p:cNvPr>
          <p:cNvGraphicFramePr>
            <a:graphicFrameLocks noGrp="1"/>
          </p:cNvGraphicFramePr>
          <p:nvPr>
            <p:ph type="tbl" sz="quarter" idx="13"/>
            <p:extLst>
              <p:ext uri="{D42A27DB-BD31-4B8C-83A1-F6EECF244321}">
                <p14:modId xmlns:p14="http://schemas.microsoft.com/office/powerpoint/2010/main" val="3636145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77174493"/>
                    </a:ext>
                  </a:extLst>
                </a:gridCol>
                <a:gridCol w="2468880">
                  <a:extLst>
                    <a:ext uri="{9D8B030D-6E8A-4147-A177-3AD203B41FA5}">
                      <a16:colId xmlns:a16="http://schemas.microsoft.com/office/drawing/2014/main" val="116150453"/>
                    </a:ext>
                  </a:extLst>
                </a:gridCol>
                <a:gridCol w="2468880">
                  <a:extLst>
                    <a:ext uri="{9D8B030D-6E8A-4147-A177-3AD203B41FA5}">
                      <a16:colId xmlns:a16="http://schemas.microsoft.com/office/drawing/2014/main" val="3469981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90512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extLst>
                  <a:ext uri="{0D108BD9-81ED-4DB2-BD59-A6C34878D82A}">
                    <a16:rowId xmlns:a16="http://schemas.microsoft.com/office/drawing/2014/main" val="2959111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4198561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a:t>
                      </a:r>
                    </a:p>
                  </a:txBody>
                  <a:tcPr/>
                </a:tc>
                <a:extLst>
                  <a:ext uri="{0D108BD9-81ED-4DB2-BD59-A6C34878D82A}">
                    <a16:rowId xmlns:a16="http://schemas.microsoft.com/office/drawing/2014/main" val="4176569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extLst>
                  <a:ext uri="{0D108BD9-81ED-4DB2-BD59-A6C34878D82A}">
                    <a16:rowId xmlns:a16="http://schemas.microsoft.com/office/drawing/2014/main" val="3692573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2219</a:t>
                      </a:r>
                    </a:p>
                  </a:txBody>
                  <a:tcPr/>
                </a:tc>
                <a:extLst>
                  <a:ext uri="{0D108BD9-81ED-4DB2-BD59-A6C34878D82A}">
                    <a16:rowId xmlns:a16="http://schemas.microsoft.com/office/drawing/2014/main" val="1914692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a:t>
                      </a:r>
                    </a:p>
                  </a:txBody>
                  <a:tcPr/>
                </a:tc>
                <a:extLst>
                  <a:ext uri="{0D108BD9-81ED-4DB2-BD59-A6C34878D82A}">
                    <a16:rowId xmlns:a16="http://schemas.microsoft.com/office/drawing/2014/main" val="2969368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extLst>
                  <a:ext uri="{0D108BD9-81ED-4DB2-BD59-A6C34878D82A}">
                    <a16:rowId xmlns:a16="http://schemas.microsoft.com/office/drawing/2014/main" val="1222937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extLst>
                  <a:ext uri="{0D108BD9-81ED-4DB2-BD59-A6C34878D82A}">
                    <a16:rowId xmlns:a16="http://schemas.microsoft.com/office/drawing/2014/main" val="198205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extLst>
                  <a:ext uri="{0D108BD9-81ED-4DB2-BD59-A6C34878D82A}">
                    <a16:rowId xmlns:a16="http://schemas.microsoft.com/office/drawing/2014/main" val="1868066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extLst>
                  <a:ext uri="{0D108BD9-81ED-4DB2-BD59-A6C34878D82A}">
                    <a16:rowId xmlns:a16="http://schemas.microsoft.com/office/drawing/2014/main" val="3399838727"/>
                  </a:ext>
                </a:extLst>
              </a:tr>
            </a:tbl>
          </a:graphicData>
        </a:graphic>
      </p:graphicFrame>
      <p:sp>
        <p:nvSpPr>
          <p:cNvPr id="4" name="Text Placeholder 3">
            <a:extLst>
              <a:ext uri="{FF2B5EF4-FFF2-40B4-BE49-F238E27FC236}">
                <a16:creationId xmlns:a16="http://schemas.microsoft.com/office/drawing/2014/main" id="{D45F7B42-4D11-4535-B5FA-995F9930F37E}"/>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4046820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518A4-77D0-4DC1-8AD8-30C0294974DD}"/>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3865A9DE-5E33-4ABD-81BF-99FD7A654EC0}"/>
              </a:ext>
            </a:extLst>
          </p:cNvPr>
          <p:cNvGraphicFramePr>
            <a:graphicFrameLocks noGrp="1"/>
          </p:cNvGraphicFramePr>
          <p:nvPr>
            <p:ph type="tbl" sz="quarter" idx="13"/>
            <p:extLst>
              <p:ext uri="{D42A27DB-BD31-4B8C-83A1-F6EECF244321}">
                <p14:modId xmlns:p14="http://schemas.microsoft.com/office/powerpoint/2010/main" val="1751040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92283048"/>
                    </a:ext>
                  </a:extLst>
                </a:gridCol>
                <a:gridCol w="2468880">
                  <a:extLst>
                    <a:ext uri="{9D8B030D-6E8A-4147-A177-3AD203B41FA5}">
                      <a16:colId xmlns:a16="http://schemas.microsoft.com/office/drawing/2014/main" val="452900828"/>
                    </a:ext>
                  </a:extLst>
                </a:gridCol>
                <a:gridCol w="2468880">
                  <a:extLst>
                    <a:ext uri="{9D8B030D-6E8A-4147-A177-3AD203B41FA5}">
                      <a16:colId xmlns:a16="http://schemas.microsoft.com/office/drawing/2014/main" val="2462791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69719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extLst>
                  <a:ext uri="{0D108BD9-81ED-4DB2-BD59-A6C34878D82A}">
                    <a16:rowId xmlns:a16="http://schemas.microsoft.com/office/drawing/2014/main" val="1616747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a:t>
                      </a:r>
                    </a:p>
                  </a:txBody>
                  <a:tcPr/>
                </a:tc>
                <a:extLst>
                  <a:ext uri="{0D108BD9-81ED-4DB2-BD59-A6C34878D82A}">
                    <a16:rowId xmlns:a16="http://schemas.microsoft.com/office/drawing/2014/main" val="3024593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a:t>
                      </a:r>
                    </a:p>
                  </a:txBody>
                  <a:tcPr/>
                </a:tc>
                <a:extLst>
                  <a:ext uri="{0D108BD9-81ED-4DB2-BD59-A6C34878D82A}">
                    <a16:rowId xmlns:a16="http://schemas.microsoft.com/office/drawing/2014/main" val="314160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extLst>
                  <a:ext uri="{0D108BD9-81ED-4DB2-BD59-A6C34878D82A}">
                    <a16:rowId xmlns:a16="http://schemas.microsoft.com/office/drawing/2014/main" val="441805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extLst>
                  <a:ext uri="{0D108BD9-81ED-4DB2-BD59-A6C34878D82A}">
                    <a16:rowId xmlns:a16="http://schemas.microsoft.com/office/drawing/2014/main" val="4188976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a:t>
                      </a:r>
                    </a:p>
                  </a:txBody>
                  <a:tcPr/>
                </a:tc>
                <a:extLst>
                  <a:ext uri="{0D108BD9-81ED-4DB2-BD59-A6C34878D82A}">
                    <a16:rowId xmlns:a16="http://schemas.microsoft.com/office/drawing/2014/main" val="1329183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7155</a:t>
                      </a:r>
                    </a:p>
                  </a:txBody>
                  <a:tcPr/>
                </a:tc>
                <a:extLst>
                  <a:ext uri="{0D108BD9-81ED-4DB2-BD59-A6C34878D82A}">
                    <a16:rowId xmlns:a16="http://schemas.microsoft.com/office/drawing/2014/main" val="3651650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9724</a:t>
                      </a:r>
                    </a:p>
                  </a:txBody>
                  <a:tcPr/>
                </a:tc>
                <a:extLst>
                  <a:ext uri="{0D108BD9-81ED-4DB2-BD59-A6C34878D82A}">
                    <a16:rowId xmlns:a16="http://schemas.microsoft.com/office/drawing/2014/main" val="2710037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10438</a:t>
                      </a:r>
                    </a:p>
                  </a:txBody>
                  <a:tcPr/>
                </a:tc>
                <a:extLst>
                  <a:ext uri="{0D108BD9-81ED-4DB2-BD59-A6C34878D82A}">
                    <a16:rowId xmlns:a16="http://schemas.microsoft.com/office/drawing/2014/main" val="207251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9928</a:t>
                      </a:r>
                    </a:p>
                  </a:txBody>
                  <a:tcPr/>
                </a:tc>
                <a:extLst>
                  <a:ext uri="{0D108BD9-81ED-4DB2-BD59-A6C34878D82A}">
                    <a16:rowId xmlns:a16="http://schemas.microsoft.com/office/drawing/2014/main" val="3657886754"/>
                  </a:ext>
                </a:extLst>
              </a:tr>
            </a:tbl>
          </a:graphicData>
        </a:graphic>
      </p:graphicFrame>
      <p:sp>
        <p:nvSpPr>
          <p:cNvPr id="4" name="Text Placeholder 3">
            <a:extLst>
              <a:ext uri="{FF2B5EF4-FFF2-40B4-BE49-F238E27FC236}">
                <a16:creationId xmlns:a16="http://schemas.microsoft.com/office/drawing/2014/main" id="{719DA133-34F3-4A93-BFF9-276C758ACABF}"/>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7237001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4864A-FC57-4950-8597-B0462E331BD1}"/>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10F9E7BD-2B1E-48DF-8C94-541B8210F9FD}"/>
              </a:ext>
            </a:extLst>
          </p:cNvPr>
          <p:cNvGraphicFramePr>
            <a:graphicFrameLocks noGrp="1"/>
          </p:cNvGraphicFramePr>
          <p:nvPr>
            <p:ph type="tbl" sz="quarter" idx="13"/>
            <p:extLst>
              <p:ext uri="{D42A27DB-BD31-4B8C-83A1-F6EECF244321}">
                <p14:modId xmlns:p14="http://schemas.microsoft.com/office/powerpoint/2010/main" val="3607937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39803045"/>
                    </a:ext>
                  </a:extLst>
                </a:gridCol>
                <a:gridCol w="2468880">
                  <a:extLst>
                    <a:ext uri="{9D8B030D-6E8A-4147-A177-3AD203B41FA5}">
                      <a16:colId xmlns:a16="http://schemas.microsoft.com/office/drawing/2014/main" val="1060242270"/>
                    </a:ext>
                  </a:extLst>
                </a:gridCol>
                <a:gridCol w="2468880">
                  <a:extLst>
                    <a:ext uri="{9D8B030D-6E8A-4147-A177-3AD203B41FA5}">
                      <a16:colId xmlns:a16="http://schemas.microsoft.com/office/drawing/2014/main" val="566410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79487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10902</a:t>
                      </a:r>
                    </a:p>
                  </a:txBody>
                  <a:tcPr/>
                </a:tc>
                <a:extLst>
                  <a:ext uri="{0D108BD9-81ED-4DB2-BD59-A6C34878D82A}">
                    <a16:rowId xmlns:a16="http://schemas.microsoft.com/office/drawing/2014/main" val="1431543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9554</a:t>
                      </a:r>
                    </a:p>
                  </a:txBody>
                  <a:tcPr/>
                </a:tc>
                <a:extLst>
                  <a:ext uri="{0D108BD9-81ED-4DB2-BD59-A6C34878D82A}">
                    <a16:rowId xmlns:a16="http://schemas.microsoft.com/office/drawing/2014/main" val="2388644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9914</a:t>
                      </a:r>
                    </a:p>
                  </a:txBody>
                  <a:tcPr/>
                </a:tc>
                <a:extLst>
                  <a:ext uri="{0D108BD9-81ED-4DB2-BD59-A6C34878D82A}">
                    <a16:rowId xmlns:a16="http://schemas.microsoft.com/office/drawing/2014/main" val="2645531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8894</a:t>
                      </a:r>
                    </a:p>
                  </a:txBody>
                  <a:tcPr/>
                </a:tc>
                <a:extLst>
                  <a:ext uri="{0D108BD9-81ED-4DB2-BD59-A6C34878D82A}">
                    <a16:rowId xmlns:a16="http://schemas.microsoft.com/office/drawing/2014/main" val="2612834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7595</a:t>
                      </a:r>
                    </a:p>
                  </a:txBody>
                  <a:tcPr/>
                </a:tc>
                <a:extLst>
                  <a:ext uri="{0D108BD9-81ED-4DB2-BD59-A6C34878D82A}">
                    <a16:rowId xmlns:a16="http://schemas.microsoft.com/office/drawing/2014/main" val="409469024"/>
                  </a:ext>
                </a:extLst>
              </a:tr>
            </a:tbl>
          </a:graphicData>
        </a:graphic>
      </p:graphicFrame>
      <p:sp>
        <p:nvSpPr>
          <p:cNvPr id="4" name="Text Placeholder 3">
            <a:extLst>
              <a:ext uri="{FF2B5EF4-FFF2-40B4-BE49-F238E27FC236}">
                <a16:creationId xmlns:a16="http://schemas.microsoft.com/office/drawing/2014/main" id="{DBF8FBE5-B8D7-4B3F-8D10-A534CBB15BB9}"/>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2665275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7604C-17DF-4B2B-B975-AABBB026ECA4}"/>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B0B78898-C11A-4682-8EE7-DE4A97885082}"/>
              </a:ext>
            </a:extLst>
          </p:cNvPr>
          <p:cNvGraphicFramePr>
            <a:graphicFrameLocks noGrp="1"/>
          </p:cNvGraphicFramePr>
          <p:nvPr>
            <p:ph type="chart" sz="quarter" idx="13"/>
            <p:extLst>
              <p:ext uri="{D42A27DB-BD31-4B8C-83A1-F6EECF244321}">
                <p14:modId xmlns:p14="http://schemas.microsoft.com/office/powerpoint/2010/main" val="933794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DDACE4-6C9D-47FA-938A-6F2520108566}"/>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293ABDB3-D220-459D-B5C4-B364EFFEC3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17081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1825</Words>
  <Application>Microsoft Office PowerPoint</Application>
  <PresentationFormat>On-screen Show (4:3)</PresentationFormat>
  <Paragraphs>952</Paragraphs>
  <Slides>50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50</vt:i4>
      </vt:variant>
    </vt:vector>
  </HeadingPairs>
  <TitlesOfParts>
    <vt:vector size="53" baseType="lpstr">
      <vt:lpstr>Arial</vt:lpstr>
      <vt:lpstr>Calibri</vt:lpstr>
      <vt:lpstr>quintly_template</vt:lpstr>
      <vt:lpstr>Facebook Page Report</vt:lpstr>
      <vt:lpstr>Facebook Key Metrics Table</vt:lpstr>
      <vt:lpstr>Facebook Fans Table</vt:lpstr>
      <vt:lpstr>Key Metrics Table w. User Post RR</vt:lpstr>
      <vt:lpstr>Facebook Fans Total</vt:lpstr>
      <vt:lpstr>Facebook Fans Change</vt:lpstr>
      <vt:lpstr>Facebook Fans Lost</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lpstr>Facebook Own Posts with Reactions Table - 1 of 11</vt:lpstr>
      <vt:lpstr>Facebook Own Posts with Reactions Table - 2 of 11</vt:lpstr>
      <vt:lpstr>Facebook Own Posts with Reactions Table - 3 of 11</vt:lpstr>
      <vt:lpstr>Facebook Own Posts with Reactions Table - 4 of 11</vt:lpstr>
      <vt:lpstr>Facebook Own Posts with Reactions Table - 5 of 11</vt:lpstr>
      <vt:lpstr>Facebook Own Posts with Reactions Table - 6 of 11</vt:lpstr>
      <vt:lpstr>Facebook Own Posts with Reactions Table - 7 of 11</vt:lpstr>
      <vt:lpstr>Facebook Own Posts with Reactions Table - 8 of 11</vt:lpstr>
      <vt:lpstr>Facebook Own Posts with Reactions Table - 9 of 11</vt:lpstr>
      <vt:lpstr>Facebook Own Posts with Reactions Table - 10 of 11</vt:lpstr>
      <vt:lpstr>Facebook Own Posts with Reactions Table - 11 of 11</vt:lpstr>
      <vt:lpstr>Facebook Own Posts By Weekday</vt:lpstr>
      <vt:lpstr>Facebook Interaction Rate</vt:lpstr>
      <vt:lpstr>Facebook Post Type Distribution</vt:lpstr>
      <vt:lpstr>Facebook Interaction Rate By Post Type</vt:lpstr>
      <vt:lpstr>Facebook Response Times</vt:lpstr>
      <vt:lpstr>Facebook Key Influencers - 1 of 3</vt:lpstr>
      <vt:lpstr>Facebook Key Influencers - 2 of 3</vt:lpstr>
      <vt:lpstr>Facebook Key Influencers - 3 of 3</vt:lpstr>
      <vt:lpstr>Facebook Check Ins</vt:lpstr>
      <vt:lpstr>Facebook Fan Demographics</vt:lpstr>
      <vt:lpstr>Facebook Impressions</vt:lpstr>
      <vt:lpstr>Facebook Reach</vt:lpstr>
      <vt:lpstr>Facebook Engaged Users</vt:lpstr>
      <vt:lpstr>Facebook Page Views</vt:lpstr>
      <vt:lpstr>Facebook Private Messages Table</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2018-02-09T12:36:25Z</dcterms:created>
  <dcterms:modified xsi:type="dcterms:W3CDTF">2018-02-09T12:37:46Z</dcterms:modified>
</cp:coreProperties>
</file>