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7" r:id="rId49"/>
    <p:sldId id="308" r:id="rId50"/>
    <p:sldId id="309" r:id="rId51"/>
    <p:sldId id="311" r:id="rId52"/>
    <p:sldId id="312" r:id="rId53"/>
    <p:sldId id="313" r:id="rId54"/>
    <p:sldId id="314" r:id="rId5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6"/>
      <p:bold r:id="rId57"/>
      <p:italic r:id="rId58"/>
      <p:boldItalic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1410</c:v>
                </c:pt>
                <c:pt idx="1">
                  <c:v>1410</c:v>
                </c:pt>
                <c:pt idx="2">
                  <c:v>1409</c:v>
                </c:pt>
                <c:pt idx="3">
                  <c:v>1410</c:v>
                </c:pt>
                <c:pt idx="4">
                  <c:v>1412</c:v>
                </c:pt>
                <c:pt idx="5">
                  <c:v>1414</c:v>
                </c:pt>
                <c:pt idx="6">
                  <c:v>1415</c:v>
                </c:pt>
                <c:pt idx="7">
                  <c:v>1416</c:v>
                </c:pt>
                <c:pt idx="8">
                  <c:v>1416</c:v>
                </c:pt>
                <c:pt idx="9">
                  <c:v>1416</c:v>
                </c:pt>
                <c:pt idx="10">
                  <c:v>1419</c:v>
                </c:pt>
                <c:pt idx="11">
                  <c:v>1420</c:v>
                </c:pt>
                <c:pt idx="12">
                  <c:v>1421</c:v>
                </c:pt>
                <c:pt idx="13">
                  <c:v>1421</c:v>
                </c:pt>
                <c:pt idx="14">
                  <c:v>1424</c:v>
                </c:pt>
                <c:pt idx="15">
                  <c:v>1425</c:v>
                </c:pt>
                <c:pt idx="16">
                  <c:v>1427</c:v>
                </c:pt>
                <c:pt idx="17">
                  <c:v>1430</c:v>
                </c:pt>
                <c:pt idx="18">
                  <c:v>1436</c:v>
                </c:pt>
                <c:pt idx="19">
                  <c:v>1440</c:v>
                </c:pt>
                <c:pt idx="20">
                  <c:v>1442</c:v>
                </c:pt>
                <c:pt idx="21">
                  <c:v>1448</c:v>
                </c:pt>
                <c:pt idx="22">
                  <c:v>1450</c:v>
                </c:pt>
                <c:pt idx="23">
                  <c:v>1453</c:v>
                </c:pt>
                <c:pt idx="24">
                  <c:v>1454</c:v>
                </c:pt>
                <c:pt idx="25">
                  <c:v>1459</c:v>
                </c:pt>
                <c:pt idx="26">
                  <c:v>1462</c:v>
                </c:pt>
                <c:pt idx="27">
                  <c:v>1466</c:v>
                </c:pt>
                <c:pt idx="28">
                  <c:v>1469</c:v>
                </c:pt>
                <c:pt idx="29">
                  <c:v>1474</c:v>
                </c:pt>
                <c:pt idx="30">
                  <c:v>1477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C9-4969-B534-470C28FD91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017560"/>
        <c:axId val="253017888"/>
      </c:lineChart>
      <c:dateAx>
        <c:axId val="253017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017888"/>
        <c:crosses val="autoZero"/>
        <c:auto val="1"/>
        <c:lblOffset val="100"/>
        <c:baseTimeUnit val="days"/>
      </c:dateAx>
      <c:valAx>
        <c:axId val="25301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01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-1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4</c:v>
                </c:pt>
                <c:pt idx="16">
                  <c:v>-1</c:v>
                </c:pt>
                <c:pt idx="17">
                  <c:v>3</c:v>
                </c:pt>
                <c:pt idx="18">
                  <c:v>7</c:v>
                </c:pt>
                <c:pt idx="19">
                  <c:v>6</c:v>
                </c:pt>
                <c:pt idx="20">
                  <c:v>-1</c:v>
                </c:pt>
                <c:pt idx="21">
                  <c:v>6</c:v>
                </c:pt>
                <c:pt idx="22">
                  <c:v>3</c:v>
                </c:pt>
                <c:pt idx="23">
                  <c:v>5</c:v>
                </c:pt>
                <c:pt idx="24">
                  <c:v>1</c:v>
                </c:pt>
                <c:pt idx="25">
                  <c:v>2</c:v>
                </c:pt>
                <c:pt idx="26">
                  <c:v>5</c:v>
                </c:pt>
                <c:pt idx="27">
                  <c:v>2</c:v>
                </c:pt>
                <c:pt idx="28">
                  <c:v>6</c:v>
                </c:pt>
                <c:pt idx="29">
                  <c:v>4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82-4825-8C2F-6B4678165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022152"/>
        <c:axId val="253018544"/>
      </c:lineChart>
      <c:dateAx>
        <c:axId val="253022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018544"/>
        <c:crosses val="autoZero"/>
        <c:auto val="1"/>
        <c:lblOffset val="100"/>
        <c:baseTimeUnit val="days"/>
      </c:dateAx>
      <c:valAx>
        <c:axId val="25301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02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59-4A1D-A34F-EA1F46C73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217944"/>
        <c:axId val="298212696"/>
      </c:lineChart>
      <c:dateAx>
        <c:axId val="298217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12696"/>
        <c:crosses val="autoZero"/>
        <c:auto val="1"/>
        <c:lblOffset val="100"/>
        <c:baseTimeUnit val="days"/>
      </c:dateAx>
      <c:valAx>
        <c:axId val="29821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1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6</c:v>
                </c:pt>
                <c:pt idx="3">
                  <c:v>7</c:v>
                </c:pt>
                <c:pt idx="4">
                  <c:v>2</c:v>
                </c:pt>
                <c:pt idx="5">
                  <c:v>9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65-49DE-94D7-D4B69DB804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623328"/>
        <c:axId val="408617424"/>
      </c:barChart>
      <c:catAx>
        <c:axId val="40862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17424"/>
        <c:crosses val="autoZero"/>
        <c:auto val="1"/>
        <c:lblAlgn val="ctr"/>
        <c:lblOffset val="100"/>
        <c:noMultiLvlLbl val="0"/>
      </c:catAx>
      <c:valAx>
        <c:axId val="40861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2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1.1347517730496</c:v>
                </c:pt>
                <c:pt idx="3">
                  <c:v>2.4367163472911999</c:v>
                </c:pt>
                <c:pt idx="4">
                  <c:v>1.1702127659574</c:v>
                </c:pt>
                <c:pt idx="5">
                  <c:v>2.1246458923513001</c:v>
                </c:pt>
                <c:pt idx="6">
                  <c:v>0</c:v>
                </c:pt>
                <c:pt idx="7">
                  <c:v>0</c:v>
                </c:pt>
                <c:pt idx="8">
                  <c:v>0.63559322033898003</c:v>
                </c:pt>
                <c:pt idx="9">
                  <c:v>1.3771186440678</c:v>
                </c:pt>
                <c:pt idx="10">
                  <c:v>1.6949152542373001</c:v>
                </c:pt>
                <c:pt idx="11">
                  <c:v>0</c:v>
                </c:pt>
                <c:pt idx="12">
                  <c:v>1.0211267605634</c:v>
                </c:pt>
                <c:pt idx="13">
                  <c:v>2.5686136523575001</c:v>
                </c:pt>
                <c:pt idx="14">
                  <c:v>2.1111893033075</c:v>
                </c:pt>
                <c:pt idx="15">
                  <c:v>0</c:v>
                </c:pt>
                <c:pt idx="16">
                  <c:v>0.84269662921347999</c:v>
                </c:pt>
                <c:pt idx="17">
                  <c:v>10.877192982456</c:v>
                </c:pt>
                <c:pt idx="18">
                  <c:v>0</c:v>
                </c:pt>
                <c:pt idx="19">
                  <c:v>2.5052192066806001</c:v>
                </c:pt>
                <c:pt idx="20">
                  <c:v>0.62543432939540999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0.89470061940811996</c:v>
                </c:pt>
                <c:pt idx="25">
                  <c:v>0</c:v>
                </c:pt>
                <c:pt idx="26">
                  <c:v>0.96021947873799995</c:v>
                </c:pt>
                <c:pt idx="27">
                  <c:v>0.82079343365252999</c:v>
                </c:pt>
                <c:pt idx="28">
                  <c:v>1.3869940882219001</c:v>
                </c:pt>
                <c:pt idx="29">
                  <c:v>0.40788579197824998</c:v>
                </c:pt>
                <c:pt idx="30">
                  <c:v>0.81411126187245997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6A-4331-B4E3-3BDE44E0A1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622016"/>
        <c:axId val="408618080"/>
      </c:lineChart>
      <c:dateAx>
        <c:axId val="408622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18080"/>
        <c:crosses val="autoZero"/>
        <c:auto val="1"/>
        <c:lblOffset val="100"/>
        <c:baseTimeUnit val="days"/>
      </c:dateAx>
      <c:valAx>
        <c:axId val="40861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2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81-4799-B20B-5D8909A397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81-4799-B20B-5D8909A397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81-4799-B20B-5D8909A39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8632512"/>
        <c:axId val="408631856"/>
      </c:barChart>
      <c:catAx>
        <c:axId val="40863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31856"/>
        <c:crosses val="autoZero"/>
        <c:auto val="1"/>
        <c:lblAlgn val="ctr"/>
        <c:lblOffset val="100"/>
        <c:noMultiLvlLbl val="0"/>
      </c:catAx>
      <c:valAx>
        <c:axId val="40863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3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0.63335679099226005</c:v>
                </c:pt>
                <c:pt idx="2">
                  <c:v>1.7771135789712</c:v>
                </c:pt>
                <c:pt idx="3">
                  <c:v>0</c:v>
                </c:pt>
                <c:pt idx="4">
                  <c:v>2.3994354269584002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C1-4487-94DC-A3E5E6C16E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626608"/>
        <c:axId val="408627592"/>
      </c:barChart>
      <c:catAx>
        <c:axId val="40862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27592"/>
        <c:crosses val="autoZero"/>
        <c:auto val="1"/>
        <c:lblAlgn val="ctr"/>
        <c:lblOffset val="100"/>
        <c:noMultiLvlLbl val="0"/>
      </c:catAx>
      <c:valAx>
        <c:axId val="40862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2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9F-4C9A-9399-844BFFC72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625952"/>
        <c:axId val="408626280"/>
      </c:barChart>
      <c:catAx>
        <c:axId val="40862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26280"/>
        <c:crosses val="autoZero"/>
        <c:auto val="1"/>
        <c:lblAlgn val="ctr"/>
        <c:lblOffset val="100"/>
        <c:noMultiLvlLbl val="0"/>
      </c:catAx>
      <c:valAx>
        <c:axId val="40862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2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171</c:v>
                </c:pt>
                <c:pt idx="1">
                  <c:v>171</c:v>
                </c:pt>
                <c:pt idx="2">
                  <c:v>172</c:v>
                </c:pt>
                <c:pt idx="3">
                  <c:v>173</c:v>
                </c:pt>
                <c:pt idx="4">
                  <c:v>173</c:v>
                </c:pt>
                <c:pt idx="5">
                  <c:v>174</c:v>
                </c:pt>
                <c:pt idx="6">
                  <c:v>174</c:v>
                </c:pt>
                <c:pt idx="7">
                  <c:v>174</c:v>
                </c:pt>
                <c:pt idx="8">
                  <c:v>174</c:v>
                </c:pt>
                <c:pt idx="9">
                  <c:v>175</c:v>
                </c:pt>
                <c:pt idx="10">
                  <c:v>176</c:v>
                </c:pt>
                <c:pt idx="11">
                  <c:v>176</c:v>
                </c:pt>
                <c:pt idx="12">
                  <c:v>177</c:v>
                </c:pt>
                <c:pt idx="13">
                  <c:v>177</c:v>
                </c:pt>
                <c:pt idx="14">
                  <c:v>178</c:v>
                </c:pt>
                <c:pt idx="15">
                  <c:v>178</c:v>
                </c:pt>
                <c:pt idx="16">
                  <c:v>178</c:v>
                </c:pt>
                <c:pt idx="17">
                  <c:v>178</c:v>
                </c:pt>
                <c:pt idx="18">
                  <c:v>178</c:v>
                </c:pt>
                <c:pt idx="19">
                  <c:v>179</c:v>
                </c:pt>
                <c:pt idx="20">
                  <c:v>179</c:v>
                </c:pt>
                <c:pt idx="21">
                  <c:v>179</c:v>
                </c:pt>
                <c:pt idx="22">
                  <c:v>178</c:v>
                </c:pt>
                <c:pt idx="23">
                  <c:v>179</c:v>
                </c:pt>
                <c:pt idx="24">
                  <c:v>180</c:v>
                </c:pt>
                <c:pt idx="25">
                  <c:v>180</c:v>
                </c:pt>
                <c:pt idx="26">
                  <c:v>181</c:v>
                </c:pt>
                <c:pt idx="27">
                  <c:v>181</c:v>
                </c:pt>
                <c:pt idx="28">
                  <c:v>182</c:v>
                </c:pt>
                <c:pt idx="29">
                  <c:v>182</c:v>
                </c:pt>
                <c:pt idx="30">
                  <c:v>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AB-4805-B2D4-66A4FC113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980552"/>
        <c:axId val="293985800"/>
      </c:lineChart>
      <c:dateAx>
        <c:axId val="293980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85800"/>
        <c:crosses val="autoZero"/>
        <c:auto val="1"/>
        <c:lblOffset val="100"/>
        <c:baseTimeUnit val="days"/>
      </c:dateAx>
      <c:valAx>
        <c:axId val="29398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8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102</c:v>
                </c:pt>
                <c:pt idx="2">
                  <c:v>132</c:v>
                </c:pt>
                <c:pt idx="3">
                  <c:v>137</c:v>
                </c:pt>
                <c:pt idx="4">
                  <c:v>130</c:v>
                </c:pt>
                <c:pt idx="5">
                  <c:v>72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99-41D6-9503-32BB2B84FA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180</c:v>
                </c:pt>
                <c:pt idx="2">
                  <c:v>174</c:v>
                </c:pt>
                <c:pt idx="3">
                  <c:v>179</c:v>
                </c:pt>
                <c:pt idx="4">
                  <c:v>182</c:v>
                </c:pt>
                <c:pt idx="5">
                  <c:v>90</c:v>
                </c:pt>
                <c:pt idx="6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99-41D6-9503-32BB2B84F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980880"/>
        <c:axId val="293981208"/>
      </c:barChart>
      <c:catAx>
        <c:axId val="29398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81208"/>
        <c:crosses val="autoZero"/>
        <c:auto val="1"/>
        <c:lblAlgn val="ctr"/>
        <c:lblOffset val="100"/>
        <c:noMultiLvlLbl val="0"/>
      </c:catAx>
      <c:valAx>
        <c:axId val="29398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8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2307</c:v>
                </c:pt>
                <c:pt idx="1">
                  <c:v>723</c:v>
                </c:pt>
                <c:pt idx="2">
                  <c:v>3529</c:v>
                </c:pt>
                <c:pt idx="3">
                  <c:v>6308</c:v>
                </c:pt>
                <c:pt idx="4">
                  <c:v>7044</c:v>
                </c:pt>
                <c:pt idx="5">
                  <c:v>6349</c:v>
                </c:pt>
                <c:pt idx="6">
                  <c:v>1994</c:v>
                </c:pt>
                <c:pt idx="7">
                  <c:v>1132</c:v>
                </c:pt>
                <c:pt idx="8">
                  <c:v>1610</c:v>
                </c:pt>
                <c:pt idx="9">
                  <c:v>4206</c:v>
                </c:pt>
                <c:pt idx="10">
                  <c:v>5422</c:v>
                </c:pt>
                <c:pt idx="11">
                  <c:v>2474</c:v>
                </c:pt>
                <c:pt idx="12">
                  <c:v>4665</c:v>
                </c:pt>
                <c:pt idx="13">
                  <c:v>4032</c:v>
                </c:pt>
                <c:pt idx="14">
                  <c:v>8931</c:v>
                </c:pt>
                <c:pt idx="15">
                  <c:v>5468</c:v>
                </c:pt>
                <c:pt idx="16">
                  <c:v>7105</c:v>
                </c:pt>
                <c:pt idx="17">
                  <c:v>9533</c:v>
                </c:pt>
                <c:pt idx="18">
                  <c:v>8719</c:v>
                </c:pt>
                <c:pt idx="19">
                  <c:v>19531</c:v>
                </c:pt>
                <c:pt idx="20">
                  <c:v>19082</c:v>
                </c:pt>
                <c:pt idx="21">
                  <c:v>14905</c:v>
                </c:pt>
                <c:pt idx="22">
                  <c:v>12859</c:v>
                </c:pt>
                <c:pt idx="23">
                  <c:v>14766</c:v>
                </c:pt>
                <c:pt idx="24">
                  <c:v>14568</c:v>
                </c:pt>
                <c:pt idx="25">
                  <c:v>11911</c:v>
                </c:pt>
                <c:pt idx="26">
                  <c:v>18303</c:v>
                </c:pt>
                <c:pt idx="27">
                  <c:v>17644</c:v>
                </c:pt>
                <c:pt idx="28">
                  <c:v>19116</c:v>
                </c:pt>
                <c:pt idx="29">
                  <c:v>14605</c:v>
                </c:pt>
                <c:pt idx="30">
                  <c:v>7801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20-4AED-AAE9-7AFF1DBBA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588096"/>
        <c:axId val="369592360"/>
      </c:lineChart>
      <c:dateAx>
        <c:axId val="369588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92360"/>
        <c:crosses val="autoZero"/>
        <c:auto val="1"/>
        <c:lblOffset val="100"/>
        <c:baseTimeUnit val="days"/>
      </c:dateAx>
      <c:valAx>
        <c:axId val="36959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8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1014</c:v>
                </c:pt>
                <c:pt idx="1">
                  <c:v>310</c:v>
                </c:pt>
                <c:pt idx="2">
                  <c:v>632</c:v>
                </c:pt>
                <c:pt idx="3">
                  <c:v>1870</c:v>
                </c:pt>
                <c:pt idx="4">
                  <c:v>2025</c:v>
                </c:pt>
                <c:pt idx="5">
                  <c:v>1728</c:v>
                </c:pt>
                <c:pt idx="6">
                  <c:v>795</c:v>
                </c:pt>
                <c:pt idx="7">
                  <c:v>615</c:v>
                </c:pt>
                <c:pt idx="8">
                  <c:v>843</c:v>
                </c:pt>
                <c:pt idx="9">
                  <c:v>826</c:v>
                </c:pt>
                <c:pt idx="10">
                  <c:v>1641</c:v>
                </c:pt>
                <c:pt idx="11">
                  <c:v>1049</c:v>
                </c:pt>
                <c:pt idx="12">
                  <c:v>963</c:v>
                </c:pt>
                <c:pt idx="13">
                  <c:v>996</c:v>
                </c:pt>
                <c:pt idx="14">
                  <c:v>3648</c:v>
                </c:pt>
                <c:pt idx="15">
                  <c:v>3386</c:v>
                </c:pt>
                <c:pt idx="16">
                  <c:v>5073</c:v>
                </c:pt>
                <c:pt idx="17">
                  <c:v>6694</c:v>
                </c:pt>
                <c:pt idx="18">
                  <c:v>6266</c:v>
                </c:pt>
                <c:pt idx="19">
                  <c:v>7624</c:v>
                </c:pt>
                <c:pt idx="20">
                  <c:v>10835</c:v>
                </c:pt>
                <c:pt idx="21">
                  <c:v>10938</c:v>
                </c:pt>
                <c:pt idx="22">
                  <c:v>10185</c:v>
                </c:pt>
                <c:pt idx="23">
                  <c:v>10758</c:v>
                </c:pt>
                <c:pt idx="24">
                  <c:v>10743</c:v>
                </c:pt>
                <c:pt idx="25">
                  <c:v>10000</c:v>
                </c:pt>
                <c:pt idx="26">
                  <c:v>10385</c:v>
                </c:pt>
                <c:pt idx="27">
                  <c:v>11757</c:v>
                </c:pt>
                <c:pt idx="28">
                  <c:v>11147</c:v>
                </c:pt>
                <c:pt idx="29">
                  <c:v>8838</c:v>
                </c:pt>
                <c:pt idx="30">
                  <c:v>5536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B8-4A2F-BF07-8548AE7E85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590392"/>
        <c:axId val="369591704"/>
      </c:lineChart>
      <c:dateAx>
        <c:axId val="369590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91704"/>
        <c:crosses val="autoZero"/>
        <c:auto val="1"/>
        <c:lblOffset val="100"/>
        <c:baseTimeUnit val="days"/>
      </c:dateAx>
      <c:valAx>
        <c:axId val="36959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9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</c:v>
                </c:pt>
                <c:pt idx="1">
                  <c:v>14</c:v>
                </c:pt>
                <c:pt idx="2">
                  <c:v>62</c:v>
                </c:pt>
                <c:pt idx="3">
                  <c:v>155</c:v>
                </c:pt>
                <c:pt idx="4">
                  <c:v>161</c:v>
                </c:pt>
                <c:pt idx="5">
                  <c:v>177</c:v>
                </c:pt>
                <c:pt idx="6">
                  <c:v>72</c:v>
                </c:pt>
                <c:pt idx="7">
                  <c:v>44</c:v>
                </c:pt>
                <c:pt idx="8">
                  <c:v>53</c:v>
                </c:pt>
                <c:pt idx="9">
                  <c:v>93</c:v>
                </c:pt>
                <c:pt idx="10">
                  <c:v>172</c:v>
                </c:pt>
                <c:pt idx="11">
                  <c:v>87</c:v>
                </c:pt>
                <c:pt idx="12">
                  <c:v>104</c:v>
                </c:pt>
                <c:pt idx="13">
                  <c:v>91</c:v>
                </c:pt>
                <c:pt idx="14">
                  <c:v>261</c:v>
                </c:pt>
                <c:pt idx="15">
                  <c:v>116</c:v>
                </c:pt>
                <c:pt idx="16">
                  <c:v>199</c:v>
                </c:pt>
                <c:pt idx="17">
                  <c:v>224</c:v>
                </c:pt>
                <c:pt idx="18">
                  <c:v>303</c:v>
                </c:pt>
                <c:pt idx="19">
                  <c:v>583</c:v>
                </c:pt>
                <c:pt idx="20">
                  <c:v>401</c:v>
                </c:pt>
                <c:pt idx="21">
                  <c:v>344</c:v>
                </c:pt>
                <c:pt idx="22">
                  <c:v>284</c:v>
                </c:pt>
                <c:pt idx="23">
                  <c:v>290</c:v>
                </c:pt>
                <c:pt idx="24">
                  <c:v>295</c:v>
                </c:pt>
                <c:pt idx="25">
                  <c:v>226</c:v>
                </c:pt>
                <c:pt idx="26">
                  <c:v>368</c:v>
                </c:pt>
                <c:pt idx="27">
                  <c:v>329</c:v>
                </c:pt>
                <c:pt idx="28">
                  <c:v>423</c:v>
                </c:pt>
                <c:pt idx="29">
                  <c:v>323</c:v>
                </c:pt>
                <c:pt idx="30">
                  <c:v>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ED-43D1-9313-CE2BB1B38C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564480"/>
        <c:axId val="369568088"/>
      </c:lineChart>
      <c:dateAx>
        <c:axId val="369564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68088"/>
        <c:crosses val="autoZero"/>
        <c:auto val="1"/>
        <c:lblOffset val="100"/>
        <c:baseTimeUnit val="days"/>
      </c:dateAx>
      <c:valAx>
        <c:axId val="36956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6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</c:v>
                </c:pt>
                <c:pt idx="1">
                  <c:v>14</c:v>
                </c:pt>
                <c:pt idx="2">
                  <c:v>28</c:v>
                </c:pt>
                <c:pt idx="3">
                  <c:v>35</c:v>
                </c:pt>
                <c:pt idx="4">
                  <c:v>45</c:v>
                </c:pt>
                <c:pt idx="5">
                  <c:v>39</c:v>
                </c:pt>
                <c:pt idx="6">
                  <c:v>15</c:v>
                </c:pt>
                <c:pt idx="7">
                  <c:v>18</c:v>
                </c:pt>
                <c:pt idx="8">
                  <c:v>15</c:v>
                </c:pt>
                <c:pt idx="9">
                  <c:v>26</c:v>
                </c:pt>
                <c:pt idx="10">
                  <c:v>41</c:v>
                </c:pt>
                <c:pt idx="11">
                  <c:v>23</c:v>
                </c:pt>
                <c:pt idx="12">
                  <c:v>21</c:v>
                </c:pt>
                <c:pt idx="13">
                  <c:v>21</c:v>
                </c:pt>
                <c:pt idx="14">
                  <c:v>45</c:v>
                </c:pt>
                <c:pt idx="15">
                  <c:v>45</c:v>
                </c:pt>
                <c:pt idx="16">
                  <c:v>53</c:v>
                </c:pt>
                <c:pt idx="17">
                  <c:v>35</c:v>
                </c:pt>
                <c:pt idx="18">
                  <c:v>46</c:v>
                </c:pt>
                <c:pt idx="19">
                  <c:v>114</c:v>
                </c:pt>
                <c:pt idx="20">
                  <c:v>58</c:v>
                </c:pt>
                <c:pt idx="21">
                  <c:v>41</c:v>
                </c:pt>
                <c:pt idx="22">
                  <c:v>47</c:v>
                </c:pt>
                <c:pt idx="23">
                  <c:v>37</c:v>
                </c:pt>
                <c:pt idx="24">
                  <c:v>36</c:v>
                </c:pt>
                <c:pt idx="25">
                  <c:v>41</c:v>
                </c:pt>
                <c:pt idx="26">
                  <c:v>53</c:v>
                </c:pt>
                <c:pt idx="27">
                  <c:v>37</c:v>
                </c:pt>
                <c:pt idx="28">
                  <c:v>58</c:v>
                </c:pt>
                <c:pt idx="29">
                  <c:v>45</c:v>
                </c:pt>
                <c:pt idx="30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DF-4F09-9FFE-A9D1716C5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568744"/>
        <c:axId val="369571368"/>
      </c:lineChart>
      <c:dateAx>
        <c:axId val="369568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71368"/>
        <c:crosses val="autoZero"/>
        <c:auto val="1"/>
        <c:lblOffset val="100"/>
        <c:baseTimeUnit val="days"/>
      </c:dateAx>
      <c:valAx>
        <c:axId val="36957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6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211.53333333333001</c:v>
                </c:pt>
                <c:pt idx="1">
                  <c:v>123.16666666667</c:v>
                </c:pt>
                <c:pt idx="2">
                  <c:v>85.366666666667001</c:v>
                </c:pt>
                <c:pt idx="3">
                  <c:v>66.266666666667007</c:v>
                </c:pt>
                <c:pt idx="4">
                  <c:v>103.96666666666999</c:v>
                </c:pt>
                <c:pt idx="5">
                  <c:v>200.4</c:v>
                </c:pt>
                <c:pt idx="6">
                  <c:v>364.53333333333001</c:v>
                </c:pt>
                <c:pt idx="7">
                  <c:v>486</c:v>
                </c:pt>
                <c:pt idx="8">
                  <c:v>586.13333333333003</c:v>
                </c:pt>
                <c:pt idx="9">
                  <c:v>556.51612903225998</c:v>
                </c:pt>
                <c:pt idx="10">
                  <c:v>579.93548387096996</c:v>
                </c:pt>
                <c:pt idx="11">
                  <c:v>594.67741935484003</c:v>
                </c:pt>
                <c:pt idx="12">
                  <c:v>646.93548387096996</c:v>
                </c:pt>
                <c:pt idx="13">
                  <c:v>626.09677419355</c:v>
                </c:pt>
                <c:pt idx="14">
                  <c:v>611</c:v>
                </c:pt>
                <c:pt idx="15">
                  <c:v>611.54838709677006</c:v>
                </c:pt>
                <c:pt idx="16">
                  <c:v>636.74193548386995</c:v>
                </c:pt>
                <c:pt idx="17">
                  <c:v>675.06451612903004</c:v>
                </c:pt>
                <c:pt idx="18">
                  <c:v>707.70967741934999</c:v>
                </c:pt>
                <c:pt idx="19">
                  <c:v>732.96774193548003</c:v>
                </c:pt>
                <c:pt idx="20">
                  <c:v>743.22580645160997</c:v>
                </c:pt>
                <c:pt idx="21">
                  <c:v>688.29032258065001</c:v>
                </c:pt>
                <c:pt idx="22">
                  <c:v>555.35483870968005</c:v>
                </c:pt>
                <c:pt idx="23">
                  <c:v>349.87096774193998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32-48B9-8EF0-E746D7F976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566448"/>
        <c:axId val="369567760"/>
      </c:lineChart>
      <c:catAx>
        <c:axId val="36956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67760"/>
        <c:crosses val="autoZero"/>
        <c:auto val="1"/>
        <c:lblAlgn val="ctr"/>
        <c:lblOffset val="100"/>
        <c:noMultiLvlLbl val="0"/>
      </c:catAx>
      <c:valAx>
        <c:axId val="36956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56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1014</c:v>
                </c:pt>
                <c:pt idx="1">
                  <c:v>310</c:v>
                </c:pt>
                <c:pt idx="2">
                  <c:v>632</c:v>
                </c:pt>
                <c:pt idx="3">
                  <c:v>1870</c:v>
                </c:pt>
                <c:pt idx="4">
                  <c:v>2025</c:v>
                </c:pt>
                <c:pt idx="5">
                  <c:v>1728</c:v>
                </c:pt>
                <c:pt idx="6">
                  <c:v>795</c:v>
                </c:pt>
                <c:pt idx="7">
                  <c:v>615</c:v>
                </c:pt>
                <c:pt idx="8">
                  <c:v>843</c:v>
                </c:pt>
                <c:pt idx="9">
                  <c:v>826</c:v>
                </c:pt>
                <c:pt idx="10">
                  <c:v>1641</c:v>
                </c:pt>
                <c:pt idx="11">
                  <c:v>1049</c:v>
                </c:pt>
                <c:pt idx="12">
                  <c:v>963</c:v>
                </c:pt>
                <c:pt idx="13">
                  <c:v>996</c:v>
                </c:pt>
                <c:pt idx="14">
                  <c:v>3648</c:v>
                </c:pt>
                <c:pt idx="15">
                  <c:v>3386</c:v>
                </c:pt>
                <c:pt idx="16">
                  <c:v>5073</c:v>
                </c:pt>
                <c:pt idx="17">
                  <c:v>6694</c:v>
                </c:pt>
                <c:pt idx="18">
                  <c:v>6266</c:v>
                </c:pt>
                <c:pt idx="19">
                  <c:v>7624</c:v>
                </c:pt>
                <c:pt idx="20">
                  <c:v>10835</c:v>
                </c:pt>
                <c:pt idx="21">
                  <c:v>10938</c:v>
                </c:pt>
                <c:pt idx="22">
                  <c:v>10185</c:v>
                </c:pt>
                <c:pt idx="23">
                  <c:v>10758</c:v>
                </c:pt>
                <c:pt idx="24">
                  <c:v>10743</c:v>
                </c:pt>
                <c:pt idx="25">
                  <c:v>10000</c:v>
                </c:pt>
                <c:pt idx="26">
                  <c:v>10385</c:v>
                </c:pt>
                <c:pt idx="27">
                  <c:v>11757</c:v>
                </c:pt>
                <c:pt idx="28">
                  <c:v>11147</c:v>
                </c:pt>
                <c:pt idx="29">
                  <c:v>8838</c:v>
                </c:pt>
                <c:pt idx="30">
                  <c:v>5536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89-4872-A2A3-8DDF73165B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973464"/>
        <c:axId val="334972808"/>
      </c:lineChart>
      <c:dateAx>
        <c:axId val="334973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72808"/>
        <c:crosses val="autoZero"/>
        <c:auto val="1"/>
        <c:lblOffset val="100"/>
        <c:baseTimeUnit val="days"/>
      </c:dateAx>
      <c:valAx>
        <c:axId val="33497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7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71F90-96AC-4F05-BAB1-A6A33A6BFC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02B0EB-6A0E-42A4-A265-AC83ED4EC1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440901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8311C-1E4E-46C8-8079-41822CAA3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1FA569-7B01-4F9A-AA1A-CF7BC09C67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4447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49386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06639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93209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71639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20432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1021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3338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38780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86729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357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638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029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B4E28-1F18-4DE0-8051-6BBBF2412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674455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77B76-870C-4F0E-8412-12486F079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5D8981-D5FC-4428-9AC6-42EB9FACA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2803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73200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6233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1012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0550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434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4761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834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2398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453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406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905B0-5460-4171-83AF-DF2C1F71A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370870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54279-6DB3-471E-A54E-6C042C8DF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D9826-30E4-4850-8C0F-A9D7662365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0084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783491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4481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28659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2093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0045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54613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86340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9636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60524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927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07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13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78EDC9-0882-43DE-B035-BBF8AD17B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658559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50077-D50E-46B4-A632-38CBE77FD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1E123C-F344-4A0E-B56E-F26B9CABD2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0061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10402-56E7-4BBC-961F-8D12400A4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0CA6E-B79F-4186-9741-4EAF3530C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388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DA1C6-6AE5-4712-ADA8-F0C1ABC02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33219A-D89C-41C5-AF54-40A22C5194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9458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167EB-5236-44B5-87E2-EF3202C6D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7C9F7-0872-4739-8148-E536B1F2E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099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83202-8592-43F6-8499-DAE0940B3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466554-698E-479B-ACC3-135B190FC8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3356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A38E0-C04E-4E0D-9161-600768EE3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7D143-5D0A-4480-B771-C1B26C8F1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649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106E9-537B-44B9-AF7B-AE1133B00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30578F-4620-4848-A1BB-DD6D9EA28D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3647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38803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5028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7481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5958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2752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8650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66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2784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20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- 2018-01-31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wieder ging ein wunderschöner Hyundai Tucson Edition 25 1,7 CRDi bei uns über die Ladentheke: Sein stolzer Besitzer Herbert Greimel freut sich sehr über seinen neuen Hyundai in der coolen Farbe polar-white mit 85 kW / 116 PS ! 🤗
Viel Spaß mit Ihrem neuen Weggefährten! ☺️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44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- 2018-01-30 09:00:00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Fischamend und zwar an Anton Eisenkölbl mit seinem neuen Hyundai IONIQ Elektro Style in der coolen Farbe polar-white mit 88 kW / 120 PS ! ☺️
Wir wünschen Ihnen viel Spaß mit Ihrem neuen Weggefährten, abertausende gute Kilometer und vorallem unfallfreie Fahrt!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621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- 2018-01-29 20:15:00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Fam. Müller aus Markt Neuhodis viel Spaß mit ihrem neuen Hyundai IONIQ Plug-In Premium 1,6 GDi in der lässigen Außenfarbe iron-grey mit 104 kW / 141 PS !
Fahrt vorsichtig, passt gut auf Euer neues Auto auf und vorallem: Allzeit unfallfreie Fahrt!
Im Bild: Kai Müller und Bernhard Müller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446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D8D0C-08E3-4640-BBE3-5C41CB91D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554328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6D2F6-042A-45AB-8CF8-2ACE9A55C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555C1A-BE12-4AAB-981B-73B68D02E7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0297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25584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101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584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4701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6273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8272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5067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151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09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- 2018-01-29 17:34:53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Konn des der Hyundai?
des' Kona!
City-SUVs hier, City-SUVs da, City-SUVs einfach überall! Doch nur weil sie zum zurzeit möglicherweise umkämpftesten Segment der Branche gehören, sind die Ritter um den Titel “meistverkaufter City-SUV” noch lange nicht allesamt gleich. Denn während die einen, wie der VW T-Roc, auf Reife setzen, schlagen andere mit voller Wucht in die Coolness- und Jugendkerbe. Von Hyundai kommt ein Beitrag zur letzteren Kategorie und was er als fresher Flitzer können soll, des Kona!
Alle Infos im Beitrag von motorblock.at: http://motorblock.at/konn-der-hyundai-des-des-kona/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54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- 2018-01-29 12:31:08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Fam. Ulreich aus Aschau im Burgenland viel Spaß mit ihrem neuen Hyundai Tucson Edition 25 2,0 CRDi Allrad Automatik in der lässigen Außenfarbe micron-grey mit 100 kW / 136 PS ! 😊
Wir wünschen Euch viel Spaß mit Eurem neuen Weggefährten, abertausende gute Kilometer und vorallem unfallfreie Fahrt! 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178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8AC32-5EBB-4437-869B-6D3E3E37B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39062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C9273-9B57-461C-929C-0A85933BA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3BAEB9-BECB-4EF4-BC99-737195511B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4976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28450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6574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6192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9738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3571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1782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4372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6352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42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- 2018-01-28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Familie Urbauer aus Weiden bei Rechnitz viel Spaß mit ihrem neuen Hyundai i30 1,6 CRDi in der lässigen Außenfarbe creamy-white mit 80,8 kW / 110 PS ! 🤗
Wir wünschen Euch abertausende gute Kilometer und unfallfreie Fahrt mit Eurem neuen Hyundai i30 1,6 CRDi! 😊😊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470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- 2018-01-27 18:26:00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Wörterberg und zwar an die nette Familie Stipsits mit ihrem neuen Dacia Duster  mit 77 kW / 105 PS ! 🤗
Fahrt vorsichtig, pass gut auf Euer neues Auto auf und vorallem: Allzeit unfallfreie Fahrt!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603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- 2018-01-27 13:11:50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Patrice Seidl aus Rechnitz viel Spaß mit ihrem neuen Hyundai i20 Edition 25 in der coolen Farbe polar-white mit 55 kW / 75 PS ! 😊
Wie immer unfallfreie Fahrt - wir wünschen tolle Erlebnisse mit Deinem neuen Weggefährten!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415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6C67F-1CF7-4FE8-BE5E-6EDB9708D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394535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2DF25-CF1B-4AFF-9EAF-C6250283C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7FE75-40FA-4D11-A602-F62CE9D976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1869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99922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9935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1497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255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3291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0613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0244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7651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02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- 2018-01-27 08:37:02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wieder ging ein wunderschöner Hyundai Kona Premium-Launch 1,0 T-GDi bei uns über die Ladentheke: Sein stolzer Besitzer Peter Burger aus Sieggraben freut sich sehr über seinen neuen Hyundai in der coolen Farbe acid-yellow mit 88,3 kW / 120 PS !
Viel Spaß mit Ihrem neuen Weggefährten!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45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- 2018-01-25 07:45:00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Deutsch Schützen und zwar an Kevin Ott mit seinem neuen Hyundai i20 Limited in der lässigen Farbe mandarin-orange mit 55 kW / 75 PS ! 🤗
Kevin, wir wünschen dir abertausende gute Kilometer und unfallfreie Fahrt mit Deinem neuen Hyundai i20!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90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- 2018-01-21 11:45:00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Götzendorf an der Leitha und zwar an Walter Kemethofer mit seinem neuen Hyundai i30 Kombi Premium 1,4 T-GDi  in der lässigen Farbe polar-white mit 103 kW / 140 PS ! 🤗😎
Wir wünschen dir abertausende gute Kilometer und vorallem unfallfreie Fahrt!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935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FAD47-2166-4A2B-BD45-FD6FD5459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117718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213D8-C6A2-4C61-A712-CD46C2480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28DDFF-FFB4-4F1D-9482-31B0A80E20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5549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3079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5619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3140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1600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514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2332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4591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5227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99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- 2018-01-20 17:39:00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Simone Stubits aus Oberwart viel Spaß mit ihrem neuen Hyundai i30 Kombi Edition 25 in der lässigen Außenfarbe phantom-black mit 73,5 kW / 100 PS ! 🤗
Wir wünschen Dir viel Spaß mit Deinem neuen Weggefährten, abertausende gute Kilometer und vorallem unfallfreie Fahrt! ☺️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2.7778%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752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679AA-2104-4D7A-ACA9-6D96CF579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642794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321EC-001C-44BF-B49B-E6C1D571A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FC7624-094F-4577-B2E1-80BD83CE87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1081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97633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6111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1103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6741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6940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6479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8855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962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821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- 2018-01-20 13:42:13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Wunderbare Hyundai i10 Tageszulassungen! Sofort 25 Stück verfügbar! 🤗
NUR € 8.990,- und das alles OHNE HAKEN! 😎
Alle Fahrzeuge ab Sonntag Online unter: http://goo.gl/qvZfLp 🤗😍
😜 Tolle Ausstattung:
3. Bremsleuchte, ABS, Airbag-Seite vorne und hinten, Bordcomputer, Dachantenne, Fahrer- und Beifahrerairbag, Fernbedienung für ZV, Getönte Scheiben, Gurtstraffer, Heckscheibenwischer, Kindersicherung, Kindersitzbefestigung ISOFIX, Klima, Multimedia, Reifendruckkontrollsystem, Servolenkung, Stabilitätsprogramm, Stahlfelgen, Tagesfahrlichtschaltung, USB, Wegfahrsperre
Auskunft:
➡️ Hr. FÜRST Roman +43 (0) 664 3406541
➡️ Hr. STINDL Manfred +43 (0) 664 4175433
➡️ Hr. FÜRST Lukas +43 (0) 664 8685764
Leasing über die Denzel Leasing GmbH: Kaufpreis € 8.990,00, monatliche Rate € 69,90. 36 Monate Laufzeit, € 2.600,00 Anzahlung, € 4.421,28 Restwert, 15.000 km p.a., Rechtsgeschäftsgebühr € 56,28, Bearbeitungsgebühr€ 220,00, Bereitstellungsgebühr € 89,90, Bonitätsprüfungsgebühr € 90,00.
Alle...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788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EDA7B-1D21-4404-A12C-074ED44D83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254765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F6924-3E33-49BD-8743-A9CDB250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8CAF2E-486C-4980-9583-508CED8094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5122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05663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9678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7754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2963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624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0515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5549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4381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555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- 2018-01-20 08:18:53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Oberwart und zwar an Sascha Gärtner mit seinem neuen Hyundai Veloster 1,6 GDi mit 103 kW / 140 PS ! 🤗
Sascha, wir wünschen Dir abertausende gute Kilometer und vorallem unfallfreie Fahrt!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2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- 2018-01-18 09:30:00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verlängern unseren #Lagerabverkauf und geben bis zu 24,39% Rabatt auf alle lagernden und sofort lieferbaren Hyundai TUCSON! Zum Beispiel...
Hyundai Tucson 1,7 um € 25.990,- statt € 32.440,-
👉 https://goo.gl/67cG8k
Hyundai Tucson 1,6 um € 19.990,- statt € 26.440,-
👉 https://goo.gl/9mB3Sd
Hyundai Tucson 2,0 4WD um € 36.990,- statt € 45.340,-
👉 https://goo.gl/Pxqozf
📆 Aktion gültig bis 31.01.2019 - alle Fahrzeuge findet ihr hier: https://goo.gl/CYicBa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370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8485D-7726-447C-AC48-3371193F7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457597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82C67-5F75-4A98-BCD0-13312C6E8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FA6084-3982-4FFC-94F5-1F1E657985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421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7736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3306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7306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4529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5748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777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9892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068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12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- 2018-01-17 08:17:02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Perfekt - unsere Hyundai Ladekarte ist heute bei uns eingetroffen - absofort können Hyundai E-Ladekartenbesitzer bei unserer E-Tankstelle laden 🤗
Vorraussichtlich gegen Ende des Monats wird unsere Elektrotankstelle auch für andere Tankstellenkarten freigeschalten 🤩
Hier kann man die Karte anfordern: https://www.hyundai.at/Innovation/Hyundai-E-Ladekarte.aspx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09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- 2018-01-15 17:11:51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Prof. Prof. Franz Biegelbauer, dem bekannten Bildhauer, Grafiker, Holz- und Steinkünstler aus Weiden bei Rechnitz viel Spaß mit seinem neuen Toyota RAV4 Active mit Designpaket! 😁
Auf gute Aufträge, abertausende gute Kilometer und wunderbare Jahre!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284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- 2018-01-14 17:37:20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KONA 4 president 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780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A8D1D-ADA7-481E-B990-969ED708B0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193640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B28D0-90F3-4662-95C3-E86F94ED2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1AD9EC-8C70-40CC-A458-E008633EB0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2023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77648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7770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8375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7638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984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8434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122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6222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45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- 2018-01-14 12:01:00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Wien und zwar an Gerhard Unterberger mit seinem neuen Toyota Land Cruiser 4WD President Automatik in der coolen Farbe mysticschwarz-metallic mit 130 kW / 177 PS ! 🤗
Wir wünschen Ihnen viel Spaß mit Ihrem neuen Weggefährten, abertausende gute Kilometer und vorallem unfallfreie Fahrt!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51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- 2018-01-13 17:59:00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Mario Schiefer aus Güttenbach viel Spaß mit seinem neuen Hyundai Santa Fe Style Automatik in der lässigen Außenfarbe clean-silver mit 114 kW / 155 PS ! 🤗
Mario, fahr vorsichtig, pass gut auf Dein neues Auto auf und vorallem: Allzeit unfallfreie Fahrt! ☺️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07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- 2018-01-13 07:41:15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Louis Dabney von den Oberwart Gunners viel Spaß mit seinem neuen Hyundai i10 Edition 25 und erfolgreiche Spiele! 😀😊
🏀🔜 Nächstes Spiel: Morgen um 18:00 gegen BC Hallmann Vienna.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751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F2E76-9493-4322-81CD-26C3B3ADA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236882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D2556-FA94-4466-B2B9-0EE0CF510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B797F2-00F7-4F18-BF2A-B534E5B9AE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462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21690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5281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5562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5575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9047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6598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83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3589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56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- 2018-01-11 17:35:42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Herbert Schrammel aus Oberwart viel Spaß mit seinem neuen Hyundai i40 Kombi Business in der lässigen Außenfarbe stone-grey mit 85 kW / 116 PS ! 😊😉
Herbert, fahr vorsichtig, pass gut auf Dein neues Auto auf und vorallem: Allzeit unfallfreie Fahrt!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05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- 2018-01-11 12:00:37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 ist da:
Der neue Hyundai NEXO - Mobil mit Wasserstoff
✔️ Neue Generation des Hyundai-Wasserstofffahrzeuges
✔️ Längste Reichweite (bis zu 800 km)
✔️ Tankzeit von etwa 5 Minuten
✔️ Spurfolgeassistent
✔️ Remote - Automatisch Einparken
✔️ Blind-Spot Monitor mit Kamera basierenden System 
✔️ Vollständig versenkbare Türgriffe
- verfügbar ab Sommer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49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- 2018-01-10 17:00:00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Kohfidisch und zwar an Magdalena Amtmann mit ihrem neuen Nissan Juke mit 86 kW / 117 PS ! 😊🤗
Wir wünschen dir viel Spaß mit Ihrem neuen Weggefährten, abertausende gute Kilometer und vorallem unfallfreie Fahrt! ☺️🙂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728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B6D61-49BF-4B3E-8B50-2CB0257230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500233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97ECD-DE45-4592-9705-74938595D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183E4F-4D58-497C-89D8-375E66B8B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0278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83045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871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761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3384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132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362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7733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9954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48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- 2018-01-10 11:41:28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Wolfau und zwar an Herta Prenner mit ihrem neuen Hyundai i10 Edition 25 in der lässigen Farbe polar-white mit 48,5 kW / 66 PS ! 😉
Fr. Prenner, wir wünschen Ihnen abertausende gute Kilometer und vorallem unfallfreie Fahrt! 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593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C3CF1-B7CE-4584-925E-63E470ED1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58987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14B1-2C34-46EB-B160-183102A46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F6A46C-A9F6-45CD-85BB-B4BFC8E057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475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081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9232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2843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0969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8468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621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5216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321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76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- 2018-01-31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wieder ging ein wunderschöner Hyundai Tucson Edition 25 1,7 CRDi bei uns über die Ladentheke: Sein stolzer Besitzer Herbert Greimel freut sich sehr über seinen neuen Hyundai in der coolen Farbe polar-white mit 85 kW / 116 PS ! 🤗
Viel Spaß mit Ihrem neuen Weggefährten! ☺️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3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- 2018-01-30 09:00:00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Fischamend und zwar an Anton Eisenkölbl mit seinem neuen Hyundai IONIQ Elektro Style in der coolen Farbe polar-white mit 88 kW / 120 PS ! ☺️
Wir wünschen Ihnen viel Spaß mit Ihrem neuen Weggefährten, abertausende gute Kilometer und vorallem unfallfreie Fahrt!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237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1CD69-E475-4109-A076-78CD0FE4A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678656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23663-7B95-48AE-ADE8-158972589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552BA0-9829-4EA4-87E0-85B94E1081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4623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13610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388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7474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0005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6991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309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1750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9962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09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- 2018-01-29 20:15:00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Fam. Müller aus Markt Neuhodis viel Spaß mit ihrem neuen Hyundai IONIQ Plug-In Premium 1,6 GDi in der lässigen Außenfarbe iron-grey mit 104 kW / 141 PS !
Fahrt vorsichtig, passt gut auf Euer neues Auto auf und vorallem: Allzeit unfallfreie Fahrt!
Im Bild: Kai Müller und Bernhard Müller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330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77C09-8743-43B2-A7A8-7B27CC3A0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989016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8AE69-977A-4386-A4CE-0D969A3F2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A512E-D976-48A5-AD49-21B1C54CE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1184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48852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7580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0874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906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9308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6479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2341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0492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33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- 2018-01-29 17:34:53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Konn des der Hyundai?
des' Kona!
City-SUVs hier, City-SUVs da, City-SUVs einfach überall! Doch nur weil sie zum zurzeit möglicherweise umkämpftesten Segment der Branche gehören, sind die Ritter um den Titel “meistverkaufter City-SUV” noch lange nicht allesamt gleich. Denn während die einen, wie der VW T-Roc, auf Reife setzen, schlagen andere mit voller Wucht in die Coolness- und Jugendkerbe. Von Hyundai kommt ein Beitrag zur letzteren Kategorie und was er als fresher Flitzer können soll, des Kona!
Alle Infos im Beitrag von motorblock.at: http://motorblock.at/konn-der-hyundai-des-des-kona/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709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31880-74FF-4207-B8BD-D1F984DE9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570789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2573F-9076-4BE3-A6DB-249C8A758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04BF23-0A5F-462D-BCF5-E5AFFD67C7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6997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41460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9364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868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8355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7202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1327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5135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0253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36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- 2018-01-29 12:31:08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Fam. Ulreich aus Aschau im Burgenland viel Spaß mit ihrem neuen Hyundai Tucson Edition 25 2,0 CRDi Allrad Automatik in der lässigen Außenfarbe micron-grey mit 100 kW / 136 PS ! 😊
Wir wünschen Euch viel Spaß mit Eurem neuen Weggefährten, abertausende gute Kilometer und vorallem unfallfreie Fahrt! 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86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- 2018-01-28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Familie Urbauer aus Weiden bei Rechnitz viel Spaß mit ihrem neuen Hyundai i30 1,6 CRDi in der lässigen Außenfarbe creamy-white mit 80,8 kW / 110 PS ! 🤗
Wir wünschen Euch abertausende gute Kilometer und unfallfreie Fahrt mit Eurem neuen Hyundai i30 1,6 CRDi! 😊😊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21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4F42A-F158-4D69-9DD5-EE17389BF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3816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B0CB5-EC4B-4F4F-A5F0-B79F42126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25C31D-83CF-4373-B141-8CA8641940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4885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72858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5033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2031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440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9149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7200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0104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429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16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- 2018-01-27 18:26:00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Wörterberg und zwar an die nette Familie Stipsits mit ihrem neuen Dacia Duster  mit 77 kW / 105 PS ! 🤗
Fahrt vorsichtig, pass gut auf Euer neues Auto auf und vorallem: Allzeit unfallfreie Fahrt!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17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- 2018-01-27 13:11:50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Patrice Seidl aus Rechnitz viel Spaß mit ihrem neuen Hyundai i20 Edition 25 in der coolen Farbe polar-white mit 55 kW / 75 PS ! 😊
Wie immer unfallfreie Fahrt - wir wünschen tolle Erlebnisse mit Deinem neuen Weggefährten!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03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- 2018-01-27 08:37:02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wieder ging ein wunderschöner Hyundai Kona Premium-Launch 1,0 T-GDi bei uns über die Ladentheke: Sein stolzer Besitzer Peter Burger aus Sieggraben freut sich sehr über seinen neuen Hyundai in der coolen Farbe acid-yellow mit 88,3 kW / 120 PS !
Viel Spaß mit Ihrem neuen Weggefährten!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980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C87C3-6083-4CAA-9631-C57CF9A84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938841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DB855-E9D3-4707-97AE-365EEF42D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0BAE2-2196-44B3-87A6-C11490EBD1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6580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48449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1509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2770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4293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3151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2535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2227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4571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1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- 2018-01-25 07:45:00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Deutsch Schützen und zwar an Kevin Ott mit seinem neuen Hyundai i20 Limited in der lässigen Farbe mandarin-orange mit 55 kW / 75 PS ! 🤗
Kevin, wir wünschen dir abertausende gute Kilometer und unfallfreie Fahrt mit Deinem neuen Hyundai i20!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19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- 2018-01-21 11:45:00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Götzendorf an der Leitha und zwar an Walter Kemethofer mit seinem neuen Hyundai i30 Kombi Premium 1,4 T-GDi  in der lässigen Farbe polar-white mit 103 kW / 140 PS ! 🤗😎
Wir wünschen dir abertausende gute Kilometer und vorallem unfallfreie Fahrt!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57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- 2018-01-20 17:39:00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Simone Stubits aus Oberwart viel Spaß mit ihrem neuen Hyundai i30 Kombi Edition 25 in der lässigen Außenfarbe phantom-black mit 73,5 kW / 100 PS ! 🤗
Wir wünschen Dir viel Spaß mit Deinem neuen Weggefährten, abertausende gute Kilometer und vorallem unfallfreie Fahrt! ☺️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363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9292B-165C-40DB-A2C7-BC20A32DE5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620393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DCB04-2ED7-4431-9C1C-833E7C25B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E276F1-09E2-4697-9F54-1DA7A888E0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57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79854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941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4588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6726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7468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559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1951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858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146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- 2018-01-20 13:42:13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Wunderbare Hyundai i10 Tageszulassungen! Sofort 25 Stück verfügbar! 🤗
NUR € 8.990,- und das alles OHNE HAKEN! 😎
Alle Fahrzeuge ab Sonntag Online unter: http://goo.gl/qvZfLp 🤗😍
😜 Tolle Ausstattung:
3. Bremsleuchte, ABS, Airbag-Seite vorne und hinten, Bordcomputer, Dachantenne, Fahrer- und Beifahrerairbag, Fernbedienung für ZV, Getönte Scheiben, Gurtstraffer, Heckscheibenwischer, Kindersicherung, Kindersitzbefestigung ISOFIX, Klima, Multimedia, Reifendruckkontrollsystem, Servolenkung, Stabilitätsprogramm, Stahlfelgen, Tagesfahrlichtschaltung, USB, Wegfahrsperre
Auskunft:
➡️ Hr. FÜRST Roman +43 (0) 664 3406541
➡️ Hr. STINDL Manfred +43 (0) 664 4175433
➡️ Hr. FÜRST Lukas +43 (0) 664 8685764
Leasing über die Denzel Leasing GmbH: Kaufpreis € 8.990,00, monatliche Rate € 69,90. 36 Monate Laufzeit, € 2.600,00 Anzahlung, € 4.421,28 Restwert, 15.000 km p.a., Rechtsgeschäftsgebühr € 56,28, Bearbeitungsgebühr€ 220,00, Bereitstellungsgebühr € 89,90, Bonitätsprüfungsgebühr € 90,00.
Alle...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925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22718-543E-490A-AC5E-F46C48C57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549204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AF90C-B112-4C53-B8F4-48015E543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15D51B-E241-4055-90AC-B4B40EFCA2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9563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73670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7259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258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6818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271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5648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4299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5177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16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- 2018-01-20 08:18:53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Oberwart und zwar an Sascha Gärtner mit seinem neuen Hyundai Veloster 1,6 GDi mit 103 kW / 140 PS ! 🤗
Sascha, wir wünschen Dir abertausende gute Kilometer und vorallem unfallfreie Fahrt!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231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936BE-2139-4DFC-8886-C0B353B22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449831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1D426-5B8C-4C4E-B5AB-211CA74B1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F6F62B-17DB-48B6-879A-0EA531C7FE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2102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0842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9006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9963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988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779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4932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3909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45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471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- 2018-01-18 09:30:00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verlängern unseren #Lagerabverkauf und geben bis zu 24,39% Rabatt auf alle lagernden und sofort lieferbaren Hyundai TUCSON! Zum Beispiel...
Hyundai Tucson 1,7 um € 25.990,- statt € 32.440,-
👉 https://goo.gl/67cG8k
Hyundai Tucson 1,6 um € 19.990,- statt € 26.440,-
👉 https://goo.gl/9mB3Sd
Hyundai Tucson 2,0 4WD um € 36.990,- statt € 45.340,-
👉 https://goo.gl/Pxqozf
📆 Aktion gültig bis 31.01.2019 - alle Fahrzeuge findet ihr hier: https://goo.gl/CYicBa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165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1B34D-B829-42BD-9BBA-C93F11C38B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0499216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7BEF2-1D86-4DDF-8BD4-824B1B4F4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9D299F-0E30-453D-B1B1-B791415455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505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10689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2426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619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2859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391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997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2373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0307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86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- 2018-01-17 08:17:02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Perfekt - unsere Hyundai Ladekarte ist heute bei uns eingetroffen - absofort können Hyundai E-Ladekartenbesitzer bei unserer E-Tankstelle laden 🤗
Vorraussichtlich gegen Ende des Monats wird unsere Elektrotankstelle auch für andere Tankstellenkarten freigeschalten 🤩
Hier kann man die Karte anfordern: https://www.hyundai.at/Innovation/Hyundai-E-Ladekarte.aspx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00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- 2018-01-15 17:11:51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Prof. Prof. Franz Biegelbauer, dem bekannten Bildhauer, Grafiker, Holz- und Steinkünstler aus Weiden bei Rechnitz viel Spaß mit seinem neuen Toyota RAV4 Active mit Designpaket! 😁
Auf gute Aufträge, abertausende gute Kilometer und wunderbare Jahre!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- 2018-01-14 17:37:20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KONA 4 president 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466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CB67D-0C19-448E-A876-DF079D6BF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7007083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A0BE1-3782-47A5-9949-3FD3FB689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40A221-F128-438B-A27B-26F0E72BC3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4595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44863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2940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749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9750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8037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0698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7824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659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682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- 2018-01-14 12:01:00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Wien und zwar an Gerhard Unterberger mit seinem neuen Toyota Land Cruiser 4WD President Automatik in der coolen Farbe mysticschwarz-metallic mit 130 kW / 177 PS ! 🤗
Wir wünschen Ihnen viel Spaß mit Ihrem neuen Weggefährten, abertausende gute Kilometer und vorallem unfallfreie Fahrt!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603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- 2018-01-13 17:59:00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Mario Schiefer aus Güttenbach viel Spaß mit seinem neuen Hyundai Santa Fe Style Automatik in der lässigen Außenfarbe clean-silver mit 114 kW / 155 PS ! 🤗
Mario, fahr vorsichtig, pass gut auf Dein neues Auto auf und vorallem: Allzeit unfallfreie Fahrt! ☺️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302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D2130-C60A-4654-A33F-F9644F8A8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820340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58C1E-73A5-4932-ACDC-569D3B0D9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406548-B631-4BA0-A5CF-ED26400AED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8133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16018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8357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2732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3637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3502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6908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9289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3327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05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- 2018-01-13 07:41:15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Louis Dabney von den Oberwart Gunners viel Spaß mit seinem neuen Hyundai i10 Edition 25 und erfolgreiche Spiele! 😀😊
🏀🔜 Nächstes Spiel: Morgen um 18:00 gegen BC Hallmann Vienna.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24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- 2018-01-11 17:35:42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Herbert Schrammel aus Oberwart viel Spaß mit seinem neuen Hyundai i40 Kombi Business in der lässigen Außenfarbe stone-grey mit 85 kW / 116 PS ! 😊😉
Herbert, fahr vorsichtig, pass gut auf Dein neues Auto auf und vorallem: Allzeit unfallfreie Fahrt!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27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EE9C5-6799-4E67-AD26-7235ED1E5D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2894399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BC305-AC68-45B4-9F11-FC69E6D83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825C67-1417-4D65-89A7-3E66C5BB9F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7723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42143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5934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1130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6516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257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352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2226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780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2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- 2018-01-11 12:00:37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 ist da:
Der neue Hyundai NEXO - Mobil mit Wasserstoff
✔️ Neue Generation des Hyundai-Wasserstofffahrzeuges
✔️ Längste Reichweite (bis zu 800 km)
✔️ Tankzeit von etwa 5 Minuten
✔️ Spurfolgeassistent
✔️ Remote - Automatisch Einparken
✔️ Blind-Spot Monitor mit Kamera basierenden System 
✔️ Vollständig versenkbare Türgriffe
- verfügbar ab Sommer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72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- 2018-01-10 17:00:00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Kohfidisch und zwar an Magdalena Amtmann mit ihrem neuen Nissan Juke mit 86 kW / 117 PS ! 😊🤗
Wir wünschen dir viel Spaß mit Ihrem neuen Weggefährten, abertausende gute Kilometer und vorallem unfallfreie Fahrt! ☺️🙂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112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C8DCE-F4BD-4DF1-8147-0087262FB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0781099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B0516-8DF4-4514-857B-69E9A8EC6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466242-57BD-4CF3-B99F-1F4D9224C7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4565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52832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783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761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606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9866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834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9931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1662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247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- 2018-01-10 11:41:28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Wolfau und zwar an Herta Prenner mit ihrem neuen Hyundai i10 Edition 25 in der lässigen Farbe polar-white mit 48,5 kW / 66 PS ! 😉
Fr. Prenner, wir wünschen Ihnen abertausende gute Kilometer und vorallem unfallfreie Fahrt! 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173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7CCD4-0575-42F0-ACAF-92D4F7945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5400021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D8A4A-5C92-4264-918A-EB289ED55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C44402-9580-4416-B4E3-57749658E6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2595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CEF82-F067-42BC-BF89-35A5FF5AFE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7D2C4-6E74-4483-9D81-59058ACCD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6884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98CFD-085F-4060-9F36-464263E8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C7EC3D-6241-4919-ADCD-C02E02093A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2362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8FB35-7A66-40C8-A3E1-491F58056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B0AF0-09A3-4B7E-A9C0-8F1C2C230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0036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F3719-0E3A-498E-9FF4-EC71E434A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8A9A61-9DC3-417A-90FB-0C7A02D1C0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035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6E952-0A61-4314-BD77-F92347A71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6E9A3-7078-401E-BE9D-12965E7F1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9572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F2059-5321-467D-B646-01F8295FD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5958E5-F59A-4901-AE21-80890FEA52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6840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F9667-1762-4809-A068-675664CA9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051BD-A8BB-4E82-9E52-E6BAB679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6693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75B6-EB71-4226-AD08-C9B960C34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197F11-30C3-4306-A723-2AA7B418CD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203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8AF2D-A1C3-48D0-925F-A66A6F7223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6B20F-C469-415E-9091-B5067356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4662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87947-349B-4A88-9723-2F89BDFCA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5B097A-467B-46BE-8063-7F433EDFE6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7493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742378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36168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3965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566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405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379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 Pock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102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Michael Luipersbeck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2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Simone Stubits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71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Erich Berger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50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Kai Müller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476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Fabio Hofmeister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665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Benjamin Liebmann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26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Sascha Gärtner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07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Ewald Wurglitsch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25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Cindy 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732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118BC-0D76-404A-9A1F-FB1620AB5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6889816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D3AE0-D9FC-47C0-8D52-AC86D43E9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A1AE19-0AEA-4C69-A18A-AFACA341C5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7881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760280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77358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8653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8672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8831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47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Wolfgang Gschaider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334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Jacqueline Türk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16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 Lein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186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Kerstin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218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Eduard Eberhardt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86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Claudia Holzschuster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5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Patrick Kuch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91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Petra Platzer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01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Bettina Schweighofer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829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Werner Amtmann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96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58EAE-1C52-4BF3-AA02-CAB68161D3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7183331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0D35F-21A3-4A62-B0AE-9D7A34B05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532CFF-907D-4812-8E44-842E0D604F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932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452920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6299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0198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5924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382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496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Birgit Halper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381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Sabine Reithofer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88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Elvir Shali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87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Lukas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37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Gabor Baktay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216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B106C-251C-4B5F-8CE8-57F12C9291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8084548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39A1F-A57C-45C3-9711-498865331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F98B9F-33DC-4F7B-B2C2-CEE420824E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7580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B84EE-3ACF-413C-8F1C-3A018845A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9DB47-75AE-413A-A5AA-55788715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6420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91778-F391-4EDF-86BE-4905978F1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54EE63-3710-46C3-A7C6-9CAC1D8337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340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AF315-575E-44C7-BEAA-CCFA2AB06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E203F-C55C-481E-B47F-BE0DA97C8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5349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D6519-E862-4EAA-836E-598120605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C2DBB6-DBCF-4839-B37B-76A902DEB3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6826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E69B6-AAA7-4F6B-8A5B-FF0976F53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BB6EA-3535-4966-9DC0-75BD48177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371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7CF1E-05E9-4DF1-9BAB-EF3FD33E8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A64211-AE04-4806-AC1C-2EAA1E497B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4569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95CBC-392A-4240-9F7B-4B65E0FCA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BC94B-549B-4F6D-A7CD-0C535C292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7585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7802B-CBCC-4E9C-837F-54A22AE32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980CEF-E88E-417C-8424-DABB82B078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805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DEA04-5E92-4999-B3FF-61B4E0C9A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EC72F-50F8-48CD-B75A-38424C41C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3505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F11DA-A029-42A6-8299-601948FF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2F230E-A3FF-4754-8582-DD95C4F1F7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4743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80CE4-D352-4B84-8CE6-8EEC06EEB8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2DF99-38E8-4967-81A8-02BB50079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3438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61BB8-EAE5-45A1-A064-5EC05DD4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99EBFE-A14B-404B-B3BB-0D02A19A8B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4103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9D65C-EB0C-4BDF-B82C-A7183F656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ADC85-F623-4EAD-A08E-11A150981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9513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3D401-F184-4952-A42B-C80D9CD7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5219FC-D7F8-47CA-9406-8E9CC0EDF0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6502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601913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933861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68077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86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84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71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06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88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31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61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70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2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31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438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5F4E4-5BC7-4E95-A40E-C10F73A53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2354878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0B8A4-7AA3-4749-903F-3E04C437D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D7426D-B0F7-4C36-9E7C-E14BFDED0F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3386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569868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666371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40455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91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9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12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24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110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3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80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98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73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44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530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2084B-BDEF-4825-8197-363C4ABAC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6665341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B0C9B-57B9-4EA3-A579-FBF6FDF00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EBF415-7635-4782-863B-12D8463A90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549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551283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746325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70432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184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65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40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741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04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547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946BB-B1F1-4CF6-AE62-95F869A29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882700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FB809-9E41-44D0-8B0E-3837DAA11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C7E70B-671E-42B4-BEA9-083BDE48CA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9342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117165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606580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842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43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87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71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46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07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40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09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28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4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92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958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0581C-1953-4062-AE41-8841CCDE3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962567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39601-0A4C-42FB-968C-F63DBF102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6A1DCE-7AE3-4CA4-8D2A-77D3FACDBE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972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991894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521321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18448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633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86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34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329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175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94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537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35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46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87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497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FE2A6-2591-4BCE-8D7E-6E26AE8EE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6591858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F282A-CC89-4662-90B8-92B5CC51E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AFAE5A-198C-441D-9790-EBE4EA169F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2072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849050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772531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91750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18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230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32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01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918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868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878AD-2CF4-4F35-A7D9-0755D4720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8779093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560BE-E79C-49BC-B682-D8CF5B8D6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E49CB4-8A8B-405D-806A-81AA4EE726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3177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FDB09-99DD-4A74-B0E6-E56D2013E1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00934-8BE5-4CA9-8009-E835C5E55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67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2015</Words>
  <Application>Microsoft Office PowerPoint</Application>
  <PresentationFormat>On-screen Show (4:3)</PresentationFormat>
  <Paragraphs>1088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Arial</vt:lpstr>
      <vt:lpstr>Calibri</vt:lpstr>
      <vt:lpstr>quintly_template</vt:lpstr>
      <vt:lpstr>Facebook Page Report</vt:lpstr>
      <vt:lpstr>Facebook Key Metrics Table</vt:lpstr>
      <vt:lpstr>Facebook Fans Table</vt:lpstr>
      <vt:lpstr>Key Metrics Table w. User Post RR</vt:lpstr>
      <vt:lpstr>Facebook Fans Total</vt:lpstr>
      <vt:lpstr>Facebook Fans Change</vt:lpstr>
      <vt:lpstr>Facebook Fans Lost</vt:lpstr>
      <vt:lpstr>Facebook Own Posts Table - 1 of 11</vt:lpstr>
      <vt:lpstr>Facebook Own Posts Table - 2 of 11</vt:lpstr>
      <vt:lpstr>Facebook Own Posts Table - 3 of 11</vt:lpstr>
      <vt:lpstr>Facebook Own Posts Table - 4 of 11</vt:lpstr>
      <vt:lpstr>Facebook Own Posts Table - 5 of 11</vt:lpstr>
      <vt:lpstr>Facebook Own Posts Table - 6 of 11</vt:lpstr>
      <vt:lpstr>Facebook Own Posts Table - 7 of 11</vt:lpstr>
      <vt:lpstr>Facebook Own Posts Table - 8 of 11</vt:lpstr>
      <vt:lpstr>Facebook Own Posts Table - 9 of 11</vt:lpstr>
      <vt:lpstr>Facebook Own Posts Table - 10 of 11</vt:lpstr>
      <vt:lpstr>Facebook Own Posts Table - 11 of 11</vt:lpstr>
      <vt:lpstr>Facebook Own Posts with Reactions Table - 1 of 14</vt:lpstr>
      <vt:lpstr>Facebook Own Posts with Reactions Table - 2 of 14</vt:lpstr>
      <vt:lpstr>Facebook Own Posts with Reactions Table - 3 of 14</vt:lpstr>
      <vt:lpstr>Facebook Own Posts with Reactions Table - 4 of 14</vt:lpstr>
      <vt:lpstr>Facebook Own Posts with Reactions Table - 5 of 14</vt:lpstr>
      <vt:lpstr>Facebook Own Posts with Reactions Table - 6 of 14</vt:lpstr>
      <vt:lpstr>Facebook Own Posts with Reactions Table - 7 of 14</vt:lpstr>
      <vt:lpstr>Facebook Own Posts with Reactions Table - 8 of 14</vt:lpstr>
      <vt:lpstr>Facebook Own Posts with Reactions Table - 9 of 14</vt:lpstr>
      <vt:lpstr>Facebook Own Posts with Reactions Table - 10 of 14</vt:lpstr>
      <vt:lpstr>Facebook Own Posts with Reactions Table - 11 of 14</vt:lpstr>
      <vt:lpstr>Facebook Own Posts with Reactions Table - 12 of 14</vt:lpstr>
      <vt:lpstr>Facebook Own Posts with Reactions Table - 13 of 14</vt:lpstr>
      <vt:lpstr>Facebook Own Posts with Reactions Table - 14 of 14</vt:lpstr>
      <vt:lpstr>Facebook Own Posts By Weekday</vt:lpstr>
      <vt:lpstr>Facebook Interaction Rate</vt:lpstr>
      <vt:lpstr>Facebook Post Type Distribution</vt:lpstr>
      <vt:lpstr>Facebook Interaction Rate By Post Type</vt:lpstr>
      <vt:lpstr>Facebook Response Times</vt:lpstr>
      <vt:lpstr>Facebook Key Influencers - 1 of 3</vt:lpstr>
      <vt:lpstr>Facebook Key Influencers - 2 of 3</vt:lpstr>
      <vt:lpstr>Facebook Key Influencers - 3 of 3</vt:lpstr>
      <vt:lpstr>Facebook Check Ins</vt:lpstr>
      <vt:lpstr>Facebook Fan Demographics</vt:lpstr>
      <vt:lpstr>Facebook Impressions</vt:lpstr>
      <vt:lpstr>Facebook Reach</vt:lpstr>
      <vt:lpstr>Facebook Engaged Users</vt:lpstr>
      <vt:lpstr>Facebook Page Views</vt:lpstr>
      <vt:lpstr>Page Fans Online</vt:lpstr>
      <vt:lpstr>FB Insights - Daily Impressions - 1 of 3</vt:lpstr>
      <vt:lpstr>FB Insights - Daily Impressions - 2 of 3</vt:lpstr>
      <vt:lpstr>FB Insights - Daily Impressions - 3 of 3</vt:lpstr>
      <vt:lpstr>FB Insights - Daily Reach - 1 of 3</vt:lpstr>
      <vt:lpstr>FB Insights - Daily Reach - 2 of 3</vt:lpstr>
      <vt:lpstr>FB Insights - Daily Reach - 3 of 3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2018-02-09T12:25:02Z</dcterms:created>
  <dcterms:modified xsi:type="dcterms:W3CDTF">2018-02-09T12:26:41Z</dcterms:modified>
</cp:coreProperties>
</file>