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1" r:id="rId42"/>
    <p:sldId id="302" r:id="rId43"/>
    <p:sldId id="303" r:id="rId44"/>
    <p:sldId id="304"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15195</c:v>
                </c:pt>
                <c:pt idx="1">
                  <c:v>15208</c:v>
                </c:pt>
                <c:pt idx="2">
                  <c:v>15217</c:v>
                </c:pt>
                <c:pt idx="3">
                  <c:v>15229</c:v>
                </c:pt>
                <c:pt idx="4">
                  <c:v>15244</c:v>
                </c:pt>
                <c:pt idx="5">
                  <c:v>15248</c:v>
                </c:pt>
                <c:pt idx="6">
                  <c:v>15255</c:v>
                </c:pt>
                <c:pt idx="7">
                  <c:v>15256</c:v>
                </c:pt>
                <c:pt idx="8">
                  <c:v>15257</c:v>
                </c:pt>
                <c:pt idx="9">
                  <c:v>15257</c:v>
                </c:pt>
                <c:pt idx="10">
                  <c:v>15260</c:v>
                </c:pt>
                <c:pt idx="11">
                  <c:v>15261</c:v>
                </c:pt>
                <c:pt idx="12">
                  <c:v>15262</c:v>
                </c:pt>
                <c:pt idx="13">
                  <c:v>15264</c:v>
                </c:pt>
                <c:pt idx="14">
                  <c:v>15263</c:v>
                </c:pt>
                <c:pt idx="15">
                  <c:v>15281</c:v>
                </c:pt>
                <c:pt idx="16">
                  <c:v>15300</c:v>
                </c:pt>
                <c:pt idx="17">
                  <c:v>15316</c:v>
                </c:pt>
                <c:pt idx="18">
                  <c:v>15332</c:v>
                </c:pt>
                <c:pt idx="19">
                  <c:v>15343</c:v>
                </c:pt>
                <c:pt idx="20">
                  <c:v>15364</c:v>
                </c:pt>
                <c:pt idx="21">
                  <c:v>15392</c:v>
                </c:pt>
                <c:pt idx="22">
                  <c:v>15409</c:v>
                </c:pt>
                <c:pt idx="23">
                  <c:v>15419</c:v>
                </c:pt>
                <c:pt idx="24">
                  <c:v>15433</c:v>
                </c:pt>
                <c:pt idx="25">
                  <c:v>15442</c:v>
                </c:pt>
                <c:pt idx="26">
                  <c:v>15461</c:v>
                </c:pt>
                <c:pt idx="27">
                  <c:v>15478</c:v>
                </c:pt>
                <c:pt idx="28">
                  <c:v>15484</c:v>
                </c:pt>
                <c:pt idx="29">
                  <c:v>15502</c:v>
                </c:pt>
                <c:pt idx="30">
                  <c:v>15509</c:v>
                </c:pt>
              </c:numCache>
            </c:numRef>
          </c:val>
          <c:smooth val="0"/>
          <c:extLst>
            <c:ext xmlns:c16="http://schemas.microsoft.com/office/drawing/2014/chart" uri="{C3380CC4-5D6E-409C-BE32-E72D297353CC}">
              <c16:uniqueId val="{00000000-5032-4ECE-822A-F5CF58280D20}"/>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Sheet1!$C$2:$C$32</c:f>
              <c:numCache>
                <c:formatCode>General</c:formatCode>
                <c:ptCount val="31"/>
                <c:pt idx="0">
                  <c:v>898</c:v>
                </c:pt>
                <c:pt idx="1">
                  <c:v>898</c:v>
                </c:pt>
                <c:pt idx="2">
                  <c:v>897</c:v>
                </c:pt>
                <c:pt idx="3">
                  <c:v>897</c:v>
                </c:pt>
                <c:pt idx="4">
                  <c:v>898</c:v>
                </c:pt>
                <c:pt idx="5">
                  <c:v>898</c:v>
                </c:pt>
                <c:pt idx="6">
                  <c:v>898</c:v>
                </c:pt>
                <c:pt idx="7">
                  <c:v>898</c:v>
                </c:pt>
                <c:pt idx="8">
                  <c:v>897</c:v>
                </c:pt>
                <c:pt idx="9">
                  <c:v>897</c:v>
                </c:pt>
                <c:pt idx="10">
                  <c:v>898</c:v>
                </c:pt>
                <c:pt idx="11">
                  <c:v>898</c:v>
                </c:pt>
                <c:pt idx="12">
                  <c:v>898</c:v>
                </c:pt>
                <c:pt idx="13">
                  <c:v>898</c:v>
                </c:pt>
                <c:pt idx="14">
                  <c:v>898</c:v>
                </c:pt>
                <c:pt idx="15">
                  <c:v>898</c:v>
                </c:pt>
                <c:pt idx="16">
                  <c:v>899</c:v>
                </c:pt>
                <c:pt idx="17">
                  <c:v>899</c:v>
                </c:pt>
                <c:pt idx="18">
                  <c:v>900</c:v>
                </c:pt>
                <c:pt idx="19">
                  <c:v>901</c:v>
                </c:pt>
                <c:pt idx="20">
                  <c:v>902</c:v>
                </c:pt>
                <c:pt idx="21">
                  <c:v>903</c:v>
                </c:pt>
                <c:pt idx="22">
                  <c:v>902</c:v>
                </c:pt>
                <c:pt idx="23">
                  <c:v>903</c:v>
                </c:pt>
                <c:pt idx="24">
                  <c:v>903</c:v>
                </c:pt>
                <c:pt idx="25">
                  <c:v>903</c:v>
                </c:pt>
                <c:pt idx="26">
                  <c:v>903</c:v>
                </c:pt>
                <c:pt idx="27">
                  <c:v>903</c:v>
                </c:pt>
                <c:pt idx="28">
                  <c:v>903</c:v>
                </c:pt>
                <c:pt idx="29">
                  <c:v>903</c:v>
                </c:pt>
                <c:pt idx="30">
                  <c:v>902</c:v>
                </c:pt>
              </c:numCache>
            </c:numRef>
          </c:val>
          <c:smooth val="0"/>
          <c:extLst>
            <c:ext xmlns:c16="http://schemas.microsoft.com/office/drawing/2014/chart" uri="{C3380CC4-5D6E-409C-BE32-E72D297353CC}">
              <c16:uniqueId val="{00000001-5032-4ECE-822A-F5CF58280D20}"/>
            </c:ext>
          </c:extLst>
        </c:ser>
        <c:dLbls>
          <c:showLegendKey val="0"/>
          <c:showVal val="0"/>
          <c:showCatName val="0"/>
          <c:showSerName val="0"/>
          <c:showPercent val="0"/>
          <c:showBubbleSize val="0"/>
        </c:dLbls>
        <c:smooth val="0"/>
        <c:axId val="251488448"/>
        <c:axId val="251488776"/>
      </c:lineChart>
      <c:dateAx>
        <c:axId val="251488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488776"/>
        <c:crosses val="autoZero"/>
        <c:auto val="1"/>
        <c:lblOffset val="100"/>
        <c:baseTimeUnit val="days"/>
      </c:dateAx>
      <c:valAx>
        <c:axId val="25148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48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-2</c:v>
                </c:pt>
                <c:pt idx="1">
                  <c:v>14</c:v>
                </c:pt>
                <c:pt idx="2">
                  <c:v>9</c:v>
                </c:pt>
                <c:pt idx="3">
                  <c:v>12</c:v>
                </c:pt>
                <c:pt idx="4">
                  <c:v>12</c:v>
                </c:pt>
                <c:pt idx="5">
                  <c:v>11</c:v>
                </c:pt>
                <c:pt idx="6">
                  <c:v>9</c:v>
                </c:pt>
                <c:pt idx="7">
                  <c:v>3</c:v>
                </c:pt>
                <c:pt idx="8">
                  <c:v>-1</c:v>
                </c:pt>
                <c:pt idx="9">
                  <c:v>0</c:v>
                </c:pt>
                <c:pt idx="10">
                  <c:v>3</c:v>
                </c:pt>
                <c:pt idx="11">
                  <c:v>2</c:v>
                </c:pt>
                <c:pt idx="12">
                  <c:v>-1</c:v>
                </c:pt>
                <c:pt idx="13">
                  <c:v>1</c:v>
                </c:pt>
                <c:pt idx="14">
                  <c:v>2</c:v>
                </c:pt>
                <c:pt idx="15">
                  <c:v>0</c:v>
                </c:pt>
                <c:pt idx="16">
                  <c:v>21</c:v>
                </c:pt>
                <c:pt idx="17">
                  <c:v>24</c:v>
                </c:pt>
                <c:pt idx="18">
                  <c:v>16</c:v>
                </c:pt>
                <c:pt idx="19">
                  <c:v>13</c:v>
                </c:pt>
                <c:pt idx="20">
                  <c:v>20</c:v>
                </c:pt>
                <c:pt idx="21">
                  <c:v>19</c:v>
                </c:pt>
                <c:pt idx="22">
                  <c:v>23</c:v>
                </c:pt>
                <c:pt idx="23">
                  <c:v>15</c:v>
                </c:pt>
                <c:pt idx="24">
                  <c:v>11</c:v>
                </c:pt>
                <c:pt idx="25">
                  <c:v>12</c:v>
                </c:pt>
                <c:pt idx="26">
                  <c:v>15</c:v>
                </c:pt>
                <c:pt idx="27">
                  <c:v>22</c:v>
                </c:pt>
                <c:pt idx="28">
                  <c:v>9</c:v>
                </c:pt>
                <c:pt idx="29">
                  <c:v>10</c:v>
                </c:pt>
                <c:pt idx="30">
                  <c:v>13</c:v>
                </c:pt>
              </c:numCache>
            </c:numRef>
          </c:val>
          <c:smooth val="0"/>
          <c:extLst>
            <c:ext xmlns:c16="http://schemas.microsoft.com/office/drawing/2014/chart" uri="{C3380CC4-5D6E-409C-BE32-E72D297353CC}">
              <c16:uniqueId val="{00000000-2F18-4CC5-B4BE-2B0C0B5848C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Sheet1!$C$2:$C$32</c:f>
              <c:numCache>
                <c:formatCode>General</c:formatCode>
                <c:ptCount val="31"/>
                <c:pt idx="0">
                  <c:v>0</c:v>
                </c:pt>
                <c:pt idx="1">
                  <c:v>0</c:v>
                </c:pt>
                <c:pt idx="2">
                  <c:v>0</c:v>
                </c:pt>
                <c:pt idx="3">
                  <c:v>-1</c:v>
                </c:pt>
                <c:pt idx="4">
                  <c:v>1</c:v>
                </c:pt>
                <c:pt idx="5">
                  <c:v>0</c:v>
                </c:pt>
                <c:pt idx="6">
                  <c:v>0</c:v>
                </c:pt>
                <c:pt idx="7">
                  <c:v>0</c:v>
                </c:pt>
                <c:pt idx="8">
                  <c:v>0</c:v>
                </c:pt>
                <c:pt idx="9">
                  <c:v>-1</c:v>
                </c:pt>
                <c:pt idx="10">
                  <c:v>0</c:v>
                </c:pt>
                <c:pt idx="11">
                  <c:v>1</c:v>
                </c:pt>
                <c:pt idx="12">
                  <c:v>-1</c:v>
                </c:pt>
                <c:pt idx="13">
                  <c:v>1</c:v>
                </c:pt>
                <c:pt idx="14">
                  <c:v>0</c:v>
                </c:pt>
                <c:pt idx="15">
                  <c:v>0</c:v>
                </c:pt>
                <c:pt idx="16">
                  <c:v>1</c:v>
                </c:pt>
                <c:pt idx="17">
                  <c:v>0</c:v>
                </c:pt>
                <c:pt idx="18">
                  <c:v>1</c:v>
                </c:pt>
                <c:pt idx="19">
                  <c:v>0</c:v>
                </c:pt>
                <c:pt idx="20">
                  <c:v>2</c:v>
                </c:pt>
                <c:pt idx="21">
                  <c:v>1</c:v>
                </c:pt>
                <c:pt idx="22">
                  <c:v>-1</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2F18-4CC5-B4BE-2B0C0B5848CB}"/>
            </c:ext>
          </c:extLst>
        </c:ser>
        <c:dLbls>
          <c:showLegendKey val="0"/>
          <c:showVal val="0"/>
          <c:showCatName val="0"/>
          <c:showSerName val="0"/>
          <c:showPercent val="0"/>
          <c:showBubbleSize val="0"/>
        </c:dLbls>
        <c:smooth val="0"/>
        <c:axId val="304841848"/>
        <c:axId val="304842504"/>
      </c:lineChart>
      <c:dateAx>
        <c:axId val="304841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42504"/>
        <c:crosses val="autoZero"/>
        <c:auto val="1"/>
        <c:lblOffset val="100"/>
        <c:baseTimeUnit val="days"/>
      </c:dateAx>
      <c:valAx>
        <c:axId val="30484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84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10</c:v>
                </c:pt>
                <c:pt idx="1">
                  <c:v>2</c:v>
                </c:pt>
                <c:pt idx="2">
                  <c:v>4</c:v>
                </c:pt>
                <c:pt idx="3">
                  <c:v>2</c:v>
                </c:pt>
                <c:pt idx="4">
                  <c:v>2</c:v>
                </c:pt>
                <c:pt idx="5">
                  <c:v>1</c:v>
                </c:pt>
                <c:pt idx="6">
                  <c:v>3</c:v>
                </c:pt>
                <c:pt idx="7">
                  <c:v>9</c:v>
                </c:pt>
                <c:pt idx="8">
                  <c:v>1</c:v>
                </c:pt>
                <c:pt idx="9">
                  <c:v>4</c:v>
                </c:pt>
                <c:pt idx="10">
                  <c:v>1</c:v>
                </c:pt>
                <c:pt idx="11">
                  <c:v>1</c:v>
                </c:pt>
                <c:pt idx="12">
                  <c:v>2</c:v>
                </c:pt>
                <c:pt idx="13">
                  <c:v>1</c:v>
                </c:pt>
                <c:pt idx="14">
                  <c:v>2</c:v>
                </c:pt>
                <c:pt idx="15">
                  <c:v>5</c:v>
                </c:pt>
                <c:pt idx="16">
                  <c:v>1</c:v>
                </c:pt>
                <c:pt idx="17">
                  <c:v>2</c:v>
                </c:pt>
                <c:pt idx="18">
                  <c:v>2</c:v>
                </c:pt>
                <c:pt idx="19">
                  <c:v>6</c:v>
                </c:pt>
                <c:pt idx="20">
                  <c:v>7</c:v>
                </c:pt>
                <c:pt idx="21">
                  <c:v>2</c:v>
                </c:pt>
                <c:pt idx="22">
                  <c:v>1</c:v>
                </c:pt>
                <c:pt idx="23">
                  <c:v>4</c:v>
                </c:pt>
                <c:pt idx="24">
                  <c:v>1</c:v>
                </c:pt>
                <c:pt idx="25">
                  <c:v>3</c:v>
                </c:pt>
                <c:pt idx="26">
                  <c:v>2</c:v>
                </c:pt>
                <c:pt idx="27">
                  <c:v>3</c:v>
                </c:pt>
                <c:pt idx="28">
                  <c:v>3</c:v>
                </c:pt>
                <c:pt idx="29">
                  <c:v>2</c:v>
                </c:pt>
                <c:pt idx="30">
                  <c:v>2</c:v>
                </c:pt>
              </c:numCache>
            </c:numRef>
          </c:val>
          <c:smooth val="0"/>
          <c:extLst>
            <c:ext xmlns:c16="http://schemas.microsoft.com/office/drawing/2014/chart" uri="{C3380CC4-5D6E-409C-BE32-E72D297353CC}">
              <c16:uniqueId val="{00000000-C740-4663-ACF3-6B7A4D1C7F11}"/>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1-C740-4663-ACF3-6B7A4D1C7F11}"/>
            </c:ext>
          </c:extLst>
        </c:ser>
        <c:dLbls>
          <c:showLegendKey val="0"/>
          <c:showVal val="0"/>
          <c:showCatName val="0"/>
          <c:showSerName val="0"/>
          <c:showPercent val="0"/>
          <c:showBubbleSize val="0"/>
        </c:dLbls>
        <c:smooth val="0"/>
        <c:axId val="248248392"/>
        <c:axId val="305989360"/>
      </c:lineChart>
      <c:dateAx>
        <c:axId val="24824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989360"/>
        <c:crosses val="autoZero"/>
        <c:auto val="1"/>
        <c:lblOffset val="100"/>
        <c:baseTimeUnit val="days"/>
      </c:dateAx>
      <c:valAx>
        <c:axId val="30598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24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4</c:v>
                </c:pt>
                <c:pt idx="3">
                  <c:v>2</c:v>
                </c:pt>
                <c:pt idx="4">
                  <c:v>1</c:v>
                </c:pt>
                <c:pt idx="5">
                  <c:v>4</c:v>
                </c:pt>
                <c:pt idx="6">
                  <c:v>1</c:v>
                </c:pt>
              </c:numCache>
            </c:numRef>
          </c:val>
          <c:extLst>
            <c:ext xmlns:c16="http://schemas.microsoft.com/office/drawing/2014/chart" uri="{C3380CC4-5D6E-409C-BE32-E72D297353CC}">
              <c16:uniqueId val="{00000000-07AC-42FD-B0B4-10DABADB1972}"/>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1</c:v>
                </c:pt>
                <c:pt idx="3">
                  <c:v>2</c:v>
                </c:pt>
                <c:pt idx="4">
                  <c:v>0</c:v>
                </c:pt>
                <c:pt idx="5">
                  <c:v>1</c:v>
                </c:pt>
                <c:pt idx="6">
                  <c:v>1</c:v>
                </c:pt>
              </c:numCache>
            </c:numRef>
          </c:val>
          <c:extLst>
            <c:ext xmlns:c16="http://schemas.microsoft.com/office/drawing/2014/chart" uri="{C3380CC4-5D6E-409C-BE32-E72D297353CC}">
              <c16:uniqueId val="{00000001-07AC-42FD-B0B4-10DABADB1972}"/>
            </c:ext>
          </c:extLst>
        </c:ser>
        <c:dLbls>
          <c:showLegendKey val="0"/>
          <c:showVal val="0"/>
          <c:showCatName val="0"/>
          <c:showSerName val="0"/>
          <c:showPercent val="0"/>
          <c:showBubbleSize val="0"/>
        </c:dLbls>
        <c:gapWidth val="219"/>
        <c:overlap val="-27"/>
        <c:axId val="395600472"/>
        <c:axId val="395606704"/>
      </c:barChart>
      <c:catAx>
        <c:axId val="39560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6704"/>
        <c:crosses val="autoZero"/>
        <c:auto val="1"/>
        <c:lblAlgn val="ctr"/>
        <c:lblOffset val="100"/>
        <c:noMultiLvlLbl val="0"/>
      </c:catAx>
      <c:valAx>
        <c:axId val="39560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0.73321496679161002</c:v>
                </c:pt>
                <c:pt idx="3">
                  <c:v>0</c:v>
                </c:pt>
                <c:pt idx="4">
                  <c:v>0.17071569271174999</c:v>
                </c:pt>
                <c:pt idx="5">
                  <c:v>0</c:v>
                </c:pt>
                <c:pt idx="6">
                  <c:v>0</c:v>
                </c:pt>
                <c:pt idx="7">
                  <c:v>0.70131742806580999</c:v>
                </c:pt>
                <c:pt idx="8">
                  <c:v>0</c:v>
                </c:pt>
                <c:pt idx="9">
                  <c:v>0</c:v>
                </c:pt>
                <c:pt idx="10">
                  <c:v>0</c:v>
                </c:pt>
                <c:pt idx="11">
                  <c:v>0</c:v>
                </c:pt>
                <c:pt idx="12">
                  <c:v>0</c:v>
                </c:pt>
                <c:pt idx="13">
                  <c:v>0</c:v>
                </c:pt>
                <c:pt idx="14">
                  <c:v>0</c:v>
                </c:pt>
                <c:pt idx="15">
                  <c:v>3.9567638388469999</c:v>
                </c:pt>
                <c:pt idx="16">
                  <c:v>0</c:v>
                </c:pt>
                <c:pt idx="17">
                  <c:v>0.43142894496013001</c:v>
                </c:pt>
                <c:pt idx="18">
                  <c:v>0</c:v>
                </c:pt>
                <c:pt idx="19">
                  <c:v>1.4414296895381999</c:v>
                </c:pt>
                <c:pt idx="20">
                  <c:v>3.2445110430647</c:v>
                </c:pt>
                <c:pt idx="21">
                  <c:v>0</c:v>
                </c:pt>
                <c:pt idx="22">
                  <c:v>6.4981480278121003E-3</c:v>
                </c:pt>
                <c:pt idx="23">
                  <c:v>1.5803478712357</c:v>
                </c:pt>
                <c:pt idx="24">
                  <c:v>0</c:v>
                </c:pt>
                <c:pt idx="25">
                  <c:v>0</c:v>
                </c:pt>
                <c:pt idx="26">
                  <c:v>1.8451378997798999</c:v>
                </c:pt>
                <c:pt idx="27">
                  <c:v>0</c:v>
                </c:pt>
                <c:pt idx="28">
                  <c:v>0</c:v>
                </c:pt>
                <c:pt idx="29">
                  <c:v>0.27759845061330002</c:v>
                </c:pt>
                <c:pt idx="30">
                  <c:v>0</c:v>
                </c:pt>
              </c:numCache>
            </c:numRef>
          </c:val>
          <c:smooth val="0"/>
          <c:extLst>
            <c:ext xmlns:c16="http://schemas.microsoft.com/office/drawing/2014/chart" uri="{C3380CC4-5D6E-409C-BE32-E72D297353CC}">
              <c16:uniqueId val="{00000000-E979-45DF-AD01-11488048DA4E}"/>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5.1167964404894004</c:v>
                </c:pt>
                <c:pt idx="18">
                  <c:v>0</c:v>
                </c:pt>
                <c:pt idx="19">
                  <c:v>0</c:v>
                </c:pt>
                <c:pt idx="20">
                  <c:v>1.8867924528302</c:v>
                </c:pt>
                <c:pt idx="21">
                  <c:v>0.44345898004435003</c:v>
                </c:pt>
                <c:pt idx="22">
                  <c:v>0</c:v>
                </c:pt>
                <c:pt idx="23">
                  <c:v>1.1086474501109</c:v>
                </c:pt>
                <c:pt idx="24">
                  <c:v>0.88691796008868995</c:v>
                </c:pt>
                <c:pt idx="25">
                  <c:v>0</c:v>
                </c:pt>
                <c:pt idx="26">
                  <c:v>1.9933554817276</c:v>
                </c:pt>
                <c:pt idx="27">
                  <c:v>0</c:v>
                </c:pt>
                <c:pt idx="28">
                  <c:v>0</c:v>
                </c:pt>
                <c:pt idx="29">
                  <c:v>0</c:v>
                </c:pt>
                <c:pt idx="30">
                  <c:v>0</c:v>
                </c:pt>
              </c:numCache>
            </c:numRef>
          </c:val>
          <c:smooth val="0"/>
          <c:extLst>
            <c:ext xmlns:c16="http://schemas.microsoft.com/office/drawing/2014/chart" uri="{C3380CC4-5D6E-409C-BE32-E72D297353CC}">
              <c16:uniqueId val="{00000001-E979-45DF-AD01-11488048DA4E}"/>
            </c:ext>
          </c:extLst>
        </c:ser>
        <c:dLbls>
          <c:showLegendKey val="0"/>
          <c:showVal val="0"/>
          <c:showCatName val="0"/>
          <c:showSerName val="0"/>
          <c:showPercent val="0"/>
          <c:showBubbleSize val="0"/>
        </c:dLbls>
        <c:smooth val="0"/>
        <c:axId val="395604080"/>
        <c:axId val="395608672"/>
      </c:lineChart>
      <c:dateAx>
        <c:axId val="39560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8672"/>
        <c:crosses val="autoZero"/>
        <c:auto val="1"/>
        <c:lblOffset val="100"/>
        <c:baseTimeUnit val="days"/>
      </c:dateAx>
      <c:valAx>
        <c:axId val="395608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Sheet1!$A$2:$A$3</c:f>
              <c:strCache>
                <c:ptCount val="2"/>
                <c:pt idx="0">
                  <c:v>**** Hotel Winzer Wellness und Kuscheln</c:v>
                </c:pt>
                <c:pt idx="1">
                  <c:v>Mark's New York Bar</c:v>
                </c:pt>
              </c:strCache>
            </c:strRef>
          </c:cat>
          <c:val>
            <c:numRef>
              <c:f>Sheet1!$B$2:$B$3</c:f>
              <c:numCache>
                <c:formatCode>General</c:formatCode>
                <c:ptCount val="2"/>
                <c:pt idx="0">
                  <c:v>6</c:v>
                </c:pt>
                <c:pt idx="1">
                  <c:v>2</c:v>
                </c:pt>
              </c:numCache>
            </c:numRef>
          </c:val>
          <c:extLst>
            <c:ext xmlns:c16="http://schemas.microsoft.com/office/drawing/2014/chart" uri="{C3380CC4-5D6E-409C-BE32-E72D297353CC}">
              <c16:uniqueId val="{00000000-E788-4A29-B1A4-36D65BF822C5}"/>
            </c:ext>
          </c:extLst>
        </c:ser>
        <c:ser>
          <c:idx val="1"/>
          <c:order val="1"/>
          <c:tx>
            <c:strRef>
              <c:f>Sheet1!$C$1</c:f>
              <c:strCache>
                <c:ptCount val="1"/>
                <c:pt idx="0">
                  <c:v>Live Video</c:v>
                </c:pt>
              </c:strCache>
            </c:strRef>
          </c:tx>
          <c:spPr>
            <a:solidFill>
              <a:schemeClr val="accent2"/>
            </a:solidFill>
            <a:ln>
              <a:noFill/>
            </a:ln>
            <a:effectLst/>
          </c:spPr>
          <c:invertIfNegative val="0"/>
          <c:cat>
            <c:strRef>
              <c:f>Sheet1!$A$2:$A$3</c:f>
              <c:strCache>
                <c:ptCount val="2"/>
                <c:pt idx="0">
                  <c:v>**** Hotel Winzer Wellness und Kuscheln</c:v>
                </c:pt>
                <c:pt idx="1">
                  <c:v>Mark's New York Bar</c:v>
                </c:pt>
              </c:strCache>
            </c:strRef>
          </c:cat>
          <c:val>
            <c:numRef>
              <c:f>Sheet1!$C$2:$C$3</c:f>
              <c:numCache>
                <c:formatCode>General</c:formatCode>
                <c:ptCount val="2"/>
                <c:pt idx="0">
                  <c:v>1</c:v>
                </c:pt>
                <c:pt idx="1">
                  <c:v>1</c:v>
                </c:pt>
              </c:numCache>
            </c:numRef>
          </c:val>
          <c:extLst>
            <c:ext xmlns:c16="http://schemas.microsoft.com/office/drawing/2014/chart" uri="{C3380CC4-5D6E-409C-BE32-E72D297353CC}">
              <c16:uniqueId val="{00000001-E788-4A29-B1A4-36D65BF822C5}"/>
            </c:ext>
          </c:extLst>
        </c:ser>
        <c:ser>
          <c:idx val="2"/>
          <c:order val="2"/>
          <c:tx>
            <c:strRef>
              <c:f>Sheet1!$D$1</c:f>
              <c:strCache>
                <c:ptCount val="1"/>
                <c:pt idx="0">
                  <c:v>Photo</c:v>
                </c:pt>
              </c:strCache>
            </c:strRef>
          </c:tx>
          <c:spPr>
            <a:solidFill>
              <a:schemeClr val="accent3"/>
            </a:solidFill>
            <a:ln>
              <a:noFill/>
            </a:ln>
            <a:effectLst/>
          </c:spPr>
          <c:invertIfNegative val="0"/>
          <c:cat>
            <c:strRef>
              <c:f>Sheet1!$A$2:$A$3</c:f>
              <c:strCache>
                <c:ptCount val="2"/>
                <c:pt idx="0">
                  <c:v>**** Hotel Winzer Wellness und Kuscheln</c:v>
                </c:pt>
                <c:pt idx="1">
                  <c:v>Mark's New York Bar</c:v>
                </c:pt>
              </c:strCache>
            </c:strRef>
          </c:cat>
          <c:val>
            <c:numRef>
              <c:f>Sheet1!$D$2:$D$3</c:f>
              <c:numCache>
                <c:formatCode>General</c:formatCode>
                <c:ptCount val="2"/>
                <c:pt idx="0">
                  <c:v>9</c:v>
                </c:pt>
                <c:pt idx="1">
                  <c:v>1</c:v>
                </c:pt>
              </c:numCache>
            </c:numRef>
          </c:val>
          <c:extLst>
            <c:ext xmlns:c16="http://schemas.microsoft.com/office/drawing/2014/chart" uri="{C3380CC4-5D6E-409C-BE32-E72D297353CC}">
              <c16:uniqueId val="{00000002-E788-4A29-B1A4-36D65BF822C5}"/>
            </c:ext>
          </c:extLst>
        </c:ser>
        <c:ser>
          <c:idx val="3"/>
          <c:order val="3"/>
          <c:tx>
            <c:strRef>
              <c:f>Sheet1!$E$1</c:f>
              <c:strCache>
                <c:ptCount val="1"/>
                <c:pt idx="0">
                  <c:v>Status</c:v>
                </c:pt>
              </c:strCache>
            </c:strRef>
          </c:tx>
          <c:spPr>
            <a:solidFill>
              <a:schemeClr val="accent4"/>
            </a:solidFill>
            <a:ln>
              <a:noFill/>
            </a:ln>
            <a:effectLst/>
          </c:spPr>
          <c:invertIfNegative val="0"/>
          <c:cat>
            <c:strRef>
              <c:f>Sheet1!$A$2:$A$3</c:f>
              <c:strCache>
                <c:ptCount val="2"/>
                <c:pt idx="0">
                  <c:v>**** Hotel Winzer Wellness und Kuscheln</c:v>
                </c:pt>
                <c:pt idx="1">
                  <c:v>Mark's New York Bar</c:v>
                </c:pt>
              </c:strCache>
            </c:strRef>
          </c:cat>
          <c:val>
            <c:numRef>
              <c:f>Sheet1!$E$2:$E$3</c:f>
              <c:numCache>
                <c:formatCode>General</c:formatCode>
                <c:ptCount val="2"/>
                <c:pt idx="0">
                  <c:v>1</c:v>
                </c:pt>
                <c:pt idx="1">
                  <c:v>2</c:v>
                </c:pt>
              </c:numCache>
            </c:numRef>
          </c:val>
          <c:extLst>
            <c:ext xmlns:c16="http://schemas.microsoft.com/office/drawing/2014/chart" uri="{C3380CC4-5D6E-409C-BE32-E72D297353CC}">
              <c16:uniqueId val="{00000003-E788-4A29-B1A4-36D65BF822C5}"/>
            </c:ext>
          </c:extLst>
        </c:ser>
        <c:dLbls>
          <c:showLegendKey val="0"/>
          <c:showVal val="0"/>
          <c:showCatName val="0"/>
          <c:showSerName val="0"/>
          <c:showPercent val="0"/>
          <c:showBubbleSize val="0"/>
        </c:dLbls>
        <c:gapWidth val="150"/>
        <c:overlap val="100"/>
        <c:axId val="395610312"/>
        <c:axId val="395600800"/>
      </c:barChart>
      <c:catAx>
        <c:axId val="395610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0800"/>
        <c:crosses val="autoZero"/>
        <c:auto val="1"/>
        <c:lblAlgn val="ctr"/>
        <c:lblOffset val="100"/>
        <c:noMultiLvlLbl val="0"/>
      </c:catAx>
      <c:valAx>
        <c:axId val="3956008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1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0.70122550625860003</c:v>
                </c:pt>
                <c:pt idx="1">
                  <c:v>0.92557317833485997</c:v>
                </c:pt>
                <c:pt idx="2">
                  <c:v>1.6233877550549001</c:v>
                </c:pt>
                <c:pt idx="3">
                  <c:v>0</c:v>
                </c:pt>
                <c:pt idx="4">
                  <c:v>0</c:v>
                </c:pt>
                <c:pt idx="5">
                  <c:v>0.24820378837361001</c:v>
                </c:pt>
                <c:pt idx="6">
                  <c:v>0</c:v>
                </c:pt>
                <c:pt idx="7">
                  <c:v>0</c:v>
                </c:pt>
                <c:pt idx="8">
                  <c:v>0</c:v>
                </c:pt>
              </c:numCache>
            </c:numRef>
          </c:val>
          <c:extLst>
            <c:ext xmlns:c16="http://schemas.microsoft.com/office/drawing/2014/chart" uri="{C3380CC4-5D6E-409C-BE32-E72D297353CC}">
              <c16:uniqueId val="{00000000-24AE-4273-8FD6-4E4A3B5D2DAC}"/>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Sheet1!$C$2:$C$10</c:f>
              <c:numCache>
                <c:formatCode>General</c:formatCode>
                <c:ptCount val="9"/>
                <c:pt idx="0">
                  <c:v>0.77580766746963004</c:v>
                </c:pt>
                <c:pt idx="1">
                  <c:v>1.4396456256921</c:v>
                </c:pt>
                <c:pt idx="2">
                  <c:v>1.8847006651885001</c:v>
                </c:pt>
                <c:pt idx="3">
                  <c:v>0</c:v>
                </c:pt>
                <c:pt idx="4">
                  <c:v>0</c:v>
                </c:pt>
                <c:pt idx="5">
                  <c:v>5.1167964404894004</c:v>
                </c:pt>
                <c:pt idx="6">
                  <c:v>0</c:v>
                </c:pt>
                <c:pt idx="7">
                  <c:v>0</c:v>
                </c:pt>
                <c:pt idx="8">
                  <c:v>0</c:v>
                </c:pt>
              </c:numCache>
            </c:numRef>
          </c:val>
          <c:extLst>
            <c:ext xmlns:c16="http://schemas.microsoft.com/office/drawing/2014/chart" uri="{C3380CC4-5D6E-409C-BE32-E72D297353CC}">
              <c16:uniqueId val="{00000001-24AE-4273-8FD6-4E4A3B5D2DAC}"/>
            </c:ext>
          </c:extLst>
        </c:ser>
        <c:dLbls>
          <c:showLegendKey val="0"/>
          <c:showVal val="0"/>
          <c:showCatName val="0"/>
          <c:showSerName val="0"/>
          <c:showPercent val="0"/>
          <c:showBubbleSize val="0"/>
        </c:dLbls>
        <c:gapWidth val="219"/>
        <c:overlap val="-27"/>
        <c:axId val="395620480"/>
        <c:axId val="395615888"/>
      </c:barChart>
      <c:catAx>
        <c:axId val="39562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15888"/>
        <c:crosses val="autoZero"/>
        <c:auto val="1"/>
        <c:lblAlgn val="ctr"/>
        <c:lblOffset val="100"/>
        <c:noMultiLvlLbl val="0"/>
      </c:catAx>
      <c:valAx>
        <c:axId val="39561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Hotel Winzer Wellness und Kuscheln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E87-4104-A531-3F1A579D9EE3}"/>
            </c:ext>
          </c:extLst>
        </c:ser>
        <c:ser>
          <c:idx val="1"/>
          <c:order val="1"/>
          <c:tx>
            <c:strRef>
              <c:f>Sheet1!$C$1</c:f>
              <c:strCache>
                <c:ptCount val="1"/>
                <c:pt idx="0">
                  <c:v>Mark's New York Bar</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1E87-4104-A531-3F1A579D9EE3}"/>
            </c:ext>
          </c:extLst>
        </c:ser>
        <c:dLbls>
          <c:showLegendKey val="0"/>
          <c:showVal val="0"/>
          <c:showCatName val="0"/>
          <c:showSerName val="0"/>
          <c:showPercent val="0"/>
          <c:showBubbleSize val="0"/>
        </c:dLbls>
        <c:gapWidth val="219"/>
        <c:overlap val="-27"/>
        <c:axId val="395611952"/>
        <c:axId val="395617200"/>
      </c:barChart>
      <c:catAx>
        <c:axId val="395611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17200"/>
        <c:crosses val="autoZero"/>
        <c:auto val="1"/>
        <c:lblAlgn val="ctr"/>
        <c:lblOffset val="100"/>
        <c:noMultiLvlLbl val="0"/>
      </c:catAx>
      <c:valAx>
        <c:axId val="395617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1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7081</c:v>
                </c:pt>
                <c:pt idx="1">
                  <c:v>7089</c:v>
                </c:pt>
                <c:pt idx="2">
                  <c:v>7093</c:v>
                </c:pt>
                <c:pt idx="3">
                  <c:v>7097</c:v>
                </c:pt>
                <c:pt idx="4">
                  <c:v>7102</c:v>
                </c:pt>
                <c:pt idx="5">
                  <c:v>7110</c:v>
                </c:pt>
                <c:pt idx="6">
                  <c:v>7119</c:v>
                </c:pt>
                <c:pt idx="7">
                  <c:v>7120</c:v>
                </c:pt>
                <c:pt idx="8">
                  <c:v>7120</c:v>
                </c:pt>
                <c:pt idx="9">
                  <c:v>7119</c:v>
                </c:pt>
                <c:pt idx="10">
                  <c:v>7119</c:v>
                </c:pt>
                <c:pt idx="11">
                  <c:v>7119</c:v>
                </c:pt>
                <c:pt idx="12">
                  <c:v>7118</c:v>
                </c:pt>
                <c:pt idx="13">
                  <c:v>7116</c:v>
                </c:pt>
                <c:pt idx="14">
                  <c:v>7116</c:v>
                </c:pt>
                <c:pt idx="15">
                  <c:v>7116</c:v>
                </c:pt>
                <c:pt idx="16">
                  <c:v>7116</c:v>
                </c:pt>
                <c:pt idx="17">
                  <c:v>7114</c:v>
                </c:pt>
                <c:pt idx="18">
                  <c:v>7121</c:v>
                </c:pt>
                <c:pt idx="19">
                  <c:v>7126</c:v>
                </c:pt>
                <c:pt idx="20">
                  <c:v>7130</c:v>
                </c:pt>
                <c:pt idx="21">
                  <c:v>7130</c:v>
                </c:pt>
                <c:pt idx="22">
                  <c:v>7129</c:v>
                </c:pt>
                <c:pt idx="23">
                  <c:v>7134</c:v>
                </c:pt>
                <c:pt idx="24">
                  <c:v>7138</c:v>
                </c:pt>
                <c:pt idx="25">
                  <c:v>7150</c:v>
                </c:pt>
                <c:pt idx="26">
                  <c:v>7155</c:v>
                </c:pt>
                <c:pt idx="27">
                  <c:v>7161</c:v>
                </c:pt>
                <c:pt idx="28">
                  <c:v>7163</c:v>
                </c:pt>
                <c:pt idx="29">
                  <c:v>7166</c:v>
                </c:pt>
                <c:pt idx="30">
                  <c:v>7169</c:v>
                </c:pt>
              </c:numCache>
            </c:numRef>
          </c:val>
          <c:smooth val="0"/>
          <c:extLst>
            <c:ext xmlns:c16="http://schemas.microsoft.com/office/drawing/2014/chart" uri="{C3380CC4-5D6E-409C-BE32-E72D297353CC}">
              <c16:uniqueId val="{00000000-AF9D-49E6-8A61-4F113446CBE6}"/>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Sheet1!$C$2:$C$32</c:f>
              <c:numCache>
                <c:formatCode>General</c:formatCode>
                <c:ptCount val="31"/>
                <c:pt idx="0">
                  <c:v>200</c:v>
                </c:pt>
                <c:pt idx="1">
                  <c:v>200</c:v>
                </c:pt>
                <c:pt idx="2">
                  <c:v>200</c:v>
                </c:pt>
                <c:pt idx="3">
                  <c:v>200</c:v>
                </c:pt>
                <c:pt idx="4">
                  <c:v>200</c:v>
                </c:pt>
                <c:pt idx="5">
                  <c:v>201</c:v>
                </c:pt>
                <c:pt idx="6">
                  <c:v>201</c:v>
                </c:pt>
                <c:pt idx="7">
                  <c:v>201</c:v>
                </c:pt>
                <c:pt idx="8">
                  <c:v>201</c:v>
                </c:pt>
                <c:pt idx="9">
                  <c:v>201</c:v>
                </c:pt>
                <c:pt idx="10">
                  <c:v>201</c:v>
                </c:pt>
                <c:pt idx="11">
                  <c:v>201</c:v>
                </c:pt>
                <c:pt idx="12">
                  <c:v>201</c:v>
                </c:pt>
                <c:pt idx="13">
                  <c:v>201</c:v>
                </c:pt>
                <c:pt idx="14">
                  <c:v>201</c:v>
                </c:pt>
                <c:pt idx="15">
                  <c:v>201</c:v>
                </c:pt>
                <c:pt idx="16">
                  <c:v>201</c:v>
                </c:pt>
                <c:pt idx="17">
                  <c:v>201</c:v>
                </c:pt>
                <c:pt idx="18">
                  <c:v>202</c:v>
                </c:pt>
                <c:pt idx="19">
                  <c:v>202</c:v>
                </c:pt>
                <c:pt idx="20">
                  <c:v>202</c:v>
                </c:pt>
                <c:pt idx="21">
                  <c:v>203</c:v>
                </c:pt>
                <c:pt idx="22">
                  <c:v>204</c:v>
                </c:pt>
                <c:pt idx="23">
                  <c:v>205</c:v>
                </c:pt>
                <c:pt idx="24">
                  <c:v>205</c:v>
                </c:pt>
                <c:pt idx="25">
                  <c:v>205</c:v>
                </c:pt>
                <c:pt idx="26">
                  <c:v>205</c:v>
                </c:pt>
                <c:pt idx="27">
                  <c:v>205</c:v>
                </c:pt>
                <c:pt idx="28">
                  <c:v>205</c:v>
                </c:pt>
                <c:pt idx="29">
                  <c:v>205</c:v>
                </c:pt>
                <c:pt idx="30">
                  <c:v>205</c:v>
                </c:pt>
              </c:numCache>
            </c:numRef>
          </c:val>
          <c:smooth val="0"/>
          <c:extLst>
            <c:ext xmlns:c16="http://schemas.microsoft.com/office/drawing/2014/chart" uri="{C3380CC4-5D6E-409C-BE32-E72D297353CC}">
              <c16:uniqueId val="{00000001-AF9D-49E6-8A61-4F113446CBE6}"/>
            </c:ext>
          </c:extLst>
        </c:ser>
        <c:dLbls>
          <c:showLegendKey val="0"/>
          <c:showVal val="0"/>
          <c:showCatName val="0"/>
          <c:showSerName val="0"/>
          <c:showPercent val="0"/>
          <c:showBubbleSize val="0"/>
        </c:dLbls>
        <c:smooth val="0"/>
        <c:axId val="408101112"/>
        <c:axId val="408106360"/>
      </c:lineChart>
      <c:dateAx>
        <c:axId val="40810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06360"/>
        <c:crosses val="autoZero"/>
        <c:auto val="1"/>
        <c:lblOffset val="100"/>
        <c:baseTimeUnit val="days"/>
      </c:dateAx>
      <c:valAx>
        <c:axId val="40810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0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33</c:v>
                </c:pt>
                <c:pt idx="1">
                  <c:v>2211</c:v>
                </c:pt>
                <c:pt idx="2">
                  <c:v>5414</c:v>
                </c:pt>
                <c:pt idx="3">
                  <c:v>2433</c:v>
                </c:pt>
                <c:pt idx="4">
                  <c:v>1184</c:v>
                </c:pt>
                <c:pt idx="5">
                  <c:v>345</c:v>
                </c:pt>
                <c:pt idx="6">
                  <c:v>93</c:v>
                </c:pt>
              </c:numCache>
            </c:numRef>
          </c:val>
          <c:extLst>
            <c:ext xmlns:c16="http://schemas.microsoft.com/office/drawing/2014/chart" uri="{C3380CC4-5D6E-409C-BE32-E72D297353CC}">
              <c16:uniqueId val="{00000000-2B8D-4D20-93D8-71AA64548B1F}"/>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c:v>
                </c:pt>
                <c:pt idx="1">
                  <c:v>530</c:v>
                </c:pt>
                <c:pt idx="2">
                  <c:v>2008</c:v>
                </c:pt>
                <c:pt idx="3">
                  <c:v>1202</c:v>
                </c:pt>
                <c:pt idx="4">
                  <c:v>625</c:v>
                </c:pt>
                <c:pt idx="5">
                  <c:v>195</c:v>
                </c:pt>
                <c:pt idx="6">
                  <c:v>71</c:v>
                </c:pt>
              </c:numCache>
            </c:numRef>
          </c:val>
          <c:extLst>
            <c:ext xmlns:c16="http://schemas.microsoft.com/office/drawing/2014/chart" uri="{C3380CC4-5D6E-409C-BE32-E72D297353CC}">
              <c16:uniqueId val="{00000001-2B8D-4D20-93D8-71AA64548B1F}"/>
            </c:ext>
          </c:extLst>
        </c:ser>
        <c:dLbls>
          <c:showLegendKey val="0"/>
          <c:showVal val="0"/>
          <c:showCatName val="0"/>
          <c:showSerName val="0"/>
          <c:showPercent val="0"/>
          <c:showBubbleSize val="0"/>
        </c:dLbls>
        <c:gapWidth val="219"/>
        <c:overlap val="-27"/>
        <c:axId val="408097504"/>
        <c:axId val="408105704"/>
      </c:barChart>
      <c:catAx>
        <c:axId val="40809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105704"/>
        <c:crosses val="autoZero"/>
        <c:auto val="1"/>
        <c:lblAlgn val="ctr"/>
        <c:lblOffset val="100"/>
        <c:noMultiLvlLbl val="0"/>
      </c:catAx>
      <c:valAx>
        <c:axId val="40810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09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35428</c:v>
                </c:pt>
                <c:pt idx="1">
                  <c:v>17293</c:v>
                </c:pt>
                <c:pt idx="2">
                  <c:v>42637</c:v>
                </c:pt>
                <c:pt idx="3">
                  <c:v>16307</c:v>
                </c:pt>
                <c:pt idx="4">
                  <c:v>15616</c:v>
                </c:pt>
                <c:pt idx="5">
                  <c:v>14664</c:v>
                </c:pt>
                <c:pt idx="6">
                  <c:v>9706</c:v>
                </c:pt>
                <c:pt idx="7">
                  <c:v>27704</c:v>
                </c:pt>
                <c:pt idx="8">
                  <c:v>3639</c:v>
                </c:pt>
                <c:pt idx="9">
                  <c:v>700</c:v>
                </c:pt>
                <c:pt idx="10">
                  <c:v>588</c:v>
                </c:pt>
                <c:pt idx="11">
                  <c:v>168</c:v>
                </c:pt>
                <c:pt idx="12">
                  <c:v>158</c:v>
                </c:pt>
                <c:pt idx="13">
                  <c:v>87</c:v>
                </c:pt>
                <c:pt idx="14">
                  <c:v>366</c:v>
                </c:pt>
                <c:pt idx="15">
                  <c:v>11086</c:v>
                </c:pt>
                <c:pt idx="16">
                  <c:v>8671</c:v>
                </c:pt>
                <c:pt idx="17">
                  <c:v>25885</c:v>
                </c:pt>
                <c:pt idx="18">
                  <c:v>12786</c:v>
                </c:pt>
                <c:pt idx="19">
                  <c:v>39750</c:v>
                </c:pt>
                <c:pt idx="20">
                  <c:v>52832</c:v>
                </c:pt>
                <c:pt idx="21">
                  <c:v>17999</c:v>
                </c:pt>
                <c:pt idx="22">
                  <c:v>9246</c:v>
                </c:pt>
                <c:pt idx="23">
                  <c:v>32551</c:v>
                </c:pt>
                <c:pt idx="24">
                  <c:v>15556</c:v>
                </c:pt>
                <c:pt idx="25">
                  <c:v>12116</c:v>
                </c:pt>
                <c:pt idx="26">
                  <c:v>41559</c:v>
                </c:pt>
                <c:pt idx="27">
                  <c:v>21155</c:v>
                </c:pt>
                <c:pt idx="28">
                  <c:v>8096</c:v>
                </c:pt>
                <c:pt idx="29">
                  <c:v>12678</c:v>
                </c:pt>
                <c:pt idx="30">
                  <c:v>6783</c:v>
                </c:pt>
              </c:numCache>
            </c:numRef>
          </c:val>
          <c:smooth val="0"/>
          <c:extLst>
            <c:ext xmlns:c16="http://schemas.microsoft.com/office/drawing/2014/chart" uri="{C3380CC4-5D6E-409C-BE32-E72D297353CC}">
              <c16:uniqueId val="{00000000-A6C7-4990-A7E6-88766A225C24}"/>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Sheet1!$C$2:$C$32</c:f>
              <c:numCache>
                <c:formatCode>General</c:formatCode>
                <c:ptCount val="31"/>
                <c:pt idx="0">
                  <c:v>20</c:v>
                </c:pt>
                <c:pt idx="1">
                  <c:v>14</c:v>
                </c:pt>
                <c:pt idx="2">
                  <c:v>7</c:v>
                </c:pt>
                <c:pt idx="3">
                  <c:v>20</c:v>
                </c:pt>
                <c:pt idx="4">
                  <c:v>18</c:v>
                </c:pt>
                <c:pt idx="5">
                  <c:v>381</c:v>
                </c:pt>
                <c:pt idx="6">
                  <c:v>47</c:v>
                </c:pt>
                <c:pt idx="7">
                  <c:v>13</c:v>
                </c:pt>
                <c:pt idx="8">
                  <c:v>8</c:v>
                </c:pt>
                <c:pt idx="9">
                  <c:v>4</c:v>
                </c:pt>
                <c:pt idx="10">
                  <c:v>25</c:v>
                </c:pt>
                <c:pt idx="11">
                  <c:v>3</c:v>
                </c:pt>
                <c:pt idx="12">
                  <c:v>16</c:v>
                </c:pt>
                <c:pt idx="13">
                  <c:v>7</c:v>
                </c:pt>
                <c:pt idx="14">
                  <c:v>3</c:v>
                </c:pt>
                <c:pt idx="15">
                  <c:v>1</c:v>
                </c:pt>
                <c:pt idx="16">
                  <c:v>4</c:v>
                </c:pt>
                <c:pt idx="17">
                  <c:v>3196</c:v>
                </c:pt>
                <c:pt idx="18">
                  <c:v>1709</c:v>
                </c:pt>
                <c:pt idx="19">
                  <c:v>590</c:v>
                </c:pt>
                <c:pt idx="20">
                  <c:v>1550</c:v>
                </c:pt>
                <c:pt idx="21">
                  <c:v>956</c:v>
                </c:pt>
                <c:pt idx="22">
                  <c:v>895</c:v>
                </c:pt>
                <c:pt idx="23">
                  <c:v>1271</c:v>
                </c:pt>
                <c:pt idx="24">
                  <c:v>818</c:v>
                </c:pt>
                <c:pt idx="25">
                  <c:v>735</c:v>
                </c:pt>
                <c:pt idx="26">
                  <c:v>941</c:v>
                </c:pt>
                <c:pt idx="27">
                  <c:v>318</c:v>
                </c:pt>
                <c:pt idx="28">
                  <c:v>119</c:v>
                </c:pt>
                <c:pt idx="29">
                  <c:v>91</c:v>
                </c:pt>
                <c:pt idx="30">
                  <c:v>35</c:v>
                </c:pt>
              </c:numCache>
            </c:numRef>
          </c:val>
          <c:smooth val="0"/>
          <c:extLst>
            <c:ext xmlns:c16="http://schemas.microsoft.com/office/drawing/2014/chart" uri="{C3380CC4-5D6E-409C-BE32-E72D297353CC}">
              <c16:uniqueId val="{00000001-A6C7-4990-A7E6-88766A225C24}"/>
            </c:ext>
          </c:extLst>
        </c:ser>
        <c:dLbls>
          <c:showLegendKey val="0"/>
          <c:showVal val="0"/>
          <c:showCatName val="0"/>
          <c:showSerName val="0"/>
          <c:showPercent val="0"/>
          <c:showBubbleSize val="0"/>
        </c:dLbls>
        <c:smooth val="0"/>
        <c:axId val="359903720"/>
        <c:axId val="359911592"/>
      </c:lineChart>
      <c:dateAx>
        <c:axId val="35990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11592"/>
        <c:crosses val="autoZero"/>
        <c:auto val="1"/>
        <c:lblOffset val="100"/>
        <c:baseTimeUnit val="days"/>
      </c:dateAx>
      <c:valAx>
        <c:axId val="35991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17698</c:v>
                </c:pt>
                <c:pt idx="1">
                  <c:v>10857</c:v>
                </c:pt>
                <c:pt idx="2">
                  <c:v>14749</c:v>
                </c:pt>
                <c:pt idx="3">
                  <c:v>8931</c:v>
                </c:pt>
                <c:pt idx="4">
                  <c:v>9385</c:v>
                </c:pt>
                <c:pt idx="5">
                  <c:v>9460</c:v>
                </c:pt>
                <c:pt idx="6">
                  <c:v>7140</c:v>
                </c:pt>
                <c:pt idx="7">
                  <c:v>9898</c:v>
                </c:pt>
                <c:pt idx="8">
                  <c:v>1959</c:v>
                </c:pt>
                <c:pt idx="9">
                  <c:v>396</c:v>
                </c:pt>
                <c:pt idx="10">
                  <c:v>271</c:v>
                </c:pt>
                <c:pt idx="11">
                  <c:v>93</c:v>
                </c:pt>
                <c:pt idx="12">
                  <c:v>40</c:v>
                </c:pt>
                <c:pt idx="13">
                  <c:v>39</c:v>
                </c:pt>
                <c:pt idx="14">
                  <c:v>194</c:v>
                </c:pt>
                <c:pt idx="15">
                  <c:v>8010</c:v>
                </c:pt>
                <c:pt idx="16">
                  <c:v>6798</c:v>
                </c:pt>
                <c:pt idx="17">
                  <c:v>10602</c:v>
                </c:pt>
                <c:pt idx="18">
                  <c:v>8483</c:v>
                </c:pt>
                <c:pt idx="19">
                  <c:v>14946</c:v>
                </c:pt>
                <c:pt idx="20">
                  <c:v>17538</c:v>
                </c:pt>
                <c:pt idx="21">
                  <c:v>8947</c:v>
                </c:pt>
                <c:pt idx="22">
                  <c:v>6532</c:v>
                </c:pt>
                <c:pt idx="23">
                  <c:v>13801</c:v>
                </c:pt>
                <c:pt idx="24">
                  <c:v>9403</c:v>
                </c:pt>
                <c:pt idx="25">
                  <c:v>7807</c:v>
                </c:pt>
                <c:pt idx="26">
                  <c:v>13501</c:v>
                </c:pt>
                <c:pt idx="27">
                  <c:v>10089</c:v>
                </c:pt>
                <c:pt idx="28">
                  <c:v>5828</c:v>
                </c:pt>
                <c:pt idx="29">
                  <c:v>8133</c:v>
                </c:pt>
                <c:pt idx="30">
                  <c:v>5635</c:v>
                </c:pt>
              </c:numCache>
            </c:numRef>
          </c:val>
          <c:smooth val="0"/>
          <c:extLst>
            <c:ext xmlns:c16="http://schemas.microsoft.com/office/drawing/2014/chart" uri="{C3380CC4-5D6E-409C-BE32-E72D297353CC}">
              <c16:uniqueId val="{00000000-63F9-4416-AD12-732F1EA3F5D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Sheet1!$C$2:$C$32</c:f>
              <c:numCache>
                <c:formatCode>General</c:formatCode>
                <c:ptCount val="31"/>
                <c:pt idx="0">
                  <c:v>6</c:v>
                </c:pt>
                <c:pt idx="1">
                  <c:v>5</c:v>
                </c:pt>
                <c:pt idx="2">
                  <c:v>3</c:v>
                </c:pt>
                <c:pt idx="3">
                  <c:v>4</c:v>
                </c:pt>
                <c:pt idx="4">
                  <c:v>6</c:v>
                </c:pt>
                <c:pt idx="5">
                  <c:v>171</c:v>
                </c:pt>
                <c:pt idx="6">
                  <c:v>30</c:v>
                </c:pt>
                <c:pt idx="7">
                  <c:v>10</c:v>
                </c:pt>
                <c:pt idx="8">
                  <c:v>6</c:v>
                </c:pt>
                <c:pt idx="9">
                  <c:v>4</c:v>
                </c:pt>
                <c:pt idx="10">
                  <c:v>4</c:v>
                </c:pt>
                <c:pt idx="11">
                  <c:v>2</c:v>
                </c:pt>
                <c:pt idx="12">
                  <c:v>5</c:v>
                </c:pt>
                <c:pt idx="13">
                  <c:v>5</c:v>
                </c:pt>
                <c:pt idx="14">
                  <c:v>2</c:v>
                </c:pt>
                <c:pt idx="15">
                  <c:v>1</c:v>
                </c:pt>
                <c:pt idx="16">
                  <c:v>3</c:v>
                </c:pt>
                <c:pt idx="17">
                  <c:v>2313</c:v>
                </c:pt>
                <c:pt idx="18">
                  <c:v>1211</c:v>
                </c:pt>
                <c:pt idx="19">
                  <c:v>411</c:v>
                </c:pt>
                <c:pt idx="20">
                  <c:v>702</c:v>
                </c:pt>
                <c:pt idx="21">
                  <c:v>417</c:v>
                </c:pt>
                <c:pt idx="22">
                  <c:v>317</c:v>
                </c:pt>
                <c:pt idx="23">
                  <c:v>330</c:v>
                </c:pt>
                <c:pt idx="24">
                  <c:v>377</c:v>
                </c:pt>
                <c:pt idx="25">
                  <c:v>428</c:v>
                </c:pt>
                <c:pt idx="26">
                  <c:v>486</c:v>
                </c:pt>
                <c:pt idx="27">
                  <c:v>180</c:v>
                </c:pt>
                <c:pt idx="28">
                  <c:v>82</c:v>
                </c:pt>
                <c:pt idx="29">
                  <c:v>33</c:v>
                </c:pt>
                <c:pt idx="30">
                  <c:v>12</c:v>
                </c:pt>
              </c:numCache>
            </c:numRef>
          </c:val>
          <c:smooth val="0"/>
          <c:extLst>
            <c:ext xmlns:c16="http://schemas.microsoft.com/office/drawing/2014/chart" uri="{C3380CC4-5D6E-409C-BE32-E72D297353CC}">
              <c16:uniqueId val="{00000001-63F9-4416-AD12-732F1EA3F5D9}"/>
            </c:ext>
          </c:extLst>
        </c:ser>
        <c:dLbls>
          <c:showLegendKey val="0"/>
          <c:showVal val="0"/>
          <c:showCatName val="0"/>
          <c:showSerName val="0"/>
          <c:showPercent val="0"/>
          <c:showBubbleSize val="0"/>
        </c:dLbls>
        <c:smooth val="0"/>
        <c:axId val="359904704"/>
        <c:axId val="359905360"/>
      </c:lineChart>
      <c:dateAx>
        <c:axId val="359904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5360"/>
        <c:crosses val="autoZero"/>
        <c:auto val="1"/>
        <c:lblOffset val="100"/>
        <c:baseTimeUnit val="days"/>
      </c:dateAx>
      <c:valAx>
        <c:axId val="35990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1031</c:v>
                </c:pt>
                <c:pt idx="1">
                  <c:v>484</c:v>
                </c:pt>
                <c:pt idx="2">
                  <c:v>1059</c:v>
                </c:pt>
                <c:pt idx="3">
                  <c:v>335</c:v>
                </c:pt>
                <c:pt idx="4">
                  <c:v>521</c:v>
                </c:pt>
                <c:pt idx="5">
                  <c:v>785</c:v>
                </c:pt>
                <c:pt idx="6">
                  <c:v>306</c:v>
                </c:pt>
                <c:pt idx="7">
                  <c:v>1083</c:v>
                </c:pt>
                <c:pt idx="8">
                  <c:v>170</c:v>
                </c:pt>
                <c:pt idx="9">
                  <c:v>37</c:v>
                </c:pt>
                <c:pt idx="10">
                  <c:v>20</c:v>
                </c:pt>
                <c:pt idx="11">
                  <c:v>7</c:v>
                </c:pt>
                <c:pt idx="12">
                  <c:v>6</c:v>
                </c:pt>
                <c:pt idx="13">
                  <c:v>11</c:v>
                </c:pt>
                <c:pt idx="14">
                  <c:v>9</c:v>
                </c:pt>
                <c:pt idx="15">
                  <c:v>374</c:v>
                </c:pt>
                <c:pt idx="16">
                  <c:v>234</c:v>
                </c:pt>
                <c:pt idx="17">
                  <c:v>630</c:v>
                </c:pt>
                <c:pt idx="18">
                  <c:v>623</c:v>
                </c:pt>
                <c:pt idx="19">
                  <c:v>1615</c:v>
                </c:pt>
                <c:pt idx="20">
                  <c:v>1668</c:v>
                </c:pt>
                <c:pt idx="21">
                  <c:v>525</c:v>
                </c:pt>
                <c:pt idx="22">
                  <c:v>261</c:v>
                </c:pt>
                <c:pt idx="23">
                  <c:v>1353</c:v>
                </c:pt>
                <c:pt idx="24">
                  <c:v>511</c:v>
                </c:pt>
                <c:pt idx="25">
                  <c:v>700</c:v>
                </c:pt>
                <c:pt idx="26">
                  <c:v>1096</c:v>
                </c:pt>
                <c:pt idx="27">
                  <c:v>490</c:v>
                </c:pt>
                <c:pt idx="28">
                  <c:v>232</c:v>
                </c:pt>
                <c:pt idx="29">
                  <c:v>446</c:v>
                </c:pt>
                <c:pt idx="30">
                  <c:v>190</c:v>
                </c:pt>
              </c:numCache>
            </c:numRef>
          </c:val>
          <c:smooth val="0"/>
          <c:extLst>
            <c:ext xmlns:c16="http://schemas.microsoft.com/office/drawing/2014/chart" uri="{C3380CC4-5D6E-409C-BE32-E72D297353CC}">
              <c16:uniqueId val="{00000000-D7D3-42C0-AA2A-229219025EC9}"/>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Sheet1!$C$2:$C$32</c:f>
              <c:numCache>
                <c:formatCode>General</c:formatCode>
                <c:ptCount val="31"/>
                <c:pt idx="0">
                  <c:v>0</c:v>
                </c:pt>
                <c:pt idx="1">
                  <c:v>1</c:v>
                </c:pt>
                <c:pt idx="2">
                  <c:v>0</c:v>
                </c:pt>
                <c:pt idx="3">
                  <c:v>0</c:v>
                </c:pt>
                <c:pt idx="4">
                  <c:v>1</c:v>
                </c:pt>
                <c:pt idx="5">
                  <c:v>38</c:v>
                </c:pt>
                <c:pt idx="6">
                  <c:v>2</c:v>
                </c:pt>
                <c:pt idx="7">
                  <c:v>1</c:v>
                </c:pt>
                <c:pt idx="8">
                  <c:v>0</c:v>
                </c:pt>
                <c:pt idx="9">
                  <c:v>1</c:v>
                </c:pt>
                <c:pt idx="10">
                  <c:v>1</c:v>
                </c:pt>
                <c:pt idx="11">
                  <c:v>0</c:v>
                </c:pt>
                <c:pt idx="12">
                  <c:v>0</c:v>
                </c:pt>
                <c:pt idx="13">
                  <c:v>0</c:v>
                </c:pt>
                <c:pt idx="14">
                  <c:v>0</c:v>
                </c:pt>
                <c:pt idx="15">
                  <c:v>0</c:v>
                </c:pt>
                <c:pt idx="16">
                  <c:v>1</c:v>
                </c:pt>
                <c:pt idx="17">
                  <c:v>223</c:v>
                </c:pt>
                <c:pt idx="18">
                  <c:v>95</c:v>
                </c:pt>
                <c:pt idx="19">
                  <c:v>28</c:v>
                </c:pt>
                <c:pt idx="20">
                  <c:v>40</c:v>
                </c:pt>
                <c:pt idx="21">
                  <c:v>21</c:v>
                </c:pt>
                <c:pt idx="22">
                  <c:v>7</c:v>
                </c:pt>
                <c:pt idx="23">
                  <c:v>34</c:v>
                </c:pt>
                <c:pt idx="24">
                  <c:v>21</c:v>
                </c:pt>
                <c:pt idx="25">
                  <c:v>4</c:v>
                </c:pt>
                <c:pt idx="26">
                  <c:v>53</c:v>
                </c:pt>
                <c:pt idx="27">
                  <c:v>16</c:v>
                </c:pt>
                <c:pt idx="28">
                  <c:v>7</c:v>
                </c:pt>
                <c:pt idx="29">
                  <c:v>1</c:v>
                </c:pt>
                <c:pt idx="30">
                  <c:v>1</c:v>
                </c:pt>
              </c:numCache>
            </c:numRef>
          </c:val>
          <c:smooth val="0"/>
          <c:extLst>
            <c:ext xmlns:c16="http://schemas.microsoft.com/office/drawing/2014/chart" uri="{C3380CC4-5D6E-409C-BE32-E72D297353CC}">
              <c16:uniqueId val="{00000001-D7D3-42C0-AA2A-229219025EC9}"/>
            </c:ext>
          </c:extLst>
        </c:ser>
        <c:dLbls>
          <c:showLegendKey val="0"/>
          <c:showVal val="0"/>
          <c:showCatName val="0"/>
          <c:showSerName val="0"/>
          <c:showPercent val="0"/>
          <c:showBubbleSize val="0"/>
        </c:dLbls>
        <c:smooth val="0"/>
        <c:axId val="359908312"/>
        <c:axId val="359907656"/>
      </c:lineChart>
      <c:dateAx>
        <c:axId val="359908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7656"/>
        <c:crosses val="autoZero"/>
        <c:auto val="1"/>
        <c:lblOffset val="100"/>
        <c:baseTimeUnit val="days"/>
      </c:dateAx>
      <c:valAx>
        <c:axId val="35990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0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246</c:v>
                </c:pt>
                <c:pt idx="1">
                  <c:v>304</c:v>
                </c:pt>
                <c:pt idx="2">
                  <c:v>318</c:v>
                </c:pt>
                <c:pt idx="3">
                  <c:v>157</c:v>
                </c:pt>
                <c:pt idx="4">
                  <c:v>136</c:v>
                </c:pt>
                <c:pt idx="5">
                  <c:v>159</c:v>
                </c:pt>
                <c:pt idx="6">
                  <c:v>168</c:v>
                </c:pt>
                <c:pt idx="7">
                  <c:v>139</c:v>
                </c:pt>
                <c:pt idx="8">
                  <c:v>70</c:v>
                </c:pt>
                <c:pt idx="9">
                  <c:v>48</c:v>
                </c:pt>
                <c:pt idx="10">
                  <c:v>75</c:v>
                </c:pt>
                <c:pt idx="11">
                  <c:v>36</c:v>
                </c:pt>
                <c:pt idx="12">
                  <c:v>35</c:v>
                </c:pt>
                <c:pt idx="13">
                  <c:v>42</c:v>
                </c:pt>
                <c:pt idx="14">
                  <c:v>56</c:v>
                </c:pt>
                <c:pt idx="15">
                  <c:v>162</c:v>
                </c:pt>
                <c:pt idx="16">
                  <c:v>103</c:v>
                </c:pt>
                <c:pt idx="17">
                  <c:v>149</c:v>
                </c:pt>
                <c:pt idx="18">
                  <c:v>172</c:v>
                </c:pt>
                <c:pt idx="19">
                  <c:v>343</c:v>
                </c:pt>
                <c:pt idx="20">
                  <c:v>436</c:v>
                </c:pt>
                <c:pt idx="21">
                  <c:v>222</c:v>
                </c:pt>
                <c:pt idx="22">
                  <c:v>134</c:v>
                </c:pt>
                <c:pt idx="23">
                  <c:v>232</c:v>
                </c:pt>
                <c:pt idx="24">
                  <c:v>144</c:v>
                </c:pt>
                <c:pt idx="25">
                  <c:v>181</c:v>
                </c:pt>
                <c:pt idx="26">
                  <c:v>241</c:v>
                </c:pt>
                <c:pt idx="27">
                  <c:v>176</c:v>
                </c:pt>
                <c:pt idx="28">
                  <c:v>119</c:v>
                </c:pt>
                <c:pt idx="29">
                  <c:v>141</c:v>
                </c:pt>
                <c:pt idx="30">
                  <c:v>83</c:v>
                </c:pt>
              </c:numCache>
            </c:numRef>
          </c:val>
          <c:smooth val="0"/>
          <c:extLst>
            <c:ext xmlns:c16="http://schemas.microsoft.com/office/drawing/2014/chart" uri="{C3380CC4-5D6E-409C-BE32-E72D297353CC}">
              <c16:uniqueId val="{00000000-4D80-4300-97C4-A8B68FE627DB}"/>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Sheet1!$C$2:$C$32</c:f>
              <c:numCache>
                <c:formatCode>General</c:formatCode>
                <c:ptCount val="31"/>
                <c:pt idx="0">
                  <c:v>9</c:v>
                </c:pt>
                <c:pt idx="1">
                  <c:v>4</c:v>
                </c:pt>
                <c:pt idx="2">
                  <c:v>28</c:v>
                </c:pt>
                <c:pt idx="3">
                  <c:v>4</c:v>
                </c:pt>
                <c:pt idx="4">
                  <c:v>7</c:v>
                </c:pt>
                <c:pt idx="5">
                  <c:v>16</c:v>
                </c:pt>
                <c:pt idx="6">
                  <c:v>7</c:v>
                </c:pt>
                <c:pt idx="7">
                  <c:v>12</c:v>
                </c:pt>
                <c:pt idx="8">
                  <c:v>3</c:v>
                </c:pt>
                <c:pt idx="9">
                  <c:v>5</c:v>
                </c:pt>
                <c:pt idx="10">
                  <c:v>6</c:v>
                </c:pt>
                <c:pt idx="11">
                  <c:v>4</c:v>
                </c:pt>
                <c:pt idx="12">
                  <c:v>5</c:v>
                </c:pt>
                <c:pt idx="13">
                  <c:v>3</c:v>
                </c:pt>
                <c:pt idx="14">
                  <c:v>5</c:v>
                </c:pt>
                <c:pt idx="15">
                  <c:v>2</c:v>
                </c:pt>
                <c:pt idx="16">
                  <c:v>2</c:v>
                </c:pt>
                <c:pt idx="17">
                  <c:v>34</c:v>
                </c:pt>
                <c:pt idx="18">
                  <c:v>5</c:v>
                </c:pt>
                <c:pt idx="19">
                  <c:v>13</c:v>
                </c:pt>
                <c:pt idx="20">
                  <c:v>27</c:v>
                </c:pt>
                <c:pt idx="21">
                  <c:v>5</c:v>
                </c:pt>
                <c:pt idx="22">
                  <c:v>15</c:v>
                </c:pt>
                <c:pt idx="23">
                  <c:v>7</c:v>
                </c:pt>
                <c:pt idx="24">
                  <c:v>9</c:v>
                </c:pt>
                <c:pt idx="25">
                  <c:v>6</c:v>
                </c:pt>
                <c:pt idx="26">
                  <c:v>16</c:v>
                </c:pt>
                <c:pt idx="27">
                  <c:v>5</c:v>
                </c:pt>
                <c:pt idx="28">
                  <c:v>2</c:v>
                </c:pt>
                <c:pt idx="29">
                  <c:v>6</c:v>
                </c:pt>
                <c:pt idx="30">
                  <c:v>6</c:v>
                </c:pt>
              </c:numCache>
            </c:numRef>
          </c:val>
          <c:smooth val="0"/>
          <c:extLst>
            <c:ext xmlns:c16="http://schemas.microsoft.com/office/drawing/2014/chart" uri="{C3380CC4-5D6E-409C-BE32-E72D297353CC}">
              <c16:uniqueId val="{00000001-4D80-4300-97C4-A8B68FE627DB}"/>
            </c:ext>
          </c:extLst>
        </c:ser>
        <c:dLbls>
          <c:showLegendKey val="0"/>
          <c:showVal val="0"/>
          <c:showCatName val="0"/>
          <c:showSerName val="0"/>
          <c:showPercent val="0"/>
          <c:showBubbleSize val="0"/>
        </c:dLbls>
        <c:smooth val="0"/>
        <c:axId val="359923400"/>
        <c:axId val="359924056"/>
      </c:lineChart>
      <c:dateAx>
        <c:axId val="359923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24056"/>
        <c:crosses val="autoZero"/>
        <c:auto val="1"/>
        <c:lblOffset val="100"/>
        <c:baseTimeUnit val="days"/>
      </c:dateAx>
      <c:valAx>
        <c:axId val="35992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23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2073.5</c:v>
                </c:pt>
                <c:pt idx="1">
                  <c:v>1129.4333333333</c:v>
                </c:pt>
                <c:pt idx="2">
                  <c:v>764.1</c:v>
                </c:pt>
                <c:pt idx="3">
                  <c:v>615.43333333332998</c:v>
                </c:pt>
                <c:pt idx="4">
                  <c:v>808.46666666666999</c:v>
                </c:pt>
                <c:pt idx="5">
                  <c:v>1827</c:v>
                </c:pt>
                <c:pt idx="6">
                  <c:v>3861.8</c:v>
                </c:pt>
                <c:pt idx="7">
                  <c:v>5291.3</c:v>
                </c:pt>
                <c:pt idx="8">
                  <c:v>6323.3666666667004</c:v>
                </c:pt>
                <c:pt idx="9">
                  <c:v>6050.0645161290004</c:v>
                </c:pt>
                <c:pt idx="10">
                  <c:v>6298.5806451612998</c:v>
                </c:pt>
                <c:pt idx="11">
                  <c:v>6525.9354838709996</c:v>
                </c:pt>
                <c:pt idx="12">
                  <c:v>7155.5806451612998</c:v>
                </c:pt>
                <c:pt idx="13">
                  <c:v>6917.8387096774004</c:v>
                </c:pt>
                <c:pt idx="14">
                  <c:v>6627.7096774193997</c:v>
                </c:pt>
                <c:pt idx="15">
                  <c:v>6638.6451612903002</c:v>
                </c:pt>
                <c:pt idx="16">
                  <c:v>6941.3225806452001</c:v>
                </c:pt>
                <c:pt idx="17">
                  <c:v>7282.9354838709996</c:v>
                </c:pt>
                <c:pt idx="18">
                  <c:v>7608.7419354839003</c:v>
                </c:pt>
                <c:pt idx="19">
                  <c:v>8029.8064516128998</c:v>
                </c:pt>
                <c:pt idx="20">
                  <c:v>8285.2903225806003</c:v>
                </c:pt>
                <c:pt idx="21">
                  <c:v>7883.0322580644997</c:v>
                </c:pt>
                <c:pt idx="22">
                  <c:v>6439.7419354839003</c:v>
                </c:pt>
                <c:pt idx="23">
                  <c:v>3836.0645161289999</c:v>
                </c:pt>
              </c:numCache>
            </c:numRef>
          </c:val>
          <c:smooth val="0"/>
          <c:extLst>
            <c:ext xmlns:c16="http://schemas.microsoft.com/office/drawing/2014/chart" uri="{C3380CC4-5D6E-409C-BE32-E72D297353CC}">
              <c16:uniqueId val="{00000000-5818-4FBA-B5E4-C9937BC9CA8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155.13333333333</c:v>
                </c:pt>
                <c:pt idx="1">
                  <c:v>97.266666666667007</c:v>
                </c:pt>
                <c:pt idx="2">
                  <c:v>66.033333333333005</c:v>
                </c:pt>
                <c:pt idx="3">
                  <c:v>52.7</c:v>
                </c:pt>
                <c:pt idx="4">
                  <c:v>55.366666666667001</c:v>
                </c:pt>
                <c:pt idx="5">
                  <c:v>99.866666666667001</c:v>
                </c:pt>
                <c:pt idx="6">
                  <c:v>198.96666666666999</c:v>
                </c:pt>
                <c:pt idx="7">
                  <c:v>287.43333333332998</c:v>
                </c:pt>
                <c:pt idx="8">
                  <c:v>349.63333333332997</c:v>
                </c:pt>
                <c:pt idx="9">
                  <c:v>343.54838709677</c:v>
                </c:pt>
                <c:pt idx="10">
                  <c:v>364.90322580645</c:v>
                </c:pt>
                <c:pt idx="11">
                  <c:v>376.70967741934999</c:v>
                </c:pt>
                <c:pt idx="12">
                  <c:v>399.70967741934999</c:v>
                </c:pt>
                <c:pt idx="13">
                  <c:v>393.83870967742001</c:v>
                </c:pt>
                <c:pt idx="14">
                  <c:v>386.96774193547998</c:v>
                </c:pt>
                <c:pt idx="15">
                  <c:v>387.90322580645</c:v>
                </c:pt>
                <c:pt idx="16">
                  <c:v>396.96774193547998</c:v>
                </c:pt>
                <c:pt idx="17">
                  <c:v>419.25806451612999</c:v>
                </c:pt>
                <c:pt idx="18">
                  <c:v>423.35483870968</c:v>
                </c:pt>
                <c:pt idx="19">
                  <c:v>439.16129032257999</c:v>
                </c:pt>
                <c:pt idx="20">
                  <c:v>449.58064516129002</c:v>
                </c:pt>
                <c:pt idx="21">
                  <c:v>432.45161290323</c:v>
                </c:pt>
                <c:pt idx="22">
                  <c:v>369.32258064515997</c:v>
                </c:pt>
                <c:pt idx="23">
                  <c:v>247.06451612903001</c:v>
                </c:pt>
              </c:numCache>
            </c:numRef>
          </c:val>
          <c:smooth val="0"/>
          <c:extLst>
            <c:ext xmlns:c16="http://schemas.microsoft.com/office/drawing/2014/chart" uri="{C3380CC4-5D6E-409C-BE32-E72D297353CC}">
              <c16:uniqueId val="{00000001-5818-4FBA-B5E4-C9937BC9CA8C}"/>
            </c:ext>
          </c:extLst>
        </c:ser>
        <c:dLbls>
          <c:showLegendKey val="0"/>
          <c:showVal val="0"/>
          <c:showCatName val="0"/>
          <c:showSerName val="0"/>
          <c:showPercent val="0"/>
          <c:showBubbleSize val="0"/>
        </c:dLbls>
        <c:smooth val="0"/>
        <c:axId val="359927336"/>
        <c:axId val="359924384"/>
      </c:lineChart>
      <c:catAx>
        <c:axId val="35992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24384"/>
        <c:crosses val="autoZero"/>
        <c:auto val="1"/>
        <c:lblAlgn val="ctr"/>
        <c:lblOffset val="100"/>
        <c:noMultiLvlLbl val="0"/>
      </c:catAx>
      <c:valAx>
        <c:axId val="35992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2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Hotel Winzer Wellness und Kuscheln</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17698</c:v>
                </c:pt>
                <c:pt idx="1">
                  <c:v>10857</c:v>
                </c:pt>
                <c:pt idx="2">
                  <c:v>14749</c:v>
                </c:pt>
                <c:pt idx="3">
                  <c:v>8931</c:v>
                </c:pt>
                <c:pt idx="4">
                  <c:v>9385</c:v>
                </c:pt>
                <c:pt idx="5">
                  <c:v>9460</c:v>
                </c:pt>
                <c:pt idx="6">
                  <c:v>7140</c:v>
                </c:pt>
                <c:pt idx="7">
                  <c:v>9898</c:v>
                </c:pt>
                <c:pt idx="8">
                  <c:v>1959</c:v>
                </c:pt>
                <c:pt idx="9">
                  <c:v>396</c:v>
                </c:pt>
                <c:pt idx="10">
                  <c:v>271</c:v>
                </c:pt>
                <c:pt idx="11">
                  <c:v>93</c:v>
                </c:pt>
                <c:pt idx="12">
                  <c:v>40</c:v>
                </c:pt>
                <c:pt idx="13">
                  <c:v>39</c:v>
                </c:pt>
                <c:pt idx="14">
                  <c:v>194</c:v>
                </c:pt>
                <c:pt idx="15">
                  <c:v>8010</c:v>
                </c:pt>
                <c:pt idx="16">
                  <c:v>6798</c:v>
                </c:pt>
                <c:pt idx="17">
                  <c:v>10602</c:v>
                </c:pt>
                <c:pt idx="18">
                  <c:v>8483</c:v>
                </c:pt>
                <c:pt idx="19">
                  <c:v>14946</c:v>
                </c:pt>
                <c:pt idx="20">
                  <c:v>17538</c:v>
                </c:pt>
                <c:pt idx="21">
                  <c:v>8947</c:v>
                </c:pt>
                <c:pt idx="22">
                  <c:v>6532</c:v>
                </c:pt>
                <c:pt idx="23">
                  <c:v>13801</c:v>
                </c:pt>
                <c:pt idx="24">
                  <c:v>9403</c:v>
                </c:pt>
                <c:pt idx="25">
                  <c:v>7807</c:v>
                </c:pt>
                <c:pt idx="26">
                  <c:v>13501</c:v>
                </c:pt>
                <c:pt idx="27">
                  <c:v>10089</c:v>
                </c:pt>
                <c:pt idx="28">
                  <c:v>5828</c:v>
                </c:pt>
                <c:pt idx="29">
                  <c:v>8133</c:v>
                </c:pt>
                <c:pt idx="30">
                  <c:v>5635</c:v>
                </c:pt>
              </c:numCache>
            </c:numRef>
          </c:val>
          <c:smooth val="0"/>
          <c:extLst>
            <c:ext xmlns:c16="http://schemas.microsoft.com/office/drawing/2014/chart" uri="{C3380CC4-5D6E-409C-BE32-E72D297353CC}">
              <c16:uniqueId val="{00000000-33B4-4866-B8F1-3955DB7C85FC}"/>
            </c:ext>
          </c:extLst>
        </c:ser>
        <c:ser>
          <c:idx val="1"/>
          <c:order val="1"/>
          <c:tx>
            <c:strRef>
              <c:f>Sheet1!$C$1</c:f>
              <c:strCache>
                <c:ptCount val="1"/>
                <c:pt idx="0">
                  <c:v>Mark's New York Bar</c:v>
                </c:pt>
              </c:strCache>
            </c:strRef>
          </c:tx>
          <c:spPr>
            <a:ln w="28575" cap="rnd">
              <a:solidFill>
                <a:schemeClr val="accent2"/>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Sheet1!$C$2:$C$32</c:f>
              <c:numCache>
                <c:formatCode>General</c:formatCode>
                <c:ptCount val="31"/>
                <c:pt idx="0">
                  <c:v>6</c:v>
                </c:pt>
                <c:pt idx="1">
                  <c:v>5</c:v>
                </c:pt>
                <c:pt idx="2">
                  <c:v>3</c:v>
                </c:pt>
                <c:pt idx="3">
                  <c:v>4</c:v>
                </c:pt>
                <c:pt idx="4">
                  <c:v>6</c:v>
                </c:pt>
                <c:pt idx="5">
                  <c:v>171</c:v>
                </c:pt>
                <c:pt idx="6">
                  <c:v>30</c:v>
                </c:pt>
                <c:pt idx="7">
                  <c:v>10</c:v>
                </c:pt>
                <c:pt idx="8">
                  <c:v>6</c:v>
                </c:pt>
                <c:pt idx="9">
                  <c:v>4</c:v>
                </c:pt>
                <c:pt idx="10">
                  <c:v>4</c:v>
                </c:pt>
                <c:pt idx="11">
                  <c:v>2</c:v>
                </c:pt>
                <c:pt idx="12">
                  <c:v>5</c:v>
                </c:pt>
                <c:pt idx="13">
                  <c:v>5</c:v>
                </c:pt>
                <c:pt idx="14">
                  <c:v>2</c:v>
                </c:pt>
                <c:pt idx="15">
                  <c:v>1</c:v>
                </c:pt>
                <c:pt idx="16">
                  <c:v>3</c:v>
                </c:pt>
                <c:pt idx="17">
                  <c:v>2313</c:v>
                </c:pt>
                <c:pt idx="18">
                  <c:v>1211</c:v>
                </c:pt>
                <c:pt idx="19">
                  <c:v>411</c:v>
                </c:pt>
                <c:pt idx="20">
                  <c:v>702</c:v>
                </c:pt>
                <c:pt idx="21">
                  <c:v>417</c:v>
                </c:pt>
                <c:pt idx="22">
                  <c:v>317</c:v>
                </c:pt>
                <c:pt idx="23">
                  <c:v>330</c:v>
                </c:pt>
                <c:pt idx="24">
                  <c:v>377</c:v>
                </c:pt>
                <c:pt idx="25">
                  <c:v>428</c:v>
                </c:pt>
                <c:pt idx="26">
                  <c:v>486</c:v>
                </c:pt>
                <c:pt idx="27">
                  <c:v>180</c:v>
                </c:pt>
                <c:pt idx="28">
                  <c:v>82</c:v>
                </c:pt>
                <c:pt idx="29">
                  <c:v>33</c:v>
                </c:pt>
                <c:pt idx="30">
                  <c:v>12</c:v>
                </c:pt>
              </c:numCache>
            </c:numRef>
          </c:val>
          <c:smooth val="0"/>
          <c:extLst>
            <c:ext xmlns:c16="http://schemas.microsoft.com/office/drawing/2014/chart" uri="{C3380CC4-5D6E-409C-BE32-E72D297353CC}">
              <c16:uniqueId val="{00000001-33B4-4866-B8F1-3955DB7C85FC}"/>
            </c:ext>
          </c:extLst>
        </c:ser>
        <c:dLbls>
          <c:showLegendKey val="0"/>
          <c:showVal val="0"/>
          <c:showCatName val="0"/>
          <c:showSerName val="0"/>
          <c:showPercent val="0"/>
          <c:showBubbleSize val="0"/>
        </c:dLbls>
        <c:smooth val="0"/>
        <c:axId val="331747440"/>
        <c:axId val="331747768"/>
      </c:lineChart>
      <c:dateAx>
        <c:axId val="331747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47768"/>
        <c:crosses val="autoZero"/>
        <c:auto val="1"/>
        <c:lblOffset val="100"/>
        <c:baseTimeUnit val="days"/>
      </c:dateAx>
      <c:valAx>
        <c:axId val="331747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4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229F-7502-4206-A084-37B64F603DD5}"/>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2B395719-81AD-4D09-91BD-8A2616E35A4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310752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1ADA1-363A-4008-A8D1-6C4F4B618E34}"/>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00B90EC-CDB2-4F4C-82C8-83EC604B2011}"/>
              </a:ext>
            </a:extLst>
          </p:cNvPr>
          <p:cNvGraphicFramePr>
            <a:graphicFrameLocks noGrp="1"/>
          </p:cNvGraphicFramePr>
          <p:nvPr>
            <p:ph type="tbl" sz="quarter" idx="13"/>
            <p:extLst>
              <p:ext uri="{D42A27DB-BD31-4B8C-83A1-F6EECF244321}">
                <p14:modId xmlns:p14="http://schemas.microsoft.com/office/powerpoint/2010/main" val="4209151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30965760"/>
                    </a:ext>
                  </a:extLst>
                </a:gridCol>
                <a:gridCol w="740664">
                  <a:extLst>
                    <a:ext uri="{9D8B030D-6E8A-4147-A177-3AD203B41FA5}">
                      <a16:colId xmlns:a16="http://schemas.microsoft.com/office/drawing/2014/main" val="4279123733"/>
                    </a:ext>
                  </a:extLst>
                </a:gridCol>
                <a:gridCol w="740664">
                  <a:extLst>
                    <a:ext uri="{9D8B030D-6E8A-4147-A177-3AD203B41FA5}">
                      <a16:colId xmlns:a16="http://schemas.microsoft.com/office/drawing/2014/main" val="554297003"/>
                    </a:ext>
                  </a:extLst>
                </a:gridCol>
                <a:gridCol w="740664">
                  <a:extLst>
                    <a:ext uri="{9D8B030D-6E8A-4147-A177-3AD203B41FA5}">
                      <a16:colId xmlns:a16="http://schemas.microsoft.com/office/drawing/2014/main" val="1158643349"/>
                    </a:ext>
                  </a:extLst>
                </a:gridCol>
                <a:gridCol w="740664">
                  <a:extLst>
                    <a:ext uri="{9D8B030D-6E8A-4147-A177-3AD203B41FA5}">
                      <a16:colId xmlns:a16="http://schemas.microsoft.com/office/drawing/2014/main" val="3288073636"/>
                    </a:ext>
                  </a:extLst>
                </a:gridCol>
                <a:gridCol w="740664">
                  <a:extLst>
                    <a:ext uri="{9D8B030D-6E8A-4147-A177-3AD203B41FA5}">
                      <a16:colId xmlns:a16="http://schemas.microsoft.com/office/drawing/2014/main" val="2390629655"/>
                    </a:ext>
                  </a:extLst>
                </a:gridCol>
                <a:gridCol w="740664">
                  <a:extLst>
                    <a:ext uri="{9D8B030D-6E8A-4147-A177-3AD203B41FA5}">
                      <a16:colId xmlns:a16="http://schemas.microsoft.com/office/drawing/2014/main" val="20453010"/>
                    </a:ext>
                  </a:extLst>
                </a:gridCol>
                <a:gridCol w="740664">
                  <a:extLst>
                    <a:ext uri="{9D8B030D-6E8A-4147-A177-3AD203B41FA5}">
                      <a16:colId xmlns:a16="http://schemas.microsoft.com/office/drawing/2014/main" val="3705407744"/>
                    </a:ext>
                  </a:extLst>
                </a:gridCol>
                <a:gridCol w="740664">
                  <a:extLst>
                    <a:ext uri="{9D8B030D-6E8A-4147-A177-3AD203B41FA5}">
                      <a16:colId xmlns:a16="http://schemas.microsoft.com/office/drawing/2014/main" val="1633367585"/>
                    </a:ext>
                  </a:extLst>
                </a:gridCol>
                <a:gridCol w="740664">
                  <a:extLst>
                    <a:ext uri="{9D8B030D-6E8A-4147-A177-3AD203B41FA5}">
                      <a16:colId xmlns:a16="http://schemas.microsoft.com/office/drawing/2014/main" val="37093097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68091064"/>
                  </a:ext>
                </a:extLst>
              </a:tr>
              <a:tr h="370840">
                <a:tc>
                  <a:txBody>
                    <a:bodyPr/>
                    <a:lstStyle/>
                    <a:p>
                      <a:r>
                        <a:rPr lang="de-DE" sz="1000"/>
                        <a:t>**** Hotel Winzer Wellness und Kuscheln</a:t>
                      </a:r>
                      <a:endParaRPr lang="en-US" sz="1000"/>
                    </a:p>
                  </a:txBody>
                  <a:tcPr/>
                </a:tc>
                <a:tc>
                  <a:txBody>
                    <a:bodyPr/>
                    <a:lstStyle/>
                    <a:p>
                      <a:r>
                        <a:rPr lang="en-US" sz="1000"/>
                        <a:t>15508</a:t>
                      </a:r>
                    </a:p>
                  </a:txBody>
                  <a:tcPr/>
                </a:tc>
                <a:tc>
                  <a:txBody>
                    <a:bodyPr/>
                    <a:lstStyle/>
                    <a:p>
                      <a:r>
                        <a:rPr lang="en-US" sz="1000"/>
                        <a:t>317</a:t>
                      </a:r>
                    </a:p>
                  </a:txBody>
                  <a:tcPr/>
                </a:tc>
                <a:tc>
                  <a:txBody>
                    <a:bodyPr/>
                    <a:lstStyle/>
                    <a:p>
                      <a:r>
                        <a:rPr lang="en-US" sz="1000"/>
                        <a:t>17</a:t>
                      </a:r>
                    </a:p>
                  </a:txBody>
                  <a:tcPr/>
                </a:tc>
                <a:tc>
                  <a:txBody>
                    <a:bodyPr/>
                    <a:lstStyle/>
                    <a:p>
                      <a:r>
                        <a:rPr lang="en-US" sz="1000"/>
                        <a:t>2497</a:t>
                      </a:r>
                    </a:p>
                  </a:txBody>
                  <a:tcPr/>
                </a:tc>
                <a:tc>
                  <a:txBody>
                    <a:bodyPr/>
                    <a:lstStyle/>
                    <a:p>
                      <a:r>
                        <a:rPr lang="en-US" sz="1000"/>
                        <a:t>634</a:t>
                      </a:r>
                    </a:p>
                  </a:txBody>
                  <a:tcPr/>
                </a:tc>
                <a:tc>
                  <a:txBody>
                    <a:bodyPr/>
                    <a:lstStyle/>
                    <a:p>
                      <a:r>
                        <a:rPr lang="en-US" sz="1000"/>
                        <a:t>109</a:t>
                      </a:r>
                    </a:p>
                  </a:txBody>
                  <a:tcPr/>
                </a:tc>
                <a:tc>
                  <a:txBody>
                    <a:bodyPr/>
                    <a:lstStyle/>
                    <a:p>
                      <a:r>
                        <a:rPr lang="en-US" sz="1000"/>
                        <a:t>0</a:t>
                      </a:r>
                    </a:p>
                  </a:txBody>
                  <a:tcPr/>
                </a:tc>
                <a:tc>
                  <a:txBody>
                    <a:bodyPr/>
                    <a:lstStyle/>
                    <a:p>
                      <a:r>
                        <a:rPr lang="en-US" sz="1000"/>
                        <a:t>1.2417%</a:t>
                      </a:r>
                    </a:p>
                  </a:txBody>
                  <a:tcPr/>
                </a:tc>
                <a:tc>
                  <a:txBody>
                    <a:bodyPr/>
                    <a:lstStyle/>
                    <a:p>
                      <a:r>
                        <a:rPr lang="en-US" sz="1000"/>
                        <a:t>0.0%</a:t>
                      </a:r>
                    </a:p>
                  </a:txBody>
                  <a:tcPr/>
                </a:tc>
                <a:extLst>
                  <a:ext uri="{0D108BD9-81ED-4DB2-BD59-A6C34878D82A}">
                    <a16:rowId xmlns:a16="http://schemas.microsoft.com/office/drawing/2014/main" val="530405284"/>
                  </a:ext>
                </a:extLst>
              </a:tr>
              <a:tr h="370840">
                <a:tc>
                  <a:txBody>
                    <a:bodyPr/>
                    <a:lstStyle/>
                    <a:p>
                      <a:r>
                        <a:rPr lang="en-US" sz="1000"/>
                        <a:t>Mark's New York Bar</a:t>
                      </a:r>
                    </a:p>
                  </a:txBody>
                  <a:tcPr/>
                </a:tc>
                <a:tc>
                  <a:txBody>
                    <a:bodyPr/>
                    <a:lstStyle/>
                    <a:p>
                      <a:r>
                        <a:rPr lang="en-US" sz="1000"/>
                        <a:t>903</a:t>
                      </a:r>
                    </a:p>
                  </a:txBody>
                  <a:tcPr/>
                </a:tc>
                <a:tc>
                  <a:txBody>
                    <a:bodyPr/>
                    <a:lstStyle/>
                    <a:p>
                      <a:r>
                        <a:rPr lang="en-US" sz="1000"/>
                        <a:t>5</a:t>
                      </a:r>
                    </a:p>
                  </a:txBody>
                  <a:tcPr/>
                </a:tc>
                <a:tc>
                  <a:txBody>
                    <a:bodyPr/>
                    <a:lstStyle/>
                    <a:p>
                      <a:r>
                        <a:rPr lang="en-US" sz="1000"/>
                        <a:t>6</a:t>
                      </a:r>
                    </a:p>
                  </a:txBody>
                  <a:tcPr/>
                </a:tc>
                <a:tc>
                  <a:txBody>
                    <a:bodyPr/>
                    <a:lstStyle/>
                    <a:p>
                      <a:r>
                        <a:rPr lang="en-US" sz="1000"/>
                        <a:t>84</a:t>
                      </a:r>
                    </a:p>
                  </a:txBody>
                  <a:tcPr/>
                </a:tc>
                <a:tc>
                  <a:txBody>
                    <a:bodyPr/>
                    <a:lstStyle/>
                    <a:p>
                      <a:r>
                        <a:rPr lang="en-US" sz="1000"/>
                        <a:t>8</a:t>
                      </a:r>
                    </a:p>
                  </a:txBody>
                  <a:tcPr/>
                </a:tc>
                <a:tc>
                  <a:txBody>
                    <a:bodyPr/>
                    <a:lstStyle/>
                    <a:p>
                      <a:r>
                        <a:rPr lang="en-US" sz="1000"/>
                        <a:t>11</a:t>
                      </a:r>
                    </a:p>
                  </a:txBody>
                  <a:tcPr/>
                </a:tc>
                <a:tc>
                  <a:txBody>
                    <a:bodyPr/>
                    <a:lstStyle/>
                    <a:p>
                      <a:r>
                        <a:rPr lang="en-US" sz="1000"/>
                        <a:t>0</a:t>
                      </a:r>
                    </a:p>
                  </a:txBody>
                  <a:tcPr/>
                </a:tc>
                <a:tc>
                  <a:txBody>
                    <a:bodyPr/>
                    <a:lstStyle/>
                    <a:p>
                      <a:r>
                        <a:rPr lang="en-US" sz="1000"/>
                        <a:t>1.9074%</a:t>
                      </a:r>
                    </a:p>
                  </a:txBody>
                  <a:tcPr/>
                </a:tc>
                <a:tc>
                  <a:txBody>
                    <a:bodyPr/>
                    <a:lstStyle/>
                    <a:p>
                      <a:r>
                        <a:rPr lang="en-US" sz="1000"/>
                        <a:t>0.0%</a:t>
                      </a:r>
                    </a:p>
                  </a:txBody>
                  <a:tcPr/>
                </a:tc>
                <a:extLst>
                  <a:ext uri="{0D108BD9-81ED-4DB2-BD59-A6C34878D82A}">
                    <a16:rowId xmlns:a16="http://schemas.microsoft.com/office/drawing/2014/main" val="3889151482"/>
                  </a:ext>
                </a:extLst>
              </a:tr>
            </a:tbl>
          </a:graphicData>
        </a:graphic>
      </p:graphicFrame>
      <p:sp>
        <p:nvSpPr>
          <p:cNvPr id="4" name="Text Placeholder 3">
            <a:extLst>
              <a:ext uri="{FF2B5EF4-FFF2-40B4-BE49-F238E27FC236}">
                <a16:creationId xmlns:a16="http://schemas.microsoft.com/office/drawing/2014/main" id="{2F509A5E-40B7-49D9-B750-488AACCED8A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99134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07076-791A-40BB-8175-81398663108B}"/>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43C2C01A-6F46-4D2C-A749-CA177B626E0E}"/>
              </a:ext>
            </a:extLst>
          </p:cNvPr>
          <p:cNvGraphicFramePr>
            <a:graphicFrameLocks noGrp="1"/>
          </p:cNvGraphicFramePr>
          <p:nvPr>
            <p:ph type="tbl" sz="quarter" idx="13"/>
            <p:extLst>
              <p:ext uri="{D42A27DB-BD31-4B8C-83A1-F6EECF244321}">
                <p14:modId xmlns:p14="http://schemas.microsoft.com/office/powerpoint/2010/main" val="2621794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281199"/>
                    </a:ext>
                  </a:extLst>
                </a:gridCol>
                <a:gridCol w="1234440">
                  <a:extLst>
                    <a:ext uri="{9D8B030D-6E8A-4147-A177-3AD203B41FA5}">
                      <a16:colId xmlns:a16="http://schemas.microsoft.com/office/drawing/2014/main" val="3479322909"/>
                    </a:ext>
                  </a:extLst>
                </a:gridCol>
                <a:gridCol w="822960">
                  <a:extLst>
                    <a:ext uri="{9D8B030D-6E8A-4147-A177-3AD203B41FA5}">
                      <a16:colId xmlns:a16="http://schemas.microsoft.com/office/drawing/2014/main" val="2828222532"/>
                    </a:ext>
                  </a:extLst>
                </a:gridCol>
                <a:gridCol w="822960">
                  <a:extLst>
                    <a:ext uri="{9D8B030D-6E8A-4147-A177-3AD203B41FA5}">
                      <a16:colId xmlns:a16="http://schemas.microsoft.com/office/drawing/2014/main" val="251246568"/>
                    </a:ext>
                  </a:extLst>
                </a:gridCol>
                <a:gridCol w="822960">
                  <a:extLst>
                    <a:ext uri="{9D8B030D-6E8A-4147-A177-3AD203B41FA5}">
                      <a16:colId xmlns:a16="http://schemas.microsoft.com/office/drawing/2014/main" val="646525689"/>
                    </a:ext>
                  </a:extLst>
                </a:gridCol>
                <a:gridCol w="822960">
                  <a:extLst>
                    <a:ext uri="{9D8B030D-6E8A-4147-A177-3AD203B41FA5}">
                      <a16:colId xmlns:a16="http://schemas.microsoft.com/office/drawing/2014/main" val="1471706699"/>
                    </a:ext>
                  </a:extLst>
                </a:gridCol>
                <a:gridCol w="822960">
                  <a:extLst>
                    <a:ext uri="{9D8B030D-6E8A-4147-A177-3AD203B41FA5}">
                      <a16:colId xmlns:a16="http://schemas.microsoft.com/office/drawing/2014/main" val="2037662551"/>
                    </a:ext>
                  </a:extLst>
                </a:gridCol>
                <a:gridCol w="822960">
                  <a:extLst>
                    <a:ext uri="{9D8B030D-6E8A-4147-A177-3AD203B41FA5}">
                      <a16:colId xmlns:a16="http://schemas.microsoft.com/office/drawing/2014/main" val="40730462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29414415"/>
                  </a:ext>
                </a:extLst>
              </a:tr>
              <a:tr h="370840">
                <a:tc>
                  <a:txBody>
                    <a:bodyPr/>
                    <a:lstStyle/>
                    <a:p>
                      <a:r>
                        <a:rPr lang="de-DE" sz="1000"/>
                        <a:t>**** Hotel Winzer Wellness und Kuscheln</a:t>
                      </a:r>
                      <a:endParaRPr lang="en-US" sz="1000"/>
                    </a:p>
                  </a:txBody>
                  <a:tcPr/>
                </a:tc>
                <a:tc>
                  <a:txBody>
                    <a:bodyPr/>
                    <a:lstStyle/>
                    <a:p>
                      <a:r>
                        <a:rPr lang="en-US" sz="1000"/>
                        <a:t>15508</a:t>
                      </a:r>
                    </a:p>
                  </a:txBody>
                  <a:tcPr/>
                </a:tc>
                <a:tc>
                  <a:txBody>
                    <a:bodyPr/>
                    <a:lstStyle/>
                    <a:p>
                      <a:r>
                        <a:rPr lang="en-US" sz="1000"/>
                        <a:t>32</a:t>
                      </a:r>
                    </a:p>
                  </a:txBody>
                  <a:tcPr/>
                </a:tc>
                <a:tc>
                  <a:txBody>
                    <a:bodyPr/>
                    <a:lstStyle/>
                    <a:p>
                      <a:r>
                        <a:rPr lang="en-US" sz="1000"/>
                        <a:t>0.2%</a:t>
                      </a:r>
                    </a:p>
                  </a:txBody>
                  <a:tcPr/>
                </a:tc>
                <a:tc>
                  <a:txBody>
                    <a:bodyPr/>
                    <a:lstStyle/>
                    <a:p>
                      <a:r>
                        <a:rPr lang="en-US" sz="1000"/>
                        <a:t>92</a:t>
                      </a:r>
                    </a:p>
                  </a:txBody>
                  <a:tcPr/>
                </a:tc>
                <a:tc>
                  <a:txBody>
                    <a:bodyPr/>
                    <a:lstStyle/>
                    <a:p>
                      <a:r>
                        <a:rPr lang="en-US" sz="1000"/>
                        <a:t>0.6%</a:t>
                      </a:r>
                    </a:p>
                  </a:txBody>
                  <a:tcPr/>
                </a:tc>
                <a:tc>
                  <a:txBody>
                    <a:bodyPr/>
                    <a:lstStyle/>
                    <a:p>
                      <a:r>
                        <a:rPr lang="en-US" sz="1000"/>
                        <a:t>319</a:t>
                      </a:r>
                    </a:p>
                  </a:txBody>
                  <a:tcPr/>
                </a:tc>
                <a:tc>
                  <a:txBody>
                    <a:bodyPr/>
                    <a:lstStyle/>
                    <a:p>
                      <a:r>
                        <a:rPr lang="en-US" sz="1000"/>
                        <a:t>2.1%</a:t>
                      </a:r>
                    </a:p>
                  </a:txBody>
                  <a:tcPr/>
                </a:tc>
                <a:extLst>
                  <a:ext uri="{0D108BD9-81ED-4DB2-BD59-A6C34878D82A}">
                    <a16:rowId xmlns:a16="http://schemas.microsoft.com/office/drawing/2014/main" val="975972550"/>
                  </a:ext>
                </a:extLst>
              </a:tr>
              <a:tr h="370840">
                <a:tc>
                  <a:txBody>
                    <a:bodyPr/>
                    <a:lstStyle/>
                    <a:p>
                      <a:r>
                        <a:rPr lang="en-US" sz="1000"/>
                        <a:t>Mark's New York Bar</a:t>
                      </a:r>
                    </a:p>
                  </a:txBody>
                  <a:tcPr/>
                </a:tc>
                <a:tc>
                  <a:txBody>
                    <a:bodyPr/>
                    <a:lstStyle/>
                    <a:p>
                      <a:r>
                        <a:rPr lang="en-US" sz="1000"/>
                        <a:t>903</a:t>
                      </a:r>
                    </a:p>
                  </a:txBody>
                  <a:tcPr/>
                </a:tc>
                <a:tc>
                  <a:txBody>
                    <a:bodyPr/>
                    <a:lstStyle/>
                    <a:p>
                      <a:r>
                        <a:rPr lang="en-US" sz="1000"/>
                        <a:t>0</a:t>
                      </a:r>
                    </a:p>
                  </a:txBody>
                  <a:tcPr/>
                </a:tc>
                <a:tc>
                  <a:txBody>
                    <a:bodyPr/>
                    <a:lstStyle/>
                    <a:p>
                      <a:r>
                        <a:rPr lang="en-US" sz="1000"/>
                        <a:t>0.0%</a:t>
                      </a:r>
                    </a:p>
                  </a:txBody>
                  <a:tcPr/>
                </a:tc>
                <a:tc>
                  <a:txBody>
                    <a:bodyPr/>
                    <a:lstStyle/>
                    <a:p>
                      <a:r>
                        <a:rPr lang="en-US" sz="1000"/>
                        <a:t>1</a:t>
                      </a:r>
                    </a:p>
                  </a:txBody>
                  <a:tcPr/>
                </a:tc>
                <a:tc>
                  <a:txBody>
                    <a:bodyPr/>
                    <a:lstStyle/>
                    <a:p>
                      <a:r>
                        <a:rPr lang="en-US" sz="1000"/>
                        <a:t>0.1%</a:t>
                      </a:r>
                    </a:p>
                  </a:txBody>
                  <a:tcPr/>
                </a:tc>
                <a:tc>
                  <a:txBody>
                    <a:bodyPr/>
                    <a:lstStyle/>
                    <a:p>
                      <a:r>
                        <a:rPr lang="en-US" sz="1000"/>
                        <a:t>5</a:t>
                      </a:r>
                    </a:p>
                  </a:txBody>
                  <a:tcPr/>
                </a:tc>
                <a:tc>
                  <a:txBody>
                    <a:bodyPr/>
                    <a:lstStyle/>
                    <a:p>
                      <a:r>
                        <a:rPr lang="en-US" sz="1000"/>
                        <a:t>0.6%</a:t>
                      </a:r>
                    </a:p>
                  </a:txBody>
                  <a:tcPr/>
                </a:tc>
                <a:extLst>
                  <a:ext uri="{0D108BD9-81ED-4DB2-BD59-A6C34878D82A}">
                    <a16:rowId xmlns:a16="http://schemas.microsoft.com/office/drawing/2014/main" val="1278849697"/>
                  </a:ext>
                </a:extLst>
              </a:tr>
            </a:tbl>
          </a:graphicData>
        </a:graphic>
      </p:graphicFrame>
      <p:sp>
        <p:nvSpPr>
          <p:cNvPr id="4" name="Text Placeholder 3">
            <a:extLst>
              <a:ext uri="{FF2B5EF4-FFF2-40B4-BE49-F238E27FC236}">
                <a16:creationId xmlns:a16="http://schemas.microsoft.com/office/drawing/2014/main" id="{49CCD6A6-A6A6-42F7-98D1-4FE1E2D892D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396453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7FF5A-8E58-4730-99C9-2EE04AB3C263}"/>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D61D6C1C-7A92-41BB-BAEC-579C6A033CAC}"/>
              </a:ext>
            </a:extLst>
          </p:cNvPr>
          <p:cNvGraphicFramePr>
            <a:graphicFrameLocks noGrp="1"/>
          </p:cNvGraphicFramePr>
          <p:nvPr>
            <p:ph type="tbl" sz="quarter" idx="13"/>
            <p:extLst>
              <p:ext uri="{D42A27DB-BD31-4B8C-83A1-F6EECF244321}">
                <p14:modId xmlns:p14="http://schemas.microsoft.com/office/powerpoint/2010/main" val="1292566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1726797"/>
                    </a:ext>
                  </a:extLst>
                </a:gridCol>
                <a:gridCol w="740664">
                  <a:extLst>
                    <a:ext uri="{9D8B030D-6E8A-4147-A177-3AD203B41FA5}">
                      <a16:colId xmlns:a16="http://schemas.microsoft.com/office/drawing/2014/main" val="948469111"/>
                    </a:ext>
                  </a:extLst>
                </a:gridCol>
                <a:gridCol w="740664">
                  <a:extLst>
                    <a:ext uri="{9D8B030D-6E8A-4147-A177-3AD203B41FA5}">
                      <a16:colId xmlns:a16="http://schemas.microsoft.com/office/drawing/2014/main" val="2064342162"/>
                    </a:ext>
                  </a:extLst>
                </a:gridCol>
                <a:gridCol w="740664">
                  <a:extLst>
                    <a:ext uri="{9D8B030D-6E8A-4147-A177-3AD203B41FA5}">
                      <a16:colId xmlns:a16="http://schemas.microsoft.com/office/drawing/2014/main" val="1203913692"/>
                    </a:ext>
                  </a:extLst>
                </a:gridCol>
                <a:gridCol w="740664">
                  <a:extLst>
                    <a:ext uri="{9D8B030D-6E8A-4147-A177-3AD203B41FA5}">
                      <a16:colId xmlns:a16="http://schemas.microsoft.com/office/drawing/2014/main" val="730219454"/>
                    </a:ext>
                  </a:extLst>
                </a:gridCol>
                <a:gridCol w="740664">
                  <a:extLst>
                    <a:ext uri="{9D8B030D-6E8A-4147-A177-3AD203B41FA5}">
                      <a16:colId xmlns:a16="http://schemas.microsoft.com/office/drawing/2014/main" val="2054925438"/>
                    </a:ext>
                  </a:extLst>
                </a:gridCol>
                <a:gridCol w="740664">
                  <a:extLst>
                    <a:ext uri="{9D8B030D-6E8A-4147-A177-3AD203B41FA5}">
                      <a16:colId xmlns:a16="http://schemas.microsoft.com/office/drawing/2014/main" val="3509579040"/>
                    </a:ext>
                  </a:extLst>
                </a:gridCol>
                <a:gridCol w="740664">
                  <a:extLst>
                    <a:ext uri="{9D8B030D-6E8A-4147-A177-3AD203B41FA5}">
                      <a16:colId xmlns:a16="http://schemas.microsoft.com/office/drawing/2014/main" val="370324789"/>
                    </a:ext>
                  </a:extLst>
                </a:gridCol>
                <a:gridCol w="740664">
                  <a:extLst>
                    <a:ext uri="{9D8B030D-6E8A-4147-A177-3AD203B41FA5}">
                      <a16:colId xmlns:a16="http://schemas.microsoft.com/office/drawing/2014/main" val="3486017684"/>
                    </a:ext>
                  </a:extLst>
                </a:gridCol>
                <a:gridCol w="740664">
                  <a:extLst>
                    <a:ext uri="{9D8B030D-6E8A-4147-A177-3AD203B41FA5}">
                      <a16:colId xmlns:a16="http://schemas.microsoft.com/office/drawing/2014/main" val="188125174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66247051"/>
                  </a:ext>
                </a:extLst>
              </a:tr>
              <a:tr h="370840">
                <a:tc>
                  <a:txBody>
                    <a:bodyPr/>
                    <a:lstStyle/>
                    <a:p>
                      <a:r>
                        <a:rPr lang="de-DE" sz="1000"/>
                        <a:t>**** Hotel Winzer Wellness und Kuscheln</a:t>
                      </a:r>
                      <a:endParaRPr lang="en-US" sz="1000"/>
                    </a:p>
                  </a:txBody>
                  <a:tcPr/>
                </a:tc>
                <a:tc>
                  <a:txBody>
                    <a:bodyPr/>
                    <a:lstStyle/>
                    <a:p>
                      <a:r>
                        <a:rPr lang="en-US" sz="1000"/>
                        <a:t>15508</a:t>
                      </a:r>
                    </a:p>
                  </a:txBody>
                  <a:tcPr/>
                </a:tc>
                <a:tc>
                  <a:txBody>
                    <a:bodyPr/>
                    <a:lstStyle/>
                    <a:p>
                      <a:r>
                        <a:rPr lang="en-US" sz="1000"/>
                        <a:t>317</a:t>
                      </a:r>
                    </a:p>
                  </a:txBody>
                  <a:tcPr/>
                </a:tc>
                <a:tc>
                  <a:txBody>
                    <a:bodyPr/>
                    <a:lstStyle/>
                    <a:p>
                      <a:r>
                        <a:rPr lang="en-US" sz="1000"/>
                        <a:t>17</a:t>
                      </a:r>
                    </a:p>
                  </a:txBody>
                  <a:tcPr/>
                </a:tc>
                <a:tc>
                  <a:txBody>
                    <a:bodyPr/>
                    <a:lstStyle/>
                    <a:p>
                      <a:r>
                        <a:rPr lang="en-US" sz="1000"/>
                        <a:t>2497</a:t>
                      </a:r>
                    </a:p>
                  </a:txBody>
                  <a:tcPr/>
                </a:tc>
                <a:tc>
                  <a:txBody>
                    <a:bodyPr/>
                    <a:lstStyle/>
                    <a:p>
                      <a:r>
                        <a:rPr lang="en-US" sz="1000"/>
                        <a:t>634</a:t>
                      </a:r>
                    </a:p>
                  </a:txBody>
                  <a:tcPr/>
                </a:tc>
                <a:tc>
                  <a:txBody>
                    <a:bodyPr/>
                    <a:lstStyle/>
                    <a:p>
                      <a:r>
                        <a:rPr lang="en-US" sz="1000"/>
                        <a:t>109</a:t>
                      </a:r>
                    </a:p>
                  </a:txBody>
                  <a:tcPr/>
                </a:tc>
                <a:tc>
                  <a:txBody>
                    <a:bodyPr/>
                    <a:lstStyle/>
                    <a:p>
                      <a:r>
                        <a:rPr lang="en-US" sz="1000"/>
                        <a:t>0</a:t>
                      </a:r>
                    </a:p>
                  </a:txBody>
                  <a:tcPr/>
                </a:tc>
                <a:tc>
                  <a:txBody>
                    <a:bodyPr/>
                    <a:lstStyle/>
                    <a:p>
                      <a:r>
                        <a:rPr lang="en-US" sz="1000"/>
                        <a:t>1.2417%</a:t>
                      </a:r>
                    </a:p>
                  </a:txBody>
                  <a:tcPr/>
                </a:tc>
                <a:tc>
                  <a:txBody>
                    <a:bodyPr/>
                    <a:lstStyle/>
                    <a:p>
                      <a:r>
                        <a:rPr lang="en-US" sz="1000"/>
                        <a:t>0.0%</a:t>
                      </a:r>
                    </a:p>
                  </a:txBody>
                  <a:tcPr/>
                </a:tc>
                <a:extLst>
                  <a:ext uri="{0D108BD9-81ED-4DB2-BD59-A6C34878D82A}">
                    <a16:rowId xmlns:a16="http://schemas.microsoft.com/office/drawing/2014/main" val="841282329"/>
                  </a:ext>
                </a:extLst>
              </a:tr>
              <a:tr h="370840">
                <a:tc>
                  <a:txBody>
                    <a:bodyPr/>
                    <a:lstStyle/>
                    <a:p>
                      <a:r>
                        <a:rPr lang="en-US" sz="1000"/>
                        <a:t>Mark's New York Bar</a:t>
                      </a:r>
                    </a:p>
                  </a:txBody>
                  <a:tcPr/>
                </a:tc>
                <a:tc>
                  <a:txBody>
                    <a:bodyPr/>
                    <a:lstStyle/>
                    <a:p>
                      <a:r>
                        <a:rPr lang="en-US" sz="1000"/>
                        <a:t>903</a:t>
                      </a:r>
                    </a:p>
                  </a:txBody>
                  <a:tcPr/>
                </a:tc>
                <a:tc>
                  <a:txBody>
                    <a:bodyPr/>
                    <a:lstStyle/>
                    <a:p>
                      <a:r>
                        <a:rPr lang="en-US" sz="1000"/>
                        <a:t>5</a:t>
                      </a:r>
                    </a:p>
                  </a:txBody>
                  <a:tcPr/>
                </a:tc>
                <a:tc>
                  <a:txBody>
                    <a:bodyPr/>
                    <a:lstStyle/>
                    <a:p>
                      <a:r>
                        <a:rPr lang="en-US" sz="1000"/>
                        <a:t>6</a:t>
                      </a:r>
                    </a:p>
                  </a:txBody>
                  <a:tcPr/>
                </a:tc>
                <a:tc>
                  <a:txBody>
                    <a:bodyPr/>
                    <a:lstStyle/>
                    <a:p>
                      <a:r>
                        <a:rPr lang="en-US" sz="1000"/>
                        <a:t>84</a:t>
                      </a:r>
                    </a:p>
                  </a:txBody>
                  <a:tcPr/>
                </a:tc>
                <a:tc>
                  <a:txBody>
                    <a:bodyPr/>
                    <a:lstStyle/>
                    <a:p>
                      <a:r>
                        <a:rPr lang="en-US" sz="1000"/>
                        <a:t>8</a:t>
                      </a:r>
                    </a:p>
                  </a:txBody>
                  <a:tcPr/>
                </a:tc>
                <a:tc>
                  <a:txBody>
                    <a:bodyPr/>
                    <a:lstStyle/>
                    <a:p>
                      <a:r>
                        <a:rPr lang="en-US" sz="1000"/>
                        <a:t>11</a:t>
                      </a:r>
                    </a:p>
                  </a:txBody>
                  <a:tcPr/>
                </a:tc>
                <a:tc>
                  <a:txBody>
                    <a:bodyPr/>
                    <a:lstStyle/>
                    <a:p>
                      <a:r>
                        <a:rPr lang="en-US" sz="1000"/>
                        <a:t>0</a:t>
                      </a:r>
                    </a:p>
                  </a:txBody>
                  <a:tcPr/>
                </a:tc>
                <a:tc>
                  <a:txBody>
                    <a:bodyPr/>
                    <a:lstStyle/>
                    <a:p>
                      <a:r>
                        <a:rPr lang="en-US" sz="1000"/>
                        <a:t>1.9074%</a:t>
                      </a:r>
                    </a:p>
                  </a:txBody>
                  <a:tcPr/>
                </a:tc>
                <a:tc>
                  <a:txBody>
                    <a:bodyPr/>
                    <a:lstStyle/>
                    <a:p>
                      <a:r>
                        <a:rPr lang="en-US" sz="1000"/>
                        <a:t>0.0%</a:t>
                      </a:r>
                    </a:p>
                  </a:txBody>
                  <a:tcPr/>
                </a:tc>
                <a:extLst>
                  <a:ext uri="{0D108BD9-81ED-4DB2-BD59-A6C34878D82A}">
                    <a16:rowId xmlns:a16="http://schemas.microsoft.com/office/drawing/2014/main" val="3891667812"/>
                  </a:ext>
                </a:extLst>
              </a:tr>
            </a:tbl>
          </a:graphicData>
        </a:graphic>
      </p:graphicFrame>
      <p:sp>
        <p:nvSpPr>
          <p:cNvPr id="4" name="Text Placeholder 3">
            <a:extLst>
              <a:ext uri="{FF2B5EF4-FFF2-40B4-BE49-F238E27FC236}">
                <a16:creationId xmlns:a16="http://schemas.microsoft.com/office/drawing/2014/main" id="{44A526BA-16C6-4362-A4BB-5CF2860E85E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831030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7E04A-D755-4ACF-99DD-A50663810CB8}"/>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1C541D4-97C5-4BBB-A09F-620790BD9712}"/>
              </a:ext>
            </a:extLst>
          </p:cNvPr>
          <p:cNvGraphicFramePr>
            <a:graphicFrameLocks noGrp="1"/>
          </p:cNvGraphicFramePr>
          <p:nvPr>
            <p:ph type="chart" sz="quarter" idx="13"/>
            <p:extLst>
              <p:ext uri="{D42A27DB-BD31-4B8C-83A1-F6EECF244321}">
                <p14:modId xmlns:p14="http://schemas.microsoft.com/office/powerpoint/2010/main" val="3947113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5A4A99-D950-4078-88E5-F2A0C02DC6F5}"/>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EBE50CA-9806-468D-9BBF-1BBD75EDDC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303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9E949-E3DF-4600-9DBF-62A1C2E35887}"/>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A8FFDF5B-6122-4443-AC13-B24CC5C8996D}"/>
              </a:ext>
            </a:extLst>
          </p:cNvPr>
          <p:cNvGraphicFramePr>
            <a:graphicFrameLocks noGrp="1"/>
          </p:cNvGraphicFramePr>
          <p:nvPr>
            <p:ph type="chart" sz="quarter" idx="13"/>
            <p:extLst>
              <p:ext uri="{D42A27DB-BD31-4B8C-83A1-F6EECF244321}">
                <p14:modId xmlns:p14="http://schemas.microsoft.com/office/powerpoint/2010/main" val="927296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1C9647-8681-4381-8EFF-FB1933D533D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6AA11034-497D-441E-8675-4FB0F5712E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6454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1DDC5-594B-4292-ADAC-2DA9B7776B5B}"/>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F1892DAE-675B-4B43-A256-24E23B99CC4A}"/>
              </a:ext>
            </a:extLst>
          </p:cNvPr>
          <p:cNvGraphicFramePr>
            <a:graphicFrameLocks noGrp="1"/>
          </p:cNvGraphicFramePr>
          <p:nvPr>
            <p:ph type="chart" sz="quarter" idx="13"/>
            <p:extLst>
              <p:ext uri="{D42A27DB-BD31-4B8C-83A1-F6EECF244321}">
                <p14:modId xmlns:p14="http://schemas.microsoft.com/office/powerpoint/2010/main" val="860672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A3FA26-4BB4-4815-B8BD-1F9FF95C340A}"/>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D7B04FF-DE82-499C-A755-55D2949DB4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040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BBE51-C1BC-47C4-A6E1-95E2107988D6}"/>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98B79B0A-46C8-4C15-A51A-A72F97226AD4}"/>
              </a:ext>
            </a:extLst>
          </p:cNvPr>
          <p:cNvGraphicFramePr>
            <a:graphicFrameLocks noGrp="1"/>
          </p:cNvGraphicFramePr>
          <p:nvPr>
            <p:ph type="tbl" sz="quarter" idx="13"/>
            <p:extLst>
              <p:ext uri="{D42A27DB-BD31-4B8C-83A1-F6EECF244321}">
                <p14:modId xmlns:p14="http://schemas.microsoft.com/office/powerpoint/2010/main" val="2619946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0851885"/>
                    </a:ext>
                  </a:extLst>
                </a:gridCol>
                <a:gridCol w="658368">
                  <a:extLst>
                    <a:ext uri="{9D8B030D-6E8A-4147-A177-3AD203B41FA5}">
                      <a16:colId xmlns:a16="http://schemas.microsoft.com/office/drawing/2014/main" val="3723455268"/>
                    </a:ext>
                  </a:extLst>
                </a:gridCol>
                <a:gridCol w="658368">
                  <a:extLst>
                    <a:ext uri="{9D8B030D-6E8A-4147-A177-3AD203B41FA5}">
                      <a16:colId xmlns:a16="http://schemas.microsoft.com/office/drawing/2014/main" val="1750521157"/>
                    </a:ext>
                  </a:extLst>
                </a:gridCol>
                <a:gridCol w="658368">
                  <a:extLst>
                    <a:ext uri="{9D8B030D-6E8A-4147-A177-3AD203B41FA5}">
                      <a16:colId xmlns:a16="http://schemas.microsoft.com/office/drawing/2014/main" val="446423290"/>
                    </a:ext>
                  </a:extLst>
                </a:gridCol>
                <a:gridCol w="658368">
                  <a:extLst>
                    <a:ext uri="{9D8B030D-6E8A-4147-A177-3AD203B41FA5}">
                      <a16:colId xmlns:a16="http://schemas.microsoft.com/office/drawing/2014/main" val="1781824004"/>
                    </a:ext>
                  </a:extLst>
                </a:gridCol>
                <a:gridCol w="658368">
                  <a:extLst>
                    <a:ext uri="{9D8B030D-6E8A-4147-A177-3AD203B41FA5}">
                      <a16:colId xmlns:a16="http://schemas.microsoft.com/office/drawing/2014/main" val="74739874"/>
                    </a:ext>
                  </a:extLst>
                </a:gridCol>
                <a:gridCol w="658368">
                  <a:extLst>
                    <a:ext uri="{9D8B030D-6E8A-4147-A177-3AD203B41FA5}">
                      <a16:colId xmlns:a16="http://schemas.microsoft.com/office/drawing/2014/main" val="534517230"/>
                    </a:ext>
                  </a:extLst>
                </a:gridCol>
                <a:gridCol w="658368">
                  <a:extLst>
                    <a:ext uri="{9D8B030D-6E8A-4147-A177-3AD203B41FA5}">
                      <a16:colId xmlns:a16="http://schemas.microsoft.com/office/drawing/2014/main" val="775907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44062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- 2018-01-30 18:30:00</a:t>
                      </a:r>
                      <a:r>
                        <a:rPr kumimoji="0" lang="de-DE" sz="1000" b="0" i="0" u="none" strike="noStrike" kern="1200" cap="none" spc="0" normalizeH="0" baseline="0" noProof="0">
                          <a:ln>
                            <a:noFill/>
                          </a:ln>
                          <a:solidFill>
                            <a:prstClr val="black"/>
                          </a:solidFill>
                          <a:effectLst/>
                          <a:uLnTx/>
                          <a:uFillTx/>
                          <a:latin typeface="+mn-lt"/>
                          <a:ea typeface="+mn-ea"/>
                          <a:cs typeface="+mn-cs"/>
                        </a:rPr>
                        <a:t>
Wenn Wellness die Herzen berührt &lt;3
Bei uns im Wellness- und Kuschelhotel Winzer bleibt der Alltag draußen. Man kehrt zurück zu sich selbst und spürt das Leben intensiver. Entspannung, Romantik und Freude – mit diesen Gefühlen wollen wir Euch bei uns beschenken...
 — Products shown: Rendezvous der Sinne.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998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- 2018-01-27 19:54:12</a:t>
                      </a:r>
                      <a:r>
                        <a:rPr kumimoji="0" lang="de-DE" sz="1000" b="0" i="0" u="none" strike="noStrike" kern="1200" cap="none" spc="0" normalizeH="0" baseline="0" noProof="0">
                          <a:ln>
                            <a:noFill/>
                          </a:ln>
                          <a:solidFill>
                            <a:prstClr val="black"/>
                          </a:solidFill>
                          <a:effectLst/>
                          <a:uLnTx/>
                          <a:uFillTx/>
                          <a:latin typeface="+mn-lt"/>
                          <a:ea typeface="+mn-ea"/>
                          <a:cs typeface="+mn-cs"/>
                        </a:rPr>
                        <a:t>
Ein paar Leckereien aus unserer Patisserie!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54440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- 2018-01-27 14:17:25</a:t>
                      </a:r>
                      <a:r>
                        <a:rPr kumimoji="0" lang="en-US" sz="1000" b="0" i="0" u="none" strike="noStrike" kern="1200" cap="none" spc="0" normalizeH="0" baseline="0" noProof="0">
                          <a:ln>
                            <a:noFill/>
                          </a:ln>
                          <a:solidFill>
                            <a:prstClr val="black"/>
                          </a:solidFill>
                          <a:effectLst/>
                          <a:uLnTx/>
                          <a:uFillTx/>
                          <a:latin typeface="+mn-lt"/>
                          <a:ea typeface="+mn-ea"/>
                          <a:cs typeface="+mn-cs"/>
                        </a:rPr>
                        <a:t>
Bitte, Stimme abgeben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736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- 2018-01-27 12:00:43</a:t>
                      </a:r>
                      <a:r>
                        <a:rPr kumimoji="0" lang="de-DE" sz="1000" b="0" i="0" u="none" strike="noStrike" kern="1200" cap="none" spc="0" normalizeH="0" baseline="0" noProof="0">
                          <a:ln>
                            <a:noFill/>
                          </a:ln>
                          <a:solidFill>
                            <a:prstClr val="black"/>
                          </a:solidFill>
                          <a:effectLst/>
                          <a:uLnTx/>
                          <a:uFillTx/>
                          <a:latin typeface="+mn-lt"/>
                          <a:ea typeface="+mn-ea"/>
                          <a:cs typeface="+mn-cs"/>
                        </a:rPr>
                        <a:t>
Yeeeah...Das Voting für den Leading Spa Resorts ist online! 😉😉 Wir würden uns sehr freuen, wenn ihr eine Stimme für uns abgeben würdet. 👍👍
Vielen lieben Dank! 😘
Hier der Link dazu:
http://www.leadingspa.com/de/leading-spa-resorts/der-leading-spa-award-voting.html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98032097"/>
                  </a:ext>
                </a:extLst>
              </a:tr>
            </a:tbl>
          </a:graphicData>
        </a:graphic>
      </p:graphicFrame>
      <p:sp>
        <p:nvSpPr>
          <p:cNvPr id="4" name="Text Placeholder 3">
            <a:extLst>
              <a:ext uri="{FF2B5EF4-FFF2-40B4-BE49-F238E27FC236}">
                <a16:creationId xmlns:a16="http://schemas.microsoft.com/office/drawing/2014/main" id="{82307DD0-3D0A-4C8D-8966-1376CC5376C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6651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EDA51-E167-4E40-B3E9-3129DB0EC16F}"/>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4652240F-78F8-4AAB-B05F-0EB5EEACB92B}"/>
              </a:ext>
            </a:extLst>
          </p:cNvPr>
          <p:cNvGraphicFramePr>
            <a:graphicFrameLocks noGrp="1"/>
          </p:cNvGraphicFramePr>
          <p:nvPr>
            <p:ph type="tbl" sz="quarter" idx="13"/>
            <p:extLst>
              <p:ext uri="{D42A27DB-BD31-4B8C-83A1-F6EECF244321}">
                <p14:modId xmlns:p14="http://schemas.microsoft.com/office/powerpoint/2010/main" val="3376030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932978"/>
                    </a:ext>
                  </a:extLst>
                </a:gridCol>
                <a:gridCol w="658368">
                  <a:extLst>
                    <a:ext uri="{9D8B030D-6E8A-4147-A177-3AD203B41FA5}">
                      <a16:colId xmlns:a16="http://schemas.microsoft.com/office/drawing/2014/main" val="2791258607"/>
                    </a:ext>
                  </a:extLst>
                </a:gridCol>
                <a:gridCol w="658368">
                  <a:extLst>
                    <a:ext uri="{9D8B030D-6E8A-4147-A177-3AD203B41FA5}">
                      <a16:colId xmlns:a16="http://schemas.microsoft.com/office/drawing/2014/main" val="3644686189"/>
                    </a:ext>
                  </a:extLst>
                </a:gridCol>
                <a:gridCol w="658368">
                  <a:extLst>
                    <a:ext uri="{9D8B030D-6E8A-4147-A177-3AD203B41FA5}">
                      <a16:colId xmlns:a16="http://schemas.microsoft.com/office/drawing/2014/main" val="2173450254"/>
                    </a:ext>
                  </a:extLst>
                </a:gridCol>
                <a:gridCol w="658368">
                  <a:extLst>
                    <a:ext uri="{9D8B030D-6E8A-4147-A177-3AD203B41FA5}">
                      <a16:colId xmlns:a16="http://schemas.microsoft.com/office/drawing/2014/main" val="70448960"/>
                    </a:ext>
                  </a:extLst>
                </a:gridCol>
                <a:gridCol w="658368">
                  <a:extLst>
                    <a:ext uri="{9D8B030D-6E8A-4147-A177-3AD203B41FA5}">
                      <a16:colId xmlns:a16="http://schemas.microsoft.com/office/drawing/2014/main" val="3526339329"/>
                    </a:ext>
                  </a:extLst>
                </a:gridCol>
                <a:gridCol w="658368">
                  <a:extLst>
                    <a:ext uri="{9D8B030D-6E8A-4147-A177-3AD203B41FA5}">
                      <a16:colId xmlns:a16="http://schemas.microsoft.com/office/drawing/2014/main" val="2540941289"/>
                    </a:ext>
                  </a:extLst>
                </a:gridCol>
                <a:gridCol w="658368">
                  <a:extLst>
                    <a:ext uri="{9D8B030D-6E8A-4147-A177-3AD203B41FA5}">
                      <a16:colId xmlns:a16="http://schemas.microsoft.com/office/drawing/2014/main" val="1090913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434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- 2018-01-25 18:30:00</a:t>
                      </a:r>
                      <a:r>
                        <a:rPr kumimoji="0" lang="de-DE" sz="1000" b="0" i="0" u="none" strike="noStrike" kern="1200" cap="none" spc="0" normalizeH="0" baseline="0" noProof="0">
                          <a:ln>
                            <a:noFill/>
                          </a:ln>
                          <a:solidFill>
                            <a:prstClr val="black"/>
                          </a:solidFill>
                          <a:effectLst/>
                          <a:uLnTx/>
                          <a:uFillTx/>
                          <a:latin typeface="+mn-lt"/>
                          <a:ea typeface="+mn-ea"/>
                          <a:cs typeface="+mn-cs"/>
                        </a:rPr>
                        <a:t>
Spirit in the sky? Nein, in der Flasche! ;-)
Die Firma Reisetbauer Qualitätsbrand produziert Edel-Brände auf höchstem Niveau. Warum diese Spirituosen auch international so gut ankommen erfährst Du hier bei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511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- 2018-01-24 20:17:07</a:t>
                      </a:r>
                      <a:r>
                        <a:rPr kumimoji="0" lang="en-US" sz="1000" b="0" i="0" u="none" strike="noStrike" kern="1200" cap="none" spc="0" normalizeH="0" baseline="0" noProof="0">
                          <a:ln>
                            <a:noFill/>
                          </a:ln>
                          <a:solidFill>
                            <a:prstClr val="black"/>
                          </a:solidFill>
                          <a:effectLst/>
                          <a:uLnTx/>
                          <a:uFillTx/>
                          <a:latin typeface="+mn-lt"/>
                          <a:ea typeface="+mn-ea"/>
                          <a:cs typeface="+mn-cs"/>
                        </a:rPr>
                        <a:t>
Unser heutiges vegetarisches Gericht - gefüllter Kohlrabi mit Champignons 😊😊...mhmmmm lecker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3146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- 2018-01-24 16:26:58</a:t>
                      </a:r>
                      <a:r>
                        <a:rPr kumimoji="0" lang="de-DE" sz="1000" b="0" i="0" u="none" strike="noStrike" kern="1200" cap="none" spc="0" normalizeH="0" baseline="0" noProof="0">
                          <a:ln>
                            <a:noFill/>
                          </a:ln>
                          <a:solidFill>
                            <a:prstClr val="black"/>
                          </a:solidFill>
                          <a:effectLst/>
                          <a:uLnTx/>
                          <a:uFillTx/>
                          <a:latin typeface="+mn-lt"/>
                          <a:ea typeface="+mn-ea"/>
                          <a:cs typeface="+mn-cs"/>
                        </a:rPr>
                        <a:t>
Mit welcher berühmten Person würdet ihr gerne einen Drink 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315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- 2018-01-24 14:39:22</a:t>
                      </a:r>
                      <a:r>
                        <a:rPr kumimoji="0" lang="de-DE" sz="1000" b="0" i="0" u="none" strike="noStrike" kern="1200" cap="none" spc="0" normalizeH="0" baseline="0" noProof="0">
                          <a:ln>
                            <a:noFill/>
                          </a:ln>
                          <a:solidFill>
                            <a:prstClr val="black"/>
                          </a:solidFill>
                          <a:effectLst/>
                          <a:uLnTx/>
                          <a:uFillTx/>
                          <a:latin typeface="+mn-lt"/>
                          <a:ea typeface="+mn-ea"/>
                          <a:cs typeface="+mn-cs"/>
                        </a:rPr>
                        <a:t>
Wir möchten unserer lieben Roswitha recht herzlich zum Geburtstag🎉 gratulieren und uns an dieser Stelle auch für die jahrelange Treue und Unterstützung bedanken.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3886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- 2018-01-23 11:10:18</a:t>
                      </a:r>
                      <a:r>
                        <a:rPr kumimoji="0" lang="de-DE" sz="1000" b="0" i="0" u="none" strike="noStrike" kern="1200" cap="none" spc="0" normalizeH="0" baseline="0" noProof="0">
                          <a:ln>
                            <a:noFill/>
                          </a:ln>
                          <a:solidFill>
                            <a:prstClr val="black"/>
                          </a:solidFill>
                          <a:effectLst/>
                          <a:uLnTx/>
                          <a:uFillTx/>
                          <a:latin typeface="+mn-lt"/>
                          <a:ea typeface="+mn-ea"/>
                          <a:cs typeface="+mn-cs"/>
                        </a:rPr>
                        <a:t>
Yeeeah! Wir freuen uns schon auf die tollen Beats! 🎵🎧 Seit dabei am Mittwoch!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5780811"/>
                  </a:ext>
                </a:extLst>
              </a:tr>
            </a:tbl>
          </a:graphicData>
        </a:graphic>
      </p:graphicFrame>
      <p:sp>
        <p:nvSpPr>
          <p:cNvPr id="4" name="Text Placeholder 3">
            <a:extLst>
              <a:ext uri="{FF2B5EF4-FFF2-40B4-BE49-F238E27FC236}">
                <a16:creationId xmlns:a16="http://schemas.microsoft.com/office/drawing/2014/main" id="{59E5CABD-02B8-4018-AFB1-D5A9090975A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30153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EECDA-2E76-4EA9-BD40-E19994CD35FF}"/>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DE53B37F-9BCE-481B-9DBF-2459A82B4128}"/>
              </a:ext>
            </a:extLst>
          </p:cNvPr>
          <p:cNvGraphicFramePr>
            <a:graphicFrameLocks noGrp="1"/>
          </p:cNvGraphicFramePr>
          <p:nvPr>
            <p:ph type="tbl" sz="quarter" idx="13"/>
            <p:extLst>
              <p:ext uri="{D42A27DB-BD31-4B8C-83A1-F6EECF244321}">
                <p14:modId xmlns:p14="http://schemas.microsoft.com/office/powerpoint/2010/main" val="2936864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3138094"/>
                    </a:ext>
                  </a:extLst>
                </a:gridCol>
                <a:gridCol w="658368">
                  <a:extLst>
                    <a:ext uri="{9D8B030D-6E8A-4147-A177-3AD203B41FA5}">
                      <a16:colId xmlns:a16="http://schemas.microsoft.com/office/drawing/2014/main" val="1809273436"/>
                    </a:ext>
                  </a:extLst>
                </a:gridCol>
                <a:gridCol w="658368">
                  <a:extLst>
                    <a:ext uri="{9D8B030D-6E8A-4147-A177-3AD203B41FA5}">
                      <a16:colId xmlns:a16="http://schemas.microsoft.com/office/drawing/2014/main" val="2363975275"/>
                    </a:ext>
                  </a:extLst>
                </a:gridCol>
                <a:gridCol w="658368">
                  <a:extLst>
                    <a:ext uri="{9D8B030D-6E8A-4147-A177-3AD203B41FA5}">
                      <a16:colId xmlns:a16="http://schemas.microsoft.com/office/drawing/2014/main" val="1017408622"/>
                    </a:ext>
                  </a:extLst>
                </a:gridCol>
                <a:gridCol w="658368">
                  <a:extLst>
                    <a:ext uri="{9D8B030D-6E8A-4147-A177-3AD203B41FA5}">
                      <a16:colId xmlns:a16="http://schemas.microsoft.com/office/drawing/2014/main" val="2809496510"/>
                    </a:ext>
                  </a:extLst>
                </a:gridCol>
                <a:gridCol w="658368">
                  <a:extLst>
                    <a:ext uri="{9D8B030D-6E8A-4147-A177-3AD203B41FA5}">
                      <a16:colId xmlns:a16="http://schemas.microsoft.com/office/drawing/2014/main" val="4267997952"/>
                    </a:ext>
                  </a:extLst>
                </a:gridCol>
                <a:gridCol w="658368">
                  <a:extLst>
                    <a:ext uri="{9D8B030D-6E8A-4147-A177-3AD203B41FA5}">
                      <a16:colId xmlns:a16="http://schemas.microsoft.com/office/drawing/2014/main" val="112877645"/>
                    </a:ext>
                  </a:extLst>
                </a:gridCol>
                <a:gridCol w="658368">
                  <a:extLst>
                    <a:ext uri="{9D8B030D-6E8A-4147-A177-3AD203B41FA5}">
                      <a16:colId xmlns:a16="http://schemas.microsoft.com/office/drawing/2014/main" val="1247242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921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- 2018-01-22 22:57:40</a:t>
                      </a:r>
                      <a:r>
                        <a:rPr kumimoji="0" lang="de-DE" sz="1000" b="0" i="0" u="none" strike="noStrike" kern="1200" cap="none" spc="0" normalizeH="0" baseline="0" noProof="0">
                          <a:ln>
                            <a:noFill/>
                          </a:ln>
                          <a:solidFill>
                            <a:prstClr val="black"/>
                          </a:solidFill>
                          <a:effectLst/>
                          <a:uLnTx/>
                          <a:uFillTx/>
                          <a:latin typeface="+mn-lt"/>
                          <a:ea typeface="+mn-ea"/>
                          <a:cs typeface="+mn-cs"/>
                        </a:rPr>
                        <a:t>
Liebe Gäste!
Am Mittwoch legt DJ Manfred für euch auf!
Auf eure Musikwünsche sind wir vorbereitet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8433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- 2018-01-21 20:13:06</a:t>
                      </a:r>
                      <a:r>
                        <a:rPr kumimoji="0" lang="de-DE" sz="1000" b="0" i="0" u="none" strike="noStrike" kern="1200" cap="none" spc="0" normalizeH="0" baseline="0" noProof="0">
                          <a:ln>
                            <a:noFill/>
                          </a:ln>
                          <a:solidFill>
                            <a:prstClr val="black"/>
                          </a:solidFill>
                          <a:effectLst/>
                          <a:uLnTx/>
                          <a:uFillTx/>
                          <a:latin typeface="+mn-lt"/>
                          <a:ea typeface="+mn-ea"/>
                          <a:cs typeface="+mn-cs"/>
                        </a:rPr>
                        <a:t>
Und wenn du glaubst es geht nicht mehr, kommt irgendwo ein Brandy her. In dem Fall sind es sogar fünf.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991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- 2018-01-21 18:28:55</a:t>
                      </a:r>
                      <a:r>
                        <a:rPr kumimoji="0" lang="de-DE" sz="1000" b="0" i="0" u="none" strike="noStrike" kern="1200" cap="none" spc="0" normalizeH="0" baseline="0" noProof="0">
                          <a:ln>
                            <a:noFill/>
                          </a:ln>
                          <a:solidFill>
                            <a:prstClr val="black"/>
                          </a:solidFill>
                          <a:effectLst/>
                          <a:uLnTx/>
                          <a:uFillTx/>
                          <a:latin typeface="+mn-lt"/>
                          <a:ea typeface="+mn-ea"/>
                          <a:cs typeface="+mn-cs"/>
                        </a:rPr>
                        <a:t>
Wow - Es hört ja gar nicht mehr auf zu schneien! Ein richtiges Winterwonderland!❄️⛄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57317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- 2018-01-20 18:30:00</a:t>
                      </a:r>
                      <a:r>
                        <a:rPr kumimoji="0" lang="de-DE" sz="1000" b="0" i="0" u="none" strike="noStrike" kern="1200" cap="none" spc="0" normalizeH="0" baseline="0" noProof="0">
                          <a:ln>
                            <a:noFill/>
                          </a:ln>
                          <a:solidFill>
                            <a:prstClr val="black"/>
                          </a:solidFill>
                          <a:effectLst/>
                          <a:uLnTx/>
                          <a:uFillTx/>
                          <a:latin typeface="+mn-lt"/>
                          <a:ea typeface="+mn-ea"/>
                          <a:cs typeface="+mn-cs"/>
                        </a:rPr>
                        <a:t>
Neu bei uns ab 2018!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5260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- 2018-01-20 11:30:00</a:t>
                      </a:r>
                      <a:r>
                        <a:rPr kumimoji="0" lang="de-DE" sz="1000" b="0" i="0" u="none" strike="noStrike" kern="1200" cap="none" spc="0" normalizeH="0" baseline="0" noProof="0">
                          <a:ln>
                            <a:noFill/>
                          </a:ln>
                          <a:solidFill>
                            <a:prstClr val="black"/>
                          </a:solidFill>
                          <a:effectLst/>
                          <a:uLnTx/>
                          <a:uFillTx/>
                          <a:latin typeface="+mn-lt"/>
                          <a:ea typeface="+mn-ea"/>
                          <a:cs typeface="+mn-cs"/>
                        </a:rPr>
                        <a:t>
Schwitzen gegen Schnupfen 💦
Unser Immunsystem wird im Winter besonders auf die Probe gestellt. In der Sauna setzt man die Basis für die eigene Gesundheit und erlebt umfassendes Wohlgefühl.
Also, lasst euch ordentlich verwöhnen... ;-)
 — Products shown: Winzer's Wellness Relaxtag.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37778001"/>
                  </a:ext>
                </a:extLst>
              </a:tr>
            </a:tbl>
          </a:graphicData>
        </a:graphic>
      </p:graphicFrame>
      <p:sp>
        <p:nvSpPr>
          <p:cNvPr id="4" name="Text Placeholder 3">
            <a:extLst>
              <a:ext uri="{FF2B5EF4-FFF2-40B4-BE49-F238E27FC236}">
                <a16:creationId xmlns:a16="http://schemas.microsoft.com/office/drawing/2014/main" id="{FE1921F6-F587-442C-AC55-C1B1B51B449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058305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37ADD-6FE1-4440-9261-6A9FD4806779}"/>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2E7C6FBF-8B77-42FB-9762-01E36099FE9D}"/>
              </a:ext>
            </a:extLst>
          </p:cNvPr>
          <p:cNvGraphicFramePr>
            <a:graphicFrameLocks noGrp="1"/>
          </p:cNvGraphicFramePr>
          <p:nvPr>
            <p:ph type="tbl" sz="quarter" idx="13"/>
            <p:extLst>
              <p:ext uri="{D42A27DB-BD31-4B8C-83A1-F6EECF244321}">
                <p14:modId xmlns:p14="http://schemas.microsoft.com/office/powerpoint/2010/main" val="3041201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28329129"/>
                    </a:ext>
                  </a:extLst>
                </a:gridCol>
                <a:gridCol w="658368">
                  <a:extLst>
                    <a:ext uri="{9D8B030D-6E8A-4147-A177-3AD203B41FA5}">
                      <a16:colId xmlns:a16="http://schemas.microsoft.com/office/drawing/2014/main" val="3865982675"/>
                    </a:ext>
                  </a:extLst>
                </a:gridCol>
                <a:gridCol w="658368">
                  <a:extLst>
                    <a:ext uri="{9D8B030D-6E8A-4147-A177-3AD203B41FA5}">
                      <a16:colId xmlns:a16="http://schemas.microsoft.com/office/drawing/2014/main" val="694823734"/>
                    </a:ext>
                  </a:extLst>
                </a:gridCol>
                <a:gridCol w="658368">
                  <a:extLst>
                    <a:ext uri="{9D8B030D-6E8A-4147-A177-3AD203B41FA5}">
                      <a16:colId xmlns:a16="http://schemas.microsoft.com/office/drawing/2014/main" val="2912041855"/>
                    </a:ext>
                  </a:extLst>
                </a:gridCol>
                <a:gridCol w="658368">
                  <a:extLst>
                    <a:ext uri="{9D8B030D-6E8A-4147-A177-3AD203B41FA5}">
                      <a16:colId xmlns:a16="http://schemas.microsoft.com/office/drawing/2014/main" val="1587798903"/>
                    </a:ext>
                  </a:extLst>
                </a:gridCol>
                <a:gridCol w="658368">
                  <a:extLst>
                    <a:ext uri="{9D8B030D-6E8A-4147-A177-3AD203B41FA5}">
                      <a16:colId xmlns:a16="http://schemas.microsoft.com/office/drawing/2014/main" val="666550484"/>
                    </a:ext>
                  </a:extLst>
                </a:gridCol>
                <a:gridCol w="658368">
                  <a:extLst>
                    <a:ext uri="{9D8B030D-6E8A-4147-A177-3AD203B41FA5}">
                      <a16:colId xmlns:a16="http://schemas.microsoft.com/office/drawing/2014/main" val="2733150463"/>
                    </a:ext>
                  </a:extLst>
                </a:gridCol>
                <a:gridCol w="658368">
                  <a:extLst>
                    <a:ext uri="{9D8B030D-6E8A-4147-A177-3AD203B41FA5}">
                      <a16:colId xmlns:a16="http://schemas.microsoft.com/office/drawing/2014/main" val="4173616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661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- 2018-01-18 19:56:26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746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- 2018-01-18 19:49:27</a:t>
                      </a:r>
                      <a:r>
                        <a:rPr kumimoji="0" lang="de-DE" sz="1000" b="0" i="0" u="none" strike="noStrike" kern="1200" cap="none" spc="0" normalizeH="0" baseline="0" noProof="0">
                          <a:ln>
                            <a:noFill/>
                          </a:ln>
                          <a:solidFill>
                            <a:prstClr val="black"/>
                          </a:solidFill>
                          <a:effectLst/>
                          <a:uLnTx/>
                          <a:uFillTx/>
                          <a:latin typeface="+mn-lt"/>
                          <a:ea typeface="+mn-ea"/>
                          <a:cs typeface="+mn-cs"/>
                        </a:rPr>
                        <a:t>
Ladys and Gentleman! Wir starten nach unserem Betriebsurlaub wieder voll durch.
Heute zeigt euch Harald wie man seinen Bacardi Legacy Drink richtig zubereitet.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3597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- 2018-01-18 09:47:35</a:t>
                      </a:r>
                      <a:r>
                        <a:rPr kumimoji="0" lang="de-DE" sz="1000" b="0" i="0" u="none" strike="noStrike" kern="1200" cap="none" spc="0" normalizeH="0" baseline="0" noProof="0">
                          <a:ln>
                            <a:noFill/>
                          </a:ln>
                          <a:solidFill>
                            <a:prstClr val="black"/>
                          </a:solidFill>
                          <a:effectLst/>
                          <a:uLnTx/>
                          <a:uFillTx/>
                          <a:latin typeface="+mn-lt"/>
                          <a:ea typeface="+mn-ea"/>
                          <a:cs typeface="+mn-cs"/>
                        </a:rPr>
                        <a:t>
Neu bei uns - Pralinen Shop, das perfekte Mitbringsel für Zuhause!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3136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- 2018-01-16 18:20:00</a:t>
                      </a:r>
                      <a:r>
                        <a:rPr kumimoji="0" lang="de-DE" sz="1000" b="0" i="0" u="none" strike="noStrike" kern="1200" cap="none" spc="0" normalizeH="0" baseline="0" noProof="0">
                          <a:ln>
                            <a:noFill/>
                          </a:ln>
                          <a:solidFill>
                            <a:prstClr val="black"/>
                          </a:solidFill>
                          <a:effectLst/>
                          <a:uLnTx/>
                          <a:uFillTx/>
                          <a:latin typeface="+mn-lt"/>
                          <a:ea typeface="+mn-ea"/>
                          <a:cs typeface="+mn-cs"/>
                        </a:rPr>
                        <a:t>
Besonderes Hotel – besondere Suiten! ♥
Romantik, Wellness und Kulinarik machen das Hotel Winzer zu einem besonderen Haus. Das zeigt sich auch bei den Suiten – auf außerordentliche Weise...
 — Products shown: Total Verknallt.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2137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- 2018-01-08 17:46:51</a:t>
                      </a:r>
                      <a:r>
                        <a:rPr kumimoji="0" lang="de-DE" sz="1000" b="0" i="0" u="none" strike="noStrike" kern="1200" cap="none" spc="0" normalizeH="0" baseline="0" noProof="0">
                          <a:ln>
                            <a:noFill/>
                          </a:ln>
                          <a:solidFill>
                            <a:prstClr val="black"/>
                          </a:solidFill>
                          <a:effectLst/>
                          <a:uLnTx/>
                          <a:uFillTx/>
                          <a:latin typeface="+mn-lt"/>
                          <a:ea typeface="+mn-ea"/>
                          <a:cs typeface="+mn-cs"/>
                        </a:rPr>
                        <a:t>
Pizza, Pasta und vieles mehr...
Gestern durften wir uns kulinarisch verwöhnen lassen. 
Vielen lieben Dank, an unsere Chefs.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2461905"/>
                  </a:ext>
                </a:extLst>
              </a:tr>
            </a:tbl>
          </a:graphicData>
        </a:graphic>
      </p:graphicFrame>
      <p:sp>
        <p:nvSpPr>
          <p:cNvPr id="4" name="Text Placeholder 3">
            <a:extLst>
              <a:ext uri="{FF2B5EF4-FFF2-40B4-BE49-F238E27FC236}">
                <a16:creationId xmlns:a16="http://schemas.microsoft.com/office/drawing/2014/main" id="{8E025742-FDDD-479F-82A2-0E39C6C1DA7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88345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56E25-AD92-438A-8ED5-C5AFC1B2B535}"/>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E69E2F2C-D322-401D-A1FA-F4C803B21E49}"/>
              </a:ext>
            </a:extLst>
          </p:cNvPr>
          <p:cNvGraphicFramePr>
            <a:graphicFrameLocks noGrp="1"/>
          </p:cNvGraphicFramePr>
          <p:nvPr>
            <p:ph type="tbl" sz="quarter" idx="13"/>
            <p:extLst>
              <p:ext uri="{D42A27DB-BD31-4B8C-83A1-F6EECF244321}">
                <p14:modId xmlns:p14="http://schemas.microsoft.com/office/powerpoint/2010/main" val="2470352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4892660"/>
                    </a:ext>
                  </a:extLst>
                </a:gridCol>
                <a:gridCol w="658368">
                  <a:extLst>
                    <a:ext uri="{9D8B030D-6E8A-4147-A177-3AD203B41FA5}">
                      <a16:colId xmlns:a16="http://schemas.microsoft.com/office/drawing/2014/main" val="1245912002"/>
                    </a:ext>
                  </a:extLst>
                </a:gridCol>
                <a:gridCol w="658368">
                  <a:extLst>
                    <a:ext uri="{9D8B030D-6E8A-4147-A177-3AD203B41FA5}">
                      <a16:colId xmlns:a16="http://schemas.microsoft.com/office/drawing/2014/main" val="2229903761"/>
                    </a:ext>
                  </a:extLst>
                </a:gridCol>
                <a:gridCol w="658368">
                  <a:extLst>
                    <a:ext uri="{9D8B030D-6E8A-4147-A177-3AD203B41FA5}">
                      <a16:colId xmlns:a16="http://schemas.microsoft.com/office/drawing/2014/main" val="3533601699"/>
                    </a:ext>
                  </a:extLst>
                </a:gridCol>
                <a:gridCol w="658368">
                  <a:extLst>
                    <a:ext uri="{9D8B030D-6E8A-4147-A177-3AD203B41FA5}">
                      <a16:colId xmlns:a16="http://schemas.microsoft.com/office/drawing/2014/main" val="1687940470"/>
                    </a:ext>
                  </a:extLst>
                </a:gridCol>
                <a:gridCol w="658368">
                  <a:extLst>
                    <a:ext uri="{9D8B030D-6E8A-4147-A177-3AD203B41FA5}">
                      <a16:colId xmlns:a16="http://schemas.microsoft.com/office/drawing/2014/main" val="2904969125"/>
                    </a:ext>
                  </a:extLst>
                </a:gridCol>
                <a:gridCol w="658368">
                  <a:extLst>
                    <a:ext uri="{9D8B030D-6E8A-4147-A177-3AD203B41FA5}">
                      <a16:colId xmlns:a16="http://schemas.microsoft.com/office/drawing/2014/main" val="4218543755"/>
                    </a:ext>
                  </a:extLst>
                </a:gridCol>
                <a:gridCol w="658368">
                  <a:extLst>
                    <a:ext uri="{9D8B030D-6E8A-4147-A177-3AD203B41FA5}">
                      <a16:colId xmlns:a16="http://schemas.microsoft.com/office/drawing/2014/main" val="3989165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5042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- 2018-01-08 10:00:00</a:t>
                      </a:r>
                      <a:r>
                        <a:rPr kumimoji="0" lang="de-DE" sz="1000" b="0" i="0" u="none" strike="noStrike" kern="1200" cap="none" spc="0" normalizeH="0" baseline="0" noProof="0">
                          <a:ln>
                            <a:noFill/>
                          </a:ln>
                          <a:solidFill>
                            <a:prstClr val="black"/>
                          </a:solidFill>
                          <a:effectLst/>
                          <a:uLnTx/>
                          <a:uFillTx/>
                          <a:latin typeface="+mn-lt"/>
                          <a:ea typeface="+mn-ea"/>
                          <a:cs typeface="+mn-cs"/>
                        </a:rPr>
                        <a:t>
Ab heute heißt es URLAUB! 😁😁 
Am 18.01.2018 öffnen wir wieder unsere Tür für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604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- 2018-01-05 18:30:00</a:t>
                      </a:r>
                      <a:r>
                        <a:rPr kumimoji="0" lang="de-DE" sz="1000" b="0" i="0" u="none" strike="noStrike" kern="1200" cap="none" spc="0" normalizeH="0" baseline="0" noProof="0">
                          <a:ln>
                            <a:noFill/>
                          </a:ln>
                          <a:solidFill>
                            <a:prstClr val="black"/>
                          </a:solidFill>
                          <a:effectLst/>
                          <a:uLnTx/>
                          <a:uFillTx/>
                          <a:latin typeface="+mn-lt"/>
                          <a:ea typeface="+mn-ea"/>
                          <a:cs typeface="+mn-cs"/>
                        </a:rPr>
                        <a:t>
Ihr sucht etwas Besonders für Euer Frühstück am Wochenende, wie wäre es dann mit unserem Ayurvedamüsli?
Zutaten:
3/8l Wasser
200g Dinkelflocken
ein paar Safranfäden
1 Kardamomkapsel (aufschneiden, aushöhlen und zerstoßen)
100g Rohrzucker
3 Datteln
½ gestr. TL Zimt
Zubereitung:
• Dinkelflocken, Wasser, Safranfäden und die klein geschnittenen Datteln ca. 10 min leicht kochen lassen
• Danach mit Rohrzucker, Kardamom und Zimt abschmecken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4184172"/>
                  </a:ext>
                </a:extLst>
              </a:tr>
            </a:tbl>
          </a:graphicData>
        </a:graphic>
      </p:graphicFrame>
      <p:sp>
        <p:nvSpPr>
          <p:cNvPr id="4" name="Text Placeholder 3">
            <a:extLst>
              <a:ext uri="{FF2B5EF4-FFF2-40B4-BE49-F238E27FC236}">
                <a16:creationId xmlns:a16="http://schemas.microsoft.com/office/drawing/2014/main" id="{4A7D3557-C831-49A2-991E-0455916FF42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77623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380C4-EAE8-4C36-9F2F-B1AEB65D3D30}"/>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3CF81B32-E5C5-429E-A3D8-D15E9F8DEE96}"/>
              </a:ext>
            </a:extLst>
          </p:cNvPr>
          <p:cNvGraphicFramePr>
            <a:graphicFrameLocks noGrp="1"/>
          </p:cNvGraphicFramePr>
          <p:nvPr>
            <p:ph type="tbl" sz="quarter" idx="13"/>
            <p:extLst>
              <p:ext uri="{D42A27DB-BD31-4B8C-83A1-F6EECF244321}">
                <p14:modId xmlns:p14="http://schemas.microsoft.com/office/powerpoint/2010/main" val="650510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2769374"/>
                    </a:ext>
                  </a:extLst>
                </a:gridCol>
                <a:gridCol w="658368">
                  <a:extLst>
                    <a:ext uri="{9D8B030D-6E8A-4147-A177-3AD203B41FA5}">
                      <a16:colId xmlns:a16="http://schemas.microsoft.com/office/drawing/2014/main" val="2541210544"/>
                    </a:ext>
                  </a:extLst>
                </a:gridCol>
                <a:gridCol w="658368">
                  <a:extLst>
                    <a:ext uri="{9D8B030D-6E8A-4147-A177-3AD203B41FA5}">
                      <a16:colId xmlns:a16="http://schemas.microsoft.com/office/drawing/2014/main" val="281848390"/>
                    </a:ext>
                  </a:extLst>
                </a:gridCol>
                <a:gridCol w="658368">
                  <a:extLst>
                    <a:ext uri="{9D8B030D-6E8A-4147-A177-3AD203B41FA5}">
                      <a16:colId xmlns:a16="http://schemas.microsoft.com/office/drawing/2014/main" val="2852504403"/>
                    </a:ext>
                  </a:extLst>
                </a:gridCol>
                <a:gridCol w="658368">
                  <a:extLst>
                    <a:ext uri="{9D8B030D-6E8A-4147-A177-3AD203B41FA5}">
                      <a16:colId xmlns:a16="http://schemas.microsoft.com/office/drawing/2014/main" val="928984733"/>
                    </a:ext>
                  </a:extLst>
                </a:gridCol>
                <a:gridCol w="658368">
                  <a:extLst>
                    <a:ext uri="{9D8B030D-6E8A-4147-A177-3AD203B41FA5}">
                      <a16:colId xmlns:a16="http://schemas.microsoft.com/office/drawing/2014/main" val="1631623701"/>
                    </a:ext>
                  </a:extLst>
                </a:gridCol>
                <a:gridCol w="658368">
                  <a:extLst>
                    <a:ext uri="{9D8B030D-6E8A-4147-A177-3AD203B41FA5}">
                      <a16:colId xmlns:a16="http://schemas.microsoft.com/office/drawing/2014/main" val="1725470665"/>
                    </a:ext>
                  </a:extLst>
                </a:gridCol>
                <a:gridCol w="658368">
                  <a:extLst>
                    <a:ext uri="{9D8B030D-6E8A-4147-A177-3AD203B41FA5}">
                      <a16:colId xmlns:a16="http://schemas.microsoft.com/office/drawing/2014/main" val="375333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972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- 2018-01-03 18:00:00</a:t>
                      </a:r>
                      <a:r>
                        <a:rPr kumimoji="0" lang="de-DE" sz="1000" b="0" i="0" u="none" strike="noStrike" kern="1200" cap="none" spc="0" normalizeH="0" baseline="0" noProof="0">
                          <a:ln>
                            <a:noFill/>
                          </a:ln>
                          <a:solidFill>
                            <a:prstClr val="black"/>
                          </a:solidFill>
                          <a:effectLst/>
                          <a:uLnTx/>
                          <a:uFillTx/>
                          <a:latin typeface="+mn-lt"/>
                          <a:ea typeface="+mn-ea"/>
                          <a:cs typeface="+mn-cs"/>
                        </a:rPr>
                        <a:t>
Kommenden Samstag feiert man in Österreich die heiligen 3 Könige - aber was genau steckt hinter diesem Feiertag?
Caspar („der Schatzmeister“), Melchior („königliches Licht“) und Balthasar („schütze mein Leben“), das sind die bekannten Namen der Gabenbringer bei der Geburt von Jesus...
Wer waren diese Weisen aus dem Morgenland und warum sind sie so wichtig für die Weihnachtszeit?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523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- 2018-01-03 16:20:51</a:t>
                      </a:r>
                      <a:r>
                        <a:rPr kumimoji="0" lang="de-DE" sz="1000" b="0" i="0" u="none" strike="noStrike" kern="1200" cap="none" spc="0" normalizeH="0" baseline="0" noProof="0">
                          <a:ln>
                            <a:noFill/>
                          </a:ln>
                          <a:solidFill>
                            <a:prstClr val="black"/>
                          </a:solidFill>
                          <a:effectLst/>
                          <a:uLnTx/>
                          <a:uFillTx/>
                          <a:latin typeface="+mn-lt"/>
                          <a:ea typeface="+mn-ea"/>
                          <a:cs typeface="+mn-cs"/>
                        </a:rPr>
                        <a:t>
Auf in die Sauna oder ins Hallenbad! 😊😊
Denn bei uns herrscht absolutes Wellness - Wetter; grau - trüb &amp; regnerisch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5069503"/>
                  </a:ext>
                </a:extLst>
              </a:tr>
            </a:tbl>
          </a:graphicData>
        </a:graphic>
      </p:graphicFrame>
      <p:sp>
        <p:nvSpPr>
          <p:cNvPr id="4" name="Text Placeholder 3">
            <a:extLst>
              <a:ext uri="{FF2B5EF4-FFF2-40B4-BE49-F238E27FC236}">
                <a16:creationId xmlns:a16="http://schemas.microsoft.com/office/drawing/2014/main" id="{5C660774-4723-4C0D-A650-7117A1D1CA7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666643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C1BEC-414C-4C16-8E86-4F02E57FF52F}"/>
              </a:ext>
            </a:extLst>
          </p:cNvPr>
          <p:cNvSpPr>
            <a:spLocks noGrp="1"/>
          </p:cNvSpPr>
          <p:nvPr>
            <p:ph type="title"/>
          </p:nvPr>
        </p:nvSpPr>
        <p:spPr/>
        <p:txBody>
          <a:bodyPr/>
          <a:lstStyle/>
          <a:p>
            <a:r>
              <a:rPr lang="en-US"/>
              <a:t>Facebook Own Posts with Reactions Table - 1 of 9</a:t>
            </a:r>
          </a:p>
        </p:txBody>
      </p:sp>
      <p:graphicFrame>
        <p:nvGraphicFramePr>
          <p:cNvPr id="5" name="Table Placeholder 4">
            <a:extLst>
              <a:ext uri="{FF2B5EF4-FFF2-40B4-BE49-F238E27FC236}">
                <a16:creationId xmlns:a16="http://schemas.microsoft.com/office/drawing/2014/main" id="{36FC0B4E-74B0-4F49-896D-E0D0C821D3BF}"/>
              </a:ext>
            </a:extLst>
          </p:cNvPr>
          <p:cNvGraphicFramePr>
            <a:graphicFrameLocks noGrp="1"/>
          </p:cNvGraphicFramePr>
          <p:nvPr>
            <p:ph type="tbl" sz="quarter" idx="13"/>
            <p:extLst>
              <p:ext uri="{D42A27DB-BD31-4B8C-83A1-F6EECF244321}">
                <p14:modId xmlns:p14="http://schemas.microsoft.com/office/powerpoint/2010/main" val="1004178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98048081"/>
                    </a:ext>
                  </a:extLst>
                </a:gridCol>
                <a:gridCol w="822960">
                  <a:extLst>
                    <a:ext uri="{9D8B030D-6E8A-4147-A177-3AD203B41FA5}">
                      <a16:colId xmlns:a16="http://schemas.microsoft.com/office/drawing/2014/main" val="228154299"/>
                    </a:ext>
                  </a:extLst>
                </a:gridCol>
                <a:gridCol w="822960">
                  <a:extLst>
                    <a:ext uri="{9D8B030D-6E8A-4147-A177-3AD203B41FA5}">
                      <a16:colId xmlns:a16="http://schemas.microsoft.com/office/drawing/2014/main" val="2461123493"/>
                    </a:ext>
                  </a:extLst>
                </a:gridCol>
                <a:gridCol w="822960">
                  <a:extLst>
                    <a:ext uri="{9D8B030D-6E8A-4147-A177-3AD203B41FA5}">
                      <a16:colId xmlns:a16="http://schemas.microsoft.com/office/drawing/2014/main" val="719822182"/>
                    </a:ext>
                  </a:extLst>
                </a:gridCol>
                <a:gridCol w="822960">
                  <a:extLst>
                    <a:ext uri="{9D8B030D-6E8A-4147-A177-3AD203B41FA5}">
                      <a16:colId xmlns:a16="http://schemas.microsoft.com/office/drawing/2014/main" val="1596593432"/>
                    </a:ext>
                  </a:extLst>
                </a:gridCol>
                <a:gridCol w="822960">
                  <a:extLst>
                    <a:ext uri="{9D8B030D-6E8A-4147-A177-3AD203B41FA5}">
                      <a16:colId xmlns:a16="http://schemas.microsoft.com/office/drawing/2014/main" val="951303084"/>
                    </a:ext>
                  </a:extLst>
                </a:gridCol>
                <a:gridCol w="822960">
                  <a:extLst>
                    <a:ext uri="{9D8B030D-6E8A-4147-A177-3AD203B41FA5}">
                      <a16:colId xmlns:a16="http://schemas.microsoft.com/office/drawing/2014/main" val="418578921"/>
                    </a:ext>
                  </a:extLst>
                </a:gridCol>
                <a:gridCol w="822960">
                  <a:extLst>
                    <a:ext uri="{9D8B030D-6E8A-4147-A177-3AD203B41FA5}">
                      <a16:colId xmlns:a16="http://schemas.microsoft.com/office/drawing/2014/main" val="780662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17382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- 2018-01-30 18:30:00</a:t>
                      </a:r>
                      <a:r>
                        <a:rPr kumimoji="0" lang="de-DE" sz="1000" b="0" i="0" u="none" strike="noStrike" kern="1200" cap="none" spc="0" normalizeH="0" baseline="0" noProof="0">
                          <a:ln>
                            <a:noFill/>
                          </a:ln>
                          <a:solidFill>
                            <a:prstClr val="black"/>
                          </a:solidFill>
                          <a:effectLst/>
                          <a:uLnTx/>
                          <a:uFillTx/>
                          <a:latin typeface="+mn-lt"/>
                          <a:ea typeface="+mn-ea"/>
                          <a:cs typeface="+mn-cs"/>
                        </a:rPr>
                        <a:t>
Wenn Wellness die Herzen berührt &lt;3
Bei uns im Wellness- und Kuschelhotel Winzer bleibt der Alltag draußen. Man kehrt zurück zu sich selbst und spürt das Leben intensiver. Entspannung, Romantik und Freude – mit diesen Gefühlen wollen wir Euch bei uns beschenken...
 — Products shown: Rendezvous der Sinne.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952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- 2018-01-27 19:54:12</a:t>
                      </a:r>
                      <a:r>
                        <a:rPr kumimoji="0" lang="de-DE" sz="1000" b="0" i="0" u="none" strike="noStrike" kern="1200" cap="none" spc="0" normalizeH="0" baseline="0" noProof="0">
                          <a:ln>
                            <a:noFill/>
                          </a:ln>
                          <a:solidFill>
                            <a:prstClr val="black"/>
                          </a:solidFill>
                          <a:effectLst/>
                          <a:uLnTx/>
                          <a:uFillTx/>
                          <a:latin typeface="+mn-lt"/>
                          <a:ea typeface="+mn-ea"/>
                          <a:cs typeface="+mn-cs"/>
                        </a:rPr>
                        <a:t>
Ein paar Leckereien aus unserer Patisserie!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1784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Mark's New York Bar - 2018-01-27 14:17:25</a:t>
                      </a:r>
                      <a:r>
                        <a:rPr kumimoji="0" lang="en-US" sz="1000" b="0" i="0" u="none" strike="noStrike" kern="1200" cap="none" spc="0" normalizeH="0" baseline="0" noProof="0">
                          <a:ln>
                            <a:noFill/>
                          </a:ln>
                          <a:solidFill>
                            <a:prstClr val="black"/>
                          </a:solidFill>
                          <a:effectLst/>
                          <a:uLnTx/>
                          <a:uFillTx/>
                          <a:latin typeface="+mn-lt"/>
                          <a:ea typeface="+mn-ea"/>
                          <a:cs typeface="+mn-cs"/>
                        </a:rPr>
                        <a:t>
Bitte, Stimme abgeben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31856958"/>
                  </a:ext>
                </a:extLst>
              </a:tr>
            </a:tbl>
          </a:graphicData>
        </a:graphic>
      </p:graphicFrame>
      <p:sp>
        <p:nvSpPr>
          <p:cNvPr id="4" name="Text Placeholder 3">
            <a:extLst>
              <a:ext uri="{FF2B5EF4-FFF2-40B4-BE49-F238E27FC236}">
                <a16:creationId xmlns:a16="http://schemas.microsoft.com/office/drawing/2014/main" id="{1C0C96CE-E1BC-414E-9EE8-01D11E9CA78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686619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ECA08-BC3B-4925-BB26-4E9985F17515}"/>
              </a:ext>
            </a:extLst>
          </p:cNvPr>
          <p:cNvSpPr>
            <a:spLocks noGrp="1"/>
          </p:cNvSpPr>
          <p:nvPr>
            <p:ph type="title"/>
          </p:nvPr>
        </p:nvSpPr>
        <p:spPr/>
        <p:txBody>
          <a:bodyPr/>
          <a:lstStyle/>
          <a:p>
            <a:r>
              <a:rPr lang="en-US"/>
              <a:t>Facebook Own Posts with Reactions Table - 2 of 9</a:t>
            </a:r>
          </a:p>
        </p:txBody>
      </p:sp>
      <p:graphicFrame>
        <p:nvGraphicFramePr>
          <p:cNvPr id="5" name="Table Placeholder 4">
            <a:extLst>
              <a:ext uri="{FF2B5EF4-FFF2-40B4-BE49-F238E27FC236}">
                <a16:creationId xmlns:a16="http://schemas.microsoft.com/office/drawing/2014/main" id="{E7F880C3-573F-44CE-B704-682004F4605F}"/>
              </a:ext>
            </a:extLst>
          </p:cNvPr>
          <p:cNvGraphicFramePr>
            <a:graphicFrameLocks noGrp="1"/>
          </p:cNvGraphicFramePr>
          <p:nvPr>
            <p:ph type="tbl" sz="quarter" idx="13"/>
            <p:extLst>
              <p:ext uri="{D42A27DB-BD31-4B8C-83A1-F6EECF244321}">
                <p14:modId xmlns:p14="http://schemas.microsoft.com/office/powerpoint/2010/main" val="3725244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7276768"/>
                    </a:ext>
                  </a:extLst>
                </a:gridCol>
                <a:gridCol w="822960">
                  <a:extLst>
                    <a:ext uri="{9D8B030D-6E8A-4147-A177-3AD203B41FA5}">
                      <a16:colId xmlns:a16="http://schemas.microsoft.com/office/drawing/2014/main" val="2289660835"/>
                    </a:ext>
                  </a:extLst>
                </a:gridCol>
                <a:gridCol w="822960">
                  <a:extLst>
                    <a:ext uri="{9D8B030D-6E8A-4147-A177-3AD203B41FA5}">
                      <a16:colId xmlns:a16="http://schemas.microsoft.com/office/drawing/2014/main" val="1517256024"/>
                    </a:ext>
                  </a:extLst>
                </a:gridCol>
                <a:gridCol w="822960">
                  <a:extLst>
                    <a:ext uri="{9D8B030D-6E8A-4147-A177-3AD203B41FA5}">
                      <a16:colId xmlns:a16="http://schemas.microsoft.com/office/drawing/2014/main" val="2228852435"/>
                    </a:ext>
                  </a:extLst>
                </a:gridCol>
                <a:gridCol w="822960">
                  <a:extLst>
                    <a:ext uri="{9D8B030D-6E8A-4147-A177-3AD203B41FA5}">
                      <a16:colId xmlns:a16="http://schemas.microsoft.com/office/drawing/2014/main" val="2773381333"/>
                    </a:ext>
                  </a:extLst>
                </a:gridCol>
                <a:gridCol w="822960">
                  <a:extLst>
                    <a:ext uri="{9D8B030D-6E8A-4147-A177-3AD203B41FA5}">
                      <a16:colId xmlns:a16="http://schemas.microsoft.com/office/drawing/2014/main" val="1153106500"/>
                    </a:ext>
                  </a:extLst>
                </a:gridCol>
                <a:gridCol w="822960">
                  <a:extLst>
                    <a:ext uri="{9D8B030D-6E8A-4147-A177-3AD203B41FA5}">
                      <a16:colId xmlns:a16="http://schemas.microsoft.com/office/drawing/2014/main" val="2045684424"/>
                    </a:ext>
                  </a:extLst>
                </a:gridCol>
                <a:gridCol w="822960">
                  <a:extLst>
                    <a:ext uri="{9D8B030D-6E8A-4147-A177-3AD203B41FA5}">
                      <a16:colId xmlns:a16="http://schemas.microsoft.com/office/drawing/2014/main" val="87271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7735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- 2018-01-27 12:00:43</a:t>
                      </a:r>
                      <a:r>
                        <a:rPr kumimoji="0" lang="de-DE" sz="1000" b="0" i="0" u="none" strike="noStrike" kern="1200" cap="none" spc="0" normalizeH="0" baseline="0" noProof="0">
                          <a:ln>
                            <a:noFill/>
                          </a:ln>
                          <a:solidFill>
                            <a:prstClr val="black"/>
                          </a:solidFill>
                          <a:effectLst/>
                          <a:uLnTx/>
                          <a:uFillTx/>
                          <a:latin typeface="+mn-lt"/>
                          <a:ea typeface="+mn-ea"/>
                          <a:cs typeface="+mn-cs"/>
                        </a:rPr>
                        <a:t>
Yeeeah...Das Voting für den Leading Spa Resorts ist online! 😉😉 Wir würden uns sehr freuen, wenn ihr eine Stimme für uns abgeben würdet. 👍👍
Vielen lieben Dank! 😘
Hier der Link dazu:
http://www.leadingspa.com/de/leading-spa-resorts/der-leading-spa-award-voting.html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41814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- 2018-01-25 18:30:00</a:t>
                      </a:r>
                      <a:r>
                        <a:rPr kumimoji="0" lang="de-DE" sz="1000" b="0" i="0" u="none" strike="noStrike" kern="1200" cap="none" spc="0" normalizeH="0" baseline="0" noProof="0">
                          <a:ln>
                            <a:noFill/>
                          </a:ln>
                          <a:solidFill>
                            <a:prstClr val="black"/>
                          </a:solidFill>
                          <a:effectLst/>
                          <a:uLnTx/>
                          <a:uFillTx/>
                          <a:latin typeface="+mn-lt"/>
                          <a:ea typeface="+mn-ea"/>
                          <a:cs typeface="+mn-cs"/>
                        </a:rPr>
                        <a:t>
Spirit in the sky? Nein, in der Flasche! ;-)
Die Firma Reisetbauer Qualitätsbrand produziert Edel-Brände auf höchstem Niveau. Warum diese Spirituosen auch international so gut ankommen erfährst Du hier bei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0857555"/>
                  </a:ext>
                </a:extLst>
              </a:tr>
            </a:tbl>
          </a:graphicData>
        </a:graphic>
      </p:graphicFrame>
      <p:sp>
        <p:nvSpPr>
          <p:cNvPr id="4" name="Text Placeholder 3">
            <a:extLst>
              <a:ext uri="{FF2B5EF4-FFF2-40B4-BE49-F238E27FC236}">
                <a16:creationId xmlns:a16="http://schemas.microsoft.com/office/drawing/2014/main" id="{516DEABA-A792-4417-A626-CE6A15654AA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7576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87743-FF65-41A0-BBE2-CF55396B1CC5}"/>
              </a:ext>
            </a:extLst>
          </p:cNvPr>
          <p:cNvSpPr>
            <a:spLocks noGrp="1"/>
          </p:cNvSpPr>
          <p:nvPr>
            <p:ph type="title"/>
          </p:nvPr>
        </p:nvSpPr>
        <p:spPr/>
        <p:txBody>
          <a:bodyPr/>
          <a:lstStyle/>
          <a:p>
            <a:r>
              <a:rPr lang="en-US"/>
              <a:t>Facebook Own Posts with Reactions Table - 3 of 9</a:t>
            </a:r>
          </a:p>
        </p:txBody>
      </p:sp>
      <p:graphicFrame>
        <p:nvGraphicFramePr>
          <p:cNvPr id="5" name="Table Placeholder 4">
            <a:extLst>
              <a:ext uri="{FF2B5EF4-FFF2-40B4-BE49-F238E27FC236}">
                <a16:creationId xmlns:a16="http://schemas.microsoft.com/office/drawing/2014/main" id="{B8984B7D-1989-4803-B350-0873935B55C2}"/>
              </a:ext>
            </a:extLst>
          </p:cNvPr>
          <p:cNvGraphicFramePr>
            <a:graphicFrameLocks noGrp="1"/>
          </p:cNvGraphicFramePr>
          <p:nvPr>
            <p:ph type="tbl" sz="quarter" idx="13"/>
            <p:extLst>
              <p:ext uri="{D42A27DB-BD31-4B8C-83A1-F6EECF244321}">
                <p14:modId xmlns:p14="http://schemas.microsoft.com/office/powerpoint/2010/main" val="3193837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90843970"/>
                    </a:ext>
                  </a:extLst>
                </a:gridCol>
                <a:gridCol w="822960">
                  <a:extLst>
                    <a:ext uri="{9D8B030D-6E8A-4147-A177-3AD203B41FA5}">
                      <a16:colId xmlns:a16="http://schemas.microsoft.com/office/drawing/2014/main" val="2300882103"/>
                    </a:ext>
                  </a:extLst>
                </a:gridCol>
                <a:gridCol w="822960">
                  <a:extLst>
                    <a:ext uri="{9D8B030D-6E8A-4147-A177-3AD203B41FA5}">
                      <a16:colId xmlns:a16="http://schemas.microsoft.com/office/drawing/2014/main" val="1911508676"/>
                    </a:ext>
                  </a:extLst>
                </a:gridCol>
                <a:gridCol w="822960">
                  <a:extLst>
                    <a:ext uri="{9D8B030D-6E8A-4147-A177-3AD203B41FA5}">
                      <a16:colId xmlns:a16="http://schemas.microsoft.com/office/drawing/2014/main" val="3008807515"/>
                    </a:ext>
                  </a:extLst>
                </a:gridCol>
                <a:gridCol w="822960">
                  <a:extLst>
                    <a:ext uri="{9D8B030D-6E8A-4147-A177-3AD203B41FA5}">
                      <a16:colId xmlns:a16="http://schemas.microsoft.com/office/drawing/2014/main" val="2859472321"/>
                    </a:ext>
                  </a:extLst>
                </a:gridCol>
                <a:gridCol w="822960">
                  <a:extLst>
                    <a:ext uri="{9D8B030D-6E8A-4147-A177-3AD203B41FA5}">
                      <a16:colId xmlns:a16="http://schemas.microsoft.com/office/drawing/2014/main" val="689920934"/>
                    </a:ext>
                  </a:extLst>
                </a:gridCol>
                <a:gridCol w="822960">
                  <a:extLst>
                    <a:ext uri="{9D8B030D-6E8A-4147-A177-3AD203B41FA5}">
                      <a16:colId xmlns:a16="http://schemas.microsoft.com/office/drawing/2014/main" val="3570713883"/>
                    </a:ext>
                  </a:extLst>
                </a:gridCol>
                <a:gridCol w="822960">
                  <a:extLst>
                    <a:ext uri="{9D8B030D-6E8A-4147-A177-3AD203B41FA5}">
                      <a16:colId xmlns:a16="http://schemas.microsoft.com/office/drawing/2014/main" val="1467234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1707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Hotel Winzer Wellness und Kuscheln - 2018-01-24 20:17:07</a:t>
                      </a:r>
                      <a:r>
                        <a:rPr kumimoji="0" lang="en-US" sz="1000" b="0" i="0" u="none" strike="noStrike" kern="1200" cap="none" spc="0" normalizeH="0" baseline="0" noProof="0">
                          <a:ln>
                            <a:noFill/>
                          </a:ln>
                          <a:solidFill>
                            <a:prstClr val="black"/>
                          </a:solidFill>
                          <a:effectLst/>
                          <a:uLnTx/>
                          <a:uFillTx/>
                          <a:latin typeface="+mn-lt"/>
                          <a:ea typeface="+mn-ea"/>
                          <a:cs typeface="+mn-cs"/>
                        </a:rPr>
                        <a:t>
Unser heutiges vegetarisches Gericht - gefüllter Kohlrabi mit Champignons 😊😊...mhmmmm lecker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8271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- 2018-01-24 16:26:58</a:t>
                      </a:r>
                      <a:r>
                        <a:rPr kumimoji="0" lang="de-DE" sz="1000" b="0" i="0" u="none" strike="noStrike" kern="1200" cap="none" spc="0" normalizeH="0" baseline="0" noProof="0">
                          <a:ln>
                            <a:noFill/>
                          </a:ln>
                          <a:solidFill>
                            <a:prstClr val="black"/>
                          </a:solidFill>
                          <a:effectLst/>
                          <a:uLnTx/>
                          <a:uFillTx/>
                          <a:latin typeface="+mn-lt"/>
                          <a:ea typeface="+mn-ea"/>
                          <a:cs typeface="+mn-cs"/>
                        </a:rPr>
                        <a:t>
Mit welcher berühmten Person würdet ihr gerne einen Drink 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27125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- 2018-01-24 14:39:22</a:t>
                      </a:r>
                      <a:r>
                        <a:rPr kumimoji="0" lang="de-DE" sz="1000" b="0" i="0" u="none" strike="noStrike" kern="1200" cap="none" spc="0" normalizeH="0" baseline="0" noProof="0">
                          <a:ln>
                            <a:noFill/>
                          </a:ln>
                          <a:solidFill>
                            <a:prstClr val="black"/>
                          </a:solidFill>
                          <a:effectLst/>
                          <a:uLnTx/>
                          <a:uFillTx/>
                          <a:latin typeface="+mn-lt"/>
                          <a:ea typeface="+mn-ea"/>
                          <a:cs typeface="+mn-cs"/>
                        </a:rPr>
                        <a:t>
Wir möchten unserer lieben Roswitha recht herzlich zum Geburtstag🎉 gratulieren und uns an dieser Stelle auch für die jahrelange Treue und Unterstützung bedanken.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5125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- 2018-01-23 11:10:18</a:t>
                      </a:r>
                      <a:r>
                        <a:rPr kumimoji="0" lang="de-DE" sz="1000" b="0" i="0" u="none" strike="noStrike" kern="1200" cap="none" spc="0" normalizeH="0" baseline="0" noProof="0">
                          <a:ln>
                            <a:noFill/>
                          </a:ln>
                          <a:solidFill>
                            <a:prstClr val="black"/>
                          </a:solidFill>
                          <a:effectLst/>
                          <a:uLnTx/>
                          <a:uFillTx/>
                          <a:latin typeface="+mn-lt"/>
                          <a:ea typeface="+mn-ea"/>
                          <a:cs typeface="+mn-cs"/>
                        </a:rPr>
                        <a:t>
Yeeeah! Wir freuen uns schon auf die tollen Beats! 🎵🎧 Seit dabei am Mittwoch!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2947964"/>
                  </a:ext>
                </a:extLst>
              </a:tr>
            </a:tbl>
          </a:graphicData>
        </a:graphic>
      </p:graphicFrame>
      <p:sp>
        <p:nvSpPr>
          <p:cNvPr id="4" name="Text Placeholder 3">
            <a:extLst>
              <a:ext uri="{FF2B5EF4-FFF2-40B4-BE49-F238E27FC236}">
                <a16:creationId xmlns:a16="http://schemas.microsoft.com/office/drawing/2014/main" id="{AF0A5E70-2DC0-42E5-B69E-2D0243A7FE5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770119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04735-EC2E-479F-97A2-F12A29DE12B7}"/>
              </a:ext>
            </a:extLst>
          </p:cNvPr>
          <p:cNvSpPr>
            <a:spLocks noGrp="1"/>
          </p:cNvSpPr>
          <p:nvPr>
            <p:ph type="title"/>
          </p:nvPr>
        </p:nvSpPr>
        <p:spPr/>
        <p:txBody>
          <a:bodyPr/>
          <a:lstStyle/>
          <a:p>
            <a:r>
              <a:rPr lang="en-US"/>
              <a:t>Facebook Own Posts with Reactions Table - 4 of 9</a:t>
            </a:r>
          </a:p>
        </p:txBody>
      </p:sp>
      <p:graphicFrame>
        <p:nvGraphicFramePr>
          <p:cNvPr id="5" name="Table Placeholder 4">
            <a:extLst>
              <a:ext uri="{FF2B5EF4-FFF2-40B4-BE49-F238E27FC236}">
                <a16:creationId xmlns:a16="http://schemas.microsoft.com/office/drawing/2014/main" id="{189CF97A-3854-4F52-BEDA-FB6443D60319}"/>
              </a:ext>
            </a:extLst>
          </p:cNvPr>
          <p:cNvGraphicFramePr>
            <a:graphicFrameLocks noGrp="1"/>
          </p:cNvGraphicFramePr>
          <p:nvPr>
            <p:ph type="tbl" sz="quarter" idx="13"/>
            <p:extLst>
              <p:ext uri="{D42A27DB-BD31-4B8C-83A1-F6EECF244321}">
                <p14:modId xmlns:p14="http://schemas.microsoft.com/office/powerpoint/2010/main" val="1245632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45856748"/>
                    </a:ext>
                  </a:extLst>
                </a:gridCol>
                <a:gridCol w="822960">
                  <a:extLst>
                    <a:ext uri="{9D8B030D-6E8A-4147-A177-3AD203B41FA5}">
                      <a16:colId xmlns:a16="http://schemas.microsoft.com/office/drawing/2014/main" val="2710243132"/>
                    </a:ext>
                  </a:extLst>
                </a:gridCol>
                <a:gridCol w="822960">
                  <a:extLst>
                    <a:ext uri="{9D8B030D-6E8A-4147-A177-3AD203B41FA5}">
                      <a16:colId xmlns:a16="http://schemas.microsoft.com/office/drawing/2014/main" val="534477457"/>
                    </a:ext>
                  </a:extLst>
                </a:gridCol>
                <a:gridCol w="822960">
                  <a:extLst>
                    <a:ext uri="{9D8B030D-6E8A-4147-A177-3AD203B41FA5}">
                      <a16:colId xmlns:a16="http://schemas.microsoft.com/office/drawing/2014/main" val="743103366"/>
                    </a:ext>
                  </a:extLst>
                </a:gridCol>
                <a:gridCol w="822960">
                  <a:extLst>
                    <a:ext uri="{9D8B030D-6E8A-4147-A177-3AD203B41FA5}">
                      <a16:colId xmlns:a16="http://schemas.microsoft.com/office/drawing/2014/main" val="168461036"/>
                    </a:ext>
                  </a:extLst>
                </a:gridCol>
                <a:gridCol w="822960">
                  <a:extLst>
                    <a:ext uri="{9D8B030D-6E8A-4147-A177-3AD203B41FA5}">
                      <a16:colId xmlns:a16="http://schemas.microsoft.com/office/drawing/2014/main" val="3201883135"/>
                    </a:ext>
                  </a:extLst>
                </a:gridCol>
                <a:gridCol w="822960">
                  <a:extLst>
                    <a:ext uri="{9D8B030D-6E8A-4147-A177-3AD203B41FA5}">
                      <a16:colId xmlns:a16="http://schemas.microsoft.com/office/drawing/2014/main" val="2685533297"/>
                    </a:ext>
                  </a:extLst>
                </a:gridCol>
                <a:gridCol w="822960">
                  <a:extLst>
                    <a:ext uri="{9D8B030D-6E8A-4147-A177-3AD203B41FA5}">
                      <a16:colId xmlns:a16="http://schemas.microsoft.com/office/drawing/2014/main" val="2567938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6665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- 2018-01-22 22:57:40</a:t>
                      </a:r>
                      <a:r>
                        <a:rPr kumimoji="0" lang="de-DE" sz="1000" b="0" i="0" u="none" strike="noStrike" kern="1200" cap="none" spc="0" normalizeH="0" baseline="0" noProof="0">
                          <a:ln>
                            <a:noFill/>
                          </a:ln>
                          <a:solidFill>
                            <a:prstClr val="black"/>
                          </a:solidFill>
                          <a:effectLst/>
                          <a:uLnTx/>
                          <a:uFillTx/>
                          <a:latin typeface="+mn-lt"/>
                          <a:ea typeface="+mn-ea"/>
                          <a:cs typeface="+mn-cs"/>
                        </a:rPr>
                        <a:t>
Liebe Gäste!
Am Mittwoch legt DJ Manfred für euch auf!
Auf eure Musikwünsche sind wir vorbereitet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7731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- 2018-01-21 20:13:06</a:t>
                      </a:r>
                      <a:r>
                        <a:rPr kumimoji="0" lang="de-DE" sz="1000" b="0" i="0" u="none" strike="noStrike" kern="1200" cap="none" spc="0" normalizeH="0" baseline="0" noProof="0">
                          <a:ln>
                            <a:noFill/>
                          </a:ln>
                          <a:solidFill>
                            <a:prstClr val="black"/>
                          </a:solidFill>
                          <a:effectLst/>
                          <a:uLnTx/>
                          <a:uFillTx/>
                          <a:latin typeface="+mn-lt"/>
                          <a:ea typeface="+mn-ea"/>
                          <a:cs typeface="+mn-cs"/>
                        </a:rPr>
                        <a:t>
Und wenn du glaubst es geht nicht mehr, kommt irgendwo ein Brandy her. In dem Fall sind es sogar fünf.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5069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- 2018-01-21 18:28:55</a:t>
                      </a:r>
                      <a:r>
                        <a:rPr kumimoji="0" lang="de-DE" sz="1000" b="0" i="0" u="none" strike="noStrike" kern="1200" cap="none" spc="0" normalizeH="0" baseline="0" noProof="0">
                          <a:ln>
                            <a:noFill/>
                          </a:ln>
                          <a:solidFill>
                            <a:prstClr val="black"/>
                          </a:solidFill>
                          <a:effectLst/>
                          <a:uLnTx/>
                          <a:uFillTx/>
                          <a:latin typeface="+mn-lt"/>
                          <a:ea typeface="+mn-ea"/>
                          <a:cs typeface="+mn-cs"/>
                        </a:rPr>
                        <a:t>
Wow - Es hört ja gar nicht mehr auf zu schneien! Ein richtiges Winterwonderland!❄️⛄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96676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- 2018-01-20 18:30:00</a:t>
                      </a:r>
                      <a:r>
                        <a:rPr kumimoji="0" lang="de-DE" sz="1000" b="0" i="0" u="none" strike="noStrike" kern="1200" cap="none" spc="0" normalizeH="0" baseline="0" noProof="0">
                          <a:ln>
                            <a:noFill/>
                          </a:ln>
                          <a:solidFill>
                            <a:prstClr val="black"/>
                          </a:solidFill>
                          <a:effectLst/>
                          <a:uLnTx/>
                          <a:uFillTx/>
                          <a:latin typeface="+mn-lt"/>
                          <a:ea typeface="+mn-ea"/>
                          <a:cs typeface="+mn-cs"/>
                        </a:rPr>
                        <a:t>
Neu bei uns ab 2018!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86726249"/>
                  </a:ext>
                </a:extLst>
              </a:tr>
            </a:tbl>
          </a:graphicData>
        </a:graphic>
      </p:graphicFrame>
      <p:sp>
        <p:nvSpPr>
          <p:cNvPr id="4" name="Text Placeholder 3">
            <a:extLst>
              <a:ext uri="{FF2B5EF4-FFF2-40B4-BE49-F238E27FC236}">
                <a16:creationId xmlns:a16="http://schemas.microsoft.com/office/drawing/2014/main" id="{4C6B7790-7F57-4ADF-923D-9E0AAE135C4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137466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F7410-E51B-4300-BFC8-8349C57B5C02}"/>
              </a:ext>
            </a:extLst>
          </p:cNvPr>
          <p:cNvSpPr>
            <a:spLocks noGrp="1"/>
          </p:cNvSpPr>
          <p:nvPr>
            <p:ph type="title"/>
          </p:nvPr>
        </p:nvSpPr>
        <p:spPr/>
        <p:txBody>
          <a:bodyPr/>
          <a:lstStyle/>
          <a:p>
            <a:r>
              <a:rPr lang="en-US"/>
              <a:t>Facebook Own Posts with Reactions Table - 5 of 9</a:t>
            </a:r>
          </a:p>
        </p:txBody>
      </p:sp>
      <p:graphicFrame>
        <p:nvGraphicFramePr>
          <p:cNvPr id="5" name="Table Placeholder 4">
            <a:extLst>
              <a:ext uri="{FF2B5EF4-FFF2-40B4-BE49-F238E27FC236}">
                <a16:creationId xmlns:a16="http://schemas.microsoft.com/office/drawing/2014/main" id="{2FFEFB92-A3F3-4E76-98E4-EBA42654330D}"/>
              </a:ext>
            </a:extLst>
          </p:cNvPr>
          <p:cNvGraphicFramePr>
            <a:graphicFrameLocks noGrp="1"/>
          </p:cNvGraphicFramePr>
          <p:nvPr>
            <p:ph type="tbl" sz="quarter" idx="13"/>
            <p:extLst>
              <p:ext uri="{D42A27DB-BD31-4B8C-83A1-F6EECF244321}">
                <p14:modId xmlns:p14="http://schemas.microsoft.com/office/powerpoint/2010/main" val="372384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59211136"/>
                    </a:ext>
                  </a:extLst>
                </a:gridCol>
                <a:gridCol w="822960">
                  <a:extLst>
                    <a:ext uri="{9D8B030D-6E8A-4147-A177-3AD203B41FA5}">
                      <a16:colId xmlns:a16="http://schemas.microsoft.com/office/drawing/2014/main" val="2087587703"/>
                    </a:ext>
                  </a:extLst>
                </a:gridCol>
                <a:gridCol w="822960">
                  <a:extLst>
                    <a:ext uri="{9D8B030D-6E8A-4147-A177-3AD203B41FA5}">
                      <a16:colId xmlns:a16="http://schemas.microsoft.com/office/drawing/2014/main" val="2024852091"/>
                    </a:ext>
                  </a:extLst>
                </a:gridCol>
                <a:gridCol w="822960">
                  <a:extLst>
                    <a:ext uri="{9D8B030D-6E8A-4147-A177-3AD203B41FA5}">
                      <a16:colId xmlns:a16="http://schemas.microsoft.com/office/drawing/2014/main" val="1009991869"/>
                    </a:ext>
                  </a:extLst>
                </a:gridCol>
                <a:gridCol w="822960">
                  <a:extLst>
                    <a:ext uri="{9D8B030D-6E8A-4147-A177-3AD203B41FA5}">
                      <a16:colId xmlns:a16="http://schemas.microsoft.com/office/drawing/2014/main" val="512624452"/>
                    </a:ext>
                  </a:extLst>
                </a:gridCol>
                <a:gridCol w="822960">
                  <a:extLst>
                    <a:ext uri="{9D8B030D-6E8A-4147-A177-3AD203B41FA5}">
                      <a16:colId xmlns:a16="http://schemas.microsoft.com/office/drawing/2014/main" val="2009740352"/>
                    </a:ext>
                  </a:extLst>
                </a:gridCol>
                <a:gridCol w="822960">
                  <a:extLst>
                    <a:ext uri="{9D8B030D-6E8A-4147-A177-3AD203B41FA5}">
                      <a16:colId xmlns:a16="http://schemas.microsoft.com/office/drawing/2014/main" val="1144023286"/>
                    </a:ext>
                  </a:extLst>
                </a:gridCol>
                <a:gridCol w="822960">
                  <a:extLst>
                    <a:ext uri="{9D8B030D-6E8A-4147-A177-3AD203B41FA5}">
                      <a16:colId xmlns:a16="http://schemas.microsoft.com/office/drawing/2014/main" val="1894321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38592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- 2018-01-20 11:30:00</a:t>
                      </a:r>
                      <a:r>
                        <a:rPr kumimoji="0" lang="de-DE" sz="1000" b="0" i="0" u="none" strike="noStrike" kern="1200" cap="none" spc="0" normalizeH="0" baseline="0" noProof="0">
                          <a:ln>
                            <a:noFill/>
                          </a:ln>
                          <a:solidFill>
                            <a:prstClr val="black"/>
                          </a:solidFill>
                          <a:effectLst/>
                          <a:uLnTx/>
                          <a:uFillTx/>
                          <a:latin typeface="+mn-lt"/>
                          <a:ea typeface="+mn-ea"/>
                          <a:cs typeface="+mn-cs"/>
                        </a:rPr>
                        <a:t>
Schwitzen gegen Schnupfen 💦
Unser Immunsystem wird im Winter besonders auf die Probe gestellt. In der Sauna setzt man die Basis für die eigene Gesundheit und erlebt umfassendes Wohlgefühl.
Also, lasst euch ordentlich verwöhnen... ;-)
 — Products shown: Winzer's Wellness Relaxtag.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637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- 2018-01-18 19:56:26</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5429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Mark's New York Bar - 2018-01-18 19:49:27</a:t>
                      </a:r>
                      <a:r>
                        <a:rPr kumimoji="0" lang="de-DE" sz="1000" b="0" i="0" u="none" strike="noStrike" kern="1200" cap="none" spc="0" normalizeH="0" baseline="0" noProof="0">
                          <a:ln>
                            <a:noFill/>
                          </a:ln>
                          <a:solidFill>
                            <a:prstClr val="black"/>
                          </a:solidFill>
                          <a:effectLst/>
                          <a:uLnTx/>
                          <a:uFillTx/>
                          <a:latin typeface="+mn-lt"/>
                          <a:ea typeface="+mn-ea"/>
                          <a:cs typeface="+mn-cs"/>
                        </a:rPr>
                        <a:t>
Ladys and Gentleman! Wir starten nach unserem Betriebsurlaub wieder voll durch.
Heute zeigt euch Harald wie man seinen Bacardi Legacy Drink richtig zubereitet.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68131087"/>
                  </a:ext>
                </a:extLst>
              </a:tr>
            </a:tbl>
          </a:graphicData>
        </a:graphic>
      </p:graphicFrame>
      <p:sp>
        <p:nvSpPr>
          <p:cNvPr id="4" name="Text Placeholder 3">
            <a:extLst>
              <a:ext uri="{FF2B5EF4-FFF2-40B4-BE49-F238E27FC236}">
                <a16:creationId xmlns:a16="http://schemas.microsoft.com/office/drawing/2014/main" id="{75D58314-CD9D-43EE-93CA-A8341E0ECF6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54087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69A9B-9160-4450-B262-DB9D806C8B20}"/>
              </a:ext>
            </a:extLst>
          </p:cNvPr>
          <p:cNvSpPr>
            <a:spLocks noGrp="1"/>
          </p:cNvSpPr>
          <p:nvPr>
            <p:ph type="title"/>
          </p:nvPr>
        </p:nvSpPr>
        <p:spPr/>
        <p:txBody>
          <a:bodyPr/>
          <a:lstStyle/>
          <a:p>
            <a:r>
              <a:rPr lang="en-US"/>
              <a:t>Facebook Own Posts with Reactions Table - 6 of 9</a:t>
            </a:r>
          </a:p>
        </p:txBody>
      </p:sp>
      <p:graphicFrame>
        <p:nvGraphicFramePr>
          <p:cNvPr id="5" name="Table Placeholder 4">
            <a:extLst>
              <a:ext uri="{FF2B5EF4-FFF2-40B4-BE49-F238E27FC236}">
                <a16:creationId xmlns:a16="http://schemas.microsoft.com/office/drawing/2014/main" id="{9A2D9962-9F8A-42B1-9CDB-DD53346D99F1}"/>
              </a:ext>
            </a:extLst>
          </p:cNvPr>
          <p:cNvGraphicFramePr>
            <a:graphicFrameLocks noGrp="1"/>
          </p:cNvGraphicFramePr>
          <p:nvPr>
            <p:ph type="tbl" sz="quarter" idx="13"/>
            <p:extLst>
              <p:ext uri="{D42A27DB-BD31-4B8C-83A1-F6EECF244321}">
                <p14:modId xmlns:p14="http://schemas.microsoft.com/office/powerpoint/2010/main" val="708441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08306400"/>
                    </a:ext>
                  </a:extLst>
                </a:gridCol>
                <a:gridCol w="822960">
                  <a:extLst>
                    <a:ext uri="{9D8B030D-6E8A-4147-A177-3AD203B41FA5}">
                      <a16:colId xmlns:a16="http://schemas.microsoft.com/office/drawing/2014/main" val="3323526883"/>
                    </a:ext>
                  </a:extLst>
                </a:gridCol>
                <a:gridCol w="822960">
                  <a:extLst>
                    <a:ext uri="{9D8B030D-6E8A-4147-A177-3AD203B41FA5}">
                      <a16:colId xmlns:a16="http://schemas.microsoft.com/office/drawing/2014/main" val="666080947"/>
                    </a:ext>
                  </a:extLst>
                </a:gridCol>
                <a:gridCol w="822960">
                  <a:extLst>
                    <a:ext uri="{9D8B030D-6E8A-4147-A177-3AD203B41FA5}">
                      <a16:colId xmlns:a16="http://schemas.microsoft.com/office/drawing/2014/main" val="148849186"/>
                    </a:ext>
                  </a:extLst>
                </a:gridCol>
                <a:gridCol w="822960">
                  <a:extLst>
                    <a:ext uri="{9D8B030D-6E8A-4147-A177-3AD203B41FA5}">
                      <a16:colId xmlns:a16="http://schemas.microsoft.com/office/drawing/2014/main" val="3470615322"/>
                    </a:ext>
                  </a:extLst>
                </a:gridCol>
                <a:gridCol w="822960">
                  <a:extLst>
                    <a:ext uri="{9D8B030D-6E8A-4147-A177-3AD203B41FA5}">
                      <a16:colId xmlns:a16="http://schemas.microsoft.com/office/drawing/2014/main" val="755313673"/>
                    </a:ext>
                  </a:extLst>
                </a:gridCol>
                <a:gridCol w="822960">
                  <a:extLst>
                    <a:ext uri="{9D8B030D-6E8A-4147-A177-3AD203B41FA5}">
                      <a16:colId xmlns:a16="http://schemas.microsoft.com/office/drawing/2014/main" val="4135866085"/>
                    </a:ext>
                  </a:extLst>
                </a:gridCol>
                <a:gridCol w="822960">
                  <a:extLst>
                    <a:ext uri="{9D8B030D-6E8A-4147-A177-3AD203B41FA5}">
                      <a16:colId xmlns:a16="http://schemas.microsoft.com/office/drawing/2014/main" val="4194390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31703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- 2018-01-18 09:47:35</a:t>
                      </a:r>
                      <a:r>
                        <a:rPr kumimoji="0" lang="de-DE" sz="1000" b="0" i="0" u="none" strike="noStrike" kern="1200" cap="none" spc="0" normalizeH="0" baseline="0" noProof="0">
                          <a:ln>
                            <a:noFill/>
                          </a:ln>
                          <a:solidFill>
                            <a:prstClr val="black"/>
                          </a:solidFill>
                          <a:effectLst/>
                          <a:uLnTx/>
                          <a:uFillTx/>
                          <a:latin typeface="+mn-lt"/>
                          <a:ea typeface="+mn-ea"/>
                          <a:cs typeface="+mn-cs"/>
                        </a:rPr>
                        <a:t>
Neu bei uns - Pralinen Shop, das perfekte Mitbringsel für Zuhause!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7382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- 2018-01-16 18:20:00</a:t>
                      </a:r>
                      <a:r>
                        <a:rPr kumimoji="0" lang="de-DE" sz="1000" b="0" i="0" u="none" strike="noStrike" kern="1200" cap="none" spc="0" normalizeH="0" baseline="0" noProof="0">
                          <a:ln>
                            <a:noFill/>
                          </a:ln>
                          <a:solidFill>
                            <a:prstClr val="black"/>
                          </a:solidFill>
                          <a:effectLst/>
                          <a:uLnTx/>
                          <a:uFillTx/>
                          <a:latin typeface="+mn-lt"/>
                          <a:ea typeface="+mn-ea"/>
                          <a:cs typeface="+mn-cs"/>
                        </a:rPr>
                        <a:t>
Besonderes Hotel – besondere Suiten! ♥
Romantik, Wellness und Kulinarik machen das Hotel Winzer zu einem besonderen Haus. Das zeigt sich auch bei den Suiten – auf außerordentliche Weise...
 — Products shown: Total Verknallt.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8031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- 2018-01-08 17:46:51</a:t>
                      </a:r>
                      <a:r>
                        <a:rPr kumimoji="0" lang="de-DE" sz="1000" b="0" i="0" u="none" strike="noStrike" kern="1200" cap="none" spc="0" normalizeH="0" baseline="0" noProof="0">
                          <a:ln>
                            <a:noFill/>
                          </a:ln>
                          <a:solidFill>
                            <a:prstClr val="black"/>
                          </a:solidFill>
                          <a:effectLst/>
                          <a:uLnTx/>
                          <a:uFillTx/>
                          <a:latin typeface="+mn-lt"/>
                          <a:ea typeface="+mn-ea"/>
                          <a:cs typeface="+mn-cs"/>
                        </a:rPr>
                        <a:t>
Pizza, Pasta und vieles mehr...
Gestern durften wir uns kulinarisch verwöhnen lassen. 
Vielen lieben Dank, an unsere Chefs.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1408729"/>
                  </a:ext>
                </a:extLst>
              </a:tr>
            </a:tbl>
          </a:graphicData>
        </a:graphic>
      </p:graphicFrame>
      <p:sp>
        <p:nvSpPr>
          <p:cNvPr id="4" name="Text Placeholder 3">
            <a:extLst>
              <a:ext uri="{FF2B5EF4-FFF2-40B4-BE49-F238E27FC236}">
                <a16:creationId xmlns:a16="http://schemas.microsoft.com/office/drawing/2014/main" id="{6EBAE02D-74B8-44F1-A32D-C3D780CABEF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08717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3CBEE-E05F-46D9-96A1-96ABCAF79106}"/>
              </a:ext>
            </a:extLst>
          </p:cNvPr>
          <p:cNvSpPr>
            <a:spLocks noGrp="1"/>
          </p:cNvSpPr>
          <p:nvPr>
            <p:ph type="title"/>
          </p:nvPr>
        </p:nvSpPr>
        <p:spPr/>
        <p:txBody>
          <a:bodyPr/>
          <a:lstStyle/>
          <a:p>
            <a:r>
              <a:rPr lang="en-US"/>
              <a:t>Facebook Own Posts with Reactions Table - 7 of 9</a:t>
            </a:r>
          </a:p>
        </p:txBody>
      </p:sp>
      <p:graphicFrame>
        <p:nvGraphicFramePr>
          <p:cNvPr id="5" name="Table Placeholder 4">
            <a:extLst>
              <a:ext uri="{FF2B5EF4-FFF2-40B4-BE49-F238E27FC236}">
                <a16:creationId xmlns:a16="http://schemas.microsoft.com/office/drawing/2014/main" id="{F93F24DE-987F-4E9B-946D-6356CE96D838}"/>
              </a:ext>
            </a:extLst>
          </p:cNvPr>
          <p:cNvGraphicFramePr>
            <a:graphicFrameLocks noGrp="1"/>
          </p:cNvGraphicFramePr>
          <p:nvPr>
            <p:ph type="tbl" sz="quarter" idx="13"/>
            <p:extLst>
              <p:ext uri="{D42A27DB-BD31-4B8C-83A1-F6EECF244321}">
                <p14:modId xmlns:p14="http://schemas.microsoft.com/office/powerpoint/2010/main" val="3971071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15500913"/>
                    </a:ext>
                  </a:extLst>
                </a:gridCol>
                <a:gridCol w="822960">
                  <a:extLst>
                    <a:ext uri="{9D8B030D-6E8A-4147-A177-3AD203B41FA5}">
                      <a16:colId xmlns:a16="http://schemas.microsoft.com/office/drawing/2014/main" val="1317281555"/>
                    </a:ext>
                  </a:extLst>
                </a:gridCol>
                <a:gridCol w="822960">
                  <a:extLst>
                    <a:ext uri="{9D8B030D-6E8A-4147-A177-3AD203B41FA5}">
                      <a16:colId xmlns:a16="http://schemas.microsoft.com/office/drawing/2014/main" val="597325687"/>
                    </a:ext>
                  </a:extLst>
                </a:gridCol>
                <a:gridCol w="822960">
                  <a:extLst>
                    <a:ext uri="{9D8B030D-6E8A-4147-A177-3AD203B41FA5}">
                      <a16:colId xmlns:a16="http://schemas.microsoft.com/office/drawing/2014/main" val="4035188103"/>
                    </a:ext>
                  </a:extLst>
                </a:gridCol>
                <a:gridCol w="822960">
                  <a:extLst>
                    <a:ext uri="{9D8B030D-6E8A-4147-A177-3AD203B41FA5}">
                      <a16:colId xmlns:a16="http://schemas.microsoft.com/office/drawing/2014/main" val="1759185077"/>
                    </a:ext>
                  </a:extLst>
                </a:gridCol>
                <a:gridCol w="822960">
                  <a:extLst>
                    <a:ext uri="{9D8B030D-6E8A-4147-A177-3AD203B41FA5}">
                      <a16:colId xmlns:a16="http://schemas.microsoft.com/office/drawing/2014/main" val="3508409862"/>
                    </a:ext>
                  </a:extLst>
                </a:gridCol>
                <a:gridCol w="822960">
                  <a:extLst>
                    <a:ext uri="{9D8B030D-6E8A-4147-A177-3AD203B41FA5}">
                      <a16:colId xmlns:a16="http://schemas.microsoft.com/office/drawing/2014/main" val="400734839"/>
                    </a:ext>
                  </a:extLst>
                </a:gridCol>
                <a:gridCol w="822960">
                  <a:extLst>
                    <a:ext uri="{9D8B030D-6E8A-4147-A177-3AD203B41FA5}">
                      <a16:colId xmlns:a16="http://schemas.microsoft.com/office/drawing/2014/main" val="4167475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6077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- 2018-01-08 10:00:00</a:t>
                      </a:r>
                      <a:r>
                        <a:rPr kumimoji="0" lang="de-DE" sz="1000" b="0" i="0" u="none" strike="noStrike" kern="1200" cap="none" spc="0" normalizeH="0" baseline="0" noProof="0">
                          <a:ln>
                            <a:noFill/>
                          </a:ln>
                          <a:solidFill>
                            <a:prstClr val="black"/>
                          </a:solidFill>
                          <a:effectLst/>
                          <a:uLnTx/>
                          <a:uFillTx/>
                          <a:latin typeface="+mn-lt"/>
                          <a:ea typeface="+mn-ea"/>
                          <a:cs typeface="+mn-cs"/>
                        </a:rPr>
                        <a:t>
Ab heute heißt es URLAUB! 😁😁 
Am 18.01.2018 öffnen wir wieder unsere Tür für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40459908"/>
                  </a:ext>
                </a:extLst>
              </a:tr>
            </a:tbl>
          </a:graphicData>
        </a:graphic>
      </p:graphicFrame>
      <p:sp>
        <p:nvSpPr>
          <p:cNvPr id="4" name="Text Placeholder 3">
            <a:extLst>
              <a:ext uri="{FF2B5EF4-FFF2-40B4-BE49-F238E27FC236}">
                <a16:creationId xmlns:a16="http://schemas.microsoft.com/office/drawing/2014/main" id="{D3692B57-067C-4C00-9836-0A29F1E19F2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630000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556CF-6D77-484A-9D7E-83B0596E6C79}"/>
              </a:ext>
            </a:extLst>
          </p:cNvPr>
          <p:cNvSpPr>
            <a:spLocks noGrp="1"/>
          </p:cNvSpPr>
          <p:nvPr>
            <p:ph type="title"/>
          </p:nvPr>
        </p:nvSpPr>
        <p:spPr/>
        <p:txBody>
          <a:bodyPr/>
          <a:lstStyle/>
          <a:p>
            <a:r>
              <a:rPr lang="en-US"/>
              <a:t>Facebook Own Posts with Reactions Table - 8 of 9</a:t>
            </a:r>
          </a:p>
        </p:txBody>
      </p:sp>
      <p:graphicFrame>
        <p:nvGraphicFramePr>
          <p:cNvPr id="5" name="Table Placeholder 4">
            <a:extLst>
              <a:ext uri="{FF2B5EF4-FFF2-40B4-BE49-F238E27FC236}">
                <a16:creationId xmlns:a16="http://schemas.microsoft.com/office/drawing/2014/main" id="{245B64D6-9767-48AA-BC9A-AD79C573D3C3}"/>
              </a:ext>
            </a:extLst>
          </p:cNvPr>
          <p:cNvGraphicFramePr>
            <a:graphicFrameLocks noGrp="1"/>
          </p:cNvGraphicFramePr>
          <p:nvPr>
            <p:ph type="tbl" sz="quarter" idx="13"/>
            <p:extLst>
              <p:ext uri="{D42A27DB-BD31-4B8C-83A1-F6EECF244321}">
                <p14:modId xmlns:p14="http://schemas.microsoft.com/office/powerpoint/2010/main" val="3376384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9112684"/>
                    </a:ext>
                  </a:extLst>
                </a:gridCol>
                <a:gridCol w="822960">
                  <a:extLst>
                    <a:ext uri="{9D8B030D-6E8A-4147-A177-3AD203B41FA5}">
                      <a16:colId xmlns:a16="http://schemas.microsoft.com/office/drawing/2014/main" val="3359951030"/>
                    </a:ext>
                  </a:extLst>
                </a:gridCol>
                <a:gridCol w="822960">
                  <a:extLst>
                    <a:ext uri="{9D8B030D-6E8A-4147-A177-3AD203B41FA5}">
                      <a16:colId xmlns:a16="http://schemas.microsoft.com/office/drawing/2014/main" val="936911665"/>
                    </a:ext>
                  </a:extLst>
                </a:gridCol>
                <a:gridCol w="822960">
                  <a:extLst>
                    <a:ext uri="{9D8B030D-6E8A-4147-A177-3AD203B41FA5}">
                      <a16:colId xmlns:a16="http://schemas.microsoft.com/office/drawing/2014/main" val="2247362088"/>
                    </a:ext>
                  </a:extLst>
                </a:gridCol>
                <a:gridCol w="822960">
                  <a:extLst>
                    <a:ext uri="{9D8B030D-6E8A-4147-A177-3AD203B41FA5}">
                      <a16:colId xmlns:a16="http://schemas.microsoft.com/office/drawing/2014/main" val="2028464010"/>
                    </a:ext>
                  </a:extLst>
                </a:gridCol>
                <a:gridCol w="822960">
                  <a:extLst>
                    <a:ext uri="{9D8B030D-6E8A-4147-A177-3AD203B41FA5}">
                      <a16:colId xmlns:a16="http://schemas.microsoft.com/office/drawing/2014/main" val="331264080"/>
                    </a:ext>
                  </a:extLst>
                </a:gridCol>
                <a:gridCol w="822960">
                  <a:extLst>
                    <a:ext uri="{9D8B030D-6E8A-4147-A177-3AD203B41FA5}">
                      <a16:colId xmlns:a16="http://schemas.microsoft.com/office/drawing/2014/main" val="1565690816"/>
                    </a:ext>
                  </a:extLst>
                </a:gridCol>
                <a:gridCol w="822960">
                  <a:extLst>
                    <a:ext uri="{9D8B030D-6E8A-4147-A177-3AD203B41FA5}">
                      <a16:colId xmlns:a16="http://schemas.microsoft.com/office/drawing/2014/main" val="42806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3643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- 2018-01-05 18:30:00</a:t>
                      </a:r>
                      <a:r>
                        <a:rPr kumimoji="0" lang="de-DE" sz="1000" b="0" i="0" u="none" strike="noStrike" kern="1200" cap="none" spc="0" normalizeH="0" baseline="0" noProof="0">
                          <a:ln>
                            <a:noFill/>
                          </a:ln>
                          <a:solidFill>
                            <a:prstClr val="black"/>
                          </a:solidFill>
                          <a:effectLst/>
                          <a:uLnTx/>
                          <a:uFillTx/>
                          <a:latin typeface="+mn-lt"/>
                          <a:ea typeface="+mn-ea"/>
                          <a:cs typeface="+mn-cs"/>
                        </a:rPr>
                        <a:t>
Ihr sucht etwas Besonders für Euer Frühstück am Wochenende, wie wäre es dann mit unserem Ayurvedamüsli?
Zutaten:
3/8l Wasser
200g Dinkelflocken
ein paar Safranfäden
1 Kardamomkapsel (aufschneiden, aushöhlen und zerstoßen)
100g Rohrzucker
3 Datteln
½ gestr. TL Zimt
Zubereitung:
• Dinkelflocken, Wasser, Safranfäden und die klein geschnittenen Datteln ca. 10 min leicht kochen lassen
• Danach mit Rohrzucker, Kardamom und Zimt abschmecken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29494956"/>
                  </a:ext>
                </a:extLst>
              </a:tr>
            </a:tbl>
          </a:graphicData>
        </a:graphic>
      </p:graphicFrame>
      <p:sp>
        <p:nvSpPr>
          <p:cNvPr id="4" name="Text Placeholder 3">
            <a:extLst>
              <a:ext uri="{FF2B5EF4-FFF2-40B4-BE49-F238E27FC236}">
                <a16:creationId xmlns:a16="http://schemas.microsoft.com/office/drawing/2014/main" id="{5E465744-1075-44A9-B1AF-000416CCBC1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91444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9F5A2-B023-4003-9213-A73B0097A0ED}"/>
              </a:ext>
            </a:extLst>
          </p:cNvPr>
          <p:cNvSpPr>
            <a:spLocks noGrp="1"/>
          </p:cNvSpPr>
          <p:nvPr>
            <p:ph type="title"/>
          </p:nvPr>
        </p:nvSpPr>
        <p:spPr/>
        <p:txBody>
          <a:bodyPr/>
          <a:lstStyle/>
          <a:p>
            <a:r>
              <a:rPr lang="en-US"/>
              <a:t>Facebook Own Posts with Reactions Table - 9 of 9</a:t>
            </a:r>
          </a:p>
        </p:txBody>
      </p:sp>
      <p:graphicFrame>
        <p:nvGraphicFramePr>
          <p:cNvPr id="5" name="Table Placeholder 4">
            <a:extLst>
              <a:ext uri="{FF2B5EF4-FFF2-40B4-BE49-F238E27FC236}">
                <a16:creationId xmlns:a16="http://schemas.microsoft.com/office/drawing/2014/main" id="{AB28364B-0F8D-4424-960E-9F3B6EE8F660}"/>
              </a:ext>
            </a:extLst>
          </p:cNvPr>
          <p:cNvGraphicFramePr>
            <a:graphicFrameLocks noGrp="1"/>
          </p:cNvGraphicFramePr>
          <p:nvPr>
            <p:ph type="tbl" sz="quarter" idx="13"/>
            <p:extLst>
              <p:ext uri="{D42A27DB-BD31-4B8C-83A1-F6EECF244321}">
                <p14:modId xmlns:p14="http://schemas.microsoft.com/office/powerpoint/2010/main" val="99969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6854934"/>
                    </a:ext>
                  </a:extLst>
                </a:gridCol>
                <a:gridCol w="822960">
                  <a:extLst>
                    <a:ext uri="{9D8B030D-6E8A-4147-A177-3AD203B41FA5}">
                      <a16:colId xmlns:a16="http://schemas.microsoft.com/office/drawing/2014/main" val="110753364"/>
                    </a:ext>
                  </a:extLst>
                </a:gridCol>
                <a:gridCol w="822960">
                  <a:extLst>
                    <a:ext uri="{9D8B030D-6E8A-4147-A177-3AD203B41FA5}">
                      <a16:colId xmlns:a16="http://schemas.microsoft.com/office/drawing/2014/main" val="4214220923"/>
                    </a:ext>
                  </a:extLst>
                </a:gridCol>
                <a:gridCol w="822960">
                  <a:extLst>
                    <a:ext uri="{9D8B030D-6E8A-4147-A177-3AD203B41FA5}">
                      <a16:colId xmlns:a16="http://schemas.microsoft.com/office/drawing/2014/main" val="409753501"/>
                    </a:ext>
                  </a:extLst>
                </a:gridCol>
                <a:gridCol w="822960">
                  <a:extLst>
                    <a:ext uri="{9D8B030D-6E8A-4147-A177-3AD203B41FA5}">
                      <a16:colId xmlns:a16="http://schemas.microsoft.com/office/drawing/2014/main" val="1400559861"/>
                    </a:ext>
                  </a:extLst>
                </a:gridCol>
                <a:gridCol w="822960">
                  <a:extLst>
                    <a:ext uri="{9D8B030D-6E8A-4147-A177-3AD203B41FA5}">
                      <a16:colId xmlns:a16="http://schemas.microsoft.com/office/drawing/2014/main" val="1808269458"/>
                    </a:ext>
                  </a:extLst>
                </a:gridCol>
                <a:gridCol w="822960">
                  <a:extLst>
                    <a:ext uri="{9D8B030D-6E8A-4147-A177-3AD203B41FA5}">
                      <a16:colId xmlns:a16="http://schemas.microsoft.com/office/drawing/2014/main" val="1502529742"/>
                    </a:ext>
                  </a:extLst>
                </a:gridCol>
                <a:gridCol w="822960">
                  <a:extLst>
                    <a:ext uri="{9D8B030D-6E8A-4147-A177-3AD203B41FA5}">
                      <a16:colId xmlns:a16="http://schemas.microsoft.com/office/drawing/2014/main" val="388093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4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- 2018-01-03 18:00:00</a:t>
                      </a:r>
                      <a:r>
                        <a:rPr kumimoji="0" lang="de-DE" sz="1000" b="0" i="0" u="none" strike="noStrike" kern="1200" cap="none" spc="0" normalizeH="0" baseline="0" noProof="0">
                          <a:ln>
                            <a:noFill/>
                          </a:ln>
                          <a:solidFill>
                            <a:prstClr val="black"/>
                          </a:solidFill>
                          <a:effectLst/>
                          <a:uLnTx/>
                          <a:uFillTx/>
                          <a:latin typeface="+mn-lt"/>
                          <a:ea typeface="+mn-ea"/>
                          <a:cs typeface="+mn-cs"/>
                        </a:rPr>
                        <a:t>
Kommenden Samstag feiert man in Österreich die heiligen 3 Könige - aber was genau steckt hinter diesem Feiertag?
Caspar („der Schatzmeister“), Melchior („königliches Licht“) und Balthasar („schütze mein Leben“), das sind die bekannten Namen der Gabenbringer bei der Geburt von Jesus...
Wer waren diese Weisen aus dem Morgenland und warum sind sie so wichtig für die Weihnachtszeit?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0352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Hotel Winzer Wellness und Kuscheln - 2018-01-03 16:20:51</a:t>
                      </a:r>
                      <a:r>
                        <a:rPr kumimoji="0" lang="de-DE" sz="1000" b="0" i="0" u="none" strike="noStrike" kern="1200" cap="none" spc="0" normalizeH="0" baseline="0" noProof="0">
                          <a:ln>
                            <a:noFill/>
                          </a:ln>
                          <a:solidFill>
                            <a:prstClr val="black"/>
                          </a:solidFill>
                          <a:effectLst/>
                          <a:uLnTx/>
                          <a:uFillTx/>
                          <a:latin typeface="+mn-lt"/>
                          <a:ea typeface="+mn-ea"/>
                          <a:cs typeface="+mn-cs"/>
                        </a:rPr>
                        <a:t>
Auf in die Sauna oder ins Hallenbad! 😊😊
Denn bei uns herrscht absolutes Wellness - Wetter; grau - trüb &amp; regnerisch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41661091"/>
                  </a:ext>
                </a:extLst>
              </a:tr>
            </a:tbl>
          </a:graphicData>
        </a:graphic>
      </p:graphicFrame>
      <p:sp>
        <p:nvSpPr>
          <p:cNvPr id="4" name="Text Placeholder 3">
            <a:extLst>
              <a:ext uri="{FF2B5EF4-FFF2-40B4-BE49-F238E27FC236}">
                <a16:creationId xmlns:a16="http://schemas.microsoft.com/office/drawing/2014/main" id="{4D29F318-E093-4CF9-A37A-FBF7EDE11F1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681521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47D4C-F88D-4164-8F60-9B041AA632A2}"/>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99CE8BF7-7CD5-4E43-B675-D77071DD1B88}"/>
              </a:ext>
            </a:extLst>
          </p:cNvPr>
          <p:cNvGraphicFramePr>
            <a:graphicFrameLocks noGrp="1"/>
          </p:cNvGraphicFramePr>
          <p:nvPr>
            <p:ph type="chart" sz="quarter" idx="13"/>
            <p:extLst>
              <p:ext uri="{D42A27DB-BD31-4B8C-83A1-F6EECF244321}">
                <p14:modId xmlns:p14="http://schemas.microsoft.com/office/powerpoint/2010/main" val="3531138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44F5D7-32AE-47FA-9AAC-DC9FE9D5C23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24AA09C-F333-4D4D-B7FB-443787BDA5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5755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830B1-C334-4491-B2DC-6C1C28E866E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7FD02DE-21A1-4237-A404-136038B38A02}"/>
              </a:ext>
            </a:extLst>
          </p:cNvPr>
          <p:cNvGraphicFramePr>
            <a:graphicFrameLocks noGrp="1"/>
          </p:cNvGraphicFramePr>
          <p:nvPr>
            <p:ph type="chart" sz="quarter" idx="13"/>
            <p:extLst>
              <p:ext uri="{D42A27DB-BD31-4B8C-83A1-F6EECF244321}">
                <p14:modId xmlns:p14="http://schemas.microsoft.com/office/powerpoint/2010/main" val="51333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980064-05DE-4B1C-A2C9-208DDF1E0918}"/>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6F5A7AC-EF61-444A-A96E-B3C06B115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18902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18CE3-BE2B-4A14-99CA-3E68200EEB8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0AF281AB-217B-4A5A-A9BE-26C900D6C49F}"/>
              </a:ext>
            </a:extLst>
          </p:cNvPr>
          <p:cNvGraphicFramePr>
            <a:graphicFrameLocks noGrp="1"/>
          </p:cNvGraphicFramePr>
          <p:nvPr>
            <p:ph type="chart" sz="quarter" idx="13"/>
            <p:extLst>
              <p:ext uri="{D42A27DB-BD31-4B8C-83A1-F6EECF244321}">
                <p14:modId xmlns:p14="http://schemas.microsoft.com/office/powerpoint/2010/main" val="3139215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8B4D2B-93DA-4D52-A9A2-E61D787E9EE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A4EFCA4E-09B9-46F8-812F-B3BD0AFEC1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2587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73BB7-0320-4042-AEF2-BFFB58479B4E}"/>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88D7649-46E8-4045-80DA-814EAECC5B5B}"/>
              </a:ext>
            </a:extLst>
          </p:cNvPr>
          <p:cNvGraphicFramePr>
            <a:graphicFrameLocks noGrp="1"/>
          </p:cNvGraphicFramePr>
          <p:nvPr>
            <p:ph type="chart" sz="quarter" idx="13"/>
            <p:extLst>
              <p:ext uri="{D42A27DB-BD31-4B8C-83A1-F6EECF244321}">
                <p14:modId xmlns:p14="http://schemas.microsoft.com/office/powerpoint/2010/main" val="2315535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6D3C9F-186B-482C-AB3F-6EA134C7E7B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9D1BF57-CCC1-4AAA-8B37-CD2F6A4680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876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F3840-7B4C-4F43-89E4-2E4072339E00}"/>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1CD4A6BD-8CD8-4BDA-86CF-77EB51BA12AA}"/>
              </a:ext>
            </a:extLst>
          </p:cNvPr>
          <p:cNvGraphicFramePr>
            <a:graphicFrameLocks noGrp="1"/>
          </p:cNvGraphicFramePr>
          <p:nvPr>
            <p:ph type="chart" sz="quarter" idx="13"/>
            <p:extLst>
              <p:ext uri="{D42A27DB-BD31-4B8C-83A1-F6EECF244321}">
                <p14:modId xmlns:p14="http://schemas.microsoft.com/office/powerpoint/2010/main" val="2793737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63BCE3-FAC4-400D-A3CE-35C4DF24AD5E}"/>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5DFBCA5B-88E6-4DE4-84DE-D62C2EDF76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9728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A3EA3-BCD4-4726-B2A9-95FBE97B7BC3}"/>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164DD2E9-5083-45C8-9B99-F055D2D729C2}"/>
              </a:ext>
            </a:extLst>
          </p:cNvPr>
          <p:cNvGraphicFramePr>
            <a:graphicFrameLocks noGrp="1"/>
          </p:cNvGraphicFramePr>
          <p:nvPr>
            <p:ph type="tbl" sz="quarter" idx="13"/>
            <p:extLst>
              <p:ext uri="{D42A27DB-BD31-4B8C-83A1-F6EECF244321}">
                <p14:modId xmlns:p14="http://schemas.microsoft.com/office/powerpoint/2010/main" val="2727698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1116751"/>
                    </a:ext>
                  </a:extLst>
                </a:gridCol>
                <a:gridCol w="2468880">
                  <a:extLst>
                    <a:ext uri="{9D8B030D-6E8A-4147-A177-3AD203B41FA5}">
                      <a16:colId xmlns:a16="http://schemas.microsoft.com/office/drawing/2014/main" val="3276438621"/>
                    </a:ext>
                  </a:extLst>
                </a:gridCol>
                <a:gridCol w="822960">
                  <a:extLst>
                    <a:ext uri="{9D8B030D-6E8A-4147-A177-3AD203B41FA5}">
                      <a16:colId xmlns:a16="http://schemas.microsoft.com/office/drawing/2014/main" val="3925363314"/>
                    </a:ext>
                  </a:extLst>
                </a:gridCol>
                <a:gridCol w="822960">
                  <a:extLst>
                    <a:ext uri="{9D8B030D-6E8A-4147-A177-3AD203B41FA5}">
                      <a16:colId xmlns:a16="http://schemas.microsoft.com/office/drawing/2014/main" val="2200701290"/>
                    </a:ext>
                  </a:extLst>
                </a:gridCol>
                <a:gridCol w="822960">
                  <a:extLst>
                    <a:ext uri="{9D8B030D-6E8A-4147-A177-3AD203B41FA5}">
                      <a16:colId xmlns:a16="http://schemas.microsoft.com/office/drawing/2014/main" val="3648318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6902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Achim Kiefel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00435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Johanna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958430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Bianca Dürmeyer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160380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Tina Rendel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29153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Carola Schleifer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979577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Kathrin Buder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36377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Andreas Heindl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886774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Angela Seckellehner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6905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Unger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7108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Julia Leimhofer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863656"/>
                  </a:ext>
                </a:extLst>
              </a:tr>
            </a:tbl>
          </a:graphicData>
        </a:graphic>
      </p:graphicFrame>
      <p:sp>
        <p:nvSpPr>
          <p:cNvPr id="4" name="Text Placeholder 3">
            <a:extLst>
              <a:ext uri="{FF2B5EF4-FFF2-40B4-BE49-F238E27FC236}">
                <a16:creationId xmlns:a16="http://schemas.microsoft.com/office/drawing/2014/main" id="{B32E0A3F-2957-4B6D-A685-7242A50E138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93346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C477B-74FC-4E5E-A304-7A7BC5FC8B48}"/>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623C4B23-7D16-4CED-8E2C-57A6E68B54F6}"/>
              </a:ext>
            </a:extLst>
          </p:cNvPr>
          <p:cNvGraphicFramePr>
            <a:graphicFrameLocks noGrp="1"/>
          </p:cNvGraphicFramePr>
          <p:nvPr>
            <p:ph type="tbl" sz="quarter" idx="13"/>
            <p:extLst>
              <p:ext uri="{D42A27DB-BD31-4B8C-83A1-F6EECF244321}">
                <p14:modId xmlns:p14="http://schemas.microsoft.com/office/powerpoint/2010/main" val="2007126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13726400"/>
                    </a:ext>
                  </a:extLst>
                </a:gridCol>
                <a:gridCol w="2468880">
                  <a:extLst>
                    <a:ext uri="{9D8B030D-6E8A-4147-A177-3AD203B41FA5}">
                      <a16:colId xmlns:a16="http://schemas.microsoft.com/office/drawing/2014/main" val="389493618"/>
                    </a:ext>
                  </a:extLst>
                </a:gridCol>
                <a:gridCol w="822960">
                  <a:extLst>
                    <a:ext uri="{9D8B030D-6E8A-4147-A177-3AD203B41FA5}">
                      <a16:colId xmlns:a16="http://schemas.microsoft.com/office/drawing/2014/main" val="1457888086"/>
                    </a:ext>
                  </a:extLst>
                </a:gridCol>
                <a:gridCol w="822960">
                  <a:extLst>
                    <a:ext uri="{9D8B030D-6E8A-4147-A177-3AD203B41FA5}">
                      <a16:colId xmlns:a16="http://schemas.microsoft.com/office/drawing/2014/main" val="793082088"/>
                    </a:ext>
                  </a:extLst>
                </a:gridCol>
                <a:gridCol w="822960">
                  <a:extLst>
                    <a:ext uri="{9D8B030D-6E8A-4147-A177-3AD203B41FA5}">
                      <a16:colId xmlns:a16="http://schemas.microsoft.com/office/drawing/2014/main" val="753894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50831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Claudia Neuwirth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Hotel Winzer Wellness und Kuscheln (3), Mark's New York Bar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6923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Harald Pfeiler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97846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Lara Sophie Wirt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49375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Dany Pinky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6246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Machtlinger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907488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Elke Redl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709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Meggi Illig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3429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Ully Wimm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47926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Sabine Priller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774271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Manuela Lahnsteiner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18004453"/>
                  </a:ext>
                </a:extLst>
              </a:tr>
            </a:tbl>
          </a:graphicData>
        </a:graphic>
      </p:graphicFrame>
      <p:sp>
        <p:nvSpPr>
          <p:cNvPr id="4" name="Text Placeholder 3">
            <a:extLst>
              <a:ext uri="{FF2B5EF4-FFF2-40B4-BE49-F238E27FC236}">
                <a16:creationId xmlns:a16="http://schemas.microsoft.com/office/drawing/2014/main" id="{D941FEF7-1983-4E35-95AD-ABE016D7F85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676428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DC431-E1BA-47EE-BF27-EAF45B76531F}"/>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54071DDA-644C-433A-AF85-1A841B8EDDC4}"/>
              </a:ext>
            </a:extLst>
          </p:cNvPr>
          <p:cNvGraphicFramePr>
            <a:graphicFrameLocks noGrp="1"/>
          </p:cNvGraphicFramePr>
          <p:nvPr>
            <p:ph type="tbl" sz="quarter" idx="13"/>
            <p:extLst>
              <p:ext uri="{D42A27DB-BD31-4B8C-83A1-F6EECF244321}">
                <p14:modId xmlns:p14="http://schemas.microsoft.com/office/powerpoint/2010/main" val="1659658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81981200"/>
                    </a:ext>
                  </a:extLst>
                </a:gridCol>
                <a:gridCol w="2468880">
                  <a:extLst>
                    <a:ext uri="{9D8B030D-6E8A-4147-A177-3AD203B41FA5}">
                      <a16:colId xmlns:a16="http://schemas.microsoft.com/office/drawing/2014/main" val="4209344495"/>
                    </a:ext>
                  </a:extLst>
                </a:gridCol>
                <a:gridCol w="822960">
                  <a:extLst>
                    <a:ext uri="{9D8B030D-6E8A-4147-A177-3AD203B41FA5}">
                      <a16:colId xmlns:a16="http://schemas.microsoft.com/office/drawing/2014/main" val="3611485084"/>
                    </a:ext>
                  </a:extLst>
                </a:gridCol>
                <a:gridCol w="822960">
                  <a:extLst>
                    <a:ext uri="{9D8B030D-6E8A-4147-A177-3AD203B41FA5}">
                      <a16:colId xmlns:a16="http://schemas.microsoft.com/office/drawing/2014/main" val="794293121"/>
                    </a:ext>
                  </a:extLst>
                </a:gridCol>
                <a:gridCol w="822960">
                  <a:extLst>
                    <a:ext uri="{9D8B030D-6E8A-4147-A177-3AD203B41FA5}">
                      <a16:colId xmlns:a16="http://schemas.microsoft.com/office/drawing/2014/main" val="2764064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767080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Jaqueline Delhaye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6898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Petra Pezi Bär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79570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Stefanie Reithmayer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04315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 Kettl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035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Minarik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 (3)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40248064"/>
                  </a:ext>
                </a:extLst>
              </a:tr>
            </a:tbl>
          </a:graphicData>
        </a:graphic>
      </p:graphicFrame>
      <p:sp>
        <p:nvSpPr>
          <p:cNvPr id="4" name="Text Placeholder 3">
            <a:extLst>
              <a:ext uri="{FF2B5EF4-FFF2-40B4-BE49-F238E27FC236}">
                <a16:creationId xmlns:a16="http://schemas.microsoft.com/office/drawing/2014/main" id="{016756AD-FBFA-4645-9499-192E31200AD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19745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8C36F-9668-42E6-939A-0D1D15BD7719}"/>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C46222D6-C981-4B37-B861-A29ED85E125E}"/>
              </a:ext>
            </a:extLst>
          </p:cNvPr>
          <p:cNvGraphicFramePr>
            <a:graphicFrameLocks noGrp="1"/>
          </p:cNvGraphicFramePr>
          <p:nvPr>
            <p:ph type="chart" sz="quarter" idx="13"/>
            <p:extLst>
              <p:ext uri="{D42A27DB-BD31-4B8C-83A1-F6EECF244321}">
                <p14:modId xmlns:p14="http://schemas.microsoft.com/office/powerpoint/2010/main" val="105450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0082DA-B287-4F4C-8E41-6E497248B513}"/>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B9DFFE7-5AAD-4461-A050-22DA59BB94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44031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89182-A341-44AF-AC95-DA66165D3F6A}"/>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D52FCE73-61E8-4583-8B5A-6DF91CF6B47C}"/>
              </a:ext>
            </a:extLst>
          </p:cNvPr>
          <p:cNvGraphicFramePr>
            <a:graphicFrameLocks noGrp="1"/>
          </p:cNvGraphicFramePr>
          <p:nvPr>
            <p:ph type="chart" sz="quarter" idx="13"/>
            <p:extLst>
              <p:ext uri="{D42A27DB-BD31-4B8C-83A1-F6EECF244321}">
                <p14:modId xmlns:p14="http://schemas.microsoft.com/office/powerpoint/2010/main" val="3230783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927A46-34AA-4379-BBA5-C3A627CAA72E}"/>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5561A301-5E9C-4C65-A695-B0DD13E467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21478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EA412-F069-4D36-8370-DEB636001220}"/>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61B0EDC1-9563-4585-B2D2-132E0DC072AA}"/>
              </a:ext>
            </a:extLst>
          </p:cNvPr>
          <p:cNvGraphicFramePr>
            <a:graphicFrameLocks noGrp="1"/>
          </p:cNvGraphicFramePr>
          <p:nvPr>
            <p:ph type="chart" sz="quarter" idx="13"/>
            <p:extLst>
              <p:ext uri="{D42A27DB-BD31-4B8C-83A1-F6EECF244321}">
                <p14:modId xmlns:p14="http://schemas.microsoft.com/office/powerpoint/2010/main" val="3043814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512194-797C-4D75-BF0F-C389FF8DA7C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A80014E2-6109-4BAC-96D1-E1BE139C40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24035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DA7F-D23C-4CC1-B7C2-928B76EC64D1}"/>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9ABF2468-7F7C-4DF5-BEA6-22463BA78F93}"/>
              </a:ext>
            </a:extLst>
          </p:cNvPr>
          <p:cNvGraphicFramePr>
            <a:graphicFrameLocks noGrp="1"/>
          </p:cNvGraphicFramePr>
          <p:nvPr>
            <p:ph type="chart" sz="quarter" idx="13"/>
            <p:extLst>
              <p:ext uri="{D42A27DB-BD31-4B8C-83A1-F6EECF244321}">
                <p14:modId xmlns:p14="http://schemas.microsoft.com/office/powerpoint/2010/main" val="57433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3CDA30-6493-42B3-B968-FB110A7C4FC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E0687FE-D9C6-4677-A77C-9AB97738BC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3628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E0865-114A-4890-934C-AF6FA3B4C7EF}"/>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3287A2F3-4F98-4DC9-A2CC-711A65F3A566}"/>
              </a:ext>
            </a:extLst>
          </p:cNvPr>
          <p:cNvGraphicFramePr>
            <a:graphicFrameLocks noGrp="1"/>
          </p:cNvGraphicFramePr>
          <p:nvPr>
            <p:ph type="chart" sz="quarter" idx="13"/>
            <p:extLst>
              <p:ext uri="{D42A27DB-BD31-4B8C-83A1-F6EECF244321}">
                <p14:modId xmlns:p14="http://schemas.microsoft.com/office/powerpoint/2010/main" val="566096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448274-67B1-412B-A1E5-5A7F4C934FA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ED529744-2D87-4AB5-AB20-A777A98F7E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5367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59638-7055-43B6-9280-2FC2079998B5}"/>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27C00859-20B4-4AE2-8733-5B4BB0660915}"/>
              </a:ext>
            </a:extLst>
          </p:cNvPr>
          <p:cNvGraphicFramePr>
            <a:graphicFrameLocks noGrp="1"/>
          </p:cNvGraphicFramePr>
          <p:nvPr>
            <p:ph type="chart" sz="quarter" idx="13"/>
            <p:extLst>
              <p:ext uri="{D42A27DB-BD31-4B8C-83A1-F6EECF244321}">
                <p14:modId xmlns:p14="http://schemas.microsoft.com/office/powerpoint/2010/main" val="1168514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5493E4-7BBC-4EA3-91CD-79F9FB62E7F8}"/>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43AD003-1537-4E86-8CCF-2FBDE2AC37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40949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1F789-4CF6-4F55-96D6-7A08C7FF8D87}"/>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30EA3880-C751-490E-A32C-4B80FDE4955A}"/>
              </a:ext>
            </a:extLst>
          </p:cNvPr>
          <p:cNvGraphicFramePr>
            <a:graphicFrameLocks noGrp="1"/>
          </p:cNvGraphicFramePr>
          <p:nvPr>
            <p:ph type="chart" sz="quarter" idx="13"/>
            <p:extLst>
              <p:ext uri="{D42A27DB-BD31-4B8C-83A1-F6EECF244321}">
                <p14:modId xmlns:p14="http://schemas.microsoft.com/office/powerpoint/2010/main" val="551624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94A4C0-FCF9-491C-826C-B62EE098ABE9}"/>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8948F43-D4B5-4808-9C2D-33FDF4EC92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11151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8BE4E-1EE8-41EE-9514-FFFFE7176BF1}"/>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E41ED1CB-2FCD-4ABB-B704-45A8B3E9685B}"/>
              </a:ext>
            </a:extLst>
          </p:cNvPr>
          <p:cNvGraphicFramePr>
            <a:graphicFrameLocks noGrp="1"/>
          </p:cNvGraphicFramePr>
          <p:nvPr>
            <p:ph type="tbl" sz="quarter" idx="13"/>
            <p:extLst>
              <p:ext uri="{D42A27DB-BD31-4B8C-83A1-F6EECF244321}">
                <p14:modId xmlns:p14="http://schemas.microsoft.com/office/powerpoint/2010/main" val="960744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3173083"/>
                    </a:ext>
                  </a:extLst>
                </a:gridCol>
                <a:gridCol w="2468880">
                  <a:extLst>
                    <a:ext uri="{9D8B030D-6E8A-4147-A177-3AD203B41FA5}">
                      <a16:colId xmlns:a16="http://schemas.microsoft.com/office/drawing/2014/main" val="2771150536"/>
                    </a:ext>
                  </a:extLst>
                </a:gridCol>
                <a:gridCol w="2468880">
                  <a:extLst>
                    <a:ext uri="{9D8B030D-6E8A-4147-A177-3AD203B41FA5}">
                      <a16:colId xmlns:a16="http://schemas.microsoft.com/office/drawing/2014/main" val="545197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796575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35428</a:t>
                      </a:r>
                    </a:p>
                  </a:txBody>
                  <a:tcPr/>
                </a:tc>
                <a:extLst>
                  <a:ext uri="{0D108BD9-81ED-4DB2-BD59-A6C34878D82A}">
                    <a16:rowId xmlns:a16="http://schemas.microsoft.com/office/drawing/2014/main" val="598859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17293</a:t>
                      </a:r>
                    </a:p>
                  </a:txBody>
                  <a:tcPr/>
                </a:tc>
                <a:extLst>
                  <a:ext uri="{0D108BD9-81ED-4DB2-BD59-A6C34878D82A}">
                    <a16:rowId xmlns:a16="http://schemas.microsoft.com/office/drawing/2014/main" val="314320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42637</a:t>
                      </a:r>
                    </a:p>
                  </a:txBody>
                  <a:tcPr/>
                </a:tc>
                <a:extLst>
                  <a:ext uri="{0D108BD9-81ED-4DB2-BD59-A6C34878D82A}">
                    <a16:rowId xmlns:a16="http://schemas.microsoft.com/office/drawing/2014/main" val="115056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16307</a:t>
                      </a:r>
                    </a:p>
                  </a:txBody>
                  <a:tcPr/>
                </a:tc>
                <a:extLst>
                  <a:ext uri="{0D108BD9-81ED-4DB2-BD59-A6C34878D82A}">
                    <a16:rowId xmlns:a16="http://schemas.microsoft.com/office/drawing/2014/main" val="513444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15616</a:t>
                      </a:r>
                    </a:p>
                  </a:txBody>
                  <a:tcPr/>
                </a:tc>
                <a:extLst>
                  <a:ext uri="{0D108BD9-81ED-4DB2-BD59-A6C34878D82A}">
                    <a16:rowId xmlns:a16="http://schemas.microsoft.com/office/drawing/2014/main" val="340856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14664</a:t>
                      </a:r>
                    </a:p>
                  </a:txBody>
                  <a:tcPr/>
                </a:tc>
                <a:extLst>
                  <a:ext uri="{0D108BD9-81ED-4DB2-BD59-A6C34878D82A}">
                    <a16:rowId xmlns:a16="http://schemas.microsoft.com/office/drawing/2014/main" val="798540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9706</a:t>
                      </a:r>
                    </a:p>
                  </a:txBody>
                  <a:tcPr/>
                </a:tc>
                <a:extLst>
                  <a:ext uri="{0D108BD9-81ED-4DB2-BD59-A6C34878D82A}">
                    <a16:rowId xmlns:a16="http://schemas.microsoft.com/office/drawing/2014/main" val="1691260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27704</a:t>
                      </a:r>
                    </a:p>
                  </a:txBody>
                  <a:tcPr/>
                </a:tc>
                <a:extLst>
                  <a:ext uri="{0D108BD9-81ED-4DB2-BD59-A6C34878D82A}">
                    <a16:rowId xmlns:a16="http://schemas.microsoft.com/office/drawing/2014/main" val="165053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3639</a:t>
                      </a:r>
                    </a:p>
                  </a:txBody>
                  <a:tcPr/>
                </a:tc>
                <a:extLst>
                  <a:ext uri="{0D108BD9-81ED-4DB2-BD59-A6C34878D82A}">
                    <a16:rowId xmlns:a16="http://schemas.microsoft.com/office/drawing/2014/main" val="1859999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extLst>
                  <a:ext uri="{0D108BD9-81ED-4DB2-BD59-A6C34878D82A}">
                    <a16:rowId xmlns:a16="http://schemas.microsoft.com/office/drawing/2014/main" val="1665865085"/>
                  </a:ext>
                </a:extLst>
              </a:tr>
            </a:tbl>
          </a:graphicData>
        </a:graphic>
      </p:graphicFrame>
      <p:sp>
        <p:nvSpPr>
          <p:cNvPr id="4" name="Text Placeholder 3">
            <a:extLst>
              <a:ext uri="{FF2B5EF4-FFF2-40B4-BE49-F238E27FC236}">
                <a16:creationId xmlns:a16="http://schemas.microsoft.com/office/drawing/2014/main" id="{E83C6674-E5E8-4850-8370-68C8D3C315F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75408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16B19-79AA-4C9E-B72F-C905DACEFECB}"/>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6EAC1554-C6B1-49A2-AB0B-F2728BC237BE}"/>
              </a:ext>
            </a:extLst>
          </p:cNvPr>
          <p:cNvGraphicFramePr>
            <a:graphicFrameLocks noGrp="1"/>
          </p:cNvGraphicFramePr>
          <p:nvPr>
            <p:ph type="tbl" sz="quarter" idx="13"/>
            <p:extLst>
              <p:ext uri="{D42A27DB-BD31-4B8C-83A1-F6EECF244321}">
                <p14:modId xmlns:p14="http://schemas.microsoft.com/office/powerpoint/2010/main" val="1972211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8793267"/>
                    </a:ext>
                  </a:extLst>
                </a:gridCol>
                <a:gridCol w="2468880">
                  <a:extLst>
                    <a:ext uri="{9D8B030D-6E8A-4147-A177-3AD203B41FA5}">
                      <a16:colId xmlns:a16="http://schemas.microsoft.com/office/drawing/2014/main" val="1979217902"/>
                    </a:ext>
                  </a:extLst>
                </a:gridCol>
                <a:gridCol w="2468880">
                  <a:extLst>
                    <a:ext uri="{9D8B030D-6E8A-4147-A177-3AD203B41FA5}">
                      <a16:colId xmlns:a16="http://schemas.microsoft.com/office/drawing/2014/main" val="3258173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2701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extLst>
                  <a:ext uri="{0D108BD9-81ED-4DB2-BD59-A6C34878D82A}">
                    <a16:rowId xmlns:a16="http://schemas.microsoft.com/office/drawing/2014/main" val="3236919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extLst>
                  <a:ext uri="{0D108BD9-81ED-4DB2-BD59-A6C34878D82A}">
                    <a16:rowId xmlns:a16="http://schemas.microsoft.com/office/drawing/2014/main" val="584004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366464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99168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extLst>
                  <a:ext uri="{0D108BD9-81ED-4DB2-BD59-A6C34878D82A}">
                    <a16:rowId xmlns:a16="http://schemas.microsoft.com/office/drawing/2014/main" val="4073547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11086</a:t>
                      </a:r>
                    </a:p>
                  </a:txBody>
                  <a:tcPr/>
                </a:tc>
                <a:extLst>
                  <a:ext uri="{0D108BD9-81ED-4DB2-BD59-A6C34878D82A}">
                    <a16:rowId xmlns:a16="http://schemas.microsoft.com/office/drawing/2014/main" val="364619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8671</a:t>
                      </a:r>
                    </a:p>
                  </a:txBody>
                  <a:tcPr/>
                </a:tc>
                <a:extLst>
                  <a:ext uri="{0D108BD9-81ED-4DB2-BD59-A6C34878D82A}">
                    <a16:rowId xmlns:a16="http://schemas.microsoft.com/office/drawing/2014/main" val="2504488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25885</a:t>
                      </a:r>
                    </a:p>
                  </a:txBody>
                  <a:tcPr/>
                </a:tc>
                <a:extLst>
                  <a:ext uri="{0D108BD9-81ED-4DB2-BD59-A6C34878D82A}">
                    <a16:rowId xmlns:a16="http://schemas.microsoft.com/office/drawing/2014/main" val="1288418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12786</a:t>
                      </a:r>
                    </a:p>
                  </a:txBody>
                  <a:tcPr/>
                </a:tc>
                <a:extLst>
                  <a:ext uri="{0D108BD9-81ED-4DB2-BD59-A6C34878D82A}">
                    <a16:rowId xmlns:a16="http://schemas.microsoft.com/office/drawing/2014/main" val="3846304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39750</a:t>
                      </a:r>
                    </a:p>
                  </a:txBody>
                  <a:tcPr/>
                </a:tc>
                <a:extLst>
                  <a:ext uri="{0D108BD9-81ED-4DB2-BD59-A6C34878D82A}">
                    <a16:rowId xmlns:a16="http://schemas.microsoft.com/office/drawing/2014/main" val="1412520338"/>
                  </a:ext>
                </a:extLst>
              </a:tr>
            </a:tbl>
          </a:graphicData>
        </a:graphic>
      </p:graphicFrame>
      <p:sp>
        <p:nvSpPr>
          <p:cNvPr id="4" name="Text Placeholder 3">
            <a:extLst>
              <a:ext uri="{FF2B5EF4-FFF2-40B4-BE49-F238E27FC236}">
                <a16:creationId xmlns:a16="http://schemas.microsoft.com/office/drawing/2014/main" id="{01B0337B-BC9F-433A-A080-E1184F264C9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2350792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BAA74-ECE1-4181-B2F9-1791C3D6692D}"/>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A64DFDAC-9EEB-4226-9CD7-8E5A3635A983}"/>
              </a:ext>
            </a:extLst>
          </p:cNvPr>
          <p:cNvGraphicFramePr>
            <a:graphicFrameLocks noGrp="1"/>
          </p:cNvGraphicFramePr>
          <p:nvPr>
            <p:ph type="tbl" sz="quarter" idx="13"/>
            <p:extLst>
              <p:ext uri="{D42A27DB-BD31-4B8C-83A1-F6EECF244321}">
                <p14:modId xmlns:p14="http://schemas.microsoft.com/office/powerpoint/2010/main" val="2015079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3148389"/>
                    </a:ext>
                  </a:extLst>
                </a:gridCol>
                <a:gridCol w="2468880">
                  <a:extLst>
                    <a:ext uri="{9D8B030D-6E8A-4147-A177-3AD203B41FA5}">
                      <a16:colId xmlns:a16="http://schemas.microsoft.com/office/drawing/2014/main" val="1605771053"/>
                    </a:ext>
                  </a:extLst>
                </a:gridCol>
                <a:gridCol w="2468880">
                  <a:extLst>
                    <a:ext uri="{9D8B030D-6E8A-4147-A177-3AD203B41FA5}">
                      <a16:colId xmlns:a16="http://schemas.microsoft.com/office/drawing/2014/main" val="1430951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816788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52832</a:t>
                      </a:r>
                    </a:p>
                  </a:txBody>
                  <a:tcPr/>
                </a:tc>
                <a:extLst>
                  <a:ext uri="{0D108BD9-81ED-4DB2-BD59-A6C34878D82A}">
                    <a16:rowId xmlns:a16="http://schemas.microsoft.com/office/drawing/2014/main" val="251113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17999</a:t>
                      </a:r>
                    </a:p>
                  </a:txBody>
                  <a:tcPr/>
                </a:tc>
                <a:extLst>
                  <a:ext uri="{0D108BD9-81ED-4DB2-BD59-A6C34878D82A}">
                    <a16:rowId xmlns:a16="http://schemas.microsoft.com/office/drawing/2014/main" val="94168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9246</a:t>
                      </a:r>
                    </a:p>
                  </a:txBody>
                  <a:tcPr/>
                </a:tc>
                <a:extLst>
                  <a:ext uri="{0D108BD9-81ED-4DB2-BD59-A6C34878D82A}">
                    <a16:rowId xmlns:a16="http://schemas.microsoft.com/office/drawing/2014/main" val="3337870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32551</a:t>
                      </a:r>
                    </a:p>
                  </a:txBody>
                  <a:tcPr/>
                </a:tc>
                <a:extLst>
                  <a:ext uri="{0D108BD9-81ED-4DB2-BD59-A6C34878D82A}">
                    <a16:rowId xmlns:a16="http://schemas.microsoft.com/office/drawing/2014/main" val="268864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15556</a:t>
                      </a:r>
                    </a:p>
                  </a:txBody>
                  <a:tcPr/>
                </a:tc>
                <a:extLst>
                  <a:ext uri="{0D108BD9-81ED-4DB2-BD59-A6C34878D82A}">
                    <a16:rowId xmlns:a16="http://schemas.microsoft.com/office/drawing/2014/main" val="2944089710"/>
                  </a:ext>
                </a:extLst>
              </a:tr>
            </a:tbl>
          </a:graphicData>
        </a:graphic>
      </p:graphicFrame>
      <p:sp>
        <p:nvSpPr>
          <p:cNvPr id="4" name="Text Placeholder 3">
            <a:extLst>
              <a:ext uri="{FF2B5EF4-FFF2-40B4-BE49-F238E27FC236}">
                <a16:creationId xmlns:a16="http://schemas.microsoft.com/office/drawing/2014/main" id="{5B3823EF-2E82-4629-B283-C6863AD93DC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5418478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1B28A-2602-4C2B-A584-25AABF25D9C1}"/>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72D2D1C0-BF9C-43D4-A3DE-A08EBC0598F4}"/>
              </a:ext>
            </a:extLst>
          </p:cNvPr>
          <p:cNvGraphicFramePr>
            <a:graphicFrameLocks noGrp="1"/>
          </p:cNvGraphicFramePr>
          <p:nvPr>
            <p:ph type="tbl" sz="quarter" idx="13"/>
            <p:extLst>
              <p:ext uri="{D42A27DB-BD31-4B8C-83A1-F6EECF244321}">
                <p14:modId xmlns:p14="http://schemas.microsoft.com/office/powerpoint/2010/main" val="2920298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3118284"/>
                    </a:ext>
                  </a:extLst>
                </a:gridCol>
                <a:gridCol w="2468880">
                  <a:extLst>
                    <a:ext uri="{9D8B030D-6E8A-4147-A177-3AD203B41FA5}">
                      <a16:colId xmlns:a16="http://schemas.microsoft.com/office/drawing/2014/main" val="2619301050"/>
                    </a:ext>
                  </a:extLst>
                </a:gridCol>
                <a:gridCol w="2468880">
                  <a:extLst>
                    <a:ext uri="{9D8B030D-6E8A-4147-A177-3AD203B41FA5}">
                      <a16:colId xmlns:a16="http://schemas.microsoft.com/office/drawing/2014/main" val="840868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35388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17698</a:t>
                      </a:r>
                    </a:p>
                  </a:txBody>
                  <a:tcPr/>
                </a:tc>
                <a:extLst>
                  <a:ext uri="{0D108BD9-81ED-4DB2-BD59-A6C34878D82A}">
                    <a16:rowId xmlns:a16="http://schemas.microsoft.com/office/drawing/2014/main" val="1171399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10857</a:t>
                      </a:r>
                    </a:p>
                  </a:txBody>
                  <a:tcPr/>
                </a:tc>
                <a:extLst>
                  <a:ext uri="{0D108BD9-81ED-4DB2-BD59-A6C34878D82A}">
                    <a16:rowId xmlns:a16="http://schemas.microsoft.com/office/drawing/2014/main" val="220072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14749</a:t>
                      </a:r>
                    </a:p>
                  </a:txBody>
                  <a:tcPr/>
                </a:tc>
                <a:extLst>
                  <a:ext uri="{0D108BD9-81ED-4DB2-BD59-A6C34878D82A}">
                    <a16:rowId xmlns:a16="http://schemas.microsoft.com/office/drawing/2014/main" val="256695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8931</a:t>
                      </a:r>
                    </a:p>
                  </a:txBody>
                  <a:tcPr/>
                </a:tc>
                <a:extLst>
                  <a:ext uri="{0D108BD9-81ED-4DB2-BD59-A6C34878D82A}">
                    <a16:rowId xmlns:a16="http://schemas.microsoft.com/office/drawing/2014/main" val="416507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9385</a:t>
                      </a:r>
                    </a:p>
                  </a:txBody>
                  <a:tcPr/>
                </a:tc>
                <a:extLst>
                  <a:ext uri="{0D108BD9-81ED-4DB2-BD59-A6C34878D82A}">
                    <a16:rowId xmlns:a16="http://schemas.microsoft.com/office/drawing/2014/main" val="3920377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9460</a:t>
                      </a:r>
                    </a:p>
                  </a:txBody>
                  <a:tcPr/>
                </a:tc>
                <a:extLst>
                  <a:ext uri="{0D108BD9-81ED-4DB2-BD59-A6C34878D82A}">
                    <a16:rowId xmlns:a16="http://schemas.microsoft.com/office/drawing/2014/main" val="1165120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7140</a:t>
                      </a:r>
                    </a:p>
                  </a:txBody>
                  <a:tcPr/>
                </a:tc>
                <a:extLst>
                  <a:ext uri="{0D108BD9-81ED-4DB2-BD59-A6C34878D82A}">
                    <a16:rowId xmlns:a16="http://schemas.microsoft.com/office/drawing/2014/main" val="341292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9898</a:t>
                      </a:r>
                    </a:p>
                  </a:txBody>
                  <a:tcPr/>
                </a:tc>
                <a:extLst>
                  <a:ext uri="{0D108BD9-81ED-4DB2-BD59-A6C34878D82A}">
                    <a16:rowId xmlns:a16="http://schemas.microsoft.com/office/drawing/2014/main" val="3249449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extLst>
                  <a:ext uri="{0D108BD9-81ED-4DB2-BD59-A6C34878D82A}">
                    <a16:rowId xmlns:a16="http://schemas.microsoft.com/office/drawing/2014/main" val="215327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extLst>
                  <a:ext uri="{0D108BD9-81ED-4DB2-BD59-A6C34878D82A}">
                    <a16:rowId xmlns:a16="http://schemas.microsoft.com/office/drawing/2014/main" val="4191493092"/>
                  </a:ext>
                </a:extLst>
              </a:tr>
            </a:tbl>
          </a:graphicData>
        </a:graphic>
      </p:graphicFrame>
      <p:sp>
        <p:nvSpPr>
          <p:cNvPr id="4" name="Text Placeholder 3">
            <a:extLst>
              <a:ext uri="{FF2B5EF4-FFF2-40B4-BE49-F238E27FC236}">
                <a16:creationId xmlns:a16="http://schemas.microsoft.com/office/drawing/2014/main" id="{6A1F28D2-6DA8-4105-A29A-F7A7D498440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105332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6D4A8-C1B1-40FB-BC92-775312E583E7}"/>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99CCB2EC-6F6E-47DE-86E4-F60791C46844}"/>
              </a:ext>
            </a:extLst>
          </p:cNvPr>
          <p:cNvGraphicFramePr>
            <a:graphicFrameLocks noGrp="1"/>
          </p:cNvGraphicFramePr>
          <p:nvPr>
            <p:ph type="tbl" sz="quarter" idx="13"/>
            <p:extLst>
              <p:ext uri="{D42A27DB-BD31-4B8C-83A1-F6EECF244321}">
                <p14:modId xmlns:p14="http://schemas.microsoft.com/office/powerpoint/2010/main" val="941764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31841997"/>
                    </a:ext>
                  </a:extLst>
                </a:gridCol>
                <a:gridCol w="2468880">
                  <a:extLst>
                    <a:ext uri="{9D8B030D-6E8A-4147-A177-3AD203B41FA5}">
                      <a16:colId xmlns:a16="http://schemas.microsoft.com/office/drawing/2014/main" val="321082292"/>
                    </a:ext>
                  </a:extLst>
                </a:gridCol>
                <a:gridCol w="2468880">
                  <a:extLst>
                    <a:ext uri="{9D8B030D-6E8A-4147-A177-3AD203B41FA5}">
                      <a16:colId xmlns:a16="http://schemas.microsoft.com/office/drawing/2014/main" val="2473203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588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extLst>
                  <a:ext uri="{0D108BD9-81ED-4DB2-BD59-A6C34878D82A}">
                    <a16:rowId xmlns:a16="http://schemas.microsoft.com/office/drawing/2014/main" val="2320163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1330232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69133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95258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extLst>
                  <a:ext uri="{0D108BD9-81ED-4DB2-BD59-A6C34878D82A}">
                    <a16:rowId xmlns:a16="http://schemas.microsoft.com/office/drawing/2014/main" val="2496622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8010</a:t>
                      </a:r>
                    </a:p>
                  </a:txBody>
                  <a:tcPr/>
                </a:tc>
                <a:extLst>
                  <a:ext uri="{0D108BD9-81ED-4DB2-BD59-A6C34878D82A}">
                    <a16:rowId xmlns:a16="http://schemas.microsoft.com/office/drawing/2014/main" val="4205691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6798</a:t>
                      </a:r>
                    </a:p>
                  </a:txBody>
                  <a:tcPr/>
                </a:tc>
                <a:extLst>
                  <a:ext uri="{0D108BD9-81ED-4DB2-BD59-A6C34878D82A}">
                    <a16:rowId xmlns:a16="http://schemas.microsoft.com/office/drawing/2014/main" val="57636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10602</a:t>
                      </a:r>
                    </a:p>
                  </a:txBody>
                  <a:tcPr/>
                </a:tc>
                <a:extLst>
                  <a:ext uri="{0D108BD9-81ED-4DB2-BD59-A6C34878D82A}">
                    <a16:rowId xmlns:a16="http://schemas.microsoft.com/office/drawing/2014/main" val="37226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8483</a:t>
                      </a:r>
                    </a:p>
                  </a:txBody>
                  <a:tcPr/>
                </a:tc>
                <a:extLst>
                  <a:ext uri="{0D108BD9-81ED-4DB2-BD59-A6C34878D82A}">
                    <a16:rowId xmlns:a16="http://schemas.microsoft.com/office/drawing/2014/main" val="371454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14946</a:t>
                      </a:r>
                    </a:p>
                  </a:txBody>
                  <a:tcPr/>
                </a:tc>
                <a:extLst>
                  <a:ext uri="{0D108BD9-81ED-4DB2-BD59-A6C34878D82A}">
                    <a16:rowId xmlns:a16="http://schemas.microsoft.com/office/drawing/2014/main" val="2225718012"/>
                  </a:ext>
                </a:extLst>
              </a:tr>
            </a:tbl>
          </a:graphicData>
        </a:graphic>
      </p:graphicFrame>
      <p:sp>
        <p:nvSpPr>
          <p:cNvPr id="4" name="Text Placeholder 3">
            <a:extLst>
              <a:ext uri="{FF2B5EF4-FFF2-40B4-BE49-F238E27FC236}">
                <a16:creationId xmlns:a16="http://schemas.microsoft.com/office/drawing/2014/main" id="{4EE471EC-DDB0-4270-BF48-CE5566E4328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069155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86849-439B-4D78-931A-34A76334C169}"/>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28CBF972-B741-4181-8C8F-937FD82B2678}"/>
              </a:ext>
            </a:extLst>
          </p:cNvPr>
          <p:cNvGraphicFramePr>
            <a:graphicFrameLocks noGrp="1"/>
          </p:cNvGraphicFramePr>
          <p:nvPr>
            <p:ph type="tbl" sz="quarter" idx="13"/>
            <p:extLst>
              <p:ext uri="{D42A27DB-BD31-4B8C-83A1-F6EECF244321}">
                <p14:modId xmlns:p14="http://schemas.microsoft.com/office/powerpoint/2010/main" val="4043135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60823483"/>
                    </a:ext>
                  </a:extLst>
                </a:gridCol>
                <a:gridCol w="2468880">
                  <a:extLst>
                    <a:ext uri="{9D8B030D-6E8A-4147-A177-3AD203B41FA5}">
                      <a16:colId xmlns:a16="http://schemas.microsoft.com/office/drawing/2014/main" val="2689809079"/>
                    </a:ext>
                  </a:extLst>
                </a:gridCol>
                <a:gridCol w="2468880">
                  <a:extLst>
                    <a:ext uri="{9D8B030D-6E8A-4147-A177-3AD203B41FA5}">
                      <a16:colId xmlns:a16="http://schemas.microsoft.com/office/drawing/2014/main" val="2462599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7725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17538</a:t>
                      </a:r>
                    </a:p>
                  </a:txBody>
                  <a:tcPr/>
                </a:tc>
                <a:extLst>
                  <a:ext uri="{0D108BD9-81ED-4DB2-BD59-A6C34878D82A}">
                    <a16:rowId xmlns:a16="http://schemas.microsoft.com/office/drawing/2014/main" val="3233716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8947</a:t>
                      </a:r>
                    </a:p>
                  </a:txBody>
                  <a:tcPr/>
                </a:tc>
                <a:extLst>
                  <a:ext uri="{0D108BD9-81ED-4DB2-BD59-A6C34878D82A}">
                    <a16:rowId xmlns:a16="http://schemas.microsoft.com/office/drawing/2014/main" val="100957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6532</a:t>
                      </a:r>
                    </a:p>
                  </a:txBody>
                  <a:tcPr/>
                </a:tc>
                <a:extLst>
                  <a:ext uri="{0D108BD9-81ED-4DB2-BD59-A6C34878D82A}">
                    <a16:rowId xmlns:a16="http://schemas.microsoft.com/office/drawing/2014/main" val="55588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13801</a:t>
                      </a:r>
                    </a:p>
                  </a:txBody>
                  <a:tcPr/>
                </a:tc>
                <a:extLst>
                  <a:ext uri="{0D108BD9-81ED-4DB2-BD59-A6C34878D82A}">
                    <a16:rowId xmlns:a16="http://schemas.microsoft.com/office/drawing/2014/main" val="3809487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 Hotel Winzer Wellness und Kuscheln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9403</a:t>
                      </a:r>
                    </a:p>
                  </a:txBody>
                  <a:tcPr/>
                </a:tc>
                <a:extLst>
                  <a:ext uri="{0D108BD9-81ED-4DB2-BD59-A6C34878D82A}">
                    <a16:rowId xmlns:a16="http://schemas.microsoft.com/office/drawing/2014/main" val="3119562451"/>
                  </a:ext>
                </a:extLst>
              </a:tr>
            </a:tbl>
          </a:graphicData>
        </a:graphic>
      </p:graphicFrame>
      <p:sp>
        <p:nvSpPr>
          <p:cNvPr id="4" name="Text Placeholder 3">
            <a:extLst>
              <a:ext uri="{FF2B5EF4-FFF2-40B4-BE49-F238E27FC236}">
                <a16:creationId xmlns:a16="http://schemas.microsoft.com/office/drawing/2014/main" id="{5B368BD7-E285-4CA0-B72F-D95E5F50B57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02029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042BF-5F6C-4B75-B172-9D2619BD499D}"/>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EE1F302C-0A21-48D9-8547-870C2885473D}"/>
              </a:ext>
            </a:extLst>
          </p:cNvPr>
          <p:cNvGraphicFramePr>
            <a:graphicFrameLocks noGrp="1"/>
          </p:cNvGraphicFramePr>
          <p:nvPr>
            <p:ph type="chart" sz="quarter" idx="13"/>
            <p:extLst>
              <p:ext uri="{D42A27DB-BD31-4B8C-83A1-F6EECF244321}">
                <p14:modId xmlns:p14="http://schemas.microsoft.com/office/powerpoint/2010/main" val="1123657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6CCD5A-45A8-4D38-92CA-ED7AAD87D7F2}"/>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2EDA1A3-0AAE-49AB-96DF-88E0D4F778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6753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2280</Words>
  <Application>Microsoft Office PowerPoint</Application>
  <PresentationFormat>On-screen Show (4:3)</PresentationFormat>
  <Paragraphs>984</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 with Reactions Table - 1 of 9</vt:lpstr>
      <vt:lpstr>Facebook Own Posts with Reactions Table - 2 of 9</vt:lpstr>
      <vt:lpstr>Facebook Own Posts with Reactions Table - 3 of 9</vt:lpstr>
      <vt:lpstr>Facebook Own Posts with Reactions Table - 4 of 9</vt:lpstr>
      <vt:lpstr>Facebook Own Posts with Reactions Table - 5 of 9</vt:lpstr>
      <vt:lpstr>Facebook Own Posts with Reactions Table - 6 of 9</vt:lpstr>
      <vt:lpstr>Facebook Own Posts with Reactions Table - 7 of 9</vt:lpstr>
      <vt:lpstr>Facebook Own Posts with Reactions Table - 8 of 9</vt:lpstr>
      <vt:lpstr>Facebook Own Posts with Reactions Table - 9 of 9</vt:lpstr>
      <vt:lpstr>Facebook Own Posts By Weekday</vt:lpstr>
      <vt:lpstr>Facebook Interaction Rate</vt:lpstr>
      <vt:lpstr>Facebook Post Type Distribution</vt:lpstr>
      <vt:lpstr>Facebook Interaction Rate By Post Type</vt:lpstr>
      <vt:lpstr>Facebook Response Times</vt:lpstr>
      <vt:lpstr>Facebook Key Influencers - 1 of 3</vt:lpstr>
      <vt:lpstr>Facebook Key Influencers - 2 of 3</vt:lpstr>
      <vt:lpstr>Facebook Key Influencers - 3 of 3</vt:lpstr>
      <vt:lpstr>Facebook Check Ins</vt:lpstr>
      <vt:lpstr>Facebook Fan Demographics</vt:lpstr>
      <vt:lpstr>Facebook Impressions</vt:lpstr>
      <vt:lpstr>Facebook Reach</vt:lpstr>
      <vt:lpstr>Facebook Engaged Users</vt:lpstr>
      <vt:lpstr>Facebook 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2018-02-08T18:46:28Z</dcterms:created>
  <dcterms:modified xsi:type="dcterms:W3CDTF">2018-02-08T18:48:02Z</dcterms:modified>
</cp:coreProperties>
</file>