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 id="301" r:id="rId43"/>
    <p:sldId id="303" r:id="rId44"/>
    <p:sldId id="304"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14981</c:v>
                </c:pt>
                <c:pt idx="1">
                  <c:v>14988</c:v>
                </c:pt>
                <c:pt idx="2">
                  <c:v>15009</c:v>
                </c:pt>
                <c:pt idx="3">
                  <c:v>15018</c:v>
                </c:pt>
                <c:pt idx="4">
                  <c:v>15026</c:v>
                </c:pt>
                <c:pt idx="5">
                  <c:v>15041</c:v>
                </c:pt>
                <c:pt idx="6">
                  <c:v>15045</c:v>
                </c:pt>
                <c:pt idx="7">
                  <c:v>15048</c:v>
                </c:pt>
                <c:pt idx="8">
                  <c:v>15052</c:v>
                </c:pt>
                <c:pt idx="9">
                  <c:v>15054</c:v>
                </c:pt>
                <c:pt idx="10">
                  <c:v>15054</c:v>
                </c:pt>
                <c:pt idx="11">
                  <c:v>15057</c:v>
                </c:pt>
                <c:pt idx="12">
                  <c:v>15062</c:v>
                </c:pt>
                <c:pt idx="13">
                  <c:v>15063</c:v>
                </c:pt>
                <c:pt idx="14">
                  <c:v>15065</c:v>
                </c:pt>
                <c:pt idx="15">
                  <c:v>15065</c:v>
                </c:pt>
                <c:pt idx="16">
                  <c:v>15068</c:v>
                </c:pt>
                <c:pt idx="17">
                  <c:v>15080</c:v>
                </c:pt>
                <c:pt idx="18">
                  <c:v>15088</c:v>
                </c:pt>
                <c:pt idx="19">
                  <c:v>15095</c:v>
                </c:pt>
                <c:pt idx="20">
                  <c:v>15108</c:v>
                </c:pt>
                <c:pt idx="21">
                  <c:v>15116</c:v>
                </c:pt>
                <c:pt idx="22">
                  <c:v>15129</c:v>
                </c:pt>
                <c:pt idx="23">
                  <c:v>15134</c:v>
                </c:pt>
                <c:pt idx="24">
                  <c:v>15153</c:v>
                </c:pt>
                <c:pt idx="25">
                  <c:v>15163</c:v>
                </c:pt>
                <c:pt idx="26">
                  <c:v>15174</c:v>
                </c:pt>
                <c:pt idx="27">
                  <c:v>15176</c:v>
                </c:pt>
                <c:pt idx="28">
                  <c:v>15180</c:v>
                </c:pt>
                <c:pt idx="29">
                  <c:v>15192</c:v>
                </c:pt>
                <c:pt idx="30">
                  <c:v>15188</c:v>
                </c:pt>
              </c:numCache>
            </c:numRef>
          </c:val>
          <c:smooth val="0"/>
          <c:extLst>
            <c:ext xmlns:c16="http://schemas.microsoft.com/office/drawing/2014/chart" uri="{C3380CC4-5D6E-409C-BE32-E72D297353CC}">
              <c16:uniqueId val="{00000000-5D1A-4E7D-9BED-D35E1B6436A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858</c:v>
                </c:pt>
                <c:pt idx="1">
                  <c:v>858</c:v>
                </c:pt>
                <c:pt idx="2">
                  <c:v>859</c:v>
                </c:pt>
                <c:pt idx="3">
                  <c:v>861</c:v>
                </c:pt>
                <c:pt idx="4">
                  <c:v>866</c:v>
                </c:pt>
                <c:pt idx="5">
                  <c:v>869</c:v>
                </c:pt>
                <c:pt idx="6">
                  <c:v>877</c:v>
                </c:pt>
                <c:pt idx="7">
                  <c:v>882</c:v>
                </c:pt>
                <c:pt idx="8">
                  <c:v>884</c:v>
                </c:pt>
                <c:pt idx="9">
                  <c:v>887</c:v>
                </c:pt>
                <c:pt idx="10">
                  <c:v>887</c:v>
                </c:pt>
                <c:pt idx="11">
                  <c:v>890</c:v>
                </c:pt>
                <c:pt idx="12">
                  <c:v>891</c:v>
                </c:pt>
                <c:pt idx="13">
                  <c:v>893</c:v>
                </c:pt>
                <c:pt idx="14">
                  <c:v>895</c:v>
                </c:pt>
                <c:pt idx="15">
                  <c:v>896</c:v>
                </c:pt>
                <c:pt idx="16">
                  <c:v>896</c:v>
                </c:pt>
                <c:pt idx="17">
                  <c:v>896</c:v>
                </c:pt>
                <c:pt idx="18">
                  <c:v>896</c:v>
                </c:pt>
                <c:pt idx="19">
                  <c:v>896</c:v>
                </c:pt>
                <c:pt idx="20">
                  <c:v>897</c:v>
                </c:pt>
                <c:pt idx="21">
                  <c:v>896</c:v>
                </c:pt>
                <c:pt idx="22">
                  <c:v>896</c:v>
                </c:pt>
                <c:pt idx="23">
                  <c:v>896</c:v>
                </c:pt>
                <c:pt idx="24">
                  <c:v>896</c:v>
                </c:pt>
                <c:pt idx="25">
                  <c:v>897</c:v>
                </c:pt>
                <c:pt idx="26">
                  <c:v>897</c:v>
                </c:pt>
                <c:pt idx="27">
                  <c:v>897</c:v>
                </c:pt>
                <c:pt idx="28">
                  <c:v>898</c:v>
                </c:pt>
                <c:pt idx="29">
                  <c:v>898</c:v>
                </c:pt>
                <c:pt idx="30">
                  <c:v>898</c:v>
                </c:pt>
              </c:numCache>
            </c:numRef>
          </c:val>
          <c:smooth val="0"/>
          <c:extLst>
            <c:ext xmlns:c16="http://schemas.microsoft.com/office/drawing/2014/chart" uri="{C3380CC4-5D6E-409C-BE32-E72D297353CC}">
              <c16:uniqueId val="{00000001-5D1A-4E7D-9BED-D35E1B6436AB}"/>
            </c:ext>
          </c:extLst>
        </c:ser>
        <c:dLbls>
          <c:showLegendKey val="0"/>
          <c:showVal val="0"/>
          <c:showCatName val="0"/>
          <c:showSerName val="0"/>
          <c:showPercent val="0"/>
          <c:showBubbleSize val="0"/>
        </c:dLbls>
        <c:smooth val="0"/>
        <c:axId val="305185472"/>
        <c:axId val="305189736"/>
      </c:lineChart>
      <c:dateAx>
        <c:axId val="30518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89736"/>
        <c:crosses val="autoZero"/>
        <c:auto val="1"/>
        <c:lblOffset val="100"/>
        <c:baseTimeUnit val="days"/>
      </c:dateAx>
      <c:valAx>
        <c:axId val="30518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8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c:v>
                </c:pt>
                <c:pt idx="1">
                  <c:v>4</c:v>
                </c:pt>
                <c:pt idx="2">
                  <c:v>13</c:v>
                </c:pt>
                <c:pt idx="3">
                  <c:v>19</c:v>
                </c:pt>
                <c:pt idx="4">
                  <c:v>6</c:v>
                </c:pt>
                <c:pt idx="5">
                  <c:v>13</c:v>
                </c:pt>
                <c:pt idx="6">
                  <c:v>12</c:v>
                </c:pt>
                <c:pt idx="7">
                  <c:v>1</c:v>
                </c:pt>
                <c:pt idx="8">
                  <c:v>5</c:v>
                </c:pt>
                <c:pt idx="9">
                  <c:v>3</c:v>
                </c:pt>
                <c:pt idx="10">
                  <c:v>0</c:v>
                </c:pt>
                <c:pt idx="11">
                  <c:v>1</c:v>
                </c:pt>
                <c:pt idx="12">
                  <c:v>7</c:v>
                </c:pt>
                <c:pt idx="13">
                  <c:v>0</c:v>
                </c:pt>
                <c:pt idx="14">
                  <c:v>4</c:v>
                </c:pt>
                <c:pt idx="15">
                  <c:v>-2</c:v>
                </c:pt>
                <c:pt idx="16">
                  <c:v>4</c:v>
                </c:pt>
                <c:pt idx="17">
                  <c:v>1</c:v>
                </c:pt>
                <c:pt idx="18">
                  <c:v>12</c:v>
                </c:pt>
                <c:pt idx="19">
                  <c:v>10</c:v>
                </c:pt>
                <c:pt idx="20">
                  <c:v>8</c:v>
                </c:pt>
                <c:pt idx="21">
                  <c:v>12</c:v>
                </c:pt>
                <c:pt idx="22">
                  <c:v>8</c:v>
                </c:pt>
                <c:pt idx="23">
                  <c:v>14</c:v>
                </c:pt>
                <c:pt idx="24">
                  <c:v>13</c:v>
                </c:pt>
                <c:pt idx="25">
                  <c:v>9</c:v>
                </c:pt>
                <c:pt idx="26">
                  <c:v>13</c:v>
                </c:pt>
                <c:pt idx="27">
                  <c:v>6</c:v>
                </c:pt>
                <c:pt idx="28">
                  <c:v>5</c:v>
                </c:pt>
                <c:pt idx="29">
                  <c:v>7</c:v>
                </c:pt>
                <c:pt idx="30">
                  <c:v>4</c:v>
                </c:pt>
              </c:numCache>
            </c:numRef>
          </c:val>
          <c:smooth val="0"/>
          <c:extLst>
            <c:ext xmlns:c16="http://schemas.microsoft.com/office/drawing/2014/chart" uri="{C3380CC4-5D6E-409C-BE32-E72D297353CC}">
              <c16:uniqueId val="{00000000-1ACD-4D0B-A887-A0E1033D7233}"/>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0</c:v>
                </c:pt>
                <c:pt idx="1">
                  <c:v>0</c:v>
                </c:pt>
                <c:pt idx="2">
                  <c:v>1</c:v>
                </c:pt>
                <c:pt idx="3">
                  <c:v>2</c:v>
                </c:pt>
                <c:pt idx="4">
                  <c:v>0</c:v>
                </c:pt>
                <c:pt idx="5">
                  <c:v>6</c:v>
                </c:pt>
                <c:pt idx="6">
                  <c:v>9</c:v>
                </c:pt>
                <c:pt idx="7">
                  <c:v>5</c:v>
                </c:pt>
                <c:pt idx="8">
                  <c:v>3</c:v>
                </c:pt>
                <c:pt idx="9">
                  <c:v>3</c:v>
                </c:pt>
                <c:pt idx="10">
                  <c:v>0</c:v>
                </c:pt>
                <c:pt idx="11">
                  <c:v>0</c:v>
                </c:pt>
                <c:pt idx="12">
                  <c:v>4</c:v>
                </c:pt>
                <c:pt idx="13">
                  <c:v>2</c:v>
                </c:pt>
                <c:pt idx="14">
                  <c:v>0</c:v>
                </c:pt>
                <c:pt idx="15">
                  <c:v>2</c:v>
                </c:pt>
                <c:pt idx="16">
                  <c:v>1</c:v>
                </c:pt>
                <c:pt idx="17">
                  <c:v>0</c:v>
                </c:pt>
                <c:pt idx="18">
                  <c:v>0</c:v>
                </c:pt>
                <c:pt idx="19">
                  <c:v>0</c:v>
                </c:pt>
                <c:pt idx="20">
                  <c:v>0</c:v>
                </c:pt>
                <c:pt idx="21">
                  <c:v>0</c:v>
                </c:pt>
                <c:pt idx="22">
                  <c:v>0</c:v>
                </c:pt>
                <c:pt idx="23">
                  <c:v>0</c:v>
                </c:pt>
                <c:pt idx="24">
                  <c:v>0</c:v>
                </c:pt>
                <c:pt idx="25">
                  <c:v>0</c:v>
                </c:pt>
                <c:pt idx="26">
                  <c:v>1</c:v>
                </c:pt>
                <c:pt idx="27">
                  <c:v>0</c:v>
                </c:pt>
                <c:pt idx="28">
                  <c:v>0</c:v>
                </c:pt>
                <c:pt idx="29">
                  <c:v>1</c:v>
                </c:pt>
                <c:pt idx="30">
                  <c:v>0</c:v>
                </c:pt>
              </c:numCache>
            </c:numRef>
          </c:val>
          <c:smooth val="0"/>
          <c:extLst>
            <c:ext xmlns:c16="http://schemas.microsoft.com/office/drawing/2014/chart" uri="{C3380CC4-5D6E-409C-BE32-E72D297353CC}">
              <c16:uniqueId val="{00000001-1ACD-4D0B-A887-A0E1033D7233}"/>
            </c:ext>
          </c:extLst>
        </c:ser>
        <c:dLbls>
          <c:showLegendKey val="0"/>
          <c:showVal val="0"/>
          <c:showCatName val="0"/>
          <c:showSerName val="0"/>
          <c:showPercent val="0"/>
          <c:showBubbleSize val="0"/>
        </c:dLbls>
        <c:smooth val="0"/>
        <c:axId val="262043280"/>
        <c:axId val="262041968"/>
      </c:lineChart>
      <c:dateAx>
        <c:axId val="26204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041968"/>
        <c:crosses val="autoZero"/>
        <c:auto val="1"/>
        <c:lblOffset val="100"/>
        <c:baseTimeUnit val="days"/>
      </c:dateAx>
      <c:valAx>
        <c:axId val="26204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04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c:v>
                </c:pt>
                <c:pt idx="1">
                  <c:v>3</c:v>
                </c:pt>
                <c:pt idx="2">
                  <c:v>5</c:v>
                </c:pt>
                <c:pt idx="3">
                  <c:v>2</c:v>
                </c:pt>
                <c:pt idx="4">
                  <c:v>2</c:v>
                </c:pt>
                <c:pt idx="5">
                  <c:v>2</c:v>
                </c:pt>
                <c:pt idx="6">
                  <c:v>2</c:v>
                </c:pt>
                <c:pt idx="7">
                  <c:v>2</c:v>
                </c:pt>
                <c:pt idx="8">
                  <c:v>1</c:v>
                </c:pt>
                <c:pt idx="9">
                  <c:v>1</c:v>
                </c:pt>
                <c:pt idx="10">
                  <c:v>2</c:v>
                </c:pt>
                <c:pt idx="11">
                  <c:v>0</c:v>
                </c:pt>
                <c:pt idx="12">
                  <c:v>0</c:v>
                </c:pt>
                <c:pt idx="13">
                  <c:v>1</c:v>
                </c:pt>
                <c:pt idx="14">
                  <c:v>1</c:v>
                </c:pt>
                <c:pt idx="15">
                  <c:v>2</c:v>
                </c:pt>
                <c:pt idx="16">
                  <c:v>1</c:v>
                </c:pt>
                <c:pt idx="17">
                  <c:v>2</c:v>
                </c:pt>
                <c:pt idx="18">
                  <c:v>1</c:v>
                </c:pt>
                <c:pt idx="19">
                  <c:v>3</c:v>
                </c:pt>
                <c:pt idx="20">
                  <c:v>0</c:v>
                </c:pt>
                <c:pt idx="21">
                  <c:v>0</c:v>
                </c:pt>
                <c:pt idx="22">
                  <c:v>0</c:v>
                </c:pt>
                <c:pt idx="23">
                  <c:v>2</c:v>
                </c:pt>
                <c:pt idx="24">
                  <c:v>0</c:v>
                </c:pt>
                <c:pt idx="25">
                  <c:v>3</c:v>
                </c:pt>
                <c:pt idx="26">
                  <c:v>3</c:v>
                </c:pt>
                <c:pt idx="27">
                  <c:v>7</c:v>
                </c:pt>
                <c:pt idx="28">
                  <c:v>3</c:v>
                </c:pt>
                <c:pt idx="29">
                  <c:v>2</c:v>
                </c:pt>
                <c:pt idx="30">
                  <c:v>9</c:v>
                </c:pt>
              </c:numCache>
            </c:numRef>
          </c:val>
          <c:smooth val="0"/>
          <c:extLst>
            <c:ext xmlns:c16="http://schemas.microsoft.com/office/drawing/2014/chart" uri="{C3380CC4-5D6E-409C-BE32-E72D297353CC}">
              <c16:uniqueId val="{00000000-46EC-4297-8F47-EB5DE5F3CE9F}"/>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46EC-4297-8F47-EB5DE5F3CE9F}"/>
            </c:ext>
          </c:extLst>
        </c:ser>
        <c:dLbls>
          <c:showLegendKey val="0"/>
          <c:showVal val="0"/>
          <c:showCatName val="0"/>
          <c:showSerName val="0"/>
          <c:showPercent val="0"/>
          <c:showBubbleSize val="0"/>
        </c:dLbls>
        <c:smooth val="0"/>
        <c:axId val="262044264"/>
        <c:axId val="262044920"/>
      </c:lineChart>
      <c:dateAx>
        <c:axId val="262044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044920"/>
        <c:crosses val="autoZero"/>
        <c:auto val="1"/>
        <c:lblOffset val="100"/>
        <c:baseTimeUnit val="days"/>
      </c:dateAx>
      <c:valAx>
        <c:axId val="26204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04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2</c:v>
                </c:pt>
                <c:pt idx="3">
                  <c:v>2</c:v>
                </c:pt>
                <c:pt idx="4">
                  <c:v>4</c:v>
                </c:pt>
                <c:pt idx="5">
                  <c:v>1</c:v>
                </c:pt>
                <c:pt idx="6">
                  <c:v>5</c:v>
                </c:pt>
              </c:numCache>
            </c:numRef>
          </c:val>
          <c:extLst>
            <c:ext xmlns:c16="http://schemas.microsoft.com/office/drawing/2014/chart" uri="{C3380CC4-5D6E-409C-BE32-E72D297353CC}">
              <c16:uniqueId val="{00000000-B970-412A-8697-BC4669306B91}"/>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3</c:v>
                </c:pt>
                <c:pt idx="2">
                  <c:v>0</c:v>
                </c:pt>
                <c:pt idx="3">
                  <c:v>1</c:v>
                </c:pt>
                <c:pt idx="4">
                  <c:v>1</c:v>
                </c:pt>
                <c:pt idx="5">
                  <c:v>1</c:v>
                </c:pt>
                <c:pt idx="6">
                  <c:v>1</c:v>
                </c:pt>
              </c:numCache>
            </c:numRef>
          </c:val>
          <c:extLst>
            <c:ext xmlns:c16="http://schemas.microsoft.com/office/drawing/2014/chart" uri="{C3380CC4-5D6E-409C-BE32-E72D297353CC}">
              <c16:uniqueId val="{00000001-B970-412A-8697-BC4669306B91}"/>
            </c:ext>
          </c:extLst>
        </c:ser>
        <c:dLbls>
          <c:showLegendKey val="0"/>
          <c:showVal val="0"/>
          <c:showCatName val="0"/>
          <c:showSerName val="0"/>
          <c:showPercent val="0"/>
          <c:showBubbleSize val="0"/>
        </c:dLbls>
        <c:gapWidth val="219"/>
        <c:overlap val="-27"/>
        <c:axId val="421114392"/>
        <c:axId val="421110784"/>
      </c:barChart>
      <c:catAx>
        <c:axId val="42111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110784"/>
        <c:crosses val="autoZero"/>
        <c:auto val="1"/>
        <c:lblAlgn val="ctr"/>
        <c:lblOffset val="100"/>
        <c:noMultiLvlLbl val="0"/>
      </c:catAx>
      <c:valAx>
        <c:axId val="42111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11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1.3751668891855999</c:v>
                </c:pt>
                <c:pt idx="1">
                  <c:v>0</c:v>
                </c:pt>
                <c:pt idx="2">
                  <c:v>0.56041096804322998</c:v>
                </c:pt>
                <c:pt idx="3">
                  <c:v>0</c:v>
                </c:pt>
                <c:pt idx="4">
                  <c:v>0.25968837395125999</c:v>
                </c:pt>
                <c:pt idx="5">
                  <c:v>0</c:v>
                </c:pt>
                <c:pt idx="6">
                  <c:v>0</c:v>
                </c:pt>
                <c:pt idx="7">
                  <c:v>0.67127475741061005</c:v>
                </c:pt>
                <c:pt idx="8">
                  <c:v>0</c:v>
                </c:pt>
                <c:pt idx="9">
                  <c:v>0.76396731548528996</c:v>
                </c:pt>
                <c:pt idx="10">
                  <c:v>0</c:v>
                </c:pt>
                <c:pt idx="11">
                  <c:v>0</c:v>
                </c:pt>
                <c:pt idx="12">
                  <c:v>0</c:v>
                </c:pt>
                <c:pt idx="13">
                  <c:v>0</c:v>
                </c:pt>
                <c:pt idx="14">
                  <c:v>0</c:v>
                </c:pt>
                <c:pt idx="15">
                  <c:v>1.9912385503782999E-2</c:v>
                </c:pt>
                <c:pt idx="16">
                  <c:v>0</c:v>
                </c:pt>
                <c:pt idx="17">
                  <c:v>2.9398102063840001</c:v>
                </c:pt>
                <c:pt idx="18">
                  <c:v>0.43114884584770002</c:v>
                </c:pt>
                <c:pt idx="19">
                  <c:v>0.95114999668588995</c:v>
                </c:pt>
                <c:pt idx="20">
                  <c:v>0.92077371489135995</c:v>
                </c:pt>
                <c:pt idx="21">
                  <c:v>0</c:v>
                </c:pt>
                <c:pt idx="22">
                  <c:v>0</c:v>
                </c:pt>
                <c:pt idx="23">
                  <c:v>0</c:v>
                </c:pt>
                <c:pt idx="24">
                  <c:v>0</c:v>
                </c:pt>
                <c:pt idx="25">
                  <c:v>1.1550392713352</c:v>
                </c:pt>
                <c:pt idx="26">
                  <c:v>0</c:v>
                </c:pt>
                <c:pt idx="27">
                  <c:v>1.4302662799895001</c:v>
                </c:pt>
                <c:pt idx="28">
                  <c:v>0</c:v>
                </c:pt>
                <c:pt idx="29">
                  <c:v>0</c:v>
                </c:pt>
                <c:pt idx="30">
                  <c:v>0.80979656330239003</c:v>
                </c:pt>
              </c:numCache>
            </c:numRef>
          </c:val>
          <c:smooth val="0"/>
          <c:extLst>
            <c:ext xmlns:c16="http://schemas.microsoft.com/office/drawing/2014/chart" uri="{C3380CC4-5D6E-409C-BE32-E72D297353CC}">
              <c16:uniqueId val="{00000000-E4D8-459B-991E-EF5A2868FA4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0</c:v>
                </c:pt>
                <c:pt idx="1">
                  <c:v>0</c:v>
                </c:pt>
                <c:pt idx="2">
                  <c:v>8.9743589743589993</c:v>
                </c:pt>
                <c:pt idx="3">
                  <c:v>0</c:v>
                </c:pt>
                <c:pt idx="4">
                  <c:v>12.775842044135</c:v>
                </c:pt>
                <c:pt idx="5">
                  <c:v>0</c:v>
                </c:pt>
                <c:pt idx="6">
                  <c:v>0</c:v>
                </c:pt>
                <c:pt idx="7">
                  <c:v>3.7585421412300999</c:v>
                </c:pt>
                <c:pt idx="8">
                  <c:v>0</c:v>
                </c:pt>
                <c:pt idx="9">
                  <c:v>0</c:v>
                </c:pt>
                <c:pt idx="10">
                  <c:v>0</c:v>
                </c:pt>
                <c:pt idx="11">
                  <c:v>12.852311161217999</c:v>
                </c:pt>
                <c:pt idx="12">
                  <c:v>0</c:v>
                </c:pt>
                <c:pt idx="13">
                  <c:v>0</c:v>
                </c:pt>
                <c:pt idx="14">
                  <c:v>0</c:v>
                </c:pt>
                <c:pt idx="15">
                  <c:v>0.67114093959732002</c:v>
                </c:pt>
                <c:pt idx="16">
                  <c:v>0</c:v>
                </c:pt>
                <c:pt idx="17">
                  <c:v>0</c:v>
                </c:pt>
                <c:pt idx="18">
                  <c:v>0.66964285714285998</c:v>
                </c:pt>
                <c:pt idx="19">
                  <c:v>0</c:v>
                </c:pt>
                <c:pt idx="20">
                  <c:v>4.1294642857142998</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E4D8-459B-991E-EF5A2868FA48}"/>
            </c:ext>
          </c:extLst>
        </c:ser>
        <c:dLbls>
          <c:showLegendKey val="0"/>
          <c:showVal val="0"/>
          <c:showCatName val="0"/>
          <c:showSerName val="0"/>
          <c:showPercent val="0"/>
          <c:showBubbleSize val="0"/>
        </c:dLbls>
        <c:smooth val="0"/>
        <c:axId val="421116360"/>
        <c:axId val="421117016"/>
      </c:lineChart>
      <c:dateAx>
        <c:axId val="421116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117016"/>
        <c:crosses val="autoZero"/>
        <c:auto val="1"/>
        <c:lblOffset val="100"/>
        <c:baseTimeUnit val="days"/>
      </c:dateAx>
      <c:valAx>
        <c:axId val="42111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11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6</c:v>
                </c:pt>
                <c:pt idx="1">
                  <c:v>2</c:v>
                </c:pt>
              </c:numCache>
            </c:numRef>
          </c:val>
          <c:extLst>
            <c:ext xmlns:c16="http://schemas.microsoft.com/office/drawing/2014/chart" uri="{C3380CC4-5D6E-409C-BE32-E72D297353CC}">
              <c16:uniqueId val="{00000000-A211-4ABD-B6FE-3CD4FAF248DA}"/>
            </c:ext>
          </c:extLst>
        </c:ser>
        <c:ser>
          <c:idx val="1"/>
          <c:order val="1"/>
          <c:tx>
            <c:strRef>
              <c:f>Sheet1!$C$1</c:f>
              <c:strCache>
                <c:ptCount val="1"/>
                <c:pt idx="0">
                  <c:v>Live Video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2</c:v>
                </c:pt>
                <c:pt idx="1">
                  <c:v>1</c:v>
                </c:pt>
              </c:numCache>
            </c:numRef>
          </c:val>
          <c:extLst>
            <c:ext xmlns:c16="http://schemas.microsoft.com/office/drawing/2014/chart" uri="{C3380CC4-5D6E-409C-BE32-E72D297353CC}">
              <c16:uniqueId val="{00000001-A211-4ABD-B6FE-3CD4FAF248DA}"/>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9</c:v>
                </c:pt>
                <c:pt idx="1">
                  <c:v>2</c:v>
                </c:pt>
              </c:numCache>
            </c:numRef>
          </c:val>
          <c:extLst>
            <c:ext xmlns:c16="http://schemas.microsoft.com/office/drawing/2014/chart" uri="{C3380CC4-5D6E-409C-BE32-E72D297353CC}">
              <c16:uniqueId val="{00000002-A211-4ABD-B6FE-3CD4FAF248DA}"/>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 Hotel Winzer Wellness und Kuscheln</c:v>
                </c:pt>
                <c:pt idx="1">
                  <c:v>Mark's New York Bar</c:v>
                </c:pt>
              </c:strCache>
            </c:strRef>
          </c:cat>
          <c:val>
            <c:numRef>
              <c:f>Sheet1!$E$2:$E$3</c:f>
              <c:numCache>
                <c:formatCode>General</c:formatCode>
                <c:ptCount val="2"/>
                <c:pt idx="0">
                  <c:v>1</c:v>
                </c:pt>
                <c:pt idx="1">
                  <c:v>2</c:v>
                </c:pt>
              </c:numCache>
            </c:numRef>
          </c:val>
          <c:extLst>
            <c:ext xmlns:c16="http://schemas.microsoft.com/office/drawing/2014/chart" uri="{C3380CC4-5D6E-409C-BE32-E72D297353CC}">
              <c16:uniqueId val="{00000003-A211-4ABD-B6FE-3CD4FAF248DA}"/>
            </c:ext>
          </c:extLst>
        </c:ser>
        <c:dLbls>
          <c:showLegendKey val="0"/>
          <c:showVal val="0"/>
          <c:showCatName val="0"/>
          <c:showSerName val="0"/>
          <c:showPercent val="0"/>
          <c:showBubbleSize val="0"/>
        </c:dLbls>
        <c:gapWidth val="150"/>
        <c:overlap val="100"/>
        <c:axId val="421112752"/>
        <c:axId val="421118656"/>
      </c:barChart>
      <c:catAx>
        <c:axId val="42111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118656"/>
        <c:crosses val="autoZero"/>
        <c:auto val="1"/>
        <c:lblAlgn val="ctr"/>
        <c:lblOffset val="100"/>
        <c:noMultiLvlLbl val="0"/>
      </c:catAx>
      <c:valAx>
        <c:axId val="421118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11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0.76386582530721003</c:v>
                </c:pt>
                <c:pt idx="1">
                  <c:v>1.0396619191751999</c:v>
                </c:pt>
                <c:pt idx="2">
                  <c:v>1.0767158328963</c:v>
                </c:pt>
                <c:pt idx="3">
                  <c:v>0</c:v>
                </c:pt>
                <c:pt idx="4">
                  <c:v>0</c:v>
                </c:pt>
                <c:pt idx="5">
                  <c:v>0.45739770722659001</c:v>
                </c:pt>
                <c:pt idx="6">
                  <c:v>0</c:v>
                </c:pt>
                <c:pt idx="7">
                  <c:v>0</c:v>
                </c:pt>
                <c:pt idx="8">
                  <c:v>0</c:v>
                </c:pt>
              </c:numCache>
            </c:numRef>
          </c:val>
          <c:extLst>
            <c:ext xmlns:c16="http://schemas.microsoft.com/office/drawing/2014/chart" uri="{C3380CC4-5D6E-409C-BE32-E72D297353CC}">
              <c16:uniqueId val="{00000000-72BE-40BA-AF72-B8B2955FD5CE}"/>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Sheet1!$C$2:$C$10</c:f>
              <c:numCache>
                <c:formatCode>General</c:formatCode>
                <c:ptCount val="9"/>
                <c:pt idx="0">
                  <c:v>0.67001695929769001</c:v>
                </c:pt>
                <c:pt idx="1">
                  <c:v>12.814076602677</c:v>
                </c:pt>
                <c:pt idx="2">
                  <c:v>6.5466879053716998</c:v>
                </c:pt>
                <c:pt idx="3">
                  <c:v>0</c:v>
                </c:pt>
                <c:pt idx="4">
                  <c:v>0</c:v>
                </c:pt>
                <c:pt idx="5">
                  <c:v>3.7457434733257999</c:v>
                </c:pt>
                <c:pt idx="6">
                  <c:v>0</c:v>
                </c:pt>
                <c:pt idx="7">
                  <c:v>0</c:v>
                </c:pt>
                <c:pt idx="8">
                  <c:v>0</c:v>
                </c:pt>
              </c:numCache>
            </c:numRef>
          </c:val>
          <c:extLst>
            <c:ext xmlns:c16="http://schemas.microsoft.com/office/drawing/2014/chart" uri="{C3380CC4-5D6E-409C-BE32-E72D297353CC}">
              <c16:uniqueId val="{00000001-72BE-40BA-AF72-B8B2955FD5CE}"/>
            </c:ext>
          </c:extLst>
        </c:ser>
        <c:dLbls>
          <c:showLegendKey val="0"/>
          <c:showVal val="0"/>
          <c:showCatName val="0"/>
          <c:showSerName val="0"/>
          <c:showPercent val="0"/>
          <c:showBubbleSize val="0"/>
        </c:dLbls>
        <c:gapWidth val="219"/>
        <c:overlap val="-27"/>
        <c:axId val="421097336"/>
        <c:axId val="421096680"/>
      </c:barChart>
      <c:catAx>
        <c:axId val="42109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96680"/>
        <c:crosses val="autoZero"/>
        <c:auto val="1"/>
        <c:lblAlgn val="ctr"/>
        <c:lblOffset val="100"/>
        <c:noMultiLvlLbl val="0"/>
      </c:catAx>
      <c:valAx>
        <c:axId val="42109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9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23E-4BFA-88DF-298AE5EE3466}"/>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023E-4BFA-88DF-298AE5EE3466}"/>
            </c:ext>
          </c:extLst>
        </c:ser>
        <c:dLbls>
          <c:showLegendKey val="0"/>
          <c:showVal val="0"/>
          <c:showCatName val="0"/>
          <c:showSerName val="0"/>
          <c:showPercent val="0"/>
          <c:showBubbleSize val="0"/>
        </c:dLbls>
        <c:gapWidth val="219"/>
        <c:overlap val="-27"/>
        <c:axId val="301899216"/>
        <c:axId val="301892984"/>
      </c:barChart>
      <c:catAx>
        <c:axId val="30189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92984"/>
        <c:crosses val="autoZero"/>
        <c:auto val="1"/>
        <c:lblAlgn val="ctr"/>
        <c:lblOffset val="100"/>
        <c:noMultiLvlLbl val="0"/>
      </c:catAx>
      <c:valAx>
        <c:axId val="30189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9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6992</c:v>
                </c:pt>
                <c:pt idx="1">
                  <c:v>6996</c:v>
                </c:pt>
                <c:pt idx="2">
                  <c:v>7001</c:v>
                </c:pt>
                <c:pt idx="3">
                  <c:v>7005</c:v>
                </c:pt>
                <c:pt idx="4">
                  <c:v>7005</c:v>
                </c:pt>
                <c:pt idx="5">
                  <c:v>7007</c:v>
                </c:pt>
                <c:pt idx="6">
                  <c:v>7019</c:v>
                </c:pt>
                <c:pt idx="7">
                  <c:v>7030</c:v>
                </c:pt>
                <c:pt idx="8">
                  <c:v>7038</c:v>
                </c:pt>
                <c:pt idx="9">
                  <c:v>7041</c:v>
                </c:pt>
                <c:pt idx="10">
                  <c:v>7042</c:v>
                </c:pt>
                <c:pt idx="11">
                  <c:v>7042</c:v>
                </c:pt>
                <c:pt idx="12">
                  <c:v>7042</c:v>
                </c:pt>
                <c:pt idx="13">
                  <c:v>7043</c:v>
                </c:pt>
                <c:pt idx="14">
                  <c:v>7043</c:v>
                </c:pt>
                <c:pt idx="15">
                  <c:v>7042</c:v>
                </c:pt>
                <c:pt idx="16">
                  <c:v>7042</c:v>
                </c:pt>
                <c:pt idx="17">
                  <c:v>7042</c:v>
                </c:pt>
                <c:pt idx="18">
                  <c:v>7044</c:v>
                </c:pt>
                <c:pt idx="19">
                  <c:v>7045</c:v>
                </c:pt>
                <c:pt idx="20">
                  <c:v>7045</c:v>
                </c:pt>
                <c:pt idx="21">
                  <c:v>7045</c:v>
                </c:pt>
                <c:pt idx="22">
                  <c:v>7043</c:v>
                </c:pt>
                <c:pt idx="23">
                  <c:v>7043</c:v>
                </c:pt>
                <c:pt idx="24">
                  <c:v>7042</c:v>
                </c:pt>
                <c:pt idx="25">
                  <c:v>7052</c:v>
                </c:pt>
                <c:pt idx="26">
                  <c:v>7055</c:v>
                </c:pt>
                <c:pt idx="27">
                  <c:v>7054</c:v>
                </c:pt>
                <c:pt idx="28">
                  <c:v>7061</c:v>
                </c:pt>
                <c:pt idx="29">
                  <c:v>7069</c:v>
                </c:pt>
                <c:pt idx="30">
                  <c:v>7075</c:v>
                </c:pt>
              </c:numCache>
            </c:numRef>
          </c:val>
          <c:smooth val="0"/>
          <c:extLst>
            <c:ext xmlns:c16="http://schemas.microsoft.com/office/drawing/2014/chart" uri="{C3380CC4-5D6E-409C-BE32-E72D297353CC}">
              <c16:uniqueId val="{00000000-AA97-420D-AE56-5153D7F7699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194</c:v>
                </c:pt>
                <c:pt idx="1">
                  <c:v>195</c:v>
                </c:pt>
                <c:pt idx="2">
                  <c:v>195</c:v>
                </c:pt>
                <c:pt idx="3">
                  <c:v>195</c:v>
                </c:pt>
                <c:pt idx="4">
                  <c:v>195</c:v>
                </c:pt>
                <c:pt idx="5">
                  <c:v>195</c:v>
                </c:pt>
                <c:pt idx="6">
                  <c:v>195</c:v>
                </c:pt>
                <c:pt idx="7">
                  <c:v>195</c:v>
                </c:pt>
                <c:pt idx="8">
                  <c:v>196</c:v>
                </c:pt>
                <c:pt idx="9">
                  <c:v>198</c:v>
                </c:pt>
                <c:pt idx="10">
                  <c:v>198</c:v>
                </c:pt>
                <c:pt idx="11">
                  <c:v>198</c:v>
                </c:pt>
                <c:pt idx="12">
                  <c:v>198</c:v>
                </c:pt>
                <c:pt idx="13">
                  <c:v>198</c:v>
                </c:pt>
                <c:pt idx="14">
                  <c:v>198</c:v>
                </c:pt>
                <c:pt idx="15">
                  <c:v>198</c:v>
                </c:pt>
                <c:pt idx="16">
                  <c:v>198</c:v>
                </c:pt>
                <c:pt idx="17">
                  <c:v>198</c:v>
                </c:pt>
                <c:pt idx="18">
                  <c:v>198</c:v>
                </c:pt>
                <c:pt idx="19">
                  <c:v>198</c:v>
                </c:pt>
                <c:pt idx="20">
                  <c:v>198</c:v>
                </c:pt>
                <c:pt idx="21">
                  <c:v>198</c:v>
                </c:pt>
                <c:pt idx="22">
                  <c:v>198</c:v>
                </c:pt>
                <c:pt idx="23">
                  <c:v>198</c:v>
                </c:pt>
                <c:pt idx="24">
                  <c:v>198</c:v>
                </c:pt>
                <c:pt idx="25">
                  <c:v>198</c:v>
                </c:pt>
                <c:pt idx="26">
                  <c:v>198</c:v>
                </c:pt>
                <c:pt idx="27">
                  <c:v>198</c:v>
                </c:pt>
                <c:pt idx="28">
                  <c:v>198</c:v>
                </c:pt>
                <c:pt idx="29">
                  <c:v>198</c:v>
                </c:pt>
                <c:pt idx="30">
                  <c:v>198</c:v>
                </c:pt>
              </c:numCache>
            </c:numRef>
          </c:val>
          <c:smooth val="0"/>
          <c:extLst>
            <c:ext xmlns:c16="http://schemas.microsoft.com/office/drawing/2014/chart" uri="{C3380CC4-5D6E-409C-BE32-E72D297353CC}">
              <c16:uniqueId val="{00000001-AA97-420D-AE56-5153D7F76992}"/>
            </c:ext>
          </c:extLst>
        </c:ser>
        <c:dLbls>
          <c:showLegendKey val="0"/>
          <c:showVal val="0"/>
          <c:showCatName val="0"/>
          <c:showSerName val="0"/>
          <c:showPercent val="0"/>
          <c:showBubbleSize val="0"/>
        </c:dLbls>
        <c:smooth val="0"/>
        <c:axId val="456962776"/>
        <c:axId val="456908984"/>
      </c:lineChart>
      <c:dateAx>
        <c:axId val="45696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08984"/>
        <c:crosses val="autoZero"/>
        <c:auto val="1"/>
        <c:lblOffset val="100"/>
        <c:baseTimeUnit val="days"/>
      </c:dateAx>
      <c:valAx>
        <c:axId val="45690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6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34</c:v>
                </c:pt>
                <c:pt idx="1">
                  <c:v>2210</c:v>
                </c:pt>
                <c:pt idx="2">
                  <c:v>5279</c:v>
                </c:pt>
                <c:pt idx="3">
                  <c:v>2354</c:v>
                </c:pt>
                <c:pt idx="4">
                  <c:v>1163</c:v>
                </c:pt>
                <c:pt idx="5">
                  <c:v>332</c:v>
                </c:pt>
                <c:pt idx="6">
                  <c:v>94</c:v>
                </c:pt>
              </c:numCache>
            </c:numRef>
          </c:val>
          <c:extLst>
            <c:ext xmlns:c16="http://schemas.microsoft.com/office/drawing/2014/chart" uri="{C3380CC4-5D6E-409C-BE32-E72D297353CC}">
              <c16:uniqueId val="{00000000-5AD6-49E1-A8F6-8CF425C6861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c:v>
                </c:pt>
                <c:pt idx="1">
                  <c:v>526</c:v>
                </c:pt>
                <c:pt idx="2">
                  <c:v>1985</c:v>
                </c:pt>
                <c:pt idx="3">
                  <c:v>1177</c:v>
                </c:pt>
                <c:pt idx="4">
                  <c:v>611</c:v>
                </c:pt>
                <c:pt idx="5">
                  <c:v>186</c:v>
                </c:pt>
                <c:pt idx="6">
                  <c:v>69</c:v>
                </c:pt>
              </c:numCache>
            </c:numRef>
          </c:val>
          <c:extLst>
            <c:ext xmlns:c16="http://schemas.microsoft.com/office/drawing/2014/chart" uri="{C3380CC4-5D6E-409C-BE32-E72D297353CC}">
              <c16:uniqueId val="{00000001-5AD6-49E1-A8F6-8CF425C68614}"/>
            </c:ext>
          </c:extLst>
        </c:ser>
        <c:dLbls>
          <c:showLegendKey val="0"/>
          <c:showVal val="0"/>
          <c:showCatName val="0"/>
          <c:showSerName val="0"/>
          <c:showPercent val="0"/>
          <c:showBubbleSize val="0"/>
        </c:dLbls>
        <c:gapWidth val="219"/>
        <c:overlap val="-27"/>
        <c:axId val="456899472"/>
        <c:axId val="456905376"/>
      </c:barChart>
      <c:catAx>
        <c:axId val="45689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05376"/>
        <c:crosses val="autoZero"/>
        <c:auto val="1"/>
        <c:lblAlgn val="ctr"/>
        <c:lblOffset val="100"/>
        <c:noMultiLvlLbl val="0"/>
      </c:catAx>
      <c:valAx>
        <c:axId val="45690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9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31875</c:v>
                </c:pt>
                <c:pt idx="1">
                  <c:v>20032</c:v>
                </c:pt>
                <c:pt idx="2">
                  <c:v>23154</c:v>
                </c:pt>
                <c:pt idx="3">
                  <c:v>9120</c:v>
                </c:pt>
                <c:pt idx="4">
                  <c:v>14295</c:v>
                </c:pt>
                <c:pt idx="5">
                  <c:v>9745</c:v>
                </c:pt>
                <c:pt idx="6">
                  <c:v>6312</c:v>
                </c:pt>
                <c:pt idx="7">
                  <c:v>12308</c:v>
                </c:pt>
                <c:pt idx="8">
                  <c:v>9670</c:v>
                </c:pt>
                <c:pt idx="9">
                  <c:v>15200</c:v>
                </c:pt>
                <c:pt idx="10">
                  <c:v>2379</c:v>
                </c:pt>
                <c:pt idx="11">
                  <c:v>777</c:v>
                </c:pt>
                <c:pt idx="12">
                  <c:v>337</c:v>
                </c:pt>
                <c:pt idx="13">
                  <c:v>312</c:v>
                </c:pt>
                <c:pt idx="14">
                  <c:v>130</c:v>
                </c:pt>
                <c:pt idx="15">
                  <c:v>4266</c:v>
                </c:pt>
                <c:pt idx="16">
                  <c:v>1664</c:v>
                </c:pt>
                <c:pt idx="17">
                  <c:v>14040</c:v>
                </c:pt>
                <c:pt idx="18">
                  <c:v>13694</c:v>
                </c:pt>
                <c:pt idx="19">
                  <c:v>36788</c:v>
                </c:pt>
                <c:pt idx="20">
                  <c:v>19424</c:v>
                </c:pt>
                <c:pt idx="21">
                  <c:v>9099</c:v>
                </c:pt>
                <c:pt idx="22">
                  <c:v>9122</c:v>
                </c:pt>
                <c:pt idx="23">
                  <c:v>8209</c:v>
                </c:pt>
                <c:pt idx="24">
                  <c:v>8128</c:v>
                </c:pt>
                <c:pt idx="25">
                  <c:v>45136</c:v>
                </c:pt>
                <c:pt idx="26">
                  <c:v>15288</c:v>
                </c:pt>
                <c:pt idx="27">
                  <c:v>16232</c:v>
                </c:pt>
                <c:pt idx="28">
                  <c:v>14673</c:v>
                </c:pt>
                <c:pt idx="29">
                  <c:v>11204</c:v>
                </c:pt>
                <c:pt idx="30">
                  <c:v>57873</c:v>
                </c:pt>
              </c:numCache>
            </c:numRef>
          </c:val>
          <c:smooth val="0"/>
          <c:extLst>
            <c:ext xmlns:c16="http://schemas.microsoft.com/office/drawing/2014/chart" uri="{C3380CC4-5D6E-409C-BE32-E72D297353CC}">
              <c16:uniqueId val="{00000000-5DCA-4E54-9C21-4F6124FB8CA7}"/>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185</c:v>
                </c:pt>
                <c:pt idx="1">
                  <c:v>241</c:v>
                </c:pt>
                <c:pt idx="2">
                  <c:v>1471</c:v>
                </c:pt>
                <c:pt idx="3">
                  <c:v>582</c:v>
                </c:pt>
                <c:pt idx="4">
                  <c:v>3279</c:v>
                </c:pt>
                <c:pt idx="5">
                  <c:v>3154</c:v>
                </c:pt>
                <c:pt idx="6">
                  <c:v>3092</c:v>
                </c:pt>
                <c:pt idx="7">
                  <c:v>4335</c:v>
                </c:pt>
                <c:pt idx="8">
                  <c:v>3618</c:v>
                </c:pt>
                <c:pt idx="9">
                  <c:v>1892</c:v>
                </c:pt>
                <c:pt idx="10">
                  <c:v>115</c:v>
                </c:pt>
                <c:pt idx="11">
                  <c:v>2977</c:v>
                </c:pt>
                <c:pt idx="12">
                  <c:v>2385</c:v>
                </c:pt>
                <c:pt idx="13">
                  <c:v>2300</c:v>
                </c:pt>
                <c:pt idx="14">
                  <c:v>2206</c:v>
                </c:pt>
                <c:pt idx="15">
                  <c:v>5970</c:v>
                </c:pt>
                <c:pt idx="16">
                  <c:v>2406</c:v>
                </c:pt>
                <c:pt idx="17">
                  <c:v>182</c:v>
                </c:pt>
                <c:pt idx="18">
                  <c:v>358</c:v>
                </c:pt>
                <c:pt idx="19">
                  <c:v>367</c:v>
                </c:pt>
                <c:pt idx="20">
                  <c:v>890</c:v>
                </c:pt>
                <c:pt idx="21">
                  <c:v>294</c:v>
                </c:pt>
                <c:pt idx="22">
                  <c:v>89</c:v>
                </c:pt>
                <c:pt idx="23">
                  <c:v>28</c:v>
                </c:pt>
                <c:pt idx="24">
                  <c:v>10</c:v>
                </c:pt>
                <c:pt idx="25">
                  <c:v>26</c:v>
                </c:pt>
                <c:pt idx="26">
                  <c:v>13</c:v>
                </c:pt>
                <c:pt idx="27">
                  <c:v>39</c:v>
                </c:pt>
                <c:pt idx="28">
                  <c:v>16</c:v>
                </c:pt>
                <c:pt idx="29">
                  <c:v>12</c:v>
                </c:pt>
                <c:pt idx="30">
                  <c:v>38</c:v>
                </c:pt>
              </c:numCache>
            </c:numRef>
          </c:val>
          <c:smooth val="0"/>
          <c:extLst>
            <c:ext xmlns:c16="http://schemas.microsoft.com/office/drawing/2014/chart" uri="{C3380CC4-5D6E-409C-BE32-E72D297353CC}">
              <c16:uniqueId val="{00000001-5DCA-4E54-9C21-4F6124FB8CA7}"/>
            </c:ext>
          </c:extLst>
        </c:ser>
        <c:dLbls>
          <c:showLegendKey val="0"/>
          <c:showVal val="0"/>
          <c:showCatName val="0"/>
          <c:showSerName val="0"/>
          <c:showPercent val="0"/>
          <c:showBubbleSize val="0"/>
        </c:dLbls>
        <c:smooth val="0"/>
        <c:axId val="456899800"/>
        <c:axId val="456901768"/>
      </c:lineChart>
      <c:dateAx>
        <c:axId val="456899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01768"/>
        <c:crosses val="autoZero"/>
        <c:auto val="1"/>
        <c:lblOffset val="100"/>
        <c:baseTimeUnit val="days"/>
      </c:dateAx>
      <c:valAx>
        <c:axId val="45690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89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7660</c:v>
                </c:pt>
                <c:pt idx="1">
                  <c:v>9503</c:v>
                </c:pt>
                <c:pt idx="2">
                  <c:v>9702</c:v>
                </c:pt>
                <c:pt idx="3">
                  <c:v>6047</c:v>
                </c:pt>
                <c:pt idx="4">
                  <c:v>7270</c:v>
                </c:pt>
                <c:pt idx="5">
                  <c:v>5725</c:v>
                </c:pt>
                <c:pt idx="6">
                  <c:v>3975</c:v>
                </c:pt>
                <c:pt idx="7">
                  <c:v>7393</c:v>
                </c:pt>
                <c:pt idx="8">
                  <c:v>5645</c:v>
                </c:pt>
                <c:pt idx="9">
                  <c:v>8236</c:v>
                </c:pt>
                <c:pt idx="10">
                  <c:v>1495</c:v>
                </c:pt>
                <c:pt idx="11">
                  <c:v>476</c:v>
                </c:pt>
                <c:pt idx="12">
                  <c:v>176</c:v>
                </c:pt>
                <c:pt idx="13">
                  <c:v>130</c:v>
                </c:pt>
                <c:pt idx="14">
                  <c:v>56</c:v>
                </c:pt>
                <c:pt idx="15">
                  <c:v>2704</c:v>
                </c:pt>
                <c:pt idx="16">
                  <c:v>1150</c:v>
                </c:pt>
                <c:pt idx="17">
                  <c:v>9657</c:v>
                </c:pt>
                <c:pt idx="18">
                  <c:v>8284</c:v>
                </c:pt>
                <c:pt idx="19">
                  <c:v>11490</c:v>
                </c:pt>
                <c:pt idx="20">
                  <c:v>9030</c:v>
                </c:pt>
                <c:pt idx="21">
                  <c:v>6082</c:v>
                </c:pt>
                <c:pt idx="22">
                  <c:v>6403</c:v>
                </c:pt>
                <c:pt idx="23">
                  <c:v>6129</c:v>
                </c:pt>
                <c:pt idx="24">
                  <c:v>6187</c:v>
                </c:pt>
                <c:pt idx="25">
                  <c:v>15739</c:v>
                </c:pt>
                <c:pt idx="26">
                  <c:v>8132</c:v>
                </c:pt>
                <c:pt idx="27">
                  <c:v>8963</c:v>
                </c:pt>
                <c:pt idx="28">
                  <c:v>8854</c:v>
                </c:pt>
                <c:pt idx="29">
                  <c:v>7377</c:v>
                </c:pt>
                <c:pt idx="30">
                  <c:v>12398</c:v>
                </c:pt>
              </c:numCache>
            </c:numRef>
          </c:val>
          <c:smooth val="0"/>
          <c:extLst>
            <c:ext xmlns:c16="http://schemas.microsoft.com/office/drawing/2014/chart" uri="{C3380CC4-5D6E-409C-BE32-E72D297353CC}">
              <c16:uniqueId val="{00000000-0F43-4005-80AA-170654F851D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25</c:v>
                </c:pt>
                <c:pt idx="1">
                  <c:v>113</c:v>
                </c:pt>
                <c:pt idx="2">
                  <c:v>810</c:v>
                </c:pt>
                <c:pt idx="3">
                  <c:v>346</c:v>
                </c:pt>
                <c:pt idx="4">
                  <c:v>2598</c:v>
                </c:pt>
                <c:pt idx="5">
                  <c:v>2431</c:v>
                </c:pt>
                <c:pt idx="6">
                  <c:v>2659</c:v>
                </c:pt>
                <c:pt idx="7">
                  <c:v>2656</c:v>
                </c:pt>
                <c:pt idx="8">
                  <c:v>2549</c:v>
                </c:pt>
                <c:pt idx="9">
                  <c:v>1569</c:v>
                </c:pt>
                <c:pt idx="10">
                  <c:v>50</c:v>
                </c:pt>
                <c:pt idx="11">
                  <c:v>2376</c:v>
                </c:pt>
                <c:pt idx="12">
                  <c:v>1835</c:v>
                </c:pt>
                <c:pt idx="13">
                  <c:v>1925</c:v>
                </c:pt>
                <c:pt idx="14">
                  <c:v>1803</c:v>
                </c:pt>
                <c:pt idx="15">
                  <c:v>4120</c:v>
                </c:pt>
                <c:pt idx="16">
                  <c:v>1875</c:v>
                </c:pt>
                <c:pt idx="17">
                  <c:v>116</c:v>
                </c:pt>
                <c:pt idx="18">
                  <c:v>254</c:v>
                </c:pt>
                <c:pt idx="19">
                  <c:v>214</c:v>
                </c:pt>
                <c:pt idx="20">
                  <c:v>506</c:v>
                </c:pt>
                <c:pt idx="21">
                  <c:v>180</c:v>
                </c:pt>
                <c:pt idx="22">
                  <c:v>63</c:v>
                </c:pt>
                <c:pt idx="23">
                  <c:v>23</c:v>
                </c:pt>
                <c:pt idx="24">
                  <c:v>6</c:v>
                </c:pt>
                <c:pt idx="25">
                  <c:v>6</c:v>
                </c:pt>
                <c:pt idx="26">
                  <c:v>4</c:v>
                </c:pt>
                <c:pt idx="27">
                  <c:v>3</c:v>
                </c:pt>
                <c:pt idx="28">
                  <c:v>11</c:v>
                </c:pt>
                <c:pt idx="29">
                  <c:v>4</c:v>
                </c:pt>
                <c:pt idx="30">
                  <c:v>6</c:v>
                </c:pt>
              </c:numCache>
            </c:numRef>
          </c:val>
          <c:smooth val="0"/>
          <c:extLst>
            <c:ext xmlns:c16="http://schemas.microsoft.com/office/drawing/2014/chart" uri="{C3380CC4-5D6E-409C-BE32-E72D297353CC}">
              <c16:uniqueId val="{00000001-0F43-4005-80AA-170654F851D6}"/>
            </c:ext>
          </c:extLst>
        </c:ser>
        <c:dLbls>
          <c:showLegendKey val="0"/>
          <c:showVal val="0"/>
          <c:showCatName val="0"/>
          <c:showSerName val="0"/>
          <c:showPercent val="0"/>
          <c:showBubbleSize val="0"/>
        </c:dLbls>
        <c:smooth val="0"/>
        <c:axId val="456915872"/>
        <c:axId val="456919152"/>
      </c:lineChart>
      <c:dateAx>
        <c:axId val="45691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19152"/>
        <c:crosses val="autoZero"/>
        <c:auto val="1"/>
        <c:lblOffset val="100"/>
        <c:baseTimeUnit val="days"/>
      </c:dateAx>
      <c:valAx>
        <c:axId val="45691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1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1091</c:v>
                </c:pt>
                <c:pt idx="1">
                  <c:v>734</c:v>
                </c:pt>
                <c:pt idx="2">
                  <c:v>568</c:v>
                </c:pt>
                <c:pt idx="3">
                  <c:v>273</c:v>
                </c:pt>
                <c:pt idx="4">
                  <c:v>366</c:v>
                </c:pt>
                <c:pt idx="5">
                  <c:v>357</c:v>
                </c:pt>
                <c:pt idx="6">
                  <c:v>330</c:v>
                </c:pt>
                <c:pt idx="7">
                  <c:v>683</c:v>
                </c:pt>
                <c:pt idx="8">
                  <c:v>679</c:v>
                </c:pt>
                <c:pt idx="9">
                  <c:v>639</c:v>
                </c:pt>
                <c:pt idx="10">
                  <c:v>77</c:v>
                </c:pt>
                <c:pt idx="11">
                  <c:v>26</c:v>
                </c:pt>
                <c:pt idx="12">
                  <c:v>14</c:v>
                </c:pt>
                <c:pt idx="13">
                  <c:v>27</c:v>
                </c:pt>
                <c:pt idx="14">
                  <c:v>10</c:v>
                </c:pt>
                <c:pt idx="15">
                  <c:v>61</c:v>
                </c:pt>
                <c:pt idx="16">
                  <c:v>26</c:v>
                </c:pt>
                <c:pt idx="17">
                  <c:v>483</c:v>
                </c:pt>
                <c:pt idx="18">
                  <c:v>344</c:v>
                </c:pt>
                <c:pt idx="19">
                  <c:v>1472</c:v>
                </c:pt>
                <c:pt idx="20">
                  <c:v>560</c:v>
                </c:pt>
                <c:pt idx="21">
                  <c:v>226</c:v>
                </c:pt>
                <c:pt idx="22">
                  <c:v>188</c:v>
                </c:pt>
                <c:pt idx="23">
                  <c:v>135</c:v>
                </c:pt>
                <c:pt idx="24">
                  <c:v>166</c:v>
                </c:pt>
                <c:pt idx="25">
                  <c:v>2030</c:v>
                </c:pt>
                <c:pt idx="26">
                  <c:v>433</c:v>
                </c:pt>
                <c:pt idx="27">
                  <c:v>362</c:v>
                </c:pt>
                <c:pt idx="28">
                  <c:v>418</c:v>
                </c:pt>
                <c:pt idx="29">
                  <c:v>350</c:v>
                </c:pt>
                <c:pt idx="30">
                  <c:v>1452</c:v>
                </c:pt>
              </c:numCache>
            </c:numRef>
          </c:val>
          <c:smooth val="0"/>
          <c:extLst>
            <c:ext xmlns:c16="http://schemas.microsoft.com/office/drawing/2014/chart" uri="{C3380CC4-5D6E-409C-BE32-E72D297353CC}">
              <c16:uniqueId val="{00000000-24F7-44EC-ACDD-F55F697F0485}"/>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0</c:v>
                </c:pt>
                <c:pt idx="1">
                  <c:v>3</c:v>
                </c:pt>
                <c:pt idx="2">
                  <c:v>127</c:v>
                </c:pt>
                <c:pt idx="3">
                  <c:v>31</c:v>
                </c:pt>
                <c:pt idx="4">
                  <c:v>140</c:v>
                </c:pt>
                <c:pt idx="5">
                  <c:v>84</c:v>
                </c:pt>
                <c:pt idx="6">
                  <c:v>59</c:v>
                </c:pt>
                <c:pt idx="7">
                  <c:v>145</c:v>
                </c:pt>
                <c:pt idx="8">
                  <c:v>94</c:v>
                </c:pt>
                <c:pt idx="9">
                  <c:v>43</c:v>
                </c:pt>
                <c:pt idx="10">
                  <c:v>2</c:v>
                </c:pt>
                <c:pt idx="11">
                  <c:v>86</c:v>
                </c:pt>
                <c:pt idx="12">
                  <c:v>44</c:v>
                </c:pt>
                <c:pt idx="13">
                  <c:v>30</c:v>
                </c:pt>
                <c:pt idx="14">
                  <c:v>20</c:v>
                </c:pt>
                <c:pt idx="15">
                  <c:v>73</c:v>
                </c:pt>
                <c:pt idx="16">
                  <c:v>26</c:v>
                </c:pt>
                <c:pt idx="17">
                  <c:v>1</c:v>
                </c:pt>
                <c:pt idx="18">
                  <c:v>1</c:v>
                </c:pt>
                <c:pt idx="19">
                  <c:v>18</c:v>
                </c:pt>
                <c:pt idx="20">
                  <c:v>57</c:v>
                </c:pt>
                <c:pt idx="21">
                  <c:v>19</c:v>
                </c:pt>
                <c:pt idx="22">
                  <c:v>4</c:v>
                </c:pt>
                <c:pt idx="23">
                  <c:v>0</c:v>
                </c:pt>
                <c:pt idx="24">
                  <c:v>1</c:v>
                </c:pt>
                <c:pt idx="25">
                  <c:v>2</c:v>
                </c:pt>
                <c:pt idx="26">
                  <c:v>0</c:v>
                </c:pt>
                <c:pt idx="27">
                  <c:v>0</c:v>
                </c:pt>
                <c:pt idx="28">
                  <c:v>1</c:v>
                </c:pt>
                <c:pt idx="29">
                  <c:v>1</c:v>
                </c:pt>
                <c:pt idx="30">
                  <c:v>3</c:v>
                </c:pt>
              </c:numCache>
            </c:numRef>
          </c:val>
          <c:smooth val="0"/>
          <c:extLst>
            <c:ext xmlns:c16="http://schemas.microsoft.com/office/drawing/2014/chart" uri="{C3380CC4-5D6E-409C-BE32-E72D297353CC}">
              <c16:uniqueId val="{00000001-24F7-44EC-ACDD-F55F697F0485}"/>
            </c:ext>
          </c:extLst>
        </c:ser>
        <c:dLbls>
          <c:showLegendKey val="0"/>
          <c:showVal val="0"/>
          <c:showCatName val="0"/>
          <c:showSerName val="0"/>
          <c:showPercent val="0"/>
          <c:showBubbleSize val="0"/>
        </c:dLbls>
        <c:smooth val="0"/>
        <c:axId val="456918496"/>
        <c:axId val="456913576"/>
      </c:lineChart>
      <c:dateAx>
        <c:axId val="45691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13576"/>
        <c:crosses val="autoZero"/>
        <c:auto val="1"/>
        <c:lblOffset val="100"/>
        <c:baseTimeUnit val="days"/>
      </c:dateAx>
      <c:valAx>
        <c:axId val="45691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1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111</c:v>
                </c:pt>
                <c:pt idx="1">
                  <c:v>160</c:v>
                </c:pt>
                <c:pt idx="2">
                  <c:v>290</c:v>
                </c:pt>
                <c:pt idx="3">
                  <c:v>153</c:v>
                </c:pt>
                <c:pt idx="4">
                  <c:v>122</c:v>
                </c:pt>
                <c:pt idx="5">
                  <c:v>116</c:v>
                </c:pt>
                <c:pt idx="6">
                  <c:v>105</c:v>
                </c:pt>
                <c:pt idx="7">
                  <c:v>106</c:v>
                </c:pt>
                <c:pt idx="8">
                  <c:v>142</c:v>
                </c:pt>
                <c:pt idx="9">
                  <c:v>117</c:v>
                </c:pt>
                <c:pt idx="10">
                  <c:v>80</c:v>
                </c:pt>
                <c:pt idx="11">
                  <c:v>53</c:v>
                </c:pt>
                <c:pt idx="12">
                  <c:v>46</c:v>
                </c:pt>
                <c:pt idx="13">
                  <c:v>35</c:v>
                </c:pt>
                <c:pt idx="14">
                  <c:v>39</c:v>
                </c:pt>
                <c:pt idx="15">
                  <c:v>66</c:v>
                </c:pt>
                <c:pt idx="16">
                  <c:v>68</c:v>
                </c:pt>
                <c:pt idx="17">
                  <c:v>107</c:v>
                </c:pt>
                <c:pt idx="18">
                  <c:v>92</c:v>
                </c:pt>
                <c:pt idx="19">
                  <c:v>154</c:v>
                </c:pt>
                <c:pt idx="20">
                  <c:v>133</c:v>
                </c:pt>
                <c:pt idx="21">
                  <c:v>81</c:v>
                </c:pt>
                <c:pt idx="22">
                  <c:v>81</c:v>
                </c:pt>
                <c:pt idx="23">
                  <c:v>74</c:v>
                </c:pt>
                <c:pt idx="24">
                  <c:v>91</c:v>
                </c:pt>
                <c:pt idx="25">
                  <c:v>308</c:v>
                </c:pt>
                <c:pt idx="26">
                  <c:v>159</c:v>
                </c:pt>
                <c:pt idx="27">
                  <c:v>139</c:v>
                </c:pt>
                <c:pt idx="28">
                  <c:v>148</c:v>
                </c:pt>
                <c:pt idx="29">
                  <c:v>186</c:v>
                </c:pt>
                <c:pt idx="30">
                  <c:v>195</c:v>
                </c:pt>
              </c:numCache>
            </c:numRef>
          </c:val>
          <c:smooth val="0"/>
          <c:extLst>
            <c:ext xmlns:c16="http://schemas.microsoft.com/office/drawing/2014/chart" uri="{C3380CC4-5D6E-409C-BE32-E72D297353CC}">
              <c16:uniqueId val="{00000000-D4FE-4258-973E-A16F64E6DAB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9</c:v>
                </c:pt>
                <c:pt idx="1">
                  <c:v>8</c:v>
                </c:pt>
                <c:pt idx="2">
                  <c:v>14</c:v>
                </c:pt>
                <c:pt idx="3">
                  <c:v>6</c:v>
                </c:pt>
                <c:pt idx="4">
                  <c:v>22</c:v>
                </c:pt>
                <c:pt idx="5">
                  <c:v>13</c:v>
                </c:pt>
                <c:pt idx="6">
                  <c:v>17</c:v>
                </c:pt>
                <c:pt idx="7">
                  <c:v>20</c:v>
                </c:pt>
                <c:pt idx="8">
                  <c:v>32</c:v>
                </c:pt>
                <c:pt idx="9">
                  <c:v>24</c:v>
                </c:pt>
                <c:pt idx="10">
                  <c:v>4</c:v>
                </c:pt>
                <c:pt idx="11">
                  <c:v>18</c:v>
                </c:pt>
                <c:pt idx="12">
                  <c:v>15</c:v>
                </c:pt>
                <c:pt idx="13">
                  <c:v>3</c:v>
                </c:pt>
                <c:pt idx="14">
                  <c:v>9</c:v>
                </c:pt>
                <c:pt idx="15">
                  <c:v>24</c:v>
                </c:pt>
                <c:pt idx="16">
                  <c:v>5</c:v>
                </c:pt>
                <c:pt idx="17">
                  <c:v>1</c:v>
                </c:pt>
                <c:pt idx="18">
                  <c:v>4</c:v>
                </c:pt>
                <c:pt idx="19">
                  <c:v>7</c:v>
                </c:pt>
                <c:pt idx="20">
                  <c:v>6</c:v>
                </c:pt>
                <c:pt idx="21">
                  <c:v>9</c:v>
                </c:pt>
                <c:pt idx="22">
                  <c:v>7</c:v>
                </c:pt>
                <c:pt idx="23">
                  <c:v>5</c:v>
                </c:pt>
                <c:pt idx="24">
                  <c:v>2</c:v>
                </c:pt>
                <c:pt idx="25">
                  <c:v>6</c:v>
                </c:pt>
                <c:pt idx="26">
                  <c:v>5</c:v>
                </c:pt>
                <c:pt idx="27">
                  <c:v>4</c:v>
                </c:pt>
                <c:pt idx="28">
                  <c:v>8</c:v>
                </c:pt>
                <c:pt idx="29">
                  <c:v>4</c:v>
                </c:pt>
                <c:pt idx="30">
                  <c:v>7</c:v>
                </c:pt>
              </c:numCache>
            </c:numRef>
          </c:val>
          <c:smooth val="0"/>
          <c:extLst>
            <c:ext xmlns:c16="http://schemas.microsoft.com/office/drawing/2014/chart" uri="{C3380CC4-5D6E-409C-BE32-E72D297353CC}">
              <c16:uniqueId val="{00000001-D4FE-4258-973E-A16F64E6DAB2}"/>
            </c:ext>
          </c:extLst>
        </c:ser>
        <c:dLbls>
          <c:showLegendKey val="0"/>
          <c:showVal val="0"/>
          <c:showCatName val="0"/>
          <c:showSerName val="0"/>
          <c:showPercent val="0"/>
          <c:showBubbleSize val="0"/>
        </c:dLbls>
        <c:smooth val="0"/>
        <c:axId val="456911936"/>
        <c:axId val="456910952"/>
      </c:lineChart>
      <c:dateAx>
        <c:axId val="456911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10952"/>
        <c:crosses val="autoZero"/>
        <c:auto val="1"/>
        <c:lblOffset val="100"/>
        <c:baseTimeUnit val="days"/>
      </c:dateAx>
      <c:valAx>
        <c:axId val="456910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1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2250.4666666666999</c:v>
                </c:pt>
                <c:pt idx="1">
                  <c:v>1238.4666666666999</c:v>
                </c:pt>
                <c:pt idx="2">
                  <c:v>807.93333333332998</c:v>
                </c:pt>
                <c:pt idx="3">
                  <c:v>658.8</c:v>
                </c:pt>
                <c:pt idx="4">
                  <c:v>802.76666666666995</c:v>
                </c:pt>
                <c:pt idx="5">
                  <c:v>1631.7333333332999</c:v>
                </c:pt>
                <c:pt idx="6">
                  <c:v>3343.9</c:v>
                </c:pt>
                <c:pt idx="7">
                  <c:v>4811.7333333332999</c:v>
                </c:pt>
                <c:pt idx="8">
                  <c:v>6191.4</c:v>
                </c:pt>
                <c:pt idx="9">
                  <c:v>6028.9677419355003</c:v>
                </c:pt>
                <c:pt idx="10">
                  <c:v>6133</c:v>
                </c:pt>
                <c:pt idx="11">
                  <c:v>6267.4193548387002</c:v>
                </c:pt>
                <c:pt idx="12">
                  <c:v>6718.6129032258004</c:v>
                </c:pt>
                <c:pt idx="13">
                  <c:v>6594.3870967741996</c:v>
                </c:pt>
                <c:pt idx="14">
                  <c:v>6305.2903225806003</c:v>
                </c:pt>
                <c:pt idx="15">
                  <c:v>6291.9677419355003</c:v>
                </c:pt>
                <c:pt idx="16">
                  <c:v>6476.7741935484</c:v>
                </c:pt>
                <c:pt idx="17">
                  <c:v>6724.7096774193997</c:v>
                </c:pt>
                <c:pt idx="18">
                  <c:v>6967.1935483871002</c:v>
                </c:pt>
                <c:pt idx="19">
                  <c:v>7339.8387096774004</c:v>
                </c:pt>
                <c:pt idx="20">
                  <c:v>7742.9354838709996</c:v>
                </c:pt>
                <c:pt idx="21">
                  <c:v>7530.5806451612998</c:v>
                </c:pt>
                <c:pt idx="22">
                  <c:v>6324.7419354839003</c:v>
                </c:pt>
                <c:pt idx="23">
                  <c:v>4089.6451612903002</c:v>
                </c:pt>
              </c:numCache>
            </c:numRef>
          </c:val>
          <c:smooth val="0"/>
          <c:extLst>
            <c:ext xmlns:c16="http://schemas.microsoft.com/office/drawing/2014/chart" uri="{C3380CC4-5D6E-409C-BE32-E72D297353CC}">
              <c16:uniqueId val="{00000000-AF73-4347-991C-92220EC7415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159.9</c:v>
                </c:pt>
                <c:pt idx="1">
                  <c:v>99.833333333333002</c:v>
                </c:pt>
                <c:pt idx="2">
                  <c:v>69.833333333333002</c:v>
                </c:pt>
                <c:pt idx="3">
                  <c:v>57.9</c:v>
                </c:pt>
                <c:pt idx="4">
                  <c:v>56.7</c:v>
                </c:pt>
                <c:pt idx="5">
                  <c:v>91.033333333333005</c:v>
                </c:pt>
                <c:pt idx="6">
                  <c:v>172.96666666666999</c:v>
                </c:pt>
                <c:pt idx="7">
                  <c:v>258.53333333333001</c:v>
                </c:pt>
                <c:pt idx="8">
                  <c:v>346.1</c:v>
                </c:pt>
                <c:pt idx="9">
                  <c:v>336.83870967742001</c:v>
                </c:pt>
                <c:pt idx="10">
                  <c:v>357.41935483870998</c:v>
                </c:pt>
                <c:pt idx="11">
                  <c:v>362.67741935484003</c:v>
                </c:pt>
                <c:pt idx="12">
                  <c:v>387.16129032257999</c:v>
                </c:pt>
                <c:pt idx="13">
                  <c:v>379.06451612902998</c:v>
                </c:pt>
                <c:pt idx="14">
                  <c:v>371.61290322580999</c:v>
                </c:pt>
                <c:pt idx="15">
                  <c:v>371.32258064515997</c:v>
                </c:pt>
                <c:pt idx="16">
                  <c:v>379.61290322580999</c:v>
                </c:pt>
                <c:pt idx="17">
                  <c:v>398.87096774193998</c:v>
                </c:pt>
                <c:pt idx="18">
                  <c:v>397.22580645161003</c:v>
                </c:pt>
                <c:pt idx="19">
                  <c:v>410.41935483870998</c:v>
                </c:pt>
                <c:pt idx="20">
                  <c:v>424.74193548387001</c:v>
                </c:pt>
                <c:pt idx="21">
                  <c:v>413.96774193547998</c:v>
                </c:pt>
                <c:pt idx="22">
                  <c:v>361.25806451612999</c:v>
                </c:pt>
                <c:pt idx="23">
                  <c:v>253.64516129032</c:v>
                </c:pt>
              </c:numCache>
            </c:numRef>
          </c:val>
          <c:smooth val="0"/>
          <c:extLst>
            <c:ext xmlns:c16="http://schemas.microsoft.com/office/drawing/2014/chart" uri="{C3380CC4-5D6E-409C-BE32-E72D297353CC}">
              <c16:uniqueId val="{00000001-AF73-4347-991C-92220EC7415D}"/>
            </c:ext>
          </c:extLst>
        </c:ser>
        <c:dLbls>
          <c:showLegendKey val="0"/>
          <c:showVal val="0"/>
          <c:showCatName val="0"/>
          <c:showSerName val="0"/>
          <c:showPercent val="0"/>
          <c:showBubbleSize val="0"/>
        </c:dLbls>
        <c:smooth val="0"/>
        <c:axId val="456923416"/>
        <c:axId val="456930632"/>
      </c:lineChart>
      <c:catAx>
        <c:axId val="45692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30632"/>
        <c:crosses val="autoZero"/>
        <c:auto val="1"/>
        <c:lblAlgn val="ctr"/>
        <c:lblOffset val="100"/>
        <c:noMultiLvlLbl val="0"/>
      </c:catAx>
      <c:valAx>
        <c:axId val="45693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2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7660</c:v>
                </c:pt>
                <c:pt idx="1">
                  <c:v>9503</c:v>
                </c:pt>
                <c:pt idx="2">
                  <c:v>9702</c:v>
                </c:pt>
                <c:pt idx="3">
                  <c:v>6047</c:v>
                </c:pt>
                <c:pt idx="4">
                  <c:v>7270</c:v>
                </c:pt>
                <c:pt idx="5">
                  <c:v>5725</c:v>
                </c:pt>
                <c:pt idx="6">
                  <c:v>3975</c:v>
                </c:pt>
                <c:pt idx="7">
                  <c:v>7393</c:v>
                </c:pt>
                <c:pt idx="8">
                  <c:v>5645</c:v>
                </c:pt>
                <c:pt idx="9">
                  <c:v>8236</c:v>
                </c:pt>
                <c:pt idx="10">
                  <c:v>1495</c:v>
                </c:pt>
                <c:pt idx="11">
                  <c:v>476</c:v>
                </c:pt>
                <c:pt idx="12">
                  <c:v>176</c:v>
                </c:pt>
                <c:pt idx="13">
                  <c:v>130</c:v>
                </c:pt>
                <c:pt idx="14">
                  <c:v>56</c:v>
                </c:pt>
                <c:pt idx="15">
                  <c:v>2704</c:v>
                </c:pt>
                <c:pt idx="16">
                  <c:v>1150</c:v>
                </c:pt>
                <c:pt idx="17">
                  <c:v>9657</c:v>
                </c:pt>
                <c:pt idx="18">
                  <c:v>8284</c:v>
                </c:pt>
                <c:pt idx="19">
                  <c:v>11490</c:v>
                </c:pt>
                <c:pt idx="20">
                  <c:v>9030</c:v>
                </c:pt>
                <c:pt idx="21">
                  <c:v>6082</c:v>
                </c:pt>
                <c:pt idx="22">
                  <c:v>6403</c:v>
                </c:pt>
                <c:pt idx="23">
                  <c:v>6129</c:v>
                </c:pt>
                <c:pt idx="24">
                  <c:v>6187</c:v>
                </c:pt>
                <c:pt idx="25">
                  <c:v>15739</c:v>
                </c:pt>
                <c:pt idx="26">
                  <c:v>8132</c:v>
                </c:pt>
                <c:pt idx="27">
                  <c:v>8963</c:v>
                </c:pt>
                <c:pt idx="28">
                  <c:v>8854</c:v>
                </c:pt>
                <c:pt idx="29">
                  <c:v>7377</c:v>
                </c:pt>
                <c:pt idx="30">
                  <c:v>12398</c:v>
                </c:pt>
              </c:numCache>
            </c:numRef>
          </c:val>
          <c:smooth val="0"/>
          <c:extLst>
            <c:ext xmlns:c16="http://schemas.microsoft.com/office/drawing/2014/chart" uri="{C3380CC4-5D6E-409C-BE32-E72D297353CC}">
              <c16:uniqueId val="{00000000-C7CD-453B-B05D-DC4A378BC01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Sheet1!$C$2:$C$32</c:f>
              <c:numCache>
                <c:formatCode>General</c:formatCode>
                <c:ptCount val="31"/>
                <c:pt idx="0">
                  <c:v>25</c:v>
                </c:pt>
                <c:pt idx="1">
                  <c:v>113</c:v>
                </c:pt>
                <c:pt idx="2">
                  <c:v>810</c:v>
                </c:pt>
                <c:pt idx="3">
                  <c:v>346</c:v>
                </c:pt>
                <c:pt idx="4">
                  <c:v>2598</c:v>
                </c:pt>
                <c:pt idx="5">
                  <c:v>2431</c:v>
                </c:pt>
                <c:pt idx="6">
                  <c:v>2659</c:v>
                </c:pt>
                <c:pt idx="7">
                  <c:v>2656</c:v>
                </c:pt>
                <c:pt idx="8">
                  <c:v>2549</c:v>
                </c:pt>
                <c:pt idx="9">
                  <c:v>1569</c:v>
                </c:pt>
                <c:pt idx="10">
                  <c:v>50</c:v>
                </c:pt>
                <c:pt idx="11">
                  <c:v>2376</c:v>
                </c:pt>
                <c:pt idx="12">
                  <c:v>1835</c:v>
                </c:pt>
                <c:pt idx="13">
                  <c:v>1925</c:v>
                </c:pt>
                <c:pt idx="14">
                  <c:v>1803</c:v>
                </c:pt>
                <c:pt idx="15">
                  <c:v>4120</c:v>
                </c:pt>
                <c:pt idx="16">
                  <c:v>1875</c:v>
                </c:pt>
                <c:pt idx="17">
                  <c:v>116</c:v>
                </c:pt>
                <c:pt idx="18">
                  <c:v>254</c:v>
                </c:pt>
                <c:pt idx="19">
                  <c:v>214</c:v>
                </c:pt>
                <c:pt idx="20">
                  <c:v>506</c:v>
                </c:pt>
                <c:pt idx="21">
                  <c:v>180</c:v>
                </c:pt>
                <c:pt idx="22">
                  <c:v>63</c:v>
                </c:pt>
                <c:pt idx="23">
                  <c:v>23</c:v>
                </c:pt>
                <c:pt idx="24">
                  <c:v>6</c:v>
                </c:pt>
                <c:pt idx="25">
                  <c:v>6</c:v>
                </c:pt>
                <c:pt idx="26">
                  <c:v>4</c:v>
                </c:pt>
                <c:pt idx="27">
                  <c:v>3</c:v>
                </c:pt>
                <c:pt idx="28">
                  <c:v>11</c:v>
                </c:pt>
                <c:pt idx="29">
                  <c:v>4</c:v>
                </c:pt>
                <c:pt idx="30">
                  <c:v>6</c:v>
                </c:pt>
              </c:numCache>
            </c:numRef>
          </c:val>
          <c:smooth val="0"/>
          <c:extLst>
            <c:ext xmlns:c16="http://schemas.microsoft.com/office/drawing/2014/chart" uri="{C3380CC4-5D6E-409C-BE32-E72D297353CC}">
              <c16:uniqueId val="{00000001-C7CD-453B-B05D-DC4A378BC01B}"/>
            </c:ext>
          </c:extLst>
        </c:ser>
        <c:dLbls>
          <c:showLegendKey val="0"/>
          <c:showVal val="0"/>
          <c:showCatName val="0"/>
          <c:showSerName val="0"/>
          <c:showPercent val="0"/>
          <c:showBubbleSize val="0"/>
        </c:dLbls>
        <c:smooth val="0"/>
        <c:axId val="315016296"/>
        <c:axId val="315015312"/>
      </c:lineChart>
      <c:dateAx>
        <c:axId val="31501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15312"/>
        <c:crosses val="autoZero"/>
        <c:auto val="1"/>
        <c:lblOffset val="100"/>
        <c:baseTimeUnit val="days"/>
      </c:dateAx>
      <c:valAx>
        <c:axId val="31501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1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3924-9A24-468F-A0AB-D1BEA3F4EEA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500CE303-C370-4C8A-AE16-0299950742DC}"/>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034693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BE291-CEDB-471A-95CF-E59264B8939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EB97D5B-D72B-4FF0-AB53-0E613DCA07B8}"/>
              </a:ext>
            </a:extLst>
          </p:cNvPr>
          <p:cNvGraphicFramePr>
            <a:graphicFrameLocks noGrp="1"/>
          </p:cNvGraphicFramePr>
          <p:nvPr>
            <p:ph type="tbl" sz="quarter" idx="13"/>
            <p:extLst>
              <p:ext uri="{D42A27DB-BD31-4B8C-83A1-F6EECF244321}">
                <p14:modId xmlns:p14="http://schemas.microsoft.com/office/powerpoint/2010/main" val="1917568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3677043"/>
                    </a:ext>
                  </a:extLst>
                </a:gridCol>
                <a:gridCol w="740664">
                  <a:extLst>
                    <a:ext uri="{9D8B030D-6E8A-4147-A177-3AD203B41FA5}">
                      <a16:colId xmlns:a16="http://schemas.microsoft.com/office/drawing/2014/main" val="588069667"/>
                    </a:ext>
                  </a:extLst>
                </a:gridCol>
                <a:gridCol w="740664">
                  <a:extLst>
                    <a:ext uri="{9D8B030D-6E8A-4147-A177-3AD203B41FA5}">
                      <a16:colId xmlns:a16="http://schemas.microsoft.com/office/drawing/2014/main" val="3311878390"/>
                    </a:ext>
                  </a:extLst>
                </a:gridCol>
                <a:gridCol w="740664">
                  <a:extLst>
                    <a:ext uri="{9D8B030D-6E8A-4147-A177-3AD203B41FA5}">
                      <a16:colId xmlns:a16="http://schemas.microsoft.com/office/drawing/2014/main" val="1726765777"/>
                    </a:ext>
                  </a:extLst>
                </a:gridCol>
                <a:gridCol w="740664">
                  <a:extLst>
                    <a:ext uri="{9D8B030D-6E8A-4147-A177-3AD203B41FA5}">
                      <a16:colId xmlns:a16="http://schemas.microsoft.com/office/drawing/2014/main" val="3943549895"/>
                    </a:ext>
                  </a:extLst>
                </a:gridCol>
                <a:gridCol w="740664">
                  <a:extLst>
                    <a:ext uri="{9D8B030D-6E8A-4147-A177-3AD203B41FA5}">
                      <a16:colId xmlns:a16="http://schemas.microsoft.com/office/drawing/2014/main" val="1199160848"/>
                    </a:ext>
                  </a:extLst>
                </a:gridCol>
                <a:gridCol w="740664">
                  <a:extLst>
                    <a:ext uri="{9D8B030D-6E8A-4147-A177-3AD203B41FA5}">
                      <a16:colId xmlns:a16="http://schemas.microsoft.com/office/drawing/2014/main" val="3037680532"/>
                    </a:ext>
                  </a:extLst>
                </a:gridCol>
                <a:gridCol w="740664">
                  <a:extLst>
                    <a:ext uri="{9D8B030D-6E8A-4147-A177-3AD203B41FA5}">
                      <a16:colId xmlns:a16="http://schemas.microsoft.com/office/drawing/2014/main" val="2463446528"/>
                    </a:ext>
                  </a:extLst>
                </a:gridCol>
                <a:gridCol w="740664">
                  <a:extLst>
                    <a:ext uri="{9D8B030D-6E8A-4147-A177-3AD203B41FA5}">
                      <a16:colId xmlns:a16="http://schemas.microsoft.com/office/drawing/2014/main" val="476757007"/>
                    </a:ext>
                  </a:extLst>
                </a:gridCol>
                <a:gridCol w="740664">
                  <a:extLst>
                    <a:ext uri="{9D8B030D-6E8A-4147-A177-3AD203B41FA5}">
                      <a16:colId xmlns:a16="http://schemas.microsoft.com/office/drawing/2014/main" val="29815653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51816116"/>
                  </a:ext>
                </a:extLst>
              </a:tr>
              <a:tr h="370840">
                <a:tc>
                  <a:txBody>
                    <a:bodyPr/>
                    <a:lstStyle/>
                    <a:p>
                      <a:r>
                        <a:rPr lang="de-DE" sz="1000"/>
                        <a:t>**** Hotel Winzer Wellness und Kuscheln</a:t>
                      </a:r>
                      <a:endParaRPr lang="en-US" sz="1000"/>
                    </a:p>
                  </a:txBody>
                  <a:tcPr/>
                </a:tc>
                <a:tc>
                  <a:txBody>
                    <a:bodyPr/>
                    <a:lstStyle/>
                    <a:p>
                      <a:r>
                        <a:rPr lang="en-US" sz="1000"/>
                        <a:t>15191</a:t>
                      </a:r>
                    </a:p>
                  </a:txBody>
                  <a:tcPr/>
                </a:tc>
                <a:tc>
                  <a:txBody>
                    <a:bodyPr/>
                    <a:lstStyle/>
                    <a:p>
                      <a:r>
                        <a:rPr lang="en-US" sz="1000"/>
                        <a:t>209</a:t>
                      </a:r>
                    </a:p>
                  </a:txBody>
                  <a:tcPr/>
                </a:tc>
                <a:tc>
                  <a:txBody>
                    <a:bodyPr/>
                    <a:lstStyle/>
                    <a:p>
                      <a:r>
                        <a:rPr lang="en-US" sz="1000"/>
                        <a:t>18</a:t>
                      </a:r>
                    </a:p>
                  </a:txBody>
                  <a:tcPr/>
                </a:tc>
                <a:tc>
                  <a:txBody>
                    <a:bodyPr/>
                    <a:lstStyle/>
                    <a:p>
                      <a:r>
                        <a:rPr lang="en-US" sz="1000"/>
                        <a:t>2352</a:t>
                      </a:r>
                    </a:p>
                  </a:txBody>
                  <a:tcPr/>
                </a:tc>
                <a:tc>
                  <a:txBody>
                    <a:bodyPr/>
                    <a:lstStyle/>
                    <a:p>
                      <a:r>
                        <a:rPr lang="en-US" sz="1000"/>
                        <a:t>228</a:t>
                      </a:r>
                    </a:p>
                  </a:txBody>
                  <a:tcPr/>
                </a:tc>
                <a:tc>
                  <a:txBody>
                    <a:bodyPr/>
                    <a:lstStyle/>
                    <a:p>
                      <a:r>
                        <a:rPr lang="en-US" sz="1000"/>
                        <a:t>75</a:t>
                      </a:r>
                    </a:p>
                  </a:txBody>
                  <a:tcPr/>
                </a:tc>
                <a:tc>
                  <a:txBody>
                    <a:bodyPr/>
                    <a:lstStyle/>
                    <a:p>
                      <a:r>
                        <a:rPr lang="en-US" sz="1000"/>
                        <a:t>1</a:t>
                      </a:r>
                    </a:p>
                  </a:txBody>
                  <a:tcPr/>
                </a:tc>
                <a:tc>
                  <a:txBody>
                    <a:bodyPr/>
                    <a:lstStyle/>
                    <a:p>
                      <a:r>
                        <a:rPr lang="en-US" sz="1000"/>
                        <a:t>0.9777%</a:t>
                      </a:r>
                    </a:p>
                  </a:txBody>
                  <a:tcPr/>
                </a:tc>
                <a:tc>
                  <a:txBody>
                    <a:bodyPr/>
                    <a:lstStyle/>
                    <a:p>
                      <a:r>
                        <a:rPr lang="en-US" sz="1000"/>
                        <a:t>0.0%</a:t>
                      </a:r>
                    </a:p>
                  </a:txBody>
                  <a:tcPr/>
                </a:tc>
                <a:extLst>
                  <a:ext uri="{0D108BD9-81ED-4DB2-BD59-A6C34878D82A}">
                    <a16:rowId xmlns:a16="http://schemas.microsoft.com/office/drawing/2014/main" val="387585697"/>
                  </a:ext>
                </a:extLst>
              </a:tr>
              <a:tr h="370840">
                <a:tc>
                  <a:txBody>
                    <a:bodyPr/>
                    <a:lstStyle/>
                    <a:p>
                      <a:r>
                        <a:rPr lang="en-US" sz="1000"/>
                        <a:t>Mark's New York Bar</a:t>
                      </a:r>
                    </a:p>
                  </a:txBody>
                  <a:tcPr/>
                </a:tc>
                <a:tc>
                  <a:txBody>
                    <a:bodyPr/>
                    <a:lstStyle/>
                    <a:p>
                      <a:r>
                        <a:rPr lang="en-US" sz="1000"/>
                        <a:t>898</a:t>
                      </a:r>
                    </a:p>
                  </a:txBody>
                  <a:tcPr/>
                </a:tc>
                <a:tc>
                  <a:txBody>
                    <a:bodyPr/>
                    <a:lstStyle/>
                    <a:p>
                      <a:r>
                        <a:rPr lang="en-US" sz="1000"/>
                        <a:t>40</a:t>
                      </a:r>
                    </a:p>
                  </a:txBody>
                  <a:tcPr/>
                </a:tc>
                <a:tc>
                  <a:txBody>
                    <a:bodyPr/>
                    <a:lstStyle/>
                    <a:p>
                      <a:r>
                        <a:rPr lang="en-US" sz="1000"/>
                        <a:t>7</a:t>
                      </a:r>
                    </a:p>
                  </a:txBody>
                  <a:tcPr/>
                </a:tc>
                <a:tc>
                  <a:txBody>
                    <a:bodyPr/>
                    <a:lstStyle/>
                    <a:p>
                      <a:r>
                        <a:rPr lang="en-US" sz="1000"/>
                        <a:t>331</a:t>
                      </a:r>
                    </a:p>
                  </a:txBody>
                  <a:tcPr/>
                </a:tc>
                <a:tc>
                  <a:txBody>
                    <a:bodyPr/>
                    <a:lstStyle/>
                    <a:p>
                      <a:r>
                        <a:rPr lang="en-US" sz="1000"/>
                        <a:t>32</a:t>
                      </a:r>
                    </a:p>
                  </a:txBody>
                  <a:tcPr/>
                </a:tc>
                <a:tc>
                  <a:txBody>
                    <a:bodyPr/>
                    <a:lstStyle/>
                    <a:p>
                      <a:r>
                        <a:rPr lang="en-US" sz="1000"/>
                        <a:t>20</a:t>
                      </a:r>
                    </a:p>
                  </a:txBody>
                  <a:tcPr/>
                </a:tc>
                <a:tc>
                  <a:txBody>
                    <a:bodyPr/>
                    <a:lstStyle/>
                    <a:p>
                      <a:r>
                        <a:rPr lang="en-US" sz="1000"/>
                        <a:t>0</a:t>
                      </a:r>
                    </a:p>
                  </a:txBody>
                  <a:tcPr/>
                </a:tc>
                <a:tc>
                  <a:txBody>
                    <a:bodyPr/>
                    <a:lstStyle/>
                    <a:p>
                      <a:r>
                        <a:rPr lang="en-US" sz="1000"/>
                        <a:t>6.2317%</a:t>
                      </a:r>
                    </a:p>
                  </a:txBody>
                  <a:tcPr/>
                </a:tc>
                <a:tc>
                  <a:txBody>
                    <a:bodyPr/>
                    <a:lstStyle/>
                    <a:p>
                      <a:r>
                        <a:rPr lang="en-US" sz="1000"/>
                        <a:t>0.0%</a:t>
                      </a:r>
                    </a:p>
                  </a:txBody>
                  <a:tcPr/>
                </a:tc>
                <a:extLst>
                  <a:ext uri="{0D108BD9-81ED-4DB2-BD59-A6C34878D82A}">
                    <a16:rowId xmlns:a16="http://schemas.microsoft.com/office/drawing/2014/main" val="1992590960"/>
                  </a:ext>
                </a:extLst>
              </a:tr>
            </a:tbl>
          </a:graphicData>
        </a:graphic>
      </p:graphicFrame>
      <p:sp>
        <p:nvSpPr>
          <p:cNvPr id="4" name="Text Placeholder 3">
            <a:extLst>
              <a:ext uri="{FF2B5EF4-FFF2-40B4-BE49-F238E27FC236}">
                <a16:creationId xmlns:a16="http://schemas.microsoft.com/office/drawing/2014/main" id="{4863501D-4DD9-4CA2-A68C-77502FBA288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53693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ECD86-84A0-4C8F-8DCA-1017D8BF3E71}"/>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648E4000-0DE3-43EE-944E-B22A6A239E9B}"/>
              </a:ext>
            </a:extLst>
          </p:cNvPr>
          <p:cNvGraphicFramePr>
            <a:graphicFrameLocks noGrp="1"/>
          </p:cNvGraphicFramePr>
          <p:nvPr>
            <p:ph type="tbl" sz="quarter" idx="13"/>
            <p:extLst>
              <p:ext uri="{D42A27DB-BD31-4B8C-83A1-F6EECF244321}">
                <p14:modId xmlns:p14="http://schemas.microsoft.com/office/powerpoint/2010/main" val="3380075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9547396"/>
                    </a:ext>
                  </a:extLst>
                </a:gridCol>
                <a:gridCol w="1234440">
                  <a:extLst>
                    <a:ext uri="{9D8B030D-6E8A-4147-A177-3AD203B41FA5}">
                      <a16:colId xmlns:a16="http://schemas.microsoft.com/office/drawing/2014/main" val="9926850"/>
                    </a:ext>
                  </a:extLst>
                </a:gridCol>
                <a:gridCol w="822960">
                  <a:extLst>
                    <a:ext uri="{9D8B030D-6E8A-4147-A177-3AD203B41FA5}">
                      <a16:colId xmlns:a16="http://schemas.microsoft.com/office/drawing/2014/main" val="1488338636"/>
                    </a:ext>
                  </a:extLst>
                </a:gridCol>
                <a:gridCol w="822960">
                  <a:extLst>
                    <a:ext uri="{9D8B030D-6E8A-4147-A177-3AD203B41FA5}">
                      <a16:colId xmlns:a16="http://schemas.microsoft.com/office/drawing/2014/main" val="2901167328"/>
                    </a:ext>
                  </a:extLst>
                </a:gridCol>
                <a:gridCol w="822960">
                  <a:extLst>
                    <a:ext uri="{9D8B030D-6E8A-4147-A177-3AD203B41FA5}">
                      <a16:colId xmlns:a16="http://schemas.microsoft.com/office/drawing/2014/main" val="2344530737"/>
                    </a:ext>
                  </a:extLst>
                </a:gridCol>
                <a:gridCol w="822960">
                  <a:extLst>
                    <a:ext uri="{9D8B030D-6E8A-4147-A177-3AD203B41FA5}">
                      <a16:colId xmlns:a16="http://schemas.microsoft.com/office/drawing/2014/main" val="1405617866"/>
                    </a:ext>
                  </a:extLst>
                </a:gridCol>
                <a:gridCol w="822960">
                  <a:extLst>
                    <a:ext uri="{9D8B030D-6E8A-4147-A177-3AD203B41FA5}">
                      <a16:colId xmlns:a16="http://schemas.microsoft.com/office/drawing/2014/main" val="1765858389"/>
                    </a:ext>
                  </a:extLst>
                </a:gridCol>
                <a:gridCol w="822960">
                  <a:extLst>
                    <a:ext uri="{9D8B030D-6E8A-4147-A177-3AD203B41FA5}">
                      <a16:colId xmlns:a16="http://schemas.microsoft.com/office/drawing/2014/main" val="3262661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270030764"/>
                  </a:ext>
                </a:extLst>
              </a:tr>
              <a:tr h="370840">
                <a:tc>
                  <a:txBody>
                    <a:bodyPr/>
                    <a:lstStyle/>
                    <a:p>
                      <a:r>
                        <a:rPr lang="de-DE" sz="1000"/>
                        <a:t>**** Hotel Winzer Wellness und Kuscheln</a:t>
                      </a:r>
                      <a:endParaRPr lang="en-US" sz="1000"/>
                    </a:p>
                  </a:txBody>
                  <a:tcPr/>
                </a:tc>
                <a:tc>
                  <a:txBody>
                    <a:bodyPr/>
                    <a:lstStyle/>
                    <a:p>
                      <a:r>
                        <a:rPr lang="en-US" sz="1000"/>
                        <a:t>15191</a:t>
                      </a:r>
                    </a:p>
                  </a:txBody>
                  <a:tcPr/>
                </a:tc>
                <a:tc>
                  <a:txBody>
                    <a:bodyPr/>
                    <a:lstStyle/>
                    <a:p>
                      <a:r>
                        <a:rPr lang="en-US" sz="1000"/>
                        <a:t>16</a:t>
                      </a:r>
                    </a:p>
                  </a:txBody>
                  <a:tcPr/>
                </a:tc>
                <a:tc>
                  <a:txBody>
                    <a:bodyPr/>
                    <a:lstStyle/>
                    <a:p>
                      <a:r>
                        <a:rPr lang="en-US" sz="1000"/>
                        <a:t>0.1%</a:t>
                      </a:r>
                    </a:p>
                  </a:txBody>
                  <a:tcPr/>
                </a:tc>
                <a:tc>
                  <a:txBody>
                    <a:bodyPr/>
                    <a:lstStyle/>
                    <a:p>
                      <a:r>
                        <a:rPr lang="en-US" sz="1000"/>
                        <a:t>57</a:t>
                      </a:r>
                    </a:p>
                  </a:txBody>
                  <a:tcPr/>
                </a:tc>
                <a:tc>
                  <a:txBody>
                    <a:bodyPr/>
                    <a:lstStyle/>
                    <a:p>
                      <a:r>
                        <a:rPr lang="en-US" sz="1000"/>
                        <a:t>0.4%</a:t>
                      </a:r>
                    </a:p>
                  </a:txBody>
                  <a:tcPr/>
                </a:tc>
                <a:tc>
                  <a:txBody>
                    <a:bodyPr/>
                    <a:lstStyle/>
                    <a:p>
                      <a:r>
                        <a:rPr lang="en-US" sz="1000"/>
                        <a:t>212</a:t>
                      </a:r>
                    </a:p>
                  </a:txBody>
                  <a:tcPr/>
                </a:tc>
                <a:tc>
                  <a:txBody>
                    <a:bodyPr/>
                    <a:lstStyle/>
                    <a:p>
                      <a:r>
                        <a:rPr lang="en-US" sz="1000"/>
                        <a:t>1.4%</a:t>
                      </a:r>
                    </a:p>
                  </a:txBody>
                  <a:tcPr/>
                </a:tc>
                <a:extLst>
                  <a:ext uri="{0D108BD9-81ED-4DB2-BD59-A6C34878D82A}">
                    <a16:rowId xmlns:a16="http://schemas.microsoft.com/office/drawing/2014/main" val="618050447"/>
                  </a:ext>
                </a:extLst>
              </a:tr>
              <a:tr h="370840">
                <a:tc>
                  <a:txBody>
                    <a:bodyPr/>
                    <a:lstStyle/>
                    <a:p>
                      <a:r>
                        <a:rPr lang="en-US" sz="1000"/>
                        <a:t>Mark's New York Bar</a:t>
                      </a:r>
                    </a:p>
                  </a:txBody>
                  <a:tcPr/>
                </a:tc>
                <a:tc>
                  <a:txBody>
                    <a:bodyPr/>
                    <a:lstStyle/>
                    <a:p>
                      <a:r>
                        <a:rPr lang="en-US" sz="1000"/>
                        <a:t>898</a:t>
                      </a:r>
                    </a:p>
                  </a:txBody>
                  <a:tcPr/>
                </a:tc>
                <a:tc>
                  <a:txBody>
                    <a:bodyPr/>
                    <a:lstStyle/>
                    <a:p>
                      <a:r>
                        <a:rPr lang="en-US" sz="1000"/>
                        <a:t>1</a:t>
                      </a:r>
                    </a:p>
                  </a:txBody>
                  <a:tcPr/>
                </a:tc>
                <a:tc>
                  <a:txBody>
                    <a:bodyPr/>
                    <a:lstStyle/>
                    <a:p>
                      <a:r>
                        <a:rPr lang="en-US" sz="1000"/>
                        <a:t>0.1%</a:t>
                      </a:r>
                    </a:p>
                  </a:txBody>
                  <a:tcPr/>
                </a:tc>
                <a:tc>
                  <a:txBody>
                    <a:bodyPr/>
                    <a:lstStyle/>
                    <a:p>
                      <a:r>
                        <a:rPr lang="en-US" sz="1000"/>
                        <a:t>2</a:t>
                      </a:r>
                    </a:p>
                  </a:txBody>
                  <a:tcPr/>
                </a:tc>
                <a:tc>
                  <a:txBody>
                    <a:bodyPr/>
                    <a:lstStyle/>
                    <a:p>
                      <a:r>
                        <a:rPr lang="en-US" sz="1000"/>
                        <a:t>0.2%</a:t>
                      </a:r>
                    </a:p>
                  </a:txBody>
                  <a:tcPr/>
                </a:tc>
                <a:tc>
                  <a:txBody>
                    <a:bodyPr/>
                    <a:lstStyle/>
                    <a:p>
                      <a:r>
                        <a:rPr lang="en-US" sz="1000"/>
                        <a:t>40</a:t>
                      </a:r>
                    </a:p>
                  </a:txBody>
                  <a:tcPr/>
                </a:tc>
                <a:tc>
                  <a:txBody>
                    <a:bodyPr/>
                    <a:lstStyle/>
                    <a:p>
                      <a:r>
                        <a:rPr lang="en-US" sz="1000"/>
                        <a:t>4.7%</a:t>
                      </a:r>
                    </a:p>
                  </a:txBody>
                  <a:tcPr/>
                </a:tc>
                <a:extLst>
                  <a:ext uri="{0D108BD9-81ED-4DB2-BD59-A6C34878D82A}">
                    <a16:rowId xmlns:a16="http://schemas.microsoft.com/office/drawing/2014/main" val="3060241550"/>
                  </a:ext>
                </a:extLst>
              </a:tr>
            </a:tbl>
          </a:graphicData>
        </a:graphic>
      </p:graphicFrame>
      <p:sp>
        <p:nvSpPr>
          <p:cNvPr id="4" name="Text Placeholder 3">
            <a:extLst>
              <a:ext uri="{FF2B5EF4-FFF2-40B4-BE49-F238E27FC236}">
                <a16:creationId xmlns:a16="http://schemas.microsoft.com/office/drawing/2014/main" id="{29CB5C30-D795-4426-8F91-EC7A8AAE915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79541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C2CC0-C267-401A-A1A5-B35C389DFB53}"/>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03165561-8711-491D-8B8C-F85D57703B8E}"/>
              </a:ext>
            </a:extLst>
          </p:cNvPr>
          <p:cNvGraphicFramePr>
            <a:graphicFrameLocks noGrp="1"/>
          </p:cNvGraphicFramePr>
          <p:nvPr>
            <p:ph type="tbl" sz="quarter" idx="13"/>
            <p:extLst>
              <p:ext uri="{D42A27DB-BD31-4B8C-83A1-F6EECF244321}">
                <p14:modId xmlns:p14="http://schemas.microsoft.com/office/powerpoint/2010/main" val="54483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58279763"/>
                    </a:ext>
                  </a:extLst>
                </a:gridCol>
                <a:gridCol w="740664">
                  <a:extLst>
                    <a:ext uri="{9D8B030D-6E8A-4147-A177-3AD203B41FA5}">
                      <a16:colId xmlns:a16="http://schemas.microsoft.com/office/drawing/2014/main" val="2881872241"/>
                    </a:ext>
                  </a:extLst>
                </a:gridCol>
                <a:gridCol w="740664">
                  <a:extLst>
                    <a:ext uri="{9D8B030D-6E8A-4147-A177-3AD203B41FA5}">
                      <a16:colId xmlns:a16="http://schemas.microsoft.com/office/drawing/2014/main" val="633159903"/>
                    </a:ext>
                  </a:extLst>
                </a:gridCol>
                <a:gridCol w="740664">
                  <a:extLst>
                    <a:ext uri="{9D8B030D-6E8A-4147-A177-3AD203B41FA5}">
                      <a16:colId xmlns:a16="http://schemas.microsoft.com/office/drawing/2014/main" val="1889931871"/>
                    </a:ext>
                  </a:extLst>
                </a:gridCol>
                <a:gridCol w="740664">
                  <a:extLst>
                    <a:ext uri="{9D8B030D-6E8A-4147-A177-3AD203B41FA5}">
                      <a16:colId xmlns:a16="http://schemas.microsoft.com/office/drawing/2014/main" val="375660937"/>
                    </a:ext>
                  </a:extLst>
                </a:gridCol>
                <a:gridCol w="740664">
                  <a:extLst>
                    <a:ext uri="{9D8B030D-6E8A-4147-A177-3AD203B41FA5}">
                      <a16:colId xmlns:a16="http://schemas.microsoft.com/office/drawing/2014/main" val="698237876"/>
                    </a:ext>
                  </a:extLst>
                </a:gridCol>
                <a:gridCol w="740664">
                  <a:extLst>
                    <a:ext uri="{9D8B030D-6E8A-4147-A177-3AD203B41FA5}">
                      <a16:colId xmlns:a16="http://schemas.microsoft.com/office/drawing/2014/main" val="568783772"/>
                    </a:ext>
                  </a:extLst>
                </a:gridCol>
                <a:gridCol w="740664">
                  <a:extLst>
                    <a:ext uri="{9D8B030D-6E8A-4147-A177-3AD203B41FA5}">
                      <a16:colId xmlns:a16="http://schemas.microsoft.com/office/drawing/2014/main" val="4041402598"/>
                    </a:ext>
                  </a:extLst>
                </a:gridCol>
                <a:gridCol w="740664">
                  <a:extLst>
                    <a:ext uri="{9D8B030D-6E8A-4147-A177-3AD203B41FA5}">
                      <a16:colId xmlns:a16="http://schemas.microsoft.com/office/drawing/2014/main" val="1007069273"/>
                    </a:ext>
                  </a:extLst>
                </a:gridCol>
                <a:gridCol w="740664">
                  <a:extLst>
                    <a:ext uri="{9D8B030D-6E8A-4147-A177-3AD203B41FA5}">
                      <a16:colId xmlns:a16="http://schemas.microsoft.com/office/drawing/2014/main" val="23403236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18096553"/>
                  </a:ext>
                </a:extLst>
              </a:tr>
              <a:tr h="370840">
                <a:tc>
                  <a:txBody>
                    <a:bodyPr/>
                    <a:lstStyle/>
                    <a:p>
                      <a:r>
                        <a:rPr lang="de-DE" sz="1000"/>
                        <a:t>**** Hotel Winzer Wellness und Kuscheln</a:t>
                      </a:r>
                      <a:endParaRPr lang="en-US" sz="1000"/>
                    </a:p>
                  </a:txBody>
                  <a:tcPr/>
                </a:tc>
                <a:tc>
                  <a:txBody>
                    <a:bodyPr/>
                    <a:lstStyle/>
                    <a:p>
                      <a:r>
                        <a:rPr lang="en-US" sz="1000"/>
                        <a:t>15191</a:t>
                      </a:r>
                    </a:p>
                  </a:txBody>
                  <a:tcPr/>
                </a:tc>
                <a:tc>
                  <a:txBody>
                    <a:bodyPr/>
                    <a:lstStyle/>
                    <a:p>
                      <a:r>
                        <a:rPr lang="en-US" sz="1000"/>
                        <a:t>209</a:t>
                      </a:r>
                    </a:p>
                  </a:txBody>
                  <a:tcPr/>
                </a:tc>
                <a:tc>
                  <a:txBody>
                    <a:bodyPr/>
                    <a:lstStyle/>
                    <a:p>
                      <a:r>
                        <a:rPr lang="en-US" sz="1000"/>
                        <a:t>18</a:t>
                      </a:r>
                    </a:p>
                  </a:txBody>
                  <a:tcPr/>
                </a:tc>
                <a:tc>
                  <a:txBody>
                    <a:bodyPr/>
                    <a:lstStyle/>
                    <a:p>
                      <a:r>
                        <a:rPr lang="en-US" sz="1000"/>
                        <a:t>2352</a:t>
                      </a:r>
                    </a:p>
                  </a:txBody>
                  <a:tcPr/>
                </a:tc>
                <a:tc>
                  <a:txBody>
                    <a:bodyPr/>
                    <a:lstStyle/>
                    <a:p>
                      <a:r>
                        <a:rPr lang="en-US" sz="1000"/>
                        <a:t>228</a:t>
                      </a:r>
                    </a:p>
                  </a:txBody>
                  <a:tcPr/>
                </a:tc>
                <a:tc>
                  <a:txBody>
                    <a:bodyPr/>
                    <a:lstStyle/>
                    <a:p>
                      <a:r>
                        <a:rPr lang="en-US" sz="1000"/>
                        <a:t>75</a:t>
                      </a:r>
                    </a:p>
                  </a:txBody>
                  <a:tcPr/>
                </a:tc>
                <a:tc>
                  <a:txBody>
                    <a:bodyPr/>
                    <a:lstStyle/>
                    <a:p>
                      <a:r>
                        <a:rPr lang="en-US" sz="1000"/>
                        <a:t>1</a:t>
                      </a:r>
                    </a:p>
                  </a:txBody>
                  <a:tcPr/>
                </a:tc>
                <a:tc>
                  <a:txBody>
                    <a:bodyPr/>
                    <a:lstStyle/>
                    <a:p>
                      <a:r>
                        <a:rPr lang="en-US" sz="1000"/>
                        <a:t>0.9777%</a:t>
                      </a:r>
                    </a:p>
                  </a:txBody>
                  <a:tcPr/>
                </a:tc>
                <a:tc>
                  <a:txBody>
                    <a:bodyPr/>
                    <a:lstStyle/>
                    <a:p>
                      <a:r>
                        <a:rPr lang="en-US" sz="1000"/>
                        <a:t>100.0%</a:t>
                      </a:r>
                    </a:p>
                  </a:txBody>
                  <a:tcPr/>
                </a:tc>
                <a:extLst>
                  <a:ext uri="{0D108BD9-81ED-4DB2-BD59-A6C34878D82A}">
                    <a16:rowId xmlns:a16="http://schemas.microsoft.com/office/drawing/2014/main" val="3522517069"/>
                  </a:ext>
                </a:extLst>
              </a:tr>
              <a:tr h="370840">
                <a:tc>
                  <a:txBody>
                    <a:bodyPr/>
                    <a:lstStyle/>
                    <a:p>
                      <a:r>
                        <a:rPr lang="en-US" sz="1000"/>
                        <a:t>Mark's New York Bar</a:t>
                      </a:r>
                    </a:p>
                  </a:txBody>
                  <a:tcPr/>
                </a:tc>
                <a:tc>
                  <a:txBody>
                    <a:bodyPr/>
                    <a:lstStyle/>
                    <a:p>
                      <a:r>
                        <a:rPr lang="en-US" sz="1000"/>
                        <a:t>898</a:t>
                      </a:r>
                    </a:p>
                  </a:txBody>
                  <a:tcPr/>
                </a:tc>
                <a:tc>
                  <a:txBody>
                    <a:bodyPr/>
                    <a:lstStyle/>
                    <a:p>
                      <a:r>
                        <a:rPr lang="en-US" sz="1000"/>
                        <a:t>40</a:t>
                      </a:r>
                    </a:p>
                  </a:txBody>
                  <a:tcPr/>
                </a:tc>
                <a:tc>
                  <a:txBody>
                    <a:bodyPr/>
                    <a:lstStyle/>
                    <a:p>
                      <a:r>
                        <a:rPr lang="en-US" sz="1000"/>
                        <a:t>7</a:t>
                      </a:r>
                    </a:p>
                  </a:txBody>
                  <a:tcPr/>
                </a:tc>
                <a:tc>
                  <a:txBody>
                    <a:bodyPr/>
                    <a:lstStyle/>
                    <a:p>
                      <a:r>
                        <a:rPr lang="en-US" sz="1000"/>
                        <a:t>331</a:t>
                      </a:r>
                    </a:p>
                  </a:txBody>
                  <a:tcPr/>
                </a:tc>
                <a:tc>
                  <a:txBody>
                    <a:bodyPr/>
                    <a:lstStyle/>
                    <a:p>
                      <a:r>
                        <a:rPr lang="en-US" sz="1000"/>
                        <a:t>32</a:t>
                      </a:r>
                    </a:p>
                  </a:txBody>
                  <a:tcPr/>
                </a:tc>
                <a:tc>
                  <a:txBody>
                    <a:bodyPr/>
                    <a:lstStyle/>
                    <a:p>
                      <a:r>
                        <a:rPr lang="en-US" sz="1000"/>
                        <a:t>20</a:t>
                      </a:r>
                    </a:p>
                  </a:txBody>
                  <a:tcPr/>
                </a:tc>
                <a:tc>
                  <a:txBody>
                    <a:bodyPr/>
                    <a:lstStyle/>
                    <a:p>
                      <a:r>
                        <a:rPr lang="en-US" sz="1000"/>
                        <a:t>0</a:t>
                      </a:r>
                    </a:p>
                  </a:txBody>
                  <a:tcPr/>
                </a:tc>
                <a:tc>
                  <a:txBody>
                    <a:bodyPr/>
                    <a:lstStyle/>
                    <a:p>
                      <a:r>
                        <a:rPr lang="en-US" sz="1000"/>
                        <a:t>6.2317%</a:t>
                      </a:r>
                    </a:p>
                  </a:txBody>
                  <a:tcPr/>
                </a:tc>
                <a:tc>
                  <a:txBody>
                    <a:bodyPr/>
                    <a:lstStyle/>
                    <a:p>
                      <a:r>
                        <a:rPr lang="en-US" sz="1000"/>
                        <a:t>0.0%</a:t>
                      </a:r>
                    </a:p>
                  </a:txBody>
                  <a:tcPr/>
                </a:tc>
                <a:extLst>
                  <a:ext uri="{0D108BD9-81ED-4DB2-BD59-A6C34878D82A}">
                    <a16:rowId xmlns:a16="http://schemas.microsoft.com/office/drawing/2014/main" val="1478053743"/>
                  </a:ext>
                </a:extLst>
              </a:tr>
            </a:tbl>
          </a:graphicData>
        </a:graphic>
      </p:graphicFrame>
      <p:sp>
        <p:nvSpPr>
          <p:cNvPr id="4" name="Text Placeholder 3">
            <a:extLst>
              <a:ext uri="{FF2B5EF4-FFF2-40B4-BE49-F238E27FC236}">
                <a16:creationId xmlns:a16="http://schemas.microsoft.com/office/drawing/2014/main" id="{B9ACC236-2449-4773-BA72-10BD3E2BAD6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766733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DF3C8-9E66-428D-9010-E3603719E41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E660935-6D35-4BBF-9927-3985BB010475}"/>
              </a:ext>
            </a:extLst>
          </p:cNvPr>
          <p:cNvGraphicFramePr>
            <a:graphicFrameLocks noGrp="1"/>
          </p:cNvGraphicFramePr>
          <p:nvPr>
            <p:ph type="chart" sz="quarter" idx="13"/>
            <p:extLst>
              <p:ext uri="{D42A27DB-BD31-4B8C-83A1-F6EECF244321}">
                <p14:modId xmlns:p14="http://schemas.microsoft.com/office/powerpoint/2010/main" val="959858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24519C-CF0B-4B54-B0A0-7AA6CA82DEC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8DA2540-0248-439C-8F3C-7B6A3E2F4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049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1BED-7AE9-4ED7-9802-A55A6720D4B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1A237964-C631-4D46-A3DA-1C14E23C88AC}"/>
              </a:ext>
            </a:extLst>
          </p:cNvPr>
          <p:cNvGraphicFramePr>
            <a:graphicFrameLocks noGrp="1"/>
          </p:cNvGraphicFramePr>
          <p:nvPr>
            <p:ph type="chart" sz="quarter" idx="13"/>
            <p:extLst>
              <p:ext uri="{D42A27DB-BD31-4B8C-83A1-F6EECF244321}">
                <p14:modId xmlns:p14="http://schemas.microsoft.com/office/powerpoint/2010/main" val="2033753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FFA24D-9302-41F2-8F87-76EFFB02BAD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95184FD-E472-4EBE-88CC-EA1E716C77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166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4CD5D-A305-440D-8662-4C551E72C380}"/>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9AE6436D-91F9-4743-B084-C7AD01804CDA}"/>
              </a:ext>
            </a:extLst>
          </p:cNvPr>
          <p:cNvGraphicFramePr>
            <a:graphicFrameLocks noGrp="1"/>
          </p:cNvGraphicFramePr>
          <p:nvPr>
            <p:ph type="chart" sz="quarter" idx="13"/>
            <p:extLst>
              <p:ext uri="{D42A27DB-BD31-4B8C-83A1-F6EECF244321}">
                <p14:modId xmlns:p14="http://schemas.microsoft.com/office/powerpoint/2010/main" val="2507271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DCA1E-98EC-44EE-95FC-09B872E69DC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24464B4-2ED7-4610-9D92-CEFEB2F328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952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0F1C-67C2-4583-8C95-ED1241C8E78C}"/>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6FCE6E68-087E-4E95-B170-1A091CF8444D}"/>
              </a:ext>
            </a:extLst>
          </p:cNvPr>
          <p:cNvGraphicFramePr>
            <a:graphicFrameLocks noGrp="1"/>
          </p:cNvGraphicFramePr>
          <p:nvPr>
            <p:ph type="tbl" sz="quarter" idx="13"/>
            <p:extLst>
              <p:ext uri="{D42A27DB-BD31-4B8C-83A1-F6EECF244321}">
                <p14:modId xmlns:p14="http://schemas.microsoft.com/office/powerpoint/2010/main" val="178718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021858"/>
                    </a:ext>
                  </a:extLst>
                </a:gridCol>
                <a:gridCol w="658368">
                  <a:extLst>
                    <a:ext uri="{9D8B030D-6E8A-4147-A177-3AD203B41FA5}">
                      <a16:colId xmlns:a16="http://schemas.microsoft.com/office/drawing/2014/main" val="2100067752"/>
                    </a:ext>
                  </a:extLst>
                </a:gridCol>
                <a:gridCol w="658368">
                  <a:extLst>
                    <a:ext uri="{9D8B030D-6E8A-4147-A177-3AD203B41FA5}">
                      <a16:colId xmlns:a16="http://schemas.microsoft.com/office/drawing/2014/main" val="4289420959"/>
                    </a:ext>
                  </a:extLst>
                </a:gridCol>
                <a:gridCol w="658368">
                  <a:extLst>
                    <a:ext uri="{9D8B030D-6E8A-4147-A177-3AD203B41FA5}">
                      <a16:colId xmlns:a16="http://schemas.microsoft.com/office/drawing/2014/main" val="382669510"/>
                    </a:ext>
                  </a:extLst>
                </a:gridCol>
                <a:gridCol w="658368">
                  <a:extLst>
                    <a:ext uri="{9D8B030D-6E8A-4147-A177-3AD203B41FA5}">
                      <a16:colId xmlns:a16="http://schemas.microsoft.com/office/drawing/2014/main" val="1179693252"/>
                    </a:ext>
                  </a:extLst>
                </a:gridCol>
                <a:gridCol w="658368">
                  <a:extLst>
                    <a:ext uri="{9D8B030D-6E8A-4147-A177-3AD203B41FA5}">
                      <a16:colId xmlns:a16="http://schemas.microsoft.com/office/drawing/2014/main" val="2055694550"/>
                    </a:ext>
                  </a:extLst>
                </a:gridCol>
                <a:gridCol w="658368">
                  <a:extLst>
                    <a:ext uri="{9D8B030D-6E8A-4147-A177-3AD203B41FA5}">
                      <a16:colId xmlns:a16="http://schemas.microsoft.com/office/drawing/2014/main" val="203212677"/>
                    </a:ext>
                  </a:extLst>
                </a:gridCol>
                <a:gridCol w="658368">
                  <a:extLst>
                    <a:ext uri="{9D8B030D-6E8A-4147-A177-3AD203B41FA5}">
                      <a16:colId xmlns:a16="http://schemas.microsoft.com/office/drawing/2014/main" val="4161497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423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17:45:34</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8618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15:09:23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731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12:54:32</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Nur noch wenige Stunden bis zum Silvesterabend!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8849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- 2017-12-28 18:30:01</a:t>
                      </a:r>
                      <a:r>
                        <a:rPr kumimoji="0" lang="de-DE" sz="1000" b="0" i="0" u="none" strike="noStrike" kern="1200" cap="none" spc="0" normalizeH="0" baseline="0" noProof="0">
                          <a:ln>
                            <a:noFill/>
                          </a:ln>
                          <a:solidFill>
                            <a:prstClr val="black"/>
                          </a:solidFill>
                          <a:effectLst/>
                          <a:uLnTx/>
                          <a:uFillTx/>
                          <a:latin typeface="+mn-lt"/>
                          <a:ea typeface="+mn-ea"/>
                          <a:cs typeface="+mn-cs"/>
                        </a:rPr>
                        <a:t>
Mit einer extraportion Romantik ins neue Jahr... 💝🌹💐
Bei uns können Paare viele besondere Extras für die schönste Zeit zu zweit buchen. Das macht den Liebesurlaub im neuen Jahr besonders und unvergesslich!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15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- 2017-12-26 10:33:51</a:t>
                      </a:r>
                      <a:r>
                        <a:rPr kumimoji="0" lang="de-DE" sz="1000" b="0" i="0" u="none" strike="noStrike" kern="1200" cap="none" spc="0" normalizeH="0" baseline="0" noProof="0">
                          <a:ln>
                            <a:noFill/>
                          </a:ln>
                          <a:solidFill>
                            <a:prstClr val="black"/>
                          </a:solidFill>
                          <a:effectLst/>
                          <a:uLnTx/>
                          <a:uFillTx/>
                          <a:latin typeface="+mn-lt"/>
                          <a:ea typeface="+mn-ea"/>
                          <a:cs typeface="+mn-cs"/>
                        </a:rPr>
                        <a:t>
Die letzten Vorbereitungen werden getroffen und dann heißt es wieder "Herzlichen Willkommen im Hotel Winzer"!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1130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- 2017-12-21 14:15:49</a:t>
                      </a:r>
                      <a:r>
                        <a:rPr kumimoji="0" lang="de-DE" sz="1000" b="0" i="0" u="none" strike="noStrike" kern="1200" cap="none" spc="0" normalizeH="0" baseline="0" noProof="0">
                          <a:ln>
                            <a:noFill/>
                          </a:ln>
                          <a:solidFill>
                            <a:prstClr val="black"/>
                          </a:solidFill>
                          <a:effectLst/>
                          <a:uLnTx/>
                          <a:uFillTx/>
                          <a:latin typeface="+mn-lt"/>
                          <a:ea typeface="+mn-ea"/>
                          <a:cs typeface="+mn-cs"/>
                        </a:rPr>
                        <a:t>
Heute wird die Neue Karte auf Herz und Nieren geprüft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6003990"/>
                  </a:ext>
                </a:extLst>
              </a:tr>
            </a:tbl>
          </a:graphicData>
        </a:graphic>
      </p:graphicFrame>
      <p:sp>
        <p:nvSpPr>
          <p:cNvPr id="4" name="Text Placeholder 3">
            <a:extLst>
              <a:ext uri="{FF2B5EF4-FFF2-40B4-BE49-F238E27FC236}">
                <a16:creationId xmlns:a16="http://schemas.microsoft.com/office/drawing/2014/main" id="{A083960E-94AF-4F95-A825-FB0D1521281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75676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F0A56-F017-49EC-B3F5-D6BE9E76D96C}"/>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38EE7F54-B696-476D-A5DE-2501C74D0BB1}"/>
              </a:ext>
            </a:extLst>
          </p:cNvPr>
          <p:cNvGraphicFramePr>
            <a:graphicFrameLocks noGrp="1"/>
          </p:cNvGraphicFramePr>
          <p:nvPr>
            <p:ph type="tbl" sz="quarter" idx="13"/>
            <p:extLst>
              <p:ext uri="{D42A27DB-BD31-4B8C-83A1-F6EECF244321}">
                <p14:modId xmlns:p14="http://schemas.microsoft.com/office/powerpoint/2010/main" val="213811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9572317"/>
                    </a:ext>
                  </a:extLst>
                </a:gridCol>
                <a:gridCol w="658368">
                  <a:extLst>
                    <a:ext uri="{9D8B030D-6E8A-4147-A177-3AD203B41FA5}">
                      <a16:colId xmlns:a16="http://schemas.microsoft.com/office/drawing/2014/main" val="1815616359"/>
                    </a:ext>
                  </a:extLst>
                </a:gridCol>
                <a:gridCol w="658368">
                  <a:extLst>
                    <a:ext uri="{9D8B030D-6E8A-4147-A177-3AD203B41FA5}">
                      <a16:colId xmlns:a16="http://schemas.microsoft.com/office/drawing/2014/main" val="2135124827"/>
                    </a:ext>
                  </a:extLst>
                </a:gridCol>
                <a:gridCol w="658368">
                  <a:extLst>
                    <a:ext uri="{9D8B030D-6E8A-4147-A177-3AD203B41FA5}">
                      <a16:colId xmlns:a16="http://schemas.microsoft.com/office/drawing/2014/main" val="2510856706"/>
                    </a:ext>
                  </a:extLst>
                </a:gridCol>
                <a:gridCol w="658368">
                  <a:extLst>
                    <a:ext uri="{9D8B030D-6E8A-4147-A177-3AD203B41FA5}">
                      <a16:colId xmlns:a16="http://schemas.microsoft.com/office/drawing/2014/main" val="1698104696"/>
                    </a:ext>
                  </a:extLst>
                </a:gridCol>
                <a:gridCol w="658368">
                  <a:extLst>
                    <a:ext uri="{9D8B030D-6E8A-4147-A177-3AD203B41FA5}">
                      <a16:colId xmlns:a16="http://schemas.microsoft.com/office/drawing/2014/main" val="3725770337"/>
                    </a:ext>
                  </a:extLst>
                </a:gridCol>
                <a:gridCol w="658368">
                  <a:extLst>
                    <a:ext uri="{9D8B030D-6E8A-4147-A177-3AD203B41FA5}">
                      <a16:colId xmlns:a16="http://schemas.microsoft.com/office/drawing/2014/main" val="4240112736"/>
                    </a:ext>
                  </a:extLst>
                </a:gridCol>
                <a:gridCol w="658368">
                  <a:extLst>
                    <a:ext uri="{9D8B030D-6E8A-4147-A177-3AD203B41FA5}">
                      <a16:colId xmlns:a16="http://schemas.microsoft.com/office/drawing/2014/main" val="1832237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400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- 2017-12-21 11:30:00</a:t>
                      </a:r>
                      <a:r>
                        <a:rPr kumimoji="0" lang="de-DE" sz="1000" b="0" i="0" u="none" strike="noStrike" kern="1200" cap="none" spc="0" normalizeH="0" baseline="0" noProof="0">
                          <a:ln>
                            <a:noFill/>
                          </a:ln>
                          <a:solidFill>
                            <a:prstClr val="black"/>
                          </a:solidFill>
                          <a:effectLst/>
                          <a:uLnTx/>
                          <a:uFillTx/>
                          <a:latin typeface="+mn-lt"/>
                          <a:ea typeface="+mn-ea"/>
                          <a:cs typeface="+mn-cs"/>
                        </a:rPr>
                        <a:t>
Ein berühmtes Sprichwort sagt: Alle guten Dinge sind 3...
Heute stellen wir Euch den dritten und letzten Gang unseres diesjährigen Weihnachtsmenüs vor: ein köstliches Mohnparfait mit Gelee Royal und Sauerkirchen-Ingwerragout.
Wir wünschen gutes Gelingen und guten Appetit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916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- 2017-12-20 18:30:00</a:t>
                      </a:r>
                      <a:r>
                        <a:rPr kumimoji="0" lang="de-DE" sz="1000" b="0" i="0" u="none" strike="noStrike" kern="1200" cap="none" spc="0" normalizeH="0" baseline="0" noProof="0">
                          <a:ln>
                            <a:noFill/>
                          </a:ln>
                          <a:solidFill>
                            <a:prstClr val="black"/>
                          </a:solidFill>
                          <a:effectLst/>
                          <a:uLnTx/>
                          <a:uFillTx/>
                          <a:latin typeface="+mn-lt"/>
                          <a:ea typeface="+mn-ea"/>
                          <a:cs typeface="+mn-cs"/>
                        </a:rPr>
                        <a:t>
Heute haben sich unsere fleißigen Bienchen sehr ins Zeug gelegt, damit alles am 26.12.2017 startklar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978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- 2017-12-20 11:30:00</a:t>
                      </a:r>
                      <a:r>
                        <a:rPr kumimoji="0" lang="en-US" sz="1000" b="0" i="0" u="none" strike="noStrike" kern="1200" cap="none" spc="0" normalizeH="0" baseline="0" noProof="0">
                          <a:ln>
                            <a:noFill/>
                          </a:ln>
                          <a:solidFill>
                            <a:prstClr val="black"/>
                          </a:solidFill>
                          <a:effectLst/>
                          <a:uLnTx/>
                          <a:uFillTx/>
                          <a:latin typeface="+mn-lt"/>
                          <a:ea typeface="+mn-ea"/>
                          <a:cs typeface="+mn-cs"/>
                        </a:rPr>
                        <a:t>
Vorige Woche haben wir Euch den ersten Gang des heurigen Weihnachtsmenüs zum Nachkochen vorgestellt – unsere Karotten-Ingwersamtsuppe.
Heute folgt der Hauptgang: köstlicher Wolfsbarsch an Risotto mit Zucchini-Tomatenwürfel, Pinienkernen und Tomatenpesto...
Wir wünschen guten Appetit und gutes Gelingen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828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- 2017-12-19 22:45:48</a:t>
                      </a:r>
                      <a:r>
                        <a:rPr kumimoji="0" lang="de-DE" sz="1000" b="0" i="0" u="none" strike="noStrike" kern="1200" cap="none" spc="0" normalizeH="0" baseline="0" noProof="0">
                          <a:ln>
                            <a:noFill/>
                          </a:ln>
                          <a:solidFill>
                            <a:prstClr val="black"/>
                          </a:solidFill>
                          <a:effectLst/>
                          <a:uLnTx/>
                          <a:uFillTx/>
                          <a:latin typeface="+mn-lt"/>
                          <a:ea typeface="+mn-ea"/>
                          <a:cs typeface="+mn-cs"/>
                        </a:rPr>
                        <a:t>
STATUS UPDATE!
Wir sind für Silvester ausreserviert.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2980464"/>
                  </a:ext>
                </a:extLst>
              </a:tr>
            </a:tbl>
          </a:graphicData>
        </a:graphic>
      </p:graphicFrame>
      <p:sp>
        <p:nvSpPr>
          <p:cNvPr id="4" name="Text Placeholder 3">
            <a:extLst>
              <a:ext uri="{FF2B5EF4-FFF2-40B4-BE49-F238E27FC236}">
                <a16:creationId xmlns:a16="http://schemas.microsoft.com/office/drawing/2014/main" id="{433C7942-2343-4E8B-BEF9-4C15A2D2FA1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10627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33A00-D9A9-444E-8C55-C79A8432FB12}"/>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9285BF16-2094-46F3-AD54-8137219474CD}"/>
              </a:ext>
            </a:extLst>
          </p:cNvPr>
          <p:cNvGraphicFramePr>
            <a:graphicFrameLocks noGrp="1"/>
          </p:cNvGraphicFramePr>
          <p:nvPr>
            <p:ph type="tbl" sz="quarter" idx="13"/>
            <p:extLst>
              <p:ext uri="{D42A27DB-BD31-4B8C-83A1-F6EECF244321}">
                <p14:modId xmlns:p14="http://schemas.microsoft.com/office/powerpoint/2010/main" val="1139680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0115633"/>
                    </a:ext>
                  </a:extLst>
                </a:gridCol>
                <a:gridCol w="658368">
                  <a:extLst>
                    <a:ext uri="{9D8B030D-6E8A-4147-A177-3AD203B41FA5}">
                      <a16:colId xmlns:a16="http://schemas.microsoft.com/office/drawing/2014/main" val="719852291"/>
                    </a:ext>
                  </a:extLst>
                </a:gridCol>
                <a:gridCol w="658368">
                  <a:extLst>
                    <a:ext uri="{9D8B030D-6E8A-4147-A177-3AD203B41FA5}">
                      <a16:colId xmlns:a16="http://schemas.microsoft.com/office/drawing/2014/main" val="761651506"/>
                    </a:ext>
                  </a:extLst>
                </a:gridCol>
                <a:gridCol w="658368">
                  <a:extLst>
                    <a:ext uri="{9D8B030D-6E8A-4147-A177-3AD203B41FA5}">
                      <a16:colId xmlns:a16="http://schemas.microsoft.com/office/drawing/2014/main" val="3494793718"/>
                    </a:ext>
                  </a:extLst>
                </a:gridCol>
                <a:gridCol w="658368">
                  <a:extLst>
                    <a:ext uri="{9D8B030D-6E8A-4147-A177-3AD203B41FA5}">
                      <a16:colId xmlns:a16="http://schemas.microsoft.com/office/drawing/2014/main" val="3953597741"/>
                    </a:ext>
                  </a:extLst>
                </a:gridCol>
                <a:gridCol w="658368">
                  <a:extLst>
                    <a:ext uri="{9D8B030D-6E8A-4147-A177-3AD203B41FA5}">
                      <a16:colId xmlns:a16="http://schemas.microsoft.com/office/drawing/2014/main" val="3131731724"/>
                    </a:ext>
                  </a:extLst>
                </a:gridCol>
                <a:gridCol w="658368">
                  <a:extLst>
                    <a:ext uri="{9D8B030D-6E8A-4147-A177-3AD203B41FA5}">
                      <a16:colId xmlns:a16="http://schemas.microsoft.com/office/drawing/2014/main" val="3008222095"/>
                    </a:ext>
                  </a:extLst>
                </a:gridCol>
                <a:gridCol w="658368">
                  <a:extLst>
                    <a:ext uri="{9D8B030D-6E8A-4147-A177-3AD203B41FA5}">
                      <a16:colId xmlns:a16="http://schemas.microsoft.com/office/drawing/2014/main" val="129143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656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- 2017-12-19 11:30:01</a:t>
                      </a:r>
                      <a:r>
                        <a:rPr kumimoji="0" lang="de-DE" sz="1000" b="0" i="0" u="none" strike="noStrike" kern="1200" cap="none" spc="0" normalizeH="0" baseline="0" noProof="0">
                          <a:ln>
                            <a:noFill/>
                          </a:ln>
                          <a:solidFill>
                            <a:prstClr val="black"/>
                          </a:solidFill>
                          <a:effectLst/>
                          <a:uLnTx/>
                          <a:uFillTx/>
                          <a:latin typeface="+mn-lt"/>
                          <a:ea typeface="+mn-ea"/>
                          <a:cs typeface="+mn-cs"/>
                        </a:rPr>
                        <a:t>
Wir möchten Euch dieses Jahr wieder mit einem ganz besonderen Weihnachtsmenü überraschen...
In den kommenden 2 Wochen folgen noch 2 Gänge von unserem diesjährigen Weihnachtsmenü zum Nachkochen für Euch!
Den Beginn macht aber heute unsere Vorspeise, die köstliche Karotten-Ingwersamtsuppe...
Guten Appetit!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7903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- 2017-12-18 18:30:00</a:t>
                      </a:r>
                      <a:r>
                        <a:rPr kumimoji="0" lang="de-DE" sz="1000" b="0" i="0" u="none" strike="noStrike" kern="1200" cap="none" spc="0" normalizeH="0" baseline="0" noProof="0">
                          <a:ln>
                            <a:noFill/>
                          </a:ln>
                          <a:solidFill>
                            <a:prstClr val="black"/>
                          </a:solidFill>
                          <a:effectLst/>
                          <a:uLnTx/>
                          <a:uFillTx/>
                          <a:latin typeface="+mn-lt"/>
                          <a:ea typeface="+mn-ea"/>
                          <a:cs typeface="+mn-cs"/>
                        </a:rPr>
                        <a:t>
💦 Entspannen und Träumen in drei luxuriösen SPAs...
Bei uns findest Du den perfekten Ort, um die Seele baumeln zu lassen. Der Alltag bleibt draußen. Der Kopf wird frei. Die Muskeln werden weich und man spürt das Wohlgefühl am ganzen Körper.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5623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- 2017-12-16 14:58:43</a:t>
                      </a:r>
                      <a:r>
                        <a:rPr kumimoji="0" lang="de-DE" sz="1000" b="0" i="0" u="none" strike="noStrike" kern="1200" cap="none" spc="0" normalizeH="0" baseline="0" noProof="0">
                          <a:ln>
                            <a:noFill/>
                          </a:ln>
                          <a:solidFill>
                            <a:prstClr val="black"/>
                          </a:solidFill>
                          <a:effectLst/>
                          <a:uLnTx/>
                          <a:uFillTx/>
                          <a:latin typeface="+mn-lt"/>
                          <a:ea typeface="+mn-ea"/>
                          <a:cs typeface="+mn-cs"/>
                        </a:rPr>
                        <a:t>
Nicht vergessen! Bald ist Silvester und wer noch einen der begehrten Plätze in Mark's New York Bar erhaschen möchte sollte keine Zeit verlieren!
Einfach E-Mail an bar@marksnybar.at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0869212"/>
                  </a:ext>
                </a:extLst>
              </a:tr>
            </a:tbl>
          </a:graphicData>
        </a:graphic>
      </p:graphicFrame>
      <p:sp>
        <p:nvSpPr>
          <p:cNvPr id="4" name="Text Placeholder 3">
            <a:extLst>
              <a:ext uri="{FF2B5EF4-FFF2-40B4-BE49-F238E27FC236}">
                <a16:creationId xmlns:a16="http://schemas.microsoft.com/office/drawing/2014/main" id="{DEF48306-34D3-408C-95C4-0683668C76C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64442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3A8D4-84C8-40B3-9AE8-BD93BFBA497B}"/>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6A08AABC-FA3A-4E2F-A381-DE6F5C7A035B}"/>
              </a:ext>
            </a:extLst>
          </p:cNvPr>
          <p:cNvGraphicFramePr>
            <a:graphicFrameLocks noGrp="1"/>
          </p:cNvGraphicFramePr>
          <p:nvPr>
            <p:ph type="tbl" sz="quarter" idx="13"/>
            <p:extLst>
              <p:ext uri="{D42A27DB-BD31-4B8C-83A1-F6EECF244321}">
                <p14:modId xmlns:p14="http://schemas.microsoft.com/office/powerpoint/2010/main" val="535748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7128762"/>
                    </a:ext>
                  </a:extLst>
                </a:gridCol>
                <a:gridCol w="658368">
                  <a:extLst>
                    <a:ext uri="{9D8B030D-6E8A-4147-A177-3AD203B41FA5}">
                      <a16:colId xmlns:a16="http://schemas.microsoft.com/office/drawing/2014/main" val="2323791533"/>
                    </a:ext>
                  </a:extLst>
                </a:gridCol>
                <a:gridCol w="658368">
                  <a:extLst>
                    <a:ext uri="{9D8B030D-6E8A-4147-A177-3AD203B41FA5}">
                      <a16:colId xmlns:a16="http://schemas.microsoft.com/office/drawing/2014/main" val="2752255674"/>
                    </a:ext>
                  </a:extLst>
                </a:gridCol>
                <a:gridCol w="658368">
                  <a:extLst>
                    <a:ext uri="{9D8B030D-6E8A-4147-A177-3AD203B41FA5}">
                      <a16:colId xmlns:a16="http://schemas.microsoft.com/office/drawing/2014/main" val="3227472924"/>
                    </a:ext>
                  </a:extLst>
                </a:gridCol>
                <a:gridCol w="658368">
                  <a:extLst>
                    <a:ext uri="{9D8B030D-6E8A-4147-A177-3AD203B41FA5}">
                      <a16:colId xmlns:a16="http://schemas.microsoft.com/office/drawing/2014/main" val="599407107"/>
                    </a:ext>
                  </a:extLst>
                </a:gridCol>
                <a:gridCol w="658368">
                  <a:extLst>
                    <a:ext uri="{9D8B030D-6E8A-4147-A177-3AD203B41FA5}">
                      <a16:colId xmlns:a16="http://schemas.microsoft.com/office/drawing/2014/main" val="458897342"/>
                    </a:ext>
                  </a:extLst>
                </a:gridCol>
                <a:gridCol w="658368">
                  <a:extLst>
                    <a:ext uri="{9D8B030D-6E8A-4147-A177-3AD203B41FA5}">
                      <a16:colId xmlns:a16="http://schemas.microsoft.com/office/drawing/2014/main" val="2492757266"/>
                    </a:ext>
                  </a:extLst>
                </a:gridCol>
                <a:gridCol w="658368">
                  <a:extLst>
                    <a:ext uri="{9D8B030D-6E8A-4147-A177-3AD203B41FA5}">
                      <a16:colId xmlns:a16="http://schemas.microsoft.com/office/drawing/2014/main" val="738072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379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- 2017-12-16 14:56:49</a:t>
                      </a:r>
                      <a:r>
                        <a:rPr kumimoji="0" lang="de-DE" sz="1000" b="0" i="0" u="none" strike="noStrike" kern="1200" cap="none" spc="0" normalizeH="0" baseline="0" noProof="0">
                          <a:ln>
                            <a:noFill/>
                          </a:ln>
                          <a:solidFill>
                            <a:prstClr val="black"/>
                          </a:solidFill>
                          <a:effectLst/>
                          <a:uLnTx/>
                          <a:uFillTx/>
                          <a:latin typeface="+mn-lt"/>
                          <a:ea typeface="+mn-ea"/>
                          <a:cs typeface="+mn-cs"/>
                        </a:rPr>
                        <a:t>
Liebe Freunde des guten Geschmacks!
Die Jahreswende naht und wir möchten an dieser Stelle nochmals darauf hinweisen, dass eine Reservierung an der Bar für den Silvesterabend unbedingt notwendig ist.
Einfach eine E-Mail an bar@marksnybar.at
Cheers und bis dem Nächst!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10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- 2017-12-12 18:30:00</a:t>
                      </a:r>
                      <a:r>
                        <a:rPr kumimoji="0" lang="de-DE" sz="1000" b="0" i="0" u="none" strike="noStrike" kern="1200" cap="none" spc="0" normalizeH="0" baseline="0" noProof="0">
                          <a:ln>
                            <a:noFill/>
                          </a:ln>
                          <a:solidFill>
                            <a:prstClr val="black"/>
                          </a:solidFill>
                          <a:effectLst/>
                          <a:uLnTx/>
                          <a:uFillTx/>
                          <a:latin typeface="+mn-lt"/>
                          <a:ea typeface="+mn-ea"/>
                          <a:cs typeface="+mn-cs"/>
                        </a:rPr>
                        <a:t>
Wie schmecken eigentlich Wintercocktails? ⛄🍸
Ziemlich gut, finden wir! Reinlesen in unser Magazin, New Yorker Barflair schnuppern und vielleicht auch reinschmecken in unsere Wintercocktails...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596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- 2017-12-10 11:00:00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zweiten Adventsonntag! Genießt den Tag! 
Wir verabschieden uns heute in den Urlaub und sind ab 26.12.2017 wieder für Euch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299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- 2017-12-08 19:58:49</a:t>
                      </a:r>
                      <a:r>
                        <a:rPr kumimoji="0" lang="de-DE" sz="1000" b="0" i="0" u="none" strike="noStrike" kern="1200" cap="none" spc="0" normalizeH="0" baseline="0" noProof="0">
                          <a:ln>
                            <a:noFill/>
                          </a:ln>
                          <a:solidFill>
                            <a:prstClr val="black"/>
                          </a:solidFill>
                          <a:effectLst/>
                          <a:uLnTx/>
                          <a:uFillTx/>
                          <a:latin typeface="+mn-lt"/>
                          <a:ea typeface="+mn-ea"/>
                          <a:cs typeface="+mn-cs"/>
                        </a:rPr>
                        <a:t>
Zu der Winterlichen Stimmung und den gerade gefallenen Neuschnee empfehlen wir eine Feuerzangenbwle! 
Die gibts heute bei uns portionsweise!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2701492"/>
                  </a:ext>
                </a:extLst>
              </a:tr>
            </a:tbl>
          </a:graphicData>
        </a:graphic>
      </p:graphicFrame>
      <p:sp>
        <p:nvSpPr>
          <p:cNvPr id="4" name="Text Placeholder 3">
            <a:extLst>
              <a:ext uri="{FF2B5EF4-FFF2-40B4-BE49-F238E27FC236}">
                <a16:creationId xmlns:a16="http://schemas.microsoft.com/office/drawing/2014/main" id="{E7018F9A-1EF5-4894-B5ED-35E52064FEB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40117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AB1D9-00FD-4630-901C-99F146F53BC1}"/>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C45ED8B0-56D9-4CEB-96D7-66D68D0CDACF}"/>
              </a:ext>
            </a:extLst>
          </p:cNvPr>
          <p:cNvGraphicFramePr>
            <a:graphicFrameLocks noGrp="1"/>
          </p:cNvGraphicFramePr>
          <p:nvPr>
            <p:ph type="tbl" sz="quarter" idx="13"/>
            <p:extLst>
              <p:ext uri="{D42A27DB-BD31-4B8C-83A1-F6EECF244321}">
                <p14:modId xmlns:p14="http://schemas.microsoft.com/office/powerpoint/2010/main" val="199541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76375866"/>
                    </a:ext>
                  </a:extLst>
                </a:gridCol>
                <a:gridCol w="658368">
                  <a:extLst>
                    <a:ext uri="{9D8B030D-6E8A-4147-A177-3AD203B41FA5}">
                      <a16:colId xmlns:a16="http://schemas.microsoft.com/office/drawing/2014/main" val="3319305845"/>
                    </a:ext>
                  </a:extLst>
                </a:gridCol>
                <a:gridCol w="658368">
                  <a:extLst>
                    <a:ext uri="{9D8B030D-6E8A-4147-A177-3AD203B41FA5}">
                      <a16:colId xmlns:a16="http://schemas.microsoft.com/office/drawing/2014/main" val="939200701"/>
                    </a:ext>
                  </a:extLst>
                </a:gridCol>
                <a:gridCol w="658368">
                  <a:extLst>
                    <a:ext uri="{9D8B030D-6E8A-4147-A177-3AD203B41FA5}">
                      <a16:colId xmlns:a16="http://schemas.microsoft.com/office/drawing/2014/main" val="3249693840"/>
                    </a:ext>
                  </a:extLst>
                </a:gridCol>
                <a:gridCol w="658368">
                  <a:extLst>
                    <a:ext uri="{9D8B030D-6E8A-4147-A177-3AD203B41FA5}">
                      <a16:colId xmlns:a16="http://schemas.microsoft.com/office/drawing/2014/main" val="2875550656"/>
                    </a:ext>
                  </a:extLst>
                </a:gridCol>
                <a:gridCol w="658368">
                  <a:extLst>
                    <a:ext uri="{9D8B030D-6E8A-4147-A177-3AD203B41FA5}">
                      <a16:colId xmlns:a16="http://schemas.microsoft.com/office/drawing/2014/main" val="614514248"/>
                    </a:ext>
                  </a:extLst>
                </a:gridCol>
                <a:gridCol w="658368">
                  <a:extLst>
                    <a:ext uri="{9D8B030D-6E8A-4147-A177-3AD203B41FA5}">
                      <a16:colId xmlns:a16="http://schemas.microsoft.com/office/drawing/2014/main" val="453104524"/>
                    </a:ext>
                  </a:extLst>
                </a:gridCol>
                <a:gridCol w="658368">
                  <a:extLst>
                    <a:ext uri="{9D8B030D-6E8A-4147-A177-3AD203B41FA5}">
                      <a16:colId xmlns:a16="http://schemas.microsoft.com/office/drawing/2014/main" val="3376225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151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- 2017-12-08 19:58:49</a:t>
                      </a:r>
                      <a:r>
                        <a:rPr kumimoji="0" lang="de-DE" sz="1000" b="0" i="0" u="none" strike="noStrike" kern="1200" cap="none" spc="0" normalizeH="0" baseline="0" noProof="0">
                          <a:ln>
                            <a:noFill/>
                          </a:ln>
                          <a:solidFill>
                            <a:prstClr val="black"/>
                          </a:solidFill>
                          <a:effectLst/>
                          <a:uLnTx/>
                          <a:uFillTx/>
                          <a:latin typeface="+mn-lt"/>
                          <a:ea typeface="+mn-ea"/>
                          <a:cs typeface="+mn-cs"/>
                        </a:rPr>
                        <a:t>
Zu der Winterlichen Stimmung und den gerade gefallenen Neuschnee empfehlen wir eine Feuerzangenbwle! 
Die gibts heute bei uns portionsweise!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654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- 2017-12-05 19:00:01</a:t>
                      </a:r>
                      <a:r>
                        <a:rPr kumimoji="0" lang="de-DE" sz="1000" b="0" i="0" u="none" strike="noStrike" kern="1200" cap="none" spc="0" normalizeH="0" baseline="0" noProof="0">
                          <a:ln>
                            <a:noFill/>
                          </a:ln>
                          <a:solidFill>
                            <a:prstClr val="black"/>
                          </a:solidFill>
                          <a:effectLst/>
                          <a:uLnTx/>
                          <a:uFillTx/>
                          <a:latin typeface="+mn-lt"/>
                          <a:ea typeface="+mn-ea"/>
                          <a:cs typeface="+mn-cs"/>
                        </a:rPr>
                        <a:t>
"Lasst uns froh und munter sein
und uns recht von Herzen freu'n!
Lustig, lustig, traleralala,
bald ist Nikolausabend da,
bald ist Nikolausabend da!"(...)
Könnt ihr Euch noch an dieses Kinderlied erinnern? 😁😁
Da werden Erinnerungen wach...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3557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- 2017-12-05 18:30:00</a:t>
                      </a:r>
                      <a:r>
                        <a:rPr kumimoji="0" lang="de-DE" sz="1000" b="0" i="0" u="none" strike="noStrike" kern="1200" cap="none" spc="0" normalizeH="0" baseline="0" noProof="0">
                          <a:ln>
                            <a:noFill/>
                          </a:ln>
                          <a:solidFill>
                            <a:prstClr val="black"/>
                          </a:solidFill>
                          <a:effectLst/>
                          <a:uLnTx/>
                          <a:uFillTx/>
                          <a:latin typeface="+mn-lt"/>
                          <a:ea typeface="+mn-ea"/>
                          <a:cs typeface="+mn-cs"/>
                        </a:rPr>
                        <a:t>
Verführung an der Bar...
Es soll ja Getränke geben, die gezielt nur eines im Sinn haben. Und das ist auch gut so. Aphrodisierende Cocktails und Getränke lockern Zunge und Stimmung. Aber von welchen Drinks sprechen wir da eigentlich?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681955"/>
                  </a:ext>
                </a:extLst>
              </a:tr>
            </a:tbl>
          </a:graphicData>
        </a:graphic>
      </p:graphicFrame>
      <p:sp>
        <p:nvSpPr>
          <p:cNvPr id="4" name="Text Placeholder 3">
            <a:extLst>
              <a:ext uri="{FF2B5EF4-FFF2-40B4-BE49-F238E27FC236}">
                <a16:creationId xmlns:a16="http://schemas.microsoft.com/office/drawing/2014/main" id="{60880BF0-4DF3-4AE1-9BBF-BDD769BD20E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3043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63228-B014-4BD7-AF9A-E014847DFC00}"/>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AB3D88D2-CBD0-4DEA-A541-A83482521912}"/>
              </a:ext>
            </a:extLst>
          </p:cNvPr>
          <p:cNvGraphicFramePr>
            <a:graphicFrameLocks noGrp="1"/>
          </p:cNvGraphicFramePr>
          <p:nvPr>
            <p:ph type="tbl" sz="quarter" idx="13"/>
            <p:extLst>
              <p:ext uri="{D42A27DB-BD31-4B8C-83A1-F6EECF244321}">
                <p14:modId xmlns:p14="http://schemas.microsoft.com/office/powerpoint/2010/main" val="1935034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5142961"/>
                    </a:ext>
                  </a:extLst>
                </a:gridCol>
                <a:gridCol w="658368">
                  <a:extLst>
                    <a:ext uri="{9D8B030D-6E8A-4147-A177-3AD203B41FA5}">
                      <a16:colId xmlns:a16="http://schemas.microsoft.com/office/drawing/2014/main" val="1438490635"/>
                    </a:ext>
                  </a:extLst>
                </a:gridCol>
                <a:gridCol w="658368">
                  <a:extLst>
                    <a:ext uri="{9D8B030D-6E8A-4147-A177-3AD203B41FA5}">
                      <a16:colId xmlns:a16="http://schemas.microsoft.com/office/drawing/2014/main" val="2512581718"/>
                    </a:ext>
                  </a:extLst>
                </a:gridCol>
                <a:gridCol w="658368">
                  <a:extLst>
                    <a:ext uri="{9D8B030D-6E8A-4147-A177-3AD203B41FA5}">
                      <a16:colId xmlns:a16="http://schemas.microsoft.com/office/drawing/2014/main" val="597984684"/>
                    </a:ext>
                  </a:extLst>
                </a:gridCol>
                <a:gridCol w="658368">
                  <a:extLst>
                    <a:ext uri="{9D8B030D-6E8A-4147-A177-3AD203B41FA5}">
                      <a16:colId xmlns:a16="http://schemas.microsoft.com/office/drawing/2014/main" val="3636832808"/>
                    </a:ext>
                  </a:extLst>
                </a:gridCol>
                <a:gridCol w="658368">
                  <a:extLst>
                    <a:ext uri="{9D8B030D-6E8A-4147-A177-3AD203B41FA5}">
                      <a16:colId xmlns:a16="http://schemas.microsoft.com/office/drawing/2014/main" val="2341059946"/>
                    </a:ext>
                  </a:extLst>
                </a:gridCol>
                <a:gridCol w="658368">
                  <a:extLst>
                    <a:ext uri="{9D8B030D-6E8A-4147-A177-3AD203B41FA5}">
                      <a16:colId xmlns:a16="http://schemas.microsoft.com/office/drawing/2014/main" val="791519439"/>
                    </a:ext>
                  </a:extLst>
                </a:gridCol>
                <a:gridCol w="658368">
                  <a:extLst>
                    <a:ext uri="{9D8B030D-6E8A-4147-A177-3AD203B41FA5}">
                      <a16:colId xmlns:a16="http://schemas.microsoft.com/office/drawing/2014/main" val="1191830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593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- 2017-12-03 17:47:33</a:t>
                      </a:r>
                      <a:r>
                        <a:rPr kumimoji="0" lang="en-US" sz="1000" b="0" i="0" u="none" strike="noStrike" kern="1200" cap="none" spc="0" normalizeH="0" baseline="0" noProof="0">
                          <a:ln>
                            <a:noFill/>
                          </a:ln>
                          <a:solidFill>
                            <a:prstClr val="black"/>
                          </a:solidFill>
                          <a:effectLst/>
                          <a:uLnTx/>
                          <a:uFillTx/>
                          <a:latin typeface="+mn-lt"/>
                          <a:ea typeface="+mn-ea"/>
                          <a:cs typeface="+mn-cs"/>
                        </a:rPr>
                        <a:t>
So Leute!
Heute bei uns...
"Betreutes Trinken"
Unsere Empfehlung ist der Siegerdrink von Harald Gröbl. Er hat in Amsterdam den ersten Platz für Österreich belegt und vertritt Österreich bei den Bacardi Legacy Global Finals im April in Mexico!
Sein Drink:
Wayfarer
Bacardi Ocho, Creme de Cacao weiss, Martini Riserva Rubino, Limette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55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- 2017-12-03 10:00:00</a:t>
                      </a:r>
                      <a:r>
                        <a:rPr kumimoji="0" lang="de-DE" sz="1000" b="0" i="0" u="none" strike="noStrike" kern="1200" cap="none" spc="0" normalizeH="0" baseline="0" noProof="0">
                          <a:ln>
                            <a:noFill/>
                          </a:ln>
                          <a:solidFill>
                            <a:prstClr val="black"/>
                          </a:solidFill>
                          <a:effectLst/>
                          <a:uLnTx/>
                          <a:uFillTx/>
                          <a:latin typeface="+mn-lt"/>
                          <a:ea typeface="+mn-ea"/>
                          <a:cs typeface="+mn-cs"/>
                        </a:rPr>
                        <a:t>
"Advent, Advent, das erste Lichtlein brennt..."
Wir wünschen Euch eine wunderschöne und besinnliche Adventszeit!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663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20:00:00</a:t>
                      </a:r>
                      <a:r>
                        <a:rPr kumimoji="0" lang="de-DE" sz="1000" b="0" i="0" u="none" strike="noStrike" kern="1200" cap="none" spc="0" normalizeH="0" baseline="0" noProof="0">
                          <a:ln>
                            <a:noFill/>
                          </a:ln>
                          <a:solidFill>
                            <a:prstClr val="black"/>
                          </a:solidFill>
                          <a:effectLst/>
                          <a:uLnTx/>
                          <a:uFillTx/>
                          <a:latin typeface="+mn-lt"/>
                          <a:ea typeface="+mn-ea"/>
                          <a:cs typeface="+mn-cs"/>
                        </a:rPr>
                        <a:t>
Hier ein kleiner Einblick in unseren exklusiven Sole Spa!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224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11:55:41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12975206"/>
                  </a:ext>
                </a:extLst>
              </a:tr>
            </a:tbl>
          </a:graphicData>
        </a:graphic>
      </p:graphicFrame>
      <p:sp>
        <p:nvSpPr>
          <p:cNvPr id="4" name="Text Placeholder 3">
            <a:extLst>
              <a:ext uri="{FF2B5EF4-FFF2-40B4-BE49-F238E27FC236}">
                <a16:creationId xmlns:a16="http://schemas.microsoft.com/office/drawing/2014/main" id="{EF54EC57-C9EE-49CE-BC4E-3FE7983FC9A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20970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FF88E-65E9-468E-BCF0-40D3706E0DBF}"/>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750CEA37-0353-4202-9FF2-0BC31C8222D9}"/>
              </a:ext>
            </a:extLst>
          </p:cNvPr>
          <p:cNvGraphicFramePr>
            <a:graphicFrameLocks noGrp="1"/>
          </p:cNvGraphicFramePr>
          <p:nvPr>
            <p:ph type="tbl" sz="quarter" idx="13"/>
            <p:extLst>
              <p:ext uri="{D42A27DB-BD31-4B8C-83A1-F6EECF244321}">
                <p14:modId xmlns:p14="http://schemas.microsoft.com/office/powerpoint/2010/main" val="1021276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8468097"/>
                    </a:ext>
                  </a:extLst>
                </a:gridCol>
                <a:gridCol w="658368">
                  <a:extLst>
                    <a:ext uri="{9D8B030D-6E8A-4147-A177-3AD203B41FA5}">
                      <a16:colId xmlns:a16="http://schemas.microsoft.com/office/drawing/2014/main" val="1263426027"/>
                    </a:ext>
                  </a:extLst>
                </a:gridCol>
                <a:gridCol w="658368">
                  <a:extLst>
                    <a:ext uri="{9D8B030D-6E8A-4147-A177-3AD203B41FA5}">
                      <a16:colId xmlns:a16="http://schemas.microsoft.com/office/drawing/2014/main" val="3148455823"/>
                    </a:ext>
                  </a:extLst>
                </a:gridCol>
                <a:gridCol w="658368">
                  <a:extLst>
                    <a:ext uri="{9D8B030D-6E8A-4147-A177-3AD203B41FA5}">
                      <a16:colId xmlns:a16="http://schemas.microsoft.com/office/drawing/2014/main" val="1177051294"/>
                    </a:ext>
                  </a:extLst>
                </a:gridCol>
                <a:gridCol w="658368">
                  <a:extLst>
                    <a:ext uri="{9D8B030D-6E8A-4147-A177-3AD203B41FA5}">
                      <a16:colId xmlns:a16="http://schemas.microsoft.com/office/drawing/2014/main" val="3104178954"/>
                    </a:ext>
                  </a:extLst>
                </a:gridCol>
                <a:gridCol w="658368">
                  <a:extLst>
                    <a:ext uri="{9D8B030D-6E8A-4147-A177-3AD203B41FA5}">
                      <a16:colId xmlns:a16="http://schemas.microsoft.com/office/drawing/2014/main" val="2555205558"/>
                    </a:ext>
                  </a:extLst>
                </a:gridCol>
                <a:gridCol w="658368">
                  <a:extLst>
                    <a:ext uri="{9D8B030D-6E8A-4147-A177-3AD203B41FA5}">
                      <a16:colId xmlns:a16="http://schemas.microsoft.com/office/drawing/2014/main" val="1137131127"/>
                    </a:ext>
                  </a:extLst>
                </a:gridCol>
                <a:gridCol w="658368">
                  <a:extLst>
                    <a:ext uri="{9D8B030D-6E8A-4147-A177-3AD203B41FA5}">
                      <a16:colId xmlns:a16="http://schemas.microsoft.com/office/drawing/2014/main" val="3585058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734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10:52:11</a:t>
                      </a:r>
                      <a:r>
                        <a:rPr kumimoji="0" lang="de-DE" sz="1000" b="0" i="0" u="none" strike="noStrike" kern="1200" cap="none" spc="0" normalizeH="0" baseline="0" noProof="0">
                          <a:ln>
                            <a:noFill/>
                          </a:ln>
                          <a:solidFill>
                            <a:prstClr val="black"/>
                          </a:solidFill>
                          <a:effectLst/>
                          <a:uLnTx/>
                          <a:uFillTx/>
                          <a:latin typeface="+mn-lt"/>
                          <a:ea typeface="+mn-ea"/>
                          <a:cs typeface="+mn-cs"/>
                        </a:rPr>
                        <a:t>
Wow 😉😉 Vielen lieben Dank an unsere Chefs! Damit die Weihnachtszeit ein bisschen versüßt wird, hat jeder Mitarbeiter einen Adventskalender bekommen!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5049589"/>
                  </a:ext>
                </a:extLst>
              </a:tr>
            </a:tbl>
          </a:graphicData>
        </a:graphic>
      </p:graphicFrame>
      <p:sp>
        <p:nvSpPr>
          <p:cNvPr id="4" name="Text Placeholder 3">
            <a:extLst>
              <a:ext uri="{FF2B5EF4-FFF2-40B4-BE49-F238E27FC236}">
                <a16:creationId xmlns:a16="http://schemas.microsoft.com/office/drawing/2014/main" id="{86613F6E-B773-4C1D-A159-3DD927A3A72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87901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3FB57-46F4-43EC-A3A3-7D2205D38F26}"/>
              </a:ext>
            </a:extLst>
          </p:cNvPr>
          <p:cNvSpPr>
            <a:spLocks noGrp="1"/>
          </p:cNvSpPr>
          <p:nvPr>
            <p:ph type="title"/>
          </p:nvPr>
        </p:nvSpPr>
        <p:spPr/>
        <p:txBody>
          <a:bodyPr/>
          <a:lstStyle/>
          <a:p>
            <a:r>
              <a:rPr lang="en-US"/>
              <a:t>Facebook Own Posts with Reactions Table - 1 of 9</a:t>
            </a:r>
          </a:p>
        </p:txBody>
      </p:sp>
      <p:graphicFrame>
        <p:nvGraphicFramePr>
          <p:cNvPr id="5" name="Table Placeholder 4">
            <a:extLst>
              <a:ext uri="{FF2B5EF4-FFF2-40B4-BE49-F238E27FC236}">
                <a16:creationId xmlns:a16="http://schemas.microsoft.com/office/drawing/2014/main" id="{1C532059-5B65-4221-A907-951C861DAE7E}"/>
              </a:ext>
            </a:extLst>
          </p:cNvPr>
          <p:cNvGraphicFramePr>
            <a:graphicFrameLocks noGrp="1"/>
          </p:cNvGraphicFramePr>
          <p:nvPr>
            <p:ph type="tbl" sz="quarter" idx="13"/>
            <p:extLst>
              <p:ext uri="{D42A27DB-BD31-4B8C-83A1-F6EECF244321}">
                <p14:modId xmlns:p14="http://schemas.microsoft.com/office/powerpoint/2010/main" val="208230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13365104"/>
                    </a:ext>
                  </a:extLst>
                </a:gridCol>
                <a:gridCol w="822960">
                  <a:extLst>
                    <a:ext uri="{9D8B030D-6E8A-4147-A177-3AD203B41FA5}">
                      <a16:colId xmlns:a16="http://schemas.microsoft.com/office/drawing/2014/main" val="1650448074"/>
                    </a:ext>
                  </a:extLst>
                </a:gridCol>
                <a:gridCol w="822960">
                  <a:extLst>
                    <a:ext uri="{9D8B030D-6E8A-4147-A177-3AD203B41FA5}">
                      <a16:colId xmlns:a16="http://schemas.microsoft.com/office/drawing/2014/main" val="2832196889"/>
                    </a:ext>
                  </a:extLst>
                </a:gridCol>
                <a:gridCol w="822960">
                  <a:extLst>
                    <a:ext uri="{9D8B030D-6E8A-4147-A177-3AD203B41FA5}">
                      <a16:colId xmlns:a16="http://schemas.microsoft.com/office/drawing/2014/main" val="852921652"/>
                    </a:ext>
                  </a:extLst>
                </a:gridCol>
                <a:gridCol w="822960">
                  <a:extLst>
                    <a:ext uri="{9D8B030D-6E8A-4147-A177-3AD203B41FA5}">
                      <a16:colId xmlns:a16="http://schemas.microsoft.com/office/drawing/2014/main" val="2938572696"/>
                    </a:ext>
                  </a:extLst>
                </a:gridCol>
                <a:gridCol w="822960">
                  <a:extLst>
                    <a:ext uri="{9D8B030D-6E8A-4147-A177-3AD203B41FA5}">
                      <a16:colId xmlns:a16="http://schemas.microsoft.com/office/drawing/2014/main" val="2657258706"/>
                    </a:ext>
                  </a:extLst>
                </a:gridCol>
                <a:gridCol w="822960">
                  <a:extLst>
                    <a:ext uri="{9D8B030D-6E8A-4147-A177-3AD203B41FA5}">
                      <a16:colId xmlns:a16="http://schemas.microsoft.com/office/drawing/2014/main" val="1621029821"/>
                    </a:ext>
                  </a:extLst>
                </a:gridCol>
                <a:gridCol w="822960">
                  <a:extLst>
                    <a:ext uri="{9D8B030D-6E8A-4147-A177-3AD203B41FA5}">
                      <a16:colId xmlns:a16="http://schemas.microsoft.com/office/drawing/2014/main" val="3904408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1108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17:45:34</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546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15:09:23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68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- 2017-12-31 12:54:32</a:t>
                      </a:r>
                      <a:r>
                        <a:rPr kumimoji="0" lang="de-DE" sz="1000" b="0" i="0" u="none" strike="noStrike" kern="1200" cap="none" spc="0" normalizeH="0" baseline="0" noProof="0">
                          <a:ln>
                            <a:noFill/>
                          </a:ln>
                          <a:solidFill>
                            <a:prstClr val="black"/>
                          </a:solidFill>
                          <a:effectLst/>
                          <a:uLnTx/>
                          <a:uFillTx/>
                          <a:latin typeface="+mn-lt"/>
                          <a:ea typeface="+mn-ea"/>
                          <a:cs typeface="+mn-cs"/>
                        </a:rPr>
                        <a:t>
Der Countdown läuft! Nur noch wenige Stunden bis zum Silvesterabend!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467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- 2017-12-28 18:30:01</a:t>
                      </a:r>
                      <a:r>
                        <a:rPr kumimoji="0" lang="de-DE" sz="1000" b="0" i="0" u="none" strike="noStrike" kern="1200" cap="none" spc="0" normalizeH="0" baseline="0" noProof="0">
                          <a:ln>
                            <a:noFill/>
                          </a:ln>
                          <a:solidFill>
                            <a:prstClr val="black"/>
                          </a:solidFill>
                          <a:effectLst/>
                          <a:uLnTx/>
                          <a:uFillTx/>
                          <a:latin typeface="+mn-lt"/>
                          <a:ea typeface="+mn-ea"/>
                          <a:cs typeface="+mn-cs"/>
                        </a:rPr>
                        <a:t>
Mit einer extraportion Romantik ins neue Jahr... 💝🌹💐
Bei uns können Paare viele besondere Extras für die schönste Zeit zu zweit buchen. Das macht den Liebesurlaub im neuen Jahr besonders und unvergesslich!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0104991"/>
                  </a:ext>
                </a:extLst>
              </a:tr>
            </a:tbl>
          </a:graphicData>
        </a:graphic>
      </p:graphicFrame>
      <p:sp>
        <p:nvSpPr>
          <p:cNvPr id="4" name="Text Placeholder 3">
            <a:extLst>
              <a:ext uri="{FF2B5EF4-FFF2-40B4-BE49-F238E27FC236}">
                <a16:creationId xmlns:a16="http://schemas.microsoft.com/office/drawing/2014/main" id="{E2575D0F-B4EF-42B8-952B-01922A6E28B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95899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34793-0930-450A-A876-60492341802D}"/>
              </a:ext>
            </a:extLst>
          </p:cNvPr>
          <p:cNvSpPr>
            <a:spLocks noGrp="1"/>
          </p:cNvSpPr>
          <p:nvPr>
            <p:ph type="title"/>
          </p:nvPr>
        </p:nvSpPr>
        <p:spPr/>
        <p:txBody>
          <a:bodyPr/>
          <a:lstStyle/>
          <a:p>
            <a:r>
              <a:rPr lang="en-US"/>
              <a:t>Facebook Own Posts with Reactions Table - 2 of 9</a:t>
            </a:r>
          </a:p>
        </p:txBody>
      </p:sp>
      <p:graphicFrame>
        <p:nvGraphicFramePr>
          <p:cNvPr id="5" name="Table Placeholder 4">
            <a:extLst>
              <a:ext uri="{FF2B5EF4-FFF2-40B4-BE49-F238E27FC236}">
                <a16:creationId xmlns:a16="http://schemas.microsoft.com/office/drawing/2014/main" id="{0027D23E-02D4-4D15-9486-D7590583CFAD}"/>
              </a:ext>
            </a:extLst>
          </p:cNvPr>
          <p:cNvGraphicFramePr>
            <a:graphicFrameLocks noGrp="1"/>
          </p:cNvGraphicFramePr>
          <p:nvPr>
            <p:ph type="tbl" sz="quarter" idx="13"/>
            <p:extLst>
              <p:ext uri="{D42A27DB-BD31-4B8C-83A1-F6EECF244321}">
                <p14:modId xmlns:p14="http://schemas.microsoft.com/office/powerpoint/2010/main" val="3522854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8159816"/>
                    </a:ext>
                  </a:extLst>
                </a:gridCol>
                <a:gridCol w="822960">
                  <a:extLst>
                    <a:ext uri="{9D8B030D-6E8A-4147-A177-3AD203B41FA5}">
                      <a16:colId xmlns:a16="http://schemas.microsoft.com/office/drawing/2014/main" val="3052373568"/>
                    </a:ext>
                  </a:extLst>
                </a:gridCol>
                <a:gridCol w="822960">
                  <a:extLst>
                    <a:ext uri="{9D8B030D-6E8A-4147-A177-3AD203B41FA5}">
                      <a16:colId xmlns:a16="http://schemas.microsoft.com/office/drawing/2014/main" val="1133745887"/>
                    </a:ext>
                  </a:extLst>
                </a:gridCol>
                <a:gridCol w="822960">
                  <a:extLst>
                    <a:ext uri="{9D8B030D-6E8A-4147-A177-3AD203B41FA5}">
                      <a16:colId xmlns:a16="http://schemas.microsoft.com/office/drawing/2014/main" val="1503849716"/>
                    </a:ext>
                  </a:extLst>
                </a:gridCol>
                <a:gridCol w="822960">
                  <a:extLst>
                    <a:ext uri="{9D8B030D-6E8A-4147-A177-3AD203B41FA5}">
                      <a16:colId xmlns:a16="http://schemas.microsoft.com/office/drawing/2014/main" val="2626408033"/>
                    </a:ext>
                  </a:extLst>
                </a:gridCol>
                <a:gridCol w="822960">
                  <a:extLst>
                    <a:ext uri="{9D8B030D-6E8A-4147-A177-3AD203B41FA5}">
                      <a16:colId xmlns:a16="http://schemas.microsoft.com/office/drawing/2014/main" val="3483439352"/>
                    </a:ext>
                  </a:extLst>
                </a:gridCol>
                <a:gridCol w="822960">
                  <a:extLst>
                    <a:ext uri="{9D8B030D-6E8A-4147-A177-3AD203B41FA5}">
                      <a16:colId xmlns:a16="http://schemas.microsoft.com/office/drawing/2014/main" val="1187804256"/>
                    </a:ext>
                  </a:extLst>
                </a:gridCol>
                <a:gridCol w="822960">
                  <a:extLst>
                    <a:ext uri="{9D8B030D-6E8A-4147-A177-3AD203B41FA5}">
                      <a16:colId xmlns:a16="http://schemas.microsoft.com/office/drawing/2014/main" val="351350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8868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- 2017-12-26 10:33:51</a:t>
                      </a:r>
                      <a:r>
                        <a:rPr kumimoji="0" lang="de-DE" sz="1000" b="0" i="0" u="none" strike="noStrike" kern="1200" cap="none" spc="0" normalizeH="0" baseline="0" noProof="0">
                          <a:ln>
                            <a:noFill/>
                          </a:ln>
                          <a:solidFill>
                            <a:prstClr val="black"/>
                          </a:solidFill>
                          <a:effectLst/>
                          <a:uLnTx/>
                          <a:uFillTx/>
                          <a:latin typeface="+mn-lt"/>
                          <a:ea typeface="+mn-ea"/>
                          <a:cs typeface="+mn-cs"/>
                        </a:rPr>
                        <a:t>
Die letzten Vorbereitungen werden getroffen und dann heißt es wieder "Herzlichen Willkommen im Hotel Winzer"!
Wir freuen uns auf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7118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- 2017-12-21 14:15:49</a:t>
                      </a:r>
                      <a:r>
                        <a:rPr kumimoji="0" lang="de-DE" sz="1000" b="0" i="0" u="none" strike="noStrike" kern="1200" cap="none" spc="0" normalizeH="0" baseline="0" noProof="0">
                          <a:ln>
                            <a:noFill/>
                          </a:ln>
                          <a:solidFill>
                            <a:prstClr val="black"/>
                          </a:solidFill>
                          <a:effectLst/>
                          <a:uLnTx/>
                          <a:uFillTx/>
                          <a:latin typeface="+mn-lt"/>
                          <a:ea typeface="+mn-ea"/>
                          <a:cs typeface="+mn-cs"/>
                        </a:rPr>
                        <a:t>
Heute wird die Neue Karte auf Herz und Nieren geprüft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70033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- 2017-12-21 11:30:00</a:t>
                      </a:r>
                      <a:r>
                        <a:rPr kumimoji="0" lang="de-DE" sz="1000" b="0" i="0" u="none" strike="noStrike" kern="1200" cap="none" spc="0" normalizeH="0" baseline="0" noProof="0">
                          <a:ln>
                            <a:noFill/>
                          </a:ln>
                          <a:solidFill>
                            <a:prstClr val="black"/>
                          </a:solidFill>
                          <a:effectLst/>
                          <a:uLnTx/>
                          <a:uFillTx/>
                          <a:latin typeface="+mn-lt"/>
                          <a:ea typeface="+mn-ea"/>
                          <a:cs typeface="+mn-cs"/>
                        </a:rPr>
                        <a:t>
Ein berühmtes Sprichwort sagt: Alle guten Dinge sind 3...
Heute stellen wir Euch den dritten und letzten Gang unseres diesjährigen Weihnachtsmenüs vor: ein köstliches Mohnparfait mit Gelee Royal und Sauerkirchen-Ingwerragout.
Wir wünschen gutes Gelingen und guten Appetit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0113315"/>
                  </a:ext>
                </a:extLst>
              </a:tr>
            </a:tbl>
          </a:graphicData>
        </a:graphic>
      </p:graphicFrame>
      <p:sp>
        <p:nvSpPr>
          <p:cNvPr id="4" name="Text Placeholder 3">
            <a:extLst>
              <a:ext uri="{FF2B5EF4-FFF2-40B4-BE49-F238E27FC236}">
                <a16:creationId xmlns:a16="http://schemas.microsoft.com/office/drawing/2014/main" id="{39E39F7C-0CB2-4A77-ABA2-9CD91AD25DE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26363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351C8-9524-4333-A00E-1455794AAF94}"/>
              </a:ext>
            </a:extLst>
          </p:cNvPr>
          <p:cNvSpPr>
            <a:spLocks noGrp="1"/>
          </p:cNvSpPr>
          <p:nvPr>
            <p:ph type="title"/>
          </p:nvPr>
        </p:nvSpPr>
        <p:spPr/>
        <p:txBody>
          <a:bodyPr/>
          <a:lstStyle/>
          <a:p>
            <a:r>
              <a:rPr lang="en-US"/>
              <a:t>Facebook Own Posts with Reactions Table - 3 of 9</a:t>
            </a:r>
          </a:p>
        </p:txBody>
      </p:sp>
      <p:graphicFrame>
        <p:nvGraphicFramePr>
          <p:cNvPr id="5" name="Table Placeholder 4">
            <a:extLst>
              <a:ext uri="{FF2B5EF4-FFF2-40B4-BE49-F238E27FC236}">
                <a16:creationId xmlns:a16="http://schemas.microsoft.com/office/drawing/2014/main" id="{EAB9C1CA-93DD-4B2D-8E35-53482A9BB2EB}"/>
              </a:ext>
            </a:extLst>
          </p:cNvPr>
          <p:cNvGraphicFramePr>
            <a:graphicFrameLocks noGrp="1"/>
          </p:cNvGraphicFramePr>
          <p:nvPr>
            <p:ph type="tbl" sz="quarter" idx="13"/>
            <p:extLst>
              <p:ext uri="{D42A27DB-BD31-4B8C-83A1-F6EECF244321}">
                <p14:modId xmlns:p14="http://schemas.microsoft.com/office/powerpoint/2010/main" val="2491145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6353702"/>
                    </a:ext>
                  </a:extLst>
                </a:gridCol>
                <a:gridCol w="822960">
                  <a:extLst>
                    <a:ext uri="{9D8B030D-6E8A-4147-A177-3AD203B41FA5}">
                      <a16:colId xmlns:a16="http://schemas.microsoft.com/office/drawing/2014/main" val="2270347871"/>
                    </a:ext>
                  </a:extLst>
                </a:gridCol>
                <a:gridCol w="822960">
                  <a:extLst>
                    <a:ext uri="{9D8B030D-6E8A-4147-A177-3AD203B41FA5}">
                      <a16:colId xmlns:a16="http://schemas.microsoft.com/office/drawing/2014/main" val="2118048000"/>
                    </a:ext>
                  </a:extLst>
                </a:gridCol>
                <a:gridCol w="822960">
                  <a:extLst>
                    <a:ext uri="{9D8B030D-6E8A-4147-A177-3AD203B41FA5}">
                      <a16:colId xmlns:a16="http://schemas.microsoft.com/office/drawing/2014/main" val="3475164088"/>
                    </a:ext>
                  </a:extLst>
                </a:gridCol>
                <a:gridCol w="822960">
                  <a:extLst>
                    <a:ext uri="{9D8B030D-6E8A-4147-A177-3AD203B41FA5}">
                      <a16:colId xmlns:a16="http://schemas.microsoft.com/office/drawing/2014/main" val="2835936567"/>
                    </a:ext>
                  </a:extLst>
                </a:gridCol>
                <a:gridCol w="822960">
                  <a:extLst>
                    <a:ext uri="{9D8B030D-6E8A-4147-A177-3AD203B41FA5}">
                      <a16:colId xmlns:a16="http://schemas.microsoft.com/office/drawing/2014/main" val="793679037"/>
                    </a:ext>
                  </a:extLst>
                </a:gridCol>
                <a:gridCol w="822960">
                  <a:extLst>
                    <a:ext uri="{9D8B030D-6E8A-4147-A177-3AD203B41FA5}">
                      <a16:colId xmlns:a16="http://schemas.microsoft.com/office/drawing/2014/main" val="718878353"/>
                    </a:ext>
                  </a:extLst>
                </a:gridCol>
                <a:gridCol w="822960">
                  <a:extLst>
                    <a:ext uri="{9D8B030D-6E8A-4147-A177-3AD203B41FA5}">
                      <a16:colId xmlns:a16="http://schemas.microsoft.com/office/drawing/2014/main" val="1130101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4656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- 2017-12-20 18:30:00</a:t>
                      </a:r>
                      <a:r>
                        <a:rPr kumimoji="0" lang="de-DE" sz="1000" b="0" i="0" u="none" strike="noStrike" kern="1200" cap="none" spc="0" normalizeH="0" baseline="0" noProof="0">
                          <a:ln>
                            <a:noFill/>
                          </a:ln>
                          <a:solidFill>
                            <a:prstClr val="black"/>
                          </a:solidFill>
                          <a:effectLst/>
                          <a:uLnTx/>
                          <a:uFillTx/>
                          <a:latin typeface="+mn-lt"/>
                          <a:ea typeface="+mn-ea"/>
                          <a:cs typeface="+mn-cs"/>
                        </a:rPr>
                        <a:t>
Heute haben sich unsere fleißigen Bienchen sehr ins Zeug gelegt, damit alles am 26.12.2017 startklar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495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- 2017-12-20 11:30:00</a:t>
                      </a:r>
                      <a:r>
                        <a:rPr kumimoji="0" lang="en-US" sz="1000" b="0" i="0" u="none" strike="noStrike" kern="1200" cap="none" spc="0" normalizeH="0" baseline="0" noProof="0">
                          <a:ln>
                            <a:noFill/>
                          </a:ln>
                          <a:solidFill>
                            <a:prstClr val="black"/>
                          </a:solidFill>
                          <a:effectLst/>
                          <a:uLnTx/>
                          <a:uFillTx/>
                          <a:latin typeface="+mn-lt"/>
                          <a:ea typeface="+mn-ea"/>
                          <a:cs typeface="+mn-cs"/>
                        </a:rPr>
                        <a:t>
Vorige Woche haben wir Euch den ersten Gang des heurigen Weihnachtsmenüs zum Nachkochen vorgestellt – unsere Karotten-Ingwersamtsuppe.
Heute folgt der Hauptgang: köstlicher Wolfsbarsch an Risotto mit Zucchini-Tomatenwürfel, Pinienkernen und Tomatenpesto...
Wir wünschen guten Appetit und gutes Gelingen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589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- 2017-12-19 22:45:48</a:t>
                      </a:r>
                      <a:r>
                        <a:rPr kumimoji="0" lang="de-DE" sz="1000" b="0" i="0" u="none" strike="noStrike" kern="1200" cap="none" spc="0" normalizeH="0" baseline="0" noProof="0">
                          <a:ln>
                            <a:noFill/>
                          </a:ln>
                          <a:solidFill>
                            <a:prstClr val="black"/>
                          </a:solidFill>
                          <a:effectLst/>
                          <a:uLnTx/>
                          <a:uFillTx/>
                          <a:latin typeface="+mn-lt"/>
                          <a:ea typeface="+mn-ea"/>
                          <a:cs typeface="+mn-cs"/>
                        </a:rPr>
                        <a:t>
STATUS UPDATE!
Wir sind für Silvester ausreserviert.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148297"/>
                  </a:ext>
                </a:extLst>
              </a:tr>
            </a:tbl>
          </a:graphicData>
        </a:graphic>
      </p:graphicFrame>
      <p:sp>
        <p:nvSpPr>
          <p:cNvPr id="4" name="Text Placeholder 3">
            <a:extLst>
              <a:ext uri="{FF2B5EF4-FFF2-40B4-BE49-F238E27FC236}">
                <a16:creationId xmlns:a16="http://schemas.microsoft.com/office/drawing/2014/main" id="{7D94EE28-E4BC-4324-A5DF-C646DEE1CC5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79639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B25A9-6D66-4D14-B69C-2D7A83FFBD7F}"/>
              </a:ext>
            </a:extLst>
          </p:cNvPr>
          <p:cNvSpPr>
            <a:spLocks noGrp="1"/>
          </p:cNvSpPr>
          <p:nvPr>
            <p:ph type="title"/>
          </p:nvPr>
        </p:nvSpPr>
        <p:spPr/>
        <p:txBody>
          <a:bodyPr/>
          <a:lstStyle/>
          <a:p>
            <a:r>
              <a:rPr lang="en-US"/>
              <a:t>Facebook Own Posts with Reactions Table - 4 of 9</a:t>
            </a:r>
          </a:p>
        </p:txBody>
      </p:sp>
      <p:graphicFrame>
        <p:nvGraphicFramePr>
          <p:cNvPr id="5" name="Table Placeholder 4">
            <a:extLst>
              <a:ext uri="{FF2B5EF4-FFF2-40B4-BE49-F238E27FC236}">
                <a16:creationId xmlns:a16="http://schemas.microsoft.com/office/drawing/2014/main" id="{26DCD302-112D-4479-B899-FDE2334108D2}"/>
              </a:ext>
            </a:extLst>
          </p:cNvPr>
          <p:cNvGraphicFramePr>
            <a:graphicFrameLocks noGrp="1"/>
          </p:cNvGraphicFramePr>
          <p:nvPr>
            <p:ph type="tbl" sz="quarter" idx="13"/>
            <p:extLst>
              <p:ext uri="{D42A27DB-BD31-4B8C-83A1-F6EECF244321}">
                <p14:modId xmlns:p14="http://schemas.microsoft.com/office/powerpoint/2010/main" val="776685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14205465"/>
                    </a:ext>
                  </a:extLst>
                </a:gridCol>
                <a:gridCol w="822960">
                  <a:extLst>
                    <a:ext uri="{9D8B030D-6E8A-4147-A177-3AD203B41FA5}">
                      <a16:colId xmlns:a16="http://schemas.microsoft.com/office/drawing/2014/main" val="3869976330"/>
                    </a:ext>
                  </a:extLst>
                </a:gridCol>
                <a:gridCol w="822960">
                  <a:extLst>
                    <a:ext uri="{9D8B030D-6E8A-4147-A177-3AD203B41FA5}">
                      <a16:colId xmlns:a16="http://schemas.microsoft.com/office/drawing/2014/main" val="119742835"/>
                    </a:ext>
                  </a:extLst>
                </a:gridCol>
                <a:gridCol w="822960">
                  <a:extLst>
                    <a:ext uri="{9D8B030D-6E8A-4147-A177-3AD203B41FA5}">
                      <a16:colId xmlns:a16="http://schemas.microsoft.com/office/drawing/2014/main" val="1951078469"/>
                    </a:ext>
                  </a:extLst>
                </a:gridCol>
                <a:gridCol w="822960">
                  <a:extLst>
                    <a:ext uri="{9D8B030D-6E8A-4147-A177-3AD203B41FA5}">
                      <a16:colId xmlns:a16="http://schemas.microsoft.com/office/drawing/2014/main" val="3266163525"/>
                    </a:ext>
                  </a:extLst>
                </a:gridCol>
                <a:gridCol w="822960">
                  <a:extLst>
                    <a:ext uri="{9D8B030D-6E8A-4147-A177-3AD203B41FA5}">
                      <a16:colId xmlns:a16="http://schemas.microsoft.com/office/drawing/2014/main" val="1893503482"/>
                    </a:ext>
                  </a:extLst>
                </a:gridCol>
                <a:gridCol w="822960">
                  <a:extLst>
                    <a:ext uri="{9D8B030D-6E8A-4147-A177-3AD203B41FA5}">
                      <a16:colId xmlns:a16="http://schemas.microsoft.com/office/drawing/2014/main" val="1883382223"/>
                    </a:ext>
                  </a:extLst>
                </a:gridCol>
                <a:gridCol w="822960">
                  <a:extLst>
                    <a:ext uri="{9D8B030D-6E8A-4147-A177-3AD203B41FA5}">
                      <a16:colId xmlns:a16="http://schemas.microsoft.com/office/drawing/2014/main" val="75907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8570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- 2017-12-19 11:30:01</a:t>
                      </a:r>
                      <a:r>
                        <a:rPr kumimoji="0" lang="de-DE" sz="1000" b="0" i="0" u="none" strike="noStrike" kern="1200" cap="none" spc="0" normalizeH="0" baseline="0" noProof="0">
                          <a:ln>
                            <a:noFill/>
                          </a:ln>
                          <a:solidFill>
                            <a:prstClr val="black"/>
                          </a:solidFill>
                          <a:effectLst/>
                          <a:uLnTx/>
                          <a:uFillTx/>
                          <a:latin typeface="+mn-lt"/>
                          <a:ea typeface="+mn-ea"/>
                          <a:cs typeface="+mn-cs"/>
                        </a:rPr>
                        <a:t>
Wir möchten Euch dieses Jahr wieder mit einem ganz besonderen Weihnachtsmenü überraschen...
In den kommenden 2 Wochen folgen noch 2 Gänge von unserem diesjährigen Weihnachtsmenü zum Nachkochen für Euch!
Den Beginn macht aber heute unsere Vorspeise, die köstliche Karotten-Ingwersamtsuppe...
Guten Appetit!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877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- 2017-12-18 18:30:00</a:t>
                      </a:r>
                      <a:r>
                        <a:rPr kumimoji="0" lang="de-DE" sz="1000" b="0" i="0" u="none" strike="noStrike" kern="1200" cap="none" spc="0" normalizeH="0" baseline="0" noProof="0">
                          <a:ln>
                            <a:noFill/>
                          </a:ln>
                          <a:solidFill>
                            <a:prstClr val="black"/>
                          </a:solidFill>
                          <a:effectLst/>
                          <a:uLnTx/>
                          <a:uFillTx/>
                          <a:latin typeface="+mn-lt"/>
                          <a:ea typeface="+mn-ea"/>
                          <a:cs typeface="+mn-cs"/>
                        </a:rPr>
                        <a:t>
💦 Entspannen und Träumen in drei luxuriösen SPAs...
Bei uns findest Du den perfekten Ort, um die Seele baumeln zu lassen. Der Alltag bleibt draußen. Der Kopf wird frei. Die Muskeln werden weich und man spürt das Wohlgefühl am ganzen Körper.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04721847"/>
                  </a:ext>
                </a:extLst>
              </a:tr>
            </a:tbl>
          </a:graphicData>
        </a:graphic>
      </p:graphicFrame>
      <p:sp>
        <p:nvSpPr>
          <p:cNvPr id="4" name="Text Placeholder 3">
            <a:extLst>
              <a:ext uri="{FF2B5EF4-FFF2-40B4-BE49-F238E27FC236}">
                <a16:creationId xmlns:a16="http://schemas.microsoft.com/office/drawing/2014/main" id="{184ABC1B-9FE8-4CA6-BD98-EFCC19F99DC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15042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3296A-96CD-4F24-BE82-B8E905C446A7}"/>
              </a:ext>
            </a:extLst>
          </p:cNvPr>
          <p:cNvSpPr>
            <a:spLocks noGrp="1"/>
          </p:cNvSpPr>
          <p:nvPr>
            <p:ph type="title"/>
          </p:nvPr>
        </p:nvSpPr>
        <p:spPr/>
        <p:txBody>
          <a:bodyPr/>
          <a:lstStyle/>
          <a:p>
            <a:r>
              <a:rPr lang="en-US"/>
              <a:t>Facebook Own Posts with Reactions Table - 5 of 9</a:t>
            </a:r>
          </a:p>
        </p:txBody>
      </p:sp>
      <p:graphicFrame>
        <p:nvGraphicFramePr>
          <p:cNvPr id="5" name="Table Placeholder 4">
            <a:extLst>
              <a:ext uri="{FF2B5EF4-FFF2-40B4-BE49-F238E27FC236}">
                <a16:creationId xmlns:a16="http://schemas.microsoft.com/office/drawing/2014/main" id="{0F46C6A8-3FFC-4E1C-94AD-78B839D47DCF}"/>
              </a:ext>
            </a:extLst>
          </p:cNvPr>
          <p:cNvGraphicFramePr>
            <a:graphicFrameLocks noGrp="1"/>
          </p:cNvGraphicFramePr>
          <p:nvPr>
            <p:ph type="tbl" sz="quarter" idx="13"/>
            <p:extLst>
              <p:ext uri="{D42A27DB-BD31-4B8C-83A1-F6EECF244321}">
                <p14:modId xmlns:p14="http://schemas.microsoft.com/office/powerpoint/2010/main" val="3551443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0931084"/>
                    </a:ext>
                  </a:extLst>
                </a:gridCol>
                <a:gridCol w="822960">
                  <a:extLst>
                    <a:ext uri="{9D8B030D-6E8A-4147-A177-3AD203B41FA5}">
                      <a16:colId xmlns:a16="http://schemas.microsoft.com/office/drawing/2014/main" val="779999834"/>
                    </a:ext>
                  </a:extLst>
                </a:gridCol>
                <a:gridCol w="822960">
                  <a:extLst>
                    <a:ext uri="{9D8B030D-6E8A-4147-A177-3AD203B41FA5}">
                      <a16:colId xmlns:a16="http://schemas.microsoft.com/office/drawing/2014/main" val="3281807026"/>
                    </a:ext>
                  </a:extLst>
                </a:gridCol>
                <a:gridCol w="822960">
                  <a:extLst>
                    <a:ext uri="{9D8B030D-6E8A-4147-A177-3AD203B41FA5}">
                      <a16:colId xmlns:a16="http://schemas.microsoft.com/office/drawing/2014/main" val="1948474776"/>
                    </a:ext>
                  </a:extLst>
                </a:gridCol>
                <a:gridCol w="822960">
                  <a:extLst>
                    <a:ext uri="{9D8B030D-6E8A-4147-A177-3AD203B41FA5}">
                      <a16:colId xmlns:a16="http://schemas.microsoft.com/office/drawing/2014/main" val="389343390"/>
                    </a:ext>
                  </a:extLst>
                </a:gridCol>
                <a:gridCol w="822960">
                  <a:extLst>
                    <a:ext uri="{9D8B030D-6E8A-4147-A177-3AD203B41FA5}">
                      <a16:colId xmlns:a16="http://schemas.microsoft.com/office/drawing/2014/main" val="2741615271"/>
                    </a:ext>
                  </a:extLst>
                </a:gridCol>
                <a:gridCol w="822960">
                  <a:extLst>
                    <a:ext uri="{9D8B030D-6E8A-4147-A177-3AD203B41FA5}">
                      <a16:colId xmlns:a16="http://schemas.microsoft.com/office/drawing/2014/main" val="4280024565"/>
                    </a:ext>
                  </a:extLst>
                </a:gridCol>
                <a:gridCol w="822960">
                  <a:extLst>
                    <a:ext uri="{9D8B030D-6E8A-4147-A177-3AD203B41FA5}">
                      <a16:colId xmlns:a16="http://schemas.microsoft.com/office/drawing/2014/main" val="3107617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08343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- 2017-12-16 14:58:43</a:t>
                      </a:r>
                      <a:r>
                        <a:rPr kumimoji="0" lang="de-DE" sz="1000" b="0" i="0" u="none" strike="noStrike" kern="1200" cap="none" spc="0" normalizeH="0" baseline="0" noProof="0">
                          <a:ln>
                            <a:noFill/>
                          </a:ln>
                          <a:solidFill>
                            <a:prstClr val="black"/>
                          </a:solidFill>
                          <a:effectLst/>
                          <a:uLnTx/>
                          <a:uFillTx/>
                          <a:latin typeface="+mn-lt"/>
                          <a:ea typeface="+mn-ea"/>
                          <a:cs typeface="+mn-cs"/>
                        </a:rPr>
                        <a:t>
Nicht vergessen! Bald ist Silvester und wer noch einen der begehrten Plätze in Mark's New York Bar erhaschen möchte sollte keine Zeit verlieren!
Einfach E-Mail an bar@marksnybar.at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377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- 2017-12-16 14:56:49</a:t>
                      </a:r>
                      <a:r>
                        <a:rPr kumimoji="0" lang="de-DE" sz="1000" b="0" i="0" u="none" strike="noStrike" kern="1200" cap="none" spc="0" normalizeH="0" baseline="0" noProof="0">
                          <a:ln>
                            <a:noFill/>
                          </a:ln>
                          <a:solidFill>
                            <a:prstClr val="black"/>
                          </a:solidFill>
                          <a:effectLst/>
                          <a:uLnTx/>
                          <a:uFillTx/>
                          <a:latin typeface="+mn-lt"/>
                          <a:ea typeface="+mn-ea"/>
                          <a:cs typeface="+mn-cs"/>
                        </a:rPr>
                        <a:t>
Liebe Freunde des guten Geschmacks!
Die Jahreswende naht und wir möchten an dieser Stelle nochmals darauf hinweisen, dass eine Reservierung an der Bar für den Silvesterabend unbedingt notwendig ist.
Einfach eine E-Mail an bar@marksnybar.at
Cheers und bis dem Nächst!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9441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- 2017-12-12 18:30:00</a:t>
                      </a:r>
                      <a:r>
                        <a:rPr kumimoji="0" lang="de-DE" sz="1000" b="0" i="0" u="none" strike="noStrike" kern="1200" cap="none" spc="0" normalizeH="0" baseline="0" noProof="0">
                          <a:ln>
                            <a:noFill/>
                          </a:ln>
                          <a:solidFill>
                            <a:prstClr val="black"/>
                          </a:solidFill>
                          <a:effectLst/>
                          <a:uLnTx/>
                          <a:uFillTx/>
                          <a:latin typeface="+mn-lt"/>
                          <a:ea typeface="+mn-ea"/>
                          <a:cs typeface="+mn-cs"/>
                        </a:rPr>
                        <a:t>
Wie schmecken eigentlich Wintercocktails? ⛄🍸
Ziemlich gut, finden wir! Reinlesen in unser Magazin, New Yorker Barflair schnuppern und vielleicht auch reinschmecken in unsere Wintercocktails...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45578013"/>
                  </a:ext>
                </a:extLst>
              </a:tr>
            </a:tbl>
          </a:graphicData>
        </a:graphic>
      </p:graphicFrame>
      <p:sp>
        <p:nvSpPr>
          <p:cNvPr id="4" name="Text Placeholder 3">
            <a:extLst>
              <a:ext uri="{FF2B5EF4-FFF2-40B4-BE49-F238E27FC236}">
                <a16:creationId xmlns:a16="http://schemas.microsoft.com/office/drawing/2014/main" id="{50CDF8B1-19CA-4573-95AF-676C05A434B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55450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AE0FA-8E2B-49D2-B944-ECC029527A6E}"/>
              </a:ext>
            </a:extLst>
          </p:cNvPr>
          <p:cNvSpPr>
            <a:spLocks noGrp="1"/>
          </p:cNvSpPr>
          <p:nvPr>
            <p:ph type="title"/>
          </p:nvPr>
        </p:nvSpPr>
        <p:spPr/>
        <p:txBody>
          <a:bodyPr/>
          <a:lstStyle/>
          <a:p>
            <a:r>
              <a:rPr lang="en-US"/>
              <a:t>Facebook Own Posts with Reactions Table - 6 of 9</a:t>
            </a:r>
          </a:p>
        </p:txBody>
      </p:sp>
      <p:graphicFrame>
        <p:nvGraphicFramePr>
          <p:cNvPr id="5" name="Table Placeholder 4">
            <a:extLst>
              <a:ext uri="{FF2B5EF4-FFF2-40B4-BE49-F238E27FC236}">
                <a16:creationId xmlns:a16="http://schemas.microsoft.com/office/drawing/2014/main" id="{D40809F7-4EA3-4071-B19B-F35FB26EB88E}"/>
              </a:ext>
            </a:extLst>
          </p:cNvPr>
          <p:cNvGraphicFramePr>
            <a:graphicFrameLocks noGrp="1"/>
          </p:cNvGraphicFramePr>
          <p:nvPr>
            <p:ph type="tbl" sz="quarter" idx="13"/>
            <p:extLst>
              <p:ext uri="{D42A27DB-BD31-4B8C-83A1-F6EECF244321}">
                <p14:modId xmlns:p14="http://schemas.microsoft.com/office/powerpoint/2010/main" val="3347635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7611901"/>
                    </a:ext>
                  </a:extLst>
                </a:gridCol>
                <a:gridCol w="822960">
                  <a:extLst>
                    <a:ext uri="{9D8B030D-6E8A-4147-A177-3AD203B41FA5}">
                      <a16:colId xmlns:a16="http://schemas.microsoft.com/office/drawing/2014/main" val="1973295455"/>
                    </a:ext>
                  </a:extLst>
                </a:gridCol>
                <a:gridCol w="822960">
                  <a:extLst>
                    <a:ext uri="{9D8B030D-6E8A-4147-A177-3AD203B41FA5}">
                      <a16:colId xmlns:a16="http://schemas.microsoft.com/office/drawing/2014/main" val="1009710556"/>
                    </a:ext>
                  </a:extLst>
                </a:gridCol>
                <a:gridCol w="822960">
                  <a:extLst>
                    <a:ext uri="{9D8B030D-6E8A-4147-A177-3AD203B41FA5}">
                      <a16:colId xmlns:a16="http://schemas.microsoft.com/office/drawing/2014/main" val="2132825312"/>
                    </a:ext>
                  </a:extLst>
                </a:gridCol>
                <a:gridCol w="822960">
                  <a:extLst>
                    <a:ext uri="{9D8B030D-6E8A-4147-A177-3AD203B41FA5}">
                      <a16:colId xmlns:a16="http://schemas.microsoft.com/office/drawing/2014/main" val="1959909605"/>
                    </a:ext>
                  </a:extLst>
                </a:gridCol>
                <a:gridCol w="822960">
                  <a:extLst>
                    <a:ext uri="{9D8B030D-6E8A-4147-A177-3AD203B41FA5}">
                      <a16:colId xmlns:a16="http://schemas.microsoft.com/office/drawing/2014/main" val="2077632524"/>
                    </a:ext>
                  </a:extLst>
                </a:gridCol>
                <a:gridCol w="822960">
                  <a:extLst>
                    <a:ext uri="{9D8B030D-6E8A-4147-A177-3AD203B41FA5}">
                      <a16:colId xmlns:a16="http://schemas.microsoft.com/office/drawing/2014/main" val="2986573031"/>
                    </a:ext>
                  </a:extLst>
                </a:gridCol>
                <a:gridCol w="822960">
                  <a:extLst>
                    <a:ext uri="{9D8B030D-6E8A-4147-A177-3AD203B41FA5}">
                      <a16:colId xmlns:a16="http://schemas.microsoft.com/office/drawing/2014/main" val="98628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5036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- 2017-12-10 11:00:00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zweiten Adventsonntag! Genießt den Tag! 
Wir verabschieden uns heute in den Urlaub und sind ab 26.12.2017 wieder für Euch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543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- 2017-12-08 19:58:49</a:t>
                      </a:r>
                      <a:r>
                        <a:rPr kumimoji="0" lang="de-DE" sz="1000" b="0" i="0" u="none" strike="noStrike" kern="1200" cap="none" spc="0" normalizeH="0" baseline="0" noProof="0">
                          <a:ln>
                            <a:noFill/>
                          </a:ln>
                          <a:solidFill>
                            <a:prstClr val="black"/>
                          </a:solidFill>
                          <a:effectLst/>
                          <a:uLnTx/>
                          <a:uFillTx/>
                          <a:latin typeface="+mn-lt"/>
                          <a:ea typeface="+mn-ea"/>
                          <a:cs typeface="+mn-cs"/>
                        </a:rPr>
                        <a:t>
Zu der Winterlichen Stimmung und den gerade gefallenen Neuschnee empfehlen wir eine Feuerzangenbwle! 
Die gibts heute bei uns portionsweise!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951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- 2017-12-08 19:58:49</a:t>
                      </a:r>
                      <a:r>
                        <a:rPr kumimoji="0" lang="de-DE" sz="1000" b="0" i="0" u="none" strike="noStrike" kern="1200" cap="none" spc="0" normalizeH="0" baseline="0" noProof="0">
                          <a:ln>
                            <a:noFill/>
                          </a:ln>
                          <a:solidFill>
                            <a:prstClr val="black"/>
                          </a:solidFill>
                          <a:effectLst/>
                          <a:uLnTx/>
                          <a:uFillTx/>
                          <a:latin typeface="+mn-lt"/>
                          <a:ea typeface="+mn-ea"/>
                          <a:cs typeface="+mn-cs"/>
                        </a:rPr>
                        <a:t>
Zu der Winterlichen Stimmung und den gerade gefallenen Neuschnee empfehlen wir eine Feuerzangenbwle! 
Die gibts heute bei uns portionsweise!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5695171"/>
                  </a:ext>
                </a:extLst>
              </a:tr>
            </a:tbl>
          </a:graphicData>
        </a:graphic>
      </p:graphicFrame>
      <p:sp>
        <p:nvSpPr>
          <p:cNvPr id="4" name="Text Placeholder 3">
            <a:extLst>
              <a:ext uri="{FF2B5EF4-FFF2-40B4-BE49-F238E27FC236}">
                <a16:creationId xmlns:a16="http://schemas.microsoft.com/office/drawing/2014/main" id="{7E8D328A-F344-44D7-ADAA-E676D584AAC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57042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1C735-957F-4F5E-9FB6-7B2CEAFECAED}"/>
              </a:ext>
            </a:extLst>
          </p:cNvPr>
          <p:cNvSpPr>
            <a:spLocks noGrp="1"/>
          </p:cNvSpPr>
          <p:nvPr>
            <p:ph type="title"/>
          </p:nvPr>
        </p:nvSpPr>
        <p:spPr/>
        <p:txBody>
          <a:bodyPr/>
          <a:lstStyle/>
          <a:p>
            <a:r>
              <a:rPr lang="en-US"/>
              <a:t>Facebook Own Posts with Reactions Table - 7 of 9</a:t>
            </a:r>
          </a:p>
        </p:txBody>
      </p:sp>
      <p:graphicFrame>
        <p:nvGraphicFramePr>
          <p:cNvPr id="5" name="Table Placeholder 4">
            <a:extLst>
              <a:ext uri="{FF2B5EF4-FFF2-40B4-BE49-F238E27FC236}">
                <a16:creationId xmlns:a16="http://schemas.microsoft.com/office/drawing/2014/main" id="{FE3B39BF-334E-4C41-A668-3073E3795347}"/>
              </a:ext>
            </a:extLst>
          </p:cNvPr>
          <p:cNvGraphicFramePr>
            <a:graphicFrameLocks noGrp="1"/>
          </p:cNvGraphicFramePr>
          <p:nvPr>
            <p:ph type="tbl" sz="quarter" idx="13"/>
            <p:extLst>
              <p:ext uri="{D42A27DB-BD31-4B8C-83A1-F6EECF244321}">
                <p14:modId xmlns:p14="http://schemas.microsoft.com/office/powerpoint/2010/main" val="306880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8805516"/>
                    </a:ext>
                  </a:extLst>
                </a:gridCol>
                <a:gridCol w="822960">
                  <a:extLst>
                    <a:ext uri="{9D8B030D-6E8A-4147-A177-3AD203B41FA5}">
                      <a16:colId xmlns:a16="http://schemas.microsoft.com/office/drawing/2014/main" val="700896733"/>
                    </a:ext>
                  </a:extLst>
                </a:gridCol>
                <a:gridCol w="822960">
                  <a:extLst>
                    <a:ext uri="{9D8B030D-6E8A-4147-A177-3AD203B41FA5}">
                      <a16:colId xmlns:a16="http://schemas.microsoft.com/office/drawing/2014/main" val="4272890001"/>
                    </a:ext>
                  </a:extLst>
                </a:gridCol>
                <a:gridCol w="822960">
                  <a:extLst>
                    <a:ext uri="{9D8B030D-6E8A-4147-A177-3AD203B41FA5}">
                      <a16:colId xmlns:a16="http://schemas.microsoft.com/office/drawing/2014/main" val="2637713189"/>
                    </a:ext>
                  </a:extLst>
                </a:gridCol>
                <a:gridCol w="822960">
                  <a:extLst>
                    <a:ext uri="{9D8B030D-6E8A-4147-A177-3AD203B41FA5}">
                      <a16:colId xmlns:a16="http://schemas.microsoft.com/office/drawing/2014/main" val="2281266910"/>
                    </a:ext>
                  </a:extLst>
                </a:gridCol>
                <a:gridCol w="822960">
                  <a:extLst>
                    <a:ext uri="{9D8B030D-6E8A-4147-A177-3AD203B41FA5}">
                      <a16:colId xmlns:a16="http://schemas.microsoft.com/office/drawing/2014/main" val="1610957471"/>
                    </a:ext>
                  </a:extLst>
                </a:gridCol>
                <a:gridCol w="822960">
                  <a:extLst>
                    <a:ext uri="{9D8B030D-6E8A-4147-A177-3AD203B41FA5}">
                      <a16:colId xmlns:a16="http://schemas.microsoft.com/office/drawing/2014/main" val="4062627755"/>
                    </a:ext>
                  </a:extLst>
                </a:gridCol>
                <a:gridCol w="822960">
                  <a:extLst>
                    <a:ext uri="{9D8B030D-6E8A-4147-A177-3AD203B41FA5}">
                      <a16:colId xmlns:a16="http://schemas.microsoft.com/office/drawing/2014/main" val="3347304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538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- 2017-12-05 19:00:01</a:t>
                      </a:r>
                      <a:r>
                        <a:rPr kumimoji="0" lang="de-DE" sz="1000" b="0" i="0" u="none" strike="noStrike" kern="1200" cap="none" spc="0" normalizeH="0" baseline="0" noProof="0">
                          <a:ln>
                            <a:noFill/>
                          </a:ln>
                          <a:solidFill>
                            <a:prstClr val="black"/>
                          </a:solidFill>
                          <a:effectLst/>
                          <a:uLnTx/>
                          <a:uFillTx/>
                          <a:latin typeface="+mn-lt"/>
                          <a:ea typeface="+mn-ea"/>
                          <a:cs typeface="+mn-cs"/>
                        </a:rPr>
                        <a:t>
"Lasst uns froh und munter sein
und uns recht von Herzen freu'n!
Lustig, lustig, traleralala,
bald ist Nikolausabend da,
bald ist Nikolausabend da!"(...)
Könnt ihr Euch noch an dieses Kinderlied erinnern? 😁😁
Da werden Erinnerungen wach...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199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- 2017-12-05 18:30:00</a:t>
                      </a:r>
                      <a:r>
                        <a:rPr kumimoji="0" lang="de-DE" sz="1000" b="0" i="0" u="none" strike="noStrike" kern="1200" cap="none" spc="0" normalizeH="0" baseline="0" noProof="0">
                          <a:ln>
                            <a:noFill/>
                          </a:ln>
                          <a:solidFill>
                            <a:prstClr val="black"/>
                          </a:solidFill>
                          <a:effectLst/>
                          <a:uLnTx/>
                          <a:uFillTx/>
                          <a:latin typeface="+mn-lt"/>
                          <a:ea typeface="+mn-ea"/>
                          <a:cs typeface="+mn-cs"/>
                        </a:rPr>
                        <a:t>
Verführung an der Bar...
Es soll ja Getränke geben, die gezielt nur eines im Sinn haben. Und das ist auch gut so. Aphrodisierende Cocktails und Getränke lockern Zunge und Stimmung. Aber von welchen Drinks sprechen wir da eigentlich?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27200635"/>
                  </a:ext>
                </a:extLst>
              </a:tr>
            </a:tbl>
          </a:graphicData>
        </a:graphic>
      </p:graphicFrame>
      <p:sp>
        <p:nvSpPr>
          <p:cNvPr id="4" name="Text Placeholder 3">
            <a:extLst>
              <a:ext uri="{FF2B5EF4-FFF2-40B4-BE49-F238E27FC236}">
                <a16:creationId xmlns:a16="http://schemas.microsoft.com/office/drawing/2014/main" id="{EF3F905D-CAF8-4772-B1DB-44EAD282D8C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88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024D0-6460-4546-BB5A-E407AF59B415}"/>
              </a:ext>
            </a:extLst>
          </p:cNvPr>
          <p:cNvSpPr>
            <a:spLocks noGrp="1"/>
          </p:cNvSpPr>
          <p:nvPr>
            <p:ph type="title"/>
          </p:nvPr>
        </p:nvSpPr>
        <p:spPr/>
        <p:txBody>
          <a:bodyPr/>
          <a:lstStyle/>
          <a:p>
            <a:r>
              <a:rPr lang="en-US"/>
              <a:t>Facebook Own Posts with Reactions Table - 8 of 9</a:t>
            </a:r>
          </a:p>
        </p:txBody>
      </p:sp>
      <p:graphicFrame>
        <p:nvGraphicFramePr>
          <p:cNvPr id="5" name="Table Placeholder 4">
            <a:extLst>
              <a:ext uri="{FF2B5EF4-FFF2-40B4-BE49-F238E27FC236}">
                <a16:creationId xmlns:a16="http://schemas.microsoft.com/office/drawing/2014/main" id="{DCBFA837-51FF-4EF1-BF04-42C6B881F7E6}"/>
              </a:ext>
            </a:extLst>
          </p:cNvPr>
          <p:cNvGraphicFramePr>
            <a:graphicFrameLocks noGrp="1"/>
          </p:cNvGraphicFramePr>
          <p:nvPr>
            <p:ph type="tbl" sz="quarter" idx="13"/>
            <p:extLst>
              <p:ext uri="{D42A27DB-BD31-4B8C-83A1-F6EECF244321}">
                <p14:modId xmlns:p14="http://schemas.microsoft.com/office/powerpoint/2010/main" val="365961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2522186"/>
                    </a:ext>
                  </a:extLst>
                </a:gridCol>
                <a:gridCol w="822960">
                  <a:extLst>
                    <a:ext uri="{9D8B030D-6E8A-4147-A177-3AD203B41FA5}">
                      <a16:colId xmlns:a16="http://schemas.microsoft.com/office/drawing/2014/main" val="1519294586"/>
                    </a:ext>
                  </a:extLst>
                </a:gridCol>
                <a:gridCol w="822960">
                  <a:extLst>
                    <a:ext uri="{9D8B030D-6E8A-4147-A177-3AD203B41FA5}">
                      <a16:colId xmlns:a16="http://schemas.microsoft.com/office/drawing/2014/main" val="4270325696"/>
                    </a:ext>
                  </a:extLst>
                </a:gridCol>
                <a:gridCol w="822960">
                  <a:extLst>
                    <a:ext uri="{9D8B030D-6E8A-4147-A177-3AD203B41FA5}">
                      <a16:colId xmlns:a16="http://schemas.microsoft.com/office/drawing/2014/main" val="1924439162"/>
                    </a:ext>
                  </a:extLst>
                </a:gridCol>
                <a:gridCol w="822960">
                  <a:extLst>
                    <a:ext uri="{9D8B030D-6E8A-4147-A177-3AD203B41FA5}">
                      <a16:colId xmlns:a16="http://schemas.microsoft.com/office/drawing/2014/main" val="2118191980"/>
                    </a:ext>
                  </a:extLst>
                </a:gridCol>
                <a:gridCol w="822960">
                  <a:extLst>
                    <a:ext uri="{9D8B030D-6E8A-4147-A177-3AD203B41FA5}">
                      <a16:colId xmlns:a16="http://schemas.microsoft.com/office/drawing/2014/main" val="2097881002"/>
                    </a:ext>
                  </a:extLst>
                </a:gridCol>
                <a:gridCol w="822960">
                  <a:extLst>
                    <a:ext uri="{9D8B030D-6E8A-4147-A177-3AD203B41FA5}">
                      <a16:colId xmlns:a16="http://schemas.microsoft.com/office/drawing/2014/main" val="2746863768"/>
                    </a:ext>
                  </a:extLst>
                </a:gridCol>
                <a:gridCol w="822960">
                  <a:extLst>
                    <a:ext uri="{9D8B030D-6E8A-4147-A177-3AD203B41FA5}">
                      <a16:colId xmlns:a16="http://schemas.microsoft.com/office/drawing/2014/main" val="68352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0344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- 2017-12-03 17:47:33</a:t>
                      </a:r>
                      <a:r>
                        <a:rPr kumimoji="0" lang="en-US" sz="1000" b="0" i="0" u="none" strike="noStrike" kern="1200" cap="none" spc="0" normalizeH="0" baseline="0" noProof="0">
                          <a:ln>
                            <a:noFill/>
                          </a:ln>
                          <a:solidFill>
                            <a:prstClr val="black"/>
                          </a:solidFill>
                          <a:effectLst/>
                          <a:uLnTx/>
                          <a:uFillTx/>
                          <a:latin typeface="+mn-lt"/>
                          <a:ea typeface="+mn-ea"/>
                          <a:cs typeface="+mn-cs"/>
                        </a:rPr>
                        <a:t>
So Leute!
Heute bei uns...
"Betreutes Trinken"
Unsere Empfehlung ist der Siegerdrink von Harald Gröbl. Er hat in Amsterdam den ersten Platz für Österreich belegt und vertritt Österreich bei den Bacardi Legacy Global Finals im April in Mexico!
Sein Drink:
Wayfarer
Bacardi Ocho, Creme de Cacao weiss, Martini Riserva Rubino, Limette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596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- 2017-12-03 10:00:00</a:t>
                      </a:r>
                      <a:r>
                        <a:rPr kumimoji="0" lang="de-DE" sz="1000" b="0" i="0" u="none" strike="noStrike" kern="1200" cap="none" spc="0" normalizeH="0" baseline="0" noProof="0">
                          <a:ln>
                            <a:noFill/>
                          </a:ln>
                          <a:solidFill>
                            <a:prstClr val="black"/>
                          </a:solidFill>
                          <a:effectLst/>
                          <a:uLnTx/>
                          <a:uFillTx/>
                          <a:latin typeface="+mn-lt"/>
                          <a:ea typeface="+mn-ea"/>
                          <a:cs typeface="+mn-cs"/>
                        </a:rPr>
                        <a:t>
"Advent, Advent, das erste Lichtlein brennt..."
Wir wünschen Euch eine wunderschöne und besinnliche Adventszeit!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8168224"/>
                  </a:ext>
                </a:extLst>
              </a:tr>
            </a:tbl>
          </a:graphicData>
        </a:graphic>
      </p:graphicFrame>
      <p:sp>
        <p:nvSpPr>
          <p:cNvPr id="4" name="Text Placeholder 3">
            <a:extLst>
              <a:ext uri="{FF2B5EF4-FFF2-40B4-BE49-F238E27FC236}">
                <a16:creationId xmlns:a16="http://schemas.microsoft.com/office/drawing/2014/main" id="{F362C3B2-1EA3-4B46-A6FE-FFB8C1E64A2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365981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B7068-A14D-44B2-8B4B-A2612E4B0C6D}"/>
              </a:ext>
            </a:extLst>
          </p:cNvPr>
          <p:cNvSpPr>
            <a:spLocks noGrp="1"/>
          </p:cNvSpPr>
          <p:nvPr>
            <p:ph type="title"/>
          </p:nvPr>
        </p:nvSpPr>
        <p:spPr/>
        <p:txBody>
          <a:bodyPr/>
          <a:lstStyle/>
          <a:p>
            <a:r>
              <a:rPr lang="en-US"/>
              <a:t>Facebook Own Posts with Reactions Table - 9 of 9</a:t>
            </a:r>
          </a:p>
        </p:txBody>
      </p:sp>
      <p:graphicFrame>
        <p:nvGraphicFramePr>
          <p:cNvPr id="5" name="Table Placeholder 4">
            <a:extLst>
              <a:ext uri="{FF2B5EF4-FFF2-40B4-BE49-F238E27FC236}">
                <a16:creationId xmlns:a16="http://schemas.microsoft.com/office/drawing/2014/main" id="{397A21A0-BB83-43B4-B16F-CF323178A653}"/>
              </a:ext>
            </a:extLst>
          </p:cNvPr>
          <p:cNvGraphicFramePr>
            <a:graphicFrameLocks noGrp="1"/>
          </p:cNvGraphicFramePr>
          <p:nvPr>
            <p:ph type="tbl" sz="quarter" idx="13"/>
            <p:extLst>
              <p:ext uri="{D42A27DB-BD31-4B8C-83A1-F6EECF244321}">
                <p14:modId xmlns:p14="http://schemas.microsoft.com/office/powerpoint/2010/main" val="374876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84361363"/>
                    </a:ext>
                  </a:extLst>
                </a:gridCol>
                <a:gridCol w="822960">
                  <a:extLst>
                    <a:ext uri="{9D8B030D-6E8A-4147-A177-3AD203B41FA5}">
                      <a16:colId xmlns:a16="http://schemas.microsoft.com/office/drawing/2014/main" val="102437694"/>
                    </a:ext>
                  </a:extLst>
                </a:gridCol>
                <a:gridCol w="822960">
                  <a:extLst>
                    <a:ext uri="{9D8B030D-6E8A-4147-A177-3AD203B41FA5}">
                      <a16:colId xmlns:a16="http://schemas.microsoft.com/office/drawing/2014/main" val="210454051"/>
                    </a:ext>
                  </a:extLst>
                </a:gridCol>
                <a:gridCol w="822960">
                  <a:extLst>
                    <a:ext uri="{9D8B030D-6E8A-4147-A177-3AD203B41FA5}">
                      <a16:colId xmlns:a16="http://schemas.microsoft.com/office/drawing/2014/main" val="4020209602"/>
                    </a:ext>
                  </a:extLst>
                </a:gridCol>
                <a:gridCol w="822960">
                  <a:extLst>
                    <a:ext uri="{9D8B030D-6E8A-4147-A177-3AD203B41FA5}">
                      <a16:colId xmlns:a16="http://schemas.microsoft.com/office/drawing/2014/main" val="1786430789"/>
                    </a:ext>
                  </a:extLst>
                </a:gridCol>
                <a:gridCol w="822960">
                  <a:extLst>
                    <a:ext uri="{9D8B030D-6E8A-4147-A177-3AD203B41FA5}">
                      <a16:colId xmlns:a16="http://schemas.microsoft.com/office/drawing/2014/main" val="3281330892"/>
                    </a:ext>
                  </a:extLst>
                </a:gridCol>
                <a:gridCol w="822960">
                  <a:extLst>
                    <a:ext uri="{9D8B030D-6E8A-4147-A177-3AD203B41FA5}">
                      <a16:colId xmlns:a16="http://schemas.microsoft.com/office/drawing/2014/main" val="2775607940"/>
                    </a:ext>
                  </a:extLst>
                </a:gridCol>
                <a:gridCol w="822960">
                  <a:extLst>
                    <a:ext uri="{9D8B030D-6E8A-4147-A177-3AD203B41FA5}">
                      <a16:colId xmlns:a16="http://schemas.microsoft.com/office/drawing/2014/main" val="1452371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3960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20:00:00</a:t>
                      </a:r>
                      <a:r>
                        <a:rPr kumimoji="0" lang="de-DE" sz="1000" b="0" i="0" u="none" strike="noStrike" kern="1200" cap="none" spc="0" normalizeH="0" baseline="0" noProof="0">
                          <a:ln>
                            <a:noFill/>
                          </a:ln>
                          <a:solidFill>
                            <a:prstClr val="black"/>
                          </a:solidFill>
                          <a:effectLst/>
                          <a:uLnTx/>
                          <a:uFillTx/>
                          <a:latin typeface="+mn-lt"/>
                          <a:ea typeface="+mn-ea"/>
                          <a:cs typeface="+mn-cs"/>
                        </a:rPr>
                        <a:t>
Hier ein kleiner Einblick in unseren exklusiven Sole Spa!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3395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11:55:41</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626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- 2017-12-01 10:52:11</a:t>
                      </a:r>
                      <a:r>
                        <a:rPr kumimoji="0" lang="de-DE" sz="1000" b="0" i="0" u="none" strike="noStrike" kern="1200" cap="none" spc="0" normalizeH="0" baseline="0" noProof="0">
                          <a:ln>
                            <a:noFill/>
                          </a:ln>
                          <a:solidFill>
                            <a:prstClr val="black"/>
                          </a:solidFill>
                          <a:effectLst/>
                          <a:uLnTx/>
                          <a:uFillTx/>
                          <a:latin typeface="+mn-lt"/>
                          <a:ea typeface="+mn-ea"/>
                          <a:cs typeface="+mn-cs"/>
                        </a:rPr>
                        <a:t>
Wow 😉😉 Vielen lieben Dank an unsere Chefs! Damit die Weihnachtszeit ein bisschen versüßt wird, hat jeder Mitarbeiter einen Adventskalender bekommen!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1269467"/>
                  </a:ext>
                </a:extLst>
              </a:tr>
            </a:tbl>
          </a:graphicData>
        </a:graphic>
      </p:graphicFrame>
      <p:sp>
        <p:nvSpPr>
          <p:cNvPr id="4" name="Text Placeholder 3">
            <a:extLst>
              <a:ext uri="{FF2B5EF4-FFF2-40B4-BE49-F238E27FC236}">
                <a16:creationId xmlns:a16="http://schemas.microsoft.com/office/drawing/2014/main" id="{21220394-1BE3-43F2-893B-8C6FA524195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762046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4E0EC-E8E7-4AEF-90D9-8F10049E1D0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A2B2E15-CE3F-4B13-82D1-EC415B1D2A18}"/>
              </a:ext>
            </a:extLst>
          </p:cNvPr>
          <p:cNvGraphicFramePr>
            <a:graphicFrameLocks noGrp="1"/>
          </p:cNvGraphicFramePr>
          <p:nvPr>
            <p:ph type="chart" sz="quarter" idx="13"/>
            <p:extLst>
              <p:ext uri="{D42A27DB-BD31-4B8C-83A1-F6EECF244321}">
                <p14:modId xmlns:p14="http://schemas.microsoft.com/office/powerpoint/2010/main" val="1601251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BCEDB9-C72E-4D7A-80E7-579D6BD10ED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C1B85C5-31C0-4EF5-AFC0-CFBBAEE9EF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463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2ECB4-73BC-47D0-A4E1-E7DF4369253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DEF5A9E-34CF-4C01-8556-1E27725869F7}"/>
              </a:ext>
            </a:extLst>
          </p:cNvPr>
          <p:cNvGraphicFramePr>
            <a:graphicFrameLocks noGrp="1"/>
          </p:cNvGraphicFramePr>
          <p:nvPr>
            <p:ph type="chart" sz="quarter" idx="13"/>
            <p:extLst>
              <p:ext uri="{D42A27DB-BD31-4B8C-83A1-F6EECF244321}">
                <p14:modId xmlns:p14="http://schemas.microsoft.com/office/powerpoint/2010/main" val="74631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94EAC5-F2A9-4B49-9838-BD4A1E8E02A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813CED0-958D-4A43-AF52-F6D51A614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60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114B-5FA5-49CB-BAD4-742173AB64E6}"/>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934C7EF-FF3F-4D74-A7F7-790C82E1D13E}"/>
              </a:ext>
            </a:extLst>
          </p:cNvPr>
          <p:cNvGraphicFramePr>
            <a:graphicFrameLocks noGrp="1"/>
          </p:cNvGraphicFramePr>
          <p:nvPr>
            <p:ph type="chart" sz="quarter" idx="13"/>
            <p:extLst>
              <p:ext uri="{D42A27DB-BD31-4B8C-83A1-F6EECF244321}">
                <p14:modId xmlns:p14="http://schemas.microsoft.com/office/powerpoint/2010/main" val="1136884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019D8D-46F9-442E-B62B-D5EAB7AB072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A3A6621-AAC0-4A19-9F24-11200A3091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497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FB172-A8C4-4955-9BA2-9F3A4BDCCC8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970809B-DF33-4DE1-AA6F-42F2611ACF08}"/>
              </a:ext>
            </a:extLst>
          </p:cNvPr>
          <p:cNvGraphicFramePr>
            <a:graphicFrameLocks noGrp="1"/>
          </p:cNvGraphicFramePr>
          <p:nvPr>
            <p:ph type="chart" sz="quarter" idx="13"/>
            <p:extLst>
              <p:ext uri="{D42A27DB-BD31-4B8C-83A1-F6EECF244321}">
                <p14:modId xmlns:p14="http://schemas.microsoft.com/office/powerpoint/2010/main" val="3396117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80ECC9-B5A7-4484-8B3C-A4AFEFFE4A3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70CA39D-E07A-4D46-BF3F-831DDB095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6352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61938-0266-4A9A-9E12-1F31A01C236B}"/>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338AE0E9-00AF-4D05-94AA-FE72B5254150}"/>
              </a:ext>
            </a:extLst>
          </p:cNvPr>
          <p:cNvGraphicFramePr>
            <a:graphicFrameLocks noGrp="1"/>
          </p:cNvGraphicFramePr>
          <p:nvPr>
            <p:ph type="tbl" sz="quarter" idx="13"/>
            <p:extLst>
              <p:ext uri="{D42A27DB-BD31-4B8C-83A1-F6EECF244321}">
                <p14:modId xmlns:p14="http://schemas.microsoft.com/office/powerpoint/2010/main" val="3369776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48810266"/>
                    </a:ext>
                  </a:extLst>
                </a:gridCol>
                <a:gridCol w="822960">
                  <a:extLst>
                    <a:ext uri="{9D8B030D-6E8A-4147-A177-3AD203B41FA5}">
                      <a16:colId xmlns:a16="http://schemas.microsoft.com/office/drawing/2014/main" val="389701453"/>
                    </a:ext>
                  </a:extLst>
                </a:gridCol>
                <a:gridCol w="822960">
                  <a:extLst>
                    <a:ext uri="{9D8B030D-6E8A-4147-A177-3AD203B41FA5}">
                      <a16:colId xmlns:a16="http://schemas.microsoft.com/office/drawing/2014/main" val="513448070"/>
                    </a:ext>
                  </a:extLst>
                </a:gridCol>
                <a:gridCol w="822960">
                  <a:extLst>
                    <a:ext uri="{9D8B030D-6E8A-4147-A177-3AD203B41FA5}">
                      <a16:colId xmlns:a16="http://schemas.microsoft.com/office/drawing/2014/main" val="1096189471"/>
                    </a:ext>
                  </a:extLst>
                </a:gridCol>
                <a:gridCol w="822960">
                  <a:extLst>
                    <a:ext uri="{9D8B030D-6E8A-4147-A177-3AD203B41FA5}">
                      <a16:colId xmlns:a16="http://schemas.microsoft.com/office/drawing/2014/main" val="3514590073"/>
                    </a:ext>
                  </a:extLst>
                </a:gridCol>
                <a:gridCol w="822960">
                  <a:extLst>
                    <a:ext uri="{9D8B030D-6E8A-4147-A177-3AD203B41FA5}">
                      <a16:colId xmlns:a16="http://schemas.microsoft.com/office/drawing/2014/main" val="220535690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917558010"/>
                  </a:ext>
                </a:extLst>
              </a:tr>
              <a:tr h="370840">
                <a:tc>
                  <a:txBody>
                    <a:bodyPr/>
                    <a:lstStyle/>
                    <a:p>
                      <a:r>
                        <a:rPr lang="de-DE" sz="1000" b="1"/>
                        <a:t>**** Hotel Winzer Wellness und Kuscheln</a:t>
                      </a:r>
                      <a:r>
                        <a:rPr lang="de-DE" sz="1000"/>
                        <a:t> got a post by </a:t>
                      </a:r>
                      <a:r>
                        <a:rPr lang="de-DE" sz="1000" b="1"/>
                        <a:t>Jasmin Krimmer - 2017-12-18 21:11:40</a:t>
                      </a:r>
                      <a:r>
                        <a:rPr lang="de-DE" sz="1000"/>
                        <a:t>
Liebes Winzer-Team! Wir möchten uns nochmal für den wieder rundum perfekten Aufenthalt bei euch bedanken! Mein Verlobter hat den Heiratsantrag mit euch geplant und ich werde diesen Tag nie vergessen 😍😍 Bis nächstes Jahr 🤗 
Ihr seid einfach DAS beste Wellnesshotel! 👌</a:t>
                      </a:r>
                      <a:endParaRPr lang="en-US" sz="1000"/>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Photo</a:t>
                      </a:r>
                    </a:p>
                  </a:txBody>
                  <a:tcPr/>
                </a:tc>
                <a:tc>
                  <a:txBody>
                    <a:bodyPr/>
                    <a:lstStyle/>
                    <a:p>
                      <a:r>
                        <a:rPr lang="en-US" sz="1000"/>
                        <a:t>12/18/2017 22:13:16</a:t>
                      </a:r>
                    </a:p>
                  </a:txBody>
                  <a:tcPr/>
                </a:tc>
                <a:extLst>
                  <a:ext uri="{0D108BD9-81ED-4DB2-BD59-A6C34878D82A}">
                    <a16:rowId xmlns:a16="http://schemas.microsoft.com/office/drawing/2014/main" val="2872822270"/>
                  </a:ext>
                </a:extLst>
              </a:tr>
            </a:tbl>
          </a:graphicData>
        </a:graphic>
      </p:graphicFrame>
      <p:sp>
        <p:nvSpPr>
          <p:cNvPr id="4" name="Text Placeholder 3">
            <a:extLst>
              <a:ext uri="{FF2B5EF4-FFF2-40B4-BE49-F238E27FC236}">
                <a16:creationId xmlns:a16="http://schemas.microsoft.com/office/drawing/2014/main" id="{74924A94-EA39-406E-9E6E-ADE375EFFFE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919181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B8C5C-57D5-45EF-8BD0-788E2C83710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AB05C6C-C94C-48C8-B736-F4E68AD1067B}"/>
              </a:ext>
            </a:extLst>
          </p:cNvPr>
          <p:cNvGraphicFramePr>
            <a:graphicFrameLocks noGrp="1"/>
          </p:cNvGraphicFramePr>
          <p:nvPr>
            <p:ph type="chart" sz="quarter" idx="13"/>
            <p:extLst>
              <p:ext uri="{D42A27DB-BD31-4B8C-83A1-F6EECF244321}">
                <p14:modId xmlns:p14="http://schemas.microsoft.com/office/powerpoint/2010/main" val="3738723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ABEF48-23DE-4EE8-B977-20FBE4A13F8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EB0F393-54E3-419C-9741-E15B2F2B5D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426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738AA-2C63-486D-B1CA-5171E98DD13D}"/>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424CFD7B-C08F-439B-AEB7-3FCD44B30381}"/>
              </a:ext>
            </a:extLst>
          </p:cNvPr>
          <p:cNvGraphicFramePr>
            <a:graphicFrameLocks noGrp="1"/>
          </p:cNvGraphicFramePr>
          <p:nvPr>
            <p:ph type="tbl" sz="quarter" idx="13"/>
            <p:extLst>
              <p:ext uri="{D42A27DB-BD31-4B8C-83A1-F6EECF244321}">
                <p14:modId xmlns:p14="http://schemas.microsoft.com/office/powerpoint/2010/main" val="3353996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6766210"/>
                    </a:ext>
                  </a:extLst>
                </a:gridCol>
                <a:gridCol w="2468880">
                  <a:extLst>
                    <a:ext uri="{9D8B030D-6E8A-4147-A177-3AD203B41FA5}">
                      <a16:colId xmlns:a16="http://schemas.microsoft.com/office/drawing/2014/main" val="2337477876"/>
                    </a:ext>
                  </a:extLst>
                </a:gridCol>
                <a:gridCol w="822960">
                  <a:extLst>
                    <a:ext uri="{9D8B030D-6E8A-4147-A177-3AD203B41FA5}">
                      <a16:colId xmlns:a16="http://schemas.microsoft.com/office/drawing/2014/main" val="326056027"/>
                    </a:ext>
                  </a:extLst>
                </a:gridCol>
                <a:gridCol w="822960">
                  <a:extLst>
                    <a:ext uri="{9D8B030D-6E8A-4147-A177-3AD203B41FA5}">
                      <a16:colId xmlns:a16="http://schemas.microsoft.com/office/drawing/2014/main" val="1052699391"/>
                    </a:ext>
                  </a:extLst>
                </a:gridCol>
                <a:gridCol w="822960">
                  <a:extLst>
                    <a:ext uri="{9D8B030D-6E8A-4147-A177-3AD203B41FA5}">
                      <a16:colId xmlns:a16="http://schemas.microsoft.com/office/drawing/2014/main" val="210938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9248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Geismeier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4911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Franziska Gratzl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(3),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28373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Seckellehner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2027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Kathrin Buder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5395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 Rose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8620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Elfriede Schwaiger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1572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Koska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7604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Carola Schleifer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11310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Nadine Glasschröder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7308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8502888"/>
                  </a:ext>
                </a:extLst>
              </a:tr>
            </a:tbl>
          </a:graphicData>
        </a:graphic>
      </p:graphicFrame>
      <p:sp>
        <p:nvSpPr>
          <p:cNvPr id="4" name="Text Placeholder 3">
            <a:extLst>
              <a:ext uri="{FF2B5EF4-FFF2-40B4-BE49-F238E27FC236}">
                <a16:creationId xmlns:a16="http://schemas.microsoft.com/office/drawing/2014/main" id="{7AE894CF-3FCE-4A5A-B93D-D644EDE4A9B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1007389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C9784-6540-40D2-BF3C-66FC5F5D2B54}"/>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F0A94F3D-A7AF-4924-A549-FDE89BE98ADA}"/>
              </a:ext>
            </a:extLst>
          </p:cNvPr>
          <p:cNvGraphicFramePr>
            <a:graphicFrameLocks noGrp="1"/>
          </p:cNvGraphicFramePr>
          <p:nvPr>
            <p:ph type="tbl" sz="quarter" idx="13"/>
            <p:extLst>
              <p:ext uri="{D42A27DB-BD31-4B8C-83A1-F6EECF244321}">
                <p14:modId xmlns:p14="http://schemas.microsoft.com/office/powerpoint/2010/main" val="161953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3717972"/>
                    </a:ext>
                  </a:extLst>
                </a:gridCol>
                <a:gridCol w="2468880">
                  <a:extLst>
                    <a:ext uri="{9D8B030D-6E8A-4147-A177-3AD203B41FA5}">
                      <a16:colId xmlns:a16="http://schemas.microsoft.com/office/drawing/2014/main" val="2793422599"/>
                    </a:ext>
                  </a:extLst>
                </a:gridCol>
                <a:gridCol w="822960">
                  <a:extLst>
                    <a:ext uri="{9D8B030D-6E8A-4147-A177-3AD203B41FA5}">
                      <a16:colId xmlns:a16="http://schemas.microsoft.com/office/drawing/2014/main" val="3681298757"/>
                    </a:ext>
                  </a:extLst>
                </a:gridCol>
                <a:gridCol w="822960">
                  <a:extLst>
                    <a:ext uri="{9D8B030D-6E8A-4147-A177-3AD203B41FA5}">
                      <a16:colId xmlns:a16="http://schemas.microsoft.com/office/drawing/2014/main" val="3565419106"/>
                    </a:ext>
                  </a:extLst>
                </a:gridCol>
                <a:gridCol w="822960">
                  <a:extLst>
                    <a:ext uri="{9D8B030D-6E8A-4147-A177-3AD203B41FA5}">
                      <a16:colId xmlns:a16="http://schemas.microsoft.com/office/drawing/2014/main" val="1880411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61136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Sophia Woidschützke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998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Elvira Offenhuber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1349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Prohaska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6385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Marion Baumann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19527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Dany Pinky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7802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Manuela Dampf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5478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Jasmin Klein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890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Barbara Blaha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1108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Weber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88494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Auinger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88649219"/>
                  </a:ext>
                </a:extLst>
              </a:tr>
            </a:tbl>
          </a:graphicData>
        </a:graphic>
      </p:graphicFrame>
      <p:sp>
        <p:nvSpPr>
          <p:cNvPr id="4" name="Text Placeholder 3">
            <a:extLst>
              <a:ext uri="{FF2B5EF4-FFF2-40B4-BE49-F238E27FC236}">
                <a16:creationId xmlns:a16="http://schemas.microsoft.com/office/drawing/2014/main" id="{D1B93431-C6E2-437A-8DE0-D3DDE82794B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0705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B38D7-BCE9-45EB-8C55-DFC852BC6FF2}"/>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8CEEBE32-9546-4D00-91DD-5CC19E628717}"/>
              </a:ext>
            </a:extLst>
          </p:cNvPr>
          <p:cNvGraphicFramePr>
            <a:graphicFrameLocks noGrp="1"/>
          </p:cNvGraphicFramePr>
          <p:nvPr>
            <p:ph type="tbl" sz="quarter" idx="13"/>
            <p:extLst>
              <p:ext uri="{D42A27DB-BD31-4B8C-83A1-F6EECF244321}">
                <p14:modId xmlns:p14="http://schemas.microsoft.com/office/powerpoint/2010/main" val="1418388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7597706"/>
                    </a:ext>
                  </a:extLst>
                </a:gridCol>
                <a:gridCol w="2468880">
                  <a:extLst>
                    <a:ext uri="{9D8B030D-6E8A-4147-A177-3AD203B41FA5}">
                      <a16:colId xmlns:a16="http://schemas.microsoft.com/office/drawing/2014/main" val="875396250"/>
                    </a:ext>
                  </a:extLst>
                </a:gridCol>
                <a:gridCol w="822960">
                  <a:extLst>
                    <a:ext uri="{9D8B030D-6E8A-4147-A177-3AD203B41FA5}">
                      <a16:colId xmlns:a16="http://schemas.microsoft.com/office/drawing/2014/main" val="2595735010"/>
                    </a:ext>
                  </a:extLst>
                </a:gridCol>
                <a:gridCol w="822960">
                  <a:extLst>
                    <a:ext uri="{9D8B030D-6E8A-4147-A177-3AD203B41FA5}">
                      <a16:colId xmlns:a16="http://schemas.microsoft.com/office/drawing/2014/main" val="3550809096"/>
                    </a:ext>
                  </a:extLst>
                </a:gridCol>
                <a:gridCol w="822960">
                  <a:extLst>
                    <a:ext uri="{9D8B030D-6E8A-4147-A177-3AD203B41FA5}">
                      <a16:colId xmlns:a16="http://schemas.microsoft.com/office/drawing/2014/main" val="4245958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1655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Roswitha Kremser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5144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Tobias Platzer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Mark's New York Bar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94895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Günter Telesklav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007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Barbara Wimmer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(1),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1954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Jasmin Krimmer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74965883"/>
                  </a:ext>
                </a:extLst>
              </a:tr>
            </a:tbl>
          </a:graphicData>
        </a:graphic>
      </p:graphicFrame>
      <p:sp>
        <p:nvSpPr>
          <p:cNvPr id="4" name="Text Placeholder 3">
            <a:extLst>
              <a:ext uri="{FF2B5EF4-FFF2-40B4-BE49-F238E27FC236}">
                <a16:creationId xmlns:a16="http://schemas.microsoft.com/office/drawing/2014/main" id="{6C52CBEC-9154-4D8F-8BB6-21CDB792D42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463829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7D99D-B39C-4C3E-9F39-0D3F0D39992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34F14A52-00F6-455B-8748-8E8AEA1144B2}"/>
              </a:ext>
            </a:extLst>
          </p:cNvPr>
          <p:cNvGraphicFramePr>
            <a:graphicFrameLocks noGrp="1"/>
          </p:cNvGraphicFramePr>
          <p:nvPr>
            <p:ph type="chart" sz="quarter" idx="13"/>
            <p:extLst>
              <p:ext uri="{D42A27DB-BD31-4B8C-83A1-F6EECF244321}">
                <p14:modId xmlns:p14="http://schemas.microsoft.com/office/powerpoint/2010/main" val="3495511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D21E7-C02D-49BD-BD61-D02E24D69BA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266CBED-D792-499D-9D78-E9877B83A2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5061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0DA6C-4633-404A-8048-A1B4C5EF8CA3}"/>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32654E2E-21C5-48CB-824A-A6E02A5FBBF0}"/>
              </a:ext>
            </a:extLst>
          </p:cNvPr>
          <p:cNvGraphicFramePr>
            <a:graphicFrameLocks noGrp="1"/>
          </p:cNvGraphicFramePr>
          <p:nvPr>
            <p:ph type="chart" sz="quarter" idx="13"/>
            <p:extLst>
              <p:ext uri="{D42A27DB-BD31-4B8C-83A1-F6EECF244321}">
                <p14:modId xmlns:p14="http://schemas.microsoft.com/office/powerpoint/2010/main" val="2355884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1AB16-22BB-454B-8E16-02AB6D4B6DF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21CA41E-1382-4D7B-AAA2-DC3D08C125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251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C9AC-0836-4569-AE8D-377F89A20B1C}"/>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B1E961C5-991B-4581-97EA-060B724A9ED9}"/>
              </a:ext>
            </a:extLst>
          </p:cNvPr>
          <p:cNvGraphicFramePr>
            <a:graphicFrameLocks noGrp="1"/>
          </p:cNvGraphicFramePr>
          <p:nvPr>
            <p:ph type="chart" sz="quarter" idx="13"/>
            <p:extLst>
              <p:ext uri="{D42A27DB-BD31-4B8C-83A1-F6EECF244321}">
                <p14:modId xmlns:p14="http://schemas.microsoft.com/office/powerpoint/2010/main" val="440486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1063E0-7ACE-4815-829B-35D3E4D8A34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44E877B-2582-40D6-A1A5-AA75416453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0215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A85BC-6562-49A4-A996-CA5D0F0D9FD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936C2C0-EB4E-4C3B-8EBD-5E4778A8DD54}"/>
              </a:ext>
            </a:extLst>
          </p:cNvPr>
          <p:cNvGraphicFramePr>
            <a:graphicFrameLocks noGrp="1"/>
          </p:cNvGraphicFramePr>
          <p:nvPr>
            <p:ph type="chart" sz="quarter" idx="13"/>
            <p:extLst>
              <p:ext uri="{D42A27DB-BD31-4B8C-83A1-F6EECF244321}">
                <p14:modId xmlns:p14="http://schemas.microsoft.com/office/powerpoint/2010/main" val="3662861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A4922B-CB50-435A-87B8-95BA35B6D39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A9EB515-0540-485E-A262-F2ACB01D1C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195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2562-8D9F-445C-9F97-DA38F4E0ECCE}"/>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3D05A386-5D09-4162-8E0F-4F5FFA30EFA0}"/>
              </a:ext>
            </a:extLst>
          </p:cNvPr>
          <p:cNvGraphicFramePr>
            <a:graphicFrameLocks noGrp="1"/>
          </p:cNvGraphicFramePr>
          <p:nvPr>
            <p:ph type="chart" sz="quarter" idx="13"/>
            <p:extLst>
              <p:ext uri="{D42A27DB-BD31-4B8C-83A1-F6EECF244321}">
                <p14:modId xmlns:p14="http://schemas.microsoft.com/office/powerpoint/2010/main" val="1367156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A748EA-518C-46AB-9626-01E3C1BC512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B8420D9-6251-46AE-A91E-22887AB7F4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82276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82B59-6B71-4724-A9C8-9C056AF345A8}"/>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46A7E011-8EBE-432F-A8FC-D577584B132F}"/>
              </a:ext>
            </a:extLst>
          </p:cNvPr>
          <p:cNvGraphicFramePr>
            <a:graphicFrameLocks noGrp="1"/>
          </p:cNvGraphicFramePr>
          <p:nvPr>
            <p:ph type="chart" sz="quarter" idx="13"/>
            <p:extLst>
              <p:ext uri="{D42A27DB-BD31-4B8C-83A1-F6EECF244321}">
                <p14:modId xmlns:p14="http://schemas.microsoft.com/office/powerpoint/2010/main" val="995149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755976-ABAA-49C3-A728-D029EF23D68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90F176B-81E5-45E8-B0BA-C15583B5EF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5605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644F-CC15-41A4-9681-B65B65FB6D5A}"/>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01985230-AD72-41AD-A46E-9D031F33689D}"/>
              </a:ext>
            </a:extLst>
          </p:cNvPr>
          <p:cNvGraphicFramePr>
            <a:graphicFrameLocks noGrp="1"/>
          </p:cNvGraphicFramePr>
          <p:nvPr>
            <p:ph type="chart" sz="quarter" idx="13"/>
            <p:extLst>
              <p:ext uri="{D42A27DB-BD31-4B8C-83A1-F6EECF244321}">
                <p14:modId xmlns:p14="http://schemas.microsoft.com/office/powerpoint/2010/main" val="3090729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8C0FA6-4E99-4B40-8D5D-D984CDD3D99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6050054-9C4E-429E-B89B-A8F3B60D9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84864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9B320-0298-4F97-AEA7-1CE2997A2177}"/>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A9E04B31-7283-4BB4-BA16-E09C9CF4A35D}"/>
              </a:ext>
            </a:extLst>
          </p:cNvPr>
          <p:cNvGraphicFramePr>
            <a:graphicFrameLocks noGrp="1"/>
          </p:cNvGraphicFramePr>
          <p:nvPr>
            <p:ph type="tbl" sz="quarter" idx="13"/>
            <p:extLst>
              <p:ext uri="{D42A27DB-BD31-4B8C-83A1-F6EECF244321}">
                <p14:modId xmlns:p14="http://schemas.microsoft.com/office/powerpoint/2010/main" val="3112454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15451641"/>
                    </a:ext>
                  </a:extLst>
                </a:gridCol>
                <a:gridCol w="2468880">
                  <a:extLst>
                    <a:ext uri="{9D8B030D-6E8A-4147-A177-3AD203B41FA5}">
                      <a16:colId xmlns:a16="http://schemas.microsoft.com/office/drawing/2014/main" val="2822534467"/>
                    </a:ext>
                  </a:extLst>
                </a:gridCol>
                <a:gridCol w="2468880">
                  <a:extLst>
                    <a:ext uri="{9D8B030D-6E8A-4147-A177-3AD203B41FA5}">
                      <a16:colId xmlns:a16="http://schemas.microsoft.com/office/drawing/2014/main" val="3807737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3405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31875</a:t>
                      </a:r>
                    </a:p>
                  </a:txBody>
                  <a:tcPr/>
                </a:tc>
                <a:extLst>
                  <a:ext uri="{0D108BD9-81ED-4DB2-BD59-A6C34878D82A}">
                    <a16:rowId xmlns:a16="http://schemas.microsoft.com/office/drawing/2014/main" val="223591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20032</a:t>
                      </a:r>
                    </a:p>
                  </a:txBody>
                  <a:tcPr/>
                </a:tc>
                <a:extLst>
                  <a:ext uri="{0D108BD9-81ED-4DB2-BD59-A6C34878D82A}">
                    <a16:rowId xmlns:a16="http://schemas.microsoft.com/office/drawing/2014/main" val="416377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23154</a:t>
                      </a:r>
                    </a:p>
                  </a:txBody>
                  <a:tcPr/>
                </a:tc>
                <a:extLst>
                  <a:ext uri="{0D108BD9-81ED-4DB2-BD59-A6C34878D82A}">
                    <a16:rowId xmlns:a16="http://schemas.microsoft.com/office/drawing/2014/main" val="62277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9120</a:t>
                      </a:r>
                    </a:p>
                  </a:txBody>
                  <a:tcPr/>
                </a:tc>
                <a:extLst>
                  <a:ext uri="{0D108BD9-81ED-4DB2-BD59-A6C34878D82A}">
                    <a16:rowId xmlns:a16="http://schemas.microsoft.com/office/drawing/2014/main" val="370147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14295</a:t>
                      </a:r>
                    </a:p>
                  </a:txBody>
                  <a:tcPr/>
                </a:tc>
                <a:extLst>
                  <a:ext uri="{0D108BD9-81ED-4DB2-BD59-A6C34878D82A}">
                    <a16:rowId xmlns:a16="http://schemas.microsoft.com/office/drawing/2014/main" val="383243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9745</a:t>
                      </a:r>
                    </a:p>
                  </a:txBody>
                  <a:tcPr/>
                </a:tc>
                <a:extLst>
                  <a:ext uri="{0D108BD9-81ED-4DB2-BD59-A6C34878D82A}">
                    <a16:rowId xmlns:a16="http://schemas.microsoft.com/office/drawing/2014/main" val="273176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6312</a:t>
                      </a:r>
                    </a:p>
                  </a:txBody>
                  <a:tcPr/>
                </a:tc>
                <a:extLst>
                  <a:ext uri="{0D108BD9-81ED-4DB2-BD59-A6C34878D82A}">
                    <a16:rowId xmlns:a16="http://schemas.microsoft.com/office/drawing/2014/main" val="221593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12308</a:t>
                      </a:r>
                    </a:p>
                  </a:txBody>
                  <a:tcPr/>
                </a:tc>
                <a:extLst>
                  <a:ext uri="{0D108BD9-81ED-4DB2-BD59-A6C34878D82A}">
                    <a16:rowId xmlns:a16="http://schemas.microsoft.com/office/drawing/2014/main" val="157972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9670</a:t>
                      </a:r>
                    </a:p>
                  </a:txBody>
                  <a:tcPr/>
                </a:tc>
                <a:extLst>
                  <a:ext uri="{0D108BD9-81ED-4DB2-BD59-A6C34878D82A}">
                    <a16:rowId xmlns:a16="http://schemas.microsoft.com/office/drawing/2014/main" val="179861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15200</a:t>
                      </a:r>
                    </a:p>
                  </a:txBody>
                  <a:tcPr/>
                </a:tc>
                <a:extLst>
                  <a:ext uri="{0D108BD9-81ED-4DB2-BD59-A6C34878D82A}">
                    <a16:rowId xmlns:a16="http://schemas.microsoft.com/office/drawing/2014/main" val="1153144945"/>
                  </a:ext>
                </a:extLst>
              </a:tr>
            </a:tbl>
          </a:graphicData>
        </a:graphic>
      </p:graphicFrame>
      <p:sp>
        <p:nvSpPr>
          <p:cNvPr id="4" name="Text Placeholder 3">
            <a:extLst>
              <a:ext uri="{FF2B5EF4-FFF2-40B4-BE49-F238E27FC236}">
                <a16:creationId xmlns:a16="http://schemas.microsoft.com/office/drawing/2014/main" id="{0C5EEA3B-BC2E-45E7-BACE-A38C6D7793C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062706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3BB01-9B76-4168-B79B-DD433FCFA5B0}"/>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F818659B-41E8-45A2-BEBA-D5E188CBF380}"/>
              </a:ext>
            </a:extLst>
          </p:cNvPr>
          <p:cNvGraphicFramePr>
            <a:graphicFrameLocks noGrp="1"/>
          </p:cNvGraphicFramePr>
          <p:nvPr>
            <p:ph type="tbl" sz="quarter" idx="13"/>
            <p:extLst>
              <p:ext uri="{D42A27DB-BD31-4B8C-83A1-F6EECF244321}">
                <p14:modId xmlns:p14="http://schemas.microsoft.com/office/powerpoint/2010/main" val="386449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61319851"/>
                    </a:ext>
                  </a:extLst>
                </a:gridCol>
                <a:gridCol w="2468880">
                  <a:extLst>
                    <a:ext uri="{9D8B030D-6E8A-4147-A177-3AD203B41FA5}">
                      <a16:colId xmlns:a16="http://schemas.microsoft.com/office/drawing/2014/main" val="2700087518"/>
                    </a:ext>
                  </a:extLst>
                </a:gridCol>
                <a:gridCol w="2468880">
                  <a:extLst>
                    <a:ext uri="{9D8B030D-6E8A-4147-A177-3AD203B41FA5}">
                      <a16:colId xmlns:a16="http://schemas.microsoft.com/office/drawing/2014/main" val="3514482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0929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extLst>
                  <a:ext uri="{0D108BD9-81ED-4DB2-BD59-A6C34878D82A}">
                    <a16:rowId xmlns:a16="http://schemas.microsoft.com/office/drawing/2014/main" val="3080066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extLst>
                  <a:ext uri="{0D108BD9-81ED-4DB2-BD59-A6C34878D82A}">
                    <a16:rowId xmlns:a16="http://schemas.microsoft.com/office/drawing/2014/main" val="108444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176916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extLst>
                  <a:ext uri="{0D108BD9-81ED-4DB2-BD59-A6C34878D82A}">
                    <a16:rowId xmlns:a16="http://schemas.microsoft.com/office/drawing/2014/main" val="88045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328215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a:t>
                      </a:r>
                    </a:p>
                  </a:txBody>
                  <a:tcPr/>
                </a:tc>
                <a:extLst>
                  <a:ext uri="{0D108BD9-81ED-4DB2-BD59-A6C34878D82A}">
                    <a16:rowId xmlns:a16="http://schemas.microsoft.com/office/drawing/2014/main" val="182258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extLst>
                  <a:ext uri="{0D108BD9-81ED-4DB2-BD59-A6C34878D82A}">
                    <a16:rowId xmlns:a16="http://schemas.microsoft.com/office/drawing/2014/main" val="219560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14040</a:t>
                      </a:r>
                    </a:p>
                  </a:txBody>
                  <a:tcPr/>
                </a:tc>
                <a:extLst>
                  <a:ext uri="{0D108BD9-81ED-4DB2-BD59-A6C34878D82A}">
                    <a16:rowId xmlns:a16="http://schemas.microsoft.com/office/drawing/2014/main" val="424046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13694</a:t>
                      </a:r>
                    </a:p>
                  </a:txBody>
                  <a:tcPr/>
                </a:tc>
                <a:extLst>
                  <a:ext uri="{0D108BD9-81ED-4DB2-BD59-A6C34878D82A}">
                    <a16:rowId xmlns:a16="http://schemas.microsoft.com/office/drawing/2014/main" val="206916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36788</a:t>
                      </a:r>
                    </a:p>
                  </a:txBody>
                  <a:tcPr/>
                </a:tc>
                <a:extLst>
                  <a:ext uri="{0D108BD9-81ED-4DB2-BD59-A6C34878D82A}">
                    <a16:rowId xmlns:a16="http://schemas.microsoft.com/office/drawing/2014/main" val="3864470744"/>
                  </a:ext>
                </a:extLst>
              </a:tr>
            </a:tbl>
          </a:graphicData>
        </a:graphic>
      </p:graphicFrame>
      <p:sp>
        <p:nvSpPr>
          <p:cNvPr id="4" name="Text Placeholder 3">
            <a:extLst>
              <a:ext uri="{FF2B5EF4-FFF2-40B4-BE49-F238E27FC236}">
                <a16:creationId xmlns:a16="http://schemas.microsoft.com/office/drawing/2014/main" id="{62969817-A5E1-4590-92B3-485EAE1B9E8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26071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00248-BE07-43E2-805F-A24F06E67831}"/>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BDB77324-EAE0-41D3-BC92-7E7DAA58E5D8}"/>
              </a:ext>
            </a:extLst>
          </p:cNvPr>
          <p:cNvGraphicFramePr>
            <a:graphicFrameLocks noGrp="1"/>
          </p:cNvGraphicFramePr>
          <p:nvPr>
            <p:ph type="tbl" sz="quarter" idx="13"/>
            <p:extLst>
              <p:ext uri="{D42A27DB-BD31-4B8C-83A1-F6EECF244321}">
                <p14:modId xmlns:p14="http://schemas.microsoft.com/office/powerpoint/2010/main" val="2064392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8944154"/>
                    </a:ext>
                  </a:extLst>
                </a:gridCol>
                <a:gridCol w="2468880">
                  <a:extLst>
                    <a:ext uri="{9D8B030D-6E8A-4147-A177-3AD203B41FA5}">
                      <a16:colId xmlns:a16="http://schemas.microsoft.com/office/drawing/2014/main" val="851015275"/>
                    </a:ext>
                  </a:extLst>
                </a:gridCol>
                <a:gridCol w="2468880">
                  <a:extLst>
                    <a:ext uri="{9D8B030D-6E8A-4147-A177-3AD203B41FA5}">
                      <a16:colId xmlns:a16="http://schemas.microsoft.com/office/drawing/2014/main" val="1103060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00920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19424</a:t>
                      </a:r>
                    </a:p>
                  </a:txBody>
                  <a:tcPr/>
                </a:tc>
                <a:extLst>
                  <a:ext uri="{0D108BD9-81ED-4DB2-BD59-A6C34878D82A}">
                    <a16:rowId xmlns:a16="http://schemas.microsoft.com/office/drawing/2014/main" val="2532422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9099</a:t>
                      </a:r>
                    </a:p>
                  </a:txBody>
                  <a:tcPr/>
                </a:tc>
                <a:extLst>
                  <a:ext uri="{0D108BD9-81ED-4DB2-BD59-A6C34878D82A}">
                    <a16:rowId xmlns:a16="http://schemas.microsoft.com/office/drawing/2014/main" val="466692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9122</a:t>
                      </a:r>
                    </a:p>
                  </a:txBody>
                  <a:tcPr/>
                </a:tc>
                <a:extLst>
                  <a:ext uri="{0D108BD9-81ED-4DB2-BD59-A6C34878D82A}">
                    <a16:rowId xmlns:a16="http://schemas.microsoft.com/office/drawing/2014/main" val="95905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8209</a:t>
                      </a:r>
                    </a:p>
                  </a:txBody>
                  <a:tcPr/>
                </a:tc>
                <a:extLst>
                  <a:ext uri="{0D108BD9-81ED-4DB2-BD59-A6C34878D82A}">
                    <a16:rowId xmlns:a16="http://schemas.microsoft.com/office/drawing/2014/main" val="187920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8128</a:t>
                      </a:r>
                    </a:p>
                  </a:txBody>
                  <a:tcPr/>
                </a:tc>
                <a:extLst>
                  <a:ext uri="{0D108BD9-81ED-4DB2-BD59-A6C34878D82A}">
                    <a16:rowId xmlns:a16="http://schemas.microsoft.com/office/drawing/2014/main" val="1155723849"/>
                  </a:ext>
                </a:extLst>
              </a:tr>
            </a:tbl>
          </a:graphicData>
        </a:graphic>
      </p:graphicFrame>
      <p:sp>
        <p:nvSpPr>
          <p:cNvPr id="4" name="Text Placeholder 3">
            <a:extLst>
              <a:ext uri="{FF2B5EF4-FFF2-40B4-BE49-F238E27FC236}">
                <a16:creationId xmlns:a16="http://schemas.microsoft.com/office/drawing/2014/main" id="{59B3112A-177D-459F-AA77-A7BA93EC902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439345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4792A-B511-4FFB-B600-FABAAEC6C149}"/>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0B19ABF1-C1A7-4478-AC1F-782CFD793FCA}"/>
              </a:ext>
            </a:extLst>
          </p:cNvPr>
          <p:cNvGraphicFramePr>
            <a:graphicFrameLocks noGrp="1"/>
          </p:cNvGraphicFramePr>
          <p:nvPr>
            <p:ph type="tbl" sz="quarter" idx="13"/>
            <p:extLst>
              <p:ext uri="{D42A27DB-BD31-4B8C-83A1-F6EECF244321}">
                <p14:modId xmlns:p14="http://schemas.microsoft.com/office/powerpoint/2010/main" val="3739298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3175280"/>
                    </a:ext>
                  </a:extLst>
                </a:gridCol>
                <a:gridCol w="2468880">
                  <a:extLst>
                    <a:ext uri="{9D8B030D-6E8A-4147-A177-3AD203B41FA5}">
                      <a16:colId xmlns:a16="http://schemas.microsoft.com/office/drawing/2014/main" val="1800914775"/>
                    </a:ext>
                  </a:extLst>
                </a:gridCol>
                <a:gridCol w="2468880">
                  <a:extLst>
                    <a:ext uri="{9D8B030D-6E8A-4147-A177-3AD203B41FA5}">
                      <a16:colId xmlns:a16="http://schemas.microsoft.com/office/drawing/2014/main" val="234606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570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extLst>
                  <a:ext uri="{0D108BD9-81ED-4DB2-BD59-A6C34878D82A}">
                    <a16:rowId xmlns:a16="http://schemas.microsoft.com/office/drawing/2014/main" val="148988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9503</a:t>
                      </a:r>
                    </a:p>
                  </a:txBody>
                  <a:tcPr/>
                </a:tc>
                <a:extLst>
                  <a:ext uri="{0D108BD9-81ED-4DB2-BD59-A6C34878D82A}">
                    <a16:rowId xmlns:a16="http://schemas.microsoft.com/office/drawing/2014/main" val="219278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9702</a:t>
                      </a:r>
                    </a:p>
                  </a:txBody>
                  <a:tcPr/>
                </a:tc>
                <a:extLst>
                  <a:ext uri="{0D108BD9-81ED-4DB2-BD59-A6C34878D82A}">
                    <a16:rowId xmlns:a16="http://schemas.microsoft.com/office/drawing/2014/main" val="502735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a:t>
                      </a:r>
                    </a:p>
                  </a:txBody>
                  <a:tcPr/>
                </a:tc>
                <a:extLst>
                  <a:ext uri="{0D108BD9-81ED-4DB2-BD59-A6C34878D82A}">
                    <a16:rowId xmlns:a16="http://schemas.microsoft.com/office/drawing/2014/main" val="238037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7270</a:t>
                      </a:r>
                    </a:p>
                  </a:txBody>
                  <a:tcPr/>
                </a:tc>
                <a:extLst>
                  <a:ext uri="{0D108BD9-81ED-4DB2-BD59-A6C34878D82A}">
                    <a16:rowId xmlns:a16="http://schemas.microsoft.com/office/drawing/2014/main" val="3338391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5725</a:t>
                      </a:r>
                    </a:p>
                  </a:txBody>
                  <a:tcPr/>
                </a:tc>
                <a:extLst>
                  <a:ext uri="{0D108BD9-81ED-4DB2-BD59-A6C34878D82A}">
                    <a16:rowId xmlns:a16="http://schemas.microsoft.com/office/drawing/2014/main" val="135552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extLst>
                  <a:ext uri="{0D108BD9-81ED-4DB2-BD59-A6C34878D82A}">
                    <a16:rowId xmlns:a16="http://schemas.microsoft.com/office/drawing/2014/main" val="4911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extLst>
                  <a:ext uri="{0D108BD9-81ED-4DB2-BD59-A6C34878D82A}">
                    <a16:rowId xmlns:a16="http://schemas.microsoft.com/office/drawing/2014/main" val="293947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a:t>
                      </a:r>
                    </a:p>
                  </a:txBody>
                  <a:tcPr/>
                </a:tc>
                <a:extLst>
                  <a:ext uri="{0D108BD9-81ED-4DB2-BD59-A6C34878D82A}">
                    <a16:rowId xmlns:a16="http://schemas.microsoft.com/office/drawing/2014/main" val="332053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a:t>
                      </a:r>
                    </a:p>
                  </a:txBody>
                  <a:tcPr/>
                </a:tc>
                <a:extLst>
                  <a:ext uri="{0D108BD9-81ED-4DB2-BD59-A6C34878D82A}">
                    <a16:rowId xmlns:a16="http://schemas.microsoft.com/office/drawing/2014/main" val="3074704758"/>
                  </a:ext>
                </a:extLst>
              </a:tr>
            </a:tbl>
          </a:graphicData>
        </a:graphic>
      </p:graphicFrame>
      <p:sp>
        <p:nvSpPr>
          <p:cNvPr id="4" name="Text Placeholder 3">
            <a:extLst>
              <a:ext uri="{FF2B5EF4-FFF2-40B4-BE49-F238E27FC236}">
                <a16:creationId xmlns:a16="http://schemas.microsoft.com/office/drawing/2014/main" id="{BEB24F78-3E95-4CC9-9C71-66A8A209E6C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50630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6B006-8692-4701-9A5E-8CDC2B693062}"/>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5B0F62F0-5FC4-4220-94A3-F29169A1F00F}"/>
              </a:ext>
            </a:extLst>
          </p:cNvPr>
          <p:cNvGraphicFramePr>
            <a:graphicFrameLocks noGrp="1"/>
          </p:cNvGraphicFramePr>
          <p:nvPr>
            <p:ph type="tbl" sz="quarter" idx="13"/>
            <p:extLst>
              <p:ext uri="{D42A27DB-BD31-4B8C-83A1-F6EECF244321}">
                <p14:modId xmlns:p14="http://schemas.microsoft.com/office/powerpoint/2010/main" val="253594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5431370"/>
                    </a:ext>
                  </a:extLst>
                </a:gridCol>
                <a:gridCol w="2468880">
                  <a:extLst>
                    <a:ext uri="{9D8B030D-6E8A-4147-A177-3AD203B41FA5}">
                      <a16:colId xmlns:a16="http://schemas.microsoft.com/office/drawing/2014/main" val="428554246"/>
                    </a:ext>
                  </a:extLst>
                </a:gridCol>
                <a:gridCol w="2468880">
                  <a:extLst>
                    <a:ext uri="{9D8B030D-6E8A-4147-A177-3AD203B41FA5}">
                      <a16:colId xmlns:a16="http://schemas.microsoft.com/office/drawing/2014/main" val="1808269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7648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extLst>
                  <a:ext uri="{0D108BD9-81ED-4DB2-BD59-A6C34878D82A}">
                    <a16:rowId xmlns:a16="http://schemas.microsoft.com/office/drawing/2014/main" val="248388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extLst>
                  <a:ext uri="{0D108BD9-81ED-4DB2-BD59-A6C34878D82A}">
                    <a16:rowId xmlns:a16="http://schemas.microsoft.com/office/drawing/2014/main" val="202898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64901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417493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46936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extLst>
                  <a:ext uri="{0D108BD9-81ED-4DB2-BD59-A6C34878D82A}">
                    <a16:rowId xmlns:a16="http://schemas.microsoft.com/office/drawing/2014/main" val="122354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extLst>
                  <a:ext uri="{0D108BD9-81ED-4DB2-BD59-A6C34878D82A}">
                    <a16:rowId xmlns:a16="http://schemas.microsoft.com/office/drawing/2014/main" val="261746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9657</a:t>
                      </a:r>
                    </a:p>
                  </a:txBody>
                  <a:tcPr/>
                </a:tc>
                <a:extLst>
                  <a:ext uri="{0D108BD9-81ED-4DB2-BD59-A6C34878D82A}">
                    <a16:rowId xmlns:a16="http://schemas.microsoft.com/office/drawing/2014/main" val="382131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8284</a:t>
                      </a:r>
                    </a:p>
                  </a:txBody>
                  <a:tcPr/>
                </a:tc>
                <a:extLst>
                  <a:ext uri="{0D108BD9-81ED-4DB2-BD59-A6C34878D82A}">
                    <a16:rowId xmlns:a16="http://schemas.microsoft.com/office/drawing/2014/main" val="191615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11490</a:t>
                      </a:r>
                    </a:p>
                  </a:txBody>
                  <a:tcPr/>
                </a:tc>
                <a:extLst>
                  <a:ext uri="{0D108BD9-81ED-4DB2-BD59-A6C34878D82A}">
                    <a16:rowId xmlns:a16="http://schemas.microsoft.com/office/drawing/2014/main" val="3118873215"/>
                  </a:ext>
                </a:extLst>
              </a:tr>
            </a:tbl>
          </a:graphicData>
        </a:graphic>
      </p:graphicFrame>
      <p:sp>
        <p:nvSpPr>
          <p:cNvPr id="4" name="Text Placeholder 3">
            <a:extLst>
              <a:ext uri="{FF2B5EF4-FFF2-40B4-BE49-F238E27FC236}">
                <a16:creationId xmlns:a16="http://schemas.microsoft.com/office/drawing/2014/main" id="{391FCAEA-1EB9-4D2C-A53F-B00ACF3D432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61037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4A705-7EDF-45F1-8806-E9B09384ADC4}"/>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21B96E49-80E3-4FA0-BFBD-0626C169794E}"/>
              </a:ext>
            </a:extLst>
          </p:cNvPr>
          <p:cNvGraphicFramePr>
            <a:graphicFrameLocks noGrp="1"/>
          </p:cNvGraphicFramePr>
          <p:nvPr>
            <p:ph type="tbl" sz="quarter" idx="13"/>
            <p:extLst>
              <p:ext uri="{D42A27DB-BD31-4B8C-83A1-F6EECF244321}">
                <p14:modId xmlns:p14="http://schemas.microsoft.com/office/powerpoint/2010/main" val="3605492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36230394"/>
                    </a:ext>
                  </a:extLst>
                </a:gridCol>
                <a:gridCol w="2468880">
                  <a:extLst>
                    <a:ext uri="{9D8B030D-6E8A-4147-A177-3AD203B41FA5}">
                      <a16:colId xmlns:a16="http://schemas.microsoft.com/office/drawing/2014/main" val="158913740"/>
                    </a:ext>
                  </a:extLst>
                </a:gridCol>
                <a:gridCol w="2468880">
                  <a:extLst>
                    <a:ext uri="{9D8B030D-6E8A-4147-A177-3AD203B41FA5}">
                      <a16:colId xmlns:a16="http://schemas.microsoft.com/office/drawing/2014/main" val="1414813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3776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9030</a:t>
                      </a:r>
                    </a:p>
                  </a:txBody>
                  <a:tcPr/>
                </a:tc>
                <a:extLst>
                  <a:ext uri="{0D108BD9-81ED-4DB2-BD59-A6C34878D82A}">
                    <a16:rowId xmlns:a16="http://schemas.microsoft.com/office/drawing/2014/main" val="268202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a:t>
                      </a:r>
                    </a:p>
                  </a:txBody>
                  <a:tcPr/>
                </a:tc>
                <a:extLst>
                  <a:ext uri="{0D108BD9-81ED-4DB2-BD59-A6C34878D82A}">
                    <a16:rowId xmlns:a16="http://schemas.microsoft.com/office/drawing/2014/main" val="314292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6403</a:t>
                      </a:r>
                    </a:p>
                  </a:txBody>
                  <a:tcPr/>
                </a:tc>
                <a:extLst>
                  <a:ext uri="{0D108BD9-81ED-4DB2-BD59-A6C34878D82A}">
                    <a16:rowId xmlns:a16="http://schemas.microsoft.com/office/drawing/2014/main" val="20472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6129</a:t>
                      </a:r>
                    </a:p>
                  </a:txBody>
                  <a:tcPr/>
                </a:tc>
                <a:extLst>
                  <a:ext uri="{0D108BD9-81ED-4DB2-BD59-A6C34878D82A}">
                    <a16:rowId xmlns:a16="http://schemas.microsoft.com/office/drawing/2014/main" val="51806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6187</a:t>
                      </a:r>
                    </a:p>
                  </a:txBody>
                  <a:tcPr/>
                </a:tc>
                <a:extLst>
                  <a:ext uri="{0D108BD9-81ED-4DB2-BD59-A6C34878D82A}">
                    <a16:rowId xmlns:a16="http://schemas.microsoft.com/office/drawing/2014/main" val="448019716"/>
                  </a:ext>
                </a:extLst>
              </a:tr>
            </a:tbl>
          </a:graphicData>
        </a:graphic>
      </p:graphicFrame>
      <p:sp>
        <p:nvSpPr>
          <p:cNvPr id="4" name="Text Placeholder 3">
            <a:extLst>
              <a:ext uri="{FF2B5EF4-FFF2-40B4-BE49-F238E27FC236}">
                <a16:creationId xmlns:a16="http://schemas.microsoft.com/office/drawing/2014/main" id="{9D247D68-DCF7-4001-911C-37AC6ADDADB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00604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EB4EB-9A29-4DB8-9107-6E99C75E8C7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97133FBB-F741-4004-A191-CF99CCDECFCC}"/>
              </a:ext>
            </a:extLst>
          </p:cNvPr>
          <p:cNvGraphicFramePr>
            <a:graphicFrameLocks noGrp="1"/>
          </p:cNvGraphicFramePr>
          <p:nvPr>
            <p:ph type="chart" sz="quarter" idx="13"/>
            <p:extLst>
              <p:ext uri="{D42A27DB-BD31-4B8C-83A1-F6EECF244321}">
                <p14:modId xmlns:p14="http://schemas.microsoft.com/office/powerpoint/2010/main" val="2720107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73ED91-0495-4F2B-8E49-F10CCA68A1A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6D3A5AE-82E1-4603-A6A5-7DA9F4690D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8290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2416</Words>
  <Application>Microsoft Office PowerPoint</Application>
  <PresentationFormat>On-screen Show (4:3)</PresentationFormat>
  <Paragraphs>1040</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 with Reactions Table - 1 of 9</vt:lpstr>
      <vt:lpstr>Facebook Own Posts with Reactions Table - 2 of 9</vt:lpstr>
      <vt:lpstr>Facebook Own Posts with Reactions Table - 3 of 9</vt:lpstr>
      <vt:lpstr>Facebook Own Posts with Reactions Table - 4 of 9</vt:lpstr>
      <vt:lpstr>Facebook Own Posts with Reactions Table - 5 of 9</vt:lpstr>
      <vt:lpstr>Facebook Own Posts with Reactions Table - 6 of 9</vt:lpstr>
      <vt:lpstr>Facebook Own Posts with Reactions Table - 7 of 9</vt:lpstr>
      <vt:lpstr>Facebook Own Posts with Reactions Table - 8 of 9</vt:lpstr>
      <vt:lpstr>Facebook Own Posts with Reactions Table - 9 of 9</vt:lpstr>
      <vt:lpstr>Facebook Own Posts By Weekday</vt:lpstr>
      <vt:lpstr>Facebook Interaction Rate</vt:lpstr>
      <vt:lpstr>Facebook Post Type Distribution</vt:lpstr>
      <vt:lpstr>Facebook Interaction Rate By Post Type</vt:lpstr>
      <vt:lpstr>Facebook User Posts Table</vt:lpstr>
      <vt:lpstr>Facebook Response Times</vt:lpstr>
      <vt:lpstr>Facebook Key Influencers - 1 of 3</vt:lpstr>
      <vt:lpstr>Facebook Key Influencers - 2 of 3</vt:lpstr>
      <vt:lpstr>Facebook Key Influencers - 3 of 3</vt:lpstr>
      <vt:lpstr>Facebook Check Ins</vt:lpstr>
      <vt:lpstr>Facebook Fan Demographics</vt:lpstr>
      <vt:lpstr>Facebook Impressions</vt:lpstr>
      <vt:lpstr>Facebook Reach</vt:lpstr>
      <vt:lpstr>Facebook Engaged Users</vt:lpstr>
      <vt:lpstr>Facebook 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2018-02-08T18:44:49Z</dcterms:created>
  <dcterms:modified xsi:type="dcterms:W3CDTF">2018-02-08T18:46:25Z</dcterms:modified>
</cp:coreProperties>
</file>