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7" r:id="rId40"/>
    <p:sldId id="298" r:id="rId41"/>
    <p:sldId id="299" r:id="rId42"/>
    <p:sldId id="300" r:id="rId43"/>
    <p:sldId id="301" r:id="rId44"/>
    <p:sldId id="302" r:id="rId45"/>
    <p:sldId id="303" r:id="rId46"/>
    <p:sldId id="304" r:id="rId47"/>
    <p:sldId id="305" r:id="rId48"/>
    <p:sldId id="306" r:id="rId49"/>
    <p:sldId id="307" r:id="rId50"/>
    <p:sldId id="309" r:id="rId51"/>
    <p:sldId id="310" r:id="rId52"/>
    <p:sldId id="311" r:id="rId53"/>
    <p:sldId id="313" r:id="rId54"/>
    <p:sldId id="314" r:id="rId55"/>
    <p:sldId id="315" r:id="rId56"/>
    <p:sldId id="316" r:id="rId57"/>
  </p:sldIdLst>
  <p:sldSz cx="9144000" cy="6858000" type="screen4x3"/>
  <p:notesSz cx="6858000" cy="9144000"/>
  <p:embeddedFontLst>
    <p:embeddedFont>
      <p:font typeface="Calibri" panose="020F0502020204030204" pitchFamily="34" charset="0"/>
      <p:regular r:id="rId58"/>
      <p:bold r:id="rId59"/>
      <p:italic r:id="rId60"/>
      <p:boldItalic r:id="rId6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3.fntdata"/><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2167</c:v>
                </c:pt>
                <c:pt idx="1">
                  <c:v>2169</c:v>
                </c:pt>
                <c:pt idx="2">
                  <c:v>2170</c:v>
                </c:pt>
                <c:pt idx="3">
                  <c:v>2170</c:v>
                </c:pt>
                <c:pt idx="4">
                  <c:v>2171</c:v>
                </c:pt>
                <c:pt idx="5">
                  <c:v>2172</c:v>
                </c:pt>
                <c:pt idx="6">
                  <c:v>2172</c:v>
                </c:pt>
                <c:pt idx="7">
                  <c:v>2173</c:v>
                </c:pt>
                <c:pt idx="8">
                  <c:v>2174</c:v>
                </c:pt>
                <c:pt idx="9">
                  <c:v>2175</c:v>
                </c:pt>
                <c:pt idx="10">
                  <c:v>2175</c:v>
                </c:pt>
                <c:pt idx="11">
                  <c:v>2179</c:v>
                </c:pt>
                <c:pt idx="12">
                  <c:v>2178</c:v>
                </c:pt>
                <c:pt idx="13">
                  <c:v>2182</c:v>
                </c:pt>
                <c:pt idx="14">
                  <c:v>2189</c:v>
                </c:pt>
                <c:pt idx="15">
                  <c:v>2191</c:v>
                </c:pt>
                <c:pt idx="16">
                  <c:v>2197</c:v>
                </c:pt>
                <c:pt idx="17">
                  <c:v>2200</c:v>
                </c:pt>
                <c:pt idx="18">
                  <c:v>2212</c:v>
                </c:pt>
                <c:pt idx="19">
                  <c:v>2222</c:v>
                </c:pt>
                <c:pt idx="20">
                  <c:v>2228</c:v>
                </c:pt>
                <c:pt idx="21">
                  <c:v>2230</c:v>
                </c:pt>
                <c:pt idx="22">
                  <c:v>2230</c:v>
                </c:pt>
                <c:pt idx="23">
                  <c:v>2229</c:v>
                </c:pt>
                <c:pt idx="24">
                  <c:v>2231</c:v>
                </c:pt>
                <c:pt idx="25">
                  <c:v>2231</c:v>
                </c:pt>
                <c:pt idx="26">
                  <c:v>2230</c:v>
                </c:pt>
                <c:pt idx="27">
                  <c:v>2231</c:v>
                </c:pt>
                <c:pt idx="28">
                  <c:v>2233</c:v>
                </c:pt>
                <c:pt idx="29">
                  <c:v>2233</c:v>
                </c:pt>
                <c:pt idx="30">
                  <c:v>2233</c:v>
                </c:pt>
              </c:numCache>
            </c:numRef>
          </c:val>
          <c:smooth val="0"/>
          <c:extLst>
            <c:ext xmlns:c16="http://schemas.microsoft.com/office/drawing/2014/chart" uri="{C3380CC4-5D6E-409C-BE32-E72D297353CC}">
              <c16:uniqueId val="{00000000-831D-4C38-8A29-28373150AE0B}"/>
            </c:ext>
          </c:extLst>
        </c:ser>
        <c:dLbls>
          <c:showLegendKey val="0"/>
          <c:showVal val="0"/>
          <c:showCatName val="0"/>
          <c:showSerName val="0"/>
          <c:showPercent val="0"/>
          <c:showBubbleSize val="0"/>
        </c:dLbls>
        <c:smooth val="0"/>
        <c:axId val="284736184"/>
        <c:axId val="284736840"/>
      </c:lineChart>
      <c:dateAx>
        <c:axId val="284736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736840"/>
        <c:crosses val="autoZero"/>
        <c:auto val="1"/>
        <c:lblOffset val="100"/>
        <c:baseTimeUnit val="days"/>
      </c:dateAx>
      <c:valAx>
        <c:axId val="284736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736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1</c:v>
                </c:pt>
                <c:pt idx="1">
                  <c:v>1</c:v>
                </c:pt>
                <c:pt idx="2">
                  <c:v>2</c:v>
                </c:pt>
                <c:pt idx="3">
                  <c:v>0</c:v>
                </c:pt>
                <c:pt idx="4">
                  <c:v>1</c:v>
                </c:pt>
                <c:pt idx="5">
                  <c:v>0</c:v>
                </c:pt>
                <c:pt idx="6">
                  <c:v>1</c:v>
                </c:pt>
                <c:pt idx="7">
                  <c:v>1</c:v>
                </c:pt>
                <c:pt idx="8">
                  <c:v>0</c:v>
                </c:pt>
                <c:pt idx="9">
                  <c:v>1</c:v>
                </c:pt>
                <c:pt idx="10">
                  <c:v>1</c:v>
                </c:pt>
                <c:pt idx="11">
                  <c:v>3</c:v>
                </c:pt>
                <c:pt idx="12">
                  <c:v>0</c:v>
                </c:pt>
                <c:pt idx="13">
                  <c:v>2</c:v>
                </c:pt>
                <c:pt idx="14">
                  <c:v>5</c:v>
                </c:pt>
                <c:pt idx="15">
                  <c:v>6</c:v>
                </c:pt>
                <c:pt idx="16">
                  <c:v>2</c:v>
                </c:pt>
                <c:pt idx="17">
                  <c:v>5</c:v>
                </c:pt>
                <c:pt idx="18">
                  <c:v>12</c:v>
                </c:pt>
                <c:pt idx="19">
                  <c:v>11</c:v>
                </c:pt>
                <c:pt idx="20">
                  <c:v>3</c:v>
                </c:pt>
                <c:pt idx="21">
                  <c:v>6</c:v>
                </c:pt>
                <c:pt idx="22">
                  <c:v>0</c:v>
                </c:pt>
                <c:pt idx="23">
                  <c:v>-1</c:v>
                </c:pt>
                <c:pt idx="24">
                  <c:v>0</c:v>
                </c:pt>
                <c:pt idx="25">
                  <c:v>2</c:v>
                </c:pt>
                <c:pt idx="26">
                  <c:v>0</c:v>
                </c:pt>
                <c:pt idx="27">
                  <c:v>1</c:v>
                </c:pt>
                <c:pt idx="28">
                  <c:v>1</c:v>
                </c:pt>
                <c:pt idx="29">
                  <c:v>1</c:v>
                </c:pt>
                <c:pt idx="30">
                  <c:v>0</c:v>
                </c:pt>
              </c:numCache>
            </c:numRef>
          </c:val>
          <c:smooth val="0"/>
          <c:extLst>
            <c:ext xmlns:c16="http://schemas.microsoft.com/office/drawing/2014/chart" uri="{C3380CC4-5D6E-409C-BE32-E72D297353CC}">
              <c16:uniqueId val="{00000000-9926-4A58-870F-E0F9777D2BF9}"/>
            </c:ext>
          </c:extLst>
        </c:ser>
        <c:dLbls>
          <c:showLegendKey val="0"/>
          <c:showVal val="0"/>
          <c:showCatName val="0"/>
          <c:showSerName val="0"/>
          <c:showPercent val="0"/>
          <c:showBubbleSize val="0"/>
        </c:dLbls>
        <c:smooth val="0"/>
        <c:axId val="287150584"/>
        <c:axId val="287150912"/>
      </c:lineChart>
      <c:dateAx>
        <c:axId val="287150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150912"/>
        <c:crosses val="autoZero"/>
        <c:auto val="1"/>
        <c:lblOffset val="100"/>
        <c:baseTimeUnit val="days"/>
      </c:dateAx>
      <c:valAx>
        <c:axId val="287150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150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0</c:v>
                </c:pt>
                <c:pt idx="1">
                  <c:v>0</c:v>
                </c:pt>
                <c:pt idx="2">
                  <c:v>1</c:v>
                </c:pt>
                <c:pt idx="3">
                  <c:v>0</c:v>
                </c:pt>
                <c:pt idx="4">
                  <c:v>0</c:v>
                </c:pt>
                <c:pt idx="5">
                  <c:v>0</c:v>
                </c:pt>
                <c:pt idx="6">
                  <c:v>0</c:v>
                </c:pt>
                <c:pt idx="7">
                  <c:v>0</c:v>
                </c:pt>
                <c:pt idx="8">
                  <c:v>0</c:v>
                </c:pt>
                <c:pt idx="9">
                  <c:v>1</c:v>
                </c:pt>
                <c:pt idx="10">
                  <c:v>0</c:v>
                </c:pt>
                <c:pt idx="11">
                  <c:v>0</c:v>
                </c:pt>
                <c:pt idx="12">
                  <c:v>1</c:v>
                </c:pt>
                <c:pt idx="13">
                  <c:v>0</c:v>
                </c:pt>
                <c:pt idx="14">
                  <c:v>1</c:v>
                </c:pt>
                <c:pt idx="15">
                  <c:v>1</c:v>
                </c:pt>
                <c:pt idx="16">
                  <c:v>1</c:v>
                </c:pt>
                <c:pt idx="17">
                  <c:v>0</c:v>
                </c:pt>
                <c:pt idx="18">
                  <c:v>0</c:v>
                </c:pt>
                <c:pt idx="19">
                  <c:v>0</c:v>
                </c:pt>
                <c:pt idx="20">
                  <c:v>0</c:v>
                </c:pt>
                <c:pt idx="21">
                  <c:v>0</c:v>
                </c:pt>
                <c:pt idx="22">
                  <c:v>0</c:v>
                </c:pt>
                <c:pt idx="23">
                  <c:v>1</c:v>
                </c:pt>
                <c:pt idx="24">
                  <c:v>1</c:v>
                </c:pt>
                <c:pt idx="25">
                  <c:v>0</c:v>
                </c:pt>
                <c:pt idx="26">
                  <c:v>1</c:v>
                </c:pt>
                <c:pt idx="27">
                  <c:v>0</c:v>
                </c:pt>
                <c:pt idx="28">
                  <c:v>0</c:v>
                </c:pt>
                <c:pt idx="29">
                  <c:v>0</c:v>
                </c:pt>
                <c:pt idx="30">
                  <c:v>0</c:v>
                </c:pt>
              </c:numCache>
            </c:numRef>
          </c:val>
          <c:smooth val="0"/>
          <c:extLst>
            <c:ext xmlns:c16="http://schemas.microsoft.com/office/drawing/2014/chart" uri="{C3380CC4-5D6E-409C-BE32-E72D297353CC}">
              <c16:uniqueId val="{00000000-E5D7-4D35-A771-C8251358D967}"/>
            </c:ext>
          </c:extLst>
        </c:ser>
        <c:dLbls>
          <c:showLegendKey val="0"/>
          <c:showVal val="0"/>
          <c:showCatName val="0"/>
          <c:showSerName val="0"/>
          <c:showPercent val="0"/>
          <c:showBubbleSize val="0"/>
        </c:dLbls>
        <c:smooth val="0"/>
        <c:axId val="290647376"/>
        <c:axId val="290648032"/>
      </c:lineChart>
      <c:dateAx>
        <c:axId val="290647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648032"/>
        <c:crosses val="autoZero"/>
        <c:auto val="1"/>
        <c:lblOffset val="100"/>
        <c:baseTimeUnit val="days"/>
      </c:dateAx>
      <c:valAx>
        <c:axId val="290648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0647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Strauss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0</c:v>
                </c:pt>
                <c:pt idx="2">
                  <c:v>3</c:v>
                </c:pt>
                <c:pt idx="3">
                  <c:v>5</c:v>
                </c:pt>
                <c:pt idx="4">
                  <c:v>5</c:v>
                </c:pt>
                <c:pt idx="5">
                  <c:v>5</c:v>
                </c:pt>
                <c:pt idx="6">
                  <c:v>1</c:v>
                </c:pt>
              </c:numCache>
            </c:numRef>
          </c:val>
          <c:extLst>
            <c:ext xmlns:c16="http://schemas.microsoft.com/office/drawing/2014/chart" uri="{C3380CC4-5D6E-409C-BE32-E72D297353CC}">
              <c16:uniqueId val="{00000000-9016-4DFA-B1A6-A82C0199E68A}"/>
            </c:ext>
          </c:extLst>
        </c:ser>
        <c:dLbls>
          <c:showLegendKey val="0"/>
          <c:showVal val="0"/>
          <c:showCatName val="0"/>
          <c:showSerName val="0"/>
          <c:showPercent val="0"/>
          <c:showBubbleSize val="0"/>
        </c:dLbls>
        <c:gapWidth val="219"/>
        <c:overlap val="-27"/>
        <c:axId val="376816920"/>
        <c:axId val="376813312"/>
      </c:barChart>
      <c:catAx>
        <c:axId val="376816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813312"/>
        <c:crosses val="autoZero"/>
        <c:auto val="1"/>
        <c:lblAlgn val="ctr"/>
        <c:lblOffset val="100"/>
        <c:noMultiLvlLbl val="0"/>
      </c:catAx>
      <c:valAx>
        <c:axId val="376813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816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1.3388734995383</c:v>
                </c:pt>
                <c:pt idx="1">
                  <c:v>1.7535763728656999</c:v>
                </c:pt>
                <c:pt idx="2">
                  <c:v>0</c:v>
                </c:pt>
                <c:pt idx="3">
                  <c:v>0</c:v>
                </c:pt>
                <c:pt idx="4">
                  <c:v>0</c:v>
                </c:pt>
                <c:pt idx="5">
                  <c:v>1.3357899585444</c:v>
                </c:pt>
                <c:pt idx="6">
                  <c:v>1.5660985720866001</c:v>
                </c:pt>
                <c:pt idx="7">
                  <c:v>0.73664825046041005</c:v>
                </c:pt>
                <c:pt idx="8">
                  <c:v>6.1435803037275996</c:v>
                </c:pt>
                <c:pt idx="9">
                  <c:v>0</c:v>
                </c:pt>
                <c:pt idx="10">
                  <c:v>0</c:v>
                </c:pt>
                <c:pt idx="11">
                  <c:v>0</c:v>
                </c:pt>
                <c:pt idx="12">
                  <c:v>1.0560146923783</c:v>
                </c:pt>
                <c:pt idx="13">
                  <c:v>1.7439192290040999</c:v>
                </c:pt>
                <c:pt idx="14">
                  <c:v>1.237396883593</c:v>
                </c:pt>
                <c:pt idx="15">
                  <c:v>1.5539305301644999</c:v>
                </c:pt>
                <c:pt idx="16">
                  <c:v>0</c:v>
                </c:pt>
                <c:pt idx="17">
                  <c:v>0.31890660592254999</c:v>
                </c:pt>
                <c:pt idx="18">
                  <c:v>0</c:v>
                </c:pt>
                <c:pt idx="19">
                  <c:v>0.94808126410835003</c:v>
                </c:pt>
                <c:pt idx="20">
                  <c:v>0.81008100810080996</c:v>
                </c:pt>
                <c:pt idx="21">
                  <c:v>0</c:v>
                </c:pt>
                <c:pt idx="22">
                  <c:v>3.3632286995516001</c:v>
                </c:pt>
                <c:pt idx="23">
                  <c:v>0</c:v>
                </c:pt>
                <c:pt idx="24">
                  <c:v>0.44863167339614002</c:v>
                </c:pt>
                <c:pt idx="25">
                  <c:v>0</c:v>
                </c:pt>
                <c:pt idx="26">
                  <c:v>0</c:v>
                </c:pt>
                <c:pt idx="27">
                  <c:v>1.2550425818019</c:v>
                </c:pt>
                <c:pt idx="28">
                  <c:v>0.85125448028674</c:v>
                </c:pt>
                <c:pt idx="29">
                  <c:v>0</c:v>
                </c:pt>
                <c:pt idx="30">
                  <c:v>0.31333930170098001</c:v>
                </c:pt>
              </c:numCache>
            </c:numRef>
          </c:val>
          <c:smooth val="0"/>
          <c:extLst>
            <c:ext xmlns:c16="http://schemas.microsoft.com/office/drawing/2014/chart" uri="{C3380CC4-5D6E-409C-BE32-E72D297353CC}">
              <c16:uniqueId val="{00000000-A1FF-4026-83E3-89BB317DEFCD}"/>
            </c:ext>
          </c:extLst>
        </c:ser>
        <c:dLbls>
          <c:showLegendKey val="0"/>
          <c:showVal val="0"/>
          <c:showCatName val="0"/>
          <c:showSerName val="0"/>
          <c:showPercent val="0"/>
          <c:showBubbleSize val="0"/>
        </c:dLbls>
        <c:smooth val="0"/>
        <c:axId val="376814624"/>
        <c:axId val="376822824"/>
      </c:lineChart>
      <c:dateAx>
        <c:axId val="376814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822824"/>
        <c:crosses val="autoZero"/>
        <c:auto val="1"/>
        <c:lblOffset val="100"/>
        <c:baseTimeUnit val="days"/>
      </c:dateAx>
      <c:valAx>
        <c:axId val="376822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814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Autohaus Strauss</c:v>
                </c:pt>
              </c:strCache>
            </c:strRef>
          </c:cat>
          <c:val>
            <c:numRef>
              <c:f>Sheet1!$B$2</c:f>
              <c:numCache>
                <c:formatCode>General</c:formatCode>
                <c:ptCount val="1"/>
                <c:pt idx="0">
                  <c:v>3</c:v>
                </c:pt>
              </c:numCache>
            </c:numRef>
          </c:val>
          <c:extLst>
            <c:ext xmlns:c16="http://schemas.microsoft.com/office/drawing/2014/chart" uri="{C3380CC4-5D6E-409C-BE32-E72D297353CC}">
              <c16:uniqueId val="{00000000-DF48-4D40-BDE4-237CB8773B45}"/>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Autohaus Strauss</c:v>
                </c:pt>
              </c:strCache>
            </c:strRef>
          </c:cat>
          <c:val>
            <c:numRef>
              <c:f>Sheet1!$C$2</c:f>
              <c:numCache>
                <c:formatCode>General</c:formatCode>
                <c:ptCount val="1"/>
                <c:pt idx="0">
                  <c:v>16</c:v>
                </c:pt>
              </c:numCache>
            </c:numRef>
          </c:val>
          <c:extLst>
            <c:ext xmlns:c16="http://schemas.microsoft.com/office/drawing/2014/chart" uri="{C3380CC4-5D6E-409C-BE32-E72D297353CC}">
              <c16:uniqueId val="{00000001-DF48-4D40-BDE4-237CB8773B45}"/>
            </c:ext>
          </c:extLst>
        </c:ser>
        <c:ser>
          <c:idx val="2"/>
          <c:order val="2"/>
          <c:tx>
            <c:strRef>
              <c:f>Sheet1!$D$1</c:f>
              <c:strCache>
                <c:ptCount val="1"/>
                <c:pt idx="0">
                  <c:v>Status</c:v>
                </c:pt>
              </c:strCache>
            </c:strRef>
          </c:tx>
          <c:spPr>
            <a:solidFill>
              <a:schemeClr val="accent3"/>
            </a:solidFill>
            <a:ln>
              <a:noFill/>
            </a:ln>
            <a:effectLst/>
          </c:spPr>
          <c:invertIfNegative val="0"/>
          <c:cat>
            <c:strRef>
              <c:f>Sheet1!$A$2</c:f>
              <c:strCache>
                <c:ptCount val="1"/>
                <c:pt idx="0">
                  <c:v>Autohaus Strauss</c:v>
                </c:pt>
              </c:strCache>
            </c:strRef>
          </c:cat>
          <c:val>
            <c:numRef>
              <c:f>Sheet1!$D$2</c:f>
              <c:numCache>
                <c:formatCode>General</c:formatCode>
                <c:ptCount val="1"/>
                <c:pt idx="0">
                  <c:v>1</c:v>
                </c:pt>
              </c:numCache>
            </c:numRef>
          </c:val>
          <c:extLst>
            <c:ext xmlns:c16="http://schemas.microsoft.com/office/drawing/2014/chart" uri="{C3380CC4-5D6E-409C-BE32-E72D297353CC}">
              <c16:uniqueId val="{00000002-DF48-4D40-BDE4-237CB8773B45}"/>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Autohaus Strauss</c:v>
                </c:pt>
              </c:strCache>
            </c:strRef>
          </c:cat>
          <c:val>
            <c:numRef>
              <c:f>Sheet1!$E$2</c:f>
              <c:numCache>
                <c:formatCode>General</c:formatCode>
                <c:ptCount val="1"/>
                <c:pt idx="0">
                  <c:v>1</c:v>
                </c:pt>
              </c:numCache>
            </c:numRef>
          </c:val>
          <c:extLst>
            <c:ext xmlns:c16="http://schemas.microsoft.com/office/drawing/2014/chart" uri="{C3380CC4-5D6E-409C-BE32-E72D297353CC}">
              <c16:uniqueId val="{00000003-DF48-4D40-BDE4-237CB8773B45}"/>
            </c:ext>
          </c:extLst>
        </c:ser>
        <c:dLbls>
          <c:showLegendKey val="0"/>
          <c:showVal val="0"/>
          <c:showCatName val="0"/>
          <c:showSerName val="0"/>
          <c:showPercent val="0"/>
          <c:showBubbleSize val="0"/>
        </c:dLbls>
        <c:gapWidth val="150"/>
        <c:overlap val="100"/>
        <c:axId val="376780184"/>
        <c:axId val="376783792"/>
      </c:barChart>
      <c:catAx>
        <c:axId val="376780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783792"/>
        <c:crosses val="autoZero"/>
        <c:auto val="1"/>
        <c:lblAlgn val="ctr"/>
        <c:lblOffset val="100"/>
        <c:noMultiLvlLbl val="0"/>
      </c:catAx>
      <c:valAx>
        <c:axId val="3767837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6780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Strauss</c:v>
                </c:pt>
              </c:strCache>
            </c:strRef>
          </c:tx>
          <c:spPr>
            <a:solidFill>
              <a:schemeClr val="accent1"/>
            </a:solidFill>
            <a:ln>
              <a:noFill/>
            </a:ln>
            <a:effectLst/>
          </c:spPr>
          <c:invertIfNegative val="0"/>
          <c:cat>
            <c:strRef>
              <c:f>Sheet1!$A$2:$A$10</c:f>
              <c:strCache>
                <c:ptCount val="9"/>
                <c:pt idx="0">
                  <c:v>Status</c:v>
                </c:pt>
                <c:pt idx="1">
                  <c:v>Link</c:v>
                </c:pt>
                <c:pt idx="2">
                  <c:v>Photo</c:v>
                </c:pt>
                <c:pt idx="3">
                  <c:v>Coverphoto</c:v>
                </c:pt>
                <c:pt idx="4">
                  <c:v>Video</c:v>
                </c:pt>
                <c:pt idx="5">
                  <c:v>Live Video</c:v>
                </c:pt>
                <c:pt idx="6">
                  <c:v>Live Audio</c:v>
                </c:pt>
                <c:pt idx="7">
                  <c:v>Note</c:v>
                </c:pt>
                <c:pt idx="8">
                  <c:v>Misc</c:v>
                </c:pt>
              </c:strCache>
            </c:strRef>
          </c:cat>
          <c:val>
            <c:numRef>
              <c:f>Sheet1!$B$2:$B$10</c:f>
              <c:numCache>
                <c:formatCode>General</c:formatCode>
                <c:ptCount val="9"/>
                <c:pt idx="0">
                  <c:v>0.73630924988494995</c:v>
                </c:pt>
                <c:pt idx="1">
                  <c:v>0.63110591901371005</c:v>
                </c:pt>
                <c:pt idx="2">
                  <c:v>2.0698604934895002</c:v>
                </c:pt>
                <c:pt idx="3">
                  <c:v>0</c:v>
                </c:pt>
                <c:pt idx="4">
                  <c:v>0.13761467889908</c:v>
                </c:pt>
                <c:pt idx="5">
                  <c:v>0</c:v>
                </c:pt>
                <c:pt idx="6">
                  <c:v>0</c:v>
                </c:pt>
                <c:pt idx="7">
                  <c:v>0</c:v>
                </c:pt>
                <c:pt idx="8">
                  <c:v>0</c:v>
                </c:pt>
              </c:numCache>
            </c:numRef>
          </c:val>
          <c:extLst>
            <c:ext xmlns:c16="http://schemas.microsoft.com/office/drawing/2014/chart" uri="{C3380CC4-5D6E-409C-BE32-E72D297353CC}">
              <c16:uniqueId val="{00000000-62B0-4300-A7EC-00CCDFD197E5}"/>
            </c:ext>
          </c:extLst>
        </c:ser>
        <c:dLbls>
          <c:showLegendKey val="0"/>
          <c:showVal val="0"/>
          <c:showCatName val="0"/>
          <c:showSerName val="0"/>
          <c:showPercent val="0"/>
          <c:showBubbleSize val="0"/>
        </c:dLbls>
        <c:gapWidth val="219"/>
        <c:overlap val="-27"/>
        <c:axId val="354282672"/>
        <c:axId val="354281032"/>
      </c:barChart>
      <c:catAx>
        <c:axId val="354282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281032"/>
        <c:crosses val="autoZero"/>
        <c:auto val="1"/>
        <c:lblAlgn val="ctr"/>
        <c:lblOffset val="100"/>
        <c:noMultiLvlLbl val="0"/>
      </c:catAx>
      <c:valAx>
        <c:axId val="354281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282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Autohaus Strauss</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9A32-4DA6-B250-86B549967168}"/>
            </c:ext>
          </c:extLst>
        </c:ser>
        <c:dLbls>
          <c:showLegendKey val="0"/>
          <c:showVal val="0"/>
          <c:showCatName val="0"/>
          <c:showSerName val="0"/>
          <c:showPercent val="0"/>
          <c:showBubbleSize val="0"/>
        </c:dLbls>
        <c:gapWidth val="219"/>
        <c:overlap val="-27"/>
        <c:axId val="354260040"/>
        <c:axId val="354260368"/>
      </c:barChart>
      <c:catAx>
        <c:axId val="354260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260368"/>
        <c:crosses val="autoZero"/>
        <c:auto val="1"/>
        <c:lblAlgn val="ctr"/>
        <c:lblOffset val="100"/>
        <c:noMultiLvlLbl val="0"/>
      </c:catAx>
      <c:valAx>
        <c:axId val="354260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260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154</c:v>
                </c:pt>
                <c:pt idx="1">
                  <c:v>154</c:v>
                </c:pt>
                <c:pt idx="2">
                  <c:v>154</c:v>
                </c:pt>
                <c:pt idx="3">
                  <c:v>154</c:v>
                </c:pt>
                <c:pt idx="4">
                  <c:v>154</c:v>
                </c:pt>
                <c:pt idx="5">
                  <c:v>154</c:v>
                </c:pt>
                <c:pt idx="6">
                  <c:v>154</c:v>
                </c:pt>
                <c:pt idx="7">
                  <c:v>154</c:v>
                </c:pt>
                <c:pt idx="8">
                  <c:v>154</c:v>
                </c:pt>
                <c:pt idx="9">
                  <c:v>154</c:v>
                </c:pt>
                <c:pt idx="10">
                  <c:v>154</c:v>
                </c:pt>
                <c:pt idx="11">
                  <c:v>154</c:v>
                </c:pt>
                <c:pt idx="12">
                  <c:v>153</c:v>
                </c:pt>
                <c:pt idx="13">
                  <c:v>153</c:v>
                </c:pt>
                <c:pt idx="14">
                  <c:v>154</c:v>
                </c:pt>
                <c:pt idx="15">
                  <c:v>154</c:v>
                </c:pt>
                <c:pt idx="16">
                  <c:v>154</c:v>
                </c:pt>
                <c:pt idx="17">
                  <c:v>154</c:v>
                </c:pt>
                <c:pt idx="18">
                  <c:v>154</c:v>
                </c:pt>
                <c:pt idx="19">
                  <c:v>154</c:v>
                </c:pt>
                <c:pt idx="20">
                  <c:v>154</c:v>
                </c:pt>
                <c:pt idx="21">
                  <c:v>154</c:v>
                </c:pt>
                <c:pt idx="22">
                  <c:v>155</c:v>
                </c:pt>
                <c:pt idx="23">
                  <c:v>155</c:v>
                </c:pt>
                <c:pt idx="24">
                  <c:v>154</c:v>
                </c:pt>
                <c:pt idx="25">
                  <c:v>155</c:v>
                </c:pt>
                <c:pt idx="26">
                  <c:v>154</c:v>
                </c:pt>
                <c:pt idx="27">
                  <c:v>155</c:v>
                </c:pt>
                <c:pt idx="28">
                  <c:v>155</c:v>
                </c:pt>
                <c:pt idx="29">
                  <c:v>155</c:v>
                </c:pt>
                <c:pt idx="30">
                  <c:v>155</c:v>
                </c:pt>
              </c:numCache>
            </c:numRef>
          </c:val>
          <c:smooth val="0"/>
          <c:extLst>
            <c:ext xmlns:c16="http://schemas.microsoft.com/office/drawing/2014/chart" uri="{C3380CC4-5D6E-409C-BE32-E72D297353CC}">
              <c16:uniqueId val="{00000000-3567-4B99-A1E3-7EDA5D2F515A}"/>
            </c:ext>
          </c:extLst>
        </c:ser>
        <c:dLbls>
          <c:showLegendKey val="0"/>
          <c:showVal val="0"/>
          <c:showCatName val="0"/>
          <c:showSerName val="0"/>
          <c:showPercent val="0"/>
          <c:showBubbleSize val="0"/>
        </c:dLbls>
        <c:smooth val="0"/>
        <c:axId val="418494488"/>
        <c:axId val="418500064"/>
      </c:lineChart>
      <c:dateAx>
        <c:axId val="418494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500064"/>
        <c:crosses val="autoZero"/>
        <c:auto val="1"/>
        <c:lblOffset val="100"/>
        <c:baseTimeUnit val="days"/>
      </c:dateAx>
      <c:valAx>
        <c:axId val="418500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494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5</c:v>
                </c:pt>
                <c:pt idx="1">
                  <c:v>114</c:v>
                </c:pt>
                <c:pt idx="2">
                  <c:v>209</c:v>
                </c:pt>
                <c:pt idx="3">
                  <c:v>187</c:v>
                </c:pt>
                <c:pt idx="4">
                  <c:v>128</c:v>
                </c:pt>
                <c:pt idx="5">
                  <c:v>64</c:v>
                </c:pt>
                <c:pt idx="6">
                  <c:v>29</c:v>
                </c:pt>
              </c:numCache>
            </c:numRef>
          </c:val>
          <c:extLst>
            <c:ext xmlns:c16="http://schemas.microsoft.com/office/drawing/2014/chart" uri="{C3380CC4-5D6E-409C-BE32-E72D297353CC}">
              <c16:uniqueId val="{00000000-5631-4B5A-9585-281FE9E00C89}"/>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14</c:v>
                </c:pt>
                <c:pt idx="1">
                  <c:v>262</c:v>
                </c:pt>
                <c:pt idx="2">
                  <c:v>489</c:v>
                </c:pt>
                <c:pt idx="3">
                  <c:v>340</c:v>
                </c:pt>
                <c:pt idx="4">
                  <c:v>246</c:v>
                </c:pt>
                <c:pt idx="5">
                  <c:v>90</c:v>
                </c:pt>
                <c:pt idx="6">
                  <c:v>51</c:v>
                </c:pt>
              </c:numCache>
            </c:numRef>
          </c:val>
          <c:extLst>
            <c:ext xmlns:c16="http://schemas.microsoft.com/office/drawing/2014/chart" uri="{C3380CC4-5D6E-409C-BE32-E72D297353CC}">
              <c16:uniqueId val="{00000001-5631-4B5A-9585-281FE9E00C89}"/>
            </c:ext>
          </c:extLst>
        </c:ser>
        <c:dLbls>
          <c:showLegendKey val="0"/>
          <c:showVal val="0"/>
          <c:showCatName val="0"/>
          <c:showSerName val="0"/>
          <c:showPercent val="0"/>
          <c:showBubbleSize val="0"/>
        </c:dLbls>
        <c:gapWidth val="219"/>
        <c:overlap val="-27"/>
        <c:axId val="418500720"/>
        <c:axId val="418498752"/>
      </c:barChart>
      <c:catAx>
        <c:axId val="418500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498752"/>
        <c:crosses val="autoZero"/>
        <c:auto val="1"/>
        <c:lblAlgn val="ctr"/>
        <c:lblOffset val="100"/>
        <c:noMultiLvlLbl val="0"/>
      </c:catAx>
      <c:valAx>
        <c:axId val="418498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500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2640</c:v>
                </c:pt>
                <c:pt idx="1">
                  <c:v>2613</c:v>
                </c:pt>
                <c:pt idx="2">
                  <c:v>948</c:v>
                </c:pt>
                <c:pt idx="3">
                  <c:v>224</c:v>
                </c:pt>
                <c:pt idx="4">
                  <c:v>194</c:v>
                </c:pt>
                <c:pt idx="5">
                  <c:v>1750</c:v>
                </c:pt>
                <c:pt idx="6">
                  <c:v>2380</c:v>
                </c:pt>
                <c:pt idx="7">
                  <c:v>1970</c:v>
                </c:pt>
                <c:pt idx="8">
                  <c:v>4049</c:v>
                </c:pt>
                <c:pt idx="9">
                  <c:v>4409</c:v>
                </c:pt>
                <c:pt idx="10">
                  <c:v>3223</c:v>
                </c:pt>
                <c:pt idx="11">
                  <c:v>2735</c:v>
                </c:pt>
                <c:pt idx="12">
                  <c:v>4523</c:v>
                </c:pt>
                <c:pt idx="13">
                  <c:v>19866</c:v>
                </c:pt>
                <c:pt idx="14">
                  <c:v>20197</c:v>
                </c:pt>
                <c:pt idx="15">
                  <c:v>17260</c:v>
                </c:pt>
                <c:pt idx="16">
                  <c:v>17454</c:v>
                </c:pt>
                <c:pt idx="17">
                  <c:v>20917</c:v>
                </c:pt>
                <c:pt idx="18">
                  <c:v>18899</c:v>
                </c:pt>
                <c:pt idx="19">
                  <c:v>20180</c:v>
                </c:pt>
                <c:pt idx="20">
                  <c:v>19014</c:v>
                </c:pt>
                <c:pt idx="21">
                  <c:v>13798</c:v>
                </c:pt>
                <c:pt idx="22">
                  <c:v>17033</c:v>
                </c:pt>
                <c:pt idx="23">
                  <c:v>13700</c:v>
                </c:pt>
                <c:pt idx="24">
                  <c:v>14404</c:v>
                </c:pt>
                <c:pt idx="25">
                  <c:v>15087</c:v>
                </c:pt>
                <c:pt idx="26">
                  <c:v>15817</c:v>
                </c:pt>
                <c:pt idx="27">
                  <c:v>17321</c:v>
                </c:pt>
                <c:pt idx="28">
                  <c:v>8324</c:v>
                </c:pt>
                <c:pt idx="29">
                  <c:v>341</c:v>
                </c:pt>
                <c:pt idx="30">
                  <c:v>819</c:v>
                </c:pt>
              </c:numCache>
            </c:numRef>
          </c:val>
          <c:smooth val="0"/>
          <c:extLst>
            <c:ext xmlns:c16="http://schemas.microsoft.com/office/drawing/2014/chart" uri="{C3380CC4-5D6E-409C-BE32-E72D297353CC}">
              <c16:uniqueId val="{00000000-AFE4-422E-9A33-135166B3BEAF}"/>
            </c:ext>
          </c:extLst>
        </c:ser>
        <c:dLbls>
          <c:showLegendKey val="0"/>
          <c:showVal val="0"/>
          <c:showCatName val="0"/>
          <c:showSerName val="0"/>
          <c:showPercent val="0"/>
          <c:showBubbleSize val="0"/>
        </c:dLbls>
        <c:smooth val="0"/>
        <c:axId val="418508920"/>
        <c:axId val="418511872"/>
      </c:lineChart>
      <c:dateAx>
        <c:axId val="418508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511872"/>
        <c:crosses val="autoZero"/>
        <c:auto val="1"/>
        <c:lblOffset val="100"/>
        <c:baseTimeUnit val="days"/>
      </c:dateAx>
      <c:valAx>
        <c:axId val="418511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508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1374</c:v>
                </c:pt>
                <c:pt idx="1">
                  <c:v>1335</c:v>
                </c:pt>
                <c:pt idx="2">
                  <c:v>565</c:v>
                </c:pt>
                <c:pt idx="3">
                  <c:v>160</c:v>
                </c:pt>
                <c:pt idx="4">
                  <c:v>84</c:v>
                </c:pt>
                <c:pt idx="5">
                  <c:v>1038</c:v>
                </c:pt>
                <c:pt idx="6">
                  <c:v>1157</c:v>
                </c:pt>
                <c:pt idx="7">
                  <c:v>1018</c:v>
                </c:pt>
                <c:pt idx="8">
                  <c:v>2202</c:v>
                </c:pt>
                <c:pt idx="9">
                  <c:v>3294</c:v>
                </c:pt>
                <c:pt idx="10">
                  <c:v>2847</c:v>
                </c:pt>
                <c:pt idx="11">
                  <c:v>2538</c:v>
                </c:pt>
                <c:pt idx="12">
                  <c:v>3250</c:v>
                </c:pt>
                <c:pt idx="13">
                  <c:v>6733</c:v>
                </c:pt>
                <c:pt idx="14">
                  <c:v>7057</c:v>
                </c:pt>
                <c:pt idx="15">
                  <c:v>6565</c:v>
                </c:pt>
                <c:pt idx="16">
                  <c:v>6712</c:v>
                </c:pt>
                <c:pt idx="17">
                  <c:v>6127</c:v>
                </c:pt>
                <c:pt idx="18">
                  <c:v>6071</c:v>
                </c:pt>
                <c:pt idx="19">
                  <c:v>6071</c:v>
                </c:pt>
                <c:pt idx="20">
                  <c:v>5824</c:v>
                </c:pt>
                <c:pt idx="21">
                  <c:v>4039</c:v>
                </c:pt>
                <c:pt idx="22">
                  <c:v>6392</c:v>
                </c:pt>
                <c:pt idx="23">
                  <c:v>5314</c:v>
                </c:pt>
                <c:pt idx="24">
                  <c:v>5818</c:v>
                </c:pt>
                <c:pt idx="25">
                  <c:v>5559</c:v>
                </c:pt>
                <c:pt idx="26">
                  <c:v>4684</c:v>
                </c:pt>
                <c:pt idx="27">
                  <c:v>5334</c:v>
                </c:pt>
                <c:pt idx="28">
                  <c:v>3211</c:v>
                </c:pt>
                <c:pt idx="29">
                  <c:v>205</c:v>
                </c:pt>
                <c:pt idx="30">
                  <c:v>518</c:v>
                </c:pt>
              </c:numCache>
            </c:numRef>
          </c:val>
          <c:smooth val="0"/>
          <c:extLst>
            <c:ext xmlns:c16="http://schemas.microsoft.com/office/drawing/2014/chart" uri="{C3380CC4-5D6E-409C-BE32-E72D297353CC}">
              <c16:uniqueId val="{00000000-ECA8-47AB-B5FD-27A7DD4E267C}"/>
            </c:ext>
          </c:extLst>
        </c:ser>
        <c:dLbls>
          <c:showLegendKey val="0"/>
          <c:showVal val="0"/>
          <c:showCatName val="0"/>
          <c:showSerName val="0"/>
          <c:showPercent val="0"/>
          <c:showBubbleSize val="0"/>
        </c:dLbls>
        <c:smooth val="0"/>
        <c:axId val="418504984"/>
        <c:axId val="418508592"/>
      </c:lineChart>
      <c:dateAx>
        <c:axId val="418504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508592"/>
        <c:crosses val="autoZero"/>
        <c:auto val="1"/>
        <c:lblOffset val="100"/>
        <c:baseTimeUnit val="days"/>
      </c:dateAx>
      <c:valAx>
        <c:axId val="418508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504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229</c:v>
                </c:pt>
                <c:pt idx="1">
                  <c:v>222</c:v>
                </c:pt>
                <c:pt idx="2">
                  <c:v>66</c:v>
                </c:pt>
                <c:pt idx="3">
                  <c:v>18</c:v>
                </c:pt>
                <c:pt idx="4">
                  <c:v>16</c:v>
                </c:pt>
                <c:pt idx="5">
                  <c:v>113</c:v>
                </c:pt>
                <c:pt idx="6">
                  <c:v>219</c:v>
                </c:pt>
                <c:pt idx="7">
                  <c:v>116</c:v>
                </c:pt>
                <c:pt idx="8">
                  <c:v>264</c:v>
                </c:pt>
                <c:pt idx="9">
                  <c:v>216</c:v>
                </c:pt>
                <c:pt idx="10">
                  <c:v>142</c:v>
                </c:pt>
                <c:pt idx="11">
                  <c:v>131</c:v>
                </c:pt>
                <c:pt idx="12">
                  <c:v>230</c:v>
                </c:pt>
                <c:pt idx="13">
                  <c:v>500</c:v>
                </c:pt>
                <c:pt idx="14">
                  <c:v>430</c:v>
                </c:pt>
                <c:pt idx="15">
                  <c:v>386</c:v>
                </c:pt>
                <c:pt idx="16">
                  <c:v>210</c:v>
                </c:pt>
                <c:pt idx="17">
                  <c:v>182</c:v>
                </c:pt>
                <c:pt idx="18">
                  <c:v>159</c:v>
                </c:pt>
                <c:pt idx="19">
                  <c:v>208</c:v>
                </c:pt>
                <c:pt idx="20">
                  <c:v>138</c:v>
                </c:pt>
                <c:pt idx="21">
                  <c:v>86</c:v>
                </c:pt>
                <c:pt idx="22">
                  <c:v>298</c:v>
                </c:pt>
                <c:pt idx="23">
                  <c:v>81</c:v>
                </c:pt>
                <c:pt idx="24">
                  <c:v>117</c:v>
                </c:pt>
                <c:pt idx="25">
                  <c:v>112</c:v>
                </c:pt>
                <c:pt idx="26">
                  <c:v>84</c:v>
                </c:pt>
                <c:pt idx="27">
                  <c:v>138</c:v>
                </c:pt>
                <c:pt idx="28">
                  <c:v>114</c:v>
                </c:pt>
                <c:pt idx="29">
                  <c:v>16</c:v>
                </c:pt>
                <c:pt idx="30">
                  <c:v>17</c:v>
                </c:pt>
              </c:numCache>
            </c:numRef>
          </c:val>
          <c:smooth val="0"/>
          <c:extLst>
            <c:ext xmlns:c16="http://schemas.microsoft.com/office/drawing/2014/chart" uri="{C3380CC4-5D6E-409C-BE32-E72D297353CC}">
              <c16:uniqueId val="{00000000-44D6-4F53-A6CC-01927996D759}"/>
            </c:ext>
          </c:extLst>
        </c:ser>
        <c:dLbls>
          <c:showLegendKey val="0"/>
          <c:showVal val="0"/>
          <c:showCatName val="0"/>
          <c:showSerName val="0"/>
          <c:showPercent val="0"/>
          <c:showBubbleSize val="0"/>
        </c:dLbls>
        <c:smooth val="0"/>
        <c:axId val="418517776"/>
        <c:axId val="418521384"/>
      </c:lineChart>
      <c:dateAx>
        <c:axId val="418517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521384"/>
        <c:crosses val="autoZero"/>
        <c:auto val="1"/>
        <c:lblOffset val="100"/>
        <c:baseTimeUnit val="days"/>
      </c:dateAx>
      <c:valAx>
        <c:axId val="418521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517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10</c:v>
                </c:pt>
                <c:pt idx="1">
                  <c:v>12</c:v>
                </c:pt>
                <c:pt idx="2">
                  <c:v>24</c:v>
                </c:pt>
                <c:pt idx="3">
                  <c:v>6</c:v>
                </c:pt>
                <c:pt idx="4">
                  <c:v>11</c:v>
                </c:pt>
                <c:pt idx="5">
                  <c:v>17</c:v>
                </c:pt>
                <c:pt idx="6">
                  <c:v>20</c:v>
                </c:pt>
                <c:pt idx="7">
                  <c:v>18</c:v>
                </c:pt>
                <c:pt idx="8">
                  <c:v>38</c:v>
                </c:pt>
                <c:pt idx="9">
                  <c:v>20</c:v>
                </c:pt>
                <c:pt idx="10">
                  <c:v>29</c:v>
                </c:pt>
                <c:pt idx="11">
                  <c:v>33</c:v>
                </c:pt>
                <c:pt idx="12">
                  <c:v>32</c:v>
                </c:pt>
                <c:pt idx="13">
                  <c:v>76</c:v>
                </c:pt>
                <c:pt idx="14">
                  <c:v>108</c:v>
                </c:pt>
                <c:pt idx="15">
                  <c:v>78</c:v>
                </c:pt>
                <c:pt idx="16">
                  <c:v>34</c:v>
                </c:pt>
                <c:pt idx="17">
                  <c:v>35</c:v>
                </c:pt>
                <c:pt idx="18">
                  <c:v>40</c:v>
                </c:pt>
                <c:pt idx="19">
                  <c:v>38</c:v>
                </c:pt>
                <c:pt idx="20">
                  <c:v>38</c:v>
                </c:pt>
                <c:pt idx="21">
                  <c:v>17</c:v>
                </c:pt>
                <c:pt idx="22">
                  <c:v>68</c:v>
                </c:pt>
                <c:pt idx="23">
                  <c:v>14</c:v>
                </c:pt>
                <c:pt idx="24">
                  <c:v>19</c:v>
                </c:pt>
                <c:pt idx="25">
                  <c:v>8</c:v>
                </c:pt>
                <c:pt idx="26">
                  <c:v>29</c:v>
                </c:pt>
                <c:pt idx="27">
                  <c:v>20</c:v>
                </c:pt>
                <c:pt idx="28">
                  <c:v>15</c:v>
                </c:pt>
                <c:pt idx="29">
                  <c:v>20</c:v>
                </c:pt>
                <c:pt idx="30">
                  <c:v>20</c:v>
                </c:pt>
              </c:numCache>
            </c:numRef>
          </c:val>
          <c:smooth val="0"/>
          <c:extLst>
            <c:ext xmlns:c16="http://schemas.microsoft.com/office/drawing/2014/chart" uri="{C3380CC4-5D6E-409C-BE32-E72D297353CC}">
              <c16:uniqueId val="{00000000-6883-4D85-B9AC-01454FC7081B}"/>
            </c:ext>
          </c:extLst>
        </c:ser>
        <c:dLbls>
          <c:showLegendKey val="0"/>
          <c:showVal val="0"/>
          <c:showCatName val="0"/>
          <c:showSerName val="0"/>
          <c:showPercent val="0"/>
          <c:showBubbleSize val="0"/>
        </c:dLbls>
        <c:smooth val="0"/>
        <c:axId val="418464312"/>
        <c:axId val="418464640"/>
      </c:lineChart>
      <c:dateAx>
        <c:axId val="418464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464640"/>
        <c:crosses val="autoZero"/>
        <c:auto val="1"/>
        <c:lblOffset val="100"/>
        <c:baseTimeUnit val="days"/>
      </c:dateAx>
      <c:valAx>
        <c:axId val="418464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464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442.6</c:v>
                </c:pt>
                <c:pt idx="1">
                  <c:v>270.46666666666999</c:v>
                </c:pt>
                <c:pt idx="2">
                  <c:v>175.76666666667001</c:v>
                </c:pt>
                <c:pt idx="3">
                  <c:v>140.30000000000001</c:v>
                </c:pt>
                <c:pt idx="4">
                  <c:v>169.66666666667001</c:v>
                </c:pt>
                <c:pt idx="5">
                  <c:v>276.89999999999998</c:v>
                </c:pt>
                <c:pt idx="6">
                  <c:v>505</c:v>
                </c:pt>
                <c:pt idx="7">
                  <c:v>723.83333333332996</c:v>
                </c:pt>
                <c:pt idx="8">
                  <c:v>929.63333333333003</c:v>
                </c:pt>
                <c:pt idx="9">
                  <c:v>914.93548387096996</c:v>
                </c:pt>
                <c:pt idx="10">
                  <c:v>938.70967741934999</c:v>
                </c:pt>
                <c:pt idx="11">
                  <c:v>968.45161290322994</c:v>
                </c:pt>
                <c:pt idx="12">
                  <c:v>1028.1290322581001</c:v>
                </c:pt>
                <c:pt idx="13">
                  <c:v>1002.0322580645</c:v>
                </c:pt>
                <c:pt idx="14">
                  <c:v>975.51612903225998</c:v>
                </c:pt>
                <c:pt idx="15">
                  <c:v>989.35483870968005</c:v>
                </c:pt>
                <c:pt idx="16">
                  <c:v>1011.1935483871</c:v>
                </c:pt>
                <c:pt idx="17">
                  <c:v>1060.3870967742</c:v>
                </c:pt>
                <c:pt idx="18">
                  <c:v>1093.7741935484</c:v>
                </c:pt>
                <c:pt idx="19">
                  <c:v>1140.6774193547999</c:v>
                </c:pt>
                <c:pt idx="20">
                  <c:v>1169.4516129031999</c:v>
                </c:pt>
                <c:pt idx="21">
                  <c:v>1120.6774193547999</c:v>
                </c:pt>
                <c:pt idx="22">
                  <c:v>966.70967741934999</c:v>
                </c:pt>
                <c:pt idx="23">
                  <c:v>698</c:v>
                </c:pt>
              </c:numCache>
            </c:numRef>
          </c:val>
          <c:smooth val="0"/>
          <c:extLst>
            <c:ext xmlns:c16="http://schemas.microsoft.com/office/drawing/2014/chart" uri="{C3380CC4-5D6E-409C-BE32-E72D297353CC}">
              <c16:uniqueId val="{00000000-5B66-412B-BCD5-CAEE101A200A}"/>
            </c:ext>
          </c:extLst>
        </c:ser>
        <c:dLbls>
          <c:showLegendKey val="0"/>
          <c:showVal val="0"/>
          <c:showCatName val="0"/>
          <c:showSerName val="0"/>
          <c:showPercent val="0"/>
          <c:showBubbleSize val="0"/>
        </c:dLbls>
        <c:smooth val="0"/>
        <c:axId val="418485304"/>
        <c:axId val="418487600"/>
      </c:lineChart>
      <c:catAx>
        <c:axId val="418485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487600"/>
        <c:crosses val="autoZero"/>
        <c:auto val="1"/>
        <c:lblAlgn val="ctr"/>
        <c:lblOffset val="100"/>
        <c:noMultiLvlLbl val="0"/>
      </c:catAx>
      <c:valAx>
        <c:axId val="418487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8485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Autohaus Strauss</c:v>
                </c:pt>
              </c:strCache>
            </c:strRef>
          </c:tx>
          <c:spPr>
            <a:ln w="28575" cap="rnd">
              <a:solidFill>
                <a:schemeClr val="accent1"/>
              </a:solidFill>
              <a:round/>
            </a:ln>
            <a:effectLst/>
          </c:spPr>
          <c:marker>
            <c:symbol val="none"/>
          </c:marker>
          <c:cat>
            <c:numRef>
              <c:f>Sheet1!$A$2:$A$32</c:f>
              <c:numCache>
                <c:formatCode>m/d/yyyy</c:formatCode>
                <c:ptCount val="31"/>
                <c:pt idx="0">
                  <c:v>43070</c:v>
                </c:pt>
                <c:pt idx="1">
                  <c:v>43071</c:v>
                </c:pt>
                <c:pt idx="2">
                  <c:v>43072</c:v>
                </c:pt>
                <c:pt idx="3">
                  <c:v>43073</c:v>
                </c:pt>
                <c:pt idx="4">
                  <c:v>43074</c:v>
                </c:pt>
                <c:pt idx="5">
                  <c:v>43075</c:v>
                </c:pt>
                <c:pt idx="6">
                  <c:v>43076</c:v>
                </c:pt>
                <c:pt idx="7">
                  <c:v>43077</c:v>
                </c:pt>
                <c:pt idx="8">
                  <c:v>43078</c:v>
                </c:pt>
                <c:pt idx="9">
                  <c:v>43079</c:v>
                </c:pt>
                <c:pt idx="10">
                  <c:v>43080</c:v>
                </c:pt>
                <c:pt idx="11">
                  <c:v>43081</c:v>
                </c:pt>
                <c:pt idx="12">
                  <c:v>43082</c:v>
                </c:pt>
                <c:pt idx="13">
                  <c:v>43083</c:v>
                </c:pt>
                <c:pt idx="14">
                  <c:v>43084</c:v>
                </c:pt>
                <c:pt idx="15">
                  <c:v>43085</c:v>
                </c:pt>
                <c:pt idx="16">
                  <c:v>43086</c:v>
                </c:pt>
                <c:pt idx="17">
                  <c:v>43087</c:v>
                </c:pt>
                <c:pt idx="18">
                  <c:v>43088</c:v>
                </c:pt>
                <c:pt idx="19">
                  <c:v>43089</c:v>
                </c:pt>
                <c:pt idx="20">
                  <c:v>43090</c:v>
                </c:pt>
                <c:pt idx="21">
                  <c:v>43091</c:v>
                </c:pt>
                <c:pt idx="22">
                  <c:v>43092</c:v>
                </c:pt>
                <c:pt idx="23">
                  <c:v>43093</c:v>
                </c:pt>
                <c:pt idx="24">
                  <c:v>43094</c:v>
                </c:pt>
                <c:pt idx="25">
                  <c:v>43095</c:v>
                </c:pt>
                <c:pt idx="26">
                  <c:v>43096</c:v>
                </c:pt>
                <c:pt idx="27">
                  <c:v>43097</c:v>
                </c:pt>
                <c:pt idx="28">
                  <c:v>43098</c:v>
                </c:pt>
                <c:pt idx="29">
                  <c:v>43099</c:v>
                </c:pt>
                <c:pt idx="30">
                  <c:v>43100</c:v>
                </c:pt>
              </c:numCache>
            </c:numRef>
          </c:cat>
          <c:val>
            <c:numRef>
              <c:f>Sheet1!$B$2:$B$32</c:f>
              <c:numCache>
                <c:formatCode>General</c:formatCode>
                <c:ptCount val="31"/>
                <c:pt idx="0">
                  <c:v>1374</c:v>
                </c:pt>
                <c:pt idx="1">
                  <c:v>1335</c:v>
                </c:pt>
                <c:pt idx="2">
                  <c:v>565</c:v>
                </c:pt>
                <c:pt idx="3">
                  <c:v>160</c:v>
                </c:pt>
                <c:pt idx="4">
                  <c:v>84</c:v>
                </c:pt>
                <c:pt idx="5">
                  <c:v>1038</c:v>
                </c:pt>
                <c:pt idx="6">
                  <c:v>1157</c:v>
                </c:pt>
                <c:pt idx="7">
                  <c:v>1018</c:v>
                </c:pt>
                <c:pt idx="8">
                  <c:v>2202</c:v>
                </c:pt>
                <c:pt idx="9">
                  <c:v>3294</c:v>
                </c:pt>
                <c:pt idx="10">
                  <c:v>2847</c:v>
                </c:pt>
                <c:pt idx="11">
                  <c:v>2538</c:v>
                </c:pt>
                <c:pt idx="12">
                  <c:v>3250</c:v>
                </c:pt>
                <c:pt idx="13">
                  <c:v>6733</c:v>
                </c:pt>
                <c:pt idx="14">
                  <c:v>7057</c:v>
                </c:pt>
                <c:pt idx="15">
                  <c:v>6565</c:v>
                </c:pt>
                <c:pt idx="16">
                  <c:v>6712</c:v>
                </c:pt>
                <c:pt idx="17">
                  <c:v>6127</c:v>
                </c:pt>
                <c:pt idx="18">
                  <c:v>6071</c:v>
                </c:pt>
                <c:pt idx="19">
                  <c:v>6071</c:v>
                </c:pt>
                <c:pt idx="20">
                  <c:v>5824</c:v>
                </c:pt>
                <c:pt idx="21">
                  <c:v>4039</c:v>
                </c:pt>
                <c:pt idx="22">
                  <c:v>6392</c:v>
                </c:pt>
                <c:pt idx="23">
                  <c:v>5314</c:v>
                </c:pt>
                <c:pt idx="24">
                  <c:v>5818</c:v>
                </c:pt>
                <c:pt idx="25">
                  <c:v>5559</c:v>
                </c:pt>
                <c:pt idx="26">
                  <c:v>4684</c:v>
                </c:pt>
                <c:pt idx="27">
                  <c:v>5334</c:v>
                </c:pt>
                <c:pt idx="28">
                  <c:v>3211</c:v>
                </c:pt>
                <c:pt idx="29">
                  <c:v>205</c:v>
                </c:pt>
                <c:pt idx="30">
                  <c:v>518</c:v>
                </c:pt>
              </c:numCache>
            </c:numRef>
          </c:val>
          <c:smooth val="0"/>
          <c:extLst>
            <c:ext xmlns:c16="http://schemas.microsoft.com/office/drawing/2014/chart" uri="{C3380CC4-5D6E-409C-BE32-E72D297353CC}">
              <c16:uniqueId val="{00000000-58EB-4222-9691-C392CFB6BF28}"/>
            </c:ext>
          </c:extLst>
        </c:ser>
        <c:dLbls>
          <c:showLegendKey val="0"/>
          <c:showVal val="0"/>
          <c:showCatName val="0"/>
          <c:showSerName val="0"/>
          <c:showPercent val="0"/>
          <c:showBubbleSize val="0"/>
        </c:dLbls>
        <c:smooth val="0"/>
        <c:axId val="296257240"/>
        <c:axId val="296255600"/>
      </c:lineChart>
      <c:dateAx>
        <c:axId val="296257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255600"/>
        <c:crosses val="autoZero"/>
        <c:auto val="1"/>
        <c:lblOffset val="100"/>
        <c:baseTimeUnit val="days"/>
      </c:dateAx>
      <c:valAx>
        <c:axId val="296255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257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610B8-7A16-477A-83F4-8A65777E0956}"/>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DF938BB4-7342-4770-9470-D2E1A758F6FF}"/>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40679714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A0314-3F5B-4428-8BA1-D59D28125EA2}"/>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4F9477DD-88AA-4EE6-B394-FBF65A66C3DF}"/>
              </a:ext>
            </a:extLst>
          </p:cNvPr>
          <p:cNvGraphicFramePr>
            <a:graphicFrameLocks noGrp="1"/>
          </p:cNvGraphicFramePr>
          <p:nvPr>
            <p:ph type="tbl" sz="quarter" idx="13"/>
            <p:extLst>
              <p:ext uri="{D42A27DB-BD31-4B8C-83A1-F6EECF244321}">
                <p14:modId xmlns:p14="http://schemas.microsoft.com/office/powerpoint/2010/main" val="35948605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785343388"/>
                    </a:ext>
                  </a:extLst>
                </a:gridCol>
                <a:gridCol w="740664">
                  <a:extLst>
                    <a:ext uri="{9D8B030D-6E8A-4147-A177-3AD203B41FA5}">
                      <a16:colId xmlns:a16="http://schemas.microsoft.com/office/drawing/2014/main" val="2434659994"/>
                    </a:ext>
                  </a:extLst>
                </a:gridCol>
                <a:gridCol w="740664">
                  <a:extLst>
                    <a:ext uri="{9D8B030D-6E8A-4147-A177-3AD203B41FA5}">
                      <a16:colId xmlns:a16="http://schemas.microsoft.com/office/drawing/2014/main" val="624006356"/>
                    </a:ext>
                  </a:extLst>
                </a:gridCol>
                <a:gridCol w="740664">
                  <a:extLst>
                    <a:ext uri="{9D8B030D-6E8A-4147-A177-3AD203B41FA5}">
                      <a16:colId xmlns:a16="http://schemas.microsoft.com/office/drawing/2014/main" val="2094180828"/>
                    </a:ext>
                  </a:extLst>
                </a:gridCol>
                <a:gridCol w="740664">
                  <a:extLst>
                    <a:ext uri="{9D8B030D-6E8A-4147-A177-3AD203B41FA5}">
                      <a16:colId xmlns:a16="http://schemas.microsoft.com/office/drawing/2014/main" val="1203660566"/>
                    </a:ext>
                  </a:extLst>
                </a:gridCol>
                <a:gridCol w="740664">
                  <a:extLst>
                    <a:ext uri="{9D8B030D-6E8A-4147-A177-3AD203B41FA5}">
                      <a16:colId xmlns:a16="http://schemas.microsoft.com/office/drawing/2014/main" val="4214595628"/>
                    </a:ext>
                  </a:extLst>
                </a:gridCol>
                <a:gridCol w="740664">
                  <a:extLst>
                    <a:ext uri="{9D8B030D-6E8A-4147-A177-3AD203B41FA5}">
                      <a16:colId xmlns:a16="http://schemas.microsoft.com/office/drawing/2014/main" val="2909974110"/>
                    </a:ext>
                  </a:extLst>
                </a:gridCol>
                <a:gridCol w="740664">
                  <a:extLst>
                    <a:ext uri="{9D8B030D-6E8A-4147-A177-3AD203B41FA5}">
                      <a16:colId xmlns:a16="http://schemas.microsoft.com/office/drawing/2014/main" val="4225073778"/>
                    </a:ext>
                  </a:extLst>
                </a:gridCol>
                <a:gridCol w="740664">
                  <a:extLst>
                    <a:ext uri="{9D8B030D-6E8A-4147-A177-3AD203B41FA5}">
                      <a16:colId xmlns:a16="http://schemas.microsoft.com/office/drawing/2014/main" val="114928214"/>
                    </a:ext>
                  </a:extLst>
                </a:gridCol>
                <a:gridCol w="740664">
                  <a:extLst>
                    <a:ext uri="{9D8B030D-6E8A-4147-A177-3AD203B41FA5}">
                      <a16:colId xmlns:a16="http://schemas.microsoft.com/office/drawing/2014/main" val="350335645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608130822"/>
                  </a:ext>
                </a:extLst>
              </a:tr>
              <a:tr h="370840">
                <a:tc>
                  <a:txBody>
                    <a:bodyPr/>
                    <a:lstStyle/>
                    <a:p>
                      <a:r>
                        <a:rPr lang="en-US" sz="1000"/>
                        <a:t>Autohaus Strauss</a:t>
                      </a:r>
                    </a:p>
                  </a:txBody>
                  <a:tcPr/>
                </a:tc>
                <a:tc>
                  <a:txBody>
                    <a:bodyPr/>
                    <a:lstStyle/>
                    <a:p>
                      <a:r>
                        <a:rPr lang="en-US" sz="1000"/>
                        <a:t>2234</a:t>
                      </a:r>
                    </a:p>
                  </a:txBody>
                  <a:tcPr/>
                </a:tc>
                <a:tc>
                  <a:txBody>
                    <a:bodyPr/>
                    <a:lstStyle/>
                    <a:p>
                      <a:r>
                        <a:rPr lang="en-US" sz="1000"/>
                        <a:t>68</a:t>
                      </a:r>
                    </a:p>
                  </a:txBody>
                  <a:tcPr/>
                </a:tc>
                <a:tc>
                  <a:txBody>
                    <a:bodyPr/>
                    <a:lstStyle/>
                    <a:p>
                      <a:r>
                        <a:rPr lang="en-US" sz="1000"/>
                        <a:t>21</a:t>
                      </a:r>
                    </a:p>
                  </a:txBody>
                  <a:tcPr/>
                </a:tc>
                <a:tc>
                  <a:txBody>
                    <a:bodyPr/>
                    <a:lstStyle/>
                    <a:p>
                      <a:r>
                        <a:rPr lang="en-US" sz="1000"/>
                        <a:t>711</a:t>
                      </a:r>
                    </a:p>
                  </a:txBody>
                  <a:tcPr/>
                </a:tc>
                <a:tc>
                  <a:txBody>
                    <a:bodyPr/>
                    <a:lstStyle/>
                    <a:p>
                      <a:r>
                        <a:rPr lang="en-US" sz="1000"/>
                        <a:t>52</a:t>
                      </a:r>
                    </a:p>
                  </a:txBody>
                  <a:tcPr/>
                </a:tc>
                <a:tc>
                  <a:txBody>
                    <a:bodyPr/>
                    <a:lstStyle/>
                    <a:p>
                      <a:r>
                        <a:rPr lang="en-US" sz="1000"/>
                        <a:t>22</a:t>
                      </a:r>
                    </a:p>
                  </a:txBody>
                  <a:tcPr/>
                </a:tc>
                <a:tc>
                  <a:txBody>
                    <a:bodyPr/>
                    <a:lstStyle/>
                    <a:p>
                      <a:r>
                        <a:rPr lang="en-US" sz="1000"/>
                        <a:t>0</a:t>
                      </a:r>
                    </a:p>
                  </a:txBody>
                  <a:tcPr/>
                </a:tc>
                <a:tc>
                  <a:txBody>
                    <a:bodyPr/>
                    <a:lstStyle/>
                    <a:p>
                      <a:r>
                        <a:rPr lang="en-US" sz="1000"/>
                        <a:t>1.6991%</a:t>
                      </a:r>
                    </a:p>
                  </a:txBody>
                  <a:tcPr/>
                </a:tc>
                <a:tc>
                  <a:txBody>
                    <a:bodyPr/>
                    <a:lstStyle/>
                    <a:p>
                      <a:r>
                        <a:rPr lang="en-US" sz="1000"/>
                        <a:t>0.0%</a:t>
                      </a:r>
                    </a:p>
                  </a:txBody>
                  <a:tcPr/>
                </a:tc>
                <a:extLst>
                  <a:ext uri="{0D108BD9-81ED-4DB2-BD59-A6C34878D82A}">
                    <a16:rowId xmlns:a16="http://schemas.microsoft.com/office/drawing/2014/main" val="2977828394"/>
                  </a:ext>
                </a:extLst>
              </a:tr>
            </a:tbl>
          </a:graphicData>
        </a:graphic>
      </p:graphicFrame>
      <p:sp>
        <p:nvSpPr>
          <p:cNvPr id="4" name="Text Placeholder 3">
            <a:extLst>
              <a:ext uri="{FF2B5EF4-FFF2-40B4-BE49-F238E27FC236}">
                <a16:creationId xmlns:a16="http://schemas.microsoft.com/office/drawing/2014/main" id="{35F62654-D9E9-4907-9FDC-22AC64C6D401}"/>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0145827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D0AE5-ABD7-44BD-B1F0-0F73656F21B9}"/>
              </a:ext>
            </a:extLst>
          </p:cNvPr>
          <p:cNvSpPr>
            <a:spLocks noGrp="1"/>
          </p:cNvSpPr>
          <p:nvPr>
            <p:ph type="title"/>
          </p:nvPr>
        </p:nvSpPr>
        <p:spPr/>
        <p:txBody>
          <a:bodyPr/>
          <a:lstStyle/>
          <a:p>
            <a:r>
              <a:rPr lang="en-US"/>
              <a:t>Facebook Fans Table</a:t>
            </a:r>
          </a:p>
        </p:txBody>
      </p:sp>
      <p:graphicFrame>
        <p:nvGraphicFramePr>
          <p:cNvPr id="5" name="Table Placeholder 4">
            <a:extLst>
              <a:ext uri="{FF2B5EF4-FFF2-40B4-BE49-F238E27FC236}">
                <a16:creationId xmlns:a16="http://schemas.microsoft.com/office/drawing/2014/main" id="{B6AB4A16-C31E-401F-8B3E-E881AE179012}"/>
              </a:ext>
            </a:extLst>
          </p:cNvPr>
          <p:cNvGraphicFramePr>
            <a:graphicFrameLocks noGrp="1"/>
          </p:cNvGraphicFramePr>
          <p:nvPr>
            <p:ph type="tbl" sz="quarter" idx="13"/>
            <p:extLst>
              <p:ext uri="{D42A27DB-BD31-4B8C-83A1-F6EECF244321}">
                <p14:modId xmlns:p14="http://schemas.microsoft.com/office/powerpoint/2010/main" val="22303781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94269499"/>
                    </a:ext>
                  </a:extLst>
                </a:gridCol>
                <a:gridCol w="1234440">
                  <a:extLst>
                    <a:ext uri="{9D8B030D-6E8A-4147-A177-3AD203B41FA5}">
                      <a16:colId xmlns:a16="http://schemas.microsoft.com/office/drawing/2014/main" val="3621291053"/>
                    </a:ext>
                  </a:extLst>
                </a:gridCol>
                <a:gridCol w="822960">
                  <a:extLst>
                    <a:ext uri="{9D8B030D-6E8A-4147-A177-3AD203B41FA5}">
                      <a16:colId xmlns:a16="http://schemas.microsoft.com/office/drawing/2014/main" val="2252011819"/>
                    </a:ext>
                  </a:extLst>
                </a:gridCol>
                <a:gridCol w="822960">
                  <a:extLst>
                    <a:ext uri="{9D8B030D-6E8A-4147-A177-3AD203B41FA5}">
                      <a16:colId xmlns:a16="http://schemas.microsoft.com/office/drawing/2014/main" val="1439906052"/>
                    </a:ext>
                  </a:extLst>
                </a:gridCol>
                <a:gridCol w="822960">
                  <a:extLst>
                    <a:ext uri="{9D8B030D-6E8A-4147-A177-3AD203B41FA5}">
                      <a16:colId xmlns:a16="http://schemas.microsoft.com/office/drawing/2014/main" val="2896327961"/>
                    </a:ext>
                  </a:extLst>
                </a:gridCol>
                <a:gridCol w="822960">
                  <a:extLst>
                    <a:ext uri="{9D8B030D-6E8A-4147-A177-3AD203B41FA5}">
                      <a16:colId xmlns:a16="http://schemas.microsoft.com/office/drawing/2014/main" val="1008133781"/>
                    </a:ext>
                  </a:extLst>
                </a:gridCol>
                <a:gridCol w="822960">
                  <a:extLst>
                    <a:ext uri="{9D8B030D-6E8A-4147-A177-3AD203B41FA5}">
                      <a16:colId xmlns:a16="http://schemas.microsoft.com/office/drawing/2014/main" val="554387042"/>
                    </a:ext>
                  </a:extLst>
                </a:gridCol>
                <a:gridCol w="822960">
                  <a:extLst>
                    <a:ext uri="{9D8B030D-6E8A-4147-A177-3AD203B41FA5}">
                      <a16:colId xmlns:a16="http://schemas.microsoft.com/office/drawing/2014/main" val="412110528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1081159585"/>
                  </a:ext>
                </a:extLst>
              </a:tr>
              <a:tr h="370840">
                <a:tc>
                  <a:txBody>
                    <a:bodyPr/>
                    <a:lstStyle/>
                    <a:p>
                      <a:r>
                        <a:rPr lang="en-US" sz="1000"/>
                        <a:t>Autohaus Strauss</a:t>
                      </a:r>
                    </a:p>
                  </a:txBody>
                  <a:tcPr/>
                </a:tc>
                <a:tc>
                  <a:txBody>
                    <a:bodyPr/>
                    <a:lstStyle/>
                    <a:p>
                      <a:r>
                        <a:rPr lang="en-US" sz="1000"/>
                        <a:t>2234</a:t>
                      </a:r>
                    </a:p>
                  </a:txBody>
                  <a:tcPr/>
                </a:tc>
                <a:tc>
                  <a:txBody>
                    <a:bodyPr/>
                    <a:lstStyle/>
                    <a:p>
                      <a:r>
                        <a:rPr lang="en-US" sz="1000"/>
                        <a:t>2</a:t>
                      </a:r>
                    </a:p>
                  </a:txBody>
                  <a:tcPr/>
                </a:tc>
                <a:tc>
                  <a:txBody>
                    <a:bodyPr/>
                    <a:lstStyle/>
                    <a:p>
                      <a:r>
                        <a:rPr lang="en-US" sz="1000"/>
                        <a:t>0.1%</a:t>
                      </a:r>
                    </a:p>
                  </a:txBody>
                  <a:tcPr/>
                </a:tc>
                <a:tc>
                  <a:txBody>
                    <a:bodyPr/>
                    <a:lstStyle/>
                    <a:p>
                      <a:r>
                        <a:rPr lang="en-US" sz="1000"/>
                        <a:t>5</a:t>
                      </a:r>
                    </a:p>
                  </a:txBody>
                  <a:tcPr/>
                </a:tc>
                <a:tc>
                  <a:txBody>
                    <a:bodyPr/>
                    <a:lstStyle/>
                    <a:p>
                      <a:r>
                        <a:rPr lang="en-US" sz="1000"/>
                        <a:t>0.2%</a:t>
                      </a:r>
                    </a:p>
                  </a:txBody>
                  <a:tcPr/>
                </a:tc>
                <a:tc>
                  <a:txBody>
                    <a:bodyPr/>
                    <a:lstStyle/>
                    <a:p>
                      <a:r>
                        <a:rPr lang="en-US" sz="1000"/>
                        <a:t>67</a:t>
                      </a:r>
                    </a:p>
                  </a:txBody>
                  <a:tcPr/>
                </a:tc>
                <a:tc>
                  <a:txBody>
                    <a:bodyPr/>
                    <a:lstStyle/>
                    <a:p>
                      <a:r>
                        <a:rPr lang="en-US" sz="1000"/>
                        <a:t>3.1%</a:t>
                      </a:r>
                    </a:p>
                  </a:txBody>
                  <a:tcPr/>
                </a:tc>
                <a:extLst>
                  <a:ext uri="{0D108BD9-81ED-4DB2-BD59-A6C34878D82A}">
                    <a16:rowId xmlns:a16="http://schemas.microsoft.com/office/drawing/2014/main" val="721277084"/>
                  </a:ext>
                </a:extLst>
              </a:tr>
            </a:tbl>
          </a:graphicData>
        </a:graphic>
      </p:graphicFrame>
      <p:sp>
        <p:nvSpPr>
          <p:cNvPr id="4" name="Text Placeholder 3">
            <a:extLst>
              <a:ext uri="{FF2B5EF4-FFF2-40B4-BE49-F238E27FC236}">
                <a16:creationId xmlns:a16="http://schemas.microsoft.com/office/drawing/2014/main" id="{5571B3B3-CE1E-441A-AE17-5C00B35180EA}"/>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9773086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B31A4A-F6F1-41E5-B51F-1DC55DCE1935}"/>
              </a:ext>
            </a:extLst>
          </p:cNvPr>
          <p:cNvSpPr>
            <a:spLocks noGrp="1"/>
          </p:cNvSpPr>
          <p:nvPr>
            <p:ph type="title"/>
          </p:nvPr>
        </p:nvSpPr>
        <p:spPr/>
        <p:txBody>
          <a:bodyPr/>
          <a:lstStyle/>
          <a:p>
            <a:r>
              <a:rPr lang="en-US"/>
              <a:t>Key Metrics Table w. User Post RR</a:t>
            </a:r>
          </a:p>
        </p:txBody>
      </p:sp>
      <p:graphicFrame>
        <p:nvGraphicFramePr>
          <p:cNvPr id="5" name="Table Placeholder 4">
            <a:extLst>
              <a:ext uri="{FF2B5EF4-FFF2-40B4-BE49-F238E27FC236}">
                <a16:creationId xmlns:a16="http://schemas.microsoft.com/office/drawing/2014/main" id="{AB5EB4BE-41BB-4A0F-BA6C-1543798112BC}"/>
              </a:ext>
            </a:extLst>
          </p:cNvPr>
          <p:cNvGraphicFramePr>
            <a:graphicFrameLocks noGrp="1"/>
          </p:cNvGraphicFramePr>
          <p:nvPr>
            <p:ph type="tbl" sz="quarter" idx="13"/>
            <p:extLst>
              <p:ext uri="{D42A27DB-BD31-4B8C-83A1-F6EECF244321}">
                <p14:modId xmlns:p14="http://schemas.microsoft.com/office/powerpoint/2010/main" val="42603185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070893330"/>
                    </a:ext>
                  </a:extLst>
                </a:gridCol>
                <a:gridCol w="740664">
                  <a:extLst>
                    <a:ext uri="{9D8B030D-6E8A-4147-A177-3AD203B41FA5}">
                      <a16:colId xmlns:a16="http://schemas.microsoft.com/office/drawing/2014/main" val="3816652674"/>
                    </a:ext>
                  </a:extLst>
                </a:gridCol>
                <a:gridCol w="740664">
                  <a:extLst>
                    <a:ext uri="{9D8B030D-6E8A-4147-A177-3AD203B41FA5}">
                      <a16:colId xmlns:a16="http://schemas.microsoft.com/office/drawing/2014/main" val="1768262532"/>
                    </a:ext>
                  </a:extLst>
                </a:gridCol>
                <a:gridCol w="740664">
                  <a:extLst>
                    <a:ext uri="{9D8B030D-6E8A-4147-A177-3AD203B41FA5}">
                      <a16:colId xmlns:a16="http://schemas.microsoft.com/office/drawing/2014/main" val="2365970745"/>
                    </a:ext>
                  </a:extLst>
                </a:gridCol>
                <a:gridCol w="740664">
                  <a:extLst>
                    <a:ext uri="{9D8B030D-6E8A-4147-A177-3AD203B41FA5}">
                      <a16:colId xmlns:a16="http://schemas.microsoft.com/office/drawing/2014/main" val="923776718"/>
                    </a:ext>
                  </a:extLst>
                </a:gridCol>
                <a:gridCol w="740664">
                  <a:extLst>
                    <a:ext uri="{9D8B030D-6E8A-4147-A177-3AD203B41FA5}">
                      <a16:colId xmlns:a16="http://schemas.microsoft.com/office/drawing/2014/main" val="3053241753"/>
                    </a:ext>
                  </a:extLst>
                </a:gridCol>
                <a:gridCol w="740664">
                  <a:extLst>
                    <a:ext uri="{9D8B030D-6E8A-4147-A177-3AD203B41FA5}">
                      <a16:colId xmlns:a16="http://schemas.microsoft.com/office/drawing/2014/main" val="2349033500"/>
                    </a:ext>
                  </a:extLst>
                </a:gridCol>
                <a:gridCol w="740664">
                  <a:extLst>
                    <a:ext uri="{9D8B030D-6E8A-4147-A177-3AD203B41FA5}">
                      <a16:colId xmlns:a16="http://schemas.microsoft.com/office/drawing/2014/main" val="1301008278"/>
                    </a:ext>
                  </a:extLst>
                </a:gridCol>
                <a:gridCol w="740664">
                  <a:extLst>
                    <a:ext uri="{9D8B030D-6E8A-4147-A177-3AD203B41FA5}">
                      <a16:colId xmlns:a16="http://schemas.microsoft.com/office/drawing/2014/main" val="2181838169"/>
                    </a:ext>
                  </a:extLst>
                </a:gridCol>
                <a:gridCol w="740664">
                  <a:extLst>
                    <a:ext uri="{9D8B030D-6E8A-4147-A177-3AD203B41FA5}">
                      <a16:colId xmlns:a16="http://schemas.microsoft.com/office/drawing/2014/main" val="25526704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697965778"/>
                  </a:ext>
                </a:extLst>
              </a:tr>
              <a:tr h="370840">
                <a:tc>
                  <a:txBody>
                    <a:bodyPr/>
                    <a:lstStyle/>
                    <a:p>
                      <a:r>
                        <a:rPr lang="en-US" sz="1000"/>
                        <a:t>Autohaus Strauss</a:t>
                      </a:r>
                    </a:p>
                  </a:txBody>
                  <a:tcPr/>
                </a:tc>
                <a:tc>
                  <a:txBody>
                    <a:bodyPr/>
                    <a:lstStyle/>
                    <a:p>
                      <a:r>
                        <a:rPr lang="en-US" sz="1000"/>
                        <a:t>2234</a:t>
                      </a:r>
                    </a:p>
                  </a:txBody>
                  <a:tcPr/>
                </a:tc>
                <a:tc>
                  <a:txBody>
                    <a:bodyPr/>
                    <a:lstStyle/>
                    <a:p>
                      <a:r>
                        <a:rPr lang="en-US" sz="1000"/>
                        <a:t>68</a:t>
                      </a:r>
                    </a:p>
                  </a:txBody>
                  <a:tcPr/>
                </a:tc>
                <a:tc>
                  <a:txBody>
                    <a:bodyPr/>
                    <a:lstStyle/>
                    <a:p>
                      <a:r>
                        <a:rPr lang="en-US" sz="1000"/>
                        <a:t>21</a:t>
                      </a:r>
                    </a:p>
                  </a:txBody>
                  <a:tcPr/>
                </a:tc>
                <a:tc>
                  <a:txBody>
                    <a:bodyPr/>
                    <a:lstStyle/>
                    <a:p>
                      <a:r>
                        <a:rPr lang="en-US" sz="1000"/>
                        <a:t>711</a:t>
                      </a:r>
                    </a:p>
                  </a:txBody>
                  <a:tcPr/>
                </a:tc>
                <a:tc>
                  <a:txBody>
                    <a:bodyPr/>
                    <a:lstStyle/>
                    <a:p>
                      <a:r>
                        <a:rPr lang="en-US" sz="1000"/>
                        <a:t>52</a:t>
                      </a:r>
                    </a:p>
                  </a:txBody>
                  <a:tcPr/>
                </a:tc>
                <a:tc>
                  <a:txBody>
                    <a:bodyPr/>
                    <a:lstStyle/>
                    <a:p>
                      <a:r>
                        <a:rPr lang="en-US" sz="1000"/>
                        <a:t>22</a:t>
                      </a:r>
                    </a:p>
                  </a:txBody>
                  <a:tcPr/>
                </a:tc>
                <a:tc>
                  <a:txBody>
                    <a:bodyPr/>
                    <a:lstStyle/>
                    <a:p>
                      <a:r>
                        <a:rPr lang="en-US" sz="1000"/>
                        <a:t>0</a:t>
                      </a:r>
                    </a:p>
                  </a:txBody>
                  <a:tcPr/>
                </a:tc>
                <a:tc>
                  <a:txBody>
                    <a:bodyPr/>
                    <a:lstStyle/>
                    <a:p>
                      <a:r>
                        <a:rPr lang="en-US" sz="1000"/>
                        <a:t>1.6991%</a:t>
                      </a:r>
                    </a:p>
                  </a:txBody>
                  <a:tcPr/>
                </a:tc>
                <a:tc>
                  <a:txBody>
                    <a:bodyPr/>
                    <a:lstStyle/>
                    <a:p>
                      <a:r>
                        <a:rPr lang="en-US" sz="1000"/>
                        <a:t>0.0%</a:t>
                      </a:r>
                    </a:p>
                  </a:txBody>
                  <a:tcPr/>
                </a:tc>
                <a:extLst>
                  <a:ext uri="{0D108BD9-81ED-4DB2-BD59-A6C34878D82A}">
                    <a16:rowId xmlns:a16="http://schemas.microsoft.com/office/drawing/2014/main" val="663366148"/>
                  </a:ext>
                </a:extLst>
              </a:tr>
            </a:tbl>
          </a:graphicData>
        </a:graphic>
      </p:graphicFrame>
      <p:sp>
        <p:nvSpPr>
          <p:cNvPr id="4" name="Text Placeholder 3">
            <a:extLst>
              <a:ext uri="{FF2B5EF4-FFF2-40B4-BE49-F238E27FC236}">
                <a16:creationId xmlns:a16="http://schemas.microsoft.com/office/drawing/2014/main" id="{148E624F-E465-41F9-B35E-04990AA0E4C5}"/>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0952564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EE734-6E97-4318-BB8D-8004616C102B}"/>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D7DB3453-1A92-41A7-A3E5-BD49998C36AA}"/>
              </a:ext>
            </a:extLst>
          </p:cNvPr>
          <p:cNvGraphicFramePr>
            <a:graphicFrameLocks noGrp="1"/>
          </p:cNvGraphicFramePr>
          <p:nvPr>
            <p:ph type="chart" sz="quarter" idx="13"/>
            <p:extLst>
              <p:ext uri="{D42A27DB-BD31-4B8C-83A1-F6EECF244321}">
                <p14:modId xmlns:p14="http://schemas.microsoft.com/office/powerpoint/2010/main" val="26174777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A2092F-4A63-4581-BEB6-3F257BEE0D08}"/>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44A67C08-E5E5-4BDD-AE49-3DFE161822E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697932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2463C-4F8D-4C49-A2DA-D25B6B69C86D}"/>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E041ABB2-B8EE-48F2-A5FA-FDC7DE171600}"/>
              </a:ext>
            </a:extLst>
          </p:cNvPr>
          <p:cNvGraphicFramePr>
            <a:graphicFrameLocks noGrp="1"/>
          </p:cNvGraphicFramePr>
          <p:nvPr>
            <p:ph type="chart" sz="quarter" idx="13"/>
            <p:extLst>
              <p:ext uri="{D42A27DB-BD31-4B8C-83A1-F6EECF244321}">
                <p14:modId xmlns:p14="http://schemas.microsoft.com/office/powerpoint/2010/main" val="5351138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FF2DC2-8DB2-40DD-B4F0-081439C4BE22}"/>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1E535C48-3EFB-44A7-8AF4-F2A178645C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328849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86699-12D2-4340-AD99-D4C7A005EE93}"/>
              </a:ext>
            </a:extLst>
          </p:cNvPr>
          <p:cNvSpPr>
            <a:spLocks noGrp="1"/>
          </p:cNvSpPr>
          <p:nvPr>
            <p:ph type="title"/>
          </p:nvPr>
        </p:nvSpPr>
        <p:spPr/>
        <p:txBody>
          <a:bodyPr/>
          <a:lstStyle/>
          <a:p>
            <a:r>
              <a:rPr lang="en-US"/>
              <a:t>Facebook Fans Lost</a:t>
            </a:r>
          </a:p>
        </p:txBody>
      </p:sp>
      <p:graphicFrame>
        <p:nvGraphicFramePr>
          <p:cNvPr id="6" name="Chart Placeholder 5">
            <a:extLst>
              <a:ext uri="{FF2B5EF4-FFF2-40B4-BE49-F238E27FC236}">
                <a16:creationId xmlns:a16="http://schemas.microsoft.com/office/drawing/2014/main" id="{A422DFEC-37CC-4415-B588-EE26B82CF5D0}"/>
              </a:ext>
            </a:extLst>
          </p:cNvPr>
          <p:cNvGraphicFramePr>
            <a:graphicFrameLocks noGrp="1"/>
          </p:cNvGraphicFramePr>
          <p:nvPr>
            <p:ph type="chart" sz="quarter" idx="13"/>
            <p:extLst>
              <p:ext uri="{D42A27DB-BD31-4B8C-83A1-F6EECF244321}">
                <p14:modId xmlns:p14="http://schemas.microsoft.com/office/powerpoint/2010/main" val="13674678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43C78D-ACB0-4591-90DB-76DA81C98F12}"/>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1954C7A1-FA2E-4A65-9DE9-7BEAEE79A3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02452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48D41E-7A4C-48A6-B208-C4399ECFF97E}"/>
              </a:ext>
            </a:extLst>
          </p:cNvPr>
          <p:cNvSpPr>
            <a:spLocks noGrp="1"/>
          </p:cNvSpPr>
          <p:nvPr>
            <p:ph type="title"/>
          </p:nvPr>
        </p:nvSpPr>
        <p:spPr/>
        <p:txBody>
          <a:bodyPr/>
          <a:lstStyle/>
          <a:p>
            <a:r>
              <a:rPr lang="en-US"/>
              <a:t>Facebook Own Posts Table - 1 of 11</a:t>
            </a:r>
          </a:p>
        </p:txBody>
      </p:sp>
      <p:graphicFrame>
        <p:nvGraphicFramePr>
          <p:cNvPr id="5" name="Table Placeholder 4">
            <a:extLst>
              <a:ext uri="{FF2B5EF4-FFF2-40B4-BE49-F238E27FC236}">
                <a16:creationId xmlns:a16="http://schemas.microsoft.com/office/drawing/2014/main" id="{B11E7EA9-0793-4290-B016-A89BD1A98436}"/>
              </a:ext>
            </a:extLst>
          </p:cNvPr>
          <p:cNvGraphicFramePr>
            <a:graphicFrameLocks noGrp="1"/>
          </p:cNvGraphicFramePr>
          <p:nvPr>
            <p:ph type="tbl" sz="quarter" idx="13"/>
            <p:extLst>
              <p:ext uri="{D42A27DB-BD31-4B8C-83A1-F6EECF244321}">
                <p14:modId xmlns:p14="http://schemas.microsoft.com/office/powerpoint/2010/main" val="29795025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52946644"/>
                    </a:ext>
                  </a:extLst>
                </a:gridCol>
                <a:gridCol w="658368">
                  <a:extLst>
                    <a:ext uri="{9D8B030D-6E8A-4147-A177-3AD203B41FA5}">
                      <a16:colId xmlns:a16="http://schemas.microsoft.com/office/drawing/2014/main" val="3202095801"/>
                    </a:ext>
                  </a:extLst>
                </a:gridCol>
                <a:gridCol w="658368">
                  <a:extLst>
                    <a:ext uri="{9D8B030D-6E8A-4147-A177-3AD203B41FA5}">
                      <a16:colId xmlns:a16="http://schemas.microsoft.com/office/drawing/2014/main" val="2418882350"/>
                    </a:ext>
                  </a:extLst>
                </a:gridCol>
                <a:gridCol w="658368">
                  <a:extLst>
                    <a:ext uri="{9D8B030D-6E8A-4147-A177-3AD203B41FA5}">
                      <a16:colId xmlns:a16="http://schemas.microsoft.com/office/drawing/2014/main" val="3188285483"/>
                    </a:ext>
                  </a:extLst>
                </a:gridCol>
                <a:gridCol w="658368">
                  <a:extLst>
                    <a:ext uri="{9D8B030D-6E8A-4147-A177-3AD203B41FA5}">
                      <a16:colId xmlns:a16="http://schemas.microsoft.com/office/drawing/2014/main" val="2087958069"/>
                    </a:ext>
                  </a:extLst>
                </a:gridCol>
                <a:gridCol w="658368">
                  <a:extLst>
                    <a:ext uri="{9D8B030D-6E8A-4147-A177-3AD203B41FA5}">
                      <a16:colId xmlns:a16="http://schemas.microsoft.com/office/drawing/2014/main" val="3118169932"/>
                    </a:ext>
                  </a:extLst>
                </a:gridCol>
                <a:gridCol w="658368">
                  <a:extLst>
                    <a:ext uri="{9D8B030D-6E8A-4147-A177-3AD203B41FA5}">
                      <a16:colId xmlns:a16="http://schemas.microsoft.com/office/drawing/2014/main" val="3215830558"/>
                    </a:ext>
                  </a:extLst>
                </a:gridCol>
                <a:gridCol w="658368">
                  <a:extLst>
                    <a:ext uri="{9D8B030D-6E8A-4147-A177-3AD203B41FA5}">
                      <a16:colId xmlns:a16="http://schemas.microsoft.com/office/drawing/2014/main" val="33890998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50331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- 2017-12-31 12:30:00</a:t>
                      </a:r>
                      <a:r>
                        <a:rPr kumimoji="0" lang="de-DE" sz="1000" b="0" i="0" u="none" strike="noStrike" kern="1200" cap="none" spc="0" normalizeH="0" baseline="0" noProof="0">
                          <a:ln>
                            <a:noFill/>
                          </a:ln>
                          <a:solidFill>
                            <a:prstClr val="black"/>
                          </a:solidFill>
                          <a:effectLst/>
                          <a:uLnTx/>
                          <a:uFillTx/>
                          <a:latin typeface="+mn-lt"/>
                          <a:ea typeface="+mn-ea"/>
                          <a:cs typeface="+mn-cs"/>
                        </a:rPr>
                        <a:t>
Starten wir in ein neues Jahr! :-)
Das Team vom Autohaus Strauss wünscht einen guten Rutsch, einen erfolgreichen Start und alles Gute im Neuen Jahr 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40740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- 2017-12-29 11:29:32</a:t>
                      </a:r>
                      <a:r>
                        <a:rPr kumimoji="0" lang="de-DE" sz="1000" b="0" i="0" u="none" strike="noStrike" kern="1200" cap="none" spc="0" normalizeH="0" baseline="0" noProof="0">
                          <a:ln>
                            <a:noFill/>
                          </a:ln>
                          <a:solidFill>
                            <a:prstClr val="black"/>
                          </a:solidFill>
                          <a:effectLst/>
                          <a:uLnTx/>
                          <a:uFillTx/>
                          <a:latin typeface="+mn-lt"/>
                          <a:ea typeface="+mn-ea"/>
                          <a:cs typeface="+mn-cs"/>
                        </a:rPr>
                        <a:t>
Wir gratulieren Ewald Dragosits zu seinem neuen Ford KUGA ST-Line mit 120PS, in der wunderschönen Farbe Magnetic Grau Metallic und umfangreicher Ausstattung!! 😁👍
Das gesamte Team vom Autohaus Strauss rund um Ford-Verkaufsberater Daniel Pausch gratuliert zu dieser wunderbaren Wahl, wünscht eine gute Fahrt und viel Freude mit dem neuen Ford KUGA!!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79901302"/>
                  </a:ext>
                </a:extLst>
              </a:tr>
            </a:tbl>
          </a:graphicData>
        </a:graphic>
      </p:graphicFrame>
      <p:sp>
        <p:nvSpPr>
          <p:cNvPr id="4" name="Text Placeholder 3">
            <a:extLst>
              <a:ext uri="{FF2B5EF4-FFF2-40B4-BE49-F238E27FC236}">
                <a16:creationId xmlns:a16="http://schemas.microsoft.com/office/drawing/2014/main" id="{283BB7EB-F5A7-4E21-A58F-4F3A7E626004}"/>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0856480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DC6165-68C4-4EA6-A246-24100FCD06EC}"/>
              </a:ext>
            </a:extLst>
          </p:cNvPr>
          <p:cNvSpPr>
            <a:spLocks noGrp="1"/>
          </p:cNvSpPr>
          <p:nvPr>
            <p:ph type="title"/>
          </p:nvPr>
        </p:nvSpPr>
        <p:spPr/>
        <p:txBody>
          <a:bodyPr/>
          <a:lstStyle/>
          <a:p>
            <a:r>
              <a:rPr lang="en-US"/>
              <a:t>Facebook Own Posts Table - 2 of 11</a:t>
            </a:r>
          </a:p>
        </p:txBody>
      </p:sp>
      <p:graphicFrame>
        <p:nvGraphicFramePr>
          <p:cNvPr id="5" name="Table Placeholder 4">
            <a:extLst>
              <a:ext uri="{FF2B5EF4-FFF2-40B4-BE49-F238E27FC236}">
                <a16:creationId xmlns:a16="http://schemas.microsoft.com/office/drawing/2014/main" id="{2A64BC93-8085-4E82-8820-D1464524AA2C}"/>
              </a:ext>
            </a:extLst>
          </p:cNvPr>
          <p:cNvGraphicFramePr>
            <a:graphicFrameLocks noGrp="1"/>
          </p:cNvGraphicFramePr>
          <p:nvPr>
            <p:ph type="tbl" sz="quarter" idx="13"/>
            <p:extLst>
              <p:ext uri="{D42A27DB-BD31-4B8C-83A1-F6EECF244321}">
                <p14:modId xmlns:p14="http://schemas.microsoft.com/office/powerpoint/2010/main" val="14915312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09442042"/>
                    </a:ext>
                  </a:extLst>
                </a:gridCol>
                <a:gridCol w="658368">
                  <a:extLst>
                    <a:ext uri="{9D8B030D-6E8A-4147-A177-3AD203B41FA5}">
                      <a16:colId xmlns:a16="http://schemas.microsoft.com/office/drawing/2014/main" val="557766417"/>
                    </a:ext>
                  </a:extLst>
                </a:gridCol>
                <a:gridCol w="658368">
                  <a:extLst>
                    <a:ext uri="{9D8B030D-6E8A-4147-A177-3AD203B41FA5}">
                      <a16:colId xmlns:a16="http://schemas.microsoft.com/office/drawing/2014/main" val="3276152859"/>
                    </a:ext>
                  </a:extLst>
                </a:gridCol>
                <a:gridCol w="658368">
                  <a:extLst>
                    <a:ext uri="{9D8B030D-6E8A-4147-A177-3AD203B41FA5}">
                      <a16:colId xmlns:a16="http://schemas.microsoft.com/office/drawing/2014/main" val="2633055267"/>
                    </a:ext>
                  </a:extLst>
                </a:gridCol>
                <a:gridCol w="658368">
                  <a:extLst>
                    <a:ext uri="{9D8B030D-6E8A-4147-A177-3AD203B41FA5}">
                      <a16:colId xmlns:a16="http://schemas.microsoft.com/office/drawing/2014/main" val="290238368"/>
                    </a:ext>
                  </a:extLst>
                </a:gridCol>
                <a:gridCol w="658368">
                  <a:extLst>
                    <a:ext uri="{9D8B030D-6E8A-4147-A177-3AD203B41FA5}">
                      <a16:colId xmlns:a16="http://schemas.microsoft.com/office/drawing/2014/main" val="2535918671"/>
                    </a:ext>
                  </a:extLst>
                </a:gridCol>
                <a:gridCol w="658368">
                  <a:extLst>
                    <a:ext uri="{9D8B030D-6E8A-4147-A177-3AD203B41FA5}">
                      <a16:colId xmlns:a16="http://schemas.microsoft.com/office/drawing/2014/main" val="1363860832"/>
                    </a:ext>
                  </a:extLst>
                </a:gridCol>
                <a:gridCol w="658368">
                  <a:extLst>
                    <a:ext uri="{9D8B030D-6E8A-4147-A177-3AD203B41FA5}">
                      <a16:colId xmlns:a16="http://schemas.microsoft.com/office/drawing/2014/main" val="12255326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35295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- 2017-12-28 13:26:57</a:t>
                      </a:r>
                      <a:r>
                        <a:rPr kumimoji="0" lang="de-DE" sz="1000" b="0" i="0" u="none" strike="noStrike" kern="1200" cap="none" spc="0" normalizeH="0" baseline="0" noProof="0">
                          <a:ln>
                            <a:noFill/>
                          </a:ln>
                          <a:solidFill>
                            <a:prstClr val="black"/>
                          </a:solidFill>
                          <a:effectLst/>
                          <a:uLnTx/>
                          <a:uFillTx/>
                          <a:latin typeface="+mn-lt"/>
                          <a:ea typeface="+mn-ea"/>
                          <a:cs typeface="+mn-cs"/>
                        </a:rPr>
                        <a:t>
JETZT bei uns im Autohaus... ➡️➡️
Der Ford Ranger als Sondermodell PREDATOR Wildtrak 3.2TDCi mit 200PS Automatik, inkl. der Sonderausstattung Technik Paket, Laderaumabdeckung Roller-Shutter, Off-Road Paket und vielem mehr, welcher in dieser Ausführung NUR in Österreich und NUR in begrenzter Stückzahl erhältlich ist!😁 ➡️ 
Schaut vorbei im Autohaus Strauss und lasst euch vom Ford Ranger begeistern.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69655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- 2017-12-25 13:36:30</a:t>
                      </a:r>
                      <a:r>
                        <a:rPr kumimoji="0" lang="de-DE" sz="1000" b="0" i="0" u="none" strike="noStrike" kern="1200" cap="none" spc="0" normalizeH="0" baseline="0" noProof="0">
                          <a:ln>
                            <a:noFill/>
                          </a:ln>
                          <a:solidFill>
                            <a:prstClr val="black"/>
                          </a:solidFill>
                          <a:effectLst/>
                          <a:uLnTx/>
                          <a:uFillTx/>
                          <a:latin typeface="+mn-lt"/>
                          <a:ea typeface="+mn-ea"/>
                          <a:cs typeface="+mn-cs"/>
                        </a:rPr>
                        <a:t>
An alle Glücksengerl, oder jene, die ein solches werden wollen - nur noch für kurze Zeit läuft das Gewinnspiel mit unserem #Wasserpartner Güssinger. Das Wasser.
also schnell noch mitmachen und ein Wochenende mit dem neuen #Velar gewinnen 😎
Wir drücken die Daumen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61523110"/>
                  </a:ext>
                </a:extLst>
              </a:tr>
            </a:tbl>
          </a:graphicData>
        </a:graphic>
      </p:graphicFrame>
      <p:sp>
        <p:nvSpPr>
          <p:cNvPr id="4" name="Text Placeholder 3">
            <a:extLst>
              <a:ext uri="{FF2B5EF4-FFF2-40B4-BE49-F238E27FC236}">
                <a16:creationId xmlns:a16="http://schemas.microsoft.com/office/drawing/2014/main" id="{7BD30CE9-905E-4006-9BF8-2B50D1182ED1}"/>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42760740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05C3B-94D4-47BA-B917-CD6DEAE79B2C}"/>
              </a:ext>
            </a:extLst>
          </p:cNvPr>
          <p:cNvSpPr>
            <a:spLocks noGrp="1"/>
          </p:cNvSpPr>
          <p:nvPr>
            <p:ph type="title"/>
          </p:nvPr>
        </p:nvSpPr>
        <p:spPr/>
        <p:txBody>
          <a:bodyPr/>
          <a:lstStyle/>
          <a:p>
            <a:r>
              <a:rPr lang="en-US"/>
              <a:t>Facebook Own Posts Table - 3 of 11</a:t>
            </a:r>
          </a:p>
        </p:txBody>
      </p:sp>
      <p:graphicFrame>
        <p:nvGraphicFramePr>
          <p:cNvPr id="5" name="Table Placeholder 4">
            <a:extLst>
              <a:ext uri="{FF2B5EF4-FFF2-40B4-BE49-F238E27FC236}">
                <a16:creationId xmlns:a16="http://schemas.microsoft.com/office/drawing/2014/main" id="{5718E453-A710-488B-B3B1-9AA2A2446427}"/>
              </a:ext>
            </a:extLst>
          </p:cNvPr>
          <p:cNvGraphicFramePr>
            <a:graphicFrameLocks noGrp="1"/>
          </p:cNvGraphicFramePr>
          <p:nvPr>
            <p:ph type="tbl" sz="quarter" idx="13"/>
            <p:extLst>
              <p:ext uri="{D42A27DB-BD31-4B8C-83A1-F6EECF244321}">
                <p14:modId xmlns:p14="http://schemas.microsoft.com/office/powerpoint/2010/main" val="7855144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17142176"/>
                    </a:ext>
                  </a:extLst>
                </a:gridCol>
                <a:gridCol w="658368">
                  <a:extLst>
                    <a:ext uri="{9D8B030D-6E8A-4147-A177-3AD203B41FA5}">
                      <a16:colId xmlns:a16="http://schemas.microsoft.com/office/drawing/2014/main" val="2532208055"/>
                    </a:ext>
                  </a:extLst>
                </a:gridCol>
                <a:gridCol w="658368">
                  <a:extLst>
                    <a:ext uri="{9D8B030D-6E8A-4147-A177-3AD203B41FA5}">
                      <a16:colId xmlns:a16="http://schemas.microsoft.com/office/drawing/2014/main" val="1232327302"/>
                    </a:ext>
                  </a:extLst>
                </a:gridCol>
                <a:gridCol w="658368">
                  <a:extLst>
                    <a:ext uri="{9D8B030D-6E8A-4147-A177-3AD203B41FA5}">
                      <a16:colId xmlns:a16="http://schemas.microsoft.com/office/drawing/2014/main" val="2894915340"/>
                    </a:ext>
                  </a:extLst>
                </a:gridCol>
                <a:gridCol w="658368">
                  <a:extLst>
                    <a:ext uri="{9D8B030D-6E8A-4147-A177-3AD203B41FA5}">
                      <a16:colId xmlns:a16="http://schemas.microsoft.com/office/drawing/2014/main" val="2846403371"/>
                    </a:ext>
                  </a:extLst>
                </a:gridCol>
                <a:gridCol w="658368">
                  <a:extLst>
                    <a:ext uri="{9D8B030D-6E8A-4147-A177-3AD203B41FA5}">
                      <a16:colId xmlns:a16="http://schemas.microsoft.com/office/drawing/2014/main" val="738306909"/>
                    </a:ext>
                  </a:extLst>
                </a:gridCol>
                <a:gridCol w="658368">
                  <a:extLst>
                    <a:ext uri="{9D8B030D-6E8A-4147-A177-3AD203B41FA5}">
                      <a16:colId xmlns:a16="http://schemas.microsoft.com/office/drawing/2014/main" val="847246928"/>
                    </a:ext>
                  </a:extLst>
                </a:gridCol>
                <a:gridCol w="658368">
                  <a:extLst>
                    <a:ext uri="{9D8B030D-6E8A-4147-A177-3AD203B41FA5}">
                      <a16:colId xmlns:a16="http://schemas.microsoft.com/office/drawing/2014/main" val="6595997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97265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- 2017-12-23 10:30:00</a:t>
                      </a:r>
                      <a:r>
                        <a:rPr kumimoji="0" lang="de-DE" sz="1000" b="0" i="0" u="none" strike="noStrike" kern="1200" cap="none" spc="0" normalizeH="0" baseline="0" noProof="0">
                          <a:ln>
                            <a:noFill/>
                          </a:ln>
                          <a:solidFill>
                            <a:prstClr val="black"/>
                          </a:solidFill>
                          <a:effectLst/>
                          <a:uLnTx/>
                          <a:uFillTx/>
                          <a:latin typeface="+mn-lt"/>
                          <a:ea typeface="+mn-ea"/>
                          <a:cs typeface="+mn-cs"/>
                        </a:rPr>
                        <a:t>
Liebe Facebook-Freunde! Das gesamte Team vom Autohaus Strauss rund um unsere Verkaufsberater Daniel Pausch, Armin Bauer und Marcel Hummel, wünscht Euch ein schönes Weihnachtsfest und erholsame Feiertage!🎄🌟😃
Wir sind ab 27. Dezember wieder für Euch da!🙂
⭐⭐Merry Christmas!⭐⭐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9624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- 2017-12-21 14:10:14</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94566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 - 2017-12-20 12:03:05</a:t>
                      </a:r>
                      <a:r>
                        <a:rPr kumimoji="0" lang="en-US" sz="1000" b="0" i="0" u="none" strike="noStrike" kern="1200" cap="none" spc="0" normalizeH="0" baseline="0" noProof="0">
                          <a:ln>
                            <a:noFill/>
                          </a:ln>
                          <a:solidFill>
                            <a:prstClr val="black"/>
                          </a:solidFill>
                          <a:effectLst/>
                          <a:uLnTx/>
                          <a:uFillTx/>
                          <a:latin typeface="+mn-lt"/>
                          <a:ea typeface="+mn-ea"/>
                          <a:cs typeface="+mn-cs"/>
                        </a:rPr>
                        <a:t>
Wir gratulieren Viktor Kirisits zum neuen Ford KUGA in der eleganten Farbe Iridium Schwarz Metallic mit 120PS Automatik, Style Paket, Business Paket, Ford Navigationssystem SYNC 3 inkl. 8"Touch-Display,  Parkpilot hinten und natürlich, um optimal für die kalte Jahreszeit gerüstet zu sein, mit Winterpaket inkl. Lenkradheizung, Sitzheizung und Frontscheibenheizung. 😁👍
Das gesamte Team vom Autohaus Strauss rund um Verkaufsberater Daniel Pausch wünscht euch, liebe Familie Kirisits, viel Freude mit dem neuen Ford KUGA, eine gute Fahrt und jetzt schon, ein schönes Weihnachtsfest.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62305980"/>
                  </a:ext>
                </a:extLst>
              </a:tr>
            </a:tbl>
          </a:graphicData>
        </a:graphic>
      </p:graphicFrame>
      <p:sp>
        <p:nvSpPr>
          <p:cNvPr id="4" name="Text Placeholder 3">
            <a:extLst>
              <a:ext uri="{FF2B5EF4-FFF2-40B4-BE49-F238E27FC236}">
                <a16:creationId xmlns:a16="http://schemas.microsoft.com/office/drawing/2014/main" id="{EABD274E-87A9-4852-A2C9-E15CAB8C5DE0}"/>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42555895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D30694-76D9-40C0-9D9E-7B37A661B348}"/>
              </a:ext>
            </a:extLst>
          </p:cNvPr>
          <p:cNvSpPr>
            <a:spLocks noGrp="1"/>
          </p:cNvSpPr>
          <p:nvPr>
            <p:ph type="title"/>
          </p:nvPr>
        </p:nvSpPr>
        <p:spPr/>
        <p:txBody>
          <a:bodyPr/>
          <a:lstStyle/>
          <a:p>
            <a:r>
              <a:rPr lang="en-US"/>
              <a:t>Facebook Own Posts Table - 4 of 11</a:t>
            </a:r>
          </a:p>
        </p:txBody>
      </p:sp>
      <p:graphicFrame>
        <p:nvGraphicFramePr>
          <p:cNvPr id="5" name="Table Placeholder 4">
            <a:extLst>
              <a:ext uri="{FF2B5EF4-FFF2-40B4-BE49-F238E27FC236}">
                <a16:creationId xmlns:a16="http://schemas.microsoft.com/office/drawing/2014/main" id="{B908A448-B2E4-458A-B737-1463B71B6198}"/>
              </a:ext>
            </a:extLst>
          </p:cNvPr>
          <p:cNvGraphicFramePr>
            <a:graphicFrameLocks noGrp="1"/>
          </p:cNvGraphicFramePr>
          <p:nvPr>
            <p:ph type="tbl" sz="quarter" idx="13"/>
            <p:extLst>
              <p:ext uri="{D42A27DB-BD31-4B8C-83A1-F6EECF244321}">
                <p14:modId xmlns:p14="http://schemas.microsoft.com/office/powerpoint/2010/main" val="26389602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62826620"/>
                    </a:ext>
                  </a:extLst>
                </a:gridCol>
                <a:gridCol w="658368">
                  <a:extLst>
                    <a:ext uri="{9D8B030D-6E8A-4147-A177-3AD203B41FA5}">
                      <a16:colId xmlns:a16="http://schemas.microsoft.com/office/drawing/2014/main" val="1875037251"/>
                    </a:ext>
                  </a:extLst>
                </a:gridCol>
                <a:gridCol w="658368">
                  <a:extLst>
                    <a:ext uri="{9D8B030D-6E8A-4147-A177-3AD203B41FA5}">
                      <a16:colId xmlns:a16="http://schemas.microsoft.com/office/drawing/2014/main" val="2484622614"/>
                    </a:ext>
                  </a:extLst>
                </a:gridCol>
                <a:gridCol w="658368">
                  <a:extLst>
                    <a:ext uri="{9D8B030D-6E8A-4147-A177-3AD203B41FA5}">
                      <a16:colId xmlns:a16="http://schemas.microsoft.com/office/drawing/2014/main" val="3614597292"/>
                    </a:ext>
                  </a:extLst>
                </a:gridCol>
                <a:gridCol w="658368">
                  <a:extLst>
                    <a:ext uri="{9D8B030D-6E8A-4147-A177-3AD203B41FA5}">
                      <a16:colId xmlns:a16="http://schemas.microsoft.com/office/drawing/2014/main" val="373635417"/>
                    </a:ext>
                  </a:extLst>
                </a:gridCol>
                <a:gridCol w="658368">
                  <a:extLst>
                    <a:ext uri="{9D8B030D-6E8A-4147-A177-3AD203B41FA5}">
                      <a16:colId xmlns:a16="http://schemas.microsoft.com/office/drawing/2014/main" val="3675061679"/>
                    </a:ext>
                  </a:extLst>
                </a:gridCol>
                <a:gridCol w="658368">
                  <a:extLst>
                    <a:ext uri="{9D8B030D-6E8A-4147-A177-3AD203B41FA5}">
                      <a16:colId xmlns:a16="http://schemas.microsoft.com/office/drawing/2014/main" val="2963952134"/>
                    </a:ext>
                  </a:extLst>
                </a:gridCol>
                <a:gridCol w="658368">
                  <a:extLst>
                    <a:ext uri="{9D8B030D-6E8A-4147-A177-3AD203B41FA5}">
                      <a16:colId xmlns:a16="http://schemas.microsoft.com/office/drawing/2014/main" val="22621380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12943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 - 2017-12-18 11:20:00</a:t>
                      </a:r>
                      <a:r>
                        <a:rPr kumimoji="0" lang="en-US" sz="1000" b="0" i="0" u="none" strike="noStrike" kern="1200" cap="none" spc="0" normalizeH="0" baseline="0" noProof="0">
                          <a:ln>
                            <a:noFill/>
                          </a:ln>
                          <a:solidFill>
                            <a:prstClr val="black"/>
                          </a:solidFill>
                          <a:effectLst/>
                          <a:uLnTx/>
                          <a:uFillTx/>
                          <a:latin typeface="+mn-lt"/>
                          <a:ea typeface="+mn-ea"/>
                          <a:cs typeface="+mn-cs"/>
                        </a:rPr>
                        <a:t>
Neues Facelift - neu gestaltetes Interieur - Allrad ➡️➡️
Der neue Ford EcoSport!🚘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58290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- 2017-12-16 10:43:39</a:t>
                      </a:r>
                      <a:r>
                        <a:rPr kumimoji="0" lang="de-DE" sz="1000" b="0" i="0" u="none" strike="noStrike" kern="1200" cap="none" spc="0" normalizeH="0" baseline="0" noProof="0">
                          <a:ln>
                            <a:noFill/>
                          </a:ln>
                          <a:solidFill>
                            <a:prstClr val="black"/>
                          </a:solidFill>
                          <a:effectLst/>
                          <a:uLnTx/>
                          <a:uFillTx/>
                          <a:latin typeface="+mn-lt"/>
                          <a:ea typeface="+mn-ea"/>
                          <a:cs typeface="+mn-cs"/>
                        </a:rPr>
                        <a:t>
Erste Auto-Übergabe in der neuen Auslieferungshalle vom Autohaus Strauss!!😁
Wir gratulieren Herrn Rupert Wagner zu seinem neuen Range Rover Evoque SE Dynamic mit 150PS, in der eleganten Farbe Indus Silver und mit umfangreicher Ausstattung!👍
Unser Land Rover Verkaufsberater Marcel Hummel und das gesamte Team vom Autohaus Strauss wünscht viel Freude mit dem neuen Range Rover Evoque und eine gute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85288869"/>
                  </a:ext>
                </a:extLst>
              </a:tr>
            </a:tbl>
          </a:graphicData>
        </a:graphic>
      </p:graphicFrame>
      <p:sp>
        <p:nvSpPr>
          <p:cNvPr id="4" name="Text Placeholder 3">
            <a:extLst>
              <a:ext uri="{FF2B5EF4-FFF2-40B4-BE49-F238E27FC236}">
                <a16:creationId xmlns:a16="http://schemas.microsoft.com/office/drawing/2014/main" id="{5859CEDF-4FA4-4FA9-90E0-244F92F7D3AD}"/>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3306506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45645-7D67-41A1-B824-772E2536E853}"/>
              </a:ext>
            </a:extLst>
          </p:cNvPr>
          <p:cNvSpPr>
            <a:spLocks noGrp="1"/>
          </p:cNvSpPr>
          <p:nvPr>
            <p:ph type="title"/>
          </p:nvPr>
        </p:nvSpPr>
        <p:spPr/>
        <p:txBody>
          <a:bodyPr/>
          <a:lstStyle/>
          <a:p>
            <a:r>
              <a:rPr lang="en-US"/>
              <a:t>Facebook Own Posts Table - 5 of 11</a:t>
            </a:r>
          </a:p>
        </p:txBody>
      </p:sp>
      <p:graphicFrame>
        <p:nvGraphicFramePr>
          <p:cNvPr id="5" name="Table Placeholder 4">
            <a:extLst>
              <a:ext uri="{FF2B5EF4-FFF2-40B4-BE49-F238E27FC236}">
                <a16:creationId xmlns:a16="http://schemas.microsoft.com/office/drawing/2014/main" id="{67F35311-0846-46EC-B641-80ABD954656B}"/>
              </a:ext>
            </a:extLst>
          </p:cNvPr>
          <p:cNvGraphicFramePr>
            <a:graphicFrameLocks noGrp="1"/>
          </p:cNvGraphicFramePr>
          <p:nvPr>
            <p:ph type="tbl" sz="quarter" idx="13"/>
            <p:extLst>
              <p:ext uri="{D42A27DB-BD31-4B8C-83A1-F6EECF244321}">
                <p14:modId xmlns:p14="http://schemas.microsoft.com/office/powerpoint/2010/main" val="7798808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23030218"/>
                    </a:ext>
                  </a:extLst>
                </a:gridCol>
                <a:gridCol w="658368">
                  <a:extLst>
                    <a:ext uri="{9D8B030D-6E8A-4147-A177-3AD203B41FA5}">
                      <a16:colId xmlns:a16="http://schemas.microsoft.com/office/drawing/2014/main" val="1445688207"/>
                    </a:ext>
                  </a:extLst>
                </a:gridCol>
                <a:gridCol w="658368">
                  <a:extLst>
                    <a:ext uri="{9D8B030D-6E8A-4147-A177-3AD203B41FA5}">
                      <a16:colId xmlns:a16="http://schemas.microsoft.com/office/drawing/2014/main" val="890223045"/>
                    </a:ext>
                  </a:extLst>
                </a:gridCol>
                <a:gridCol w="658368">
                  <a:extLst>
                    <a:ext uri="{9D8B030D-6E8A-4147-A177-3AD203B41FA5}">
                      <a16:colId xmlns:a16="http://schemas.microsoft.com/office/drawing/2014/main" val="511141562"/>
                    </a:ext>
                  </a:extLst>
                </a:gridCol>
                <a:gridCol w="658368">
                  <a:extLst>
                    <a:ext uri="{9D8B030D-6E8A-4147-A177-3AD203B41FA5}">
                      <a16:colId xmlns:a16="http://schemas.microsoft.com/office/drawing/2014/main" val="232293269"/>
                    </a:ext>
                  </a:extLst>
                </a:gridCol>
                <a:gridCol w="658368">
                  <a:extLst>
                    <a:ext uri="{9D8B030D-6E8A-4147-A177-3AD203B41FA5}">
                      <a16:colId xmlns:a16="http://schemas.microsoft.com/office/drawing/2014/main" val="3153001679"/>
                    </a:ext>
                  </a:extLst>
                </a:gridCol>
                <a:gridCol w="658368">
                  <a:extLst>
                    <a:ext uri="{9D8B030D-6E8A-4147-A177-3AD203B41FA5}">
                      <a16:colId xmlns:a16="http://schemas.microsoft.com/office/drawing/2014/main" val="253304951"/>
                    </a:ext>
                  </a:extLst>
                </a:gridCol>
                <a:gridCol w="658368">
                  <a:extLst>
                    <a:ext uri="{9D8B030D-6E8A-4147-A177-3AD203B41FA5}">
                      <a16:colId xmlns:a16="http://schemas.microsoft.com/office/drawing/2014/main" val="34000027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61495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- 2017-12-15 16:30:00</a:t>
                      </a:r>
                      <a:r>
                        <a:rPr kumimoji="0" lang="de-DE" sz="1000" b="0" i="0" u="none" strike="noStrike" kern="1200" cap="none" spc="0" normalizeH="0" baseline="0" noProof="0">
                          <a:ln>
                            <a:noFill/>
                          </a:ln>
                          <a:solidFill>
                            <a:prstClr val="black"/>
                          </a:solidFill>
                          <a:effectLst/>
                          <a:uLnTx/>
                          <a:uFillTx/>
                          <a:latin typeface="+mn-lt"/>
                          <a:ea typeface="+mn-ea"/>
                          <a:cs typeface="+mn-cs"/>
                        </a:rPr>
                        <a:t>
Wir sind auf der Suche nach einem KFZ-Techniker Lehrling (m/w) für unsere Marken Land Rover und Jaguar!  Dein Aufgabengebiet wird hauptsächlich die Elektronik der Fahrzeuge sein 💡
Wir bieten eine interessante Ausbildung in einem tollen Unternehmen mit vielen Entwicklungsmöglichkeiten. Es besteht auch die Möglichkeit zur Lehre mit Matura 👨🏼‍🏫👨🏻‍🔧
Schick uns deine Bewerbung samt Lebenslauf und Foto an verwaltung@strauss-autohaus.at
Mehr Infos findest du hier: https://goo.gl/FvUpxQ
Wir freuen uns auf deine Bewerbung!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22842043"/>
                  </a:ext>
                </a:extLst>
              </a:tr>
            </a:tbl>
          </a:graphicData>
        </a:graphic>
      </p:graphicFrame>
      <p:sp>
        <p:nvSpPr>
          <p:cNvPr id="4" name="Text Placeholder 3">
            <a:extLst>
              <a:ext uri="{FF2B5EF4-FFF2-40B4-BE49-F238E27FC236}">
                <a16:creationId xmlns:a16="http://schemas.microsoft.com/office/drawing/2014/main" id="{31093BE9-5DE3-48C0-93C6-CBC57B8DA954}"/>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0023312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C90E2-3C33-4C2D-8B36-091B0E2A66F6}"/>
              </a:ext>
            </a:extLst>
          </p:cNvPr>
          <p:cNvSpPr>
            <a:spLocks noGrp="1"/>
          </p:cNvSpPr>
          <p:nvPr>
            <p:ph type="title"/>
          </p:nvPr>
        </p:nvSpPr>
        <p:spPr/>
        <p:txBody>
          <a:bodyPr/>
          <a:lstStyle/>
          <a:p>
            <a:r>
              <a:rPr lang="en-US"/>
              <a:t>Facebook Own Posts Table - 6 of 11</a:t>
            </a:r>
          </a:p>
        </p:txBody>
      </p:sp>
      <p:graphicFrame>
        <p:nvGraphicFramePr>
          <p:cNvPr id="5" name="Table Placeholder 4">
            <a:extLst>
              <a:ext uri="{FF2B5EF4-FFF2-40B4-BE49-F238E27FC236}">
                <a16:creationId xmlns:a16="http://schemas.microsoft.com/office/drawing/2014/main" id="{38513DC6-538E-42AA-8ED3-A25B410412D9}"/>
              </a:ext>
            </a:extLst>
          </p:cNvPr>
          <p:cNvGraphicFramePr>
            <a:graphicFrameLocks noGrp="1"/>
          </p:cNvGraphicFramePr>
          <p:nvPr>
            <p:ph type="tbl" sz="quarter" idx="13"/>
            <p:extLst>
              <p:ext uri="{D42A27DB-BD31-4B8C-83A1-F6EECF244321}">
                <p14:modId xmlns:p14="http://schemas.microsoft.com/office/powerpoint/2010/main" val="11123975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32452528"/>
                    </a:ext>
                  </a:extLst>
                </a:gridCol>
                <a:gridCol w="658368">
                  <a:extLst>
                    <a:ext uri="{9D8B030D-6E8A-4147-A177-3AD203B41FA5}">
                      <a16:colId xmlns:a16="http://schemas.microsoft.com/office/drawing/2014/main" val="1189760274"/>
                    </a:ext>
                  </a:extLst>
                </a:gridCol>
                <a:gridCol w="658368">
                  <a:extLst>
                    <a:ext uri="{9D8B030D-6E8A-4147-A177-3AD203B41FA5}">
                      <a16:colId xmlns:a16="http://schemas.microsoft.com/office/drawing/2014/main" val="2233786087"/>
                    </a:ext>
                  </a:extLst>
                </a:gridCol>
                <a:gridCol w="658368">
                  <a:extLst>
                    <a:ext uri="{9D8B030D-6E8A-4147-A177-3AD203B41FA5}">
                      <a16:colId xmlns:a16="http://schemas.microsoft.com/office/drawing/2014/main" val="3731706363"/>
                    </a:ext>
                  </a:extLst>
                </a:gridCol>
                <a:gridCol w="658368">
                  <a:extLst>
                    <a:ext uri="{9D8B030D-6E8A-4147-A177-3AD203B41FA5}">
                      <a16:colId xmlns:a16="http://schemas.microsoft.com/office/drawing/2014/main" val="2051634861"/>
                    </a:ext>
                  </a:extLst>
                </a:gridCol>
                <a:gridCol w="658368">
                  <a:extLst>
                    <a:ext uri="{9D8B030D-6E8A-4147-A177-3AD203B41FA5}">
                      <a16:colId xmlns:a16="http://schemas.microsoft.com/office/drawing/2014/main" val="151482654"/>
                    </a:ext>
                  </a:extLst>
                </a:gridCol>
                <a:gridCol w="658368">
                  <a:extLst>
                    <a:ext uri="{9D8B030D-6E8A-4147-A177-3AD203B41FA5}">
                      <a16:colId xmlns:a16="http://schemas.microsoft.com/office/drawing/2014/main" val="3632043791"/>
                    </a:ext>
                  </a:extLst>
                </a:gridCol>
                <a:gridCol w="658368">
                  <a:extLst>
                    <a:ext uri="{9D8B030D-6E8A-4147-A177-3AD203B41FA5}">
                      <a16:colId xmlns:a16="http://schemas.microsoft.com/office/drawing/2014/main" val="19232335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09453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- 2017-12-15 14:05:51</a:t>
                      </a:r>
                      <a:r>
                        <a:rPr kumimoji="0" lang="de-DE" sz="1000" b="0" i="0" u="none" strike="noStrike" kern="1200" cap="none" spc="0" normalizeH="0" baseline="0" noProof="0">
                          <a:ln>
                            <a:noFill/>
                          </a:ln>
                          <a:solidFill>
                            <a:prstClr val="black"/>
                          </a:solidFill>
                          <a:effectLst/>
                          <a:uLnTx/>
                          <a:uFillTx/>
                          <a:latin typeface="+mn-lt"/>
                          <a:ea typeface="+mn-ea"/>
                          <a:cs typeface="+mn-cs"/>
                        </a:rPr>
                        <a:t>
Ein kleines Meisterwerk...
Liebe Jana Rieder, lieber Markus Rieder!
Vielen, vielen herzlichen Dank für diese coole und wirklich schmackhafte Überraschung!! 😁
Nicht nur unser Marcel hat sich über sein verfrühtes „Weihnachtsgeschenk“ gefreut🎄, sondern auch das gesamte Team vom Autohaus Strauss!! 😁👍 DANKE!!
Wir wünschen euch ein entspanntes Wochenende und jetzt schon ein schönes Weihnachtsfest!!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60816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- 2017-12-14 16:37:07</a:t>
                      </a:r>
                      <a:r>
                        <a:rPr kumimoji="0" lang="de-DE" sz="1000" b="0" i="0" u="none" strike="noStrike" kern="1200" cap="none" spc="0" normalizeH="0" baseline="0" noProof="0">
                          <a:ln>
                            <a:noFill/>
                          </a:ln>
                          <a:solidFill>
                            <a:prstClr val="black"/>
                          </a:solidFill>
                          <a:effectLst/>
                          <a:uLnTx/>
                          <a:uFillTx/>
                          <a:latin typeface="+mn-lt"/>
                          <a:ea typeface="+mn-ea"/>
                          <a:cs typeface="+mn-cs"/>
                        </a:rPr>
                        <a:t>
Wir gratulieren unserer zweiten Gewinnerin des Evoque Gewinnspiels 🍀Kristina Faulhammer! Sie hat ganzes Wochenende das Vergnügen den Range Rover Evoque SE Dynamic mit 150PS Automatik in der wunderschönen Farbe Silicon Silver Premium Metallic auf Herz und Nieren zu testen und die Straßen unsicher zu machen!! 😁👍
Liebe Kristina, unser Land Rover Verkaufsberater Marcel Hummel und das gesamte Team vom Autohaus Strauss wünscht dir viel viel Spaß, ein wunderschönes Wochenende und enjoy it!!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70586768"/>
                  </a:ext>
                </a:extLst>
              </a:tr>
            </a:tbl>
          </a:graphicData>
        </a:graphic>
      </p:graphicFrame>
      <p:sp>
        <p:nvSpPr>
          <p:cNvPr id="4" name="Text Placeholder 3">
            <a:extLst>
              <a:ext uri="{FF2B5EF4-FFF2-40B4-BE49-F238E27FC236}">
                <a16:creationId xmlns:a16="http://schemas.microsoft.com/office/drawing/2014/main" id="{F758AA15-AEDF-4A4D-B5B4-ADCED803608C}"/>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2535882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021A3-341A-42B4-A2F0-2FCF535FF767}"/>
              </a:ext>
            </a:extLst>
          </p:cNvPr>
          <p:cNvSpPr>
            <a:spLocks noGrp="1"/>
          </p:cNvSpPr>
          <p:nvPr>
            <p:ph type="title"/>
          </p:nvPr>
        </p:nvSpPr>
        <p:spPr/>
        <p:txBody>
          <a:bodyPr/>
          <a:lstStyle/>
          <a:p>
            <a:r>
              <a:rPr lang="en-US"/>
              <a:t>Facebook Own Posts Table - 7 of 11</a:t>
            </a:r>
          </a:p>
        </p:txBody>
      </p:sp>
      <p:graphicFrame>
        <p:nvGraphicFramePr>
          <p:cNvPr id="5" name="Table Placeholder 4">
            <a:extLst>
              <a:ext uri="{FF2B5EF4-FFF2-40B4-BE49-F238E27FC236}">
                <a16:creationId xmlns:a16="http://schemas.microsoft.com/office/drawing/2014/main" id="{6DF2E096-8DF4-4754-A1E1-96C386D75B73}"/>
              </a:ext>
            </a:extLst>
          </p:cNvPr>
          <p:cNvGraphicFramePr>
            <a:graphicFrameLocks noGrp="1"/>
          </p:cNvGraphicFramePr>
          <p:nvPr>
            <p:ph type="tbl" sz="quarter" idx="13"/>
            <p:extLst>
              <p:ext uri="{D42A27DB-BD31-4B8C-83A1-F6EECF244321}">
                <p14:modId xmlns:p14="http://schemas.microsoft.com/office/powerpoint/2010/main" val="20521449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30103186"/>
                    </a:ext>
                  </a:extLst>
                </a:gridCol>
                <a:gridCol w="658368">
                  <a:extLst>
                    <a:ext uri="{9D8B030D-6E8A-4147-A177-3AD203B41FA5}">
                      <a16:colId xmlns:a16="http://schemas.microsoft.com/office/drawing/2014/main" val="346025050"/>
                    </a:ext>
                  </a:extLst>
                </a:gridCol>
                <a:gridCol w="658368">
                  <a:extLst>
                    <a:ext uri="{9D8B030D-6E8A-4147-A177-3AD203B41FA5}">
                      <a16:colId xmlns:a16="http://schemas.microsoft.com/office/drawing/2014/main" val="2417022860"/>
                    </a:ext>
                  </a:extLst>
                </a:gridCol>
                <a:gridCol w="658368">
                  <a:extLst>
                    <a:ext uri="{9D8B030D-6E8A-4147-A177-3AD203B41FA5}">
                      <a16:colId xmlns:a16="http://schemas.microsoft.com/office/drawing/2014/main" val="442410845"/>
                    </a:ext>
                  </a:extLst>
                </a:gridCol>
                <a:gridCol w="658368">
                  <a:extLst>
                    <a:ext uri="{9D8B030D-6E8A-4147-A177-3AD203B41FA5}">
                      <a16:colId xmlns:a16="http://schemas.microsoft.com/office/drawing/2014/main" val="1101972400"/>
                    </a:ext>
                  </a:extLst>
                </a:gridCol>
                <a:gridCol w="658368">
                  <a:extLst>
                    <a:ext uri="{9D8B030D-6E8A-4147-A177-3AD203B41FA5}">
                      <a16:colId xmlns:a16="http://schemas.microsoft.com/office/drawing/2014/main" val="2322557932"/>
                    </a:ext>
                  </a:extLst>
                </a:gridCol>
                <a:gridCol w="658368">
                  <a:extLst>
                    <a:ext uri="{9D8B030D-6E8A-4147-A177-3AD203B41FA5}">
                      <a16:colId xmlns:a16="http://schemas.microsoft.com/office/drawing/2014/main" val="517911204"/>
                    </a:ext>
                  </a:extLst>
                </a:gridCol>
                <a:gridCol w="658368">
                  <a:extLst>
                    <a:ext uri="{9D8B030D-6E8A-4147-A177-3AD203B41FA5}">
                      <a16:colId xmlns:a16="http://schemas.microsoft.com/office/drawing/2014/main" val="29916262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87062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- 2017-12-14 11:30:57</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90392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- 2017-12-13 15:13:08</a:t>
                      </a:r>
                      <a:r>
                        <a:rPr kumimoji="0" lang="de-DE" sz="1000" b="0" i="0" u="none" strike="noStrike" kern="1200" cap="none" spc="0" normalizeH="0" baseline="0" noProof="0">
                          <a:ln>
                            <a:noFill/>
                          </a:ln>
                          <a:solidFill>
                            <a:prstClr val="black"/>
                          </a:solidFill>
                          <a:effectLst/>
                          <a:uLnTx/>
                          <a:uFillTx/>
                          <a:latin typeface="+mn-lt"/>
                          <a:ea typeface="+mn-ea"/>
                          <a:cs typeface="+mn-cs"/>
                        </a:rPr>
                        <a:t>
Malermeister Wolfgang Kirisits aus Hackerberg verstärkt sein Team um 3 neue Fahrzeuge! 😁👍 Wir gratulieren zu zwei Ford Transit Custom Trend und einem Discovery Sport HSE in Fuji White, Dach in Corris Grey, 180PS, Dynamic Design Exterieur Paket, Winter Paket, uvm. 
2 Ford – 1 Land Rover. Eine bessere Kombination kann es gar nicht geben.😀 Das gesamte Team vom Autohaus Strauss rund um unsere beiden Verkaufsberater Daniel Pausch und Marcel Hummel gratulieren zu dieser ausgezeichneten Wahl, wünschen eine gute Fahrt und viel Freude mit den neuen Fahrzeugen!!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88390320"/>
                  </a:ext>
                </a:extLst>
              </a:tr>
            </a:tbl>
          </a:graphicData>
        </a:graphic>
      </p:graphicFrame>
      <p:sp>
        <p:nvSpPr>
          <p:cNvPr id="4" name="Text Placeholder 3">
            <a:extLst>
              <a:ext uri="{FF2B5EF4-FFF2-40B4-BE49-F238E27FC236}">
                <a16:creationId xmlns:a16="http://schemas.microsoft.com/office/drawing/2014/main" id="{5B06F6BE-6DB4-41E7-867F-AC4800B957E8}"/>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0072432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6BA15-76B4-4FDB-9F73-DAD2AAEB1A27}"/>
              </a:ext>
            </a:extLst>
          </p:cNvPr>
          <p:cNvSpPr>
            <a:spLocks noGrp="1"/>
          </p:cNvSpPr>
          <p:nvPr>
            <p:ph type="title"/>
          </p:nvPr>
        </p:nvSpPr>
        <p:spPr/>
        <p:txBody>
          <a:bodyPr/>
          <a:lstStyle/>
          <a:p>
            <a:r>
              <a:rPr lang="en-US"/>
              <a:t>Facebook Own Posts Table - 8 of 11</a:t>
            </a:r>
          </a:p>
        </p:txBody>
      </p:sp>
      <p:graphicFrame>
        <p:nvGraphicFramePr>
          <p:cNvPr id="5" name="Table Placeholder 4">
            <a:extLst>
              <a:ext uri="{FF2B5EF4-FFF2-40B4-BE49-F238E27FC236}">
                <a16:creationId xmlns:a16="http://schemas.microsoft.com/office/drawing/2014/main" id="{92D34E4E-3254-454F-8F1D-792FA225B4E8}"/>
              </a:ext>
            </a:extLst>
          </p:cNvPr>
          <p:cNvGraphicFramePr>
            <a:graphicFrameLocks noGrp="1"/>
          </p:cNvGraphicFramePr>
          <p:nvPr>
            <p:ph type="tbl" sz="quarter" idx="13"/>
            <p:extLst>
              <p:ext uri="{D42A27DB-BD31-4B8C-83A1-F6EECF244321}">
                <p14:modId xmlns:p14="http://schemas.microsoft.com/office/powerpoint/2010/main" val="7368800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75885099"/>
                    </a:ext>
                  </a:extLst>
                </a:gridCol>
                <a:gridCol w="658368">
                  <a:extLst>
                    <a:ext uri="{9D8B030D-6E8A-4147-A177-3AD203B41FA5}">
                      <a16:colId xmlns:a16="http://schemas.microsoft.com/office/drawing/2014/main" val="3373724867"/>
                    </a:ext>
                  </a:extLst>
                </a:gridCol>
                <a:gridCol w="658368">
                  <a:extLst>
                    <a:ext uri="{9D8B030D-6E8A-4147-A177-3AD203B41FA5}">
                      <a16:colId xmlns:a16="http://schemas.microsoft.com/office/drawing/2014/main" val="3427507109"/>
                    </a:ext>
                  </a:extLst>
                </a:gridCol>
                <a:gridCol w="658368">
                  <a:extLst>
                    <a:ext uri="{9D8B030D-6E8A-4147-A177-3AD203B41FA5}">
                      <a16:colId xmlns:a16="http://schemas.microsoft.com/office/drawing/2014/main" val="4089606182"/>
                    </a:ext>
                  </a:extLst>
                </a:gridCol>
                <a:gridCol w="658368">
                  <a:extLst>
                    <a:ext uri="{9D8B030D-6E8A-4147-A177-3AD203B41FA5}">
                      <a16:colId xmlns:a16="http://schemas.microsoft.com/office/drawing/2014/main" val="4024475036"/>
                    </a:ext>
                  </a:extLst>
                </a:gridCol>
                <a:gridCol w="658368">
                  <a:extLst>
                    <a:ext uri="{9D8B030D-6E8A-4147-A177-3AD203B41FA5}">
                      <a16:colId xmlns:a16="http://schemas.microsoft.com/office/drawing/2014/main" val="4282121256"/>
                    </a:ext>
                  </a:extLst>
                </a:gridCol>
                <a:gridCol w="658368">
                  <a:extLst>
                    <a:ext uri="{9D8B030D-6E8A-4147-A177-3AD203B41FA5}">
                      <a16:colId xmlns:a16="http://schemas.microsoft.com/office/drawing/2014/main" val="142575434"/>
                    </a:ext>
                  </a:extLst>
                </a:gridCol>
                <a:gridCol w="658368">
                  <a:extLst>
                    <a:ext uri="{9D8B030D-6E8A-4147-A177-3AD203B41FA5}">
                      <a16:colId xmlns:a16="http://schemas.microsoft.com/office/drawing/2014/main" val="41970561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72602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- 2017-12-09 16:30:00</a:t>
                      </a:r>
                      <a:r>
                        <a:rPr kumimoji="0" lang="de-DE" sz="1000" b="0" i="0" u="none" strike="noStrike" kern="1200" cap="none" spc="0" normalizeH="0" baseline="0" noProof="0">
                          <a:ln>
                            <a:noFill/>
                          </a:ln>
                          <a:solidFill>
                            <a:prstClr val="black"/>
                          </a:solidFill>
                          <a:effectLst/>
                          <a:uLnTx/>
                          <a:uFillTx/>
                          <a:latin typeface="+mn-lt"/>
                          <a:ea typeface="+mn-ea"/>
                          <a:cs typeface="+mn-cs"/>
                        </a:rPr>
                        <a:t>
Der Ford Ranger macht vor nichts halt... ❄️
Mit einer Nutzlast von bis zu 1.195 kg, einer Anhängelast von bis zu 3.500 kg und einer Wattiefe von bis zu 800 mm ist der Ranger wahnsinnig leistungsfähig! Den Ford Ranger gibt es schon ab € 24.250,- mit Einzelkabine und 130 PS 💪🏻
Falls ihr euch für den Ford Ranger interessiert, stehen euch unsere Ford-Experten Armin Bauer und Daniel Pausch jederzeit gerne zur Verfügung.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55334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- 2017-12-09 12:26:32</a:t>
                      </a:r>
                      <a:r>
                        <a:rPr kumimoji="0" lang="de-DE" sz="1000" b="0" i="0" u="none" strike="noStrike" kern="1200" cap="none" spc="0" normalizeH="0" baseline="0" noProof="0">
                          <a:ln>
                            <a:noFill/>
                          </a:ln>
                          <a:solidFill>
                            <a:prstClr val="black"/>
                          </a:solidFill>
                          <a:effectLst/>
                          <a:uLnTx/>
                          <a:uFillTx/>
                          <a:latin typeface="+mn-lt"/>
                          <a:ea typeface="+mn-ea"/>
                          <a:cs typeface="+mn-cs"/>
                        </a:rPr>
                        <a:t>
Das Team vom Autohaus Strauss rund um Ford Verkaufsberater Daniel Pausch gratuliert Christian Schuch samt Familie recht herzlich zum neuen Ford Ranger mit 200PS, der ursprünglich die Farbe Frost-Weiß hatte.😁 ➡️
Der Ranger wurde von Wolfgang Wiesler komplett beklebt – Danke für diese Meisterleistung!! ✌️😁
Wir wünschen dir, lieber Christian, viel Freude mit deinem neuen Ranger und eine gute und sichere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68603721"/>
                  </a:ext>
                </a:extLst>
              </a:tr>
            </a:tbl>
          </a:graphicData>
        </a:graphic>
      </p:graphicFrame>
      <p:sp>
        <p:nvSpPr>
          <p:cNvPr id="4" name="Text Placeholder 3">
            <a:extLst>
              <a:ext uri="{FF2B5EF4-FFF2-40B4-BE49-F238E27FC236}">
                <a16:creationId xmlns:a16="http://schemas.microsoft.com/office/drawing/2014/main" id="{C4DC5DEA-7A10-4FD5-9A33-EA7E9F052D33}"/>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7152314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AA953A-1E27-4EFD-A2B8-B75002B14F1C}"/>
              </a:ext>
            </a:extLst>
          </p:cNvPr>
          <p:cNvSpPr>
            <a:spLocks noGrp="1"/>
          </p:cNvSpPr>
          <p:nvPr>
            <p:ph type="title"/>
          </p:nvPr>
        </p:nvSpPr>
        <p:spPr/>
        <p:txBody>
          <a:bodyPr/>
          <a:lstStyle/>
          <a:p>
            <a:r>
              <a:rPr lang="en-US"/>
              <a:t>Facebook Own Posts Table - 9 of 11</a:t>
            </a:r>
          </a:p>
        </p:txBody>
      </p:sp>
      <p:graphicFrame>
        <p:nvGraphicFramePr>
          <p:cNvPr id="5" name="Table Placeholder 4">
            <a:extLst>
              <a:ext uri="{FF2B5EF4-FFF2-40B4-BE49-F238E27FC236}">
                <a16:creationId xmlns:a16="http://schemas.microsoft.com/office/drawing/2014/main" id="{6FF25C96-09ED-4E27-8728-BE2E9501A61C}"/>
              </a:ext>
            </a:extLst>
          </p:cNvPr>
          <p:cNvGraphicFramePr>
            <a:graphicFrameLocks noGrp="1"/>
          </p:cNvGraphicFramePr>
          <p:nvPr>
            <p:ph type="tbl" sz="quarter" idx="13"/>
            <p:extLst>
              <p:ext uri="{D42A27DB-BD31-4B8C-83A1-F6EECF244321}">
                <p14:modId xmlns:p14="http://schemas.microsoft.com/office/powerpoint/2010/main" val="22538373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17961423"/>
                    </a:ext>
                  </a:extLst>
                </a:gridCol>
                <a:gridCol w="658368">
                  <a:extLst>
                    <a:ext uri="{9D8B030D-6E8A-4147-A177-3AD203B41FA5}">
                      <a16:colId xmlns:a16="http://schemas.microsoft.com/office/drawing/2014/main" val="43566271"/>
                    </a:ext>
                  </a:extLst>
                </a:gridCol>
                <a:gridCol w="658368">
                  <a:extLst>
                    <a:ext uri="{9D8B030D-6E8A-4147-A177-3AD203B41FA5}">
                      <a16:colId xmlns:a16="http://schemas.microsoft.com/office/drawing/2014/main" val="1562376352"/>
                    </a:ext>
                  </a:extLst>
                </a:gridCol>
                <a:gridCol w="658368">
                  <a:extLst>
                    <a:ext uri="{9D8B030D-6E8A-4147-A177-3AD203B41FA5}">
                      <a16:colId xmlns:a16="http://schemas.microsoft.com/office/drawing/2014/main" val="1779727630"/>
                    </a:ext>
                  </a:extLst>
                </a:gridCol>
                <a:gridCol w="658368">
                  <a:extLst>
                    <a:ext uri="{9D8B030D-6E8A-4147-A177-3AD203B41FA5}">
                      <a16:colId xmlns:a16="http://schemas.microsoft.com/office/drawing/2014/main" val="3100003002"/>
                    </a:ext>
                  </a:extLst>
                </a:gridCol>
                <a:gridCol w="658368">
                  <a:extLst>
                    <a:ext uri="{9D8B030D-6E8A-4147-A177-3AD203B41FA5}">
                      <a16:colId xmlns:a16="http://schemas.microsoft.com/office/drawing/2014/main" val="2154213657"/>
                    </a:ext>
                  </a:extLst>
                </a:gridCol>
                <a:gridCol w="658368">
                  <a:extLst>
                    <a:ext uri="{9D8B030D-6E8A-4147-A177-3AD203B41FA5}">
                      <a16:colId xmlns:a16="http://schemas.microsoft.com/office/drawing/2014/main" val="3958330358"/>
                    </a:ext>
                  </a:extLst>
                </a:gridCol>
                <a:gridCol w="658368">
                  <a:extLst>
                    <a:ext uri="{9D8B030D-6E8A-4147-A177-3AD203B41FA5}">
                      <a16:colId xmlns:a16="http://schemas.microsoft.com/office/drawing/2014/main" val="25923659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49887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- 2017-12-08 08:00:02</a:t>
                      </a:r>
                      <a:r>
                        <a:rPr kumimoji="0" lang="de-DE" sz="1000" b="0" i="0" u="none" strike="noStrike" kern="1200" cap="none" spc="0" normalizeH="0" baseline="0" noProof="0">
                          <a:ln>
                            <a:noFill/>
                          </a:ln>
                          <a:solidFill>
                            <a:prstClr val="black"/>
                          </a:solidFill>
                          <a:effectLst/>
                          <a:uLnTx/>
                          <a:uFillTx/>
                          <a:latin typeface="+mn-lt"/>
                          <a:ea typeface="+mn-ea"/>
                          <a:cs typeface="+mn-cs"/>
                        </a:rPr>
                        <a:t>
Liebe Facebook-Freunde!
Das Team vom Autohaus Strauss wünscht einen schönen Feiertag, viel Spaß beim Geschenke kaufen 🎁🎄😉 und einen guten Start in das verlängerte Wochenende! 
Natürlich ist das Autohaus Strauss Team morgen wieder vollständig für euch da!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64547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 - 2017-12-07 15:35:42</a:t>
                      </a:r>
                      <a:r>
                        <a:rPr kumimoji="0" lang="en-US" sz="1000" b="0" i="0" u="none" strike="noStrike" kern="1200" cap="none" spc="0" normalizeH="0" baseline="0" noProof="0">
                          <a:ln>
                            <a:noFill/>
                          </a:ln>
                          <a:solidFill>
                            <a:prstClr val="black"/>
                          </a:solidFill>
                          <a:effectLst/>
                          <a:uLnTx/>
                          <a:uFillTx/>
                          <a:latin typeface="+mn-lt"/>
                          <a:ea typeface="+mn-ea"/>
                          <a:cs typeface="+mn-cs"/>
                        </a:rPr>
                        <a:t>
Der Range Rover Evoque macht jede Fahrt zu einem Erlebnis!! 😃
Herzlichen Glückwunsch an Kateryna Nazemtseva. Ab heute macht sie mit ihrem neuen Evoque mit 150PS, Winter Paket, Metallic-Lackierung in Corris Grey, uvm. die Straßen unsicher. 💁‍♀️😁
Liebe Kateryna, das gesamte Team vom Autohaus Strauss rund um Land Rover Verkaufsberater Marcel Hummel gratuliert zu dieser ausgezeichneten Wahl und wünscht viel Freude mit dem neuen Evoque!! Gute Fahrt!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43373590"/>
                  </a:ext>
                </a:extLst>
              </a:tr>
            </a:tbl>
          </a:graphicData>
        </a:graphic>
      </p:graphicFrame>
      <p:sp>
        <p:nvSpPr>
          <p:cNvPr id="4" name="Text Placeholder 3">
            <a:extLst>
              <a:ext uri="{FF2B5EF4-FFF2-40B4-BE49-F238E27FC236}">
                <a16:creationId xmlns:a16="http://schemas.microsoft.com/office/drawing/2014/main" id="{AB223726-29E4-49DF-B42A-6DB87F4D6A5D}"/>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6504324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E7257D-95CE-4251-BC5C-F8132DA0457C}"/>
              </a:ext>
            </a:extLst>
          </p:cNvPr>
          <p:cNvSpPr>
            <a:spLocks noGrp="1"/>
          </p:cNvSpPr>
          <p:nvPr>
            <p:ph type="title"/>
          </p:nvPr>
        </p:nvSpPr>
        <p:spPr/>
        <p:txBody>
          <a:bodyPr/>
          <a:lstStyle/>
          <a:p>
            <a:r>
              <a:rPr lang="en-US"/>
              <a:t>Facebook Own Posts Table - 10 of 11</a:t>
            </a:r>
          </a:p>
        </p:txBody>
      </p:sp>
      <p:graphicFrame>
        <p:nvGraphicFramePr>
          <p:cNvPr id="5" name="Table Placeholder 4">
            <a:extLst>
              <a:ext uri="{FF2B5EF4-FFF2-40B4-BE49-F238E27FC236}">
                <a16:creationId xmlns:a16="http://schemas.microsoft.com/office/drawing/2014/main" id="{4E8D3727-CAD4-441E-AD71-16C9D31FCB6C}"/>
              </a:ext>
            </a:extLst>
          </p:cNvPr>
          <p:cNvGraphicFramePr>
            <a:graphicFrameLocks noGrp="1"/>
          </p:cNvGraphicFramePr>
          <p:nvPr>
            <p:ph type="tbl" sz="quarter" idx="13"/>
            <p:extLst>
              <p:ext uri="{D42A27DB-BD31-4B8C-83A1-F6EECF244321}">
                <p14:modId xmlns:p14="http://schemas.microsoft.com/office/powerpoint/2010/main" val="6455738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4136865"/>
                    </a:ext>
                  </a:extLst>
                </a:gridCol>
                <a:gridCol w="658368">
                  <a:extLst>
                    <a:ext uri="{9D8B030D-6E8A-4147-A177-3AD203B41FA5}">
                      <a16:colId xmlns:a16="http://schemas.microsoft.com/office/drawing/2014/main" val="959731242"/>
                    </a:ext>
                  </a:extLst>
                </a:gridCol>
                <a:gridCol w="658368">
                  <a:extLst>
                    <a:ext uri="{9D8B030D-6E8A-4147-A177-3AD203B41FA5}">
                      <a16:colId xmlns:a16="http://schemas.microsoft.com/office/drawing/2014/main" val="3714737392"/>
                    </a:ext>
                  </a:extLst>
                </a:gridCol>
                <a:gridCol w="658368">
                  <a:extLst>
                    <a:ext uri="{9D8B030D-6E8A-4147-A177-3AD203B41FA5}">
                      <a16:colId xmlns:a16="http://schemas.microsoft.com/office/drawing/2014/main" val="1807431584"/>
                    </a:ext>
                  </a:extLst>
                </a:gridCol>
                <a:gridCol w="658368">
                  <a:extLst>
                    <a:ext uri="{9D8B030D-6E8A-4147-A177-3AD203B41FA5}">
                      <a16:colId xmlns:a16="http://schemas.microsoft.com/office/drawing/2014/main" val="3061796476"/>
                    </a:ext>
                  </a:extLst>
                </a:gridCol>
                <a:gridCol w="658368">
                  <a:extLst>
                    <a:ext uri="{9D8B030D-6E8A-4147-A177-3AD203B41FA5}">
                      <a16:colId xmlns:a16="http://schemas.microsoft.com/office/drawing/2014/main" val="4289635374"/>
                    </a:ext>
                  </a:extLst>
                </a:gridCol>
                <a:gridCol w="658368">
                  <a:extLst>
                    <a:ext uri="{9D8B030D-6E8A-4147-A177-3AD203B41FA5}">
                      <a16:colId xmlns:a16="http://schemas.microsoft.com/office/drawing/2014/main" val="1723418626"/>
                    </a:ext>
                  </a:extLst>
                </a:gridCol>
                <a:gridCol w="658368">
                  <a:extLst>
                    <a:ext uri="{9D8B030D-6E8A-4147-A177-3AD203B41FA5}">
                      <a16:colId xmlns:a16="http://schemas.microsoft.com/office/drawing/2014/main" val="25604453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04809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- 2017-12-06 14:47:48</a:t>
                      </a:r>
                      <a:r>
                        <a:rPr kumimoji="0" lang="de-DE" sz="1000" b="0" i="0" u="none" strike="noStrike" kern="1200" cap="none" spc="0" normalizeH="0" baseline="0" noProof="0">
                          <a:ln>
                            <a:noFill/>
                          </a:ln>
                          <a:solidFill>
                            <a:prstClr val="black"/>
                          </a:solidFill>
                          <a:effectLst/>
                          <a:uLnTx/>
                          <a:uFillTx/>
                          <a:latin typeface="+mn-lt"/>
                          <a:ea typeface="+mn-ea"/>
                          <a:cs typeface="+mn-cs"/>
                        </a:rPr>
                        <a:t>
Heute gratulieren wir Christian Kopfer – Er darf sich über seinen neuen Ford KUGA ST-LINE, in der Spezial-Metallic Lackierung Ruby Rot, mit 120PS und umfangreicher Ausstattung wie Winter Paket, ST-Line Paket, uvm. freuen. 😁👍
Das gesamte Team vom Autohaus Strauss rund um Ford-Verkaufsberater Armin Bauer wünscht viel Freude mit dem neuen KUGA und eine sichere und gute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48231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- 2017-12-02 10:46:27</a:t>
                      </a:r>
                      <a:r>
                        <a:rPr kumimoji="0" lang="de-DE" sz="1000" b="0" i="0" u="none" strike="noStrike" kern="1200" cap="none" spc="0" normalizeH="0" baseline="0" noProof="0">
                          <a:ln>
                            <a:noFill/>
                          </a:ln>
                          <a:solidFill>
                            <a:prstClr val="black"/>
                          </a:solidFill>
                          <a:effectLst/>
                          <a:uLnTx/>
                          <a:uFillTx/>
                          <a:latin typeface="+mn-lt"/>
                          <a:ea typeface="+mn-ea"/>
                          <a:cs typeface="+mn-cs"/>
                        </a:rPr>
                        <a:t>
Familienzuwachs für Familie Brugger!! 🤗
Unser Land Rover Verkaufsberater Marcel Hummel übergibt Fam. Brugger einen LR Defender, der individuell umgebaut wurde, um für weitere Reisen optimal gerüstet zu sein. 🗺️🏔️⛺
Das gesamte Team vom Autohaus Strauss rund um Verkaufsberater Marcel Hummel wünscht für alle geplanten Reisetouren auf denen euch der Defender begleiten wird, viel Freude und eine gute und sichere Fahrt mit eurem neuen Reisemobil.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76835914"/>
                  </a:ext>
                </a:extLst>
              </a:tr>
            </a:tbl>
          </a:graphicData>
        </a:graphic>
      </p:graphicFrame>
      <p:sp>
        <p:nvSpPr>
          <p:cNvPr id="4" name="Text Placeholder 3">
            <a:extLst>
              <a:ext uri="{FF2B5EF4-FFF2-40B4-BE49-F238E27FC236}">
                <a16:creationId xmlns:a16="http://schemas.microsoft.com/office/drawing/2014/main" id="{60191333-7BF4-40FA-9FD2-2172F2E6CE06}"/>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8669293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09892-5FC5-4D4E-A8B3-898F05E77DC7}"/>
              </a:ext>
            </a:extLst>
          </p:cNvPr>
          <p:cNvSpPr>
            <a:spLocks noGrp="1"/>
          </p:cNvSpPr>
          <p:nvPr>
            <p:ph type="title"/>
          </p:nvPr>
        </p:nvSpPr>
        <p:spPr/>
        <p:txBody>
          <a:bodyPr/>
          <a:lstStyle/>
          <a:p>
            <a:r>
              <a:rPr lang="en-US"/>
              <a:t>Facebook Own Posts Table - 11 of 11</a:t>
            </a:r>
          </a:p>
        </p:txBody>
      </p:sp>
      <p:graphicFrame>
        <p:nvGraphicFramePr>
          <p:cNvPr id="5" name="Table Placeholder 4">
            <a:extLst>
              <a:ext uri="{FF2B5EF4-FFF2-40B4-BE49-F238E27FC236}">
                <a16:creationId xmlns:a16="http://schemas.microsoft.com/office/drawing/2014/main" id="{69742B01-2221-468F-9C20-6641B2675CEB}"/>
              </a:ext>
            </a:extLst>
          </p:cNvPr>
          <p:cNvGraphicFramePr>
            <a:graphicFrameLocks noGrp="1"/>
          </p:cNvGraphicFramePr>
          <p:nvPr>
            <p:ph type="tbl" sz="quarter" idx="13"/>
            <p:extLst>
              <p:ext uri="{D42A27DB-BD31-4B8C-83A1-F6EECF244321}">
                <p14:modId xmlns:p14="http://schemas.microsoft.com/office/powerpoint/2010/main" val="10458039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70365"/>
                    </a:ext>
                  </a:extLst>
                </a:gridCol>
                <a:gridCol w="658368">
                  <a:extLst>
                    <a:ext uri="{9D8B030D-6E8A-4147-A177-3AD203B41FA5}">
                      <a16:colId xmlns:a16="http://schemas.microsoft.com/office/drawing/2014/main" val="1499350479"/>
                    </a:ext>
                  </a:extLst>
                </a:gridCol>
                <a:gridCol w="658368">
                  <a:extLst>
                    <a:ext uri="{9D8B030D-6E8A-4147-A177-3AD203B41FA5}">
                      <a16:colId xmlns:a16="http://schemas.microsoft.com/office/drawing/2014/main" val="4070937781"/>
                    </a:ext>
                  </a:extLst>
                </a:gridCol>
                <a:gridCol w="658368">
                  <a:extLst>
                    <a:ext uri="{9D8B030D-6E8A-4147-A177-3AD203B41FA5}">
                      <a16:colId xmlns:a16="http://schemas.microsoft.com/office/drawing/2014/main" val="2750983884"/>
                    </a:ext>
                  </a:extLst>
                </a:gridCol>
                <a:gridCol w="658368">
                  <a:extLst>
                    <a:ext uri="{9D8B030D-6E8A-4147-A177-3AD203B41FA5}">
                      <a16:colId xmlns:a16="http://schemas.microsoft.com/office/drawing/2014/main" val="218597999"/>
                    </a:ext>
                  </a:extLst>
                </a:gridCol>
                <a:gridCol w="658368">
                  <a:extLst>
                    <a:ext uri="{9D8B030D-6E8A-4147-A177-3AD203B41FA5}">
                      <a16:colId xmlns:a16="http://schemas.microsoft.com/office/drawing/2014/main" val="2478093897"/>
                    </a:ext>
                  </a:extLst>
                </a:gridCol>
                <a:gridCol w="658368">
                  <a:extLst>
                    <a:ext uri="{9D8B030D-6E8A-4147-A177-3AD203B41FA5}">
                      <a16:colId xmlns:a16="http://schemas.microsoft.com/office/drawing/2014/main" val="1247975388"/>
                    </a:ext>
                  </a:extLst>
                </a:gridCol>
                <a:gridCol w="658368">
                  <a:extLst>
                    <a:ext uri="{9D8B030D-6E8A-4147-A177-3AD203B41FA5}">
                      <a16:colId xmlns:a16="http://schemas.microsoft.com/office/drawing/2014/main" val="1817589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41600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- 2017-12-01 15:32:30</a:t>
                      </a:r>
                      <a:r>
                        <a:rPr kumimoji="0" lang="de-DE" sz="1000" b="0" i="0" u="none" strike="noStrike" kern="1200" cap="none" spc="0" normalizeH="0" baseline="0" noProof="0">
                          <a:ln>
                            <a:noFill/>
                          </a:ln>
                          <a:solidFill>
                            <a:prstClr val="black"/>
                          </a:solidFill>
                          <a:effectLst/>
                          <a:uLnTx/>
                          <a:uFillTx/>
                          <a:latin typeface="+mn-lt"/>
                          <a:ea typeface="+mn-ea"/>
                          <a:cs typeface="+mn-cs"/>
                        </a:rPr>
                        <a:t>
Herzliche Gratulation an Familie Tauss. Hauss Tarry samt Familie darf sich über den neuen Ford Focus Traveller ST-Line in der wunderschönen Farbe Magnetic Grau-Metallic, mit 120PS und einer umfangreichen Ausstattung wie Winter Paket, Business Paket und Trend Komfort Paket freuen. 👍🎉🤗
Unser Ford-Verkaufsberater Armin Bauer sowie das gesamte Team vom Autohaus Strauss gratuliert recht herzlich zu dieser wunderbaren Wahl, wünscht eine gute Fahrt und viel Freude mit dem neuen Focus.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76063873"/>
                  </a:ext>
                </a:extLst>
              </a:tr>
            </a:tbl>
          </a:graphicData>
        </a:graphic>
      </p:graphicFrame>
      <p:sp>
        <p:nvSpPr>
          <p:cNvPr id="4" name="Text Placeholder 3">
            <a:extLst>
              <a:ext uri="{FF2B5EF4-FFF2-40B4-BE49-F238E27FC236}">
                <a16:creationId xmlns:a16="http://schemas.microsoft.com/office/drawing/2014/main" id="{9BE33F8C-5A02-4025-8077-437192AA5B1D}"/>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9755629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1D44CB-5EFF-4B72-8A3E-76ED4B182603}"/>
              </a:ext>
            </a:extLst>
          </p:cNvPr>
          <p:cNvSpPr>
            <a:spLocks noGrp="1"/>
          </p:cNvSpPr>
          <p:nvPr>
            <p:ph type="title"/>
          </p:nvPr>
        </p:nvSpPr>
        <p:spPr/>
        <p:txBody>
          <a:bodyPr/>
          <a:lstStyle/>
          <a:p>
            <a:r>
              <a:rPr lang="en-US"/>
              <a:t>Facebook Own Posts with Reactions Table - 1 of 15</a:t>
            </a:r>
          </a:p>
        </p:txBody>
      </p:sp>
      <p:graphicFrame>
        <p:nvGraphicFramePr>
          <p:cNvPr id="5" name="Table Placeholder 4">
            <a:extLst>
              <a:ext uri="{FF2B5EF4-FFF2-40B4-BE49-F238E27FC236}">
                <a16:creationId xmlns:a16="http://schemas.microsoft.com/office/drawing/2014/main" id="{DBB270A0-2ADB-40D0-8F0E-2B46C7E09BB8}"/>
              </a:ext>
            </a:extLst>
          </p:cNvPr>
          <p:cNvGraphicFramePr>
            <a:graphicFrameLocks noGrp="1"/>
          </p:cNvGraphicFramePr>
          <p:nvPr>
            <p:ph type="tbl" sz="quarter" idx="13"/>
            <p:extLst>
              <p:ext uri="{D42A27DB-BD31-4B8C-83A1-F6EECF244321}">
                <p14:modId xmlns:p14="http://schemas.microsoft.com/office/powerpoint/2010/main" val="24013926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89865462"/>
                    </a:ext>
                  </a:extLst>
                </a:gridCol>
                <a:gridCol w="822960">
                  <a:extLst>
                    <a:ext uri="{9D8B030D-6E8A-4147-A177-3AD203B41FA5}">
                      <a16:colId xmlns:a16="http://schemas.microsoft.com/office/drawing/2014/main" val="3580211655"/>
                    </a:ext>
                  </a:extLst>
                </a:gridCol>
                <a:gridCol w="822960">
                  <a:extLst>
                    <a:ext uri="{9D8B030D-6E8A-4147-A177-3AD203B41FA5}">
                      <a16:colId xmlns:a16="http://schemas.microsoft.com/office/drawing/2014/main" val="923658551"/>
                    </a:ext>
                  </a:extLst>
                </a:gridCol>
                <a:gridCol w="822960">
                  <a:extLst>
                    <a:ext uri="{9D8B030D-6E8A-4147-A177-3AD203B41FA5}">
                      <a16:colId xmlns:a16="http://schemas.microsoft.com/office/drawing/2014/main" val="493966911"/>
                    </a:ext>
                  </a:extLst>
                </a:gridCol>
                <a:gridCol w="822960">
                  <a:extLst>
                    <a:ext uri="{9D8B030D-6E8A-4147-A177-3AD203B41FA5}">
                      <a16:colId xmlns:a16="http://schemas.microsoft.com/office/drawing/2014/main" val="4167787854"/>
                    </a:ext>
                  </a:extLst>
                </a:gridCol>
                <a:gridCol w="822960">
                  <a:extLst>
                    <a:ext uri="{9D8B030D-6E8A-4147-A177-3AD203B41FA5}">
                      <a16:colId xmlns:a16="http://schemas.microsoft.com/office/drawing/2014/main" val="4161097523"/>
                    </a:ext>
                  </a:extLst>
                </a:gridCol>
                <a:gridCol w="822960">
                  <a:extLst>
                    <a:ext uri="{9D8B030D-6E8A-4147-A177-3AD203B41FA5}">
                      <a16:colId xmlns:a16="http://schemas.microsoft.com/office/drawing/2014/main" val="2406647825"/>
                    </a:ext>
                  </a:extLst>
                </a:gridCol>
                <a:gridCol w="822960">
                  <a:extLst>
                    <a:ext uri="{9D8B030D-6E8A-4147-A177-3AD203B41FA5}">
                      <a16:colId xmlns:a16="http://schemas.microsoft.com/office/drawing/2014/main" val="1836389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088471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- 2017-12-31 12:30:00</a:t>
                      </a:r>
                      <a:r>
                        <a:rPr kumimoji="0" lang="de-DE" sz="1000" b="0" i="0" u="none" strike="noStrike" kern="1200" cap="none" spc="0" normalizeH="0" baseline="0" noProof="0">
                          <a:ln>
                            <a:noFill/>
                          </a:ln>
                          <a:solidFill>
                            <a:prstClr val="black"/>
                          </a:solidFill>
                          <a:effectLst/>
                          <a:uLnTx/>
                          <a:uFillTx/>
                          <a:latin typeface="+mn-lt"/>
                          <a:ea typeface="+mn-ea"/>
                          <a:cs typeface="+mn-cs"/>
                        </a:rPr>
                        <a:t>
Starten wir in ein neues Jahr! :-)
Das Team vom Autohaus Strauss wünscht einen guten Rutsch, einen erfolgreichen Start und alles Gute im Neuen Jahr 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30955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- 2017-12-29 11:29:32</a:t>
                      </a:r>
                      <a:r>
                        <a:rPr kumimoji="0" lang="de-DE" sz="1000" b="0" i="0" u="none" strike="noStrike" kern="1200" cap="none" spc="0" normalizeH="0" baseline="0" noProof="0">
                          <a:ln>
                            <a:noFill/>
                          </a:ln>
                          <a:solidFill>
                            <a:prstClr val="black"/>
                          </a:solidFill>
                          <a:effectLst/>
                          <a:uLnTx/>
                          <a:uFillTx/>
                          <a:latin typeface="+mn-lt"/>
                          <a:ea typeface="+mn-ea"/>
                          <a:cs typeface="+mn-cs"/>
                        </a:rPr>
                        <a:t>
Wir gratulieren Ewald Dragosits zu seinem neuen Ford KUGA ST-Line mit 120PS, in der wunderschönen Farbe Magnetic Grau Metallic und umfangreicher Ausstattung!! 😁👍
Das gesamte Team vom Autohaus Strauss rund um Ford-Verkaufsberater Daniel Pausch gratuliert zu dieser wunderbaren Wahl, wünscht eine gute Fahrt und viel Freude mit dem neuen Ford KUGA!!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16050088"/>
                  </a:ext>
                </a:extLst>
              </a:tr>
            </a:tbl>
          </a:graphicData>
        </a:graphic>
      </p:graphicFrame>
      <p:sp>
        <p:nvSpPr>
          <p:cNvPr id="4" name="Text Placeholder 3">
            <a:extLst>
              <a:ext uri="{FF2B5EF4-FFF2-40B4-BE49-F238E27FC236}">
                <a16:creationId xmlns:a16="http://schemas.microsoft.com/office/drawing/2014/main" id="{565F8C9C-F642-4E33-9F66-A355E3F5E511}"/>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875283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3234C-A41B-4440-98C7-2046DE7F32B1}"/>
              </a:ext>
            </a:extLst>
          </p:cNvPr>
          <p:cNvSpPr>
            <a:spLocks noGrp="1"/>
          </p:cNvSpPr>
          <p:nvPr>
            <p:ph type="title"/>
          </p:nvPr>
        </p:nvSpPr>
        <p:spPr/>
        <p:txBody>
          <a:bodyPr/>
          <a:lstStyle/>
          <a:p>
            <a:r>
              <a:rPr lang="en-US"/>
              <a:t>Facebook Own Posts with Reactions Table - 2 of 15</a:t>
            </a:r>
          </a:p>
        </p:txBody>
      </p:sp>
      <p:graphicFrame>
        <p:nvGraphicFramePr>
          <p:cNvPr id="5" name="Table Placeholder 4">
            <a:extLst>
              <a:ext uri="{FF2B5EF4-FFF2-40B4-BE49-F238E27FC236}">
                <a16:creationId xmlns:a16="http://schemas.microsoft.com/office/drawing/2014/main" id="{96828E27-B97E-475A-8504-E30A88C9C49E}"/>
              </a:ext>
            </a:extLst>
          </p:cNvPr>
          <p:cNvGraphicFramePr>
            <a:graphicFrameLocks noGrp="1"/>
          </p:cNvGraphicFramePr>
          <p:nvPr>
            <p:ph type="tbl" sz="quarter" idx="13"/>
            <p:extLst>
              <p:ext uri="{D42A27DB-BD31-4B8C-83A1-F6EECF244321}">
                <p14:modId xmlns:p14="http://schemas.microsoft.com/office/powerpoint/2010/main" val="41332794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835478345"/>
                    </a:ext>
                  </a:extLst>
                </a:gridCol>
                <a:gridCol w="822960">
                  <a:extLst>
                    <a:ext uri="{9D8B030D-6E8A-4147-A177-3AD203B41FA5}">
                      <a16:colId xmlns:a16="http://schemas.microsoft.com/office/drawing/2014/main" val="591830288"/>
                    </a:ext>
                  </a:extLst>
                </a:gridCol>
                <a:gridCol w="822960">
                  <a:extLst>
                    <a:ext uri="{9D8B030D-6E8A-4147-A177-3AD203B41FA5}">
                      <a16:colId xmlns:a16="http://schemas.microsoft.com/office/drawing/2014/main" val="954056681"/>
                    </a:ext>
                  </a:extLst>
                </a:gridCol>
                <a:gridCol w="822960">
                  <a:extLst>
                    <a:ext uri="{9D8B030D-6E8A-4147-A177-3AD203B41FA5}">
                      <a16:colId xmlns:a16="http://schemas.microsoft.com/office/drawing/2014/main" val="3311979674"/>
                    </a:ext>
                  </a:extLst>
                </a:gridCol>
                <a:gridCol w="822960">
                  <a:extLst>
                    <a:ext uri="{9D8B030D-6E8A-4147-A177-3AD203B41FA5}">
                      <a16:colId xmlns:a16="http://schemas.microsoft.com/office/drawing/2014/main" val="3832602107"/>
                    </a:ext>
                  </a:extLst>
                </a:gridCol>
                <a:gridCol w="822960">
                  <a:extLst>
                    <a:ext uri="{9D8B030D-6E8A-4147-A177-3AD203B41FA5}">
                      <a16:colId xmlns:a16="http://schemas.microsoft.com/office/drawing/2014/main" val="2894075425"/>
                    </a:ext>
                  </a:extLst>
                </a:gridCol>
                <a:gridCol w="822960">
                  <a:extLst>
                    <a:ext uri="{9D8B030D-6E8A-4147-A177-3AD203B41FA5}">
                      <a16:colId xmlns:a16="http://schemas.microsoft.com/office/drawing/2014/main" val="2185939436"/>
                    </a:ext>
                  </a:extLst>
                </a:gridCol>
                <a:gridCol w="822960">
                  <a:extLst>
                    <a:ext uri="{9D8B030D-6E8A-4147-A177-3AD203B41FA5}">
                      <a16:colId xmlns:a16="http://schemas.microsoft.com/office/drawing/2014/main" val="36172790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912267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- 2017-12-28 13:26:57</a:t>
                      </a:r>
                      <a:r>
                        <a:rPr kumimoji="0" lang="de-DE" sz="1000" b="0" i="0" u="none" strike="noStrike" kern="1200" cap="none" spc="0" normalizeH="0" baseline="0" noProof="0">
                          <a:ln>
                            <a:noFill/>
                          </a:ln>
                          <a:solidFill>
                            <a:prstClr val="black"/>
                          </a:solidFill>
                          <a:effectLst/>
                          <a:uLnTx/>
                          <a:uFillTx/>
                          <a:latin typeface="+mn-lt"/>
                          <a:ea typeface="+mn-ea"/>
                          <a:cs typeface="+mn-cs"/>
                        </a:rPr>
                        <a:t>
JETZT bei uns im Autohaus... ➡️➡️
Der Ford Ranger als Sondermodell PREDATOR Wildtrak 3.2TDCi mit 200PS Automatik, inkl. der Sonderausstattung Technik Paket, Laderaumabdeckung Roller-Shutter, Off-Road Paket und vielem mehr, welcher in dieser Ausführung NUR in Österreich und NUR in begrenzter Stückzahl erhältlich ist!😁 ➡️ 
Schaut vorbei im Autohaus Strauss und lasst euch vom Ford Ranger begeistern.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857691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- 2017-12-25 13:36:30</a:t>
                      </a:r>
                      <a:r>
                        <a:rPr kumimoji="0" lang="de-DE" sz="1000" b="0" i="0" u="none" strike="noStrike" kern="1200" cap="none" spc="0" normalizeH="0" baseline="0" noProof="0">
                          <a:ln>
                            <a:noFill/>
                          </a:ln>
                          <a:solidFill>
                            <a:prstClr val="black"/>
                          </a:solidFill>
                          <a:effectLst/>
                          <a:uLnTx/>
                          <a:uFillTx/>
                          <a:latin typeface="+mn-lt"/>
                          <a:ea typeface="+mn-ea"/>
                          <a:cs typeface="+mn-cs"/>
                        </a:rPr>
                        <a:t>
An alle Glücksengerl, oder jene, die ein solches werden wollen - nur noch für kurze Zeit läuft das Gewinnspiel mit unserem #Wasserpartner Güssinger. Das Wasser.
also schnell noch mitmachen und ein Wochenende mit dem neuen #Velar gewinnen 😎
Wir drücken die Daumen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56983111"/>
                  </a:ext>
                </a:extLst>
              </a:tr>
            </a:tbl>
          </a:graphicData>
        </a:graphic>
      </p:graphicFrame>
      <p:sp>
        <p:nvSpPr>
          <p:cNvPr id="4" name="Text Placeholder 3">
            <a:extLst>
              <a:ext uri="{FF2B5EF4-FFF2-40B4-BE49-F238E27FC236}">
                <a16:creationId xmlns:a16="http://schemas.microsoft.com/office/drawing/2014/main" id="{9A5DF73A-636D-482D-804E-94699E4F3D42}"/>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4664856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373FE-FD70-4D8E-915B-4E87F67C8F5B}"/>
              </a:ext>
            </a:extLst>
          </p:cNvPr>
          <p:cNvSpPr>
            <a:spLocks noGrp="1"/>
          </p:cNvSpPr>
          <p:nvPr>
            <p:ph type="title"/>
          </p:nvPr>
        </p:nvSpPr>
        <p:spPr/>
        <p:txBody>
          <a:bodyPr/>
          <a:lstStyle/>
          <a:p>
            <a:r>
              <a:rPr lang="en-US"/>
              <a:t>Facebook Own Posts with Reactions Table - 3 of 15</a:t>
            </a:r>
          </a:p>
        </p:txBody>
      </p:sp>
      <p:graphicFrame>
        <p:nvGraphicFramePr>
          <p:cNvPr id="5" name="Table Placeholder 4">
            <a:extLst>
              <a:ext uri="{FF2B5EF4-FFF2-40B4-BE49-F238E27FC236}">
                <a16:creationId xmlns:a16="http://schemas.microsoft.com/office/drawing/2014/main" id="{FC25A1D1-F716-466A-A1C3-29E608A3701C}"/>
              </a:ext>
            </a:extLst>
          </p:cNvPr>
          <p:cNvGraphicFramePr>
            <a:graphicFrameLocks noGrp="1"/>
          </p:cNvGraphicFramePr>
          <p:nvPr>
            <p:ph type="tbl" sz="quarter" idx="13"/>
            <p:extLst>
              <p:ext uri="{D42A27DB-BD31-4B8C-83A1-F6EECF244321}">
                <p14:modId xmlns:p14="http://schemas.microsoft.com/office/powerpoint/2010/main" val="7197202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658742547"/>
                    </a:ext>
                  </a:extLst>
                </a:gridCol>
                <a:gridCol w="822960">
                  <a:extLst>
                    <a:ext uri="{9D8B030D-6E8A-4147-A177-3AD203B41FA5}">
                      <a16:colId xmlns:a16="http://schemas.microsoft.com/office/drawing/2014/main" val="511225552"/>
                    </a:ext>
                  </a:extLst>
                </a:gridCol>
                <a:gridCol w="822960">
                  <a:extLst>
                    <a:ext uri="{9D8B030D-6E8A-4147-A177-3AD203B41FA5}">
                      <a16:colId xmlns:a16="http://schemas.microsoft.com/office/drawing/2014/main" val="4066433435"/>
                    </a:ext>
                  </a:extLst>
                </a:gridCol>
                <a:gridCol w="822960">
                  <a:extLst>
                    <a:ext uri="{9D8B030D-6E8A-4147-A177-3AD203B41FA5}">
                      <a16:colId xmlns:a16="http://schemas.microsoft.com/office/drawing/2014/main" val="2660291472"/>
                    </a:ext>
                  </a:extLst>
                </a:gridCol>
                <a:gridCol w="822960">
                  <a:extLst>
                    <a:ext uri="{9D8B030D-6E8A-4147-A177-3AD203B41FA5}">
                      <a16:colId xmlns:a16="http://schemas.microsoft.com/office/drawing/2014/main" val="2487174964"/>
                    </a:ext>
                  </a:extLst>
                </a:gridCol>
                <a:gridCol w="822960">
                  <a:extLst>
                    <a:ext uri="{9D8B030D-6E8A-4147-A177-3AD203B41FA5}">
                      <a16:colId xmlns:a16="http://schemas.microsoft.com/office/drawing/2014/main" val="1759972284"/>
                    </a:ext>
                  </a:extLst>
                </a:gridCol>
                <a:gridCol w="822960">
                  <a:extLst>
                    <a:ext uri="{9D8B030D-6E8A-4147-A177-3AD203B41FA5}">
                      <a16:colId xmlns:a16="http://schemas.microsoft.com/office/drawing/2014/main" val="3980053973"/>
                    </a:ext>
                  </a:extLst>
                </a:gridCol>
                <a:gridCol w="822960">
                  <a:extLst>
                    <a:ext uri="{9D8B030D-6E8A-4147-A177-3AD203B41FA5}">
                      <a16:colId xmlns:a16="http://schemas.microsoft.com/office/drawing/2014/main" val="19584098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045536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- 2017-12-23 10:30:00</a:t>
                      </a:r>
                      <a:r>
                        <a:rPr kumimoji="0" lang="de-DE" sz="1000" b="0" i="0" u="none" strike="noStrike" kern="1200" cap="none" spc="0" normalizeH="0" baseline="0" noProof="0">
                          <a:ln>
                            <a:noFill/>
                          </a:ln>
                          <a:solidFill>
                            <a:prstClr val="black"/>
                          </a:solidFill>
                          <a:effectLst/>
                          <a:uLnTx/>
                          <a:uFillTx/>
                          <a:latin typeface="+mn-lt"/>
                          <a:ea typeface="+mn-ea"/>
                          <a:cs typeface="+mn-cs"/>
                        </a:rPr>
                        <a:t>
Liebe Facebook-Freunde! Das gesamte Team vom Autohaus Strauss rund um unsere Verkaufsberater Daniel Pausch, Armin Bauer und Marcel Hummel, wünscht Euch ein schönes Weihnachtsfest und erholsame Feiertage!🎄🌟😃
Wir sind ab 27. Dezember wieder für Euch da!🙂
⭐⭐Merry Christmas!⭐⭐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35290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- 2017-12-21 14:10:14</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82670209"/>
                  </a:ext>
                </a:extLst>
              </a:tr>
            </a:tbl>
          </a:graphicData>
        </a:graphic>
      </p:graphicFrame>
      <p:sp>
        <p:nvSpPr>
          <p:cNvPr id="4" name="Text Placeholder 3">
            <a:extLst>
              <a:ext uri="{FF2B5EF4-FFF2-40B4-BE49-F238E27FC236}">
                <a16:creationId xmlns:a16="http://schemas.microsoft.com/office/drawing/2014/main" id="{DC9A6D13-589E-4706-874A-3D063E42B5B1}"/>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9916281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2CE9B-B24C-4FAE-9826-464F1FCC879C}"/>
              </a:ext>
            </a:extLst>
          </p:cNvPr>
          <p:cNvSpPr>
            <a:spLocks noGrp="1"/>
          </p:cNvSpPr>
          <p:nvPr>
            <p:ph type="title"/>
          </p:nvPr>
        </p:nvSpPr>
        <p:spPr/>
        <p:txBody>
          <a:bodyPr/>
          <a:lstStyle/>
          <a:p>
            <a:r>
              <a:rPr lang="en-US"/>
              <a:t>Facebook Own Posts with Reactions Table - 4 of 15</a:t>
            </a:r>
          </a:p>
        </p:txBody>
      </p:sp>
      <p:graphicFrame>
        <p:nvGraphicFramePr>
          <p:cNvPr id="5" name="Table Placeholder 4">
            <a:extLst>
              <a:ext uri="{FF2B5EF4-FFF2-40B4-BE49-F238E27FC236}">
                <a16:creationId xmlns:a16="http://schemas.microsoft.com/office/drawing/2014/main" id="{0597140D-CB7D-496B-B31B-A3CE06797E4C}"/>
              </a:ext>
            </a:extLst>
          </p:cNvPr>
          <p:cNvGraphicFramePr>
            <a:graphicFrameLocks noGrp="1"/>
          </p:cNvGraphicFramePr>
          <p:nvPr>
            <p:ph type="tbl" sz="quarter" idx="13"/>
            <p:extLst>
              <p:ext uri="{D42A27DB-BD31-4B8C-83A1-F6EECF244321}">
                <p14:modId xmlns:p14="http://schemas.microsoft.com/office/powerpoint/2010/main" val="32915542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708590864"/>
                    </a:ext>
                  </a:extLst>
                </a:gridCol>
                <a:gridCol w="822960">
                  <a:extLst>
                    <a:ext uri="{9D8B030D-6E8A-4147-A177-3AD203B41FA5}">
                      <a16:colId xmlns:a16="http://schemas.microsoft.com/office/drawing/2014/main" val="1422989720"/>
                    </a:ext>
                  </a:extLst>
                </a:gridCol>
                <a:gridCol w="822960">
                  <a:extLst>
                    <a:ext uri="{9D8B030D-6E8A-4147-A177-3AD203B41FA5}">
                      <a16:colId xmlns:a16="http://schemas.microsoft.com/office/drawing/2014/main" val="1954665330"/>
                    </a:ext>
                  </a:extLst>
                </a:gridCol>
                <a:gridCol w="822960">
                  <a:extLst>
                    <a:ext uri="{9D8B030D-6E8A-4147-A177-3AD203B41FA5}">
                      <a16:colId xmlns:a16="http://schemas.microsoft.com/office/drawing/2014/main" val="3283591504"/>
                    </a:ext>
                  </a:extLst>
                </a:gridCol>
                <a:gridCol w="822960">
                  <a:extLst>
                    <a:ext uri="{9D8B030D-6E8A-4147-A177-3AD203B41FA5}">
                      <a16:colId xmlns:a16="http://schemas.microsoft.com/office/drawing/2014/main" val="2031344195"/>
                    </a:ext>
                  </a:extLst>
                </a:gridCol>
                <a:gridCol w="822960">
                  <a:extLst>
                    <a:ext uri="{9D8B030D-6E8A-4147-A177-3AD203B41FA5}">
                      <a16:colId xmlns:a16="http://schemas.microsoft.com/office/drawing/2014/main" val="2648875945"/>
                    </a:ext>
                  </a:extLst>
                </a:gridCol>
                <a:gridCol w="822960">
                  <a:extLst>
                    <a:ext uri="{9D8B030D-6E8A-4147-A177-3AD203B41FA5}">
                      <a16:colId xmlns:a16="http://schemas.microsoft.com/office/drawing/2014/main" val="2513608383"/>
                    </a:ext>
                  </a:extLst>
                </a:gridCol>
                <a:gridCol w="822960">
                  <a:extLst>
                    <a:ext uri="{9D8B030D-6E8A-4147-A177-3AD203B41FA5}">
                      <a16:colId xmlns:a16="http://schemas.microsoft.com/office/drawing/2014/main" val="10512635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600810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 - 2017-12-20 12:03:05</a:t>
                      </a:r>
                      <a:r>
                        <a:rPr kumimoji="0" lang="en-US" sz="1000" b="0" i="0" u="none" strike="noStrike" kern="1200" cap="none" spc="0" normalizeH="0" baseline="0" noProof="0">
                          <a:ln>
                            <a:noFill/>
                          </a:ln>
                          <a:solidFill>
                            <a:prstClr val="black"/>
                          </a:solidFill>
                          <a:effectLst/>
                          <a:uLnTx/>
                          <a:uFillTx/>
                          <a:latin typeface="+mn-lt"/>
                          <a:ea typeface="+mn-ea"/>
                          <a:cs typeface="+mn-cs"/>
                        </a:rPr>
                        <a:t>
Wir gratulieren Viktor Kirisits zum neuen Ford KUGA in der eleganten Farbe Iridium Schwarz Metallic mit 120PS Automatik, Style Paket, Business Paket, Ford Navigationssystem SYNC 3 inkl. 8"Touch-Display,  Parkpilot hinten und natürlich, um optimal für die kalte Jahreszeit gerüstet zu sein, mit Winterpaket inkl. Lenkradheizung, Sitzheizung und Frontscheibenheizung. 😁👍
Das gesamte Team vom Autohaus Strauss rund um Verkaufsberater Daniel Pausch wünscht euch, liebe Familie Kirisits, viel Freude mit dem neuen Ford KUGA, eine gute Fahrt und jetzt schon, ein schönes Weihnachtsfest.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33353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 - 2017-12-18 11:20:00</a:t>
                      </a:r>
                      <a:r>
                        <a:rPr kumimoji="0" lang="en-US" sz="1000" b="0" i="0" u="none" strike="noStrike" kern="1200" cap="none" spc="0" normalizeH="0" baseline="0" noProof="0">
                          <a:ln>
                            <a:noFill/>
                          </a:ln>
                          <a:solidFill>
                            <a:prstClr val="black"/>
                          </a:solidFill>
                          <a:effectLst/>
                          <a:uLnTx/>
                          <a:uFillTx/>
                          <a:latin typeface="+mn-lt"/>
                          <a:ea typeface="+mn-ea"/>
                          <a:cs typeface="+mn-cs"/>
                        </a:rPr>
                        <a:t>
Neues Facelift - neu gestaltetes Interieur - Allrad ➡️➡️
Der neue Ford EcoSport!🚘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172719337"/>
                  </a:ext>
                </a:extLst>
              </a:tr>
            </a:tbl>
          </a:graphicData>
        </a:graphic>
      </p:graphicFrame>
      <p:sp>
        <p:nvSpPr>
          <p:cNvPr id="4" name="Text Placeholder 3">
            <a:extLst>
              <a:ext uri="{FF2B5EF4-FFF2-40B4-BE49-F238E27FC236}">
                <a16:creationId xmlns:a16="http://schemas.microsoft.com/office/drawing/2014/main" id="{C6AAA499-0CAB-4E00-B750-782E467E711F}"/>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0694442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D8D4E8-6A6F-4A48-ABA1-CA2986F45E15}"/>
              </a:ext>
            </a:extLst>
          </p:cNvPr>
          <p:cNvSpPr>
            <a:spLocks noGrp="1"/>
          </p:cNvSpPr>
          <p:nvPr>
            <p:ph type="title"/>
          </p:nvPr>
        </p:nvSpPr>
        <p:spPr/>
        <p:txBody>
          <a:bodyPr/>
          <a:lstStyle/>
          <a:p>
            <a:r>
              <a:rPr lang="en-US"/>
              <a:t>Facebook Own Posts with Reactions Table - 5 of 15</a:t>
            </a:r>
          </a:p>
        </p:txBody>
      </p:sp>
      <p:graphicFrame>
        <p:nvGraphicFramePr>
          <p:cNvPr id="5" name="Table Placeholder 4">
            <a:extLst>
              <a:ext uri="{FF2B5EF4-FFF2-40B4-BE49-F238E27FC236}">
                <a16:creationId xmlns:a16="http://schemas.microsoft.com/office/drawing/2014/main" id="{0531DEA8-5562-4C07-8AAD-5294B7A00ACE}"/>
              </a:ext>
            </a:extLst>
          </p:cNvPr>
          <p:cNvGraphicFramePr>
            <a:graphicFrameLocks noGrp="1"/>
          </p:cNvGraphicFramePr>
          <p:nvPr>
            <p:ph type="tbl" sz="quarter" idx="13"/>
            <p:extLst>
              <p:ext uri="{D42A27DB-BD31-4B8C-83A1-F6EECF244321}">
                <p14:modId xmlns:p14="http://schemas.microsoft.com/office/powerpoint/2010/main" val="12652142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73599167"/>
                    </a:ext>
                  </a:extLst>
                </a:gridCol>
                <a:gridCol w="822960">
                  <a:extLst>
                    <a:ext uri="{9D8B030D-6E8A-4147-A177-3AD203B41FA5}">
                      <a16:colId xmlns:a16="http://schemas.microsoft.com/office/drawing/2014/main" val="3566928803"/>
                    </a:ext>
                  </a:extLst>
                </a:gridCol>
                <a:gridCol w="822960">
                  <a:extLst>
                    <a:ext uri="{9D8B030D-6E8A-4147-A177-3AD203B41FA5}">
                      <a16:colId xmlns:a16="http://schemas.microsoft.com/office/drawing/2014/main" val="1691004717"/>
                    </a:ext>
                  </a:extLst>
                </a:gridCol>
                <a:gridCol w="822960">
                  <a:extLst>
                    <a:ext uri="{9D8B030D-6E8A-4147-A177-3AD203B41FA5}">
                      <a16:colId xmlns:a16="http://schemas.microsoft.com/office/drawing/2014/main" val="1874213230"/>
                    </a:ext>
                  </a:extLst>
                </a:gridCol>
                <a:gridCol w="822960">
                  <a:extLst>
                    <a:ext uri="{9D8B030D-6E8A-4147-A177-3AD203B41FA5}">
                      <a16:colId xmlns:a16="http://schemas.microsoft.com/office/drawing/2014/main" val="1446696436"/>
                    </a:ext>
                  </a:extLst>
                </a:gridCol>
                <a:gridCol w="822960">
                  <a:extLst>
                    <a:ext uri="{9D8B030D-6E8A-4147-A177-3AD203B41FA5}">
                      <a16:colId xmlns:a16="http://schemas.microsoft.com/office/drawing/2014/main" val="3457745466"/>
                    </a:ext>
                  </a:extLst>
                </a:gridCol>
                <a:gridCol w="822960">
                  <a:extLst>
                    <a:ext uri="{9D8B030D-6E8A-4147-A177-3AD203B41FA5}">
                      <a16:colId xmlns:a16="http://schemas.microsoft.com/office/drawing/2014/main" val="1894769124"/>
                    </a:ext>
                  </a:extLst>
                </a:gridCol>
                <a:gridCol w="822960">
                  <a:extLst>
                    <a:ext uri="{9D8B030D-6E8A-4147-A177-3AD203B41FA5}">
                      <a16:colId xmlns:a16="http://schemas.microsoft.com/office/drawing/2014/main" val="34287083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469339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- 2017-12-16 10:43:39</a:t>
                      </a:r>
                      <a:r>
                        <a:rPr kumimoji="0" lang="de-DE" sz="1000" b="0" i="0" u="none" strike="noStrike" kern="1200" cap="none" spc="0" normalizeH="0" baseline="0" noProof="0">
                          <a:ln>
                            <a:noFill/>
                          </a:ln>
                          <a:solidFill>
                            <a:prstClr val="black"/>
                          </a:solidFill>
                          <a:effectLst/>
                          <a:uLnTx/>
                          <a:uFillTx/>
                          <a:latin typeface="+mn-lt"/>
                          <a:ea typeface="+mn-ea"/>
                          <a:cs typeface="+mn-cs"/>
                        </a:rPr>
                        <a:t>
Erste Auto-Übergabe in der neuen Auslieferungshalle vom Autohaus Strauss!!😁
Wir gratulieren Herrn Rupert Wagner zu seinem neuen Range Rover Evoque SE Dynamic mit 150PS, in der eleganten Farbe Indus Silver und mit umfangreicher Ausstattung!👍
Unser Land Rover Verkaufsberater Marcel Hummel und das gesamte Team vom Autohaus Strauss wünscht viel Freude mit dem neuen Range Rover Evoque und eine gute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12671997"/>
                  </a:ext>
                </a:extLst>
              </a:tr>
            </a:tbl>
          </a:graphicData>
        </a:graphic>
      </p:graphicFrame>
      <p:sp>
        <p:nvSpPr>
          <p:cNvPr id="4" name="Text Placeholder 3">
            <a:extLst>
              <a:ext uri="{FF2B5EF4-FFF2-40B4-BE49-F238E27FC236}">
                <a16:creationId xmlns:a16="http://schemas.microsoft.com/office/drawing/2014/main" id="{64A94F1C-C713-4D03-95BD-F4E14388CD25}"/>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3457923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1B740-FD0D-4590-AD6D-70AB9FF14EFA}"/>
              </a:ext>
            </a:extLst>
          </p:cNvPr>
          <p:cNvSpPr>
            <a:spLocks noGrp="1"/>
          </p:cNvSpPr>
          <p:nvPr>
            <p:ph type="title"/>
          </p:nvPr>
        </p:nvSpPr>
        <p:spPr/>
        <p:txBody>
          <a:bodyPr/>
          <a:lstStyle/>
          <a:p>
            <a:r>
              <a:rPr lang="en-US"/>
              <a:t>Facebook Own Posts with Reactions Table - 6 of 15</a:t>
            </a:r>
          </a:p>
        </p:txBody>
      </p:sp>
      <p:graphicFrame>
        <p:nvGraphicFramePr>
          <p:cNvPr id="5" name="Table Placeholder 4">
            <a:extLst>
              <a:ext uri="{FF2B5EF4-FFF2-40B4-BE49-F238E27FC236}">
                <a16:creationId xmlns:a16="http://schemas.microsoft.com/office/drawing/2014/main" id="{EA5480C0-608A-4069-966F-73653CBBC16F}"/>
              </a:ext>
            </a:extLst>
          </p:cNvPr>
          <p:cNvGraphicFramePr>
            <a:graphicFrameLocks noGrp="1"/>
          </p:cNvGraphicFramePr>
          <p:nvPr>
            <p:ph type="tbl" sz="quarter" idx="13"/>
            <p:extLst>
              <p:ext uri="{D42A27DB-BD31-4B8C-83A1-F6EECF244321}">
                <p14:modId xmlns:p14="http://schemas.microsoft.com/office/powerpoint/2010/main" val="38806338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08955460"/>
                    </a:ext>
                  </a:extLst>
                </a:gridCol>
                <a:gridCol w="822960">
                  <a:extLst>
                    <a:ext uri="{9D8B030D-6E8A-4147-A177-3AD203B41FA5}">
                      <a16:colId xmlns:a16="http://schemas.microsoft.com/office/drawing/2014/main" val="4146296728"/>
                    </a:ext>
                  </a:extLst>
                </a:gridCol>
                <a:gridCol w="822960">
                  <a:extLst>
                    <a:ext uri="{9D8B030D-6E8A-4147-A177-3AD203B41FA5}">
                      <a16:colId xmlns:a16="http://schemas.microsoft.com/office/drawing/2014/main" val="3952075625"/>
                    </a:ext>
                  </a:extLst>
                </a:gridCol>
                <a:gridCol w="822960">
                  <a:extLst>
                    <a:ext uri="{9D8B030D-6E8A-4147-A177-3AD203B41FA5}">
                      <a16:colId xmlns:a16="http://schemas.microsoft.com/office/drawing/2014/main" val="671673426"/>
                    </a:ext>
                  </a:extLst>
                </a:gridCol>
                <a:gridCol w="822960">
                  <a:extLst>
                    <a:ext uri="{9D8B030D-6E8A-4147-A177-3AD203B41FA5}">
                      <a16:colId xmlns:a16="http://schemas.microsoft.com/office/drawing/2014/main" val="2940999786"/>
                    </a:ext>
                  </a:extLst>
                </a:gridCol>
                <a:gridCol w="822960">
                  <a:extLst>
                    <a:ext uri="{9D8B030D-6E8A-4147-A177-3AD203B41FA5}">
                      <a16:colId xmlns:a16="http://schemas.microsoft.com/office/drawing/2014/main" val="3827369277"/>
                    </a:ext>
                  </a:extLst>
                </a:gridCol>
                <a:gridCol w="822960">
                  <a:extLst>
                    <a:ext uri="{9D8B030D-6E8A-4147-A177-3AD203B41FA5}">
                      <a16:colId xmlns:a16="http://schemas.microsoft.com/office/drawing/2014/main" val="3006601974"/>
                    </a:ext>
                  </a:extLst>
                </a:gridCol>
                <a:gridCol w="822960">
                  <a:extLst>
                    <a:ext uri="{9D8B030D-6E8A-4147-A177-3AD203B41FA5}">
                      <a16:colId xmlns:a16="http://schemas.microsoft.com/office/drawing/2014/main" val="16297347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760950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- 2017-12-15 16:30:00</a:t>
                      </a:r>
                      <a:r>
                        <a:rPr kumimoji="0" lang="de-DE" sz="1000" b="0" i="0" u="none" strike="noStrike" kern="1200" cap="none" spc="0" normalizeH="0" baseline="0" noProof="0">
                          <a:ln>
                            <a:noFill/>
                          </a:ln>
                          <a:solidFill>
                            <a:prstClr val="black"/>
                          </a:solidFill>
                          <a:effectLst/>
                          <a:uLnTx/>
                          <a:uFillTx/>
                          <a:latin typeface="+mn-lt"/>
                          <a:ea typeface="+mn-ea"/>
                          <a:cs typeface="+mn-cs"/>
                        </a:rPr>
                        <a:t>
Wir sind auf der Suche nach einem KFZ-Techniker Lehrling (m/w) für unsere Marken Land Rover und Jaguar!  Dein Aufgabengebiet wird hauptsächlich die Elektronik der Fahrzeuge sein 💡
Wir bieten eine interessante Ausbildung in einem tollen Unternehmen mit vielen Entwicklungsmöglichkeiten. Es besteht auch die Möglichkeit zur Lehre mit Matura 👨🏼‍🏫👨🏻‍🔧
Schick uns deine Bewerbung samt Lebenslauf und Foto an verwaltung@strauss-autohaus.at
Mehr Infos findest du hier: https://goo.gl/FvUpxQ
Wir freuen uns auf deine Bewerbung!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056280799"/>
                  </a:ext>
                </a:extLst>
              </a:tr>
            </a:tbl>
          </a:graphicData>
        </a:graphic>
      </p:graphicFrame>
      <p:sp>
        <p:nvSpPr>
          <p:cNvPr id="4" name="Text Placeholder 3">
            <a:extLst>
              <a:ext uri="{FF2B5EF4-FFF2-40B4-BE49-F238E27FC236}">
                <a16:creationId xmlns:a16="http://schemas.microsoft.com/office/drawing/2014/main" id="{AD89FEBA-392E-457E-BAD4-4DEF8EFE8DD3}"/>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9125245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15AD7-9229-4390-9F8D-845678F15C4E}"/>
              </a:ext>
            </a:extLst>
          </p:cNvPr>
          <p:cNvSpPr>
            <a:spLocks noGrp="1"/>
          </p:cNvSpPr>
          <p:nvPr>
            <p:ph type="title"/>
          </p:nvPr>
        </p:nvSpPr>
        <p:spPr/>
        <p:txBody>
          <a:bodyPr/>
          <a:lstStyle/>
          <a:p>
            <a:r>
              <a:rPr lang="en-US"/>
              <a:t>Facebook Own Posts with Reactions Table - 7 of 15</a:t>
            </a:r>
          </a:p>
        </p:txBody>
      </p:sp>
      <p:graphicFrame>
        <p:nvGraphicFramePr>
          <p:cNvPr id="5" name="Table Placeholder 4">
            <a:extLst>
              <a:ext uri="{FF2B5EF4-FFF2-40B4-BE49-F238E27FC236}">
                <a16:creationId xmlns:a16="http://schemas.microsoft.com/office/drawing/2014/main" id="{282B13BA-957F-4E7D-8706-3663A688B708}"/>
              </a:ext>
            </a:extLst>
          </p:cNvPr>
          <p:cNvGraphicFramePr>
            <a:graphicFrameLocks noGrp="1"/>
          </p:cNvGraphicFramePr>
          <p:nvPr>
            <p:ph type="tbl" sz="quarter" idx="13"/>
            <p:extLst>
              <p:ext uri="{D42A27DB-BD31-4B8C-83A1-F6EECF244321}">
                <p14:modId xmlns:p14="http://schemas.microsoft.com/office/powerpoint/2010/main" val="41032453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978036156"/>
                    </a:ext>
                  </a:extLst>
                </a:gridCol>
                <a:gridCol w="822960">
                  <a:extLst>
                    <a:ext uri="{9D8B030D-6E8A-4147-A177-3AD203B41FA5}">
                      <a16:colId xmlns:a16="http://schemas.microsoft.com/office/drawing/2014/main" val="869736874"/>
                    </a:ext>
                  </a:extLst>
                </a:gridCol>
                <a:gridCol w="822960">
                  <a:extLst>
                    <a:ext uri="{9D8B030D-6E8A-4147-A177-3AD203B41FA5}">
                      <a16:colId xmlns:a16="http://schemas.microsoft.com/office/drawing/2014/main" val="2876672512"/>
                    </a:ext>
                  </a:extLst>
                </a:gridCol>
                <a:gridCol w="822960">
                  <a:extLst>
                    <a:ext uri="{9D8B030D-6E8A-4147-A177-3AD203B41FA5}">
                      <a16:colId xmlns:a16="http://schemas.microsoft.com/office/drawing/2014/main" val="3336481582"/>
                    </a:ext>
                  </a:extLst>
                </a:gridCol>
                <a:gridCol w="822960">
                  <a:extLst>
                    <a:ext uri="{9D8B030D-6E8A-4147-A177-3AD203B41FA5}">
                      <a16:colId xmlns:a16="http://schemas.microsoft.com/office/drawing/2014/main" val="3182736139"/>
                    </a:ext>
                  </a:extLst>
                </a:gridCol>
                <a:gridCol w="822960">
                  <a:extLst>
                    <a:ext uri="{9D8B030D-6E8A-4147-A177-3AD203B41FA5}">
                      <a16:colId xmlns:a16="http://schemas.microsoft.com/office/drawing/2014/main" val="1654640509"/>
                    </a:ext>
                  </a:extLst>
                </a:gridCol>
                <a:gridCol w="822960">
                  <a:extLst>
                    <a:ext uri="{9D8B030D-6E8A-4147-A177-3AD203B41FA5}">
                      <a16:colId xmlns:a16="http://schemas.microsoft.com/office/drawing/2014/main" val="2579947086"/>
                    </a:ext>
                  </a:extLst>
                </a:gridCol>
                <a:gridCol w="822960">
                  <a:extLst>
                    <a:ext uri="{9D8B030D-6E8A-4147-A177-3AD203B41FA5}">
                      <a16:colId xmlns:a16="http://schemas.microsoft.com/office/drawing/2014/main" val="11327258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298259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- 2017-12-15 14:05:51</a:t>
                      </a:r>
                      <a:r>
                        <a:rPr kumimoji="0" lang="de-DE" sz="1000" b="0" i="0" u="none" strike="noStrike" kern="1200" cap="none" spc="0" normalizeH="0" baseline="0" noProof="0">
                          <a:ln>
                            <a:noFill/>
                          </a:ln>
                          <a:solidFill>
                            <a:prstClr val="black"/>
                          </a:solidFill>
                          <a:effectLst/>
                          <a:uLnTx/>
                          <a:uFillTx/>
                          <a:latin typeface="+mn-lt"/>
                          <a:ea typeface="+mn-ea"/>
                          <a:cs typeface="+mn-cs"/>
                        </a:rPr>
                        <a:t>
Ein kleines Meisterwerk...
Liebe Jana Rieder, lieber Markus Rieder!
Vielen, vielen herzlichen Dank für diese coole und wirklich schmackhafte Überraschung!! 😁
Nicht nur unser Marcel hat sich über sein verfrühtes „Weihnachtsgeschenk“ gefreut🎄, sondern auch das gesamte Team vom Autohaus Strauss!! 😁👍 DANKE!!
Wir wünschen euch ein entspanntes Wochenende und jetzt schon ein schönes Weihnachtsfest!!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9143459"/>
                  </a:ext>
                </a:extLst>
              </a:tr>
            </a:tbl>
          </a:graphicData>
        </a:graphic>
      </p:graphicFrame>
      <p:sp>
        <p:nvSpPr>
          <p:cNvPr id="4" name="Text Placeholder 3">
            <a:extLst>
              <a:ext uri="{FF2B5EF4-FFF2-40B4-BE49-F238E27FC236}">
                <a16:creationId xmlns:a16="http://schemas.microsoft.com/office/drawing/2014/main" id="{23832A80-2D50-4342-A8E9-73BD3F80EA78}"/>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5660405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58C5E-BF3D-476B-95DC-1402FBD106EB}"/>
              </a:ext>
            </a:extLst>
          </p:cNvPr>
          <p:cNvSpPr>
            <a:spLocks noGrp="1"/>
          </p:cNvSpPr>
          <p:nvPr>
            <p:ph type="title"/>
          </p:nvPr>
        </p:nvSpPr>
        <p:spPr/>
        <p:txBody>
          <a:bodyPr/>
          <a:lstStyle/>
          <a:p>
            <a:r>
              <a:rPr lang="en-US"/>
              <a:t>Facebook Own Posts with Reactions Table - 8 of 15</a:t>
            </a:r>
          </a:p>
        </p:txBody>
      </p:sp>
      <p:graphicFrame>
        <p:nvGraphicFramePr>
          <p:cNvPr id="5" name="Table Placeholder 4">
            <a:extLst>
              <a:ext uri="{FF2B5EF4-FFF2-40B4-BE49-F238E27FC236}">
                <a16:creationId xmlns:a16="http://schemas.microsoft.com/office/drawing/2014/main" id="{23D91F2A-1932-44B6-AC50-C2D1B1681E8E}"/>
              </a:ext>
            </a:extLst>
          </p:cNvPr>
          <p:cNvGraphicFramePr>
            <a:graphicFrameLocks noGrp="1"/>
          </p:cNvGraphicFramePr>
          <p:nvPr>
            <p:ph type="tbl" sz="quarter" idx="13"/>
            <p:extLst>
              <p:ext uri="{D42A27DB-BD31-4B8C-83A1-F6EECF244321}">
                <p14:modId xmlns:p14="http://schemas.microsoft.com/office/powerpoint/2010/main" val="1002320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705180971"/>
                    </a:ext>
                  </a:extLst>
                </a:gridCol>
                <a:gridCol w="822960">
                  <a:extLst>
                    <a:ext uri="{9D8B030D-6E8A-4147-A177-3AD203B41FA5}">
                      <a16:colId xmlns:a16="http://schemas.microsoft.com/office/drawing/2014/main" val="2777389058"/>
                    </a:ext>
                  </a:extLst>
                </a:gridCol>
                <a:gridCol w="822960">
                  <a:extLst>
                    <a:ext uri="{9D8B030D-6E8A-4147-A177-3AD203B41FA5}">
                      <a16:colId xmlns:a16="http://schemas.microsoft.com/office/drawing/2014/main" val="1518674548"/>
                    </a:ext>
                  </a:extLst>
                </a:gridCol>
                <a:gridCol w="822960">
                  <a:extLst>
                    <a:ext uri="{9D8B030D-6E8A-4147-A177-3AD203B41FA5}">
                      <a16:colId xmlns:a16="http://schemas.microsoft.com/office/drawing/2014/main" val="2595689329"/>
                    </a:ext>
                  </a:extLst>
                </a:gridCol>
                <a:gridCol w="822960">
                  <a:extLst>
                    <a:ext uri="{9D8B030D-6E8A-4147-A177-3AD203B41FA5}">
                      <a16:colId xmlns:a16="http://schemas.microsoft.com/office/drawing/2014/main" val="1637151684"/>
                    </a:ext>
                  </a:extLst>
                </a:gridCol>
                <a:gridCol w="822960">
                  <a:extLst>
                    <a:ext uri="{9D8B030D-6E8A-4147-A177-3AD203B41FA5}">
                      <a16:colId xmlns:a16="http://schemas.microsoft.com/office/drawing/2014/main" val="181388743"/>
                    </a:ext>
                  </a:extLst>
                </a:gridCol>
                <a:gridCol w="822960">
                  <a:extLst>
                    <a:ext uri="{9D8B030D-6E8A-4147-A177-3AD203B41FA5}">
                      <a16:colId xmlns:a16="http://schemas.microsoft.com/office/drawing/2014/main" val="59997286"/>
                    </a:ext>
                  </a:extLst>
                </a:gridCol>
                <a:gridCol w="822960">
                  <a:extLst>
                    <a:ext uri="{9D8B030D-6E8A-4147-A177-3AD203B41FA5}">
                      <a16:colId xmlns:a16="http://schemas.microsoft.com/office/drawing/2014/main" val="13657364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901670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- 2017-12-14 16:37:07</a:t>
                      </a:r>
                      <a:r>
                        <a:rPr kumimoji="0" lang="de-DE" sz="1000" b="0" i="0" u="none" strike="noStrike" kern="1200" cap="none" spc="0" normalizeH="0" baseline="0" noProof="0">
                          <a:ln>
                            <a:noFill/>
                          </a:ln>
                          <a:solidFill>
                            <a:prstClr val="black"/>
                          </a:solidFill>
                          <a:effectLst/>
                          <a:uLnTx/>
                          <a:uFillTx/>
                          <a:latin typeface="+mn-lt"/>
                          <a:ea typeface="+mn-ea"/>
                          <a:cs typeface="+mn-cs"/>
                        </a:rPr>
                        <a:t>
Wir gratulieren unserer zweiten Gewinnerin des Evoque Gewinnspiels 🍀Kristina Faulhammer! Sie hat ganzes Wochenende das Vergnügen den Range Rover Evoque SE Dynamic mit 150PS Automatik in der wunderschönen Farbe Silicon Silver Premium Metallic auf Herz und Nieren zu testen und die Straßen unsicher zu machen!! 😁👍
Liebe Kristina, unser Land Rover Verkaufsberater Marcel Hummel und das gesamte Team vom Autohaus Strauss wünscht dir viel viel Spaß, ein wunderschönes Wochenende und enjoy it!!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462642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- 2017-12-14 11:30:57</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53366151"/>
                  </a:ext>
                </a:extLst>
              </a:tr>
            </a:tbl>
          </a:graphicData>
        </a:graphic>
      </p:graphicFrame>
      <p:sp>
        <p:nvSpPr>
          <p:cNvPr id="4" name="Text Placeholder 3">
            <a:extLst>
              <a:ext uri="{FF2B5EF4-FFF2-40B4-BE49-F238E27FC236}">
                <a16:creationId xmlns:a16="http://schemas.microsoft.com/office/drawing/2014/main" id="{5A03D40E-A3A7-4F59-84E1-DAF3F3E1AD38}"/>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5630736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4B6631-407F-4358-BEC5-4CE37201FA6E}"/>
              </a:ext>
            </a:extLst>
          </p:cNvPr>
          <p:cNvSpPr>
            <a:spLocks noGrp="1"/>
          </p:cNvSpPr>
          <p:nvPr>
            <p:ph type="title"/>
          </p:nvPr>
        </p:nvSpPr>
        <p:spPr/>
        <p:txBody>
          <a:bodyPr/>
          <a:lstStyle/>
          <a:p>
            <a:r>
              <a:rPr lang="en-US"/>
              <a:t>Facebook Own Posts with Reactions Table - 9 of 15</a:t>
            </a:r>
          </a:p>
        </p:txBody>
      </p:sp>
      <p:graphicFrame>
        <p:nvGraphicFramePr>
          <p:cNvPr id="5" name="Table Placeholder 4">
            <a:extLst>
              <a:ext uri="{FF2B5EF4-FFF2-40B4-BE49-F238E27FC236}">
                <a16:creationId xmlns:a16="http://schemas.microsoft.com/office/drawing/2014/main" id="{05F9455E-D310-424C-979D-097B89060736}"/>
              </a:ext>
            </a:extLst>
          </p:cNvPr>
          <p:cNvGraphicFramePr>
            <a:graphicFrameLocks noGrp="1"/>
          </p:cNvGraphicFramePr>
          <p:nvPr>
            <p:ph type="tbl" sz="quarter" idx="13"/>
            <p:extLst>
              <p:ext uri="{D42A27DB-BD31-4B8C-83A1-F6EECF244321}">
                <p14:modId xmlns:p14="http://schemas.microsoft.com/office/powerpoint/2010/main" val="21797110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925707786"/>
                    </a:ext>
                  </a:extLst>
                </a:gridCol>
                <a:gridCol w="822960">
                  <a:extLst>
                    <a:ext uri="{9D8B030D-6E8A-4147-A177-3AD203B41FA5}">
                      <a16:colId xmlns:a16="http://schemas.microsoft.com/office/drawing/2014/main" val="1368053135"/>
                    </a:ext>
                  </a:extLst>
                </a:gridCol>
                <a:gridCol w="822960">
                  <a:extLst>
                    <a:ext uri="{9D8B030D-6E8A-4147-A177-3AD203B41FA5}">
                      <a16:colId xmlns:a16="http://schemas.microsoft.com/office/drawing/2014/main" val="1463066583"/>
                    </a:ext>
                  </a:extLst>
                </a:gridCol>
                <a:gridCol w="822960">
                  <a:extLst>
                    <a:ext uri="{9D8B030D-6E8A-4147-A177-3AD203B41FA5}">
                      <a16:colId xmlns:a16="http://schemas.microsoft.com/office/drawing/2014/main" val="1494062921"/>
                    </a:ext>
                  </a:extLst>
                </a:gridCol>
                <a:gridCol w="822960">
                  <a:extLst>
                    <a:ext uri="{9D8B030D-6E8A-4147-A177-3AD203B41FA5}">
                      <a16:colId xmlns:a16="http://schemas.microsoft.com/office/drawing/2014/main" val="262211185"/>
                    </a:ext>
                  </a:extLst>
                </a:gridCol>
                <a:gridCol w="822960">
                  <a:extLst>
                    <a:ext uri="{9D8B030D-6E8A-4147-A177-3AD203B41FA5}">
                      <a16:colId xmlns:a16="http://schemas.microsoft.com/office/drawing/2014/main" val="132143984"/>
                    </a:ext>
                  </a:extLst>
                </a:gridCol>
                <a:gridCol w="822960">
                  <a:extLst>
                    <a:ext uri="{9D8B030D-6E8A-4147-A177-3AD203B41FA5}">
                      <a16:colId xmlns:a16="http://schemas.microsoft.com/office/drawing/2014/main" val="2901875790"/>
                    </a:ext>
                  </a:extLst>
                </a:gridCol>
                <a:gridCol w="822960">
                  <a:extLst>
                    <a:ext uri="{9D8B030D-6E8A-4147-A177-3AD203B41FA5}">
                      <a16:colId xmlns:a16="http://schemas.microsoft.com/office/drawing/2014/main" val="32102029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772202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- 2017-12-13 15:13:08</a:t>
                      </a:r>
                      <a:r>
                        <a:rPr kumimoji="0" lang="de-DE" sz="1000" b="0" i="0" u="none" strike="noStrike" kern="1200" cap="none" spc="0" normalizeH="0" baseline="0" noProof="0">
                          <a:ln>
                            <a:noFill/>
                          </a:ln>
                          <a:solidFill>
                            <a:prstClr val="black"/>
                          </a:solidFill>
                          <a:effectLst/>
                          <a:uLnTx/>
                          <a:uFillTx/>
                          <a:latin typeface="+mn-lt"/>
                          <a:ea typeface="+mn-ea"/>
                          <a:cs typeface="+mn-cs"/>
                        </a:rPr>
                        <a:t>
Malermeister Wolfgang Kirisits aus Hackerberg verstärkt sein Team um 3 neue Fahrzeuge! 😁👍 Wir gratulieren zu zwei Ford Transit Custom Trend und einem Discovery Sport HSE in Fuji White, Dach in Corris Grey, 180PS, Dynamic Design Exterieur Paket, Winter Paket, uvm. 
2 Ford – 1 Land Rover. Eine bessere Kombination kann es gar nicht geben.😀 Das gesamte Team vom Autohaus Strauss rund um unsere beiden Verkaufsberater Daniel Pausch und Marcel Hummel gratulieren zu dieser ausgezeichneten Wahl, wünschen eine gute Fahrt und viel Freude mit den neuen Fahrzeugen!!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12252773"/>
                  </a:ext>
                </a:extLst>
              </a:tr>
            </a:tbl>
          </a:graphicData>
        </a:graphic>
      </p:graphicFrame>
      <p:sp>
        <p:nvSpPr>
          <p:cNvPr id="4" name="Text Placeholder 3">
            <a:extLst>
              <a:ext uri="{FF2B5EF4-FFF2-40B4-BE49-F238E27FC236}">
                <a16:creationId xmlns:a16="http://schemas.microsoft.com/office/drawing/2014/main" id="{02447F3D-CAC7-498B-A986-9FD296081777}"/>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6246540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06C68-ABD7-4363-B49E-C260FD1B85E2}"/>
              </a:ext>
            </a:extLst>
          </p:cNvPr>
          <p:cNvSpPr>
            <a:spLocks noGrp="1"/>
          </p:cNvSpPr>
          <p:nvPr>
            <p:ph type="title"/>
          </p:nvPr>
        </p:nvSpPr>
        <p:spPr/>
        <p:txBody>
          <a:bodyPr/>
          <a:lstStyle/>
          <a:p>
            <a:r>
              <a:rPr lang="en-US"/>
              <a:t>Facebook Own Posts with Reactions Table - 10 of 15</a:t>
            </a:r>
          </a:p>
        </p:txBody>
      </p:sp>
      <p:graphicFrame>
        <p:nvGraphicFramePr>
          <p:cNvPr id="5" name="Table Placeholder 4">
            <a:extLst>
              <a:ext uri="{FF2B5EF4-FFF2-40B4-BE49-F238E27FC236}">
                <a16:creationId xmlns:a16="http://schemas.microsoft.com/office/drawing/2014/main" id="{FDEC9B89-3FF8-498E-A41F-6080E995AA06}"/>
              </a:ext>
            </a:extLst>
          </p:cNvPr>
          <p:cNvGraphicFramePr>
            <a:graphicFrameLocks noGrp="1"/>
          </p:cNvGraphicFramePr>
          <p:nvPr>
            <p:ph type="tbl" sz="quarter" idx="13"/>
            <p:extLst>
              <p:ext uri="{D42A27DB-BD31-4B8C-83A1-F6EECF244321}">
                <p14:modId xmlns:p14="http://schemas.microsoft.com/office/powerpoint/2010/main" val="31520305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804500790"/>
                    </a:ext>
                  </a:extLst>
                </a:gridCol>
                <a:gridCol w="822960">
                  <a:extLst>
                    <a:ext uri="{9D8B030D-6E8A-4147-A177-3AD203B41FA5}">
                      <a16:colId xmlns:a16="http://schemas.microsoft.com/office/drawing/2014/main" val="1439742967"/>
                    </a:ext>
                  </a:extLst>
                </a:gridCol>
                <a:gridCol w="822960">
                  <a:extLst>
                    <a:ext uri="{9D8B030D-6E8A-4147-A177-3AD203B41FA5}">
                      <a16:colId xmlns:a16="http://schemas.microsoft.com/office/drawing/2014/main" val="2761504983"/>
                    </a:ext>
                  </a:extLst>
                </a:gridCol>
                <a:gridCol w="822960">
                  <a:extLst>
                    <a:ext uri="{9D8B030D-6E8A-4147-A177-3AD203B41FA5}">
                      <a16:colId xmlns:a16="http://schemas.microsoft.com/office/drawing/2014/main" val="3180985230"/>
                    </a:ext>
                  </a:extLst>
                </a:gridCol>
                <a:gridCol w="822960">
                  <a:extLst>
                    <a:ext uri="{9D8B030D-6E8A-4147-A177-3AD203B41FA5}">
                      <a16:colId xmlns:a16="http://schemas.microsoft.com/office/drawing/2014/main" val="3558862337"/>
                    </a:ext>
                  </a:extLst>
                </a:gridCol>
                <a:gridCol w="822960">
                  <a:extLst>
                    <a:ext uri="{9D8B030D-6E8A-4147-A177-3AD203B41FA5}">
                      <a16:colId xmlns:a16="http://schemas.microsoft.com/office/drawing/2014/main" val="1014849799"/>
                    </a:ext>
                  </a:extLst>
                </a:gridCol>
                <a:gridCol w="822960">
                  <a:extLst>
                    <a:ext uri="{9D8B030D-6E8A-4147-A177-3AD203B41FA5}">
                      <a16:colId xmlns:a16="http://schemas.microsoft.com/office/drawing/2014/main" val="3488981309"/>
                    </a:ext>
                  </a:extLst>
                </a:gridCol>
                <a:gridCol w="822960">
                  <a:extLst>
                    <a:ext uri="{9D8B030D-6E8A-4147-A177-3AD203B41FA5}">
                      <a16:colId xmlns:a16="http://schemas.microsoft.com/office/drawing/2014/main" val="32600980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706423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- 2017-12-09 16:30:00</a:t>
                      </a:r>
                      <a:r>
                        <a:rPr kumimoji="0" lang="de-DE" sz="1000" b="0" i="0" u="none" strike="noStrike" kern="1200" cap="none" spc="0" normalizeH="0" baseline="0" noProof="0">
                          <a:ln>
                            <a:noFill/>
                          </a:ln>
                          <a:solidFill>
                            <a:prstClr val="black"/>
                          </a:solidFill>
                          <a:effectLst/>
                          <a:uLnTx/>
                          <a:uFillTx/>
                          <a:latin typeface="+mn-lt"/>
                          <a:ea typeface="+mn-ea"/>
                          <a:cs typeface="+mn-cs"/>
                        </a:rPr>
                        <a:t>
Der Ford Ranger macht vor nichts halt... ❄️
Mit einer Nutzlast von bis zu 1.195 kg, einer Anhängelast von bis zu 3.500 kg und einer Wattiefe von bis zu 800 mm ist der Ranger wahnsinnig leistungsfähig! Den Ford Ranger gibt es schon ab € 24.250,- mit Einzelkabine und 130 PS 💪🏻
Falls ihr euch für den Ford Ranger interessiert, stehen euch unsere Ford-Experten Armin Bauer und Daniel Pausch jederzeit gerne zur Verfügung.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69013195"/>
                  </a:ext>
                </a:extLst>
              </a:tr>
            </a:tbl>
          </a:graphicData>
        </a:graphic>
      </p:graphicFrame>
      <p:sp>
        <p:nvSpPr>
          <p:cNvPr id="4" name="Text Placeholder 3">
            <a:extLst>
              <a:ext uri="{FF2B5EF4-FFF2-40B4-BE49-F238E27FC236}">
                <a16:creationId xmlns:a16="http://schemas.microsoft.com/office/drawing/2014/main" id="{5EB6CBB7-2A7A-4D1D-9B4C-72F12A6D26C2}"/>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4729832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AB298-600D-4271-9173-F140E2F3F125}"/>
              </a:ext>
            </a:extLst>
          </p:cNvPr>
          <p:cNvSpPr>
            <a:spLocks noGrp="1"/>
          </p:cNvSpPr>
          <p:nvPr>
            <p:ph type="title"/>
          </p:nvPr>
        </p:nvSpPr>
        <p:spPr/>
        <p:txBody>
          <a:bodyPr/>
          <a:lstStyle/>
          <a:p>
            <a:r>
              <a:rPr lang="en-US"/>
              <a:t>Facebook Own Posts with Reactions Table - 11 of 15</a:t>
            </a:r>
          </a:p>
        </p:txBody>
      </p:sp>
      <p:graphicFrame>
        <p:nvGraphicFramePr>
          <p:cNvPr id="5" name="Table Placeholder 4">
            <a:extLst>
              <a:ext uri="{FF2B5EF4-FFF2-40B4-BE49-F238E27FC236}">
                <a16:creationId xmlns:a16="http://schemas.microsoft.com/office/drawing/2014/main" id="{B3322788-0E99-438D-B0EC-63DF8E0348E4}"/>
              </a:ext>
            </a:extLst>
          </p:cNvPr>
          <p:cNvGraphicFramePr>
            <a:graphicFrameLocks noGrp="1"/>
          </p:cNvGraphicFramePr>
          <p:nvPr>
            <p:ph type="tbl" sz="quarter" idx="13"/>
            <p:extLst>
              <p:ext uri="{D42A27DB-BD31-4B8C-83A1-F6EECF244321}">
                <p14:modId xmlns:p14="http://schemas.microsoft.com/office/powerpoint/2010/main" val="17381959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952533536"/>
                    </a:ext>
                  </a:extLst>
                </a:gridCol>
                <a:gridCol w="822960">
                  <a:extLst>
                    <a:ext uri="{9D8B030D-6E8A-4147-A177-3AD203B41FA5}">
                      <a16:colId xmlns:a16="http://schemas.microsoft.com/office/drawing/2014/main" val="825238076"/>
                    </a:ext>
                  </a:extLst>
                </a:gridCol>
                <a:gridCol w="822960">
                  <a:extLst>
                    <a:ext uri="{9D8B030D-6E8A-4147-A177-3AD203B41FA5}">
                      <a16:colId xmlns:a16="http://schemas.microsoft.com/office/drawing/2014/main" val="1894906308"/>
                    </a:ext>
                  </a:extLst>
                </a:gridCol>
                <a:gridCol w="822960">
                  <a:extLst>
                    <a:ext uri="{9D8B030D-6E8A-4147-A177-3AD203B41FA5}">
                      <a16:colId xmlns:a16="http://schemas.microsoft.com/office/drawing/2014/main" val="350454104"/>
                    </a:ext>
                  </a:extLst>
                </a:gridCol>
                <a:gridCol w="822960">
                  <a:extLst>
                    <a:ext uri="{9D8B030D-6E8A-4147-A177-3AD203B41FA5}">
                      <a16:colId xmlns:a16="http://schemas.microsoft.com/office/drawing/2014/main" val="271415086"/>
                    </a:ext>
                  </a:extLst>
                </a:gridCol>
                <a:gridCol w="822960">
                  <a:extLst>
                    <a:ext uri="{9D8B030D-6E8A-4147-A177-3AD203B41FA5}">
                      <a16:colId xmlns:a16="http://schemas.microsoft.com/office/drawing/2014/main" val="3990832450"/>
                    </a:ext>
                  </a:extLst>
                </a:gridCol>
                <a:gridCol w="822960">
                  <a:extLst>
                    <a:ext uri="{9D8B030D-6E8A-4147-A177-3AD203B41FA5}">
                      <a16:colId xmlns:a16="http://schemas.microsoft.com/office/drawing/2014/main" val="1081415123"/>
                    </a:ext>
                  </a:extLst>
                </a:gridCol>
                <a:gridCol w="822960">
                  <a:extLst>
                    <a:ext uri="{9D8B030D-6E8A-4147-A177-3AD203B41FA5}">
                      <a16:colId xmlns:a16="http://schemas.microsoft.com/office/drawing/2014/main" val="40823860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608929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- 2017-12-09 12:26:32</a:t>
                      </a:r>
                      <a:r>
                        <a:rPr kumimoji="0" lang="de-DE" sz="1000" b="0" i="0" u="none" strike="noStrike" kern="1200" cap="none" spc="0" normalizeH="0" baseline="0" noProof="0">
                          <a:ln>
                            <a:noFill/>
                          </a:ln>
                          <a:solidFill>
                            <a:prstClr val="black"/>
                          </a:solidFill>
                          <a:effectLst/>
                          <a:uLnTx/>
                          <a:uFillTx/>
                          <a:latin typeface="+mn-lt"/>
                          <a:ea typeface="+mn-ea"/>
                          <a:cs typeface="+mn-cs"/>
                        </a:rPr>
                        <a:t>
Das Team vom Autohaus Strauss rund um Ford Verkaufsberater Daniel Pausch gratuliert Christian Schuch samt Familie recht herzlich zum neuen Ford Ranger mit 200PS, der ursprünglich die Farbe Frost-Weiß hatte.😁 ➡️
Der Ranger wurde von Wolfgang Wiesler komplett beklebt – Danke für diese Meisterleistung!! ✌️😁
Wir wünschen dir, lieber Christian, viel Freude mit deinem neuen Ranger und eine gute und sichere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28391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- 2017-12-08 08:00:02</a:t>
                      </a:r>
                      <a:r>
                        <a:rPr kumimoji="0" lang="de-DE" sz="1000" b="0" i="0" u="none" strike="noStrike" kern="1200" cap="none" spc="0" normalizeH="0" baseline="0" noProof="0">
                          <a:ln>
                            <a:noFill/>
                          </a:ln>
                          <a:solidFill>
                            <a:prstClr val="black"/>
                          </a:solidFill>
                          <a:effectLst/>
                          <a:uLnTx/>
                          <a:uFillTx/>
                          <a:latin typeface="+mn-lt"/>
                          <a:ea typeface="+mn-ea"/>
                          <a:cs typeface="+mn-cs"/>
                        </a:rPr>
                        <a:t>
Liebe Facebook-Freunde!
Das Team vom Autohaus Strauss wünscht einen schönen Feiertag, viel Spaß beim Geschenke kaufen 🎁🎄😉 und einen guten Start in das verlängerte Wochenende! 
Natürlich ist das Autohaus Strauss Team morgen wieder vollständig für euch da!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25378700"/>
                  </a:ext>
                </a:extLst>
              </a:tr>
            </a:tbl>
          </a:graphicData>
        </a:graphic>
      </p:graphicFrame>
      <p:sp>
        <p:nvSpPr>
          <p:cNvPr id="4" name="Text Placeholder 3">
            <a:extLst>
              <a:ext uri="{FF2B5EF4-FFF2-40B4-BE49-F238E27FC236}">
                <a16:creationId xmlns:a16="http://schemas.microsoft.com/office/drawing/2014/main" id="{52E22D66-5A54-4174-A394-644B8D0F3411}"/>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40110057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08728-5BFB-438C-B2EE-85CEA96A1A42}"/>
              </a:ext>
            </a:extLst>
          </p:cNvPr>
          <p:cNvSpPr>
            <a:spLocks noGrp="1"/>
          </p:cNvSpPr>
          <p:nvPr>
            <p:ph type="title"/>
          </p:nvPr>
        </p:nvSpPr>
        <p:spPr/>
        <p:txBody>
          <a:bodyPr/>
          <a:lstStyle/>
          <a:p>
            <a:r>
              <a:rPr lang="en-US"/>
              <a:t>Facebook Own Posts with Reactions Table - 12 of 15</a:t>
            </a:r>
          </a:p>
        </p:txBody>
      </p:sp>
      <p:graphicFrame>
        <p:nvGraphicFramePr>
          <p:cNvPr id="5" name="Table Placeholder 4">
            <a:extLst>
              <a:ext uri="{FF2B5EF4-FFF2-40B4-BE49-F238E27FC236}">
                <a16:creationId xmlns:a16="http://schemas.microsoft.com/office/drawing/2014/main" id="{E87119BD-5C57-4766-9D64-6C7730EB0B41}"/>
              </a:ext>
            </a:extLst>
          </p:cNvPr>
          <p:cNvGraphicFramePr>
            <a:graphicFrameLocks noGrp="1"/>
          </p:cNvGraphicFramePr>
          <p:nvPr>
            <p:ph type="tbl" sz="quarter" idx="13"/>
            <p:extLst>
              <p:ext uri="{D42A27DB-BD31-4B8C-83A1-F6EECF244321}">
                <p14:modId xmlns:p14="http://schemas.microsoft.com/office/powerpoint/2010/main" val="9575076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649739345"/>
                    </a:ext>
                  </a:extLst>
                </a:gridCol>
                <a:gridCol w="822960">
                  <a:extLst>
                    <a:ext uri="{9D8B030D-6E8A-4147-A177-3AD203B41FA5}">
                      <a16:colId xmlns:a16="http://schemas.microsoft.com/office/drawing/2014/main" val="1848559536"/>
                    </a:ext>
                  </a:extLst>
                </a:gridCol>
                <a:gridCol w="822960">
                  <a:extLst>
                    <a:ext uri="{9D8B030D-6E8A-4147-A177-3AD203B41FA5}">
                      <a16:colId xmlns:a16="http://schemas.microsoft.com/office/drawing/2014/main" val="897230083"/>
                    </a:ext>
                  </a:extLst>
                </a:gridCol>
                <a:gridCol w="822960">
                  <a:extLst>
                    <a:ext uri="{9D8B030D-6E8A-4147-A177-3AD203B41FA5}">
                      <a16:colId xmlns:a16="http://schemas.microsoft.com/office/drawing/2014/main" val="1467199523"/>
                    </a:ext>
                  </a:extLst>
                </a:gridCol>
                <a:gridCol w="822960">
                  <a:extLst>
                    <a:ext uri="{9D8B030D-6E8A-4147-A177-3AD203B41FA5}">
                      <a16:colId xmlns:a16="http://schemas.microsoft.com/office/drawing/2014/main" val="2209842751"/>
                    </a:ext>
                  </a:extLst>
                </a:gridCol>
                <a:gridCol w="822960">
                  <a:extLst>
                    <a:ext uri="{9D8B030D-6E8A-4147-A177-3AD203B41FA5}">
                      <a16:colId xmlns:a16="http://schemas.microsoft.com/office/drawing/2014/main" val="1228610152"/>
                    </a:ext>
                  </a:extLst>
                </a:gridCol>
                <a:gridCol w="822960">
                  <a:extLst>
                    <a:ext uri="{9D8B030D-6E8A-4147-A177-3AD203B41FA5}">
                      <a16:colId xmlns:a16="http://schemas.microsoft.com/office/drawing/2014/main" val="3819226338"/>
                    </a:ext>
                  </a:extLst>
                </a:gridCol>
                <a:gridCol w="822960">
                  <a:extLst>
                    <a:ext uri="{9D8B030D-6E8A-4147-A177-3AD203B41FA5}">
                      <a16:colId xmlns:a16="http://schemas.microsoft.com/office/drawing/2014/main" val="28251819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028491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Autohaus Strauss - 2017-12-07 15:35:42</a:t>
                      </a:r>
                      <a:r>
                        <a:rPr kumimoji="0" lang="en-US" sz="1000" b="0" i="0" u="none" strike="noStrike" kern="1200" cap="none" spc="0" normalizeH="0" baseline="0" noProof="0">
                          <a:ln>
                            <a:noFill/>
                          </a:ln>
                          <a:solidFill>
                            <a:prstClr val="black"/>
                          </a:solidFill>
                          <a:effectLst/>
                          <a:uLnTx/>
                          <a:uFillTx/>
                          <a:latin typeface="+mn-lt"/>
                          <a:ea typeface="+mn-ea"/>
                          <a:cs typeface="+mn-cs"/>
                        </a:rPr>
                        <a:t>
Der Range Rover Evoque macht jede Fahrt zu einem Erlebnis!! 😃
Herzlichen Glückwunsch an Kateryna Nazemtseva. Ab heute macht sie mit ihrem neuen Evoque mit 150PS, Winter Paket, Metallic-Lackierung in Corris Grey, uvm. die Straßen unsicher. 💁‍♀️😁
Liebe Kateryna, das gesamte Team vom Autohaus Strauss rund um Land Rover Verkaufsberater Marcel Hummel gratuliert zu dieser ausgezeichneten Wahl und wünscht viel Freude mit dem neuen Evoque!! Gute Fahrt!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285246098"/>
                  </a:ext>
                </a:extLst>
              </a:tr>
            </a:tbl>
          </a:graphicData>
        </a:graphic>
      </p:graphicFrame>
      <p:sp>
        <p:nvSpPr>
          <p:cNvPr id="4" name="Text Placeholder 3">
            <a:extLst>
              <a:ext uri="{FF2B5EF4-FFF2-40B4-BE49-F238E27FC236}">
                <a16:creationId xmlns:a16="http://schemas.microsoft.com/office/drawing/2014/main" id="{768053A3-61E4-4690-84C6-52F9BEB1D425}"/>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27056290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DA24A-777A-4D5C-BEBD-C5446D421ECD}"/>
              </a:ext>
            </a:extLst>
          </p:cNvPr>
          <p:cNvSpPr>
            <a:spLocks noGrp="1"/>
          </p:cNvSpPr>
          <p:nvPr>
            <p:ph type="title"/>
          </p:nvPr>
        </p:nvSpPr>
        <p:spPr/>
        <p:txBody>
          <a:bodyPr/>
          <a:lstStyle/>
          <a:p>
            <a:r>
              <a:rPr lang="en-US"/>
              <a:t>Facebook Own Posts with Reactions Table - 13 of 15</a:t>
            </a:r>
          </a:p>
        </p:txBody>
      </p:sp>
      <p:graphicFrame>
        <p:nvGraphicFramePr>
          <p:cNvPr id="5" name="Table Placeholder 4">
            <a:extLst>
              <a:ext uri="{FF2B5EF4-FFF2-40B4-BE49-F238E27FC236}">
                <a16:creationId xmlns:a16="http://schemas.microsoft.com/office/drawing/2014/main" id="{FCDB6CE8-D6A1-4693-BF7B-596425E27DDE}"/>
              </a:ext>
            </a:extLst>
          </p:cNvPr>
          <p:cNvGraphicFramePr>
            <a:graphicFrameLocks noGrp="1"/>
          </p:cNvGraphicFramePr>
          <p:nvPr>
            <p:ph type="tbl" sz="quarter" idx="13"/>
            <p:extLst>
              <p:ext uri="{D42A27DB-BD31-4B8C-83A1-F6EECF244321}">
                <p14:modId xmlns:p14="http://schemas.microsoft.com/office/powerpoint/2010/main" val="29281881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170971904"/>
                    </a:ext>
                  </a:extLst>
                </a:gridCol>
                <a:gridCol w="822960">
                  <a:extLst>
                    <a:ext uri="{9D8B030D-6E8A-4147-A177-3AD203B41FA5}">
                      <a16:colId xmlns:a16="http://schemas.microsoft.com/office/drawing/2014/main" val="159256248"/>
                    </a:ext>
                  </a:extLst>
                </a:gridCol>
                <a:gridCol w="822960">
                  <a:extLst>
                    <a:ext uri="{9D8B030D-6E8A-4147-A177-3AD203B41FA5}">
                      <a16:colId xmlns:a16="http://schemas.microsoft.com/office/drawing/2014/main" val="1622697621"/>
                    </a:ext>
                  </a:extLst>
                </a:gridCol>
                <a:gridCol w="822960">
                  <a:extLst>
                    <a:ext uri="{9D8B030D-6E8A-4147-A177-3AD203B41FA5}">
                      <a16:colId xmlns:a16="http://schemas.microsoft.com/office/drawing/2014/main" val="4230579466"/>
                    </a:ext>
                  </a:extLst>
                </a:gridCol>
                <a:gridCol w="822960">
                  <a:extLst>
                    <a:ext uri="{9D8B030D-6E8A-4147-A177-3AD203B41FA5}">
                      <a16:colId xmlns:a16="http://schemas.microsoft.com/office/drawing/2014/main" val="3610381389"/>
                    </a:ext>
                  </a:extLst>
                </a:gridCol>
                <a:gridCol w="822960">
                  <a:extLst>
                    <a:ext uri="{9D8B030D-6E8A-4147-A177-3AD203B41FA5}">
                      <a16:colId xmlns:a16="http://schemas.microsoft.com/office/drawing/2014/main" val="2645320213"/>
                    </a:ext>
                  </a:extLst>
                </a:gridCol>
                <a:gridCol w="822960">
                  <a:extLst>
                    <a:ext uri="{9D8B030D-6E8A-4147-A177-3AD203B41FA5}">
                      <a16:colId xmlns:a16="http://schemas.microsoft.com/office/drawing/2014/main" val="3843231497"/>
                    </a:ext>
                  </a:extLst>
                </a:gridCol>
                <a:gridCol w="822960">
                  <a:extLst>
                    <a:ext uri="{9D8B030D-6E8A-4147-A177-3AD203B41FA5}">
                      <a16:colId xmlns:a16="http://schemas.microsoft.com/office/drawing/2014/main" val="10674113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73895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- 2017-12-06 14:47:48</a:t>
                      </a:r>
                      <a:r>
                        <a:rPr kumimoji="0" lang="de-DE" sz="1000" b="0" i="0" u="none" strike="noStrike" kern="1200" cap="none" spc="0" normalizeH="0" baseline="0" noProof="0">
                          <a:ln>
                            <a:noFill/>
                          </a:ln>
                          <a:solidFill>
                            <a:prstClr val="black"/>
                          </a:solidFill>
                          <a:effectLst/>
                          <a:uLnTx/>
                          <a:uFillTx/>
                          <a:latin typeface="+mn-lt"/>
                          <a:ea typeface="+mn-ea"/>
                          <a:cs typeface="+mn-cs"/>
                        </a:rPr>
                        <a:t>
Heute gratulieren wir Christian Kopfer – Er darf sich über seinen neuen Ford KUGA ST-LINE, in der Spezial-Metallic Lackierung Ruby Rot, mit 120PS und umfangreicher Ausstattung wie Winter Paket, ST-Line Paket, uvm. freuen. 😁👍
Das gesamte Team vom Autohaus Strauss rund um Ford-Verkaufsberater Armin Bauer wünscht viel Freude mit dem neuen KUGA und eine sichere und gute Fahrt.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43495822"/>
                  </a:ext>
                </a:extLst>
              </a:tr>
            </a:tbl>
          </a:graphicData>
        </a:graphic>
      </p:graphicFrame>
      <p:sp>
        <p:nvSpPr>
          <p:cNvPr id="4" name="Text Placeholder 3">
            <a:extLst>
              <a:ext uri="{FF2B5EF4-FFF2-40B4-BE49-F238E27FC236}">
                <a16:creationId xmlns:a16="http://schemas.microsoft.com/office/drawing/2014/main" id="{124C429A-E8C4-4B8E-9965-2CCCB7669B28}"/>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1485037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6AC70-89E3-4F77-96C7-47C9B311C802}"/>
              </a:ext>
            </a:extLst>
          </p:cNvPr>
          <p:cNvSpPr>
            <a:spLocks noGrp="1"/>
          </p:cNvSpPr>
          <p:nvPr>
            <p:ph type="title"/>
          </p:nvPr>
        </p:nvSpPr>
        <p:spPr/>
        <p:txBody>
          <a:bodyPr/>
          <a:lstStyle/>
          <a:p>
            <a:r>
              <a:rPr lang="en-US"/>
              <a:t>Facebook Own Posts with Reactions Table - 14 of 15</a:t>
            </a:r>
          </a:p>
        </p:txBody>
      </p:sp>
      <p:graphicFrame>
        <p:nvGraphicFramePr>
          <p:cNvPr id="5" name="Table Placeholder 4">
            <a:extLst>
              <a:ext uri="{FF2B5EF4-FFF2-40B4-BE49-F238E27FC236}">
                <a16:creationId xmlns:a16="http://schemas.microsoft.com/office/drawing/2014/main" id="{3861BB54-7371-4090-9FA0-E54B548EB532}"/>
              </a:ext>
            </a:extLst>
          </p:cNvPr>
          <p:cNvGraphicFramePr>
            <a:graphicFrameLocks noGrp="1"/>
          </p:cNvGraphicFramePr>
          <p:nvPr>
            <p:ph type="tbl" sz="quarter" idx="13"/>
            <p:extLst>
              <p:ext uri="{D42A27DB-BD31-4B8C-83A1-F6EECF244321}">
                <p14:modId xmlns:p14="http://schemas.microsoft.com/office/powerpoint/2010/main" val="41296922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885043967"/>
                    </a:ext>
                  </a:extLst>
                </a:gridCol>
                <a:gridCol w="822960">
                  <a:extLst>
                    <a:ext uri="{9D8B030D-6E8A-4147-A177-3AD203B41FA5}">
                      <a16:colId xmlns:a16="http://schemas.microsoft.com/office/drawing/2014/main" val="3475658897"/>
                    </a:ext>
                  </a:extLst>
                </a:gridCol>
                <a:gridCol w="822960">
                  <a:extLst>
                    <a:ext uri="{9D8B030D-6E8A-4147-A177-3AD203B41FA5}">
                      <a16:colId xmlns:a16="http://schemas.microsoft.com/office/drawing/2014/main" val="4100011744"/>
                    </a:ext>
                  </a:extLst>
                </a:gridCol>
                <a:gridCol w="822960">
                  <a:extLst>
                    <a:ext uri="{9D8B030D-6E8A-4147-A177-3AD203B41FA5}">
                      <a16:colId xmlns:a16="http://schemas.microsoft.com/office/drawing/2014/main" val="2617553421"/>
                    </a:ext>
                  </a:extLst>
                </a:gridCol>
                <a:gridCol w="822960">
                  <a:extLst>
                    <a:ext uri="{9D8B030D-6E8A-4147-A177-3AD203B41FA5}">
                      <a16:colId xmlns:a16="http://schemas.microsoft.com/office/drawing/2014/main" val="3859736776"/>
                    </a:ext>
                  </a:extLst>
                </a:gridCol>
                <a:gridCol w="822960">
                  <a:extLst>
                    <a:ext uri="{9D8B030D-6E8A-4147-A177-3AD203B41FA5}">
                      <a16:colId xmlns:a16="http://schemas.microsoft.com/office/drawing/2014/main" val="1342824250"/>
                    </a:ext>
                  </a:extLst>
                </a:gridCol>
                <a:gridCol w="822960">
                  <a:extLst>
                    <a:ext uri="{9D8B030D-6E8A-4147-A177-3AD203B41FA5}">
                      <a16:colId xmlns:a16="http://schemas.microsoft.com/office/drawing/2014/main" val="3367410590"/>
                    </a:ext>
                  </a:extLst>
                </a:gridCol>
                <a:gridCol w="822960">
                  <a:extLst>
                    <a:ext uri="{9D8B030D-6E8A-4147-A177-3AD203B41FA5}">
                      <a16:colId xmlns:a16="http://schemas.microsoft.com/office/drawing/2014/main" val="19553497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03763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- 2017-12-02 10:46:27</a:t>
                      </a:r>
                      <a:r>
                        <a:rPr kumimoji="0" lang="de-DE" sz="1000" b="0" i="0" u="none" strike="noStrike" kern="1200" cap="none" spc="0" normalizeH="0" baseline="0" noProof="0">
                          <a:ln>
                            <a:noFill/>
                          </a:ln>
                          <a:solidFill>
                            <a:prstClr val="black"/>
                          </a:solidFill>
                          <a:effectLst/>
                          <a:uLnTx/>
                          <a:uFillTx/>
                          <a:latin typeface="+mn-lt"/>
                          <a:ea typeface="+mn-ea"/>
                          <a:cs typeface="+mn-cs"/>
                        </a:rPr>
                        <a:t>
Familienzuwachs für Familie Brugger!! 🤗
Unser Land Rover Verkaufsberater Marcel Hummel übergibt Fam. Brugger einen LR Defender, der individuell umgebaut wurde, um für weitere Reisen optimal gerüstet zu sein. 🗺️🏔️⛺
Das gesamte Team vom Autohaus Strauss rund um Verkaufsberater Marcel Hummel wünscht für alle geplanten Reisetouren auf denen euch der Defender begleiten wird, viel Freude und eine gute und sichere Fahrt mit eurem neuen Reisemobil.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124426153"/>
                  </a:ext>
                </a:extLst>
              </a:tr>
            </a:tbl>
          </a:graphicData>
        </a:graphic>
      </p:graphicFrame>
      <p:sp>
        <p:nvSpPr>
          <p:cNvPr id="4" name="Text Placeholder 3">
            <a:extLst>
              <a:ext uri="{FF2B5EF4-FFF2-40B4-BE49-F238E27FC236}">
                <a16:creationId xmlns:a16="http://schemas.microsoft.com/office/drawing/2014/main" id="{6F70A555-A9A2-4D0C-B8A8-139AF0B8869F}"/>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42922997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2F5E50-7B3C-4C35-909A-782FA7718745}"/>
              </a:ext>
            </a:extLst>
          </p:cNvPr>
          <p:cNvSpPr>
            <a:spLocks noGrp="1"/>
          </p:cNvSpPr>
          <p:nvPr>
            <p:ph type="title"/>
          </p:nvPr>
        </p:nvSpPr>
        <p:spPr/>
        <p:txBody>
          <a:bodyPr/>
          <a:lstStyle/>
          <a:p>
            <a:r>
              <a:rPr lang="en-US"/>
              <a:t>Facebook Own Posts with Reactions Table - 15 of 15</a:t>
            </a:r>
          </a:p>
        </p:txBody>
      </p:sp>
      <p:graphicFrame>
        <p:nvGraphicFramePr>
          <p:cNvPr id="5" name="Table Placeholder 4">
            <a:extLst>
              <a:ext uri="{FF2B5EF4-FFF2-40B4-BE49-F238E27FC236}">
                <a16:creationId xmlns:a16="http://schemas.microsoft.com/office/drawing/2014/main" id="{10E330B0-6094-466A-BBEC-8960A66EE16D}"/>
              </a:ext>
            </a:extLst>
          </p:cNvPr>
          <p:cNvGraphicFramePr>
            <a:graphicFrameLocks noGrp="1"/>
          </p:cNvGraphicFramePr>
          <p:nvPr>
            <p:ph type="tbl" sz="quarter" idx="13"/>
            <p:extLst>
              <p:ext uri="{D42A27DB-BD31-4B8C-83A1-F6EECF244321}">
                <p14:modId xmlns:p14="http://schemas.microsoft.com/office/powerpoint/2010/main" val="3365879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209638312"/>
                    </a:ext>
                  </a:extLst>
                </a:gridCol>
                <a:gridCol w="822960">
                  <a:extLst>
                    <a:ext uri="{9D8B030D-6E8A-4147-A177-3AD203B41FA5}">
                      <a16:colId xmlns:a16="http://schemas.microsoft.com/office/drawing/2014/main" val="265122410"/>
                    </a:ext>
                  </a:extLst>
                </a:gridCol>
                <a:gridCol w="822960">
                  <a:extLst>
                    <a:ext uri="{9D8B030D-6E8A-4147-A177-3AD203B41FA5}">
                      <a16:colId xmlns:a16="http://schemas.microsoft.com/office/drawing/2014/main" val="1636866862"/>
                    </a:ext>
                  </a:extLst>
                </a:gridCol>
                <a:gridCol w="822960">
                  <a:extLst>
                    <a:ext uri="{9D8B030D-6E8A-4147-A177-3AD203B41FA5}">
                      <a16:colId xmlns:a16="http://schemas.microsoft.com/office/drawing/2014/main" val="1889333814"/>
                    </a:ext>
                  </a:extLst>
                </a:gridCol>
                <a:gridCol w="822960">
                  <a:extLst>
                    <a:ext uri="{9D8B030D-6E8A-4147-A177-3AD203B41FA5}">
                      <a16:colId xmlns:a16="http://schemas.microsoft.com/office/drawing/2014/main" val="529789138"/>
                    </a:ext>
                  </a:extLst>
                </a:gridCol>
                <a:gridCol w="822960">
                  <a:extLst>
                    <a:ext uri="{9D8B030D-6E8A-4147-A177-3AD203B41FA5}">
                      <a16:colId xmlns:a16="http://schemas.microsoft.com/office/drawing/2014/main" val="3232587041"/>
                    </a:ext>
                  </a:extLst>
                </a:gridCol>
                <a:gridCol w="822960">
                  <a:extLst>
                    <a:ext uri="{9D8B030D-6E8A-4147-A177-3AD203B41FA5}">
                      <a16:colId xmlns:a16="http://schemas.microsoft.com/office/drawing/2014/main" val="647835996"/>
                    </a:ext>
                  </a:extLst>
                </a:gridCol>
                <a:gridCol w="822960">
                  <a:extLst>
                    <a:ext uri="{9D8B030D-6E8A-4147-A177-3AD203B41FA5}">
                      <a16:colId xmlns:a16="http://schemas.microsoft.com/office/drawing/2014/main" val="22684527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538087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Strauss - 2017-12-01 15:32:30</a:t>
                      </a:r>
                      <a:r>
                        <a:rPr kumimoji="0" lang="de-DE" sz="1000" b="0" i="0" u="none" strike="noStrike" kern="1200" cap="none" spc="0" normalizeH="0" baseline="0" noProof="0">
                          <a:ln>
                            <a:noFill/>
                          </a:ln>
                          <a:solidFill>
                            <a:prstClr val="black"/>
                          </a:solidFill>
                          <a:effectLst/>
                          <a:uLnTx/>
                          <a:uFillTx/>
                          <a:latin typeface="+mn-lt"/>
                          <a:ea typeface="+mn-ea"/>
                          <a:cs typeface="+mn-cs"/>
                        </a:rPr>
                        <a:t>
Herzliche Gratulation an Familie Tauss. Hauss Tarry samt Familie darf sich über den neuen Ford Focus Traveller ST-Line in der wunderschönen Farbe Magnetic Grau-Metallic, mit 120PS und einer umfangreichen Ausstattung wie Winter Paket, Business Paket und Trend Komfort Paket freuen. 👍🎉🤗
Unser Ford-Verkaufsberater Armin Bauer sowie das gesamte Team vom Autohaus Strauss gratuliert recht herzlich zu dieser wunderbaren Wahl, wünscht eine gute Fahrt und viel Freude mit dem neuen Focus.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43059015"/>
                  </a:ext>
                </a:extLst>
              </a:tr>
            </a:tbl>
          </a:graphicData>
        </a:graphic>
      </p:graphicFrame>
      <p:sp>
        <p:nvSpPr>
          <p:cNvPr id="4" name="Text Placeholder 3">
            <a:extLst>
              <a:ext uri="{FF2B5EF4-FFF2-40B4-BE49-F238E27FC236}">
                <a16:creationId xmlns:a16="http://schemas.microsoft.com/office/drawing/2014/main" id="{F534500D-1D9D-4201-8818-71B04A6A0DB4}"/>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5285946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2CDDC-2114-4168-8E60-AE447809E18A}"/>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63C13039-61FE-42FF-9D6D-CE31F309ED15}"/>
              </a:ext>
            </a:extLst>
          </p:cNvPr>
          <p:cNvGraphicFramePr>
            <a:graphicFrameLocks noGrp="1"/>
          </p:cNvGraphicFramePr>
          <p:nvPr>
            <p:ph type="chart" sz="quarter" idx="13"/>
            <p:extLst>
              <p:ext uri="{D42A27DB-BD31-4B8C-83A1-F6EECF244321}">
                <p14:modId xmlns:p14="http://schemas.microsoft.com/office/powerpoint/2010/main" val="35657909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D3386A-955C-4CCE-BCD2-291E06EF3369}"/>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4221CC13-6808-4059-9F16-810534F0B2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632235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4149E-9538-4238-B75E-7E6B2B28174C}"/>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9EE49FD4-DE83-46C8-B7E1-09F1204D516B}"/>
              </a:ext>
            </a:extLst>
          </p:cNvPr>
          <p:cNvGraphicFramePr>
            <a:graphicFrameLocks noGrp="1"/>
          </p:cNvGraphicFramePr>
          <p:nvPr>
            <p:ph type="chart" sz="quarter" idx="13"/>
            <p:extLst>
              <p:ext uri="{D42A27DB-BD31-4B8C-83A1-F6EECF244321}">
                <p14:modId xmlns:p14="http://schemas.microsoft.com/office/powerpoint/2010/main" val="37699790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D9122F9-0C7C-40FC-A4C7-1F038001E72B}"/>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80D8028F-58BF-4A23-9CEE-EA78BC59D7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045271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032C4-4F54-4D46-8F7A-F479FB018B74}"/>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6F30CED1-49D4-48C1-8946-15C790C73FA6}"/>
              </a:ext>
            </a:extLst>
          </p:cNvPr>
          <p:cNvGraphicFramePr>
            <a:graphicFrameLocks noGrp="1"/>
          </p:cNvGraphicFramePr>
          <p:nvPr>
            <p:ph type="chart" sz="quarter" idx="13"/>
            <p:extLst>
              <p:ext uri="{D42A27DB-BD31-4B8C-83A1-F6EECF244321}">
                <p14:modId xmlns:p14="http://schemas.microsoft.com/office/powerpoint/2010/main" val="31965001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CFC543-AEA6-42EC-8188-81587F464149}"/>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EA704A26-81CB-423B-A880-E0E3F3241C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922816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F2FB6-F6AF-45E3-B349-FC50D78948A7}"/>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C8E1885D-DD63-4F01-8ACA-3525DAEA1CDF}"/>
              </a:ext>
            </a:extLst>
          </p:cNvPr>
          <p:cNvGraphicFramePr>
            <a:graphicFrameLocks noGrp="1"/>
          </p:cNvGraphicFramePr>
          <p:nvPr>
            <p:ph type="chart" sz="quarter" idx="13"/>
            <p:extLst>
              <p:ext uri="{D42A27DB-BD31-4B8C-83A1-F6EECF244321}">
                <p14:modId xmlns:p14="http://schemas.microsoft.com/office/powerpoint/2010/main" val="37769871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554435-EDA2-4BC3-ABB5-21463A4B0A66}"/>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2755208B-9094-483D-A69F-A6B7FDB445E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801511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EBDB3-F14A-452E-8082-AC39B47E3793}"/>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843E9882-54D5-4BC6-8B61-CC865946885C}"/>
              </a:ext>
            </a:extLst>
          </p:cNvPr>
          <p:cNvGraphicFramePr>
            <a:graphicFrameLocks noGrp="1"/>
          </p:cNvGraphicFramePr>
          <p:nvPr>
            <p:ph type="chart" sz="quarter" idx="13"/>
            <p:extLst>
              <p:ext uri="{D42A27DB-BD31-4B8C-83A1-F6EECF244321}">
                <p14:modId xmlns:p14="http://schemas.microsoft.com/office/powerpoint/2010/main" val="16179966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D8471E-A8BC-46CC-B21B-456604438C8B}"/>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D2DB3D61-4392-45FB-BC7F-302C4E3381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9956582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4DBD26-A900-4AD5-AA20-B564FF81354E}"/>
              </a:ext>
            </a:extLst>
          </p:cNvPr>
          <p:cNvSpPr>
            <a:spLocks noGrp="1"/>
          </p:cNvSpPr>
          <p:nvPr>
            <p:ph type="title"/>
          </p:nvPr>
        </p:nvSpPr>
        <p:spPr/>
        <p:txBody>
          <a:bodyPr/>
          <a:lstStyle/>
          <a:p>
            <a:r>
              <a:rPr lang="en-US"/>
              <a:t>Facebook Key Influencers - 1 of 3</a:t>
            </a:r>
          </a:p>
        </p:txBody>
      </p:sp>
      <p:graphicFrame>
        <p:nvGraphicFramePr>
          <p:cNvPr id="5" name="Table Placeholder 4">
            <a:extLst>
              <a:ext uri="{FF2B5EF4-FFF2-40B4-BE49-F238E27FC236}">
                <a16:creationId xmlns:a16="http://schemas.microsoft.com/office/drawing/2014/main" id="{4AA86BFD-31C9-447E-B217-B8C6F50F09A9}"/>
              </a:ext>
            </a:extLst>
          </p:cNvPr>
          <p:cNvGraphicFramePr>
            <a:graphicFrameLocks noGrp="1"/>
          </p:cNvGraphicFramePr>
          <p:nvPr>
            <p:ph type="tbl" sz="quarter" idx="13"/>
            <p:extLst>
              <p:ext uri="{D42A27DB-BD31-4B8C-83A1-F6EECF244321}">
                <p14:modId xmlns:p14="http://schemas.microsoft.com/office/powerpoint/2010/main" val="26038039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03208353"/>
                    </a:ext>
                  </a:extLst>
                </a:gridCol>
                <a:gridCol w="2468880">
                  <a:extLst>
                    <a:ext uri="{9D8B030D-6E8A-4147-A177-3AD203B41FA5}">
                      <a16:colId xmlns:a16="http://schemas.microsoft.com/office/drawing/2014/main" val="3899529394"/>
                    </a:ext>
                  </a:extLst>
                </a:gridCol>
                <a:gridCol w="822960">
                  <a:extLst>
                    <a:ext uri="{9D8B030D-6E8A-4147-A177-3AD203B41FA5}">
                      <a16:colId xmlns:a16="http://schemas.microsoft.com/office/drawing/2014/main" val="2934787470"/>
                    </a:ext>
                  </a:extLst>
                </a:gridCol>
                <a:gridCol w="822960">
                  <a:extLst>
                    <a:ext uri="{9D8B030D-6E8A-4147-A177-3AD203B41FA5}">
                      <a16:colId xmlns:a16="http://schemas.microsoft.com/office/drawing/2014/main" val="2897464520"/>
                    </a:ext>
                  </a:extLst>
                </a:gridCol>
                <a:gridCol w="822960">
                  <a:extLst>
                    <a:ext uri="{9D8B030D-6E8A-4147-A177-3AD203B41FA5}">
                      <a16:colId xmlns:a16="http://schemas.microsoft.com/office/drawing/2014/main" val="27670699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4160093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Gernot Tauss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4048548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Marcel Hummel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1012577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Natürlich Trenk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87788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Michael Hierzmann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710185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Katharina Bauer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862330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Kristiná Ivándottir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823573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Hexlein Barsoi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050704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Karl Kamper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155813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Kilian Konrath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441078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Markus Audi Treichler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859512231"/>
                  </a:ext>
                </a:extLst>
              </a:tr>
            </a:tbl>
          </a:graphicData>
        </a:graphic>
      </p:graphicFrame>
      <p:sp>
        <p:nvSpPr>
          <p:cNvPr id="4" name="Text Placeholder 3">
            <a:extLst>
              <a:ext uri="{FF2B5EF4-FFF2-40B4-BE49-F238E27FC236}">
                <a16:creationId xmlns:a16="http://schemas.microsoft.com/office/drawing/2014/main" id="{6CCA3BF8-DDFC-4A8A-AF16-59CFE957173F}"/>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78638357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435F58-3B03-44D7-A626-CA66AE56D51B}"/>
              </a:ext>
            </a:extLst>
          </p:cNvPr>
          <p:cNvSpPr>
            <a:spLocks noGrp="1"/>
          </p:cNvSpPr>
          <p:nvPr>
            <p:ph type="title"/>
          </p:nvPr>
        </p:nvSpPr>
        <p:spPr/>
        <p:txBody>
          <a:bodyPr/>
          <a:lstStyle/>
          <a:p>
            <a:r>
              <a:rPr lang="en-US"/>
              <a:t>Facebook Key Influencers - 2 of 3</a:t>
            </a:r>
          </a:p>
        </p:txBody>
      </p:sp>
      <p:graphicFrame>
        <p:nvGraphicFramePr>
          <p:cNvPr id="5" name="Table Placeholder 4">
            <a:extLst>
              <a:ext uri="{FF2B5EF4-FFF2-40B4-BE49-F238E27FC236}">
                <a16:creationId xmlns:a16="http://schemas.microsoft.com/office/drawing/2014/main" id="{00201A6A-2ED3-40CE-A210-FCA729B2FBBD}"/>
              </a:ext>
            </a:extLst>
          </p:cNvPr>
          <p:cNvGraphicFramePr>
            <a:graphicFrameLocks noGrp="1"/>
          </p:cNvGraphicFramePr>
          <p:nvPr>
            <p:ph type="tbl" sz="quarter" idx="13"/>
            <p:extLst>
              <p:ext uri="{D42A27DB-BD31-4B8C-83A1-F6EECF244321}">
                <p14:modId xmlns:p14="http://schemas.microsoft.com/office/powerpoint/2010/main" val="4534668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01621748"/>
                    </a:ext>
                  </a:extLst>
                </a:gridCol>
                <a:gridCol w="2468880">
                  <a:extLst>
                    <a:ext uri="{9D8B030D-6E8A-4147-A177-3AD203B41FA5}">
                      <a16:colId xmlns:a16="http://schemas.microsoft.com/office/drawing/2014/main" val="3702144139"/>
                    </a:ext>
                  </a:extLst>
                </a:gridCol>
                <a:gridCol w="822960">
                  <a:extLst>
                    <a:ext uri="{9D8B030D-6E8A-4147-A177-3AD203B41FA5}">
                      <a16:colId xmlns:a16="http://schemas.microsoft.com/office/drawing/2014/main" val="2021569889"/>
                    </a:ext>
                  </a:extLst>
                </a:gridCol>
                <a:gridCol w="822960">
                  <a:extLst>
                    <a:ext uri="{9D8B030D-6E8A-4147-A177-3AD203B41FA5}">
                      <a16:colId xmlns:a16="http://schemas.microsoft.com/office/drawing/2014/main" val="497068335"/>
                    </a:ext>
                  </a:extLst>
                </a:gridCol>
                <a:gridCol w="822960">
                  <a:extLst>
                    <a:ext uri="{9D8B030D-6E8A-4147-A177-3AD203B41FA5}">
                      <a16:colId xmlns:a16="http://schemas.microsoft.com/office/drawing/2014/main" val="29567497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996538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Olivia Konrath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02263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Putz Jasmin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748121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Oswald Nicole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075883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Sarah van 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833865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Michael Rath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357075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Ilija Kasljevic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623941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Christian Maier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138386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Meinrad Berger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908812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Horvath Madeleine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991447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Michael Luipersbeck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038222665"/>
                  </a:ext>
                </a:extLst>
              </a:tr>
            </a:tbl>
          </a:graphicData>
        </a:graphic>
      </p:graphicFrame>
      <p:sp>
        <p:nvSpPr>
          <p:cNvPr id="4" name="Text Placeholder 3">
            <a:extLst>
              <a:ext uri="{FF2B5EF4-FFF2-40B4-BE49-F238E27FC236}">
                <a16:creationId xmlns:a16="http://schemas.microsoft.com/office/drawing/2014/main" id="{E56F0145-ED07-4470-B846-78927DE1D9B5}"/>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6077503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D218C-B242-4A9D-BB4F-BDB2440EB1EF}"/>
              </a:ext>
            </a:extLst>
          </p:cNvPr>
          <p:cNvSpPr>
            <a:spLocks noGrp="1"/>
          </p:cNvSpPr>
          <p:nvPr>
            <p:ph type="title"/>
          </p:nvPr>
        </p:nvSpPr>
        <p:spPr/>
        <p:txBody>
          <a:bodyPr/>
          <a:lstStyle/>
          <a:p>
            <a:r>
              <a:rPr lang="en-US"/>
              <a:t>Facebook Key Influencers - 3 of 3</a:t>
            </a:r>
          </a:p>
        </p:txBody>
      </p:sp>
      <p:graphicFrame>
        <p:nvGraphicFramePr>
          <p:cNvPr id="5" name="Table Placeholder 4">
            <a:extLst>
              <a:ext uri="{FF2B5EF4-FFF2-40B4-BE49-F238E27FC236}">
                <a16:creationId xmlns:a16="http://schemas.microsoft.com/office/drawing/2014/main" id="{13912E81-1A04-4A3E-A76F-4BC9D60C5E71}"/>
              </a:ext>
            </a:extLst>
          </p:cNvPr>
          <p:cNvGraphicFramePr>
            <a:graphicFrameLocks noGrp="1"/>
          </p:cNvGraphicFramePr>
          <p:nvPr>
            <p:ph type="tbl" sz="quarter" idx="13"/>
            <p:extLst>
              <p:ext uri="{D42A27DB-BD31-4B8C-83A1-F6EECF244321}">
                <p14:modId xmlns:p14="http://schemas.microsoft.com/office/powerpoint/2010/main" val="13274081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07905224"/>
                    </a:ext>
                  </a:extLst>
                </a:gridCol>
                <a:gridCol w="2468880">
                  <a:extLst>
                    <a:ext uri="{9D8B030D-6E8A-4147-A177-3AD203B41FA5}">
                      <a16:colId xmlns:a16="http://schemas.microsoft.com/office/drawing/2014/main" val="932270175"/>
                    </a:ext>
                  </a:extLst>
                </a:gridCol>
                <a:gridCol w="822960">
                  <a:extLst>
                    <a:ext uri="{9D8B030D-6E8A-4147-A177-3AD203B41FA5}">
                      <a16:colId xmlns:a16="http://schemas.microsoft.com/office/drawing/2014/main" val="1944997760"/>
                    </a:ext>
                  </a:extLst>
                </a:gridCol>
                <a:gridCol w="822960">
                  <a:extLst>
                    <a:ext uri="{9D8B030D-6E8A-4147-A177-3AD203B41FA5}">
                      <a16:colId xmlns:a16="http://schemas.microsoft.com/office/drawing/2014/main" val="3182003898"/>
                    </a:ext>
                  </a:extLst>
                </a:gridCol>
                <a:gridCol w="822960">
                  <a:extLst>
                    <a:ext uri="{9D8B030D-6E8A-4147-A177-3AD203B41FA5}">
                      <a16:colId xmlns:a16="http://schemas.microsoft.com/office/drawing/2014/main" val="18259109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4108090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Wolfgang Gschaider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019473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Wolfgang Ernst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672020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Anschi 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973954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Tamara Grünwald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090738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Roland Zörer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 (1)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844277435"/>
                  </a:ext>
                </a:extLst>
              </a:tr>
            </a:tbl>
          </a:graphicData>
        </a:graphic>
      </p:graphicFrame>
      <p:sp>
        <p:nvSpPr>
          <p:cNvPr id="4" name="Text Placeholder 3">
            <a:extLst>
              <a:ext uri="{FF2B5EF4-FFF2-40B4-BE49-F238E27FC236}">
                <a16:creationId xmlns:a16="http://schemas.microsoft.com/office/drawing/2014/main" id="{55A615C8-C082-419E-A78D-2B08F416597D}"/>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62111218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974161-182C-46AF-872A-AC4CF021E314}"/>
              </a:ext>
            </a:extLst>
          </p:cNvPr>
          <p:cNvSpPr>
            <a:spLocks noGrp="1"/>
          </p:cNvSpPr>
          <p:nvPr>
            <p:ph type="title"/>
          </p:nvPr>
        </p:nvSpPr>
        <p:spPr/>
        <p:txBody>
          <a:bodyPr/>
          <a:lstStyle/>
          <a:p>
            <a:r>
              <a:rPr lang="en-US"/>
              <a:t>Facebook Check Ins</a:t>
            </a:r>
          </a:p>
        </p:txBody>
      </p:sp>
      <p:graphicFrame>
        <p:nvGraphicFramePr>
          <p:cNvPr id="6" name="Chart Placeholder 5">
            <a:extLst>
              <a:ext uri="{FF2B5EF4-FFF2-40B4-BE49-F238E27FC236}">
                <a16:creationId xmlns:a16="http://schemas.microsoft.com/office/drawing/2014/main" id="{FF62468D-273C-44E7-8D0D-75EACB96F29B}"/>
              </a:ext>
            </a:extLst>
          </p:cNvPr>
          <p:cNvGraphicFramePr>
            <a:graphicFrameLocks noGrp="1"/>
          </p:cNvGraphicFramePr>
          <p:nvPr>
            <p:ph type="chart" sz="quarter" idx="13"/>
            <p:extLst>
              <p:ext uri="{D42A27DB-BD31-4B8C-83A1-F6EECF244321}">
                <p14:modId xmlns:p14="http://schemas.microsoft.com/office/powerpoint/2010/main" val="35840213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E1EE57-5E43-447D-8B6B-5118FF72F643}"/>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B6AD81C9-F4E6-48FB-81E4-248C2AFF3F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7748246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640ACA-266D-476D-80FC-B2A32D9B038E}"/>
              </a:ext>
            </a:extLst>
          </p:cNvPr>
          <p:cNvSpPr>
            <a:spLocks noGrp="1"/>
          </p:cNvSpPr>
          <p:nvPr>
            <p:ph type="title"/>
          </p:nvPr>
        </p:nvSpPr>
        <p:spPr/>
        <p:txBody>
          <a:bodyPr/>
          <a:lstStyle/>
          <a:p>
            <a:r>
              <a:rPr lang="en-US"/>
              <a:t>Facebook Fan Demographics</a:t>
            </a:r>
          </a:p>
        </p:txBody>
      </p:sp>
      <p:graphicFrame>
        <p:nvGraphicFramePr>
          <p:cNvPr id="6" name="Chart Placeholder 5">
            <a:extLst>
              <a:ext uri="{FF2B5EF4-FFF2-40B4-BE49-F238E27FC236}">
                <a16:creationId xmlns:a16="http://schemas.microsoft.com/office/drawing/2014/main" id="{B3B6E8F7-6B27-4AD1-BC59-70B54860F0EB}"/>
              </a:ext>
            </a:extLst>
          </p:cNvPr>
          <p:cNvGraphicFramePr>
            <a:graphicFrameLocks noGrp="1"/>
          </p:cNvGraphicFramePr>
          <p:nvPr>
            <p:ph type="chart" sz="quarter" idx="13"/>
            <p:extLst>
              <p:ext uri="{D42A27DB-BD31-4B8C-83A1-F6EECF244321}">
                <p14:modId xmlns:p14="http://schemas.microsoft.com/office/powerpoint/2010/main" val="557469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3621B1-3CDE-4035-A067-9D87676D4A97}"/>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24C7BF35-0C02-40A8-B397-352D0F1291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244489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D1E472-EBC1-48B0-A272-6311330FABAF}"/>
              </a:ext>
            </a:extLst>
          </p:cNvPr>
          <p:cNvSpPr>
            <a:spLocks noGrp="1"/>
          </p:cNvSpPr>
          <p:nvPr>
            <p:ph type="title"/>
          </p:nvPr>
        </p:nvSpPr>
        <p:spPr/>
        <p:txBody>
          <a:bodyPr/>
          <a:lstStyle/>
          <a:p>
            <a:r>
              <a:rPr lang="en-US"/>
              <a:t>Facebook Impressions</a:t>
            </a:r>
          </a:p>
        </p:txBody>
      </p:sp>
      <p:graphicFrame>
        <p:nvGraphicFramePr>
          <p:cNvPr id="6" name="Chart Placeholder 5">
            <a:extLst>
              <a:ext uri="{FF2B5EF4-FFF2-40B4-BE49-F238E27FC236}">
                <a16:creationId xmlns:a16="http://schemas.microsoft.com/office/drawing/2014/main" id="{A40A245A-EFC4-4407-A8C1-1586802823D3}"/>
              </a:ext>
            </a:extLst>
          </p:cNvPr>
          <p:cNvGraphicFramePr>
            <a:graphicFrameLocks noGrp="1"/>
          </p:cNvGraphicFramePr>
          <p:nvPr>
            <p:ph type="chart" sz="quarter" idx="13"/>
            <p:extLst>
              <p:ext uri="{D42A27DB-BD31-4B8C-83A1-F6EECF244321}">
                <p14:modId xmlns:p14="http://schemas.microsoft.com/office/powerpoint/2010/main" val="4832679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E1B415-5AF3-41AE-96EE-C93DE5F87A85}"/>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C85B3A39-476A-4F3D-A05B-8DE0E2F31BD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1239478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50210-71FF-498A-AC57-123384A7244D}"/>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FE026B59-A67D-49A2-9540-6ABC005284EF}"/>
              </a:ext>
            </a:extLst>
          </p:cNvPr>
          <p:cNvGraphicFramePr>
            <a:graphicFrameLocks noGrp="1"/>
          </p:cNvGraphicFramePr>
          <p:nvPr>
            <p:ph type="chart" sz="quarter" idx="13"/>
            <p:extLst>
              <p:ext uri="{D42A27DB-BD31-4B8C-83A1-F6EECF244321}">
                <p14:modId xmlns:p14="http://schemas.microsoft.com/office/powerpoint/2010/main" val="13513825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A6026CC-6FBD-499F-800E-95BE44BE3508}"/>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E895DB27-2EDB-4410-9DDB-8699FE1B3BC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4566516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E51310-F1BE-40E2-AD04-7E1074BBB0D8}"/>
              </a:ext>
            </a:extLst>
          </p:cNvPr>
          <p:cNvSpPr>
            <a:spLocks noGrp="1"/>
          </p:cNvSpPr>
          <p:nvPr>
            <p:ph type="title"/>
          </p:nvPr>
        </p:nvSpPr>
        <p:spPr/>
        <p:txBody>
          <a:bodyPr/>
          <a:lstStyle/>
          <a:p>
            <a:r>
              <a:rPr lang="en-US"/>
              <a:t>Facebook Engaged Users</a:t>
            </a:r>
          </a:p>
        </p:txBody>
      </p:sp>
      <p:graphicFrame>
        <p:nvGraphicFramePr>
          <p:cNvPr id="6" name="Chart Placeholder 5">
            <a:extLst>
              <a:ext uri="{FF2B5EF4-FFF2-40B4-BE49-F238E27FC236}">
                <a16:creationId xmlns:a16="http://schemas.microsoft.com/office/drawing/2014/main" id="{A2E9468F-8FB9-4C6B-A90C-173EC2DCABB9}"/>
              </a:ext>
            </a:extLst>
          </p:cNvPr>
          <p:cNvGraphicFramePr>
            <a:graphicFrameLocks noGrp="1"/>
          </p:cNvGraphicFramePr>
          <p:nvPr>
            <p:ph type="chart" sz="quarter" idx="13"/>
            <p:extLst>
              <p:ext uri="{D42A27DB-BD31-4B8C-83A1-F6EECF244321}">
                <p14:modId xmlns:p14="http://schemas.microsoft.com/office/powerpoint/2010/main" val="2147621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2328BB4-B8D5-4877-977A-0F7493064462}"/>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942B73D7-D50C-445B-A45F-7C8F034B16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8143605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B31C1C-EBC4-4CD1-8AD2-38CACF6C4C21}"/>
              </a:ext>
            </a:extLst>
          </p:cNvPr>
          <p:cNvSpPr>
            <a:spLocks noGrp="1"/>
          </p:cNvSpPr>
          <p:nvPr>
            <p:ph type="title"/>
          </p:nvPr>
        </p:nvSpPr>
        <p:spPr/>
        <p:txBody>
          <a:bodyPr/>
          <a:lstStyle/>
          <a:p>
            <a:r>
              <a:rPr lang="en-US"/>
              <a:t>Facebook Page Views</a:t>
            </a:r>
          </a:p>
        </p:txBody>
      </p:sp>
      <p:graphicFrame>
        <p:nvGraphicFramePr>
          <p:cNvPr id="6" name="Chart Placeholder 5">
            <a:extLst>
              <a:ext uri="{FF2B5EF4-FFF2-40B4-BE49-F238E27FC236}">
                <a16:creationId xmlns:a16="http://schemas.microsoft.com/office/drawing/2014/main" id="{DFD23EEA-FD66-44D7-B38D-226F2F4D5877}"/>
              </a:ext>
            </a:extLst>
          </p:cNvPr>
          <p:cNvGraphicFramePr>
            <a:graphicFrameLocks noGrp="1"/>
          </p:cNvGraphicFramePr>
          <p:nvPr>
            <p:ph type="chart" sz="quarter" idx="13"/>
            <p:extLst>
              <p:ext uri="{D42A27DB-BD31-4B8C-83A1-F6EECF244321}">
                <p14:modId xmlns:p14="http://schemas.microsoft.com/office/powerpoint/2010/main" val="30148091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9B068F-8CF9-44E2-BF28-19DFD3CBFA96}"/>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2881A975-3103-4547-B28F-9CBE8F22ED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7063938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48D62-7026-431A-B46A-8E1BB33ED61A}"/>
              </a:ext>
            </a:extLst>
          </p:cNvPr>
          <p:cNvSpPr>
            <a:spLocks noGrp="1"/>
          </p:cNvSpPr>
          <p:nvPr>
            <p:ph type="title"/>
          </p:nvPr>
        </p:nvSpPr>
        <p:spPr/>
        <p:txBody>
          <a:bodyPr/>
          <a:lstStyle/>
          <a:p>
            <a:r>
              <a:rPr lang="en-US"/>
              <a:t>Facebook Private Messages Table</a:t>
            </a:r>
          </a:p>
        </p:txBody>
      </p:sp>
      <p:graphicFrame>
        <p:nvGraphicFramePr>
          <p:cNvPr id="5" name="Table Placeholder 4">
            <a:extLst>
              <a:ext uri="{FF2B5EF4-FFF2-40B4-BE49-F238E27FC236}">
                <a16:creationId xmlns:a16="http://schemas.microsoft.com/office/drawing/2014/main" id="{46C2EAAA-9E3F-4E59-9B1C-D224C5F63034}"/>
              </a:ext>
            </a:extLst>
          </p:cNvPr>
          <p:cNvGraphicFramePr>
            <a:graphicFrameLocks noGrp="1"/>
          </p:cNvGraphicFramePr>
          <p:nvPr>
            <p:ph type="tbl" sz="quarter" idx="13"/>
            <p:extLst>
              <p:ext uri="{D42A27DB-BD31-4B8C-83A1-F6EECF244321}">
                <p14:modId xmlns:p14="http://schemas.microsoft.com/office/powerpoint/2010/main" val="28887956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046038984"/>
                    </a:ext>
                  </a:extLst>
                </a:gridCol>
                <a:gridCol w="2057400">
                  <a:extLst>
                    <a:ext uri="{9D8B030D-6E8A-4147-A177-3AD203B41FA5}">
                      <a16:colId xmlns:a16="http://schemas.microsoft.com/office/drawing/2014/main" val="598547357"/>
                    </a:ext>
                  </a:extLst>
                </a:gridCol>
                <a:gridCol w="822960">
                  <a:extLst>
                    <a:ext uri="{9D8B030D-6E8A-4147-A177-3AD203B41FA5}">
                      <a16:colId xmlns:a16="http://schemas.microsoft.com/office/drawing/2014/main" val="4108294782"/>
                    </a:ext>
                  </a:extLst>
                </a:gridCol>
                <a:gridCol w="1234440">
                  <a:extLst>
                    <a:ext uri="{9D8B030D-6E8A-4147-A177-3AD203B41FA5}">
                      <a16:colId xmlns:a16="http://schemas.microsoft.com/office/drawing/2014/main" val="1955710303"/>
                    </a:ext>
                  </a:extLst>
                </a:gridCol>
              </a:tblGrid>
              <a:tr h="370840">
                <a:tc>
                  <a:txBody>
                    <a:bodyPr/>
                    <a:lstStyle/>
                    <a:p>
                      <a:r>
                        <a:rPr lang="en-US" sz="1000"/>
                        <a:t>Message</a:t>
                      </a:r>
                    </a:p>
                  </a:txBody>
                  <a:tcPr/>
                </a:tc>
                <a:tc>
                  <a:txBody>
                    <a:bodyPr/>
                    <a:lstStyle/>
                    <a:p>
                      <a:r>
                        <a:rPr lang="en-US" sz="1000"/>
                        <a:t>First Page Reply</a:t>
                      </a:r>
                    </a:p>
                  </a:txBody>
                  <a:tcPr/>
                </a:tc>
                <a:tc>
                  <a:txBody>
                    <a:bodyPr/>
                    <a:lstStyle/>
                    <a:p>
                      <a:r>
                        <a:rPr lang="en-US" sz="1000"/>
                        <a:t>Messages</a:t>
                      </a:r>
                    </a:p>
                  </a:txBody>
                  <a:tcPr/>
                </a:tc>
                <a:tc>
                  <a:txBody>
                    <a:bodyPr/>
                    <a:lstStyle/>
                    <a:p>
                      <a:r>
                        <a:rPr lang="en-US" sz="1000"/>
                        <a:t>Response Time</a:t>
                      </a:r>
                    </a:p>
                  </a:txBody>
                  <a:tcPr/>
                </a:tc>
                <a:extLst>
                  <a:ext uri="{0D108BD9-81ED-4DB2-BD59-A6C34878D82A}">
                    <a16:rowId xmlns:a16="http://schemas.microsoft.com/office/drawing/2014/main" val="2306311200"/>
                  </a:ext>
                </a:extLst>
              </a:tr>
              <a:tr h="370840">
                <a:tc>
                  <a:txBody>
                    <a:bodyPr/>
                    <a:lstStyle/>
                    <a:p>
                      <a:r>
                        <a:rPr lang="en-US" sz="1000" b="1"/>
                        <a:t>Autohaus Strauss</a:t>
                      </a:r>
                      <a:r>
                        <a:rPr lang="en-US" sz="1000"/>
                        <a:t> got a message by </a:t>
                      </a:r>
                      <a:r>
                        <a:rPr lang="en-US" sz="1000" b="1"/>
                        <a:t>Saqib Khan - 2017-12-23 13:09:29</a:t>
                      </a:r>
                      <a:r>
                        <a:rPr lang="en-US" sz="1000"/>
                        <a:t>
</a:t>
                      </a:r>
                    </a:p>
                  </a:txBody>
                  <a:tcPr/>
                </a:tc>
                <a:tc>
                  <a:txBody>
                    <a:bodyPr/>
                    <a:lstStyle/>
                    <a:p>
                      <a:r>
                        <a:rPr lang="en-US" sz="1000"/>
                        <a:t>Saqib Khan replied to an ad. This is the last ad you published.</a:t>
                      </a:r>
                    </a:p>
                  </a:txBody>
                  <a:tcPr/>
                </a:tc>
                <a:tc>
                  <a:txBody>
                    <a:bodyPr/>
                    <a:lstStyle/>
                    <a:p>
                      <a:r>
                        <a:rPr lang="en-US" sz="1000"/>
                        <a:t>4</a:t>
                      </a:r>
                    </a:p>
                  </a:txBody>
                  <a:tcPr/>
                </a:tc>
                <a:tc>
                  <a:txBody>
                    <a:bodyPr/>
                    <a:lstStyle/>
                    <a:p>
                      <a:r>
                        <a:rPr lang="en-US" sz="1000"/>
                        <a:t>12/23/2017 13:09:32</a:t>
                      </a:r>
                    </a:p>
                  </a:txBody>
                  <a:tcPr/>
                </a:tc>
                <a:extLst>
                  <a:ext uri="{0D108BD9-81ED-4DB2-BD59-A6C34878D82A}">
                    <a16:rowId xmlns:a16="http://schemas.microsoft.com/office/drawing/2014/main" val="4043456462"/>
                  </a:ext>
                </a:extLst>
              </a:tr>
              <a:tr h="370840">
                <a:tc>
                  <a:txBody>
                    <a:bodyPr/>
                    <a:lstStyle/>
                    <a:p>
                      <a:r>
                        <a:rPr lang="en-US" sz="1000" b="1"/>
                        <a:t>Autohaus Strauss</a:t>
                      </a:r>
                      <a:r>
                        <a:rPr lang="en-US" sz="1000"/>
                        <a:t> got a message by </a:t>
                      </a:r>
                      <a:r>
                        <a:rPr lang="en-US" sz="1000" b="1"/>
                        <a:t>Jowan Jano - 2017-12-21 11:43:10</a:t>
                      </a:r>
                      <a:r>
                        <a:rPr lang="en-US" sz="1000"/>
                        <a:t>
</a:t>
                      </a:r>
                    </a:p>
                  </a:txBody>
                  <a:tcPr/>
                </a:tc>
                <a:tc>
                  <a:txBody>
                    <a:bodyPr/>
                    <a:lstStyle/>
                    <a:p>
                      <a:r>
                        <a:rPr lang="en-US" sz="1000"/>
                        <a:t>Jowan Jano replied to an ad. This is the last ad you published.</a:t>
                      </a:r>
                    </a:p>
                  </a:txBody>
                  <a:tcPr/>
                </a:tc>
                <a:tc>
                  <a:txBody>
                    <a:bodyPr/>
                    <a:lstStyle/>
                    <a:p>
                      <a:r>
                        <a:rPr lang="en-US" sz="1000"/>
                        <a:t>6</a:t>
                      </a:r>
                    </a:p>
                  </a:txBody>
                  <a:tcPr/>
                </a:tc>
                <a:tc>
                  <a:txBody>
                    <a:bodyPr/>
                    <a:lstStyle/>
                    <a:p>
                      <a:r>
                        <a:rPr lang="en-US" sz="1000"/>
                        <a:t>12/21/2017 11:43:14</a:t>
                      </a:r>
                    </a:p>
                  </a:txBody>
                  <a:tcPr/>
                </a:tc>
                <a:extLst>
                  <a:ext uri="{0D108BD9-81ED-4DB2-BD59-A6C34878D82A}">
                    <a16:rowId xmlns:a16="http://schemas.microsoft.com/office/drawing/2014/main" val="2213917296"/>
                  </a:ext>
                </a:extLst>
              </a:tr>
              <a:tr h="370840">
                <a:tc>
                  <a:txBody>
                    <a:bodyPr/>
                    <a:lstStyle/>
                    <a:p>
                      <a:r>
                        <a:rPr lang="en-US" sz="1000" b="1"/>
                        <a:t>Autohaus Strauss</a:t>
                      </a:r>
                      <a:r>
                        <a:rPr lang="en-US" sz="1000"/>
                        <a:t> got a message by </a:t>
                      </a:r>
                      <a:r>
                        <a:rPr lang="en-US" sz="1000" b="1"/>
                        <a:t>Daniel Pausch - 2017-12-14 11:18:06</a:t>
                      </a:r>
                      <a:r>
                        <a:rPr lang="en-US" sz="1000"/>
                        <a:t>
</a:t>
                      </a:r>
                    </a:p>
                  </a:txBody>
                  <a:tcPr/>
                </a:tc>
                <a:tc>
                  <a:txBody>
                    <a:bodyPr/>
                    <a:lstStyle/>
                    <a:p>
                      <a:r>
                        <a:rPr lang="en-US" sz="1000"/>
                        <a:t>n/a</a:t>
                      </a:r>
                    </a:p>
                  </a:txBody>
                  <a:tcPr/>
                </a:tc>
                <a:tc>
                  <a:txBody>
                    <a:bodyPr/>
                    <a:lstStyle/>
                    <a:p>
                      <a:r>
                        <a:rPr lang="en-US" sz="1000"/>
                        <a:t>1</a:t>
                      </a:r>
                    </a:p>
                  </a:txBody>
                  <a:tcPr/>
                </a:tc>
                <a:tc>
                  <a:txBody>
                    <a:bodyPr/>
                    <a:lstStyle/>
                    <a:p>
                      <a:r>
                        <a:rPr lang="en-US" sz="1000"/>
                        <a:t>n/a</a:t>
                      </a:r>
                    </a:p>
                  </a:txBody>
                  <a:tcPr/>
                </a:tc>
                <a:extLst>
                  <a:ext uri="{0D108BD9-81ED-4DB2-BD59-A6C34878D82A}">
                    <a16:rowId xmlns:a16="http://schemas.microsoft.com/office/drawing/2014/main" val="1358897670"/>
                  </a:ext>
                </a:extLst>
              </a:tr>
              <a:tr h="370840">
                <a:tc>
                  <a:txBody>
                    <a:bodyPr/>
                    <a:lstStyle/>
                    <a:p>
                      <a:r>
                        <a:rPr lang="en-US" sz="1000" b="1"/>
                        <a:t>Autohaus Strauss</a:t>
                      </a:r>
                      <a:r>
                        <a:rPr lang="en-US" sz="1000"/>
                        <a:t> got a message by </a:t>
                      </a:r>
                      <a:r>
                        <a:rPr lang="en-US" sz="1000" b="1"/>
                        <a:t>Georg Martin Dorfer - 2017-12-11 15:23:22</a:t>
                      </a:r>
                      <a:r>
                        <a:rPr lang="en-US" sz="1000"/>
                        <a:t>
</a:t>
                      </a:r>
                    </a:p>
                  </a:txBody>
                  <a:tcPr/>
                </a:tc>
                <a:tc>
                  <a:txBody>
                    <a:bodyPr/>
                    <a:lstStyle/>
                    <a:p>
                      <a:r>
                        <a:rPr lang="de-DE" sz="1000"/>
                        <a:t>Hallo Georg Martin
Die Facebook Posts werden gemeinsam im Team erstellt.
Unser Verkaufspersonal setzt sich aus folgenden Personen zusammen:
Ford - Daniel Pausch und Armin Bauer
Land Rover - Ingo Lehr und Marcel Hummel
Erreichen kannst du uns unter 03327/2200 oder office@strauss-autohaus.at
Gibt es etwas, was wir verbessern können? - dann zögere bitte nicht, uns darauf aufmerksam zu machen 😊
LG
Dein Autohaus Strauß Team</a:t>
                      </a:r>
                      <a:endParaRPr lang="en-US" sz="1000"/>
                    </a:p>
                  </a:txBody>
                  <a:tcPr/>
                </a:tc>
                <a:tc>
                  <a:txBody>
                    <a:bodyPr/>
                    <a:lstStyle/>
                    <a:p>
                      <a:r>
                        <a:rPr lang="en-US" sz="1000"/>
                        <a:t>3</a:t>
                      </a:r>
                    </a:p>
                  </a:txBody>
                  <a:tcPr/>
                </a:tc>
                <a:tc>
                  <a:txBody>
                    <a:bodyPr/>
                    <a:lstStyle/>
                    <a:p>
                      <a:r>
                        <a:rPr lang="en-US" sz="1000"/>
                        <a:t>12/11/2017 15:47:05</a:t>
                      </a:r>
                    </a:p>
                  </a:txBody>
                  <a:tcPr/>
                </a:tc>
                <a:extLst>
                  <a:ext uri="{0D108BD9-81ED-4DB2-BD59-A6C34878D82A}">
                    <a16:rowId xmlns:a16="http://schemas.microsoft.com/office/drawing/2014/main" val="4268651115"/>
                  </a:ext>
                </a:extLst>
              </a:tr>
            </a:tbl>
          </a:graphicData>
        </a:graphic>
      </p:graphicFrame>
      <p:sp>
        <p:nvSpPr>
          <p:cNvPr id="4" name="Text Placeholder 3">
            <a:extLst>
              <a:ext uri="{FF2B5EF4-FFF2-40B4-BE49-F238E27FC236}">
                <a16:creationId xmlns:a16="http://schemas.microsoft.com/office/drawing/2014/main" id="{BCCB269F-CE2D-421F-A486-C0277752D739}"/>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77765475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B9504C-E2F7-4C0A-A19C-8B42AE6A6BCB}"/>
              </a:ext>
            </a:extLst>
          </p:cNvPr>
          <p:cNvSpPr>
            <a:spLocks noGrp="1"/>
          </p:cNvSpPr>
          <p:nvPr>
            <p:ph type="title"/>
          </p:nvPr>
        </p:nvSpPr>
        <p:spPr/>
        <p:txBody>
          <a:bodyPr/>
          <a:lstStyle/>
          <a:p>
            <a:r>
              <a:rPr lang="en-US"/>
              <a:t>Page Fans Online</a:t>
            </a:r>
          </a:p>
        </p:txBody>
      </p:sp>
      <p:graphicFrame>
        <p:nvGraphicFramePr>
          <p:cNvPr id="6" name="Chart Placeholder 5">
            <a:extLst>
              <a:ext uri="{FF2B5EF4-FFF2-40B4-BE49-F238E27FC236}">
                <a16:creationId xmlns:a16="http://schemas.microsoft.com/office/drawing/2014/main" id="{9F80D891-A5AD-4D19-961B-4295E863535C}"/>
              </a:ext>
            </a:extLst>
          </p:cNvPr>
          <p:cNvGraphicFramePr>
            <a:graphicFrameLocks noGrp="1"/>
          </p:cNvGraphicFramePr>
          <p:nvPr>
            <p:ph type="chart" sz="quarter" idx="13"/>
            <p:extLst>
              <p:ext uri="{D42A27DB-BD31-4B8C-83A1-F6EECF244321}">
                <p14:modId xmlns:p14="http://schemas.microsoft.com/office/powerpoint/2010/main" val="32656134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63A001-43DF-4DBC-A46C-6372E0FD4E76}"/>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A6ADA7DA-3DFA-4DE3-BC8A-C49FEF202F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1078976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695C8-CD39-4F27-8990-085299D93CE8}"/>
              </a:ext>
            </a:extLst>
          </p:cNvPr>
          <p:cNvSpPr>
            <a:spLocks noGrp="1"/>
          </p:cNvSpPr>
          <p:nvPr>
            <p:ph type="title"/>
          </p:nvPr>
        </p:nvSpPr>
        <p:spPr/>
        <p:txBody>
          <a:bodyPr/>
          <a:lstStyle/>
          <a:p>
            <a:r>
              <a:rPr lang="en-US"/>
              <a:t>FB Insights - Daily Impressions - 1 of 3</a:t>
            </a:r>
          </a:p>
        </p:txBody>
      </p:sp>
      <p:graphicFrame>
        <p:nvGraphicFramePr>
          <p:cNvPr id="5" name="Table Placeholder 4">
            <a:extLst>
              <a:ext uri="{FF2B5EF4-FFF2-40B4-BE49-F238E27FC236}">
                <a16:creationId xmlns:a16="http://schemas.microsoft.com/office/drawing/2014/main" id="{C0F9001D-C449-4C90-8CCC-A343EBE931F2}"/>
              </a:ext>
            </a:extLst>
          </p:cNvPr>
          <p:cNvGraphicFramePr>
            <a:graphicFrameLocks noGrp="1"/>
          </p:cNvGraphicFramePr>
          <p:nvPr>
            <p:ph type="tbl" sz="quarter" idx="13"/>
            <p:extLst>
              <p:ext uri="{D42A27DB-BD31-4B8C-83A1-F6EECF244321}">
                <p14:modId xmlns:p14="http://schemas.microsoft.com/office/powerpoint/2010/main" val="35513612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35817798"/>
                    </a:ext>
                  </a:extLst>
                </a:gridCol>
                <a:gridCol w="2468880">
                  <a:extLst>
                    <a:ext uri="{9D8B030D-6E8A-4147-A177-3AD203B41FA5}">
                      <a16:colId xmlns:a16="http://schemas.microsoft.com/office/drawing/2014/main" val="3680689851"/>
                    </a:ext>
                  </a:extLst>
                </a:gridCol>
                <a:gridCol w="2468880">
                  <a:extLst>
                    <a:ext uri="{9D8B030D-6E8A-4147-A177-3AD203B41FA5}">
                      <a16:colId xmlns:a16="http://schemas.microsoft.com/office/drawing/2014/main" val="36280634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588458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2640</a:t>
                      </a:r>
                    </a:p>
                  </a:txBody>
                  <a:tcPr/>
                </a:tc>
                <a:extLst>
                  <a:ext uri="{0D108BD9-81ED-4DB2-BD59-A6C34878D82A}">
                    <a16:rowId xmlns:a16="http://schemas.microsoft.com/office/drawing/2014/main" val="1042642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2613</a:t>
                      </a:r>
                    </a:p>
                  </a:txBody>
                  <a:tcPr/>
                </a:tc>
                <a:extLst>
                  <a:ext uri="{0D108BD9-81ED-4DB2-BD59-A6C34878D82A}">
                    <a16:rowId xmlns:a16="http://schemas.microsoft.com/office/drawing/2014/main" val="2635290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a:t>
                      </a:r>
                    </a:p>
                  </a:txBody>
                  <a:tcPr/>
                </a:tc>
                <a:extLst>
                  <a:ext uri="{0D108BD9-81ED-4DB2-BD59-A6C34878D82A}">
                    <a16:rowId xmlns:a16="http://schemas.microsoft.com/office/drawing/2014/main" val="2829736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extLst>
                  <a:ext uri="{0D108BD9-81ED-4DB2-BD59-A6C34878D82A}">
                    <a16:rowId xmlns:a16="http://schemas.microsoft.com/office/drawing/2014/main" val="366814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extLst>
                  <a:ext uri="{0D108BD9-81ED-4DB2-BD59-A6C34878D82A}">
                    <a16:rowId xmlns:a16="http://schemas.microsoft.com/office/drawing/2014/main" val="1124654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1750</a:t>
                      </a:r>
                    </a:p>
                  </a:txBody>
                  <a:tcPr/>
                </a:tc>
                <a:extLst>
                  <a:ext uri="{0D108BD9-81ED-4DB2-BD59-A6C34878D82A}">
                    <a16:rowId xmlns:a16="http://schemas.microsoft.com/office/drawing/2014/main" val="865127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2380</a:t>
                      </a:r>
                    </a:p>
                  </a:txBody>
                  <a:tcPr/>
                </a:tc>
                <a:extLst>
                  <a:ext uri="{0D108BD9-81ED-4DB2-BD59-A6C34878D82A}">
                    <a16:rowId xmlns:a16="http://schemas.microsoft.com/office/drawing/2014/main" val="1538768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1970</a:t>
                      </a:r>
                    </a:p>
                  </a:txBody>
                  <a:tcPr/>
                </a:tc>
                <a:extLst>
                  <a:ext uri="{0D108BD9-81ED-4DB2-BD59-A6C34878D82A}">
                    <a16:rowId xmlns:a16="http://schemas.microsoft.com/office/drawing/2014/main" val="53377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4049</a:t>
                      </a:r>
                    </a:p>
                  </a:txBody>
                  <a:tcPr/>
                </a:tc>
                <a:extLst>
                  <a:ext uri="{0D108BD9-81ED-4DB2-BD59-A6C34878D82A}">
                    <a16:rowId xmlns:a16="http://schemas.microsoft.com/office/drawing/2014/main" val="815516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4409</a:t>
                      </a:r>
                    </a:p>
                  </a:txBody>
                  <a:tcPr/>
                </a:tc>
                <a:extLst>
                  <a:ext uri="{0D108BD9-81ED-4DB2-BD59-A6C34878D82A}">
                    <a16:rowId xmlns:a16="http://schemas.microsoft.com/office/drawing/2014/main" val="3745315862"/>
                  </a:ext>
                </a:extLst>
              </a:tr>
            </a:tbl>
          </a:graphicData>
        </a:graphic>
      </p:graphicFrame>
      <p:sp>
        <p:nvSpPr>
          <p:cNvPr id="4" name="Text Placeholder 3">
            <a:extLst>
              <a:ext uri="{FF2B5EF4-FFF2-40B4-BE49-F238E27FC236}">
                <a16:creationId xmlns:a16="http://schemas.microsoft.com/office/drawing/2014/main" id="{50A59D6E-654F-4D50-ABB9-0C4E5F6DC4C9}"/>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3951495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D3D4B-4694-471C-855B-80A31FE2D281}"/>
              </a:ext>
            </a:extLst>
          </p:cNvPr>
          <p:cNvSpPr>
            <a:spLocks noGrp="1"/>
          </p:cNvSpPr>
          <p:nvPr>
            <p:ph type="title"/>
          </p:nvPr>
        </p:nvSpPr>
        <p:spPr/>
        <p:txBody>
          <a:bodyPr/>
          <a:lstStyle/>
          <a:p>
            <a:r>
              <a:rPr lang="en-US"/>
              <a:t>FB Insights - Daily Impressions - 2 of 3</a:t>
            </a:r>
          </a:p>
        </p:txBody>
      </p:sp>
      <p:graphicFrame>
        <p:nvGraphicFramePr>
          <p:cNvPr id="5" name="Table Placeholder 4">
            <a:extLst>
              <a:ext uri="{FF2B5EF4-FFF2-40B4-BE49-F238E27FC236}">
                <a16:creationId xmlns:a16="http://schemas.microsoft.com/office/drawing/2014/main" id="{275D4C31-DE04-4B18-97D0-97FF3B399999}"/>
              </a:ext>
            </a:extLst>
          </p:cNvPr>
          <p:cNvGraphicFramePr>
            <a:graphicFrameLocks noGrp="1"/>
          </p:cNvGraphicFramePr>
          <p:nvPr>
            <p:ph type="tbl" sz="quarter" idx="13"/>
            <p:extLst>
              <p:ext uri="{D42A27DB-BD31-4B8C-83A1-F6EECF244321}">
                <p14:modId xmlns:p14="http://schemas.microsoft.com/office/powerpoint/2010/main" val="39438899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19997143"/>
                    </a:ext>
                  </a:extLst>
                </a:gridCol>
                <a:gridCol w="2468880">
                  <a:extLst>
                    <a:ext uri="{9D8B030D-6E8A-4147-A177-3AD203B41FA5}">
                      <a16:colId xmlns:a16="http://schemas.microsoft.com/office/drawing/2014/main" val="3049275970"/>
                    </a:ext>
                  </a:extLst>
                </a:gridCol>
                <a:gridCol w="2468880">
                  <a:extLst>
                    <a:ext uri="{9D8B030D-6E8A-4147-A177-3AD203B41FA5}">
                      <a16:colId xmlns:a16="http://schemas.microsoft.com/office/drawing/2014/main" val="4976537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364349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3223</a:t>
                      </a:r>
                    </a:p>
                  </a:txBody>
                  <a:tcPr/>
                </a:tc>
                <a:extLst>
                  <a:ext uri="{0D108BD9-81ED-4DB2-BD59-A6C34878D82A}">
                    <a16:rowId xmlns:a16="http://schemas.microsoft.com/office/drawing/2014/main" val="708926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2735</a:t>
                      </a:r>
                    </a:p>
                  </a:txBody>
                  <a:tcPr/>
                </a:tc>
                <a:extLst>
                  <a:ext uri="{0D108BD9-81ED-4DB2-BD59-A6C34878D82A}">
                    <a16:rowId xmlns:a16="http://schemas.microsoft.com/office/drawing/2014/main" val="887502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4523</a:t>
                      </a:r>
                    </a:p>
                  </a:txBody>
                  <a:tcPr/>
                </a:tc>
                <a:extLst>
                  <a:ext uri="{0D108BD9-81ED-4DB2-BD59-A6C34878D82A}">
                    <a16:rowId xmlns:a16="http://schemas.microsoft.com/office/drawing/2014/main" val="218338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19866</a:t>
                      </a:r>
                    </a:p>
                  </a:txBody>
                  <a:tcPr/>
                </a:tc>
                <a:extLst>
                  <a:ext uri="{0D108BD9-81ED-4DB2-BD59-A6C34878D82A}">
                    <a16:rowId xmlns:a16="http://schemas.microsoft.com/office/drawing/2014/main" val="3680528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20197</a:t>
                      </a:r>
                    </a:p>
                  </a:txBody>
                  <a:tcPr/>
                </a:tc>
                <a:extLst>
                  <a:ext uri="{0D108BD9-81ED-4DB2-BD59-A6C34878D82A}">
                    <a16:rowId xmlns:a16="http://schemas.microsoft.com/office/drawing/2014/main" val="2733203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17260</a:t>
                      </a:r>
                    </a:p>
                  </a:txBody>
                  <a:tcPr/>
                </a:tc>
                <a:extLst>
                  <a:ext uri="{0D108BD9-81ED-4DB2-BD59-A6C34878D82A}">
                    <a16:rowId xmlns:a16="http://schemas.microsoft.com/office/drawing/2014/main" val="2447410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17454</a:t>
                      </a:r>
                    </a:p>
                  </a:txBody>
                  <a:tcPr/>
                </a:tc>
                <a:extLst>
                  <a:ext uri="{0D108BD9-81ED-4DB2-BD59-A6C34878D82A}">
                    <a16:rowId xmlns:a16="http://schemas.microsoft.com/office/drawing/2014/main" val="3217168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20917</a:t>
                      </a:r>
                    </a:p>
                  </a:txBody>
                  <a:tcPr/>
                </a:tc>
                <a:extLst>
                  <a:ext uri="{0D108BD9-81ED-4DB2-BD59-A6C34878D82A}">
                    <a16:rowId xmlns:a16="http://schemas.microsoft.com/office/drawing/2014/main" val="489049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18899</a:t>
                      </a:r>
                    </a:p>
                  </a:txBody>
                  <a:tcPr/>
                </a:tc>
                <a:extLst>
                  <a:ext uri="{0D108BD9-81ED-4DB2-BD59-A6C34878D82A}">
                    <a16:rowId xmlns:a16="http://schemas.microsoft.com/office/drawing/2014/main" val="1945360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20180</a:t>
                      </a:r>
                    </a:p>
                  </a:txBody>
                  <a:tcPr/>
                </a:tc>
                <a:extLst>
                  <a:ext uri="{0D108BD9-81ED-4DB2-BD59-A6C34878D82A}">
                    <a16:rowId xmlns:a16="http://schemas.microsoft.com/office/drawing/2014/main" val="39809416"/>
                  </a:ext>
                </a:extLst>
              </a:tr>
            </a:tbl>
          </a:graphicData>
        </a:graphic>
      </p:graphicFrame>
      <p:sp>
        <p:nvSpPr>
          <p:cNvPr id="4" name="Text Placeholder 3">
            <a:extLst>
              <a:ext uri="{FF2B5EF4-FFF2-40B4-BE49-F238E27FC236}">
                <a16:creationId xmlns:a16="http://schemas.microsoft.com/office/drawing/2014/main" id="{6D31BB11-DAEA-45FE-82BC-989D5D8631A2}"/>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124014072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8D160-B618-4B63-9A91-EB30064DB79E}"/>
              </a:ext>
            </a:extLst>
          </p:cNvPr>
          <p:cNvSpPr>
            <a:spLocks noGrp="1"/>
          </p:cNvSpPr>
          <p:nvPr>
            <p:ph type="title"/>
          </p:nvPr>
        </p:nvSpPr>
        <p:spPr/>
        <p:txBody>
          <a:bodyPr/>
          <a:lstStyle/>
          <a:p>
            <a:r>
              <a:rPr lang="en-US"/>
              <a:t>FB Insights - Daily Impressions - 3 of 3</a:t>
            </a:r>
          </a:p>
        </p:txBody>
      </p:sp>
      <p:graphicFrame>
        <p:nvGraphicFramePr>
          <p:cNvPr id="5" name="Table Placeholder 4">
            <a:extLst>
              <a:ext uri="{FF2B5EF4-FFF2-40B4-BE49-F238E27FC236}">
                <a16:creationId xmlns:a16="http://schemas.microsoft.com/office/drawing/2014/main" id="{D2C02EC6-66E2-4D0F-9FBB-893F75A4DDBD}"/>
              </a:ext>
            </a:extLst>
          </p:cNvPr>
          <p:cNvGraphicFramePr>
            <a:graphicFrameLocks noGrp="1"/>
          </p:cNvGraphicFramePr>
          <p:nvPr>
            <p:ph type="tbl" sz="quarter" idx="13"/>
            <p:extLst>
              <p:ext uri="{D42A27DB-BD31-4B8C-83A1-F6EECF244321}">
                <p14:modId xmlns:p14="http://schemas.microsoft.com/office/powerpoint/2010/main" val="6060813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60019090"/>
                    </a:ext>
                  </a:extLst>
                </a:gridCol>
                <a:gridCol w="2468880">
                  <a:extLst>
                    <a:ext uri="{9D8B030D-6E8A-4147-A177-3AD203B41FA5}">
                      <a16:colId xmlns:a16="http://schemas.microsoft.com/office/drawing/2014/main" val="3931963831"/>
                    </a:ext>
                  </a:extLst>
                </a:gridCol>
                <a:gridCol w="2468880">
                  <a:extLst>
                    <a:ext uri="{9D8B030D-6E8A-4147-A177-3AD203B41FA5}">
                      <a16:colId xmlns:a16="http://schemas.microsoft.com/office/drawing/2014/main" val="40383995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2757634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19014</a:t>
                      </a:r>
                    </a:p>
                  </a:txBody>
                  <a:tcPr/>
                </a:tc>
                <a:extLst>
                  <a:ext uri="{0D108BD9-81ED-4DB2-BD59-A6C34878D82A}">
                    <a16:rowId xmlns:a16="http://schemas.microsoft.com/office/drawing/2014/main" val="1100558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13798</a:t>
                      </a:r>
                    </a:p>
                  </a:txBody>
                  <a:tcPr/>
                </a:tc>
                <a:extLst>
                  <a:ext uri="{0D108BD9-81ED-4DB2-BD59-A6C34878D82A}">
                    <a16:rowId xmlns:a16="http://schemas.microsoft.com/office/drawing/2014/main" val="1169319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17033</a:t>
                      </a:r>
                    </a:p>
                  </a:txBody>
                  <a:tcPr/>
                </a:tc>
                <a:extLst>
                  <a:ext uri="{0D108BD9-81ED-4DB2-BD59-A6C34878D82A}">
                    <a16:rowId xmlns:a16="http://schemas.microsoft.com/office/drawing/2014/main" val="1076000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13700</a:t>
                      </a:r>
                    </a:p>
                  </a:txBody>
                  <a:tcPr/>
                </a:tc>
                <a:extLst>
                  <a:ext uri="{0D108BD9-81ED-4DB2-BD59-A6C34878D82A}">
                    <a16:rowId xmlns:a16="http://schemas.microsoft.com/office/drawing/2014/main" val="3467460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14404</a:t>
                      </a:r>
                    </a:p>
                  </a:txBody>
                  <a:tcPr/>
                </a:tc>
                <a:extLst>
                  <a:ext uri="{0D108BD9-81ED-4DB2-BD59-A6C34878D82A}">
                    <a16:rowId xmlns:a16="http://schemas.microsoft.com/office/drawing/2014/main" val="1144873698"/>
                  </a:ext>
                </a:extLst>
              </a:tr>
            </a:tbl>
          </a:graphicData>
        </a:graphic>
      </p:graphicFrame>
      <p:sp>
        <p:nvSpPr>
          <p:cNvPr id="4" name="Text Placeholder 3">
            <a:extLst>
              <a:ext uri="{FF2B5EF4-FFF2-40B4-BE49-F238E27FC236}">
                <a16:creationId xmlns:a16="http://schemas.microsoft.com/office/drawing/2014/main" id="{13ACC42F-0AF1-4B19-9AD3-8238B377EB84}"/>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37912024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8E315-C0E1-4507-A449-996AC825806F}"/>
              </a:ext>
            </a:extLst>
          </p:cNvPr>
          <p:cNvSpPr>
            <a:spLocks noGrp="1"/>
          </p:cNvSpPr>
          <p:nvPr>
            <p:ph type="title"/>
          </p:nvPr>
        </p:nvSpPr>
        <p:spPr/>
        <p:txBody>
          <a:bodyPr/>
          <a:lstStyle/>
          <a:p>
            <a:r>
              <a:rPr lang="en-US"/>
              <a:t>FB Insights - Daily Reach - 1 of 3</a:t>
            </a:r>
          </a:p>
        </p:txBody>
      </p:sp>
      <p:graphicFrame>
        <p:nvGraphicFramePr>
          <p:cNvPr id="5" name="Table Placeholder 4">
            <a:extLst>
              <a:ext uri="{FF2B5EF4-FFF2-40B4-BE49-F238E27FC236}">
                <a16:creationId xmlns:a16="http://schemas.microsoft.com/office/drawing/2014/main" id="{7A1C1E98-1F4F-4580-82B5-C3BCC20B5D0E}"/>
              </a:ext>
            </a:extLst>
          </p:cNvPr>
          <p:cNvGraphicFramePr>
            <a:graphicFrameLocks noGrp="1"/>
          </p:cNvGraphicFramePr>
          <p:nvPr>
            <p:ph type="tbl" sz="quarter" idx="13"/>
            <p:extLst>
              <p:ext uri="{D42A27DB-BD31-4B8C-83A1-F6EECF244321}">
                <p14:modId xmlns:p14="http://schemas.microsoft.com/office/powerpoint/2010/main" val="33836623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40967043"/>
                    </a:ext>
                  </a:extLst>
                </a:gridCol>
                <a:gridCol w="2468880">
                  <a:extLst>
                    <a:ext uri="{9D8B030D-6E8A-4147-A177-3AD203B41FA5}">
                      <a16:colId xmlns:a16="http://schemas.microsoft.com/office/drawing/2014/main" val="1831074926"/>
                    </a:ext>
                  </a:extLst>
                </a:gridCol>
                <a:gridCol w="2468880">
                  <a:extLst>
                    <a:ext uri="{9D8B030D-6E8A-4147-A177-3AD203B41FA5}">
                      <a16:colId xmlns:a16="http://schemas.microsoft.com/office/drawing/2014/main" val="42291436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512063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1374</a:t>
                      </a:r>
                    </a:p>
                  </a:txBody>
                  <a:tcPr/>
                </a:tc>
                <a:extLst>
                  <a:ext uri="{0D108BD9-81ED-4DB2-BD59-A6C34878D82A}">
                    <a16:rowId xmlns:a16="http://schemas.microsoft.com/office/drawing/2014/main" val="3741262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1335</a:t>
                      </a:r>
                    </a:p>
                  </a:txBody>
                  <a:tcPr/>
                </a:tc>
                <a:extLst>
                  <a:ext uri="{0D108BD9-81ED-4DB2-BD59-A6C34878D82A}">
                    <a16:rowId xmlns:a16="http://schemas.microsoft.com/office/drawing/2014/main" val="3804105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a:t>
                      </a:r>
                    </a:p>
                  </a:txBody>
                  <a:tcPr/>
                </a:tc>
                <a:extLst>
                  <a:ext uri="{0D108BD9-81ED-4DB2-BD59-A6C34878D82A}">
                    <a16:rowId xmlns:a16="http://schemas.microsoft.com/office/drawing/2014/main" val="3822675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extLst>
                  <a:ext uri="{0D108BD9-81ED-4DB2-BD59-A6C34878D82A}">
                    <a16:rowId xmlns:a16="http://schemas.microsoft.com/office/drawing/2014/main" val="3838831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extLst>
                  <a:ext uri="{0D108BD9-81ED-4DB2-BD59-A6C34878D82A}">
                    <a16:rowId xmlns:a16="http://schemas.microsoft.com/office/drawing/2014/main" val="4241696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1038</a:t>
                      </a:r>
                    </a:p>
                  </a:txBody>
                  <a:tcPr/>
                </a:tc>
                <a:extLst>
                  <a:ext uri="{0D108BD9-81ED-4DB2-BD59-A6C34878D82A}">
                    <a16:rowId xmlns:a16="http://schemas.microsoft.com/office/drawing/2014/main" val="15607611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1157</a:t>
                      </a:r>
                    </a:p>
                  </a:txBody>
                  <a:tcPr/>
                </a:tc>
                <a:extLst>
                  <a:ext uri="{0D108BD9-81ED-4DB2-BD59-A6C34878D82A}">
                    <a16:rowId xmlns:a16="http://schemas.microsoft.com/office/drawing/2014/main" val="1069929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a:t>
                      </a:r>
                    </a:p>
                  </a:txBody>
                  <a:tcPr/>
                </a:tc>
                <a:extLst>
                  <a:ext uri="{0D108BD9-81ED-4DB2-BD59-A6C34878D82A}">
                    <a16:rowId xmlns:a16="http://schemas.microsoft.com/office/drawing/2014/main" val="10713869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2202</a:t>
                      </a:r>
                    </a:p>
                  </a:txBody>
                  <a:tcPr/>
                </a:tc>
                <a:extLst>
                  <a:ext uri="{0D108BD9-81ED-4DB2-BD59-A6C34878D82A}">
                    <a16:rowId xmlns:a16="http://schemas.microsoft.com/office/drawing/2014/main" val="18979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3294</a:t>
                      </a:r>
                    </a:p>
                  </a:txBody>
                  <a:tcPr/>
                </a:tc>
                <a:extLst>
                  <a:ext uri="{0D108BD9-81ED-4DB2-BD59-A6C34878D82A}">
                    <a16:rowId xmlns:a16="http://schemas.microsoft.com/office/drawing/2014/main" val="8719322"/>
                  </a:ext>
                </a:extLst>
              </a:tr>
            </a:tbl>
          </a:graphicData>
        </a:graphic>
      </p:graphicFrame>
      <p:sp>
        <p:nvSpPr>
          <p:cNvPr id="4" name="Text Placeholder 3">
            <a:extLst>
              <a:ext uri="{FF2B5EF4-FFF2-40B4-BE49-F238E27FC236}">
                <a16:creationId xmlns:a16="http://schemas.microsoft.com/office/drawing/2014/main" id="{4C55EBC2-B205-43DE-8BFC-BBB5C60C125B}"/>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330070560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B6712-1C2F-4289-BB01-29094AA5644F}"/>
              </a:ext>
            </a:extLst>
          </p:cNvPr>
          <p:cNvSpPr>
            <a:spLocks noGrp="1"/>
          </p:cNvSpPr>
          <p:nvPr>
            <p:ph type="title"/>
          </p:nvPr>
        </p:nvSpPr>
        <p:spPr/>
        <p:txBody>
          <a:bodyPr/>
          <a:lstStyle/>
          <a:p>
            <a:r>
              <a:rPr lang="en-US"/>
              <a:t>FB Insights - Daily Reach - 2 of 3</a:t>
            </a:r>
          </a:p>
        </p:txBody>
      </p:sp>
      <p:graphicFrame>
        <p:nvGraphicFramePr>
          <p:cNvPr id="5" name="Table Placeholder 4">
            <a:extLst>
              <a:ext uri="{FF2B5EF4-FFF2-40B4-BE49-F238E27FC236}">
                <a16:creationId xmlns:a16="http://schemas.microsoft.com/office/drawing/2014/main" id="{0A0A6194-0120-4E1A-AFBB-EB9B81FC9ADB}"/>
              </a:ext>
            </a:extLst>
          </p:cNvPr>
          <p:cNvGraphicFramePr>
            <a:graphicFrameLocks noGrp="1"/>
          </p:cNvGraphicFramePr>
          <p:nvPr>
            <p:ph type="tbl" sz="quarter" idx="13"/>
            <p:extLst>
              <p:ext uri="{D42A27DB-BD31-4B8C-83A1-F6EECF244321}">
                <p14:modId xmlns:p14="http://schemas.microsoft.com/office/powerpoint/2010/main" val="28872386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12832819"/>
                    </a:ext>
                  </a:extLst>
                </a:gridCol>
                <a:gridCol w="2468880">
                  <a:extLst>
                    <a:ext uri="{9D8B030D-6E8A-4147-A177-3AD203B41FA5}">
                      <a16:colId xmlns:a16="http://schemas.microsoft.com/office/drawing/2014/main" val="1632800481"/>
                    </a:ext>
                  </a:extLst>
                </a:gridCol>
                <a:gridCol w="2468880">
                  <a:extLst>
                    <a:ext uri="{9D8B030D-6E8A-4147-A177-3AD203B41FA5}">
                      <a16:colId xmlns:a16="http://schemas.microsoft.com/office/drawing/2014/main" val="27802464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303262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2847</a:t>
                      </a:r>
                    </a:p>
                  </a:txBody>
                  <a:tcPr/>
                </a:tc>
                <a:extLst>
                  <a:ext uri="{0D108BD9-81ED-4DB2-BD59-A6C34878D82A}">
                    <a16:rowId xmlns:a16="http://schemas.microsoft.com/office/drawing/2014/main" val="809581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2538</a:t>
                      </a:r>
                    </a:p>
                  </a:txBody>
                  <a:tcPr/>
                </a:tc>
                <a:extLst>
                  <a:ext uri="{0D108BD9-81ED-4DB2-BD59-A6C34878D82A}">
                    <a16:rowId xmlns:a16="http://schemas.microsoft.com/office/drawing/2014/main" val="3309051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3250</a:t>
                      </a:r>
                    </a:p>
                  </a:txBody>
                  <a:tcPr/>
                </a:tc>
                <a:extLst>
                  <a:ext uri="{0D108BD9-81ED-4DB2-BD59-A6C34878D82A}">
                    <a16:rowId xmlns:a16="http://schemas.microsoft.com/office/drawing/2014/main" val="2316416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6733</a:t>
                      </a:r>
                    </a:p>
                  </a:txBody>
                  <a:tcPr/>
                </a:tc>
                <a:extLst>
                  <a:ext uri="{0D108BD9-81ED-4DB2-BD59-A6C34878D82A}">
                    <a16:rowId xmlns:a16="http://schemas.microsoft.com/office/drawing/2014/main" val="1326987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7057</a:t>
                      </a:r>
                    </a:p>
                  </a:txBody>
                  <a:tcPr/>
                </a:tc>
                <a:extLst>
                  <a:ext uri="{0D108BD9-81ED-4DB2-BD59-A6C34878D82A}">
                    <a16:rowId xmlns:a16="http://schemas.microsoft.com/office/drawing/2014/main" val="1518344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6565</a:t>
                      </a:r>
                    </a:p>
                  </a:txBody>
                  <a:tcPr/>
                </a:tc>
                <a:extLst>
                  <a:ext uri="{0D108BD9-81ED-4DB2-BD59-A6C34878D82A}">
                    <a16:rowId xmlns:a16="http://schemas.microsoft.com/office/drawing/2014/main" val="1185044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6712</a:t>
                      </a:r>
                    </a:p>
                  </a:txBody>
                  <a:tcPr/>
                </a:tc>
                <a:extLst>
                  <a:ext uri="{0D108BD9-81ED-4DB2-BD59-A6C34878D82A}">
                    <a16:rowId xmlns:a16="http://schemas.microsoft.com/office/drawing/2014/main" val="2945063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12/18/2017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6127</a:t>
                      </a:r>
                    </a:p>
                  </a:txBody>
                  <a:tcPr/>
                </a:tc>
                <a:extLst>
                  <a:ext uri="{0D108BD9-81ED-4DB2-BD59-A6C34878D82A}">
                    <a16:rowId xmlns:a16="http://schemas.microsoft.com/office/drawing/2014/main" val="1577059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12/19/2017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6071</a:t>
                      </a:r>
                    </a:p>
                  </a:txBody>
                  <a:tcPr/>
                </a:tc>
                <a:extLst>
                  <a:ext uri="{0D108BD9-81ED-4DB2-BD59-A6C34878D82A}">
                    <a16:rowId xmlns:a16="http://schemas.microsoft.com/office/drawing/2014/main" val="926734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12/20/2017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6071</a:t>
                      </a:r>
                    </a:p>
                  </a:txBody>
                  <a:tcPr/>
                </a:tc>
                <a:extLst>
                  <a:ext uri="{0D108BD9-81ED-4DB2-BD59-A6C34878D82A}">
                    <a16:rowId xmlns:a16="http://schemas.microsoft.com/office/drawing/2014/main" val="1326690600"/>
                  </a:ext>
                </a:extLst>
              </a:tr>
            </a:tbl>
          </a:graphicData>
        </a:graphic>
      </p:graphicFrame>
      <p:sp>
        <p:nvSpPr>
          <p:cNvPr id="4" name="Text Placeholder 3">
            <a:extLst>
              <a:ext uri="{FF2B5EF4-FFF2-40B4-BE49-F238E27FC236}">
                <a16:creationId xmlns:a16="http://schemas.microsoft.com/office/drawing/2014/main" id="{6FE6E43F-26E0-48A9-9540-7D5113459DA1}"/>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85397367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A3E6A7-C217-4681-BA43-166056463A68}"/>
              </a:ext>
            </a:extLst>
          </p:cNvPr>
          <p:cNvSpPr>
            <a:spLocks noGrp="1"/>
          </p:cNvSpPr>
          <p:nvPr>
            <p:ph type="title"/>
          </p:nvPr>
        </p:nvSpPr>
        <p:spPr/>
        <p:txBody>
          <a:bodyPr/>
          <a:lstStyle/>
          <a:p>
            <a:r>
              <a:rPr lang="en-US"/>
              <a:t>FB Insights - Daily Reach - 3 of 3</a:t>
            </a:r>
          </a:p>
        </p:txBody>
      </p:sp>
      <p:graphicFrame>
        <p:nvGraphicFramePr>
          <p:cNvPr id="5" name="Table Placeholder 4">
            <a:extLst>
              <a:ext uri="{FF2B5EF4-FFF2-40B4-BE49-F238E27FC236}">
                <a16:creationId xmlns:a16="http://schemas.microsoft.com/office/drawing/2014/main" id="{244FFAA9-CEBE-46CF-8826-5D2609EEDD62}"/>
              </a:ext>
            </a:extLst>
          </p:cNvPr>
          <p:cNvGraphicFramePr>
            <a:graphicFrameLocks noGrp="1"/>
          </p:cNvGraphicFramePr>
          <p:nvPr>
            <p:ph type="tbl" sz="quarter" idx="13"/>
            <p:extLst>
              <p:ext uri="{D42A27DB-BD31-4B8C-83A1-F6EECF244321}">
                <p14:modId xmlns:p14="http://schemas.microsoft.com/office/powerpoint/2010/main" val="17298924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62225929"/>
                    </a:ext>
                  </a:extLst>
                </a:gridCol>
                <a:gridCol w="2468880">
                  <a:extLst>
                    <a:ext uri="{9D8B030D-6E8A-4147-A177-3AD203B41FA5}">
                      <a16:colId xmlns:a16="http://schemas.microsoft.com/office/drawing/2014/main" val="2831097420"/>
                    </a:ext>
                  </a:extLst>
                </a:gridCol>
                <a:gridCol w="2468880">
                  <a:extLst>
                    <a:ext uri="{9D8B030D-6E8A-4147-A177-3AD203B41FA5}">
                      <a16:colId xmlns:a16="http://schemas.microsoft.com/office/drawing/2014/main" val="31325796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08643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5824</a:t>
                      </a:r>
                    </a:p>
                  </a:txBody>
                  <a:tcPr/>
                </a:tc>
                <a:extLst>
                  <a:ext uri="{0D108BD9-81ED-4DB2-BD59-A6C34878D82A}">
                    <a16:rowId xmlns:a16="http://schemas.microsoft.com/office/drawing/2014/main" val="3677823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4039</a:t>
                      </a:r>
                    </a:p>
                  </a:txBody>
                  <a:tcPr/>
                </a:tc>
                <a:extLst>
                  <a:ext uri="{0D108BD9-81ED-4DB2-BD59-A6C34878D82A}">
                    <a16:rowId xmlns:a16="http://schemas.microsoft.com/office/drawing/2014/main" val="807690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6392</a:t>
                      </a:r>
                    </a:p>
                  </a:txBody>
                  <a:tcPr/>
                </a:tc>
                <a:extLst>
                  <a:ext uri="{0D108BD9-81ED-4DB2-BD59-A6C34878D82A}">
                    <a16:rowId xmlns:a16="http://schemas.microsoft.com/office/drawing/2014/main" val="3074772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12/24/2017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5314</a:t>
                      </a:r>
                    </a:p>
                  </a:txBody>
                  <a:tcPr/>
                </a:tc>
                <a:extLst>
                  <a:ext uri="{0D108BD9-81ED-4DB2-BD59-A6C34878D82A}">
                    <a16:rowId xmlns:a16="http://schemas.microsoft.com/office/drawing/2014/main" val="3297499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Autohaus Strauss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12/25/2017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5818</a:t>
                      </a:r>
                    </a:p>
                  </a:txBody>
                  <a:tcPr/>
                </a:tc>
                <a:extLst>
                  <a:ext uri="{0D108BD9-81ED-4DB2-BD59-A6C34878D82A}">
                    <a16:rowId xmlns:a16="http://schemas.microsoft.com/office/drawing/2014/main" val="2617060050"/>
                  </a:ext>
                </a:extLst>
              </a:tr>
            </a:tbl>
          </a:graphicData>
        </a:graphic>
      </p:graphicFrame>
      <p:sp>
        <p:nvSpPr>
          <p:cNvPr id="4" name="Text Placeholder 3">
            <a:extLst>
              <a:ext uri="{FF2B5EF4-FFF2-40B4-BE49-F238E27FC236}">
                <a16:creationId xmlns:a16="http://schemas.microsoft.com/office/drawing/2014/main" id="{2A1E26F5-62BD-489D-8788-754B9717AFFC}"/>
              </a:ext>
            </a:extLst>
          </p:cNvPr>
          <p:cNvSpPr>
            <a:spLocks noGrp="1"/>
          </p:cNvSpPr>
          <p:nvPr>
            <p:ph type="body" sz="quarter" idx="14"/>
          </p:nvPr>
        </p:nvSpPr>
        <p:spPr/>
        <p:txBody>
          <a:bodyPr/>
          <a:lstStyle/>
          <a:p>
            <a:r>
              <a:rPr lang="en-US"/>
              <a:t>12/01/2017 - 12/31/2017</a:t>
            </a:r>
          </a:p>
        </p:txBody>
      </p:sp>
    </p:spTree>
    <p:extLst>
      <p:ext uri="{BB962C8B-B14F-4D97-AF65-F5344CB8AC3E}">
        <p14:creationId xmlns:p14="http://schemas.microsoft.com/office/powerpoint/2010/main" val="90683226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883703-0841-44CE-9965-BABE58AD2494}"/>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9C442944-75D2-4D56-AB04-320DF08E652A}"/>
              </a:ext>
            </a:extLst>
          </p:cNvPr>
          <p:cNvGraphicFramePr>
            <a:graphicFrameLocks noGrp="1"/>
          </p:cNvGraphicFramePr>
          <p:nvPr>
            <p:ph type="chart" sz="quarter" idx="13"/>
            <p:extLst>
              <p:ext uri="{D42A27DB-BD31-4B8C-83A1-F6EECF244321}">
                <p14:modId xmlns:p14="http://schemas.microsoft.com/office/powerpoint/2010/main" val="2915833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A45200D-B937-4E95-B745-18B549A4B01F}"/>
              </a:ext>
            </a:extLst>
          </p:cNvPr>
          <p:cNvSpPr>
            <a:spLocks noGrp="1"/>
          </p:cNvSpPr>
          <p:nvPr>
            <p:ph type="body" sz="quarter" idx="14"/>
          </p:nvPr>
        </p:nvSpPr>
        <p:spPr/>
        <p:txBody>
          <a:bodyPr/>
          <a:lstStyle/>
          <a:p>
            <a:r>
              <a:rPr lang="en-US"/>
              <a:t>12/01/2017 - 12/31/2017</a:t>
            </a:r>
          </a:p>
        </p:txBody>
      </p:sp>
      <p:sp>
        <p:nvSpPr>
          <p:cNvPr id="5" name="Footer Placeholder 4">
            <a:extLst>
              <a:ext uri="{FF2B5EF4-FFF2-40B4-BE49-F238E27FC236}">
                <a16:creationId xmlns:a16="http://schemas.microsoft.com/office/drawing/2014/main" id="{689295E8-302C-45E8-A4F2-E2F4BE0C16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1944687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2043</Words>
  <Application>Microsoft Office PowerPoint</Application>
  <PresentationFormat>On-screen Show (4:3)</PresentationFormat>
  <Paragraphs>1056</Paragraphs>
  <Slides>56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56</vt:i4>
      </vt:variant>
    </vt:vector>
  </HeadingPairs>
  <TitlesOfParts>
    <vt:vector size="59" baseType="lpstr">
      <vt:lpstr>Calibri</vt:lpstr>
      <vt:lpstr>Arial</vt:lpstr>
      <vt:lpstr>quintly_template</vt:lpstr>
      <vt:lpstr>Facebook Page Report</vt:lpstr>
      <vt:lpstr>Facebook Key Metrics Table</vt:lpstr>
      <vt:lpstr>Facebook Fans Table</vt:lpstr>
      <vt:lpstr>Key Metrics Table w. User Post RR</vt:lpstr>
      <vt:lpstr>Facebook Fans Total</vt:lpstr>
      <vt:lpstr>Facebook Fans Change</vt:lpstr>
      <vt:lpstr>Facebook Fans Lost</vt:lpstr>
      <vt:lpstr>Facebook Own Posts Table - 1 of 11</vt:lpstr>
      <vt:lpstr>Facebook Own Posts Table - 2 of 11</vt:lpstr>
      <vt:lpstr>Facebook Own Posts Table - 3 of 11</vt:lpstr>
      <vt:lpstr>Facebook Own Posts Table - 4 of 11</vt:lpstr>
      <vt:lpstr>Facebook Own Posts Table - 5 of 11</vt:lpstr>
      <vt:lpstr>Facebook Own Posts Table - 6 of 11</vt:lpstr>
      <vt:lpstr>Facebook Own Posts Table - 7 of 11</vt:lpstr>
      <vt:lpstr>Facebook Own Posts Table - 8 of 11</vt:lpstr>
      <vt:lpstr>Facebook Own Posts Table - 9 of 11</vt:lpstr>
      <vt:lpstr>Facebook Own Posts Table - 10 of 11</vt:lpstr>
      <vt:lpstr>Facebook Own Posts Table - 11 of 11</vt:lpstr>
      <vt:lpstr>Facebook Own Posts with Reactions Table - 1 of 15</vt:lpstr>
      <vt:lpstr>Facebook Own Posts with Reactions Table - 2 of 15</vt:lpstr>
      <vt:lpstr>Facebook Own Posts with Reactions Table - 3 of 15</vt:lpstr>
      <vt:lpstr>Facebook Own Posts with Reactions Table - 4 of 15</vt:lpstr>
      <vt:lpstr>Facebook Own Posts with Reactions Table - 5 of 15</vt:lpstr>
      <vt:lpstr>Facebook Own Posts with Reactions Table - 6 of 15</vt:lpstr>
      <vt:lpstr>Facebook Own Posts with Reactions Table - 7 of 15</vt:lpstr>
      <vt:lpstr>Facebook Own Posts with Reactions Table - 8 of 15</vt:lpstr>
      <vt:lpstr>Facebook Own Posts with Reactions Table - 9 of 15</vt:lpstr>
      <vt:lpstr>Facebook Own Posts with Reactions Table - 10 of 15</vt:lpstr>
      <vt:lpstr>Facebook Own Posts with Reactions Table - 11 of 15</vt:lpstr>
      <vt:lpstr>Facebook Own Posts with Reactions Table - 12 of 15</vt:lpstr>
      <vt:lpstr>Facebook Own Posts with Reactions Table - 13 of 15</vt:lpstr>
      <vt:lpstr>Facebook Own Posts with Reactions Table - 14 of 15</vt:lpstr>
      <vt:lpstr>Facebook Own Posts with Reactions Table - 15 of 15</vt:lpstr>
      <vt:lpstr>Facebook Own Posts By Weekday</vt:lpstr>
      <vt:lpstr>Facebook Interaction Rate</vt:lpstr>
      <vt:lpstr>Facebook Post Type Distribution</vt:lpstr>
      <vt:lpstr>Facebook Interaction Rate By Post Type</vt:lpstr>
      <vt:lpstr>Facebook Response Times</vt:lpstr>
      <vt:lpstr>Facebook Key Influencers - 1 of 3</vt:lpstr>
      <vt:lpstr>Facebook Key Influencers - 2 of 3</vt:lpstr>
      <vt:lpstr>Facebook Key Influencers - 3 of 3</vt:lpstr>
      <vt:lpstr>Facebook Check Ins</vt:lpstr>
      <vt:lpstr>Facebook Fan Demographics</vt:lpstr>
      <vt:lpstr>Facebook Impressions</vt:lpstr>
      <vt:lpstr>Facebook Reach</vt:lpstr>
      <vt:lpstr>Facebook Engaged Users</vt:lpstr>
      <vt:lpstr>Facebook Page Views</vt:lpstr>
      <vt:lpstr>Facebook Private Messages Table</vt:lpstr>
      <vt:lpstr>Page Fans Online</vt:lpstr>
      <vt:lpstr>FB Insights - Daily Impressions - 1 of 3</vt:lpstr>
      <vt:lpstr>FB Insights - Daily Impressions - 2 of 3</vt:lpstr>
      <vt:lpstr>FB Insights - Daily Impressions - 3 of 3</vt:lpstr>
      <vt:lpstr>FB Insights - Daily Reach - 1 of 3</vt:lpstr>
      <vt:lpstr>FB Insights - Daily Reach - 2 of 3</vt:lpstr>
      <vt:lpstr>FB Insights - Daily Reach - 3 of 3</vt:lpstr>
      <vt:lpstr>Facebook Reach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2018-01-02T16:16:35Z</dcterms:created>
  <dcterms:modified xsi:type="dcterms:W3CDTF">2018-01-02T16:18:09Z</dcterms:modified>
</cp:coreProperties>
</file>