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5" r:id="rId38"/>
    <p:sldId id="296" r:id="rId39"/>
    <p:sldId id="297" r:id="rId40"/>
    <p:sldId id="298" r:id="rId41"/>
    <p:sldId id="299" r:id="rId42"/>
    <p:sldId id="300" r:id="rId43"/>
    <p:sldId id="301" r:id="rId44"/>
    <p:sldId id="302" r:id="rId45"/>
    <p:sldId id="303" r:id="rId46"/>
    <p:sldId id="305" r:id="rId47"/>
    <p:sldId id="306" r:id="rId48"/>
    <p:sldId id="307" r:id="rId49"/>
    <p:sldId id="309" r:id="rId50"/>
    <p:sldId id="310" r:id="rId51"/>
    <p:sldId id="311" r:id="rId52"/>
    <p:sldId id="312" r:id="rId53"/>
  </p:sldIdLst>
  <p:sldSz cx="9144000" cy="6858000" type="screen4x3"/>
  <p:notesSz cx="6858000" cy="9144000"/>
  <p:embeddedFontLst>
    <p:embeddedFont>
      <p:font typeface="Calibri" panose="020F050202020403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1364</c:v>
                </c:pt>
                <c:pt idx="1">
                  <c:v>1367</c:v>
                </c:pt>
                <c:pt idx="2">
                  <c:v>1369</c:v>
                </c:pt>
                <c:pt idx="3">
                  <c:v>1369</c:v>
                </c:pt>
                <c:pt idx="4">
                  <c:v>1375</c:v>
                </c:pt>
                <c:pt idx="5">
                  <c:v>1376</c:v>
                </c:pt>
                <c:pt idx="6">
                  <c:v>1380</c:v>
                </c:pt>
                <c:pt idx="7">
                  <c:v>1381</c:v>
                </c:pt>
                <c:pt idx="8">
                  <c:v>1383</c:v>
                </c:pt>
                <c:pt idx="9">
                  <c:v>1385</c:v>
                </c:pt>
                <c:pt idx="10">
                  <c:v>1387</c:v>
                </c:pt>
                <c:pt idx="11">
                  <c:v>1388</c:v>
                </c:pt>
                <c:pt idx="12">
                  <c:v>1387</c:v>
                </c:pt>
                <c:pt idx="13">
                  <c:v>1389</c:v>
                </c:pt>
                <c:pt idx="14">
                  <c:v>1390</c:v>
                </c:pt>
                <c:pt idx="15">
                  <c:v>1391</c:v>
                </c:pt>
                <c:pt idx="16">
                  <c:v>1390</c:v>
                </c:pt>
                <c:pt idx="17">
                  <c:v>1389</c:v>
                </c:pt>
                <c:pt idx="18">
                  <c:v>1392</c:v>
                </c:pt>
                <c:pt idx="19">
                  <c:v>1397</c:v>
                </c:pt>
                <c:pt idx="20">
                  <c:v>1396</c:v>
                </c:pt>
                <c:pt idx="21">
                  <c:v>1397</c:v>
                </c:pt>
                <c:pt idx="22">
                  <c:v>1398</c:v>
                </c:pt>
                <c:pt idx="23">
                  <c:v>1398</c:v>
                </c:pt>
                <c:pt idx="24">
                  <c:v>1403</c:v>
                </c:pt>
                <c:pt idx="25">
                  <c:v>1404</c:v>
                </c:pt>
                <c:pt idx="26">
                  <c:v>1405</c:v>
                </c:pt>
                <c:pt idx="27">
                  <c:v>1407</c:v>
                </c:pt>
                <c:pt idx="28">
                  <c:v>1408</c:v>
                </c:pt>
                <c:pt idx="29">
                  <c:v>1408</c:v>
                </c:pt>
                <c:pt idx="30">
                  <c:v>1410</c:v>
                </c:pt>
              </c:numCache>
            </c:numRef>
          </c:val>
          <c:smooth val="0"/>
          <c:extLst>
            <c:ext xmlns:c16="http://schemas.microsoft.com/office/drawing/2014/chart" uri="{C3380CC4-5D6E-409C-BE32-E72D297353CC}">
              <c16:uniqueId val="{00000000-61F2-48CB-80E5-121E545223E8}"/>
            </c:ext>
          </c:extLst>
        </c:ser>
        <c:dLbls>
          <c:showLegendKey val="0"/>
          <c:showVal val="0"/>
          <c:showCatName val="0"/>
          <c:showSerName val="0"/>
          <c:showPercent val="0"/>
          <c:showBubbleSize val="0"/>
        </c:dLbls>
        <c:smooth val="0"/>
        <c:axId val="281356896"/>
        <c:axId val="281357880"/>
      </c:lineChart>
      <c:dateAx>
        <c:axId val="281356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57880"/>
        <c:crosses val="autoZero"/>
        <c:auto val="1"/>
        <c:lblOffset val="100"/>
        <c:baseTimeUnit val="days"/>
      </c:dateAx>
      <c:valAx>
        <c:axId val="28135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5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2</c:v>
                </c:pt>
                <c:pt idx="2">
                  <c:v>4</c:v>
                </c:pt>
                <c:pt idx="3">
                  <c:v>1</c:v>
                </c:pt>
                <c:pt idx="4">
                  <c:v>4</c:v>
                </c:pt>
                <c:pt idx="5">
                  <c:v>2</c:v>
                </c:pt>
                <c:pt idx="6">
                  <c:v>3</c:v>
                </c:pt>
                <c:pt idx="7">
                  <c:v>2</c:v>
                </c:pt>
                <c:pt idx="8">
                  <c:v>1</c:v>
                </c:pt>
                <c:pt idx="9">
                  <c:v>4</c:v>
                </c:pt>
                <c:pt idx="10">
                  <c:v>1</c:v>
                </c:pt>
                <c:pt idx="11">
                  <c:v>1</c:v>
                </c:pt>
                <c:pt idx="12">
                  <c:v>0</c:v>
                </c:pt>
                <c:pt idx="13">
                  <c:v>0</c:v>
                </c:pt>
                <c:pt idx="14">
                  <c:v>3</c:v>
                </c:pt>
                <c:pt idx="15">
                  <c:v>0</c:v>
                </c:pt>
                <c:pt idx="16">
                  <c:v>1</c:v>
                </c:pt>
                <c:pt idx="17">
                  <c:v>-1</c:v>
                </c:pt>
                <c:pt idx="18">
                  <c:v>1</c:v>
                </c:pt>
                <c:pt idx="19">
                  <c:v>6</c:v>
                </c:pt>
                <c:pt idx="20">
                  <c:v>-1</c:v>
                </c:pt>
                <c:pt idx="21">
                  <c:v>1</c:v>
                </c:pt>
                <c:pt idx="22">
                  <c:v>0</c:v>
                </c:pt>
                <c:pt idx="23">
                  <c:v>1</c:v>
                </c:pt>
                <c:pt idx="24">
                  <c:v>3</c:v>
                </c:pt>
                <c:pt idx="25">
                  <c:v>3</c:v>
                </c:pt>
                <c:pt idx="26">
                  <c:v>0</c:v>
                </c:pt>
                <c:pt idx="27">
                  <c:v>3</c:v>
                </c:pt>
                <c:pt idx="28">
                  <c:v>0</c:v>
                </c:pt>
                <c:pt idx="29">
                  <c:v>1</c:v>
                </c:pt>
                <c:pt idx="30">
                  <c:v>2</c:v>
                </c:pt>
              </c:numCache>
            </c:numRef>
          </c:val>
          <c:smooth val="0"/>
          <c:extLst>
            <c:ext xmlns:c16="http://schemas.microsoft.com/office/drawing/2014/chart" uri="{C3380CC4-5D6E-409C-BE32-E72D297353CC}">
              <c16:uniqueId val="{00000000-E102-4B86-83D6-41EEFD8976D6}"/>
            </c:ext>
          </c:extLst>
        </c:ser>
        <c:dLbls>
          <c:showLegendKey val="0"/>
          <c:showVal val="0"/>
          <c:showCatName val="0"/>
          <c:showSerName val="0"/>
          <c:showPercent val="0"/>
          <c:showBubbleSize val="0"/>
        </c:dLbls>
        <c:smooth val="0"/>
        <c:axId val="283098432"/>
        <c:axId val="283101384"/>
      </c:lineChart>
      <c:dateAx>
        <c:axId val="283098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01384"/>
        <c:crosses val="autoZero"/>
        <c:auto val="1"/>
        <c:lblOffset val="100"/>
        <c:baseTimeUnit val="days"/>
      </c:dateAx>
      <c:valAx>
        <c:axId val="28310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9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1</c:v>
                </c:pt>
                <c:pt idx="17">
                  <c:v>1</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7058-44EC-B7EC-C9E34106BCAF}"/>
            </c:ext>
          </c:extLst>
        </c:ser>
        <c:dLbls>
          <c:showLegendKey val="0"/>
          <c:showVal val="0"/>
          <c:showCatName val="0"/>
          <c:showSerName val="0"/>
          <c:showPercent val="0"/>
          <c:showBubbleSize val="0"/>
        </c:dLbls>
        <c:smooth val="0"/>
        <c:axId val="285875208"/>
        <c:axId val="285874880"/>
      </c:lineChart>
      <c:dateAx>
        <c:axId val="285875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74880"/>
        <c:crosses val="autoZero"/>
        <c:auto val="1"/>
        <c:lblOffset val="100"/>
        <c:baseTimeUnit val="days"/>
      </c:dateAx>
      <c:valAx>
        <c:axId val="28587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7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6</c:v>
                </c:pt>
                <c:pt idx="2">
                  <c:v>8</c:v>
                </c:pt>
                <c:pt idx="3">
                  <c:v>3</c:v>
                </c:pt>
                <c:pt idx="4">
                  <c:v>5</c:v>
                </c:pt>
                <c:pt idx="5">
                  <c:v>7</c:v>
                </c:pt>
                <c:pt idx="6">
                  <c:v>4</c:v>
                </c:pt>
              </c:numCache>
            </c:numRef>
          </c:val>
          <c:extLst>
            <c:ext xmlns:c16="http://schemas.microsoft.com/office/drawing/2014/chart" uri="{C3380CC4-5D6E-409C-BE32-E72D297353CC}">
              <c16:uniqueId val="{00000000-D8D4-4802-B981-D3DB49505300}"/>
            </c:ext>
          </c:extLst>
        </c:ser>
        <c:dLbls>
          <c:showLegendKey val="0"/>
          <c:showVal val="0"/>
          <c:showCatName val="0"/>
          <c:showSerName val="0"/>
          <c:showPercent val="0"/>
          <c:showBubbleSize val="0"/>
        </c:dLbls>
        <c:gapWidth val="219"/>
        <c:overlap val="-27"/>
        <c:axId val="392783704"/>
        <c:axId val="392786000"/>
      </c:barChart>
      <c:catAx>
        <c:axId val="392783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86000"/>
        <c:crosses val="autoZero"/>
        <c:auto val="1"/>
        <c:lblAlgn val="ctr"/>
        <c:lblOffset val="100"/>
        <c:noMultiLvlLbl val="0"/>
      </c:catAx>
      <c:valAx>
        <c:axId val="39278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8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2.1781693587861</c:v>
                </c:pt>
                <c:pt idx="1">
                  <c:v>1.6874541452678</c:v>
                </c:pt>
                <c:pt idx="2">
                  <c:v>0</c:v>
                </c:pt>
                <c:pt idx="3">
                  <c:v>0</c:v>
                </c:pt>
                <c:pt idx="4">
                  <c:v>0.82664721614393</c:v>
                </c:pt>
                <c:pt idx="5">
                  <c:v>0.94614264919942004</c:v>
                </c:pt>
                <c:pt idx="6">
                  <c:v>1.1627906976744</c:v>
                </c:pt>
                <c:pt idx="7">
                  <c:v>0.65264684554024999</c:v>
                </c:pt>
                <c:pt idx="8">
                  <c:v>0</c:v>
                </c:pt>
                <c:pt idx="9">
                  <c:v>0</c:v>
                </c:pt>
                <c:pt idx="10">
                  <c:v>1.1552346570397001</c:v>
                </c:pt>
                <c:pt idx="11">
                  <c:v>0</c:v>
                </c:pt>
                <c:pt idx="12">
                  <c:v>0.67291516462389001</c:v>
                </c:pt>
                <c:pt idx="13">
                  <c:v>0</c:v>
                </c:pt>
                <c:pt idx="14">
                  <c:v>0</c:v>
                </c:pt>
                <c:pt idx="15">
                  <c:v>0.86330935251799001</c:v>
                </c:pt>
                <c:pt idx="16">
                  <c:v>0</c:v>
                </c:pt>
                <c:pt idx="17">
                  <c:v>1.1750599520384</c:v>
                </c:pt>
                <c:pt idx="18">
                  <c:v>0.86330935251799001</c:v>
                </c:pt>
                <c:pt idx="19">
                  <c:v>0.64562410329985997</c:v>
                </c:pt>
                <c:pt idx="20">
                  <c:v>0.50143266475644999</c:v>
                </c:pt>
                <c:pt idx="21">
                  <c:v>0.64469914040114995</c:v>
                </c:pt>
                <c:pt idx="22">
                  <c:v>0.50107372942019002</c:v>
                </c:pt>
                <c:pt idx="23">
                  <c:v>1.3242662848961999</c:v>
                </c:pt>
                <c:pt idx="24">
                  <c:v>0</c:v>
                </c:pt>
                <c:pt idx="25">
                  <c:v>0</c:v>
                </c:pt>
                <c:pt idx="26">
                  <c:v>0.56980056980057003</c:v>
                </c:pt>
                <c:pt idx="27">
                  <c:v>0</c:v>
                </c:pt>
                <c:pt idx="28">
                  <c:v>0</c:v>
                </c:pt>
                <c:pt idx="29">
                  <c:v>0.71073205401563999</c:v>
                </c:pt>
                <c:pt idx="30">
                  <c:v>0.85166784953868002</c:v>
                </c:pt>
              </c:numCache>
            </c:numRef>
          </c:val>
          <c:smooth val="0"/>
          <c:extLst>
            <c:ext xmlns:c16="http://schemas.microsoft.com/office/drawing/2014/chart" uri="{C3380CC4-5D6E-409C-BE32-E72D297353CC}">
              <c16:uniqueId val="{00000000-F987-48F4-A9A2-6A7DD7AE1851}"/>
            </c:ext>
          </c:extLst>
        </c:ser>
        <c:dLbls>
          <c:showLegendKey val="0"/>
          <c:showVal val="0"/>
          <c:showCatName val="0"/>
          <c:showSerName val="0"/>
          <c:showPercent val="0"/>
          <c:showBubbleSize val="0"/>
        </c:dLbls>
        <c:smooth val="0"/>
        <c:axId val="392796168"/>
        <c:axId val="392790920"/>
      </c:lineChart>
      <c:dateAx>
        <c:axId val="392796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90920"/>
        <c:crosses val="autoZero"/>
        <c:auto val="1"/>
        <c:lblOffset val="100"/>
        <c:baseTimeUnit val="days"/>
      </c:dateAx>
      <c:valAx>
        <c:axId val="39279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9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Fürst</c:v>
                </c:pt>
              </c:strCache>
            </c:strRef>
          </c:cat>
          <c:val>
            <c:numRef>
              <c:f>Sheet1!$B$2</c:f>
              <c:numCache>
                <c:formatCode>General</c:formatCode>
                <c:ptCount val="1"/>
                <c:pt idx="0">
                  <c:v>3</c:v>
                </c:pt>
              </c:numCache>
            </c:numRef>
          </c:val>
          <c:extLst>
            <c:ext xmlns:c16="http://schemas.microsoft.com/office/drawing/2014/chart" uri="{C3380CC4-5D6E-409C-BE32-E72D297353CC}">
              <c16:uniqueId val="{00000000-7584-4080-ACB2-4D949F9FC46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Fürst</c:v>
                </c:pt>
              </c:strCache>
            </c:strRef>
          </c:cat>
          <c:val>
            <c:numRef>
              <c:f>Sheet1!$C$2</c:f>
              <c:numCache>
                <c:formatCode>General</c:formatCode>
                <c:ptCount val="1"/>
                <c:pt idx="0">
                  <c:v>30</c:v>
                </c:pt>
              </c:numCache>
            </c:numRef>
          </c:val>
          <c:extLst>
            <c:ext xmlns:c16="http://schemas.microsoft.com/office/drawing/2014/chart" uri="{C3380CC4-5D6E-409C-BE32-E72D297353CC}">
              <c16:uniqueId val="{00000001-7584-4080-ACB2-4D949F9FC465}"/>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Autohaus Fürst</c:v>
                </c:pt>
              </c:strCache>
            </c:strRef>
          </c:cat>
          <c:val>
            <c:numRef>
              <c:f>Sheet1!$D$2</c:f>
              <c:numCache>
                <c:formatCode>General</c:formatCode>
                <c:ptCount val="1"/>
                <c:pt idx="0">
                  <c:v>2</c:v>
                </c:pt>
              </c:numCache>
            </c:numRef>
          </c:val>
          <c:extLst>
            <c:ext xmlns:c16="http://schemas.microsoft.com/office/drawing/2014/chart" uri="{C3380CC4-5D6E-409C-BE32-E72D297353CC}">
              <c16:uniqueId val="{00000002-7584-4080-ACB2-4D949F9FC465}"/>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Autohaus Fürst</c:v>
                </c:pt>
              </c:strCache>
            </c:strRef>
          </c:cat>
          <c:val>
            <c:numRef>
              <c:f>Sheet1!$E$2</c:f>
              <c:numCache>
                <c:formatCode>General</c:formatCode>
                <c:ptCount val="1"/>
                <c:pt idx="0">
                  <c:v>2</c:v>
                </c:pt>
              </c:numCache>
            </c:numRef>
          </c:val>
          <c:extLst>
            <c:ext xmlns:c16="http://schemas.microsoft.com/office/drawing/2014/chart" uri="{C3380CC4-5D6E-409C-BE32-E72D297353CC}">
              <c16:uniqueId val="{00000003-7584-4080-ACB2-4D949F9FC465}"/>
            </c:ext>
          </c:extLst>
        </c:ser>
        <c:dLbls>
          <c:showLegendKey val="0"/>
          <c:showVal val="0"/>
          <c:showCatName val="0"/>
          <c:showSerName val="0"/>
          <c:showPercent val="0"/>
          <c:showBubbleSize val="0"/>
        </c:dLbls>
        <c:gapWidth val="150"/>
        <c:overlap val="100"/>
        <c:axId val="392798464"/>
        <c:axId val="392795512"/>
      </c:barChart>
      <c:catAx>
        <c:axId val="39279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95512"/>
        <c:crosses val="autoZero"/>
        <c:auto val="1"/>
        <c:lblAlgn val="ctr"/>
        <c:lblOffset val="100"/>
        <c:noMultiLvlLbl val="0"/>
      </c:catAx>
      <c:valAx>
        <c:axId val="392795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9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0.64820578257757</c:v>
                </c:pt>
                <c:pt idx="1">
                  <c:v>0.91840077867234005</c:v>
                </c:pt>
                <c:pt idx="2">
                  <c:v>1.0863566853776001</c:v>
                </c:pt>
                <c:pt idx="3">
                  <c:v>0</c:v>
                </c:pt>
                <c:pt idx="4">
                  <c:v>0.75362578944273995</c:v>
                </c:pt>
                <c:pt idx="5">
                  <c:v>0</c:v>
                </c:pt>
                <c:pt idx="6">
                  <c:v>0</c:v>
                </c:pt>
                <c:pt idx="7">
                  <c:v>0</c:v>
                </c:pt>
                <c:pt idx="8">
                  <c:v>0</c:v>
                </c:pt>
              </c:numCache>
            </c:numRef>
          </c:val>
          <c:extLst>
            <c:ext xmlns:c16="http://schemas.microsoft.com/office/drawing/2014/chart" uri="{C3380CC4-5D6E-409C-BE32-E72D297353CC}">
              <c16:uniqueId val="{00000000-5103-4BC1-A393-A5D454294E52}"/>
            </c:ext>
          </c:extLst>
        </c:ser>
        <c:dLbls>
          <c:showLegendKey val="0"/>
          <c:showVal val="0"/>
          <c:showCatName val="0"/>
          <c:showSerName val="0"/>
          <c:showPercent val="0"/>
          <c:showBubbleSize val="0"/>
        </c:dLbls>
        <c:gapWidth val="219"/>
        <c:overlap val="-27"/>
        <c:axId val="392791248"/>
        <c:axId val="392791576"/>
      </c:barChart>
      <c:catAx>
        <c:axId val="39279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91576"/>
        <c:crosses val="autoZero"/>
        <c:auto val="1"/>
        <c:lblAlgn val="ctr"/>
        <c:lblOffset val="100"/>
        <c:noMultiLvlLbl val="0"/>
      </c:catAx>
      <c:valAx>
        <c:axId val="39279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9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Fürst</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2BF2-4C6F-8F33-C694E57C6760}"/>
            </c:ext>
          </c:extLst>
        </c:ser>
        <c:dLbls>
          <c:showLegendKey val="0"/>
          <c:showVal val="0"/>
          <c:showCatName val="0"/>
          <c:showSerName val="0"/>
          <c:showPercent val="0"/>
          <c:showBubbleSize val="0"/>
        </c:dLbls>
        <c:gapWidth val="219"/>
        <c:overlap val="-27"/>
        <c:axId val="392800432"/>
        <c:axId val="392799776"/>
      </c:barChart>
      <c:catAx>
        <c:axId val="39280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99776"/>
        <c:crosses val="autoZero"/>
        <c:auto val="1"/>
        <c:lblAlgn val="ctr"/>
        <c:lblOffset val="100"/>
        <c:noMultiLvlLbl val="0"/>
      </c:catAx>
      <c:valAx>
        <c:axId val="392799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0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158</c:v>
                </c:pt>
                <c:pt idx="1">
                  <c:v>160</c:v>
                </c:pt>
                <c:pt idx="2">
                  <c:v>160</c:v>
                </c:pt>
                <c:pt idx="3">
                  <c:v>160</c:v>
                </c:pt>
                <c:pt idx="4">
                  <c:v>161</c:v>
                </c:pt>
                <c:pt idx="5">
                  <c:v>162</c:v>
                </c:pt>
                <c:pt idx="6">
                  <c:v>163</c:v>
                </c:pt>
                <c:pt idx="7">
                  <c:v>163</c:v>
                </c:pt>
                <c:pt idx="8">
                  <c:v>163</c:v>
                </c:pt>
                <c:pt idx="9">
                  <c:v>163</c:v>
                </c:pt>
                <c:pt idx="10">
                  <c:v>164</c:v>
                </c:pt>
                <c:pt idx="11">
                  <c:v>165</c:v>
                </c:pt>
                <c:pt idx="12">
                  <c:v>166</c:v>
                </c:pt>
                <c:pt idx="13">
                  <c:v>166</c:v>
                </c:pt>
                <c:pt idx="14">
                  <c:v>166</c:v>
                </c:pt>
                <c:pt idx="15">
                  <c:v>167</c:v>
                </c:pt>
                <c:pt idx="16">
                  <c:v>167</c:v>
                </c:pt>
                <c:pt idx="17">
                  <c:v>168</c:v>
                </c:pt>
                <c:pt idx="18">
                  <c:v>168</c:v>
                </c:pt>
                <c:pt idx="19">
                  <c:v>169</c:v>
                </c:pt>
                <c:pt idx="20">
                  <c:v>169</c:v>
                </c:pt>
                <c:pt idx="21">
                  <c:v>169</c:v>
                </c:pt>
                <c:pt idx="22">
                  <c:v>170</c:v>
                </c:pt>
                <c:pt idx="23">
                  <c:v>170</c:v>
                </c:pt>
                <c:pt idx="24">
                  <c:v>170</c:v>
                </c:pt>
                <c:pt idx="25">
                  <c:v>170</c:v>
                </c:pt>
                <c:pt idx="26">
                  <c:v>170</c:v>
                </c:pt>
                <c:pt idx="27">
                  <c:v>170</c:v>
                </c:pt>
                <c:pt idx="28">
                  <c:v>170</c:v>
                </c:pt>
                <c:pt idx="29">
                  <c:v>170</c:v>
                </c:pt>
                <c:pt idx="30">
                  <c:v>171</c:v>
                </c:pt>
              </c:numCache>
            </c:numRef>
          </c:val>
          <c:smooth val="0"/>
          <c:extLst>
            <c:ext xmlns:c16="http://schemas.microsoft.com/office/drawing/2014/chart" uri="{C3380CC4-5D6E-409C-BE32-E72D297353CC}">
              <c16:uniqueId val="{00000000-DA92-4E22-A43B-5047A9A5FE9E}"/>
            </c:ext>
          </c:extLst>
        </c:ser>
        <c:dLbls>
          <c:showLegendKey val="0"/>
          <c:showVal val="0"/>
          <c:showCatName val="0"/>
          <c:showSerName val="0"/>
          <c:showPercent val="0"/>
          <c:showBubbleSize val="0"/>
        </c:dLbls>
        <c:smooth val="0"/>
        <c:axId val="417096744"/>
        <c:axId val="417099040"/>
      </c:lineChart>
      <c:dateAx>
        <c:axId val="417096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99040"/>
        <c:crosses val="autoZero"/>
        <c:auto val="1"/>
        <c:lblOffset val="100"/>
        <c:baseTimeUnit val="days"/>
      </c:dateAx>
      <c:valAx>
        <c:axId val="417099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096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8</c:v>
                </c:pt>
                <c:pt idx="1">
                  <c:v>104</c:v>
                </c:pt>
                <c:pt idx="2">
                  <c:v>122</c:v>
                </c:pt>
                <c:pt idx="3">
                  <c:v>131</c:v>
                </c:pt>
                <c:pt idx="4">
                  <c:v>125</c:v>
                </c:pt>
                <c:pt idx="5">
                  <c:v>69</c:v>
                </c:pt>
                <c:pt idx="6">
                  <c:v>25</c:v>
                </c:pt>
              </c:numCache>
            </c:numRef>
          </c:val>
          <c:extLst>
            <c:ext xmlns:c16="http://schemas.microsoft.com/office/drawing/2014/chart" uri="{C3380CC4-5D6E-409C-BE32-E72D297353CC}">
              <c16:uniqueId val="{00000000-D06C-459A-8032-89B892705745}"/>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c:v>
                </c:pt>
                <c:pt idx="1">
                  <c:v>177</c:v>
                </c:pt>
                <c:pt idx="2">
                  <c:v>165</c:v>
                </c:pt>
                <c:pt idx="3">
                  <c:v>170</c:v>
                </c:pt>
                <c:pt idx="4">
                  <c:v>171</c:v>
                </c:pt>
                <c:pt idx="5">
                  <c:v>83</c:v>
                </c:pt>
                <c:pt idx="6">
                  <c:v>46</c:v>
                </c:pt>
              </c:numCache>
            </c:numRef>
          </c:val>
          <c:extLst>
            <c:ext xmlns:c16="http://schemas.microsoft.com/office/drawing/2014/chart" uri="{C3380CC4-5D6E-409C-BE32-E72D297353CC}">
              <c16:uniqueId val="{00000001-D06C-459A-8032-89B892705745}"/>
            </c:ext>
          </c:extLst>
        </c:ser>
        <c:dLbls>
          <c:showLegendKey val="0"/>
          <c:showVal val="0"/>
          <c:showCatName val="0"/>
          <c:showSerName val="0"/>
          <c:showPercent val="0"/>
          <c:showBubbleSize val="0"/>
        </c:dLbls>
        <c:gapWidth val="219"/>
        <c:overlap val="-27"/>
        <c:axId val="417112816"/>
        <c:axId val="417112488"/>
      </c:barChart>
      <c:catAx>
        <c:axId val="417112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12488"/>
        <c:crosses val="autoZero"/>
        <c:auto val="1"/>
        <c:lblAlgn val="ctr"/>
        <c:lblOffset val="100"/>
        <c:noMultiLvlLbl val="0"/>
      </c:catAx>
      <c:valAx>
        <c:axId val="41711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1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13540</c:v>
                </c:pt>
                <c:pt idx="1">
                  <c:v>12983</c:v>
                </c:pt>
                <c:pt idx="2">
                  <c:v>4316</c:v>
                </c:pt>
                <c:pt idx="3">
                  <c:v>1716</c:v>
                </c:pt>
                <c:pt idx="4">
                  <c:v>6394</c:v>
                </c:pt>
                <c:pt idx="5">
                  <c:v>3681</c:v>
                </c:pt>
                <c:pt idx="6">
                  <c:v>3641</c:v>
                </c:pt>
                <c:pt idx="7">
                  <c:v>5653</c:v>
                </c:pt>
                <c:pt idx="8">
                  <c:v>2986</c:v>
                </c:pt>
                <c:pt idx="9">
                  <c:v>2659</c:v>
                </c:pt>
                <c:pt idx="10">
                  <c:v>2297</c:v>
                </c:pt>
                <c:pt idx="11">
                  <c:v>2211</c:v>
                </c:pt>
                <c:pt idx="12">
                  <c:v>4020</c:v>
                </c:pt>
                <c:pt idx="13">
                  <c:v>1544</c:v>
                </c:pt>
                <c:pt idx="14">
                  <c:v>568</c:v>
                </c:pt>
                <c:pt idx="15">
                  <c:v>1698</c:v>
                </c:pt>
                <c:pt idx="16">
                  <c:v>921</c:v>
                </c:pt>
                <c:pt idx="17">
                  <c:v>6616</c:v>
                </c:pt>
                <c:pt idx="18">
                  <c:v>6086</c:v>
                </c:pt>
                <c:pt idx="19">
                  <c:v>2924</c:v>
                </c:pt>
                <c:pt idx="20">
                  <c:v>1594</c:v>
                </c:pt>
                <c:pt idx="21">
                  <c:v>1960</c:v>
                </c:pt>
                <c:pt idx="22">
                  <c:v>3387</c:v>
                </c:pt>
                <c:pt idx="23">
                  <c:v>3290</c:v>
                </c:pt>
                <c:pt idx="24">
                  <c:v>1762</c:v>
                </c:pt>
                <c:pt idx="25">
                  <c:v>925</c:v>
                </c:pt>
                <c:pt idx="26">
                  <c:v>2050</c:v>
                </c:pt>
                <c:pt idx="27">
                  <c:v>664</c:v>
                </c:pt>
                <c:pt idx="28">
                  <c:v>201</c:v>
                </c:pt>
                <c:pt idx="29">
                  <c:v>1482</c:v>
                </c:pt>
                <c:pt idx="30">
                  <c:v>3883</c:v>
                </c:pt>
              </c:numCache>
            </c:numRef>
          </c:val>
          <c:smooth val="0"/>
          <c:extLst>
            <c:ext xmlns:c16="http://schemas.microsoft.com/office/drawing/2014/chart" uri="{C3380CC4-5D6E-409C-BE32-E72D297353CC}">
              <c16:uniqueId val="{00000000-94BB-4CB8-8C59-09160D4A8AE5}"/>
            </c:ext>
          </c:extLst>
        </c:ser>
        <c:dLbls>
          <c:showLegendKey val="0"/>
          <c:showVal val="0"/>
          <c:showCatName val="0"/>
          <c:showSerName val="0"/>
          <c:showPercent val="0"/>
          <c:showBubbleSize val="0"/>
        </c:dLbls>
        <c:smooth val="0"/>
        <c:axId val="417115112"/>
        <c:axId val="417112160"/>
      </c:lineChart>
      <c:dateAx>
        <c:axId val="417115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12160"/>
        <c:crosses val="autoZero"/>
        <c:auto val="1"/>
        <c:lblOffset val="100"/>
        <c:baseTimeUnit val="days"/>
      </c:dateAx>
      <c:valAx>
        <c:axId val="417112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1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3159</c:v>
                </c:pt>
                <c:pt idx="1">
                  <c:v>2741</c:v>
                </c:pt>
                <c:pt idx="2">
                  <c:v>1240</c:v>
                </c:pt>
                <c:pt idx="3">
                  <c:v>561</c:v>
                </c:pt>
                <c:pt idx="4">
                  <c:v>1247</c:v>
                </c:pt>
                <c:pt idx="5">
                  <c:v>1143</c:v>
                </c:pt>
                <c:pt idx="6">
                  <c:v>1074</c:v>
                </c:pt>
                <c:pt idx="7">
                  <c:v>1231</c:v>
                </c:pt>
                <c:pt idx="8">
                  <c:v>917</c:v>
                </c:pt>
                <c:pt idx="9">
                  <c:v>1105</c:v>
                </c:pt>
                <c:pt idx="10">
                  <c:v>819</c:v>
                </c:pt>
                <c:pt idx="11">
                  <c:v>829</c:v>
                </c:pt>
                <c:pt idx="12">
                  <c:v>1023</c:v>
                </c:pt>
                <c:pt idx="13">
                  <c:v>749</c:v>
                </c:pt>
                <c:pt idx="14">
                  <c:v>284</c:v>
                </c:pt>
                <c:pt idx="15">
                  <c:v>605</c:v>
                </c:pt>
                <c:pt idx="16">
                  <c:v>509</c:v>
                </c:pt>
                <c:pt idx="17">
                  <c:v>945</c:v>
                </c:pt>
                <c:pt idx="18">
                  <c:v>1148</c:v>
                </c:pt>
                <c:pt idx="19">
                  <c:v>892</c:v>
                </c:pt>
                <c:pt idx="20">
                  <c:v>675</c:v>
                </c:pt>
                <c:pt idx="21">
                  <c:v>864</c:v>
                </c:pt>
                <c:pt idx="22">
                  <c:v>969</c:v>
                </c:pt>
                <c:pt idx="23">
                  <c:v>1033</c:v>
                </c:pt>
                <c:pt idx="24">
                  <c:v>964</c:v>
                </c:pt>
                <c:pt idx="25">
                  <c:v>605</c:v>
                </c:pt>
                <c:pt idx="26">
                  <c:v>1297</c:v>
                </c:pt>
                <c:pt idx="27">
                  <c:v>481</c:v>
                </c:pt>
                <c:pt idx="28">
                  <c:v>145</c:v>
                </c:pt>
                <c:pt idx="29">
                  <c:v>878</c:v>
                </c:pt>
                <c:pt idx="30">
                  <c:v>1808</c:v>
                </c:pt>
              </c:numCache>
            </c:numRef>
          </c:val>
          <c:smooth val="0"/>
          <c:extLst>
            <c:ext xmlns:c16="http://schemas.microsoft.com/office/drawing/2014/chart" uri="{C3380CC4-5D6E-409C-BE32-E72D297353CC}">
              <c16:uniqueId val="{00000000-D667-47A5-A990-F223F6C54AC6}"/>
            </c:ext>
          </c:extLst>
        </c:ser>
        <c:dLbls>
          <c:showLegendKey val="0"/>
          <c:showVal val="0"/>
          <c:showCatName val="0"/>
          <c:showSerName val="0"/>
          <c:showPercent val="0"/>
          <c:showBubbleSize val="0"/>
        </c:dLbls>
        <c:smooth val="0"/>
        <c:axId val="417109208"/>
        <c:axId val="417109864"/>
      </c:lineChart>
      <c:dateAx>
        <c:axId val="417109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09864"/>
        <c:crosses val="autoZero"/>
        <c:auto val="1"/>
        <c:lblOffset val="100"/>
        <c:baseTimeUnit val="days"/>
      </c:dateAx>
      <c:valAx>
        <c:axId val="417109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0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197</c:v>
                </c:pt>
                <c:pt idx="1">
                  <c:v>312</c:v>
                </c:pt>
                <c:pt idx="2">
                  <c:v>108</c:v>
                </c:pt>
                <c:pt idx="3">
                  <c:v>40</c:v>
                </c:pt>
                <c:pt idx="4">
                  <c:v>112</c:v>
                </c:pt>
                <c:pt idx="5">
                  <c:v>82</c:v>
                </c:pt>
                <c:pt idx="6">
                  <c:v>88</c:v>
                </c:pt>
                <c:pt idx="7">
                  <c:v>95</c:v>
                </c:pt>
                <c:pt idx="8">
                  <c:v>63</c:v>
                </c:pt>
                <c:pt idx="9">
                  <c:v>62</c:v>
                </c:pt>
                <c:pt idx="10">
                  <c:v>50</c:v>
                </c:pt>
                <c:pt idx="11">
                  <c:v>67</c:v>
                </c:pt>
                <c:pt idx="12">
                  <c:v>57</c:v>
                </c:pt>
                <c:pt idx="13">
                  <c:v>28</c:v>
                </c:pt>
                <c:pt idx="14">
                  <c:v>17</c:v>
                </c:pt>
                <c:pt idx="15">
                  <c:v>34</c:v>
                </c:pt>
                <c:pt idx="16">
                  <c:v>19</c:v>
                </c:pt>
                <c:pt idx="17">
                  <c:v>161</c:v>
                </c:pt>
                <c:pt idx="18">
                  <c:v>147</c:v>
                </c:pt>
                <c:pt idx="19">
                  <c:v>63</c:v>
                </c:pt>
                <c:pt idx="20">
                  <c:v>37</c:v>
                </c:pt>
                <c:pt idx="21">
                  <c:v>66</c:v>
                </c:pt>
                <c:pt idx="22">
                  <c:v>73</c:v>
                </c:pt>
                <c:pt idx="23">
                  <c:v>80</c:v>
                </c:pt>
                <c:pt idx="24">
                  <c:v>35</c:v>
                </c:pt>
                <c:pt idx="25">
                  <c:v>18</c:v>
                </c:pt>
                <c:pt idx="26">
                  <c:v>32</c:v>
                </c:pt>
                <c:pt idx="27">
                  <c:v>18</c:v>
                </c:pt>
                <c:pt idx="28">
                  <c:v>5</c:v>
                </c:pt>
                <c:pt idx="29">
                  <c:v>30</c:v>
                </c:pt>
                <c:pt idx="30">
                  <c:v>112</c:v>
                </c:pt>
              </c:numCache>
            </c:numRef>
          </c:val>
          <c:smooth val="0"/>
          <c:extLst>
            <c:ext xmlns:c16="http://schemas.microsoft.com/office/drawing/2014/chart" uri="{C3380CC4-5D6E-409C-BE32-E72D297353CC}">
              <c16:uniqueId val="{00000000-CCA8-46F5-B84A-807CCBCBB01A}"/>
            </c:ext>
          </c:extLst>
        </c:ser>
        <c:dLbls>
          <c:showLegendKey val="0"/>
          <c:showVal val="0"/>
          <c:showCatName val="0"/>
          <c:showSerName val="0"/>
          <c:showPercent val="0"/>
          <c:showBubbleSize val="0"/>
        </c:dLbls>
        <c:smooth val="0"/>
        <c:axId val="417125936"/>
        <c:axId val="417122984"/>
      </c:lineChart>
      <c:dateAx>
        <c:axId val="417125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22984"/>
        <c:crosses val="autoZero"/>
        <c:auto val="1"/>
        <c:lblOffset val="100"/>
        <c:baseTimeUnit val="days"/>
      </c:dateAx>
      <c:valAx>
        <c:axId val="41712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25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33</c:v>
                </c:pt>
                <c:pt idx="1">
                  <c:v>40</c:v>
                </c:pt>
                <c:pt idx="2">
                  <c:v>28</c:v>
                </c:pt>
                <c:pt idx="3">
                  <c:v>15</c:v>
                </c:pt>
                <c:pt idx="4">
                  <c:v>70</c:v>
                </c:pt>
                <c:pt idx="5">
                  <c:v>34</c:v>
                </c:pt>
                <c:pt idx="6">
                  <c:v>29</c:v>
                </c:pt>
                <c:pt idx="7">
                  <c:v>31</c:v>
                </c:pt>
                <c:pt idx="8">
                  <c:v>31</c:v>
                </c:pt>
                <c:pt idx="9">
                  <c:v>25</c:v>
                </c:pt>
                <c:pt idx="10">
                  <c:v>23</c:v>
                </c:pt>
                <c:pt idx="11">
                  <c:v>26</c:v>
                </c:pt>
                <c:pt idx="12">
                  <c:v>23</c:v>
                </c:pt>
                <c:pt idx="13">
                  <c:v>20</c:v>
                </c:pt>
                <c:pt idx="14">
                  <c:v>14</c:v>
                </c:pt>
                <c:pt idx="15">
                  <c:v>25</c:v>
                </c:pt>
                <c:pt idx="16">
                  <c:v>12</c:v>
                </c:pt>
                <c:pt idx="17">
                  <c:v>38</c:v>
                </c:pt>
                <c:pt idx="18">
                  <c:v>33</c:v>
                </c:pt>
                <c:pt idx="19">
                  <c:v>26</c:v>
                </c:pt>
                <c:pt idx="20">
                  <c:v>29</c:v>
                </c:pt>
                <c:pt idx="21">
                  <c:v>24</c:v>
                </c:pt>
                <c:pt idx="22">
                  <c:v>24</c:v>
                </c:pt>
                <c:pt idx="23">
                  <c:v>11</c:v>
                </c:pt>
                <c:pt idx="24">
                  <c:v>47</c:v>
                </c:pt>
                <c:pt idx="25">
                  <c:v>16</c:v>
                </c:pt>
                <c:pt idx="26">
                  <c:v>13</c:v>
                </c:pt>
                <c:pt idx="27">
                  <c:v>15</c:v>
                </c:pt>
                <c:pt idx="28">
                  <c:v>15</c:v>
                </c:pt>
                <c:pt idx="29">
                  <c:v>9</c:v>
                </c:pt>
                <c:pt idx="30">
                  <c:v>9</c:v>
                </c:pt>
              </c:numCache>
            </c:numRef>
          </c:val>
          <c:smooth val="0"/>
          <c:extLst>
            <c:ext xmlns:c16="http://schemas.microsoft.com/office/drawing/2014/chart" uri="{C3380CC4-5D6E-409C-BE32-E72D297353CC}">
              <c16:uniqueId val="{00000000-483B-4BA4-893F-A7DA01B49240}"/>
            </c:ext>
          </c:extLst>
        </c:ser>
        <c:dLbls>
          <c:showLegendKey val="0"/>
          <c:showVal val="0"/>
          <c:showCatName val="0"/>
          <c:showSerName val="0"/>
          <c:showPercent val="0"/>
          <c:showBubbleSize val="0"/>
        </c:dLbls>
        <c:smooth val="0"/>
        <c:axId val="417122000"/>
        <c:axId val="417126920"/>
      </c:lineChart>
      <c:dateAx>
        <c:axId val="417122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26920"/>
        <c:crosses val="autoZero"/>
        <c:auto val="1"/>
        <c:lblOffset val="100"/>
        <c:baseTimeUnit val="days"/>
      </c:dateAx>
      <c:valAx>
        <c:axId val="41712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2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205.4</c:v>
                </c:pt>
                <c:pt idx="1">
                  <c:v>118.46666666666999</c:v>
                </c:pt>
                <c:pt idx="2">
                  <c:v>83.366666666667001</c:v>
                </c:pt>
                <c:pt idx="3">
                  <c:v>66.633333333332999</c:v>
                </c:pt>
                <c:pt idx="4">
                  <c:v>96.733333333332993</c:v>
                </c:pt>
                <c:pt idx="5">
                  <c:v>183.6</c:v>
                </c:pt>
                <c:pt idx="6">
                  <c:v>328.4</c:v>
                </c:pt>
                <c:pt idx="7">
                  <c:v>452.93333333332998</c:v>
                </c:pt>
                <c:pt idx="8">
                  <c:v>569</c:v>
                </c:pt>
                <c:pt idx="9">
                  <c:v>545.80645161289999</c:v>
                </c:pt>
                <c:pt idx="10">
                  <c:v>553.16129032258004</c:v>
                </c:pt>
                <c:pt idx="11">
                  <c:v>563.38709677419001</c:v>
                </c:pt>
                <c:pt idx="12">
                  <c:v>597.58064516129002</c:v>
                </c:pt>
                <c:pt idx="13">
                  <c:v>585.16129032258004</c:v>
                </c:pt>
                <c:pt idx="14">
                  <c:v>567.16129032258004</c:v>
                </c:pt>
                <c:pt idx="15">
                  <c:v>574.35483870968005</c:v>
                </c:pt>
                <c:pt idx="16">
                  <c:v>591.22580645160997</c:v>
                </c:pt>
                <c:pt idx="17">
                  <c:v>616.22580645160997</c:v>
                </c:pt>
                <c:pt idx="18">
                  <c:v>643.93548387096996</c:v>
                </c:pt>
                <c:pt idx="19">
                  <c:v>679.45161290322994</c:v>
                </c:pt>
                <c:pt idx="20">
                  <c:v>695.45161290322994</c:v>
                </c:pt>
                <c:pt idx="21">
                  <c:v>648.09677419355</c:v>
                </c:pt>
                <c:pt idx="22">
                  <c:v>535.83870967741996</c:v>
                </c:pt>
                <c:pt idx="23">
                  <c:v>354.67741935484003</c:v>
                </c:pt>
              </c:numCache>
            </c:numRef>
          </c:val>
          <c:smooth val="0"/>
          <c:extLst>
            <c:ext xmlns:c16="http://schemas.microsoft.com/office/drawing/2014/chart" uri="{C3380CC4-5D6E-409C-BE32-E72D297353CC}">
              <c16:uniqueId val="{00000000-7093-4A13-A4D0-5AAC1BD20DD3}"/>
            </c:ext>
          </c:extLst>
        </c:ser>
        <c:dLbls>
          <c:showLegendKey val="0"/>
          <c:showVal val="0"/>
          <c:showCatName val="0"/>
          <c:showSerName val="0"/>
          <c:showPercent val="0"/>
          <c:showBubbleSize val="0"/>
        </c:dLbls>
        <c:smooth val="0"/>
        <c:axId val="417125608"/>
        <c:axId val="417119704"/>
      </c:lineChart>
      <c:catAx>
        <c:axId val="41712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19704"/>
        <c:crosses val="autoZero"/>
        <c:auto val="1"/>
        <c:lblAlgn val="ctr"/>
        <c:lblOffset val="100"/>
        <c:noMultiLvlLbl val="0"/>
      </c:catAx>
      <c:valAx>
        <c:axId val="41711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2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Fürst</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3159</c:v>
                </c:pt>
                <c:pt idx="1">
                  <c:v>2741</c:v>
                </c:pt>
                <c:pt idx="2">
                  <c:v>1240</c:v>
                </c:pt>
                <c:pt idx="3">
                  <c:v>561</c:v>
                </c:pt>
                <c:pt idx="4">
                  <c:v>1247</c:v>
                </c:pt>
                <c:pt idx="5">
                  <c:v>1143</c:v>
                </c:pt>
                <c:pt idx="6">
                  <c:v>1074</c:v>
                </c:pt>
                <c:pt idx="7">
                  <c:v>1231</c:v>
                </c:pt>
                <c:pt idx="8">
                  <c:v>917</c:v>
                </c:pt>
                <c:pt idx="9">
                  <c:v>1105</c:v>
                </c:pt>
                <c:pt idx="10">
                  <c:v>819</c:v>
                </c:pt>
                <c:pt idx="11">
                  <c:v>829</c:v>
                </c:pt>
                <c:pt idx="12">
                  <c:v>1023</c:v>
                </c:pt>
                <c:pt idx="13">
                  <c:v>749</c:v>
                </c:pt>
                <c:pt idx="14">
                  <c:v>284</c:v>
                </c:pt>
                <c:pt idx="15">
                  <c:v>605</c:v>
                </c:pt>
                <c:pt idx="16">
                  <c:v>509</c:v>
                </c:pt>
                <c:pt idx="17">
                  <c:v>945</c:v>
                </c:pt>
                <c:pt idx="18">
                  <c:v>1148</c:v>
                </c:pt>
                <c:pt idx="19">
                  <c:v>892</c:v>
                </c:pt>
                <c:pt idx="20">
                  <c:v>675</c:v>
                </c:pt>
                <c:pt idx="21">
                  <c:v>864</c:v>
                </c:pt>
                <c:pt idx="22">
                  <c:v>969</c:v>
                </c:pt>
                <c:pt idx="23">
                  <c:v>1033</c:v>
                </c:pt>
                <c:pt idx="24">
                  <c:v>964</c:v>
                </c:pt>
                <c:pt idx="25">
                  <c:v>605</c:v>
                </c:pt>
                <c:pt idx="26">
                  <c:v>1297</c:v>
                </c:pt>
                <c:pt idx="27">
                  <c:v>481</c:v>
                </c:pt>
                <c:pt idx="28">
                  <c:v>145</c:v>
                </c:pt>
                <c:pt idx="29">
                  <c:v>878</c:v>
                </c:pt>
                <c:pt idx="30">
                  <c:v>1808</c:v>
                </c:pt>
              </c:numCache>
            </c:numRef>
          </c:val>
          <c:smooth val="0"/>
          <c:extLst>
            <c:ext xmlns:c16="http://schemas.microsoft.com/office/drawing/2014/chart" uri="{C3380CC4-5D6E-409C-BE32-E72D297353CC}">
              <c16:uniqueId val="{00000000-A14F-42A1-A3B0-1E2F4D880872}"/>
            </c:ext>
          </c:extLst>
        </c:ser>
        <c:dLbls>
          <c:showLegendKey val="0"/>
          <c:showVal val="0"/>
          <c:showCatName val="0"/>
          <c:showSerName val="0"/>
          <c:showPercent val="0"/>
          <c:showBubbleSize val="0"/>
        </c:dLbls>
        <c:smooth val="0"/>
        <c:axId val="417123968"/>
        <c:axId val="417125280"/>
      </c:lineChart>
      <c:dateAx>
        <c:axId val="417123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25280"/>
        <c:crosses val="autoZero"/>
        <c:auto val="1"/>
        <c:lblOffset val="100"/>
        <c:baseTimeUnit val="days"/>
      </c:dateAx>
      <c:valAx>
        <c:axId val="41712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2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C1E48-6EEA-4BC7-98B0-8F02FD990B41}"/>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59456CA8-E869-4457-B70A-1BAF15459D60}"/>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201737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4BB44-30B6-47DF-82B2-79CD26E6B076}"/>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C23C319-F8F1-4C2A-8099-AEA5543ED932}"/>
              </a:ext>
            </a:extLst>
          </p:cNvPr>
          <p:cNvGraphicFramePr>
            <a:graphicFrameLocks noGrp="1"/>
          </p:cNvGraphicFramePr>
          <p:nvPr>
            <p:ph type="tbl" sz="quarter" idx="13"/>
            <p:extLst>
              <p:ext uri="{D42A27DB-BD31-4B8C-83A1-F6EECF244321}">
                <p14:modId xmlns:p14="http://schemas.microsoft.com/office/powerpoint/2010/main" val="231206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25456063"/>
                    </a:ext>
                  </a:extLst>
                </a:gridCol>
                <a:gridCol w="740664">
                  <a:extLst>
                    <a:ext uri="{9D8B030D-6E8A-4147-A177-3AD203B41FA5}">
                      <a16:colId xmlns:a16="http://schemas.microsoft.com/office/drawing/2014/main" val="1514305917"/>
                    </a:ext>
                  </a:extLst>
                </a:gridCol>
                <a:gridCol w="740664">
                  <a:extLst>
                    <a:ext uri="{9D8B030D-6E8A-4147-A177-3AD203B41FA5}">
                      <a16:colId xmlns:a16="http://schemas.microsoft.com/office/drawing/2014/main" val="3613208401"/>
                    </a:ext>
                  </a:extLst>
                </a:gridCol>
                <a:gridCol w="740664">
                  <a:extLst>
                    <a:ext uri="{9D8B030D-6E8A-4147-A177-3AD203B41FA5}">
                      <a16:colId xmlns:a16="http://schemas.microsoft.com/office/drawing/2014/main" val="921701100"/>
                    </a:ext>
                  </a:extLst>
                </a:gridCol>
                <a:gridCol w="740664">
                  <a:extLst>
                    <a:ext uri="{9D8B030D-6E8A-4147-A177-3AD203B41FA5}">
                      <a16:colId xmlns:a16="http://schemas.microsoft.com/office/drawing/2014/main" val="707498856"/>
                    </a:ext>
                  </a:extLst>
                </a:gridCol>
                <a:gridCol w="740664">
                  <a:extLst>
                    <a:ext uri="{9D8B030D-6E8A-4147-A177-3AD203B41FA5}">
                      <a16:colId xmlns:a16="http://schemas.microsoft.com/office/drawing/2014/main" val="3192584692"/>
                    </a:ext>
                  </a:extLst>
                </a:gridCol>
                <a:gridCol w="740664">
                  <a:extLst>
                    <a:ext uri="{9D8B030D-6E8A-4147-A177-3AD203B41FA5}">
                      <a16:colId xmlns:a16="http://schemas.microsoft.com/office/drawing/2014/main" val="897877225"/>
                    </a:ext>
                  </a:extLst>
                </a:gridCol>
                <a:gridCol w="740664">
                  <a:extLst>
                    <a:ext uri="{9D8B030D-6E8A-4147-A177-3AD203B41FA5}">
                      <a16:colId xmlns:a16="http://schemas.microsoft.com/office/drawing/2014/main" val="3991442644"/>
                    </a:ext>
                  </a:extLst>
                </a:gridCol>
                <a:gridCol w="740664">
                  <a:extLst>
                    <a:ext uri="{9D8B030D-6E8A-4147-A177-3AD203B41FA5}">
                      <a16:colId xmlns:a16="http://schemas.microsoft.com/office/drawing/2014/main" val="1221766866"/>
                    </a:ext>
                  </a:extLst>
                </a:gridCol>
                <a:gridCol w="740664">
                  <a:extLst>
                    <a:ext uri="{9D8B030D-6E8A-4147-A177-3AD203B41FA5}">
                      <a16:colId xmlns:a16="http://schemas.microsoft.com/office/drawing/2014/main" val="178667172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22145834"/>
                  </a:ext>
                </a:extLst>
              </a:tr>
              <a:tr h="370840">
                <a:tc>
                  <a:txBody>
                    <a:bodyPr/>
                    <a:lstStyle/>
                    <a:p>
                      <a:r>
                        <a:rPr lang="en-US" sz="1000"/>
                        <a:t>Autohaus Fürst</a:t>
                      </a:r>
                    </a:p>
                  </a:txBody>
                  <a:tcPr/>
                </a:tc>
                <a:tc>
                  <a:txBody>
                    <a:bodyPr/>
                    <a:lstStyle/>
                    <a:p>
                      <a:r>
                        <a:rPr lang="en-US" sz="1000"/>
                        <a:t>1410</a:t>
                      </a:r>
                    </a:p>
                  </a:txBody>
                  <a:tcPr/>
                </a:tc>
                <a:tc>
                  <a:txBody>
                    <a:bodyPr/>
                    <a:lstStyle/>
                    <a:p>
                      <a:r>
                        <a:rPr lang="en-US" sz="1000"/>
                        <a:t>48</a:t>
                      </a:r>
                    </a:p>
                  </a:txBody>
                  <a:tcPr/>
                </a:tc>
                <a:tc>
                  <a:txBody>
                    <a:bodyPr/>
                    <a:lstStyle/>
                    <a:p>
                      <a:r>
                        <a:rPr lang="en-US" sz="1000"/>
                        <a:t>37</a:t>
                      </a:r>
                    </a:p>
                  </a:txBody>
                  <a:tcPr/>
                </a:tc>
                <a:tc>
                  <a:txBody>
                    <a:bodyPr/>
                    <a:lstStyle/>
                    <a:p>
                      <a:r>
                        <a:rPr lang="en-US" sz="1000"/>
                        <a:t>399</a:t>
                      </a:r>
                    </a:p>
                  </a:txBody>
                  <a:tcPr/>
                </a:tc>
                <a:tc>
                  <a:txBody>
                    <a:bodyPr/>
                    <a:lstStyle/>
                    <a:p>
                      <a:r>
                        <a:rPr lang="en-US" sz="1000"/>
                        <a:t>23</a:t>
                      </a:r>
                    </a:p>
                  </a:txBody>
                  <a:tcPr/>
                </a:tc>
                <a:tc>
                  <a:txBody>
                    <a:bodyPr/>
                    <a:lstStyle/>
                    <a:p>
                      <a:r>
                        <a:rPr lang="en-US" sz="1000"/>
                        <a:t>105</a:t>
                      </a:r>
                    </a:p>
                  </a:txBody>
                  <a:tcPr/>
                </a:tc>
                <a:tc>
                  <a:txBody>
                    <a:bodyPr/>
                    <a:lstStyle/>
                    <a:p>
                      <a:r>
                        <a:rPr lang="en-US" sz="1000"/>
                        <a:t>0</a:t>
                      </a:r>
                    </a:p>
                  </a:txBody>
                  <a:tcPr/>
                </a:tc>
                <a:tc>
                  <a:txBody>
                    <a:bodyPr/>
                    <a:lstStyle/>
                    <a:p>
                      <a:r>
                        <a:rPr lang="en-US" sz="1000"/>
                        <a:t>1.0277%</a:t>
                      </a:r>
                    </a:p>
                  </a:txBody>
                  <a:tcPr/>
                </a:tc>
                <a:tc>
                  <a:txBody>
                    <a:bodyPr/>
                    <a:lstStyle/>
                    <a:p>
                      <a:r>
                        <a:rPr lang="en-US" sz="1000"/>
                        <a:t>0.0%</a:t>
                      </a:r>
                    </a:p>
                  </a:txBody>
                  <a:tcPr/>
                </a:tc>
                <a:extLst>
                  <a:ext uri="{0D108BD9-81ED-4DB2-BD59-A6C34878D82A}">
                    <a16:rowId xmlns:a16="http://schemas.microsoft.com/office/drawing/2014/main" val="3996214086"/>
                  </a:ext>
                </a:extLst>
              </a:tr>
            </a:tbl>
          </a:graphicData>
        </a:graphic>
      </p:graphicFrame>
      <p:sp>
        <p:nvSpPr>
          <p:cNvPr id="4" name="Text Placeholder 3">
            <a:extLst>
              <a:ext uri="{FF2B5EF4-FFF2-40B4-BE49-F238E27FC236}">
                <a16:creationId xmlns:a16="http://schemas.microsoft.com/office/drawing/2014/main" id="{4D431C7D-28BE-440F-82E6-FF51AECA7B2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191080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E0F8E-78C7-4DD2-8F55-980FB5D2FC51}"/>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5D16DBA8-42DC-4BD6-BA66-464D29F060DF}"/>
              </a:ext>
            </a:extLst>
          </p:cNvPr>
          <p:cNvGraphicFramePr>
            <a:graphicFrameLocks noGrp="1"/>
          </p:cNvGraphicFramePr>
          <p:nvPr>
            <p:ph type="tbl" sz="quarter" idx="13"/>
            <p:extLst>
              <p:ext uri="{D42A27DB-BD31-4B8C-83A1-F6EECF244321}">
                <p14:modId xmlns:p14="http://schemas.microsoft.com/office/powerpoint/2010/main" val="3681917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335628"/>
                    </a:ext>
                  </a:extLst>
                </a:gridCol>
                <a:gridCol w="1234440">
                  <a:extLst>
                    <a:ext uri="{9D8B030D-6E8A-4147-A177-3AD203B41FA5}">
                      <a16:colId xmlns:a16="http://schemas.microsoft.com/office/drawing/2014/main" val="1924006044"/>
                    </a:ext>
                  </a:extLst>
                </a:gridCol>
                <a:gridCol w="822960">
                  <a:extLst>
                    <a:ext uri="{9D8B030D-6E8A-4147-A177-3AD203B41FA5}">
                      <a16:colId xmlns:a16="http://schemas.microsoft.com/office/drawing/2014/main" val="2233706642"/>
                    </a:ext>
                  </a:extLst>
                </a:gridCol>
                <a:gridCol w="822960">
                  <a:extLst>
                    <a:ext uri="{9D8B030D-6E8A-4147-A177-3AD203B41FA5}">
                      <a16:colId xmlns:a16="http://schemas.microsoft.com/office/drawing/2014/main" val="1622554790"/>
                    </a:ext>
                  </a:extLst>
                </a:gridCol>
                <a:gridCol w="822960">
                  <a:extLst>
                    <a:ext uri="{9D8B030D-6E8A-4147-A177-3AD203B41FA5}">
                      <a16:colId xmlns:a16="http://schemas.microsoft.com/office/drawing/2014/main" val="3380810720"/>
                    </a:ext>
                  </a:extLst>
                </a:gridCol>
                <a:gridCol w="822960">
                  <a:extLst>
                    <a:ext uri="{9D8B030D-6E8A-4147-A177-3AD203B41FA5}">
                      <a16:colId xmlns:a16="http://schemas.microsoft.com/office/drawing/2014/main" val="2388122450"/>
                    </a:ext>
                  </a:extLst>
                </a:gridCol>
                <a:gridCol w="822960">
                  <a:extLst>
                    <a:ext uri="{9D8B030D-6E8A-4147-A177-3AD203B41FA5}">
                      <a16:colId xmlns:a16="http://schemas.microsoft.com/office/drawing/2014/main" val="1909945933"/>
                    </a:ext>
                  </a:extLst>
                </a:gridCol>
                <a:gridCol w="822960">
                  <a:extLst>
                    <a:ext uri="{9D8B030D-6E8A-4147-A177-3AD203B41FA5}">
                      <a16:colId xmlns:a16="http://schemas.microsoft.com/office/drawing/2014/main" val="10266438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991280078"/>
                  </a:ext>
                </a:extLst>
              </a:tr>
              <a:tr h="370840">
                <a:tc>
                  <a:txBody>
                    <a:bodyPr/>
                    <a:lstStyle/>
                    <a:p>
                      <a:r>
                        <a:rPr lang="en-US" sz="1000"/>
                        <a:t>Autohaus Fürst</a:t>
                      </a:r>
                    </a:p>
                  </a:txBody>
                  <a:tcPr/>
                </a:tc>
                <a:tc>
                  <a:txBody>
                    <a:bodyPr/>
                    <a:lstStyle/>
                    <a:p>
                      <a:r>
                        <a:rPr lang="en-US" sz="1000"/>
                        <a:t>1410</a:t>
                      </a:r>
                    </a:p>
                  </a:txBody>
                  <a:tcPr/>
                </a:tc>
                <a:tc>
                  <a:txBody>
                    <a:bodyPr/>
                    <a:lstStyle/>
                    <a:p>
                      <a:r>
                        <a:rPr lang="en-US" sz="1000"/>
                        <a:t>3</a:t>
                      </a:r>
                    </a:p>
                  </a:txBody>
                  <a:tcPr/>
                </a:tc>
                <a:tc>
                  <a:txBody>
                    <a:bodyPr/>
                    <a:lstStyle/>
                    <a:p>
                      <a:r>
                        <a:rPr lang="en-US" sz="1000"/>
                        <a:t>0.2%</a:t>
                      </a:r>
                    </a:p>
                  </a:txBody>
                  <a:tcPr/>
                </a:tc>
                <a:tc>
                  <a:txBody>
                    <a:bodyPr/>
                    <a:lstStyle/>
                    <a:p>
                      <a:r>
                        <a:rPr lang="en-US" sz="1000"/>
                        <a:t>12</a:t>
                      </a:r>
                    </a:p>
                  </a:txBody>
                  <a:tcPr/>
                </a:tc>
                <a:tc>
                  <a:txBody>
                    <a:bodyPr/>
                    <a:lstStyle/>
                    <a:p>
                      <a:r>
                        <a:rPr lang="en-US" sz="1000"/>
                        <a:t>0.9%</a:t>
                      </a:r>
                    </a:p>
                  </a:txBody>
                  <a:tcPr/>
                </a:tc>
                <a:tc>
                  <a:txBody>
                    <a:bodyPr/>
                    <a:lstStyle/>
                    <a:p>
                      <a:r>
                        <a:rPr lang="en-US" sz="1000"/>
                        <a:t>48</a:t>
                      </a:r>
                    </a:p>
                  </a:txBody>
                  <a:tcPr/>
                </a:tc>
                <a:tc>
                  <a:txBody>
                    <a:bodyPr/>
                    <a:lstStyle/>
                    <a:p>
                      <a:r>
                        <a:rPr lang="en-US" sz="1000"/>
                        <a:t>3.5%</a:t>
                      </a:r>
                    </a:p>
                  </a:txBody>
                  <a:tcPr/>
                </a:tc>
                <a:extLst>
                  <a:ext uri="{0D108BD9-81ED-4DB2-BD59-A6C34878D82A}">
                    <a16:rowId xmlns:a16="http://schemas.microsoft.com/office/drawing/2014/main" val="2775959620"/>
                  </a:ext>
                </a:extLst>
              </a:tr>
            </a:tbl>
          </a:graphicData>
        </a:graphic>
      </p:graphicFrame>
      <p:sp>
        <p:nvSpPr>
          <p:cNvPr id="4" name="Text Placeholder 3">
            <a:extLst>
              <a:ext uri="{FF2B5EF4-FFF2-40B4-BE49-F238E27FC236}">
                <a16:creationId xmlns:a16="http://schemas.microsoft.com/office/drawing/2014/main" id="{525436B7-FC4D-47C7-8C29-D0886466576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063977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12061-9ECB-4853-9358-86E80F9C59A8}"/>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9D1EEB95-F6D8-4F54-A0E6-C944F0EB6299}"/>
              </a:ext>
            </a:extLst>
          </p:cNvPr>
          <p:cNvGraphicFramePr>
            <a:graphicFrameLocks noGrp="1"/>
          </p:cNvGraphicFramePr>
          <p:nvPr>
            <p:ph type="tbl" sz="quarter" idx="13"/>
            <p:extLst>
              <p:ext uri="{D42A27DB-BD31-4B8C-83A1-F6EECF244321}">
                <p14:modId xmlns:p14="http://schemas.microsoft.com/office/powerpoint/2010/main" val="3798430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95468057"/>
                    </a:ext>
                  </a:extLst>
                </a:gridCol>
                <a:gridCol w="740664">
                  <a:extLst>
                    <a:ext uri="{9D8B030D-6E8A-4147-A177-3AD203B41FA5}">
                      <a16:colId xmlns:a16="http://schemas.microsoft.com/office/drawing/2014/main" val="1137269075"/>
                    </a:ext>
                  </a:extLst>
                </a:gridCol>
                <a:gridCol w="740664">
                  <a:extLst>
                    <a:ext uri="{9D8B030D-6E8A-4147-A177-3AD203B41FA5}">
                      <a16:colId xmlns:a16="http://schemas.microsoft.com/office/drawing/2014/main" val="777934959"/>
                    </a:ext>
                  </a:extLst>
                </a:gridCol>
                <a:gridCol w="740664">
                  <a:extLst>
                    <a:ext uri="{9D8B030D-6E8A-4147-A177-3AD203B41FA5}">
                      <a16:colId xmlns:a16="http://schemas.microsoft.com/office/drawing/2014/main" val="2054943558"/>
                    </a:ext>
                  </a:extLst>
                </a:gridCol>
                <a:gridCol w="740664">
                  <a:extLst>
                    <a:ext uri="{9D8B030D-6E8A-4147-A177-3AD203B41FA5}">
                      <a16:colId xmlns:a16="http://schemas.microsoft.com/office/drawing/2014/main" val="649094478"/>
                    </a:ext>
                  </a:extLst>
                </a:gridCol>
                <a:gridCol w="740664">
                  <a:extLst>
                    <a:ext uri="{9D8B030D-6E8A-4147-A177-3AD203B41FA5}">
                      <a16:colId xmlns:a16="http://schemas.microsoft.com/office/drawing/2014/main" val="1226734254"/>
                    </a:ext>
                  </a:extLst>
                </a:gridCol>
                <a:gridCol w="740664">
                  <a:extLst>
                    <a:ext uri="{9D8B030D-6E8A-4147-A177-3AD203B41FA5}">
                      <a16:colId xmlns:a16="http://schemas.microsoft.com/office/drawing/2014/main" val="1927106455"/>
                    </a:ext>
                  </a:extLst>
                </a:gridCol>
                <a:gridCol w="740664">
                  <a:extLst>
                    <a:ext uri="{9D8B030D-6E8A-4147-A177-3AD203B41FA5}">
                      <a16:colId xmlns:a16="http://schemas.microsoft.com/office/drawing/2014/main" val="825124758"/>
                    </a:ext>
                  </a:extLst>
                </a:gridCol>
                <a:gridCol w="740664">
                  <a:extLst>
                    <a:ext uri="{9D8B030D-6E8A-4147-A177-3AD203B41FA5}">
                      <a16:colId xmlns:a16="http://schemas.microsoft.com/office/drawing/2014/main" val="3211460953"/>
                    </a:ext>
                  </a:extLst>
                </a:gridCol>
                <a:gridCol w="740664">
                  <a:extLst>
                    <a:ext uri="{9D8B030D-6E8A-4147-A177-3AD203B41FA5}">
                      <a16:colId xmlns:a16="http://schemas.microsoft.com/office/drawing/2014/main" val="28299247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93899915"/>
                  </a:ext>
                </a:extLst>
              </a:tr>
              <a:tr h="370840">
                <a:tc>
                  <a:txBody>
                    <a:bodyPr/>
                    <a:lstStyle/>
                    <a:p>
                      <a:r>
                        <a:rPr lang="en-US" sz="1000"/>
                        <a:t>Autohaus Fürst</a:t>
                      </a:r>
                    </a:p>
                  </a:txBody>
                  <a:tcPr/>
                </a:tc>
                <a:tc>
                  <a:txBody>
                    <a:bodyPr/>
                    <a:lstStyle/>
                    <a:p>
                      <a:r>
                        <a:rPr lang="en-US" sz="1000"/>
                        <a:t>1410</a:t>
                      </a:r>
                    </a:p>
                  </a:txBody>
                  <a:tcPr/>
                </a:tc>
                <a:tc>
                  <a:txBody>
                    <a:bodyPr/>
                    <a:lstStyle/>
                    <a:p>
                      <a:r>
                        <a:rPr lang="en-US" sz="1000"/>
                        <a:t>48</a:t>
                      </a:r>
                    </a:p>
                  </a:txBody>
                  <a:tcPr/>
                </a:tc>
                <a:tc>
                  <a:txBody>
                    <a:bodyPr/>
                    <a:lstStyle/>
                    <a:p>
                      <a:r>
                        <a:rPr lang="en-US" sz="1000"/>
                        <a:t>37</a:t>
                      </a:r>
                    </a:p>
                  </a:txBody>
                  <a:tcPr/>
                </a:tc>
                <a:tc>
                  <a:txBody>
                    <a:bodyPr/>
                    <a:lstStyle/>
                    <a:p>
                      <a:r>
                        <a:rPr lang="en-US" sz="1000"/>
                        <a:t>399</a:t>
                      </a:r>
                    </a:p>
                  </a:txBody>
                  <a:tcPr/>
                </a:tc>
                <a:tc>
                  <a:txBody>
                    <a:bodyPr/>
                    <a:lstStyle/>
                    <a:p>
                      <a:r>
                        <a:rPr lang="en-US" sz="1000"/>
                        <a:t>23</a:t>
                      </a:r>
                    </a:p>
                  </a:txBody>
                  <a:tcPr/>
                </a:tc>
                <a:tc>
                  <a:txBody>
                    <a:bodyPr/>
                    <a:lstStyle/>
                    <a:p>
                      <a:r>
                        <a:rPr lang="en-US" sz="1000"/>
                        <a:t>105</a:t>
                      </a:r>
                    </a:p>
                  </a:txBody>
                  <a:tcPr/>
                </a:tc>
                <a:tc>
                  <a:txBody>
                    <a:bodyPr/>
                    <a:lstStyle/>
                    <a:p>
                      <a:r>
                        <a:rPr lang="en-US" sz="1000"/>
                        <a:t>0</a:t>
                      </a:r>
                    </a:p>
                  </a:txBody>
                  <a:tcPr/>
                </a:tc>
                <a:tc>
                  <a:txBody>
                    <a:bodyPr/>
                    <a:lstStyle/>
                    <a:p>
                      <a:r>
                        <a:rPr lang="en-US" sz="1000"/>
                        <a:t>1.0277%</a:t>
                      </a:r>
                    </a:p>
                  </a:txBody>
                  <a:tcPr/>
                </a:tc>
                <a:tc>
                  <a:txBody>
                    <a:bodyPr/>
                    <a:lstStyle/>
                    <a:p>
                      <a:r>
                        <a:rPr lang="en-US" sz="1000"/>
                        <a:t>0.0%</a:t>
                      </a:r>
                    </a:p>
                  </a:txBody>
                  <a:tcPr/>
                </a:tc>
                <a:extLst>
                  <a:ext uri="{0D108BD9-81ED-4DB2-BD59-A6C34878D82A}">
                    <a16:rowId xmlns:a16="http://schemas.microsoft.com/office/drawing/2014/main" val="769065325"/>
                  </a:ext>
                </a:extLst>
              </a:tr>
            </a:tbl>
          </a:graphicData>
        </a:graphic>
      </p:graphicFrame>
      <p:sp>
        <p:nvSpPr>
          <p:cNvPr id="4" name="Text Placeholder 3">
            <a:extLst>
              <a:ext uri="{FF2B5EF4-FFF2-40B4-BE49-F238E27FC236}">
                <a16:creationId xmlns:a16="http://schemas.microsoft.com/office/drawing/2014/main" id="{A7F37EB4-D3F6-4889-AA64-93D8310E39C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964204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0EC4D-D271-499A-B0CC-5F4F5DBE55F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2B1199F-0483-4869-A597-EBCEF567F5DC}"/>
              </a:ext>
            </a:extLst>
          </p:cNvPr>
          <p:cNvGraphicFramePr>
            <a:graphicFrameLocks noGrp="1"/>
          </p:cNvGraphicFramePr>
          <p:nvPr>
            <p:ph type="chart" sz="quarter" idx="13"/>
            <p:extLst>
              <p:ext uri="{D42A27DB-BD31-4B8C-83A1-F6EECF244321}">
                <p14:modId xmlns:p14="http://schemas.microsoft.com/office/powerpoint/2010/main" val="3315709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85B058-6E1F-4772-AC3E-6A502D2F16B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16AD891-4A99-4693-85C3-322F5ADF2B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5300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4D711-0B43-4343-87FE-FB6928EA18EB}"/>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F35BC616-0F93-4177-AFCE-C787FD676BB4}"/>
              </a:ext>
            </a:extLst>
          </p:cNvPr>
          <p:cNvGraphicFramePr>
            <a:graphicFrameLocks noGrp="1"/>
          </p:cNvGraphicFramePr>
          <p:nvPr>
            <p:ph type="chart" sz="quarter" idx="13"/>
            <p:extLst>
              <p:ext uri="{D42A27DB-BD31-4B8C-83A1-F6EECF244321}">
                <p14:modId xmlns:p14="http://schemas.microsoft.com/office/powerpoint/2010/main" val="164392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1A895C-963B-4FE8-A13C-F9F5A9FE7EC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8C7B924-55B9-4E5B-8484-7A8EA16E6F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3861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CEB2C-9E34-493E-BA43-19E45E65F398}"/>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2FFD78FA-85A3-4646-B045-51B22595D557}"/>
              </a:ext>
            </a:extLst>
          </p:cNvPr>
          <p:cNvGraphicFramePr>
            <a:graphicFrameLocks noGrp="1"/>
          </p:cNvGraphicFramePr>
          <p:nvPr>
            <p:ph type="chart" sz="quarter" idx="13"/>
            <p:extLst>
              <p:ext uri="{D42A27DB-BD31-4B8C-83A1-F6EECF244321}">
                <p14:modId xmlns:p14="http://schemas.microsoft.com/office/powerpoint/2010/main" val="1926330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FE0E81-D8FC-4423-B622-632CA27AEFE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5A10460-D49F-4747-AE81-1488F87798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3589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3D261-68D5-4D66-99D7-C3E387424337}"/>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43706E62-C005-4097-8CBC-87B5F5F57E53}"/>
              </a:ext>
            </a:extLst>
          </p:cNvPr>
          <p:cNvGraphicFramePr>
            <a:graphicFrameLocks noGrp="1"/>
          </p:cNvGraphicFramePr>
          <p:nvPr>
            <p:ph type="tbl" sz="quarter" idx="13"/>
            <p:extLst>
              <p:ext uri="{D42A27DB-BD31-4B8C-83A1-F6EECF244321}">
                <p14:modId xmlns:p14="http://schemas.microsoft.com/office/powerpoint/2010/main" val="266003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83065714"/>
                    </a:ext>
                  </a:extLst>
                </a:gridCol>
                <a:gridCol w="658368">
                  <a:extLst>
                    <a:ext uri="{9D8B030D-6E8A-4147-A177-3AD203B41FA5}">
                      <a16:colId xmlns:a16="http://schemas.microsoft.com/office/drawing/2014/main" val="3843619625"/>
                    </a:ext>
                  </a:extLst>
                </a:gridCol>
                <a:gridCol w="658368">
                  <a:extLst>
                    <a:ext uri="{9D8B030D-6E8A-4147-A177-3AD203B41FA5}">
                      <a16:colId xmlns:a16="http://schemas.microsoft.com/office/drawing/2014/main" val="1911670179"/>
                    </a:ext>
                  </a:extLst>
                </a:gridCol>
                <a:gridCol w="658368">
                  <a:extLst>
                    <a:ext uri="{9D8B030D-6E8A-4147-A177-3AD203B41FA5}">
                      <a16:colId xmlns:a16="http://schemas.microsoft.com/office/drawing/2014/main" val="2453633203"/>
                    </a:ext>
                  </a:extLst>
                </a:gridCol>
                <a:gridCol w="658368">
                  <a:extLst>
                    <a:ext uri="{9D8B030D-6E8A-4147-A177-3AD203B41FA5}">
                      <a16:colId xmlns:a16="http://schemas.microsoft.com/office/drawing/2014/main" val="420351159"/>
                    </a:ext>
                  </a:extLst>
                </a:gridCol>
                <a:gridCol w="658368">
                  <a:extLst>
                    <a:ext uri="{9D8B030D-6E8A-4147-A177-3AD203B41FA5}">
                      <a16:colId xmlns:a16="http://schemas.microsoft.com/office/drawing/2014/main" val="2739058388"/>
                    </a:ext>
                  </a:extLst>
                </a:gridCol>
                <a:gridCol w="658368">
                  <a:extLst>
                    <a:ext uri="{9D8B030D-6E8A-4147-A177-3AD203B41FA5}">
                      <a16:colId xmlns:a16="http://schemas.microsoft.com/office/drawing/2014/main" val="2678007591"/>
                    </a:ext>
                  </a:extLst>
                </a:gridCol>
                <a:gridCol w="658368">
                  <a:extLst>
                    <a:ext uri="{9D8B030D-6E8A-4147-A177-3AD203B41FA5}">
                      <a16:colId xmlns:a16="http://schemas.microsoft.com/office/drawing/2014/main" val="2990246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2297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- 2017-12-31 17:32:21</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guten Start in das neue Jahr 2018!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1754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- 2017-12-31 11:16:00</a:t>
                      </a:r>
                      <a:r>
                        <a:rPr kumimoji="0" lang="de-DE" sz="1000" b="0" i="0" u="none" strike="noStrike" kern="1200" cap="none" spc="0" normalizeH="0" baseline="0" noProof="0">
                          <a:ln>
                            <a:noFill/>
                          </a:ln>
                          <a:solidFill>
                            <a:prstClr val="black"/>
                          </a:solidFill>
                          <a:effectLst/>
                          <a:uLnTx/>
                          <a:uFillTx/>
                          <a:latin typeface="+mn-lt"/>
                          <a:ea typeface="+mn-ea"/>
                          <a:cs typeface="+mn-cs"/>
                        </a:rPr>
                        <a:t>
Ein Spaziergang im Wald, 🌲
 ein Shopping-Trip bei Regenwetter, ⛆
 ein Tag auf der Rodelbahn: ⛄
Keine Herausforderung für unsere robusten aber stilvollen Original-Fußmatten die Kofferraummatte mit Wendefunktion oder die Laderaumwanne.
Alle durch geschmackvolle blaue Akzente abgerundet, für ein einzigartiges Designdetail in Deinem Auto vom Autohaus Fürst.
🔜 Ab Dienstag sind wir wieder für Euch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436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- 2017-12-30 10:57:58</a:t>
                      </a:r>
                      <a:r>
                        <a:rPr kumimoji="0" lang="de-DE" sz="1000" b="0" i="0" u="none" strike="noStrike" kern="1200" cap="none" spc="0" normalizeH="0" baseline="0" noProof="0">
                          <a:ln>
                            <a:noFill/>
                          </a:ln>
                          <a:solidFill>
                            <a:prstClr val="black"/>
                          </a:solidFill>
                          <a:effectLst/>
                          <a:uLnTx/>
                          <a:uFillTx/>
                          <a:latin typeface="+mn-lt"/>
                          <a:ea typeface="+mn-ea"/>
                          <a:cs typeface="+mn-cs"/>
                        </a:rPr>
                        <a:t>
Ein tolles Jahr geht wieder zu Ende, voller Emotionen und mit tollen Momenten. Was waren Deine besten Momente 2017, an die Dich ein Auto vom Autohaus Fürst gebracht haben?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3897023"/>
                  </a:ext>
                </a:extLst>
              </a:tr>
            </a:tbl>
          </a:graphicData>
        </a:graphic>
      </p:graphicFrame>
      <p:sp>
        <p:nvSpPr>
          <p:cNvPr id="4" name="Text Placeholder 3">
            <a:extLst>
              <a:ext uri="{FF2B5EF4-FFF2-40B4-BE49-F238E27FC236}">
                <a16:creationId xmlns:a16="http://schemas.microsoft.com/office/drawing/2014/main" id="{8FAB6775-5A46-4FCC-9F31-46E9345561D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20177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230E6-0DE4-4B8B-9B80-A7FBBA5C0B6C}"/>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16BE73CF-0833-4343-9B77-3E60D33F0C41}"/>
              </a:ext>
            </a:extLst>
          </p:cNvPr>
          <p:cNvGraphicFramePr>
            <a:graphicFrameLocks noGrp="1"/>
          </p:cNvGraphicFramePr>
          <p:nvPr>
            <p:ph type="tbl" sz="quarter" idx="13"/>
            <p:extLst>
              <p:ext uri="{D42A27DB-BD31-4B8C-83A1-F6EECF244321}">
                <p14:modId xmlns:p14="http://schemas.microsoft.com/office/powerpoint/2010/main" val="3553611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4864399"/>
                    </a:ext>
                  </a:extLst>
                </a:gridCol>
                <a:gridCol w="658368">
                  <a:extLst>
                    <a:ext uri="{9D8B030D-6E8A-4147-A177-3AD203B41FA5}">
                      <a16:colId xmlns:a16="http://schemas.microsoft.com/office/drawing/2014/main" val="3714485205"/>
                    </a:ext>
                  </a:extLst>
                </a:gridCol>
                <a:gridCol w="658368">
                  <a:extLst>
                    <a:ext uri="{9D8B030D-6E8A-4147-A177-3AD203B41FA5}">
                      <a16:colId xmlns:a16="http://schemas.microsoft.com/office/drawing/2014/main" val="3231980771"/>
                    </a:ext>
                  </a:extLst>
                </a:gridCol>
                <a:gridCol w="658368">
                  <a:extLst>
                    <a:ext uri="{9D8B030D-6E8A-4147-A177-3AD203B41FA5}">
                      <a16:colId xmlns:a16="http://schemas.microsoft.com/office/drawing/2014/main" val="883215604"/>
                    </a:ext>
                  </a:extLst>
                </a:gridCol>
                <a:gridCol w="658368">
                  <a:extLst>
                    <a:ext uri="{9D8B030D-6E8A-4147-A177-3AD203B41FA5}">
                      <a16:colId xmlns:a16="http://schemas.microsoft.com/office/drawing/2014/main" val="2882851693"/>
                    </a:ext>
                  </a:extLst>
                </a:gridCol>
                <a:gridCol w="658368">
                  <a:extLst>
                    <a:ext uri="{9D8B030D-6E8A-4147-A177-3AD203B41FA5}">
                      <a16:colId xmlns:a16="http://schemas.microsoft.com/office/drawing/2014/main" val="3637211115"/>
                    </a:ext>
                  </a:extLst>
                </a:gridCol>
                <a:gridCol w="658368">
                  <a:extLst>
                    <a:ext uri="{9D8B030D-6E8A-4147-A177-3AD203B41FA5}">
                      <a16:colId xmlns:a16="http://schemas.microsoft.com/office/drawing/2014/main" val="147376260"/>
                    </a:ext>
                  </a:extLst>
                </a:gridCol>
                <a:gridCol w="658368">
                  <a:extLst>
                    <a:ext uri="{9D8B030D-6E8A-4147-A177-3AD203B41FA5}">
                      <a16:colId xmlns:a16="http://schemas.microsoft.com/office/drawing/2014/main" val="2723796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4629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- 2017-12-27 13:38:25</a:t>
                      </a:r>
                      <a:r>
                        <a:rPr kumimoji="0" lang="en-US" sz="1000" b="0" i="0" u="none" strike="noStrike" kern="1200" cap="none" spc="0" normalizeH="0" baseline="0" noProof="0">
                          <a:ln>
                            <a:noFill/>
                          </a:ln>
                          <a:solidFill>
                            <a:prstClr val="black"/>
                          </a:solidFill>
                          <a:effectLst/>
                          <a:uLnTx/>
                          <a:uFillTx/>
                          <a:latin typeface="+mn-lt"/>
                          <a:ea typeface="+mn-ea"/>
                          <a:cs typeface="+mn-cs"/>
                        </a:rPr>
                        <a:t>
"[...]weu Schifoan is' des Leiwandste, wos ma si nur vurstöll'n ko.[...]" ❄️🔝
:
:
:
Alle Trägersysteme , egal ob für Ski, Board oder einfach nur zusätzlichen Stauraum auf dem Dach gibts bei uns. Kontaktieren Sie uns - wir helfen gerne weiter (bis 02.01.2018 nur per E-Mail per Nachricht) 🤗
:
:
:
E-Mail: lukas.fuerst@autohaus-fuerst.at
oder nutzen Sie unser Kontaktformular: http://www.autohaus-fuerst.at/kontakt/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9102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- 2017-12-24 18:08:00</a:t>
                      </a:r>
                      <a:r>
                        <a:rPr kumimoji="0" lang="de-DE" sz="1000" b="0" i="0" u="none" strike="noStrike" kern="1200" cap="none" spc="0" normalizeH="0" baseline="0" noProof="0">
                          <a:ln>
                            <a:noFill/>
                          </a:ln>
                          <a:solidFill>
                            <a:prstClr val="black"/>
                          </a:solidFill>
                          <a:effectLst/>
                          <a:uLnTx/>
                          <a:uFillTx/>
                          <a:latin typeface="+mn-lt"/>
                          <a:ea typeface="+mn-ea"/>
                          <a:cs typeface="+mn-cs"/>
                        </a:rPr>
                        <a:t>
Auch dieser Hyundai Santa Fe ist perfekt in Weihnachtsstimmung 😵🎅
Was liegt bei Euch so unter dem Baum? 🎄
:
:
:
Wir wünschen ein frohes Fest!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7298650"/>
                  </a:ext>
                </a:extLst>
              </a:tr>
            </a:tbl>
          </a:graphicData>
        </a:graphic>
      </p:graphicFrame>
      <p:sp>
        <p:nvSpPr>
          <p:cNvPr id="4" name="Text Placeholder 3">
            <a:extLst>
              <a:ext uri="{FF2B5EF4-FFF2-40B4-BE49-F238E27FC236}">
                <a16:creationId xmlns:a16="http://schemas.microsoft.com/office/drawing/2014/main" id="{884AC7C0-A0FF-475B-9BD9-80B61DA088A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991697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0A2BF-1177-46B5-ABBD-BF97C3B37407}"/>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B84B18DE-C7C2-48C1-AB74-32AE18A5FD83}"/>
              </a:ext>
            </a:extLst>
          </p:cNvPr>
          <p:cNvGraphicFramePr>
            <a:graphicFrameLocks noGrp="1"/>
          </p:cNvGraphicFramePr>
          <p:nvPr>
            <p:ph type="tbl" sz="quarter" idx="13"/>
            <p:extLst>
              <p:ext uri="{D42A27DB-BD31-4B8C-83A1-F6EECF244321}">
                <p14:modId xmlns:p14="http://schemas.microsoft.com/office/powerpoint/2010/main" val="1816680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18654565"/>
                    </a:ext>
                  </a:extLst>
                </a:gridCol>
                <a:gridCol w="658368">
                  <a:extLst>
                    <a:ext uri="{9D8B030D-6E8A-4147-A177-3AD203B41FA5}">
                      <a16:colId xmlns:a16="http://schemas.microsoft.com/office/drawing/2014/main" val="879437362"/>
                    </a:ext>
                  </a:extLst>
                </a:gridCol>
                <a:gridCol w="658368">
                  <a:extLst>
                    <a:ext uri="{9D8B030D-6E8A-4147-A177-3AD203B41FA5}">
                      <a16:colId xmlns:a16="http://schemas.microsoft.com/office/drawing/2014/main" val="411366924"/>
                    </a:ext>
                  </a:extLst>
                </a:gridCol>
                <a:gridCol w="658368">
                  <a:extLst>
                    <a:ext uri="{9D8B030D-6E8A-4147-A177-3AD203B41FA5}">
                      <a16:colId xmlns:a16="http://schemas.microsoft.com/office/drawing/2014/main" val="2258087612"/>
                    </a:ext>
                  </a:extLst>
                </a:gridCol>
                <a:gridCol w="658368">
                  <a:extLst>
                    <a:ext uri="{9D8B030D-6E8A-4147-A177-3AD203B41FA5}">
                      <a16:colId xmlns:a16="http://schemas.microsoft.com/office/drawing/2014/main" val="397183573"/>
                    </a:ext>
                  </a:extLst>
                </a:gridCol>
                <a:gridCol w="658368">
                  <a:extLst>
                    <a:ext uri="{9D8B030D-6E8A-4147-A177-3AD203B41FA5}">
                      <a16:colId xmlns:a16="http://schemas.microsoft.com/office/drawing/2014/main" val="3554420887"/>
                    </a:ext>
                  </a:extLst>
                </a:gridCol>
                <a:gridCol w="658368">
                  <a:extLst>
                    <a:ext uri="{9D8B030D-6E8A-4147-A177-3AD203B41FA5}">
                      <a16:colId xmlns:a16="http://schemas.microsoft.com/office/drawing/2014/main" val="338366758"/>
                    </a:ext>
                  </a:extLst>
                </a:gridCol>
                <a:gridCol w="658368">
                  <a:extLst>
                    <a:ext uri="{9D8B030D-6E8A-4147-A177-3AD203B41FA5}">
                      <a16:colId xmlns:a16="http://schemas.microsoft.com/office/drawing/2014/main" val="3285573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170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- 2017-12-24 08:42:00</a:t>
                      </a:r>
                      <a:r>
                        <a:rPr kumimoji="0" lang="de-DE" sz="1000" b="0" i="0" u="none" strike="noStrike" kern="1200" cap="none" spc="0" normalizeH="0" baseline="0" noProof="0">
                          <a:ln>
                            <a:noFill/>
                          </a:ln>
                          <a:solidFill>
                            <a:prstClr val="black"/>
                          </a:solidFill>
                          <a:effectLst/>
                          <a:uLnTx/>
                          <a:uFillTx/>
                          <a:latin typeface="+mn-lt"/>
                          <a:ea typeface="+mn-ea"/>
                          <a:cs typeface="+mn-cs"/>
                        </a:rPr>
                        <a:t>
Sehr geehrte Geschäftspartnerinnen 
und Geschäftspartner, 
liebe Kundinnen und Kunden,
Weihnachten steht vor der Türe und ein ereignisreiches Jahr geht zu Ende.
Zum Jahreswechsel wünschen wir Ihnen die Stille für den Blick nach innen und vorne, um mit neuen Kräften den Mut für die richtigen Entscheidungen im neuen Jahr treffen zu können.
Mit diesem Weihnachtsgruß verbinden wir unseren Dank für die vertrauensvolle und angenehme Zusammenarbeit in diesem Jahr.
Alle Mitarbeiter des Autohaus Fürst wünschen Ihnen, Ihren Angehörigen und/oder Mitarbeitern eine schöne Adventszeit, ein friedvolles Weihnachtsfest und für das neue Jahr Gesundheit, Zufriedenheit und Erfolg.
Natürlich werden wir 2018 wieder weiter daran arbeiten, Ihnen beste Qualität und optimalen Service zu bieten!
Des Weiteren möchten wie Sie darauf hinweisen, dass wir zwischen den Feiertagen, 
vom 26. Dezember 2017, bis zum 30. Dezember 2017 unseren jährlichen Betriebsurlaub abhalten.
Ab 2. Jänner 2018 sind wir wieder regul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554758"/>
                  </a:ext>
                </a:extLst>
              </a:tr>
            </a:tbl>
          </a:graphicData>
        </a:graphic>
      </p:graphicFrame>
      <p:sp>
        <p:nvSpPr>
          <p:cNvPr id="4" name="Text Placeholder 3">
            <a:extLst>
              <a:ext uri="{FF2B5EF4-FFF2-40B4-BE49-F238E27FC236}">
                <a16:creationId xmlns:a16="http://schemas.microsoft.com/office/drawing/2014/main" id="{979CD4FB-8967-4AE0-ABF8-B7630F7E456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531656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3F228-246B-4927-AF27-2FFC281BD2A6}"/>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49E25C03-29BD-4E9F-BF37-D1F825941D97}"/>
              </a:ext>
            </a:extLst>
          </p:cNvPr>
          <p:cNvGraphicFramePr>
            <a:graphicFrameLocks noGrp="1"/>
          </p:cNvGraphicFramePr>
          <p:nvPr>
            <p:ph type="tbl" sz="quarter" idx="13"/>
            <p:extLst>
              <p:ext uri="{D42A27DB-BD31-4B8C-83A1-F6EECF244321}">
                <p14:modId xmlns:p14="http://schemas.microsoft.com/office/powerpoint/2010/main" val="2790941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97524673"/>
                    </a:ext>
                  </a:extLst>
                </a:gridCol>
                <a:gridCol w="658368">
                  <a:extLst>
                    <a:ext uri="{9D8B030D-6E8A-4147-A177-3AD203B41FA5}">
                      <a16:colId xmlns:a16="http://schemas.microsoft.com/office/drawing/2014/main" val="1016887691"/>
                    </a:ext>
                  </a:extLst>
                </a:gridCol>
                <a:gridCol w="658368">
                  <a:extLst>
                    <a:ext uri="{9D8B030D-6E8A-4147-A177-3AD203B41FA5}">
                      <a16:colId xmlns:a16="http://schemas.microsoft.com/office/drawing/2014/main" val="2247486725"/>
                    </a:ext>
                  </a:extLst>
                </a:gridCol>
                <a:gridCol w="658368">
                  <a:extLst>
                    <a:ext uri="{9D8B030D-6E8A-4147-A177-3AD203B41FA5}">
                      <a16:colId xmlns:a16="http://schemas.microsoft.com/office/drawing/2014/main" val="1556135643"/>
                    </a:ext>
                  </a:extLst>
                </a:gridCol>
                <a:gridCol w="658368">
                  <a:extLst>
                    <a:ext uri="{9D8B030D-6E8A-4147-A177-3AD203B41FA5}">
                      <a16:colId xmlns:a16="http://schemas.microsoft.com/office/drawing/2014/main" val="3494151458"/>
                    </a:ext>
                  </a:extLst>
                </a:gridCol>
                <a:gridCol w="658368">
                  <a:extLst>
                    <a:ext uri="{9D8B030D-6E8A-4147-A177-3AD203B41FA5}">
                      <a16:colId xmlns:a16="http://schemas.microsoft.com/office/drawing/2014/main" val="2473187501"/>
                    </a:ext>
                  </a:extLst>
                </a:gridCol>
                <a:gridCol w="658368">
                  <a:extLst>
                    <a:ext uri="{9D8B030D-6E8A-4147-A177-3AD203B41FA5}">
                      <a16:colId xmlns:a16="http://schemas.microsoft.com/office/drawing/2014/main" val="1799187783"/>
                    </a:ext>
                  </a:extLst>
                </a:gridCol>
                <a:gridCol w="658368">
                  <a:extLst>
                    <a:ext uri="{9D8B030D-6E8A-4147-A177-3AD203B41FA5}">
                      <a16:colId xmlns:a16="http://schemas.microsoft.com/office/drawing/2014/main" val="473318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665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- 2017-12-23 12:54:00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Renate Maria Volcic aus Oberwart viel Spaß mit ihrem neuen Hyundai i20 Edition 25 in der lässigen Außenfarbe polar-white mit 61,7 kW / 84 PS ! 😁
Fr  Volcic fahren Sie vorsichtig, passen Sie gut auf Ihr neues Auto auf und vorallem: Allzeit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9548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- 2017-12-23 08:31:03</a:t>
                      </a:r>
                      <a:r>
                        <a:rPr kumimoji="0" lang="en-US" sz="1000" b="0" i="0" u="none" strike="noStrike" kern="1200" cap="none" spc="0" normalizeH="0" baseline="0" noProof="0">
                          <a:ln>
                            <a:noFill/>
                          </a:ln>
                          <a:solidFill>
                            <a:prstClr val="black"/>
                          </a:solidFill>
                          <a:effectLst/>
                          <a:uLnTx/>
                          <a:uFillTx/>
                          <a:latin typeface="+mn-lt"/>
                          <a:ea typeface="+mn-ea"/>
                          <a:cs typeface="+mn-cs"/>
                        </a:rPr>
                        <a:t>
Und wieder ging ein wunderschöner Hyundai i20 Active Edition 25 bei uns über die Ladentheke: Sein stolzer Besitzer Philipp Krutzler freut sich sehr über seinen neuen Hyundai in der coolen Farbe star-dust mit 73,5 kW / 100 PS ! 😊🤗
Viel Spaß mit Deinem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1499610"/>
                  </a:ext>
                </a:extLst>
              </a:tr>
            </a:tbl>
          </a:graphicData>
        </a:graphic>
      </p:graphicFrame>
      <p:sp>
        <p:nvSpPr>
          <p:cNvPr id="4" name="Text Placeholder 3">
            <a:extLst>
              <a:ext uri="{FF2B5EF4-FFF2-40B4-BE49-F238E27FC236}">
                <a16:creationId xmlns:a16="http://schemas.microsoft.com/office/drawing/2014/main" id="{D7566686-9AEE-4EB7-B4D0-C1E4CE77C4A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509204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6B540-496D-47F3-9536-973D826497A1}"/>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1D21504E-78DD-478D-A8BC-BE57B976E598}"/>
              </a:ext>
            </a:extLst>
          </p:cNvPr>
          <p:cNvGraphicFramePr>
            <a:graphicFrameLocks noGrp="1"/>
          </p:cNvGraphicFramePr>
          <p:nvPr>
            <p:ph type="tbl" sz="quarter" idx="13"/>
            <p:extLst>
              <p:ext uri="{D42A27DB-BD31-4B8C-83A1-F6EECF244321}">
                <p14:modId xmlns:p14="http://schemas.microsoft.com/office/powerpoint/2010/main" val="183975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5968632"/>
                    </a:ext>
                  </a:extLst>
                </a:gridCol>
                <a:gridCol w="658368">
                  <a:extLst>
                    <a:ext uri="{9D8B030D-6E8A-4147-A177-3AD203B41FA5}">
                      <a16:colId xmlns:a16="http://schemas.microsoft.com/office/drawing/2014/main" val="952214730"/>
                    </a:ext>
                  </a:extLst>
                </a:gridCol>
                <a:gridCol w="658368">
                  <a:extLst>
                    <a:ext uri="{9D8B030D-6E8A-4147-A177-3AD203B41FA5}">
                      <a16:colId xmlns:a16="http://schemas.microsoft.com/office/drawing/2014/main" val="589340769"/>
                    </a:ext>
                  </a:extLst>
                </a:gridCol>
                <a:gridCol w="658368">
                  <a:extLst>
                    <a:ext uri="{9D8B030D-6E8A-4147-A177-3AD203B41FA5}">
                      <a16:colId xmlns:a16="http://schemas.microsoft.com/office/drawing/2014/main" val="1178429804"/>
                    </a:ext>
                  </a:extLst>
                </a:gridCol>
                <a:gridCol w="658368">
                  <a:extLst>
                    <a:ext uri="{9D8B030D-6E8A-4147-A177-3AD203B41FA5}">
                      <a16:colId xmlns:a16="http://schemas.microsoft.com/office/drawing/2014/main" val="693673853"/>
                    </a:ext>
                  </a:extLst>
                </a:gridCol>
                <a:gridCol w="658368">
                  <a:extLst>
                    <a:ext uri="{9D8B030D-6E8A-4147-A177-3AD203B41FA5}">
                      <a16:colId xmlns:a16="http://schemas.microsoft.com/office/drawing/2014/main" val="9684658"/>
                    </a:ext>
                  </a:extLst>
                </a:gridCol>
                <a:gridCol w="658368">
                  <a:extLst>
                    <a:ext uri="{9D8B030D-6E8A-4147-A177-3AD203B41FA5}">
                      <a16:colId xmlns:a16="http://schemas.microsoft.com/office/drawing/2014/main" val="1074817184"/>
                    </a:ext>
                  </a:extLst>
                </a:gridCol>
                <a:gridCol w="658368">
                  <a:extLst>
                    <a:ext uri="{9D8B030D-6E8A-4147-A177-3AD203B41FA5}">
                      <a16:colId xmlns:a16="http://schemas.microsoft.com/office/drawing/2014/main" val="2714859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9688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- 2017-12-22 08:36:06</a:t>
                      </a:r>
                      <a:r>
                        <a:rPr kumimoji="0" lang="de-DE" sz="1000" b="0" i="0" u="none" strike="noStrike" kern="1200" cap="none" spc="0" normalizeH="0" baseline="0" noProof="0">
                          <a:ln>
                            <a:noFill/>
                          </a:ln>
                          <a:solidFill>
                            <a:prstClr val="black"/>
                          </a:solidFill>
                          <a:effectLst/>
                          <a:uLnTx/>
                          <a:uFillTx/>
                          <a:latin typeface="+mn-lt"/>
                          <a:ea typeface="+mn-ea"/>
                          <a:cs typeface="+mn-cs"/>
                        </a:rPr>
                        <a:t>
Achtung: Betriebsferien von 26. Dezember 2017 bis 30. Dezember 2017 !
Wir sind ab 2. Jänner 2018 wieder für Sie da!
Bei dringenden Anliegen (Notruf):
➡️ Roman Fürst +43 (0) 664 3406541
➡️ Lukas Fürst +43 (0) 664 8685764
Falls Ihr Fahrzeug noch mit der Mobilitätsgarantie gedeckt ist, bitten wir Sie im Pannenfall folgende Notrufnummern zu benutzen:
➡️ HYUNDAI: 0800 212090 (aus dem Ausland: +43 1 7105774)
➡️ TOYOTA: 0800 208100 (aus dem Ausland: +43 1 31389101)
➡️ TOYOTA Hybrid: 0800 2141660 (aus dem Ausland: +43 1 2141660)
➡️ LEXUS: 0800 202108 (aus dem Ausland: +43 1 2021087)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4085545"/>
                  </a:ext>
                </a:extLst>
              </a:tr>
            </a:tbl>
          </a:graphicData>
        </a:graphic>
      </p:graphicFrame>
      <p:sp>
        <p:nvSpPr>
          <p:cNvPr id="4" name="Text Placeholder 3">
            <a:extLst>
              <a:ext uri="{FF2B5EF4-FFF2-40B4-BE49-F238E27FC236}">
                <a16:creationId xmlns:a16="http://schemas.microsoft.com/office/drawing/2014/main" id="{A1457FD4-F722-4BF1-B028-A2D4D95A923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912190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132EE-40A5-46C6-82A7-0AA09A87D3CD}"/>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397856F3-60BE-4449-9060-3324B23A029D}"/>
              </a:ext>
            </a:extLst>
          </p:cNvPr>
          <p:cNvGraphicFramePr>
            <a:graphicFrameLocks noGrp="1"/>
          </p:cNvGraphicFramePr>
          <p:nvPr>
            <p:ph type="tbl" sz="quarter" idx="13"/>
            <p:extLst>
              <p:ext uri="{D42A27DB-BD31-4B8C-83A1-F6EECF244321}">
                <p14:modId xmlns:p14="http://schemas.microsoft.com/office/powerpoint/2010/main" val="401828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0959286"/>
                    </a:ext>
                  </a:extLst>
                </a:gridCol>
                <a:gridCol w="658368">
                  <a:extLst>
                    <a:ext uri="{9D8B030D-6E8A-4147-A177-3AD203B41FA5}">
                      <a16:colId xmlns:a16="http://schemas.microsoft.com/office/drawing/2014/main" val="2510611809"/>
                    </a:ext>
                  </a:extLst>
                </a:gridCol>
                <a:gridCol w="658368">
                  <a:extLst>
                    <a:ext uri="{9D8B030D-6E8A-4147-A177-3AD203B41FA5}">
                      <a16:colId xmlns:a16="http://schemas.microsoft.com/office/drawing/2014/main" val="2223148711"/>
                    </a:ext>
                  </a:extLst>
                </a:gridCol>
                <a:gridCol w="658368">
                  <a:extLst>
                    <a:ext uri="{9D8B030D-6E8A-4147-A177-3AD203B41FA5}">
                      <a16:colId xmlns:a16="http://schemas.microsoft.com/office/drawing/2014/main" val="1867931586"/>
                    </a:ext>
                  </a:extLst>
                </a:gridCol>
                <a:gridCol w="658368">
                  <a:extLst>
                    <a:ext uri="{9D8B030D-6E8A-4147-A177-3AD203B41FA5}">
                      <a16:colId xmlns:a16="http://schemas.microsoft.com/office/drawing/2014/main" val="984127725"/>
                    </a:ext>
                  </a:extLst>
                </a:gridCol>
                <a:gridCol w="658368">
                  <a:extLst>
                    <a:ext uri="{9D8B030D-6E8A-4147-A177-3AD203B41FA5}">
                      <a16:colId xmlns:a16="http://schemas.microsoft.com/office/drawing/2014/main" val="444140410"/>
                    </a:ext>
                  </a:extLst>
                </a:gridCol>
                <a:gridCol w="658368">
                  <a:extLst>
                    <a:ext uri="{9D8B030D-6E8A-4147-A177-3AD203B41FA5}">
                      <a16:colId xmlns:a16="http://schemas.microsoft.com/office/drawing/2014/main" val="1370752261"/>
                    </a:ext>
                  </a:extLst>
                </a:gridCol>
                <a:gridCol w="658368">
                  <a:extLst>
                    <a:ext uri="{9D8B030D-6E8A-4147-A177-3AD203B41FA5}">
                      <a16:colId xmlns:a16="http://schemas.microsoft.com/office/drawing/2014/main" val="4159509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7803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- 2017-12-21 11:41:00</a:t>
                      </a:r>
                      <a:r>
                        <a:rPr kumimoji="0" lang="en-US" sz="1000" b="0" i="0" u="none" strike="noStrike" kern="1200" cap="none" spc="0" normalizeH="0" baseline="0" noProof="0">
                          <a:ln>
                            <a:noFill/>
                          </a:ln>
                          <a:solidFill>
                            <a:prstClr val="black"/>
                          </a:solidFill>
                          <a:effectLst/>
                          <a:uLnTx/>
                          <a:uFillTx/>
                          <a:latin typeface="+mn-lt"/>
                          <a:ea typeface="+mn-ea"/>
                          <a:cs typeface="+mn-cs"/>
                        </a:rPr>
                        <a:t>
Mancherorts liegt ja schon Schnee ❄️ - perfekt für die Hyundai 4WD Modelle - verfügbar im Santa Fe, Tucson und im neuen KONA. 
:
:
:
Allrad, der aus Österreich kommt. 🇦🇹️ Bei allen Modellen mit Magna-Allradantrieb wird bei schlechten Wetter- und Untergrundverhältnissen die Antriebskraft variabel auf alle vier Räder aufgeteilt. 
:
:
:
So ausgestattet ist eine sichere Fahrt allzeit garantiert.
:
:
:
Wir haben gleich mal unsere Top-Allradfahrzeuge als Angebot angepinnt 🔝
 — Products shown: Hyundai Santa Fe 2,2 CRDi 4WD Start-Stopp Aut. Platin Fahrzeugnummer: 8214949, Hyundai Tucson 2,0 CRDI 4WD Platin Aut., Hyundai Tucson 2,0 CRDI 4WD Platin Aut. and Hyundai Kona 1,6 T-GDi 4WD Premium.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7082413"/>
                  </a:ext>
                </a:extLst>
              </a:tr>
            </a:tbl>
          </a:graphicData>
        </a:graphic>
      </p:graphicFrame>
      <p:sp>
        <p:nvSpPr>
          <p:cNvPr id="4" name="Text Placeholder 3">
            <a:extLst>
              <a:ext uri="{FF2B5EF4-FFF2-40B4-BE49-F238E27FC236}">
                <a16:creationId xmlns:a16="http://schemas.microsoft.com/office/drawing/2014/main" id="{CA65BF49-62AE-4C6D-A5F5-D4309D93CFC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816416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86CE9-8AD3-4491-9757-D5083B94C4C3}"/>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F61F6824-D0E7-43DC-9F7D-142E4801D0D3}"/>
              </a:ext>
            </a:extLst>
          </p:cNvPr>
          <p:cNvGraphicFramePr>
            <a:graphicFrameLocks noGrp="1"/>
          </p:cNvGraphicFramePr>
          <p:nvPr>
            <p:ph type="tbl" sz="quarter" idx="13"/>
            <p:extLst>
              <p:ext uri="{D42A27DB-BD31-4B8C-83A1-F6EECF244321}">
                <p14:modId xmlns:p14="http://schemas.microsoft.com/office/powerpoint/2010/main" val="1542462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36399321"/>
                    </a:ext>
                  </a:extLst>
                </a:gridCol>
                <a:gridCol w="658368">
                  <a:extLst>
                    <a:ext uri="{9D8B030D-6E8A-4147-A177-3AD203B41FA5}">
                      <a16:colId xmlns:a16="http://schemas.microsoft.com/office/drawing/2014/main" val="2686150812"/>
                    </a:ext>
                  </a:extLst>
                </a:gridCol>
                <a:gridCol w="658368">
                  <a:extLst>
                    <a:ext uri="{9D8B030D-6E8A-4147-A177-3AD203B41FA5}">
                      <a16:colId xmlns:a16="http://schemas.microsoft.com/office/drawing/2014/main" val="4099977570"/>
                    </a:ext>
                  </a:extLst>
                </a:gridCol>
                <a:gridCol w="658368">
                  <a:extLst>
                    <a:ext uri="{9D8B030D-6E8A-4147-A177-3AD203B41FA5}">
                      <a16:colId xmlns:a16="http://schemas.microsoft.com/office/drawing/2014/main" val="1582728519"/>
                    </a:ext>
                  </a:extLst>
                </a:gridCol>
                <a:gridCol w="658368">
                  <a:extLst>
                    <a:ext uri="{9D8B030D-6E8A-4147-A177-3AD203B41FA5}">
                      <a16:colId xmlns:a16="http://schemas.microsoft.com/office/drawing/2014/main" val="1721369602"/>
                    </a:ext>
                  </a:extLst>
                </a:gridCol>
                <a:gridCol w="658368">
                  <a:extLst>
                    <a:ext uri="{9D8B030D-6E8A-4147-A177-3AD203B41FA5}">
                      <a16:colId xmlns:a16="http://schemas.microsoft.com/office/drawing/2014/main" val="4136871358"/>
                    </a:ext>
                  </a:extLst>
                </a:gridCol>
                <a:gridCol w="658368">
                  <a:extLst>
                    <a:ext uri="{9D8B030D-6E8A-4147-A177-3AD203B41FA5}">
                      <a16:colId xmlns:a16="http://schemas.microsoft.com/office/drawing/2014/main" val="1435368460"/>
                    </a:ext>
                  </a:extLst>
                </a:gridCol>
                <a:gridCol w="658368">
                  <a:extLst>
                    <a:ext uri="{9D8B030D-6E8A-4147-A177-3AD203B41FA5}">
                      <a16:colId xmlns:a16="http://schemas.microsoft.com/office/drawing/2014/main" val="3324598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02827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- 2017-12-20 18:39:00</a:t>
                      </a:r>
                      <a:r>
                        <a:rPr kumimoji="0" lang="de-DE" sz="1000" b="0" i="0" u="none" strike="noStrike" kern="1200" cap="none" spc="0" normalizeH="0" baseline="0" noProof="0">
                          <a:ln>
                            <a:noFill/>
                          </a:ln>
                          <a:solidFill>
                            <a:prstClr val="black"/>
                          </a:solidFill>
                          <a:effectLst/>
                          <a:uLnTx/>
                          <a:uFillTx/>
                          <a:latin typeface="+mn-lt"/>
                          <a:ea typeface="+mn-ea"/>
                          <a:cs typeface="+mn-cs"/>
                        </a:rPr>
                        <a:t>
Der neue Lexus LS 500h ist das Manifest einer großen Vision. Jedes kleinste Detail ein Meisterwerk: soulcrafted.lexus.at
Das Hybridmodell, das Lexus im Anschluss an die Präsentation des LS 500 mit V6-Benzinmotor und zwei Turboladern auf der North American International Auto Show (NAIAS) 2017 in Detroit angekündigt hat, stellt ein weiteres Beispiel dafür dar, wie Lexus dem Begriff Luxuslimousine eine völlig neue Bedeutung verleiht. Geprägt von einem mutigen Design, begeisternden Fahrleistungen und markanter Strahlkraft zielt der neue LS darauf ab, besonders die Erwartungen von zukunftsorientierten jüngeren Kunden zu erfüllen.
Der Lexus LS 500h ist ab sofort bei uns bestellbar!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8867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- 2017-12-20 11:33:00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Dr. Pal Frigyes Raday-Pesthy und Dr. Zsuzsanna Raday-Pesthy aus Stadtschlaining viel Spaß mit ihrem neuen Hyundai Santa Fe Premium 2,2 Diesel Allrad Automatik in der lässigen Außenfarbe tan-brown mit 147 kW / 200 PS ! 🙂
Wir wünschen Ihnen viel Spaß mit Ihrem neuen Weggefährten, abertausende gute Kilometer und vorallem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8226704"/>
                  </a:ext>
                </a:extLst>
              </a:tr>
            </a:tbl>
          </a:graphicData>
        </a:graphic>
      </p:graphicFrame>
      <p:sp>
        <p:nvSpPr>
          <p:cNvPr id="4" name="Text Placeholder 3">
            <a:extLst>
              <a:ext uri="{FF2B5EF4-FFF2-40B4-BE49-F238E27FC236}">
                <a16:creationId xmlns:a16="http://schemas.microsoft.com/office/drawing/2014/main" id="{DC541BD8-98CD-4F04-879C-F553A7FECBD9}"/>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62386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08797-3F7A-48DF-BEED-05D2BEC4868D}"/>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2CDB98AE-E084-4A77-89B0-42CA4C66A865}"/>
              </a:ext>
            </a:extLst>
          </p:cNvPr>
          <p:cNvGraphicFramePr>
            <a:graphicFrameLocks noGrp="1"/>
          </p:cNvGraphicFramePr>
          <p:nvPr>
            <p:ph type="tbl" sz="quarter" idx="13"/>
            <p:extLst>
              <p:ext uri="{D42A27DB-BD31-4B8C-83A1-F6EECF244321}">
                <p14:modId xmlns:p14="http://schemas.microsoft.com/office/powerpoint/2010/main" val="2487252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2085698"/>
                    </a:ext>
                  </a:extLst>
                </a:gridCol>
                <a:gridCol w="658368">
                  <a:extLst>
                    <a:ext uri="{9D8B030D-6E8A-4147-A177-3AD203B41FA5}">
                      <a16:colId xmlns:a16="http://schemas.microsoft.com/office/drawing/2014/main" val="494404275"/>
                    </a:ext>
                  </a:extLst>
                </a:gridCol>
                <a:gridCol w="658368">
                  <a:extLst>
                    <a:ext uri="{9D8B030D-6E8A-4147-A177-3AD203B41FA5}">
                      <a16:colId xmlns:a16="http://schemas.microsoft.com/office/drawing/2014/main" val="2723457282"/>
                    </a:ext>
                  </a:extLst>
                </a:gridCol>
                <a:gridCol w="658368">
                  <a:extLst>
                    <a:ext uri="{9D8B030D-6E8A-4147-A177-3AD203B41FA5}">
                      <a16:colId xmlns:a16="http://schemas.microsoft.com/office/drawing/2014/main" val="1883800294"/>
                    </a:ext>
                  </a:extLst>
                </a:gridCol>
                <a:gridCol w="658368">
                  <a:extLst>
                    <a:ext uri="{9D8B030D-6E8A-4147-A177-3AD203B41FA5}">
                      <a16:colId xmlns:a16="http://schemas.microsoft.com/office/drawing/2014/main" val="3671290979"/>
                    </a:ext>
                  </a:extLst>
                </a:gridCol>
                <a:gridCol w="658368">
                  <a:extLst>
                    <a:ext uri="{9D8B030D-6E8A-4147-A177-3AD203B41FA5}">
                      <a16:colId xmlns:a16="http://schemas.microsoft.com/office/drawing/2014/main" val="3045920512"/>
                    </a:ext>
                  </a:extLst>
                </a:gridCol>
                <a:gridCol w="658368">
                  <a:extLst>
                    <a:ext uri="{9D8B030D-6E8A-4147-A177-3AD203B41FA5}">
                      <a16:colId xmlns:a16="http://schemas.microsoft.com/office/drawing/2014/main" val="2474531518"/>
                    </a:ext>
                  </a:extLst>
                </a:gridCol>
                <a:gridCol w="658368">
                  <a:extLst>
                    <a:ext uri="{9D8B030D-6E8A-4147-A177-3AD203B41FA5}">
                      <a16:colId xmlns:a16="http://schemas.microsoft.com/office/drawing/2014/main" val="2910408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144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- 2017-12-19 19:06:00</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Hyundai Tucson Platin bei uns über die Ladentheke: Sein stolzer Besitzer Adolf Kalchbrenner freut sich sehr über seinen neuen Hyundai in der lässigen Farbe phantom-black mit 100 kW / 136 PS ! 🙂🤗
Wie immer unfallfreie Fahrt - wir wünschen tolle Erlebnisse mit Deinem neuen Weggefährten!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045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- 2017-12-19 11:36:00</a:t>
                      </a:r>
                      <a:r>
                        <a:rPr kumimoji="0" lang="de-DE" sz="1000" b="0" i="0" u="none" strike="noStrike" kern="1200" cap="none" spc="0" normalizeH="0" baseline="0" noProof="0">
                          <a:ln>
                            <a:noFill/>
                          </a:ln>
                          <a:solidFill>
                            <a:prstClr val="black"/>
                          </a:solidFill>
                          <a:effectLst/>
                          <a:uLnTx/>
                          <a:uFillTx/>
                          <a:latin typeface="+mn-lt"/>
                          <a:ea typeface="+mn-ea"/>
                          <a:cs typeface="+mn-cs"/>
                        </a:rPr>
                        <a:t>
Gerade die „neue, digitale“ Autobahnvignette ist zurzeit in aller Munde. Doch was ändert sich noch für Österreichs Autofahrer im neuen Jahr 2018? 🤔
 ➡️ Lesen Sie Online, welche 6 Dinge sich 2018 ändern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6077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- 2017-12-19 08:00:00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DI Dr. Erich Jeitler vom dynamischen Unternehmen CAP-Engineering GmbH (aus der Branche der Verfahrenstechnik) aus Vorau, Steiermark, Austria viel Spaß mit seinem neuen Hyundai IONIQ Elektro in der coolen Farbe polar-white mit 88 kW / 120 PS ! 🤗
Wie immer unfallfreie Fahrt - wir wünschen tolle Erlebnisse mit Ihrem neuen Weggefährten!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6081601"/>
                  </a:ext>
                </a:extLst>
              </a:tr>
            </a:tbl>
          </a:graphicData>
        </a:graphic>
      </p:graphicFrame>
      <p:sp>
        <p:nvSpPr>
          <p:cNvPr id="4" name="Text Placeholder 3">
            <a:extLst>
              <a:ext uri="{FF2B5EF4-FFF2-40B4-BE49-F238E27FC236}">
                <a16:creationId xmlns:a16="http://schemas.microsoft.com/office/drawing/2014/main" id="{D9E5A9FC-CBF8-46A0-B67A-F461DE0345E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1079234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64F8C-C150-4B8D-A4F0-4CDE831AB488}"/>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A5D777EE-127F-434B-8B00-0E5A0A7A7FC3}"/>
              </a:ext>
            </a:extLst>
          </p:cNvPr>
          <p:cNvGraphicFramePr>
            <a:graphicFrameLocks noGrp="1"/>
          </p:cNvGraphicFramePr>
          <p:nvPr>
            <p:ph type="tbl" sz="quarter" idx="13"/>
            <p:extLst>
              <p:ext uri="{D42A27DB-BD31-4B8C-83A1-F6EECF244321}">
                <p14:modId xmlns:p14="http://schemas.microsoft.com/office/powerpoint/2010/main" val="1181373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59120308"/>
                    </a:ext>
                  </a:extLst>
                </a:gridCol>
                <a:gridCol w="658368">
                  <a:extLst>
                    <a:ext uri="{9D8B030D-6E8A-4147-A177-3AD203B41FA5}">
                      <a16:colId xmlns:a16="http://schemas.microsoft.com/office/drawing/2014/main" val="612379090"/>
                    </a:ext>
                  </a:extLst>
                </a:gridCol>
                <a:gridCol w="658368">
                  <a:extLst>
                    <a:ext uri="{9D8B030D-6E8A-4147-A177-3AD203B41FA5}">
                      <a16:colId xmlns:a16="http://schemas.microsoft.com/office/drawing/2014/main" val="1424941099"/>
                    </a:ext>
                  </a:extLst>
                </a:gridCol>
                <a:gridCol w="658368">
                  <a:extLst>
                    <a:ext uri="{9D8B030D-6E8A-4147-A177-3AD203B41FA5}">
                      <a16:colId xmlns:a16="http://schemas.microsoft.com/office/drawing/2014/main" val="1084118535"/>
                    </a:ext>
                  </a:extLst>
                </a:gridCol>
                <a:gridCol w="658368">
                  <a:extLst>
                    <a:ext uri="{9D8B030D-6E8A-4147-A177-3AD203B41FA5}">
                      <a16:colId xmlns:a16="http://schemas.microsoft.com/office/drawing/2014/main" val="1880021548"/>
                    </a:ext>
                  </a:extLst>
                </a:gridCol>
                <a:gridCol w="658368">
                  <a:extLst>
                    <a:ext uri="{9D8B030D-6E8A-4147-A177-3AD203B41FA5}">
                      <a16:colId xmlns:a16="http://schemas.microsoft.com/office/drawing/2014/main" val="1261216825"/>
                    </a:ext>
                  </a:extLst>
                </a:gridCol>
                <a:gridCol w="658368">
                  <a:extLst>
                    <a:ext uri="{9D8B030D-6E8A-4147-A177-3AD203B41FA5}">
                      <a16:colId xmlns:a16="http://schemas.microsoft.com/office/drawing/2014/main" val="2579668243"/>
                    </a:ext>
                  </a:extLst>
                </a:gridCol>
                <a:gridCol w="658368">
                  <a:extLst>
                    <a:ext uri="{9D8B030D-6E8A-4147-A177-3AD203B41FA5}">
                      <a16:colId xmlns:a16="http://schemas.microsoft.com/office/drawing/2014/main" val="301203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5256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- 2017-12-18 20:00:00</a:t>
                      </a:r>
                      <a:r>
                        <a:rPr kumimoji="0" lang="en-US" sz="1000" b="0" i="0" u="none" strike="noStrike" kern="1200" cap="none" spc="0" normalizeH="0" baseline="0" noProof="0">
                          <a:ln>
                            <a:noFill/>
                          </a:ln>
                          <a:solidFill>
                            <a:prstClr val="black"/>
                          </a:solidFill>
                          <a:effectLst/>
                          <a:uLnTx/>
                          <a:uFillTx/>
                          <a:latin typeface="+mn-lt"/>
                          <a:ea typeface="+mn-ea"/>
                          <a:cs typeface="+mn-cs"/>
                        </a:rPr>
                        <a:t>
Und wieder ging ein wunderschöner Hyundai Santa Fe Platin bei uns über die Ladentheke: Sein stolzer Besitzer Gustav Wallner aus Oberpodgoria freut sich sehr über seinen neuen Hyundai in der lässigen Farbe tan-brown mit 147 kW / 200 PS ! 🤗
Gustav, wir wünschen dir abertausende gute Kilometer und unfallfreie Fahrt mit Deinem neuen Hyundai Santa Fe Platin!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1404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- 2017-12-18 17:00:00</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Giesshübl, Niederösterreich, Austria und zwar an Fr. Dr. Melanie Satke mit seinem neuen Hyundai i30 Kombi Premium in der lässigen Farbe polar-white mit 102,9 kW / 140 PS ! 🤗
Fr. Dr. Satke, wir wünschen Ihnen abertausende gute Kilometer und unfallfreie Fahrt mit Ihrem neuen Hyundai i30 Kombi!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8302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- 2017-12-18 10:26:05</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Neudörfl und zwar an Dr. Martin Schmitzhofer mit seinem neuen Hyundai IONIQ Elektro Style in der lässigen Farbe aurora-silver mit 88 kW / 120 PS ! 😊
Herr Dr. Schmitzhofer, wir wünschen Ihnen abertausende gute Kilometer und vorallem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296576"/>
                  </a:ext>
                </a:extLst>
              </a:tr>
            </a:tbl>
          </a:graphicData>
        </a:graphic>
      </p:graphicFrame>
      <p:sp>
        <p:nvSpPr>
          <p:cNvPr id="4" name="Text Placeholder 3">
            <a:extLst>
              <a:ext uri="{FF2B5EF4-FFF2-40B4-BE49-F238E27FC236}">
                <a16:creationId xmlns:a16="http://schemas.microsoft.com/office/drawing/2014/main" id="{8EC252BB-3244-4970-9AE2-2AFC737528D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334380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1282A-5B43-4ACB-9DB1-BE2CB1D43166}"/>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1F0CB2C8-B6D4-4371-8421-7BD815045980}"/>
              </a:ext>
            </a:extLst>
          </p:cNvPr>
          <p:cNvGraphicFramePr>
            <a:graphicFrameLocks noGrp="1"/>
          </p:cNvGraphicFramePr>
          <p:nvPr>
            <p:ph type="tbl" sz="quarter" idx="13"/>
            <p:extLst>
              <p:ext uri="{D42A27DB-BD31-4B8C-83A1-F6EECF244321}">
                <p14:modId xmlns:p14="http://schemas.microsoft.com/office/powerpoint/2010/main" val="976982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3576"/>
                    </a:ext>
                  </a:extLst>
                </a:gridCol>
                <a:gridCol w="658368">
                  <a:extLst>
                    <a:ext uri="{9D8B030D-6E8A-4147-A177-3AD203B41FA5}">
                      <a16:colId xmlns:a16="http://schemas.microsoft.com/office/drawing/2014/main" val="250301452"/>
                    </a:ext>
                  </a:extLst>
                </a:gridCol>
                <a:gridCol w="658368">
                  <a:extLst>
                    <a:ext uri="{9D8B030D-6E8A-4147-A177-3AD203B41FA5}">
                      <a16:colId xmlns:a16="http://schemas.microsoft.com/office/drawing/2014/main" val="3658860782"/>
                    </a:ext>
                  </a:extLst>
                </a:gridCol>
                <a:gridCol w="658368">
                  <a:extLst>
                    <a:ext uri="{9D8B030D-6E8A-4147-A177-3AD203B41FA5}">
                      <a16:colId xmlns:a16="http://schemas.microsoft.com/office/drawing/2014/main" val="1132293833"/>
                    </a:ext>
                  </a:extLst>
                </a:gridCol>
                <a:gridCol w="658368">
                  <a:extLst>
                    <a:ext uri="{9D8B030D-6E8A-4147-A177-3AD203B41FA5}">
                      <a16:colId xmlns:a16="http://schemas.microsoft.com/office/drawing/2014/main" val="656857976"/>
                    </a:ext>
                  </a:extLst>
                </a:gridCol>
                <a:gridCol w="658368">
                  <a:extLst>
                    <a:ext uri="{9D8B030D-6E8A-4147-A177-3AD203B41FA5}">
                      <a16:colId xmlns:a16="http://schemas.microsoft.com/office/drawing/2014/main" val="1776737514"/>
                    </a:ext>
                  </a:extLst>
                </a:gridCol>
                <a:gridCol w="658368">
                  <a:extLst>
                    <a:ext uri="{9D8B030D-6E8A-4147-A177-3AD203B41FA5}">
                      <a16:colId xmlns:a16="http://schemas.microsoft.com/office/drawing/2014/main" val="908146938"/>
                    </a:ext>
                  </a:extLst>
                </a:gridCol>
                <a:gridCol w="658368">
                  <a:extLst>
                    <a:ext uri="{9D8B030D-6E8A-4147-A177-3AD203B41FA5}">
                      <a16:colId xmlns:a16="http://schemas.microsoft.com/office/drawing/2014/main" val="2752395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587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- 2017-12-16 16:36:01</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Burgau und zwar an Fr. Mag. Bettina Thoma-Moik mit ihrem neuen Hyundai i30 Kombi Edition 25 in der schönen Außenfarbe polar-white mit 73,5 kW / 100 PS 🤗
Fr. Mag. Thoma-Moik, wir wünschen Ihnen abertausende gute Kilometer und unfallfreie Fahrt mit Ihrem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8016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- 2017-12-13 18:10:10</a:t>
                      </a:r>
                      <a:r>
                        <a:rPr kumimoji="0" lang="en-US" sz="1000" b="0" i="0" u="none" strike="noStrike" kern="1200" cap="none" spc="0" normalizeH="0" baseline="0" noProof="0">
                          <a:ln>
                            <a:noFill/>
                          </a:ln>
                          <a:solidFill>
                            <a:prstClr val="black"/>
                          </a:solidFill>
                          <a:effectLst/>
                          <a:uLnTx/>
                          <a:uFillTx/>
                          <a:latin typeface="+mn-lt"/>
                          <a:ea typeface="+mn-ea"/>
                          <a:cs typeface="+mn-cs"/>
                        </a:rPr>
                        <a:t>
“High Performance N, Feel the 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859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- 2017-12-13 11:59:00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Michaela Bauli aus Litzelsdorf viel Spaß mit ihrem neuen Toyota Auris Touring Sport in der lässigen Außenfarbe schiefer-metallic mit 66 kW / 90 PS ! 🤗
Wir wünschen dir viel Spaß mit Deinem neuen Weggefährten, abertausende gute Kilometer und vorallem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79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- 2017-12-13 07:17:00</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Oberwart und zwar an Jozsef Orban mit seinem neuen Hyundai Tucson Comfort 1,6-GDI in der lässigen Farbe platinium-silver mit 97 kW / 132 PS ! 😃
Jozsef, wir wünschen dir abertausende gute Kilometer und vorallem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4068540"/>
                  </a:ext>
                </a:extLst>
              </a:tr>
            </a:tbl>
          </a:graphicData>
        </a:graphic>
      </p:graphicFrame>
      <p:sp>
        <p:nvSpPr>
          <p:cNvPr id="4" name="Text Placeholder 3">
            <a:extLst>
              <a:ext uri="{FF2B5EF4-FFF2-40B4-BE49-F238E27FC236}">
                <a16:creationId xmlns:a16="http://schemas.microsoft.com/office/drawing/2014/main" id="{0081F944-6A48-4730-8479-7029E5DFF9E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869080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8D480-DA55-4C47-A82B-CDCC06020065}"/>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D20DF190-C88B-4A95-88EA-DFBC9C0A2041}"/>
              </a:ext>
            </a:extLst>
          </p:cNvPr>
          <p:cNvGraphicFramePr>
            <a:graphicFrameLocks noGrp="1"/>
          </p:cNvGraphicFramePr>
          <p:nvPr>
            <p:ph type="tbl" sz="quarter" idx="13"/>
            <p:extLst>
              <p:ext uri="{D42A27DB-BD31-4B8C-83A1-F6EECF244321}">
                <p14:modId xmlns:p14="http://schemas.microsoft.com/office/powerpoint/2010/main" val="3589378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90140491"/>
                    </a:ext>
                  </a:extLst>
                </a:gridCol>
                <a:gridCol w="658368">
                  <a:extLst>
                    <a:ext uri="{9D8B030D-6E8A-4147-A177-3AD203B41FA5}">
                      <a16:colId xmlns:a16="http://schemas.microsoft.com/office/drawing/2014/main" val="46743741"/>
                    </a:ext>
                  </a:extLst>
                </a:gridCol>
                <a:gridCol w="658368">
                  <a:extLst>
                    <a:ext uri="{9D8B030D-6E8A-4147-A177-3AD203B41FA5}">
                      <a16:colId xmlns:a16="http://schemas.microsoft.com/office/drawing/2014/main" val="4098158055"/>
                    </a:ext>
                  </a:extLst>
                </a:gridCol>
                <a:gridCol w="658368">
                  <a:extLst>
                    <a:ext uri="{9D8B030D-6E8A-4147-A177-3AD203B41FA5}">
                      <a16:colId xmlns:a16="http://schemas.microsoft.com/office/drawing/2014/main" val="1511197998"/>
                    </a:ext>
                  </a:extLst>
                </a:gridCol>
                <a:gridCol w="658368">
                  <a:extLst>
                    <a:ext uri="{9D8B030D-6E8A-4147-A177-3AD203B41FA5}">
                      <a16:colId xmlns:a16="http://schemas.microsoft.com/office/drawing/2014/main" val="1427065401"/>
                    </a:ext>
                  </a:extLst>
                </a:gridCol>
                <a:gridCol w="658368">
                  <a:extLst>
                    <a:ext uri="{9D8B030D-6E8A-4147-A177-3AD203B41FA5}">
                      <a16:colId xmlns:a16="http://schemas.microsoft.com/office/drawing/2014/main" val="2995290151"/>
                    </a:ext>
                  </a:extLst>
                </a:gridCol>
                <a:gridCol w="658368">
                  <a:extLst>
                    <a:ext uri="{9D8B030D-6E8A-4147-A177-3AD203B41FA5}">
                      <a16:colId xmlns:a16="http://schemas.microsoft.com/office/drawing/2014/main" val="3497765630"/>
                    </a:ext>
                  </a:extLst>
                </a:gridCol>
                <a:gridCol w="658368">
                  <a:extLst>
                    <a:ext uri="{9D8B030D-6E8A-4147-A177-3AD203B41FA5}">
                      <a16:colId xmlns:a16="http://schemas.microsoft.com/office/drawing/2014/main" val="1186191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4345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- 2017-12-11 13:11:30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Gerhard und seiner Tochter Irina Homola viel Spaß mit ihrem neuen Hyundai i20 Comfort Diesel in der lässigen Farbe red-passion mit 66 kW / 90 PS !
Wir wünschen Euch abertausende gute Kilometer und vorallem unfallfreie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5311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- 2017-12-08 08:15:55</a:t>
                      </a:r>
                      <a:r>
                        <a:rPr kumimoji="0" lang="de-DE" sz="1000" b="0" i="0" u="none" strike="noStrike" kern="1200" cap="none" spc="0" normalizeH="0" baseline="0" noProof="0">
                          <a:ln>
                            <a:noFill/>
                          </a:ln>
                          <a:solidFill>
                            <a:prstClr val="black"/>
                          </a:solidFill>
                          <a:effectLst/>
                          <a:uLnTx/>
                          <a:uFillTx/>
                          <a:latin typeface="+mn-lt"/>
                          <a:ea typeface="+mn-ea"/>
                          <a:cs typeface="+mn-cs"/>
                        </a:rPr>
                        <a:t>
Liebe Fans, wir haben heute zu Maria Empfängnis geschlossen. Für Notfälle erreichen Sie uns unter:
- Roman Fürst: 0664/3406541
- Lukas Fürst: 0664/8685764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5069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- 2017-12-07 17:17:04</a:t>
                      </a:r>
                      <a:r>
                        <a:rPr kumimoji="0" lang="en-US" sz="1000" b="0" i="0" u="none" strike="noStrike" kern="1200" cap="none" spc="0" normalizeH="0" baseline="0" noProof="0">
                          <a:ln>
                            <a:noFill/>
                          </a:ln>
                          <a:solidFill>
                            <a:prstClr val="black"/>
                          </a:solidFill>
                          <a:effectLst/>
                          <a:uLnTx/>
                          <a:uFillTx/>
                          <a:latin typeface="+mn-lt"/>
                          <a:ea typeface="+mn-ea"/>
                          <a:cs typeface="+mn-cs"/>
                        </a:rPr>
                        <a:t>
Und wieder ging ein wunderschöner Hyundai i30 Kombi Edition 25 bei uns über die Ladentheke: Seine stolze Besitzerin Silvia Leyrer aus Kohfidisch freut sich sehr über ihren neuen Hyundai in der lässigen Farbe micron-grey mit 73,5 kW / 100 PS ! 😊
Silvia, wir wünschen Dir abertausende gute Kilometer und unfallfreie Fahrt mit Deinem neuen Hyundai i30 Kombi Edition 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2728788"/>
                  </a:ext>
                </a:extLst>
              </a:tr>
            </a:tbl>
          </a:graphicData>
        </a:graphic>
      </p:graphicFrame>
      <p:sp>
        <p:nvSpPr>
          <p:cNvPr id="4" name="Text Placeholder 3">
            <a:extLst>
              <a:ext uri="{FF2B5EF4-FFF2-40B4-BE49-F238E27FC236}">
                <a16:creationId xmlns:a16="http://schemas.microsoft.com/office/drawing/2014/main" id="{700F9AD6-8BF9-4E39-9ECF-0BE52F88ACC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262982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0B91B-7351-499B-AE34-47B188988717}"/>
              </a:ext>
            </a:extLst>
          </p:cNvPr>
          <p:cNvSpPr>
            <a:spLocks noGrp="1"/>
          </p:cNvSpPr>
          <p:nvPr>
            <p:ph type="title"/>
          </p:nvPr>
        </p:nvSpPr>
        <p:spPr/>
        <p:txBody>
          <a:bodyPr/>
          <a:lstStyle/>
          <a:p>
            <a:r>
              <a:rPr lang="en-US"/>
              <a:t>Facebook Own Posts with Reactions Table - 1 of 13</a:t>
            </a:r>
          </a:p>
        </p:txBody>
      </p:sp>
      <p:graphicFrame>
        <p:nvGraphicFramePr>
          <p:cNvPr id="5" name="Table Placeholder 4">
            <a:extLst>
              <a:ext uri="{FF2B5EF4-FFF2-40B4-BE49-F238E27FC236}">
                <a16:creationId xmlns:a16="http://schemas.microsoft.com/office/drawing/2014/main" id="{24F117F4-2D12-459B-AD69-BE9E27BA6A9C}"/>
              </a:ext>
            </a:extLst>
          </p:cNvPr>
          <p:cNvGraphicFramePr>
            <a:graphicFrameLocks noGrp="1"/>
          </p:cNvGraphicFramePr>
          <p:nvPr>
            <p:ph type="tbl" sz="quarter" idx="13"/>
            <p:extLst>
              <p:ext uri="{D42A27DB-BD31-4B8C-83A1-F6EECF244321}">
                <p14:modId xmlns:p14="http://schemas.microsoft.com/office/powerpoint/2010/main" val="4117025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52110408"/>
                    </a:ext>
                  </a:extLst>
                </a:gridCol>
                <a:gridCol w="822960">
                  <a:extLst>
                    <a:ext uri="{9D8B030D-6E8A-4147-A177-3AD203B41FA5}">
                      <a16:colId xmlns:a16="http://schemas.microsoft.com/office/drawing/2014/main" val="3984154708"/>
                    </a:ext>
                  </a:extLst>
                </a:gridCol>
                <a:gridCol w="822960">
                  <a:extLst>
                    <a:ext uri="{9D8B030D-6E8A-4147-A177-3AD203B41FA5}">
                      <a16:colId xmlns:a16="http://schemas.microsoft.com/office/drawing/2014/main" val="3991676924"/>
                    </a:ext>
                  </a:extLst>
                </a:gridCol>
                <a:gridCol w="822960">
                  <a:extLst>
                    <a:ext uri="{9D8B030D-6E8A-4147-A177-3AD203B41FA5}">
                      <a16:colId xmlns:a16="http://schemas.microsoft.com/office/drawing/2014/main" val="1397272347"/>
                    </a:ext>
                  </a:extLst>
                </a:gridCol>
                <a:gridCol w="822960">
                  <a:extLst>
                    <a:ext uri="{9D8B030D-6E8A-4147-A177-3AD203B41FA5}">
                      <a16:colId xmlns:a16="http://schemas.microsoft.com/office/drawing/2014/main" val="1468794918"/>
                    </a:ext>
                  </a:extLst>
                </a:gridCol>
                <a:gridCol w="822960">
                  <a:extLst>
                    <a:ext uri="{9D8B030D-6E8A-4147-A177-3AD203B41FA5}">
                      <a16:colId xmlns:a16="http://schemas.microsoft.com/office/drawing/2014/main" val="1901602416"/>
                    </a:ext>
                  </a:extLst>
                </a:gridCol>
                <a:gridCol w="822960">
                  <a:extLst>
                    <a:ext uri="{9D8B030D-6E8A-4147-A177-3AD203B41FA5}">
                      <a16:colId xmlns:a16="http://schemas.microsoft.com/office/drawing/2014/main" val="3224518865"/>
                    </a:ext>
                  </a:extLst>
                </a:gridCol>
                <a:gridCol w="822960">
                  <a:extLst>
                    <a:ext uri="{9D8B030D-6E8A-4147-A177-3AD203B41FA5}">
                      <a16:colId xmlns:a16="http://schemas.microsoft.com/office/drawing/2014/main" val="646011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1260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- 2017-12-31 17:32:21</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guten Start in das neue Jahr 2018!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091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- 2017-12-31 11:16:00</a:t>
                      </a:r>
                      <a:r>
                        <a:rPr kumimoji="0" lang="de-DE" sz="1000" b="0" i="0" u="none" strike="noStrike" kern="1200" cap="none" spc="0" normalizeH="0" baseline="0" noProof="0">
                          <a:ln>
                            <a:noFill/>
                          </a:ln>
                          <a:solidFill>
                            <a:prstClr val="black"/>
                          </a:solidFill>
                          <a:effectLst/>
                          <a:uLnTx/>
                          <a:uFillTx/>
                          <a:latin typeface="+mn-lt"/>
                          <a:ea typeface="+mn-ea"/>
                          <a:cs typeface="+mn-cs"/>
                        </a:rPr>
                        <a:t>
Ein Spaziergang im Wald, 🌲
 ein Shopping-Trip bei Regenwetter, ⛆
 ein Tag auf der Rodelbahn: ⛄
Keine Herausforderung für unsere robusten aber stilvollen Original-Fußmatten die Kofferraummatte mit Wendefunktion oder die Laderaumwanne.
Alle durch geschmackvolle blaue Akzente abgerundet, für ein einzigartiges Designdetail in Deinem Auto vom Autohaus Fürst.
🔜 Ab Dienstag sind wir wieder für Euch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3892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- 2017-12-30 10:57:58</a:t>
                      </a:r>
                      <a:r>
                        <a:rPr kumimoji="0" lang="de-DE" sz="1000" b="0" i="0" u="none" strike="noStrike" kern="1200" cap="none" spc="0" normalizeH="0" baseline="0" noProof="0">
                          <a:ln>
                            <a:noFill/>
                          </a:ln>
                          <a:solidFill>
                            <a:prstClr val="black"/>
                          </a:solidFill>
                          <a:effectLst/>
                          <a:uLnTx/>
                          <a:uFillTx/>
                          <a:latin typeface="+mn-lt"/>
                          <a:ea typeface="+mn-ea"/>
                          <a:cs typeface="+mn-cs"/>
                        </a:rPr>
                        <a:t>
Ein tolles Jahr geht wieder zu Ende, voller Emotionen und mit tollen Momenten. Was waren Deine besten Momente 2017, an die Dich ein Auto vom Autohaus Fürst gebracht haben?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7168994"/>
                  </a:ext>
                </a:extLst>
              </a:tr>
            </a:tbl>
          </a:graphicData>
        </a:graphic>
      </p:graphicFrame>
      <p:sp>
        <p:nvSpPr>
          <p:cNvPr id="4" name="Text Placeholder 3">
            <a:extLst>
              <a:ext uri="{FF2B5EF4-FFF2-40B4-BE49-F238E27FC236}">
                <a16:creationId xmlns:a16="http://schemas.microsoft.com/office/drawing/2014/main" id="{D35BC748-AB99-42E3-A649-9AD2EAE6786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606725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A3399-F3F6-4A75-B408-886DC9561EA1}"/>
              </a:ext>
            </a:extLst>
          </p:cNvPr>
          <p:cNvSpPr>
            <a:spLocks noGrp="1"/>
          </p:cNvSpPr>
          <p:nvPr>
            <p:ph type="title"/>
          </p:nvPr>
        </p:nvSpPr>
        <p:spPr/>
        <p:txBody>
          <a:bodyPr/>
          <a:lstStyle/>
          <a:p>
            <a:r>
              <a:rPr lang="en-US"/>
              <a:t>Facebook Own Posts with Reactions Table - 2 of 13</a:t>
            </a:r>
          </a:p>
        </p:txBody>
      </p:sp>
      <p:graphicFrame>
        <p:nvGraphicFramePr>
          <p:cNvPr id="5" name="Table Placeholder 4">
            <a:extLst>
              <a:ext uri="{FF2B5EF4-FFF2-40B4-BE49-F238E27FC236}">
                <a16:creationId xmlns:a16="http://schemas.microsoft.com/office/drawing/2014/main" id="{38F4ABD9-CFCE-490E-9A62-FCC2013C320A}"/>
              </a:ext>
            </a:extLst>
          </p:cNvPr>
          <p:cNvGraphicFramePr>
            <a:graphicFrameLocks noGrp="1"/>
          </p:cNvGraphicFramePr>
          <p:nvPr>
            <p:ph type="tbl" sz="quarter" idx="13"/>
            <p:extLst>
              <p:ext uri="{D42A27DB-BD31-4B8C-83A1-F6EECF244321}">
                <p14:modId xmlns:p14="http://schemas.microsoft.com/office/powerpoint/2010/main" val="597581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66933046"/>
                    </a:ext>
                  </a:extLst>
                </a:gridCol>
                <a:gridCol w="822960">
                  <a:extLst>
                    <a:ext uri="{9D8B030D-6E8A-4147-A177-3AD203B41FA5}">
                      <a16:colId xmlns:a16="http://schemas.microsoft.com/office/drawing/2014/main" val="4292846327"/>
                    </a:ext>
                  </a:extLst>
                </a:gridCol>
                <a:gridCol w="822960">
                  <a:extLst>
                    <a:ext uri="{9D8B030D-6E8A-4147-A177-3AD203B41FA5}">
                      <a16:colId xmlns:a16="http://schemas.microsoft.com/office/drawing/2014/main" val="1175950701"/>
                    </a:ext>
                  </a:extLst>
                </a:gridCol>
                <a:gridCol w="822960">
                  <a:extLst>
                    <a:ext uri="{9D8B030D-6E8A-4147-A177-3AD203B41FA5}">
                      <a16:colId xmlns:a16="http://schemas.microsoft.com/office/drawing/2014/main" val="520521633"/>
                    </a:ext>
                  </a:extLst>
                </a:gridCol>
                <a:gridCol w="822960">
                  <a:extLst>
                    <a:ext uri="{9D8B030D-6E8A-4147-A177-3AD203B41FA5}">
                      <a16:colId xmlns:a16="http://schemas.microsoft.com/office/drawing/2014/main" val="1079534210"/>
                    </a:ext>
                  </a:extLst>
                </a:gridCol>
                <a:gridCol w="822960">
                  <a:extLst>
                    <a:ext uri="{9D8B030D-6E8A-4147-A177-3AD203B41FA5}">
                      <a16:colId xmlns:a16="http://schemas.microsoft.com/office/drawing/2014/main" val="924723085"/>
                    </a:ext>
                  </a:extLst>
                </a:gridCol>
                <a:gridCol w="822960">
                  <a:extLst>
                    <a:ext uri="{9D8B030D-6E8A-4147-A177-3AD203B41FA5}">
                      <a16:colId xmlns:a16="http://schemas.microsoft.com/office/drawing/2014/main" val="1418210229"/>
                    </a:ext>
                  </a:extLst>
                </a:gridCol>
                <a:gridCol w="822960">
                  <a:extLst>
                    <a:ext uri="{9D8B030D-6E8A-4147-A177-3AD203B41FA5}">
                      <a16:colId xmlns:a16="http://schemas.microsoft.com/office/drawing/2014/main" val="329893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65005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- 2017-12-27 13:38:25</a:t>
                      </a:r>
                      <a:r>
                        <a:rPr kumimoji="0" lang="en-US" sz="1000" b="0" i="0" u="none" strike="noStrike" kern="1200" cap="none" spc="0" normalizeH="0" baseline="0" noProof="0">
                          <a:ln>
                            <a:noFill/>
                          </a:ln>
                          <a:solidFill>
                            <a:prstClr val="black"/>
                          </a:solidFill>
                          <a:effectLst/>
                          <a:uLnTx/>
                          <a:uFillTx/>
                          <a:latin typeface="+mn-lt"/>
                          <a:ea typeface="+mn-ea"/>
                          <a:cs typeface="+mn-cs"/>
                        </a:rPr>
                        <a:t>
"[...]weu Schifoan is' des Leiwandste, wos ma si nur vurstöll'n ko.[...]" ❄️🔝
:
:
:
Alle Trägersysteme , egal ob für Ski, Board oder einfach nur zusätzlichen Stauraum auf dem Dach gibts bei uns. Kontaktieren Sie uns - wir helfen gerne weiter (bis 02.01.2018 nur per E-Mail per Nachricht) 🤗
:
:
:
E-Mail: lukas.fuerst@autohaus-fuerst.at
oder nutzen Sie unser Kontaktformular: http://www.autohaus-fuerst.at/kontakt/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52722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- 2017-12-24 18:08:00</a:t>
                      </a:r>
                      <a:r>
                        <a:rPr kumimoji="0" lang="de-DE" sz="1000" b="0" i="0" u="none" strike="noStrike" kern="1200" cap="none" spc="0" normalizeH="0" baseline="0" noProof="0">
                          <a:ln>
                            <a:noFill/>
                          </a:ln>
                          <a:solidFill>
                            <a:prstClr val="black"/>
                          </a:solidFill>
                          <a:effectLst/>
                          <a:uLnTx/>
                          <a:uFillTx/>
                          <a:latin typeface="+mn-lt"/>
                          <a:ea typeface="+mn-ea"/>
                          <a:cs typeface="+mn-cs"/>
                        </a:rPr>
                        <a:t>
Auch dieser Hyundai Santa Fe ist perfekt in Weihnachtsstimmung 😵🎅
Was liegt bei Euch so unter dem Baum? 🎄
:
:
:
Wir wünschen ein frohes Fest!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32848644"/>
                  </a:ext>
                </a:extLst>
              </a:tr>
            </a:tbl>
          </a:graphicData>
        </a:graphic>
      </p:graphicFrame>
      <p:sp>
        <p:nvSpPr>
          <p:cNvPr id="4" name="Text Placeholder 3">
            <a:extLst>
              <a:ext uri="{FF2B5EF4-FFF2-40B4-BE49-F238E27FC236}">
                <a16:creationId xmlns:a16="http://schemas.microsoft.com/office/drawing/2014/main" id="{37B5C21D-A8AF-4328-B26A-B8178012991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19495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271F1-CAAA-4143-8063-698D0B8B2263}"/>
              </a:ext>
            </a:extLst>
          </p:cNvPr>
          <p:cNvSpPr>
            <a:spLocks noGrp="1"/>
          </p:cNvSpPr>
          <p:nvPr>
            <p:ph type="title"/>
          </p:nvPr>
        </p:nvSpPr>
        <p:spPr/>
        <p:txBody>
          <a:bodyPr/>
          <a:lstStyle/>
          <a:p>
            <a:r>
              <a:rPr lang="en-US"/>
              <a:t>Facebook Own Posts with Reactions Table - 3 of 13</a:t>
            </a:r>
          </a:p>
        </p:txBody>
      </p:sp>
      <p:graphicFrame>
        <p:nvGraphicFramePr>
          <p:cNvPr id="5" name="Table Placeholder 4">
            <a:extLst>
              <a:ext uri="{FF2B5EF4-FFF2-40B4-BE49-F238E27FC236}">
                <a16:creationId xmlns:a16="http://schemas.microsoft.com/office/drawing/2014/main" id="{0FE04818-3A4D-44E0-A7D4-07BF2F1378D4}"/>
              </a:ext>
            </a:extLst>
          </p:cNvPr>
          <p:cNvGraphicFramePr>
            <a:graphicFrameLocks noGrp="1"/>
          </p:cNvGraphicFramePr>
          <p:nvPr>
            <p:ph type="tbl" sz="quarter" idx="13"/>
            <p:extLst>
              <p:ext uri="{D42A27DB-BD31-4B8C-83A1-F6EECF244321}">
                <p14:modId xmlns:p14="http://schemas.microsoft.com/office/powerpoint/2010/main" val="1165239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19688525"/>
                    </a:ext>
                  </a:extLst>
                </a:gridCol>
                <a:gridCol w="822960">
                  <a:extLst>
                    <a:ext uri="{9D8B030D-6E8A-4147-A177-3AD203B41FA5}">
                      <a16:colId xmlns:a16="http://schemas.microsoft.com/office/drawing/2014/main" val="2084641703"/>
                    </a:ext>
                  </a:extLst>
                </a:gridCol>
                <a:gridCol w="822960">
                  <a:extLst>
                    <a:ext uri="{9D8B030D-6E8A-4147-A177-3AD203B41FA5}">
                      <a16:colId xmlns:a16="http://schemas.microsoft.com/office/drawing/2014/main" val="1381130121"/>
                    </a:ext>
                  </a:extLst>
                </a:gridCol>
                <a:gridCol w="822960">
                  <a:extLst>
                    <a:ext uri="{9D8B030D-6E8A-4147-A177-3AD203B41FA5}">
                      <a16:colId xmlns:a16="http://schemas.microsoft.com/office/drawing/2014/main" val="1195595687"/>
                    </a:ext>
                  </a:extLst>
                </a:gridCol>
                <a:gridCol w="822960">
                  <a:extLst>
                    <a:ext uri="{9D8B030D-6E8A-4147-A177-3AD203B41FA5}">
                      <a16:colId xmlns:a16="http://schemas.microsoft.com/office/drawing/2014/main" val="2483515316"/>
                    </a:ext>
                  </a:extLst>
                </a:gridCol>
                <a:gridCol w="822960">
                  <a:extLst>
                    <a:ext uri="{9D8B030D-6E8A-4147-A177-3AD203B41FA5}">
                      <a16:colId xmlns:a16="http://schemas.microsoft.com/office/drawing/2014/main" val="2685530786"/>
                    </a:ext>
                  </a:extLst>
                </a:gridCol>
                <a:gridCol w="822960">
                  <a:extLst>
                    <a:ext uri="{9D8B030D-6E8A-4147-A177-3AD203B41FA5}">
                      <a16:colId xmlns:a16="http://schemas.microsoft.com/office/drawing/2014/main" val="130837782"/>
                    </a:ext>
                  </a:extLst>
                </a:gridCol>
                <a:gridCol w="822960">
                  <a:extLst>
                    <a:ext uri="{9D8B030D-6E8A-4147-A177-3AD203B41FA5}">
                      <a16:colId xmlns:a16="http://schemas.microsoft.com/office/drawing/2014/main" val="240410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81701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- 2017-12-24 08:42:00</a:t>
                      </a:r>
                      <a:r>
                        <a:rPr kumimoji="0" lang="de-DE" sz="1000" b="0" i="0" u="none" strike="noStrike" kern="1200" cap="none" spc="0" normalizeH="0" baseline="0" noProof="0">
                          <a:ln>
                            <a:noFill/>
                          </a:ln>
                          <a:solidFill>
                            <a:prstClr val="black"/>
                          </a:solidFill>
                          <a:effectLst/>
                          <a:uLnTx/>
                          <a:uFillTx/>
                          <a:latin typeface="+mn-lt"/>
                          <a:ea typeface="+mn-ea"/>
                          <a:cs typeface="+mn-cs"/>
                        </a:rPr>
                        <a:t>
Sehr geehrte Geschäftspartnerinnen 
und Geschäftspartner, 
liebe Kundinnen und Kunden,
Weihnachten steht vor der Türe und ein ereignisreiches Jahr geht zu Ende.
Zum Jahreswechsel wünschen wir Ihnen die Stille für den Blick nach innen und vorne, um mit neuen Kräften den Mut für die richtigen Entscheidungen im neuen Jahr treffen zu können.
Mit diesem Weihnachtsgruß verbinden wir unseren Dank für die vertrauensvolle und angenehme Zusammenarbeit in diesem Jahr.
Alle Mitarbeiter des Autohaus Fürst wünschen Ihnen, Ihren Angehörigen und/oder Mitarbeitern eine schöne Adventszeit, ein friedvolles Weihnachtsfest und für das neue Jahr Gesundheit, Zufriedenheit und Erfolg.
Natürlich werden wir 2018 wieder weiter daran arbeiten, Ihnen beste Qualität und optimalen Service zu bieten!
Des Weiteren möchten wie Sie darauf hinweisen, dass wir zwischen den Feiertagen, 
vom 26. Dezember 2017, bis zum 30. Dezember 2017 unseren jährlichen Betriebsurlaub abhalten.
Ab 2. Jänner 2018 sind wir wieder regul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35350981"/>
                  </a:ext>
                </a:extLst>
              </a:tr>
            </a:tbl>
          </a:graphicData>
        </a:graphic>
      </p:graphicFrame>
      <p:sp>
        <p:nvSpPr>
          <p:cNvPr id="4" name="Text Placeholder 3">
            <a:extLst>
              <a:ext uri="{FF2B5EF4-FFF2-40B4-BE49-F238E27FC236}">
                <a16:creationId xmlns:a16="http://schemas.microsoft.com/office/drawing/2014/main" id="{BF70E9DC-49DE-414D-83AC-5AFC89C387A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4532060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727AE-0735-40AB-968A-1297E0916D3B}"/>
              </a:ext>
            </a:extLst>
          </p:cNvPr>
          <p:cNvSpPr>
            <a:spLocks noGrp="1"/>
          </p:cNvSpPr>
          <p:nvPr>
            <p:ph type="title"/>
          </p:nvPr>
        </p:nvSpPr>
        <p:spPr/>
        <p:txBody>
          <a:bodyPr/>
          <a:lstStyle/>
          <a:p>
            <a:r>
              <a:rPr lang="en-US"/>
              <a:t>Facebook Own Posts with Reactions Table - 4 of 13</a:t>
            </a:r>
          </a:p>
        </p:txBody>
      </p:sp>
      <p:graphicFrame>
        <p:nvGraphicFramePr>
          <p:cNvPr id="5" name="Table Placeholder 4">
            <a:extLst>
              <a:ext uri="{FF2B5EF4-FFF2-40B4-BE49-F238E27FC236}">
                <a16:creationId xmlns:a16="http://schemas.microsoft.com/office/drawing/2014/main" id="{D946BF69-41E1-40C2-92DC-491B664F7846}"/>
              </a:ext>
            </a:extLst>
          </p:cNvPr>
          <p:cNvGraphicFramePr>
            <a:graphicFrameLocks noGrp="1"/>
          </p:cNvGraphicFramePr>
          <p:nvPr>
            <p:ph type="tbl" sz="quarter" idx="13"/>
            <p:extLst>
              <p:ext uri="{D42A27DB-BD31-4B8C-83A1-F6EECF244321}">
                <p14:modId xmlns:p14="http://schemas.microsoft.com/office/powerpoint/2010/main" val="2072181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7055717"/>
                    </a:ext>
                  </a:extLst>
                </a:gridCol>
                <a:gridCol w="822960">
                  <a:extLst>
                    <a:ext uri="{9D8B030D-6E8A-4147-A177-3AD203B41FA5}">
                      <a16:colId xmlns:a16="http://schemas.microsoft.com/office/drawing/2014/main" val="1775813586"/>
                    </a:ext>
                  </a:extLst>
                </a:gridCol>
                <a:gridCol w="822960">
                  <a:extLst>
                    <a:ext uri="{9D8B030D-6E8A-4147-A177-3AD203B41FA5}">
                      <a16:colId xmlns:a16="http://schemas.microsoft.com/office/drawing/2014/main" val="405750391"/>
                    </a:ext>
                  </a:extLst>
                </a:gridCol>
                <a:gridCol w="822960">
                  <a:extLst>
                    <a:ext uri="{9D8B030D-6E8A-4147-A177-3AD203B41FA5}">
                      <a16:colId xmlns:a16="http://schemas.microsoft.com/office/drawing/2014/main" val="1259975213"/>
                    </a:ext>
                  </a:extLst>
                </a:gridCol>
                <a:gridCol w="822960">
                  <a:extLst>
                    <a:ext uri="{9D8B030D-6E8A-4147-A177-3AD203B41FA5}">
                      <a16:colId xmlns:a16="http://schemas.microsoft.com/office/drawing/2014/main" val="1998629565"/>
                    </a:ext>
                  </a:extLst>
                </a:gridCol>
                <a:gridCol w="822960">
                  <a:extLst>
                    <a:ext uri="{9D8B030D-6E8A-4147-A177-3AD203B41FA5}">
                      <a16:colId xmlns:a16="http://schemas.microsoft.com/office/drawing/2014/main" val="3313548325"/>
                    </a:ext>
                  </a:extLst>
                </a:gridCol>
                <a:gridCol w="822960">
                  <a:extLst>
                    <a:ext uri="{9D8B030D-6E8A-4147-A177-3AD203B41FA5}">
                      <a16:colId xmlns:a16="http://schemas.microsoft.com/office/drawing/2014/main" val="1340228174"/>
                    </a:ext>
                  </a:extLst>
                </a:gridCol>
                <a:gridCol w="822960">
                  <a:extLst>
                    <a:ext uri="{9D8B030D-6E8A-4147-A177-3AD203B41FA5}">
                      <a16:colId xmlns:a16="http://schemas.microsoft.com/office/drawing/2014/main" val="4154057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5477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- 2017-12-23 12:54:00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Renate Maria Volcic aus Oberwart viel Spaß mit ihrem neuen Hyundai i20 Edition 25 in der lässigen Außenfarbe polar-white mit 61,7 kW / 84 PS ! 😁
Fr  Volcic fahren Sie vorsichtig, passen Sie gut auf Ihr neues Auto auf und vorallem: Allzeit unfallfreie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0936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- 2017-12-23 08:31:03</a:t>
                      </a:r>
                      <a:r>
                        <a:rPr kumimoji="0" lang="en-US" sz="1000" b="0" i="0" u="none" strike="noStrike" kern="1200" cap="none" spc="0" normalizeH="0" baseline="0" noProof="0">
                          <a:ln>
                            <a:noFill/>
                          </a:ln>
                          <a:solidFill>
                            <a:prstClr val="black"/>
                          </a:solidFill>
                          <a:effectLst/>
                          <a:uLnTx/>
                          <a:uFillTx/>
                          <a:latin typeface="+mn-lt"/>
                          <a:ea typeface="+mn-ea"/>
                          <a:cs typeface="+mn-cs"/>
                        </a:rPr>
                        <a:t>
Und wieder ging ein wunderschöner Hyundai i20 Active Edition 25 bei uns über die Ladentheke: Sein stolzer Besitzer Philipp Krutzler freut sich sehr über seinen neuen Hyundai in der coolen Farbe star-dust mit 73,5 kW / 100 PS ! 😊🤗
Viel Spaß mit Deinem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31953353"/>
                  </a:ext>
                </a:extLst>
              </a:tr>
            </a:tbl>
          </a:graphicData>
        </a:graphic>
      </p:graphicFrame>
      <p:sp>
        <p:nvSpPr>
          <p:cNvPr id="4" name="Text Placeholder 3">
            <a:extLst>
              <a:ext uri="{FF2B5EF4-FFF2-40B4-BE49-F238E27FC236}">
                <a16:creationId xmlns:a16="http://schemas.microsoft.com/office/drawing/2014/main" id="{B9BAE8C4-AF2E-484B-9A0F-A856B425A7A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021484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2FCBA-C021-44F3-BC23-516EC4BF406B}"/>
              </a:ext>
            </a:extLst>
          </p:cNvPr>
          <p:cNvSpPr>
            <a:spLocks noGrp="1"/>
          </p:cNvSpPr>
          <p:nvPr>
            <p:ph type="title"/>
          </p:nvPr>
        </p:nvSpPr>
        <p:spPr/>
        <p:txBody>
          <a:bodyPr/>
          <a:lstStyle/>
          <a:p>
            <a:r>
              <a:rPr lang="en-US"/>
              <a:t>Facebook Own Posts with Reactions Table - 5 of 13</a:t>
            </a:r>
          </a:p>
        </p:txBody>
      </p:sp>
      <p:graphicFrame>
        <p:nvGraphicFramePr>
          <p:cNvPr id="5" name="Table Placeholder 4">
            <a:extLst>
              <a:ext uri="{FF2B5EF4-FFF2-40B4-BE49-F238E27FC236}">
                <a16:creationId xmlns:a16="http://schemas.microsoft.com/office/drawing/2014/main" id="{D47C3140-CBB2-4346-AF3C-2FA313A860A2}"/>
              </a:ext>
            </a:extLst>
          </p:cNvPr>
          <p:cNvGraphicFramePr>
            <a:graphicFrameLocks noGrp="1"/>
          </p:cNvGraphicFramePr>
          <p:nvPr>
            <p:ph type="tbl" sz="quarter" idx="13"/>
            <p:extLst>
              <p:ext uri="{D42A27DB-BD31-4B8C-83A1-F6EECF244321}">
                <p14:modId xmlns:p14="http://schemas.microsoft.com/office/powerpoint/2010/main" val="2302154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0688630"/>
                    </a:ext>
                  </a:extLst>
                </a:gridCol>
                <a:gridCol w="822960">
                  <a:extLst>
                    <a:ext uri="{9D8B030D-6E8A-4147-A177-3AD203B41FA5}">
                      <a16:colId xmlns:a16="http://schemas.microsoft.com/office/drawing/2014/main" val="695709362"/>
                    </a:ext>
                  </a:extLst>
                </a:gridCol>
                <a:gridCol w="822960">
                  <a:extLst>
                    <a:ext uri="{9D8B030D-6E8A-4147-A177-3AD203B41FA5}">
                      <a16:colId xmlns:a16="http://schemas.microsoft.com/office/drawing/2014/main" val="530387447"/>
                    </a:ext>
                  </a:extLst>
                </a:gridCol>
                <a:gridCol w="822960">
                  <a:extLst>
                    <a:ext uri="{9D8B030D-6E8A-4147-A177-3AD203B41FA5}">
                      <a16:colId xmlns:a16="http://schemas.microsoft.com/office/drawing/2014/main" val="1149238667"/>
                    </a:ext>
                  </a:extLst>
                </a:gridCol>
                <a:gridCol w="822960">
                  <a:extLst>
                    <a:ext uri="{9D8B030D-6E8A-4147-A177-3AD203B41FA5}">
                      <a16:colId xmlns:a16="http://schemas.microsoft.com/office/drawing/2014/main" val="2479477381"/>
                    </a:ext>
                  </a:extLst>
                </a:gridCol>
                <a:gridCol w="822960">
                  <a:extLst>
                    <a:ext uri="{9D8B030D-6E8A-4147-A177-3AD203B41FA5}">
                      <a16:colId xmlns:a16="http://schemas.microsoft.com/office/drawing/2014/main" val="1362541420"/>
                    </a:ext>
                  </a:extLst>
                </a:gridCol>
                <a:gridCol w="822960">
                  <a:extLst>
                    <a:ext uri="{9D8B030D-6E8A-4147-A177-3AD203B41FA5}">
                      <a16:colId xmlns:a16="http://schemas.microsoft.com/office/drawing/2014/main" val="2611002867"/>
                    </a:ext>
                  </a:extLst>
                </a:gridCol>
                <a:gridCol w="822960">
                  <a:extLst>
                    <a:ext uri="{9D8B030D-6E8A-4147-A177-3AD203B41FA5}">
                      <a16:colId xmlns:a16="http://schemas.microsoft.com/office/drawing/2014/main" val="1786596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94478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- 2017-12-22 08:36:06</a:t>
                      </a:r>
                      <a:r>
                        <a:rPr kumimoji="0" lang="de-DE" sz="1000" b="0" i="0" u="none" strike="noStrike" kern="1200" cap="none" spc="0" normalizeH="0" baseline="0" noProof="0">
                          <a:ln>
                            <a:noFill/>
                          </a:ln>
                          <a:solidFill>
                            <a:prstClr val="black"/>
                          </a:solidFill>
                          <a:effectLst/>
                          <a:uLnTx/>
                          <a:uFillTx/>
                          <a:latin typeface="+mn-lt"/>
                          <a:ea typeface="+mn-ea"/>
                          <a:cs typeface="+mn-cs"/>
                        </a:rPr>
                        <a:t>
Achtung: Betriebsferien von 26. Dezember 2017 bis 30. Dezember 2017 !
Wir sind ab 2. Jänner 2018 wieder für Sie da!
Bei dringenden Anliegen (Notruf):
➡️ Roman Fürst +43 (0) 664 3406541
➡️ Lukas Fürst +43 (0) 664 8685764
Falls Ihr Fahrzeug noch mit der Mobilitätsgarantie gedeckt ist, bitten wir Sie im Pannenfall folgende Notrufnummern zu benutzen:
➡️ HYUNDAI: 0800 212090 (aus dem Ausland: +43 1 7105774)
➡️ TOYOTA: 0800 208100 (aus dem Ausland: +43 1 31389101)
➡️ TOYOTA Hybrid: 0800 2141660 (aus dem Ausland: +43 1 2141660)
➡️ LEXUS: 0800 202108 (aus dem Ausland: +43 1 2021087)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11081433"/>
                  </a:ext>
                </a:extLst>
              </a:tr>
            </a:tbl>
          </a:graphicData>
        </a:graphic>
      </p:graphicFrame>
      <p:sp>
        <p:nvSpPr>
          <p:cNvPr id="4" name="Text Placeholder 3">
            <a:extLst>
              <a:ext uri="{FF2B5EF4-FFF2-40B4-BE49-F238E27FC236}">
                <a16:creationId xmlns:a16="http://schemas.microsoft.com/office/drawing/2014/main" id="{6A8BAD2C-0DF0-481B-8251-D3D0F58738D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861818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8C1A6-2532-4D33-91D6-CA769C7AC1E1}"/>
              </a:ext>
            </a:extLst>
          </p:cNvPr>
          <p:cNvSpPr>
            <a:spLocks noGrp="1"/>
          </p:cNvSpPr>
          <p:nvPr>
            <p:ph type="title"/>
          </p:nvPr>
        </p:nvSpPr>
        <p:spPr/>
        <p:txBody>
          <a:bodyPr/>
          <a:lstStyle/>
          <a:p>
            <a:r>
              <a:rPr lang="en-US"/>
              <a:t>Facebook Own Posts with Reactions Table - 6 of 13</a:t>
            </a:r>
          </a:p>
        </p:txBody>
      </p:sp>
      <p:graphicFrame>
        <p:nvGraphicFramePr>
          <p:cNvPr id="5" name="Table Placeholder 4">
            <a:extLst>
              <a:ext uri="{FF2B5EF4-FFF2-40B4-BE49-F238E27FC236}">
                <a16:creationId xmlns:a16="http://schemas.microsoft.com/office/drawing/2014/main" id="{160E422B-8F0C-40BA-B21B-A8AEB55E7D45}"/>
              </a:ext>
            </a:extLst>
          </p:cNvPr>
          <p:cNvGraphicFramePr>
            <a:graphicFrameLocks noGrp="1"/>
          </p:cNvGraphicFramePr>
          <p:nvPr>
            <p:ph type="tbl" sz="quarter" idx="13"/>
            <p:extLst>
              <p:ext uri="{D42A27DB-BD31-4B8C-83A1-F6EECF244321}">
                <p14:modId xmlns:p14="http://schemas.microsoft.com/office/powerpoint/2010/main" val="1387605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846508"/>
                    </a:ext>
                  </a:extLst>
                </a:gridCol>
                <a:gridCol w="822960">
                  <a:extLst>
                    <a:ext uri="{9D8B030D-6E8A-4147-A177-3AD203B41FA5}">
                      <a16:colId xmlns:a16="http://schemas.microsoft.com/office/drawing/2014/main" val="1730531135"/>
                    </a:ext>
                  </a:extLst>
                </a:gridCol>
                <a:gridCol w="822960">
                  <a:extLst>
                    <a:ext uri="{9D8B030D-6E8A-4147-A177-3AD203B41FA5}">
                      <a16:colId xmlns:a16="http://schemas.microsoft.com/office/drawing/2014/main" val="1589109347"/>
                    </a:ext>
                  </a:extLst>
                </a:gridCol>
                <a:gridCol w="822960">
                  <a:extLst>
                    <a:ext uri="{9D8B030D-6E8A-4147-A177-3AD203B41FA5}">
                      <a16:colId xmlns:a16="http://schemas.microsoft.com/office/drawing/2014/main" val="2404102595"/>
                    </a:ext>
                  </a:extLst>
                </a:gridCol>
                <a:gridCol w="822960">
                  <a:extLst>
                    <a:ext uri="{9D8B030D-6E8A-4147-A177-3AD203B41FA5}">
                      <a16:colId xmlns:a16="http://schemas.microsoft.com/office/drawing/2014/main" val="3518814318"/>
                    </a:ext>
                  </a:extLst>
                </a:gridCol>
                <a:gridCol w="822960">
                  <a:extLst>
                    <a:ext uri="{9D8B030D-6E8A-4147-A177-3AD203B41FA5}">
                      <a16:colId xmlns:a16="http://schemas.microsoft.com/office/drawing/2014/main" val="885072853"/>
                    </a:ext>
                  </a:extLst>
                </a:gridCol>
                <a:gridCol w="822960">
                  <a:extLst>
                    <a:ext uri="{9D8B030D-6E8A-4147-A177-3AD203B41FA5}">
                      <a16:colId xmlns:a16="http://schemas.microsoft.com/office/drawing/2014/main" val="4126681462"/>
                    </a:ext>
                  </a:extLst>
                </a:gridCol>
                <a:gridCol w="822960">
                  <a:extLst>
                    <a:ext uri="{9D8B030D-6E8A-4147-A177-3AD203B41FA5}">
                      <a16:colId xmlns:a16="http://schemas.microsoft.com/office/drawing/2014/main" val="2754707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19544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- 2017-12-21 11:41:00</a:t>
                      </a:r>
                      <a:r>
                        <a:rPr kumimoji="0" lang="en-US" sz="1000" b="0" i="0" u="none" strike="noStrike" kern="1200" cap="none" spc="0" normalizeH="0" baseline="0" noProof="0">
                          <a:ln>
                            <a:noFill/>
                          </a:ln>
                          <a:solidFill>
                            <a:prstClr val="black"/>
                          </a:solidFill>
                          <a:effectLst/>
                          <a:uLnTx/>
                          <a:uFillTx/>
                          <a:latin typeface="+mn-lt"/>
                          <a:ea typeface="+mn-ea"/>
                          <a:cs typeface="+mn-cs"/>
                        </a:rPr>
                        <a:t>
Mancherorts liegt ja schon Schnee ❄️ - perfekt für die Hyundai 4WD Modelle - verfügbar im Santa Fe, Tucson und im neuen KONA. 
:
:
:
Allrad, der aus Österreich kommt. 🇦🇹️ Bei allen Modellen mit Magna-Allradantrieb wird bei schlechten Wetter- und Untergrundverhältnissen die Antriebskraft variabel auf alle vier Räder aufgeteilt. 
:
:
:
So ausgestattet ist eine sichere Fahrt allzeit garantiert.
:
:
:
Wir haben gleich mal unsere Top-Allradfahrzeuge als Angebot angepinnt 🔝
 — Products shown: Hyundai Santa Fe 2,2 CRDi 4WD Start-Stopp Aut. Platin Fahrzeugnummer: 8214949, Hyundai Tucson 2,0 CRDI 4WD Platin Aut., Hyundai Tucson 2,0 CRDI 4WD Platin Aut. and Hyundai Kona 1,6 T-GDi 4WD Premium.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2849716"/>
                  </a:ext>
                </a:extLst>
              </a:tr>
            </a:tbl>
          </a:graphicData>
        </a:graphic>
      </p:graphicFrame>
      <p:sp>
        <p:nvSpPr>
          <p:cNvPr id="4" name="Text Placeholder 3">
            <a:extLst>
              <a:ext uri="{FF2B5EF4-FFF2-40B4-BE49-F238E27FC236}">
                <a16:creationId xmlns:a16="http://schemas.microsoft.com/office/drawing/2014/main" id="{4FACDB64-5DFD-41FB-B5CA-DE50F0340B1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873055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B8A4D-652C-487A-B831-95B9967CF819}"/>
              </a:ext>
            </a:extLst>
          </p:cNvPr>
          <p:cNvSpPr>
            <a:spLocks noGrp="1"/>
          </p:cNvSpPr>
          <p:nvPr>
            <p:ph type="title"/>
          </p:nvPr>
        </p:nvSpPr>
        <p:spPr/>
        <p:txBody>
          <a:bodyPr/>
          <a:lstStyle/>
          <a:p>
            <a:r>
              <a:rPr lang="en-US"/>
              <a:t>Facebook Own Posts with Reactions Table - 7 of 13</a:t>
            </a:r>
          </a:p>
        </p:txBody>
      </p:sp>
      <p:graphicFrame>
        <p:nvGraphicFramePr>
          <p:cNvPr id="5" name="Table Placeholder 4">
            <a:extLst>
              <a:ext uri="{FF2B5EF4-FFF2-40B4-BE49-F238E27FC236}">
                <a16:creationId xmlns:a16="http://schemas.microsoft.com/office/drawing/2014/main" id="{501AEF71-320C-4F64-967D-13C428DA906E}"/>
              </a:ext>
            </a:extLst>
          </p:cNvPr>
          <p:cNvGraphicFramePr>
            <a:graphicFrameLocks noGrp="1"/>
          </p:cNvGraphicFramePr>
          <p:nvPr>
            <p:ph type="tbl" sz="quarter" idx="13"/>
            <p:extLst>
              <p:ext uri="{D42A27DB-BD31-4B8C-83A1-F6EECF244321}">
                <p14:modId xmlns:p14="http://schemas.microsoft.com/office/powerpoint/2010/main" val="2587443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59279039"/>
                    </a:ext>
                  </a:extLst>
                </a:gridCol>
                <a:gridCol w="822960">
                  <a:extLst>
                    <a:ext uri="{9D8B030D-6E8A-4147-A177-3AD203B41FA5}">
                      <a16:colId xmlns:a16="http://schemas.microsoft.com/office/drawing/2014/main" val="30010251"/>
                    </a:ext>
                  </a:extLst>
                </a:gridCol>
                <a:gridCol w="822960">
                  <a:extLst>
                    <a:ext uri="{9D8B030D-6E8A-4147-A177-3AD203B41FA5}">
                      <a16:colId xmlns:a16="http://schemas.microsoft.com/office/drawing/2014/main" val="1857942651"/>
                    </a:ext>
                  </a:extLst>
                </a:gridCol>
                <a:gridCol w="822960">
                  <a:extLst>
                    <a:ext uri="{9D8B030D-6E8A-4147-A177-3AD203B41FA5}">
                      <a16:colId xmlns:a16="http://schemas.microsoft.com/office/drawing/2014/main" val="3533641381"/>
                    </a:ext>
                  </a:extLst>
                </a:gridCol>
                <a:gridCol w="822960">
                  <a:extLst>
                    <a:ext uri="{9D8B030D-6E8A-4147-A177-3AD203B41FA5}">
                      <a16:colId xmlns:a16="http://schemas.microsoft.com/office/drawing/2014/main" val="1186992278"/>
                    </a:ext>
                  </a:extLst>
                </a:gridCol>
                <a:gridCol w="822960">
                  <a:extLst>
                    <a:ext uri="{9D8B030D-6E8A-4147-A177-3AD203B41FA5}">
                      <a16:colId xmlns:a16="http://schemas.microsoft.com/office/drawing/2014/main" val="245953116"/>
                    </a:ext>
                  </a:extLst>
                </a:gridCol>
                <a:gridCol w="822960">
                  <a:extLst>
                    <a:ext uri="{9D8B030D-6E8A-4147-A177-3AD203B41FA5}">
                      <a16:colId xmlns:a16="http://schemas.microsoft.com/office/drawing/2014/main" val="719441627"/>
                    </a:ext>
                  </a:extLst>
                </a:gridCol>
                <a:gridCol w="822960">
                  <a:extLst>
                    <a:ext uri="{9D8B030D-6E8A-4147-A177-3AD203B41FA5}">
                      <a16:colId xmlns:a16="http://schemas.microsoft.com/office/drawing/2014/main" val="2327812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99350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- 2017-12-20 18:39:00</a:t>
                      </a:r>
                      <a:r>
                        <a:rPr kumimoji="0" lang="de-DE" sz="1000" b="0" i="0" u="none" strike="noStrike" kern="1200" cap="none" spc="0" normalizeH="0" baseline="0" noProof="0">
                          <a:ln>
                            <a:noFill/>
                          </a:ln>
                          <a:solidFill>
                            <a:prstClr val="black"/>
                          </a:solidFill>
                          <a:effectLst/>
                          <a:uLnTx/>
                          <a:uFillTx/>
                          <a:latin typeface="+mn-lt"/>
                          <a:ea typeface="+mn-ea"/>
                          <a:cs typeface="+mn-cs"/>
                        </a:rPr>
                        <a:t>
Der neue Lexus LS 500h ist das Manifest einer großen Vision. Jedes kleinste Detail ein Meisterwerk: soulcrafted.lexus.at
Das Hybridmodell, das Lexus im Anschluss an die Präsentation des LS 500 mit V6-Benzinmotor und zwei Turboladern auf der North American International Auto Show (NAIAS) 2017 in Detroit angekündigt hat, stellt ein weiteres Beispiel dafür dar, wie Lexus dem Begriff Luxuslimousine eine völlig neue Bedeutung verleiht. Geprägt von einem mutigen Design, begeisternden Fahrleistungen und markanter Strahlkraft zielt der neue LS darauf ab, besonders die Erwartungen von zukunftsorientierten jüngeren Kunden zu erfüllen.
Der Lexus LS 500h ist ab sofort bei uns bestellbar!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21294413"/>
                  </a:ext>
                </a:extLst>
              </a:tr>
            </a:tbl>
          </a:graphicData>
        </a:graphic>
      </p:graphicFrame>
      <p:sp>
        <p:nvSpPr>
          <p:cNvPr id="4" name="Text Placeholder 3">
            <a:extLst>
              <a:ext uri="{FF2B5EF4-FFF2-40B4-BE49-F238E27FC236}">
                <a16:creationId xmlns:a16="http://schemas.microsoft.com/office/drawing/2014/main" id="{D6734403-8073-4643-A25C-A32222167EF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6050579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6E922-E784-4424-9013-660286DB0223}"/>
              </a:ext>
            </a:extLst>
          </p:cNvPr>
          <p:cNvSpPr>
            <a:spLocks noGrp="1"/>
          </p:cNvSpPr>
          <p:nvPr>
            <p:ph type="title"/>
          </p:nvPr>
        </p:nvSpPr>
        <p:spPr/>
        <p:txBody>
          <a:bodyPr/>
          <a:lstStyle/>
          <a:p>
            <a:r>
              <a:rPr lang="en-US"/>
              <a:t>Facebook Own Posts with Reactions Table - 8 of 13</a:t>
            </a:r>
          </a:p>
        </p:txBody>
      </p:sp>
      <p:graphicFrame>
        <p:nvGraphicFramePr>
          <p:cNvPr id="5" name="Table Placeholder 4">
            <a:extLst>
              <a:ext uri="{FF2B5EF4-FFF2-40B4-BE49-F238E27FC236}">
                <a16:creationId xmlns:a16="http://schemas.microsoft.com/office/drawing/2014/main" id="{E5C5A982-1376-4E85-A257-CBA587AAB9F3}"/>
              </a:ext>
            </a:extLst>
          </p:cNvPr>
          <p:cNvGraphicFramePr>
            <a:graphicFrameLocks noGrp="1"/>
          </p:cNvGraphicFramePr>
          <p:nvPr>
            <p:ph type="tbl" sz="quarter" idx="13"/>
            <p:extLst>
              <p:ext uri="{D42A27DB-BD31-4B8C-83A1-F6EECF244321}">
                <p14:modId xmlns:p14="http://schemas.microsoft.com/office/powerpoint/2010/main" val="2788895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59934615"/>
                    </a:ext>
                  </a:extLst>
                </a:gridCol>
                <a:gridCol w="822960">
                  <a:extLst>
                    <a:ext uri="{9D8B030D-6E8A-4147-A177-3AD203B41FA5}">
                      <a16:colId xmlns:a16="http://schemas.microsoft.com/office/drawing/2014/main" val="396564166"/>
                    </a:ext>
                  </a:extLst>
                </a:gridCol>
                <a:gridCol w="822960">
                  <a:extLst>
                    <a:ext uri="{9D8B030D-6E8A-4147-A177-3AD203B41FA5}">
                      <a16:colId xmlns:a16="http://schemas.microsoft.com/office/drawing/2014/main" val="2469315052"/>
                    </a:ext>
                  </a:extLst>
                </a:gridCol>
                <a:gridCol w="822960">
                  <a:extLst>
                    <a:ext uri="{9D8B030D-6E8A-4147-A177-3AD203B41FA5}">
                      <a16:colId xmlns:a16="http://schemas.microsoft.com/office/drawing/2014/main" val="995926845"/>
                    </a:ext>
                  </a:extLst>
                </a:gridCol>
                <a:gridCol w="822960">
                  <a:extLst>
                    <a:ext uri="{9D8B030D-6E8A-4147-A177-3AD203B41FA5}">
                      <a16:colId xmlns:a16="http://schemas.microsoft.com/office/drawing/2014/main" val="2719672780"/>
                    </a:ext>
                  </a:extLst>
                </a:gridCol>
                <a:gridCol w="822960">
                  <a:extLst>
                    <a:ext uri="{9D8B030D-6E8A-4147-A177-3AD203B41FA5}">
                      <a16:colId xmlns:a16="http://schemas.microsoft.com/office/drawing/2014/main" val="1283001645"/>
                    </a:ext>
                  </a:extLst>
                </a:gridCol>
                <a:gridCol w="822960">
                  <a:extLst>
                    <a:ext uri="{9D8B030D-6E8A-4147-A177-3AD203B41FA5}">
                      <a16:colId xmlns:a16="http://schemas.microsoft.com/office/drawing/2014/main" val="3812061730"/>
                    </a:ext>
                  </a:extLst>
                </a:gridCol>
                <a:gridCol w="822960">
                  <a:extLst>
                    <a:ext uri="{9D8B030D-6E8A-4147-A177-3AD203B41FA5}">
                      <a16:colId xmlns:a16="http://schemas.microsoft.com/office/drawing/2014/main" val="2845206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85706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- 2017-12-20 11:33:00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Dr. Pal Frigyes Raday-Pesthy und Dr. Zsuzsanna Raday-Pesthy aus Stadtschlaining viel Spaß mit ihrem neuen Hyundai Santa Fe Premium 2,2 Diesel Allrad Automatik in der lässigen Außenfarbe tan-brown mit 147 kW / 200 PS ! 🙂
Wir wünschen Ihnen viel Spaß mit Ihrem neuen Weggefährten, abertausende gute Kilometer und vorallem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74383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- 2017-12-19 19:06:00</a:t>
                      </a:r>
                      <a:r>
                        <a:rPr kumimoji="0" lang="de-DE" sz="1000" b="0" i="0" u="none" strike="noStrike" kern="1200" cap="none" spc="0" normalizeH="0" baseline="0" noProof="0">
                          <a:ln>
                            <a:noFill/>
                          </a:ln>
                          <a:solidFill>
                            <a:prstClr val="black"/>
                          </a:solidFill>
                          <a:effectLst/>
                          <a:uLnTx/>
                          <a:uFillTx/>
                          <a:latin typeface="+mn-lt"/>
                          <a:ea typeface="+mn-ea"/>
                          <a:cs typeface="+mn-cs"/>
                        </a:rPr>
                        <a:t>
Und wieder ging ein wunderschöner Hyundai Tucson Platin bei uns über die Ladentheke: Sein stolzer Besitzer Adolf Kalchbrenner freut sich sehr über seinen neuen Hyundai in der lässigen Farbe phantom-black mit 100 kW / 136 PS ! 🙂🤗
Wie immer unfallfreie Fahrt - wir wünschen tolle Erlebnisse mit Deinem neuen Weggefährten!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78381316"/>
                  </a:ext>
                </a:extLst>
              </a:tr>
            </a:tbl>
          </a:graphicData>
        </a:graphic>
      </p:graphicFrame>
      <p:sp>
        <p:nvSpPr>
          <p:cNvPr id="4" name="Text Placeholder 3">
            <a:extLst>
              <a:ext uri="{FF2B5EF4-FFF2-40B4-BE49-F238E27FC236}">
                <a16:creationId xmlns:a16="http://schemas.microsoft.com/office/drawing/2014/main" id="{BC87AE65-AA10-4594-957B-073760BB7DB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973915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D6E60-850A-4A80-8BBF-BCBE5F505091}"/>
              </a:ext>
            </a:extLst>
          </p:cNvPr>
          <p:cNvSpPr>
            <a:spLocks noGrp="1"/>
          </p:cNvSpPr>
          <p:nvPr>
            <p:ph type="title"/>
          </p:nvPr>
        </p:nvSpPr>
        <p:spPr/>
        <p:txBody>
          <a:bodyPr/>
          <a:lstStyle/>
          <a:p>
            <a:r>
              <a:rPr lang="en-US"/>
              <a:t>Facebook Own Posts with Reactions Table - 9 of 13</a:t>
            </a:r>
          </a:p>
        </p:txBody>
      </p:sp>
      <p:graphicFrame>
        <p:nvGraphicFramePr>
          <p:cNvPr id="5" name="Table Placeholder 4">
            <a:extLst>
              <a:ext uri="{FF2B5EF4-FFF2-40B4-BE49-F238E27FC236}">
                <a16:creationId xmlns:a16="http://schemas.microsoft.com/office/drawing/2014/main" id="{E43BCF37-9138-4795-BCEA-47DFE7E23A12}"/>
              </a:ext>
            </a:extLst>
          </p:cNvPr>
          <p:cNvGraphicFramePr>
            <a:graphicFrameLocks noGrp="1"/>
          </p:cNvGraphicFramePr>
          <p:nvPr>
            <p:ph type="tbl" sz="quarter" idx="13"/>
            <p:extLst>
              <p:ext uri="{D42A27DB-BD31-4B8C-83A1-F6EECF244321}">
                <p14:modId xmlns:p14="http://schemas.microsoft.com/office/powerpoint/2010/main" val="1555570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20385771"/>
                    </a:ext>
                  </a:extLst>
                </a:gridCol>
                <a:gridCol w="822960">
                  <a:extLst>
                    <a:ext uri="{9D8B030D-6E8A-4147-A177-3AD203B41FA5}">
                      <a16:colId xmlns:a16="http://schemas.microsoft.com/office/drawing/2014/main" val="3699708764"/>
                    </a:ext>
                  </a:extLst>
                </a:gridCol>
                <a:gridCol w="822960">
                  <a:extLst>
                    <a:ext uri="{9D8B030D-6E8A-4147-A177-3AD203B41FA5}">
                      <a16:colId xmlns:a16="http://schemas.microsoft.com/office/drawing/2014/main" val="1592263331"/>
                    </a:ext>
                  </a:extLst>
                </a:gridCol>
                <a:gridCol w="822960">
                  <a:extLst>
                    <a:ext uri="{9D8B030D-6E8A-4147-A177-3AD203B41FA5}">
                      <a16:colId xmlns:a16="http://schemas.microsoft.com/office/drawing/2014/main" val="2762967506"/>
                    </a:ext>
                  </a:extLst>
                </a:gridCol>
                <a:gridCol w="822960">
                  <a:extLst>
                    <a:ext uri="{9D8B030D-6E8A-4147-A177-3AD203B41FA5}">
                      <a16:colId xmlns:a16="http://schemas.microsoft.com/office/drawing/2014/main" val="3980821830"/>
                    </a:ext>
                  </a:extLst>
                </a:gridCol>
                <a:gridCol w="822960">
                  <a:extLst>
                    <a:ext uri="{9D8B030D-6E8A-4147-A177-3AD203B41FA5}">
                      <a16:colId xmlns:a16="http://schemas.microsoft.com/office/drawing/2014/main" val="3330544772"/>
                    </a:ext>
                  </a:extLst>
                </a:gridCol>
                <a:gridCol w="822960">
                  <a:extLst>
                    <a:ext uri="{9D8B030D-6E8A-4147-A177-3AD203B41FA5}">
                      <a16:colId xmlns:a16="http://schemas.microsoft.com/office/drawing/2014/main" val="138758583"/>
                    </a:ext>
                  </a:extLst>
                </a:gridCol>
                <a:gridCol w="822960">
                  <a:extLst>
                    <a:ext uri="{9D8B030D-6E8A-4147-A177-3AD203B41FA5}">
                      <a16:colId xmlns:a16="http://schemas.microsoft.com/office/drawing/2014/main" val="3465998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77523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- 2017-12-19 11:36:00</a:t>
                      </a:r>
                      <a:r>
                        <a:rPr kumimoji="0" lang="de-DE" sz="1000" b="0" i="0" u="none" strike="noStrike" kern="1200" cap="none" spc="0" normalizeH="0" baseline="0" noProof="0">
                          <a:ln>
                            <a:noFill/>
                          </a:ln>
                          <a:solidFill>
                            <a:prstClr val="black"/>
                          </a:solidFill>
                          <a:effectLst/>
                          <a:uLnTx/>
                          <a:uFillTx/>
                          <a:latin typeface="+mn-lt"/>
                          <a:ea typeface="+mn-ea"/>
                          <a:cs typeface="+mn-cs"/>
                        </a:rPr>
                        <a:t>
Gerade die „neue, digitale“ Autobahnvignette ist zurzeit in aller Munde. Doch was ändert sich noch für Österreichs Autofahrer im neuen Jahr 2018? 🤔
 ➡️ Lesen Sie Online, welche 6 Dinge sich 2018 ändern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34466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- 2017-12-19 08:00:00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DI Dr. Erich Jeitler vom dynamischen Unternehmen CAP-Engineering GmbH (aus der Branche der Verfahrenstechnik) aus Vorau, Steiermark, Austria viel Spaß mit seinem neuen Hyundai IONIQ Elektro in der coolen Farbe polar-white mit 88 kW / 120 PS ! 🤗
Wie immer unfallfreie Fahrt - wir wünschen tolle Erlebnisse mit Ihrem neuen Weggefährten!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77011782"/>
                  </a:ext>
                </a:extLst>
              </a:tr>
            </a:tbl>
          </a:graphicData>
        </a:graphic>
      </p:graphicFrame>
      <p:sp>
        <p:nvSpPr>
          <p:cNvPr id="4" name="Text Placeholder 3">
            <a:extLst>
              <a:ext uri="{FF2B5EF4-FFF2-40B4-BE49-F238E27FC236}">
                <a16:creationId xmlns:a16="http://schemas.microsoft.com/office/drawing/2014/main" id="{AEA7DBEF-163D-4D27-9828-2A0DE2338E2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60998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C8AC4-9A75-4141-A15C-CBD468AE7CB8}"/>
              </a:ext>
            </a:extLst>
          </p:cNvPr>
          <p:cNvSpPr>
            <a:spLocks noGrp="1"/>
          </p:cNvSpPr>
          <p:nvPr>
            <p:ph type="title"/>
          </p:nvPr>
        </p:nvSpPr>
        <p:spPr/>
        <p:txBody>
          <a:bodyPr/>
          <a:lstStyle/>
          <a:p>
            <a:r>
              <a:rPr lang="en-US"/>
              <a:t>Facebook Own Posts with Reactions Table - 10 of 13</a:t>
            </a:r>
          </a:p>
        </p:txBody>
      </p:sp>
      <p:graphicFrame>
        <p:nvGraphicFramePr>
          <p:cNvPr id="5" name="Table Placeholder 4">
            <a:extLst>
              <a:ext uri="{FF2B5EF4-FFF2-40B4-BE49-F238E27FC236}">
                <a16:creationId xmlns:a16="http://schemas.microsoft.com/office/drawing/2014/main" id="{3655B55E-C6E7-4B38-9A13-091F842F5BB6}"/>
              </a:ext>
            </a:extLst>
          </p:cNvPr>
          <p:cNvGraphicFramePr>
            <a:graphicFrameLocks noGrp="1"/>
          </p:cNvGraphicFramePr>
          <p:nvPr>
            <p:ph type="tbl" sz="quarter" idx="13"/>
            <p:extLst>
              <p:ext uri="{D42A27DB-BD31-4B8C-83A1-F6EECF244321}">
                <p14:modId xmlns:p14="http://schemas.microsoft.com/office/powerpoint/2010/main" val="2918531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65885413"/>
                    </a:ext>
                  </a:extLst>
                </a:gridCol>
                <a:gridCol w="822960">
                  <a:extLst>
                    <a:ext uri="{9D8B030D-6E8A-4147-A177-3AD203B41FA5}">
                      <a16:colId xmlns:a16="http://schemas.microsoft.com/office/drawing/2014/main" val="654418502"/>
                    </a:ext>
                  </a:extLst>
                </a:gridCol>
                <a:gridCol w="822960">
                  <a:extLst>
                    <a:ext uri="{9D8B030D-6E8A-4147-A177-3AD203B41FA5}">
                      <a16:colId xmlns:a16="http://schemas.microsoft.com/office/drawing/2014/main" val="2658633729"/>
                    </a:ext>
                  </a:extLst>
                </a:gridCol>
                <a:gridCol w="822960">
                  <a:extLst>
                    <a:ext uri="{9D8B030D-6E8A-4147-A177-3AD203B41FA5}">
                      <a16:colId xmlns:a16="http://schemas.microsoft.com/office/drawing/2014/main" val="3453005481"/>
                    </a:ext>
                  </a:extLst>
                </a:gridCol>
                <a:gridCol w="822960">
                  <a:extLst>
                    <a:ext uri="{9D8B030D-6E8A-4147-A177-3AD203B41FA5}">
                      <a16:colId xmlns:a16="http://schemas.microsoft.com/office/drawing/2014/main" val="613768901"/>
                    </a:ext>
                  </a:extLst>
                </a:gridCol>
                <a:gridCol w="822960">
                  <a:extLst>
                    <a:ext uri="{9D8B030D-6E8A-4147-A177-3AD203B41FA5}">
                      <a16:colId xmlns:a16="http://schemas.microsoft.com/office/drawing/2014/main" val="1513950515"/>
                    </a:ext>
                  </a:extLst>
                </a:gridCol>
                <a:gridCol w="822960">
                  <a:extLst>
                    <a:ext uri="{9D8B030D-6E8A-4147-A177-3AD203B41FA5}">
                      <a16:colId xmlns:a16="http://schemas.microsoft.com/office/drawing/2014/main" val="4178586302"/>
                    </a:ext>
                  </a:extLst>
                </a:gridCol>
                <a:gridCol w="822960">
                  <a:extLst>
                    <a:ext uri="{9D8B030D-6E8A-4147-A177-3AD203B41FA5}">
                      <a16:colId xmlns:a16="http://schemas.microsoft.com/office/drawing/2014/main" val="505441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45761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- 2017-12-18 20:00:00</a:t>
                      </a:r>
                      <a:r>
                        <a:rPr kumimoji="0" lang="en-US" sz="1000" b="0" i="0" u="none" strike="noStrike" kern="1200" cap="none" spc="0" normalizeH="0" baseline="0" noProof="0">
                          <a:ln>
                            <a:noFill/>
                          </a:ln>
                          <a:solidFill>
                            <a:prstClr val="black"/>
                          </a:solidFill>
                          <a:effectLst/>
                          <a:uLnTx/>
                          <a:uFillTx/>
                          <a:latin typeface="+mn-lt"/>
                          <a:ea typeface="+mn-ea"/>
                          <a:cs typeface="+mn-cs"/>
                        </a:rPr>
                        <a:t>
Und wieder ging ein wunderschöner Hyundai Santa Fe Platin bei uns über die Ladentheke: Sein stolzer Besitzer Gustav Wallner aus Oberpodgoria freut sich sehr über seinen neuen Hyundai in der lässigen Farbe tan-brown mit 147 kW / 200 PS ! 🤗
Gustav, wir wünschen dir abertausende gute Kilometer und unfallfreie Fahrt mit Deinem neuen Hyundai Santa Fe Platin!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25474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- 2017-12-18 17:00:00</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Giesshübl, Niederösterreich, Austria und zwar an Fr. Dr. Melanie Satke mit seinem neuen Hyundai i30 Kombi Premium in der lässigen Farbe polar-white mit 102,9 kW / 140 PS ! 🤗
Fr. Dr. Satke, wir wünschen Ihnen abertausende gute Kilometer und unfallfreie Fahrt mit Ihrem neuen Hyundai i30 Kombi!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69335492"/>
                  </a:ext>
                </a:extLst>
              </a:tr>
            </a:tbl>
          </a:graphicData>
        </a:graphic>
      </p:graphicFrame>
      <p:sp>
        <p:nvSpPr>
          <p:cNvPr id="4" name="Text Placeholder 3">
            <a:extLst>
              <a:ext uri="{FF2B5EF4-FFF2-40B4-BE49-F238E27FC236}">
                <a16:creationId xmlns:a16="http://schemas.microsoft.com/office/drawing/2014/main" id="{E92643D0-9DFA-4498-BD73-8B30B9D0447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8967700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4525E-4F40-4028-9173-D53E72569181}"/>
              </a:ext>
            </a:extLst>
          </p:cNvPr>
          <p:cNvSpPr>
            <a:spLocks noGrp="1"/>
          </p:cNvSpPr>
          <p:nvPr>
            <p:ph type="title"/>
          </p:nvPr>
        </p:nvSpPr>
        <p:spPr/>
        <p:txBody>
          <a:bodyPr/>
          <a:lstStyle/>
          <a:p>
            <a:r>
              <a:rPr lang="en-US"/>
              <a:t>Facebook Own Posts with Reactions Table - 11 of 13</a:t>
            </a:r>
          </a:p>
        </p:txBody>
      </p:sp>
      <p:graphicFrame>
        <p:nvGraphicFramePr>
          <p:cNvPr id="5" name="Table Placeholder 4">
            <a:extLst>
              <a:ext uri="{FF2B5EF4-FFF2-40B4-BE49-F238E27FC236}">
                <a16:creationId xmlns:a16="http://schemas.microsoft.com/office/drawing/2014/main" id="{B246012C-4402-4B1A-B095-4AC99385E20C}"/>
              </a:ext>
            </a:extLst>
          </p:cNvPr>
          <p:cNvGraphicFramePr>
            <a:graphicFrameLocks noGrp="1"/>
          </p:cNvGraphicFramePr>
          <p:nvPr>
            <p:ph type="tbl" sz="quarter" idx="13"/>
            <p:extLst>
              <p:ext uri="{D42A27DB-BD31-4B8C-83A1-F6EECF244321}">
                <p14:modId xmlns:p14="http://schemas.microsoft.com/office/powerpoint/2010/main" val="2743518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42742474"/>
                    </a:ext>
                  </a:extLst>
                </a:gridCol>
                <a:gridCol w="822960">
                  <a:extLst>
                    <a:ext uri="{9D8B030D-6E8A-4147-A177-3AD203B41FA5}">
                      <a16:colId xmlns:a16="http://schemas.microsoft.com/office/drawing/2014/main" val="2922707833"/>
                    </a:ext>
                  </a:extLst>
                </a:gridCol>
                <a:gridCol w="822960">
                  <a:extLst>
                    <a:ext uri="{9D8B030D-6E8A-4147-A177-3AD203B41FA5}">
                      <a16:colId xmlns:a16="http://schemas.microsoft.com/office/drawing/2014/main" val="560378291"/>
                    </a:ext>
                  </a:extLst>
                </a:gridCol>
                <a:gridCol w="822960">
                  <a:extLst>
                    <a:ext uri="{9D8B030D-6E8A-4147-A177-3AD203B41FA5}">
                      <a16:colId xmlns:a16="http://schemas.microsoft.com/office/drawing/2014/main" val="182517778"/>
                    </a:ext>
                  </a:extLst>
                </a:gridCol>
                <a:gridCol w="822960">
                  <a:extLst>
                    <a:ext uri="{9D8B030D-6E8A-4147-A177-3AD203B41FA5}">
                      <a16:colId xmlns:a16="http://schemas.microsoft.com/office/drawing/2014/main" val="843154566"/>
                    </a:ext>
                  </a:extLst>
                </a:gridCol>
                <a:gridCol w="822960">
                  <a:extLst>
                    <a:ext uri="{9D8B030D-6E8A-4147-A177-3AD203B41FA5}">
                      <a16:colId xmlns:a16="http://schemas.microsoft.com/office/drawing/2014/main" val="883149547"/>
                    </a:ext>
                  </a:extLst>
                </a:gridCol>
                <a:gridCol w="822960">
                  <a:extLst>
                    <a:ext uri="{9D8B030D-6E8A-4147-A177-3AD203B41FA5}">
                      <a16:colId xmlns:a16="http://schemas.microsoft.com/office/drawing/2014/main" val="617335069"/>
                    </a:ext>
                  </a:extLst>
                </a:gridCol>
                <a:gridCol w="822960">
                  <a:extLst>
                    <a:ext uri="{9D8B030D-6E8A-4147-A177-3AD203B41FA5}">
                      <a16:colId xmlns:a16="http://schemas.microsoft.com/office/drawing/2014/main" val="3207285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88446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- 2017-12-18 10:26:05</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Neudörfl und zwar an Dr. Martin Schmitzhofer mit seinem neuen Hyundai IONIQ Elektro Style in der lässigen Farbe aurora-silver mit 88 kW / 120 PS ! 😊
Herr Dr. Schmitzhofer, wir wünschen Ihnen abertausende gute Kilometer und vorallem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91152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- 2017-12-16 16:36:01</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Burgau und zwar an Fr. Mag. Bettina Thoma-Moik mit ihrem neuen Hyundai i30 Kombi Edition 25 in der schönen Außenfarbe polar-white mit 73,5 kW / 100 PS 🤗
Fr. Mag. Thoma-Moik, wir wünschen Ihnen abertausende gute Kilometer und unfallfreie Fahrt mit Ihrem neuen Weggefährten!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80933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- 2017-12-13 18:10:10</a:t>
                      </a:r>
                      <a:r>
                        <a:rPr kumimoji="0" lang="en-US" sz="1000" b="0" i="0" u="none" strike="noStrike" kern="1200" cap="none" spc="0" normalizeH="0" baseline="0" noProof="0">
                          <a:ln>
                            <a:noFill/>
                          </a:ln>
                          <a:solidFill>
                            <a:prstClr val="black"/>
                          </a:solidFill>
                          <a:effectLst/>
                          <a:uLnTx/>
                          <a:uFillTx/>
                          <a:latin typeface="+mn-lt"/>
                          <a:ea typeface="+mn-ea"/>
                          <a:cs typeface="+mn-cs"/>
                        </a:rPr>
                        <a:t>
“High Performance N, Feel the 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49147770"/>
                  </a:ext>
                </a:extLst>
              </a:tr>
            </a:tbl>
          </a:graphicData>
        </a:graphic>
      </p:graphicFrame>
      <p:sp>
        <p:nvSpPr>
          <p:cNvPr id="4" name="Text Placeholder 3">
            <a:extLst>
              <a:ext uri="{FF2B5EF4-FFF2-40B4-BE49-F238E27FC236}">
                <a16:creationId xmlns:a16="http://schemas.microsoft.com/office/drawing/2014/main" id="{CC5C63C1-754A-48FA-A31E-26AB932DE46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05849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E6D66-E0EF-426E-A950-B05A1F0B164E}"/>
              </a:ext>
            </a:extLst>
          </p:cNvPr>
          <p:cNvSpPr>
            <a:spLocks noGrp="1"/>
          </p:cNvSpPr>
          <p:nvPr>
            <p:ph type="title"/>
          </p:nvPr>
        </p:nvSpPr>
        <p:spPr/>
        <p:txBody>
          <a:bodyPr/>
          <a:lstStyle/>
          <a:p>
            <a:r>
              <a:rPr lang="en-US"/>
              <a:t>Facebook Own Posts with Reactions Table - 12 of 13</a:t>
            </a:r>
          </a:p>
        </p:txBody>
      </p:sp>
      <p:graphicFrame>
        <p:nvGraphicFramePr>
          <p:cNvPr id="5" name="Table Placeholder 4">
            <a:extLst>
              <a:ext uri="{FF2B5EF4-FFF2-40B4-BE49-F238E27FC236}">
                <a16:creationId xmlns:a16="http://schemas.microsoft.com/office/drawing/2014/main" id="{1EF98BE6-7D8B-4D0C-9A5B-FAD26187C425}"/>
              </a:ext>
            </a:extLst>
          </p:cNvPr>
          <p:cNvGraphicFramePr>
            <a:graphicFrameLocks noGrp="1"/>
          </p:cNvGraphicFramePr>
          <p:nvPr>
            <p:ph type="tbl" sz="quarter" idx="13"/>
            <p:extLst>
              <p:ext uri="{D42A27DB-BD31-4B8C-83A1-F6EECF244321}">
                <p14:modId xmlns:p14="http://schemas.microsoft.com/office/powerpoint/2010/main" val="1087716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41930447"/>
                    </a:ext>
                  </a:extLst>
                </a:gridCol>
                <a:gridCol w="822960">
                  <a:extLst>
                    <a:ext uri="{9D8B030D-6E8A-4147-A177-3AD203B41FA5}">
                      <a16:colId xmlns:a16="http://schemas.microsoft.com/office/drawing/2014/main" val="1733478693"/>
                    </a:ext>
                  </a:extLst>
                </a:gridCol>
                <a:gridCol w="822960">
                  <a:extLst>
                    <a:ext uri="{9D8B030D-6E8A-4147-A177-3AD203B41FA5}">
                      <a16:colId xmlns:a16="http://schemas.microsoft.com/office/drawing/2014/main" val="1675426812"/>
                    </a:ext>
                  </a:extLst>
                </a:gridCol>
                <a:gridCol w="822960">
                  <a:extLst>
                    <a:ext uri="{9D8B030D-6E8A-4147-A177-3AD203B41FA5}">
                      <a16:colId xmlns:a16="http://schemas.microsoft.com/office/drawing/2014/main" val="3869230984"/>
                    </a:ext>
                  </a:extLst>
                </a:gridCol>
                <a:gridCol w="822960">
                  <a:extLst>
                    <a:ext uri="{9D8B030D-6E8A-4147-A177-3AD203B41FA5}">
                      <a16:colId xmlns:a16="http://schemas.microsoft.com/office/drawing/2014/main" val="566760862"/>
                    </a:ext>
                  </a:extLst>
                </a:gridCol>
                <a:gridCol w="822960">
                  <a:extLst>
                    <a:ext uri="{9D8B030D-6E8A-4147-A177-3AD203B41FA5}">
                      <a16:colId xmlns:a16="http://schemas.microsoft.com/office/drawing/2014/main" val="1031579031"/>
                    </a:ext>
                  </a:extLst>
                </a:gridCol>
                <a:gridCol w="822960">
                  <a:extLst>
                    <a:ext uri="{9D8B030D-6E8A-4147-A177-3AD203B41FA5}">
                      <a16:colId xmlns:a16="http://schemas.microsoft.com/office/drawing/2014/main" val="12483375"/>
                    </a:ext>
                  </a:extLst>
                </a:gridCol>
                <a:gridCol w="822960">
                  <a:extLst>
                    <a:ext uri="{9D8B030D-6E8A-4147-A177-3AD203B41FA5}">
                      <a16:colId xmlns:a16="http://schemas.microsoft.com/office/drawing/2014/main" val="2807886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5120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- 2017-12-13 11:59:00</a:t>
                      </a:r>
                      <a:r>
                        <a:rPr kumimoji="0" lang="en-US" sz="1000" b="0" i="0" u="none" strike="noStrike" kern="1200" cap="none" spc="0" normalizeH="0" baseline="0" noProof="0">
                          <a:ln>
                            <a:noFill/>
                          </a:ln>
                          <a:solidFill>
                            <a:prstClr val="black"/>
                          </a:solidFill>
                          <a:effectLst/>
                          <a:uLnTx/>
                          <a:uFillTx/>
                          <a:latin typeface="+mn-lt"/>
                          <a:ea typeface="+mn-ea"/>
                          <a:cs typeface="+mn-cs"/>
                        </a:rPr>
                        <a:t>
Wir wünschen Michaela Bauli aus Litzelsdorf viel Spaß mit ihrem neuen Toyota Auris Touring Sport in der lässigen Außenfarbe schiefer-metallic mit 66 kW / 90 PS ! 🤗
Wir wünschen dir viel Spaß mit Deinem neuen Weggefährten, abertausende gute Kilometer und vorallem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02351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- 2017-12-13 07:17:00</a:t>
                      </a:r>
                      <a:r>
                        <a:rPr kumimoji="0" lang="en-US" sz="1000" b="0" i="0" u="none" strike="noStrike" kern="1200" cap="none" spc="0" normalizeH="0" baseline="0" noProof="0">
                          <a:ln>
                            <a:noFill/>
                          </a:ln>
                          <a:solidFill>
                            <a:prstClr val="black"/>
                          </a:solidFill>
                          <a:effectLst/>
                          <a:uLnTx/>
                          <a:uFillTx/>
                          <a:latin typeface="+mn-lt"/>
                          <a:ea typeface="+mn-ea"/>
                          <a:cs typeface="+mn-cs"/>
                        </a:rPr>
                        <a:t>
Gute Fahrt nach Oberwart und zwar an Jozsef Orban mit seinem neuen Hyundai Tucson Comfort 1,6-GDI in der lässigen Farbe platinium-silver mit 97 kW / 132 PS ! 😃
Jozsef, wir wünschen dir abertausende gute Kilometer und vorallem unfallfreie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06165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- 2017-12-11 13:11:30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Gerhard und seiner Tochter Irina Homola viel Spaß mit ihrem neuen Hyundai i20 Comfort Diesel in der lässigen Farbe red-passion mit 66 kW / 90 PS !
Wir wünschen Euch abertausende gute Kilometer und vorallem unfallfreie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97385180"/>
                  </a:ext>
                </a:extLst>
              </a:tr>
            </a:tbl>
          </a:graphicData>
        </a:graphic>
      </p:graphicFrame>
      <p:sp>
        <p:nvSpPr>
          <p:cNvPr id="4" name="Text Placeholder 3">
            <a:extLst>
              <a:ext uri="{FF2B5EF4-FFF2-40B4-BE49-F238E27FC236}">
                <a16:creationId xmlns:a16="http://schemas.microsoft.com/office/drawing/2014/main" id="{FDBE4A5A-F7B9-4297-B703-F7FB13E9CD9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248743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E3F0E-EA80-4C5A-B8AA-C78EDC36DCFD}"/>
              </a:ext>
            </a:extLst>
          </p:cNvPr>
          <p:cNvSpPr>
            <a:spLocks noGrp="1"/>
          </p:cNvSpPr>
          <p:nvPr>
            <p:ph type="title"/>
          </p:nvPr>
        </p:nvSpPr>
        <p:spPr/>
        <p:txBody>
          <a:bodyPr/>
          <a:lstStyle/>
          <a:p>
            <a:r>
              <a:rPr lang="en-US"/>
              <a:t>Facebook Own Posts with Reactions Table - 13 of 13</a:t>
            </a:r>
          </a:p>
        </p:txBody>
      </p:sp>
      <p:graphicFrame>
        <p:nvGraphicFramePr>
          <p:cNvPr id="5" name="Table Placeholder 4">
            <a:extLst>
              <a:ext uri="{FF2B5EF4-FFF2-40B4-BE49-F238E27FC236}">
                <a16:creationId xmlns:a16="http://schemas.microsoft.com/office/drawing/2014/main" id="{0E2F7B22-9509-4288-956A-6F207C04DB41}"/>
              </a:ext>
            </a:extLst>
          </p:cNvPr>
          <p:cNvGraphicFramePr>
            <a:graphicFrameLocks noGrp="1"/>
          </p:cNvGraphicFramePr>
          <p:nvPr>
            <p:ph type="tbl" sz="quarter" idx="13"/>
            <p:extLst>
              <p:ext uri="{D42A27DB-BD31-4B8C-83A1-F6EECF244321}">
                <p14:modId xmlns:p14="http://schemas.microsoft.com/office/powerpoint/2010/main" val="862089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0688202"/>
                    </a:ext>
                  </a:extLst>
                </a:gridCol>
                <a:gridCol w="822960">
                  <a:extLst>
                    <a:ext uri="{9D8B030D-6E8A-4147-A177-3AD203B41FA5}">
                      <a16:colId xmlns:a16="http://schemas.microsoft.com/office/drawing/2014/main" val="3331302656"/>
                    </a:ext>
                  </a:extLst>
                </a:gridCol>
                <a:gridCol w="822960">
                  <a:extLst>
                    <a:ext uri="{9D8B030D-6E8A-4147-A177-3AD203B41FA5}">
                      <a16:colId xmlns:a16="http://schemas.microsoft.com/office/drawing/2014/main" val="1181036616"/>
                    </a:ext>
                  </a:extLst>
                </a:gridCol>
                <a:gridCol w="822960">
                  <a:extLst>
                    <a:ext uri="{9D8B030D-6E8A-4147-A177-3AD203B41FA5}">
                      <a16:colId xmlns:a16="http://schemas.microsoft.com/office/drawing/2014/main" val="738801704"/>
                    </a:ext>
                  </a:extLst>
                </a:gridCol>
                <a:gridCol w="822960">
                  <a:extLst>
                    <a:ext uri="{9D8B030D-6E8A-4147-A177-3AD203B41FA5}">
                      <a16:colId xmlns:a16="http://schemas.microsoft.com/office/drawing/2014/main" val="4292837786"/>
                    </a:ext>
                  </a:extLst>
                </a:gridCol>
                <a:gridCol w="822960">
                  <a:extLst>
                    <a:ext uri="{9D8B030D-6E8A-4147-A177-3AD203B41FA5}">
                      <a16:colId xmlns:a16="http://schemas.microsoft.com/office/drawing/2014/main" val="862083569"/>
                    </a:ext>
                  </a:extLst>
                </a:gridCol>
                <a:gridCol w="822960">
                  <a:extLst>
                    <a:ext uri="{9D8B030D-6E8A-4147-A177-3AD203B41FA5}">
                      <a16:colId xmlns:a16="http://schemas.microsoft.com/office/drawing/2014/main" val="280868260"/>
                    </a:ext>
                  </a:extLst>
                </a:gridCol>
                <a:gridCol w="822960">
                  <a:extLst>
                    <a:ext uri="{9D8B030D-6E8A-4147-A177-3AD203B41FA5}">
                      <a16:colId xmlns:a16="http://schemas.microsoft.com/office/drawing/2014/main" val="1085803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21709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Fürst - 2017-12-08 08:15:55</a:t>
                      </a:r>
                      <a:r>
                        <a:rPr kumimoji="0" lang="de-DE" sz="1000" b="0" i="0" u="none" strike="noStrike" kern="1200" cap="none" spc="0" normalizeH="0" baseline="0" noProof="0">
                          <a:ln>
                            <a:noFill/>
                          </a:ln>
                          <a:solidFill>
                            <a:prstClr val="black"/>
                          </a:solidFill>
                          <a:effectLst/>
                          <a:uLnTx/>
                          <a:uFillTx/>
                          <a:latin typeface="+mn-lt"/>
                          <a:ea typeface="+mn-ea"/>
                          <a:cs typeface="+mn-cs"/>
                        </a:rPr>
                        <a:t>
Liebe Fans, wir haben heute zu Maria Empfängnis geschlossen. Für Notfälle erreichen Sie uns unter:
- Roman Fürst: 0664/3406541
- Lukas Fürst: 0664/8685764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1599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Fürst - 2017-12-07 17:17:04</a:t>
                      </a:r>
                      <a:r>
                        <a:rPr kumimoji="0" lang="en-US" sz="1000" b="0" i="0" u="none" strike="noStrike" kern="1200" cap="none" spc="0" normalizeH="0" baseline="0" noProof="0">
                          <a:ln>
                            <a:noFill/>
                          </a:ln>
                          <a:solidFill>
                            <a:prstClr val="black"/>
                          </a:solidFill>
                          <a:effectLst/>
                          <a:uLnTx/>
                          <a:uFillTx/>
                          <a:latin typeface="+mn-lt"/>
                          <a:ea typeface="+mn-ea"/>
                          <a:cs typeface="+mn-cs"/>
                        </a:rPr>
                        <a:t>
Und wieder ging ein wunderschöner Hyundai i30 Kombi Edition 25 bei uns über die Ladentheke: Seine stolze Besitzerin Silvia Leyrer aus Kohfidisch freut sich sehr über ihren neuen Hyundai in der lässigen Farbe micron-grey mit 73,5 kW / 100 PS ! 😊
Silvia, wir wünschen Dir abertausende gute Kilometer und unfallfreie Fahrt mit Deinem neuen Hyundai i30 Kombi Edition 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72742220"/>
                  </a:ext>
                </a:extLst>
              </a:tr>
            </a:tbl>
          </a:graphicData>
        </a:graphic>
      </p:graphicFrame>
      <p:sp>
        <p:nvSpPr>
          <p:cNvPr id="4" name="Text Placeholder 3">
            <a:extLst>
              <a:ext uri="{FF2B5EF4-FFF2-40B4-BE49-F238E27FC236}">
                <a16:creationId xmlns:a16="http://schemas.microsoft.com/office/drawing/2014/main" id="{EF9444AC-9C44-4CE2-870D-849EA7F3F34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3381730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8959E-C443-4338-BC8F-E48A033BE0DB}"/>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79D7B2CF-5B10-4667-A86C-10EBD93D42D0}"/>
              </a:ext>
            </a:extLst>
          </p:cNvPr>
          <p:cNvGraphicFramePr>
            <a:graphicFrameLocks noGrp="1"/>
          </p:cNvGraphicFramePr>
          <p:nvPr>
            <p:ph type="chart" sz="quarter" idx="13"/>
            <p:extLst>
              <p:ext uri="{D42A27DB-BD31-4B8C-83A1-F6EECF244321}">
                <p14:modId xmlns:p14="http://schemas.microsoft.com/office/powerpoint/2010/main" val="1857533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61B4CB-0CA5-49CA-8D9A-AA3A1DFF3EF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0D7B1E1-0983-4D48-97E1-42A1C2BCB4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10248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B9BF1-A7BF-4103-A234-91B02FB583D2}"/>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03402B37-A04B-4015-B263-8CF183DB8173}"/>
              </a:ext>
            </a:extLst>
          </p:cNvPr>
          <p:cNvGraphicFramePr>
            <a:graphicFrameLocks noGrp="1"/>
          </p:cNvGraphicFramePr>
          <p:nvPr>
            <p:ph type="chart" sz="quarter" idx="13"/>
            <p:extLst>
              <p:ext uri="{D42A27DB-BD31-4B8C-83A1-F6EECF244321}">
                <p14:modId xmlns:p14="http://schemas.microsoft.com/office/powerpoint/2010/main" val="1257469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0A8790-1A24-48A3-B4B7-8CCAF52694C1}"/>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0D1F479-400C-4CC1-8E78-3DC90AE56D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26350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BF35D-DC1D-4E01-8D0E-6B3056E6A448}"/>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E4046CF3-17C6-4709-BD89-B3773984846F}"/>
              </a:ext>
            </a:extLst>
          </p:cNvPr>
          <p:cNvGraphicFramePr>
            <a:graphicFrameLocks noGrp="1"/>
          </p:cNvGraphicFramePr>
          <p:nvPr>
            <p:ph type="chart" sz="quarter" idx="13"/>
            <p:extLst>
              <p:ext uri="{D42A27DB-BD31-4B8C-83A1-F6EECF244321}">
                <p14:modId xmlns:p14="http://schemas.microsoft.com/office/powerpoint/2010/main" val="3974729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78B74F-4A93-4B2F-8477-A0AF8AC29CB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CB2AFE3-AAE4-438C-B898-18A82ACE4D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75359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096EA-87F9-4931-B504-E5121185F31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E36DA6EE-4784-4050-89C6-ED0FFB653C20}"/>
              </a:ext>
            </a:extLst>
          </p:cNvPr>
          <p:cNvGraphicFramePr>
            <a:graphicFrameLocks noGrp="1"/>
          </p:cNvGraphicFramePr>
          <p:nvPr>
            <p:ph type="chart" sz="quarter" idx="13"/>
            <p:extLst>
              <p:ext uri="{D42A27DB-BD31-4B8C-83A1-F6EECF244321}">
                <p14:modId xmlns:p14="http://schemas.microsoft.com/office/powerpoint/2010/main" val="2159277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19DDB4-9999-481F-B060-8109C690D76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91CADE0-3CB2-4E7F-9106-326AB37854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73426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9D927-C846-45F0-9B08-BD0587F6B7FD}"/>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A6F8D71F-33E3-4703-9319-1BA0C0C4221E}"/>
              </a:ext>
            </a:extLst>
          </p:cNvPr>
          <p:cNvGraphicFramePr>
            <a:graphicFrameLocks noGrp="1"/>
          </p:cNvGraphicFramePr>
          <p:nvPr>
            <p:ph type="chart" sz="quarter" idx="13"/>
            <p:extLst>
              <p:ext uri="{D42A27DB-BD31-4B8C-83A1-F6EECF244321}">
                <p14:modId xmlns:p14="http://schemas.microsoft.com/office/powerpoint/2010/main" val="778386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1B27BA-E829-448A-8667-BA416395E7C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F5EFB17-53B2-480F-B444-94FFE62D55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87408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CB026-3FCB-4B26-96AD-49814D263AEF}"/>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6DEA7773-C391-41C4-B531-65FD82B6F79B}"/>
              </a:ext>
            </a:extLst>
          </p:cNvPr>
          <p:cNvGraphicFramePr>
            <a:graphicFrameLocks noGrp="1"/>
          </p:cNvGraphicFramePr>
          <p:nvPr>
            <p:ph type="tbl" sz="quarter" idx="13"/>
            <p:extLst>
              <p:ext uri="{D42A27DB-BD31-4B8C-83A1-F6EECF244321}">
                <p14:modId xmlns:p14="http://schemas.microsoft.com/office/powerpoint/2010/main" val="1636780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20131987"/>
                    </a:ext>
                  </a:extLst>
                </a:gridCol>
                <a:gridCol w="2468880">
                  <a:extLst>
                    <a:ext uri="{9D8B030D-6E8A-4147-A177-3AD203B41FA5}">
                      <a16:colId xmlns:a16="http://schemas.microsoft.com/office/drawing/2014/main" val="1659055848"/>
                    </a:ext>
                  </a:extLst>
                </a:gridCol>
                <a:gridCol w="822960">
                  <a:extLst>
                    <a:ext uri="{9D8B030D-6E8A-4147-A177-3AD203B41FA5}">
                      <a16:colId xmlns:a16="http://schemas.microsoft.com/office/drawing/2014/main" val="3671834053"/>
                    </a:ext>
                  </a:extLst>
                </a:gridCol>
                <a:gridCol w="822960">
                  <a:extLst>
                    <a:ext uri="{9D8B030D-6E8A-4147-A177-3AD203B41FA5}">
                      <a16:colId xmlns:a16="http://schemas.microsoft.com/office/drawing/2014/main" val="265296055"/>
                    </a:ext>
                  </a:extLst>
                </a:gridCol>
                <a:gridCol w="822960">
                  <a:extLst>
                    <a:ext uri="{9D8B030D-6E8A-4147-A177-3AD203B41FA5}">
                      <a16:colId xmlns:a16="http://schemas.microsoft.com/office/drawing/2014/main" val="2587104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51600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Vinzenz Stipany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237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Heidi Posch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34821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Roland Stögerer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3426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Heidi Fischer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46573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Irina Homola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40585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Bernadett Orbán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07918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Sinan Gültekin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6892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Bettina Bruschek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65814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Adolf Kalchbrenner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89873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Sonja U. Wilhelm Graf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76010616"/>
                  </a:ext>
                </a:extLst>
              </a:tr>
            </a:tbl>
          </a:graphicData>
        </a:graphic>
      </p:graphicFrame>
      <p:sp>
        <p:nvSpPr>
          <p:cNvPr id="4" name="Text Placeholder 3">
            <a:extLst>
              <a:ext uri="{FF2B5EF4-FFF2-40B4-BE49-F238E27FC236}">
                <a16:creationId xmlns:a16="http://schemas.microsoft.com/office/drawing/2014/main" id="{42CCC8A4-6A13-45B8-B242-A22133A4FBF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983619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96183-BAE7-49AB-9744-B61BD1D435B1}"/>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22D29F85-3C77-4770-8485-BEF3C5043EAE}"/>
              </a:ext>
            </a:extLst>
          </p:cNvPr>
          <p:cNvGraphicFramePr>
            <a:graphicFrameLocks noGrp="1"/>
          </p:cNvGraphicFramePr>
          <p:nvPr>
            <p:ph type="tbl" sz="quarter" idx="13"/>
            <p:extLst>
              <p:ext uri="{D42A27DB-BD31-4B8C-83A1-F6EECF244321}">
                <p14:modId xmlns:p14="http://schemas.microsoft.com/office/powerpoint/2010/main" val="2211610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07918049"/>
                    </a:ext>
                  </a:extLst>
                </a:gridCol>
                <a:gridCol w="2468880">
                  <a:extLst>
                    <a:ext uri="{9D8B030D-6E8A-4147-A177-3AD203B41FA5}">
                      <a16:colId xmlns:a16="http://schemas.microsoft.com/office/drawing/2014/main" val="853924265"/>
                    </a:ext>
                  </a:extLst>
                </a:gridCol>
                <a:gridCol w="822960">
                  <a:extLst>
                    <a:ext uri="{9D8B030D-6E8A-4147-A177-3AD203B41FA5}">
                      <a16:colId xmlns:a16="http://schemas.microsoft.com/office/drawing/2014/main" val="3425427144"/>
                    </a:ext>
                  </a:extLst>
                </a:gridCol>
                <a:gridCol w="822960">
                  <a:extLst>
                    <a:ext uri="{9D8B030D-6E8A-4147-A177-3AD203B41FA5}">
                      <a16:colId xmlns:a16="http://schemas.microsoft.com/office/drawing/2014/main" val="2198471680"/>
                    </a:ext>
                  </a:extLst>
                </a:gridCol>
                <a:gridCol w="822960">
                  <a:extLst>
                    <a:ext uri="{9D8B030D-6E8A-4147-A177-3AD203B41FA5}">
                      <a16:colId xmlns:a16="http://schemas.microsoft.com/office/drawing/2014/main" val="2014918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64192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Josef Klepits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7496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Lukas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2168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Elmar Koller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40583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Deco Christopher Gaischnek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44479436"/>
                  </a:ext>
                </a:extLst>
              </a:tr>
            </a:tbl>
          </a:graphicData>
        </a:graphic>
      </p:graphicFrame>
      <p:sp>
        <p:nvSpPr>
          <p:cNvPr id="4" name="Text Placeholder 3">
            <a:extLst>
              <a:ext uri="{FF2B5EF4-FFF2-40B4-BE49-F238E27FC236}">
                <a16:creationId xmlns:a16="http://schemas.microsoft.com/office/drawing/2014/main" id="{A9243D57-170F-4467-B100-10BBA2E43CCE}"/>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102590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0128B-6C6D-4A40-A1C2-92453884D730}"/>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4DEFB3CF-456E-4182-9F1D-1668D7AB7B76}"/>
              </a:ext>
            </a:extLst>
          </p:cNvPr>
          <p:cNvGraphicFramePr>
            <a:graphicFrameLocks noGrp="1"/>
          </p:cNvGraphicFramePr>
          <p:nvPr>
            <p:ph type="chart" sz="quarter" idx="13"/>
            <p:extLst>
              <p:ext uri="{D42A27DB-BD31-4B8C-83A1-F6EECF244321}">
                <p14:modId xmlns:p14="http://schemas.microsoft.com/office/powerpoint/2010/main" val="1636343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B609AE-C4E7-4192-A631-A5054896BCC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2A7F0E7-5341-47FA-9DCE-69F58C1B22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8334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02E20-FCD6-4280-BBAE-89B8C1B1110E}"/>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1695EE30-4BE9-4ED2-8FC0-C591F2D5FCFB}"/>
              </a:ext>
            </a:extLst>
          </p:cNvPr>
          <p:cNvGraphicFramePr>
            <a:graphicFrameLocks noGrp="1"/>
          </p:cNvGraphicFramePr>
          <p:nvPr>
            <p:ph type="chart" sz="quarter" idx="13"/>
            <p:extLst>
              <p:ext uri="{D42A27DB-BD31-4B8C-83A1-F6EECF244321}">
                <p14:modId xmlns:p14="http://schemas.microsoft.com/office/powerpoint/2010/main" val="21453916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6B826B-E539-4FE5-B109-653FA399483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ABA36D6-4FD9-49A9-8A40-B96843588D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61003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0BC9B-BD94-4C0C-927A-B669373F3DB0}"/>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B0E35F37-AB0E-4002-AA6B-D3AC6EC1BCF6}"/>
              </a:ext>
            </a:extLst>
          </p:cNvPr>
          <p:cNvGraphicFramePr>
            <a:graphicFrameLocks noGrp="1"/>
          </p:cNvGraphicFramePr>
          <p:nvPr>
            <p:ph type="chart" sz="quarter" idx="13"/>
            <p:extLst>
              <p:ext uri="{D42A27DB-BD31-4B8C-83A1-F6EECF244321}">
                <p14:modId xmlns:p14="http://schemas.microsoft.com/office/powerpoint/2010/main" val="3310447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36780A-BB36-41AD-81BC-38117494EA0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2076212-C15B-4E97-80B7-C17FD4AB6B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80231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8F707-A9C1-4726-8776-9F7D01BAE55D}"/>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6FAE18D2-2486-4518-A950-457AB8C00169}"/>
              </a:ext>
            </a:extLst>
          </p:cNvPr>
          <p:cNvGraphicFramePr>
            <a:graphicFrameLocks noGrp="1"/>
          </p:cNvGraphicFramePr>
          <p:nvPr>
            <p:ph type="chart" sz="quarter" idx="13"/>
            <p:extLst>
              <p:ext uri="{D42A27DB-BD31-4B8C-83A1-F6EECF244321}">
                <p14:modId xmlns:p14="http://schemas.microsoft.com/office/powerpoint/2010/main" val="57510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232D80-DA53-48F7-A7E8-D5E70296200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6294E47-6D4E-431B-AEEB-8B2C9DD906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49369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DFBB2-CD3E-411B-BB1D-B5725EA11F6B}"/>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50DF0963-EC6E-4EF9-887B-8B6F8BF63C5B}"/>
              </a:ext>
            </a:extLst>
          </p:cNvPr>
          <p:cNvGraphicFramePr>
            <a:graphicFrameLocks noGrp="1"/>
          </p:cNvGraphicFramePr>
          <p:nvPr>
            <p:ph type="chart" sz="quarter" idx="13"/>
            <p:extLst>
              <p:ext uri="{D42A27DB-BD31-4B8C-83A1-F6EECF244321}">
                <p14:modId xmlns:p14="http://schemas.microsoft.com/office/powerpoint/2010/main" val="2414756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D63D59-224C-429C-A9EC-D2251247A27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FD10BCA8-966A-416F-9F28-435EB22A28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60669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5B55E-0B8D-4110-BA89-9D2F27DE87B0}"/>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AFB46A6D-1056-4629-AF0D-91CC2629CEF9}"/>
              </a:ext>
            </a:extLst>
          </p:cNvPr>
          <p:cNvGraphicFramePr>
            <a:graphicFrameLocks noGrp="1"/>
          </p:cNvGraphicFramePr>
          <p:nvPr>
            <p:ph type="chart" sz="quarter" idx="13"/>
            <p:extLst>
              <p:ext uri="{D42A27DB-BD31-4B8C-83A1-F6EECF244321}">
                <p14:modId xmlns:p14="http://schemas.microsoft.com/office/powerpoint/2010/main" val="1937192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D4E6D7-CBE7-412C-8478-D0F4D04F1EE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23F2A64-6EA7-4330-B05E-9EE9FE0F20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59474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E733C-0BFD-4201-A8D6-CB364EBAB2DC}"/>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23778650-06D8-4CE4-87C6-D01515DE6FD2}"/>
              </a:ext>
            </a:extLst>
          </p:cNvPr>
          <p:cNvGraphicFramePr>
            <a:graphicFrameLocks noGrp="1"/>
          </p:cNvGraphicFramePr>
          <p:nvPr>
            <p:ph type="chart" sz="quarter" idx="13"/>
            <p:extLst>
              <p:ext uri="{D42A27DB-BD31-4B8C-83A1-F6EECF244321}">
                <p14:modId xmlns:p14="http://schemas.microsoft.com/office/powerpoint/2010/main" val="56048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2877FF-F54A-4045-A1CC-3FC62942D9AD}"/>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D938227-841F-4757-A57A-5BDFE04C2F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23967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9FE35-BC2A-4FA7-9DD0-80B0A6392AFA}"/>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3B5D28B9-484A-4403-8AB1-0BEF4AF58FAB}"/>
              </a:ext>
            </a:extLst>
          </p:cNvPr>
          <p:cNvGraphicFramePr>
            <a:graphicFrameLocks noGrp="1"/>
          </p:cNvGraphicFramePr>
          <p:nvPr>
            <p:ph type="tbl" sz="quarter" idx="13"/>
            <p:extLst>
              <p:ext uri="{D42A27DB-BD31-4B8C-83A1-F6EECF244321}">
                <p14:modId xmlns:p14="http://schemas.microsoft.com/office/powerpoint/2010/main" val="1223735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28652362"/>
                    </a:ext>
                  </a:extLst>
                </a:gridCol>
                <a:gridCol w="2468880">
                  <a:extLst>
                    <a:ext uri="{9D8B030D-6E8A-4147-A177-3AD203B41FA5}">
                      <a16:colId xmlns:a16="http://schemas.microsoft.com/office/drawing/2014/main" val="2447568591"/>
                    </a:ext>
                  </a:extLst>
                </a:gridCol>
                <a:gridCol w="2468880">
                  <a:extLst>
                    <a:ext uri="{9D8B030D-6E8A-4147-A177-3AD203B41FA5}">
                      <a16:colId xmlns:a16="http://schemas.microsoft.com/office/drawing/2014/main" val="1320290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83429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13540</a:t>
                      </a:r>
                    </a:p>
                  </a:txBody>
                  <a:tcPr/>
                </a:tc>
                <a:extLst>
                  <a:ext uri="{0D108BD9-81ED-4DB2-BD59-A6C34878D82A}">
                    <a16:rowId xmlns:a16="http://schemas.microsoft.com/office/drawing/2014/main" val="3739237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12983</a:t>
                      </a:r>
                    </a:p>
                  </a:txBody>
                  <a:tcPr/>
                </a:tc>
                <a:extLst>
                  <a:ext uri="{0D108BD9-81ED-4DB2-BD59-A6C34878D82A}">
                    <a16:rowId xmlns:a16="http://schemas.microsoft.com/office/drawing/2014/main" val="823180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4316</a:t>
                      </a:r>
                    </a:p>
                  </a:txBody>
                  <a:tcPr/>
                </a:tc>
                <a:extLst>
                  <a:ext uri="{0D108BD9-81ED-4DB2-BD59-A6C34878D82A}">
                    <a16:rowId xmlns:a16="http://schemas.microsoft.com/office/drawing/2014/main" val="3450556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extLst>
                  <a:ext uri="{0D108BD9-81ED-4DB2-BD59-A6C34878D82A}">
                    <a16:rowId xmlns:a16="http://schemas.microsoft.com/office/drawing/2014/main" val="147961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6394</a:t>
                      </a:r>
                    </a:p>
                  </a:txBody>
                  <a:tcPr/>
                </a:tc>
                <a:extLst>
                  <a:ext uri="{0D108BD9-81ED-4DB2-BD59-A6C34878D82A}">
                    <a16:rowId xmlns:a16="http://schemas.microsoft.com/office/drawing/2014/main" val="963489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3681</a:t>
                      </a:r>
                    </a:p>
                  </a:txBody>
                  <a:tcPr/>
                </a:tc>
                <a:extLst>
                  <a:ext uri="{0D108BD9-81ED-4DB2-BD59-A6C34878D82A}">
                    <a16:rowId xmlns:a16="http://schemas.microsoft.com/office/drawing/2014/main" val="3422930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3641</a:t>
                      </a:r>
                    </a:p>
                  </a:txBody>
                  <a:tcPr/>
                </a:tc>
                <a:extLst>
                  <a:ext uri="{0D108BD9-81ED-4DB2-BD59-A6C34878D82A}">
                    <a16:rowId xmlns:a16="http://schemas.microsoft.com/office/drawing/2014/main" val="3879276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5653</a:t>
                      </a:r>
                    </a:p>
                  </a:txBody>
                  <a:tcPr/>
                </a:tc>
                <a:extLst>
                  <a:ext uri="{0D108BD9-81ED-4DB2-BD59-A6C34878D82A}">
                    <a16:rowId xmlns:a16="http://schemas.microsoft.com/office/drawing/2014/main" val="138609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2986</a:t>
                      </a:r>
                    </a:p>
                  </a:txBody>
                  <a:tcPr/>
                </a:tc>
                <a:extLst>
                  <a:ext uri="{0D108BD9-81ED-4DB2-BD59-A6C34878D82A}">
                    <a16:rowId xmlns:a16="http://schemas.microsoft.com/office/drawing/2014/main" val="3465442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a:t>
                      </a:r>
                    </a:p>
                  </a:txBody>
                  <a:tcPr/>
                </a:tc>
                <a:extLst>
                  <a:ext uri="{0D108BD9-81ED-4DB2-BD59-A6C34878D82A}">
                    <a16:rowId xmlns:a16="http://schemas.microsoft.com/office/drawing/2014/main" val="4052926884"/>
                  </a:ext>
                </a:extLst>
              </a:tr>
            </a:tbl>
          </a:graphicData>
        </a:graphic>
      </p:graphicFrame>
      <p:sp>
        <p:nvSpPr>
          <p:cNvPr id="4" name="Text Placeholder 3">
            <a:extLst>
              <a:ext uri="{FF2B5EF4-FFF2-40B4-BE49-F238E27FC236}">
                <a16:creationId xmlns:a16="http://schemas.microsoft.com/office/drawing/2014/main" id="{B1254A9F-A6DE-4B32-B865-8D7D2C2F73C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78251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C9CBD-48BF-4944-8783-235997B9815E}"/>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10C5EC75-5990-46EF-B7D4-755F9D7B2B76}"/>
              </a:ext>
            </a:extLst>
          </p:cNvPr>
          <p:cNvGraphicFramePr>
            <a:graphicFrameLocks noGrp="1"/>
          </p:cNvGraphicFramePr>
          <p:nvPr>
            <p:ph type="tbl" sz="quarter" idx="13"/>
            <p:extLst>
              <p:ext uri="{D42A27DB-BD31-4B8C-83A1-F6EECF244321}">
                <p14:modId xmlns:p14="http://schemas.microsoft.com/office/powerpoint/2010/main" val="3659371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66972258"/>
                    </a:ext>
                  </a:extLst>
                </a:gridCol>
                <a:gridCol w="2468880">
                  <a:extLst>
                    <a:ext uri="{9D8B030D-6E8A-4147-A177-3AD203B41FA5}">
                      <a16:colId xmlns:a16="http://schemas.microsoft.com/office/drawing/2014/main" val="3185946475"/>
                    </a:ext>
                  </a:extLst>
                </a:gridCol>
                <a:gridCol w="2468880">
                  <a:extLst>
                    <a:ext uri="{9D8B030D-6E8A-4147-A177-3AD203B41FA5}">
                      <a16:colId xmlns:a16="http://schemas.microsoft.com/office/drawing/2014/main" val="2014461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714417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a:t>
                      </a:r>
                    </a:p>
                  </a:txBody>
                  <a:tcPr/>
                </a:tc>
                <a:extLst>
                  <a:ext uri="{0D108BD9-81ED-4DB2-BD59-A6C34878D82A}">
                    <a16:rowId xmlns:a16="http://schemas.microsoft.com/office/drawing/2014/main" val="332807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a:t>
                      </a:r>
                    </a:p>
                  </a:txBody>
                  <a:tcPr/>
                </a:tc>
                <a:extLst>
                  <a:ext uri="{0D108BD9-81ED-4DB2-BD59-A6C34878D82A}">
                    <a16:rowId xmlns:a16="http://schemas.microsoft.com/office/drawing/2014/main" val="2622770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4020</a:t>
                      </a:r>
                    </a:p>
                  </a:txBody>
                  <a:tcPr/>
                </a:tc>
                <a:extLst>
                  <a:ext uri="{0D108BD9-81ED-4DB2-BD59-A6C34878D82A}">
                    <a16:rowId xmlns:a16="http://schemas.microsoft.com/office/drawing/2014/main" val="1650719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a:t>
                      </a:r>
                    </a:p>
                  </a:txBody>
                  <a:tcPr/>
                </a:tc>
                <a:extLst>
                  <a:ext uri="{0D108BD9-81ED-4DB2-BD59-A6C34878D82A}">
                    <a16:rowId xmlns:a16="http://schemas.microsoft.com/office/drawing/2014/main" val="3283743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extLst>
                  <a:ext uri="{0D108BD9-81ED-4DB2-BD59-A6C34878D82A}">
                    <a16:rowId xmlns:a16="http://schemas.microsoft.com/office/drawing/2014/main" val="1371460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extLst>
                  <a:ext uri="{0D108BD9-81ED-4DB2-BD59-A6C34878D82A}">
                    <a16:rowId xmlns:a16="http://schemas.microsoft.com/office/drawing/2014/main" val="7416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extLst>
                  <a:ext uri="{0D108BD9-81ED-4DB2-BD59-A6C34878D82A}">
                    <a16:rowId xmlns:a16="http://schemas.microsoft.com/office/drawing/2014/main" val="4203027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6616</a:t>
                      </a:r>
                    </a:p>
                  </a:txBody>
                  <a:tcPr/>
                </a:tc>
                <a:extLst>
                  <a:ext uri="{0D108BD9-81ED-4DB2-BD59-A6C34878D82A}">
                    <a16:rowId xmlns:a16="http://schemas.microsoft.com/office/drawing/2014/main" val="931727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6086</a:t>
                      </a:r>
                    </a:p>
                  </a:txBody>
                  <a:tcPr/>
                </a:tc>
                <a:extLst>
                  <a:ext uri="{0D108BD9-81ED-4DB2-BD59-A6C34878D82A}">
                    <a16:rowId xmlns:a16="http://schemas.microsoft.com/office/drawing/2014/main" val="3259712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2924</a:t>
                      </a:r>
                    </a:p>
                  </a:txBody>
                  <a:tcPr/>
                </a:tc>
                <a:extLst>
                  <a:ext uri="{0D108BD9-81ED-4DB2-BD59-A6C34878D82A}">
                    <a16:rowId xmlns:a16="http://schemas.microsoft.com/office/drawing/2014/main" val="2861931701"/>
                  </a:ext>
                </a:extLst>
              </a:tr>
            </a:tbl>
          </a:graphicData>
        </a:graphic>
      </p:graphicFrame>
      <p:sp>
        <p:nvSpPr>
          <p:cNvPr id="4" name="Text Placeholder 3">
            <a:extLst>
              <a:ext uri="{FF2B5EF4-FFF2-40B4-BE49-F238E27FC236}">
                <a16:creationId xmlns:a16="http://schemas.microsoft.com/office/drawing/2014/main" id="{06065A44-5DED-40DA-8C96-1E0583061DC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2205154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718C3-AC57-4577-A39B-EA78BCFFB325}"/>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3415CE52-46CE-4719-B0D6-46EDCEEA2D27}"/>
              </a:ext>
            </a:extLst>
          </p:cNvPr>
          <p:cNvGraphicFramePr>
            <a:graphicFrameLocks noGrp="1"/>
          </p:cNvGraphicFramePr>
          <p:nvPr>
            <p:ph type="tbl" sz="quarter" idx="13"/>
            <p:extLst>
              <p:ext uri="{D42A27DB-BD31-4B8C-83A1-F6EECF244321}">
                <p14:modId xmlns:p14="http://schemas.microsoft.com/office/powerpoint/2010/main" val="800423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60969456"/>
                    </a:ext>
                  </a:extLst>
                </a:gridCol>
                <a:gridCol w="2468880">
                  <a:extLst>
                    <a:ext uri="{9D8B030D-6E8A-4147-A177-3AD203B41FA5}">
                      <a16:colId xmlns:a16="http://schemas.microsoft.com/office/drawing/2014/main" val="3071533368"/>
                    </a:ext>
                  </a:extLst>
                </a:gridCol>
                <a:gridCol w="2468880">
                  <a:extLst>
                    <a:ext uri="{9D8B030D-6E8A-4147-A177-3AD203B41FA5}">
                      <a16:colId xmlns:a16="http://schemas.microsoft.com/office/drawing/2014/main" val="504970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614307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a:t>
                      </a:r>
                    </a:p>
                  </a:txBody>
                  <a:tcPr/>
                </a:tc>
                <a:extLst>
                  <a:ext uri="{0D108BD9-81ED-4DB2-BD59-A6C34878D82A}">
                    <a16:rowId xmlns:a16="http://schemas.microsoft.com/office/drawing/2014/main" val="2137244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a:t>
                      </a:r>
                    </a:p>
                  </a:txBody>
                  <a:tcPr/>
                </a:tc>
                <a:extLst>
                  <a:ext uri="{0D108BD9-81ED-4DB2-BD59-A6C34878D82A}">
                    <a16:rowId xmlns:a16="http://schemas.microsoft.com/office/drawing/2014/main" val="3862854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3387</a:t>
                      </a:r>
                    </a:p>
                  </a:txBody>
                  <a:tcPr/>
                </a:tc>
                <a:extLst>
                  <a:ext uri="{0D108BD9-81ED-4DB2-BD59-A6C34878D82A}">
                    <a16:rowId xmlns:a16="http://schemas.microsoft.com/office/drawing/2014/main" val="1938932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3290</a:t>
                      </a:r>
                    </a:p>
                  </a:txBody>
                  <a:tcPr/>
                </a:tc>
                <a:extLst>
                  <a:ext uri="{0D108BD9-81ED-4DB2-BD59-A6C34878D82A}">
                    <a16:rowId xmlns:a16="http://schemas.microsoft.com/office/drawing/2014/main" val="3610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extLst>
                  <a:ext uri="{0D108BD9-81ED-4DB2-BD59-A6C34878D82A}">
                    <a16:rowId xmlns:a16="http://schemas.microsoft.com/office/drawing/2014/main" val="1449623612"/>
                  </a:ext>
                </a:extLst>
              </a:tr>
            </a:tbl>
          </a:graphicData>
        </a:graphic>
      </p:graphicFrame>
      <p:sp>
        <p:nvSpPr>
          <p:cNvPr id="4" name="Text Placeholder 3">
            <a:extLst>
              <a:ext uri="{FF2B5EF4-FFF2-40B4-BE49-F238E27FC236}">
                <a16:creationId xmlns:a16="http://schemas.microsoft.com/office/drawing/2014/main" id="{EABA70EE-7FF5-4A43-94B6-B8C018D450A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811824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6742-6E9D-44EB-8821-009A15BE857A}"/>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D12ECD42-D27E-4783-ADAB-24F35B325D7E}"/>
              </a:ext>
            </a:extLst>
          </p:cNvPr>
          <p:cNvGraphicFramePr>
            <a:graphicFrameLocks noGrp="1"/>
          </p:cNvGraphicFramePr>
          <p:nvPr>
            <p:ph type="tbl" sz="quarter" idx="13"/>
            <p:extLst>
              <p:ext uri="{D42A27DB-BD31-4B8C-83A1-F6EECF244321}">
                <p14:modId xmlns:p14="http://schemas.microsoft.com/office/powerpoint/2010/main" val="231852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84808821"/>
                    </a:ext>
                  </a:extLst>
                </a:gridCol>
                <a:gridCol w="2468880">
                  <a:extLst>
                    <a:ext uri="{9D8B030D-6E8A-4147-A177-3AD203B41FA5}">
                      <a16:colId xmlns:a16="http://schemas.microsoft.com/office/drawing/2014/main" val="3602299459"/>
                    </a:ext>
                  </a:extLst>
                </a:gridCol>
                <a:gridCol w="2468880">
                  <a:extLst>
                    <a:ext uri="{9D8B030D-6E8A-4147-A177-3AD203B41FA5}">
                      <a16:colId xmlns:a16="http://schemas.microsoft.com/office/drawing/2014/main" val="2733920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18307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extLst>
                  <a:ext uri="{0D108BD9-81ED-4DB2-BD59-A6C34878D82A}">
                    <a16:rowId xmlns:a16="http://schemas.microsoft.com/office/drawing/2014/main" val="3427207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a:t>
                      </a:r>
                    </a:p>
                  </a:txBody>
                  <a:tcPr/>
                </a:tc>
                <a:extLst>
                  <a:ext uri="{0D108BD9-81ED-4DB2-BD59-A6C34878D82A}">
                    <a16:rowId xmlns:a16="http://schemas.microsoft.com/office/drawing/2014/main" val="3786103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extLst>
                  <a:ext uri="{0D108BD9-81ED-4DB2-BD59-A6C34878D82A}">
                    <a16:rowId xmlns:a16="http://schemas.microsoft.com/office/drawing/2014/main" val="169720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extLst>
                  <a:ext uri="{0D108BD9-81ED-4DB2-BD59-A6C34878D82A}">
                    <a16:rowId xmlns:a16="http://schemas.microsoft.com/office/drawing/2014/main" val="226766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extLst>
                  <a:ext uri="{0D108BD9-81ED-4DB2-BD59-A6C34878D82A}">
                    <a16:rowId xmlns:a16="http://schemas.microsoft.com/office/drawing/2014/main" val="3617112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extLst>
                  <a:ext uri="{0D108BD9-81ED-4DB2-BD59-A6C34878D82A}">
                    <a16:rowId xmlns:a16="http://schemas.microsoft.com/office/drawing/2014/main" val="3176659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extLst>
                  <a:ext uri="{0D108BD9-81ED-4DB2-BD59-A6C34878D82A}">
                    <a16:rowId xmlns:a16="http://schemas.microsoft.com/office/drawing/2014/main" val="1904427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extLst>
                  <a:ext uri="{0D108BD9-81ED-4DB2-BD59-A6C34878D82A}">
                    <a16:rowId xmlns:a16="http://schemas.microsoft.com/office/drawing/2014/main" val="4126871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extLst>
                  <a:ext uri="{0D108BD9-81ED-4DB2-BD59-A6C34878D82A}">
                    <a16:rowId xmlns:a16="http://schemas.microsoft.com/office/drawing/2014/main" val="154006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extLst>
                  <a:ext uri="{0D108BD9-81ED-4DB2-BD59-A6C34878D82A}">
                    <a16:rowId xmlns:a16="http://schemas.microsoft.com/office/drawing/2014/main" val="2985646"/>
                  </a:ext>
                </a:extLst>
              </a:tr>
            </a:tbl>
          </a:graphicData>
        </a:graphic>
      </p:graphicFrame>
      <p:sp>
        <p:nvSpPr>
          <p:cNvPr id="4" name="Text Placeholder 3">
            <a:extLst>
              <a:ext uri="{FF2B5EF4-FFF2-40B4-BE49-F238E27FC236}">
                <a16:creationId xmlns:a16="http://schemas.microsoft.com/office/drawing/2014/main" id="{F38C0259-1B83-453E-ADD7-CC7CC256566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502722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92E42-8C82-4F8F-9E3F-647694FCE2D6}"/>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FDB1675C-F28E-483A-8BCB-9DF2FFA62ADF}"/>
              </a:ext>
            </a:extLst>
          </p:cNvPr>
          <p:cNvGraphicFramePr>
            <a:graphicFrameLocks noGrp="1"/>
          </p:cNvGraphicFramePr>
          <p:nvPr>
            <p:ph type="tbl" sz="quarter" idx="13"/>
            <p:extLst>
              <p:ext uri="{D42A27DB-BD31-4B8C-83A1-F6EECF244321}">
                <p14:modId xmlns:p14="http://schemas.microsoft.com/office/powerpoint/2010/main" val="1663555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22359567"/>
                    </a:ext>
                  </a:extLst>
                </a:gridCol>
                <a:gridCol w="2468880">
                  <a:extLst>
                    <a:ext uri="{9D8B030D-6E8A-4147-A177-3AD203B41FA5}">
                      <a16:colId xmlns:a16="http://schemas.microsoft.com/office/drawing/2014/main" val="3841862171"/>
                    </a:ext>
                  </a:extLst>
                </a:gridCol>
                <a:gridCol w="2468880">
                  <a:extLst>
                    <a:ext uri="{9D8B030D-6E8A-4147-A177-3AD203B41FA5}">
                      <a16:colId xmlns:a16="http://schemas.microsoft.com/office/drawing/2014/main" val="1793895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2832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extLst>
                  <a:ext uri="{0D108BD9-81ED-4DB2-BD59-A6C34878D82A}">
                    <a16:rowId xmlns:a16="http://schemas.microsoft.com/office/drawing/2014/main" val="907142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extLst>
                  <a:ext uri="{0D108BD9-81ED-4DB2-BD59-A6C34878D82A}">
                    <a16:rowId xmlns:a16="http://schemas.microsoft.com/office/drawing/2014/main" val="1820788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a:t>
                      </a:r>
                    </a:p>
                  </a:txBody>
                  <a:tcPr/>
                </a:tc>
                <a:extLst>
                  <a:ext uri="{0D108BD9-81ED-4DB2-BD59-A6C34878D82A}">
                    <a16:rowId xmlns:a16="http://schemas.microsoft.com/office/drawing/2014/main" val="3585730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extLst>
                  <a:ext uri="{0D108BD9-81ED-4DB2-BD59-A6C34878D82A}">
                    <a16:rowId xmlns:a16="http://schemas.microsoft.com/office/drawing/2014/main" val="83484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extLst>
                  <a:ext uri="{0D108BD9-81ED-4DB2-BD59-A6C34878D82A}">
                    <a16:rowId xmlns:a16="http://schemas.microsoft.com/office/drawing/2014/main" val="378598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49019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extLst>
                  <a:ext uri="{0D108BD9-81ED-4DB2-BD59-A6C34878D82A}">
                    <a16:rowId xmlns:a16="http://schemas.microsoft.com/office/drawing/2014/main" val="386407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extLst>
                  <a:ext uri="{0D108BD9-81ED-4DB2-BD59-A6C34878D82A}">
                    <a16:rowId xmlns:a16="http://schemas.microsoft.com/office/drawing/2014/main" val="1478289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extLst>
                  <a:ext uri="{0D108BD9-81ED-4DB2-BD59-A6C34878D82A}">
                    <a16:rowId xmlns:a16="http://schemas.microsoft.com/office/drawing/2014/main" val="1507564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extLst>
                  <a:ext uri="{0D108BD9-81ED-4DB2-BD59-A6C34878D82A}">
                    <a16:rowId xmlns:a16="http://schemas.microsoft.com/office/drawing/2014/main" val="1674780781"/>
                  </a:ext>
                </a:extLst>
              </a:tr>
            </a:tbl>
          </a:graphicData>
        </a:graphic>
      </p:graphicFrame>
      <p:sp>
        <p:nvSpPr>
          <p:cNvPr id="4" name="Text Placeholder 3">
            <a:extLst>
              <a:ext uri="{FF2B5EF4-FFF2-40B4-BE49-F238E27FC236}">
                <a16:creationId xmlns:a16="http://schemas.microsoft.com/office/drawing/2014/main" id="{376E32E6-07C9-4460-8C11-CF907E1F5A1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7523610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80996-B606-42D3-865A-40D1564A39E8}"/>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57785A6D-B500-4482-849D-A19D1C33D275}"/>
              </a:ext>
            </a:extLst>
          </p:cNvPr>
          <p:cNvGraphicFramePr>
            <a:graphicFrameLocks noGrp="1"/>
          </p:cNvGraphicFramePr>
          <p:nvPr>
            <p:ph type="tbl" sz="quarter" idx="13"/>
            <p:extLst>
              <p:ext uri="{D42A27DB-BD31-4B8C-83A1-F6EECF244321}">
                <p14:modId xmlns:p14="http://schemas.microsoft.com/office/powerpoint/2010/main" val="1739966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91129807"/>
                    </a:ext>
                  </a:extLst>
                </a:gridCol>
                <a:gridCol w="2468880">
                  <a:extLst>
                    <a:ext uri="{9D8B030D-6E8A-4147-A177-3AD203B41FA5}">
                      <a16:colId xmlns:a16="http://schemas.microsoft.com/office/drawing/2014/main" val="2644067928"/>
                    </a:ext>
                  </a:extLst>
                </a:gridCol>
                <a:gridCol w="2468880">
                  <a:extLst>
                    <a:ext uri="{9D8B030D-6E8A-4147-A177-3AD203B41FA5}">
                      <a16:colId xmlns:a16="http://schemas.microsoft.com/office/drawing/2014/main" val="2534876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3233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extLst>
                  <a:ext uri="{0D108BD9-81ED-4DB2-BD59-A6C34878D82A}">
                    <a16:rowId xmlns:a16="http://schemas.microsoft.com/office/drawing/2014/main" val="1804725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extLst>
                  <a:ext uri="{0D108BD9-81ED-4DB2-BD59-A6C34878D82A}">
                    <a16:rowId xmlns:a16="http://schemas.microsoft.com/office/drawing/2014/main" val="329599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extLst>
                  <a:ext uri="{0D108BD9-81ED-4DB2-BD59-A6C34878D82A}">
                    <a16:rowId xmlns:a16="http://schemas.microsoft.com/office/drawing/2014/main" val="222445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extLst>
                  <a:ext uri="{0D108BD9-81ED-4DB2-BD59-A6C34878D82A}">
                    <a16:rowId xmlns:a16="http://schemas.microsoft.com/office/drawing/2014/main" val="2563016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Fürst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extLst>
                  <a:ext uri="{0D108BD9-81ED-4DB2-BD59-A6C34878D82A}">
                    <a16:rowId xmlns:a16="http://schemas.microsoft.com/office/drawing/2014/main" val="1789131974"/>
                  </a:ext>
                </a:extLst>
              </a:tr>
            </a:tbl>
          </a:graphicData>
        </a:graphic>
      </p:graphicFrame>
      <p:sp>
        <p:nvSpPr>
          <p:cNvPr id="4" name="Text Placeholder 3">
            <a:extLst>
              <a:ext uri="{FF2B5EF4-FFF2-40B4-BE49-F238E27FC236}">
                <a16:creationId xmlns:a16="http://schemas.microsoft.com/office/drawing/2014/main" id="{17DB1978-E96C-4586-8819-E982AF4494D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108719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67B56-5A5E-4218-973A-1C932380DD85}"/>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89BBAE87-B7B9-4473-A872-875E415A8ED9}"/>
              </a:ext>
            </a:extLst>
          </p:cNvPr>
          <p:cNvGraphicFramePr>
            <a:graphicFrameLocks noGrp="1"/>
          </p:cNvGraphicFramePr>
          <p:nvPr>
            <p:ph type="chart" sz="quarter" idx="13"/>
            <p:extLst>
              <p:ext uri="{D42A27DB-BD31-4B8C-83A1-F6EECF244321}">
                <p14:modId xmlns:p14="http://schemas.microsoft.com/office/powerpoint/2010/main" val="3099916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629917-C0A8-4903-83B6-B12C4EE1BF1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DDBAB26-A822-4EAD-B820-0D0FA938DE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61613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1872</Words>
  <Application>Microsoft Office PowerPoint</Application>
  <PresentationFormat>On-screen Show (4:3)</PresentationFormat>
  <Paragraphs>1016</Paragraphs>
  <Slides>52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Calibri</vt:lpstr>
      <vt:lpstr>Arial</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Own Posts with Reactions Table - 1 of 13</vt:lpstr>
      <vt:lpstr>Facebook Own Posts with Reactions Table - 2 of 13</vt:lpstr>
      <vt:lpstr>Facebook Own Posts with Reactions Table - 3 of 13</vt:lpstr>
      <vt:lpstr>Facebook Own Posts with Reactions Table - 4 of 13</vt:lpstr>
      <vt:lpstr>Facebook Own Posts with Reactions Table - 5 of 13</vt:lpstr>
      <vt:lpstr>Facebook Own Posts with Reactions Table - 6 of 13</vt:lpstr>
      <vt:lpstr>Facebook Own Posts with Reactions Table - 7 of 13</vt:lpstr>
      <vt:lpstr>Facebook Own Posts with Reactions Table - 8 of 13</vt:lpstr>
      <vt:lpstr>Facebook Own Posts with Reactions Table - 9 of 13</vt:lpstr>
      <vt:lpstr>Facebook Own Posts with Reactions Table - 10 of 13</vt:lpstr>
      <vt:lpstr>Facebook Own Posts with Reactions Table - 11 of 13</vt:lpstr>
      <vt:lpstr>Facebook Own Posts with Reactions Table - 12 of 13</vt:lpstr>
      <vt:lpstr>Facebook Own Posts with Reactions Table - 13 of 13</vt:lpstr>
      <vt:lpstr>Facebook Own Posts By Weekday</vt:lpstr>
      <vt:lpstr>Facebook Interaction Rate</vt:lpstr>
      <vt:lpstr>Facebook Post Type Distribution</vt:lpstr>
      <vt:lpstr>Facebook Interaction Rate By Post Type</vt:lpstr>
      <vt:lpstr>Facebook Response Times</vt:lpstr>
      <vt:lpstr>Facebook Key Influencers - 1 of 2</vt:lpstr>
      <vt:lpstr>Facebook Key Influencers - 2 of 2</vt:lpstr>
      <vt:lpstr>Facebook Check Ins</vt:lpstr>
      <vt:lpstr>Facebook Fan Demographics</vt:lpstr>
      <vt:lpstr>Facebook Impressions</vt:lpstr>
      <vt:lpstr>Facebook Reach</vt:lpstr>
      <vt:lpstr>Facebook Engaged Users</vt:lpstr>
      <vt:lpstr>Facebook 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2018-01-02T16:10:33Z</dcterms:created>
  <dcterms:modified xsi:type="dcterms:W3CDTF">2018-01-02T16:12:04Z</dcterms:modified>
</cp:coreProperties>
</file>