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 id="293" r:id="rId36"/>
    <p:sldId id="294" r:id="rId37"/>
    <p:sldId id="295" r:id="rId38"/>
    <p:sldId id="296" r:id="rId39"/>
    <p:sldId id="297" r:id="rId40"/>
    <p:sldId id="299" r:id="rId41"/>
    <p:sldId id="300" r:id="rId42"/>
    <p:sldId id="301" r:id="rId43"/>
    <p:sldId id="303" r:id="rId44"/>
    <p:sldId id="304" r:id="rId45"/>
    <p:sldId id="305" r:id="rId46"/>
    <p:sldId id="306"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14981</c:v>
                </c:pt>
                <c:pt idx="1">
                  <c:v>14988</c:v>
                </c:pt>
                <c:pt idx="2">
                  <c:v>15009</c:v>
                </c:pt>
                <c:pt idx="3">
                  <c:v>15018</c:v>
                </c:pt>
                <c:pt idx="4">
                  <c:v>15026</c:v>
                </c:pt>
                <c:pt idx="5">
                  <c:v>15041</c:v>
                </c:pt>
                <c:pt idx="6">
                  <c:v>15045</c:v>
                </c:pt>
                <c:pt idx="7">
                  <c:v>15048</c:v>
                </c:pt>
                <c:pt idx="8">
                  <c:v>15052</c:v>
                </c:pt>
                <c:pt idx="9">
                  <c:v>15054</c:v>
                </c:pt>
                <c:pt idx="10">
                  <c:v>15054</c:v>
                </c:pt>
                <c:pt idx="11">
                  <c:v>15057</c:v>
                </c:pt>
                <c:pt idx="12">
                  <c:v>15062</c:v>
                </c:pt>
                <c:pt idx="13">
                  <c:v>15063</c:v>
                </c:pt>
                <c:pt idx="14">
                  <c:v>15065</c:v>
                </c:pt>
                <c:pt idx="15">
                  <c:v>15065</c:v>
                </c:pt>
                <c:pt idx="16">
                  <c:v>15068</c:v>
                </c:pt>
                <c:pt idx="17">
                  <c:v>15080</c:v>
                </c:pt>
                <c:pt idx="18">
                  <c:v>15088</c:v>
                </c:pt>
                <c:pt idx="19">
                  <c:v>15095</c:v>
                </c:pt>
                <c:pt idx="20">
                  <c:v>15108</c:v>
                </c:pt>
                <c:pt idx="21">
                  <c:v>15116</c:v>
                </c:pt>
                <c:pt idx="22">
                  <c:v>15129</c:v>
                </c:pt>
                <c:pt idx="23">
                  <c:v>15134</c:v>
                </c:pt>
                <c:pt idx="24">
                  <c:v>15153</c:v>
                </c:pt>
                <c:pt idx="25">
                  <c:v>15163</c:v>
                </c:pt>
                <c:pt idx="26">
                  <c:v>15174</c:v>
                </c:pt>
                <c:pt idx="27">
                  <c:v>15177</c:v>
                </c:pt>
                <c:pt idx="28">
                  <c:v>15181</c:v>
                </c:pt>
                <c:pt idx="29">
                  <c:v>15193</c:v>
                </c:pt>
                <c:pt idx="30">
                  <c:v>15188</c:v>
                </c:pt>
              </c:numCache>
            </c:numRef>
          </c:val>
          <c:smooth val="0"/>
          <c:extLst>
            <c:ext xmlns:c16="http://schemas.microsoft.com/office/drawing/2014/chart" uri="{C3380CC4-5D6E-409C-BE32-E72D297353CC}">
              <c16:uniqueId val="{00000000-DEA9-4D73-8024-2ECF06772472}"/>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Sheet1!$C$2:$C$32</c:f>
              <c:numCache>
                <c:formatCode>General</c:formatCode>
                <c:ptCount val="31"/>
                <c:pt idx="0">
                  <c:v>858</c:v>
                </c:pt>
                <c:pt idx="1">
                  <c:v>858</c:v>
                </c:pt>
                <c:pt idx="2">
                  <c:v>859</c:v>
                </c:pt>
                <c:pt idx="3">
                  <c:v>861</c:v>
                </c:pt>
                <c:pt idx="4">
                  <c:v>866</c:v>
                </c:pt>
                <c:pt idx="5">
                  <c:v>869</c:v>
                </c:pt>
                <c:pt idx="6">
                  <c:v>877</c:v>
                </c:pt>
                <c:pt idx="7">
                  <c:v>882</c:v>
                </c:pt>
                <c:pt idx="8">
                  <c:v>884</c:v>
                </c:pt>
                <c:pt idx="9">
                  <c:v>887</c:v>
                </c:pt>
                <c:pt idx="10">
                  <c:v>887</c:v>
                </c:pt>
                <c:pt idx="11">
                  <c:v>890</c:v>
                </c:pt>
                <c:pt idx="12">
                  <c:v>891</c:v>
                </c:pt>
                <c:pt idx="13">
                  <c:v>893</c:v>
                </c:pt>
                <c:pt idx="14">
                  <c:v>895</c:v>
                </c:pt>
                <c:pt idx="15">
                  <c:v>896</c:v>
                </c:pt>
                <c:pt idx="16">
                  <c:v>896</c:v>
                </c:pt>
                <c:pt idx="17">
                  <c:v>896</c:v>
                </c:pt>
                <c:pt idx="18">
                  <c:v>896</c:v>
                </c:pt>
                <c:pt idx="19">
                  <c:v>896</c:v>
                </c:pt>
                <c:pt idx="20">
                  <c:v>897</c:v>
                </c:pt>
                <c:pt idx="21">
                  <c:v>896</c:v>
                </c:pt>
                <c:pt idx="22">
                  <c:v>896</c:v>
                </c:pt>
                <c:pt idx="23">
                  <c:v>896</c:v>
                </c:pt>
                <c:pt idx="24">
                  <c:v>896</c:v>
                </c:pt>
                <c:pt idx="25">
                  <c:v>897</c:v>
                </c:pt>
                <c:pt idx="26">
                  <c:v>897</c:v>
                </c:pt>
                <c:pt idx="27">
                  <c:v>897</c:v>
                </c:pt>
                <c:pt idx="28">
                  <c:v>898</c:v>
                </c:pt>
                <c:pt idx="29">
                  <c:v>898</c:v>
                </c:pt>
                <c:pt idx="30">
                  <c:v>898</c:v>
                </c:pt>
              </c:numCache>
            </c:numRef>
          </c:val>
          <c:smooth val="0"/>
          <c:extLst>
            <c:ext xmlns:c16="http://schemas.microsoft.com/office/drawing/2014/chart" uri="{C3380CC4-5D6E-409C-BE32-E72D297353CC}">
              <c16:uniqueId val="{00000001-DEA9-4D73-8024-2ECF06772472}"/>
            </c:ext>
          </c:extLst>
        </c:ser>
        <c:dLbls>
          <c:showLegendKey val="0"/>
          <c:showVal val="0"/>
          <c:showCatName val="0"/>
          <c:showSerName val="0"/>
          <c:showPercent val="0"/>
          <c:showBubbleSize val="0"/>
        </c:dLbls>
        <c:smooth val="0"/>
        <c:axId val="292195224"/>
        <c:axId val="292193912"/>
      </c:lineChart>
      <c:dateAx>
        <c:axId val="292195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193912"/>
        <c:crosses val="autoZero"/>
        <c:auto val="1"/>
        <c:lblOffset val="100"/>
        <c:baseTimeUnit val="days"/>
      </c:dateAx>
      <c:valAx>
        <c:axId val="292193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195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-3</c:v>
                </c:pt>
                <c:pt idx="1">
                  <c:v>4</c:v>
                </c:pt>
                <c:pt idx="2">
                  <c:v>13</c:v>
                </c:pt>
                <c:pt idx="3">
                  <c:v>19</c:v>
                </c:pt>
                <c:pt idx="4">
                  <c:v>6</c:v>
                </c:pt>
                <c:pt idx="5">
                  <c:v>13</c:v>
                </c:pt>
                <c:pt idx="6">
                  <c:v>12</c:v>
                </c:pt>
                <c:pt idx="7">
                  <c:v>1</c:v>
                </c:pt>
                <c:pt idx="8">
                  <c:v>5</c:v>
                </c:pt>
                <c:pt idx="9">
                  <c:v>3</c:v>
                </c:pt>
                <c:pt idx="10">
                  <c:v>0</c:v>
                </c:pt>
                <c:pt idx="11">
                  <c:v>1</c:v>
                </c:pt>
                <c:pt idx="12">
                  <c:v>7</c:v>
                </c:pt>
                <c:pt idx="13">
                  <c:v>0</c:v>
                </c:pt>
                <c:pt idx="14">
                  <c:v>4</c:v>
                </c:pt>
                <c:pt idx="15">
                  <c:v>-2</c:v>
                </c:pt>
                <c:pt idx="16">
                  <c:v>4</c:v>
                </c:pt>
                <c:pt idx="17">
                  <c:v>1</c:v>
                </c:pt>
                <c:pt idx="18">
                  <c:v>12</c:v>
                </c:pt>
                <c:pt idx="19">
                  <c:v>10</c:v>
                </c:pt>
                <c:pt idx="20">
                  <c:v>8</c:v>
                </c:pt>
                <c:pt idx="21">
                  <c:v>12</c:v>
                </c:pt>
                <c:pt idx="22">
                  <c:v>8</c:v>
                </c:pt>
                <c:pt idx="23">
                  <c:v>14</c:v>
                </c:pt>
                <c:pt idx="24">
                  <c:v>13</c:v>
                </c:pt>
                <c:pt idx="25">
                  <c:v>9</c:v>
                </c:pt>
                <c:pt idx="26">
                  <c:v>13</c:v>
                </c:pt>
                <c:pt idx="27">
                  <c:v>6</c:v>
                </c:pt>
                <c:pt idx="28">
                  <c:v>5</c:v>
                </c:pt>
                <c:pt idx="29">
                  <c:v>7</c:v>
                </c:pt>
                <c:pt idx="30">
                  <c:v>4</c:v>
                </c:pt>
              </c:numCache>
            </c:numRef>
          </c:val>
          <c:smooth val="0"/>
          <c:extLst>
            <c:ext xmlns:c16="http://schemas.microsoft.com/office/drawing/2014/chart" uri="{C3380CC4-5D6E-409C-BE32-E72D297353CC}">
              <c16:uniqueId val="{00000000-19F1-4B8A-A073-7D8C3D96B56E}"/>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Sheet1!$C$2:$C$32</c:f>
              <c:numCache>
                <c:formatCode>General</c:formatCode>
                <c:ptCount val="31"/>
                <c:pt idx="0">
                  <c:v>0</c:v>
                </c:pt>
                <c:pt idx="1">
                  <c:v>0</c:v>
                </c:pt>
                <c:pt idx="2">
                  <c:v>1</c:v>
                </c:pt>
                <c:pt idx="3">
                  <c:v>2</c:v>
                </c:pt>
                <c:pt idx="4">
                  <c:v>0</c:v>
                </c:pt>
                <c:pt idx="5">
                  <c:v>6</c:v>
                </c:pt>
                <c:pt idx="6">
                  <c:v>9</c:v>
                </c:pt>
                <c:pt idx="7">
                  <c:v>5</c:v>
                </c:pt>
                <c:pt idx="8">
                  <c:v>3</c:v>
                </c:pt>
                <c:pt idx="9">
                  <c:v>3</c:v>
                </c:pt>
                <c:pt idx="10">
                  <c:v>0</c:v>
                </c:pt>
                <c:pt idx="11">
                  <c:v>0</c:v>
                </c:pt>
                <c:pt idx="12">
                  <c:v>4</c:v>
                </c:pt>
                <c:pt idx="13">
                  <c:v>2</c:v>
                </c:pt>
                <c:pt idx="14">
                  <c:v>0</c:v>
                </c:pt>
                <c:pt idx="15">
                  <c:v>2</c:v>
                </c:pt>
                <c:pt idx="16">
                  <c:v>1</c:v>
                </c:pt>
                <c:pt idx="17">
                  <c:v>0</c:v>
                </c:pt>
                <c:pt idx="18">
                  <c:v>0</c:v>
                </c:pt>
                <c:pt idx="19">
                  <c:v>0</c:v>
                </c:pt>
                <c:pt idx="20">
                  <c:v>0</c:v>
                </c:pt>
                <c:pt idx="21">
                  <c:v>0</c:v>
                </c:pt>
                <c:pt idx="22">
                  <c:v>0</c:v>
                </c:pt>
                <c:pt idx="23">
                  <c:v>0</c:v>
                </c:pt>
                <c:pt idx="24">
                  <c:v>0</c:v>
                </c:pt>
                <c:pt idx="25">
                  <c:v>0</c:v>
                </c:pt>
                <c:pt idx="26">
                  <c:v>1</c:v>
                </c:pt>
                <c:pt idx="27">
                  <c:v>0</c:v>
                </c:pt>
                <c:pt idx="28">
                  <c:v>0</c:v>
                </c:pt>
                <c:pt idx="29">
                  <c:v>1</c:v>
                </c:pt>
                <c:pt idx="30">
                  <c:v>0</c:v>
                </c:pt>
              </c:numCache>
            </c:numRef>
          </c:val>
          <c:smooth val="0"/>
          <c:extLst>
            <c:ext xmlns:c16="http://schemas.microsoft.com/office/drawing/2014/chart" uri="{C3380CC4-5D6E-409C-BE32-E72D297353CC}">
              <c16:uniqueId val="{00000001-19F1-4B8A-A073-7D8C3D96B56E}"/>
            </c:ext>
          </c:extLst>
        </c:ser>
        <c:dLbls>
          <c:showLegendKey val="0"/>
          <c:showVal val="0"/>
          <c:showCatName val="0"/>
          <c:showSerName val="0"/>
          <c:showPercent val="0"/>
          <c:showBubbleSize val="0"/>
        </c:dLbls>
        <c:smooth val="0"/>
        <c:axId val="294632728"/>
        <c:axId val="294630760"/>
      </c:lineChart>
      <c:dateAx>
        <c:axId val="294632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30760"/>
        <c:crosses val="autoZero"/>
        <c:auto val="1"/>
        <c:lblOffset val="100"/>
        <c:baseTimeUnit val="days"/>
      </c:dateAx>
      <c:valAx>
        <c:axId val="294630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32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4</c:v>
                </c:pt>
                <c:pt idx="1">
                  <c:v>3</c:v>
                </c:pt>
                <c:pt idx="2">
                  <c:v>5</c:v>
                </c:pt>
                <c:pt idx="3">
                  <c:v>2</c:v>
                </c:pt>
                <c:pt idx="4">
                  <c:v>2</c:v>
                </c:pt>
                <c:pt idx="5">
                  <c:v>2</c:v>
                </c:pt>
                <c:pt idx="6">
                  <c:v>2</c:v>
                </c:pt>
                <c:pt idx="7">
                  <c:v>2</c:v>
                </c:pt>
                <c:pt idx="8">
                  <c:v>1</c:v>
                </c:pt>
                <c:pt idx="9">
                  <c:v>1</c:v>
                </c:pt>
                <c:pt idx="10">
                  <c:v>2</c:v>
                </c:pt>
                <c:pt idx="11">
                  <c:v>0</c:v>
                </c:pt>
                <c:pt idx="12">
                  <c:v>0</c:v>
                </c:pt>
                <c:pt idx="13">
                  <c:v>1</c:v>
                </c:pt>
                <c:pt idx="14">
                  <c:v>1</c:v>
                </c:pt>
                <c:pt idx="15">
                  <c:v>2</c:v>
                </c:pt>
                <c:pt idx="16">
                  <c:v>1</c:v>
                </c:pt>
                <c:pt idx="17">
                  <c:v>2</c:v>
                </c:pt>
                <c:pt idx="18">
                  <c:v>1</c:v>
                </c:pt>
                <c:pt idx="19">
                  <c:v>3</c:v>
                </c:pt>
                <c:pt idx="20">
                  <c:v>0</c:v>
                </c:pt>
                <c:pt idx="21">
                  <c:v>0</c:v>
                </c:pt>
                <c:pt idx="22">
                  <c:v>0</c:v>
                </c:pt>
                <c:pt idx="23">
                  <c:v>2</c:v>
                </c:pt>
                <c:pt idx="24">
                  <c:v>0</c:v>
                </c:pt>
                <c:pt idx="25">
                  <c:v>3</c:v>
                </c:pt>
                <c:pt idx="26">
                  <c:v>3</c:v>
                </c:pt>
                <c:pt idx="27">
                  <c:v>7</c:v>
                </c:pt>
                <c:pt idx="28">
                  <c:v>3</c:v>
                </c:pt>
                <c:pt idx="29">
                  <c:v>2</c:v>
                </c:pt>
                <c:pt idx="30">
                  <c:v>9</c:v>
                </c:pt>
              </c:numCache>
            </c:numRef>
          </c:val>
          <c:smooth val="0"/>
          <c:extLst>
            <c:ext xmlns:c16="http://schemas.microsoft.com/office/drawing/2014/chart" uri="{C3380CC4-5D6E-409C-BE32-E72D297353CC}">
              <c16:uniqueId val="{00000000-B6FA-4D38-9432-08F039833994}"/>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Sheet1!$C$2:$C$32</c:f>
              <c:numCache>
                <c:formatCode>General</c:formatCode>
                <c:ptCount val="31"/>
                <c:pt idx="0">
                  <c:v>0</c:v>
                </c:pt>
                <c:pt idx="1">
                  <c:v>0</c:v>
                </c:pt>
                <c:pt idx="2">
                  <c:v>0</c:v>
                </c:pt>
                <c:pt idx="3">
                  <c:v>0</c:v>
                </c:pt>
                <c:pt idx="4">
                  <c:v>1</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B6FA-4D38-9432-08F039833994}"/>
            </c:ext>
          </c:extLst>
        </c:ser>
        <c:dLbls>
          <c:showLegendKey val="0"/>
          <c:showVal val="0"/>
          <c:showCatName val="0"/>
          <c:showSerName val="0"/>
          <c:showPercent val="0"/>
          <c:showBubbleSize val="0"/>
        </c:dLbls>
        <c:smooth val="0"/>
        <c:axId val="294631744"/>
        <c:axId val="294628464"/>
      </c:lineChart>
      <c:dateAx>
        <c:axId val="294631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28464"/>
        <c:crosses val="autoZero"/>
        <c:auto val="1"/>
        <c:lblOffset val="100"/>
        <c:baseTimeUnit val="days"/>
      </c:dateAx>
      <c:valAx>
        <c:axId val="294628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3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3</c:v>
                </c:pt>
                <c:pt idx="2">
                  <c:v>2</c:v>
                </c:pt>
                <c:pt idx="3">
                  <c:v>2</c:v>
                </c:pt>
                <c:pt idx="4">
                  <c:v>4</c:v>
                </c:pt>
                <c:pt idx="5">
                  <c:v>1</c:v>
                </c:pt>
                <c:pt idx="6">
                  <c:v>5</c:v>
                </c:pt>
              </c:numCache>
            </c:numRef>
          </c:val>
          <c:extLst>
            <c:ext xmlns:c16="http://schemas.microsoft.com/office/drawing/2014/chart" uri="{C3380CC4-5D6E-409C-BE32-E72D297353CC}">
              <c16:uniqueId val="{00000000-4E31-4041-BC6A-0ADD25F721B0}"/>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3</c:v>
                </c:pt>
                <c:pt idx="2">
                  <c:v>0</c:v>
                </c:pt>
                <c:pt idx="3">
                  <c:v>1</c:v>
                </c:pt>
                <c:pt idx="4">
                  <c:v>1</c:v>
                </c:pt>
                <c:pt idx="5">
                  <c:v>1</c:v>
                </c:pt>
                <c:pt idx="6">
                  <c:v>1</c:v>
                </c:pt>
              </c:numCache>
            </c:numRef>
          </c:val>
          <c:extLst>
            <c:ext xmlns:c16="http://schemas.microsoft.com/office/drawing/2014/chart" uri="{C3380CC4-5D6E-409C-BE32-E72D297353CC}">
              <c16:uniqueId val="{00000001-4E31-4041-BC6A-0ADD25F721B0}"/>
            </c:ext>
          </c:extLst>
        </c:ser>
        <c:dLbls>
          <c:showLegendKey val="0"/>
          <c:showVal val="0"/>
          <c:showCatName val="0"/>
          <c:showSerName val="0"/>
          <c:showPercent val="0"/>
          <c:showBubbleSize val="0"/>
        </c:dLbls>
        <c:gapWidth val="219"/>
        <c:overlap val="-27"/>
        <c:axId val="393074704"/>
        <c:axId val="393076672"/>
      </c:barChart>
      <c:catAx>
        <c:axId val="39307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76672"/>
        <c:crosses val="autoZero"/>
        <c:auto val="1"/>
        <c:lblAlgn val="ctr"/>
        <c:lblOffset val="100"/>
        <c:noMultiLvlLbl val="0"/>
      </c:catAx>
      <c:valAx>
        <c:axId val="393076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7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1.3751668891855999</c:v>
                </c:pt>
                <c:pt idx="1">
                  <c:v>0</c:v>
                </c:pt>
                <c:pt idx="2">
                  <c:v>0.56041096804322998</c:v>
                </c:pt>
                <c:pt idx="3">
                  <c:v>0</c:v>
                </c:pt>
                <c:pt idx="4">
                  <c:v>0.25968837395125999</c:v>
                </c:pt>
                <c:pt idx="5">
                  <c:v>0</c:v>
                </c:pt>
                <c:pt idx="6">
                  <c:v>0</c:v>
                </c:pt>
                <c:pt idx="7">
                  <c:v>0.67127475741061005</c:v>
                </c:pt>
                <c:pt idx="8">
                  <c:v>0</c:v>
                </c:pt>
                <c:pt idx="9">
                  <c:v>0.76396731548528996</c:v>
                </c:pt>
                <c:pt idx="10">
                  <c:v>0</c:v>
                </c:pt>
                <c:pt idx="11">
                  <c:v>0</c:v>
                </c:pt>
                <c:pt idx="12">
                  <c:v>0</c:v>
                </c:pt>
                <c:pt idx="13">
                  <c:v>0</c:v>
                </c:pt>
                <c:pt idx="14">
                  <c:v>0</c:v>
                </c:pt>
                <c:pt idx="15">
                  <c:v>1.9912385503782999E-2</c:v>
                </c:pt>
                <c:pt idx="16">
                  <c:v>0</c:v>
                </c:pt>
                <c:pt idx="17">
                  <c:v>2.8999933638596</c:v>
                </c:pt>
                <c:pt idx="18">
                  <c:v>0.43114884584770002</c:v>
                </c:pt>
                <c:pt idx="19">
                  <c:v>0.94120766222576002</c:v>
                </c:pt>
                <c:pt idx="20">
                  <c:v>0.92077371489135995</c:v>
                </c:pt>
                <c:pt idx="21">
                  <c:v>0</c:v>
                </c:pt>
                <c:pt idx="22">
                  <c:v>0</c:v>
                </c:pt>
                <c:pt idx="23">
                  <c:v>0</c:v>
                </c:pt>
                <c:pt idx="24">
                  <c:v>0</c:v>
                </c:pt>
                <c:pt idx="25">
                  <c:v>1.1550392713352</c:v>
                </c:pt>
                <c:pt idx="26">
                  <c:v>0</c:v>
                </c:pt>
                <c:pt idx="27">
                  <c:v>0.52728710783021004</c:v>
                </c:pt>
                <c:pt idx="28">
                  <c:v>0</c:v>
                </c:pt>
                <c:pt idx="29">
                  <c:v>0</c:v>
                </c:pt>
                <c:pt idx="30">
                  <c:v>0.78346171571531997</c:v>
                </c:pt>
              </c:numCache>
            </c:numRef>
          </c:val>
          <c:smooth val="0"/>
          <c:extLst>
            <c:ext xmlns:c16="http://schemas.microsoft.com/office/drawing/2014/chart" uri="{C3380CC4-5D6E-409C-BE32-E72D297353CC}">
              <c16:uniqueId val="{00000000-8889-498F-BEE0-5D5D97517BEE}"/>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Sheet1!$C$2:$C$32</c:f>
              <c:numCache>
                <c:formatCode>General</c:formatCode>
                <c:ptCount val="31"/>
                <c:pt idx="0">
                  <c:v>0</c:v>
                </c:pt>
                <c:pt idx="1">
                  <c:v>0</c:v>
                </c:pt>
                <c:pt idx="2">
                  <c:v>8.9743589743589993</c:v>
                </c:pt>
                <c:pt idx="3">
                  <c:v>0</c:v>
                </c:pt>
                <c:pt idx="4">
                  <c:v>12.891986062718001</c:v>
                </c:pt>
                <c:pt idx="5">
                  <c:v>0</c:v>
                </c:pt>
                <c:pt idx="6">
                  <c:v>0</c:v>
                </c:pt>
                <c:pt idx="7">
                  <c:v>3.7585421412300999</c:v>
                </c:pt>
                <c:pt idx="8">
                  <c:v>0</c:v>
                </c:pt>
                <c:pt idx="9">
                  <c:v>0</c:v>
                </c:pt>
                <c:pt idx="10">
                  <c:v>0</c:v>
                </c:pt>
                <c:pt idx="11">
                  <c:v>12.852311161217999</c:v>
                </c:pt>
                <c:pt idx="12">
                  <c:v>0</c:v>
                </c:pt>
                <c:pt idx="13">
                  <c:v>0</c:v>
                </c:pt>
                <c:pt idx="14">
                  <c:v>0</c:v>
                </c:pt>
                <c:pt idx="15">
                  <c:v>0.67114093959732002</c:v>
                </c:pt>
                <c:pt idx="16">
                  <c:v>0</c:v>
                </c:pt>
                <c:pt idx="17">
                  <c:v>0</c:v>
                </c:pt>
                <c:pt idx="18">
                  <c:v>0.66964285714285998</c:v>
                </c:pt>
                <c:pt idx="19">
                  <c:v>0</c:v>
                </c:pt>
                <c:pt idx="20">
                  <c:v>4.0178571428570997</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8889-498F-BEE0-5D5D97517BEE}"/>
            </c:ext>
          </c:extLst>
        </c:ser>
        <c:dLbls>
          <c:showLegendKey val="0"/>
          <c:showVal val="0"/>
          <c:showCatName val="0"/>
          <c:showSerName val="0"/>
          <c:showPercent val="0"/>
          <c:showBubbleSize val="0"/>
        </c:dLbls>
        <c:smooth val="0"/>
        <c:axId val="393070768"/>
        <c:axId val="393088480"/>
      </c:lineChart>
      <c:dateAx>
        <c:axId val="393070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88480"/>
        <c:crosses val="autoZero"/>
        <c:auto val="1"/>
        <c:lblOffset val="100"/>
        <c:baseTimeUnit val="days"/>
      </c:dateAx>
      <c:valAx>
        <c:axId val="393088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7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 Hotel Winzer Wellness und Kuscheln</c:v>
                </c:pt>
                <c:pt idx="1">
                  <c:v>Mark's New York Bar</c:v>
                </c:pt>
              </c:strCache>
            </c:strRef>
          </c:cat>
          <c:val>
            <c:numRef>
              <c:f>Sheet1!$B$2:$B$3</c:f>
              <c:numCache>
                <c:formatCode>General</c:formatCode>
                <c:ptCount val="2"/>
                <c:pt idx="0">
                  <c:v>6</c:v>
                </c:pt>
                <c:pt idx="1">
                  <c:v>2</c:v>
                </c:pt>
              </c:numCache>
            </c:numRef>
          </c:val>
          <c:extLst>
            <c:ext xmlns:c16="http://schemas.microsoft.com/office/drawing/2014/chart" uri="{C3380CC4-5D6E-409C-BE32-E72D297353CC}">
              <c16:uniqueId val="{00000000-81C7-4EC8-9E42-DBE27A363F59}"/>
            </c:ext>
          </c:extLst>
        </c:ser>
        <c:ser>
          <c:idx val="1"/>
          <c:order val="1"/>
          <c:tx>
            <c:strRef>
              <c:f>Sheet1!$C$1</c:f>
              <c:strCache>
                <c:ptCount val="1"/>
                <c:pt idx="0">
                  <c:v>Live Video</c:v>
                </c:pt>
              </c:strCache>
            </c:strRef>
          </c:tx>
          <c:spPr>
            <a:solidFill>
              <a:schemeClr val="accent2"/>
            </a:solidFill>
            <a:ln>
              <a:noFill/>
            </a:ln>
            <a:effectLst/>
          </c:spPr>
          <c:invertIfNegative val="0"/>
          <c:cat>
            <c:strRef>
              <c:f>Sheet1!$A$2:$A$3</c:f>
              <c:strCache>
                <c:ptCount val="2"/>
                <c:pt idx="0">
                  <c:v>**** Hotel Winzer Wellness und Kuscheln</c:v>
                </c:pt>
                <c:pt idx="1">
                  <c:v>Mark's New York Bar</c:v>
                </c:pt>
              </c:strCache>
            </c:strRef>
          </c:cat>
          <c:val>
            <c:numRef>
              <c:f>Sheet1!$C$2:$C$3</c:f>
              <c:numCache>
                <c:formatCode>General</c:formatCode>
                <c:ptCount val="2"/>
                <c:pt idx="0">
                  <c:v>2</c:v>
                </c:pt>
                <c:pt idx="1">
                  <c:v>1</c:v>
                </c:pt>
              </c:numCache>
            </c:numRef>
          </c:val>
          <c:extLst>
            <c:ext xmlns:c16="http://schemas.microsoft.com/office/drawing/2014/chart" uri="{C3380CC4-5D6E-409C-BE32-E72D297353CC}">
              <c16:uniqueId val="{00000001-81C7-4EC8-9E42-DBE27A363F59}"/>
            </c:ext>
          </c:extLst>
        </c:ser>
        <c:ser>
          <c:idx val="2"/>
          <c:order val="2"/>
          <c:tx>
            <c:strRef>
              <c:f>Sheet1!$D$1</c:f>
              <c:strCache>
                <c:ptCount val="1"/>
                <c:pt idx="0">
                  <c:v>Photo</c:v>
                </c:pt>
              </c:strCache>
            </c:strRef>
          </c:tx>
          <c:spPr>
            <a:solidFill>
              <a:schemeClr val="accent3"/>
            </a:solidFill>
            <a:ln>
              <a:noFill/>
            </a:ln>
            <a:effectLst/>
          </c:spPr>
          <c:invertIfNegative val="0"/>
          <c:cat>
            <c:strRef>
              <c:f>Sheet1!$A$2:$A$3</c:f>
              <c:strCache>
                <c:ptCount val="2"/>
                <c:pt idx="0">
                  <c:v>**** Hotel Winzer Wellness und Kuscheln</c:v>
                </c:pt>
                <c:pt idx="1">
                  <c:v>Mark's New York Bar</c:v>
                </c:pt>
              </c:strCache>
            </c:strRef>
          </c:cat>
          <c:val>
            <c:numRef>
              <c:f>Sheet1!$D$2:$D$3</c:f>
              <c:numCache>
                <c:formatCode>General</c:formatCode>
                <c:ptCount val="2"/>
                <c:pt idx="0">
                  <c:v>9</c:v>
                </c:pt>
                <c:pt idx="1">
                  <c:v>2</c:v>
                </c:pt>
              </c:numCache>
            </c:numRef>
          </c:val>
          <c:extLst>
            <c:ext xmlns:c16="http://schemas.microsoft.com/office/drawing/2014/chart" uri="{C3380CC4-5D6E-409C-BE32-E72D297353CC}">
              <c16:uniqueId val="{00000002-81C7-4EC8-9E42-DBE27A363F59}"/>
            </c:ext>
          </c:extLst>
        </c:ser>
        <c:ser>
          <c:idx val="3"/>
          <c:order val="3"/>
          <c:tx>
            <c:strRef>
              <c:f>Sheet1!$E$1</c:f>
              <c:strCache>
                <c:ptCount val="1"/>
                <c:pt idx="0">
                  <c:v>Status</c:v>
                </c:pt>
              </c:strCache>
            </c:strRef>
          </c:tx>
          <c:spPr>
            <a:solidFill>
              <a:schemeClr val="accent4"/>
            </a:solidFill>
            <a:ln>
              <a:noFill/>
            </a:ln>
            <a:effectLst/>
          </c:spPr>
          <c:invertIfNegative val="0"/>
          <c:cat>
            <c:strRef>
              <c:f>Sheet1!$A$2:$A$3</c:f>
              <c:strCache>
                <c:ptCount val="2"/>
                <c:pt idx="0">
                  <c:v>**** Hotel Winzer Wellness und Kuscheln</c:v>
                </c:pt>
                <c:pt idx="1">
                  <c:v>Mark's New York Bar</c:v>
                </c:pt>
              </c:strCache>
            </c:strRef>
          </c:cat>
          <c:val>
            <c:numRef>
              <c:f>Sheet1!$E$2:$E$3</c:f>
              <c:numCache>
                <c:formatCode>General</c:formatCode>
                <c:ptCount val="2"/>
                <c:pt idx="0">
                  <c:v>1</c:v>
                </c:pt>
                <c:pt idx="1">
                  <c:v>2</c:v>
                </c:pt>
              </c:numCache>
            </c:numRef>
          </c:val>
          <c:extLst>
            <c:ext xmlns:c16="http://schemas.microsoft.com/office/drawing/2014/chart" uri="{C3380CC4-5D6E-409C-BE32-E72D297353CC}">
              <c16:uniqueId val="{00000003-81C7-4EC8-9E42-DBE27A363F59}"/>
            </c:ext>
          </c:extLst>
        </c:ser>
        <c:dLbls>
          <c:showLegendKey val="0"/>
          <c:showVal val="0"/>
          <c:showCatName val="0"/>
          <c:showSerName val="0"/>
          <c:showPercent val="0"/>
          <c:showBubbleSize val="0"/>
        </c:dLbls>
        <c:gapWidth val="150"/>
        <c:overlap val="100"/>
        <c:axId val="393086184"/>
        <c:axId val="393080280"/>
      </c:barChart>
      <c:catAx>
        <c:axId val="393086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80280"/>
        <c:crosses val="autoZero"/>
        <c:auto val="1"/>
        <c:lblAlgn val="ctr"/>
        <c:lblOffset val="100"/>
        <c:noMultiLvlLbl val="0"/>
      </c:catAx>
      <c:valAx>
        <c:axId val="393080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86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0.76386582530721003</c:v>
                </c:pt>
                <c:pt idx="1">
                  <c:v>0.88145510477337996</c:v>
                </c:pt>
                <c:pt idx="2">
                  <c:v>1.0671976828706999</c:v>
                </c:pt>
                <c:pt idx="3">
                  <c:v>0</c:v>
                </c:pt>
                <c:pt idx="4">
                  <c:v>0</c:v>
                </c:pt>
                <c:pt idx="5">
                  <c:v>0.45410628467377001</c:v>
                </c:pt>
                <c:pt idx="6">
                  <c:v>0</c:v>
                </c:pt>
                <c:pt idx="7">
                  <c:v>0</c:v>
                </c:pt>
                <c:pt idx="8">
                  <c:v>0</c:v>
                </c:pt>
              </c:numCache>
            </c:numRef>
          </c:val>
          <c:extLst>
            <c:ext xmlns:c16="http://schemas.microsoft.com/office/drawing/2014/chart" uri="{C3380CC4-5D6E-409C-BE32-E72D297353CC}">
              <c16:uniqueId val="{00000000-9F0C-4928-999F-BB41A1739FFC}"/>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Sheet1!$C$2:$C$10</c:f>
              <c:numCache>
                <c:formatCode>General</c:formatCode>
                <c:ptCount val="9"/>
                <c:pt idx="0">
                  <c:v>0.67001695929769001</c:v>
                </c:pt>
                <c:pt idx="1">
                  <c:v>12.872148611968001</c:v>
                </c:pt>
                <c:pt idx="2">
                  <c:v>6.4908843339431002</c:v>
                </c:pt>
                <c:pt idx="3">
                  <c:v>0</c:v>
                </c:pt>
                <c:pt idx="4">
                  <c:v>0</c:v>
                </c:pt>
                <c:pt idx="5">
                  <c:v>3.7457434733257999</c:v>
                </c:pt>
                <c:pt idx="6">
                  <c:v>0</c:v>
                </c:pt>
                <c:pt idx="7">
                  <c:v>0</c:v>
                </c:pt>
                <c:pt idx="8">
                  <c:v>0</c:v>
                </c:pt>
              </c:numCache>
            </c:numRef>
          </c:val>
          <c:extLst>
            <c:ext xmlns:c16="http://schemas.microsoft.com/office/drawing/2014/chart" uri="{C3380CC4-5D6E-409C-BE32-E72D297353CC}">
              <c16:uniqueId val="{00000001-9F0C-4928-999F-BB41A1739FFC}"/>
            </c:ext>
          </c:extLst>
        </c:ser>
        <c:dLbls>
          <c:showLegendKey val="0"/>
          <c:showVal val="0"/>
          <c:showCatName val="0"/>
          <c:showSerName val="0"/>
          <c:showPercent val="0"/>
          <c:showBubbleSize val="0"/>
        </c:dLbls>
        <c:gapWidth val="219"/>
        <c:overlap val="-27"/>
        <c:axId val="393060600"/>
        <c:axId val="393064208"/>
      </c:barChart>
      <c:catAx>
        <c:axId val="393060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64208"/>
        <c:crosses val="autoZero"/>
        <c:auto val="1"/>
        <c:lblAlgn val="ctr"/>
        <c:lblOffset val="100"/>
        <c:noMultiLvlLbl val="0"/>
      </c:catAx>
      <c:valAx>
        <c:axId val="39306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6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311-402A-92A7-32F2762102BF}"/>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9311-402A-92A7-32F2762102BF}"/>
            </c:ext>
          </c:extLst>
        </c:ser>
        <c:dLbls>
          <c:showLegendKey val="0"/>
          <c:showVal val="0"/>
          <c:showCatName val="0"/>
          <c:showSerName val="0"/>
          <c:showPercent val="0"/>
          <c:showBubbleSize val="0"/>
        </c:dLbls>
        <c:gapWidth val="219"/>
        <c:overlap val="-27"/>
        <c:axId val="228447728"/>
        <c:axId val="228446088"/>
      </c:barChart>
      <c:catAx>
        <c:axId val="228447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446088"/>
        <c:crosses val="autoZero"/>
        <c:auto val="1"/>
        <c:lblAlgn val="ctr"/>
        <c:lblOffset val="100"/>
        <c:noMultiLvlLbl val="0"/>
      </c:catAx>
      <c:valAx>
        <c:axId val="22844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44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6992</c:v>
                </c:pt>
                <c:pt idx="1">
                  <c:v>6996</c:v>
                </c:pt>
                <c:pt idx="2">
                  <c:v>7001</c:v>
                </c:pt>
                <c:pt idx="3">
                  <c:v>7005</c:v>
                </c:pt>
                <c:pt idx="4">
                  <c:v>7005</c:v>
                </c:pt>
                <c:pt idx="5">
                  <c:v>7007</c:v>
                </c:pt>
                <c:pt idx="6">
                  <c:v>7019</c:v>
                </c:pt>
                <c:pt idx="7">
                  <c:v>7030</c:v>
                </c:pt>
                <c:pt idx="8">
                  <c:v>7038</c:v>
                </c:pt>
                <c:pt idx="9">
                  <c:v>7041</c:v>
                </c:pt>
                <c:pt idx="10">
                  <c:v>7042</c:v>
                </c:pt>
                <c:pt idx="11">
                  <c:v>7042</c:v>
                </c:pt>
                <c:pt idx="12">
                  <c:v>7042</c:v>
                </c:pt>
                <c:pt idx="13">
                  <c:v>7043</c:v>
                </c:pt>
                <c:pt idx="14">
                  <c:v>7043</c:v>
                </c:pt>
                <c:pt idx="15">
                  <c:v>7042</c:v>
                </c:pt>
                <c:pt idx="16">
                  <c:v>7042</c:v>
                </c:pt>
                <c:pt idx="17">
                  <c:v>7042</c:v>
                </c:pt>
                <c:pt idx="18">
                  <c:v>7044</c:v>
                </c:pt>
                <c:pt idx="19">
                  <c:v>7045</c:v>
                </c:pt>
                <c:pt idx="20">
                  <c:v>7045</c:v>
                </c:pt>
                <c:pt idx="21">
                  <c:v>7045</c:v>
                </c:pt>
                <c:pt idx="22">
                  <c:v>7043</c:v>
                </c:pt>
                <c:pt idx="23">
                  <c:v>7043</c:v>
                </c:pt>
                <c:pt idx="24">
                  <c:v>7042</c:v>
                </c:pt>
                <c:pt idx="25">
                  <c:v>7052</c:v>
                </c:pt>
                <c:pt idx="26">
                  <c:v>7055</c:v>
                </c:pt>
                <c:pt idx="27">
                  <c:v>7054</c:v>
                </c:pt>
                <c:pt idx="28">
                  <c:v>7061</c:v>
                </c:pt>
                <c:pt idx="29">
                  <c:v>7069</c:v>
                </c:pt>
                <c:pt idx="30">
                  <c:v>7075</c:v>
                </c:pt>
              </c:numCache>
            </c:numRef>
          </c:val>
          <c:smooth val="0"/>
          <c:extLst>
            <c:ext xmlns:c16="http://schemas.microsoft.com/office/drawing/2014/chart" uri="{C3380CC4-5D6E-409C-BE32-E72D297353CC}">
              <c16:uniqueId val="{00000000-92E1-49C1-8D10-04305CBD9449}"/>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Sheet1!$C$2:$C$32</c:f>
              <c:numCache>
                <c:formatCode>General</c:formatCode>
                <c:ptCount val="31"/>
                <c:pt idx="0">
                  <c:v>194</c:v>
                </c:pt>
                <c:pt idx="1">
                  <c:v>195</c:v>
                </c:pt>
                <c:pt idx="2">
                  <c:v>195</c:v>
                </c:pt>
                <c:pt idx="3">
                  <c:v>195</c:v>
                </c:pt>
                <c:pt idx="4">
                  <c:v>195</c:v>
                </c:pt>
                <c:pt idx="5">
                  <c:v>195</c:v>
                </c:pt>
                <c:pt idx="6">
                  <c:v>195</c:v>
                </c:pt>
                <c:pt idx="7">
                  <c:v>195</c:v>
                </c:pt>
                <c:pt idx="8">
                  <c:v>196</c:v>
                </c:pt>
                <c:pt idx="9">
                  <c:v>198</c:v>
                </c:pt>
                <c:pt idx="10">
                  <c:v>198</c:v>
                </c:pt>
                <c:pt idx="11">
                  <c:v>198</c:v>
                </c:pt>
                <c:pt idx="12">
                  <c:v>198</c:v>
                </c:pt>
                <c:pt idx="13">
                  <c:v>198</c:v>
                </c:pt>
                <c:pt idx="14">
                  <c:v>198</c:v>
                </c:pt>
                <c:pt idx="15">
                  <c:v>198</c:v>
                </c:pt>
                <c:pt idx="16">
                  <c:v>198</c:v>
                </c:pt>
                <c:pt idx="17">
                  <c:v>198</c:v>
                </c:pt>
                <c:pt idx="18">
                  <c:v>198</c:v>
                </c:pt>
                <c:pt idx="19">
                  <c:v>198</c:v>
                </c:pt>
                <c:pt idx="20">
                  <c:v>198</c:v>
                </c:pt>
                <c:pt idx="21">
                  <c:v>198</c:v>
                </c:pt>
                <c:pt idx="22">
                  <c:v>198</c:v>
                </c:pt>
                <c:pt idx="23">
                  <c:v>198</c:v>
                </c:pt>
                <c:pt idx="24">
                  <c:v>198</c:v>
                </c:pt>
                <c:pt idx="25">
                  <c:v>198</c:v>
                </c:pt>
                <c:pt idx="26">
                  <c:v>198</c:v>
                </c:pt>
                <c:pt idx="27">
                  <c:v>198</c:v>
                </c:pt>
                <c:pt idx="28">
                  <c:v>198</c:v>
                </c:pt>
                <c:pt idx="29">
                  <c:v>198</c:v>
                </c:pt>
                <c:pt idx="30">
                  <c:v>198</c:v>
                </c:pt>
              </c:numCache>
            </c:numRef>
          </c:val>
          <c:smooth val="0"/>
          <c:extLst>
            <c:ext xmlns:c16="http://schemas.microsoft.com/office/drawing/2014/chart" uri="{C3380CC4-5D6E-409C-BE32-E72D297353CC}">
              <c16:uniqueId val="{00000001-92E1-49C1-8D10-04305CBD9449}"/>
            </c:ext>
          </c:extLst>
        </c:ser>
        <c:dLbls>
          <c:showLegendKey val="0"/>
          <c:showVal val="0"/>
          <c:showCatName val="0"/>
          <c:showSerName val="0"/>
          <c:showPercent val="0"/>
          <c:showBubbleSize val="0"/>
        </c:dLbls>
        <c:smooth val="0"/>
        <c:axId val="431558600"/>
        <c:axId val="431559256"/>
      </c:lineChart>
      <c:dateAx>
        <c:axId val="431558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559256"/>
        <c:crosses val="autoZero"/>
        <c:auto val="1"/>
        <c:lblOffset val="100"/>
        <c:baseTimeUnit val="days"/>
      </c:dateAx>
      <c:valAx>
        <c:axId val="431559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558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34</c:v>
                </c:pt>
                <c:pt idx="1">
                  <c:v>2210</c:v>
                </c:pt>
                <c:pt idx="2">
                  <c:v>5279</c:v>
                </c:pt>
                <c:pt idx="3">
                  <c:v>2354</c:v>
                </c:pt>
                <c:pt idx="4">
                  <c:v>1163</c:v>
                </c:pt>
                <c:pt idx="5">
                  <c:v>332</c:v>
                </c:pt>
                <c:pt idx="6">
                  <c:v>94</c:v>
                </c:pt>
              </c:numCache>
            </c:numRef>
          </c:val>
          <c:extLst>
            <c:ext xmlns:c16="http://schemas.microsoft.com/office/drawing/2014/chart" uri="{C3380CC4-5D6E-409C-BE32-E72D297353CC}">
              <c16:uniqueId val="{00000000-8253-4537-A15C-D9C78B85EB2E}"/>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14</c:v>
                </c:pt>
                <c:pt idx="1">
                  <c:v>526</c:v>
                </c:pt>
                <c:pt idx="2">
                  <c:v>1985</c:v>
                </c:pt>
                <c:pt idx="3">
                  <c:v>1177</c:v>
                </c:pt>
                <c:pt idx="4">
                  <c:v>611</c:v>
                </c:pt>
                <c:pt idx="5">
                  <c:v>186</c:v>
                </c:pt>
                <c:pt idx="6">
                  <c:v>69</c:v>
                </c:pt>
              </c:numCache>
            </c:numRef>
          </c:val>
          <c:extLst>
            <c:ext xmlns:c16="http://schemas.microsoft.com/office/drawing/2014/chart" uri="{C3380CC4-5D6E-409C-BE32-E72D297353CC}">
              <c16:uniqueId val="{00000001-8253-4537-A15C-D9C78B85EB2E}"/>
            </c:ext>
          </c:extLst>
        </c:ser>
        <c:dLbls>
          <c:showLegendKey val="0"/>
          <c:showVal val="0"/>
          <c:showCatName val="0"/>
          <c:showSerName val="0"/>
          <c:showPercent val="0"/>
          <c:showBubbleSize val="0"/>
        </c:dLbls>
        <c:gapWidth val="219"/>
        <c:overlap val="-27"/>
        <c:axId val="431562536"/>
        <c:axId val="431567128"/>
      </c:barChart>
      <c:catAx>
        <c:axId val="431562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567128"/>
        <c:crosses val="autoZero"/>
        <c:auto val="1"/>
        <c:lblAlgn val="ctr"/>
        <c:lblOffset val="100"/>
        <c:noMultiLvlLbl val="0"/>
      </c:catAx>
      <c:valAx>
        <c:axId val="431567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56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31875</c:v>
                </c:pt>
                <c:pt idx="1">
                  <c:v>20032</c:v>
                </c:pt>
                <c:pt idx="2">
                  <c:v>23154</c:v>
                </c:pt>
                <c:pt idx="3">
                  <c:v>9120</c:v>
                </c:pt>
                <c:pt idx="4">
                  <c:v>14295</c:v>
                </c:pt>
                <c:pt idx="5">
                  <c:v>9745</c:v>
                </c:pt>
                <c:pt idx="6">
                  <c:v>6312</c:v>
                </c:pt>
                <c:pt idx="7">
                  <c:v>12308</c:v>
                </c:pt>
                <c:pt idx="8">
                  <c:v>9670</c:v>
                </c:pt>
                <c:pt idx="9">
                  <c:v>15200</c:v>
                </c:pt>
                <c:pt idx="10">
                  <c:v>2379</c:v>
                </c:pt>
                <c:pt idx="11">
                  <c:v>777</c:v>
                </c:pt>
                <c:pt idx="12">
                  <c:v>337</c:v>
                </c:pt>
                <c:pt idx="13">
                  <c:v>312</c:v>
                </c:pt>
                <c:pt idx="14">
                  <c:v>130</c:v>
                </c:pt>
                <c:pt idx="15">
                  <c:v>4266</c:v>
                </c:pt>
                <c:pt idx="16">
                  <c:v>1664</c:v>
                </c:pt>
                <c:pt idx="17">
                  <c:v>14040</c:v>
                </c:pt>
                <c:pt idx="18">
                  <c:v>13694</c:v>
                </c:pt>
                <c:pt idx="19">
                  <c:v>36788</c:v>
                </c:pt>
                <c:pt idx="20">
                  <c:v>19424</c:v>
                </c:pt>
                <c:pt idx="21">
                  <c:v>9099</c:v>
                </c:pt>
                <c:pt idx="22">
                  <c:v>9122</c:v>
                </c:pt>
                <c:pt idx="23">
                  <c:v>8209</c:v>
                </c:pt>
                <c:pt idx="24">
                  <c:v>8128</c:v>
                </c:pt>
                <c:pt idx="25">
                  <c:v>45136</c:v>
                </c:pt>
                <c:pt idx="26">
                  <c:v>15288</c:v>
                </c:pt>
                <c:pt idx="27">
                  <c:v>16232</c:v>
                </c:pt>
                <c:pt idx="28">
                  <c:v>14673</c:v>
                </c:pt>
                <c:pt idx="29">
                  <c:v>11204</c:v>
                </c:pt>
                <c:pt idx="30">
                  <c:v>57873</c:v>
                </c:pt>
              </c:numCache>
            </c:numRef>
          </c:val>
          <c:smooth val="0"/>
          <c:extLst>
            <c:ext xmlns:c16="http://schemas.microsoft.com/office/drawing/2014/chart" uri="{C3380CC4-5D6E-409C-BE32-E72D297353CC}">
              <c16:uniqueId val="{00000000-C5D7-4E69-AAB1-48229479DF87}"/>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Sheet1!$C$2:$C$32</c:f>
              <c:numCache>
                <c:formatCode>General</c:formatCode>
                <c:ptCount val="31"/>
                <c:pt idx="0">
                  <c:v>185</c:v>
                </c:pt>
                <c:pt idx="1">
                  <c:v>241</c:v>
                </c:pt>
                <c:pt idx="2">
                  <c:v>1471</c:v>
                </c:pt>
                <c:pt idx="3">
                  <c:v>582</c:v>
                </c:pt>
                <c:pt idx="4">
                  <c:v>3279</c:v>
                </c:pt>
                <c:pt idx="5">
                  <c:v>3154</c:v>
                </c:pt>
                <c:pt idx="6">
                  <c:v>3092</c:v>
                </c:pt>
                <c:pt idx="7">
                  <c:v>4335</c:v>
                </c:pt>
                <c:pt idx="8">
                  <c:v>3618</c:v>
                </c:pt>
                <c:pt idx="9">
                  <c:v>1892</c:v>
                </c:pt>
                <c:pt idx="10">
                  <c:v>115</c:v>
                </c:pt>
                <c:pt idx="11">
                  <c:v>2977</c:v>
                </c:pt>
                <c:pt idx="12">
                  <c:v>2385</c:v>
                </c:pt>
                <c:pt idx="13">
                  <c:v>2300</c:v>
                </c:pt>
                <c:pt idx="14">
                  <c:v>2206</c:v>
                </c:pt>
                <c:pt idx="15">
                  <c:v>5970</c:v>
                </c:pt>
                <c:pt idx="16">
                  <c:v>2406</c:v>
                </c:pt>
                <c:pt idx="17">
                  <c:v>182</c:v>
                </c:pt>
                <c:pt idx="18">
                  <c:v>358</c:v>
                </c:pt>
                <c:pt idx="19">
                  <c:v>367</c:v>
                </c:pt>
                <c:pt idx="20">
                  <c:v>890</c:v>
                </c:pt>
                <c:pt idx="21">
                  <c:v>294</c:v>
                </c:pt>
                <c:pt idx="22">
                  <c:v>89</c:v>
                </c:pt>
                <c:pt idx="23">
                  <c:v>28</c:v>
                </c:pt>
                <c:pt idx="24">
                  <c:v>10</c:v>
                </c:pt>
                <c:pt idx="25">
                  <c:v>26</c:v>
                </c:pt>
                <c:pt idx="26">
                  <c:v>13</c:v>
                </c:pt>
                <c:pt idx="27">
                  <c:v>39</c:v>
                </c:pt>
                <c:pt idx="28">
                  <c:v>16</c:v>
                </c:pt>
                <c:pt idx="29">
                  <c:v>12</c:v>
                </c:pt>
                <c:pt idx="30">
                  <c:v>38</c:v>
                </c:pt>
              </c:numCache>
            </c:numRef>
          </c:val>
          <c:smooth val="0"/>
          <c:extLst>
            <c:ext xmlns:c16="http://schemas.microsoft.com/office/drawing/2014/chart" uri="{C3380CC4-5D6E-409C-BE32-E72D297353CC}">
              <c16:uniqueId val="{00000001-C5D7-4E69-AAB1-48229479DF87}"/>
            </c:ext>
          </c:extLst>
        </c:ser>
        <c:dLbls>
          <c:showLegendKey val="0"/>
          <c:showVal val="0"/>
          <c:showCatName val="0"/>
          <c:showSerName val="0"/>
          <c:showPercent val="0"/>
          <c:showBubbleSize val="0"/>
        </c:dLbls>
        <c:smooth val="0"/>
        <c:axId val="362772200"/>
        <c:axId val="362772528"/>
      </c:lineChart>
      <c:dateAx>
        <c:axId val="362772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72528"/>
        <c:crosses val="autoZero"/>
        <c:auto val="1"/>
        <c:lblOffset val="100"/>
        <c:baseTimeUnit val="days"/>
      </c:dateAx>
      <c:valAx>
        <c:axId val="362772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72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7660</c:v>
                </c:pt>
                <c:pt idx="1">
                  <c:v>9503</c:v>
                </c:pt>
                <c:pt idx="2">
                  <c:v>9702</c:v>
                </c:pt>
                <c:pt idx="3">
                  <c:v>6047</c:v>
                </c:pt>
                <c:pt idx="4">
                  <c:v>7270</c:v>
                </c:pt>
                <c:pt idx="5">
                  <c:v>5725</c:v>
                </c:pt>
                <c:pt idx="6">
                  <c:v>3975</c:v>
                </c:pt>
                <c:pt idx="7">
                  <c:v>7393</c:v>
                </c:pt>
                <c:pt idx="8">
                  <c:v>5645</c:v>
                </c:pt>
                <c:pt idx="9">
                  <c:v>8236</c:v>
                </c:pt>
                <c:pt idx="10">
                  <c:v>1495</c:v>
                </c:pt>
                <c:pt idx="11">
                  <c:v>476</c:v>
                </c:pt>
                <c:pt idx="12">
                  <c:v>176</c:v>
                </c:pt>
                <c:pt idx="13">
                  <c:v>130</c:v>
                </c:pt>
                <c:pt idx="14">
                  <c:v>56</c:v>
                </c:pt>
                <c:pt idx="15">
                  <c:v>2704</c:v>
                </c:pt>
                <c:pt idx="16">
                  <c:v>1150</c:v>
                </c:pt>
                <c:pt idx="17">
                  <c:v>9657</c:v>
                </c:pt>
                <c:pt idx="18">
                  <c:v>8284</c:v>
                </c:pt>
                <c:pt idx="19">
                  <c:v>11490</c:v>
                </c:pt>
                <c:pt idx="20">
                  <c:v>9030</c:v>
                </c:pt>
                <c:pt idx="21">
                  <c:v>6082</c:v>
                </c:pt>
                <c:pt idx="22">
                  <c:v>6403</c:v>
                </c:pt>
                <c:pt idx="23">
                  <c:v>6129</c:v>
                </c:pt>
                <c:pt idx="24">
                  <c:v>6187</c:v>
                </c:pt>
                <c:pt idx="25">
                  <c:v>15739</c:v>
                </c:pt>
                <c:pt idx="26">
                  <c:v>8132</c:v>
                </c:pt>
                <c:pt idx="27">
                  <c:v>8963</c:v>
                </c:pt>
                <c:pt idx="28">
                  <c:v>8854</c:v>
                </c:pt>
                <c:pt idx="29">
                  <c:v>7377</c:v>
                </c:pt>
                <c:pt idx="30">
                  <c:v>12398</c:v>
                </c:pt>
              </c:numCache>
            </c:numRef>
          </c:val>
          <c:smooth val="0"/>
          <c:extLst>
            <c:ext xmlns:c16="http://schemas.microsoft.com/office/drawing/2014/chart" uri="{C3380CC4-5D6E-409C-BE32-E72D297353CC}">
              <c16:uniqueId val="{00000000-E4FE-48C8-9436-74AD62346A08}"/>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Sheet1!$C$2:$C$32</c:f>
              <c:numCache>
                <c:formatCode>General</c:formatCode>
                <c:ptCount val="31"/>
                <c:pt idx="0">
                  <c:v>25</c:v>
                </c:pt>
                <c:pt idx="1">
                  <c:v>113</c:v>
                </c:pt>
                <c:pt idx="2">
                  <c:v>810</c:v>
                </c:pt>
                <c:pt idx="3">
                  <c:v>346</c:v>
                </c:pt>
                <c:pt idx="4">
                  <c:v>2598</c:v>
                </c:pt>
                <c:pt idx="5">
                  <c:v>2431</c:v>
                </c:pt>
                <c:pt idx="6">
                  <c:v>2659</c:v>
                </c:pt>
                <c:pt idx="7">
                  <c:v>2656</c:v>
                </c:pt>
                <c:pt idx="8">
                  <c:v>2549</c:v>
                </c:pt>
                <c:pt idx="9">
                  <c:v>1569</c:v>
                </c:pt>
                <c:pt idx="10">
                  <c:v>50</c:v>
                </c:pt>
                <c:pt idx="11">
                  <c:v>2376</c:v>
                </c:pt>
                <c:pt idx="12">
                  <c:v>1835</c:v>
                </c:pt>
                <c:pt idx="13">
                  <c:v>1925</c:v>
                </c:pt>
                <c:pt idx="14">
                  <c:v>1803</c:v>
                </c:pt>
                <c:pt idx="15">
                  <c:v>4120</c:v>
                </c:pt>
                <c:pt idx="16">
                  <c:v>1875</c:v>
                </c:pt>
                <c:pt idx="17">
                  <c:v>116</c:v>
                </c:pt>
                <c:pt idx="18">
                  <c:v>254</c:v>
                </c:pt>
                <c:pt idx="19">
                  <c:v>214</c:v>
                </c:pt>
                <c:pt idx="20">
                  <c:v>506</c:v>
                </c:pt>
                <c:pt idx="21">
                  <c:v>180</c:v>
                </c:pt>
                <c:pt idx="22">
                  <c:v>63</c:v>
                </c:pt>
                <c:pt idx="23">
                  <c:v>23</c:v>
                </c:pt>
                <c:pt idx="24">
                  <c:v>6</c:v>
                </c:pt>
                <c:pt idx="25">
                  <c:v>6</c:v>
                </c:pt>
                <c:pt idx="26">
                  <c:v>4</c:v>
                </c:pt>
                <c:pt idx="27">
                  <c:v>3</c:v>
                </c:pt>
                <c:pt idx="28">
                  <c:v>11</c:v>
                </c:pt>
                <c:pt idx="29">
                  <c:v>4</c:v>
                </c:pt>
                <c:pt idx="30">
                  <c:v>6</c:v>
                </c:pt>
              </c:numCache>
            </c:numRef>
          </c:val>
          <c:smooth val="0"/>
          <c:extLst>
            <c:ext xmlns:c16="http://schemas.microsoft.com/office/drawing/2014/chart" uri="{C3380CC4-5D6E-409C-BE32-E72D297353CC}">
              <c16:uniqueId val="{00000001-E4FE-48C8-9436-74AD62346A08}"/>
            </c:ext>
          </c:extLst>
        </c:ser>
        <c:dLbls>
          <c:showLegendKey val="0"/>
          <c:showVal val="0"/>
          <c:showCatName val="0"/>
          <c:showSerName val="0"/>
          <c:showPercent val="0"/>
          <c:showBubbleSize val="0"/>
        </c:dLbls>
        <c:smooth val="0"/>
        <c:axId val="362783680"/>
        <c:axId val="362776464"/>
      </c:lineChart>
      <c:dateAx>
        <c:axId val="362783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76464"/>
        <c:crosses val="autoZero"/>
        <c:auto val="1"/>
        <c:lblOffset val="100"/>
        <c:baseTimeUnit val="days"/>
      </c:dateAx>
      <c:valAx>
        <c:axId val="362776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83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1091</c:v>
                </c:pt>
                <c:pt idx="1">
                  <c:v>734</c:v>
                </c:pt>
                <c:pt idx="2">
                  <c:v>568</c:v>
                </c:pt>
                <c:pt idx="3">
                  <c:v>273</c:v>
                </c:pt>
                <c:pt idx="4">
                  <c:v>366</c:v>
                </c:pt>
                <c:pt idx="5">
                  <c:v>357</c:v>
                </c:pt>
                <c:pt idx="6">
                  <c:v>330</c:v>
                </c:pt>
                <c:pt idx="7">
                  <c:v>683</c:v>
                </c:pt>
                <c:pt idx="8">
                  <c:v>679</c:v>
                </c:pt>
                <c:pt idx="9">
                  <c:v>639</c:v>
                </c:pt>
                <c:pt idx="10">
                  <c:v>77</c:v>
                </c:pt>
                <c:pt idx="11">
                  <c:v>26</c:v>
                </c:pt>
                <c:pt idx="12">
                  <c:v>14</c:v>
                </c:pt>
                <c:pt idx="13">
                  <c:v>27</c:v>
                </c:pt>
                <c:pt idx="14">
                  <c:v>10</c:v>
                </c:pt>
                <c:pt idx="15">
                  <c:v>61</c:v>
                </c:pt>
                <c:pt idx="16">
                  <c:v>26</c:v>
                </c:pt>
                <c:pt idx="17">
                  <c:v>483</c:v>
                </c:pt>
                <c:pt idx="18">
                  <c:v>344</c:v>
                </c:pt>
                <c:pt idx="19">
                  <c:v>1472</c:v>
                </c:pt>
                <c:pt idx="20">
                  <c:v>560</c:v>
                </c:pt>
                <c:pt idx="21">
                  <c:v>226</c:v>
                </c:pt>
                <c:pt idx="22">
                  <c:v>188</c:v>
                </c:pt>
                <c:pt idx="23">
                  <c:v>135</c:v>
                </c:pt>
                <c:pt idx="24">
                  <c:v>166</c:v>
                </c:pt>
                <c:pt idx="25">
                  <c:v>2030</c:v>
                </c:pt>
                <c:pt idx="26">
                  <c:v>433</c:v>
                </c:pt>
                <c:pt idx="27">
                  <c:v>362</c:v>
                </c:pt>
                <c:pt idx="28">
                  <c:v>418</c:v>
                </c:pt>
                <c:pt idx="29">
                  <c:v>350</c:v>
                </c:pt>
                <c:pt idx="30">
                  <c:v>1452</c:v>
                </c:pt>
              </c:numCache>
            </c:numRef>
          </c:val>
          <c:smooth val="0"/>
          <c:extLst>
            <c:ext xmlns:c16="http://schemas.microsoft.com/office/drawing/2014/chart" uri="{C3380CC4-5D6E-409C-BE32-E72D297353CC}">
              <c16:uniqueId val="{00000000-C64F-4880-9BF0-0EDA3B3B9E47}"/>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Sheet1!$C$2:$C$32</c:f>
              <c:numCache>
                <c:formatCode>General</c:formatCode>
                <c:ptCount val="31"/>
                <c:pt idx="0">
                  <c:v>0</c:v>
                </c:pt>
                <c:pt idx="1">
                  <c:v>3</c:v>
                </c:pt>
                <c:pt idx="2">
                  <c:v>127</c:v>
                </c:pt>
                <c:pt idx="3">
                  <c:v>31</c:v>
                </c:pt>
                <c:pt idx="4">
                  <c:v>140</c:v>
                </c:pt>
                <c:pt idx="5">
                  <c:v>84</c:v>
                </c:pt>
                <c:pt idx="6">
                  <c:v>59</c:v>
                </c:pt>
                <c:pt idx="7">
                  <c:v>145</c:v>
                </c:pt>
                <c:pt idx="8">
                  <c:v>94</c:v>
                </c:pt>
                <c:pt idx="9">
                  <c:v>43</c:v>
                </c:pt>
                <c:pt idx="10">
                  <c:v>2</c:v>
                </c:pt>
                <c:pt idx="11">
                  <c:v>86</c:v>
                </c:pt>
                <c:pt idx="12">
                  <c:v>44</c:v>
                </c:pt>
                <c:pt idx="13">
                  <c:v>30</c:v>
                </c:pt>
                <c:pt idx="14">
                  <c:v>20</c:v>
                </c:pt>
                <c:pt idx="15">
                  <c:v>73</c:v>
                </c:pt>
                <c:pt idx="16">
                  <c:v>26</c:v>
                </c:pt>
                <c:pt idx="17">
                  <c:v>1</c:v>
                </c:pt>
                <c:pt idx="18">
                  <c:v>1</c:v>
                </c:pt>
                <c:pt idx="19">
                  <c:v>18</c:v>
                </c:pt>
                <c:pt idx="20">
                  <c:v>57</c:v>
                </c:pt>
                <c:pt idx="21">
                  <c:v>19</c:v>
                </c:pt>
                <c:pt idx="22">
                  <c:v>4</c:v>
                </c:pt>
                <c:pt idx="23">
                  <c:v>0</c:v>
                </c:pt>
                <c:pt idx="24">
                  <c:v>1</c:v>
                </c:pt>
                <c:pt idx="25">
                  <c:v>2</c:v>
                </c:pt>
                <c:pt idx="26">
                  <c:v>0</c:v>
                </c:pt>
                <c:pt idx="27">
                  <c:v>0</c:v>
                </c:pt>
                <c:pt idx="28">
                  <c:v>1</c:v>
                </c:pt>
                <c:pt idx="29">
                  <c:v>1</c:v>
                </c:pt>
                <c:pt idx="30">
                  <c:v>3</c:v>
                </c:pt>
              </c:numCache>
            </c:numRef>
          </c:val>
          <c:smooth val="0"/>
          <c:extLst>
            <c:ext xmlns:c16="http://schemas.microsoft.com/office/drawing/2014/chart" uri="{C3380CC4-5D6E-409C-BE32-E72D297353CC}">
              <c16:uniqueId val="{00000001-C64F-4880-9BF0-0EDA3B3B9E47}"/>
            </c:ext>
          </c:extLst>
        </c:ser>
        <c:dLbls>
          <c:showLegendKey val="0"/>
          <c:showVal val="0"/>
          <c:showCatName val="0"/>
          <c:showSerName val="0"/>
          <c:showPercent val="0"/>
          <c:showBubbleSize val="0"/>
        </c:dLbls>
        <c:smooth val="0"/>
        <c:axId val="362775480"/>
        <c:axId val="362777776"/>
      </c:lineChart>
      <c:dateAx>
        <c:axId val="362775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77776"/>
        <c:crosses val="autoZero"/>
        <c:auto val="1"/>
        <c:lblOffset val="100"/>
        <c:baseTimeUnit val="days"/>
      </c:dateAx>
      <c:valAx>
        <c:axId val="362777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7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111</c:v>
                </c:pt>
                <c:pt idx="1">
                  <c:v>160</c:v>
                </c:pt>
                <c:pt idx="2">
                  <c:v>290</c:v>
                </c:pt>
                <c:pt idx="3">
                  <c:v>153</c:v>
                </c:pt>
                <c:pt idx="4">
                  <c:v>122</c:v>
                </c:pt>
                <c:pt idx="5">
                  <c:v>116</c:v>
                </c:pt>
                <c:pt idx="6">
                  <c:v>105</c:v>
                </c:pt>
                <c:pt idx="7">
                  <c:v>106</c:v>
                </c:pt>
                <c:pt idx="8">
                  <c:v>142</c:v>
                </c:pt>
                <c:pt idx="9">
                  <c:v>117</c:v>
                </c:pt>
                <c:pt idx="10">
                  <c:v>80</c:v>
                </c:pt>
                <c:pt idx="11">
                  <c:v>53</c:v>
                </c:pt>
                <c:pt idx="12">
                  <c:v>46</c:v>
                </c:pt>
                <c:pt idx="13">
                  <c:v>35</c:v>
                </c:pt>
                <c:pt idx="14">
                  <c:v>39</c:v>
                </c:pt>
                <c:pt idx="15">
                  <c:v>66</c:v>
                </c:pt>
                <c:pt idx="16">
                  <c:v>68</c:v>
                </c:pt>
                <c:pt idx="17">
                  <c:v>107</c:v>
                </c:pt>
                <c:pt idx="18">
                  <c:v>92</c:v>
                </c:pt>
                <c:pt idx="19">
                  <c:v>154</c:v>
                </c:pt>
                <c:pt idx="20">
                  <c:v>133</c:v>
                </c:pt>
                <c:pt idx="21">
                  <c:v>81</c:v>
                </c:pt>
                <c:pt idx="22">
                  <c:v>81</c:v>
                </c:pt>
                <c:pt idx="23">
                  <c:v>74</c:v>
                </c:pt>
                <c:pt idx="24">
                  <c:v>91</c:v>
                </c:pt>
                <c:pt idx="25">
                  <c:v>308</c:v>
                </c:pt>
                <c:pt idx="26">
                  <c:v>159</c:v>
                </c:pt>
                <c:pt idx="27">
                  <c:v>139</c:v>
                </c:pt>
                <c:pt idx="28">
                  <c:v>148</c:v>
                </c:pt>
                <c:pt idx="29">
                  <c:v>186</c:v>
                </c:pt>
                <c:pt idx="30">
                  <c:v>195</c:v>
                </c:pt>
              </c:numCache>
            </c:numRef>
          </c:val>
          <c:smooth val="0"/>
          <c:extLst>
            <c:ext xmlns:c16="http://schemas.microsoft.com/office/drawing/2014/chart" uri="{C3380CC4-5D6E-409C-BE32-E72D297353CC}">
              <c16:uniqueId val="{00000000-ED28-46B4-83AD-E6B46D39278A}"/>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Sheet1!$C$2:$C$32</c:f>
              <c:numCache>
                <c:formatCode>General</c:formatCode>
                <c:ptCount val="31"/>
                <c:pt idx="0">
                  <c:v>9</c:v>
                </c:pt>
                <c:pt idx="1">
                  <c:v>8</c:v>
                </c:pt>
                <c:pt idx="2">
                  <c:v>14</c:v>
                </c:pt>
                <c:pt idx="3">
                  <c:v>6</c:v>
                </c:pt>
                <c:pt idx="4">
                  <c:v>22</c:v>
                </c:pt>
                <c:pt idx="5">
                  <c:v>13</c:v>
                </c:pt>
                <c:pt idx="6">
                  <c:v>17</c:v>
                </c:pt>
                <c:pt idx="7">
                  <c:v>20</c:v>
                </c:pt>
                <c:pt idx="8">
                  <c:v>32</c:v>
                </c:pt>
                <c:pt idx="9">
                  <c:v>24</c:v>
                </c:pt>
                <c:pt idx="10">
                  <c:v>4</c:v>
                </c:pt>
                <c:pt idx="11">
                  <c:v>18</c:v>
                </c:pt>
                <c:pt idx="12">
                  <c:v>15</c:v>
                </c:pt>
                <c:pt idx="13">
                  <c:v>3</c:v>
                </c:pt>
                <c:pt idx="14">
                  <c:v>9</c:v>
                </c:pt>
                <c:pt idx="15">
                  <c:v>24</c:v>
                </c:pt>
                <c:pt idx="16">
                  <c:v>5</c:v>
                </c:pt>
                <c:pt idx="17">
                  <c:v>1</c:v>
                </c:pt>
                <c:pt idx="18">
                  <c:v>4</c:v>
                </c:pt>
                <c:pt idx="19">
                  <c:v>7</c:v>
                </c:pt>
                <c:pt idx="20">
                  <c:v>6</c:v>
                </c:pt>
                <c:pt idx="21">
                  <c:v>9</c:v>
                </c:pt>
                <c:pt idx="22">
                  <c:v>7</c:v>
                </c:pt>
                <c:pt idx="23">
                  <c:v>5</c:v>
                </c:pt>
                <c:pt idx="24">
                  <c:v>2</c:v>
                </c:pt>
                <c:pt idx="25">
                  <c:v>6</c:v>
                </c:pt>
                <c:pt idx="26">
                  <c:v>5</c:v>
                </c:pt>
                <c:pt idx="27">
                  <c:v>4</c:v>
                </c:pt>
                <c:pt idx="28">
                  <c:v>8</c:v>
                </c:pt>
                <c:pt idx="29">
                  <c:v>4</c:v>
                </c:pt>
                <c:pt idx="30">
                  <c:v>7</c:v>
                </c:pt>
              </c:numCache>
            </c:numRef>
          </c:val>
          <c:smooth val="0"/>
          <c:extLst>
            <c:ext xmlns:c16="http://schemas.microsoft.com/office/drawing/2014/chart" uri="{C3380CC4-5D6E-409C-BE32-E72D297353CC}">
              <c16:uniqueId val="{00000001-ED28-46B4-83AD-E6B46D39278A}"/>
            </c:ext>
          </c:extLst>
        </c:ser>
        <c:dLbls>
          <c:showLegendKey val="0"/>
          <c:showVal val="0"/>
          <c:showCatName val="0"/>
          <c:showSerName val="0"/>
          <c:showPercent val="0"/>
          <c:showBubbleSize val="0"/>
        </c:dLbls>
        <c:smooth val="0"/>
        <c:axId val="362778760"/>
        <c:axId val="362779088"/>
      </c:lineChart>
      <c:dateAx>
        <c:axId val="362778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79088"/>
        <c:crosses val="autoZero"/>
        <c:auto val="1"/>
        <c:lblOffset val="100"/>
        <c:baseTimeUnit val="days"/>
      </c:dateAx>
      <c:valAx>
        <c:axId val="36277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78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2250.4666666666999</c:v>
                </c:pt>
                <c:pt idx="1">
                  <c:v>1238.4666666666999</c:v>
                </c:pt>
                <c:pt idx="2">
                  <c:v>807.93333333332998</c:v>
                </c:pt>
                <c:pt idx="3">
                  <c:v>658.8</c:v>
                </c:pt>
                <c:pt idx="4">
                  <c:v>802.76666666666995</c:v>
                </c:pt>
                <c:pt idx="5">
                  <c:v>1631.7333333332999</c:v>
                </c:pt>
                <c:pt idx="6">
                  <c:v>3343.9</c:v>
                </c:pt>
                <c:pt idx="7">
                  <c:v>4811.7333333332999</c:v>
                </c:pt>
                <c:pt idx="8">
                  <c:v>6191.4</c:v>
                </c:pt>
                <c:pt idx="9">
                  <c:v>6028.9677419355003</c:v>
                </c:pt>
                <c:pt idx="10">
                  <c:v>6133</c:v>
                </c:pt>
                <c:pt idx="11">
                  <c:v>6267.4193548387002</c:v>
                </c:pt>
                <c:pt idx="12">
                  <c:v>6718.6129032258004</c:v>
                </c:pt>
                <c:pt idx="13">
                  <c:v>6594.3870967741996</c:v>
                </c:pt>
                <c:pt idx="14">
                  <c:v>6305.2903225806003</c:v>
                </c:pt>
                <c:pt idx="15">
                  <c:v>6291.9677419355003</c:v>
                </c:pt>
                <c:pt idx="16">
                  <c:v>6476.7741935484</c:v>
                </c:pt>
                <c:pt idx="17">
                  <c:v>6724.7096774193997</c:v>
                </c:pt>
                <c:pt idx="18">
                  <c:v>6967.1935483871002</c:v>
                </c:pt>
                <c:pt idx="19">
                  <c:v>7339.8387096774004</c:v>
                </c:pt>
                <c:pt idx="20">
                  <c:v>7742.9354838709996</c:v>
                </c:pt>
                <c:pt idx="21">
                  <c:v>7530.5806451612998</c:v>
                </c:pt>
                <c:pt idx="22">
                  <c:v>6324.7419354839003</c:v>
                </c:pt>
                <c:pt idx="23">
                  <c:v>4089.6451612903002</c:v>
                </c:pt>
              </c:numCache>
            </c:numRef>
          </c:val>
          <c:smooth val="0"/>
          <c:extLst>
            <c:ext xmlns:c16="http://schemas.microsoft.com/office/drawing/2014/chart" uri="{C3380CC4-5D6E-409C-BE32-E72D297353CC}">
              <c16:uniqueId val="{00000000-E7A5-4D99-B9B5-2B0839D6F5E6}"/>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159.9</c:v>
                </c:pt>
                <c:pt idx="1">
                  <c:v>99.833333333333002</c:v>
                </c:pt>
                <c:pt idx="2">
                  <c:v>69.833333333333002</c:v>
                </c:pt>
                <c:pt idx="3">
                  <c:v>57.9</c:v>
                </c:pt>
                <c:pt idx="4">
                  <c:v>56.7</c:v>
                </c:pt>
                <c:pt idx="5">
                  <c:v>91.033333333333005</c:v>
                </c:pt>
                <c:pt idx="6">
                  <c:v>172.96666666666999</c:v>
                </c:pt>
                <c:pt idx="7">
                  <c:v>258.53333333333001</c:v>
                </c:pt>
                <c:pt idx="8">
                  <c:v>346.1</c:v>
                </c:pt>
                <c:pt idx="9">
                  <c:v>336.83870967742001</c:v>
                </c:pt>
                <c:pt idx="10">
                  <c:v>357.41935483870998</c:v>
                </c:pt>
                <c:pt idx="11">
                  <c:v>362.67741935484003</c:v>
                </c:pt>
                <c:pt idx="12">
                  <c:v>387.16129032257999</c:v>
                </c:pt>
                <c:pt idx="13">
                  <c:v>379.06451612902998</c:v>
                </c:pt>
                <c:pt idx="14">
                  <c:v>371.61290322580999</c:v>
                </c:pt>
                <c:pt idx="15">
                  <c:v>371.32258064515997</c:v>
                </c:pt>
                <c:pt idx="16">
                  <c:v>379.61290322580999</c:v>
                </c:pt>
                <c:pt idx="17">
                  <c:v>398.87096774193998</c:v>
                </c:pt>
                <c:pt idx="18">
                  <c:v>397.22580645161003</c:v>
                </c:pt>
                <c:pt idx="19">
                  <c:v>410.41935483870998</c:v>
                </c:pt>
                <c:pt idx="20">
                  <c:v>424.74193548387001</c:v>
                </c:pt>
                <c:pt idx="21">
                  <c:v>413.96774193547998</c:v>
                </c:pt>
                <c:pt idx="22">
                  <c:v>361.25806451612999</c:v>
                </c:pt>
                <c:pt idx="23">
                  <c:v>253.64516129032</c:v>
                </c:pt>
              </c:numCache>
            </c:numRef>
          </c:val>
          <c:smooth val="0"/>
          <c:extLst>
            <c:ext xmlns:c16="http://schemas.microsoft.com/office/drawing/2014/chart" uri="{C3380CC4-5D6E-409C-BE32-E72D297353CC}">
              <c16:uniqueId val="{00000001-E7A5-4D99-B9B5-2B0839D6F5E6}"/>
            </c:ext>
          </c:extLst>
        </c:ser>
        <c:dLbls>
          <c:showLegendKey val="0"/>
          <c:showVal val="0"/>
          <c:showCatName val="0"/>
          <c:showSerName val="0"/>
          <c:showPercent val="0"/>
          <c:showBubbleSize val="0"/>
        </c:dLbls>
        <c:smooth val="0"/>
        <c:axId val="362757440"/>
        <c:axId val="362757112"/>
      </c:lineChart>
      <c:catAx>
        <c:axId val="36275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57112"/>
        <c:crosses val="autoZero"/>
        <c:auto val="1"/>
        <c:lblAlgn val="ctr"/>
        <c:lblOffset val="100"/>
        <c:noMultiLvlLbl val="0"/>
      </c:catAx>
      <c:valAx>
        <c:axId val="36275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5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7660</c:v>
                </c:pt>
                <c:pt idx="1">
                  <c:v>9503</c:v>
                </c:pt>
                <c:pt idx="2">
                  <c:v>9702</c:v>
                </c:pt>
                <c:pt idx="3">
                  <c:v>6047</c:v>
                </c:pt>
                <c:pt idx="4">
                  <c:v>7270</c:v>
                </c:pt>
                <c:pt idx="5">
                  <c:v>5725</c:v>
                </c:pt>
                <c:pt idx="6">
                  <c:v>3975</c:v>
                </c:pt>
                <c:pt idx="7">
                  <c:v>7393</c:v>
                </c:pt>
                <c:pt idx="8">
                  <c:v>5645</c:v>
                </c:pt>
                <c:pt idx="9">
                  <c:v>8236</c:v>
                </c:pt>
                <c:pt idx="10">
                  <c:v>1495</c:v>
                </c:pt>
                <c:pt idx="11">
                  <c:v>476</c:v>
                </c:pt>
                <c:pt idx="12">
                  <c:v>176</c:v>
                </c:pt>
                <c:pt idx="13">
                  <c:v>130</c:v>
                </c:pt>
                <c:pt idx="14">
                  <c:v>56</c:v>
                </c:pt>
                <c:pt idx="15">
                  <c:v>2704</c:v>
                </c:pt>
                <c:pt idx="16">
                  <c:v>1150</c:v>
                </c:pt>
                <c:pt idx="17">
                  <c:v>9657</c:v>
                </c:pt>
                <c:pt idx="18">
                  <c:v>8284</c:v>
                </c:pt>
                <c:pt idx="19">
                  <c:v>11490</c:v>
                </c:pt>
                <c:pt idx="20">
                  <c:v>9030</c:v>
                </c:pt>
                <c:pt idx="21">
                  <c:v>6082</c:v>
                </c:pt>
                <c:pt idx="22">
                  <c:v>6403</c:v>
                </c:pt>
                <c:pt idx="23">
                  <c:v>6129</c:v>
                </c:pt>
                <c:pt idx="24">
                  <c:v>6187</c:v>
                </c:pt>
                <c:pt idx="25">
                  <c:v>15739</c:v>
                </c:pt>
                <c:pt idx="26">
                  <c:v>8132</c:v>
                </c:pt>
                <c:pt idx="27">
                  <c:v>8963</c:v>
                </c:pt>
                <c:pt idx="28">
                  <c:v>8854</c:v>
                </c:pt>
                <c:pt idx="29">
                  <c:v>7377</c:v>
                </c:pt>
                <c:pt idx="30">
                  <c:v>12398</c:v>
                </c:pt>
              </c:numCache>
            </c:numRef>
          </c:val>
          <c:smooth val="0"/>
          <c:extLst>
            <c:ext xmlns:c16="http://schemas.microsoft.com/office/drawing/2014/chart" uri="{C3380CC4-5D6E-409C-BE32-E72D297353CC}">
              <c16:uniqueId val="{00000000-2EED-40E5-A5D2-12845C20D87A}"/>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Sheet1!$C$2:$C$32</c:f>
              <c:numCache>
                <c:formatCode>General</c:formatCode>
                <c:ptCount val="31"/>
                <c:pt idx="0">
                  <c:v>25</c:v>
                </c:pt>
                <c:pt idx="1">
                  <c:v>113</c:v>
                </c:pt>
                <c:pt idx="2">
                  <c:v>810</c:v>
                </c:pt>
                <c:pt idx="3">
                  <c:v>346</c:v>
                </c:pt>
                <c:pt idx="4">
                  <c:v>2598</c:v>
                </c:pt>
                <c:pt idx="5">
                  <c:v>2431</c:v>
                </c:pt>
                <c:pt idx="6">
                  <c:v>2659</c:v>
                </c:pt>
                <c:pt idx="7">
                  <c:v>2656</c:v>
                </c:pt>
                <c:pt idx="8">
                  <c:v>2549</c:v>
                </c:pt>
                <c:pt idx="9">
                  <c:v>1569</c:v>
                </c:pt>
                <c:pt idx="10">
                  <c:v>50</c:v>
                </c:pt>
                <c:pt idx="11">
                  <c:v>2376</c:v>
                </c:pt>
                <c:pt idx="12">
                  <c:v>1835</c:v>
                </c:pt>
                <c:pt idx="13">
                  <c:v>1925</c:v>
                </c:pt>
                <c:pt idx="14">
                  <c:v>1803</c:v>
                </c:pt>
                <c:pt idx="15">
                  <c:v>4120</c:v>
                </c:pt>
                <c:pt idx="16">
                  <c:v>1875</c:v>
                </c:pt>
                <c:pt idx="17">
                  <c:v>116</c:v>
                </c:pt>
                <c:pt idx="18">
                  <c:v>254</c:v>
                </c:pt>
                <c:pt idx="19">
                  <c:v>214</c:v>
                </c:pt>
                <c:pt idx="20">
                  <c:v>506</c:v>
                </c:pt>
                <c:pt idx="21">
                  <c:v>180</c:v>
                </c:pt>
                <c:pt idx="22">
                  <c:v>63</c:v>
                </c:pt>
                <c:pt idx="23">
                  <c:v>23</c:v>
                </c:pt>
                <c:pt idx="24">
                  <c:v>6</c:v>
                </c:pt>
                <c:pt idx="25">
                  <c:v>6</c:v>
                </c:pt>
                <c:pt idx="26">
                  <c:v>4</c:v>
                </c:pt>
                <c:pt idx="27">
                  <c:v>3</c:v>
                </c:pt>
                <c:pt idx="28">
                  <c:v>11</c:v>
                </c:pt>
                <c:pt idx="29">
                  <c:v>4</c:v>
                </c:pt>
                <c:pt idx="30">
                  <c:v>6</c:v>
                </c:pt>
              </c:numCache>
            </c:numRef>
          </c:val>
          <c:smooth val="0"/>
          <c:extLst>
            <c:ext xmlns:c16="http://schemas.microsoft.com/office/drawing/2014/chart" uri="{C3380CC4-5D6E-409C-BE32-E72D297353CC}">
              <c16:uniqueId val="{00000001-2EED-40E5-A5D2-12845C20D87A}"/>
            </c:ext>
          </c:extLst>
        </c:ser>
        <c:dLbls>
          <c:showLegendKey val="0"/>
          <c:showVal val="0"/>
          <c:showCatName val="0"/>
          <c:showSerName val="0"/>
          <c:showPercent val="0"/>
          <c:showBubbleSize val="0"/>
        </c:dLbls>
        <c:smooth val="0"/>
        <c:axId val="408474152"/>
        <c:axId val="408473168"/>
      </c:lineChart>
      <c:dateAx>
        <c:axId val="408474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73168"/>
        <c:crosses val="autoZero"/>
        <c:auto val="1"/>
        <c:lblOffset val="100"/>
        <c:baseTimeUnit val="days"/>
      </c:dateAx>
      <c:valAx>
        <c:axId val="408473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74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0513D-1FA6-45DF-99B6-1593DD88561B}"/>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DDF0846A-7333-45D8-BF04-6B83DC3D4773}"/>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4188645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0E818-876F-45B7-84D4-3BF442577434}"/>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6FEE5F20-2B85-4B92-B1A6-7ECB219CBC6B}"/>
              </a:ext>
            </a:extLst>
          </p:cNvPr>
          <p:cNvGraphicFramePr>
            <a:graphicFrameLocks noGrp="1"/>
          </p:cNvGraphicFramePr>
          <p:nvPr>
            <p:ph type="tbl" sz="quarter" idx="13"/>
            <p:extLst>
              <p:ext uri="{D42A27DB-BD31-4B8C-83A1-F6EECF244321}">
                <p14:modId xmlns:p14="http://schemas.microsoft.com/office/powerpoint/2010/main" val="2472979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52255105"/>
                    </a:ext>
                  </a:extLst>
                </a:gridCol>
                <a:gridCol w="740664">
                  <a:extLst>
                    <a:ext uri="{9D8B030D-6E8A-4147-A177-3AD203B41FA5}">
                      <a16:colId xmlns:a16="http://schemas.microsoft.com/office/drawing/2014/main" val="1876163445"/>
                    </a:ext>
                  </a:extLst>
                </a:gridCol>
                <a:gridCol w="740664">
                  <a:extLst>
                    <a:ext uri="{9D8B030D-6E8A-4147-A177-3AD203B41FA5}">
                      <a16:colId xmlns:a16="http://schemas.microsoft.com/office/drawing/2014/main" val="1697372909"/>
                    </a:ext>
                  </a:extLst>
                </a:gridCol>
                <a:gridCol w="740664">
                  <a:extLst>
                    <a:ext uri="{9D8B030D-6E8A-4147-A177-3AD203B41FA5}">
                      <a16:colId xmlns:a16="http://schemas.microsoft.com/office/drawing/2014/main" val="2738588006"/>
                    </a:ext>
                  </a:extLst>
                </a:gridCol>
                <a:gridCol w="740664">
                  <a:extLst>
                    <a:ext uri="{9D8B030D-6E8A-4147-A177-3AD203B41FA5}">
                      <a16:colId xmlns:a16="http://schemas.microsoft.com/office/drawing/2014/main" val="846636198"/>
                    </a:ext>
                  </a:extLst>
                </a:gridCol>
                <a:gridCol w="740664">
                  <a:extLst>
                    <a:ext uri="{9D8B030D-6E8A-4147-A177-3AD203B41FA5}">
                      <a16:colId xmlns:a16="http://schemas.microsoft.com/office/drawing/2014/main" val="3419575853"/>
                    </a:ext>
                  </a:extLst>
                </a:gridCol>
                <a:gridCol w="740664">
                  <a:extLst>
                    <a:ext uri="{9D8B030D-6E8A-4147-A177-3AD203B41FA5}">
                      <a16:colId xmlns:a16="http://schemas.microsoft.com/office/drawing/2014/main" val="1586217061"/>
                    </a:ext>
                  </a:extLst>
                </a:gridCol>
                <a:gridCol w="740664">
                  <a:extLst>
                    <a:ext uri="{9D8B030D-6E8A-4147-A177-3AD203B41FA5}">
                      <a16:colId xmlns:a16="http://schemas.microsoft.com/office/drawing/2014/main" val="2259687446"/>
                    </a:ext>
                  </a:extLst>
                </a:gridCol>
                <a:gridCol w="740664">
                  <a:extLst>
                    <a:ext uri="{9D8B030D-6E8A-4147-A177-3AD203B41FA5}">
                      <a16:colId xmlns:a16="http://schemas.microsoft.com/office/drawing/2014/main" val="4159900887"/>
                    </a:ext>
                  </a:extLst>
                </a:gridCol>
                <a:gridCol w="740664">
                  <a:extLst>
                    <a:ext uri="{9D8B030D-6E8A-4147-A177-3AD203B41FA5}">
                      <a16:colId xmlns:a16="http://schemas.microsoft.com/office/drawing/2014/main" val="265893666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00420445"/>
                  </a:ext>
                </a:extLst>
              </a:tr>
              <a:tr h="370840">
                <a:tc>
                  <a:txBody>
                    <a:bodyPr/>
                    <a:lstStyle/>
                    <a:p>
                      <a:r>
                        <a:rPr lang="de-DE" sz="1000"/>
                        <a:t>**** Hotel Winzer Wellness und Kuscheln</a:t>
                      </a:r>
                      <a:endParaRPr lang="en-US" sz="1000"/>
                    </a:p>
                  </a:txBody>
                  <a:tcPr/>
                </a:tc>
                <a:tc>
                  <a:txBody>
                    <a:bodyPr/>
                    <a:lstStyle/>
                    <a:p>
                      <a:r>
                        <a:rPr lang="en-US" sz="1000"/>
                        <a:t>15191</a:t>
                      </a:r>
                    </a:p>
                  </a:txBody>
                  <a:tcPr/>
                </a:tc>
                <a:tc>
                  <a:txBody>
                    <a:bodyPr/>
                    <a:lstStyle/>
                    <a:p>
                      <a:r>
                        <a:rPr lang="en-US" sz="1000"/>
                        <a:t>209</a:t>
                      </a:r>
                    </a:p>
                  </a:txBody>
                  <a:tcPr/>
                </a:tc>
                <a:tc>
                  <a:txBody>
                    <a:bodyPr/>
                    <a:lstStyle/>
                    <a:p>
                      <a:r>
                        <a:rPr lang="en-US" sz="1000"/>
                        <a:t>18</a:t>
                      </a:r>
                    </a:p>
                  </a:txBody>
                  <a:tcPr/>
                </a:tc>
                <a:tc>
                  <a:txBody>
                    <a:bodyPr/>
                    <a:lstStyle/>
                    <a:p>
                      <a:r>
                        <a:rPr lang="en-US" sz="1000"/>
                        <a:t>2219</a:t>
                      </a:r>
                    </a:p>
                  </a:txBody>
                  <a:tcPr/>
                </a:tc>
                <a:tc>
                  <a:txBody>
                    <a:bodyPr/>
                    <a:lstStyle/>
                    <a:p>
                      <a:r>
                        <a:rPr lang="en-US" sz="1000"/>
                        <a:t>209</a:t>
                      </a:r>
                    </a:p>
                  </a:txBody>
                  <a:tcPr/>
                </a:tc>
                <a:tc>
                  <a:txBody>
                    <a:bodyPr/>
                    <a:lstStyle/>
                    <a:p>
                      <a:r>
                        <a:rPr lang="en-US" sz="1000"/>
                        <a:t>69</a:t>
                      </a:r>
                    </a:p>
                  </a:txBody>
                  <a:tcPr/>
                </a:tc>
                <a:tc>
                  <a:txBody>
                    <a:bodyPr/>
                    <a:lstStyle/>
                    <a:p>
                      <a:r>
                        <a:rPr lang="en-US" sz="1000"/>
                        <a:t>1</a:t>
                      </a:r>
                    </a:p>
                  </a:txBody>
                  <a:tcPr/>
                </a:tc>
                <a:tc>
                  <a:txBody>
                    <a:bodyPr/>
                    <a:lstStyle/>
                    <a:p>
                      <a:r>
                        <a:rPr lang="en-US" sz="1000"/>
                        <a:t>0.9195%</a:t>
                      </a:r>
                    </a:p>
                  </a:txBody>
                  <a:tcPr/>
                </a:tc>
                <a:tc>
                  <a:txBody>
                    <a:bodyPr/>
                    <a:lstStyle/>
                    <a:p>
                      <a:r>
                        <a:rPr lang="en-US" sz="1000"/>
                        <a:t>0.0%</a:t>
                      </a:r>
                    </a:p>
                  </a:txBody>
                  <a:tcPr/>
                </a:tc>
                <a:extLst>
                  <a:ext uri="{0D108BD9-81ED-4DB2-BD59-A6C34878D82A}">
                    <a16:rowId xmlns:a16="http://schemas.microsoft.com/office/drawing/2014/main" val="2666317878"/>
                  </a:ext>
                </a:extLst>
              </a:tr>
              <a:tr h="370840">
                <a:tc>
                  <a:txBody>
                    <a:bodyPr/>
                    <a:lstStyle/>
                    <a:p>
                      <a:r>
                        <a:rPr lang="en-US" sz="1000"/>
                        <a:t>Mark's New York Bar</a:t>
                      </a:r>
                    </a:p>
                  </a:txBody>
                  <a:tcPr/>
                </a:tc>
                <a:tc>
                  <a:txBody>
                    <a:bodyPr/>
                    <a:lstStyle/>
                    <a:p>
                      <a:r>
                        <a:rPr lang="en-US" sz="1000"/>
                        <a:t>898</a:t>
                      </a:r>
                    </a:p>
                  </a:txBody>
                  <a:tcPr/>
                </a:tc>
                <a:tc>
                  <a:txBody>
                    <a:bodyPr/>
                    <a:lstStyle/>
                    <a:p>
                      <a:r>
                        <a:rPr lang="en-US" sz="1000"/>
                        <a:t>40</a:t>
                      </a:r>
                    </a:p>
                  </a:txBody>
                  <a:tcPr/>
                </a:tc>
                <a:tc>
                  <a:txBody>
                    <a:bodyPr/>
                    <a:lstStyle/>
                    <a:p>
                      <a:r>
                        <a:rPr lang="en-US" sz="1000"/>
                        <a:t>7</a:t>
                      </a:r>
                    </a:p>
                  </a:txBody>
                  <a:tcPr/>
                </a:tc>
                <a:tc>
                  <a:txBody>
                    <a:bodyPr/>
                    <a:lstStyle/>
                    <a:p>
                      <a:r>
                        <a:rPr lang="en-US" sz="1000"/>
                        <a:t>331</a:t>
                      </a:r>
                    </a:p>
                  </a:txBody>
                  <a:tcPr/>
                </a:tc>
                <a:tc>
                  <a:txBody>
                    <a:bodyPr/>
                    <a:lstStyle/>
                    <a:p>
                      <a:r>
                        <a:rPr lang="en-US" sz="1000"/>
                        <a:t>32</a:t>
                      </a:r>
                    </a:p>
                  </a:txBody>
                  <a:tcPr/>
                </a:tc>
                <a:tc>
                  <a:txBody>
                    <a:bodyPr/>
                    <a:lstStyle/>
                    <a:p>
                      <a:r>
                        <a:rPr lang="en-US" sz="1000"/>
                        <a:t>20</a:t>
                      </a:r>
                    </a:p>
                  </a:txBody>
                  <a:tcPr/>
                </a:tc>
                <a:tc>
                  <a:txBody>
                    <a:bodyPr/>
                    <a:lstStyle/>
                    <a:p>
                      <a:r>
                        <a:rPr lang="en-US" sz="1000"/>
                        <a:t>0</a:t>
                      </a:r>
                    </a:p>
                  </a:txBody>
                  <a:tcPr/>
                </a:tc>
                <a:tc>
                  <a:txBody>
                    <a:bodyPr/>
                    <a:lstStyle/>
                    <a:p>
                      <a:r>
                        <a:rPr lang="en-US" sz="1000"/>
                        <a:t>6.2317%</a:t>
                      </a:r>
                    </a:p>
                  </a:txBody>
                  <a:tcPr/>
                </a:tc>
                <a:tc>
                  <a:txBody>
                    <a:bodyPr/>
                    <a:lstStyle/>
                    <a:p>
                      <a:r>
                        <a:rPr lang="en-US" sz="1000"/>
                        <a:t>0.0%</a:t>
                      </a:r>
                    </a:p>
                  </a:txBody>
                  <a:tcPr/>
                </a:tc>
                <a:extLst>
                  <a:ext uri="{0D108BD9-81ED-4DB2-BD59-A6C34878D82A}">
                    <a16:rowId xmlns:a16="http://schemas.microsoft.com/office/drawing/2014/main" val="1927890582"/>
                  </a:ext>
                </a:extLst>
              </a:tr>
            </a:tbl>
          </a:graphicData>
        </a:graphic>
      </p:graphicFrame>
      <p:sp>
        <p:nvSpPr>
          <p:cNvPr id="4" name="Text Placeholder 3">
            <a:extLst>
              <a:ext uri="{FF2B5EF4-FFF2-40B4-BE49-F238E27FC236}">
                <a16:creationId xmlns:a16="http://schemas.microsoft.com/office/drawing/2014/main" id="{F437E34B-6540-472F-B0FC-5F58BD0A829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718583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79930-76A7-461B-8DDA-FC531F45E73C}"/>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0FA69812-F21B-4052-94E4-EC699CFD9F1D}"/>
              </a:ext>
            </a:extLst>
          </p:cNvPr>
          <p:cNvGraphicFramePr>
            <a:graphicFrameLocks noGrp="1"/>
          </p:cNvGraphicFramePr>
          <p:nvPr>
            <p:ph type="tbl" sz="quarter" idx="13"/>
            <p:extLst>
              <p:ext uri="{D42A27DB-BD31-4B8C-83A1-F6EECF244321}">
                <p14:modId xmlns:p14="http://schemas.microsoft.com/office/powerpoint/2010/main" val="2640376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52284512"/>
                    </a:ext>
                  </a:extLst>
                </a:gridCol>
                <a:gridCol w="1234440">
                  <a:extLst>
                    <a:ext uri="{9D8B030D-6E8A-4147-A177-3AD203B41FA5}">
                      <a16:colId xmlns:a16="http://schemas.microsoft.com/office/drawing/2014/main" val="2460740857"/>
                    </a:ext>
                  </a:extLst>
                </a:gridCol>
                <a:gridCol w="822960">
                  <a:extLst>
                    <a:ext uri="{9D8B030D-6E8A-4147-A177-3AD203B41FA5}">
                      <a16:colId xmlns:a16="http://schemas.microsoft.com/office/drawing/2014/main" val="640989309"/>
                    </a:ext>
                  </a:extLst>
                </a:gridCol>
                <a:gridCol w="822960">
                  <a:extLst>
                    <a:ext uri="{9D8B030D-6E8A-4147-A177-3AD203B41FA5}">
                      <a16:colId xmlns:a16="http://schemas.microsoft.com/office/drawing/2014/main" val="700384199"/>
                    </a:ext>
                  </a:extLst>
                </a:gridCol>
                <a:gridCol w="822960">
                  <a:extLst>
                    <a:ext uri="{9D8B030D-6E8A-4147-A177-3AD203B41FA5}">
                      <a16:colId xmlns:a16="http://schemas.microsoft.com/office/drawing/2014/main" val="740532656"/>
                    </a:ext>
                  </a:extLst>
                </a:gridCol>
                <a:gridCol w="822960">
                  <a:extLst>
                    <a:ext uri="{9D8B030D-6E8A-4147-A177-3AD203B41FA5}">
                      <a16:colId xmlns:a16="http://schemas.microsoft.com/office/drawing/2014/main" val="1714616823"/>
                    </a:ext>
                  </a:extLst>
                </a:gridCol>
                <a:gridCol w="822960">
                  <a:extLst>
                    <a:ext uri="{9D8B030D-6E8A-4147-A177-3AD203B41FA5}">
                      <a16:colId xmlns:a16="http://schemas.microsoft.com/office/drawing/2014/main" val="1623700379"/>
                    </a:ext>
                  </a:extLst>
                </a:gridCol>
                <a:gridCol w="822960">
                  <a:extLst>
                    <a:ext uri="{9D8B030D-6E8A-4147-A177-3AD203B41FA5}">
                      <a16:colId xmlns:a16="http://schemas.microsoft.com/office/drawing/2014/main" val="387258539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689967075"/>
                  </a:ext>
                </a:extLst>
              </a:tr>
              <a:tr h="370840">
                <a:tc>
                  <a:txBody>
                    <a:bodyPr/>
                    <a:lstStyle/>
                    <a:p>
                      <a:r>
                        <a:rPr lang="de-DE" sz="1000"/>
                        <a:t>**** Hotel Winzer Wellness und Kuscheln</a:t>
                      </a:r>
                      <a:endParaRPr lang="en-US" sz="1000"/>
                    </a:p>
                  </a:txBody>
                  <a:tcPr/>
                </a:tc>
                <a:tc>
                  <a:txBody>
                    <a:bodyPr/>
                    <a:lstStyle/>
                    <a:p>
                      <a:r>
                        <a:rPr lang="en-US" sz="1000"/>
                        <a:t>15191</a:t>
                      </a:r>
                    </a:p>
                  </a:txBody>
                  <a:tcPr/>
                </a:tc>
                <a:tc>
                  <a:txBody>
                    <a:bodyPr/>
                    <a:lstStyle/>
                    <a:p>
                      <a:r>
                        <a:rPr lang="en-US" sz="1000"/>
                        <a:t>16</a:t>
                      </a:r>
                    </a:p>
                  </a:txBody>
                  <a:tcPr/>
                </a:tc>
                <a:tc>
                  <a:txBody>
                    <a:bodyPr/>
                    <a:lstStyle/>
                    <a:p>
                      <a:r>
                        <a:rPr lang="en-US" sz="1000"/>
                        <a:t>0.1%</a:t>
                      </a:r>
                    </a:p>
                  </a:txBody>
                  <a:tcPr/>
                </a:tc>
                <a:tc>
                  <a:txBody>
                    <a:bodyPr/>
                    <a:lstStyle/>
                    <a:p>
                      <a:r>
                        <a:rPr lang="en-US" sz="1000"/>
                        <a:t>57</a:t>
                      </a:r>
                    </a:p>
                  </a:txBody>
                  <a:tcPr/>
                </a:tc>
                <a:tc>
                  <a:txBody>
                    <a:bodyPr/>
                    <a:lstStyle/>
                    <a:p>
                      <a:r>
                        <a:rPr lang="en-US" sz="1000"/>
                        <a:t>0.4%</a:t>
                      </a:r>
                    </a:p>
                  </a:txBody>
                  <a:tcPr/>
                </a:tc>
                <a:tc>
                  <a:txBody>
                    <a:bodyPr/>
                    <a:lstStyle/>
                    <a:p>
                      <a:r>
                        <a:rPr lang="en-US" sz="1000"/>
                        <a:t>212</a:t>
                      </a:r>
                    </a:p>
                  </a:txBody>
                  <a:tcPr/>
                </a:tc>
                <a:tc>
                  <a:txBody>
                    <a:bodyPr/>
                    <a:lstStyle/>
                    <a:p>
                      <a:r>
                        <a:rPr lang="en-US" sz="1000"/>
                        <a:t>1.4%</a:t>
                      </a:r>
                    </a:p>
                  </a:txBody>
                  <a:tcPr/>
                </a:tc>
                <a:extLst>
                  <a:ext uri="{0D108BD9-81ED-4DB2-BD59-A6C34878D82A}">
                    <a16:rowId xmlns:a16="http://schemas.microsoft.com/office/drawing/2014/main" val="902039111"/>
                  </a:ext>
                </a:extLst>
              </a:tr>
              <a:tr h="370840">
                <a:tc>
                  <a:txBody>
                    <a:bodyPr/>
                    <a:lstStyle/>
                    <a:p>
                      <a:r>
                        <a:rPr lang="en-US" sz="1000"/>
                        <a:t>Mark's New York Bar</a:t>
                      </a:r>
                    </a:p>
                  </a:txBody>
                  <a:tcPr/>
                </a:tc>
                <a:tc>
                  <a:txBody>
                    <a:bodyPr/>
                    <a:lstStyle/>
                    <a:p>
                      <a:r>
                        <a:rPr lang="en-US" sz="1000"/>
                        <a:t>898</a:t>
                      </a:r>
                    </a:p>
                  </a:txBody>
                  <a:tcPr/>
                </a:tc>
                <a:tc>
                  <a:txBody>
                    <a:bodyPr/>
                    <a:lstStyle/>
                    <a:p>
                      <a:r>
                        <a:rPr lang="en-US" sz="1000"/>
                        <a:t>1</a:t>
                      </a:r>
                    </a:p>
                  </a:txBody>
                  <a:tcPr/>
                </a:tc>
                <a:tc>
                  <a:txBody>
                    <a:bodyPr/>
                    <a:lstStyle/>
                    <a:p>
                      <a:r>
                        <a:rPr lang="en-US" sz="1000"/>
                        <a:t>0.1%</a:t>
                      </a:r>
                    </a:p>
                  </a:txBody>
                  <a:tcPr/>
                </a:tc>
                <a:tc>
                  <a:txBody>
                    <a:bodyPr/>
                    <a:lstStyle/>
                    <a:p>
                      <a:r>
                        <a:rPr lang="en-US" sz="1000"/>
                        <a:t>2</a:t>
                      </a:r>
                    </a:p>
                  </a:txBody>
                  <a:tcPr/>
                </a:tc>
                <a:tc>
                  <a:txBody>
                    <a:bodyPr/>
                    <a:lstStyle/>
                    <a:p>
                      <a:r>
                        <a:rPr lang="en-US" sz="1000"/>
                        <a:t>0.2%</a:t>
                      </a:r>
                    </a:p>
                  </a:txBody>
                  <a:tcPr/>
                </a:tc>
                <a:tc>
                  <a:txBody>
                    <a:bodyPr/>
                    <a:lstStyle/>
                    <a:p>
                      <a:r>
                        <a:rPr lang="en-US" sz="1000"/>
                        <a:t>40</a:t>
                      </a:r>
                    </a:p>
                  </a:txBody>
                  <a:tcPr/>
                </a:tc>
                <a:tc>
                  <a:txBody>
                    <a:bodyPr/>
                    <a:lstStyle/>
                    <a:p>
                      <a:r>
                        <a:rPr lang="en-US" sz="1000"/>
                        <a:t>4.7%</a:t>
                      </a:r>
                    </a:p>
                  </a:txBody>
                  <a:tcPr/>
                </a:tc>
                <a:extLst>
                  <a:ext uri="{0D108BD9-81ED-4DB2-BD59-A6C34878D82A}">
                    <a16:rowId xmlns:a16="http://schemas.microsoft.com/office/drawing/2014/main" val="1195530052"/>
                  </a:ext>
                </a:extLst>
              </a:tr>
            </a:tbl>
          </a:graphicData>
        </a:graphic>
      </p:graphicFrame>
      <p:sp>
        <p:nvSpPr>
          <p:cNvPr id="4" name="Text Placeholder 3">
            <a:extLst>
              <a:ext uri="{FF2B5EF4-FFF2-40B4-BE49-F238E27FC236}">
                <a16:creationId xmlns:a16="http://schemas.microsoft.com/office/drawing/2014/main" id="{8373B267-B5B9-40AF-A129-936A2C1D9B4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44814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4BFB2-A38B-4A35-BD5A-7E16E434F5F8}"/>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CFE7ABA0-A9E4-45C3-A066-C1A97AC09408}"/>
              </a:ext>
            </a:extLst>
          </p:cNvPr>
          <p:cNvGraphicFramePr>
            <a:graphicFrameLocks noGrp="1"/>
          </p:cNvGraphicFramePr>
          <p:nvPr>
            <p:ph type="tbl" sz="quarter" idx="13"/>
            <p:extLst>
              <p:ext uri="{D42A27DB-BD31-4B8C-83A1-F6EECF244321}">
                <p14:modId xmlns:p14="http://schemas.microsoft.com/office/powerpoint/2010/main" val="4269810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73112323"/>
                    </a:ext>
                  </a:extLst>
                </a:gridCol>
                <a:gridCol w="740664">
                  <a:extLst>
                    <a:ext uri="{9D8B030D-6E8A-4147-A177-3AD203B41FA5}">
                      <a16:colId xmlns:a16="http://schemas.microsoft.com/office/drawing/2014/main" val="2135244987"/>
                    </a:ext>
                  </a:extLst>
                </a:gridCol>
                <a:gridCol w="740664">
                  <a:extLst>
                    <a:ext uri="{9D8B030D-6E8A-4147-A177-3AD203B41FA5}">
                      <a16:colId xmlns:a16="http://schemas.microsoft.com/office/drawing/2014/main" val="362294610"/>
                    </a:ext>
                  </a:extLst>
                </a:gridCol>
                <a:gridCol w="740664">
                  <a:extLst>
                    <a:ext uri="{9D8B030D-6E8A-4147-A177-3AD203B41FA5}">
                      <a16:colId xmlns:a16="http://schemas.microsoft.com/office/drawing/2014/main" val="2047646993"/>
                    </a:ext>
                  </a:extLst>
                </a:gridCol>
                <a:gridCol w="740664">
                  <a:extLst>
                    <a:ext uri="{9D8B030D-6E8A-4147-A177-3AD203B41FA5}">
                      <a16:colId xmlns:a16="http://schemas.microsoft.com/office/drawing/2014/main" val="644822667"/>
                    </a:ext>
                  </a:extLst>
                </a:gridCol>
                <a:gridCol w="740664">
                  <a:extLst>
                    <a:ext uri="{9D8B030D-6E8A-4147-A177-3AD203B41FA5}">
                      <a16:colId xmlns:a16="http://schemas.microsoft.com/office/drawing/2014/main" val="504697151"/>
                    </a:ext>
                  </a:extLst>
                </a:gridCol>
                <a:gridCol w="740664">
                  <a:extLst>
                    <a:ext uri="{9D8B030D-6E8A-4147-A177-3AD203B41FA5}">
                      <a16:colId xmlns:a16="http://schemas.microsoft.com/office/drawing/2014/main" val="3464533388"/>
                    </a:ext>
                  </a:extLst>
                </a:gridCol>
                <a:gridCol w="740664">
                  <a:extLst>
                    <a:ext uri="{9D8B030D-6E8A-4147-A177-3AD203B41FA5}">
                      <a16:colId xmlns:a16="http://schemas.microsoft.com/office/drawing/2014/main" val="1641672014"/>
                    </a:ext>
                  </a:extLst>
                </a:gridCol>
                <a:gridCol w="740664">
                  <a:extLst>
                    <a:ext uri="{9D8B030D-6E8A-4147-A177-3AD203B41FA5}">
                      <a16:colId xmlns:a16="http://schemas.microsoft.com/office/drawing/2014/main" val="2432281214"/>
                    </a:ext>
                  </a:extLst>
                </a:gridCol>
                <a:gridCol w="740664">
                  <a:extLst>
                    <a:ext uri="{9D8B030D-6E8A-4147-A177-3AD203B41FA5}">
                      <a16:colId xmlns:a16="http://schemas.microsoft.com/office/drawing/2014/main" val="132118967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19414"/>
                  </a:ext>
                </a:extLst>
              </a:tr>
              <a:tr h="370840">
                <a:tc>
                  <a:txBody>
                    <a:bodyPr/>
                    <a:lstStyle/>
                    <a:p>
                      <a:r>
                        <a:rPr lang="de-DE" sz="1000"/>
                        <a:t>**** Hotel Winzer Wellness und Kuscheln</a:t>
                      </a:r>
                      <a:endParaRPr lang="en-US" sz="1000"/>
                    </a:p>
                  </a:txBody>
                  <a:tcPr/>
                </a:tc>
                <a:tc>
                  <a:txBody>
                    <a:bodyPr/>
                    <a:lstStyle/>
                    <a:p>
                      <a:r>
                        <a:rPr lang="en-US" sz="1000"/>
                        <a:t>15191</a:t>
                      </a:r>
                    </a:p>
                  </a:txBody>
                  <a:tcPr/>
                </a:tc>
                <a:tc>
                  <a:txBody>
                    <a:bodyPr/>
                    <a:lstStyle/>
                    <a:p>
                      <a:r>
                        <a:rPr lang="en-US" sz="1000"/>
                        <a:t>209</a:t>
                      </a:r>
                    </a:p>
                  </a:txBody>
                  <a:tcPr/>
                </a:tc>
                <a:tc>
                  <a:txBody>
                    <a:bodyPr/>
                    <a:lstStyle/>
                    <a:p>
                      <a:r>
                        <a:rPr lang="en-US" sz="1000"/>
                        <a:t>18</a:t>
                      </a:r>
                    </a:p>
                  </a:txBody>
                  <a:tcPr/>
                </a:tc>
                <a:tc>
                  <a:txBody>
                    <a:bodyPr/>
                    <a:lstStyle/>
                    <a:p>
                      <a:r>
                        <a:rPr lang="en-US" sz="1000"/>
                        <a:t>2219</a:t>
                      </a:r>
                    </a:p>
                  </a:txBody>
                  <a:tcPr/>
                </a:tc>
                <a:tc>
                  <a:txBody>
                    <a:bodyPr/>
                    <a:lstStyle/>
                    <a:p>
                      <a:r>
                        <a:rPr lang="en-US" sz="1000"/>
                        <a:t>209</a:t>
                      </a:r>
                    </a:p>
                  </a:txBody>
                  <a:tcPr/>
                </a:tc>
                <a:tc>
                  <a:txBody>
                    <a:bodyPr/>
                    <a:lstStyle/>
                    <a:p>
                      <a:r>
                        <a:rPr lang="en-US" sz="1000"/>
                        <a:t>69</a:t>
                      </a:r>
                    </a:p>
                  </a:txBody>
                  <a:tcPr/>
                </a:tc>
                <a:tc>
                  <a:txBody>
                    <a:bodyPr/>
                    <a:lstStyle/>
                    <a:p>
                      <a:r>
                        <a:rPr lang="en-US" sz="1000"/>
                        <a:t>1</a:t>
                      </a:r>
                    </a:p>
                  </a:txBody>
                  <a:tcPr/>
                </a:tc>
                <a:tc>
                  <a:txBody>
                    <a:bodyPr/>
                    <a:lstStyle/>
                    <a:p>
                      <a:r>
                        <a:rPr lang="en-US" sz="1000"/>
                        <a:t>0.9195%</a:t>
                      </a:r>
                    </a:p>
                  </a:txBody>
                  <a:tcPr/>
                </a:tc>
                <a:tc>
                  <a:txBody>
                    <a:bodyPr/>
                    <a:lstStyle/>
                    <a:p>
                      <a:r>
                        <a:rPr lang="en-US" sz="1000"/>
                        <a:t>100.0%</a:t>
                      </a:r>
                    </a:p>
                  </a:txBody>
                  <a:tcPr/>
                </a:tc>
                <a:extLst>
                  <a:ext uri="{0D108BD9-81ED-4DB2-BD59-A6C34878D82A}">
                    <a16:rowId xmlns:a16="http://schemas.microsoft.com/office/drawing/2014/main" val="3196865638"/>
                  </a:ext>
                </a:extLst>
              </a:tr>
              <a:tr h="370840">
                <a:tc>
                  <a:txBody>
                    <a:bodyPr/>
                    <a:lstStyle/>
                    <a:p>
                      <a:r>
                        <a:rPr lang="en-US" sz="1000"/>
                        <a:t>Mark's New York Bar</a:t>
                      </a:r>
                    </a:p>
                  </a:txBody>
                  <a:tcPr/>
                </a:tc>
                <a:tc>
                  <a:txBody>
                    <a:bodyPr/>
                    <a:lstStyle/>
                    <a:p>
                      <a:r>
                        <a:rPr lang="en-US" sz="1000"/>
                        <a:t>898</a:t>
                      </a:r>
                    </a:p>
                  </a:txBody>
                  <a:tcPr/>
                </a:tc>
                <a:tc>
                  <a:txBody>
                    <a:bodyPr/>
                    <a:lstStyle/>
                    <a:p>
                      <a:r>
                        <a:rPr lang="en-US" sz="1000"/>
                        <a:t>40</a:t>
                      </a:r>
                    </a:p>
                  </a:txBody>
                  <a:tcPr/>
                </a:tc>
                <a:tc>
                  <a:txBody>
                    <a:bodyPr/>
                    <a:lstStyle/>
                    <a:p>
                      <a:r>
                        <a:rPr lang="en-US" sz="1000"/>
                        <a:t>7</a:t>
                      </a:r>
                    </a:p>
                  </a:txBody>
                  <a:tcPr/>
                </a:tc>
                <a:tc>
                  <a:txBody>
                    <a:bodyPr/>
                    <a:lstStyle/>
                    <a:p>
                      <a:r>
                        <a:rPr lang="en-US" sz="1000"/>
                        <a:t>331</a:t>
                      </a:r>
                    </a:p>
                  </a:txBody>
                  <a:tcPr/>
                </a:tc>
                <a:tc>
                  <a:txBody>
                    <a:bodyPr/>
                    <a:lstStyle/>
                    <a:p>
                      <a:r>
                        <a:rPr lang="en-US" sz="1000"/>
                        <a:t>32</a:t>
                      </a:r>
                    </a:p>
                  </a:txBody>
                  <a:tcPr/>
                </a:tc>
                <a:tc>
                  <a:txBody>
                    <a:bodyPr/>
                    <a:lstStyle/>
                    <a:p>
                      <a:r>
                        <a:rPr lang="en-US" sz="1000"/>
                        <a:t>20</a:t>
                      </a:r>
                    </a:p>
                  </a:txBody>
                  <a:tcPr/>
                </a:tc>
                <a:tc>
                  <a:txBody>
                    <a:bodyPr/>
                    <a:lstStyle/>
                    <a:p>
                      <a:r>
                        <a:rPr lang="en-US" sz="1000"/>
                        <a:t>0</a:t>
                      </a:r>
                    </a:p>
                  </a:txBody>
                  <a:tcPr/>
                </a:tc>
                <a:tc>
                  <a:txBody>
                    <a:bodyPr/>
                    <a:lstStyle/>
                    <a:p>
                      <a:r>
                        <a:rPr lang="en-US" sz="1000"/>
                        <a:t>6.2317%</a:t>
                      </a:r>
                    </a:p>
                  </a:txBody>
                  <a:tcPr/>
                </a:tc>
                <a:tc>
                  <a:txBody>
                    <a:bodyPr/>
                    <a:lstStyle/>
                    <a:p>
                      <a:r>
                        <a:rPr lang="en-US" sz="1000"/>
                        <a:t>0.0%</a:t>
                      </a:r>
                    </a:p>
                  </a:txBody>
                  <a:tcPr/>
                </a:tc>
                <a:extLst>
                  <a:ext uri="{0D108BD9-81ED-4DB2-BD59-A6C34878D82A}">
                    <a16:rowId xmlns:a16="http://schemas.microsoft.com/office/drawing/2014/main" val="3800466859"/>
                  </a:ext>
                </a:extLst>
              </a:tr>
            </a:tbl>
          </a:graphicData>
        </a:graphic>
      </p:graphicFrame>
      <p:sp>
        <p:nvSpPr>
          <p:cNvPr id="4" name="Text Placeholder 3">
            <a:extLst>
              <a:ext uri="{FF2B5EF4-FFF2-40B4-BE49-F238E27FC236}">
                <a16:creationId xmlns:a16="http://schemas.microsoft.com/office/drawing/2014/main" id="{54F14454-9CB9-41CE-A82D-430CC1937EA6}"/>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936195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4B577-45A0-42F9-A0A3-147BE981902B}"/>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694089A3-0FF6-43D3-9053-E20B50460A4D}"/>
              </a:ext>
            </a:extLst>
          </p:cNvPr>
          <p:cNvGraphicFramePr>
            <a:graphicFrameLocks noGrp="1"/>
          </p:cNvGraphicFramePr>
          <p:nvPr>
            <p:ph type="chart" sz="quarter" idx="13"/>
            <p:extLst>
              <p:ext uri="{D42A27DB-BD31-4B8C-83A1-F6EECF244321}">
                <p14:modId xmlns:p14="http://schemas.microsoft.com/office/powerpoint/2010/main" val="600807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900D3B-EA4C-4523-803B-CEE0156E91B8}"/>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D6F1B43-00F2-40E9-BE52-E6A9EB7D2F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8864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C4D5F-B746-4659-A3F3-19FE3313F5EF}"/>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6E9CAF17-1F78-486E-970B-8E7E6DF97F31}"/>
              </a:ext>
            </a:extLst>
          </p:cNvPr>
          <p:cNvGraphicFramePr>
            <a:graphicFrameLocks noGrp="1"/>
          </p:cNvGraphicFramePr>
          <p:nvPr>
            <p:ph type="chart" sz="quarter" idx="13"/>
            <p:extLst>
              <p:ext uri="{D42A27DB-BD31-4B8C-83A1-F6EECF244321}">
                <p14:modId xmlns:p14="http://schemas.microsoft.com/office/powerpoint/2010/main" val="8952693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B9D814-AD81-4A9F-9D11-8983D0C01468}"/>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34035E51-9E4F-4116-A5E9-2991F36AEE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1453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49D0E-2919-4F6C-A912-245997E95EBD}"/>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D4FB50E2-5D06-407B-B4A4-9E97D53AD0A9}"/>
              </a:ext>
            </a:extLst>
          </p:cNvPr>
          <p:cNvGraphicFramePr>
            <a:graphicFrameLocks noGrp="1"/>
          </p:cNvGraphicFramePr>
          <p:nvPr>
            <p:ph type="chart" sz="quarter" idx="13"/>
            <p:extLst>
              <p:ext uri="{D42A27DB-BD31-4B8C-83A1-F6EECF244321}">
                <p14:modId xmlns:p14="http://schemas.microsoft.com/office/powerpoint/2010/main" val="9956273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E5D86C-8966-4B79-9A7E-BBD11367A427}"/>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ABD245FE-D0B3-4AEE-9DB3-2D6B9A4B9A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7711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0DB58-FDCB-449B-AE51-32685BDAC698}"/>
              </a:ext>
            </a:extLst>
          </p:cNvPr>
          <p:cNvSpPr>
            <a:spLocks noGrp="1"/>
          </p:cNvSpPr>
          <p:nvPr>
            <p:ph type="title"/>
          </p:nvPr>
        </p:nvSpPr>
        <p:spPr/>
        <p:txBody>
          <a:bodyPr/>
          <a:lstStyle/>
          <a:p>
            <a:r>
              <a:rPr lang="de-DE"/>
              <a:t>Eigene Beiträge (Postings) - 1 of 7</a:t>
            </a:r>
            <a:endParaRPr lang="en-US"/>
          </a:p>
        </p:txBody>
      </p:sp>
      <p:graphicFrame>
        <p:nvGraphicFramePr>
          <p:cNvPr id="5" name="Table Placeholder 4">
            <a:extLst>
              <a:ext uri="{FF2B5EF4-FFF2-40B4-BE49-F238E27FC236}">
                <a16:creationId xmlns:a16="http://schemas.microsoft.com/office/drawing/2014/main" id="{ECBCE048-4756-42F5-89BA-5587BAE69E6B}"/>
              </a:ext>
            </a:extLst>
          </p:cNvPr>
          <p:cNvGraphicFramePr>
            <a:graphicFrameLocks noGrp="1"/>
          </p:cNvGraphicFramePr>
          <p:nvPr>
            <p:ph type="tbl" sz="quarter" idx="13"/>
            <p:extLst>
              <p:ext uri="{D42A27DB-BD31-4B8C-83A1-F6EECF244321}">
                <p14:modId xmlns:p14="http://schemas.microsoft.com/office/powerpoint/2010/main" val="698732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76829111"/>
                    </a:ext>
                  </a:extLst>
                </a:gridCol>
                <a:gridCol w="658368">
                  <a:extLst>
                    <a:ext uri="{9D8B030D-6E8A-4147-A177-3AD203B41FA5}">
                      <a16:colId xmlns:a16="http://schemas.microsoft.com/office/drawing/2014/main" val="902865159"/>
                    </a:ext>
                  </a:extLst>
                </a:gridCol>
                <a:gridCol w="658368">
                  <a:extLst>
                    <a:ext uri="{9D8B030D-6E8A-4147-A177-3AD203B41FA5}">
                      <a16:colId xmlns:a16="http://schemas.microsoft.com/office/drawing/2014/main" val="491121910"/>
                    </a:ext>
                  </a:extLst>
                </a:gridCol>
                <a:gridCol w="658368">
                  <a:extLst>
                    <a:ext uri="{9D8B030D-6E8A-4147-A177-3AD203B41FA5}">
                      <a16:colId xmlns:a16="http://schemas.microsoft.com/office/drawing/2014/main" val="425744733"/>
                    </a:ext>
                  </a:extLst>
                </a:gridCol>
                <a:gridCol w="658368">
                  <a:extLst>
                    <a:ext uri="{9D8B030D-6E8A-4147-A177-3AD203B41FA5}">
                      <a16:colId xmlns:a16="http://schemas.microsoft.com/office/drawing/2014/main" val="2728467423"/>
                    </a:ext>
                  </a:extLst>
                </a:gridCol>
                <a:gridCol w="658368">
                  <a:extLst>
                    <a:ext uri="{9D8B030D-6E8A-4147-A177-3AD203B41FA5}">
                      <a16:colId xmlns:a16="http://schemas.microsoft.com/office/drawing/2014/main" val="124555362"/>
                    </a:ext>
                  </a:extLst>
                </a:gridCol>
                <a:gridCol w="658368">
                  <a:extLst>
                    <a:ext uri="{9D8B030D-6E8A-4147-A177-3AD203B41FA5}">
                      <a16:colId xmlns:a16="http://schemas.microsoft.com/office/drawing/2014/main" val="65925790"/>
                    </a:ext>
                  </a:extLst>
                </a:gridCol>
                <a:gridCol w="658368">
                  <a:extLst>
                    <a:ext uri="{9D8B030D-6E8A-4147-A177-3AD203B41FA5}">
                      <a16:colId xmlns:a16="http://schemas.microsoft.com/office/drawing/2014/main" val="1380070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59077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- 2017-12-31 17:45:34</a:t>
                      </a:r>
                      <a:r>
                        <a:rPr kumimoji="0" lang="de-DE" sz="1000" b="0" i="0" u="none" strike="noStrike" kern="1200" cap="none" spc="0" normalizeH="0" baseline="0" noProof="0">
                          <a:ln>
                            <a:noFill/>
                          </a:ln>
                          <a:solidFill>
                            <a:prstClr val="black"/>
                          </a:solidFill>
                          <a:effectLst/>
                          <a:uLnTx/>
                          <a:uFillTx/>
                          <a:latin typeface="+mn-lt"/>
                          <a:ea typeface="+mn-ea"/>
                          <a:cs typeface="+mn-cs"/>
                        </a:rPr>
                        <a:t>
Wir sind bereit!!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88963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- 2017-12-31 15:09:23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56425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- 2017-12-31 12:54:32</a:t>
                      </a:r>
                      <a:r>
                        <a:rPr kumimoji="0" lang="de-DE" sz="1000" b="0" i="0" u="none" strike="noStrike" kern="1200" cap="none" spc="0" normalizeH="0" baseline="0" noProof="0">
                          <a:ln>
                            <a:noFill/>
                          </a:ln>
                          <a:solidFill>
                            <a:prstClr val="black"/>
                          </a:solidFill>
                          <a:effectLst/>
                          <a:uLnTx/>
                          <a:uFillTx/>
                          <a:latin typeface="+mn-lt"/>
                          <a:ea typeface="+mn-ea"/>
                          <a:cs typeface="+mn-cs"/>
                        </a:rPr>
                        <a:t>
Der Countdown läuft! Nur noch wenige Stunden bis zum Silvesterabend!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26443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- 2017-12-28 18:30:01</a:t>
                      </a:r>
                      <a:r>
                        <a:rPr kumimoji="0" lang="de-DE" sz="1000" b="0" i="0" u="none" strike="noStrike" kern="1200" cap="none" spc="0" normalizeH="0" baseline="0" noProof="0">
                          <a:ln>
                            <a:noFill/>
                          </a:ln>
                          <a:solidFill>
                            <a:prstClr val="black"/>
                          </a:solidFill>
                          <a:effectLst/>
                          <a:uLnTx/>
                          <a:uFillTx/>
                          <a:latin typeface="+mn-lt"/>
                          <a:ea typeface="+mn-ea"/>
                          <a:cs typeface="+mn-cs"/>
                        </a:rPr>
                        <a:t>
Mit einer extraportion Romantik ins neue Jahr... 💝🌹💐
Bei uns können Paare viele besondere Extras für die schönste Zeit zu zweit buchen. Das macht den Liebesurlaub im neuen Jahr besonders und unvergesslich!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06283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- 2017-12-26 10:33:51</a:t>
                      </a:r>
                      <a:r>
                        <a:rPr kumimoji="0" lang="de-DE" sz="1000" b="0" i="0" u="none" strike="noStrike" kern="1200" cap="none" spc="0" normalizeH="0" baseline="0" noProof="0">
                          <a:ln>
                            <a:noFill/>
                          </a:ln>
                          <a:solidFill>
                            <a:prstClr val="black"/>
                          </a:solidFill>
                          <a:effectLst/>
                          <a:uLnTx/>
                          <a:uFillTx/>
                          <a:latin typeface="+mn-lt"/>
                          <a:ea typeface="+mn-ea"/>
                          <a:cs typeface="+mn-cs"/>
                        </a:rPr>
                        <a:t>
Die letzten Vorbereitungen werden getroffen und dann heißt es wieder "Herzlichen Willkommen im Hotel Winzer"!
Wir freuen uns auf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16973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- 2017-12-21 14:15:49</a:t>
                      </a:r>
                      <a:r>
                        <a:rPr kumimoji="0" lang="de-DE" sz="1000" b="0" i="0" u="none" strike="noStrike" kern="1200" cap="none" spc="0" normalizeH="0" baseline="0" noProof="0">
                          <a:ln>
                            <a:noFill/>
                          </a:ln>
                          <a:solidFill>
                            <a:prstClr val="black"/>
                          </a:solidFill>
                          <a:effectLst/>
                          <a:uLnTx/>
                          <a:uFillTx/>
                          <a:latin typeface="+mn-lt"/>
                          <a:ea typeface="+mn-ea"/>
                          <a:cs typeface="+mn-cs"/>
                        </a:rPr>
                        <a:t>
Heute wird die Neue Karte auf Herz und Nieren geprüft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1590320"/>
                  </a:ext>
                </a:extLst>
              </a:tr>
            </a:tbl>
          </a:graphicData>
        </a:graphic>
      </p:graphicFrame>
      <p:sp>
        <p:nvSpPr>
          <p:cNvPr id="4" name="Text Placeholder 3">
            <a:extLst>
              <a:ext uri="{FF2B5EF4-FFF2-40B4-BE49-F238E27FC236}">
                <a16:creationId xmlns:a16="http://schemas.microsoft.com/office/drawing/2014/main" id="{C26A9E5E-FD31-41C7-8F46-0058C86FDD0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28549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D3915-7CB1-4242-A44C-B68B4C2A7A33}"/>
              </a:ext>
            </a:extLst>
          </p:cNvPr>
          <p:cNvSpPr>
            <a:spLocks noGrp="1"/>
          </p:cNvSpPr>
          <p:nvPr>
            <p:ph type="title"/>
          </p:nvPr>
        </p:nvSpPr>
        <p:spPr/>
        <p:txBody>
          <a:bodyPr/>
          <a:lstStyle/>
          <a:p>
            <a:r>
              <a:rPr lang="de-DE"/>
              <a:t>Eigene Beiträge (Postings) - 2 of 7</a:t>
            </a:r>
            <a:endParaRPr lang="en-US"/>
          </a:p>
        </p:txBody>
      </p:sp>
      <p:graphicFrame>
        <p:nvGraphicFramePr>
          <p:cNvPr id="5" name="Table Placeholder 4">
            <a:extLst>
              <a:ext uri="{FF2B5EF4-FFF2-40B4-BE49-F238E27FC236}">
                <a16:creationId xmlns:a16="http://schemas.microsoft.com/office/drawing/2014/main" id="{11FE115B-7ABF-473C-BACE-451495729E39}"/>
              </a:ext>
            </a:extLst>
          </p:cNvPr>
          <p:cNvGraphicFramePr>
            <a:graphicFrameLocks noGrp="1"/>
          </p:cNvGraphicFramePr>
          <p:nvPr>
            <p:ph type="tbl" sz="quarter" idx="13"/>
            <p:extLst>
              <p:ext uri="{D42A27DB-BD31-4B8C-83A1-F6EECF244321}">
                <p14:modId xmlns:p14="http://schemas.microsoft.com/office/powerpoint/2010/main" val="4146840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75746854"/>
                    </a:ext>
                  </a:extLst>
                </a:gridCol>
                <a:gridCol w="658368">
                  <a:extLst>
                    <a:ext uri="{9D8B030D-6E8A-4147-A177-3AD203B41FA5}">
                      <a16:colId xmlns:a16="http://schemas.microsoft.com/office/drawing/2014/main" val="3253818766"/>
                    </a:ext>
                  </a:extLst>
                </a:gridCol>
                <a:gridCol w="658368">
                  <a:extLst>
                    <a:ext uri="{9D8B030D-6E8A-4147-A177-3AD203B41FA5}">
                      <a16:colId xmlns:a16="http://schemas.microsoft.com/office/drawing/2014/main" val="1779307731"/>
                    </a:ext>
                  </a:extLst>
                </a:gridCol>
                <a:gridCol w="658368">
                  <a:extLst>
                    <a:ext uri="{9D8B030D-6E8A-4147-A177-3AD203B41FA5}">
                      <a16:colId xmlns:a16="http://schemas.microsoft.com/office/drawing/2014/main" val="3759058557"/>
                    </a:ext>
                  </a:extLst>
                </a:gridCol>
                <a:gridCol w="658368">
                  <a:extLst>
                    <a:ext uri="{9D8B030D-6E8A-4147-A177-3AD203B41FA5}">
                      <a16:colId xmlns:a16="http://schemas.microsoft.com/office/drawing/2014/main" val="2794887917"/>
                    </a:ext>
                  </a:extLst>
                </a:gridCol>
                <a:gridCol w="658368">
                  <a:extLst>
                    <a:ext uri="{9D8B030D-6E8A-4147-A177-3AD203B41FA5}">
                      <a16:colId xmlns:a16="http://schemas.microsoft.com/office/drawing/2014/main" val="4153387128"/>
                    </a:ext>
                  </a:extLst>
                </a:gridCol>
                <a:gridCol w="658368">
                  <a:extLst>
                    <a:ext uri="{9D8B030D-6E8A-4147-A177-3AD203B41FA5}">
                      <a16:colId xmlns:a16="http://schemas.microsoft.com/office/drawing/2014/main" val="2464827177"/>
                    </a:ext>
                  </a:extLst>
                </a:gridCol>
                <a:gridCol w="658368">
                  <a:extLst>
                    <a:ext uri="{9D8B030D-6E8A-4147-A177-3AD203B41FA5}">
                      <a16:colId xmlns:a16="http://schemas.microsoft.com/office/drawing/2014/main" val="1001335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55008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- 2017-12-21 11:30:00</a:t>
                      </a:r>
                      <a:r>
                        <a:rPr kumimoji="0" lang="de-DE" sz="1000" b="0" i="0" u="none" strike="noStrike" kern="1200" cap="none" spc="0" normalizeH="0" baseline="0" noProof="0">
                          <a:ln>
                            <a:noFill/>
                          </a:ln>
                          <a:solidFill>
                            <a:prstClr val="black"/>
                          </a:solidFill>
                          <a:effectLst/>
                          <a:uLnTx/>
                          <a:uFillTx/>
                          <a:latin typeface="+mn-lt"/>
                          <a:ea typeface="+mn-ea"/>
                          <a:cs typeface="+mn-cs"/>
                        </a:rPr>
                        <a:t>
Ein berühmtes Sprichwort sagt: Alle guten Dinge sind 3...
Heute stellen wir Euch den dritten und letzten Gang unseres diesjährigen Weihnachtsmenüs vor: ein köstliches Mohnparfait mit Gelee Royal und Sauerkirchen-Ingwerragout.
Wir wünschen gutes Gelingen und guten Appetit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45386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- 2017-12-20 18:30:00</a:t>
                      </a:r>
                      <a:r>
                        <a:rPr kumimoji="0" lang="de-DE" sz="1000" b="0" i="0" u="none" strike="noStrike" kern="1200" cap="none" spc="0" normalizeH="0" baseline="0" noProof="0">
                          <a:ln>
                            <a:noFill/>
                          </a:ln>
                          <a:solidFill>
                            <a:prstClr val="black"/>
                          </a:solidFill>
                          <a:effectLst/>
                          <a:uLnTx/>
                          <a:uFillTx/>
                          <a:latin typeface="+mn-lt"/>
                          <a:ea typeface="+mn-ea"/>
                          <a:cs typeface="+mn-cs"/>
                        </a:rPr>
                        <a:t>
Heute haben sich unsere fleißigen Bienchen sehr ins Zeug gelegt, damit alles am 26.12.2017 startklar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62964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 - 2017-12-20 11:30:00</a:t>
                      </a:r>
                      <a:r>
                        <a:rPr kumimoji="0" lang="en-US" sz="1000" b="0" i="0" u="none" strike="noStrike" kern="1200" cap="none" spc="0" normalizeH="0" baseline="0" noProof="0">
                          <a:ln>
                            <a:noFill/>
                          </a:ln>
                          <a:solidFill>
                            <a:prstClr val="black"/>
                          </a:solidFill>
                          <a:effectLst/>
                          <a:uLnTx/>
                          <a:uFillTx/>
                          <a:latin typeface="+mn-lt"/>
                          <a:ea typeface="+mn-ea"/>
                          <a:cs typeface="+mn-cs"/>
                        </a:rPr>
                        <a:t>
Vorige Woche haben wir Euch den ersten Gang des heurigen Weihnachtsmenüs zum Nachkochen vorgestellt – unsere Karotten-Ingwersamtsuppe.
Heute folgt der Hauptgang: köstlicher Wolfsbarsch an Risotto mit Zucchini-Tomatenwürfel, Pinienkernen und Tomatenpesto...
Wir wünschen guten Appetit und gutes Gelingen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91869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- 2017-12-19 22:45:48</a:t>
                      </a:r>
                      <a:r>
                        <a:rPr kumimoji="0" lang="de-DE" sz="1000" b="0" i="0" u="none" strike="noStrike" kern="1200" cap="none" spc="0" normalizeH="0" baseline="0" noProof="0">
                          <a:ln>
                            <a:noFill/>
                          </a:ln>
                          <a:solidFill>
                            <a:prstClr val="black"/>
                          </a:solidFill>
                          <a:effectLst/>
                          <a:uLnTx/>
                          <a:uFillTx/>
                          <a:latin typeface="+mn-lt"/>
                          <a:ea typeface="+mn-ea"/>
                          <a:cs typeface="+mn-cs"/>
                        </a:rPr>
                        <a:t>
STATUS UPDATE!
Wir sind für Silvester ausreserviert.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9337605"/>
                  </a:ext>
                </a:extLst>
              </a:tr>
            </a:tbl>
          </a:graphicData>
        </a:graphic>
      </p:graphicFrame>
      <p:sp>
        <p:nvSpPr>
          <p:cNvPr id="4" name="Text Placeholder 3">
            <a:extLst>
              <a:ext uri="{FF2B5EF4-FFF2-40B4-BE49-F238E27FC236}">
                <a16:creationId xmlns:a16="http://schemas.microsoft.com/office/drawing/2014/main" id="{12026B56-A57F-45DB-B3E8-2ABBD940001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025841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B3986-5D09-42E2-B114-A7D44DB8C94C}"/>
              </a:ext>
            </a:extLst>
          </p:cNvPr>
          <p:cNvSpPr>
            <a:spLocks noGrp="1"/>
          </p:cNvSpPr>
          <p:nvPr>
            <p:ph type="title"/>
          </p:nvPr>
        </p:nvSpPr>
        <p:spPr/>
        <p:txBody>
          <a:bodyPr/>
          <a:lstStyle/>
          <a:p>
            <a:r>
              <a:rPr lang="de-DE"/>
              <a:t>Eigene Beiträge (Postings) - 3 of 7</a:t>
            </a:r>
            <a:endParaRPr lang="en-US"/>
          </a:p>
        </p:txBody>
      </p:sp>
      <p:graphicFrame>
        <p:nvGraphicFramePr>
          <p:cNvPr id="5" name="Table Placeholder 4">
            <a:extLst>
              <a:ext uri="{FF2B5EF4-FFF2-40B4-BE49-F238E27FC236}">
                <a16:creationId xmlns:a16="http://schemas.microsoft.com/office/drawing/2014/main" id="{1C4BD8E7-71D3-43C8-BBAB-344B7C1A9688}"/>
              </a:ext>
            </a:extLst>
          </p:cNvPr>
          <p:cNvGraphicFramePr>
            <a:graphicFrameLocks noGrp="1"/>
          </p:cNvGraphicFramePr>
          <p:nvPr>
            <p:ph type="tbl" sz="quarter" idx="13"/>
            <p:extLst>
              <p:ext uri="{D42A27DB-BD31-4B8C-83A1-F6EECF244321}">
                <p14:modId xmlns:p14="http://schemas.microsoft.com/office/powerpoint/2010/main" val="2470760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16884145"/>
                    </a:ext>
                  </a:extLst>
                </a:gridCol>
                <a:gridCol w="658368">
                  <a:extLst>
                    <a:ext uri="{9D8B030D-6E8A-4147-A177-3AD203B41FA5}">
                      <a16:colId xmlns:a16="http://schemas.microsoft.com/office/drawing/2014/main" val="1369969545"/>
                    </a:ext>
                  </a:extLst>
                </a:gridCol>
                <a:gridCol w="658368">
                  <a:extLst>
                    <a:ext uri="{9D8B030D-6E8A-4147-A177-3AD203B41FA5}">
                      <a16:colId xmlns:a16="http://schemas.microsoft.com/office/drawing/2014/main" val="1713782078"/>
                    </a:ext>
                  </a:extLst>
                </a:gridCol>
                <a:gridCol w="658368">
                  <a:extLst>
                    <a:ext uri="{9D8B030D-6E8A-4147-A177-3AD203B41FA5}">
                      <a16:colId xmlns:a16="http://schemas.microsoft.com/office/drawing/2014/main" val="748145837"/>
                    </a:ext>
                  </a:extLst>
                </a:gridCol>
                <a:gridCol w="658368">
                  <a:extLst>
                    <a:ext uri="{9D8B030D-6E8A-4147-A177-3AD203B41FA5}">
                      <a16:colId xmlns:a16="http://schemas.microsoft.com/office/drawing/2014/main" val="295128538"/>
                    </a:ext>
                  </a:extLst>
                </a:gridCol>
                <a:gridCol w="658368">
                  <a:extLst>
                    <a:ext uri="{9D8B030D-6E8A-4147-A177-3AD203B41FA5}">
                      <a16:colId xmlns:a16="http://schemas.microsoft.com/office/drawing/2014/main" val="1318697815"/>
                    </a:ext>
                  </a:extLst>
                </a:gridCol>
                <a:gridCol w="658368">
                  <a:extLst>
                    <a:ext uri="{9D8B030D-6E8A-4147-A177-3AD203B41FA5}">
                      <a16:colId xmlns:a16="http://schemas.microsoft.com/office/drawing/2014/main" val="1948051770"/>
                    </a:ext>
                  </a:extLst>
                </a:gridCol>
                <a:gridCol w="658368">
                  <a:extLst>
                    <a:ext uri="{9D8B030D-6E8A-4147-A177-3AD203B41FA5}">
                      <a16:colId xmlns:a16="http://schemas.microsoft.com/office/drawing/2014/main" val="3292679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95191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- 2017-12-19 11:30:01</a:t>
                      </a:r>
                      <a:r>
                        <a:rPr kumimoji="0" lang="de-DE" sz="1000" b="0" i="0" u="none" strike="noStrike" kern="1200" cap="none" spc="0" normalizeH="0" baseline="0" noProof="0">
                          <a:ln>
                            <a:noFill/>
                          </a:ln>
                          <a:solidFill>
                            <a:prstClr val="black"/>
                          </a:solidFill>
                          <a:effectLst/>
                          <a:uLnTx/>
                          <a:uFillTx/>
                          <a:latin typeface="+mn-lt"/>
                          <a:ea typeface="+mn-ea"/>
                          <a:cs typeface="+mn-cs"/>
                        </a:rPr>
                        <a:t>
Wir möchten Euch dieses Jahr wieder mit einem ganz besonderen Weihnachtsmenü überraschen...
In den kommenden 2 Wochen folgen noch 2 Gänge von unserem diesjährigen Weihnachtsmenü zum Nachkochen für Euch!
Den Beginn macht aber heute unsere Vorspeise, die köstliche Karotten-Ingwersamtsuppe...
Guten Appetit!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98887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- 2017-12-18 18:30:00</a:t>
                      </a:r>
                      <a:r>
                        <a:rPr kumimoji="0" lang="de-DE" sz="1000" b="0" i="0" u="none" strike="noStrike" kern="1200" cap="none" spc="0" normalizeH="0" baseline="0" noProof="0">
                          <a:ln>
                            <a:noFill/>
                          </a:ln>
                          <a:solidFill>
                            <a:prstClr val="black"/>
                          </a:solidFill>
                          <a:effectLst/>
                          <a:uLnTx/>
                          <a:uFillTx/>
                          <a:latin typeface="+mn-lt"/>
                          <a:ea typeface="+mn-ea"/>
                          <a:cs typeface="+mn-cs"/>
                        </a:rPr>
                        <a:t>
💦 Entspannen und Träumen in drei luxuriösen SPAs...
Bei uns findest Du den perfekten Ort, um die Seele baumeln zu lassen. Der Alltag bleibt draußen. Der Kopf wird frei. Die Muskeln werden weich und man spürt das Wohlgefühl am ganzen Körper.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22811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- 2017-12-16 14:58:43</a:t>
                      </a:r>
                      <a:r>
                        <a:rPr kumimoji="0" lang="de-DE" sz="1000" b="0" i="0" u="none" strike="noStrike" kern="1200" cap="none" spc="0" normalizeH="0" baseline="0" noProof="0">
                          <a:ln>
                            <a:noFill/>
                          </a:ln>
                          <a:solidFill>
                            <a:prstClr val="black"/>
                          </a:solidFill>
                          <a:effectLst/>
                          <a:uLnTx/>
                          <a:uFillTx/>
                          <a:latin typeface="+mn-lt"/>
                          <a:ea typeface="+mn-ea"/>
                          <a:cs typeface="+mn-cs"/>
                        </a:rPr>
                        <a:t>
Nicht vergessen! Bald ist Silvester und wer noch einen der begehrten Plätze in Mark's New York Bar erhaschen möchte sollte keine Zeit verlieren!
Einfach E-Mail an bar@marksnybar.at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9440202"/>
                  </a:ext>
                </a:extLst>
              </a:tr>
            </a:tbl>
          </a:graphicData>
        </a:graphic>
      </p:graphicFrame>
      <p:sp>
        <p:nvSpPr>
          <p:cNvPr id="4" name="Text Placeholder 3">
            <a:extLst>
              <a:ext uri="{FF2B5EF4-FFF2-40B4-BE49-F238E27FC236}">
                <a16:creationId xmlns:a16="http://schemas.microsoft.com/office/drawing/2014/main" id="{DF8D6BFF-3596-4C2E-AABB-8C3BDE938EB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65020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F6073-958C-4777-B9FD-F8A8EBD19E83}"/>
              </a:ext>
            </a:extLst>
          </p:cNvPr>
          <p:cNvSpPr>
            <a:spLocks noGrp="1"/>
          </p:cNvSpPr>
          <p:nvPr>
            <p:ph type="title"/>
          </p:nvPr>
        </p:nvSpPr>
        <p:spPr/>
        <p:txBody>
          <a:bodyPr/>
          <a:lstStyle/>
          <a:p>
            <a:r>
              <a:rPr lang="de-DE"/>
              <a:t>Eigene Beiträge (Postings) - 4 of 7</a:t>
            </a:r>
            <a:endParaRPr lang="en-US"/>
          </a:p>
        </p:txBody>
      </p:sp>
      <p:graphicFrame>
        <p:nvGraphicFramePr>
          <p:cNvPr id="5" name="Table Placeholder 4">
            <a:extLst>
              <a:ext uri="{FF2B5EF4-FFF2-40B4-BE49-F238E27FC236}">
                <a16:creationId xmlns:a16="http://schemas.microsoft.com/office/drawing/2014/main" id="{5C4340F9-DD76-45BD-90C6-4AFD52390D38}"/>
              </a:ext>
            </a:extLst>
          </p:cNvPr>
          <p:cNvGraphicFramePr>
            <a:graphicFrameLocks noGrp="1"/>
          </p:cNvGraphicFramePr>
          <p:nvPr>
            <p:ph type="tbl" sz="quarter" idx="13"/>
            <p:extLst>
              <p:ext uri="{D42A27DB-BD31-4B8C-83A1-F6EECF244321}">
                <p14:modId xmlns:p14="http://schemas.microsoft.com/office/powerpoint/2010/main" val="1617481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25873022"/>
                    </a:ext>
                  </a:extLst>
                </a:gridCol>
                <a:gridCol w="658368">
                  <a:extLst>
                    <a:ext uri="{9D8B030D-6E8A-4147-A177-3AD203B41FA5}">
                      <a16:colId xmlns:a16="http://schemas.microsoft.com/office/drawing/2014/main" val="2000593362"/>
                    </a:ext>
                  </a:extLst>
                </a:gridCol>
                <a:gridCol w="658368">
                  <a:extLst>
                    <a:ext uri="{9D8B030D-6E8A-4147-A177-3AD203B41FA5}">
                      <a16:colId xmlns:a16="http://schemas.microsoft.com/office/drawing/2014/main" val="3826797293"/>
                    </a:ext>
                  </a:extLst>
                </a:gridCol>
                <a:gridCol w="658368">
                  <a:extLst>
                    <a:ext uri="{9D8B030D-6E8A-4147-A177-3AD203B41FA5}">
                      <a16:colId xmlns:a16="http://schemas.microsoft.com/office/drawing/2014/main" val="2136792234"/>
                    </a:ext>
                  </a:extLst>
                </a:gridCol>
                <a:gridCol w="658368">
                  <a:extLst>
                    <a:ext uri="{9D8B030D-6E8A-4147-A177-3AD203B41FA5}">
                      <a16:colId xmlns:a16="http://schemas.microsoft.com/office/drawing/2014/main" val="82886801"/>
                    </a:ext>
                  </a:extLst>
                </a:gridCol>
                <a:gridCol w="658368">
                  <a:extLst>
                    <a:ext uri="{9D8B030D-6E8A-4147-A177-3AD203B41FA5}">
                      <a16:colId xmlns:a16="http://schemas.microsoft.com/office/drawing/2014/main" val="2577942090"/>
                    </a:ext>
                  </a:extLst>
                </a:gridCol>
                <a:gridCol w="658368">
                  <a:extLst>
                    <a:ext uri="{9D8B030D-6E8A-4147-A177-3AD203B41FA5}">
                      <a16:colId xmlns:a16="http://schemas.microsoft.com/office/drawing/2014/main" val="4282851158"/>
                    </a:ext>
                  </a:extLst>
                </a:gridCol>
                <a:gridCol w="658368">
                  <a:extLst>
                    <a:ext uri="{9D8B030D-6E8A-4147-A177-3AD203B41FA5}">
                      <a16:colId xmlns:a16="http://schemas.microsoft.com/office/drawing/2014/main" val="3547119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8772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- 2017-12-16 14:56:49</a:t>
                      </a:r>
                      <a:r>
                        <a:rPr kumimoji="0" lang="de-DE" sz="1000" b="0" i="0" u="none" strike="noStrike" kern="1200" cap="none" spc="0" normalizeH="0" baseline="0" noProof="0">
                          <a:ln>
                            <a:noFill/>
                          </a:ln>
                          <a:solidFill>
                            <a:prstClr val="black"/>
                          </a:solidFill>
                          <a:effectLst/>
                          <a:uLnTx/>
                          <a:uFillTx/>
                          <a:latin typeface="+mn-lt"/>
                          <a:ea typeface="+mn-ea"/>
                          <a:cs typeface="+mn-cs"/>
                        </a:rPr>
                        <a:t>
Liebe Freunde des guten Geschmacks!
Die Jahreswende naht und wir möchten an dieser Stelle nochmals darauf hinweisen, dass eine Reservierung an der Bar für den Silvesterabend unbedingt notwendig ist.
Einfach eine E-Mail an bar@marksnybar.at
Cheers und bis dem Nächst!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1786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- 2017-12-12 18:30:00</a:t>
                      </a:r>
                      <a:r>
                        <a:rPr kumimoji="0" lang="de-DE" sz="1000" b="0" i="0" u="none" strike="noStrike" kern="1200" cap="none" spc="0" normalizeH="0" baseline="0" noProof="0">
                          <a:ln>
                            <a:noFill/>
                          </a:ln>
                          <a:solidFill>
                            <a:prstClr val="black"/>
                          </a:solidFill>
                          <a:effectLst/>
                          <a:uLnTx/>
                          <a:uFillTx/>
                          <a:latin typeface="+mn-lt"/>
                          <a:ea typeface="+mn-ea"/>
                          <a:cs typeface="+mn-cs"/>
                        </a:rPr>
                        <a:t>
Wie schmecken eigentlich Wintercocktails? ⛄🍸
Ziemlich gut, finden wir! Reinlesen in unser Magazin, New Yorker Barflair schnuppern und vielleicht auch reinschmecken in unsere Wintercocktails...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2851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- 2017-12-10 11:00:00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wunderschönen zweiten Adventsonntag! Genießt den Tag! 
Wir verabschieden uns heute in den Urlaub und sind ab 26.12.2017 wieder für Euch 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5673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- 2017-12-08 19:58:49</a:t>
                      </a:r>
                      <a:r>
                        <a:rPr kumimoji="0" lang="de-DE" sz="1000" b="0" i="0" u="none" strike="noStrike" kern="1200" cap="none" spc="0" normalizeH="0" baseline="0" noProof="0">
                          <a:ln>
                            <a:noFill/>
                          </a:ln>
                          <a:solidFill>
                            <a:prstClr val="black"/>
                          </a:solidFill>
                          <a:effectLst/>
                          <a:uLnTx/>
                          <a:uFillTx/>
                          <a:latin typeface="+mn-lt"/>
                          <a:ea typeface="+mn-ea"/>
                          <a:cs typeface="+mn-cs"/>
                        </a:rPr>
                        <a:t>
Zu der Winterlichen Stimmung und den gerade gefallenen Neuschnee empfehlen wir eine Feuerzangenbwle! 
Die gibts heute bei uns portionsweise!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96914304"/>
                  </a:ext>
                </a:extLst>
              </a:tr>
            </a:tbl>
          </a:graphicData>
        </a:graphic>
      </p:graphicFrame>
      <p:sp>
        <p:nvSpPr>
          <p:cNvPr id="4" name="Text Placeholder 3">
            <a:extLst>
              <a:ext uri="{FF2B5EF4-FFF2-40B4-BE49-F238E27FC236}">
                <a16:creationId xmlns:a16="http://schemas.microsoft.com/office/drawing/2014/main" id="{89936C59-2217-44D1-8E66-95A48270F0F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490599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A5804-170D-4D69-B30A-A361CF51B06F}"/>
              </a:ext>
            </a:extLst>
          </p:cNvPr>
          <p:cNvSpPr>
            <a:spLocks noGrp="1"/>
          </p:cNvSpPr>
          <p:nvPr>
            <p:ph type="title"/>
          </p:nvPr>
        </p:nvSpPr>
        <p:spPr/>
        <p:txBody>
          <a:bodyPr/>
          <a:lstStyle/>
          <a:p>
            <a:r>
              <a:rPr lang="de-DE"/>
              <a:t>Eigene Beiträge (Postings) - 5 of 7</a:t>
            </a:r>
            <a:endParaRPr lang="en-US"/>
          </a:p>
        </p:txBody>
      </p:sp>
      <p:graphicFrame>
        <p:nvGraphicFramePr>
          <p:cNvPr id="5" name="Table Placeholder 4">
            <a:extLst>
              <a:ext uri="{FF2B5EF4-FFF2-40B4-BE49-F238E27FC236}">
                <a16:creationId xmlns:a16="http://schemas.microsoft.com/office/drawing/2014/main" id="{EBED385C-FB3F-4365-8384-5DF218BEC158}"/>
              </a:ext>
            </a:extLst>
          </p:cNvPr>
          <p:cNvGraphicFramePr>
            <a:graphicFrameLocks noGrp="1"/>
          </p:cNvGraphicFramePr>
          <p:nvPr>
            <p:ph type="tbl" sz="quarter" idx="13"/>
            <p:extLst>
              <p:ext uri="{D42A27DB-BD31-4B8C-83A1-F6EECF244321}">
                <p14:modId xmlns:p14="http://schemas.microsoft.com/office/powerpoint/2010/main" val="630218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56655481"/>
                    </a:ext>
                  </a:extLst>
                </a:gridCol>
                <a:gridCol w="658368">
                  <a:extLst>
                    <a:ext uri="{9D8B030D-6E8A-4147-A177-3AD203B41FA5}">
                      <a16:colId xmlns:a16="http://schemas.microsoft.com/office/drawing/2014/main" val="181158046"/>
                    </a:ext>
                  </a:extLst>
                </a:gridCol>
                <a:gridCol w="658368">
                  <a:extLst>
                    <a:ext uri="{9D8B030D-6E8A-4147-A177-3AD203B41FA5}">
                      <a16:colId xmlns:a16="http://schemas.microsoft.com/office/drawing/2014/main" val="1851456200"/>
                    </a:ext>
                  </a:extLst>
                </a:gridCol>
                <a:gridCol w="658368">
                  <a:extLst>
                    <a:ext uri="{9D8B030D-6E8A-4147-A177-3AD203B41FA5}">
                      <a16:colId xmlns:a16="http://schemas.microsoft.com/office/drawing/2014/main" val="1773162156"/>
                    </a:ext>
                  </a:extLst>
                </a:gridCol>
                <a:gridCol w="658368">
                  <a:extLst>
                    <a:ext uri="{9D8B030D-6E8A-4147-A177-3AD203B41FA5}">
                      <a16:colId xmlns:a16="http://schemas.microsoft.com/office/drawing/2014/main" val="3942805"/>
                    </a:ext>
                  </a:extLst>
                </a:gridCol>
                <a:gridCol w="658368">
                  <a:extLst>
                    <a:ext uri="{9D8B030D-6E8A-4147-A177-3AD203B41FA5}">
                      <a16:colId xmlns:a16="http://schemas.microsoft.com/office/drawing/2014/main" val="2106153535"/>
                    </a:ext>
                  </a:extLst>
                </a:gridCol>
                <a:gridCol w="658368">
                  <a:extLst>
                    <a:ext uri="{9D8B030D-6E8A-4147-A177-3AD203B41FA5}">
                      <a16:colId xmlns:a16="http://schemas.microsoft.com/office/drawing/2014/main" val="2820313468"/>
                    </a:ext>
                  </a:extLst>
                </a:gridCol>
                <a:gridCol w="658368">
                  <a:extLst>
                    <a:ext uri="{9D8B030D-6E8A-4147-A177-3AD203B41FA5}">
                      <a16:colId xmlns:a16="http://schemas.microsoft.com/office/drawing/2014/main" val="712904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7738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- 2017-12-08 19:58:49</a:t>
                      </a:r>
                      <a:r>
                        <a:rPr kumimoji="0" lang="de-DE" sz="1000" b="0" i="0" u="none" strike="noStrike" kern="1200" cap="none" spc="0" normalizeH="0" baseline="0" noProof="0">
                          <a:ln>
                            <a:noFill/>
                          </a:ln>
                          <a:solidFill>
                            <a:prstClr val="black"/>
                          </a:solidFill>
                          <a:effectLst/>
                          <a:uLnTx/>
                          <a:uFillTx/>
                          <a:latin typeface="+mn-lt"/>
                          <a:ea typeface="+mn-ea"/>
                          <a:cs typeface="+mn-cs"/>
                        </a:rPr>
                        <a:t>
Zu der Winterlichen Stimmung und den gerade gefallenen Neuschnee empfehlen wir eine Feuerzangenbwle! 
Die gibts heute bei uns portionsweise!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6120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- 2017-12-05 19:00:01</a:t>
                      </a:r>
                      <a:r>
                        <a:rPr kumimoji="0" lang="de-DE" sz="1000" b="0" i="0" u="none" strike="noStrike" kern="1200" cap="none" spc="0" normalizeH="0" baseline="0" noProof="0">
                          <a:ln>
                            <a:noFill/>
                          </a:ln>
                          <a:solidFill>
                            <a:prstClr val="black"/>
                          </a:solidFill>
                          <a:effectLst/>
                          <a:uLnTx/>
                          <a:uFillTx/>
                          <a:latin typeface="+mn-lt"/>
                          <a:ea typeface="+mn-ea"/>
                          <a:cs typeface="+mn-cs"/>
                        </a:rPr>
                        <a:t>
"Lasst uns froh und munter sein
und uns recht von Herzen freu'n!
Lustig, lustig, traleralala,
bald ist Nikolausabend da,
bald ist Nikolausabend da!"(...)
Könnt ihr Euch noch an dieses Kinderlied erinnern? 😁😁
Da werden Erinnerungen wach...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0332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- 2017-12-05 18:30:00</a:t>
                      </a:r>
                      <a:r>
                        <a:rPr kumimoji="0" lang="de-DE" sz="1000" b="0" i="0" u="none" strike="noStrike" kern="1200" cap="none" spc="0" normalizeH="0" baseline="0" noProof="0">
                          <a:ln>
                            <a:noFill/>
                          </a:ln>
                          <a:solidFill>
                            <a:prstClr val="black"/>
                          </a:solidFill>
                          <a:effectLst/>
                          <a:uLnTx/>
                          <a:uFillTx/>
                          <a:latin typeface="+mn-lt"/>
                          <a:ea typeface="+mn-ea"/>
                          <a:cs typeface="+mn-cs"/>
                        </a:rPr>
                        <a:t>
Verführung an der Bar...
Es soll ja Getränke geben, die gezielt nur eines im Sinn haben. Und das ist auch gut so. Aphrodisierende Cocktails und Getränke lockern Zunge und Stimmung. Aber von welchen Drinks sprechen wir da eigentlich?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7161935"/>
                  </a:ext>
                </a:extLst>
              </a:tr>
            </a:tbl>
          </a:graphicData>
        </a:graphic>
      </p:graphicFrame>
      <p:sp>
        <p:nvSpPr>
          <p:cNvPr id="4" name="Text Placeholder 3">
            <a:extLst>
              <a:ext uri="{FF2B5EF4-FFF2-40B4-BE49-F238E27FC236}">
                <a16:creationId xmlns:a16="http://schemas.microsoft.com/office/drawing/2014/main" id="{EB10E4A1-3821-4FD4-B5B4-39E61460DADD}"/>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270437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6FC49-74EB-4F2C-8A9C-AE8EF6955A9F}"/>
              </a:ext>
            </a:extLst>
          </p:cNvPr>
          <p:cNvSpPr>
            <a:spLocks noGrp="1"/>
          </p:cNvSpPr>
          <p:nvPr>
            <p:ph type="title"/>
          </p:nvPr>
        </p:nvSpPr>
        <p:spPr/>
        <p:txBody>
          <a:bodyPr/>
          <a:lstStyle/>
          <a:p>
            <a:r>
              <a:rPr lang="de-DE"/>
              <a:t>Eigene Beiträge (Postings) - 6 of 7</a:t>
            </a:r>
            <a:endParaRPr lang="en-US"/>
          </a:p>
        </p:txBody>
      </p:sp>
      <p:graphicFrame>
        <p:nvGraphicFramePr>
          <p:cNvPr id="5" name="Table Placeholder 4">
            <a:extLst>
              <a:ext uri="{FF2B5EF4-FFF2-40B4-BE49-F238E27FC236}">
                <a16:creationId xmlns:a16="http://schemas.microsoft.com/office/drawing/2014/main" id="{7A6422B8-E535-4846-9DFC-0996F8D0C4F2}"/>
              </a:ext>
            </a:extLst>
          </p:cNvPr>
          <p:cNvGraphicFramePr>
            <a:graphicFrameLocks noGrp="1"/>
          </p:cNvGraphicFramePr>
          <p:nvPr>
            <p:ph type="tbl" sz="quarter" idx="13"/>
            <p:extLst>
              <p:ext uri="{D42A27DB-BD31-4B8C-83A1-F6EECF244321}">
                <p14:modId xmlns:p14="http://schemas.microsoft.com/office/powerpoint/2010/main" val="4055560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92806367"/>
                    </a:ext>
                  </a:extLst>
                </a:gridCol>
                <a:gridCol w="658368">
                  <a:extLst>
                    <a:ext uri="{9D8B030D-6E8A-4147-A177-3AD203B41FA5}">
                      <a16:colId xmlns:a16="http://schemas.microsoft.com/office/drawing/2014/main" val="221728510"/>
                    </a:ext>
                  </a:extLst>
                </a:gridCol>
                <a:gridCol w="658368">
                  <a:extLst>
                    <a:ext uri="{9D8B030D-6E8A-4147-A177-3AD203B41FA5}">
                      <a16:colId xmlns:a16="http://schemas.microsoft.com/office/drawing/2014/main" val="4095895671"/>
                    </a:ext>
                  </a:extLst>
                </a:gridCol>
                <a:gridCol w="658368">
                  <a:extLst>
                    <a:ext uri="{9D8B030D-6E8A-4147-A177-3AD203B41FA5}">
                      <a16:colId xmlns:a16="http://schemas.microsoft.com/office/drawing/2014/main" val="1051868223"/>
                    </a:ext>
                  </a:extLst>
                </a:gridCol>
                <a:gridCol w="658368">
                  <a:extLst>
                    <a:ext uri="{9D8B030D-6E8A-4147-A177-3AD203B41FA5}">
                      <a16:colId xmlns:a16="http://schemas.microsoft.com/office/drawing/2014/main" val="1006507959"/>
                    </a:ext>
                  </a:extLst>
                </a:gridCol>
                <a:gridCol w="658368">
                  <a:extLst>
                    <a:ext uri="{9D8B030D-6E8A-4147-A177-3AD203B41FA5}">
                      <a16:colId xmlns:a16="http://schemas.microsoft.com/office/drawing/2014/main" val="3572263804"/>
                    </a:ext>
                  </a:extLst>
                </a:gridCol>
                <a:gridCol w="658368">
                  <a:extLst>
                    <a:ext uri="{9D8B030D-6E8A-4147-A177-3AD203B41FA5}">
                      <a16:colId xmlns:a16="http://schemas.microsoft.com/office/drawing/2014/main" val="1948773847"/>
                    </a:ext>
                  </a:extLst>
                </a:gridCol>
                <a:gridCol w="658368">
                  <a:extLst>
                    <a:ext uri="{9D8B030D-6E8A-4147-A177-3AD203B41FA5}">
                      <a16:colId xmlns:a16="http://schemas.microsoft.com/office/drawing/2014/main" val="2088938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7254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- 2017-12-03 17:47:33</a:t>
                      </a:r>
                      <a:r>
                        <a:rPr kumimoji="0" lang="en-US" sz="1000" b="0" i="0" u="none" strike="noStrike" kern="1200" cap="none" spc="0" normalizeH="0" baseline="0" noProof="0">
                          <a:ln>
                            <a:noFill/>
                          </a:ln>
                          <a:solidFill>
                            <a:prstClr val="black"/>
                          </a:solidFill>
                          <a:effectLst/>
                          <a:uLnTx/>
                          <a:uFillTx/>
                          <a:latin typeface="+mn-lt"/>
                          <a:ea typeface="+mn-ea"/>
                          <a:cs typeface="+mn-cs"/>
                        </a:rPr>
                        <a:t>
So Leute!
Heute bei uns...
"Betreutes Trinken"
Unsere Empfehlung ist der Siegerdrink von Harald Gröbl. Er hat in Amsterdam den ersten Platz für Österreich belegt und vertritt Österreich bei den Bacardi Legacy Global Finals im April in Mexico!
Sein Drink:
Wayfarer
Bacardi Ocho, Creme de Cacao weiss, Martini Riserva Rubino, Limette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2954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- 2017-12-03 10:00:00</a:t>
                      </a:r>
                      <a:r>
                        <a:rPr kumimoji="0" lang="de-DE" sz="1000" b="0" i="0" u="none" strike="noStrike" kern="1200" cap="none" spc="0" normalizeH="0" baseline="0" noProof="0">
                          <a:ln>
                            <a:noFill/>
                          </a:ln>
                          <a:solidFill>
                            <a:prstClr val="black"/>
                          </a:solidFill>
                          <a:effectLst/>
                          <a:uLnTx/>
                          <a:uFillTx/>
                          <a:latin typeface="+mn-lt"/>
                          <a:ea typeface="+mn-ea"/>
                          <a:cs typeface="+mn-cs"/>
                        </a:rPr>
                        <a:t>
"Advent, Advent, das erste Lichtlein brennt..."
Wir wünschen Euch eine wunderschöne und besinnliche Adventszeit!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41552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- 2017-12-01 20:00:00</a:t>
                      </a:r>
                      <a:r>
                        <a:rPr kumimoji="0" lang="de-DE" sz="1000" b="0" i="0" u="none" strike="noStrike" kern="1200" cap="none" spc="0" normalizeH="0" baseline="0" noProof="0">
                          <a:ln>
                            <a:noFill/>
                          </a:ln>
                          <a:solidFill>
                            <a:prstClr val="black"/>
                          </a:solidFill>
                          <a:effectLst/>
                          <a:uLnTx/>
                          <a:uFillTx/>
                          <a:latin typeface="+mn-lt"/>
                          <a:ea typeface="+mn-ea"/>
                          <a:cs typeface="+mn-cs"/>
                        </a:rPr>
                        <a:t>
Hier ein kleiner Einblick in unseren exklusiven Sole Spa!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59297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- 2017-12-01 11:55:41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43161883"/>
                  </a:ext>
                </a:extLst>
              </a:tr>
            </a:tbl>
          </a:graphicData>
        </a:graphic>
      </p:graphicFrame>
      <p:sp>
        <p:nvSpPr>
          <p:cNvPr id="4" name="Text Placeholder 3">
            <a:extLst>
              <a:ext uri="{FF2B5EF4-FFF2-40B4-BE49-F238E27FC236}">
                <a16:creationId xmlns:a16="http://schemas.microsoft.com/office/drawing/2014/main" id="{18C1FA3C-B997-43CD-BFB2-60CC8B2BB95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816934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F6742-C03A-4E52-8825-3D345D35F08D}"/>
              </a:ext>
            </a:extLst>
          </p:cNvPr>
          <p:cNvSpPr>
            <a:spLocks noGrp="1"/>
          </p:cNvSpPr>
          <p:nvPr>
            <p:ph type="title"/>
          </p:nvPr>
        </p:nvSpPr>
        <p:spPr/>
        <p:txBody>
          <a:bodyPr/>
          <a:lstStyle/>
          <a:p>
            <a:r>
              <a:rPr lang="de-DE"/>
              <a:t>Eigene Beiträge (Postings) - 7 of 7</a:t>
            </a:r>
            <a:endParaRPr lang="en-US"/>
          </a:p>
        </p:txBody>
      </p:sp>
      <p:graphicFrame>
        <p:nvGraphicFramePr>
          <p:cNvPr id="5" name="Table Placeholder 4">
            <a:extLst>
              <a:ext uri="{FF2B5EF4-FFF2-40B4-BE49-F238E27FC236}">
                <a16:creationId xmlns:a16="http://schemas.microsoft.com/office/drawing/2014/main" id="{9AE63B76-7D45-4586-8EB5-AD5DE8C8D4F7}"/>
              </a:ext>
            </a:extLst>
          </p:cNvPr>
          <p:cNvGraphicFramePr>
            <a:graphicFrameLocks noGrp="1"/>
          </p:cNvGraphicFramePr>
          <p:nvPr>
            <p:ph type="tbl" sz="quarter" idx="13"/>
            <p:extLst>
              <p:ext uri="{D42A27DB-BD31-4B8C-83A1-F6EECF244321}">
                <p14:modId xmlns:p14="http://schemas.microsoft.com/office/powerpoint/2010/main" val="3359368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60231397"/>
                    </a:ext>
                  </a:extLst>
                </a:gridCol>
                <a:gridCol w="658368">
                  <a:extLst>
                    <a:ext uri="{9D8B030D-6E8A-4147-A177-3AD203B41FA5}">
                      <a16:colId xmlns:a16="http://schemas.microsoft.com/office/drawing/2014/main" val="2729862745"/>
                    </a:ext>
                  </a:extLst>
                </a:gridCol>
                <a:gridCol w="658368">
                  <a:extLst>
                    <a:ext uri="{9D8B030D-6E8A-4147-A177-3AD203B41FA5}">
                      <a16:colId xmlns:a16="http://schemas.microsoft.com/office/drawing/2014/main" val="630678403"/>
                    </a:ext>
                  </a:extLst>
                </a:gridCol>
                <a:gridCol w="658368">
                  <a:extLst>
                    <a:ext uri="{9D8B030D-6E8A-4147-A177-3AD203B41FA5}">
                      <a16:colId xmlns:a16="http://schemas.microsoft.com/office/drawing/2014/main" val="70220032"/>
                    </a:ext>
                  </a:extLst>
                </a:gridCol>
                <a:gridCol w="658368">
                  <a:extLst>
                    <a:ext uri="{9D8B030D-6E8A-4147-A177-3AD203B41FA5}">
                      <a16:colId xmlns:a16="http://schemas.microsoft.com/office/drawing/2014/main" val="3981055448"/>
                    </a:ext>
                  </a:extLst>
                </a:gridCol>
                <a:gridCol w="658368">
                  <a:extLst>
                    <a:ext uri="{9D8B030D-6E8A-4147-A177-3AD203B41FA5}">
                      <a16:colId xmlns:a16="http://schemas.microsoft.com/office/drawing/2014/main" val="2194872343"/>
                    </a:ext>
                  </a:extLst>
                </a:gridCol>
                <a:gridCol w="658368">
                  <a:extLst>
                    <a:ext uri="{9D8B030D-6E8A-4147-A177-3AD203B41FA5}">
                      <a16:colId xmlns:a16="http://schemas.microsoft.com/office/drawing/2014/main" val="3692183866"/>
                    </a:ext>
                  </a:extLst>
                </a:gridCol>
                <a:gridCol w="658368">
                  <a:extLst>
                    <a:ext uri="{9D8B030D-6E8A-4147-A177-3AD203B41FA5}">
                      <a16:colId xmlns:a16="http://schemas.microsoft.com/office/drawing/2014/main" val="1274161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3108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- 2017-12-01 10:52:11</a:t>
                      </a:r>
                      <a:r>
                        <a:rPr kumimoji="0" lang="de-DE" sz="1000" b="0" i="0" u="none" strike="noStrike" kern="1200" cap="none" spc="0" normalizeH="0" baseline="0" noProof="0">
                          <a:ln>
                            <a:noFill/>
                          </a:ln>
                          <a:solidFill>
                            <a:prstClr val="black"/>
                          </a:solidFill>
                          <a:effectLst/>
                          <a:uLnTx/>
                          <a:uFillTx/>
                          <a:latin typeface="+mn-lt"/>
                          <a:ea typeface="+mn-ea"/>
                          <a:cs typeface="+mn-cs"/>
                        </a:rPr>
                        <a:t>
Wow 😉😉 Vielen lieben Dank an unsere Chefs! Damit die Weihnachtszeit ein bisschen versüßt wird, hat jeder Mitarbeiter einen Adventskalender bekommen!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28417226"/>
                  </a:ext>
                </a:extLst>
              </a:tr>
            </a:tbl>
          </a:graphicData>
        </a:graphic>
      </p:graphicFrame>
      <p:sp>
        <p:nvSpPr>
          <p:cNvPr id="4" name="Text Placeholder 3">
            <a:extLst>
              <a:ext uri="{FF2B5EF4-FFF2-40B4-BE49-F238E27FC236}">
                <a16:creationId xmlns:a16="http://schemas.microsoft.com/office/drawing/2014/main" id="{4E549ECA-0260-4661-8CA0-93F046F007B6}"/>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323155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82C2B-7718-4610-8E03-9B58BE8F6D13}"/>
              </a:ext>
            </a:extLst>
          </p:cNvPr>
          <p:cNvSpPr>
            <a:spLocks noGrp="1"/>
          </p:cNvSpPr>
          <p:nvPr>
            <p:ph type="title"/>
          </p:nvPr>
        </p:nvSpPr>
        <p:spPr/>
        <p:txBody>
          <a:bodyPr/>
          <a:lstStyle/>
          <a:p>
            <a:r>
              <a:rPr lang="en-US"/>
              <a:t>Eigene Beiträge (Postings) + Reactions - 1 of 9</a:t>
            </a:r>
          </a:p>
        </p:txBody>
      </p:sp>
      <p:graphicFrame>
        <p:nvGraphicFramePr>
          <p:cNvPr id="5" name="Table Placeholder 4">
            <a:extLst>
              <a:ext uri="{FF2B5EF4-FFF2-40B4-BE49-F238E27FC236}">
                <a16:creationId xmlns:a16="http://schemas.microsoft.com/office/drawing/2014/main" id="{647CBCF6-8742-4184-BC2D-0F5A7C5EDA7E}"/>
              </a:ext>
            </a:extLst>
          </p:cNvPr>
          <p:cNvGraphicFramePr>
            <a:graphicFrameLocks noGrp="1"/>
          </p:cNvGraphicFramePr>
          <p:nvPr>
            <p:ph type="tbl" sz="quarter" idx="13"/>
            <p:extLst>
              <p:ext uri="{D42A27DB-BD31-4B8C-83A1-F6EECF244321}">
                <p14:modId xmlns:p14="http://schemas.microsoft.com/office/powerpoint/2010/main" val="3409556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57466460"/>
                    </a:ext>
                  </a:extLst>
                </a:gridCol>
                <a:gridCol w="822960">
                  <a:extLst>
                    <a:ext uri="{9D8B030D-6E8A-4147-A177-3AD203B41FA5}">
                      <a16:colId xmlns:a16="http://schemas.microsoft.com/office/drawing/2014/main" val="1100124054"/>
                    </a:ext>
                  </a:extLst>
                </a:gridCol>
                <a:gridCol w="822960">
                  <a:extLst>
                    <a:ext uri="{9D8B030D-6E8A-4147-A177-3AD203B41FA5}">
                      <a16:colId xmlns:a16="http://schemas.microsoft.com/office/drawing/2014/main" val="4081407395"/>
                    </a:ext>
                  </a:extLst>
                </a:gridCol>
                <a:gridCol w="822960">
                  <a:extLst>
                    <a:ext uri="{9D8B030D-6E8A-4147-A177-3AD203B41FA5}">
                      <a16:colId xmlns:a16="http://schemas.microsoft.com/office/drawing/2014/main" val="3223240354"/>
                    </a:ext>
                  </a:extLst>
                </a:gridCol>
                <a:gridCol w="822960">
                  <a:extLst>
                    <a:ext uri="{9D8B030D-6E8A-4147-A177-3AD203B41FA5}">
                      <a16:colId xmlns:a16="http://schemas.microsoft.com/office/drawing/2014/main" val="1683843099"/>
                    </a:ext>
                  </a:extLst>
                </a:gridCol>
                <a:gridCol w="822960">
                  <a:extLst>
                    <a:ext uri="{9D8B030D-6E8A-4147-A177-3AD203B41FA5}">
                      <a16:colId xmlns:a16="http://schemas.microsoft.com/office/drawing/2014/main" val="3826271093"/>
                    </a:ext>
                  </a:extLst>
                </a:gridCol>
                <a:gridCol w="822960">
                  <a:extLst>
                    <a:ext uri="{9D8B030D-6E8A-4147-A177-3AD203B41FA5}">
                      <a16:colId xmlns:a16="http://schemas.microsoft.com/office/drawing/2014/main" val="3912685049"/>
                    </a:ext>
                  </a:extLst>
                </a:gridCol>
                <a:gridCol w="822960">
                  <a:extLst>
                    <a:ext uri="{9D8B030D-6E8A-4147-A177-3AD203B41FA5}">
                      <a16:colId xmlns:a16="http://schemas.microsoft.com/office/drawing/2014/main" val="3599976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20496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- 2017-12-31 17:45:34</a:t>
                      </a:r>
                      <a:r>
                        <a:rPr kumimoji="0" lang="de-DE" sz="1000" b="0" i="0" u="none" strike="noStrike" kern="1200" cap="none" spc="0" normalizeH="0" baseline="0" noProof="0">
                          <a:ln>
                            <a:noFill/>
                          </a:ln>
                          <a:solidFill>
                            <a:prstClr val="black"/>
                          </a:solidFill>
                          <a:effectLst/>
                          <a:uLnTx/>
                          <a:uFillTx/>
                          <a:latin typeface="+mn-lt"/>
                          <a:ea typeface="+mn-ea"/>
                          <a:cs typeface="+mn-cs"/>
                        </a:rPr>
                        <a:t>
Wir sind bereit!!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58160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- 2017-12-31 15:09:23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58446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- 2017-12-31 12:54:32</a:t>
                      </a:r>
                      <a:r>
                        <a:rPr kumimoji="0" lang="de-DE" sz="1000" b="0" i="0" u="none" strike="noStrike" kern="1200" cap="none" spc="0" normalizeH="0" baseline="0" noProof="0">
                          <a:ln>
                            <a:noFill/>
                          </a:ln>
                          <a:solidFill>
                            <a:prstClr val="black"/>
                          </a:solidFill>
                          <a:effectLst/>
                          <a:uLnTx/>
                          <a:uFillTx/>
                          <a:latin typeface="+mn-lt"/>
                          <a:ea typeface="+mn-ea"/>
                          <a:cs typeface="+mn-cs"/>
                        </a:rPr>
                        <a:t>
Der Countdown läuft! Nur noch wenige Stunden bis zum Silvesterabend!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64219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- 2017-12-28 18:30:01</a:t>
                      </a:r>
                      <a:r>
                        <a:rPr kumimoji="0" lang="de-DE" sz="1000" b="0" i="0" u="none" strike="noStrike" kern="1200" cap="none" spc="0" normalizeH="0" baseline="0" noProof="0">
                          <a:ln>
                            <a:noFill/>
                          </a:ln>
                          <a:solidFill>
                            <a:prstClr val="black"/>
                          </a:solidFill>
                          <a:effectLst/>
                          <a:uLnTx/>
                          <a:uFillTx/>
                          <a:latin typeface="+mn-lt"/>
                          <a:ea typeface="+mn-ea"/>
                          <a:cs typeface="+mn-cs"/>
                        </a:rPr>
                        <a:t>
Mit einer extraportion Romantik ins neue Jahr... 💝🌹💐
Bei uns können Paare viele besondere Extras für die schönste Zeit zu zweit buchen. Das macht den Liebesurlaub im neuen Jahr besonders und unvergesslich!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71062132"/>
                  </a:ext>
                </a:extLst>
              </a:tr>
            </a:tbl>
          </a:graphicData>
        </a:graphic>
      </p:graphicFrame>
      <p:sp>
        <p:nvSpPr>
          <p:cNvPr id="4" name="Text Placeholder 3">
            <a:extLst>
              <a:ext uri="{FF2B5EF4-FFF2-40B4-BE49-F238E27FC236}">
                <a16:creationId xmlns:a16="http://schemas.microsoft.com/office/drawing/2014/main" id="{D9E1B18D-B923-4DA6-818C-51D4F8D9B57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673381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E1E70-FEF2-4596-AE9E-4BF6FD2FD1DE}"/>
              </a:ext>
            </a:extLst>
          </p:cNvPr>
          <p:cNvSpPr>
            <a:spLocks noGrp="1"/>
          </p:cNvSpPr>
          <p:nvPr>
            <p:ph type="title"/>
          </p:nvPr>
        </p:nvSpPr>
        <p:spPr/>
        <p:txBody>
          <a:bodyPr/>
          <a:lstStyle/>
          <a:p>
            <a:r>
              <a:rPr lang="en-US"/>
              <a:t>Eigene Beiträge (Postings) + Reactions - 2 of 9</a:t>
            </a:r>
          </a:p>
        </p:txBody>
      </p:sp>
      <p:graphicFrame>
        <p:nvGraphicFramePr>
          <p:cNvPr id="5" name="Table Placeholder 4">
            <a:extLst>
              <a:ext uri="{FF2B5EF4-FFF2-40B4-BE49-F238E27FC236}">
                <a16:creationId xmlns:a16="http://schemas.microsoft.com/office/drawing/2014/main" id="{0443275F-2EB4-49D3-8003-88D40107A9ED}"/>
              </a:ext>
            </a:extLst>
          </p:cNvPr>
          <p:cNvGraphicFramePr>
            <a:graphicFrameLocks noGrp="1"/>
          </p:cNvGraphicFramePr>
          <p:nvPr>
            <p:ph type="tbl" sz="quarter" idx="13"/>
            <p:extLst>
              <p:ext uri="{D42A27DB-BD31-4B8C-83A1-F6EECF244321}">
                <p14:modId xmlns:p14="http://schemas.microsoft.com/office/powerpoint/2010/main" val="859748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62047450"/>
                    </a:ext>
                  </a:extLst>
                </a:gridCol>
                <a:gridCol w="822960">
                  <a:extLst>
                    <a:ext uri="{9D8B030D-6E8A-4147-A177-3AD203B41FA5}">
                      <a16:colId xmlns:a16="http://schemas.microsoft.com/office/drawing/2014/main" val="2467443018"/>
                    </a:ext>
                  </a:extLst>
                </a:gridCol>
                <a:gridCol w="822960">
                  <a:extLst>
                    <a:ext uri="{9D8B030D-6E8A-4147-A177-3AD203B41FA5}">
                      <a16:colId xmlns:a16="http://schemas.microsoft.com/office/drawing/2014/main" val="4097209165"/>
                    </a:ext>
                  </a:extLst>
                </a:gridCol>
                <a:gridCol w="822960">
                  <a:extLst>
                    <a:ext uri="{9D8B030D-6E8A-4147-A177-3AD203B41FA5}">
                      <a16:colId xmlns:a16="http://schemas.microsoft.com/office/drawing/2014/main" val="3893688712"/>
                    </a:ext>
                  </a:extLst>
                </a:gridCol>
                <a:gridCol w="822960">
                  <a:extLst>
                    <a:ext uri="{9D8B030D-6E8A-4147-A177-3AD203B41FA5}">
                      <a16:colId xmlns:a16="http://schemas.microsoft.com/office/drawing/2014/main" val="379813265"/>
                    </a:ext>
                  </a:extLst>
                </a:gridCol>
                <a:gridCol w="822960">
                  <a:extLst>
                    <a:ext uri="{9D8B030D-6E8A-4147-A177-3AD203B41FA5}">
                      <a16:colId xmlns:a16="http://schemas.microsoft.com/office/drawing/2014/main" val="168912842"/>
                    </a:ext>
                  </a:extLst>
                </a:gridCol>
                <a:gridCol w="822960">
                  <a:extLst>
                    <a:ext uri="{9D8B030D-6E8A-4147-A177-3AD203B41FA5}">
                      <a16:colId xmlns:a16="http://schemas.microsoft.com/office/drawing/2014/main" val="1886767324"/>
                    </a:ext>
                  </a:extLst>
                </a:gridCol>
                <a:gridCol w="822960">
                  <a:extLst>
                    <a:ext uri="{9D8B030D-6E8A-4147-A177-3AD203B41FA5}">
                      <a16:colId xmlns:a16="http://schemas.microsoft.com/office/drawing/2014/main" val="4055137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96025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- 2017-12-26 10:33:51</a:t>
                      </a:r>
                      <a:r>
                        <a:rPr kumimoji="0" lang="de-DE" sz="1000" b="0" i="0" u="none" strike="noStrike" kern="1200" cap="none" spc="0" normalizeH="0" baseline="0" noProof="0">
                          <a:ln>
                            <a:noFill/>
                          </a:ln>
                          <a:solidFill>
                            <a:prstClr val="black"/>
                          </a:solidFill>
                          <a:effectLst/>
                          <a:uLnTx/>
                          <a:uFillTx/>
                          <a:latin typeface="+mn-lt"/>
                          <a:ea typeface="+mn-ea"/>
                          <a:cs typeface="+mn-cs"/>
                        </a:rPr>
                        <a:t>
Die letzten Vorbereitungen werden getroffen und dann heißt es wieder "Herzlichen Willkommen im Hotel Winzer"!
Wir freuen uns auf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65652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- 2017-12-21 14:15:49</a:t>
                      </a:r>
                      <a:r>
                        <a:rPr kumimoji="0" lang="de-DE" sz="1000" b="0" i="0" u="none" strike="noStrike" kern="1200" cap="none" spc="0" normalizeH="0" baseline="0" noProof="0">
                          <a:ln>
                            <a:noFill/>
                          </a:ln>
                          <a:solidFill>
                            <a:prstClr val="black"/>
                          </a:solidFill>
                          <a:effectLst/>
                          <a:uLnTx/>
                          <a:uFillTx/>
                          <a:latin typeface="+mn-lt"/>
                          <a:ea typeface="+mn-ea"/>
                          <a:cs typeface="+mn-cs"/>
                        </a:rPr>
                        <a:t>
Heute wird die Neue Karte auf Herz und Nieren geprüft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27072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- 2017-12-21 11:30:00</a:t>
                      </a:r>
                      <a:r>
                        <a:rPr kumimoji="0" lang="de-DE" sz="1000" b="0" i="0" u="none" strike="noStrike" kern="1200" cap="none" spc="0" normalizeH="0" baseline="0" noProof="0">
                          <a:ln>
                            <a:noFill/>
                          </a:ln>
                          <a:solidFill>
                            <a:prstClr val="black"/>
                          </a:solidFill>
                          <a:effectLst/>
                          <a:uLnTx/>
                          <a:uFillTx/>
                          <a:latin typeface="+mn-lt"/>
                          <a:ea typeface="+mn-ea"/>
                          <a:cs typeface="+mn-cs"/>
                        </a:rPr>
                        <a:t>
Ein berühmtes Sprichwort sagt: Alle guten Dinge sind 3...
Heute stellen wir Euch den dritten und letzten Gang unseres diesjährigen Weihnachtsmenüs vor: ein köstliches Mohnparfait mit Gelee Royal und Sauerkirchen-Ingwerragout.
Wir wünschen gutes Gelingen und guten Appetit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78212900"/>
                  </a:ext>
                </a:extLst>
              </a:tr>
            </a:tbl>
          </a:graphicData>
        </a:graphic>
      </p:graphicFrame>
      <p:sp>
        <p:nvSpPr>
          <p:cNvPr id="4" name="Text Placeholder 3">
            <a:extLst>
              <a:ext uri="{FF2B5EF4-FFF2-40B4-BE49-F238E27FC236}">
                <a16:creationId xmlns:a16="http://schemas.microsoft.com/office/drawing/2014/main" id="{468CEA2F-A6EA-4C52-ADE7-D8499039634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872509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626CC-1DD4-4297-B0B8-843168054C9D}"/>
              </a:ext>
            </a:extLst>
          </p:cNvPr>
          <p:cNvSpPr>
            <a:spLocks noGrp="1"/>
          </p:cNvSpPr>
          <p:nvPr>
            <p:ph type="title"/>
          </p:nvPr>
        </p:nvSpPr>
        <p:spPr/>
        <p:txBody>
          <a:bodyPr/>
          <a:lstStyle/>
          <a:p>
            <a:r>
              <a:rPr lang="en-US"/>
              <a:t>Eigene Beiträge (Postings) + Reactions - 3 of 9</a:t>
            </a:r>
          </a:p>
        </p:txBody>
      </p:sp>
      <p:graphicFrame>
        <p:nvGraphicFramePr>
          <p:cNvPr id="5" name="Table Placeholder 4">
            <a:extLst>
              <a:ext uri="{FF2B5EF4-FFF2-40B4-BE49-F238E27FC236}">
                <a16:creationId xmlns:a16="http://schemas.microsoft.com/office/drawing/2014/main" id="{9C72037A-E12A-4C5C-9CB6-E89F2C0105C4}"/>
              </a:ext>
            </a:extLst>
          </p:cNvPr>
          <p:cNvGraphicFramePr>
            <a:graphicFrameLocks noGrp="1"/>
          </p:cNvGraphicFramePr>
          <p:nvPr>
            <p:ph type="tbl" sz="quarter" idx="13"/>
            <p:extLst>
              <p:ext uri="{D42A27DB-BD31-4B8C-83A1-F6EECF244321}">
                <p14:modId xmlns:p14="http://schemas.microsoft.com/office/powerpoint/2010/main" val="1590379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82292996"/>
                    </a:ext>
                  </a:extLst>
                </a:gridCol>
                <a:gridCol w="822960">
                  <a:extLst>
                    <a:ext uri="{9D8B030D-6E8A-4147-A177-3AD203B41FA5}">
                      <a16:colId xmlns:a16="http://schemas.microsoft.com/office/drawing/2014/main" val="336926930"/>
                    </a:ext>
                  </a:extLst>
                </a:gridCol>
                <a:gridCol w="822960">
                  <a:extLst>
                    <a:ext uri="{9D8B030D-6E8A-4147-A177-3AD203B41FA5}">
                      <a16:colId xmlns:a16="http://schemas.microsoft.com/office/drawing/2014/main" val="2319010613"/>
                    </a:ext>
                  </a:extLst>
                </a:gridCol>
                <a:gridCol w="822960">
                  <a:extLst>
                    <a:ext uri="{9D8B030D-6E8A-4147-A177-3AD203B41FA5}">
                      <a16:colId xmlns:a16="http://schemas.microsoft.com/office/drawing/2014/main" val="363382286"/>
                    </a:ext>
                  </a:extLst>
                </a:gridCol>
                <a:gridCol w="822960">
                  <a:extLst>
                    <a:ext uri="{9D8B030D-6E8A-4147-A177-3AD203B41FA5}">
                      <a16:colId xmlns:a16="http://schemas.microsoft.com/office/drawing/2014/main" val="447885592"/>
                    </a:ext>
                  </a:extLst>
                </a:gridCol>
                <a:gridCol w="822960">
                  <a:extLst>
                    <a:ext uri="{9D8B030D-6E8A-4147-A177-3AD203B41FA5}">
                      <a16:colId xmlns:a16="http://schemas.microsoft.com/office/drawing/2014/main" val="1501401219"/>
                    </a:ext>
                  </a:extLst>
                </a:gridCol>
                <a:gridCol w="822960">
                  <a:extLst>
                    <a:ext uri="{9D8B030D-6E8A-4147-A177-3AD203B41FA5}">
                      <a16:colId xmlns:a16="http://schemas.microsoft.com/office/drawing/2014/main" val="833639195"/>
                    </a:ext>
                  </a:extLst>
                </a:gridCol>
                <a:gridCol w="822960">
                  <a:extLst>
                    <a:ext uri="{9D8B030D-6E8A-4147-A177-3AD203B41FA5}">
                      <a16:colId xmlns:a16="http://schemas.microsoft.com/office/drawing/2014/main" val="384414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21532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- 2017-12-20 18:30:00</a:t>
                      </a:r>
                      <a:r>
                        <a:rPr kumimoji="0" lang="de-DE" sz="1000" b="0" i="0" u="none" strike="noStrike" kern="1200" cap="none" spc="0" normalizeH="0" baseline="0" noProof="0">
                          <a:ln>
                            <a:noFill/>
                          </a:ln>
                          <a:solidFill>
                            <a:prstClr val="black"/>
                          </a:solidFill>
                          <a:effectLst/>
                          <a:uLnTx/>
                          <a:uFillTx/>
                          <a:latin typeface="+mn-lt"/>
                          <a:ea typeface="+mn-ea"/>
                          <a:cs typeface="+mn-cs"/>
                        </a:rPr>
                        <a:t>
Heute haben sich unsere fleißigen Bienchen sehr ins Zeug gelegt, damit alles am 26.12.2017 startklar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21645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 - 2017-12-20 11:30:00</a:t>
                      </a:r>
                      <a:r>
                        <a:rPr kumimoji="0" lang="en-US" sz="1000" b="0" i="0" u="none" strike="noStrike" kern="1200" cap="none" spc="0" normalizeH="0" baseline="0" noProof="0">
                          <a:ln>
                            <a:noFill/>
                          </a:ln>
                          <a:solidFill>
                            <a:prstClr val="black"/>
                          </a:solidFill>
                          <a:effectLst/>
                          <a:uLnTx/>
                          <a:uFillTx/>
                          <a:latin typeface="+mn-lt"/>
                          <a:ea typeface="+mn-ea"/>
                          <a:cs typeface="+mn-cs"/>
                        </a:rPr>
                        <a:t>
Vorige Woche haben wir Euch den ersten Gang des heurigen Weihnachtsmenüs zum Nachkochen vorgestellt – unsere Karotten-Ingwersamtsuppe.
Heute folgt der Hauptgang: köstlicher Wolfsbarsch an Risotto mit Zucchini-Tomatenwürfel, Pinienkernen und Tomatenpesto...
Wir wünschen guten Appetit und gutes Gelingen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03222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- 2017-12-19 22:45:48</a:t>
                      </a:r>
                      <a:r>
                        <a:rPr kumimoji="0" lang="de-DE" sz="1000" b="0" i="0" u="none" strike="noStrike" kern="1200" cap="none" spc="0" normalizeH="0" baseline="0" noProof="0">
                          <a:ln>
                            <a:noFill/>
                          </a:ln>
                          <a:solidFill>
                            <a:prstClr val="black"/>
                          </a:solidFill>
                          <a:effectLst/>
                          <a:uLnTx/>
                          <a:uFillTx/>
                          <a:latin typeface="+mn-lt"/>
                          <a:ea typeface="+mn-ea"/>
                          <a:cs typeface="+mn-cs"/>
                        </a:rPr>
                        <a:t>
STATUS UPDATE!
Wir sind für Silvester ausreserviert.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65430279"/>
                  </a:ext>
                </a:extLst>
              </a:tr>
            </a:tbl>
          </a:graphicData>
        </a:graphic>
      </p:graphicFrame>
      <p:sp>
        <p:nvSpPr>
          <p:cNvPr id="4" name="Text Placeholder 3">
            <a:extLst>
              <a:ext uri="{FF2B5EF4-FFF2-40B4-BE49-F238E27FC236}">
                <a16:creationId xmlns:a16="http://schemas.microsoft.com/office/drawing/2014/main" id="{42898621-1E5E-4AFC-854E-DFEF56B005ED}"/>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7633508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DAD66-1D37-40C0-A656-371A5BC8A131}"/>
              </a:ext>
            </a:extLst>
          </p:cNvPr>
          <p:cNvSpPr>
            <a:spLocks noGrp="1"/>
          </p:cNvSpPr>
          <p:nvPr>
            <p:ph type="title"/>
          </p:nvPr>
        </p:nvSpPr>
        <p:spPr/>
        <p:txBody>
          <a:bodyPr/>
          <a:lstStyle/>
          <a:p>
            <a:r>
              <a:rPr lang="en-US"/>
              <a:t>Eigene Beiträge (Postings) + Reactions - 4 of 9</a:t>
            </a:r>
          </a:p>
        </p:txBody>
      </p:sp>
      <p:graphicFrame>
        <p:nvGraphicFramePr>
          <p:cNvPr id="5" name="Table Placeholder 4">
            <a:extLst>
              <a:ext uri="{FF2B5EF4-FFF2-40B4-BE49-F238E27FC236}">
                <a16:creationId xmlns:a16="http://schemas.microsoft.com/office/drawing/2014/main" id="{ED2B8704-E5C5-47DC-8D5E-8604DE4E6313}"/>
              </a:ext>
            </a:extLst>
          </p:cNvPr>
          <p:cNvGraphicFramePr>
            <a:graphicFrameLocks noGrp="1"/>
          </p:cNvGraphicFramePr>
          <p:nvPr>
            <p:ph type="tbl" sz="quarter" idx="13"/>
            <p:extLst>
              <p:ext uri="{D42A27DB-BD31-4B8C-83A1-F6EECF244321}">
                <p14:modId xmlns:p14="http://schemas.microsoft.com/office/powerpoint/2010/main" val="2408478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03658269"/>
                    </a:ext>
                  </a:extLst>
                </a:gridCol>
                <a:gridCol w="822960">
                  <a:extLst>
                    <a:ext uri="{9D8B030D-6E8A-4147-A177-3AD203B41FA5}">
                      <a16:colId xmlns:a16="http://schemas.microsoft.com/office/drawing/2014/main" val="4281730057"/>
                    </a:ext>
                  </a:extLst>
                </a:gridCol>
                <a:gridCol w="822960">
                  <a:extLst>
                    <a:ext uri="{9D8B030D-6E8A-4147-A177-3AD203B41FA5}">
                      <a16:colId xmlns:a16="http://schemas.microsoft.com/office/drawing/2014/main" val="2451373518"/>
                    </a:ext>
                  </a:extLst>
                </a:gridCol>
                <a:gridCol w="822960">
                  <a:extLst>
                    <a:ext uri="{9D8B030D-6E8A-4147-A177-3AD203B41FA5}">
                      <a16:colId xmlns:a16="http://schemas.microsoft.com/office/drawing/2014/main" val="4229650616"/>
                    </a:ext>
                  </a:extLst>
                </a:gridCol>
                <a:gridCol w="822960">
                  <a:extLst>
                    <a:ext uri="{9D8B030D-6E8A-4147-A177-3AD203B41FA5}">
                      <a16:colId xmlns:a16="http://schemas.microsoft.com/office/drawing/2014/main" val="3034938391"/>
                    </a:ext>
                  </a:extLst>
                </a:gridCol>
                <a:gridCol w="822960">
                  <a:extLst>
                    <a:ext uri="{9D8B030D-6E8A-4147-A177-3AD203B41FA5}">
                      <a16:colId xmlns:a16="http://schemas.microsoft.com/office/drawing/2014/main" val="4203735936"/>
                    </a:ext>
                  </a:extLst>
                </a:gridCol>
                <a:gridCol w="822960">
                  <a:extLst>
                    <a:ext uri="{9D8B030D-6E8A-4147-A177-3AD203B41FA5}">
                      <a16:colId xmlns:a16="http://schemas.microsoft.com/office/drawing/2014/main" val="2726923133"/>
                    </a:ext>
                  </a:extLst>
                </a:gridCol>
                <a:gridCol w="822960">
                  <a:extLst>
                    <a:ext uri="{9D8B030D-6E8A-4147-A177-3AD203B41FA5}">
                      <a16:colId xmlns:a16="http://schemas.microsoft.com/office/drawing/2014/main" val="529078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41083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- 2017-12-19 11:30:01</a:t>
                      </a:r>
                      <a:r>
                        <a:rPr kumimoji="0" lang="de-DE" sz="1000" b="0" i="0" u="none" strike="noStrike" kern="1200" cap="none" spc="0" normalizeH="0" baseline="0" noProof="0">
                          <a:ln>
                            <a:noFill/>
                          </a:ln>
                          <a:solidFill>
                            <a:prstClr val="black"/>
                          </a:solidFill>
                          <a:effectLst/>
                          <a:uLnTx/>
                          <a:uFillTx/>
                          <a:latin typeface="+mn-lt"/>
                          <a:ea typeface="+mn-ea"/>
                          <a:cs typeface="+mn-cs"/>
                        </a:rPr>
                        <a:t>
Wir möchten Euch dieses Jahr wieder mit einem ganz besonderen Weihnachtsmenü überraschen...
In den kommenden 2 Wochen folgen noch 2 Gänge von unserem diesjährigen Weihnachtsmenü zum Nachkochen für Euch!
Den Beginn macht aber heute unsere Vorspeise, die köstliche Karotten-Ingwersamtsuppe...
Guten Appetit!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41926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- 2017-12-18 18:30:00</a:t>
                      </a:r>
                      <a:r>
                        <a:rPr kumimoji="0" lang="de-DE" sz="1000" b="0" i="0" u="none" strike="noStrike" kern="1200" cap="none" spc="0" normalizeH="0" baseline="0" noProof="0">
                          <a:ln>
                            <a:noFill/>
                          </a:ln>
                          <a:solidFill>
                            <a:prstClr val="black"/>
                          </a:solidFill>
                          <a:effectLst/>
                          <a:uLnTx/>
                          <a:uFillTx/>
                          <a:latin typeface="+mn-lt"/>
                          <a:ea typeface="+mn-ea"/>
                          <a:cs typeface="+mn-cs"/>
                        </a:rPr>
                        <a:t>
💦 Entspannen und Träumen in drei luxuriösen SPAs...
Bei uns findest Du den perfekten Ort, um die Seele baumeln zu lassen. Der Alltag bleibt draußen. Der Kopf wird frei. Die Muskeln werden weich und man spürt das Wohlgefühl am ganzen Körper.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34554565"/>
                  </a:ext>
                </a:extLst>
              </a:tr>
            </a:tbl>
          </a:graphicData>
        </a:graphic>
      </p:graphicFrame>
      <p:sp>
        <p:nvSpPr>
          <p:cNvPr id="4" name="Text Placeholder 3">
            <a:extLst>
              <a:ext uri="{FF2B5EF4-FFF2-40B4-BE49-F238E27FC236}">
                <a16:creationId xmlns:a16="http://schemas.microsoft.com/office/drawing/2014/main" id="{529D10A8-3106-4A0F-A899-E5D2B35850F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1678216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B9DBD-3A36-49CF-9BFA-CF79ECB176B7}"/>
              </a:ext>
            </a:extLst>
          </p:cNvPr>
          <p:cNvSpPr>
            <a:spLocks noGrp="1"/>
          </p:cNvSpPr>
          <p:nvPr>
            <p:ph type="title"/>
          </p:nvPr>
        </p:nvSpPr>
        <p:spPr/>
        <p:txBody>
          <a:bodyPr/>
          <a:lstStyle/>
          <a:p>
            <a:r>
              <a:rPr lang="en-US"/>
              <a:t>Eigene Beiträge (Postings) + Reactions - 5 of 9</a:t>
            </a:r>
          </a:p>
        </p:txBody>
      </p:sp>
      <p:graphicFrame>
        <p:nvGraphicFramePr>
          <p:cNvPr id="5" name="Table Placeholder 4">
            <a:extLst>
              <a:ext uri="{FF2B5EF4-FFF2-40B4-BE49-F238E27FC236}">
                <a16:creationId xmlns:a16="http://schemas.microsoft.com/office/drawing/2014/main" id="{A861DE44-4BDF-41DB-8BAD-54DFBE0C05DF}"/>
              </a:ext>
            </a:extLst>
          </p:cNvPr>
          <p:cNvGraphicFramePr>
            <a:graphicFrameLocks noGrp="1"/>
          </p:cNvGraphicFramePr>
          <p:nvPr>
            <p:ph type="tbl" sz="quarter" idx="13"/>
            <p:extLst>
              <p:ext uri="{D42A27DB-BD31-4B8C-83A1-F6EECF244321}">
                <p14:modId xmlns:p14="http://schemas.microsoft.com/office/powerpoint/2010/main" val="2089700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58587563"/>
                    </a:ext>
                  </a:extLst>
                </a:gridCol>
                <a:gridCol w="822960">
                  <a:extLst>
                    <a:ext uri="{9D8B030D-6E8A-4147-A177-3AD203B41FA5}">
                      <a16:colId xmlns:a16="http://schemas.microsoft.com/office/drawing/2014/main" val="264270918"/>
                    </a:ext>
                  </a:extLst>
                </a:gridCol>
                <a:gridCol w="822960">
                  <a:extLst>
                    <a:ext uri="{9D8B030D-6E8A-4147-A177-3AD203B41FA5}">
                      <a16:colId xmlns:a16="http://schemas.microsoft.com/office/drawing/2014/main" val="4145509457"/>
                    </a:ext>
                  </a:extLst>
                </a:gridCol>
                <a:gridCol w="822960">
                  <a:extLst>
                    <a:ext uri="{9D8B030D-6E8A-4147-A177-3AD203B41FA5}">
                      <a16:colId xmlns:a16="http://schemas.microsoft.com/office/drawing/2014/main" val="584888518"/>
                    </a:ext>
                  </a:extLst>
                </a:gridCol>
                <a:gridCol w="822960">
                  <a:extLst>
                    <a:ext uri="{9D8B030D-6E8A-4147-A177-3AD203B41FA5}">
                      <a16:colId xmlns:a16="http://schemas.microsoft.com/office/drawing/2014/main" val="425039667"/>
                    </a:ext>
                  </a:extLst>
                </a:gridCol>
                <a:gridCol w="822960">
                  <a:extLst>
                    <a:ext uri="{9D8B030D-6E8A-4147-A177-3AD203B41FA5}">
                      <a16:colId xmlns:a16="http://schemas.microsoft.com/office/drawing/2014/main" val="2889181808"/>
                    </a:ext>
                  </a:extLst>
                </a:gridCol>
                <a:gridCol w="822960">
                  <a:extLst>
                    <a:ext uri="{9D8B030D-6E8A-4147-A177-3AD203B41FA5}">
                      <a16:colId xmlns:a16="http://schemas.microsoft.com/office/drawing/2014/main" val="3053107407"/>
                    </a:ext>
                  </a:extLst>
                </a:gridCol>
                <a:gridCol w="822960">
                  <a:extLst>
                    <a:ext uri="{9D8B030D-6E8A-4147-A177-3AD203B41FA5}">
                      <a16:colId xmlns:a16="http://schemas.microsoft.com/office/drawing/2014/main" val="4043479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4120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- 2017-12-16 14:58:43</a:t>
                      </a:r>
                      <a:r>
                        <a:rPr kumimoji="0" lang="de-DE" sz="1000" b="0" i="0" u="none" strike="noStrike" kern="1200" cap="none" spc="0" normalizeH="0" baseline="0" noProof="0">
                          <a:ln>
                            <a:noFill/>
                          </a:ln>
                          <a:solidFill>
                            <a:prstClr val="black"/>
                          </a:solidFill>
                          <a:effectLst/>
                          <a:uLnTx/>
                          <a:uFillTx/>
                          <a:latin typeface="+mn-lt"/>
                          <a:ea typeface="+mn-ea"/>
                          <a:cs typeface="+mn-cs"/>
                        </a:rPr>
                        <a:t>
Nicht vergessen! Bald ist Silvester und wer noch einen der begehrten Plätze in Mark's New York Bar erhaschen möchte sollte keine Zeit verlieren!
Einfach E-Mail an bar@marksnybar.at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44269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- 2017-12-16 14:56:49</a:t>
                      </a:r>
                      <a:r>
                        <a:rPr kumimoji="0" lang="de-DE" sz="1000" b="0" i="0" u="none" strike="noStrike" kern="1200" cap="none" spc="0" normalizeH="0" baseline="0" noProof="0">
                          <a:ln>
                            <a:noFill/>
                          </a:ln>
                          <a:solidFill>
                            <a:prstClr val="black"/>
                          </a:solidFill>
                          <a:effectLst/>
                          <a:uLnTx/>
                          <a:uFillTx/>
                          <a:latin typeface="+mn-lt"/>
                          <a:ea typeface="+mn-ea"/>
                          <a:cs typeface="+mn-cs"/>
                        </a:rPr>
                        <a:t>
Liebe Freunde des guten Geschmacks!
Die Jahreswende naht und wir möchten an dieser Stelle nochmals darauf hinweisen, dass eine Reservierung an der Bar für den Silvesterabend unbedingt notwendig ist.
Einfach eine E-Mail an bar@marksnybar.at
Cheers und bis dem Nächst!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65590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- 2017-12-12 18:30:00</a:t>
                      </a:r>
                      <a:r>
                        <a:rPr kumimoji="0" lang="de-DE" sz="1000" b="0" i="0" u="none" strike="noStrike" kern="1200" cap="none" spc="0" normalizeH="0" baseline="0" noProof="0">
                          <a:ln>
                            <a:noFill/>
                          </a:ln>
                          <a:solidFill>
                            <a:prstClr val="black"/>
                          </a:solidFill>
                          <a:effectLst/>
                          <a:uLnTx/>
                          <a:uFillTx/>
                          <a:latin typeface="+mn-lt"/>
                          <a:ea typeface="+mn-ea"/>
                          <a:cs typeface="+mn-cs"/>
                        </a:rPr>
                        <a:t>
Wie schmecken eigentlich Wintercocktails? ⛄🍸
Ziemlich gut, finden wir! Reinlesen in unser Magazin, New Yorker Barflair schnuppern und vielleicht auch reinschmecken in unsere Wintercocktails...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62145613"/>
                  </a:ext>
                </a:extLst>
              </a:tr>
            </a:tbl>
          </a:graphicData>
        </a:graphic>
      </p:graphicFrame>
      <p:sp>
        <p:nvSpPr>
          <p:cNvPr id="4" name="Text Placeholder 3">
            <a:extLst>
              <a:ext uri="{FF2B5EF4-FFF2-40B4-BE49-F238E27FC236}">
                <a16:creationId xmlns:a16="http://schemas.microsoft.com/office/drawing/2014/main" id="{3A0CF793-4192-4DE1-84BF-8DC27B2A2AE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33813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E8FCD-471C-4BB6-A4FB-49AC37EE80C3}"/>
              </a:ext>
            </a:extLst>
          </p:cNvPr>
          <p:cNvSpPr>
            <a:spLocks noGrp="1"/>
          </p:cNvSpPr>
          <p:nvPr>
            <p:ph type="title"/>
          </p:nvPr>
        </p:nvSpPr>
        <p:spPr/>
        <p:txBody>
          <a:bodyPr/>
          <a:lstStyle/>
          <a:p>
            <a:r>
              <a:rPr lang="en-US"/>
              <a:t>Eigene Beiträge (Postings) + Reactions - 6 of 9</a:t>
            </a:r>
          </a:p>
        </p:txBody>
      </p:sp>
      <p:graphicFrame>
        <p:nvGraphicFramePr>
          <p:cNvPr id="5" name="Table Placeholder 4">
            <a:extLst>
              <a:ext uri="{FF2B5EF4-FFF2-40B4-BE49-F238E27FC236}">
                <a16:creationId xmlns:a16="http://schemas.microsoft.com/office/drawing/2014/main" id="{E917B2BF-6CCC-4E86-9872-33CA4D16FBE2}"/>
              </a:ext>
            </a:extLst>
          </p:cNvPr>
          <p:cNvGraphicFramePr>
            <a:graphicFrameLocks noGrp="1"/>
          </p:cNvGraphicFramePr>
          <p:nvPr>
            <p:ph type="tbl" sz="quarter" idx="13"/>
            <p:extLst>
              <p:ext uri="{D42A27DB-BD31-4B8C-83A1-F6EECF244321}">
                <p14:modId xmlns:p14="http://schemas.microsoft.com/office/powerpoint/2010/main" val="4199145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41323048"/>
                    </a:ext>
                  </a:extLst>
                </a:gridCol>
                <a:gridCol w="822960">
                  <a:extLst>
                    <a:ext uri="{9D8B030D-6E8A-4147-A177-3AD203B41FA5}">
                      <a16:colId xmlns:a16="http://schemas.microsoft.com/office/drawing/2014/main" val="3360524384"/>
                    </a:ext>
                  </a:extLst>
                </a:gridCol>
                <a:gridCol w="822960">
                  <a:extLst>
                    <a:ext uri="{9D8B030D-6E8A-4147-A177-3AD203B41FA5}">
                      <a16:colId xmlns:a16="http://schemas.microsoft.com/office/drawing/2014/main" val="1060265712"/>
                    </a:ext>
                  </a:extLst>
                </a:gridCol>
                <a:gridCol w="822960">
                  <a:extLst>
                    <a:ext uri="{9D8B030D-6E8A-4147-A177-3AD203B41FA5}">
                      <a16:colId xmlns:a16="http://schemas.microsoft.com/office/drawing/2014/main" val="133765100"/>
                    </a:ext>
                  </a:extLst>
                </a:gridCol>
                <a:gridCol w="822960">
                  <a:extLst>
                    <a:ext uri="{9D8B030D-6E8A-4147-A177-3AD203B41FA5}">
                      <a16:colId xmlns:a16="http://schemas.microsoft.com/office/drawing/2014/main" val="1314351084"/>
                    </a:ext>
                  </a:extLst>
                </a:gridCol>
                <a:gridCol w="822960">
                  <a:extLst>
                    <a:ext uri="{9D8B030D-6E8A-4147-A177-3AD203B41FA5}">
                      <a16:colId xmlns:a16="http://schemas.microsoft.com/office/drawing/2014/main" val="1686753845"/>
                    </a:ext>
                  </a:extLst>
                </a:gridCol>
                <a:gridCol w="822960">
                  <a:extLst>
                    <a:ext uri="{9D8B030D-6E8A-4147-A177-3AD203B41FA5}">
                      <a16:colId xmlns:a16="http://schemas.microsoft.com/office/drawing/2014/main" val="3546524"/>
                    </a:ext>
                  </a:extLst>
                </a:gridCol>
                <a:gridCol w="822960">
                  <a:extLst>
                    <a:ext uri="{9D8B030D-6E8A-4147-A177-3AD203B41FA5}">
                      <a16:colId xmlns:a16="http://schemas.microsoft.com/office/drawing/2014/main" val="1772329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15093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- 2017-12-10 11:00:00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wunderschönen zweiten Adventsonntag! Genießt den Tag! 
Wir verabschieden uns heute in den Urlaub und sind ab 26.12.2017 wieder für Euch 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17112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- 2017-12-08 19:58:49</a:t>
                      </a:r>
                      <a:r>
                        <a:rPr kumimoji="0" lang="de-DE" sz="1000" b="0" i="0" u="none" strike="noStrike" kern="1200" cap="none" spc="0" normalizeH="0" baseline="0" noProof="0">
                          <a:ln>
                            <a:noFill/>
                          </a:ln>
                          <a:solidFill>
                            <a:prstClr val="black"/>
                          </a:solidFill>
                          <a:effectLst/>
                          <a:uLnTx/>
                          <a:uFillTx/>
                          <a:latin typeface="+mn-lt"/>
                          <a:ea typeface="+mn-ea"/>
                          <a:cs typeface="+mn-cs"/>
                        </a:rPr>
                        <a:t>
Zu der Winterlichen Stimmung und den gerade gefallenen Neuschnee empfehlen wir eine Feuerzangenbwle! 
Die gibts heute bei uns portionsweise!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63185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- 2017-12-08 19:58:49</a:t>
                      </a:r>
                      <a:r>
                        <a:rPr kumimoji="0" lang="de-DE" sz="1000" b="0" i="0" u="none" strike="noStrike" kern="1200" cap="none" spc="0" normalizeH="0" baseline="0" noProof="0">
                          <a:ln>
                            <a:noFill/>
                          </a:ln>
                          <a:solidFill>
                            <a:prstClr val="black"/>
                          </a:solidFill>
                          <a:effectLst/>
                          <a:uLnTx/>
                          <a:uFillTx/>
                          <a:latin typeface="+mn-lt"/>
                          <a:ea typeface="+mn-ea"/>
                          <a:cs typeface="+mn-cs"/>
                        </a:rPr>
                        <a:t>
Zu der Winterlichen Stimmung und den gerade gefallenen Neuschnee empfehlen wir eine Feuerzangenbwle! 
Die gibts heute bei uns portionsweise!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01533456"/>
                  </a:ext>
                </a:extLst>
              </a:tr>
            </a:tbl>
          </a:graphicData>
        </a:graphic>
      </p:graphicFrame>
      <p:sp>
        <p:nvSpPr>
          <p:cNvPr id="4" name="Text Placeholder 3">
            <a:extLst>
              <a:ext uri="{FF2B5EF4-FFF2-40B4-BE49-F238E27FC236}">
                <a16:creationId xmlns:a16="http://schemas.microsoft.com/office/drawing/2014/main" id="{A93915BC-6F29-43DF-8A39-49ED9D3A1DB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026312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EDD37-A763-4991-A6ED-2891089909D6}"/>
              </a:ext>
            </a:extLst>
          </p:cNvPr>
          <p:cNvSpPr>
            <a:spLocks noGrp="1"/>
          </p:cNvSpPr>
          <p:nvPr>
            <p:ph type="title"/>
          </p:nvPr>
        </p:nvSpPr>
        <p:spPr/>
        <p:txBody>
          <a:bodyPr/>
          <a:lstStyle/>
          <a:p>
            <a:r>
              <a:rPr lang="en-US"/>
              <a:t>Eigene Beiträge (Postings) + Reactions - 7 of 9</a:t>
            </a:r>
          </a:p>
        </p:txBody>
      </p:sp>
      <p:graphicFrame>
        <p:nvGraphicFramePr>
          <p:cNvPr id="5" name="Table Placeholder 4">
            <a:extLst>
              <a:ext uri="{FF2B5EF4-FFF2-40B4-BE49-F238E27FC236}">
                <a16:creationId xmlns:a16="http://schemas.microsoft.com/office/drawing/2014/main" id="{FCF55E2B-9A91-4CBC-B466-FC977E81F004}"/>
              </a:ext>
            </a:extLst>
          </p:cNvPr>
          <p:cNvGraphicFramePr>
            <a:graphicFrameLocks noGrp="1"/>
          </p:cNvGraphicFramePr>
          <p:nvPr>
            <p:ph type="tbl" sz="quarter" idx="13"/>
            <p:extLst>
              <p:ext uri="{D42A27DB-BD31-4B8C-83A1-F6EECF244321}">
                <p14:modId xmlns:p14="http://schemas.microsoft.com/office/powerpoint/2010/main" val="3487069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565216"/>
                    </a:ext>
                  </a:extLst>
                </a:gridCol>
                <a:gridCol w="822960">
                  <a:extLst>
                    <a:ext uri="{9D8B030D-6E8A-4147-A177-3AD203B41FA5}">
                      <a16:colId xmlns:a16="http://schemas.microsoft.com/office/drawing/2014/main" val="1179761193"/>
                    </a:ext>
                  </a:extLst>
                </a:gridCol>
                <a:gridCol w="822960">
                  <a:extLst>
                    <a:ext uri="{9D8B030D-6E8A-4147-A177-3AD203B41FA5}">
                      <a16:colId xmlns:a16="http://schemas.microsoft.com/office/drawing/2014/main" val="2515857261"/>
                    </a:ext>
                  </a:extLst>
                </a:gridCol>
                <a:gridCol w="822960">
                  <a:extLst>
                    <a:ext uri="{9D8B030D-6E8A-4147-A177-3AD203B41FA5}">
                      <a16:colId xmlns:a16="http://schemas.microsoft.com/office/drawing/2014/main" val="219549789"/>
                    </a:ext>
                  </a:extLst>
                </a:gridCol>
                <a:gridCol w="822960">
                  <a:extLst>
                    <a:ext uri="{9D8B030D-6E8A-4147-A177-3AD203B41FA5}">
                      <a16:colId xmlns:a16="http://schemas.microsoft.com/office/drawing/2014/main" val="567858236"/>
                    </a:ext>
                  </a:extLst>
                </a:gridCol>
                <a:gridCol w="822960">
                  <a:extLst>
                    <a:ext uri="{9D8B030D-6E8A-4147-A177-3AD203B41FA5}">
                      <a16:colId xmlns:a16="http://schemas.microsoft.com/office/drawing/2014/main" val="450090537"/>
                    </a:ext>
                  </a:extLst>
                </a:gridCol>
                <a:gridCol w="822960">
                  <a:extLst>
                    <a:ext uri="{9D8B030D-6E8A-4147-A177-3AD203B41FA5}">
                      <a16:colId xmlns:a16="http://schemas.microsoft.com/office/drawing/2014/main" val="1099847994"/>
                    </a:ext>
                  </a:extLst>
                </a:gridCol>
                <a:gridCol w="822960">
                  <a:extLst>
                    <a:ext uri="{9D8B030D-6E8A-4147-A177-3AD203B41FA5}">
                      <a16:colId xmlns:a16="http://schemas.microsoft.com/office/drawing/2014/main" val="3055662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77520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- 2017-12-05 19:00:01</a:t>
                      </a:r>
                      <a:r>
                        <a:rPr kumimoji="0" lang="de-DE" sz="1000" b="0" i="0" u="none" strike="noStrike" kern="1200" cap="none" spc="0" normalizeH="0" baseline="0" noProof="0">
                          <a:ln>
                            <a:noFill/>
                          </a:ln>
                          <a:solidFill>
                            <a:prstClr val="black"/>
                          </a:solidFill>
                          <a:effectLst/>
                          <a:uLnTx/>
                          <a:uFillTx/>
                          <a:latin typeface="+mn-lt"/>
                          <a:ea typeface="+mn-ea"/>
                          <a:cs typeface="+mn-cs"/>
                        </a:rPr>
                        <a:t>
"Lasst uns froh und munter sein
und uns recht von Herzen freu'n!
Lustig, lustig, traleralala,
bald ist Nikolausabend da,
bald ist Nikolausabend da!"(...)
Könnt ihr Euch noch an dieses Kinderlied erinnern? 😁😁
Da werden Erinnerungen wach...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72285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- 2017-12-05 18:30:00</a:t>
                      </a:r>
                      <a:r>
                        <a:rPr kumimoji="0" lang="de-DE" sz="1000" b="0" i="0" u="none" strike="noStrike" kern="1200" cap="none" spc="0" normalizeH="0" baseline="0" noProof="0">
                          <a:ln>
                            <a:noFill/>
                          </a:ln>
                          <a:solidFill>
                            <a:prstClr val="black"/>
                          </a:solidFill>
                          <a:effectLst/>
                          <a:uLnTx/>
                          <a:uFillTx/>
                          <a:latin typeface="+mn-lt"/>
                          <a:ea typeface="+mn-ea"/>
                          <a:cs typeface="+mn-cs"/>
                        </a:rPr>
                        <a:t>
Verführung an der Bar...
Es soll ja Getränke geben, die gezielt nur eines im Sinn haben. Und das ist auch gut so. Aphrodisierende Cocktails und Getränke lockern Zunge und Stimmung. Aber von welchen Drinks sprechen wir da eigentlich?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41502032"/>
                  </a:ext>
                </a:extLst>
              </a:tr>
            </a:tbl>
          </a:graphicData>
        </a:graphic>
      </p:graphicFrame>
      <p:sp>
        <p:nvSpPr>
          <p:cNvPr id="4" name="Text Placeholder 3">
            <a:extLst>
              <a:ext uri="{FF2B5EF4-FFF2-40B4-BE49-F238E27FC236}">
                <a16:creationId xmlns:a16="http://schemas.microsoft.com/office/drawing/2014/main" id="{AFE42BC3-C671-4532-AA54-12FDD6FA122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158982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46E76-E910-4DAF-BF55-6E23AFBAFE56}"/>
              </a:ext>
            </a:extLst>
          </p:cNvPr>
          <p:cNvSpPr>
            <a:spLocks noGrp="1"/>
          </p:cNvSpPr>
          <p:nvPr>
            <p:ph type="title"/>
          </p:nvPr>
        </p:nvSpPr>
        <p:spPr/>
        <p:txBody>
          <a:bodyPr/>
          <a:lstStyle/>
          <a:p>
            <a:r>
              <a:rPr lang="en-US"/>
              <a:t>Eigene Beiträge (Postings) + Reactions - 8 of 9</a:t>
            </a:r>
          </a:p>
        </p:txBody>
      </p:sp>
      <p:graphicFrame>
        <p:nvGraphicFramePr>
          <p:cNvPr id="5" name="Table Placeholder 4">
            <a:extLst>
              <a:ext uri="{FF2B5EF4-FFF2-40B4-BE49-F238E27FC236}">
                <a16:creationId xmlns:a16="http://schemas.microsoft.com/office/drawing/2014/main" id="{CB190C89-7095-4D90-BC89-F2C839FB0B7B}"/>
              </a:ext>
            </a:extLst>
          </p:cNvPr>
          <p:cNvGraphicFramePr>
            <a:graphicFrameLocks noGrp="1"/>
          </p:cNvGraphicFramePr>
          <p:nvPr>
            <p:ph type="tbl" sz="quarter" idx="13"/>
            <p:extLst>
              <p:ext uri="{D42A27DB-BD31-4B8C-83A1-F6EECF244321}">
                <p14:modId xmlns:p14="http://schemas.microsoft.com/office/powerpoint/2010/main" val="2440555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02357819"/>
                    </a:ext>
                  </a:extLst>
                </a:gridCol>
                <a:gridCol w="822960">
                  <a:extLst>
                    <a:ext uri="{9D8B030D-6E8A-4147-A177-3AD203B41FA5}">
                      <a16:colId xmlns:a16="http://schemas.microsoft.com/office/drawing/2014/main" val="337428137"/>
                    </a:ext>
                  </a:extLst>
                </a:gridCol>
                <a:gridCol w="822960">
                  <a:extLst>
                    <a:ext uri="{9D8B030D-6E8A-4147-A177-3AD203B41FA5}">
                      <a16:colId xmlns:a16="http://schemas.microsoft.com/office/drawing/2014/main" val="3563391474"/>
                    </a:ext>
                  </a:extLst>
                </a:gridCol>
                <a:gridCol w="822960">
                  <a:extLst>
                    <a:ext uri="{9D8B030D-6E8A-4147-A177-3AD203B41FA5}">
                      <a16:colId xmlns:a16="http://schemas.microsoft.com/office/drawing/2014/main" val="3894207815"/>
                    </a:ext>
                  </a:extLst>
                </a:gridCol>
                <a:gridCol w="822960">
                  <a:extLst>
                    <a:ext uri="{9D8B030D-6E8A-4147-A177-3AD203B41FA5}">
                      <a16:colId xmlns:a16="http://schemas.microsoft.com/office/drawing/2014/main" val="3042749663"/>
                    </a:ext>
                  </a:extLst>
                </a:gridCol>
                <a:gridCol w="822960">
                  <a:extLst>
                    <a:ext uri="{9D8B030D-6E8A-4147-A177-3AD203B41FA5}">
                      <a16:colId xmlns:a16="http://schemas.microsoft.com/office/drawing/2014/main" val="933137680"/>
                    </a:ext>
                  </a:extLst>
                </a:gridCol>
                <a:gridCol w="822960">
                  <a:extLst>
                    <a:ext uri="{9D8B030D-6E8A-4147-A177-3AD203B41FA5}">
                      <a16:colId xmlns:a16="http://schemas.microsoft.com/office/drawing/2014/main" val="1566968995"/>
                    </a:ext>
                  </a:extLst>
                </a:gridCol>
                <a:gridCol w="822960">
                  <a:extLst>
                    <a:ext uri="{9D8B030D-6E8A-4147-A177-3AD203B41FA5}">
                      <a16:colId xmlns:a16="http://schemas.microsoft.com/office/drawing/2014/main" val="2146976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95042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- 2017-12-03 17:47:33</a:t>
                      </a:r>
                      <a:r>
                        <a:rPr kumimoji="0" lang="en-US" sz="1000" b="0" i="0" u="none" strike="noStrike" kern="1200" cap="none" spc="0" normalizeH="0" baseline="0" noProof="0">
                          <a:ln>
                            <a:noFill/>
                          </a:ln>
                          <a:solidFill>
                            <a:prstClr val="black"/>
                          </a:solidFill>
                          <a:effectLst/>
                          <a:uLnTx/>
                          <a:uFillTx/>
                          <a:latin typeface="+mn-lt"/>
                          <a:ea typeface="+mn-ea"/>
                          <a:cs typeface="+mn-cs"/>
                        </a:rPr>
                        <a:t>
So Leute!
Heute bei uns...
"Betreutes Trinken"
Unsere Empfehlung ist der Siegerdrink von Harald Gröbl. Er hat in Amsterdam den ersten Platz für Österreich belegt und vertritt Österreich bei den Bacardi Legacy Global Finals im April in Mexico!
Sein Drink:
Wayfarer
Bacardi Ocho, Creme de Cacao weiss, Martini Riserva Rubino, Limette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89529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- 2017-12-03 10:00:00</a:t>
                      </a:r>
                      <a:r>
                        <a:rPr kumimoji="0" lang="de-DE" sz="1000" b="0" i="0" u="none" strike="noStrike" kern="1200" cap="none" spc="0" normalizeH="0" baseline="0" noProof="0">
                          <a:ln>
                            <a:noFill/>
                          </a:ln>
                          <a:solidFill>
                            <a:prstClr val="black"/>
                          </a:solidFill>
                          <a:effectLst/>
                          <a:uLnTx/>
                          <a:uFillTx/>
                          <a:latin typeface="+mn-lt"/>
                          <a:ea typeface="+mn-ea"/>
                          <a:cs typeface="+mn-cs"/>
                        </a:rPr>
                        <a:t>
"Advent, Advent, das erste Lichtlein brennt..."
Wir wünschen Euch eine wunderschöne und besinnliche Adventszeit!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61701907"/>
                  </a:ext>
                </a:extLst>
              </a:tr>
            </a:tbl>
          </a:graphicData>
        </a:graphic>
      </p:graphicFrame>
      <p:sp>
        <p:nvSpPr>
          <p:cNvPr id="4" name="Text Placeholder 3">
            <a:extLst>
              <a:ext uri="{FF2B5EF4-FFF2-40B4-BE49-F238E27FC236}">
                <a16:creationId xmlns:a16="http://schemas.microsoft.com/office/drawing/2014/main" id="{2438BF02-4B14-42DA-9F74-6769D598DB5A}"/>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797738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083F8-93F8-4605-A29C-F427618D2CE0}"/>
              </a:ext>
            </a:extLst>
          </p:cNvPr>
          <p:cNvSpPr>
            <a:spLocks noGrp="1"/>
          </p:cNvSpPr>
          <p:nvPr>
            <p:ph type="title"/>
          </p:nvPr>
        </p:nvSpPr>
        <p:spPr/>
        <p:txBody>
          <a:bodyPr/>
          <a:lstStyle/>
          <a:p>
            <a:r>
              <a:rPr lang="en-US"/>
              <a:t>Eigene Beiträge (Postings) + Reactions - 9 of 9</a:t>
            </a:r>
          </a:p>
        </p:txBody>
      </p:sp>
      <p:graphicFrame>
        <p:nvGraphicFramePr>
          <p:cNvPr id="5" name="Table Placeholder 4">
            <a:extLst>
              <a:ext uri="{FF2B5EF4-FFF2-40B4-BE49-F238E27FC236}">
                <a16:creationId xmlns:a16="http://schemas.microsoft.com/office/drawing/2014/main" id="{7B143490-B4FA-4FB2-80EE-49D43EFE9676}"/>
              </a:ext>
            </a:extLst>
          </p:cNvPr>
          <p:cNvGraphicFramePr>
            <a:graphicFrameLocks noGrp="1"/>
          </p:cNvGraphicFramePr>
          <p:nvPr>
            <p:ph type="tbl" sz="quarter" idx="13"/>
            <p:extLst>
              <p:ext uri="{D42A27DB-BD31-4B8C-83A1-F6EECF244321}">
                <p14:modId xmlns:p14="http://schemas.microsoft.com/office/powerpoint/2010/main" val="937875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75958752"/>
                    </a:ext>
                  </a:extLst>
                </a:gridCol>
                <a:gridCol w="822960">
                  <a:extLst>
                    <a:ext uri="{9D8B030D-6E8A-4147-A177-3AD203B41FA5}">
                      <a16:colId xmlns:a16="http://schemas.microsoft.com/office/drawing/2014/main" val="2585775181"/>
                    </a:ext>
                  </a:extLst>
                </a:gridCol>
                <a:gridCol w="822960">
                  <a:extLst>
                    <a:ext uri="{9D8B030D-6E8A-4147-A177-3AD203B41FA5}">
                      <a16:colId xmlns:a16="http://schemas.microsoft.com/office/drawing/2014/main" val="2692911203"/>
                    </a:ext>
                  </a:extLst>
                </a:gridCol>
                <a:gridCol w="822960">
                  <a:extLst>
                    <a:ext uri="{9D8B030D-6E8A-4147-A177-3AD203B41FA5}">
                      <a16:colId xmlns:a16="http://schemas.microsoft.com/office/drawing/2014/main" val="342724686"/>
                    </a:ext>
                  </a:extLst>
                </a:gridCol>
                <a:gridCol w="822960">
                  <a:extLst>
                    <a:ext uri="{9D8B030D-6E8A-4147-A177-3AD203B41FA5}">
                      <a16:colId xmlns:a16="http://schemas.microsoft.com/office/drawing/2014/main" val="2819609814"/>
                    </a:ext>
                  </a:extLst>
                </a:gridCol>
                <a:gridCol w="822960">
                  <a:extLst>
                    <a:ext uri="{9D8B030D-6E8A-4147-A177-3AD203B41FA5}">
                      <a16:colId xmlns:a16="http://schemas.microsoft.com/office/drawing/2014/main" val="4198172245"/>
                    </a:ext>
                  </a:extLst>
                </a:gridCol>
                <a:gridCol w="822960">
                  <a:extLst>
                    <a:ext uri="{9D8B030D-6E8A-4147-A177-3AD203B41FA5}">
                      <a16:colId xmlns:a16="http://schemas.microsoft.com/office/drawing/2014/main" val="1765202734"/>
                    </a:ext>
                  </a:extLst>
                </a:gridCol>
                <a:gridCol w="822960">
                  <a:extLst>
                    <a:ext uri="{9D8B030D-6E8A-4147-A177-3AD203B41FA5}">
                      <a16:colId xmlns:a16="http://schemas.microsoft.com/office/drawing/2014/main" val="3467130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35083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- 2017-12-01 20:00:00</a:t>
                      </a:r>
                      <a:r>
                        <a:rPr kumimoji="0" lang="de-DE" sz="1000" b="0" i="0" u="none" strike="noStrike" kern="1200" cap="none" spc="0" normalizeH="0" baseline="0" noProof="0">
                          <a:ln>
                            <a:noFill/>
                          </a:ln>
                          <a:solidFill>
                            <a:prstClr val="black"/>
                          </a:solidFill>
                          <a:effectLst/>
                          <a:uLnTx/>
                          <a:uFillTx/>
                          <a:latin typeface="+mn-lt"/>
                          <a:ea typeface="+mn-ea"/>
                          <a:cs typeface="+mn-cs"/>
                        </a:rPr>
                        <a:t>
Hier ein kleiner Einblick in unseren exklusiven Sole Spa!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65389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- 2017-12-01 11:55:41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37300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- 2017-12-01 10:52:11</a:t>
                      </a:r>
                      <a:r>
                        <a:rPr kumimoji="0" lang="de-DE" sz="1000" b="0" i="0" u="none" strike="noStrike" kern="1200" cap="none" spc="0" normalizeH="0" baseline="0" noProof="0">
                          <a:ln>
                            <a:noFill/>
                          </a:ln>
                          <a:solidFill>
                            <a:prstClr val="black"/>
                          </a:solidFill>
                          <a:effectLst/>
                          <a:uLnTx/>
                          <a:uFillTx/>
                          <a:latin typeface="+mn-lt"/>
                          <a:ea typeface="+mn-ea"/>
                          <a:cs typeface="+mn-cs"/>
                        </a:rPr>
                        <a:t>
Wow 😉😉 Vielen lieben Dank an unsere Chefs! Damit die Weihnachtszeit ein bisschen versüßt wird, hat jeder Mitarbeiter einen Adventskalender bekommen!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31700227"/>
                  </a:ext>
                </a:extLst>
              </a:tr>
            </a:tbl>
          </a:graphicData>
        </a:graphic>
      </p:graphicFrame>
      <p:sp>
        <p:nvSpPr>
          <p:cNvPr id="4" name="Text Placeholder 3">
            <a:extLst>
              <a:ext uri="{FF2B5EF4-FFF2-40B4-BE49-F238E27FC236}">
                <a16:creationId xmlns:a16="http://schemas.microsoft.com/office/drawing/2014/main" id="{27B57D26-978D-41C7-BCFF-739EDD3B1C4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582441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C267A-953B-4556-A559-521758B17690}"/>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682B0B42-4D65-4708-8BEC-77108D01401F}"/>
              </a:ext>
            </a:extLst>
          </p:cNvPr>
          <p:cNvGraphicFramePr>
            <a:graphicFrameLocks noGrp="1"/>
          </p:cNvGraphicFramePr>
          <p:nvPr>
            <p:ph type="chart" sz="quarter" idx="13"/>
            <p:extLst>
              <p:ext uri="{D42A27DB-BD31-4B8C-83A1-F6EECF244321}">
                <p14:modId xmlns:p14="http://schemas.microsoft.com/office/powerpoint/2010/main" val="19650281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7A352B-1008-4D3D-944D-BC043D3D1CD8}"/>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1435F441-E102-4E1E-A70D-707F66A044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67697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0CBBB-90B8-4D77-9963-096E6B37CFCB}"/>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F49EA7BB-2D4B-46ED-81CE-79E0DB088597}"/>
              </a:ext>
            </a:extLst>
          </p:cNvPr>
          <p:cNvGraphicFramePr>
            <a:graphicFrameLocks noGrp="1"/>
          </p:cNvGraphicFramePr>
          <p:nvPr>
            <p:ph type="chart" sz="quarter" idx="13"/>
            <p:extLst>
              <p:ext uri="{D42A27DB-BD31-4B8C-83A1-F6EECF244321}">
                <p14:modId xmlns:p14="http://schemas.microsoft.com/office/powerpoint/2010/main" val="85610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1A6E62-71DA-4EEC-AD28-67D3D7A3C0ED}"/>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A9196772-41E2-4852-BEC3-4AE60B2A4D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28277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CFB10-452D-4314-8AE3-F3A8D41CD88B}"/>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C1662A86-5CBF-48C9-BF18-F09C1FF17696}"/>
              </a:ext>
            </a:extLst>
          </p:cNvPr>
          <p:cNvGraphicFramePr>
            <a:graphicFrameLocks noGrp="1"/>
          </p:cNvGraphicFramePr>
          <p:nvPr>
            <p:ph type="chart" sz="quarter" idx="13"/>
            <p:extLst>
              <p:ext uri="{D42A27DB-BD31-4B8C-83A1-F6EECF244321}">
                <p14:modId xmlns:p14="http://schemas.microsoft.com/office/powerpoint/2010/main" val="40107600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29EA8C-B986-4759-A7F1-9C281CE7010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722861B0-9BCF-46DA-93FB-6CA46594E5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6124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8A67A-5EF5-433B-B96A-30E357176616}"/>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DB92E8BC-86CE-4AB3-A656-BF2A66867FD2}"/>
              </a:ext>
            </a:extLst>
          </p:cNvPr>
          <p:cNvGraphicFramePr>
            <a:graphicFrameLocks noGrp="1"/>
          </p:cNvGraphicFramePr>
          <p:nvPr>
            <p:ph type="chart" sz="quarter" idx="13"/>
            <p:extLst>
              <p:ext uri="{D42A27DB-BD31-4B8C-83A1-F6EECF244321}">
                <p14:modId xmlns:p14="http://schemas.microsoft.com/office/powerpoint/2010/main" val="38514602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7EE621-2F7E-4F26-B8DF-9607C43001EB}"/>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DE137277-6D0B-4E9D-BF86-78A32077E1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72942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89CC6-6DDC-426B-A9FF-B5129021C6E1}"/>
              </a:ext>
            </a:extLst>
          </p:cNvPr>
          <p:cNvSpPr>
            <a:spLocks noGrp="1"/>
          </p:cNvSpPr>
          <p:nvPr>
            <p:ph type="title"/>
          </p:nvPr>
        </p:nvSpPr>
        <p:spPr/>
        <p:txBody>
          <a:bodyPr/>
          <a:lstStyle/>
          <a:p>
            <a:r>
              <a:rPr lang="en-US"/>
              <a:t>Postings von Fans (Nutzern)</a:t>
            </a:r>
          </a:p>
        </p:txBody>
      </p:sp>
      <p:graphicFrame>
        <p:nvGraphicFramePr>
          <p:cNvPr id="5" name="Table Placeholder 4">
            <a:extLst>
              <a:ext uri="{FF2B5EF4-FFF2-40B4-BE49-F238E27FC236}">
                <a16:creationId xmlns:a16="http://schemas.microsoft.com/office/drawing/2014/main" id="{4A704C95-B782-4CAE-9416-C0093AEC05E6}"/>
              </a:ext>
            </a:extLst>
          </p:cNvPr>
          <p:cNvGraphicFramePr>
            <a:graphicFrameLocks noGrp="1"/>
          </p:cNvGraphicFramePr>
          <p:nvPr>
            <p:ph type="tbl" sz="quarter" idx="13"/>
            <p:extLst>
              <p:ext uri="{D42A27DB-BD31-4B8C-83A1-F6EECF244321}">
                <p14:modId xmlns:p14="http://schemas.microsoft.com/office/powerpoint/2010/main" val="3776651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46036007"/>
                    </a:ext>
                  </a:extLst>
                </a:gridCol>
                <a:gridCol w="822960">
                  <a:extLst>
                    <a:ext uri="{9D8B030D-6E8A-4147-A177-3AD203B41FA5}">
                      <a16:colId xmlns:a16="http://schemas.microsoft.com/office/drawing/2014/main" val="2287353763"/>
                    </a:ext>
                  </a:extLst>
                </a:gridCol>
                <a:gridCol w="822960">
                  <a:extLst>
                    <a:ext uri="{9D8B030D-6E8A-4147-A177-3AD203B41FA5}">
                      <a16:colId xmlns:a16="http://schemas.microsoft.com/office/drawing/2014/main" val="3855683541"/>
                    </a:ext>
                  </a:extLst>
                </a:gridCol>
                <a:gridCol w="822960">
                  <a:extLst>
                    <a:ext uri="{9D8B030D-6E8A-4147-A177-3AD203B41FA5}">
                      <a16:colId xmlns:a16="http://schemas.microsoft.com/office/drawing/2014/main" val="3798954490"/>
                    </a:ext>
                  </a:extLst>
                </a:gridCol>
                <a:gridCol w="822960">
                  <a:extLst>
                    <a:ext uri="{9D8B030D-6E8A-4147-A177-3AD203B41FA5}">
                      <a16:colId xmlns:a16="http://schemas.microsoft.com/office/drawing/2014/main" val="2625190204"/>
                    </a:ext>
                  </a:extLst>
                </a:gridCol>
                <a:gridCol w="822960">
                  <a:extLst>
                    <a:ext uri="{9D8B030D-6E8A-4147-A177-3AD203B41FA5}">
                      <a16:colId xmlns:a16="http://schemas.microsoft.com/office/drawing/2014/main" val="2254335826"/>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927089212"/>
                  </a:ext>
                </a:extLst>
              </a:tr>
              <a:tr h="370840">
                <a:tc>
                  <a:txBody>
                    <a:bodyPr/>
                    <a:lstStyle/>
                    <a:p>
                      <a:r>
                        <a:rPr lang="de-DE" sz="1000" b="1"/>
                        <a:t>**** Hotel Winzer Wellness und Kuscheln</a:t>
                      </a:r>
                      <a:r>
                        <a:rPr lang="de-DE" sz="1000"/>
                        <a:t> got a post by </a:t>
                      </a:r>
                      <a:r>
                        <a:rPr lang="de-DE" sz="1000" b="1"/>
                        <a:t>Jasmin Krimmer - 2017-12-18 21:11:40</a:t>
                      </a:r>
                      <a:r>
                        <a:rPr lang="de-DE" sz="1000"/>
                        <a:t>
Liebes Winzer-Team! Wir möchten uns nochmal für den wieder rundum perfekten Aufenthalt bei euch bedanken! Mein Verlobter hat den Heiratsantrag mit euch geplant und ich werde diesen Tag nie vergessen 😍😍 Bis nächstes Jahr 🤗 
Ihr seid einfach DAS beste Wellnesshotel! 👌</a:t>
                      </a:r>
                      <a:endParaRPr lang="en-US" sz="1000"/>
                    </a:p>
                  </a:txBody>
                  <a:tcPr/>
                </a:tc>
                <a:tc>
                  <a:txBody>
                    <a:bodyPr/>
                    <a:lstStyle/>
                    <a:p>
                      <a:r>
                        <a:rPr lang="en-US" sz="1000"/>
                        <a:t>6</a:t>
                      </a:r>
                    </a:p>
                  </a:txBody>
                  <a:tcPr/>
                </a:tc>
                <a:tc>
                  <a:txBody>
                    <a:bodyPr/>
                    <a:lstStyle/>
                    <a:p>
                      <a:r>
                        <a:rPr lang="en-US" sz="1000"/>
                        <a:t>4</a:t>
                      </a:r>
                    </a:p>
                  </a:txBody>
                  <a:tcPr/>
                </a:tc>
                <a:tc>
                  <a:txBody>
                    <a:bodyPr/>
                    <a:lstStyle/>
                    <a:p>
                      <a:r>
                        <a:rPr lang="en-US" sz="1000"/>
                        <a:t>0</a:t>
                      </a:r>
                    </a:p>
                  </a:txBody>
                  <a:tcPr/>
                </a:tc>
                <a:tc>
                  <a:txBody>
                    <a:bodyPr/>
                    <a:lstStyle/>
                    <a:p>
                      <a:r>
                        <a:rPr lang="en-US" sz="1000"/>
                        <a:t>Photo</a:t>
                      </a:r>
                    </a:p>
                  </a:txBody>
                  <a:tcPr/>
                </a:tc>
                <a:tc>
                  <a:txBody>
                    <a:bodyPr/>
                    <a:lstStyle/>
                    <a:p>
                      <a:r>
                        <a:rPr lang="en-US" sz="1000"/>
                        <a:t>12/18/2017 22:13:16</a:t>
                      </a:r>
                    </a:p>
                  </a:txBody>
                  <a:tcPr/>
                </a:tc>
                <a:extLst>
                  <a:ext uri="{0D108BD9-81ED-4DB2-BD59-A6C34878D82A}">
                    <a16:rowId xmlns:a16="http://schemas.microsoft.com/office/drawing/2014/main" val="2629855262"/>
                  </a:ext>
                </a:extLst>
              </a:tr>
            </a:tbl>
          </a:graphicData>
        </a:graphic>
      </p:graphicFrame>
      <p:sp>
        <p:nvSpPr>
          <p:cNvPr id="4" name="Text Placeholder 3">
            <a:extLst>
              <a:ext uri="{FF2B5EF4-FFF2-40B4-BE49-F238E27FC236}">
                <a16:creationId xmlns:a16="http://schemas.microsoft.com/office/drawing/2014/main" id="{82F6187A-0BC1-4EA8-B489-F502EA43ACE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130994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72E18-DA9F-4FE8-B25E-D99037A84B18}"/>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6D0D50A4-FC28-4144-91A9-5B1001E128EF}"/>
              </a:ext>
            </a:extLst>
          </p:cNvPr>
          <p:cNvGraphicFramePr>
            <a:graphicFrameLocks noGrp="1"/>
          </p:cNvGraphicFramePr>
          <p:nvPr>
            <p:ph type="chart" sz="quarter" idx="13"/>
            <p:extLst>
              <p:ext uri="{D42A27DB-BD31-4B8C-83A1-F6EECF244321}">
                <p14:modId xmlns:p14="http://schemas.microsoft.com/office/powerpoint/2010/main" val="31757948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8EA0B3-A6BF-4849-8E7D-05A0B90585E6}"/>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B288FE2F-4401-4585-B648-F97A7EE66F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00139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4D5C9-114B-4AE7-8DC8-9AD4F56511DD}"/>
              </a:ext>
            </a:extLst>
          </p:cNvPr>
          <p:cNvSpPr>
            <a:spLocks noGrp="1"/>
          </p:cNvSpPr>
          <p:nvPr>
            <p:ph type="title"/>
          </p:nvPr>
        </p:nvSpPr>
        <p:spPr/>
        <p:txBody>
          <a:bodyPr/>
          <a:lstStyle/>
          <a:p>
            <a:r>
              <a:rPr lang="en-US"/>
              <a:t>Wichtige Influencer - 1 of 3</a:t>
            </a:r>
          </a:p>
        </p:txBody>
      </p:sp>
      <p:graphicFrame>
        <p:nvGraphicFramePr>
          <p:cNvPr id="5" name="Table Placeholder 4">
            <a:extLst>
              <a:ext uri="{FF2B5EF4-FFF2-40B4-BE49-F238E27FC236}">
                <a16:creationId xmlns:a16="http://schemas.microsoft.com/office/drawing/2014/main" id="{7754D836-942A-4F89-80BB-456392D96715}"/>
              </a:ext>
            </a:extLst>
          </p:cNvPr>
          <p:cNvGraphicFramePr>
            <a:graphicFrameLocks noGrp="1"/>
          </p:cNvGraphicFramePr>
          <p:nvPr>
            <p:ph type="tbl" sz="quarter" idx="13"/>
            <p:extLst>
              <p:ext uri="{D42A27DB-BD31-4B8C-83A1-F6EECF244321}">
                <p14:modId xmlns:p14="http://schemas.microsoft.com/office/powerpoint/2010/main" val="3961983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25771524"/>
                    </a:ext>
                  </a:extLst>
                </a:gridCol>
                <a:gridCol w="2468880">
                  <a:extLst>
                    <a:ext uri="{9D8B030D-6E8A-4147-A177-3AD203B41FA5}">
                      <a16:colId xmlns:a16="http://schemas.microsoft.com/office/drawing/2014/main" val="1821428170"/>
                    </a:ext>
                  </a:extLst>
                </a:gridCol>
                <a:gridCol w="822960">
                  <a:extLst>
                    <a:ext uri="{9D8B030D-6E8A-4147-A177-3AD203B41FA5}">
                      <a16:colId xmlns:a16="http://schemas.microsoft.com/office/drawing/2014/main" val="1385902865"/>
                    </a:ext>
                  </a:extLst>
                </a:gridCol>
                <a:gridCol w="822960">
                  <a:extLst>
                    <a:ext uri="{9D8B030D-6E8A-4147-A177-3AD203B41FA5}">
                      <a16:colId xmlns:a16="http://schemas.microsoft.com/office/drawing/2014/main" val="3064907974"/>
                    </a:ext>
                  </a:extLst>
                </a:gridCol>
                <a:gridCol w="822960">
                  <a:extLst>
                    <a:ext uri="{9D8B030D-6E8A-4147-A177-3AD203B41FA5}">
                      <a16:colId xmlns:a16="http://schemas.microsoft.com/office/drawing/2014/main" val="2701128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634209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Daniela Geismeier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699798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Julia Rose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615726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Franziska Gratzl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Hotel Winzer Wellness und Kuscheln (3), 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544820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Kathrin Buder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624354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Sophia Woidschützke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831938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Elvira Offenhuber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433517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Carola Schleifer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936268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Gschaider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Hotel Winzer Wellness und Kuscheln (1), Mark's New York Bar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035072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Angela Seckellehner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546114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Nadine Glasschröder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651222782"/>
                  </a:ext>
                </a:extLst>
              </a:tr>
            </a:tbl>
          </a:graphicData>
        </a:graphic>
      </p:graphicFrame>
      <p:sp>
        <p:nvSpPr>
          <p:cNvPr id="4" name="Text Placeholder 3">
            <a:extLst>
              <a:ext uri="{FF2B5EF4-FFF2-40B4-BE49-F238E27FC236}">
                <a16:creationId xmlns:a16="http://schemas.microsoft.com/office/drawing/2014/main" id="{0A63257E-D7A9-4B47-B99F-789BC97333E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970671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BE807-5F2C-465C-A0F0-679C16D48E39}"/>
              </a:ext>
            </a:extLst>
          </p:cNvPr>
          <p:cNvSpPr>
            <a:spLocks noGrp="1"/>
          </p:cNvSpPr>
          <p:nvPr>
            <p:ph type="title"/>
          </p:nvPr>
        </p:nvSpPr>
        <p:spPr/>
        <p:txBody>
          <a:bodyPr/>
          <a:lstStyle/>
          <a:p>
            <a:r>
              <a:rPr lang="en-US"/>
              <a:t>Wichtige Influencer - 2 of 3</a:t>
            </a:r>
          </a:p>
        </p:txBody>
      </p:sp>
      <p:graphicFrame>
        <p:nvGraphicFramePr>
          <p:cNvPr id="5" name="Table Placeholder 4">
            <a:extLst>
              <a:ext uri="{FF2B5EF4-FFF2-40B4-BE49-F238E27FC236}">
                <a16:creationId xmlns:a16="http://schemas.microsoft.com/office/drawing/2014/main" id="{EEA9E784-4E53-49BC-98EF-64662A063A7B}"/>
              </a:ext>
            </a:extLst>
          </p:cNvPr>
          <p:cNvGraphicFramePr>
            <a:graphicFrameLocks noGrp="1"/>
          </p:cNvGraphicFramePr>
          <p:nvPr>
            <p:ph type="tbl" sz="quarter" idx="13"/>
            <p:extLst>
              <p:ext uri="{D42A27DB-BD31-4B8C-83A1-F6EECF244321}">
                <p14:modId xmlns:p14="http://schemas.microsoft.com/office/powerpoint/2010/main" val="4011469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73424102"/>
                    </a:ext>
                  </a:extLst>
                </a:gridCol>
                <a:gridCol w="2468880">
                  <a:extLst>
                    <a:ext uri="{9D8B030D-6E8A-4147-A177-3AD203B41FA5}">
                      <a16:colId xmlns:a16="http://schemas.microsoft.com/office/drawing/2014/main" val="2375590579"/>
                    </a:ext>
                  </a:extLst>
                </a:gridCol>
                <a:gridCol w="822960">
                  <a:extLst>
                    <a:ext uri="{9D8B030D-6E8A-4147-A177-3AD203B41FA5}">
                      <a16:colId xmlns:a16="http://schemas.microsoft.com/office/drawing/2014/main" val="1094921570"/>
                    </a:ext>
                  </a:extLst>
                </a:gridCol>
                <a:gridCol w="822960">
                  <a:extLst>
                    <a:ext uri="{9D8B030D-6E8A-4147-A177-3AD203B41FA5}">
                      <a16:colId xmlns:a16="http://schemas.microsoft.com/office/drawing/2014/main" val="1474154142"/>
                    </a:ext>
                  </a:extLst>
                </a:gridCol>
                <a:gridCol w="822960">
                  <a:extLst>
                    <a:ext uri="{9D8B030D-6E8A-4147-A177-3AD203B41FA5}">
                      <a16:colId xmlns:a16="http://schemas.microsoft.com/office/drawing/2014/main" val="204257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212533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Elfriede Schwaiger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Hotel Winzer Wellness und Kuscheln (1), Mark's New York Bar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865212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Günter Telesklav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325730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Matthias Baumann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58608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Marion Baumann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712599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Angela Hauck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618522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Monika Prohaska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507015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Manuela Dampf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532128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Nicolete Cristina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676002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Nicole Andessner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46836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Ingrid Kendler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960311359"/>
                  </a:ext>
                </a:extLst>
              </a:tr>
            </a:tbl>
          </a:graphicData>
        </a:graphic>
      </p:graphicFrame>
      <p:sp>
        <p:nvSpPr>
          <p:cNvPr id="4" name="Text Placeholder 3">
            <a:extLst>
              <a:ext uri="{FF2B5EF4-FFF2-40B4-BE49-F238E27FC236}">
                <a16:creationId xmlns:a16="http://schemas.microsoft.com/office/drawing/2014/main" id="{8E322AE5-275B-47DE-B1A5-88AB39C895E7}"/>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5167319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3C287-1C09-4C99-B175-CB27AD6142C8}"/>
              </a:ext>
            </a:extLst>
          </p:cNvPr>
          <p:cNvSpPr>
            <a:spLocks noGrp="1"/>
          </p:cNvSpPr>
          <p:nvPr>
            <p:ph type="title"/>
          </p:nvPr>
        </p:nvSpPr>
        <p:spPr/>
        <p:txBody>
          <a:bodyPr/>
          <a:lstStyle/>
          <a:p>
            <a:r>
              <a:rPr lang="en-US"/>
              <a:t>Wichtige Influencer - 3 of 3</a:t>
            </a:r>
          </a:p>
        </p:txBody>
      </p:sp>
      <p:graphicFrame>
        <p:nvGraphicFramePr>
          <p:cNvPr id="5" name="Table Placeholder 4">
            <a:extLst>
              <a:ext uri="{FF2B5EF4-FFF2-40B4-BE49-F238E27FC236}">
                <a16:creationId xmlns:a16="http://schemas.microsoft.com/office/drawing/2014/main" id="{5228622F-26DE-4C06-A152-450B444F0DBD}"/>
              </a:ext>
            </a:extLst>
          </p:cNvPr>
          <p:cNvGraphicFramePr>
            <a:graphicFrameLocks noGrp="1"/>
          </p:cNvGraphicFramePr>
          <p:nvPr>
            <p:ph type="tbl" sz="quarter" idx="13"/>
            <p:extLst>
              <p:ext uri="{D42A27DB-BD31-4B8C-83A1-F6EECF244321}">
                <p14:modId xmlns:p14="http://schemas.microsoft.com/office/powerpoint/2010/main" val="3642169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55817968"/>
                    </a:ext>
                  </a:extLst>
                </a:gridCol>
                <a:gridCol w="2468880">
                  <a:extLst>
                    <a:ext uri="{9D8B030D-6E8A-4147-A177-3AD203B41FA5}">
                      <a16:colId xmlns:a16="http://schemas.microsoft.com/office/drawing/2014/main" val="1699024442"/>
                    </a:ext>
                  </a:extLst>
                </a:gridCol>
                <a:gridCol w="822960">
                  <a:extLst>
                    <a:ext uri="{9D8B030D-6E8A-4147-A177-3AD203B41FA5}">
                      <a16:colId xmlns:a16="http://schemas.microsoft.com/office/drawing/2014/main" val="4129513808"/>
                    </a:ext>
                  </a:extLst>
                </a:gridCol>
                <a:gridCol w="822960">
                  <a:extLst>
                    <a:ext uri="{9D8B030D-6E8A-4147-A177-3AD203B41FA5}">
                      <a16:colId xmlns:a16="http://schemas.microsoft.com/office/drawing/2014/main" val="2278005425"/>
                    </a:ext>
                  </a:extLst>
                </a:gridCol>
                <a:gridCol w="822960">
                  <a:extLst>
                    <a:ext uri="{9D8B030D-6E8A-4147-A177-3AD203B41FA5}">
                      <a16:colId xmlns:a16="http://schemas.microsoft.com/office/drawing/2014/main" val="2922294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127176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Anita Freiberger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415857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Dominik Sk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435151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Markus Hartner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534909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Claudia Neuwirth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295447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Dany Pinky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283865192"/>
                  </a:ext>
                </a:extLst>
              </a:tr>
            </a:tbl>
          </a:graphicData>
        </a:graphic>
      </p:graphicFrame>
      <p:sp>
        <p:nvSpPr>
          <p:cNvPr id="4" name="Text Placeholder 3">
            <a:extLst>
              <a:ext uri="{FF2B5EF4-FFF2-40B4-BE49-F238E27FC236}">
                <a16:creationId xmlns:a16="http://schemas.microsoft.com/office/drawing/2014/main" id="{E6329527-699F-4C34-B60F-A12B1EF4A4D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9295623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1FFEE-5F28-4FD5-8ABE-D5A404442581}"/>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B90D467C-2BE5-41F9-8527-023295E81864}"/>
              </a:ext>
            </a:extLst>
          </p:cNvPr>
          <p:cNvGraphicFramePr>
            <a:graphicFrameLocks noGrp="1"/>
          </p:cNvGraphicFramePr>
          <p:nvPr>
            <p:ph type="chart" sz="quarter" idx="13"/>
            <p:extLst>
              <p:ext uri="{D42A27DB-BD31-4B8C-83A1-F6EECF244321}">
                <p14:modId xmlns:p14="http://schemas.microsoft.com/office/powerpoint/2010/main" val="3771045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127E4E-252C-4263-9A29-9D96B9F385F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6ED51E7-9DBF-4D70-8ECE-E0C4E848FE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92551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F2A2F-DCE0-4391-A7A0-6CDC751CC5DD}"/>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8430C674-926A-48A9-B142-DCB31715490F}"/>
              </a:ext>
            </a:extLst>
          </p:cNvPr>
          <p:cNvGraphicFramePr>
            <a:graphicFrameLocks noGrp="1"/>
          </p:cNvGraphicFramePr>
          <p:nvPr>
            <p:ph type="chart" sz="quarter" idx="13"/>
            <p:extLst>
              <p:ext uri="{D42A27DB-BD31-4B8C-83A1-F6EECF244321}">
                <p14:modId xmlns:p14="http://schemas.microsoft.com/office/powerpoint/2010/main" val="1944996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703BA3-825A-498C-9B76-C58F5F1120A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1163C893-43BE-4FD6-93BC-AD8516E8D7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55329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946EF-5239-494B-92A5-20AA99A50546}"/>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2648C62B-4832-47C9-8454-B4C12FFA850A}"/>
              </a:ext>
            </a:extLst>
          </p:cNvPr>
          <p:cNvGraphicFramePr>
            <a:graphicFrameLocks noGrp="1"/>
          </p:cNvGraphicFramePr>
          <p:nvPr>
            <p:ph type="chart" sz="quarter" idx="13"/>
            <p:extLst>
              <p:ext uri="{D42A27DB-BD31-4B8C-83A1-F6EECF244321}">
                <p14:modId xmlns:p14="http://schemas.microsoft.com/office/powerpoint/2010/main" val="19388366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5D579B-FDB2-4A78-AD77-469DCB4DB57D}"/>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6B38AC78-955B-4D07-9EA9-12595EA1D6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99689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B1EB2-8F04-4765-8B12-8E9AE2C6BF2B}"/>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69F6EDF5-5CDF-4562-9A0C-A88515423B79}"/>
              </a:ext>
            </a:extLst>
          </p:cNvPr>
          <p:cNvGraphicFramePr>
            <a:graphicFrameLocks noGrp="1"/>
          </p:cNvGraphicFramePr>
          <p:nvPr>
            <p:ph type="chart" sz="quarter" idx="13"/>
            <p:extLst>
              <p:ext uri="{D42A27DB-BD31-4B8C-83A1-F6EECF244321}">
                <p14:modId xmlns:p14="http://schemas.microsoft.com/office/powerpoint/2010/main" val="1410608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E94861-9401-4157-BD0D-FBCA24C87C3C}"/>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B0FB6496-1D3A-42C2-8895-D306AF676B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63185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EA444-6DA6-4059-943D-62B2BECCB045}"/>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1D5499F6-D6DF-4FF1-9206-C6F2B504C4EF}"/>
              </a:ext>
            </a:extLst>
          </p:cNvPr>
          <p:cNvGraphicFramePr>
            <a:graphicFrameLocks noGrp="1"/>
          </p:cNvGraphicFramePr>
          <p:nvPr>
            <p:ph type="chart" sz="quarter" idx="13"/>
            <p:extLst>
              <p:ext uri="{D42A27DB-BD31-4B8C-83A1-F6EECF244321}">
                <p14:modId xmlns:p14="http://schemas.microsoft.com/office/powerpoint/2010/main" val="2571778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FB18DA-3898-41A4-BC86-A203646AD855}"/>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F60A5FF1-8786-43E7-8683-E4B86EC937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6051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2F28E-7CDE-4878-8C96-FDD9586B47A0}"/>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563D7525-E027-4915-95B1-7CD6C0354B1D}"/>
              </a:ext>
            </a:extLst>
          </p:cNvPr>
          <p:cNvGraphicFramePr>
            <a:graphicFrameLocks noGrp="1"/>
          </p:cNvGraphicFramePr>
          <p:nvPr>
            <p:ph type="chart" sz="quarter" idx="13"/>
            <p:extLst>
              <p:ext uri="{D42A27DB-BD31-4B8C-83A1-F6EECF244321}">
                <p14:modId xmlns:p14="http://schemas.microsoft.com/office/powerpoint/2010/main" val="3047142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277E3B-4A06-41FC-8D59-931393A35640}"/>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CC806BA5-150B-4241-9C83-00646A395B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80581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2E79E-5084-49E7-8C2E-723D28D89CF1}"/>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FAB3CD56-DC76-49D3-A2B9-C7D14A97D626}"/>
              </a:ext>
            </a:extLst>
          </p:cNvPr>
          <p:cNvGraphicFramePr>
            <a:graphicFrameLocks noGrp="1"/>
          </p:cNvGraphicFramePr>
          <p:nvPr>
            <p:ph type="chart" sz="quarter" idx="13"/>
            <p:extLst>
              <p:ext uri="{D42A27DB-BD31-4B8C-83A1-F6EECF244321}">
                <p14:modId xmlns:p14="http://schemas.microsoft.com/office/powerpoint/2010/main" val="4058483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D7E265-4AC1-43AB-9259-AF20C99BB66E}"/>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B4AAEE29-1123-4C41-915B-E773AED78C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72127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4231F-603A-4BE9-A44D-E17C5A5CCC1F}"/>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D9D3E9CB-45BA-48A7-BB2B-750C50DCCE94}"/>
              </a:ext>
            </a:extLst>
          </p:cNvPr>
          <p:cNvGraphicFramePr>
            <a:graphicFrameLocks noGrp="1"/>
          </p:cNvGraphicFramePr>
          <p:nvPr>
            <p:ph type="tbl" sz="quarter" idx="13"/>
            <p:extLst>
              <p:ext uri="{D42A27DB-BD31-4B8C-83A1-F6EECF244321}">
                <p14:modId xmlns:p14="http://schemas.microsoft.com/office/powerpoint/2010/main" val="2054075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38052010"/>
                    </a:ext>
                  </a:extLst>
                </a:gridCol>
                <a:gridCol w="2468880">
                  <a:extLst>
                    <a:ext uri="{9D8B030D-6E8A-4147-A177-3AD203B41FA5}">
                      <a16:colId xmlns:a16="http://schemas.microsoft.com/office/drawing/2014/main" val="2064527454"/>
                    </a:ext>
                  </a:extLst>
                </a:gridCol>
                <a:gridCol w="2468880">
                  <a:extLst>
                    <a:ext uri="{9D8B030D-6E8A-4147-A177-3AD203B41FA5}">
                      <a16:colId xmlns:a16="http://schemas.microsoft.com/office/drawing/2014/main" val="2010227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185247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31875</a:t>
                      </a:r>
                    </a:p>
                  </a:txBody>
                  <a:tcPr/>
                </a:tc>
                <a:extLst>
                  <a:ext uri="{0D108BD9-81ED-4DB2-BD59-A6C34878D82A}">
                    <a16:rowId xmlns:a16="http://schemas.microsoft.com/office/drawing/2014/main" val="99977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20032</a:t>
                      </a:r>
                    </a:p>
                  </a:txBody>
                  <a:tcPr/>
                </a:tc>
                <a:extLst>
                  <a:ext uri="{0D108BD9-81ED-4DB2-BD59-A6C34878D82A}">
                    <a16:rowId xmlns:a16="http://schemas.microsoft.com/office/drawing/2014/main" val="884474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23154</a:t>
                      </a:r>
                    </a:p>
                  </a:txBody>
                  <a:tcPr/>
                </a:tc>
                <a:extLst>
                  <a:ext uri="{0D108BD9-81ED-4DB2-BD59-A6C34878D82A}">
                    <a16:rowId xmlns:a16="http://schemas.microsoft.com/office/drawing/2014/main" val="3069908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9120</a:t>
                      </a:r>
                    </a:p>
                  </a:txBody>
                  <a:tcPr/>
                </a:tc>
                <a:extLst>
                  <a:ext uri="{0D108BD9-81ED-4DB2-BD59-A6C34878D82A}">
                    <a16:rowId xmlns:a16="http://schemas.microsoft.com/office/drawing/2014/main" val="439973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14295</a:t>
                      </a:r>
                    </a:p>
                  </a:txBody>
                  <a:tcPr/>
                </a:tc>
                <a:extLst>
                  <a:ext uri="{0D108BD9-81ED-4DB2-BD59-A6C34878D82A}">
                    <a16:rowId xmlns:a16="http://schemas.microsoft.com/office/drawing/2014/main" val="984757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9745</a:t>
                      </a:r>
                    </a:p>
                  </a:txBody>
                  <a:tcPr/>
                </a:tc>
                <a:extLst>
                  <a:ext uri="{0D108BD9-81ED-4DB2-BD59-A6C34878D82A}">
                    <a16:rowId xmlns:a16="http://schemas.microsoft.com/office/drawing/2014/main" val="3826667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6312</a:t>
                      </a:r>
                    </a:p>
                  </a:txBody>
                  <a:tcPr/>
                </a:tc>
                <a:extLst>
                  <a:ext uri="{0D108BD9-81ED-4DB2-BD59-A6C34878D82A}">
                    <a16:rowId xmlns:a16="http://schemas.microsoft.com/office/drawing/2014/main" val="3533113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12308</a:t>
                      </a:r>
                    </a:p>
                  </a:txBody>
                  <a:tcPr/>
                </a:tc>
                <a:extLst>
                  <a:ext uri="{0D108BD9-81ED-4DB2-BD59-A6C34878D82A}">
                    <a16:rowId xmlns:a16="http://schemas.microsoft.com/office/drawing/2014/main" val="2781829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9670</a:t>
                      </a:r>
                    </a:p>
                  </a:txBody>
                  <a:tcPr/>
                </a:tc>
                <a:extLst>
                  <a:ext uri="{0D108BD9-81ED-4DB2-BD59-A6C34878D82A}">
                    <a16:rowId xmlns:a16="http://schemas.microsoft.com/office/drawing/2014/main" val="3858240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15200</a:t>
                      </a:r>
                    </a:p>
                  </a:txBody>
                  <a:tcPr/>
                </a:tc>
                <a:extLst>
                  <a:ext uri="{0D108BD9-81ED-4DB2-BD59-A6C34878D82A}">
                    <a16:rowId xmlns:a16="http://schemas.microsoft.com/office/drawing/2014/main" val="2466572824"/>
                  </a:ext>
                </a:extLst>
              </a:tr>
            </a:tbl>
          </a:graphicData>
        </a:graphic>
      </p:graphicFrame>
      <p:sp>
        <p:nvSpPr>
          <p:cNvPr id="4" name="Text Placeholder 3">
            <a:extLst>
              <a:ext uri="{FF2B5EF4-FFF2-40B4-BE49-F238E27FC236}">
                <a16:creationId xmlns:a16="http://schemas.microsoft.com/office/drawing/2014/main" id="{5E3547E5-BE3F-4E46-8B35-40D4D531856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5614835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05783-92B6-48EF-B851-B53EB8566C56}"/>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A045D58E-1F08-462C-9216-2AA57609E1BC}"/>
              </a:ext>
            </a:extLst>
          </p:cNvPr>
          <p:cNvGraphicFramePr>
            <a:graphicFrameLocks noGrp="1"/>
          </p:cNvGraphicFramePr>
          <p:nvPr>
            <p:ph type="tbl" sz="quarter" idx="13"/>
            <p:extLst>
              <p:ext uri="{D42A27DB-BD31-4B8C-83A1-F6EECF244321}">
                <p14:modId xmlns:p14="http://schemas.microsoft.com/office/powerpoint/2010/main" val="3145090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86917719"/>
                    </a:ext>
                  </a:extLst>
                </a:gridCol>
                <a:gridCol w="2468880">
                  <a:extLst>
                    <a:ext uri="{9D8B030D-6E8A-4147-A177-3AD203B41FA5}">
                      <a16:colId xmlns:a16="http://schemas.microsoft.com/office/drawing/2014/main" val="438310096"/>
                    </a:ext>
                  </a:extLst>
                </a:gridCol>
                <a:gridCol w="2468880">
                  <a:extLst>
                    <a:ext uri="{9D8B030D-6E8A-4147-A177-3AD203B41FA5}">
                      <a16:colId xmlns:a16="http://schemas.microsoft.com/office/drawing/2014/main" val="2257556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786438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extLst>
                  <a:ext uri="{0D108BD9-81ED-4DB2-BD59-A6C34878D82A}">
                    <a16:rowId xmlns:a16="http://schemas.microsoft.com/office/drawing/2014/main" val="3934726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extLst>
                  <a:ext uri="{0D108BD9-81ED-4DB2-BD59-A6C34878D82A}">
                    <a16:rowId xmlns:a16="http://schemas.microsoft.com/office/drawing/2014/main" val="1375308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extLst>
                  <a:ext uri="{0D108BD9-81ED-4DB2-BD59-A6C34878D82A}">
                    <a16:rowId xmlns:a16="http://schemas.microsoft.com/office/drawing/2014/main" val="3518811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extLst>
                  <a:ext uri="{0D108BD9-81ED-4DB2-BD59-A6C34878D82A}">
                    <a16:rowId xmlns:a16="http://schemas.microsoft.com/office/drawing/2014/main" val="3739639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extLst>
                  <a:ext uri="{0D108BD9-81ED-4DB2-BD59-A6C34878D82A}">
                    <a16:rowId xmlns:a16="http://schemas.microsoft.com/office/drawing/2014/main" val="4191067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4266</a:t>
                      </a:r>
                    </a:p>
                  </a:txBody>
                  <a:tcPr/>
                </a:tc>
                <a:extLst>
                  <a:ext uri="{0D108BD9-81ED-4DB2-BD59-A6C34878D82A}">
                    <a16:rowId xmlns:a16="http://schemas.microsoft.com/office/drawing/2014/main" val="2280835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a:t>
                      </a:r>
                    </a:p>
                  </a:txBody>
                  <a:tcPr/>
                </a:tc>
                <a:extLst>
                  <a:ext uri="{0D108BD9-81ED-4DB2-BD59-A6C34878D82A}">
                    <a16:rowId xmlns:a16="http://schemas.microsoft.com/office/drawing/2014/main" val="1530676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14040</a:t>
                      </a:r>
                    </a:p>
                  </a:txBody>
                  <a:tcPr/>
                </a:tc>
                <a:extLst>
                  <a:ext uri="{0D108BD9-81ED-4DB2-BD59-A6C34878D82A}">
                    <a16:rowId xmlns:a16="http://schemas.microsoft.com/office/drawing/2014/main" val="2841611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13694</a:t>
                      </a:r>
                    </a:p>
                  </a:txBody>
                  <a:tcPr/>
                </a:tc>
                <a:extLst>
                  <a:ext uri="{0D108BD9-81ED-4DB2-BD59-A6C34878D82A}">
                    <a16:rowId xmlns:a16="http://schemas.microsoft.com/office/drawing/2014/main" val="1055086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36788</a:t>
                      </a:r>
                    </a:p>
                  </a:txBody>
                  <a:tcPr/>
                </a:tc>
                <a:extLst>
                  <a:ext uri="{0D108BD9-81ED-4DB2-BD59-A6C34878D82A}">
                    <a16:rowId xmlns:a16="http://schemas.microsoft.com/office/drawing/2014/main" val="3112522886"/>
                  </a:ext>
                </a:extLst>
              </a:tr>
            </a:tbl>
          </a:graphicData>
        </a:graphic>
      </p:graphicFrame>
      <p:sp>
        <p:nvSpPr>
          <p:cNvPr id="4" name="Text Placeholder 3">
            <a:extLst>
              <a:ext uri="{FF2B5EF4-FFF2-40B4-BE49-F238E27FC236}">
                <a16:creationId xmlns:a16="http://schemas.microsoft.com/office/drawing/2014/main" id="{1FB85A34-0F8B-431D-8DB0-CD4DA32B1E0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6666948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9CCF1-FC9B-4384-83A1-798E70DBD35C}"/>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73ED0151-C758-4F81-8837-D4DE79B0BE67}"/>
              </a:ext>
            </a:extLst>
          </p:cNvPr>
          <p:cNvGraphicFramePr>
            <a:graphicFrameLocks noGrp="1"/>
          </p:cNvGraphicFramePr>
          <p:nvPr>
            <p:ph type="tbl" sz="quarter" idx="13"/>
            <p:extLst>
              <p:ext uri="{D42A27DB-BD31-4B8C-83A1-F6EECF244321}">
                <p14:modId xmlns:p14="http://schemas.microsoft.com/office/powerpoint/2010/main" val="2620593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81822724"/>
                    </a:ext>
                  </a:extLst>
                </a:gridCol>
                <a:gridCol w="2468880">
                  <a:extLst>
                    <a:ext uri="{9D8B030D-6E8A-4147-A177-3AD203B41FA5}">
                      <a16:colId xmlns:a16="http://schemas.microsoft.com/office/drawing/2014/main" val="3417384668"/>
                    </a:ext>
                  </a:extLst>
                </a:gridCol>
                <a:gridCol w="2468880">
                  <a:extLst>
                    <a:ext uri="{9D8B030D-6E8A-4147-A177-3AD203B41FA5}">
                      <a16:colId xmlns:a16="http://schemas.microsoft.com/office/drawing/2014/main" val="3171329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681501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19424</a:t>
                      </a:r>
                    </a:p>
                  </a:txBody>
                  <a:tcPr/>
                </a:tc>
                <a:extLst>
                  <a:ext uri="{0D108BD9-81ED-4DB2-BD59-A6C34878D82A}">
                    <a16:rowId xmlns:a16="http://schemas.microsoft.com/office/drawing/2014/main" val="874157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9099</a:t>
                      </a:r>
                    </a:p>
                  </a:txBody>
                  <a:tcPr/>
                </a:tc>
                <a:extLst>
                  <a:ext uri="{0D108BD9-81ED-4DB2-BD59-A6C34878D82A}">
                    <a16:rowId xmlns:a16="http://schemas.microsoft.com/office/drawing/2014/main" val="3132026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9122</a:t>
                      </a:r>
                    </a:p>
                  </a:txBody>
                  <a:tcPr/>
                </a:tc>
                <a:extLst>
                  <a:ext uri="{0D108BD9-81ED-4DB2-BD59-A6C34878D82A}">
                    <a16:rowId xmlns:a16="http://schemas.microsoft.com/office/drawing/2014/main" val="976020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8209</a:t>
                      </a:r>
                    </a:p>
                  </a:txBody>
                  <a:tcPr/>
                </a:tc>
                <a:extLst>
                  <a:ext uri="{0D108BD9-81ED-4DB2-BD59-A6C34878D82A}">
                    <a16:rowId xmlns:a16="http://schemas.microsoft.com/office/drawing/2014/main" val="3478750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8128</a:t>
                      </a:r>
                    </a:p>
                  </a:txBody>
                  <a:tcPr/>
                </a:tc>
                <a:extLst>
                  <a:ext uri="{0D108BD9-81ED-4DB2-BD59-A6C34878D82A}">
                    <a16:rowId xmlns:a16="http://schemas.microsoft.com/office/drawing/2014/main" val="3386247356"/>
                  </a:ext>
                </a:extLst>
              </a:tr>
            </a:tbl>
          </a:graphicData>
        </a:graphic>
      </p:graphicFrame>
      <p:sp>
        <p:nvSpPr>
          <p:cNvPr id="4" name="Text Placeholder 3">
            <a:extLst>
              <a:ext uri="{FF2B5EF4-FFF2-40B4-BE49-F238E27FC236}">
                <a16:creationId xmlns:a16="http://schemas.microsoft.com/office/drawing/2014/main" id="{897B738C-EB63-42FB-9897-41BDBCF0E78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9049110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1E0DB-F0FF-492A-9D1D-35AF8D83E63B}"/>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B2136F77-62BC-47BF-9C73-ED68333697BD}"/>
              </a:ext>
            </a:extLst>
          </p:cNvPr>
          <p:cNvGraphicFramePr>
            <a:graphicFrameLocks noGrp="1"/>
          </p:cNvGraphicFramePr>
          <p:nvPr>
            <p:ph type="tbl" sz="quarter" idx="13"/>
            <p:extLst>
              <p:ext uri="{D42A27DB-BD31-4B8C-83A1-F6EECF244321}">
                <p14:modId xmlns:p14="http://schemas.microsoft.com/office/powerpoint/2010/main" val="2262047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50422919"/>
                    </a:ext>
                  </a:extLst>
                </a:gridCol>
                <a:gridCol w="2468880">
                  <a:extLst>
                    <a:ext uri="{9D8B030D-6E8A-4147-A177-3AD203B41FA5}">
                      <a16:colId xmlns:a16="http://schemas.microsoft.com/office/drawing/2014/main" val="1230695669"/>
                    </a:ext>
                  </a:extLst>
                </a:gridCol>
                <a:gridCol w="2468880">
                  <a:extLst>
                    <a:ext uri="{9D8B030D-6E8A-4147-A177-3AD203B41FA5}">
                      <a16:colId xmlns:a16="http://schemas.microsoft.com/office/drawing/2014/main" val="2069938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81071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7660</a:t>
                      </a:r>
                    </a:p>
                  </a:txBody>
                  <a:tcPr/>
                </a:tc>
                <a:extLst>
                  <a:ext uri="{0D108BD9-81ED-4DB2-BD59-A6C34878D82A}">
                    <a16:rowId xmlns:a16="http://schemas.microsoft.com/office/drawing/2014/main" val="1704658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9503</a:t>
                      </a:r>
                    </a:p>
                  </a:txBody>
                  <a:tcPr/>
                </a:tc>
                <a:extLst>
                  <a:ext uri="{0D108BD9-81ED-4DB2-BD59-A6C34878D82A}">
                    <a16:rowId xmlns:a16="http://schemas.microsoft.com/office/drawing/2014/main" val="1809131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9702</a:t>
                      </a:r>
                    </a:p>
                  </a:txBody>
                  <a:tcPr/>
                </a:tc>
                <a:extLst>
                  <a:ext uri="{0D108BD9-81ED-4DB2-BD59-A6C34878D82A}">
                    <a16:rowId xmlns:a16="http://schemas.microsoft.com/office/drawing/2014/main" val="2573518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6047</a:t>
                      </a:r>
                    </a:p>
                  </a:txBody>
                  <a:tcPr/>
                </a:tc>
                <a:extLst>
                  <a:ext uri="{0D108BD9-81ED-4DB2-BD59-A6C34878D82A}">
                    <a16:rowId xmlns:a16="http://schemas.microsoft.com/office/drawing/2014/main" val="1067573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7270</a:t>
                      </a:r>
                    </a:p>
                  </a:txBody>
                  <a:tcPr/>
                </a:tc>
                <a:extLst>
                  <a:ext uri="{0D108BD9-81ED-4DB2-BD59-A6C34878D82A}">
                    <a16:rowId xmlns:a16="http://schemas.microsoft.com/office/drawing/2014/main" val="3355743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5725</a:t>
                      </a:r>
                    </a:p>
                  </a:txBody>
                  <a:tcPr/>
                </a:tc>
                <a:extLst>
                  <a:ext uri="{0D108BD9-81ED-4DB2-BD59-A6C34878D82A}">
                    <a16:rowId xmlns:a16="http://schemas.microsoft.com/office/drawing/2014/main" val="3966770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3975</a:t>
                      </a:r>
                    </a:p>
                  </a:txBody>
                  <a:tcPr/>
                </a:tc>
                <a:extLst>
                  <a:ext uri="{0D108BD9-81ED-4DB2-BD59-A6C34878D82A}">
                    <a16:rowId xmlns:a16="http://schemas.microsoft.com/office/drawing/2014/main" val="2678565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7393</a:t>
                      </a:r>
                    </a:p>
                  </a:txBody>
                  <a:tcPr/>
                </a:tc>
                <a:extLst>
                  <a:ext uri="{0D108BD9-81ED-4DB2-BD59-A6C34878D82A}">
                    <a16:rowId xmlns:a16="http://schemas.microsoft.com/office/drawing/2014/main" val="1792066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5645</a:t>
                      </a:r>
                    </a:p>
                  </a:txBody>
                  <a:tcPr/>
                </a:tc>
                <a:extLst>
                  <a:ext uri="{0D108BD9-81ED-4DB2-BD59-A6C34878D82A}">
                    <a16:rowId xmlns:a16="http://schemas.microsoft.com/office/drawing/2014/main" val="523329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8236</a:t>
                      </a:r>
                    </a:p>
                  </a:txBody>
                  <a:tcPr/>
                </a:tc>
                <a:extLst>
                  <a:ext uri="{0D108BD9-81ED-4DB2-BD59-A6C34878D82A}">
                    <a16:rowId xmlns:a16="http://schemas.microsoft.com/office/drawing/2014/main" val="1318280355"/>
                  </a:ext>
                </a:extLst>
              </a:tr>
            </a:tbl>
          </a:graphicData>
        </a:graphic>
      </p:graphicFrame>
      <p:sp>
        <p:nvSpPr>
          <p:cNvPr id="4" name="Text Placeholder 3">
            <a:extLst>
              <a:ext uri="{FF2B5EF4-FFF2-40B4-BE49-F238E27FC236}">
                <a16:creationId xmlns:a16="http://schemas.microsoft.com/office/drawing/2014/main" id="{A4E99E62-C6BA-4A5A-A6D6-68B156C76A3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5330254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8E35F-7D64-44F3-8365-E6F8BC6A1730}"/>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4E9BAD14-BCC5-436B-86C9-C71B629466EF}"/>
              </a:ext>
            </a:extLst>
          </p:cNvPr>
          <p:cNvGraphicFramePr>
            <a:graphicFrameLocks noGrp="1"/>
          </p:cNvGraphicFramePr>
          <p:nvPr>
            <p:ph type="tbl" sz="quarter" idx="13"/>
            <p:extLst>
              <p:ext uri="{D42A27DB-BD31-4B8C-83A1-F6EECF244321}">
                <p14:modId xmlns:p14="http://schemas.microsoft.com/office/powerpoint/2010/main" val="1492316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30797727"/>
                    </a:ext>
                  </a:extLst>
                </a:gridCol>
                <a:gridCol w="2468880">
                  <a:extLst>
                    <a:ext uri="{9D8B030D-6E8A-4147-A177-3AD203B41FA5}">
                      <a16:colId xmlns:a16="http://schemas.microsoft.com/office/drawing/2014/main" val="3855791181"/>
                    </a:ext>
                  </a:extLst>
                </a:gridCol>
                <a:gridCol w="2468880">
                  <a:extLst>
                    <a:ext uri="{9D8B030D-6E8A-4147-A177-3AD203B41FA5}">
                      <a16:colId xmlns:a16="http://schemas.microsoft.com/office/drawing/2014/main" val="1370155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18910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extLst>
                  <a:ext uri="{0D108BD9-81ED-4DB2-BD59-A6C34878D82A}">
                    <a16:rowId xmlns:a16="http://schemas.microsoft.com/office/drawing/2014/main" val="1141357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extLst>
                  <a:ext uri="{0D108BD9-81ED-4DB2-BD59-A6C34878D82A}">
                    <a16:rowId xmlns:a16="http://schemas.microsoft.com/office/drawing/2014/main" val="793843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extLst>
                  <a:ext uri="{0D108BD9-81ED-4DB2-BD59-A6C34878D82A}">
                    <a16:rowId xmlns:a16="http://schemas.microsoft.com/office/drawing/2014/main" val="348446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extLst>
                  <a:ext uri="{0D108BD9-81ED-4DB2-BD59-A6C34878D82A}">
                    <a16:rowId xmlns:a16="http://schemas.microsoft.com/office/drawing/2014/main" val="205696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4149121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a:t>
                      </a:r>
                    </a:p>
                  </a:txBody>
                  <a:tcPr/>
                </a:tc>
                <a:extLst>
                  <a:ext uri="{0D108BD9-81ED-4DB2-BD59-A6C34878D82A}">
                    <a16:rowId xmlns:a16="http://schemas.microsoft.com/office/drawing/2014/main" val="2691635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extLst>
                  <a:ext uri="{0D108BD9-81ED-4DB2-BD59-A6C34878D82A}">
                    <a16:rowId xmlns:a16="http://schemas.microsoft.com/office/drawing/2014/main" val="2648962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9657</a:t>
                      </a:r>
                    </a:p>
                  </a:txBody>
                  <a:tcPr/>
                </a:tc>
                <a:extLst>
                  <a:ext uri="{0D108BD9-81ED-4DB2-BD59-A6C34878D82A}">
                    <a16:rowId xmlns:a16="http://schemas.microsoft.com/office/drawing/2014/main" val="2569898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8284</a:t>
                      </a:r>
                    </a:p>
                  </a:txBody>
                  <a:tcPr/>
                </a:tc>
                <a:extLst>
                  <a:ext uri="{0D108BD9-81ED-4DB2-BD59-A6C34878D82A}">
                    <a16:rowId xmlns:a16="http://schemas.microsoft.com/office/drawing/2014/main" val="2163058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11490</a:t>
                      </a:r>
                    </a:p>
                  </a:txBody>
                  <a:tcPr/>
                </a:tc>
                <a:extLst>
                  <a:ext uri="{0D108BD9-81ED-4DB2-BD59-A6C34878D82A}">
                    <a16:rowId xmlns:a16="http://schemas.microsoft.com/office/drawing/2014/main" val="2174578313"/>
                  </a:ext>
                </a:extLst>
              </a:tr>
            </a:tbl>
          </a:graphicData>
        </a:graphic>
      </p:graphicFrame>
      <p:sp>
        <p:nvSpPr>
          <p:cNvPr id="4" name="Text Placeholder 3">
            <a:extLst>
              <a:ext uri="{FF2B5EF4-FFF2-40B4-BE49-F238E27FC236}">
                <a16:creationId xmlns:a16="http://schemas.microsoft.com/office/drawing/2014/main" id="{1E6EB0A6-8CFE-45FB-A0AA-C796714EA76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1484921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802F0-F0ED-402A-97CA-CA568DF25759}"/>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BD6398F5-23BB-44BF-912A-890EB6BCC1A0}"/>
              </a:ext>
            </a:extLst>
          </p:cNvPr>
          <p:cNvGraphicFramePr>
            <a:graphicFrameLocks noGrp="1"/>
          </p:cNvGraphicFramePr>
          <p:nvPr>
            <p:ph type="tbl" sz="quarter" idx="13"/>
            <p:extLst>
              <p:ext uri="{D42A27DB-BD31-4B8C-83A1-F6EECF244321}">
                <p14:modId xmlns:p14="http://schemas.microsoft.com/office/powerpoint/2010/main" val="1006855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71943986"/>
                    </a:ext>
                  </a:extLst>
                </a:gridCol>
                <a:gridCol w="2468880">
                  <a:extLst>
                    <a:ext uri="{9D8B030D-6E8A-4147-A177-3AD203B41FA5}">
                      <a16:colId xmlns:a16="http://schemas.microsoft.com/office/drawing/2014/main" val="2784725874"/>
                    </a:ext>
                  </a:extLst>
                </a:gridCol>
                <a:gridCol w="2468880">
                  <a:extLst>
                    <a:ext uri="{9D8B030D-6E8A-4147-A177-3AD203B41FA5}">
                      <a16:colId xmlns:a16="http://schemas.microsoft.com/office/drawing/2014/main" val="2286637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16513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9030</a:t>
                      </a:r>
                    </a:p>
                  </a:txBody>
                  <a:tcPr/>
                </a:tc>
                <a:extLst>
                  <a:ext uri="{0D108BD9-81ED-4DB2-BD59-A6C34878D82A}">
                    <a16:rowId xmlns:a16="http://schemas.microsoft.com/office/drawing/2014/main" val="3965598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6082</a:t>
                      </a:r>
                    </a:p>
                  </a:txBody>
                  <a:tcPr/>
                </a:tc>
                <a:extLst>
                  <a:ext uri="{0D108BD9-81ED-4DB2-BD59-A6C34878D82A}">
                    <a16:rowId xmlns:a16="http://schemas.microsoft.com/office/drawing/2014/main" val="3750813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6403</a:t>
                      </a:r>
                    </a:p>
                  </a:txBody>
                  <a:tcPr/>
                </a:tc>
                <a:extLst>
                  <a:ext uri="{0D108BD9-81ED-4DB2-BD59-A6C34878D82A}">
                    <a16:rowId xmlns:a16="http://schemas.microsoft.com/office/drawing/2014/main" val="2163150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6129</a:t>
                      </a:r>
                    </a:p>
                  </a:txBody>
                  <a:tcPr/>
                </a:tc>
                <a:extLst>
                  <a:ext uri="{0D108BD9-81ED-4DB2-BD59-A6C34878D82A}">
                    <a16:rowId xmlns:a16="http://schemas.microsoft.com/office/drawing/2014/main" val="1716028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6187</a:t>
                      </a:r>
                    </a:p>
                  </a:txBody>
                  <a:tcPr/>
                </a:tc>
                <a:extLst>
                  <a:ext uri="{0D108BD9-81ED-4DB2-BD59-A6C34878D82A}">
                    <a16:rowId xmlns:a16="http://schemas.microsoft.com/office/drawing/2014/main" val="2270411814"/>
                  </a:ext>
                </a:extLst>
              </a:tr>
            </a:tbl>
          </a:graphicData>
        </a:graphic>
      </p:graphicFrame>
      <p:sp>
        <p:nvSpPr>
          <p:cNvPr id="4" name="Text Placeholder 3">
            <a:extLst>
              <a:ext uri="{FF2B5EF4-FFF2-40B4-BE49-F238E27FC236}">
                <a16:creationId xmlns:a16="http://schemas.microsoft.com/office/drawing/2014/main" id="{F0A77DD1-18E1-4004-9855-803A579E574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8535833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DA87B-C0E6-4BD7-99E7-128848B360BB}"/>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F5350877-FC3A-4054-B3DB-430477DE4F9A}"/>
              </a:ext>
            </a:extLst>
          </p:cNvPr>
          <p:cNvGraphicFramePr>
            <a:graphicFrameLocks noGrp="1"/>
          </p:cNvGraphicFramePr>
          <p:nvPr>
            <p:ph type="chart" sz="quarter" idx="13"/>
            <p:extLst>
              <p:ext uri="{D42A27DB-BD31-4B8C-83A1-F6EECF244321}">
                <p14:modId xmlns:p14="http://schemas.microsoft.com/office/powerpoint/2010/main" val="818033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B2353D-1862-47ED-AF4F-503CD22558A6}"/>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30323E34-867A-4756-8009-25D3C9997B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09551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2414</Words>
  <Application>Microsoft Office PowerPoint</Application>
  <PresentationFormat>On-screen Show (4:3)</PresentationFormat>
  <Paragraphs>1040</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Calibri</vt:lpstr>
      <vt:lpstr>Arial</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7</vt:lpstr>
      <vt:lpstr>Eigene Beiträge (Postings) - 2 of 7</vt:lpstr>
      <vt:lpstr>Eigene Beiträge (Postings) - 3 of 7</vt:lpstr>
      <vt:lpstr>Eigene Beiträge (Postings) - 4 of 7</vt:lpstr>
      <vt:lpstr>Eigene Beiträge (Postings) - 5 of 7</vt:lpstr>
      <vt:lpstr>Eigene Beiträge (Postings) - 6 of 7</vt:lpstr>
      <vt:lpstr>Eigene Beiträge (Postings) - 7 of 7</vt:lpstr>
      <vt:lpstr>Eigene Beiträge (Postings) + Reactions - 1 of 9</vt:lpstr>
      <vt:lpstr>Eigene Beiträge (Postings) + Reactions - 2 of 9</vt:lpstr>
      <vt:lpstr>Eigene Beiträge (Postings) + Reactions - 3 of 9</vt:lpstr>
      <vt:lpstr>Eigene Beiträge (Postings) + Reactions - 4 of 9</vt:lpstr>
      <vt:lpstr>Eigene Beiträge (Postings) + Reactions - 5 of 9</vt:lpstr>
      <vt:lpstr>Eigene Beiträge (Postings) + Reactions - 6 of 9</vt:lpstr>
      <vt:lpstr>Eigene Beiträge (Postings) + Reactions - 7 of 9</vt:lpstr>
      <vt:lpstr>Eigene Beiträge (Postings) + Reactions - 8 of 9</vt:lpstr>
      <vt:lpstr>Eigene Beiträge (Postings) + Reactions - 9 of 9</vt:lpstr>
      <vt:lpstr>Postings/Wochentag</vt:lpstr>
      <vt:lpstr>Interaktionsrate</vt:lpstr>
      <vt:lpstr>Postingtypen (Verteilung)</vt:lpstr>
      <vt:lpstr>Interaktionsrate/Postingtyp</vt:lpstr>
      <vt:lpstr>Postings von Fans (Nutzern)</vt:lpstr>
      <vt:lpstr>Antwortzeit</vt:lpstr>
      <vt:lpstr>Wichtige Influencer - 1 of 3</vt:lpstr>
      <vt:lpstr>Wichtige Influencer - 2 of 3</vt:lpstr>
      <vt:lpstr>Wichtige Influencer - 3 of 3</vt:lpstr>
      <vt:lpstr>Facebook Check Ins</vt:lpstr>
      <vt:lpstr>Fan Demographie</vt:lpstr>
      <vt:lpstr>Impressionen</vt:lpstr>
      <vt:lpstr>Reichweite</vt:lpstr>
      <vt:lpstr>Engagierte User</vt:lpstr>
      <vt:lpstr>Page Views</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2018-01-02T15:05:48Z</dcterms:created>
  <dcterms:modified xsi:type="dcterms:W3CDTF">2018-01-02T15:07:21Z</dcterms:modified>
</cp:coreProperties>
</file>